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1" r:id="rId4"/>
  </p:sldMasterIdLst>
  <p:notesMasterIdLst>
    <p:notesMasterId r:id="rId20"/>
  </p:notesMasterIdLst>
  <p:handoutMasterIdLst>
    <p:handoutMasterId r:id="rId21"/>
  </p:handoutMasterIdLst>
  <p:sldIdLst>
    <p:sldId id="29126" r:id="rId5"/>
    <p:sldId id="38567" r:id="rId6"/>
    <p:sldId id="38578" r:id="rId7"/>
    <p:sldId id="38606" r:id="rId8"/>
    <p:sldId id="38615" r:id="rId9"/>
    <p:sldId id="38612" r:id="rId10"/>
    <p:sldId id="38608" r:id="rId11"/>
    <p:sldId id="38596" r:id="rId12"/>
    <p:sldId id="38609" r:id="rId13"/>
    <p:sldId id="38280" r:id="rId14"/>
    <p:sldId id="38610" r:id="rId15"/>
    <p:sldId id="38572" r:id="rId16"/>
    <p:sldId id="38614" r:id="rId17"/>
    <p:sldId id="38611" r:id="rId18"/>
    <p:sldId id="3861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0" userDrawn="1">
          <p15:clr>
            <a:srgbClr val="A4A3A4"/>
          </p15:clr>
        </p15:guide>
        <p15:guide id="3" pos="64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0C1"/>
    <a:srgbClr val="560698"/>
    <a:srgbClr val="6F08C4"/>
    <a:srgbClr val="E9EBF5"/>
    <a:srgbClr val="FFFFFF"/>
    <a:srgbClr val="516994"/>
    <a:srgbClr val="627993"/>
    <a:srgbClr val="627187"/>
    <a:srgbClr val="5F7793"/>
    <a:srgbClr val="3341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52" autoAdjust="0"/>
    <p:restoredTop sz="94347" autoAdjust="0"/>
  </p:normalViewPr>
  <p:slideViewPr>
    <p:cSldViewPr snapToGrid="0" snapToObjects="1" showGuides="1">
      <p:cViewPr varScale="1">
        <p:scale>
          <a:sx n="128" d="100"/>
          <a:sy n="128" d="100"/>
        </p:scale>
        <p:origin x="920" y="176"/>
      </p:cViewPr>
      <p:guideLst>
        <p:guide orient="horz" pos="840"/>
        <p:guide pos="648"/>
      </p:guideLst>
    </p:cSldViewPr>
  </p:slideViewPr>
  <p:notesTextViewPr>
    <p:cViewPr>
      <p:scale>
        <a:sx n="1" d="1"/>
        <a:sy n="1" d="1"/>
      </p:scale>
      <p:origin x="0" y="0"/>
    </p:cViewPr>
  </p:notesTextViewPr>
  <p:sorterViewPr>
    <p:cViewPr varScale="1">
      <p:scale>
        <a:sx n="1" d="1"/>
        <a:sy n="1" d="1"/>
      </p:scale>
      <p:origin x="0" y="-12979"/>
    </p:cViewPr>
  </p:sorterViewPr>
  <p:notesViewPr>
    <p:cSldViewPr snapToGrid="0" snapToObjects="1" showGuide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2BB7D1-62E5-1946-81ED-D21467A4AA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7C3AACF-B509-CB44-BB2D-D14CF1AED4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7DDDBE-3C83-4843-B88D-49722AE874DB}" type="datetimeFigureOut">
              <a:rPr lang="en-US" smtClean="0"/>
              <a:t>5/19/23</a:t>
            </a:fld>
            <a:endParaRPr lang="en-US"/>
          </a:p>
        </p:txBody>
      </p:sp>
      <p:sp>
        <p:nvSpPr>
          <p:cNvPr id="4" name="Footer Placeholder 3">
            <a:extLst>
              <a:ext uri="{FF2B5EF4-FFF2-40B4-BE49-F238E27FC236}">
                <a16:creationId xmlns:a16="http://schemas.microsoft.com/office/drawing/2014/main" id="{56AA4C72-FB3E-1B4E-A25E-55A3D5FB571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E76ECC1-C8BE-D54D-B66B-924DBFD15D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BBC576-64D4-FC47-9E8B-0FBA259C409C}" type="slidenum">
              <a:rPr lang="en-US" smtClean="0"/>
              <a:t>‹#›</a:t>
            </a:fld>
            <a:endParaRPr lang="en-US"/>
          </a:p>
        </p:txBody>
      </p:sp>
    </p:spTree>
    <p:extLst>
      <p:ext uri="{BB962C8B-B14F-4D97-AF65-F5344CB8AC3E}">
        <p14:creationId xmlns:p14="http://schemas.microsoft.com/office/powerpoint/2010/main" val="4209882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DFA88B-B832-8147-B14A-5563715CA7E2}" type="datetimeFigureOut">
              <a:rPr lang="en-US" smtClean="0"/>
              <a:t>5/19/23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BCF8E5-FB63-FE4A-8B1A-1C0A4349C33D}" type="slidenum">
              <a:rPr lang="en-US" smtClean="0"/>
              <a:t>‹#›</a:t>
            </a:fld>
            <a:endParaRPr lang="en-US"/>
          </a:p>
        </p:txBody>
      </p:sp>
    </p:spTree>
    <p:extLst>
      <p:ext uri="{BB962C8B-B14F-4D97-AF65-F5344CB8AC3E}">
        <p14:creationId xmlns:p14="http://schemas.microsoft.com/office/powerpoint/2010/main" val="1854520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NASA’s Earth System Observatory is a constellation of satellite observing systems that addresses the five major designated observables from the 2017 NASA Earth Science Decadal Survey. The Atmosphere Observing System, or AOS, addresses two of these designated observables, aerosols and clouds, convection, and precipitation, or CCP. In this talk, I will provide a brief background on the decadal survey recommendations, the AOS science objectives, and the observing system.</a:t>
            </a:r>
          </a:p>
          <a:p>
            <a:endParaRPr lang="en-US" sz="1800" dirty="0"/>
          </a:p>
        </p:txBody>
      </p:sp>
      <p:sp>
        <p:nvSpPr>
          <p:cNvPr id="4" name="Slide Number Placeholder 3"/>
          <p:cNvSpPr>
            <a:spLocks noGrp="1"/>
          </p:cNvSpPr>
          <p:nvPr>
            <p:ph type="sldNum" sz="quarter" idx="5"/>
          </p:nvPr>
        </p:nvSpPr>
        <p:spPr/>
        <p:txBody>
          <a:bodyPr/>
          <a:lstStyle/>
          <a:p>
            <a:fld id="{BABCF8E5-FB63-FE4A-8B1A-1C0A4349C33D}" type="slidenum">
              <a:rPr lang="en-US" smtClean="0"/>
              <a:t>1</a:t>
            </a:fld>
            <a:endParaRPr lang="en-US"/>
          </a:p>
        </p:txBody>
      </p:sp>
    </p:spTree>
    <p:extLst>
      <p:ext uri="{BB962C8B-B14F-4D97-AF65-F5344CB8AC3E}">
        <p14:creationId xmlns:p14="http://schemas.microsoft.com/office/powerpoint/2010/main" val="83872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AOS will implement a multi-year suborbital program that focuses on three core themes: low clouds, convection and associated high clouds, and aerosols and aerosol-cloud-radiation interactions. Campaigns are expected to begin after launch of the inclined and polar projects. While the implementation details are still to be defined, notional examples of aircraft and instrument suites are shown here and include high flying aircraft capable of serving as satellite simulators and lower flying aircraft capable of both remote sensing and in-situ sampling of aerosol and cloud and precipitation microphysics. </a:t>
            </a:r>
          </a:p>
          <a:p>
            <a:endParaRPr lang="en-US" dirty="0"/>
          </a:p>
        </p:txBody>
      </p:sp>
      <p:sp>
        <p:nvSpPr>
          <p:cNvPr id="4" name="Slide Number Placeholder 3"/>
          <p:cNvSpPr>
            <a:spLocks noGrp="1"/>
          </p:cNvSpPr>
          <p:nvPr>
            <p:ph type="sldNum" sz="quarter" idx="5"/>
          </p:nvPr>
        </p:nvSpPr>
        <p:spPr/>
        <p:txBody>
          <a:bodyPr/>
          <a:lstStyle/>
          <a:p>
            <a:fld id="{BABCF8E5-FB63-FE4A-8B1A-1C0A4349C33D}" type="slidenum">
              <a:rPr lang="en-US" smtClean="0"/>
              <a:t>10</a:t>
            </a:fld>
            <a:endParaRPr lang="en-US"/>
          </a:p>
        </p:txBody>
      </p:sp>
    </p:spTree>
    <p:extLst>
      <p:ext uri="{BB962C8B-B14F-4D97-AF65-F5344CB8AC3E}">
        <p14:creationId xmlns:p14="http://schemas.microsoft.com/office/powerpoint/2010/main" val="2419458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AOS will implement a multi-year suborbital program that focuses on three core themes: low clouds, convection and associated high clouds, and aerosols and aerosol-cloud-radiation interactions. Campaigns are expected to begin after launch of the inclined and polar projects. While the implementation details are still to be defined, notional examples of aircraft and instrument suites are shown here and include high flying aircraft capable of serving as satellite simulators and lower flying aircraft capable of both remote sensing and in-situ sampling of aerosol and cloud and precipitation microphysics. </a:t>
            </a:r>
          </a:p>
          <a:p>
            <a:endParaRPr lang="en-US" dirty="0"/>
          </a:p>
        </p:txBody>
      </p:sp>
      <p:sp>
        <p:nvSpPr>
          <p:cNvPr id="4" name="Slide Number Placeholder 3"/>
          <p:cNvSpPr>
            <a:spLocks noGrp="1"/>
          </p:cNvSpPr>
          <p:nvPr>
            <p:ph type="sldNum" sz="quarter" idx="5"/>
          </p:nvPr>
        </p:nvSpPr>
        <p:spPr/>
        <p:txBody>
          <a:bodyPr/>
          <a:lstStyle/>
          <a:p>
            <a:fld id="{BABCF8E5-FB63-FE4A-8B1A-1C0A4349C33D}" type="slidenum">
              <a:rPr lang="en-US" smtClean="0"/>
              <a:t>11</a:t>
            </a:fld>
            <a:endParaRPr lang="en-US"/>
          </a:p>
        </p:txBody>
      </p:sp>
    </p:spTree>
    <p:extLst>
      <p:ext uri="{BB962C8B-B14F-4D97-AF65-F5344CB8AC3E}">
        <p14:creationId xmlns:p14="http://schemas.microsoft.com/office/powerpoint/2010/main" val="2847459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summary, AOS science and the architectural design flow directly from the recommendations of the Decadal Survey. We completed pre-formulation and successfully passed our Mission Concept Review back in May of this year. We are still waiting to have the Key Decision Point-A review at HQ next month that moves us into the formulation phase. HQ has formed an Independent Review Board to look at all of the DS designated observable missions to examine the scope of the proposed architectures and the costs. We expect to hear their recommendations this week and that could impact the architecture; hence the statement at the bottom of the slides. </a:t>
            </a:r>
          </a:p>
        </p:txBody>
      </p:sp>
      <p:sp>
        <p:nvSpPr>
          <p:cNvPr id="4" name="Slide Number Placeholder 3"/>
          <p:cNvSpPr>
            <a:spLocks noGrp="1"/>
          </p:cNvSpPr>
          <p:nvPr>
            <p:ph type="sldNum" sz="quarter" idx="5"/>
          </p:nvPr>
        </p:nvSpPr>
        <p:spPr/>
        <p:txBody>
          <a:bodyPr/>
          <a:lstStyle/>
          <a:p>
            <a:fld id="{BABCF8E5-FB63-FE4A-8B1A-1C0A4349C33D}" type="slidenum">
              <a:rPr lang="en-US" smtClean="0"/>
              <a:t>12</a:t>
            </a:fld>
            <a:endParaRPr lang="en-US"/>
          </a:p>
        </p:txBody>
      </p:sp>
    </p:spTree>
    <p:extLst>
      <p:ext uri="{BB962C8B-B14F-4D97-AF65-F5344CB8AC3E}">
        <p14:creationId xmlns:p14="http://schemas.microsoft.com/office/powerpoint/2010/main" val="1798201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polar mission builds on the heritage of the A Train and is designed to optimize instrument synergies to obtain accurate information on processes relevant to climate sensitivity and feedback and aerosol forcing of climate, which requires globally distributed observations. It includes several advanced sensors provided by NASA and industry and contributed instruments from CSA. The next several slides will focus on the key capabilities within each orbit.</a:t>
            </a:r>
          </a:p>
        </p:txBody>
      </p:sp>
      <p:sp>
        <p:nvSpPr>
          <p:cNvPr id="4" name="Slide Number Placeholder 3"/>
          <p:cNvSpPr>
            <a:spLocks noGrp="1"/>
          </p:cNvSpPr>
          <p:nvPr>
            <p:ph type="sldNum" sz="quarter" idx="5"/>
          </p:nvPr>
        </p:nvSpPr>
        <p:spPr/>
        <p:txBody>
          <a:bodyPr/>
          <a:lstStyle/>
          <a:p>
            <a:fld id="{BABCF8E5-FB63-FE4A-8B1A-1C0A4349C33D}" type="slidenum">
              <a:rPr lang="en-US" smtClean="0"/>
              <a:t>14</a:t>
            </a:fld>
            <a:endParaRPr lang="en-US"/>
          </a:p>
        </p:txBody>
      </p:sp>
    </p:spTree>
    <p:extLst>
      <p:ext uri="{BB962C8B-B14F-4D97-AF65-F5344CB8AC3E}">
        <p14:creationId xmlns:p14="http://schemas.microsoft.com/office/powerpoint/2010/main" val="100925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polar mission builds on the heritage of the A Train and is designed to optimize instrument synergies to obtain accurate information on processes relevant to climate sensitivity and feedback and aerosol forcing of climate, which requires globally distributed observations. It includes several advanced sensors provided by NASA and industry and contributed instruments from CSA. The next several slides will focus on the key capabilities within each orbit.</a:t>
            </a:r>
          </a:p>
        </p:txBody>
      </p:sp>
      <p:sp>
        <p:nvSpPr>
          <p:cNvPr id="4" name="Slide Number Placeholder 3"/>
          <p:cNvSpPr>
            <a:spLocks noGrp="1"/>
          </p:cNvSpPr>
          <p:nvPr>
            <p:ph type="sldNum" sz="quarter" idx="5"/>
          </p:nvPr>
        </p:nvSpPr>
        <p:spPr/>
        <p:txBody>
          <a:bodyPr/>
          <a:lstStyle/>
          <a:p>
            <a:fld id="{BABCF8E5-FB63-FE4A-8B1A-1C0A4349C33D}" type="slidenum">
              <a:rPr lang="en-US" smtClean="0"/>
              <a:t>15</a:t>
            </a:fld>
            <a:endParaRPr lang="en-US"/>
          </a:p>
        </p:txBody>
      </p:sp>
    </p:spTree>
    <p:extLst>
      <p:ext uri="{BB962C8B-B14F-4D97-AF65-F5344CB8AC3E}">
        <p14:creationId xmlns:p14="http://schemas.microsoft.com/office/powerpoint/2010/main" val="503882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BCF8E5-FB63-FE4A-8B1A-1C0A4349C33D}" type="slidenum">
              <a:rPr lang="en-US" smtClean="0"/>
              <a:t>2</a:t>
            </a:fld>
            <a:endParaRPr lang="en-US"/>
          </a:p>
        </p:txBody>
      </p:sp>
    </p:spTree>
    <p:extLst>
      <p:ext uri="{BB962C8B-B14F-4D97-AF65-F5344CB8AC3E}">
        <p14:creationId xmlns:p14="http://schemas.microsoft.com/office/powerpoint/2010/main" val="327701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Third party 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from Chapter 4 of the IPCC AR6 Report (top left), Chapter 4, Figure 4.2.  IPCC copyright policy is that the figure can be used for non-commercial purposes without permission (https://</a:t>
            </a:r>
            <a:r>
              <a:rPr lang="en-US" dirty="0" err="1"/>
              <a:t>www.ipcc.ch</a:t>
            </a:r>
            <a:r>
              <a:rPr lang="en-US" dirty="0"/>
              <a:t>/copyright/).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Aerosol skyline and Saharan dust images (bottom left and right, respectively) have CC Public Domain Mark 1.0 license.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ABCF8E5-FB63-FE4A-8B1A-1C0A4349C33D}" type="slidenum">
              <a:rPr lang="en-US" smtClean="0"/>
              <a:t>3</a:t>
            </a:fld>
            <a:endParaRPr lang="en-US"/>
          </a:p>
        </p:txBody>
      </p:sp>
    </p:spTree>
    <p:extLst>
      <p:ext uri="{BB962C8B-B14F-4D97-AF65-F5344CB8AC3E}">
        <p14:creationId xmlns:p14="http://schemas.microsoft.com/office/powerpoint/2010/main" val="2225366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polar mission builds on the heritage of the A Train and is designed to optimize instrument synergies to obtain accurate information on processes relevant to climate sensitivity and feedback and aerosol forcing of climate, which requires globally distributed observations. It includes several advanced sensors provided by NASA and industry and contributed instruments from CSA. The next several slides will focus on the key capabilities within each orbit.</a:t>
            </a:r>
          </a:p>
        </p:txBody>
      </p:sp>
      <p:sp>
        <p:nvSpPr>
          <p:cNvPr id="4" name="Slide Number Placeholder 3"/>
          <p:cNvSpPr>
            <a:spLocks noGrp="1"/>
          </p:cNvSpPr>
          <p:nvPr>
            <p:ph type="sldNum" sz="quarter" idx="5"/>
          </p:nvPr>
        </p:nvSpPr>
        <p:spPr/>
        <p:txBody>
          <a:bodyPr/>
          <a:lstStyle/>
          <a:p>
            <a:fld id="{BABCF8E5-FB63-FE4A-8B1A-1C0A4349C33D}" type="slidenum">
              <a:rPr lang="en-US" smtClean="0"/>
              <a:t>4</a:t>
            </a:fld>
            <a:endParaRPr lang="en-US"/>
          </a:p>
        </p:txBody>
      </p:sp>
    </p:spTree>
    <p:extLst>
      <p:ext uri="{BB962C8B-B14F-4D97-AF65-F5344CB8AC3E}">
        <p14:creationId xmlns:p14="http://schemas.microsoft.com/office/powerpoint/2010/main" val="967999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polar mission builds on the heritage of the A Train and is designed to optimize instrument synergies to obtain accurate information on processes relevant to climate sensitivity and feedback and aerosol forcing of climate, which requires globally distributed observations. It includes several advanced sensors provided by NASA and industry and contributed instruments from CSA. The next several slides will focus on the key capabilities within each orbit.</a:t>
            </a:r>
          </a:p>
        </p:txBody>
      </p:sp>
      <p:sp>
        <p:nvSpPr>
          <p:cNvPr id="4" name="Slide Number Placeholder 3"/>
          <p:cNvSpPr>
            <a:spLocks noGrp="1"/>
          </p:cNvSpPr>
          <p:nvPr>
            <p:ph type="sldNum" sz="quarter" idx="5"/>
          </p:nvPr>
        </p:nvSpPr>
        <p:spPr/>
        <p:txBody>
          <a:bodyPr/>
          <a:lstStyle/>
          <a:p>
            <a:fld id="{BABCF8E5-FB63-FE4A-8B1A-1C0A4349C33D}" type="slidenum">
              <a:rPr lang="en-US" smtClean="0"/>
              <a:t>5</a:t>
            </a:fld>
            <a:endParaRPr lang="en-US"/>
          </a:p>
        </p:txBody>
      </p:sp>
    </p:spTree>
    <p:extLst>
      <p:ext uri="{BB962C8B-B14F-4D97-AF65-F5344CB8AC3E}">
        <p14:creationId xmlns:p14="http://schemas.microsoft.com/office/powerpoint/2010/main" val="1693665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polar mission builds on the heritage of the A Train and is designed to optimize instrument synergies to obtain accurate information on processes relevant to climate sensitivity and feedback and aerosol forcing of climate, which requires globally distributed observations. It includes several advanced sensors provided by NASA and industry and contributed instruments from CSA. The next several slides will focus on the key capabilities within each orbit.</a:t>
            </a:r>
          </a:p>
        </p:txBody>
      </p:sp>
      <p:sp>
        <p:nvSpPr>
          <p:cNvPr id="4" name="Slide Number Placeholder 3"/>
          <p:cNvSpPr>
            <a:spLocks noGrp="1"/>
          </p:cNvSpPr>
          <p:nvPr>
            <p:ph type="sldNum" sz="quarter" idx="5"/>
          </p:nvPr>
        </p:nvSpPr>
        <p:spPr/>
        <p:txBody>
          <a:bodyPr/>
          <a:lstStyle/>
          <a:p>
            <a:fld id="{BABCF8E5-FB63-FE4A-8B1A-1C0A4349C33D}" type="slidenum">
              <a:rPr lang="en-US" smtClean="0"/>
              <a:t>6</a:t>
            </a:fld>
            <a:endParaRPr lang="en-US"/>
          </a:p>
        </p:txBody>
      </p:sp>
    </p:spTree>
    <p:extLst>
      <p:ext uri="{BB962C8B-B14F-4D97-AF65-F5344CB8AC3E}">
        <p14:creationId xmlns:p14="http://schemas.microsoft.com/office/powerpoint/2010/main" val="3779082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polar mission builds on the heritage of the A Train and is designed to optimize instrument synergies to obtain accurate information on processes relevant to climate sensitivity and feedback and aerosol forcing of climate, which requires globally distributed observations. It includes several advanced sensors provided by NASA and industry and contributed instruments from CSA. The next several slides will focus on the key capabilities within each orbit.</a:t>
            </a:r>
          </a:p>
        </p:txBody>
      </p:sp>
      <p:sp>
        <p:nvSpPr>
          <p:cNvPr id="4" name="Slide Number Placeholder 3"/>
          <p:cNvSpPr>
            <a:spLocks noGrp="1"/>
          </p:cNvSpPr>
          <p:nvPr>
            <p:ph type="sldNum" sz="quarter" idx="5"/>
          </p:nvPr>
        </p:nvSpPr>
        <p:spPr/>
        <p:txBody>
          <a:bodyPr/>
          <a:lstStyle/>
          <a:p>
            <a:fld id="{BABCF8E5-FB63-FE4A-8B1A-1C0A4349C33D}" type="slidenum">
              <a:rPr lang="en-US" smtClean="0"/>
              <a:t>7</a:t>
            </a:fld>
            <a:endParaRPr lang="en-US"/>
          </a:p>
        </p:txBody>
      </p:sp>
    </p:spTree>
    <p:extLst>
      <p:ext uri="{BB962C8B-B14F-4D97-AF65-F5344CB8AC3E}">
        <p14:creationId xmlns:p14="http://schemas.microsoft.com/office/powerpoint/2010/main" val="1830522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polar mission builds on the heritage of the A Train and is designed to optimize instrument synergies to obtain accurate information on processes relevant to climate sensitivity and feedback and aerosol forcing of climate, which requires globally distributed observations. It includes several advanced sensors provided by NASA and industry and contributed instruments from CSA. The next several slides will focus on the key capabilities within each orbit.</a:t>
            </a:r>
          </a:p>
        </p:txBody>
      </p:sp>
      <p:sp>
        <p:nvSpPr>
          <p:cNvPr id="4" name="Slide Number Placeholder 3"/>
          <p:cNvSpPr>
            <a:spLocks noGrp="1"/>
          </p:cNvSpPr>
          <p:nvPr>
            <p:ph type="sldNum" sz="quarter" idx="5"/>
          </p:nvPr>
        </p:nvSpPr>
        <p:spPr/>
        <p:txBody>
          <a:bodyPr/>
          <a:lstStyle/>
          <a:p>
            <a:fld id="{BABCF8E5-FB63-FE4A-8B1A-1C0A4349C33D}" type="slidenum">
              <a:rPr lang="en-US" smtClean="0"/>
              <a:t>8</a:t>
            </a:fld>
            <a:endParaRPr lang="en-US"/>
          </a:p>
        </p:txBody>
      </p:sp>
    </p:spTree>
    <p:extLst>
      <p:ext uri="{BB962C8B-B14F-4D97-AF65-F5344CB8AC3E}">
        <p14:creationId xmlns:p14="http://schemas.microsoft.com/office/powerpoint/2010/main" val="2430296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polar mission builds on the heritage of the A Train and is designed to optimize instrument synergies to obtain accurate information on processes relevant to climate sensitivity and feedback and aerosol forcing of climate, which requires globally distributed observations. It includes several advanced sensors provided by NASA and industry and contributed instruments from CSA. The next several slides will focus on the key capabilities within each orbit.</a:t>
            </a:r>
          </a:p>
        </p:txBody>
      </p:sp>
      <p:sp>
        <p:nvSpPr>
          <p:cNvPr id="4" name="Slide Number Placeholder 3"/>
          <p:cNvSpPr>
            <a:spLocks noGrp="1"/>
          </p:cNvSpPr>
          <p:nvPr>
            <p:ph type="sldNum" sz="quarter" idx="5"/>
          </p:nvPr>
        </p:nvSpPr>
        <p:spPr/>
        <p:txBody>
          <a:bodyPr/>
          <a:lstStyle/>
          <a:p>
            <a:fld id="{BABCF8E5-FB63-FE4A-8B1A-1C0A4349C33D}" type="slidenum">
              <a:rPr lang="en-US" smtClean="0"/>
              <a:t>9</a:t>
            </a:fld>
            <a:endParaRPr lang="en-US"/>
          </a:p>
        </p:txBody>
      </p:sp>
    </p:spTree>
    <p:extLst>
      <p:ext uri="{BB962C8B-B14F-4D97-AF65-F5344CB8AC3E}">
        <p14:creationId xmlns:p14="http://schemas.microsoft.com/office/powerpoint/2010/main" val="1882938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alpha val="65118"/>
          </a:schemeClr>
        </a:solidFill>
        <a:effectLst/>
      </p:bgPr>
    </p:bg>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7444BEA3-30A2-7644-B7DC-56A862598DCE}"/>
              </a:ext>
            </a:extLst>
          </p:cNvPr>
          <p:cNvPicPr>
            <a:picLocks noChangeAspect="1"/>
          </p:cNvPicPr>
          <p:nvPr userDrawn="1"/>
        </p:nvPicPr>
        <p:blipFill>
          <a:blip r:embed="rId2" cstate="print">
            <a:alphaModFix amt="80000"/>
            <a:extLst>
              <a:ext uri="{28A0092B-C50C-407E-A947-70E740481C1C}">
                <a14:useLocalDpi xmlns:a14="http://schemas.microsoft.com/office/drawing/2010/main"/>
              </a:ext>
            </a:extLst>
          </a:blip>
          <a:stretch>
            <a:fillRect/>
          </a:stretch>
        </p:blipFill>
        <p:spPr>
          <a:xfrm>
            <a:off x="1592193" y="294640"/>
            <a:ext cx="8597900" cy="6858000"/>
          </a:xfrm>
          <a:prstGeom prst="rect">
            <a:avLst/>
          </a:prstGeom>
        </p:spPr>
      </p:pic>
      <p:sp>
        <p:nvSpPr>
          <p:cNvPr id="2" name="Title 1">
            <a:extLst>
              <a:ext uri="{FF2B5EF4-FFF2-40B4-BE49-F238E27FC236}">
                <a16:creationId xmlns:a16="http://schemas.microsoft.com/office/drawing/2014/main" id="{B60F2BAF-D58D-3D40-BDAF-EDF77B0F068F}"/>
              </a:ext>
            </a:extLst>
          </p:cNvPr>
          <p:cNvSpPr>
            <a:spLocks noGrp="1"/>
          </p:cNvSpPr>
          <p:nvPr>
            <p:ph type="title"/>
          </p:nvPr>
        </p:nvSpPr>
        <p:spPr>
          <a:xfrm>
            <a:off x="555006" y="1666754"/>
            <a:ext cx="6863063" cy="578735"/>
          </a:xfrm>
        </p:spPr>
        <p:txBody>
          <a:bodyPr>
            <a:noAutofit/>
          </a:bodyPr>
          <a:lstStyle>
            <a:lvl1pPr algn="l">
              <a:defRPr sz="3600" b="1">
                <a:solidFill>
                  <a:srgbClr val="0070C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E12A87-0E06-E44B-9305-695270104C1D}"/>
              </a:ext>
            </a:extLst>
          </p:cNvPr>
          <p:cNvSpPr>
            <a:spLocks noGrp="1"/>
          </p:cNvSpPr>
          <p:nvPr>
            <p:ph idx="1"/>
          </p:nvPr>
        </p:nvSpPr>
        <p:spPr>
          <a:xfrm>
            <a:off x="555005" y="2455564"/>
            <a:ext cx="6863063" cy="3728065"/>
          </a:xfrm>
        </p:spPr>
        <p:txBody>
          <a:bodyPr>
            <a:noAutofit/>
          </a:bodyPr>
          <a:lstStyle>
            <a:lvl1pPr marL="0" indent="0">
              <a:lnSpc>
                <a:spcPts val="2760"/>
              </a:lnSpc>
              <a:buNone/>
              <a:defRPr sz="1800">
                <a:solidFill>
                  <a:schemeClr val="tx1"/>
                </a:solidFill>
                <a:latin typeface="Arial" panose="020B0604020202020204" pitchFamily="34" charset="0"/>
                <a:cs typeface="Arial" panose="020B0604020202020204" pitchFamily="34" charset="0"/>
              </a:defRPr>
            </a:lvl1pPr>
            <a:lvl2pPr marL="457200" indent="0">
              <a:buNone/>
              <a:defRPr sz="1800">
                <a:solidFill>
                  <a:schemeClr val="bg1"/>
                </a:solidFill>
                <a:latin typeface="Arial" panose="020B0604020202020204" pitchFamily="34" charset="0"/>
                <a:cs typeface="Arial" panose="020B0604020202020204" pitchFamily="34" charset="0"/>
              </a:defRPr>
            </a:lvl2pPr>
            <a:lvl3pPr marL="914400" indent="0">
              <a:buNone/>
              <a:defRPr sz="1800">
                <a:solidFill>
                  <a:schemeClr val="bg1"/>
                </a:solidFill>
                <a:latin typeface="Arial" panose="020B0604020202020204" pitchFamily="34" charset="0"/>
                <a:cs typeface="Arial" panose="020B0604020202020204" pitchFamily="34" charset="0"/>
              </a:defRPr>
            </a:lvl3pPr>
            <a:lvl4pPr marL="1371600" indent="0">
              <a:buNone/>
              <a:defRPr sz="1800">
                <a:solidFill>
                  <a:schemeClr val="bg1"/>
                </a:solidFill>
                <a:latin typeface="Arial" panose="020B0604020202020204" pitchFamily="34" charset="0"/>
                <a:cs typeface="Arial" panose="020B0604020202020204" pitchFamily="34" charset="0"/>
              </a:defRPr>
            </a:lvl4pPr>
            <a:lvl5pPr marL="1828800" indent="0">
              <a:buNone/>
              <a:defRPr sz="180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Slide Number Placeholder 5">
            <a:extLst>
              <a:ext uri="{FF2B5EF4-FFF2-40B4-BE49-F238E27FC236}">
                <a16:creationId xmlns:a16="http://schemas.microsoft.com/office/drawing/2014/main" id="{18CFF9C8-8B09-2D4F-BD3D-5966A5A38ACD}"/>
              </a:ext>
            </a:extLst>
          </p:cNvPr>
          <p:cNvSpPr>
            <a:spLocks noGrp="1"/>
          </p:cNvSpPr>
          <p:nvPr>
            <p:ph type="sldNum" sz="quarter" idx="12"/>
          </p:nvPr>
        </p:nvSpPr>
        <p:spPr>
          <a:xfrm>
            <a:off x="9448800" y="6492875"/>
            <a:ext cx="2743200" cy="365125"/>
          </a:xfrm>
          <a:prstGeom prst="rect">
            <a:avLst/>
          </a:prstGeom>
        </p:spPr>
        <p:txBody>
          <a:bodyPr/>
          <a:lstStyle>
            <a:lvl1pPr>
              <a:defRPr>
                <a:solidFill>
                  <a:srgbClr val="0070C0"/>
                </a:solidFill>
              </a:defRPr>
            </a:lvl1pPr>
          </a:lstStyle>
          <a:p>
            <a:fld id="{6CBF3D6B-7512-DC4E-9AD6-900204DF0DDD}" type="slidenum">
              <a:rPr lang="en-US" smtClean="0"/>
              <a:pPr/>
              <a:t>‹#›</a:t>
            </a:fld>
            <a:endParaRPr lang="en-US" dirty="0"/>
          </a:p>
        </p:txBody>
      </p:sp>
      <p:sp>
        <p:nvSpPr>
          <p:cNvPr id="13" name="Oval 12">
            <a:extLst>
              <a:ext uri="{FF2B5EF4-FFF2-40B4-BE49-F238E27FC236}">
                <a16:creationId xmlns:a16="http://schemas.microsoft.com/office/drawing/2014/main" id="{FDE7D864-EF34-0149-91C4-A7B2B1AA045A}"/>
              </a:ext>
            </a:extLst>
          </p:cNvPr>
          <p:cNvSpPr/>
          <p:nvPr userDrawn="1"/>
        </p:nvSpPr>
        <p:spPr>
          <a:xfrm>
            <a:off x="7884389" y="1637017"/>
            <a:ext cx="4003496" cy="4003496"/>
          </a:xfrm>
          <a:prstGeom prst="ellipse">
            <a:avLst/>
          </a:prstGeom>
          <a:solidFill>
            <a:srgbClr val="414B5A"/>
          </a:solidFill>
          <a:ln w="57150">
            <a:solidFill>
              <a:srgbClr val="8289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r>
              <a:rPr lang="en-US" sz="2400" dirty="0">
                <a:solidFill>
                  <a:srgbClr val="697082"/>
                </a:solidFill>
              </a:rPr>
              <a:t>SHAPE FILL</a:t>
            </a:r>
          </a:p>
          <a:p>
            <a:pPr algn="ctr">
              <a:spcBef>
                <a:spcPts val="0"/>
              </a:spcBef>
            </a:pPr>
            <a:r>
              <a:rPr lang="en-US" sz="2400" dirty="0">
                <a:solidFill>
                  <a:srgbClr val="697082"/>
                </a:solidFill>
              </a:rPr>
              <a:t>WITH IMAGE</a:t>
            </a:r>
          </a:p>
        </p:txBody>
      </p:sp>
      <p:pic>
        <p:nvPicPr>
          <p:cNvPr id="17" name="Picture 16">
            <a:extLst>
              <a:ext uri="{FF2B5EF4-FFF2-40B4-BE49-F238E27FC236}">
                <a16:creationId xmlns:a16="http://schemas.microsoft.com/office/drawing/2014/main" id="{B0D93268-D7A8-9D44-91E0-9B40C4311A3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898564" y="1666754"/>
            <a:ext cx="3958542" cy="3946967"/>
          </a:xfrm>
          <a:prstGeom prst="ellipse">
            <a:avLst/>
          </a:prstGeom>
        </p:spPr>
      </p:pic>
    </p:spTree>
    <p:extLst>
      <p:ext uri="{BB962C8B-B14F-4D97-AF65-F5344CB8AC3E}">
        <p14:creationId xmlns:p14="http://schemas.microsoft.com/office/powerpoint/2010/main" val="44463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FE90C-640E-CD4F-8523-4D3DCAE35FB1}"/>
              </a:ext>
            </a:extLst>
          </p:cNvPr>
          <p:cNvSpPr>
            <a:spLocks noGrp="1"/>
          </p:cNvSpPr>
          <p:nvPr>
            <p:ph type="title"/>
          </p:nvPr>
        </p:nvSpPr>
        <p:spPr>
          <a:xfrm>
            <a:off x="1739900" y="102235"/>
            <a:ext cx="9221470" cy="832525"/>
          </a:xfrm>
        </p:spPr>
        <p:txBody>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59B32945-B964-1647-8393-8C84415002B9}"/>
              </a:ext>
            </a:extLst>
          </p:cNvPr>
          <p:cNvSpPr>
            <a:spLocks noGrp="1"/>
          </p:cNvSpPr>
          <p:nvPr>
            <p:ph idx="1"/>
          </p:nvPr>
        </p:nvSpPr>
        <p:spPr>
          <a:xfrm>
            <a:off x="320040" y="1223009"/>
            <a:ext cx="11590020" cy="52698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8AD3311-8990-0946-8F5B-0664B6C1B8EE}"/>
              </a:ext>
            </a:extLst>
          </p:cNvPr>
          <p:cNvSpPr>
            <a:spLocks noGrp="1"/>
          </p:cNvSpPr>
          <p:nvPr>
            <p:ph type="sldNum" sz="quarter" idx="12"/>
          </p:nvPr>
        </p:nvSpPr>
        <p:spPr>
          <a:xfrm>
            <a:off x="10157791" y="6492875"/>
            <a:ext cx="2034209" cy="365125"/>
          </a:xfrm>
          <a:prstGeom prst="rect">
            <a:avLst/>
          </a:prstGeom>
        </p:spPr>
        <p:txBody>
          <a:bodyPr/>
          <a:lstStyle/>
          <a:p>
            <a:fld id="{275EB351-DF63-7543-95D4-9E11F92EACC3}" type="slidenum">
              <a:rPr lang="en-US" smtClean="0"/>
              <a:t>‹#›</a:t>
            </a:fld>
            <a:endParaRPr lang="en-US"/>
          </a:p>
        </p:txBody>
      </p:sp>
    </p:spTree>
    <p:extLst>
      <p:ext uri="{BB962C8B-B14F-4D97-AF65-F5344CB8AC3E}">
        <p14:creationId xmlns:p14="http://schemas.microsoft.com/office/powerpoint/2010/main" val="327136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6CBF3D6B-7512-DC4E-9AD6-900204DF0DDD}" type="slidenum">
              <a:rPr lang="en-US" smtClean="0"/>
              <a:pPr/>
              <a:t>‹#›</a:t>
            </a:fld>
            <a:endParaRPr lang="en-US"/>
          </a:p>
        </p:txBody>
      </p:sp>
    </p:spTree>
    <p:extLst>
      <p:ext uri="{BB962C8B-B14F-4D97-AF65-F5344CB8AC3E}">
        <p14:creationId xmlns:p14="http://schemas.microsoft.com/office/powerpoint/2010/main" val="349436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F69AB-C9C7-DC47-BDCC-709203D77CBC}"/>
              </a:ext>
            </a:extLst>
          </p:cNvPr>
          <p:cNvSpPr>
            <a:spLocks noGrp="1"/>
          </p:cNvSpPr>
          <p:nvPr>
            <p:ph type="title"/>
          </p:nvPr>
        </p:nvSpPr>
        <p:spPr>
          <a:xfrm>
            <a:off x="1724660" y="105199"/>
            <a:ext cx="9259570" cy="840991"/>
          </a:xfrm>
        </p:spPr>
        <p:txBody>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3F236822-AC3A-AF45-9C84-4E1CD9776891}"/>
              </a:ext>
            </a:extLst>
          </p:cNvPr>
          <p:cNvSpPr>
            <a:spLocks noGrp="1"/>
          </p:cNvSpPr>
          <p:nvPr>
            <p:ph sz="half" idx="1"/>
          </p:nvPr>
        </p:nvSpPr>
        <p:spPr>
          <a:xfrm>
            <a:off x="421642" y="1302608"/>
            <a:ext cx="5533388" cy="50867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F909E16-C0FF-A447-914C-52416784370D}"/>
              </a:ext>
            </a:extLst>
          </p:cNvPr>
          <p:cNvSpPr>
            <a:spLocks noGrp="1"/>
          </p:cNvSpPr>
          <p:nvPr>
            <p:ph sz="half" idx="2"/>
          </p:nvPr>
        </p:nvSpPr>
        <p:spPr>
          <a:xfrm>
            <a:off x="6361432" y="1302608"/>
            <a:ext cx="5434328" cy="50867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AD270AFF-A6A8-E648-8BF9-222173E569B0}"/>
              </a:ext>
            </a:extLst>
          </p:cNvPr>
          <p:cNvSpPr>
            <a:spLocks noGrp="1"/>
          </p:cNvSpPr>
          <p:nvPr>
            <p:ph type="sldNum" sz="quarter" idx="12"/>
          </p:nvPr>
        </p:nvSpPr>
        <p:spPr>
          <a:xfrm>
            <a:off x="10157791" y="6492875"/>
            <a:ext cx="2034209" cy="365125"/>
          </a:xfrm>
          <a:prstGeom prst="rect">
            <a:avLst/>
          </a:prstGeom>
        </p:spPr>
        <p:txBody>
          <a:bodyPr/>
          <a:lstStyle/>
          <a:p>
            <a:fld id="{275EB351-DF63-7543-95D4-9E11F92EACC3}" type="slidenum">
              <a:rPr lang="en-US" smtClean="0"/>
              <a:t>‹#›</a:t>
            </a:fld>
            <a:endParaRPr lang="en-US"/>
          </a:p>
        </p:txBody>
      </p:sp>
    </p:spTree>
    <p:extLst>
      <p:ext uri="{BB962C8B-B14F-4D97-AF65-F5344CB8AC3E}">
        <p14:creationId xmlns:p14="http://schemas.microsoft.com/office/powerpoint/2010/main" val="377528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993EE38-47D2-4D2F-83EF-828EC4201BA7}"/>
              </a:ext>
            </a:extLst>
          </p:cNvPr>
          <p:cNvSpPr txBox="1">
            <a:spLocks/>
          </p:cNvSpPr>
          <p:nvPr userDrawn="1"/>
        </p:nvSpPr>
        <p:spPr>
          <a:xfrm>
            <a:off x="9448800" y="64880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BF3D6B-7512-DC4E-9AD6-900204DF0DDD}" type="slidenum">
              <a:rPr lang="en-US" smtClean="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9070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FE90C-640E-CD4F-8523-4D3DCAE35FB1}"/>
              </a:ext>
            </a:extLst>
          </p:cNvPr>
          <p:cNvSpPr>
            <a:spLocks noGrp="1"/>
          </p:cNvSpPr>
          <p:nvPr>
            <p:ph type="title"/>
          </p:nvPr>
        </p:nvSpPr>
        <p:spPr>
          <a:xfrm>
            <a:off x="1076960" y="365125"/>
            <a:ext cx="8961120" cy="685801"/>
          </a:xfrm>
        </p:spPr>
        <p:txBody>
          <a:bodyPr/>
          <a:lstStyle>
            <a:lvl1pPr>
              <a:defRPr sz="3200" b="1"/>
            </a:lvl1pPr>
          </a:lstStyle>
          <a:p>
            <a:r>
              <a:rPr lang="en-US" dirty="0"/>
              <a:t>Click to edit Master title style</a:t>
            </a:r>
          </a:p>
        </p:txBody>
      </p:sp>
      <p:sp>
        <p:nvSpPr>
          <p:cNvPr id="6" name="Slide Number Placeholder 5">
            <a:extLst>
              <a:ext uri="{FF2B5EF4-FFF2-40B4-BE49-F238E27FC236}">
                <a16:creationId xmlns:a16="http://schemas.microsoft.com/office/drawing/2014/main" id="{78AD3311-8990-0946-8F5B-0664B6C1B8EE}"/>
              </a:ext>
            </a:extLst>
          </p:cNvPr>
          <p:cNvSpPr>
            <a:spLocks noGrp="1"/>
          </p:cNvSpPr>
          <p:nvPr>
            <p:ph type="sldNum" sz="quarter" idx="12"/>
          </p:nvPr>
        </p:nvSpPr>
        <p:spPr>
          <a:xfrm>
            <a:off x="10157791" y="6492875"/>
            <a:ext cx="2034209" cy="365125"/>
          </a:xfrm>
          <a:prstGeom prst="rect">
            <a:avLst/>
          </a:prstGeom>
        </p:spPr>
        <p:txBody>
          <a:bodyPr/>
          <a:lstStyle/>
          <a:p>
            <a:fld id="{275EB351-DF63-7543-95D4-9E11F92EACC3}" type="slidenum">
              <a:rPr lang="en-US" smtClean="0"/>
              <a:t>‹#›</a:t>
            </a:fld>
            <a:endParaRPr lang="en-US"/>
          </a:p>
        </p:txBody>
      </p:sp>
      <p:sp>
        <p:nvSpPr>
          <p:cNvPr id="9" name="Rectangle 8">
            <a:extLst>
              <a:ext uri="{FF2B5EF4-FFF2-40B4-BE49-F238E27FC236}">
                <a16:creationId xmlns:a16="http://schemas.microsoft.com/office/drawing/2014/main" id="{1C0243EA-4377-FA4C-8D14-5B2932B9E36E}"/>
              </a:ext>
            </a:extLst>
          </p:cNvPr>
          <p:cNvSpPr/>
          <p:nvPr userDrawn="1"/>
        </p:nvSpPr>
        <p:spPr>
          <a:xfrm>
            <a:off x="0" y="0"/>
            <a:ext cx="925975" cy="6858000"/>
          </a:xfrm>
          <a:prstGeom prst="rect">
            <a:avLst/>
          </a:prstGeom>
          <a:solidFill>
            <a:srgbClr val="29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289117F-D489-7C47-BED6-91242ED34DBB}"/>
              </a:ext>
            </a:extLst>
          </p:cNvPr>
          <p:cNvSpPr txBox="1"/>
          <p:nvPr userDrawn="1"/>
        </p:nvSpPr>
        <p:spPr>
          <a:xfrm rot="16200000">
            <a:off x="-2602947" y="2921495"/>
            <a:ext cx="6158260" cy="754053"/>
          </a:xfrm>
          <a:prstGeom prst="rect">
            <a:avLst/>
          </a:prstGeom>
          <a:noFill/>
        </p:spPr>
        <p:txBody>
          <a:bodyPr wrap="square" rtlCol="0">
            <a:spAutoFit/>
          </a:bodyPr>
          <a:lstStyle/>
          <a:p>
            <a:pPr algn="r"/>
            <a:r>
              <a:rPr lang="en-US" sz="2300" dirty="0">
                <a:solidFill>
                  <a:schemeClr val="bg1"/>
                </a:solidFill>
                <a:latin typeface="Arial" panose="020B0604020202020204" pitchFamily="34" charset="0"/>
                <a:cs typeface="Arial" panose="020B0604020202020204" pitchFamily="34" charset="0"/>
              </a:rPr>
              <a:t>ATMOSPHERE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Observing System</a:t>
            </a:r>
          </a:p>
        </p:txBody>
      </p:sp>
    </p:spTree>
    <p:extLst>
      <p:ext uri="{BB962C8B-B14F-4D97-AF65-F5344CB8AC3E}">
        <p14:creationId xmlns:p14="http://schemas.microsoft.com/office/powerpoint/2010/main" val="1159406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893CC5-CEA3-7D4F-AD33-6C642CC95ED5}"/>
              </a:ext>
            </a:extLst>
          </p:cNvPr>
          <p:cNvPicPr>
            <a:picLocks noChangeAspect="1"/>
          </p:cNvPicPr>
          <p:nvPr userDrawn="1"/>
        </p:nvPicPr>
        <p:blipFill>
          <a:blip r:embed="rId8"/>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A84BC3DC-8AA7-F241-8F6A-1A474C8B72EF}"/>
              </a:ext>
            </a:extLst>
          </p:cNvPr>
          <p:cNvSpPr/>
          <p:nvPr userDrawn="1"/>
        </p:nvSpPr>
        <p:spPr>
          <a:xfrm flipV="1">
            <a:off x="0" y="8783"/>
            <a:ext cx="12192000" cy="685800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FA2DE9C0-8C33-8D4D-AD35-791829AF3BD6}"/>
              </a:ext>
            </a:extLst>
          </p:cNvPr>
          <p:cNvSpPr>
            <a:spLocks noGrp="1"/>
          </p:cNvSpPr>
          <p:nvPr>
            <p:ph type="body" idx="1"/>
          </p:nvPr>
        </p:nvSpPr>
        <p:spPr>
          <a:xfrm>
            <a:off x="320040" y="1280160"/>
            <a:ext cx="11704320" cy="521271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670DAAF4-6CD0-4D48-ABF5-1B5E6C8B5EA1}"/>
              </a:ext>
            </a:extLst>
          </p:cNvPr>
          <p:cNvSpPr>
            <a:spLocks noGrp="1"/>
          </p:cNvSpPr>
          <p:nvPr>
            <p:ph type="sldNum" sz="quarter" idx="4"/>
          </p:nvPr>
        </p:nvSpPr>
        <p:spPr>
          <a:xfrm>
            <a:off x="10157791" y="6492875"/>
            <a:ext cx="2034209" cy="365125"/>
          </a:xfrm>
          <a:prstGeom prst="rect">
            <a:avLst/>
          </a:prstGeom>
        </p:spPr>
        <p:txBody>
          <a:bodyPr vert="horz" lIns="91440" tIns="45720" rIns="91440" bIns="45720" rtlCol="0" anchor="ctr"/>
          <a:lstStyle>
            <a:lvl1pPr algn="r">
              <a:defRPr sz="1200">
                <a:solidFill>
                  <a:srgbClr val="0070C0"/>
                </a:solidFill>
              </a:defRPr>
            </a:lvl1pPr>
          </a:lstStyle>
          <a:p>
            <a:fld id="{6CBF3D6B-7512-DC4E-9AD6-900204DF0DDD}" type="slidenum">
              <a:rPr lang="en-US" smtClean="0"/>
              <a:pPr/>
              <a:t>‹#›</a:t>
            </a:fld>
            <a:endParaRPr lang="en-US"/>
          </a:p>
        </p:txBody>
      </p:sp>
      <p:sp>
        <p:nvSpPr>
          <p:cNvPr id="13" name="Rectangle 12">
            <a:extLst>
              <a:ext uri="{FF2B5EF4-FFF2-40B4-BE49-F238E27FC236}">
                <a16:creationId xmlns:a16="http://schemas.microsoft.com/office/drawing/2014/main" id="{1C0243EA-4377-FA4C-8D14-5B2932B9E36E}"/>
              </a:ext>
            </a:extLst>
          </p:cNvPr>
          <p:cNvSpPr/>
          <p:nvPr userDrawn="1"/>
        </p:nvSpPr>
        <p:spPr>
          <a:xfrm rot="5400000">
            <a:off x="5571544" y="-5580325"/>
            <a:ext cx="1048916" cy="12192000"/>
          </a:xfrm>
          <a:prstGeom prst="rect">
            <a:avLst/>
          </a:prstGeom>
          <a:solidFill>
            <a:srgbClr val="293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4" descr="Macintosh HD:Users:kagammage:Documents:Customer work:JOBS ON REVIEW:B1999-simms:Diversity_templates:PowerPoint:Meatball_CMYK_1inch.gif"/>
          <p:cNvPicPr>
            <a:picLocks noChangeAspect="1" noChangeArrowheads="1"/>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11068761" y="43619"/>
            <a:ext cx="1123239" cy="915307"/>
          </a:xfrm>
          <a:prstGeom prst="rect">
            <a:avLst/>
          </a:prstGeom>
          <a:noFill/>
          <a:ln w="9525">
            <a:noFill/>
            <a:miter lim="800000"/>
            <a:headEnd/>
            <a:tailEnd/>
          </a:ln>
        </p:spPr>
      </p:pic>
      <p:sp>
        <p:nvSpPr>
          <p:cNvPr id="2" name="Title Placeholder 1">
            <a:extLst>
              <a:ext uri="{FF2B5EF4-FFF2-40B4-BE49-F238E27FC236}">
                <a16:creationId xmlns:a16="http://schemas.microsoft.com/office/drawing/2014/main" id="{C8256335-A6AC-9240-8C10-F67DAE84D9BE}"/>
              </a:ext>
            </a:extLst>
          </p:cNvPr>
          <p:cNvSpPr>
            <a:spLocks noGrp="1"/>
          </p:cNvSpPr>
          <p:nvPr>
            <p:ph type="title"/>
          </p:nvPr>
        </p:nvSpPr>
        <p:spPr>
          <a:xfrm>
            <a:off x="1703781" y="30361"/>
            <a:ext cx="9364980" cy="973654"/>
          </a:xfrm>
          <a:prstGeom prst="rect">
            <a:avLst/>
          </a:prstGeom>
        </p:spPr>
        <p:txBody>
          <a:bodyPr vert="horz" lIns="91440" tIns="45720" rIns="91440" bIns="45720" rtlCol="0" anchor="ctr">
            <a:noAutofit/>
          </a:bodyPr>
          <a:lstStyle/>
          <a:p>
            <a:r>
              <a:rPr lang="en-US" dirty="0"/>
              <a:t>Click to edit Master title style</a:t>
            </a:r>
          </a:p>
        </p:txBody>
      </p:sp>
      <p:pic>
        <p:nvPicPr>
          <p:cNvPr id="2053" name="FBE336CA-D04F-4C28-8B2B-56C9F3367D32" descr="49776F9D-8ACD-4413-B9EC-9D0CA8278554"/>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2" y="112199"/>
            <a:ext cx="1722124" cy="79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F4889366-925E-73F6-AA3C-8044C14DE2E7}"/>
              </a:ext>
            </a:extLst>
          </p:cNvPr>
          <p:cNvSpPr txBox="1">
            <a:spLocks/>
          </p:cNvSpPr>
          <p:nvPr userDrawn="1"/>
        </p:nvSpPr>
        <p:spPr>
          <a:xfrm>
            <a:off x="2476543" y="6526409"/>
            <a:ext cx="7640580" cy="35920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dirty="0">
                <a:solidFill>
                  <a:srgbClr val="0070C0"/>
                </a:solidFill>
              </a:rPr>
              <a:t>Pre-Decisional – AOS is in Phase A and NASA makes no commitments on the final design of the mission or instruments</a:t>
            </a:r>
          </a:p>
        </p:txBody>
      </p:sp>
    </p:spTree>
    <p:extLst>
      <p:ext uri="{BB962C8B-B14F-4D97-AF65-F5344CB8AC3E}">
        <p14:creationId xmlns:p14="http://schemas.microsoft.com/office/powerpoint/2010/main" val="35125467"/>
      </p:ext>
    </p:extLst>
  </p:cSld>
  <p:clrMap bg1="lt1" tx1="dk1" bg2="lt2" tx2="dk2" accent1="accent1" accent2="accent2" accent3="accent3" accent4="accent4" accent5="accent5" accent6="accent6" hlink="hlink" folHlink="folHlink"/>
  <p:sldLayoutIdLst>
    <p:sldLayoutId id="2147483684" r:id="rId1"/>
    <p:sldLayoutId id="2147483683" r:id="rId2"/>
    <p:sldLayoutId id="2147483687" r:id="rId3"/>
    <p:sldLayoutId id="2147483686" r:id="rId4"/>
    <p:sldLayoutId id="2147483662" r:id="rId5"/>
    <p:sldLayoutId id="214748369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ctr" defTabSz="914400" rtl="0" eaLnBrk="1" latinLnBrk="0" hangingPunct="1">
        <a:lnSpc>
          <a:spcPct val="90000"/>
        </a:lnSpc>
        <a:spcBef>
          <a:spcPct val="0"/>
        </a:spcBef>
        <a:buNone/>
        <a:defRPr sz="3600" b="0" kern="1200">
          <a:solidFill>
            <a:srgbClr val="0070C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15.jpe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333780-A09A-9C4A-BC42-1E34E82E8D36}"/>
              </a:ext>
            </a:extLst>
          </p:cNvPr>
          <p:cNvSpPr>
            <a:spLocks noGrp="1"/>
          </p:cNvSpPr>
          <p:nvPr>
            <p:ph type="sldNum" sz="quarter" idx="12"/>
          </p:nvPr>
        </p:nvSpPr>
        <p:spPr/>
        <p:txBody>
          <a:bodyPr/>
          <a:lstStyle/>
          <a:p>
            <a:fld id="{6CBF3D6B-7512-DC4E-9AD6-900204DF0DDD}" type="slidenum">
              <a:rPr lang="en-US" smtClean="0"/>
              <a:pPr/>
              <a:t>1</a:t>
            </a:fld>
            <a:endParaRPr lang="en-US" dirty="0"/>
          </a:p>
        </p:txBody>
      </p:sp>
      <p:sp>
        <p:nvSpPr>
          <p:cNvPr id="10" name="TextBox 9">
            <a:extLst>
              <a:ext uri="{FF2B5EF4-FFF2-40B4-BE49-F238E27FC236}">
                <a16:creationId xmlns:a16="http://schemas.microsoft.com/office/drawing/2014/main" id="{F6A4A749-8A6C-B847-96EC-9D2AB29A7101}"/>
              </a:ext>
            </a:extLst>
          </p:cNvPr>
          <p:cNvSpPr txBox="1"/>
          <p:nvPr/>
        </p:nvSpPr>
        <p:spPr>
          <a:xfrm>
            <a:off x="626166" y="1420044"/>
            <a:ext cx="6962302" cy="1077218"/>
          </a:xfrm>
          <a:prstGeom prst="rect">
            <a:avLst/>
          </a:prstGeom>
          <a:noFill/>
        </p:spPr>
        <p:txBody>
          <a:bodyPr wrap="square" rtlCol="0">
            <a:spAutoFit/>
          </a:bodyPr>
          <a:lstStyle/>
          <a:p>
            <a:pPr algn="ctr"/>
            <a:r>
              <a:rPr lang="en-US" sz="3200" dirty="0"/>
              <a:t>NASA’s Atmosphere Observing System (AOS), From a Precipitation Perspective</a:t>
            </a:r>
            <a:endParaRPr lang="en-US" sz="2800" dirty="0">
              <a:solidFill>
                <a:schemeClr val="accent1"/>
              </a:solidFill>
            </a:endParaRPr>
          </a:p>
        </p:txBody>
      </p:sp>
      <p:sp>
        <p:nvSpPr>
          <p:cNvPr id="4" name="TextBox 3">
            <a:extLst>
              <a:ext uri="{FF2B5EF4-FFF2-40B4-BE49-F238E27FC236}">
                <a16:creationId xmlns:a16="http://schemas.microsoft.com/office/drawing/2014/main" id="{93898580-EAB1-CF4F-99EE-13BB9150A93F}"/>
              </a:ext>
            </a:extLst>
          </p:cNvPr>
          <p:cNvSpPr txBox="1"/>
          <p:nvPr/>
        </p:nvSpPr>
        <p:spPr>
          <a:xfrm>
            <a:off x="735496" y="2955225"/>
            <a:ext cx="6787791" cy="1938992"/>
          </a:xfrm>
          <a:prstGeom prst="rect">
            <a:avLst/>
          </a:prstGeom>
          <a:noFill/>
        </p:spPr>
        <p:txBody>
          <a:bodyPr wrap="square" rtlCol="0">
            <a:spAutoFit/>
          </a:bodyPr>
          <a:lstStyle/>
          <a:p>
            <a:r>
              <a:rPr lang="en-US" sz="2400" dirty="0"/>
              <a:t>Daniel J. Cecil, NASA MSFC, Deputy PS for Suborbital</a:t>
            </a:r>
          </a:p>
          <a:p>
            <a:r>
              <a:rPr lang="en-US" sz="2400" dirty="0"/>
              <a:t>Scott Braun, NASA GSFC, AOS Project Scientist (PS)</a:t>
            </a:r>
          </a:p>
          <a:p>
            <a:r>
              <a:rPr lang="en-US" sz="2400" dirty="0"/>
              <a:t>John </a:t>
            </a:r>
            <a:r>
              <a:rPr lang="en-US" sz="2400" dirty="0" err="1"/>
              <a:t>Yorks</a:t>
            </a:r>
            <a:r>
              <a:rPr lang="en-US" sz="2400" dirty="0"/>
              <a:t>, NASA GSFC, Deputy PS for Inclined</a:t>
            </a:r>
          </a:p>
          <a:p>
            <a:r>
              <a:rPr lang="en-US" sz="2400" dirty="0"/>
              <a:t>Tyler Thorsen, NASA </a:t>
            </a:r>
            <a:r>
              <a:rPr lang="en-US" sz="2400" dirty="0" err="1"/>
              <a:t>LaRC</a:t>
            </a:r>
            <a:r>
              <a:rPr lang="en-US" sz="2400" dirty="0"/>
              <a:t>, Deputy PS for Polar</a:t>
            </a:r>
          </a:p>
          <a:p>
            <a:r>
              <a:rPr lang="en-US" sz="2400" dirty="0"/>
              <a:t>Matt Walker </a:t>
            </a:r>
            <a:r>
              <a:rPr lang="en-US" sz="2400" dirty="0" err="1"/>
              <a:t>McLinden</a:t>
            </a:r>
            <a:r>
              <a:rPr lang="en-US" sz="2400" dirty="0"/>
              <a:t>, NASA GSFC</a:t>
            </a:r>
          </a:p>
        </p:txBody>
      </p:sp>
      <p:sp>
        <p:nvSpPr>
          <p:cNvPr id="3" name="TextBox 2">
            <a:extLst>
              <a:ext uri="{FF2B5EF4-FFF2-40B4-BE49-F238E27FC236}">
                <a16:creationId xmlns:a16="http://schemas.microsoft.com/office/drawing/2014/main" id="{47D15EEC-FE43-2F42-A293-D08CA658033A}"/>
              </a:ext>
            </a:extLst>
          </p:cNvPr>
          <p:cNvSpPr txBox="1"/>
          <p:nvPr/>
        </p:nvSpPr>
        <p:spPr>
          <a:xfrm>
            <a:off x="1679802" y="4982848"/>
            <a:ext cx="4855029" cy="1015663"/>
          </a:xfrm>
          <a:prstGeom prst="rect">
            <a:avLst/>
          </a:prstGeom>
          <a:noFill/>
        </p:spPr>
        <p:txBody>
          <a:bodyPr wrap="square" rtlCol="0">
            <a:spAutoFit/>
          </a:bodyPr>
          <a:lstStyle/>
          <a:p>
            <a:pPr algn="ctr"/>
            <a:r>
              <a:rPr lang="en-US" sz="2000" dirty="0">
                <a:solidFill>
                  <a:srgbClr val="C00000"/>
                </a:solidFill>
              </a:rPr>
              <a:t>14</a:t>
            </a:r>
            <a:r>
              <a:rPr lang="en-US" sz="2000" baseline="30000" dirty="0">
                <a:solidFill>
                  <a:srgbClr val="C00000"/>
                </a:solidFill>
              </a:rPr>
              <a:t>th</a:t>
            </a:r>
            <a:r>
              <a:rPr lang="en-US" sz="2000" dirty="0">
                <a:solidFill>
                  <a:srgbClr val="C00000"/>
                </a:solidFill>
              </a:rPr>
              <a:t> International Precipitation Conference</a:t>
            </a:r>
          </a:p>
          <a:p>
            <a:pPr algn="ctr"/>
            <a:r>
              <a:rPr lang="en-US" sz="2000" dirty="0">
                <a:solidFill>
                  <a:srgbClr val="C00000"/>
                </a:solidFill>
              </a:rPr>
              <a:t>Norman, OK</a:t>
            </a:r>
          </a:p>
          <a:p>
            <a:pPr algn="ctr"/>
            <a:r>
              <a:rPr lang="en-US" sz="2000" dirty="0">
                <a:solidFill>
                  <a:srgbClr val="C00000"/>
                </a:solidFill>
              </a:rPr>
              <a:t>June 7, 2023</a:t>
            </a:r>
          </a:p>
        </p:txBody>
      </p:sp>
    </p:spTree>
    <p:extLst>
      <p:ext uri="{BB962C8B-B14F-4D97-AF65-F5344CB8AC3E}">
        <p14:creationId xmlns:p14="http://schemas.microsoft.com/office/powerpoint/2010/main" val="173258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BBA1A9-8844-9843-92D3-3C0FCA9F8433}"/>
              </a:ext>
            </a:extLst>
          </p:cNvPr>
          <p:cNvSpPr>
            <a:spLocks noGrp="1"/>
          </p:cNvSpPr>
          <p:nvPr>
            <p:ph type="title"/>
          </p:nvPr>
        </p:nvSpPr>
        <p:spPr/>
        <p:txBody>
          <a:bodyPr/>
          <a:lstStyle/>
          <a:p>
            <a:r>
              <a:rPr lang="en-US" sz="3600" b="0" dirty="0"/>
              <a:t>AOS Suborbital Element</a:t>
            </a:r>
          </a:p>
        </p:txBody>
      </p:sp>
      <p:sp>
        <p:nvSpPr>
          <p:cNvPr id="2" name="Slide Number Placeholder 1">
            <a:extLst>
              <a:ext uri="{FF2B5EF4-FFF2-40B4-BE49-F238E27FC236}">
                <a16:creationId xmlns:a16="http://schemas.microsoft.com/office/drawing/2014/main" id="{8BD6DD37-91BE-9340-89EE-EDB4513F15FD}"/>
              </a:ext>
            </a:extLst>
          </p:cNvPr>
          <p:cNvSpPr>
            <a:spLocks noGrp="1"/>
          </p:cNvSpPr>
          <p:nvPr>
            <p:ph type="sldNum" sz="quarter" idx="12"/>
          </p:nvPr>
        </p:nvSpPr>
        <p:spPr/>
        <p:txBody>
          <a:bodyPr/>
          <a:lstStyle/>
          <a:p>
            <a:fld id="{6CBF3D6B-7512-DC4E-9AD6-900204DF0DDD}" type="slidenum">
              <a:rPr lang="en-US" smtClean="0"/>
              <a:pPr/>
              <a:t>10</a:t>
            </a:fld>
            <a:endParaRPr lang="en-US" dirty="0"/>
          </a:p>
        </p:txBody>
      </p:sp>
      <p:sp>
        <p:nvSpPr>
          <p:cNvPr id="5" name="TextBox 4">
            <a:extLst>
              <a:ext uri="{FF2B5EF4-FFF2-40B4-BE49-F238E27FC236}">
                <a16:creationId xmlns:a16="http://schemas.microsoft.com/office/drawing/2014/main" id="{E0359784-82DB-CC4D-A67A-BB3041173E09}"/>
              </a:ext>
            </a:extLst>
          </p:cNvPr>
          <p:cNvSpPr txBox="1"/>
          <p:nvPr/>
        </p:nvSpPr>
        <p:spPr>
          <a:xfrm>
            <a:off x="7000391" y="1211397"/>
            <a:ext cx="1912607" cy="1754326"/>
          </a:xfrm>
          <a:prstGeom prst="rect">
            <a:avLst/>
          </a:prstGeom>
          <a:noFill/>
        </p:spPr>
        <p:txBody>
          <a:bodyPr wrap="square" rtlCol="0">
            <a:spAutoFit/>
          </a:bodyPr>
          <a:lstStyle/>
          <a:p>
            <a:pPr marL="0" algn="l" defTabSz="914400" rtl="0" eaLnBrk="1" latinLnBrk="0" hangingPunct="1"/>
            <a:r>
              <a:rPr lang="en-US" i="1" dirty="0"/>
              <a:t>Payloads depicted are notional… instruments to be prioritized / deconflicted for each campaign</a:t>
            </a:r>
          </a:p>
        </p:txBody>
      </p:sp>
      <p:pic>
        <p:nvPicPr>
          <p:cNvPr id="8" name="Picture 7">
            <a:extLst>
              <a:ext uri="{FF2B5EF4-FFF2-40B4-BE49-F238E27FC236}">
                <a16:creationId xmlns:a16="http://schemas.microsoft.com/office/drawing/2014/main" id="{F976F20F-9B6E-DC49-84EC-D5C0027BCD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8054" y="4657642"/>
            <a:ext cx="3530600" cy="1854200"/>
          </a:xfrm>
          <a:prstGeom prst="rect">
            <a:avLst/>
          </a:prstGeom>
        </p:spPr>
      </p:pic>
      <p:pic>
        <p:nvPicPr>
          <p:cNvPr id="12" name="Picture 11">
            <a:extLst>
              <a:ext uri="{FF2B5EF4-FFF2-40B4-BE49-F238E27FC236}">
                <a16:creationId xmlns:a16="http://schemas.microsoft.com/office/drawing/2014/main" id="{89C305CB-CAFF-BE4E-BB39-8636F4350410}"/>
              </a:ext>
            </a:extLst>
          </p:cNvPr>
          <p:cNvPicPr>
            <a:picLocks noChangeAspect="1"/>
          </p:cNvPicPr>
          <p:nvPr/>
        </p:nvPicPr>
        <p:blipFill>
          <a:blip r:embed="rId4"/>
          <a:stretch>
            <a:fillRect/>
          </a:stretch>
        </p:blipFill>
        <p:spPr>
          <a:xfrm>
            <a:off x="7344294" y="3142531"/>
            <a:ext cx="4341964" cy="1536192"/>
          </a:xfrm>
          <a:prstGeom prst="rect">
            <a:avLst/>
          </a:prstGeom>
        </p:spPr>
      </p:pic>
      <p:pic>
        <p:nvPicPr>
          <p:cNvPr id="15" name="Picture 14">
            <a:extLst>
              <a:ext uri="{FF2B5EF4-FFF2-40B4-BE49-F238E27FC236}">
                <a16:creationId xmlns:a16="http://schemas.microsoft.com/office/drawing/2014/main" id="{FB2AC04E-A35C-924E-BA65-5CFD4B2642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2998" y="1261248"/>
            <a:ext cx="2813817" cy="1920240"/>
          </a:xfrm>
          <a:prstGeom prst="rect">
            <a:avLst/>
          </a:prstGeom>
        </p:spPr>
      </p:pic>
      <p:sp>
        <p:nvSpPr>
          <p:cNvPr id="10" name="TextBox 9">
            <a:extLst>
              <a:ext uri="{FF2B5EF4-FFF2-40B4-BE49-F238E27FC236}">
                <a16:creationId xmlns:a16="http://schemas.microsoft.com/office/drawing/2014/main" id="{D84E6987-8C31-384F-840B-5933C29A9C2B}"/>
              </a:ext>
            </a:extLst>
          </p:cNvPr>
          <p:cNvSpPr txBox="1"/>
          <p:nvPr/>
        </p:nvSpPr>
        <p:spPr>
          <a:xfrm>
            <a:off x="652127" y="1261248"/>
            <a:ext cx="5973237" cy="3016210"/>
          </a:xfrm>
          <a:prstGeom prst="rect">
            <a:avLst/>
          </a:prstGeom>
          <a:noFill/>
        </p:spPr>
        <p:txBody>
          <a:bodyPr wrap="square" lIns="91440" tIns="45720" rIns="91440" bIns="45720" rtlCol="0" anchor="t">
            <a:spAutoFit/>
          </a:bodyPr>
          <a:lstStyle/>
          <a:p>
            <a:pPr>
              <a:spcAft>
                <a:spcPts val="600"/>
              </a:spcAft>
            </a:pPr>
            <a:r>
              <a:rPr lang="en-US" sz="2800" b="1" dirty="0">
                <a:solidFill>
                  <a:schemeClr val="accent6">
                    <a:lumMod val="75000"/>
                  </a:schemeClr>
                </a:solidFill>
              </a:rPr>
              <a:t>Low Clouds: </a:t>
            </a:r>
            <a:r>
              <a:rPr lang="en-US" sz="2400" i="1" dirty="0"/>
              <a:t>Microphysics, precipitation initiation</a:t>
            </a:r>
            <a:endParaRPr lang="en-US" sz="2000" dirty="0">
              <a:solidFill>
                <a:schemeClr val="bg1"/>
              </a:solidFill>
            </a:endParaRPr>
          </a:p>
          <a:p>
            <a:pPr>
              <a:spcAft>
                <a:spcPts val="600"/>
              </a:spcAft>
            </a:pPr>
            <a:r>
              <a:rPr lang="en-US" sz="2800" b="1" dirty="0">
                <a:solidFill>
                  <a:srgbClr val="7030A0"/>
                </a:solidFill>
              </a:rPr>
              <a:t>Convection/High Clouds: </a:t>
            </a:r>
            <a:r>
              <a:rPr lang="en-US" sz="2400" i="1" dirty="0"/>
              <a:t>Microphysics and dynamics, anvil cirrus lifecycle.</a:t>
            </a:r>
            <a:endParaRPr lang="en-US" sz="2000" dirty="0">
              <a:solidFill>
                <a:schemeClr val="bg1"/>
              </a:solidFill>
            </a:endParaRPr>
          </a:p>
          <a:p>
            <a:pPr>
              <a:spcAft>
                <a:spcPts val="600"/>
              </a:spcAft>
            </a:pPr>
            <a:r>
              <a:rPr lang="en-US" sz="2800" b="1" dirty="0">
                <a:solidFill>
                  <a:schemeClr val="accent4">
                    <a:lumMod val="75000"/>
                  </a:schemeClr>
                </a:solidFill>
              </a:rPr>
              <a:t>Aerosol-Cloud-Radiation Interactions: </a:t>
            </a:r>
            <a:r>
              <a:rPr lang="en-US" sz="2400" i="1" dirty="0"/>
              <a:t>Vertically resolved aerosol-cloud-radiation interaction processes and lifecycle.</a:t>
            </a:r>
            <a:endParaRPr lang="en-US" sz="2400" i="1" dirty="0">
              <a:cs typeface="Calibri"/>
            </a:endParaRPr>
          </a:p>
        </p:txBody>
      </p:sp>
      <p:sp>
        <p:nvSpPr>
          <p:cNvPr id="11" name="TextBox 10">
            <a:extLst>
              <a:ext uri="{FF2B5EF4-FFF2-40B4-BE49-F238E27FC236}">
                <a16:creationId xmlns:a16="http://schemas.microsoft.com/office/drawing/2014/main" id="{31F29F7D-179E-1C42-9E4E-C5FA312CC0C3}"/>
              </a:ext>
            </a:extLst>
          </p:cNvPr>
          <p:cNvSpPr txBox="1"/>
          <p:nvPr/>
        </p:nvSpPr>
        <p:spPr>
          <a:xfrm>
            <a:off x="665923" y="4596356"/>
            <a:ext cx="6690648" cy="1015663"/>
          </a:xfrm>
          <a:prstGeom prst="rect">
            <a:avLst/>
          </a:prstGeom>
          <a:noFill/>
        </p:spPr>
        <p:txBody>
          <a:bodyPr wrap="square" rtlCol="0">
            <a:spAutoFit/>
          </a:bodyPr>
          <a:lstStyle/>
          <a:p>
            <a:pPr marL="0" algn="l" defTabSz="914400" rtl="0" eaLnBrk="1" latinLnBrk="0" hangingPunct="1"/>
            <a:r>
              <a:rPr lang="en-US" sz="2000" b="1" dirty="0"/>
              <a:t>Large airborne campaigns addressing all science themes</a:t>
            </a:r>
          </a:p>
          <a:p>
            <a:pPr marL="342900" indent="-342900" algn="l" defTabSz="914400" rtl="0" eaLnBrk="1" latinLnBrk="0" hangingPunct="1">
              <a:buFont typeface="Arial" panose="020B0604020202020204" pitchFamily="34" charset="0"/>
              <a:buChar char="•"/>
            </a:pPr>
            <a:r>
              <a:rPr lang="en-US" sz="2000" b="1" dirty="0"/>
              <a:t>Mid-latitude continental, 2029 or 2030</a:t>
            </a:r>
          </a:p>
          <a:p>
            <a:pPr marL="342900" indent="-342900" algn="l" defTabSz="914400" rtl="0" eaLnBrk="1" latinLnBrk="0" hangingPunct="1">
              <a:buFont typeface="Arial" panose="020B0604020202020204" pitchFamily="34" charset="0"/>
              <a:buChar char="•"/>
            </a:pPr>
            <a:r>
              <a:rPr lang="en-US" sz="2000" b="1" dirty="0"/>
              <a:t>Oceanic, 2032-2033</a:t>
            </a:r>
          </a:p>
        </p:txBody>
      </p:sp>
      <p:sp>
        <p:nvSpPr>
          <p:cNvPr id="14" name="TextBox 13">
            <a:extLst>
              <a:ext uri="{FF2B5EF4-FFF2-40B4-BE49-F238E27FC236}">
                <a16:creationId xmlns:a16="http://schemas.microsoft.com/office/drawing/2014/main" id="{6BAE99D6-AAC1-2F43-A05C-99C2634C2F88}"/>
              </a:ext>
            </a:extLst>
          </p:cNvPr>
          <p:cNvSpPr txBox="1"/>
          <p:nvPr/>
        </p:nvSpPr>
        <p:spPr>
          <a:xfrm>
            <a:off x="652127" y="5580792"/>
            <a:ext cx="583958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dirty="0">
                <a:solidFill>
                  <a:srgbClr val="FF0000"/>
                </a:solidFill>
                <a:highlight>
                  <a:srgbClr val="FFFF00"/>
                </a:highlight>
              </a:rPr>
              <a:t>Campaigns after launch to enable </a:t>
            </a:r>
            <a:r>
              <a:rPr lang="en-US" sz="2000" b="1" i="1" dirty="0" err="1">
                <a:solidFill>
                  <a:srgbClr val="FF0000"/>
                </a:solidFill>
                <a:highlight>
                  <a:srgbClr val="FFFF00"/>
                </a:highlight>
              </a:rPr>
              <a:t>cal-val</a:t>
            </a:r>
            <a:endParaRPr lang="en-US" sz="2000" b="1" i="1" dirty="0">
              <a:solidFill>
                <a:srgbClr val="FF0000"/>
              </a:solidFill>
              <a:highlight>
                <a:srgbClr val="FFFF00"/>
              </a:highlight>
              <a:cs typeface="Calibri"/>
            </a:endParaRPr>
          </a:p>
        </p:txBody>
      </p:sp>
    </p:spTree>
    <p:extLst>
      <p:ext uri="{BB962C8B-B14F-4D97-AF65-F5344CB8AC3E}">
        <p14:creationId xmlns:p14="http://schemas.microsoft.com/office/powerpoint/2010/main" val="1891409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BBA1A9-8844-9843-92D3-3C0FCA9F8433}"/>
              </a:ext>
            </a:extLst>
          </p:cNvPr>
          <p:cNvSpPr>
            <a:spLocks noGrp="1"/>
          </p:cNvSpPr>
          <p:nvPr>
            <p:ph type="title"/>
          </p:nvPr>
        </p:nvSpPr>
        <p:spPr>
          <a:xfrm>
            <a:off x="1739899" y="102235"/>
            <a:ext cx="9515929" cy="832525"/>
          </a:xfrm>
        </p:spPr>
        <p:txBody>
          <a:bodyPr/>
          <a:lstStyle/>
          <a:p>
            <a:pPr marL="0" algn="l" defTabSz="914400" rtl="0" eaLnBrk="1" latinLnBrk="0" hangingPunct="1"/>
            <a:r>
              <a:rPr lang="en-US" sz="3200" dirty="0"/>
              <a:t>Leverage / augment existing sites and networks</a:t>
            </a:r>
          </a:p>
        </p:txBody>
      </p:sp>
      <p:sp>
        <p:nvSpPr>
          <p:cNvPr id="2" name="Slide Number Placeholder 1">
            <a:extLst>
              <a:ext uri="{FF2B5EF4-FFF2-40B4-BE49-F238E27FC236}">
                <a16:creationId xmlns:a16="http://schemas.microsoft.com/office/drawing/2014/main" id="{8BD6DD37-91BE-9340-89EE-EDB4513F15FD}"/>
              </a:ext>
            </a:extLst>
          </p:cNvPr>
          <p:cNvSpPr>
            <a:spLocks noGrp="1"/>
          </p:cNvSpPr>
          <p:nvPr>
            <p:ph type="sldNum" sz="quarter" idx="12"/>
          </p:nvPr>
        </p:nvSpPr>
        <p:spPr/>
        <p:txBody>
          <a:bodyPr/>
          <a:lstStyle/>
          <a:p>
            <a:fld id="{6CBF3D6B-7512-DC4E-9AD6-900204DF0DDD}" type="slidenum">
              <a:rPr lang="en-US" smtClean="0"/>
              <a:pPr/>
              <a:t>11</a:t>
            </a:fld>
            <a:endParaRPr lang="en-US" dirty="0"/>
          </a:p>
        </p:txBody>
      </p:sp>
      <p:sp>
        <p:nvSpPr>
          <p:cNvPr id="4" name="TextBox 3">
            <a:extLst>
              <a:ext uri="{FF2B5EF4-FFF2-40B4-BE49-F238E27FC236}">
                <a16:creationId xmlns:a16="http://schemas.microsoft.com/office/drawing/2014/main" id="{F0E30375-277C-D365-C285-58BF5772C4D3}"/>
              </a:ext>
            </a:extLst>
          </p:cNvPr>
          <p:cNvSpPr txBox="1"/>
          <p:nvPr/>
        </p:nvSpPr>
        <p:spPr>
          <a:xfrm>
            <a:off x="103297" y="1104634"/>
            <a:ext cx="3031787" cy="5849496"/>
          </a:xfrm>
          <a:prstGeom prst="rect">
            <a:avLst/>
          </a:prstGeom>
          <a:noFill/>
        </p:spPr>
        <p:txBody>
          <a:bodyPr wrap="square" rtlCol="0">
            <a:spAutoFit/>
          </a:bodyPr>
          <a:lstStyle/>
          <a:p>
            <a:pPr marL="342900" indent="-342900" algn="l" defTabSz="914400" rtl="0" eaLnBrk="1" latinLnBrk="0" hangingPunct="1">
              <a:spcAft>
                <a:spcPts val="1000"/>
              </a:spcAft>
              <a:buFont typeface="Arial" panose="020B0604020202020204" pitchFamily="34" charset="0"/>
              <a:buChar char="•"/>
            </a:pPr>
            <a:r>
              <a:rPr lang="en-US" sz="2400" dirty="0"/>
              <a:t>Build up large sample sizes and measure temporal evolution of processes from a few fixed, well-instrumented sites and networks</a:t>
            </a:r>
          </a:p>
          <a:p>
            <a:pPr marL="342900" indent="-342900" algn="l" defTabSz="914400" rtl="0" eaLnBrk="1" latinLnBrk="0" hangingPunct="1">
              <a:spcAft>
                <a:spcPts val="1000"/>
              </a:spcAft>
              <a:buFont typeface="Arial" panose="020B0604020202020204" pitchFamily="34" charset="0"/>
              <a:buChar char="•"/>
            </a:pPr>
            <a:r>
              <a:rPr lang="en-US" sz="2400" dirty="0"/>
              <a:t>Radar, profiler, or air quality networks</a:t>
            </a:r>
          </a:p>
          <a:p>
            <a:pPr marL="342900" indent="-342900" algn="l" defTabSz="914400" rtl="0" eaLnBrk="1" latinLnBrk="0" hangingPunct="1">
              <a:spcAft>
                <a:spcPts val="1000"/>
              </a:spcAft>
              <a:buFont typeface="Arial" panose="020B0604020202020204" pitchFamily="34" charset="0"/>
              <a:buChar char="•"/>
            </a:pPr>
            <a:r>
              <a:rPr lang="en-US" sz="2400" dirty="0"/>
              <a:t>DOE ARM sites</a:t>
            </a:r>
          </a:p>
          <a:p>
            <a:pPr marL="342900" indent="-342900" algn="l" defTabSz="914400" rtl="0" eaLnBrk="1" latinLnBrk="0" hangingPunct="1">
              <a:spcAft>
                <a:spcPts val="1000"/>
              </a:spcAft>
              <a:buFont typeface="Arial" panose="020B0604020202020204" pitchFamily="34" charset="0"/>
              <a:buChar char="•"/>
            </a:pPr>
            <a:r>
              <a:rPr lang="en-US" sz="2400" dirty="0"/>
              <a:t>ESA </a:t>
            </a:r>
            <a:r>
              <a:rPr lang="en-US" sz="2400" dirty="0" err="1"/>
              <a:t>EarthCARE</a:t>
            </a:r>
            <a:r>
              <a:rPr lang="en-US" sz="2400" dirty="0"/>
              <a:t> validation</a:t>
            </a:r>
          </a:p>
          <a:p>
            <a:pPr marL="342900" indent="-342900" algn="l" defTabSz="914400" rtl="0" eaLnBrk="1" latinLnBrk="0" hangingPunct="1">
              <a:spcAft>
                <a:spcPts val="1000"/>
              </a:spcAft>
              <a:buFont typeface="Arial" panose="020B0604020202020204" pitchFamily="34" charset="0"/>
              <a:buChar char="•"/>
            </a:pPr>
            <a:r>
              <a:rPr lang="en-US" sz="2400" dirty="0"/>
              <a:t>Etc.</a:t>
            </a:r>
          </a:p>
        </p:txBody>
      </p:sp>
      <p:pic>
        <p:nvPicPr>
          <p:cNvPr id="6" name="Picture 5">
            <a:extLst>
              <a:ext uri="{FF2B5EF4-FFF2-40B4-BE49-F238E27FC236}">
                <a16:creationId xmlns:a16="http://schemas.microsoft.com/office/drawing/2014/main" id="{4B22316A-5648-95BA-5B03-BFB9FDA2E7A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18820" y="2807616"/>
            <a:ext cx="4573180" cy="3410712"/>
          </a:xfrm>
          <a:prstGeom prst="rect">
            <a:avLst/>
          </a:prstGeom>
        </p:spPr>
      </p:pic>
      <p:pic>
        <p:nvPicPr>
          <p:cNvPr id="7" name="Picture 6">
            <a:extLst>
              <a:ext uri="{FF2B5EF4-FFF2-40B4-BE49-F238E27FC236}">
                <a16:creationId xmlns:a16="http://schemas.microsoft.com/office/drawing/2014/main" id="{22AE2171-B03E-25D2-6A78-0C08747DF19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46820" y="1104634"/>
            <a:ext cx="4572000" cy="2675713"/>
          </a:xfrm>
          <a:prstGeom prst="rect">
            <a:avLst/>
          </a:prstGeom>
        </p:spPr>
      </p:pic>
      <p:sp>
        <p:nvSpPr>
          <p:cNvPr id="9" name="TextBox 8">
            <a:extLst>
              <a:ext uri="{FF2B5EF4-FFF2-40B4-BE49-F238E27FC236}">
                <a16:creationId xmlns:a16="http://schemas.microsoft.com/office/drawing/2014/main" id="{1B607794-C022-7E9D-0801-B650EE66D784}"/>
              </a:ext>
            </a:extLst>
          </p:cNvPr>
          <p:cNvSpPr txBox="1"/>
          <p:nvPr/>
        </p:nvSpPr>
        <p:spPr>
          <a:xfrm>
            <a:off x="7437546" y="1062633"/>
            <a:ext cx="4807608" cy="1569660"/>
          </a:xfrm>
          <a:prstGeom prst="rect">
            <a:avLst/>
          </a:prstGeom>
          <a:noFill/>
        </p:spPr>
        <p:txBody>
          <a:bodyPr wrap="square" rtlCol="0">
            <a:spAutoFit/>
          </a:bodyPr>
          <a:lstStyle/>
          <a:p>
            <a:pPr algn="r"/>
            <a:r>
              <a:rPr lang="en-US" sz="2400" dirty="0"/>
              <a:t>Iqaluit, Canada site as example that could potentially be augmented by an aircraft in situ campaign.</a:t>
            </a:r>
          </a:p>
          <a:p>
            <a:pPr algn="r"/>
            <a:r>
              <a:rPr lang="en-US" sz="2400" dirty="0"/>
              <a:t>DOE ARM sites are also suitable. </a:t>
            </a:r>
          </a:p>
        </p:txBody>
      </p:sp>
      <p:pic>
        <p:nvPicPr>
          <p:cNvPr id="13" name="Picture 12">
            <a:extLst>
              <a:ext uri="{FF2B5EF4-FFF2-40B4-BE49-F238E27FC236}">
                <a16:creationId xmlns:a16="http://schemas.microsoft.com/office/drawing/2014/main" id="{BBCD1B43-C3B8-42B3-A314-03769D4CB988}"/>
              </a:ext>
            </a:extLst>
          </p:cNvPr>
          <p:cNvPicPr>
            <a:picLocks noChangeAspect="1"/>
          </p:cNvPicPr>
          <p:nvPr/>
        </p:nvPicPr>
        <p:blipFill>
          <a:blip r:embed="rId5"/>
          <a:stretch>
            <a:fillRect/>
          </a:stretch>
        </p:blipFill>
        <p:spPr>
          <a:xfrm>
            <a:off x="4710520" y="1379044"/>
            <a:ext cx="2908300" cy="355600"/>
          </a:xfrm>
          <a:prstGeom prst="rect">
            <a:avLst/>
          </a:prstGeom>
        </p:spPr>
      </p:pic>
      <p:pic>
        <p:nvPicPr>
          <p:cNvPr id="16" name="Picture 15">
            <a:extLst>
              <a:ext uri="{FF2B5EF4-FFF2-40B4-BE49-F238E27FC236}">
                <a16:creationId xmlns:a16="http://schemas.microsoft.com/office/drawing/2014/main" id="{42523D92-5AC5-51D0-2D5A-C25F4CD2538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32502" y="1556336"/>
            <a:ext cx="356616" cy="356616"/>
          </a:xfrm>
          <a:prstGeom prst="rect">
            <a:avLst/>
          </a:prstGeom>
        </p:spPr>
      </p:pic>
      <p:pic>
        <p:nvPicPr>
          <p:cNvPr id="17" name="Picture 16">
            <a:extLst>
              <a:ext uri="{FF2B5EF4-FFF2-40B4-BE49-F238E27FC236}">
                <a16:creationId xmlns:a16="http://schemas.microsoft.com/office/drawing/2014/main" id="{4CB933C6-1F87-B5D8-D6EE-C0EA4F8E51B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19912" y="1712582"/>
            <a:ext cx="584390" cy="356616"/>
          </a:xfrm>
          <a:prstGeom prst="rect">
            <a:avLst/>
          </a:prstGeom>
        </p:spPr>
      </p:pic>
      <p:pic>
        <p:nvPicPr>
          <p:cNvPr id="18" name="Picture 17">
            <a:extLst>
              <a:ext uri="{FF2B5EF4-FFF2-40B4-BE49-F238E27FC236}">
                <a16:creationId xmlns:a16="http://schemas.microsoft.com/office/drawing/2014/main" id="{FA214D21-AB6F-51E1-6160-22EE4A6BB138}"/>
              </a:ext>
            </a:extLst>
          </p:cNvPr>
          <p:cNvPicPr>
            <a:picLocks noChangeAspect="1"/>
          </p:cNvPicPr>
          <p:nvPr/>
        </p:nvPicPr>
        <p:blipFill>
          <a:blip r:embed="rId8"/>
          <a:stretch>
            <a:fillRect/>
          </a:stretch>
        </p:blipFill>
        <p:spPr>
          <a:xfrm>
            <a:off x="5948923" y="3767970"/>
            <a:ext cx="1655379" cy="2286000"/>
          </a:xfrm>
          <a:prstGeom prst="rect">
            <a:avLst/>
          </a:prstGeom>
        </p:spPr>
      </p:pic>
      <p:pic>
        <p:nvPicPr>
          <p:cNvPr id="19" name="Picture 18">
            <a:extLst>
              <a:ext uri="{FF2B5EF4-FFF2-40B4-BE49-F238E27FC236}">
                <a16:creationId xmlns:a16="http://schemas.microsoft.com/office/drawing/2014/main" id="{A8C000AE-92D2-4CCB-65D0-A2727A30049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058385" y="3780347"/>
            <a:ext cx="2887295" cy="1578604"/>
          </a:xfrm>
          <a:prstGeom prst="rect">
            <a:avLst/>
          </a:prstGeom>
        </p:spPr>
      </p:pic>
      <p:sp>
        <p:nvSpPr>
          <p:cNvPr id="20" name="TextBox 19">
            <a:extLst>
              <a:ext uri="{FF2B5EF4-FFF2-40B4-BE49-F238E27FC236}">
                <a16:creationId xmlns:a16="http://schemas.microsoft.com/office/drawing/2014/main" id="{A9FB790A-72DD-E769-DEBA-F13052786C0F}"/>
              </a:ext>
            </a:extLst>
          </p:cNvPr>
          <p:cNvSpPr txBox="1"/>
          <p:nvPr/>
        </p:nvSpPr>
        <p:spPr>
          <a:xfrm>
            <a:off x="2372811" y="5546619"/>
            <a:ext cx="3561594" cy="584775"/>
          </a:xfrm>
          <a:prstGeom prst="rect">
            <a:avLst/>
          </a:prstGeom>
          <a:noFill/>
        </p:spPr>
        <p:txBody>
          <a:bodyPr wrap="square" rtlCol="0">
            <a:spAutoFit/>
          </a:bodyPr>
          <a:lstStyle/>
          <a:p>
            <a:pPr marL="0" algn="r" defTabSz="914400" rtl="0" eaLnBrk="1" latinLnBrk="0" hangingPunct="1"/>
            <a:r>
              <a:rPr lang="en-US" sz="1600" i="1" dirty="0"/>
              <a:t>NOAA radar network (lower left)</a:t>
            </a:r>
          </a:p>
          <a:p>
            <a:pPr marL="0" algn="r" defTabSz="914400" rtl="0" eaLnBrk="1" latinLnBrk="0" hangingPunct="1"/>
            <a:r>
              <a:rPr lang="en-US" sz="1600" i="1" dirty="0"/>
              <a:t>ACTRIS National Facilities (lower middle)</a:t>
            </a:r>
          </a:p>
        </p:txBody>
      </p:sp>
    </p:spTree>
    <p:extLst>
      <p:ext uri="{BB962C8B-B14F-4D97-AF65-F5344CB8AC3E}">
        <p14:creationId xmlns:p14="http://schemas.microsoft.com/office/powerpoint/2010/main" val="1317871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B0BFB4-3AC8-1746-99D3-E562AA1F68AE}"/>
              </a:ext>
            </a:extLst>
          </p:cNvPr>
          <p:cNvSpPr/>
          <p:nvPr/>
        </p:nvSpPr>
        <p:spPr>
          <a:xfrm>
            <a:off x="4102059" y="5084292"/>
            <a:ext cx="4246181" cy="1235076"/>
          </a:xfrm>
          <a:prstGeom prst="rect">
            <a:avLst/>
          </a:prstGeom>
          <a:solidFill>
            <a:schemeClr val="accent4"/>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indent="0" algn="ctr">
              <a:spcBef>
                <a:spcPts val="600"/>
              </a:spcBef>
              <a:buNone/>
            </a:pPr>
            <a:r>
              <a:rPr lang="en-US" sz="2400" dirty="0">
                <a:solidFill>
                  <a:schemeClr val="tx1"/>
                </a:solidFill>
              </a:rPr>
              <a:t>AOS Website: https://</a:t>
            </a:r>
            <a:r>
              <a:rPr lang="en-US" sz="2400" dirty="0" err="1">
                <a:solidFill>
                  <a:schemeClr val="tx1"/>
                </a:solidFill>
              </a:rPr>
              <a:t>aos.gsfc.nasa.gov</a:t>
            </a:r>
            <a:r>
              <a:rPr lang="en-US" sz="2400" dirty="0">
                <a:solidFill>
                  <a:schemeClr val="tx1"/>
                </a:solidFill>
              </a:rPr>
              <a:t> </a:t>
            </a:r>
          </a:p>
        </p:txBody>
      </p:sp>
      <p:sp>
        <p:nvSpPr>
          <p:cNvPr id="2" name="Title 1">
            <a:extLst>
              <a:ext uri="{FF2B5EF4-FFF2-40B4-BE49-F238E27FC236}">
                <a16:creationId xmlns:a16="http://schemas.microsoft.com/office/drawing/2014/main" id="{41F48E5C-5B03-7D4B-A977-7A78B8613545}"/>
              </a:ext>
            </a:extLst>
          </p:cNvPr>
          <p:cNvSpPr>
            <a:spLocks noGrp="1"/>
          </p:cNvSpPr>
          <p:nvPr>
            <p:ph type="title"/>
          </p:nvPr>
        </p:nvSpPr>
        <p:spPr>
          <a:xfrm>
            <a:off x="1847331" y="117247"/>
            <a:ext cx="8961120" cy="832525"/>
          </a:xfrm>
        </p:spPr>
        <p:txBody>
          <a:bodyPr/>
          <a:lstStyle/>
          <a:p>
            <a:r>
              <a:rPr lang="en-US" dirty="0"/>
              <a:t>Key Take Aways</a:t>
            </a:r>
          </a:p>
        </p:txBody>
      </p:sp>
      <p:sp>
        <p:nvSpPr>
          <p:cNvPr id="3" name="Content Placeholder 2">
            <a:extLst>
              <a:ext uri="{FF2B5EF4-FFF2-40B4-BE49-F238E27FC236}">
                <a16:creationId xmlns:a16="http://schemas.microsoft.com/office/drawing/2014/main" id="{0A724B8B-8825-5F46-BF76-8A2797E6849E}"/>
              </a:ext>
            </a:extLst>
          </p:cNvPr>
          <p:cNvSpPr>
            <a:spLocks noGrp="1"/>
          </p:cNvSpPr>
          <p:nvPr>
            <p:ph idx="1"/>
          </p:nvPr>
        </p:nvSpPr>
        <p:spPr>
          <a:xfrm>
            <a:off x="1098838" y="1366463"/>
            <a:ext cx="10433638" cy="3924729"/>
          </a:xfrm>
        </p:spPr>
        <p:txBody>
          <a:bodyPr/>
          <a:lstStyle/>
          <a:p>
            <a:pPr>
              <a:spcBef>
                <a:spcPts val="1200"/>
              </a:spcBef>
            </a:pPr>
            <a:r>
              <a:rPr lang="en-US" b="1" dirty="0">
                <a:solidFill>
                  <a:schemeClr val="accent1">
                    <a:lumMod val="75000"/>
                  </a:schemeClr>
                </a:solidFill>
              </a:rPr>
              <a:t>         </a:t>
            </a:r>
            <a:r>
              <a:rPr lang="en-US" dirty="0"/>
              <a:t>is a complex mission targeting aerosol-cloud-precipitation interactions</a:t>
            </a:r>
          </a:p>
          <a:p>
            <a:pPr>
              <a:spcBef>
                <a:spcPts val="1200"/>
              </a:spcBef>
            </a:pPr>
            <a:r>
              <a:rPr lang="en-US" b="1" dirty="0">
                <a:solidFill>
                  <a:schemeClr val="accent1">
                    <a:lumMod val="75000"/>
                  </a:schemeClr>
                </a:solidFill>
              </a:rPr>
              <a:t>         </a:t>
            </a:r>
            <a:r>
              <a:rPr lang="en-US" dirty="0"/>
              <a:t>launches currently targeted for 2029 and 2032</a:t>
            </a:r>
          </a:p>
          <a:p>
            <a:pPr>
              <a:spcBef>
                <a:spcPts val="1200"/>
              </a:spcBef>
            </a:pPr>
            <a:r>
              <a:rPr lang="en-US" b="1" dirty="0">
                <a:solidFill>
                  <a:schemeClr val="accent1">
                    <a:lumMod val="75000"/>
                  </a:schemeClr>
                </a:solidFill>
              </a:rPr>
              <a:t>         </a:t>
            </a:r>
            <a:r>
              <a:rPr lang="en-US" dirty="0"/>
              <a:t>Doppler radars offer new capabilities to constrain particle fall speed and related parameters and air vertical velocity</a:t>
            </a:r>
          </a:p>
          <a:p>
            <a:pPr>
              <a:spcBef>
                <a:spcPts val="1200"/>
              </a:spcBef>
            </a:pPr>
            <a:r>
              <a:rPr lang="en-US" b="1" dirty="0">
                <a:solidFill>
                  <a:schemeClr val="accent1">
                    <a:lumMod val="75000"/>
                  </a:schemeClr>
                </a:solidFill>
              </a:rPr>
              <a:t>        </a:t>
            </a:r>
            <a:r>
              <a:rPr lang="en-US" dirty="0"/>
              <a:t> radiometers are less suited to rain rate mapping than prior missions, but high frequencies plus Doppler radars may improve snowfall estimation</a:t>
            </a:r>
          </a:p>
          <a:p>
            <a:pPr marL="0" indent="0">
              <a:spcBef>
                <a:spcPts val="1200"/>
              </a:spcBef>
              <a:buNone/>
            </a:pPr>
            <a:endParaRPr lang="en-US" sz="2400" dirty="0"/>
          </a:p>
        </p:txBody>
      </p:sp>
      <p:sp>
        <p:nvSpPr>
          <p:cNvPr id="4" name="Slide Number Placeholder 3">
            <a:extLst>
              <a:ext uri="{FF2B5EF4-FFF2-40B4-BE49-F238E27FC236}">
                <a16:creationId xmlns:a16="http://schemas.microsoft.com/office/drawing/2014/main" id="{233D0139-6159-EA48-BFA8-CCDCD6739E60}"/>
              </a:ext>
            </a:extLst>
          </p:cNvPr>
          <p:cNvSpPr>
            <a:spLocks noGrp="1"/>
          </p:cNvSpPr>
          <p:nvPr>
            <p:ph type="sldNum" sz="quarter" idx="12"/>
          </p:nvPr>
        </p:nvSpPr>
        <p:spPr/>
        <p:txBody>
          <a:bodyPr/>
          <a:lstStyle/>
          <a:p>
            <a:fld id="{275EB351-DF63-7543-95D4-9E11F92EACC3}" type="slidenum">
              <a:rPr lang="en-US" smtClean="0"/>
              <a:t>12</a:t>
            </a:fld>
            <a:endParaRPr lang="en-US"/>
          </a:p>
        </p:txBody>
      </p:sp>
      <p:pic>
        <p:nvPicPr>
          <p:cNvPr id="6" name="FBE336CA-D04F-4C28-8B2B-56C9F3367D32" descr="49776F9D-8ACD-4413-B9EC-9D0CA8278554">
            <a:extLst>
              <a:ext uri="{FF2B5EF4-FFF2-40B4-BE49-F238E27FC236}">
                <a16:creationId xmlns:a16="http://schemas.microsoft.com/office/drawing/2014/main" id="{7DF01699-1EA0-E4BC-E9BD-67309D10A99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41726" y="3735244"/>
            <a:ext cx="996591" cy="45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FBE336CA-D04F-4C28-8B2B-56C9F3367D32" descr="49776F9D-8ACD-4413-B9EC-9D0CA8278554">
            <a:extLst>
              <a:ext uri="{FF2B5EF4-FFF2-40B4-BE49-F238E27FC236}">
                <a16:creationId xmlns:a16="http://schemas.microsoft.com/office/drawing/2014/main" id="{93D8AC74-22F3-5DC7-C3AE-40CE6705A8F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41726" y="1366463"/>
            <a:ext cx="996591" cy="45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FBE336CA-D04F-4C28-8B2B-56C9F3367D32" descr="49776F9D-8ACD-4413-B9EC-9D0CA8278554">
            <a:extLst>
              <a:ext uri="{FF2B5EF4-FFF2-40B4-BE49-F238E27FC236}">
                <a16:creationId xmlns:a16="http://schemas.microsoft.com/office/drawing/2014/main" id="{D20A7249-E107-5085-988D-4ACB429F78F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41726" y="2274600"/>
            <a:ext cx="996591" cy="45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FBE336CA-D04F-4C28-8B2B-56C9F3367D32" descr="49776F9D-8ACD-4413-B9EC-9D0CA8278554">
            <a:extLst>
              <a:ext uri="{FF2B5EF4-FFF2-40B4-BE49-F238E27FC236}">
                <a16:creationId xmlns:a16="http://schemas.microsoft.com/office/drawing/2014/main" id="{9B8F8B74-21CB-B636-6F14-45100828633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41726" y="2860935"/>
            <a:ext cx="996591" cy="45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594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B88DC-ACE1-D67C-2A50-B9136A4B9054}"/>
              </a:ext>
            </a:extLst>
          </p:cNvPr>
          <p:cNvSpPr>
            <a:spLocks noGrp="1"/>
          </p:cNvSpPr>
          <p:nvPr>
            <p:ph type="title"/>
          </p:nvPr>
        </p:nvSpPr>
        <p:spPr/>
        <p:txBody>
          <a:bodyPr/>
          <a:lstStyle/>
          <a:p>
            <a:r>
              <a:rPr lang="en-US" dirty="0"/>
              <a:t>Extra Slides</a:t>
            </a:r>
          </a:p>
        </p:txBody>
      </p:sp>
      <p:sp>
        <p:nvSpPr>
          <p:cNvPr id="3" name="Content Placeholder 2">
            <a:extLst>
              <a:ext uri="{FF2B5EF4-FFF2-40B4-BE49-F238E27FC236}">
                <a16:creationId xmlns:a16="http://schemas.microsoft.com/office/drawing/2014/main" id="{024408CD-7E8D-C8A7-2A35-A6AB61FD6680}"/>
              </a:ext>
            </a:extLst>
          </p:cNvPr>
          <p:cNvSpPr>
            <a:spLocks noGrp="1"/>
          </p:cNvSpPr>
          <p:nvPr>
            <p:ph idx="1"/>
          </p:nvPr>
        </p:nvSpPr>
        <p:spPr/>
        <p:txBody>
          <a:bodyPr/>
          <a:lstStyle/>
          <a:p>
            <a:r>
              <a:rPr lang="en-US" dirty="0"/>
              <a:t>Extra slides</a:t>
            </a:r>
          </a:p>
        </p:txBody>
      </p:sp>
      <p:sp>
        <p:nvSpPr>
          <p:cNvPr id="4" name="Slide Number Placeholder 3">
            <a:extLst>
              <a:ext uri="{FF2B5EF4-FFF2-40B4-BE49-F238E27FC236}">
                <a16:creationId xmlns:a16="http://schemas.microsoft.com/office/drawing/2014/main" id="{5BAAD158-2600-5674-AAA8-2A6D202CA150}"/>
              </a:ext>
            </a:extLst>
          </p:cNvPr>
          <p:cNvSpPr>
            <a:spLocks noGrp="1"/>
          </p:cNvSpPr>
          <p:nvPr>
            <p:ph type="sldNum" sz="quarter" idx="12"/>
          </p:nvPr>
        </p:nvSpPr>
        <p:spPr/>
        <p:txBody>
          <a:bodyPr/>
          <a:lstStyle/>
          <a:p>
            <a:fld id="{275EB351-DF63-7543-95D4-9E11F92EACC3}" type="slidenum">
              <a:rPr lang="en-US" smtClean="0"/>
              <a:t>13</a:t>
            </a:fld>
            <a:endParaRPr lang="en-US"/>
          </a:p>
        </p:txBody>
      </p:sp>
    </p:spTree>
    <p:extLst>
      <p:ext uri="{BB962C8B-B14F-4D97-AF65-F5344CB8AC3E}">
        <p14:creationId xmlns:p14="http://schemas.microsoft.com/office/powerpoint/2010/main" val="65379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929CD-ADED-4E35-9231-2D7AAB6F3105}"/>
              </a:ext>
            </a:extLst>
          </p:cNvPr>
          <p:cNvSpPr>
            <a:spLocks noGrp="1"/>
          </p:cNvSpPr>
          <p:nvPr>
            <p:ph type="title" idx="4294967295"/>
          </p:nvPr>
        </p:nvSpPr>
        <p:spPr>
          <a:xfrm>
            <a:off x="252275" y="251879"/>
            <a:ext cx="11687450" cy="585787"/>
          </a:xfrm>
        </p:spPr>
        <p:txBody>
          <a:bodyPr>
            <a:noAutofit/>
          </a:bodyPr>
          <a:lstStyle/>
          <a:p>
            <a:r>
              <a:rPr lang="en-US" sz="3600" b="0" dirty="0">
                <a:latin typeface="Arial"/>
                <a:cs typeface="Arial"/>
              </a:rPr>
              <a:t>A Visual View of AOS-Inclined</a:t>
            </a:r>
            <a:endParaRPr lang="en-US" dirty="0"/>
          </a:p>
        </p:txBody>
      </p:sp>
      <p:pic>
        <p:nvPicPr>
          <p:cNvPr id="11" name="Picture 9">
            <a:extLst>
              <a:ext uri="{FF2B5EF4-FFF2-40B4-BE49-F238E27FC236}">
                <a16:creationId xmlns:a16="http://schemas.microsoft.com/office/drawing/2014/main" id="{4F52EB82-64F0-4AD0-1D3D-2AE9F84095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16912" y="1377278"/>
            <a:ext cx="5216939" cy="2875099"/>
          </a:xfrm>
          <a:prstGeom prst="rect">
            <a:avLst/>
          </a:prstGeom>
        </p:spPr>
      </p:pic>
      <p:pic>
        <p:nvPicPr>
          <p:cNvPr id="12" name="Picture 10">
            <a:extLst>
              <a:ext uri="{FF2B5EF4-FFF2-40B4-BE49-F238E27FC236}">
                <a16:creationId xmlns:a16="http://schemas.microsoft.com/office/drawing/2014/main" id="{58677271-5E34-F237-282E-516CEC7A86B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4467"/>
          <a:stretch/>
        </p:blipFill>
        <p:spPr>
          <a:xfrm>
            <a:off x="6097503" y="4646152"/>
            <a:ext cx="5515113" cy="1495980"/>
          </a:xfrm>
          <a:prstGeom prst="rect">
            <a:avLst/>
          </a:prstGeom>
        </p:spPr>
      </p:pic>
      <p:sp>
        <p:nvSpPr>
          <p:cNvPr id="13" name="TextBox 12">
            <a:extLst>
              <a:ext uri="{FF2B5EF4-FFF2-40B4-BE49-F238E27FC236}">
                <a16:creationId xmlns:a16="http://schemas.microsoft.com/office/drawing/2014/main" id="{BC3A8249-C4F2-72A1-E1C0-65EF8327335D}"/>
              </a:ext>
            </a:extLst>
          </p:cNvPr>
          <p:cNvSpPr txBox="1"/>
          <p:nvPr/>
        </p:nvSpPr>
        <p:spPr>
          <a:xfrm>
            <a:off x="62526" y="1355914"/>
            <a:ext cx="1218137"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dirty="0"/>
              <a:t>JAXA Wide Swath Ku-band Doppler Radar</a:t>
            </a:r>
            <a:endParaRPr lang="en-US" dirty="0"/>
          </a:p>
        </p:txBody>
      </p:sp>
      <p:sp>
        <p:nvSpPr>
          <p:cNvPr id="14" name="TextBox 13">
            <a:extLst>
              <a:ext uri="{FF2B5EF4-FFF2-40B4-BE49-F238E27FC236}">
                <a16:creationId xmlns:a16="http://schemas.microsoft.com/office/drawing/2014/main" id="{3ED5B31B-A7ED-B0D0-5D2A-B2CFC2AC79B3}"/>
              </a:ext>
            </a:extLst>
          </p:cNvPr>
          <p:cNvSpPr txBox="1"/>
          <p:nvPr/>
        </p:nvSpPr>
        <p:spPr>
          <a:xfrm>
            <a:off x="6269312" y="975165"/>
            <a:ext cx="5051831"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dirty="0">
                <a:cs typeface="Calibri"/>
              </a:rPr>
              <a:t>ALICAT 532-, 1064-nm Backscatter Lidar</a:t>
            </a:r>
          </a:p>
        </p:txBody>
      </p:sp>
      <p:sp>
        <p:nvSpPr>
          <p:cNvPr id="15" name="TextBox 14">
            <a:extLst>
              <a:ext uri="{FF2B5EF4-FFF2-40B4-BE49-F238E27FC236}">
                <a16:creationId xmlns:a16="http://schemas.microsoft.com/office/drawing/2014/main" id="{20A4DD71-CD39-7463-B062-BEDC2310C8B3}"/>
              </a:ext>
            </a:extLst>
          </p:cNvPr>
          <p:cNvSpPr txBox="1"/>
          <p:nvPr/>
        </p:nvSpPr>
        <p:spPr>
          <a:xfrm>
            <a:off x="5878000" y="4239273"/>
            <a:ext cx="6082515"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dirty="0"/>
              <a:t>CNES Microwave Radiometers (89, 183, 325 GHz)</a:t>
            </a:r>
            <a:endParaRPr lang="en-US" dirty="0"/>
          </a:p>
        </p:txBody>
      </p:sp>
      <p:grpSp>
        <p:nvGrpSpPr>
          <p:cNvPr id="16" name="Group 15">
            <a:extLst>
              <a:ext uri="{FF2B5EF4-FFF2-40B4-BE49-F238E27FC236}">
                <a16:creationId xmlns:a16="http://schemas.microsoft.com/office/drawing/2014/main" id="{A2A975BD-0EB8-F55B-9F01-9038316394B4}"/>
              </a:ext>
            </a:extLst>
          </p:cNvPr>
          <p:cNvGrpSpPr/>
          <p:nvPr/>
        </p:nvGrpSpPr>
        <p:grpSpPr>
          <a:xfrm>
            <a:off x="1424397" y="1129969"/>
            <a:ext cx="3910565" cy="2418902"/>
            <a:chOff x="1279868" y="1643062"/>
            <a:chExt cx="4289286" cy="2801099"/>
          </a:xfrm>
        </p:grpSpPr>
        <p:pic>
          <p:nvPicPr>
            <p:cNvPr id="17" name="Picture 5">
              <a:extLst>
                <a:ext uri="{FF2B5EF4-FFF2-40B4-BE49-F238E27FC236}">
                  <a16:creationId xmlns:a16="http://schemas.microsoft.com/office/drawing/2014/main" id="{4FE8FF37-781E-6A4F-ED14-9E9CE0F39FA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79868" y="1651839"/>
              <a:ext cx="4289286" cy="2792322"/>
            </a:xfrm>
            <a:prstGeom prst="rect">
              <a:avLst/>
            </a:prstGeom>
          </p:spPr>
        </p:pic>
        <p:grpSp>
          <p:nvGrpSpPr>
            <p:cNvPr id="18" name="Group 17">
              <a:extLst>
                <a:ext uri="{FF2B5EF4-FFF2-40B4-BE49-F238E27FC236}">
                  <a16:creationId xmlns:a16="http://schemas.microsoft.com/office/drawing/2014/main" id="{89028036-6791-7B9D-EFFF-78AB66F131B6}"/>
                </a:ext>
              </a:extLst>
            </p:cNvPr>
            <p:cNvGrpSpPr/>
            <p:nvPr/>
          </p:nvGrpSpPr>
          <p:grpSpPr>
            <a:xfrm>
              <a:off x="2239441" y="1643062"/>
              <a:ext cx="2191008" cy="2100263"/>
              <a:chOff x="2239441" y="1643062"/>
              <a:chExt cx="2191008" cy="2100263"/>
            </a:xfrm>
          </p:grpSpPr>
          <p:cxnSp>
            <p:nvCxnSpPr>
              <p:cNvPr id="19" name="Straight Arrow Connector 18">
                <a:extLst>
                  <a:ext uri="{FF2B5EF4-FFF2-40B4-BE49-F238E27FC236}">
                    <a16:creationId xmlns:a16="http://schemas.microsoft.com/office/drawing/2014/main" id="{C147BAAF-822D-77A2-6599-F529FE6874AC}"/>
                  </a:ext>
                </a:extLst>
              </p:cNvPr>
              <p:cNvCxnSpPr/>
              <p:nvPr/>
            </p:nvCxnSpPr>
            <p:spPr>
              <a:xfrm>
                <a:off x="4406638" y="2576513"/>
                <a:ext cx="0" cy="1166812"/>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4C78087-BAEB-24A0-B08F-C42A27E93275}"/>
                  </a:ext>
                </a:extLst>
              </p:cNvPr>
              <p:cNvCxnSpPr>
                <a:cxnSpLocks/>
              </p:cNvCxnSpPr>
              <p:nvPr/>
            </p:nvCxnSpPr>
            <p:spPr>
              <a:xfrm>
                <a:off x="2247464" y="1651839"/>
                <a:ext cx="0" cy="490838"/>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E3D618B-511D-471D-3364-C314678D59A9}"/>
                  </a:ext>
                </a:extLst>
              </p:cNvPr>
              <p:cNvCxnSpPr>
                <a:cxnSpLocks/>
              </p:cNvCxnSpPr>
              <p:nvPr/>
            </p:nvCxnSpPr>
            <p:spPr>
              <a:xfrm>
                <a:off x="2239441" y="2129425"/>
                <a:ext cx="2176722" cy="1613899"/>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2B7CFF7-4D06-9E40-8EBC-0A5E0C136D98}"/>
                  </a:ext>
                </a:extLst>
              </p:cNvPr>
              <p:cNvCxnSpPr>
                <a:cxnSpLocks/>
              </p:cNvCxnSpPr>
              <p:nvPr/>
            </p:nvCxnSpPr>
            <p:spPr>
              <a:xfrm>
                <a:off x="3139811" y="1643062"/>
                <a:ext cx="1290638" cy="947737"/>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sp>
        <p:nvSpPr>
          <p:cNvPr id="23" name="Arrow: Down 19">
            <a:extLst>
              <a:ext uri="{FF2B5EF4-FFF2-40B4-BE49-F238E27FC236}">
                <a16:creationId xmlns:a16="http://schemas.microsoft.com/office/drawing/2014/main" id="{F1B235AA-F0AF-6DBD-95FA-A679D4C37967}"/>
              </a:ext>
            </a:extLst>
          </p:cNvPr>
          <p:cNvSpPr/>
          <p:nvPr/>
        </p:nvSpPr>
        <p:spPr>
          <a:xfrm>
            <a:off x="3185455" y="2106556"/>
            <a:ext cx="488022" cy="1613899"/>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CF1FF26-F660-1A38-E241-F7F1CEEC66A8}"/>
              </a:ext>
            </a:extLst>
          </p:cNvPr>
          <p:cNvSpPr txBox="1"/>
          <p:nvPr/>
        </p:nvSpPr>
        <p:spPr>
          <a:xfrm>
            <a:off x="5932714" y="6208528"/>
            <a:ext cx="6117772" cy="400110"/>
          </a:xfrm>
          <a:prstGeom prst="rect">
            <a:avLst/>
          </a:prstGeom>
          <a:solidFill>
            <a:schemeClr val="accent1"/>
          </a:solidFill>
          <a:scene3d>
            <a:camera prst="orthographicFront"/>
            <a:lightRig rig="threePt" dir="t"/>
          </a:scene3d>
          <a:sp3d extrusionH="19050">
            <a:bevelT prst="relaxedInse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rPr>
              <a:t>55° Inclination: Compromise between NASA, JAXA, CNES</a:t>
            </a:r>
            <a:endParaRPr lang="en-US" sz="1600" dirty="0">
              <a:solidFill>
                <a:schemeClr val="bg1"/>
              </a:solidFill>
            </a:endParaRPr>
          </a:p>
        </p:txBody>
      </p:sp>
      <p:grpSp>
        <p:nvGrpSpPr>
          <p:cNvPr id="26" name="Group 25">
            <a:extLst>
              <a:ext uri="{FF2B5EF4-FFF2-40B4-BE49-F238E27FC236}">
                <a16:creationId xmlns:a16="http://schemas.microsoft.com/office/drawing/2014/main" id="{ECB4EEE4-A30C-64DE-C1C4-1A88A47B78C3}"/>
              </a:ext>
            </a:extLst>
          </p:cNvPr>
          <p:cNvGrpSpPr/>
          <p:nvPr/>
        </p:nvGrpSpPr>
        <p:grpSpPr>
          <a:xfrm>
            <a:off x="919148" y="5401117"/>
            <a:ext cx="4654499" cy="1207522"/>
            <a:chOff x="877328" y="4761875"/>
            <a:chExt cx="5177183" cy="1223089"/>
          </a:xfrm>
        </p:grpSpPr>
        <p:pic>
          <p:nvPicPr>
            <p:cNvPr id="27" name="Picture 26">
              <a:extLst>
                <a:ext uri="{FF2B5EF4-FFF2-40B4-BE49-F238E27FC236}">
                  <a16:creationId xmlns:a16="http://schemas.microsoft.com/office/drawing/2014/main" id="{26A0D4CF-25D1-84E0-6692-29C4959D026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162460" y="4761875"/>
              <a:ext cx="4892051" cy="1223089"/>
            </a:xfrm>
            <a:prstGeom prst="rect">
              <a:avLst/>
            </a:prstGeom>
          </p:spPr>
        </p:pic>
        <p:sp>
          <p:nvSpPr>
            <p:cNvPr id="28" name="TextBox 27">
              <a:extLst>
                <a:ext uri="{FF2B5EF4-FFF2-40B4-BE49-F238E27FC236}">
                  <a16:creationId xmlns:a16="http://schemas.microsoft.com/office/drawing/2014/main" id="{D549BCD8-A16E-7992-5BD4-7C6CD541E34D}"/>
                </a:ext>
              </a:extLst>
            </p:cNvPr>
            <p:cNvSpPr txBox="1"/>
            <p:nvPr/>
          </p:nvSpPr>
          <p:spPr>
            <a:xfrm rot="16200000">
              <a:off x="466318" y="5196290"/>
              <a:ext cx="1160574" cy="338554"/>
            </a:xfrm>
            <a:prstGeom prst="rect">
              <a:avLst/>
            </a:prstGeom>
            <a:noFill/>
          </p:spPr>
          <p:txBody>
            <a:bodyPr wrap="none" rtlCol="0">
              <a:spAutoFit/>
            </a:bodyPr>
            <a:lstStyle/>
            <a:p>
              <a:pPr algn="r"/>
              <a:r>
                <a:rPr lang="en-US" sz="1600" dirty="0"/>
                <a:t>Height (km)</a:t>
              </a:r>
            </a:p>
          </p:txBody>
        </p:sp>
      </p:grpSp>
      <p:pic>
        <p:nvPicPr>
          <p:cNvPr id="29" name="Picture 28">
            <a:extLst>
              <a:ext uri="{FF2B5EF4-FFF2-40B4-BE49-F238E27FC236}">
                <a16:creationId xmlns:a16="http://schemas.microsoft.com/office/drawing/2014/main" id="{4558D041-2B61-8588-05E5-917C5E6E8F4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193691" y="3721329"/>
            <a:ext cx="4384578" cy="1318262"/>
          </a:xfrm>
          <a:prstGeom prst="rect">
            <a:avLst/>
          </a:prstGeom>
        </p:spPr>
      </p:pic>
      <p:sp>
        <p:nvSpPr>
          <p:cNvPr id="30" name="TextBox 29">
            <a:extLst>
              <a:ext uri="{FF2B5EF4-FFF2-40B4-BE49-F238E27FC236}">
                <a16:creationId xmlns:a16="http://schemas.microsoft.com/office/drawing/2014/main" id="{6061E9D4-E614-48DA-36AC-FCD68AED9079}"/>
              </a:ext>
            </a:extLst>
          </p:cNvPr>
          <p:cNvSpPr txBox="1"/>
          <p:nvPr/>
        </p:nvSpPr>
        <p:spPr>
          <a:xfrm>
            <a:off x="1424397" y="5038392"/>
            <a:ext cx="4488068"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dirty="0"/>
              <a:t>Ku Doppler Velocity</a:t>
            </a:r>
            <a:endParaRPr lang="en-US" dirty="0"/>
          </a:p>
        </p:txBody>
      </p:sp>
      <p:sp>
        <p:nvSpPr>
          <p:cNvPr id="31" name="TextBox 30">
            <a:extLst>
              <a:ext uri="{FF2B5EF4-FFF2-40B4-BE49-F238E27FC236}">
                <a16:creationId xmlns:a16="http://schemas.microsoft.com/office/drawing/2014/main" id="{8B2DD722-2FC2-F380-82CE-049DFDD82B6C}"/>
              </a:ext>
            </a:extLst>
          </p:cNvPr>
          <p:cNvSpPr txBox="1"/>
          <p:nvPr/>
        </p:nvSpPr>
        <p:spPr>
          <a:xfrm>
            <a:off x="1424397" y="3892434"/>
            <a:ext cx="739434" cy="400110"/>
          </a:xfrm>
          <a:prstGeom prst="rect">
            <a:avLst/>
          </a:prstGeom>
          <a:noFill/>
        </p:spPr>
        <p:txBody>
          <a:bodyPr wrap="none" rtlCol="0">
            <a:spAutoFit/>
          </a:bodyPr>
          <a:lstStyle/>
          <a:p>
            <a:pPr algn="r"/>
            <a:r>
              <a:rPr lang="en-US" sz="2000" dirty="0"/>
              <a:t>Truth</a:t>
            </a:r>
          </a:p>
        </p:txBody>
      </p:sp>
    </p:spTree>
    <p:extLst>
      <p:ext uri="{BB962C8B-B14F-4D97-AF65-F5344CB8AC3E}">
        <p14:creationId xmlns:p14="http://schemas.microsoft.com/office/powerpoint/2010/main" val="2099799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521A6D79-3241-8DE5-1B50-DFB480557014}"/>
              </a:ext>
            </a:extLst>
          </p:cNvPr>
          <p:cNvGrpSpPr/>
          <p:nvPr/>
        </p:nvGrpSpPr>
        <p:grpSpPr>
          <a:xfrm>
            <a:off x="1045044" y="1074811"/>
            <a:ext cx="4416009" cy="3754877"/>
            <a:chOff x="1076960" y="1112793"/>
            <a:chExt cx="5019040" cy="4984249"/>
          </a:xfrm>
        </p:grpSpPr>
        <p:grpSp>
          <p:nvGrpSpPr>
            <p:cNvPr id="40" name="Group 39">
              <a:extLst>
                <a:ext uri="{FF2B5EF4-FFF2-40B4-BE49-F238E27FC236}">
                  <a16:creationId xmlns:a16="http://schemas.microsoft.com/office/drawing/2014/main" id="{DBC56FDE-D43C-510D-D478-740A491A1648}"/>
                </a:ext>
              </a:extLst>
            </p:cNvPr>
            <p:cNvGrpSpPr/>
            <p:nvPr/>
          </p:nvGrpSpPr>
          <p:grpSpPr>
            <a:xfrm>
              <a:off x="1076960" y="1112793"/>
              <a:ext cx="5019040" cy="4984249"/>
              <a:chOff x="5719008" y="1323474"/>
              <a:chExt cx="5891466" cy="4984249"/>
            </a:xfrm>
          </p:grpSpPr>
          <p:sp>
            <p:nvSpPr>
              <p:cNvPr id="43" name="Rectangle 42">
                <a:extLst>
                  <a:ext uri="{FF2B5EF4-FFF2-40B4-BE49-F238E27FC236}">
                    <a16:creationId xmlns:a16="http://schemas.microsoft.com/office/drawing/2014/main" id="{9DD1CCE7-4BBE-5660-4890-C80A4AF593D9}"/>
                  </a:ext>
                </a:extLst>
              </p:cNvPr>
              <p:cNvSpPr/>
              <p:nvPr/>
            </p:nvSpPr>
            <p:spPr>
              <a:xfrm>
                <a:off x="5719008" y="1323474"/>
                <a:ext cx="5891466" cy="4984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CBBB3AB4-22AE-7AAC-1247-215359F48E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7529" y="1393769"/>
                <a:ext cx="4892051" cy="1463442"/>
              </a:xfrm>
              <a:prstGeom prst="rect">
                <a:avLst/>
              </a:prstGeom>
            </p:spPr>
          </p:pic>
          <p:pic>
            <p:nvPicPr>
              <p:cNvPr id="45" name="Picture 44">
                <a:extLst>
                  <a:ext uri="{FF2B5EF4-FFF2-40B4-BE49-F238E27FC236}">
                    <a16:creationId xmlns:a16="http://schemas.microsoft.com/office/drawing/2014/main" id="{2A367175-CB24-905D-CA60-D32ED2C6F98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19008" y="2867168"/>
                <a:ext cx="5249943" cy="3440555"/>
              </a:xfrm>
              <a:prstGeom prst="rect">
                <a:avLst/>
              </a:prstGeom>
            </p:spPr>
          </p:pic>
          <p:pic>
            <p:nvPicPr>
              <p:cNvPr id="46" name="Picture 45">
                <a:extLst>
                  <a:ext uri="{FF2B5EF4-FFF2-40B4-BE49-F238E27FC236}">
                    <a16:creationId xmlns:a16="http://schemas.microsoft.com/office/drawing/2014/main" id="{1AB850E3-0D6A-FDFB-E075-B36C65C814D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33590" y="2118664"/>
                <a:ext cx="301459" cy="2975080"/>
              </a:xfrm>
              <a:prstGeom prst="rect">
                <a:avLst/>
              </a:prstGeom>
            </p:spPr>
          </p:pic>
          <p:sp>
            <p:nvSpPr>
              <p:cNvPr id="47" name="TextBox 46">
                <a:extLst>
                  <a:ext uri="{FF2B5EF4-FFF2-40B4-BE49-F238E27FC236}">
                    <a16:creationId xmlns:a16="http://schemas.microsoft.com/office/drawing/2014/main" id="{B6F40FDF-AD1A-9755-B71D-E938809B9506}"/>
                  </a:ext>
                </a:extLst>
              </p:cNvPr>
              <p:cNvSpPr txBox="1"/>
              <p:nvPr/>
            </p:nvSpPr>
            <p:spPr>
              <a:xfrm>
                <a:off x="6377259" y="1561597"/>
                <a:ext cx="986490" cy="531109"/>
              </a:xfrm>
              <a:prstGeom prst="rect">
                <a:avLst/>
              </a:prstGeom>
              <a:noFill/>
            </p:spPr>
            <p:txBody>
              <a:bodyPr wrap="none" rtlCol="0">
                <a:spAutoFit/>
              </a:bodyPr>
              <a:lstStyle/>
              <a:p>
                <a:pPr algn="r"/>
                <a:r>
                  <a:rPr lang="en-US" sz="2000" dirty="0"/>
                  <a:t>Truth</a:t>
                </a:r>
              </a:p>
            </p:txBody>
          </p:sp>
          <p:pic>
            <p:nvPicPr>
              <p:cNvPr id="48" name="Picture 47">
                <a:extLst>
                  <a:ext uri="{FF2B5EF4-FFF2-40B4-BE49-F238E27FC236}">
                    <a16:creationId xmlns:a16="http://schemas.microsoft.com/office/drawing/2014/main" id="{CD3922C6-67D7-9230-37F2-9814ABDB6B6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5747"/>
              <a:stretch/>
            </p:blipFill>
            <p:spPr>
              <a:xfrm>
                <a:off x="11051382" y="2704191"/>
                <a:ext cx="495924" cy="2001356"/>
              </a:xfrm>
              <a:prstGeom prst="rect">
                <a:avLst/>
              </a:prstGeom>
            </p:spPr>
          </p:pic>
        </p:grpSp>
        <p:sp>
          <p:nvSpPr>
            <p:cNvPr id="41" name="Rectangle 40">
              <a:extLst>
                <a:ext uri="{FF2B5EF4-FFF2-40B4-BE49-F238E27FC236}">
                  <a16:creationId xmlns:a16="http://schemas.microsoft.com/office/drawing/2014/main" id="{D54AAEC8-4669-A4EC-8B2F-80BB39F4A26E}"/>
                </a:ext>
              </a:extLst>
            </p:cNvPr>
            <p:cNvSpPr/>
            <p:nvPr/>
          </p:nvSpPr>
          <p:spPr>
            <a:xfrm>
              <a:off x="1649411" y="2610811"/>
              <a:ext cx="3993329" cy="276999"/>
            </a:xfrm>
            <a:prstGeom prst="rect">
              <a:avLst/>
            </a:prstGeom>
            <a:solidFill>
              <a:schemeClr val="bg1"/>
            </a:solidFill>
          </p:spPr>
          <p:txBody>
            <a:bodyPr wrap="square">
              <a:spAutoFit/>
            </a:bodyPr>
            <a:lstStyle/>
            <a:p>
              <a:pPr algn="ctr"/>
              <a:r>
                <a:rPr lang="en-US" sz="1200" b="1" dirty="0">
                  <a:latin typeface="Arial" panose="020B0604020202020204" pitchFamily="34" charset="0"/>
                  <a:cs typeface="Arial" panose="020B0604020202020204" pitchFamily="34" charset="0"/>
                </a:rPr>
                <a:t>Ka-band Radar (35-GHz, FOV: 2.2 km, DPCA)</a:t>
              </a:r>
            </a:p>
          </p:txBody>
        </p:sp>
        <p:sp>
          <p:nvSpPr>
            <p:cNvPr id="42" name="Rectangle 41">
              <a:extLst>
                <a:ext uri="{FF2B5EF4-FFF2-40B4-BE49-F238E27FC236}">
                  <a16:creationId xmlns:a16="http://schemas.microsoft.com/office/drawing/2014/main" id="{A8C84D93-79B8-DC44-5AB8-C32C07DBE08D}"/>
                </a:ext>
              </a:extLst>
            </p:cNvPr>
            <p:cNvSpPr/>
            <p:nvPr/>
          </p:nvSpPr>
          <p:spPr>
            <a:xfrm>
              <a:off x="1654031" y="4077503"/>
              <a:ext cx="3993329" cy="276999"/>
            </a:xfrm>
            <a:prstGeom prst="rect">
              <a:avLst/>
            </a:prstGeom>
            <a:solidFill>
              <a:schemeClr val="bg1"/>
            </a:solidFill>
          </p:spPr>
          <p:txBody>
            <a:bodyPr wrap="square">
              <a:spAutoFit/>
            </a:bodyPr>
            <a:lstStyle/>
            <a:p>
              <a:pPr algn="ctr"/>
              <a:r>
                <a:rPr lang="en-US" sz="1200" b="1" dirty="0">
                  <a:latin typeface="Arial" panose="020B0604020202020204" pitchFamily="34" charset="0"/>
                  <a:cs typeface="Arial" panose="020B0604020202020204" pitchFamily="34" charset="0"/>
                </a:rPr>
                <a:t>W-band Radar (94-GHz, FOV: 1 km, DPCA)</a:t>
              </a:r>
            </a:p>
          </p:txBody>
        </p:sp>
      </p:grpSp>
      <p:sp>
        <p:nvSpPr>
          <p:cNvPr id="2" name="Title 1">
            <a:extLst>
              <a:ext uri="{FF2B5EF4-FFF2-40B4-BE49-F238E27FC236}">
                <a16:creationId xmlns:a16="http://schemas.microsoft.com/office/drawing/2014/main" id="{F34929CD-ADED-4E35-9231-2D7AAB6F3105}"/>
              </a:ext>
            </a:extLst>
          </p:cNvPr>
          <p:cNvSpPr>
            <a:spLocks noGrp="1"/>
          </p:cNvSpPr>
          <p:nvPr>
            <p:ph type="title" idx="4294967295"/>
          </p:nvPr>
        </p:nvSpPr>
        <p:spPr>
          <a:xfrm>
            <a:off x="252275" y="251879"/>
            <a:ext cx="11687450" cy="585787"/>
          </a:xfrm>
        </p:spPr>
        <p:txBody>
          <a:bodyPr>
            <a:noAutofit/>
          </a:bodyPr>
          <a:lstStyle/>
          <a:p>
            <a:r>
              <a:rPr lang="en-US" sz="3600" b="0" dirty="0">
                <a:latin typeface="Arial"/>
                <a:cs typeface="Arial"/>
              </a:rPr>
              <a:t>A Visual View of AOS-Polar</a:t>
            </a:r>
            <a:endParaRPr lang="en-US" dirty="0"/>
          </a:p>
        </p:txBody>
      </p:sp>
      <p:grpSp>
        <p:nvGrpSpPr>
          <p:cNvPr id="3" name="Group 2">
            <a:extLst>
              <a:ext uri="{FF2B5EF4-FFF2-40B4-BE49-F238E27FC236}">
                <a16:creationId xmlns:a16="http://schemas.microsoft.com/office/drawing/2014/main" id="{A3C0533C-4CFF-6496-81AB-627FA6974631}"/>
              </a:ext>
            </a:extLst>
          </p:cNvPr>
          <p:cNvGrpSpPr/>
          <p:nvPr/>
        </p:nvGrpSpPr>
        <p:grpSpPr>
          <a:xfrm>
            <a:off x="5576012" y="1007525"/>
            <a:ext cx="3469127" cy="3692789"/>
            <a:chOff x="5576012" y="1054314"/>
            <a:chExt cx="3469127" cy="3689906"/>
          </a:xfrm>
        </p:grpSpPr>
        <p:sp>
          <p:nvSpPr>
            <p:cNvPr id="4" name="Rectangle 3">
              <a:extLst>
                <a:ext uri="{FF2B5EF4-FFF2-40B4-BE49-F238E27FC236}">
                  <a16:creationId xmlns:a16="http://schemas.microsoft.com/office/drawing/2014/main" id="{7A8386F7-9362-49ED-DA85-5A748ACAF14C}"/>
                </a:ext>
              </a:extLst>
            </p:cNvPr>
            <p:cNvSpPr/>
            <p:nvPr/>
          </p:nvSpPr>
          <p:spPr>
            <a:xfrm>
              <a:off x="5576012" y="1054314"/>
              <a:ext cx="3469127" cy="3689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D850882-867F-5D8B-1FD3-73AA86F5B0C1}"/>
                </a:ext>
              </a:extLst>
            </p:cNvPr>
            <p:cNvGrpSpPr/>
            <p:nvPr/>
          </p:nvGrpSpPr>
          <p:grpSpPr>
            <a:xfrm>
              <a:off x="5576012" y="1054314"/>
              <a:ext cx="3469127" cy="1811846"/>
              <a:chOff x="134945" y="4309036"/>
              <a:chExt cx="5840400" cy="2531461"/>
            </a:xfrm>
          </p:grpSpPr>
          <p:pic>
            <p:nvPicPr>
              <p:cNvPr id="9" name="Picture 8">
                <a:extLst>
                  <a:ext uri="{FF2B5EF4-FFF2-40B4-BE49-F238E27FC236}">
                    <a16:creationId xmlns:a16="http://schemas.microsoft.com/office/drawing/2014/main" id="{CC59E252-9355-A969-72F1-AFD9AD4B781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3536" b="11853"/>
              <a:stretch/>
            </p:blipFill>
            <p:spPr>
              <a:xfrm>
                <a:off x="134945" y="4309036"/>
                <a:ext cx="5840400" cy="2531461"/>
              </a:xfrm>
              <a:prstGeom prst="rect">
                <a:avLst/>
              </a:prstGeom>
            </p:spPr>
          </p:pic>
          <p:sp>
            <p:nvSpPr>
              <p:cNvPr id="10" name="TextBox 9">
                <a:extLst>
                  <a:ext uri="{FF2B5EF4-FFF2-40B4-BE49-F238E27FC236}">
                    <a16:creationId xmlns:a16="http://schemas.microsoft.com/office/drawing/2014/main" id="{E400D6BA-0F0F-CD80-9203-5401C19161FA}"/>
                  </a:ext>
                </a:extLst>
              </p:cNvPr>
              <p:cNvSpPr txBox="1"/>
              <p:nvPr/>
            </p:nvSpPr>
            <p:spPr>
              <a:xfrm>
                <a:off x="791046" y="4352091"/>
                <a:ext cx="3699154" cy="816393"/>
              </a:xfrm>
              <a:prstGeom prst="rect">
                <a:avLst/>
              </a:prstGeom>
              <a:noFill/>
            </p:spPr>
            <p:txBody>
              <a:bodyPr wrap="square" rtlCol="0">
                <a:spAutoFit/>
              </a:bodyPr>
              <a:lstStyle/>
              <a:p>
                <a:r>
                  <a:rPr lang="en-US" sz="1600" b="1" dirty="0">
                    <a:solidFill>
                      <a:schemeClr val="bg1"/>
                    </a:solidFill>
                  </a:rPr>
                  <a:t>Aerosol &amp; cloud backscatter coefficient</a:t>
                </a:r>
              </a:p>
            </p:txBody>
          </p:sp>
        </p:grpSp>
        <p:grpSp>
          <p:nvGrpSpPr>
            <p:cNvPr id="6" name="Group 5">
              <a:extLst>
                <a:ext uri="{FF2B5EF4-FFF2-40B4-BE49-F238E27FC236}">
                  <a16:creationId xmlns:a16="http://schemas.microsoft.com/office/drawing/2014/main" id="{587958C1-60C5-B3A4-9E61-B0D446391EB1}"/>
                </a:ext>
              </a:extLst>
            </p:cNvPr>
            <p:cNvGrpSpPr/>
            <p:nvPr/>
          </p:nvGrpSpPr>
          <p:grpSpPr>
            <a:xfrm>
              <a:off x="5576012" y="2874629"/>
              <a:ext cx="3320419" cy="1869591"/>
              <a:chOff x="6042945" y="4294613"/>
              <a:chExt cx="5428614" cy="2542285"/>
            </a:xfrm>
          </p:grpSpPr>
          <p:pic>
            <p:nvPicPr>
              <p:cNvPr id="7" name="Picture 6">
                <a:extLst>
                  <a:ext uri="{FF2B5EF4-FFF2-40B4-BE49-F238E27FC236}">
                    <a16:creationId xmlns:a16="http://schemas.microsoft.com/office/drawing/2014/main" id="{805F78D6-AB52-0E9F-AEF6-E26F227D30F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4386" b="11434"/>
              <a:stretch/>
            </p:blipFill>
            <p:spPr>
              <a:xfrm>
                <a:off x="6042945" y="4294613"/>
                <a:ext cx="5428614" cy="2542285"/>
              </a:xfrm>
              <a:prstGeom prst="rect">
                <a:avLst/>
              </a:prstGeom>
            </p:spPr>
          </p:pic>
          <p:sp>
            <p:nvSpPr>
              <p:cNvPr id="8" name="TextBox 7">
                <a:extLst>
                  <a:ext uri="{FF2B5EF4-FFF2-40B4-BE49-F238E27FC236}">
                    <a16:creationId xmlns:a16="http://schemas.microsoft.com/office/drawing/2014/main" id="{CCDE90AB-D6BE-1955-0557-A00B95081E91}"/>
                  </a:ext>
                </a:extLst>
              </p:cNvPr>
              <p:cNvSpPr txBox="1"/>
              <p:nvPr/>
            </p:nvSpPr>
            <p:spPr>
              <a:xfrm>
                <a:off x="6656649" y="4366913"/>
                <a:ext cx="3381780" cy="794561"/>
              </a:xfrm>
              <a:prstGeom prst="rect">
                <a:avLst/>
              </a:prstGeom>
              <a:noFill/>
            </p:spPr>
            <p:txBody>
              <a:bodyPr wrap="square" rtlCol="0">
                <a:spAutoFit/>
              </a:bodyPr>
              <a:lstStyle/>
              <a:p>
                <a:r>
                  <a:rPr lang="en-US" sz="1600" b="1" dirty="0">
                    <a:solidFill>
                      <a:schemeClr val="bg1"/>
                    </a:solidFill>
                  </a:rPr>
                  <a:t>Aerosol &amp; cloud extinction coefficient</a:t>
                </a:r>
              </a:p>
            </p:txBody>
          </p:sp>
        </p:grpSp>
      </p:grpSp>
      <p:grpSp>
        <p:nvGrpSpPr>
          <p:cNvPr id="24" name="Group 23">
            <a:extLst>
              <a:ext uri="{FF2B5EF4-FFF2-40B4-BE49-F238E27FC236}">
                <a16:creationId xmlns:a16="http://schemas.microsoft.com/office/drawing/2014/main" id="{C04EED70-1390-C9B8-CF1F-77C38535B144}"/>
              </a:ext>
            </a:extLst>
          </p:cNvPr>
          <p:cNvGrpSpPr/>
          <p:nvPr/>
        </p:nvGrpSpPr>
        <p:grpSpPr>
          <a:xfrm>
            <a:off x="8969936" y="1234104"/>
            <a:ext cx="3222063" cy="3186678"/>
            <a:chOff x="6574419" y="2222850"/>
            <a:chExt cx="3519637" cy="3418109"/>
          </a:xfrm>
        </p:grpSpPr>
        <p:grpSp>
          <p:nvGrpSpPr>
            <p:cNvPr id="32" name="Group 31">
              <a:extLst>
                <a:ext uri="{FF2B5EF4-FFF2-40B4-BE49-F238E27FC236}">
                  <a16:creationId xmlns:a16="http://schemas.microsoft.com/office/drawing/2014/main" id="{A7D7A672-5E38-79D7-1EB3-FE9BACD6BC56}"/>
                </a:ext>
              </a:extLst>
            </p:cNvPr>
            <p:cNvGrpSpPr/>
            <p:nvPr/>
          </p:nvGrpSpPr>
          <p:grpSpPr>
            <a:xfrm>
              <a:off x="6574419" y="2222850"/>
              <a:ext cx="3519637" cy="3418109"/>
              <a:chOff x="3627032" y="1362540"/>
              <a:chExt cx="3519637" cy="3418109"/>
            </a:xfrm>
          </p:grpSpPr>
          <p:pic>
            <p:nvPicPr>
              <p:cNvPr id="34" name="Picture 33">
                <a:extLst>
                  <a:ext uri="{FF2B5EF4-FFF2-40B4-BE49-F238E27FC236}">
                    <a16:creationId xmlns:a16="http://schemas.microsoft.com/office/drawing/2014/main" id="{B324C1E9-DF22-D8DE-6267-950CF0947B5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627032" y="1362540"/>
                <a:ext cx="2871421" cy="3234613"/>
              </a:xfrm>
              <a:prstGeom prst="rect">
                <a:avLst/>
              </a:prstGeom>
            </p:spPr>
          </p:pic>
          <p:pic>
            <p:nvPicPr>
              <p:cNvPr id="35" name="Picture 34">
                <a:extLst>
                  <a:ext uri="{FF2B5EF4-FFF2-40B4-BE49-F238E27FC236}">
                    <a16:creationId xmlns:a16="http://schemas.microsoft.com/office/drawing/2014/main" id="{71AD95A7-87AD-57C8-50B4-C7F2233418D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556929" y="1362541"/>
                <a:ext cx="589740" cy="3418108"/>
              </a:xfrm>
              <a:prstGeom prst="rect">
                <a:avLst/>
              </a:prstGeom>
            </p:spPr>
          </p:pic>
        </p:grpSp>
        <p:sp>
          <p:nvSpPr>
            <p:cNvPr id="33" name="TextBox 32">
              <a:extLst>
                <a:ext uri="{FF2B5EF4-FFF2-40B4-BE49-F238E27FC236}">
                  <a16:creationId xmlns:a16="http://schemas.microsoft.com/office/drawing/2014/main" id="{B84D6AF2-67A9-266D-1DE1-9B73B6ACA050}"/>
                </a:ext>
              </a:extLst>
            </p:cNvPr>
            <p:cNvSpPr txBox="1"/>
            <p:nvPr/>
          </p:nvSpPr>
          <p:spPr>
            <a:xfrm>
              <a:off x="6835877" y="2362351"/>
              <a:ext cx="1789632" cy="693270"/>
            </a:xfrm>
            <a:prstGeom prst="rect">
              <a:avLst/>
            </a:prstGeom>
            <a:noFill/>
          </p:spPr>
          <p:txBody>
            <a:bodyPr wrap="square" rtlCol="0">
              <a:spAutoFit/>
            </a:bodyPr>
            <a:lstStyle/>
            <a:p>
              <a:r>
                <a:rPr lang="en-US" sz="1200" dirty="0">
                  <a:solidFill>
                    <a:schemeClr val="bg1"/>
                  </a:solidFill>
                </a:rPr>
                <a:t>AOD from HARP</a:t>
              </a:r>
            </a:p>
            <a:p>
              <a:r>
                <a:rPr lang="en-US" sz="1200" dirty="0">
                  <a:solidFill>
                    <a:schemeClr val="bg1"/>
                  </a:solidFill>
                </a:rPr>
                <a:t>Cloud-top properties available also</a:t>
              </a:r>
            </a:p>
          </p:txBody>
        </p:sp>
      </p:grpSp>
      <p:pic>
        <p:nvPicPr>
          <p:cNvPr id="37" name="Picture 10">
            <a:extLst>
              <a:ext uri="{FF2B5EF4-FFF2-40B4-BE49-F238E27FC236}">
                <a16:creationId xmlns:a16="http://schemas.microsoft.com/office/drawing/2014/main" id="{74D63D47-D61B-1D32-9FE9-FDCB5792D57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149064" y="4882645"/>
            <a:ext cx="2546701" cy="1594416"/>
          </a:xfrm>
          <a:prstGeom prst="rect">
            <a:avLst/>
          </a:prstGeom>
        </p:spPr>
      </p:pic>
      <p:sp>
        <p:nvSpPr>
          <p:cNvPr id="38" name="TextBox 37">
            <a:extLst>
              <a:ext uri="{FF2B5EF4-FFF2-40B4-BE49-F238E27FC236}">
                <a16:creationId xmlns:a16="http://schemas.microsoft.com/office/drawing/2014/main" id="{7B5FCF13-6935-E0F5-66CE-6F6CCD57C211}"/>
              </a:ext>
            </a:extLst>
          </p:cNvPr>
          <p:cNvSpPr txBox="1"/>
          <p:nvPr/>
        </p:nvSpPr>
        <p:spPr>
          <a:xfrm>
            <a:off x="-32775" y="4783741"/>
            <a:ext cx="146216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Microwave Radiometer: 89-700 GHz</a:t>
            </a:r>
            <a:endParaRPr lang="en-US" sz="1400" dirty="0"/>
          </a:p>
        </p:txBody>
      </p:sp>
      <p:sp>
        <p:nvSpPr>
          <p:cNvPr id="49" name="TextBox 48">
            <a:extLst>
              <a:ext uri="{FF2B5EF4-FFF2-40B4-BE49-F238E27FC236}">
                <a16:creationId xmlns:a16="http://schemas.microsoft.com/office/drawing/2014/main" id="{7CC3BF3C-EBD8-8907-C7B0-9B46BCC84D3D}"/>
              </a:ext>
            </a:extLst>
          </p:cNvPr>
          <p:cNvSpPr txBox="1"/>
          <p:nvPr/>
        </p:nvSpPr>
        <p:spPr>
          <a:xfrm>
            <a:off x="35250" y="1100198"/>
            <a:ext cx="1217473" cy="3662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W- and/or Ka-band Doppler Radar</a:t>
            </a:r>
          </a:p>
          <a:p>
            <a:endParaRPr lang="en-US" sz="2000" dirty="0"/>
          </a:p>
          <a:p>
            <a:r>
              <a:rPr lang="en-US" sz="1600" i="1" dirty="0"/>
              <a:t>Simulated cross section through a deep convective system</a:t>
            </a:r>
          </a:p>
        </p:txBody>
      </p:sp>
      <p:sp>
        <p:nvSpPr>
          <p:cNvPr id="51" name="TextBox 50">
            <a:extLst>
              <a:ext uri="{FF2B5EF4-FFF2-40B4-BE49-F238E27FC236}">
                <a16:creationId xmlns:a16="http://schemas.microsoft.com/office/drawing/2014/main" id="{828604C4-DCFF-58FB-3AC5-87E302A7418B}"/>
              </a:ext>
            </a:extLst>
          </p:cNvPr>
          <p:cNvSpPr txBox="1"/>
          <p:nvPr/>
        </p:nvSpPr>
        <p:spPr>
          <a:xfrm>
            <a:off x="9118644" y="4161119"/>
            <a:ext cx="27266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UV-VIS-NIR-SWIR </a:t>
            </a:r>
          </a:p>
          <a:p>
            <a:r>
              <a:rPr lang="en-US" sz="2000" dirty="0"/>
              <a:t>Multi-angle Polarimeter</a:t>
            </a:r>
            <a:endParaRPr lang="en-US" sz="1600" dirty="0"/>
          </a:p>
        </p:txBody>
      </p:sp>
      <p:pic>
        <p:nvPicPr>
          <p:cNvPr id="52" name="Picture 51">
            <a:extLst>
              <a:ext uri="{FF2B5EF4-FFF2-40B4-BE49-F238E27FC236}">
                <a16:creationId xmlns:a16="http://schemas.microsoft.com/office/drawing/2014/main" id="{96902E87-D3FC-6BB9-043B-B421585E370C}"/>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894463" y="4954186"/>
            <a:ext cx="3827035" cy="1522875"/>
          </a:xfrm>
          <a:prstGeom prst="rect">
            <a:avLst/>
          </a:prstGeom>
        </p:spPr>
      </p:pic>
      <p:sp>
        <p:nvSpPr>
          <p:cNvPr id="53" name="TextBox 52">
            <a:extLst>
              <a:ext uri="{FF2B5EF4-FFF2-40B4-BE49-F238E27FC236}">
                <a16:creationId xmlns:a16="http://schemas.microsoft.com/office/drawing/2014/main" id="{0570B58B-5F89-F3A9-C028-C89D8E801BDD}"/>
              </a:ext>
            </a:extLst>
          </p:cNvPr>
          <p:cNvSpPr txBox="1"/>
          <p:nvPr/>
        </p:nvSpPr>
        <p:spPr>
          <a:xfrm>
            <a:off x="3894463" y="4523082"/>
            <a:ext cx="35135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CSA-Contributed LWIR-FIR Spectrometer  4-73 </a:t>
            </a:r>
            <a:r>
              <a:rPr lang="en-US" dirty="0">
                <a:latin typeface="Symbol" pitchFamily="2" charset="2"/>
              </a:rPr>
              <a:t>m</a:t>
            </a:r>
            <a:r>
              <a:rPr lang="en-US" dirty="0"/>
              <a:t>m </a:t>
            </a:r>
            <a:endParaRPr lang="en-US" sz="1400" dirty="0"/>
          </a:p>
        </p:txBody>
      </p:sp>
      <p:pic>
        <p:nvPicPr>
          <p:cNvPr id="54" name="Picture 53" descr="Chart, surface chart&#10;&#10;Description automatically generated">
            <a:extLst>
              <a:ext uri="{FF2B5EF4-FFF2-40B4-BE49-F238E27FC236}">
                <a16:creationId xmlns:a16="http://schemas.microsoft.com/office/drawing/2014/main" id="{F57C067E-F048-2BB4-B49D-E98870E155B0}"/>
              </a:ext>
            </a:extLst>
          </p:cNvPr>
          <p:cNvPicPr>
            <a:picLocks noChangeAspect="1"/>
          </p:cNvPicPr>
          <p:nvPr/>
        </p:nvPicPr>
        <p:blipFill>
          <a:blip r:embed="rId13"/>
          <a:stretch>
            <a:fillRect/>
          </a:stretch>
        </p:blipFill>
        <p:spPr>
          <a:xfrm>
            <a:off x="7777242" y="4794594"/>
            <a:ext cx="3331612" cy="1770517"/>
          </a:xfrm>
          <a:prstGeom prst="rect">
            <a:avLst/>
          </a:prstGeom>
        </p:spPr>
      </p:pic>
      <p:sp>
        <p:nvSpPr>
          <p:cNvPr id="55" name="TextBox 54">
            <a:extLst>
              <a:ext uri="{FF2B5EF4-FFF2-40B4-BE49-F238E27FC236}">
                <a16:creationId xmlns:a16="http://schemas.microsoft.com/office/drawing/2014/main" id="{67005291-7806-0A82-D9C1-F968C247577A}"/>
              </a:ext>
            </a:extLst>
          </p:cNvPr>
          <p:cNvSpPr txBox="1"/>
          <p:nvPr/>
        </p:nvSpPr>
        <p:spPr>
          <a:xfrm>
            <a:off x="11090453" y="4968407"/>
            <a:ext cx="112333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CSA Aerosol/Moisture Limb Sounding</a:t>
            </a:r>
            <a:endParaRPr lang="en-US" sz="1400" dirty="0"/>
          </a:p>
        </p:txBody>
      </p:sp>
      <p:sp>
        <p:nvSpPr>
          <p:cNvPr id="57" name="TextBox 56">
            <a:extLst>
              <a:ext uri="{FF2B5EF4-FFF2-40B4-BE49-F238E27FC236}">
                <a16:creationId xmlns:a16="http://schemas.microsoft.com/office/drawing/2014/main" id="{D28AADB3-F25A-DE22-D92D-E713923221DD}"/>
              </a:ext>
            </a:extLst>
          </p:cNvPr>
          <p:cNvSpPr txBox="1"/>
          <p:nvPr/>
        </p:nvSpPr>
        <p:spPr>
          <a:xfrm rot="20345999">
            <a:off x="5519348" y="1970549"/>
            <a:ext cx="3123826" cy="1569660"/>
          </a:xfrm>
          <a:prstGeom prst="rect">
            <a:avLst/>
          </a:prstGeom>
          <a:solidFill>
            <a:schemeClr val="bg1">
              <a:alpha val="90201"/>
            </a:schemeClr>
          </a:solidFill>
        </p:spPr>
        <p:txBody>
          <a:bodyPr wrap="square" rtlCol="0">
            <a:spAutoFit/>
          </a:bodyPr>
          <a:lstStyle/>
          <a:p>
            <a:r>
              <a:rPr lang="en-US" sz="3200" b="1" dirty="0"/>
              <a:t>Polar lidar and radar details still very much TBD</a:t>
            </a:r>
          </a:p>
        </p:txBody>
      </p:sp>
    </p:spTree>
    <p:extLst>
      <p:ext uri="{BB962C8B-B14F-4D97-AF65-F5344CB8AC3E}">
        <p14:creationId xmlns:p14="http://schemas.microsoft.com/office/powerpoint/2010/main" val="676333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5AB4C0-279D-9282-2671-567C9A860B24}"/>
              </a:ext>
            </a:extLst>
          </p:cNvPr>
          <p:cNvSpPr txBox="1">
            <a:spLocks/>
          </p:cNvSpPr>
          <p:nvPr/>
        </p:nvSpPr>
        <p:spPr>
          <a:xfrm>
            <a:off x="2465798" y="232633"/>
            <a:ext cx="7776931" cy="636118"/>
          </a:xfrm>
          <a:prstGeom prst="rect">
            <a:avLst/>
          </a:prstGeom>
        </p:spPr>
        <p:txBody>
          <a:bodyPr/>
          <a:lstStyle>
            <a:lvl1pPr algn="l" defTabSz="914400" rtl="0" eaLnBrk="1" latinLnBrk="0" hangingPunct="1">
              <a:lnSpc>
                <a:spcPct val="90000"/>
              </a:lnSpc>
              <a:spcBef>
                <a:spcPct val="0"/>
              </a:spcBef>
              <a:buNone/>
              <a:defRPr sz="4400" kern="1200">
                <a:solidFill>
                  <a:srgbClr val="0070C0"/>
                </a:solidFill>
                <a:latin typeface="Arial" panose="020B0604020202020204" pitchFamily="34" charset="0"/>
                <a:ea typeface="+mj-ea"/>
                <a:cs typeface="Arial" panose="020B0604020202020204" pitchFamily="34" charset="0"/>
              </a:defRPr>
            </a:lvl1pPr>
          </a:lstStyle>
          <a:p>
            <a:pPr algn="ctr"/>
            <a:r>
              <a:rPr lang="en-US" sz="3600" dirty="0">
                <a:solidFill>
                  <a:srgbClr val="0270C0"/>
                </a:solidFill>
              </a:rPr>
              <a:t>Major Science Priorities for AOS</a:t>
            </a:r>
          </a:p>
        </p:txBody>
      </p:sp>
      <p:sp>
        <p:nvSpPr>
          <p:cNvPr id="15" name="TextBox 14">
            <a:extLst>
              <a:ext uri="{FF2B5EF4-FFF2-40B4-BE49-F238E27FC236}">
                <a16:creationId xmlns:a16="http://schemas.microsoft.com/office/drawing/2014/main" id="{A0E9D22A-DE7A-6D44-1F96-9D1603971681}"/>
              </a:ext>
            </a:extLst>
          </p:cNvPr>
          <p:cNvSpPr txBox="1"/>
          <p:nvPr/>
        </p:nvSpPr>
        <p:spPr>
          <a:xfrm>
            <a:off x="5889225" y="5240284"/>
            <a:ext cx="6291594" cy="1323439"/>
          </a:xfrm>
          <a:prstGeom prst="rect">
            <a:avLst/>
          </a:prstGeom>
          <a:noFill/>
        </p:spPr>
        <p:txBody>
          <a:bodyPr wrap="none" rtlCol="0">
            <a:spAutoFit/>
          </a:bodyPr>
          <a:lstStyle/>
          <a:p>
            <a:pPr algn="ctr"/>
            <a:r>
              <a:rPr lang="en-US" sz="1600" dirty="0"/>
              <a:t>AOS Science Objectives</a:t>
            </a:r>
          </a:p>
          <a:p>
            <a:r>
              <a:rPr lang="en-US" sz="1600" dirty="0"/>
              <a:t>1. Low cloud feedbacks	     5. Aerosol attribution and air quality</a:t>
            </a:r>
          </a:p>
          <a:p>
            <a:r>
              <a:rPr lang="en-US" sz="1600" dirty="0"/>
              <a:t>2. High cloud feedbacks	     6. Aerosol redistribution and removal</a:t>
            </a:r>
          </a:p>
          <a:p>
            <a:r>
              <a:rPr lang="en-US" sz="1600" dirty="0"/>
              <a:t>3. Convective storm processes	     7. Aerosol direct effect</a:t>
            </a:r>
          </a:p>
          <a:p>
            <a:r>
              <a:rPr lang="en-US" sz="1600" dirty="0"/>
              <a:t>4. Cold clouds &amp; precipitation	     8. Aerosol indirect effect</a:t>
            </a:r>
          </a:p>
        </p:txBody>
      </p:sp>
      <p:sp>
        <p:nvSpPr>
          <p:cNvPr id="2" name="TextBox 1">
            <a:extLst>
              <a:ext uri="{FF2B5EF4-FFF2-40B4-BE49-F238E27FC236}">
                <a16:creationId xmlns:a16="http://schemas.microsoft.com/office/drawing/2014/main" id="{3238CF7B-17DE-3879-11D5-ACA37CFB873D}"/>
              </a:ext>
            </a:extLst>
          </p:cNvPr>
          <p:cNvSpPr txBox="1"/>
          <p:nvPr/>
        </p:nvSpPr>
        <p:spPr>
          <a:xfrm>
            <a:off x="587575" y="1400593"/>
            <a:ext cx="5010808" cy="5262979"/>
          </a:xfrm>
          <a:prstGeom prst="rect">
            <a:avLst/>
          </a:prstGeom>
          <a:noFill/>
        </p:spPr>
        <p:txBody>
          <a:bodyPr wrap="square" rtlCol="0">
            <a:spAutoFit/>
          </a:bodyPr>
          <a:lstStyle/>
          <a:p>
            <a:r>
              <a:rPr lang="en-US" sz="2300" b="1" dirty="0"/>
              <a:t>AOS provides an observing system that focuses on</a:t>
            </a:r>
            <a:r>
              <a:rPr lang="en-US" sz="2300" b="1" dirty="0">
                <a:solidFill>
                  <a:schemeClr val="accent1"/>
                </a:solidFill>
              </a:rPr>
              <a:t> </a:t>
            </a:r>
            <a:r>
              <a:rPr lang="en-US" sz="2300" b="1" dirty="0"/>
              <a:t>measurements addressing major Decadal Survey (DS) science themes tied to coupled</a:t>
            </a:r>
            <a:r>
              <a:rPr lang="en-US" sz="2300" b="1" dirty="0">
                <a:solidFill>
                  <a:schemeClr val="accent5">
                    <a:lumMod val="75000"/>
                  </a:schemeClr>
                </a:solidFill>
              </a:rPr>
              <a:t> aerosol-cloud-precipitation processes </a:t>
            </a:r>
            <a:r>
              <a:rPr lang="en-US" sz="2300" b="1" i="1" dirty="0"/>
              <a:t>(not a mapping mission)</a:t>
            </a:r>
          </a:p>
          <a:p>
            <a:endParaRPr lang="en-US" sz="2300" b="1" dirty="0"/>
          </a:p>
          <a:p>
            <a:r>
              <a:rPr lang="en-US" sz="2300" b="1" dirty="0"/>
              <a:t>AOS addresses priority science called out by </a:t>
            </a:r>
            <a:r>
              <a:rPr lang="en-US" sz="2300" b="1" i="1" dirty="0"/>
              <a:t>multiple </a:t>
            </a:r>
            <a:r>
              <a:rPr lang="en-US" sz="2300" b="1" dirty="0"/>
              <a:t>ESAS DS panels and related to </a:t>
            </a:r>
            <a:r>
              <a:rPr lang="en-US" sz="2300" b="1" i="1" dirty="0"/>
              <a:t>three</a:t>
            </a:r>
            <a:r>
              <a:rPr lang="en-US" sz="2300" b="1" dirty="0"/>
              <a:t> targeted observables</a:t>
            </a:r>
          </a:p>
          <a:p>
            <a:pPr marL="182563" indent="-169863">
              <a:buFont typeface="Arial" panose="020B0604020202020204" pitchFamily="34" charset="0"/>
              <a:buChar char="•"/>
            </a:pPr>
            <a:r>
              <a:rPr lang="en-US" sz="2000" b="1" dirty="0">
                <a:solidFill>
                  <a:schemeClr val="accent5">
                    <a:lumMod val="75000"/>
                  </a:schemeClr>
                </a:solidFill>
              </a:rPr>
              <a:t>TO-1: Aerosol &amp; Cloud Radiative Properties</a:t>
            </a:r>
          </a:p>
          <a:p>
            <a:pPr marL="182563" indent="-169863">
              <a:buFont typeface="Arial" panose="020B0604020202020204" pitchFamily="34" charset="0"/>
              <a:buChar char="•"/>
            </a:pPr>
            <a:r>
              <a:rPr lang="en-US" sz="2000" b="1" dirty="0">
                <a:solidFill>
                  <a:schemeClr val="accent5">
                    <a:lumMod val="75000"/>
                  </a:schemeClr>
                </a:solidFill>
              </a:rPr>
              <a:t>TO-2: Aerosol Vertical Profiles</a:t>
            </a:r>
          </a:p>
          <a:p>
            <a:pPr marL="182563" indent="-169863">
              <a:buFont typeface="Arial" panose="020B0604020202020204" pitchFamily="34" charset="0"/>
              <a:buChar char="•"/>
            </a:pPr>
            <a:r>
              <a:rPr lang="en-US" sz="2000" b="1" dirty="0">
                <a:solidFill>
                  <a:schemeClr val="accent5">
                    <a:lumMod val="75000"/>
                  </a:schemeClr>
                </a:solidFill>
              </a:rPr>
              <a:t>TO-5: Clouds, Convection, &amp; Precipitation</a:t>
            </a:r>
          </a:p>
          <a:p>
            <a:endParaRPr lang="en-US" sz="2300" b="1" dirty="0"/>
          </a:p>
          <a:p>
            <a:endParaRPr lang="en-US" sz="2300" b="1" dirty="0">
              <a:solidFill>
                <a:srgbClr val="FF0000"/>
              </a:solidFill>
            </a:endParaRPr>
          </a:p>
        </p:txBody>
      </p:sp>
      <p:pic>
        <p:nvPicPr>
          <p:cNvPr id="4" name="Picture 3">
            <a:extLst>
              <a:ext uri="{FF2B5EF4-FFF2-40B4-BE49-F238E27FC236}">
                <a16:creationId xmlns:a16="http://schemas.microsoft.com/office/drawing/2014/main" id="{49B36FDC-92B3-4671-9E10-23357753B2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01749" y="1165185"/>
            <a:ext cx="5966873" cy="4170723"/>
          </a:xfrm>
          <a:prstGeom prst="rect">
            <a:avLst/>
          </a:prstGeom>
        </p:spPr>
      </p:pic>
    </p:spTree>
    <p:extLst>
      <p:ext uri="{BB962C8B-B14F-4D97-AF65-F5344CB8AC3E}">
        <p14:creationId xmlns:p14="http://schemas.microsoft.com/office/powerpoint/2010/main" val="25801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8590D-7BBF-DF6B-8061-CEBCBDC8509E}"/>
              </a:ext>
            </a:extLst>
          </p:cNvPr>
          <p:cNvSpPr>
            <a:spLocks noGrp="1"/>
          </p:cNvSpPr>
          <p:nvPr>
            <p:ph type="title"/>
          </p:nvPr>
        </p:nvSpPr>
        <p:spPr>
          <a:xfrm>
            <a:off x="1705022" y="109118"/>
            <a:ext cx="9335401" cy="832525"/>
          </a:xfrm>
        </p:spPr>
        <p:txBody>
          <a:bodyPr/>
          <a:lstStyle/>
          <a:p>
            <a:r>
              <a:rPr lang="en-US" dirty="0"/>
              <a:t>AOS Objectives Focus on Three Themes</a:t>
            </a:r>
          </a:p>
        </p:txBody>
      </p:sp>
      <p:sp>
        <p:nvSpPr>
          <p:cNvPr id="4" name="Slide Number Placeholder 3">
            <a:extLst>
              <a:ext uri="{FF2B5EF4-FFF2-40B4-BE49-F238E27FC236}">
                <a16:creationId xmlns:a16="http://schemas.microsoft.com/office/drawing/2014/main" id="{CEBC8A47-80EA-16A5-2160-243351F55E87}"/>
              </a:ext>
            </a:extLst>
          </p:cNvPr>
          <p:cNvSpPr>
            <a:spLocks noGrp="1"/>
          </p:cNvSpPr>
          <p:nvPr>
            <p:ph type="sldNum" sz="quarter" idx="12"/>
          </p:nvPr>
        </p:nvSpPr>
        <p:spPr/>
        <p:txBody>
          <a:bodyPr/>
          <a:lstStyle/>
          <a:p>
            <a:fld id="{275EB351-DF63-7543-95D4-9E11F92EACC3}" type="slidenum">
              <a:rPr lang="en-US" smtClean="0"/>
              <a:t>3</a:t>
            </a:fld>
            <a:endParaRPr lang="en-US"/>
          </a:p>
        </p:txBody>
      </p:sp>
      <p:pic>
        <p:nvPicPr>
          <p:cNvPr id="5" name="Picture 4">
            <a:extLst>
              <a:ext uri="{FF2B5EF4-FFF2-40B4-BE49-F238E27FC236}">
                <a16:creationId xmlns:a16="http://schemas.microsoft.com/office/drawing/2014/main" id="{3ED14642-DC66-4F08-6A1C-E3701B2DAB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06469" y="1070684"/>
            <a:ext cx="3466457" cy="2054715"/>
          </a:xfrm>
          <a:prstGeom prst="rect">
            <a:avLst/>
          </a:prstGeom>
        </p:spPr>
      </p:pic>
      <p:sp>
        <p:nvSpPr>
          <p:cNvPr id="6" name="TextBox 5">
            <a:extLst>
              <a:ext uri="{FF2B5EF4-FFF2-40B4-BE49-F238E27FC236}">
                <a16:creationId xmlns:a16="http://schemas.microsoft.com/office/drawing/2014/main" id="{49881E0D-920D-66B0-148D-B3D4C157B030}"/>
              </a:ext>
            </a:extLst>
          </p:cNvPr>
          <p:cNvSpPr txBox="1"/>
          <p:nvPr/>
        </p:nvSpPr>
        <p:spPr>
          <a:xfrm>
            <a:off x="7478030" y="1070196"/>
            <a:ext cx="1212704" cy="461665"/>
          </a:xfrm>
          <a:prstGeom prst="rect">
            <a:avLst/>
          </a:prstGeom>
          <a:noFill/>
        </p:spPr>
        <p:txBody>
          <a:bodyPr wrap="none" rtlCol="0">
            <a:spAutoFit/>
          </a:bodyPr>
          <a:lstStyle/>
          <a:p>
            <a:pPr algn="r"/>
            <a:r>
              <a:rPr lang="en-US" sz="1200" dirty="0">
                <a:solidFill>
                  <a:schemeClr val="accent1"/>
                </a:solidFill>
              </a:rPr>
              <a:t>IPCC AR6 Report</a:t>
            </a:r>
          </a:p>
          <a:p>
            <a:pPr algn="r"/>
            <a:r>
              <a:rPr lang="en-US" sz="1200" dirty="0">
                <a:solidFill>
                  <a:schemeClr val="accent1"/>
                </a:solidFill>
              </a:rPr>
              <a:t>Chapter 4</a:t>
            </a:r>
          </a:p>
        </p:txBody>
      </p:sp>
      <p:sp>
        <p:nvSpPr>
          <p:cNvPr id="7" name="TextBox 6">
            <a:extLst>
              <a:ext uri="{FF2B5EF4-FFF2-40B4-BE49-F238E27FC236}">
                <a16:creationId xmlns:a16="http://schemas.microsoft.com/office/drawing/2014/main" id="{CAF2D23D-A767-BB32-5C26-2D80A2717942}"/>
              </a:ext>
            </a:extLst>
          </p:cNvPr>
          <p:cNvSpPr txBox="1"/>
          <p:nvPr/>
        </p:nvSpPr>
        <p:spPr>
          <a:xfrm>
            <a:off x="676269" y="1268194"/>
            <a:ext cx="4291944" cy="1415772"/>
          </a:xfrm>
          <a:prstGeom prst="rect">
            <a:avLst/>
          </a:prstGeom>
          <a:noFill/>
        </p:spPr>
        <p:txBody>
          <a:bodyPr wrap="none" rtlCol="0">
            <a:spAutoFit/>
          </a:bodyPr>
          <a:lstStyle/>
          <a:p>
            <a:r>
              <a:rPr lang="en-US" sz="2300" dirty="0"/>
              <a:t>Climate sensitivity and feedbacks</a:t>
            </a:r>
          </a:p>
          <a:p>
            <a:pPr marL="800100" lvl="1" indent="-342900">
              <a:buFont typeface="Arial" panose="020B0604020202020204" pitchFamily="34" charset="0"/>
              <a:buChar char="•"/>
            </a:pPr>
            <a:r>
              <a:rPr lang="en-US" sz="2000" dirty="0"/>
              <a:t>Low and high cloud feedbacks</a:t>
            </a:r>
          </a:p>
          <a:p>
            <a:pPr marL="800100" lvl="1" indent="-342900">
              <a:buFont typeface="Arial" panose="020B0604020202020204" pitchFamily="34" charset="0"/>
              <a:buChar char="•"/>
            </a:pPr>
            <a:r>
              <a:rPr lang="en-US" sz="2000" dirty="0"/>
              <a:t>Aerosol direct &amp; indirect effects</a:t>
            </a:r>
          </a:p>
          <a:p>
            <a:pPr marL="800100" lvl="1" indent="-342900">
              <a:buFont typeface="Arial" panose="020B0604020202020204" pitchFamily="34" charset="0"/>
              <a:buChar char="•"/>
            </a:pPr>
            <a:r>
              <a:rPr lang="en-US" sz="2000" dirty="0"/>
              <a:t>Cold clouds and precipitation</a:t>
            </a:r>
            <a:endParaRPr lang="en-US" sz="2300" dirty="0"/>
          </a:p>
        </p:txBody>
      </p:sp>
      <p:sp>
        <p:nvSpPr>
          <p:cNvPr id="8" name="TextBox 7">
            <a:extLst>
              <a:ext uri="{FF2B5EF4-FFF2-40B4-BE49-F238E27FC236}">
                <a16:creationId xmlns:a16="http://schemas.microsoft.com/office/drawing/2014/main" id="{ADAABD51-2B2B-3584-DCA1-A04CA301DFEA}"/>
              </a:ext>
            </a:extLst>
          </p:cNvPr>
          <p:cNvSpPr txBox="1"/>
          <p:nvPr/>
        </p:nvSpPr>
        <p:spPr>
          <a:xfrm>
            <a:off x="676269" y="3186025"/>
            <a:ext cx="5414687" cy="1369606"/>
          </a:xfrm>
          <a:prstGeom prst="rect">
            <a:avLst/>
          </a:prstGeom>
          <a:noFill/>
        </p:spPr>
        <p:txBody>
          <a:bodyPr wrap="none" rtlCol="0">
            <a:spAutoFit/>
          </a:bodyPr>
          <a:lstStyle/>
          <a:p>
            <a:r>
              <a:rPr lang="en-US" sz="2300" dirty="0"/>
              <a:t>Convective Storm Formation Processes</a:t>
            </a:r>
          </a:p>
          <a:p>
            <a:pPr marL="800100" lvl="1" indent="-342900">
              <a:buFont typeface="Arial" panose="020B0604020202020204" pitchFamily="34" charset="0"/>
              <a:buChar char="•"/>
            </a:pPr>
            <a:r>
              <a:rPr lang="en-US" sz="2000" dirty="0"/>
              <a:t>Coupled storm dynamics and microphysics</a:t>
            </a:r>
          </a:p>
          <a:p>
            <a:pPr marL="800100" lvl="1" indent="-342900">
              <a:buFont typeface="Arial" panose="020B0604020202020204" pitchFamily="34" charset="0"/>
              <a:buChar char="•"/>
            </a:pPr>
            <a:r>
              <a:rPr lang="en-US" sz="2000" dirty="0"/>
              <a:t>Importance of diurnal cycle</a:t>
            </a:r>
          </a:p>
          <a:p>
            <a:pPr marL="800100" lvl="1" indent="-342900">
              <a:buFont typeface="Arial" panose="020B0604020202020204" pitchFamily="34" charset="0"/>
              <a:buChar char="•"/>
            </a:pPr>
            <a:r>
              <a:rPr lang="en-US" sz="2000" dirty="0"/>
              <a:t>High cloud properties</a:t>
            </a:r>
          </a:p>
        </p:txBody>
      </p:sp>
      <p:sp>
        <p:nvSpPr>
          <p:cNvPr id="9" name="TextBox 8">
            <a:extLst>
              <a:ext uri="{FF2B5EF4-FFF2-40B4-BE49-F238E27FC236}">
                <a16:creationId xmlns:a16="http://schemas.microsoft.com/office/drawing/2014/main" id="{A7437626-0419-CD77-2FD3-FE8AC91F7B85}"/>
              </a:ext>
            </a:extLst>
          </p:cNvPr>
          <p:cNvSpPr txBox="1"/>
          <p:nvPr/>
        </p:nvSpPr>
        <p:spPr>
          <a:xfrm>
            <a:off x="676269" y="4924477"/>
            <a:ext cx="5245183" cy="1369606"/>
          </a:xfrm>
          <a:prstGeom prst="rect">
            <a:avLst/>
          </a:prstGeom>
          <a:noFill/>
        </p:spPr>
        <p:txBody>
          <a:bodyPr wrap="square" rtlCol="0">
            <a:spAutoFit/>
          </a:bodyPr>
          <a:lstStyle/>
          <a:p>
            <a:r>
              <a:rPr lang="en-US" sz="2300" dirty="0"/>
              <a:t>Aerosol processes and distributions</a:t>
            </a:r>
          </a:p>
          <a:p>
            <a:pPr marL="800100" lvl="1" indent="-342900">
              <a:buFont typeface="Arial" panose="020B0604020202020204" pitchFamily="34" charset="0"/>
              <a:buChar char="•"/>
            </a:pPr>
            <a:r>
              <a:rPr lang="en-US" sz="2000" dirty="0"/>
              <a:t>Air quality and aerosol attribution</a:t>
            </a:r>
          </a:p>
          <a:p>
            <a:pPr marL="800100" lvl="1" indent="-342900">
              <a:buFont typeface="Arial" panose="020B0604020202020204" pitchFamily="34" charset="0"/>
              <a:buChar char="•"/>
            </a:pPr>
            <a:r>
              <a:rPr lang="en-US" sz="2000" dirty="0"/>
              <a:t>Aerosol vertical redistribution and processing (from emission to removal)</a:t>
            </a:r>
            <a:endParaRPr lang="en-US" sz="2300" dirty="0"/>
          </a:p>
        </p:txBody>
      </p:sp>
      <p:pic>
        <p:nvPicPr>
          <p:cNvPr id="10" name="Picture 9">
            <a:extLst>
              <a:ext uri="{FF2B5EF4-FFF2-40B4-BE49-F238E27FC236}">
                <a16:creationId xmlns:a16="http://schemas.microsoft.com/office/drawing/2014/main" id="{8EB6F108-146E-9008-92B9-0BE25EAA21C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37255" y="3171502"/>
            <a:ext cx="4506958" cy="1943478"/>
          </a:xfrm>
          <a:prstGeom prst="rect">
            <a:avLst/>
          </a:prstGeom>
        </p:spPr>
      </p:pic>
      <p:grpSp>
        <p:nvGrpSpPr>
          <p:cNvPr id="11" name="Group 10">
            <a:extLst>
              <a:ext uri="{FF2B5EF4-FFF2-40B4-BE49-F238E27FC236}">
                <a16:creationId xmlns:a16="http://schemas.microsoft.com/office/drawing/2014/main" id="{69ECDE8D-281F-6379-F952-08B515249C01}"/>
              </a:ext>
            </a:extLst>
          </p:cNvPr>
          <p:cNvGrpSpPr/>
          <p:nvPr/>
        </p:nvGrpSpPr>
        <p:grpSpPr>
          <a:xfrm>
            <a:off x="8962531" y="1215423"/>
            <a:ext cx="2764375" cy="1859100"/>
            <a:chOff x="5210468" y="2721564"/>
            <a:chExt cx="3381330" cy="3700383"/>
          </a:xfrm>
        </p:grpSpPr>
        <p:sp>
          <p:nvSpPr>
            <p:cNvPr id="12" name="Rounded Rectangle 11">
              <a:extLst>
                <a:ext uri="{FF2B5EF4-FFF2-40B4-BE49-F238E27FC236}">
                  <a16:creationId xmlns:a16="http://schemas.microsoft.com/office/drawing/2014/main" id="{A24E99C9-146B-1D1F-1261-B1F65DB09D72}"/>
                </a:ext>
              </a:extLst>
            </p:cNvPr>
            <p:cNvSpPr/>
            <p:nvPr/>
          </p:nvSpPr>
          <p:spPr>
            <a:xfrm>
              <a:off x="5210468" y="2861953"/>
              <a:ext cx="3381330" cy="3408218"/>
            </a:xfrm>
            <a:prstGeom prst="roundRect">
              <a:avLst>
                <a:gd name="adj" fmla="val 0"/>
              </a:avLst>
            </a:prstGeom>
            <a:gradFill>
              <a:gsLst>
                <a:gs pos="95000">
                  <a:srgbClr val="6890BD"/>
                </a:gs>
                <a:gs pos="71000">
                  <a:srgbClr val="7295BE"/>
                </a:gs>
                <a:gs pos="54000">
                  <a:srgbClr val="889FBF"/>
                </a:gs>
                <a:gs pos="16000">
                  <a:srgbClr val="ACB2B9"/>
                </a:gs>
                <a:gs pos="0">
                  <a:srgbClr val="323034"/>
                </a:gs>
                <a:gs pos="100000">
                  <a:srgbClr val="5E8ABB">
                    <a:alpha val="0"/>
                  </a:srgbClr>
                </a:gs>
              </a:gsLst>
              <a:lin ang="5400000" scaled="1"/>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6A4A3AF2-23F9-9CF8-4D9B-807EA1029900}"/>
                </a:ext>
              </a:extLst>
            </p:cNvPr>
            <p:cNvGrpSpPr/>
            <p:nvPr/>
          </p:nvGrpSpPr>
          <p:grpSpPr>
            <a:xfrm>
              <a:off x="5288488" y="2721564"/>
              <a:ext cx="3224372" cy="3700383"/>
              <a:chOff x="8585910" y="1333359"/>
              <a:chExt cx="3224372" cy="3700383"/>
            </a:xfrm>
          </p:grpSpPr>
          <p:grpSp>
            <p:nvGrpSpPr>
              <p:cNvPr id="14" name="Group 13">
                <a:extLst>
                  <a:ext uri="{FF2B5EF4-FFF2-40B4-BE49-F238E27FC236}">
                    <a16:creationId xmlns:a16="http://schemas.microsoft.com/office/drawing/2014/main" id="{F2CE1A4B-90B3-C7D5-3A49-24ED0EC1AF8E}"/>
                  </a:ext>
                </a:extLst>
              </p:cNvPr>
              <p:cNvGrpSpPr/>
              <p:nvPr/>
            </p:nvGrpSpPr>
            <p:grpSpPr>
              <a:xfrm>
                <a:off x="8855406" y="3823071"/>
                <a:ext cx="2376816" cy="792932"/>
                <a:chOff x="1737333" y="4863621"/>
                <a:chExt cx="3009830" cy="1004112"/>
              </a:xfrm>
            </p:grpSpPr>
            <p:sp>
              <p:nvSpPr>
                <p:cNvPr id="88" name="Oval 87">
                  <a:extLst>
                    <a:ext uri="{FF2B5EF4-FFF2-40B4-BE49-F238E27FC236}">
                      <a16:creationId xmlns:a16="http://schemas.microsoft.com/office/drawing/2014/main" id="{201E1DD6-21D5-1A34-3B1F-C4DE3A51585B}"/>
                    </a:ext>
                  </a:extLst>
                </p:cNvPr>
                <p:cNvSpPr/>
                <p:nvPr/>
              </p:nvSpPr>
              <p:spPr>
                <a:xfrm>
                  <a:off x="3465216" y="5275057"/>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89" name="Oval 88">
                  <a:extLst>
                    <a:ext uri="{FF2B5EF4-FFF2-40B4-BE49-F238E27FC236}">
                      <a16:creationId xmlns:a16="http://schemas.microsoft.com/office/drawing/2014/main" id="{1FC6DEC3-21E3-BA9F-4731-E14B8C8D0217}"/>
                    </a:ext>
                  </a:extLst>
                </p:cNvPr>
                <p:cNvSpPr/>
                <p:nvPr/>
              </p:nvSpPr>
              <p:spPr>
                <a:xfrm>
                  <a:off x="2355648" y="5651309"/>
                  <a:ext cx="106327" cy="106327"/>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90" name="Oval 89">
                  <a:extLst>
                    <a:ext uri="{FF2B5EF4-FFF2-40B4-BE49-F238E27FC236}">
                      <a16:creationId xmlns:a16="http://schemas.microsoft.com/office/drawing/2014/main" id="{A528EB82-64F0-1347-6409-CED6804468F0}"/>
                    </a:ext>
                  </a:extLst>
                </p:cNvPr>
                <p:cNvSpPr/>
                <p:nvPr/>
              </p:nvSpPr>
              <p:spPr>
                <a:xfrm>
                  <a:off x="3022844" y="5343629"/>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91" name="Oval 90">
                  <a:extLst>
                    <a:ext uri="{FF2B5EF4-FFF2-40B4-BE49-F238E27FC236}">
                      <a16:creationId xmlns:a16="http://schemas.microsoft.com/office/drawing/2014/main" id="{F9FC3694-C7BB-7D10-219E-1471EDC7A684}"/>
                    </a:ext>
                  </a:extLst>
                </p:cNvPr>
                <p:cNvSpPr/>
                <p:nvPr/>
              </p:nvSpPr>
              <p:spPr>
                <a:xfrm>
                  <a:off x="4306274" y="5336640"/>
                  <a:ext cx="85344" cy="8534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92" name="Oval 91">
                  <a:extLst>
                    <a:ext uri="{FF2B5EF4-FFF2-40B4-BE49-F238E27FC236}">
                      <a16:creationId xmlns:a16="http://schemas.microsoft.com/office/drawing/2014/main" id="{BB9DE4A9-825A-DD8E-03B5-F1BF8A01BB58}"/>
                    </a:ext>
                  </a:extLst>
                </p:cNvPr>
                <p:cNvSpPr/>
                <p:nvPr/>
              </p:nvSpPr>
              <p:spPr>
                <a:xfrm>
                  <a:off x="2536990" y="5006269"/>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93" name="Oval 92">
                  <a:extLst>
                    <a:ext uri="{FF2B5EF4-FFF2-40B4-BE49-F238E27FC236}">
                      <a16:creationId xmlns:a16="http://schemas.microsoft.com/office/drawing/2014/main" id="{8C7162AA-4DF2-3FF3-28BF-8D14C0136B82}"/>
                    </a:ext>
                  </a:extLst>
                </p:cNvPr>
                <p:cNvSpPr/>
                <p:nvPr/>
              </p:nvSpPr>
              <p:spPr>
                <a:xfrm>
                  <a:off x="2294687" y="5040667"/>
                  <a:ext cx="60960" cy="6096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94" name="Oval 93">
                  <a:extLst>
                    <a:ext uri="{FF2B5EF4-FFF2-40B4-BE49-F238E27FC236}">
                      <a16:creationId xmlns:a16="http://schemas.microsoft.com/office/drawing/2014/main" id="{14DD9B24-4540-D4DF-7340-A3F1FC4463DB}"/>
                    </a:ext>
                  </a:extLst>
                </p:cNvPr>
                <p:cNvSpPr/>
                <p:nvPr/>
              </p:nvSpPr>
              <p:spPr>
                <a:xfrm>
                  <a:off x="4042545" y="5328221"/>
                  <a:ext cx="106327" cy="106327"/>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95" name="Oval 94">
                  <a:extLst>
                    <a:ext uri="{FF2B5EF4-FFF2-40B4-BE49-F238E27FC236}">
                      <a16:creationId xmlns:a16="http://schemas.microsoft.com/office/drawing/2014/main" id="{26D951DC-6199-82A1-5279-0ACE8946E849}"/>
                    </a:ext>
                  </a:extLst>
                </p:cNvPr>
                <p:cNvSpPr/>
                <p:nvPr/>
              </p:nvSpPr>
              <p:spPr>
                <a:xfrm>
                  <a:off x="3465216" y="5499501"/>
                  <a:ext cx="106327" cy="106327"/>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96" name="Oval 95">
                  <a:extLst>
                    <a:ext uri="{FF2B5EF4-FFF2-40B4-BE49-F238E27FC236}">
                      <a16:creationId xmlns:a16="http://schemas.microsoft.com/office/drawing/2014/main" id="{BB17DF7D-70DA-0769-D4E8-78FA72A087CE}"/>
                    </a:ext>
                  </a:extLst>
                </p:cNvPr>
                <p:cNvSpPr/>
                <p:nvPr/>
              </p:nvSpPr>
              <p:spPr>
                <a:xfrm>
                  <a:off x="2587342" y="5697611"/>
                  <a:ext cx="106327" cy="106327"/>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97" name="Oval 96">
                  <a:extLst>
                    <a:ext uri="{FF2B5EF4-FFF2-40B4-BE49-F238E27FC236}">
                      <a16:creationId xmlns:a16="http://schemas.microsoft.com/office/drawing/2014/main" id="{6EF5A60E-8F98-42AE-BB49-C8FC71792566}"/>
                    </a:ext>
                  </a:extLst>
                </p:cNvPr>
                <p:cNvSpPr/>
                <p:nvPr/>
              </p:nvSpPr>
              <p:spPr>
                <a:xfrm>
                  <a:off x="2547034" y="5293377"/>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98" name="Oval 97">
                  <a:extLst>
                    <a:ext uri="{FF2B5EF4-FFF2-40B4-BE49-F238E27FC236}">
                      <a16:creationId xmlns:a16="http://schemas.microsoft.com/office/drawing/2014/main" id="{5D066668-7984-D98C-396F-1F1E186DACBD}"/>
                    </a:ext>
                  </a:extLst>
                </p:cNvPr>
                <p:cNvSpPr/>
                <p:nvPr/>
              </p:nvSpPr>
              <p:spPr>
                <a:xfrm>
                  <a:off x="3722582" y="5357171"/>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99" name="Oval 98">
                  <a:extLst>
                    <a:ext uri="{FF2B5EF4-FFF2-40B4-BE49-F238E27FC236}">
                      <a16:creationId xmlns:a16="http://schemas.microsoft.com/office/drawing/2014/main" id="{A48DEDB9-AB47-E963-0CDC-BE9D952A978F}"/>
                    </a:ext>
                  </a:extLst>
                </p:cNvPr>
                <p:cNvSpPr/>
                <p:nvPr/>
              </p:nvSpPr>
              <p:spPr>
                <a:xfrm>
                  <a:off x="1906245" y="5175062"/>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00" name="Oval 99">
                  <a:extLst>
                    <a:ext uri="{FF2B5EF4-FFF2-40B4-BE49-F238E27FC236}">
                      <a16:creationId xmlns:a16="http://schemas.microsoft.com/office/drawing/2014/main" id="{C3849624-3BEA-D1C9-98D7-7017244C1E38}"/>
                    </a:ext>
                  </a:extLst>
                </p:cNvPr>
                <p:cNvSpPr/>
                <p:nvPr/>
              </p:nvSpPr>
              <p:spPr>
                <a:xfrm>
                  <a:off x="4557899" y="4950238"/>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01" name="Oval 100">
                  <a:extLst>
                    <a:ext uri="{FF2B5EF4-FFF2-40B4-BE49-F238E27FC236}">
                      <a16:creationId xmlns:a16="http://schemas.microsoft.com/office/drawing/2014/main" id="{E5E36979-29F6-1991-5F87-6E9400329EEA}"/>
                    </a:ext>
                  </a:extLst>
                </p:cNvPr>
                <p:cNvSpPr/>
                <p:nvPr/>
              </p:nvSpPr>
              <p:spPr>
                <a:xfrm>
                  <a:off x="2430664" y="5394321"/>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02" name="Oval 101">
                  <a:extLst>
                    <a:ext uri="{FF2B5EF4-FFF2-40B4-BE49-F238E27FC236}">
                      <a16:creationId xmlns:a16="http://schemas.microsoft.com/office/drawing/2014/main" id="{1AA4EA63-C8BC-37D2-2220-4CF8EC2C0832}"/>
                    </a:ext>
                  </a:extLst>
                </p:cNvPr>
                <p:cNvSpPr/>
                <p:nvPr/>
              </p:nvSpPr>
              <p:spPr>
                <a:xfrm>
                  <a:off x="4420703" y="5741791"/>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03" name="Oval 102">
                  <a:extLst>
                    <a:ext uri="{FF2B5EF4-FFF2-40B4-BE49-F238E27FC236}">
                      <a16:creationId xmlns:a16="http://schemas.microsoft.com/office/drawing/2014/main" id="{CB06020D-EDBD-E244-B60E-5E95C55B540C}"/>
                    </a:ext>
                  </a:extLst>
                </p:cNvPr>
                <p:cNvSpPr/>
                <p:nvPr/>
              </p:nvSpPr>
              <p:spPr>
                <a:xfrm>
                  <a:off x="2728346" y="5059431"/>
                  <a:ext cx="106327" cy="106327"/>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04" name="Oval 103">
                  <a:extLst>
                    <a:ext uri="{FF2B5EF4-FFF2-40B4-BE49-F238E27FC236}">
                      <a16:creationId xmlns:a16="http://schemas.microsoft.com/office/drawing/2014/main" id="{95899E20-6FAA-C5C4-7AE8-97B580114A88}"/>
                    </a:ext>
                  </a:extLst>
                </p:cNvPr>
                <p:cNvSpPr/>
                <p:nvPr/>
              </p:nvSpPr>
              <p:spPr>
                <a:xfrm>
                  <a:off x="4218425" y="5450101"/>
                  <a:ext cx="85344" cy="85344"/>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05" name="Oval 104">
                  <a:extLst>
                    <a:ext uri="{FF2B5EF4-FFF2-40B4-BE49-F238E27FC236}">
                      <a16:creationId xmlns:a16="http://schemas.microsoft.com/office/drawing/2014/main" id="{E720A413-309B-357C-402E-0446C9F2F360}"/>
                    </a:ext>
                  </a:extLst>
                </p:cNvPr>
                <p:cNvSpPr/>
                <p:nvPr/>
              </p:nvSpPr>
              <p:spPr>
                <a:xfrm>
                  <a:off x="2387991" y="5090159"/>
                  <a:ext cx="85344" cy="85344"/>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06" name="Oval 105">
                  <a:extLst>
                    <a:ext uri="{FF2B5EF4-FFF2-40B4-BE49-F238E27FC236}">
                      <a16:creationId xmlns:a16="http://schemas.microsoft.com/office/drawing/2014/main" id="{95D2C574-CB40-5441-EF82-A3F4875BDF01}"/>
                    </a:ext>
                  </a:extLst>
                </p:cNvPr>
                <p:cNvSpPr/>
                <p:nvPr/>
              </p:nvSpPr>
              <p:spPr>
                <a:xfrm>
                  <a:off x="3527802" y="5038325"/>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07" name="Oval 106">
                  <a:extLst>
                    <a:ext uri="{FF2B5EF4-FFF2-40B4-BE49-F238E27FC236}">
                      <a16:creationId xmlns:a16="http://schemas.microsoft.com/office/drawing/2014/main" id="{F87AD1FF-1C00-7685-91FC-D278F6A03718}"/>
                    </a:ext>
                  </a:extLst>
                </p:cNvPr>
                <p:cNvSpPr/>
                <p:nvPr/>
              </p:nvSpPr>
              <p:spPr>
                <a:xfrm>
                  <a:off x="4511587" y="5552119"/>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08" name="Oval 107">
                  <a:extLst>
                    <a:ext uri="{FF2B5EF4-FFF2-40B4-BE49-F238E27FC236}">
                      <a16:creationId xmlns:a16="http://schemas.microsoft.com/office/drawing/2014/main" id="{7A9657E3-1771-BBB4-7444-7BEDFF9D50A8}"/>
                    </a:ext>
                  </a:extLst>
                </p:cNvPr>
                <p:cNvSpPr/>
                <p:nvPr/>
              </p:nvSpPr>
              <p:spPr>
                <a:xfrm>
                  <a:off x="3947980" y="5439610"/>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09" name="Oval 108">
                  <a:extLst>
                    <a:ext uri="{FF2B5EF4-FFF2-40B4-BE49-F238E27FC236}">
                      <a16:creationId xmlns:a16="http://schemas.microsoft.com/office/drawing/2014/main" id="{D8AD0003-1FC2-81A3-6257-EB55E55B6EFD}"/>
                    </a:ext>
                  </a:extLst>
                </p:cNvPr>
                <p:cNvSpPr/>
                <p:nvPr/>
              </p:nvSpPr>
              <p:spPr>
                <a:xfrm>
                  <a:off x="3948769" y="5654835"/>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0" name="Oval 109">
                  <a:extLst>
                    <a:ext uri="{FF2B5EF4-FFF2-40B4-BE49-F238E27FC236}">
                      <a16:creationId xmlns:a16="http://schemas.microsoft.com/office/drawing/2014/main" id="{B3BFDAC6-2252-CDA8-FB58-3597265B72FD}"/>
                    </a:ext>
                  </a:extLst>
                </p:cNvPr>
                <p:cNvSpPr/>
                <p:nvPr/>
              </p:nvSpPr>
              <p:spPr>
                <a:xfrm>
                  <a:off x="3076007" y="5148773"/>
                  <a:ext cx="85344" cy="85344"/>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1" name="Oval 110">
                  <a:extLst>
                    <a:ext uri="{FF2B5EF4-FFF2-40B4-BE49-F238E27FC236}">
                      <a16:creationId xmlns:a16="http://schemas.microsoft.com/office/drawing/2014/main" id="{7F1444AB-AF3C-D76F-789B-14681E2BE316}"/>
                    </a:ext>
                  </a:extLst>
                </p:cNvPr>
                <p:cNvSpPr/>
                <p:nvPr/>
              </p:nvSpPr>
              <p:spPr>
                <a:xfrm>
                  <a:off x="4543499" y="5284223"/>
                  <a:ext cx="60960" cy="6096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2" name="Oval 111">
                  <a:extLst>
                    <a:ext uri="{FF2B5EF4-FFF2-40B4-BE49-F238E27FC236}">
                      <a16:creationId xmlns:a16="http://schemas.microsoft.com/office/drawing/2014/main" id="{8CF4FDAA-A744-2CD7-98F6-4B8DC14B4EB2}"/>
                    </a:ext>
                  </a:extLst>
                </p:cNvPr>
                <p:cNvSpPr/>
                <p:nvPr/>
              </p:nvSpPr>
              <p:spPr>
                <a:xfrm>
                  <a:off x="3338694" y="5506565"/>
                  <a:ext cx="60960" cy="6096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3" name="Hexagon 112">
                  <a:extLst>
                    <a:ext uri="{FF2B5EF4-FFF2-40B4-BE49-F238E27FC236}">
                      <a16:creationId xmlns:a16="http://schemas.microsoft.com/office/drawing/2014/main" id="{8705606F-748F-0C7B-FD6F-4AC99B9176AD}"/>
                    </a:ext>
                  </a:extLst>
                </p:cNvPr>
                <p:cNvSpPr/>
                <p:nvPr/>
              </p:nvSpPr>
              <p:spPr>
                <a:xfrm>
                  <a:off x="2991521" y="4906091"/>
                  <a:ext cx="148005" cy="127591"/>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4" name="Hexagon 113">
                  <a:extLst>
                    <a:ext uri="{FF2B5EF4-FFF2-40B4-BE49-F238E27FC236}">
                      <a16:creationId xmlns:a16="http://schemas.microsoft.com/office/drawing/2014/main" id="{E00879DF-BC15-1E98-4357-478340CF6D7A}"/>
                    </a:ext>
                  </a:extLst>
                </p:cNvPr>
                <p:cNvSpPr/>
                <p:nvPr/>
              </p:nvSpPr>
              <p:spPr>
                <a:xfrm>
                  <a:off x="3657622" y="5740142"/>
                  <a:ext cx="148005" cy="127591"/>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5" name="Hexagon 114">
                  <a:extLst>
                    <a:ext uri="{FF2B5EF4-FFF2-40B4-BE49-F238E27FC236}">
                      <a16:creationId xmlns:a16="http://schemas.microsoft.com/office/drawing/2014/main" id="{05AC5340-8A29-FBB9-6F0E-3DD6CD23CD09}"/>
                    </a:ext>
                  </a:extLst>
                </p:cNvPr>
                <p:cNvSpPr/>
                <p:nvPr/>
              </p:nvSpPr>
              <p:spPr>
                <a:xfrm>
                  <a:off x="4599158" y="5147865"/>
                  <a:ext cx="148005" cy="127591"/>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6" name="Hexagon 115">
                  <a:extLst>
                    <a:ext uri="{FF2B5EF4-FFF2-40B4-BE49-F238E27FC236}">
                      <a16:creationId xmlns:a16="http://schemas.microsoft.com/office/drawing/2014/main" id="{464BA9A2-76EA-5AC3-922C-E4588791F081}"/>
                    </a:ext>
                  </a:extLst>
                </p:cNvPr>
                <p:cNvSpPr/>
                <p:nvPr/>
              </p:nvSpPr>
              <p:spPr>
                <a:xfrm>
                  <a:off x="2738838" y="5436851"/>
                  <a:ext cx="148005" cy="127591"/>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7" name="Hexagon 116">
                  <a:extLst>
                    <a:ext uri="{FF2B5EF4-FFF2-40B4-BE49-F238E27FC236}">
                      <a16:creationId xmlns:a16="http://schemas.microsoft.com/office/drawing/2014/main" id="{5B798C28-2E2A-6435-01AA-EB9E22B66B32}"/>
                    </a:ext>
                  </a:extLst>
                </p:cNvPr>
                <p:cNvSpPr/>
                <p:nvPr/>
              </p:nvSpPr>
              <p:spPr>
                <a:xfrm>
                  <a:off x="2970674" y="5599018"/>
                  <a:ext cx="148005" cy="127591"/>
                </a:xfrm>
                <a:prstGeom prst="hexagon">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8" name="Hexagon 117">
                  <a:extLst>
                    <a:ext uri="{FF2B5EF4-FFF2-40B4-BE49-F238E27FC236}">
                      <a16:creationId xmlns:a16="http://schemas.microsoft.com/office/drawing/2014/main" id="{AACD5D09-2F44-8A55-E392-76371A79A4B7}"/>
                    </a:ext>
                  </a:extLst>
                </p:cNvPr>
                <p:cNvSpPr/>
                <p:nvPr/>
              </p:nvSpPr>
              <p:spPr>
                <a:xfrm>
                  <a:off x="2215603" y="5335907"/>
                  <a:ext cx="148005" cy="127591"/>
                </a:xfrm>
                <a:prstGeom prst="hexagon">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19" name="Hexagon 118">
                  <a:extLst>
                    <a:ext uri="{FF2B5EF4-FFF2-40B4-BE49-F238E27FC236}">
                      <a16:creationId xmlns:a16="http://schemas.microsoft.com/office/drawing/2014/main" id="{C7F956FC-A357-2749-6613-F550CD838BC6}"/>
                    </a:ext>
                  </a:extLst>
                </p:cNvPr>
                <p:cNvSpPr/>
                <p:nvPr/>
              </p:nvSpPr>
              <p:spPr>
                <a:xfrm>
                  <a:off x="1737333" y="5277327"/>
                  <a:ext cx="148005" cy="127591"/>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0" name="Hexagon 119">
                  <a:extLst>
                    <a:ext uri="{FF2B5EF4-FFF2-40B4-BE49-F238E27FC236}">
                      <a16:creationId xmlns:a16="http://schemas.microsoft.com/office/drawing/2014/main" id="{BEF428A6-0AB4-9DB1-D0C4-8857024A97C4}"/>
                    </a:ext>
                  </a:extLst>
                </p:cNvPr>
                <p:cNvSpPr/>
                <p:nvPr/>
              </p:nvSpPr>
              <p:spPr>
                <a:xfrm>
                  <a:off x="1912886" y="5589527"/>
                  <a:ext cx="148005" cy="127591"/>
                </a:xfrm>
                <a:prstGeom prst="hexagon">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1" name="Triangle 120">
                  <a:extLst>
                    <a:ext uri="{FF2B5EF4-FFF2-40B4-BE49-F238E27FC236}">
                      <a16:creationId xmlns:a16="http://schemas.microsoft.com/office/drawing/2014/main" id="{2641CBB2-2C1E-1809-E0A6-9D7A2872F9AC}"/>
                    </a:ext>
                  </a:extLst>
                </p:cNvPr>
                <p:cNvSpPr/>
                <p:nvPr/>
              </p:nvSpPr>
              <p:spPr>
                <a:xfrm>
                  <a:off x="2071926" y="5148774"/>
                  <a:ext cx="118540" cy="102189"/>
                </a:xfrm>
                <a:prstGeom prst="triangl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2" name="Oval 121">
                  <a:extLst>
                    <a:ext uri="{FF2B5EF4-FFF2-40B4-BE49-F238E27FC236}">
                      <a16:creationId xmlns:a16="http://schemas.microsoft.com/office/drawing/2014/main" id="{F9313E9D-456D-293A-CE8D-7D6FFB136336}"/>
                    </a:ext>
                  </a:extLst>
                </p:cNvPr>
                <p:cNvSpPr/>
                <p:nvPr/>
              </p:nvSpPr>
              <p:spPr>
                <a:xfrm>
                  <a:off x="4201139" y="4987503"/>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3" name="Oval 122">
                  <a:extLst>
                    <a:ext uri="{FF2B5EF4-FFF2-40B4-BE49-F238E27FC236}">
                      <a16:creationId xmlns:a16="http://schemas.microsoft.com/office/drawing/2014/main" id="{B22B1964-9FB3-C6FB-0CB8-2A3D137B5520}"/>
                    </a:ext>
                  </a:extLst>
                </p:cNvPr>
                <p:cNvSpPr>
                  <a:spLocks noChangeAspect="1"/>
                </p:cNvSpPr>
                <p:nvPr/>
              </p:nvSpPr>
              <p:spPr>
                <a:xfrm>
                  <a:off x="3760864" y="4963279"/>
                  <a:ext cx="134112" cy="134112"/>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4" name="Oval 123">
                  <a:extLst>
                    <a:ext uri="{FF2B5EF4-FFF2-40B4-BE49-F238E27FC236}">
                      <a16:creationId xmlns:a16="http://schemas.microsoft.com/office/drawing/2014/main" id="{BE71C7CD-1DBB-F61B-7A47-0D08F527AE49}"/>
                    </a:ext>
                  </a:extLst>
                </p:cNvPr>
                <p:cNvSpPr/>
                <p:nvPr/>
              </p:nvSpPr>
              <p:spPr>
                <a:xfrm>
                  <a:off x="4360340" y="4863621"/>
                  <a:ext cx="97536" cy="97536"/>
                </a:xfrm>
                <a:prstGeom prst="ellipse">
                  <a:avLst/>
                </a:prstGeom>
                <a:solidFill>
                  <a:srgbClr val="DA10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5" name="Oval 124">
                  <a:extLst>
                    <a:ext uri="{FF2B5EF4-FFF2-40B4-BE49-F238E27FC236}">
                      <a16:creationId xmlns:a16="http://schemas.microsoft.com/office/drawing/2014/main" id="{6015D0E6-6DC1-A6D3-6D09-1E85E02763F4}"/>
                    </a:ext>
                  </a:extLst>
                </p:cNvPr>
                <p:cNvSpPr>
                  <a:spLocks noChangeAspect="1"/>
                </p:cNvSpPr>
                <p:nvPr/>
              </p:nvSpPr>
              <p:spPr>
                <a:xfrm>
                  <a:off x="4055540" y="5049888"/>
                  <a:ext cx="36576" cy="36576"/>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6" name="Oval 125">
                  <a:extLst>
                    <a:ext uri="{FF2B5EF4-FFF2-40B4-BE49-F238E27FC236}">
                      <a16:creationId xmlns:a16="http://schemas.microsoft.com/office/drawing/2014/main" id="{253E6A6B-8FB5-4DCF-1BA2-57B9BE2E9785}"/>
                    </a:ext>
                  </a:extLst>
                </p:cNvPr>
                <p:cNvSpPr>
                  <a:spLocks noChangeAspect="1"/>
                </p:cNvSpPr>
                <p:nvPr/>
              </p:nvSpPr>
              <p:spPr>
                <a:xfrm>
                  <a:off x="3820596" y="5109616"/>
                  <a:ext cx="48768" cy="4876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127" name="Oval 126">
                  <a:extLst>
                    <a:ext uri="{FF2B5EF4-FFF2-40B4-BE49-F238E27FC236}">
                      <a16:creationId xmlns:a16="http://schemas.microsoft.com/office/drawing/2014/main" id="{63C0ED0B-8816-E0FB-4E30-E6EDDB944C56}"/>
                    </a:ext>
                  </a:extLst>
                </p:cNvPr>
                <p:cNvSpPr>
                  <a:spLocks noChangeAspect="1"/>
                </p:cNvSpPr>
                <p:nvPr/>
              </p:nvSpPr>
              <p:spPr>
                <a:xfrm>
                  <a:off x="3505204" y="4963803"/>
                  <a:ext cx="60960" cy="60960"/>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grpSp>
          <p:grpSp>
            <p:nvGrpSpPr>
              <p:cNvPr id="15" name="Group 14">
                <a:extLst>
                  <a:ext uri="{FF2B5EF4-FFF2-40B4-BE49-F238E27FC236}">
                    <a16:creationId xmlns:a16="http://schemas.microsoft.com/office/drawing/2014/main" id="{8B784806-91EC-7BAE-01D7-358DEECCB5DE}"/>
                  </a:ext>
                </a:extLst>
              </p:cNvPr>
              <p:cNvGrpSpPr/>
              <p:nvPr/>
            </p:nvGrpSpPr>
            <p:grpSpPr>
              <a:xfrm>
                <a:off x="8986372" y="3040256"/>
                <a:ext cx="2376816" cy="792932"/>
                <a:chOff x="1737333" y="4863621"/>
                <a:chExt cx="3009830" cy="1004112"/>
              </a:xfrm>
            </p:grpSpPr>
            <p:sp>
              <p:nvSpPr>
                <p:cNvPr id="48" name="Oval 47">
                  <a:extLst>
                    <a:ext uri="{FF2B5EF4-FFF2-40B4-BE49-F238E27FC236}">
                      <a16:creationId xmlns:a16="http://schemas.microsoft.com/office/drawing/2014/main" id="{9A7BDE47-F434-FD8C-F871-A157A7450316}"/>
                    </a:ext>
                  </a:extLst>
                </p:cNvPr>
                <p:cNvSpPr/>
                <p:nvPr/>
              </p:nvSpPr>
              <p:spPr>
                <a:xfrm>
                  <a:off x="3465216" y="5275057"/>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49" name="Oval 48">
                  <a:extLst>
                    <a:ext uri="{FF2B5EF4-FFF2-40B4-BE49-F238E27FC236}">
                      <a16:creationId xmlns:a16="http://schemas.microsoft.com/office/drawing/2014/main" id="{72DB96CE-2C8E-21B8-6561-912FB72AC0FE}"/>
                    </a:ext>
                  </a:extLst>
                </p:cNvPr>
                <p:cNvSpPr/>
                <p:nvPr/>
              </p:nvSpPr>
              <p:spPr>
                <a:xfrm>
                  <a:off x="2355648" y="5651309"/>
                  <a:ext cx="106327" cy="106327"/>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50" name="Oval 49">
                  <a:extLst>
                    <a:ext uri="{FF2B5EF4-FFF2-40B4-BE49-F238E27FC236}">
                      <a16:creationId xmlns:a16="http://schemas.microsoft.com/office/drawing/2014/main" id="{AF8A95AB-30AF-6A84-217E-3A1C67F8DC1B}"/>
                    </a:ext>
                  </a:extLst>
                </p:cNvPr>
                <p:cNvSpPr/>
                <p:nvPr/>
              </p:nvSpPr>
              <p:spPr>
                <a:xfrm>
                  <a:off x="3022844" y="5343629"/>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51" name="Oval 50">
                  <a:extLst>
                    <a:ext uri="{FF2B5EF4-FFF2-40B4-BE49-F238E27FC236}">
                      <a16:creationId xmlns:a16="http://schemas.microsoft.com/office/drawing/2014/main" id="{FCE7DE0A-D3E5-10D2-9C42-FDD74569E946}"/>
                    </a:ext>
                  </a:extLst>
                </p:cNvPr>
                <p:cNvSpPr/>
                <p:nvPr/>
              </p:nvSpPr>
              <p:spPr>
                <a:xfrm>
                  <a:off x="4306274" y="5336640"/>
                  <a:ext cx="85344" cy="8534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52" name="Oval 51">
                  <a:extLst>
                    <a:ext uri="{FF2B5EF4-FFF2-40B4-BE49-F238E27FC236}">
                      <a16:creationId xmlns:a16="http://schemas.microsoft.com/office/drawing/2014/main" id="{2D3B1D87-328A-908B-0BFC-0327A96C5370}"/>
                    </a:ext>
                  </a:extLst>
                </p:cNvPr>
                <p:cNvSpPr/>
                <p:nvPr/>
              </p:nvSpPr>
              <p:spPr>
                <a:xfrm>
                  <a:off x="2536990" y="5006269"/>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53" name="Oval 52">
                  <a:extLst>
                    <a:ext uri="{FF2B5EF4-FFF2-40B4-BE49-F238E27FC236}">
                      <a16:creationId xmlns:a16="http://schemas.microsoft.com/office/drawing/2014/main" id="{603F3F65-1618-9D6D-CB88-1ABEDAD92EE5}"/>
                    </a:ext>
                  </a:extLst>
                </p:cNvPr>
                <p:cNvSpPr/>
                <p:nvPr/>
              </p:nvSpPr>
              <p:spPr>
                <a:xfrm>
                  <a:off x="2294687" y="5040667"/>
                  <a:ext cx="60960" cy="6096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54" name="Oval 53">
                  <a:extLst>
                    <a:ext uri="{FF2B5EF4-FFF2-40B4-BE49-F238E27FC236}">
                      <a16:creationId xmlns:a16="http://schemas.microsoft.com/office/drawing/2014/main" id="{B7D91F0E-BC01-3197-B499-4977CED01E9B}"/>
                    </a:ext>
                  </a:extLst>
                </p:cNvPr>
                <p:cNvSpPr/>
                <p:nvPr/>
              </p:nvSpPr>
              <p:spPr>
                <a:xfrm>
                  <a:off x="4042545" y="5328221"/>
                  <a:ext cx="106327" cy="106327"/>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55" name="Oval 54">
                  <a:extLst>
                    <a:ext uri="{FF2B5EF4-FFF2-40B4-BE49-F238E27FC236}">
                      <a16:creationId xmlns:a16="http://schemas.microsoft.com/office/drawing/2014/main" id="{A0206E3B-9C26-F226-3E1C-ACC725CF0B4B}"/>
                    </a:ext>
                  </a:extLst>
                </p:cNvPr>
                <p:cNvSpPr/>
                <p:nvPr/>
              </p:nvSpPr>
              <p:spPr>
                <a:xfrm>
                  <a:off x="3465216" y="5499501"/>
                  <a:ext cx="106327" cy="106327"/>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56" name="Oval 55">
                  <a:extLst>
                    <a:ext uri="{FF2B5EF4-FFF2-40B4-BE49-F238E27FC236}">
                      <a16:creationId xmlns:a16="http://schemas.microsoft.com/office/drawing/2014/main" id="{7B51E7CA-D87F-4929-1F90-EDBB8B659B1B}"/>
                    </a:ext>
                  </a:extLst>
                </p:cNvPr>
                <p:cNvSpPr/>
                <p:nvPr/>
              </p:nvSpPr>
              <p:spPr>
                <a:xfrm>
                  <a:off x="2587342" y="5697611"/>
                  <a:ext cx="106327" cy="106327"/>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57" name="Oval 56">
                  <a:extLst>
                    <a:ext uri="{FF2B5EF4-FFF2-40B4-BE49-F238E27FC236}">
                      <a16:creationId xmlns:a16="http://schemas.microsoft.com/office/drawing/2014/main" id="{ACD4E778-9864-7147-890D-90B4EAB14775}"/>
                    </a:ext>
                  </a:extLst>
                </p:cNvPr>
                <p:cNvSpPr/>
                <p:nvPr/>
              </p:nvSpPr>
              <p:spPr>
                <a:xfrm>
                  <a:off x="2547034" y="5293377"/>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58" name="Oval 57">
                  <a:extLst>
                    <a:ext uri="{FF2B5EF4-FFF2-40B4-BE49-F238E27FC236}">
                      <a16:creationId xmlns:a16="http://schemas.microsoft.com/office/drawing/2014/main" id="{5298CE72-DE36-50FF-FFC4-B9DA442481C7}"/>
                    </a:ext>
                  </a:extLst>
                </p:cNvPr>
                <p:cNvSpPr/>
                <p:nvPr/>
              </p:nvSpPr>
              <p:spPr>
                <a:xfrm>
                  <a:off x="3722582" y="5357171"/>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59" name="Oval 58">
                  <a:extLst>
                    <a:ext uri="{FF2B5EF4-FFF2-40B4-BE49-F238E27FC236}">
                      <a16:creationId xmlns:a16="http://schemas.microsoft.com/office/drawing/2014/main" id="{041505FB-D451-8419-942F-1A0C4BB5D26F}"/>
                    </a:ext>
                  </a:extLst>
                </p:cNvPr>
                <p:cNvSpPr/>
                <p:nvPr/>
              </p:nvSpPr>
              <p:spPr>
                <a:xfrm>
                  <a:off x="1906245" y="5175062"/>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60" name="Oval 59">
                  <a:extLst>
                    <a:ext uri="{FF2B5EF4-FFF2-40B4-BE49-F238E27FC236}">
                      <a16:creationId xmlns:a16="http://schemas.microsoft.com/office/drawing/2014/main" id="{7708CDF1-EAA0-B0FC-63F2-1DB94936C84A}"/>
                    </a:ext>
                  </a:extLst>
                </p:cNvPr>
                <p:cNvSpPr/>
                <p:nvPr/>
              </p:nvSpPr>
              <p:spPr>
                <a:xfrm>
                  <a:off x="4557899" y="4950238"/>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61" name="Oval 60">
                  <a:extLst>
                    <a:ext uri="{FF2B5EF4-FFF2-40B4-BE49-F238E27FC236}">
                      <a16:creationId xmlns:a16="http://schemas.microsoft.com/office/drawing/2014/main" id="{B3AC4FEE-668A-6A86-51C6-B15668319898}"/>
                    </a:ext>
                  </a:extLst>
                </p:cNvPr>
                <p:cNvSpPr/>
                <p:nvPr/>
              </p:nvSpPr>
              <p:spPr>
                <a:xfrm>
                  <a:off x="2430664" y="5394321"/>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62" name="Oval 61">
                  <a:extLst>
                    <a:ext uri="{FF2B5EF4-FFF2-40B4-BE49-F238E27FC236}">
                      <a16:creationId xmlns:a16="http://schemas.microsoft.com/office/drawing/2014/main" id="{CD0E0013-82CA-0C08-CB79-4D89BC7AB73B}"/>
                    </a:ext>
                  </a:extLst>
                </p:cNvPr>
                <p:cNvSpPr/>
                <p:nvPr/>
              </p:nvSpPr>
              <p:spPr>
                <a:xfrm>
                  <a:off x="4420703" y="5741791"/>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63" name="Oval 62">
                  <a:extLst>
                    <a:ext uri="{FF2B5EF4-FFF2-40B4-BE49-F238E27FC236}">
                      <a16:creationId xmlns:a16="http://schemas.microsoft.com/office/drawing/2014/main" id="{906276B2-C34D-8ECB-BEC9-49388779EC2C}"/>
                    </a:ext>
                  </a:extLst>
                </p:cNvPr>
                <p:cNvSpPr/>
                <p:nvPr/>
              </p:nvSpPr>
              <p:spPr>
                <a:xfrm>
                  <a:off x="2728346" y="5059431"/>
                  <a:ext cx="106327" cy="106327"/>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64" name="Oval 63">
                  <a:extLst>
                    <a:ext uri="{FF2B5EF4-FFF2-40B4-BE49-F238E27FC236}">
                      <a16:creationId xmlns:a16="http://schemas.microsoft.com/office/drawing/2014/main" id="{92BC9511-EEE1-81CF-E67A-00842A669BAB}"/>
                    </a:ext>
                  </a:extLst>
                </p:cNvPr>
                <p:cNvSpPr/>
                <p:nvPr/>
              </p:nvSpPr>
              <p:spPr>
                <a:xfrm>
                  <a:off x="4218425" y="5450101"/>
                  <a:ext cx="85344" cy="85344"/>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65" name="Oval 64">
                  <a:extLst>
                    <a:ext uri="{FF2B5EF4-FFF2-40B4-BE49-F238E27FC236}">
                      <a16:creationId xmlns:a16="http://schemas.microsoft.com/office/drawing/2014/main" id="{2532B1F1-6081-7AD1-92D7-C7B9B2202206}"/>
                    </a:ext>
                  </a:extLst>
                </p:cNvPr>
                <p:cNvSpPr/>
                <p:nvPr/>
              </p:nvSpPr>
              <p:spPr>
                <a:xfrm>
                  <a:off x="2387991" y="5090159"/>
                  <a:ext cx="85344" cy="85344"/>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66" name="Oval 65">
                  <a:extLst>
                    <a:ext uri="{FF2B5EF4-FFF2-40B4-BE49-F238E27FC236}">
                      <a16:creationId xmlns:a16="http://schemas.microsoft.com/office/drawing/2014/main" id="{8D1C895D-E457-900B-062F-D795A0598427}"/>
                    </a:ext>
                  </a:extLst>
                </p:cNvPr>
                <p:cNvSpPr/>
                <p:nvPr/>
              </p:nvSpPr>
              <p:spPr>
                <a:xfrm>
                  <a:off x="3527802" y="5038325"/>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67" name="Oval 66">
                  <a:extLst>
                    <a:ext uri="{FF2B5EF4-FFF2-40B4-BE49-F238E27FC236}">
                      <a16:creationId xmlns:a16="http://schemas.microsoft.com/office/drawing/2014/main" id="{48C0690A-7687-093A-DB1C-3D204093B56F}"/>
                    </a:ext>
                  </a:extLst>
                </p:cNvPr>
                <p:cNvSpPr/>
                <p:nvPr/>
              </p:nvSpPr>
              <p:spPr>
                <a:xfrm>
                  <a:off x="4511587" y="5552119"/>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68" name="Oval 67">
                  <a:extLst>
                    <a:ext uri="{FF2B5EF4-FFF2-40B4-BE49-F238E27FC236}">
                      <a16:creationId xmlns:a16="http://schemas.microsoft.com/office/drawing/2014/main" id="{7DA2680A-A44A-1698-DBBB-8A96E06A72DE}"/>
                    </a:ext>
                  </a:extLst>
                </p:cNvPr>
                <p:cNvSpPr/>
                <p:nvPr/>
              </p:nvSpPr>
              <p:spPr>
                <a:xfrm>
                  <a:off x="3947980" y="5439610"/>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69" name="Oval 68">
                  <a:extLst>
                    <a:ext uri="{FF2B5EF4-FFF2-40B4-BE49-F238E27FC236}">
                      <a16:creationId xmlns:a16="http://schemas.microsoft.com/office/drawing/2014/main" id="{1181D68C-F863-990D-4B88-10C9DBFEFCD5}"/>
                    </a:ext>
                  </a:extLst>
                </p:cNvPr>
                <p:cNvSpPr/>
                <p:nvPr/>
              </p:nvSpPr>
              <p:spPr>
                <a:xfrm>
                  <a:off x="3948769" y="5654835"/>
                  <a:ext cx="106327" cy="10632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70" name="Oval 69">
                  <a:extLst>
                    <a:ext uri="{FF2B5EF4-FFF2-40B4-BE49-F238E27FC236}">
                      <a16:creationId xmlns:a16="http://schemas.microsoft.com/office/drawing/2014/main" id="{71E6A0BF-A48D-5D9E-6ED7-B480B3C14258}"/>
                    </a:ext>
                  </a:extLst>
                </p:cNvPr>
                <p:cNvSpPr/>
                <p:nvPr/>
              </p:nvSpPr>
              <p:spPr>
                <a:xfrm>
                  <a:off x="3076007" y="5148773"/>
                  <a:ext cx="85344" cy="85344"/>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71" name="Oval 70">
                  <a:extLst>
                    <a:ext uri="{FF2B5EF4-FFF2-40B4-BE49-F238E27FC236}">
                      <a16:creationId xmlns:a16="http://schemas.microsoft.com/office/drawing/2014/main" id="{AA13BCE3-F846-F59C-128E-F5577ADB4630}"/>
                    </a:ext>
                  </a:extLst>
                </p:cNvPr>
                <p:cNvSpPr/>
                <p:nvPr/>
              </p:nvSpPr>
              <p:spPr>
                <a:xfrm>
                  <a:off x="4543499" y="5284223"/>
                  <a:ext cx="60960" cy="6096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72" name="Oval 71">
                  <a:extLst>
                    <a:ext uri="{FF2B5EF4-FFF2-40B4-BE49-F238E27FC236}">
                      <a16:creationId xmlns:a16="http://schemas.microsoft.com/office/drawing/2014/main" id="{2792AD09-F51C-DE80-A3B6-D281C96E1753}"/>
                    </a:ext>
                  </a:extLst>
                </p:cNvPr>
                <p:cNvSpPr/>
                <p:nvPr/>
              </p:nvSpPr>
              <p:spPr>
                <a:xfrm>
                  <a:off x="3338694" y="5506565"/>
                  <a:ext cx="60960" cy="6096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73" name="Hexagon 72">
                  <a:extLst>
                    <a:ext uri="{FF2B5EF4-FFF2-40B4-BE49-F238E27FC236}">
                      <a16:creationId xmlns:a16="http://schemas.microsoft.com/office/drawing/2014/main" id="{300BF7BE-85E1-CB7B-F1A5-26D761DABF56}"/>
                    </a:ext>
                  </a:extLst>
                </p:cNvPr>
                <p:cNvSpPr/>
                <p:nvPr/>
              </p:nvSpPr>
              <p:spPr>
                <a:xfrm>
                  <a:off x="2991521" y="4906091"/>
                  <a:ext cx="148005" cy="127591"/>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74" name="Hexagon 73">
                  <a:extLst>
                    <a:ext uri="{FF2B5EF4-FFF2-40B4-BE49-F238E27FC236}">
                      <a16:creationId xmlns:a16="http://schemas.microsoft.com/office/drawing/2014/main" id="{853EADB8-DA90-6352-9CA0-4BBEF0810E93}"/>
                    </a:ext>
                  </a:extLst>
                </p:cNvPr>
                <p:cNvSpPr/>
                <p:nvPr/>
              </p:nvSpPr>
              <p:spPr>
                <a:xfrm>
                  <a:off x="3657622" y="5740142"/>
                  <a:ext cx="148005" cy="127591"/>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75" name="Hexagon 74">
                  <a:extLst>
                    <a:ext uri="{FF2B5EF4-FFF2-40B4-BE49-F238E27FC236}">
                      <a16:creationId xmlns:a16="http://schemas.microsoft.com/office/drawing/2014/main" id="{143D24C2-4773-5B55-109C-8D82CD1951AE}"/>
                    </a:ext>
                  </a:extLst>
                </p:cNvPr>
                <p:cNvSpPr/>
                <p:nvPr/>
              </p:nvSpPr>
              <p:spPr>
                <a:xfrm>
                  <a:off x="4599158" y="5147865"/>
                  <a:ext cx="148005" cy="127591"/>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76" name="Hexagon 75">
                  <a:extLst>
                    <a:ext uri="{FF2B5EF4-FFF2-40B4-BE49-F238E27FC236}">
                      <a16:creationId xmlns:a16="http://schemas.microsoft.com/office/drawing/2014/main" id="{1517639D-C87E-EDF4-5B39-65C1BC0C12AD}"/>
                    </a:ext>
                  </a:extLst>
                </p:cNvPr>
                <p:cNvSpPr/>
                <p:nvPr/>
              </p:nvSpPr>
              <p:spPr>
                <a:xfrm>
                  <a:off x="2738838" y="5436851"/>
                  <a:ext cx="148005" cy="127591"/>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77" name="Hexagon 76">
                  <a:extLst>
                    <a:ext uri="{FF2B5EF4-FFF2-40B4-BE49-F238E27FC236}">
                      <a16:creationId xmlns:a16="http://schemas.microsoft.com/office/drawing/2014/main" id="{D77B33D8-2B54-9287-23F7-78540142D11E}"/>
                    </a:ext>
                  </a:extLst>
                </p:cNvPr>
                <p:cNvSpPr/>
                <p:nvPr/>
              </p:nvSpPr>
              <p:spPr>
                <a:xfrm>
                  <a:off x="2970674" y="5599018"/>
                  <a:ext cx="148005" cy="127591"/>
                </a:xfrm>
                <a:prstGeom prst="hexagon">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78" name="Hexagon 77">
                  <a:extLst>
                    <a:ext uri="{FF2B5EF4-FFF2-40B4-BE49-F238E27FC236}">
                      <a16:creationId xmlns:a16="http://schemas.microsoft.com/office/drawing/2014/main" id="{4291ABBB-C576-7B62-006C-6C46C9487831}"/>
                    </a:ext>
                  </a:extLst>
                </p:cNvPr>
                <p:cNvSpPr/>
                <p:nvPr/>
              </p:nvSpPr>
              <p:spPr>
                <a:xfrm>
                  <a:off x="2215603" y="5335907"/>
                  <a:ext cx="148005" cy="127591"/>
                </a:xfrm>
                <a:prstGeom prst="hexagon">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79" name="Hexagon 78">
                  <a:extLst>
                    <a:ext uri="{FF2B5EF4-FFF2-40B4-BE49-F238E27FC236}">
                      <a16:creationId xmlns:a16="http://schemas.microsoft.com/office/drawing/2014/main" id="{0BB8BE07-D41C-ED09-0582-8B3B05C5AF5F}"/>
                    </a:ext>
                  </a:extLst>
                </p:cNvPr>
                <p:cNvSpPr/>
                <p:nvPr/>
              </p:nvSpPr>
              <p:spPr>
                <a:xfrm>
                  <a:off x="1737333" y="5277327"/>
                  <a:ext cx="148005" cy="127591"/>
                </a:xfrm>
                <a:prstGeom prst="hexago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80" name="Hexagon 79">
                  <a:extLst>
                    <a:ext uri="{FF2B5EF4-FFF2-40B4-BE49-F238E27FC236}">
                      <a16:creationId xmlns:a16="http://schemas.microsoft.com/office/drawing/2014/main" id="{DCA76D80-F232-38AA-42C0-779A97BAA4AB}"/>
                    </a:ext>
                  </a:extLst>
                </p:cNvPr>
                <p:cNvSpPr/>
                <p:nvPr/>
              </p:nvSpPr>
              <p:spPr>
                <a:xfrm>
                  <a:off x="1912886" y="5589527"/>
                  <a:ext cx="148005" cy="127591"/>
                </a:xfrm>
                <a:prstGeom prst="hexagon">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81" name="Triangle 80">
                  <a:extLst>
                    <a:ext uri="{FF2B5EF4-FFF2-40B4-BE49-F238E27FC236}">
                      <a16:creationId xmlns:a16="http://schemas.microsoft.com/office/drawing/2014/main" id="{664D2A30-15A4-E659-5BE4-CD1015A3671C}"/>
                    </a:ext>
                  </a:extLst>
                </p:cNvPr>
                <p:cNvSpPr/>
                <p:nvPr/>
              </p:nvSpPr>
              <p:spPr>
                <a:xfrm>
                  <a:off x="2071926" y="5148774"/>
                  <a:ext cx="118540" cy="102189"/>
                </a:xfrm>
                <a:prstGeom prst="triangl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82" name="Oval 81">
                  <a:extLst>
                    <a:ext uri="{FF2B5EF4-FFF2-40B4-BE49-F238E27FC236}">
                      <a16:creationId xmlns:a16="http://schemas.microsoft.com/office/drawing/2014/main" id="{3F2BF162-65B7-B6A5-F3B5-29B0D639977B}"/>
                    </a:ext>
                  </a:extLst>
                </p:cNvPr>
                <p:cNvSpPr/>
                <p:nvPr/>
              </p:nvSpPr>
              <p:spPr>
                <a:xfrm>
                  <a:off x="4201139" y="4987503"/>
                  <a:ext cx="106327" cy="106327"/>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83" name="Oval 82">
                  <a:extLst>
                    <a:ext uri="{FF2B5EF4-FFF2-40B4-BE49-F238E27FC236}">
                      <a16:creationId xmlns:a16="http://schemas.microsoft.com/office/drawing/2014/main" id="{F14B1633-64A4-279C-50EA-65A8DB4ED91D}"/>
                    </a:ext>
                  </a:extLst>
                </p:cNvPr>
                <p:cNvSpPr>
                  <a:spLocks noChangeAspect="1"/>
                </p:cNvSpPr>
                <p:nvPr/>
              </p:nvSpPr>
              <p:spPr>
                <a:xfrm>
                  <a:off x="3760864" y="4963279"/>
                  <a:ext cx="134112" cy="134112"/>
                </a:xfrm>
                <a:prstGeom prst="ellipse">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84" name="Oval 83">
                  <a:extLst>
                    <a:ext uri="{FF2B5EF4-FFF2-40B4-BE49-F238E27FC236}">
                      <a16:creationId xmlns:a16="http://schemas.microsoft.com/office/drawing/2014/main" id="{4B995B00-682B-3357-7DE2-F7FB298DD8AE}"/>
                    </a:ext>
                  </a:extLst>
                </p:cNvPr>
                <p:cNvSpPr/>
                <p:nvPr/>
              </p:nvSpPr>
              <p:spPr>
                <a:xfrm>
                  <a:off x="4360340" y="4863621"/>
                  <a:ext cx="97536" cy="97536"/>
                </a:xfrm>
                <a:prstGeom prst="ellipse">
                  <a:avLst/>
                </a:prstGeom>
                <a:solidFill>
                  <a:srgbClr val="DA10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85" name="Oval 84">
                  <a:extLst>
                    <a:ext uri="{FF2B5EF4-FFF2-40B4-BE49-F238E27FC236}">
                      <a16:creationId xmlns:a16="http://schemas.microsoft.com/office/drawing/2014/main" id="{445C6D1B-C6AD-E75B-4C6B-FEA756847BE3}"/>
                    </a:ext>
                  </a:extLst>
                </p:cNvPr>
                <p:cNvSpPr>
                  <a:spLocks noChangeAspect="1"/>
                </p:cNvSpPr>
                <p:nvPr/>
              </p:nvSpPr>
              <p:spPr>
                <a:xfrm>
                  <a:off x="4055540" y="5049888"/>
                  <a:ext cx="36576" cy="36576"/>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86" name="Oval 85">
                  <a:extLst>
                    <a:ext uri="{FF2B5EF4-FFF2-40B4-BE49-F238E27FC236}">
                      <a16:creationId xmlns:a16="http://schemas.microsoft.com/office/drawing/2014/main" id="{CC9E7AA6-50B8-A437-B72C-C2FEFA816698}"/>
                    </a:ext>
                  </a:extLst>
                </p:cNvPr>
                <p:cNvSpPr>
                  <a:spLocks noChangeAspect="1"/>
                </p:cNvSpPr>
                <p:nvPr/>
              </p:nvSpPr>
              <p:spPr>
                <a:xfrm>
                  <a:off x="3820596" y="5109616"/>
                  <a:ext cx="48768" cy="4876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sp>
              <p:nvSpPr>
                <p:cNvPr id="87" name="Oval 86">
                  <a:extLst>
                    <a:ext uri="{FF2B5EF4-FFF2-40B4-BE49-F238E27FC236}">
                      <a16:creationId xmlns:a16="http://schemas.microsoft.com/office/drawing/2014/main" id="{8D7A0E2E-3473-ECA4-D286-A673EF732235}"/>
                    </a:ext>
                  </a:extLst>
                </p:cNvPr>
                <p:cNvSpPr>
                  <a:spLocks noChangeAspect="1"/>
                </p:cNvSpPr>
                <p:nvPr/>
              </p:nvSpPr>
              <p:spPr>
                <a:xfrm>
                  <a:off x="3505204" y="4963803"/>
                  <a:ext cx="60960" cy="60960"/>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p:txBody>
            </p:sp>
          </p:grpSp>
          <p:cxnSp>
            <p:nvCxnSpPr>
              <p:cNvPr id="16" name="Straight Arrow Connector 15">
                <a:extLst>
                  <a:ext uri="{FF2B5EF4-FFF2-40B4-BE49-F238E27FC236}">
                    <a16:creationId xmlns:a16="http://schemas.microsoft.com/office/drawing/2014/main" id="{1E91FEC7-D5EB-289C-F868-E2ABE832BC27}"/>
                  </a:ext>
                </a:extLst>
              </p:cNvPr>
              <p:cNvCxnSpPr>
                <a:cxnSpLocks/>
              </p:cNvCxnSpPr>
              <p:nvPr/>
            </p:nvCxnSpPr>
            <p:spPr>
              <a:xfrm flipH="1">
                <a:off x="9831665" y="2121904"/>
                <a:ext cx="226742" cy="961578"/>
              </a:xfrm>
              <a:prstGeom prst="straightConnector1">
                <a:avLst/>
              </a:prstGeom>
              <a:ln w="63500">
                <a:solidFill>
                  <a:srgbClr val="FFEC1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E554963-79FF-1C9C-F2C9-E6CEBCEAEA0A}"/>
                  </a:ext>
                </a:extLst>
              </p:cNvPr>
              <p:cNvCxnSpPr>
                <a:cxnSpLocks/>
              </p:cNvCxnSpPr>
              <p:nvPr/>
            </p:nvCxnSpPr>
            <p:spPr>
              <a:xfrm flipH="1" flipV="1">
                <a:off x="9134965" y="2846178"/>
                <a:ext cx="164485" cy="441502"/>
              </a:xfrm>
              <a:prstGeom prst="straightConnector1">
                <a:avLst/>
              </a:prstGeom>
              <a:ln w="38100">
                <a:solidFill>
                  <a:srgbClr val="FFEC1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8C896DA-F030-5038-F26D-301C70E0C5B3}"/>
                  </a:ext>
                </a:extLst>
              </p:cNvPr>
              <p:cNvCxnSpPr>
                <a:cxnSpLocks/>
              </p:cNvCxnSpPr>
              <p:nvPr/>
            </p:nvCxnSpPr>
            <p:spPr>
              <a:xfrm flipH="1" flipV="1">
                <a:off x="9399330" y="2846178"/>
                <a:ext cx="120211" cy="391597"/>
              </a:xfrm>
              <a:prstGeom prst="straightConnector1">
                <a:avLst/>
              </a:prstGeom>
              <a:ln w="38100">
                <a:solidFill>
                  <a:srgbClr val="FFEC1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BAB062F6-9007-76F7-EC9E-0529CD1C348B}"/>
                  </a:ext>
                </a:extLst>
              </p:cNvPr>
              <p:cNvCxnSpPr>
                <a:cxnSpLocks/>
              </p:cNvCxnSpPr>
              <p:nvPr/>
            </p:nvCxnSpPr>
            <p:spPr>
              <a:xfrm>
                <a:off x="10900947" y="2952615"/>
                <a:ext cx="124843" cy="130867"/>
              </a:xfrm>
              <a:prstGeom prst="straightConnector1">
                <a:avLst/>
              </a:prstGeom>
              <a:ln w="38100">
                <a:solidFill>
                  <a:srgbClr val="FFEC1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32EE1D4B-BF9B-FD5E-9133-3FE20AB02EF5}"/>
                  </a:ext>
                </a:extLst>
              </p:cNvPr>
              <p:cNvCxnSpPr>
                <a:cxnSpLocks/>
              </p:cNvCxnSpPr>
              <p:nvPr/>
            </p:nvCxnSpPr>
            <p:spPr>
              <a:xfrm flipV="1">
                <a:off x="10900947" y="3868668"/>
                <a:ext cx="0" cy="767344"/>
              </a:xfrm>
              <a:prstGeom prst="straightConnector1">
                <a:avLst/>
              </a:prstGeom>
              <a:ln w="60325">
                <a:solidFill>
                  <a:srgbClr val="FF93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A8BC665E-4C25-C445-30A1-AF97BF3D7666}"/>
                  </a:ext>
                </a:extLst>
              </p:cNvPr>
              <p:cNvCxnSpPr>
                <a:cxnSpLocks/>
              </p:cNvCxnSpPr>
              <p:nvPr/>
            </p:nvCxnSpPr>
            <p:spPr>
              <a:xfrm flipV="1">
                <a:off x="10708671" y="3868668"/>
                <a:ext cx="0" cy="760526"/>
              </a:xfrm>
              <a:prstGeom prst="straightConnector1">
                <a:avLst/>
              </a:prstGeom>
              <a:ln w="60325">
                <a:solidFill>
                  <a:srgbClr val="FF930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8BD162ED-476C-FDE6-8DDA-9E95C0873003}"/>
                  </a:ext>
                </a:extLst>
              </p:cNvPr>
              <p:cNvGrpSpPr/>
              <p:nvPr/>
            </p:nvGrpSpPr>
            <p:grpSpPr>
              <a:xfrm>
                <a:off x="9018757" y="3851974"/>
                <a:ext cx="1196383" cy="918905"/>
                <a:chOff x="8672904" y="3019583"/>
                <a:chExt cx="1196383" cy="918905"/>
              </a:xfrm>
            </p:grpSpPr>
            <p:sp>
              <p:nvSpPr>
                <p:cNvPr id="46" name="Oval 45">
                  <a:extLst>
                    <a:ext uri="{FF2B5EF4-FFF2-40B4-BE49-F238E27FC236}">
                      <a16:creationId xmlns:a16="http://schemas.microsoft.com/office/drawing/2014/main" id="{6344C401-E7B7-7CAB-25BA-5297CC00D620}"/>
                    </a:ext>
                  </a:extLst>
                </p:cNvPr>
                <p:cNvSpPr/>
                <p:nvPr/>
              </p:nvSpPr>
              <p:spPr>
                <a:xfrm>
                  <a:off x="8672904" y="3139960"/>
                  <a:ext cx="1179340" cy="715460"/>
                </a:xfrm>
                <a:prstGeom prst="ellipse">
                  <a:avLst/>
                </a:prstGeom>
                <a:solidFill>
                  <a:srgbClr val="0070C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D302245-7DA0-EE14-313E-DDFB811505E9}"/>
                    </a:ext>
                  </a:extLst>
                </p:cNvPr>
                <p:cNvSpPr txBox="1"/>
                <p:nvPr/>
              </p:nvSpPr>
              <p:spPr>
                <a:xfrm>
                  <a:off x="8689947" y="3019583"/>
                  <a:ext cx="1179340" cy="918905"/>
                </a:xfrm>
                <a:prstGeom prst="rect">
                  <a:avLst/>
                </a:prstGeom>
                <a:noFill/>
              </p:spPr>
              <p:txBody>
                <a:bodyPr wrap="square" rtlCol="0">
                  <a:spAutoFit/>
                </a:bodyPr>
                <a:lstStyle/>
                <a:p>
                  <a:pPr algn="ctr"/>
                  <a:r>
                    <a:rPr lang="en-US" sz="1200" b="1" dirty="0">
                      <a:solidFill>
                        <a:schemeClr val="bg1"/>
                      </a:solidFill>
                    </a:rPr>
                    <a:t>Scattering</a:t>
                  </a:r>
                </a:p>
                <a:p>
                  <a:pPr algn="ctr"/>
                  <a:r>
                    <a:rPr lang="en-US" sz="1200" b="1" dirty="0">
                      <a:solidFill>
                        <a:schemeClr val="bg1"/>
                      </a:solidFill>
                    </a:rPr>
                    <a:t>(cooling)</a:t>
                  </a:r>
                </a:p>
              </p:txBody>
            </p:sp>
          </p:grpSp>
          <p:grpSp>
            <p:nvGrpSpPr>
              <p:cNvPr id="23" name="Group 22">
                <a:extLst>
                  <a:ext uri="{FF2B5EF4-FFF2-40B4-BE49-F238E27FC236}">
                    <a16:creationId xmlns:a16="http://schemas.microsoft.com/office/drawing/2014/main" id="{0FD16129-84C6-D64C-7990-C6AF947B78C7}"/>
                  </a:ext>
                </a:extLst>
              </p:cNvPr>
              <p:cNvGrpSpPr/>
              <p:nvPr/>
            </p:nvGrpSpPr>
            <p:grpSpPr>
              <a:xfrm>
                <a:off x="10108494" y="3069978"/>
                <a:ext cx="1478901" cy="918906"/>
                <a:chOff x="6950554" y="2678830"/>
                <a:chExt cx="1872776" cy="1163639"/>
              </a:xfrm>
            </p:grpSpPr>
            <p:sp>
              <p:nvSpPr>
                <p:cNvPr id="44" name="Oval 43">
                  <a:extLst>
                    <a:ext uri="{FF2B5EF4-FFF2-40B4-BE49-F238E27FC236}">
                      <a16:creationId xmlns:a16="http://schemas.microsoft.com/office/drawing/2014/main" id="{CBE06758-6280-1D6D-FB5C-1F5B2E50F2EE}"/>
                    </a:ext>
                  </a:extLst>
                </p:cNvPr>
                <p:cNvSpPr/>
                <p:nvPr/>
              </p:nvSpPr>
              <p:spPr>
                <a:xfrm>
                  <a:off x="6950554" y="2855780"/>
                  <a:ext cx="1872776" cy="849308"/>
                </a:xfrm>
                <a:prstGeom prst="ellipse">
                  <a:avLst/>
                </a:prstGeom>
                <a:solidFill>
                  <a:srgbClr val="FF7E79">
                    <a:alpha val="729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FEEC3887-818C-AEE6-EA81-36F39A19E6BD}"/>
                    </a:ext>
                  </a:extLst>
                </p:cNvPr>
                <p:cNvSpPr txBox="1"/>
                <p:nvPr/>
              </p:nvSpPr>
              <p:spPr>
                <a:xfrm>
                  <a:off x="7089769" y="2678830"/>
                  <a:ext cx="1656470" cy="1163639"/>
                </a:xfrm>
                <a:prstGeom prst="rect">
                  <a:avLst/>
                </a:prstGeom>
                <a:noFill/>
              </p:spPr>
              <p:txBody>
                <a:bodyPr wrap="square" rtlCol="0">
                  <a:spAutoFit/>
                </a:bodyPr>
                <a:lstStyle/>
                <a:p>
                  <a:pPr algn="ctr"/>
                  <a:r>
                    <a:rPr lang="en-US" sz="1200" b="1" dirty="0">
                      <a:solidFill>
                        <a:schemeClr val="bg1"/>
                      </a:solidFill>
                    </a:rPr>
                    <a:t>Absorption</a:t>
                  </a:r>
                </a:p>
                <a:p>
                  <a:pPr algn="ctr"/>
                  <a:r>
                    <a:rPr lang="en-US" sz="1200" b="1" dirty="0">
                      <a:solidFill>
                        <a:schemeClr val="bg1"/>
                      </a:solidFill>
                    </a:rPr>
                    <a:t>(warming)</a:t>
                  </a:r>
                </a:p>
              </p:txBody>
            </p:sp>
          </p:grpSp>
          <p:sp>
            <p:nvSpPr>
              <p:cNvPr id="24" name="Sun 23">
                <a:extLst>
                  <a:ext uri="{FF2B5EF4-FFF2-40B4-BE49-F238E27FC236}">
                    <a16:creationId xmlns:a16="http://schemas.microsoft.com/office/drawing/2014/main" id="{6165567C-E030-12C5-81E0-0A2DEC198345}"/>
                  </a:ext>
                </a:extLst>
              </p:cNvPr>
              <p:cNvSpPr/>
              <p:nvPr/>
            </p:nvSpPr>
            <p:spPr>
              <a:xfrm>
                <a:off x="9870933" y="1333359"/>
                <a:ext cx="621133" cy="832121"/>
              </a:xfrm>
              <a:prstGeom prst="sun">
                <a:avLst/>
              </a:prstGeom>
              <a:solidFill>
                <a:srgbClr val="FFEC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5698BAFA-E25D-2765-B459-A5572DFCE88D}"/>
                  </a:ext>
                </a:extLst>
              </p:cNvPr>
              <p:cNvGrpSpPr/>
              <p:nvPr/>
            </p:nvGrpSpPr>
            <p:grpSpPr>
              <a:xfrm>
                <a:off x="8585910" y="4806887"/>
                <a:ext cx="3224372" cy="226855"/>
                <a:chOff x="8800144" y="5949110"/>
                <a:chExt cx="3224372" cy="226855"/>
              </a:xfrm>
            </p:grpSpPr>
            <p:cxnSp>
              <p:nvCxnSpPr>
                <p:cNvPr id="28" name="Straight Connector 27">
                  <a:extLst>
                    <a:ext uri="{FF2B5EF4-FFF2-40B4-BE49-F238E27FC236}">
                      <a16:creationId xmlns:a16="http://schemas.microsoft.com/office/drawing/2014/main" id="{D07D1AF8-D1BD-B453-0E35-BEFA73D6EF9C}"/>
                    </a:ext>
                  </a:extLst>
                </p:cNvPr>
                <p:cNvCxnSpPr>
                  <a:cxnSpLocks/>
                </p:cNvCxnSpPr>
                <p:nvPr/>
              </p:nvCxnSpPr>
              <p:spPr>
                <a:xfrm>
                  <a:off x="8800144" y="5949110"/>
                  <a:ext cx="3224372"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541D961C-1C6A-389A-97B1-38324F634494}"/>
                    </a:ext>
                  </a:extLst>
                </p:cNvPr>
                <p:cNvCxnSpPr/>
                <p:nvPr/>
              </p:nvCxnSpPr>
              <p:spPr>
                <a:xfrm flipH="1">
                  <a:off x="8800144" y="6021355"/>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3C2F035-1E63-6344-312D-CDF32E0299E8}"/>
                    </a:ext>
                  </a:extLst>
                </p:cNvPr>
                <p:cNvCxnSpPr/>
                <p:nvPr/>
              </p:nvCxnSpPr>
              <p:spPr>
                <a:xfrm flipH="1">
                  <a:off x="9002916" y="6009967"/>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7166E98-5FCA-EE54-AC9D-E67BA07CEA55}"/>
                    </a:ext>
                  </a:extLst>
                </p:cNvPr>
                <p:cNvCxnSpPr/>
                <p:nvPr/>
              </p:nvCxnSpPr>
              <p:spPr>
                <a:xfrm flipH="1">
                  <a:off x="9207826" y="6013134"/>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109BC33-A37D-D6DB-2CCE-7AC018230A85}"/>
                    </a:ext>
                  </a:extLst>
                </p:cNvPr>
                <p:cNvCxnSpPr/>
                <p:nvPr/>
              </p:nvCxnSpPr>
              <p:spPr>
                <a:xfrm flipH="1">
                  <a:off x="9408519" y="6013355"/>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69BCBDB-2896-D627-5AEC-0DD9C4410F65}"/>
                    </a:ext>
                  </a:extLst>
                </p:cNvPr>
                <p:cNvCxnSpPr/>
                <p:nvPr/>
              </p:nvCxnSpPr>
              <p:spPr>
                <a:xfrm flipH="1">
                  <a:off x="9613429" y="6016522"/>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2436F23-BA36-7A65-9FFC-7AF5263C7EED}"/>
                    </a:ext>
                  </a:extLst>
                </p:cNvPr>
                <p:cNvCxnSpPr/>
                <p:nvPr/>
              </p:nvCxnSpPr>
              <p:spPr>
                <a:xfrm flipH="1">
                  <a:off x="9816201" y="6005134"/>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6D8EC3D-2455-9995-E1FC-380513275ED8}"/>
                    </a:ext>
                  </a:extLst>
                </p:cNvPr>
                <p:cNvCxnSpPr/>
                <p:nvPr/>
              </p:nvCxnSpPr>
              <p:spPr>
                <a:xfrm flipH="1">
                  <a:off x="9995412" y="5979135"/>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38437D-7ACC-34D4-B2ED-B5626DC440C2}"/>
                    </a:ext>
                  </a:extLst>
                </p:cNvPr>
                <p:cNvCxnSpPr/>
                <p:nvPr/>
              </p:nvCxnSpPr>
              <p:spPr>
                <a:xfrm flipH="1">
                  <a:off x="10200322" y="5991801"/>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B637876-58CA-F665-B739-A82F45588C57}"/>
                    </a:ext>
                  </a:extLst>
                </p:cNvPr>
                <p:cNvCxnSpPr/>
                <p:nvPr/>
              </p:nvCxnSpPr>
              <p:spPr>
                <a:xfrm flipH="1">
                  <a:off x="10403095" y="5989912"/>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BE9985C-E600-95F6-80A8-7D4BA38F02E8}"/>
                    </a:ext>
                  </a:extLst>
                </p:cNvPr>
                <p:cNvCxnSpPr/>
                <p:nvPr/>
              </p:nvCxnSpPr>
              <p:spPr>
                <a:xfrm flipH="1">
                  <a:off x="10608005" y="6002578"/>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BE7B4F-087E-50CB-F79C-7E4CBFF4BD4B}"/>
                    </a:ext>
                  </a:extLst>
                </p:cNvPr>
                <p:cNvCxnSpPr/>
                <p:nvPr/>
              </p:nvCxnSpPr>
              <p:spPr>
                <a:xfrm flipH="1">
                  <a:off x="10808697" y="5983802"/>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5A77832-4CCF-963E-0E6D-F37AB83A61B7}"/>
                    </a:ext>
                  </a:extLst>
                </p:cNvPr>
                <p:cNvCxnSpPr/>
                <p:nvPr/>
              </p:nvCxnSpPr>
              <p:spPr>
                <a:xfrm flipH="1">
                  <a:off x="11013608" y="5996468"/>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E763D16-A1D9-D26F-D5FB-3A1AF39A6043}"/>
                    </a:ext>
                  </a:extLst>
                </p:cNvPr>
                <p:cNvCxnSpPr/>
                <p:nvPr/>
              </p:nvCxnSpPr>
              <p:spPr>
                <a:xfrm flipH="1">
                  <a:off x="11216380" y="5994579"/>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C10AF96-BC10-6A5B-E0C8-0D96CBEBB00A}"/>
                    </a:ext>
                  </a:extLst>
                </p:cNvPr>
                <p:cNvCxnSpPr/>
                <p:nvPr/>
              </p:nvCxnSpPr>
              <p:spPr>
                <a:xfrm flipH="1">
                  <a:off x="11421290" y="6007245"/>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76A6AE-651C-F2B6-E82D-D558EB25AB46}"/>
                    </a:ext>
                  </a:extLst>
                </p:cNvPr>
                <p:cNvCxnSpPr/>
                <p:nvPr/>
              </p:nvCxnSpPr>
              <p:spPr>
                <a:xfrm flipH="1">
                  <a:off x="11676341" y="6000088"/>
                  <a:ext cx="130040" cy="154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 name="Straight Arrow Connector 25">
                <a:extLst>
                  <a:ext uri="{FF2B5EF4-FFF2-40B4-BE49-F238E27FC236}">
                    <a16:creationId xmlns:a16="http://schemas.microsoft.com/office/drawing/2014/main" id="{4B10B23B-A072-1379-94A6-830C64086FF8}"/>
                  </a:ext>
                </a:extLst>
              </p:cNvPr>
              <p:cNvCxnSpPr>
                <a:cxnSpLocks/>
              </p:cNvCxnSpPr>
              <p:nvPr/>
            </p:nvCxnSpPr>
            <p:spPr>
              <a:xfrm>
                <a:off x="11106565" y="2931158"/>
                <a:ext cx="124481" cy="168252"/>
              </a:xfrm>
              <a:prstGeom prst="straightConnector1">
                <a:avLst/>
              </a:prstGeom>
              <a:ln w="38100">
                <a:solidFill>
                  <a:srgbClr val="FFEC1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596B5DE0-97AF-0C03-F200-D1A231652933}"/>
                  </a:ext>
                </a:extLst>
              </p:cNvPr>
              <p:cNvCxnSpPr>
                <a:cxnSpLocks/>
              </p:cNvCxnSpPr>
              <p:nvPr/>
            </p:nvCxnSpPr>
            <p:spPr>
              <a:xfrm>
                <a:off x="10304592" y="2121904"/>
                <a:ext cx="267295" cy="961578"/>
              </a:xfrm>
              <a:prstGeom prst="straightConnector1">
                <a:avLst/>
              </a:prstGeom>
              <a:ln w="63500">
                <a:solidFill>
                  <a:srgbClr val="FFEC14"/>
                </a:solidFill>
                <a:tailEnd type="triangle"/>
              </a:ln>
              <a:effectLst/>
            </p:spPr>
            <p:style>
              <a:lnRef idx="2">
                <a:schemeClr val="accent1"/>
              </a:lnRef>
              <a:fillRef idx="0">
                <a:schemeClr val="accent1"/>
              </a:fillRef>
              <a:effectRef idx="1">
                <a:schemeClr val="accent1"/>
              </a:effectRef>
              <a:fontRef idx="minor">
                <a:schemeClr val="tx1"/>
              </a:fontRef>
            </p:style>
          </p:cxnSp>
        </p:grpSp>
      </p:grpSp>
      <p:pic>
        <p:nvPicPr>
          <p:cNvPr id="1026" name="Picture 2" descr="HAZY CLEVELAND SKYLINE ON JULY 20, 1973-DAY OF A POLLUTION ALERT - NARA -  550186 - PICRYL - Public Domain Media Search Engine Public Domain Image">
            <a:extLst>
              <a:ext uri="{FF2B5EF4-FFF2-40B4-BE49-F238E27FC236}">
                <a16:creationId xmlns:a16="http://schemas.microsoft.com/office/drawing/2014/main" id="{7EDEC6C6-C82D-09A3-3872-A2B055B7A402}"/>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219180" y="5181632"/>
            <a:ext cx="2479889" cy="13506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massive sandstorm blowing off the northwest African - NARA &amp; DVIDS Public  Domain Archive Public Domain Search">
            <a:extLst>
              <a:ext uri="{FF2B5EF4-FFF2-40B4-BE49-F238E27FC236}">
                <a16:creationId xmlns:a16="http://schemas.microsoft.com/office/drawing/2014/main" id="{CEB9B1CB-054D-F612-8800-A7542D2F50AC}"/>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8772648" y="5179013"/>
            <a:ext cx="2418345" cy="1350598"/>
          </a:xfrm>
          <a:prstGeom prst="rect">
            <a:avLst/>
          </a:prstGeom>
          <a:noFill/>
          <a:extLst>
            <a:ext uri="{909E8E84-426E-40DD-AFC4-6F175D3DCCD1}">
              <a14:hiddenFill xmlns:a14="http://schemas.microsoft.com/office/drawing/2010/main">
                <a:solidFill>
                  <a:srgbClr val="FFFFFF"/>
                </a:solidFill>
              </a14:hiddenFill>
            </a:ext>
          </a:extLst>
        </p:spPr>
      </p:pic>
      <p:cxnSp>
        <p:nvCxnSpPr>
          <p:cNvPr id="1027" name="Straight Arrow Connector 1026">
            <a:extLst>
              <a:ext uri="{FF2B5EF4-FFF2-40B4-BE49-F238E27FC236}">
                <a16:creationId xmlns:a16="http://schemas.microsoft.com/office/drawing/2014/main" id="{453397A7-7080-711D-EB9C-73BF3B81D4F1}"/>
              </a:ext>
            </a:extLst>
          </p:cNvPr>
          <p:cNvCxnSpPr>
            <a:cxnSpLocks/>
          </p:cNvCxnSpPr>
          <p:nvPr/>
        </p:nvCxnSpPr>
        <p:spPr>
          <a:xfrm>
            <a:off x="250192" y="3414659"/>
            <a:ext cx="426077" cy="1434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1" name="Straight Arrow Connector 1030">
            <a:extLst>
              <a:ext uri="{FF2B5EF4-FFF2-40B4-BE49-F238E27FC236}">
                <a16:creationId xmlns:a16="http://schemas.microsoft.com/office/drawing/2014/main" id="{EE471B60-05E5-4763-7718-A254D4303E4C}"/>
              </a:ext>
            </a:extLst>
          </p:cNvPr>
          <p:cNvCxnSpPr>
            <a:cxnSpLocks/>
          </p:cNvCxnSpPr>
          <p:nvPr/>
        </p:nvCxnSpPr>
        <p:spPr>
          <a:xfrm>
            <a:off x="676269" y="2420735"/>
            <a:ext cx="426077" cy="1434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51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929CD-ADED-4E35-9231-2D7AAB6F3105}"/>
              </a:ext>
            </a:extLst>
          </p:cNvPr>
          <p:cNvSpPr>
            <a:spLocks noGrp="1"/>
          </p:cNvSpPr>
          <p:nvPr>
            <p:ph type="title" idx="4294967295"/>
          </p:nvPr>
        </p:nvSpPr>
        <p:spPr>
          <a:xfrm>
            <a:off x="252275" y="251879"/>
            <a:ext cx="11687450" cy="585787"/>
          </a:xfrm>
        </p:spPr>
        <p:txBody>
          <a:bodyPr>
            <a:noAutofit/>
          </a:bodyPr>
          <a:lstStyle/>
          <a:p>
            <a:r>
              <a:rPr lang="en-US" dirty="0"/>
              <a:t>Current Architecture Plan</a:t>
            </a:r>
          </a:p>
        </p:txBody>
      </p:sp>
      <p:sp>
        <p:nvSpPr>
          <p:cNvPr id="10" name="Text Placeholder 3">
            <a:extLst>
              <a:ext uri="{FF2B5EF4-FFF2-40B4-BE49-F238E27FC236}">
                <a16:creationId xmlns:a16="http://schemas.microsoft.com/office/drawing/2014/main" id="{7343624B-0D7C-1748-B2FC-9CC96BB99209}"/>
              </a:ext>
            </a:extLst>
          </p:cNvPr>
          <p:cNvSpPr txBox="1">
            <a:spLocks/>
          </p:cNvSpPr>
          <p:nvPr/>
        </p:nvSpPr>
        <p:spPr>
          <a:xfrm>
            <a:off x="72005" y="1072846"/>
            <a:ext cx="7001690" cy="54653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Inclined Orbit (55°):  ~2029 Launch</a:t>
            </a:r>
          </a:p>
          <a:p>
            <a:pPr lvl="1"/>
            <a:r>
              <a:rPr lang="en-US" sz="2000" b="1" dirty="0">
                <a:solidFill>
                  <a:schemeClr val="accent1"/>
                </a:solidFill>
              </a:rPr>
              <a:t>JAXA</a:t>
            </a:r>
            <a:r>
              <a:rPr lang="en-US" sz="2000" b="1" dirty="0">
                <a:solidFill>
                  <a:srgbClr val="FF0000"/>
                </a:solidFill>
              </a:rPr>
              <a:t> </a:t>
            </a:r>
            <a:r>
              <a:rPr lang="en-US" sz="2000" b="1" dirty="0">
                <a:solidFill>
                  <a:schemeClr val="accent1"/>
                </a:solidFill>
              </a:rPr>
              <a:t>Ku-band Doppler Radar </a:t>
            </a:r>
          </a:p>
          <a:p>
            <a:pPr lvl="1"/>
            <a:r>
              <a:rPr lang="en-US" sz="2000" b="1" dirty="0">
                <a:solidFill>
                  <a:srgbClr val="FF0000"/>
                </a:solidFill>
              </a:rPr>
              <a:t>*</a:t>
            </a:r>
            <a:r>
              <a:rPr lang="en-US" sz="2000" b="1" dirty="0">
                <a:solidFill>
                  <a:schemeClr val="accent1"/>
                </a:solidFill>
              </a:rPr>
              <a:t>CNES</a:t>
            </a:r>
            <a:r>
              <a:rPr lang="en-US" sz="2000" b="1" dirty="0">
                <a:solidFill>
                  <a:srgbClr val="FF0000"/>
                </a:solidFill>
              </a:rPr>
              <a:t> </a:t>
            </a:r>
            <a:r>
              <a:rPr lang="en-US" sz="2000" b="1" dirty="0">
                <a:solidFill>
                  <a:schemeClr val="accent1"/>
                </a:solidFill>
              </a:rPr>
              <a:t>Tandem Microwave Radiometers (high </a:t>
            </a:r>
            <a:r>
              <a:rPr lang="en-US" sz="2000" b="1" dirty="0" err="1">
                <a:solidFill>
                  <a:schemeClr val="accent1"/>
                </a:solidFill>
              </a:rPr>
              <a:t>freq</a:t>
            </a:r>
            <a:r>
              <a:rPr lang="en-US" sz="2000" b="1" dirty="0">
                <a:solidFill>
                  <a:schemeClr val="accent1"/>
                </a:solidFill>
              </a:rPr>
              <a:t>, 89, 183, 325 GHz) a few minutes apart, for time-difference measurements</a:t>
            </a:r>
          </a:p>
          <a:p>
            <a:pPr lvl="1"/>
            <a:r>
              <a:rPr lang="en-US" sz="2000" dirty="0">
                <a:solidFill>
                  <a:srgbClr val="FF0000"/>
                </a:solidFill>
              </a:rPr>
              <a:t>*</a:t>
            </a:r>
            <a:r>
              <a:rPr lang="en-US" sz="2000" dirty="0"/>
              <a:t>Backscatter lidar</a:t>
            </a:r>
            <a:endParaRPr lang="en-US" sz="2400" b="1" dirty="0"/>
          </a:p>
          <a:p>
            <a:r>
              <a:rPr lang="en-US" sz="2400" b="1" dirty="0"/>
              <a:t>Polar Orbit:  ~late 2031 Launch</a:t>
            </a:r>
          </a:p>
          <a:p>
            <a:pPr lvl="1"/>
            <a:r>
              <a:rPr lang="en-US" sz="2000" b="1" dirty="0">
                <a:solidFill>
                  <a:srgbClr val="FF0000"/>
                </a:solidFill>
              </a:rPr>
              <a:t>*</a:t>
            </a:r>
            <a:r>
              <a:rPr lang="en-US" sz="2000" b="1" dirty="0">
                <a:solidFill>
                  <a:schemeClr val="accent1"/>
                </a:solidFill>
              </a:rPr>
              <a:t>Cloud-profiling Doppler Radar (W, or Ka, or both)</a:t>
            </a:r>
          </a:p>
          <a:p>
            <a:pPr lvl="1"/>
            <a:r>
              <a:rPr lang="en-US" sz="2000" dirty="0">
                <a:solidFill>
                  <a:srgbClr val="FF0000"/>
                </a:solidFill>
              </a:rPr>
              <a:t>*</a:t>
            </a:r>
            <a:r>
              <a:rPr lang="en-US" sz="2000" dirty="0"/>
              <a:t>Backscatter lidar</a:t>
            </a:r>
          </a:p>
          <a:p>
            <a:pPr lvl="1"/>
            <a:r>
              <a:rPr lang="en-US" sz="2000" b="1" dirty="0">
                <a:solidFill>
                  <a:schemeClr val="accent1"/>
                </a:solidFill>
              </a:rPr>
              <a:t>Microwave Radiometer (high frequencies, ~89-700 GHz)</a:t>
            </a:r>
          </a:p>
          <a:p>
            <a:pPr lvl="1"/>
            <a:r>
              <a:rPr lang="en-US" sz="2000" dirty="0"/>
              <a:t>Polarimeter</a:t>
            </a:r>
          </a:p>
          <a:p>
            <a:pPr lvl="1"/>
            <a:r>
              <a:rPr lang="en-US" sz="2000" dirty="0"/>
              <a:t>CSA Far IR Imaging Radiometer</a:t>
            </a:r>
          </a:p>
          <a:p>
            <a:pPr lvl="1"/>
            <a:r>
              <a:rPr lang="en-US" sz="2000" dirty="0"/>
              <a:t>CSA Aerosol and Water Vapor Limb Imagers</a:t>
            </a:r>
          </a:p>
        </p:txBody>
      </p:sp>
      <p:pic>
        <p:nvPicPr>
          <p:cNvPr id="5" name="Picture 4" descr="Map&#10;&#10;Description automatically generated">
            <a:extLst>
              <a:ext uri="{FF2B5EF4-FFF2-40B4-BE49-F238E27FC236}">
                <a16:creationId xmlns:a16="http://schemas.microsoft.com/office/drawing/2014/main" id="{504D7130-7BBA-8295-D34C-8ECD637A4494}"/>
              </a:ext>
            </a:extLst>
          </p:cNvPr>
          <p:cNvPicPr>
            <a:picLocks noChangeAspect="1"/>
          </p:cNvPicPr>
          <p:nvPr/>
        </p:nvPicPr>
        <p:blipFill>
          <a:blip r:embed="rId3"/>
          <a:stretch>
            <a:fillRect/>
          </a:stretch>
        </p:blipFill>
        <p:spPr>
          <a:xfrm>
            <a:off x="7073695" y="1072846"/>
            <a:ext cx="4866030" cy="5235487"/>
          </a:xfrm>
          <a:prstGeom prst="rect">
            <a:avLst/>
          </a:prstGeom>
        </p:spPr>
      </p:pic>
      <p:sp>
        <p:nvSpPr>
          <p:cNvPr id="4" name="Rectangle 3">
            <a:extLst>
              <a:ext uri="{FF2B5EF4-FFF2-40B4-BE49-F238E27FC236}">
                <a16:creationId xmlns:a16="http://schemas.microsoft.com/office/drawing/2014/main" id="{AD54889E-A7BF-95D0-C3CA-40B2F3F14F4B}"/>
              </a:ext>
            </a:extLst>
          </p:cNvPr>
          <p:cNvSpPr/>
          <p:nvPr/>
        </p:nvSpPr>
        <p:spPr>
          <a:xfrm>
            <a:off x="7550227" y="1564227"/>
            <a:ext cx="2068832" cy="2132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3AD99DD-2FD0-1B24-B75E-45461EA22E7C}"/>
              </a:ext>
            </a:extLst>
          </p:cNvPr>
          <p:cNvSpPr/>
          <p:nvPr/>
        </p:nvSpPr>
        <p:spPr>
          <a:xfrm>
            <a:off x="7550227" y="1955312"/>
            <a:ext cx="1252404" cy="1919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846A371-27D4-D311-DCEC-3A6C6402B999}"/>
              </a:ext>
            </a:extLst>
          </p:cNvPr>
          <p:cNvSpPr txBox="1"/>
          <p:nvPr/>
        </p:nvSpPr>
        <p:spPr>
          <a:xfrm>
            <a:off x="8527608" y="1096231"/>
            <a:ext cx="3718193" cy="369332"/>
          </a:xfrm>
          <a:prstGeom prst="rect">
            <a:avLst/>
          </a:prstGeom>
          <a:noFill/>
        </p:spPr>
        <p:txBody>
          <a:bodyPr wrap="square" rtlCol="0">
            <a:spAutoFit/>
          </a:bodyPr>
          <a:lstStyle/>
          <a:p>
            <a:r>
              <a:rPr lang="en-US" dirty="0">
                <a:solidFill>
                  <a:srgbClr val="FF0000"/>
                </a:solidFill>
              </a:rPr>
              <a:t>Red=current trade studies</a:t>
            </a:r>
          </a:p>
        </p:txBody>
      </p:sp>
      <p:sp>
        <p:nvSpPr>
          <p:cNvPr id="3" name="Rectangle 2">
            <a:extLst>
              <a:ext uri="{FF2B5EF4-FFF2-40B4-BE49-F238E27FC236}">
                <a16:creationId xmlns:a16="http://schemas.microsoft.com/office/drawing/2014/main" id="{90BD19DD-6367-29BB-73FC-B4C016D021E2}"/>
              </a:ext>
            </a:extLst>
          </p:cNvPr>
          <p:cNvSpPr/>
          <p:nvPr/>
        </p:nvSpPr>
        <p:spPr>
          <a:xfrm>
            <a:off x="10078948" y="1568393"/>
            <a:ext cx="1860777" cy="772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6403B22-B4E0-1995-AA66-9E8CD0F67A80}"/>
              </a:ext>
            </a:extLst>
          </p:cNvPr>
          <p:cNvSpPr txBox="1"/>
          <p:nvPr/>
        </p:nvSpPr>
        <p:spPr>
          <a:xfrm>
            <a:off x="1250731" y="6138041"/>
            <a:ext cx="5034455" cy="338554"/>
          </a:xfrm>
          <a:prstGeom prst="rect">
            <a:avLst/>
          </a:prstGeom>
          <a:noFill/>
        </p:spPr>
        <p:txBody>
          <a:bodyPr wrap="square" rtlCol="0">
            <a:spAutoFit/>
          </a:bodyPr>
          <a:lstStyle/>
          <a:p>
            <a:r>
              <a:rPr lang="en-US" sz="1600" b="1" i="1" dirty="0">
                <a:solidFill>
                  <a:srgbClr val="FF0000"/>
                </a:solidFill>
              </a:rPr>
              <a:t>* Substantial details remain TBD in trade studies</a:t>
            </a:r>
          </a:p>
        </p:txBody>
      </p:sp>
    </p:spTree>
    <p:extLst>
      <p:ext uri="{BB962C8B-B14F-4D97-AF65-F5344CB8AC3E}">
        <p14:creationId xmlns:p14="http://schemas.microsoft.com/office/powerpoint/2010/main" val="2497060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929CD-ADED-4E35-9231-2D7AAB6F3105}"/>
              </a:ext>
            </a:extLst>
          </p:cNvPr>
          <p:cNvSpPr>
            <a:spLocks noGrp="1"/>
          </p:cNvSpPr>
          <p:nvPr>
            <p:ph type="title" idx="4294967295"/>
          </p:nvPr>
        </p:nvSpPr>
        <p:spPr>
          <a:xfrm>
            <a:off x="252275" y="251879"/>
            <a:ext cx="11687450" cy="585787"/>
          </a:xfrm>
        </p:spPr>
        <p:txBody>
          <a:bodyPr>
            <a:noAutofit/>
          </a:bodyPr>
          <a:lstStyle/>
          <a:p>
            <a:r>
              <a:rPr lang="en-US" sz="3600" b="0" dirty="0">
                <a:latin typeface="Arial"/>
                <a:cs typeface="Arial"/>
              </a:rPr>
              <a:t>AOS-Inclined Precipitation Sensors</a:t>
            </a:r>
            <a:endParaRPr lang="en-US" dirty="0"/>
          </a:p>
        </p:txBody>
      </p:sp>
      <p:pic>
        <p:nvPicPr>
          <p:cNvPr id="3" name="Picture 10">
            <a:extLst>
              <a:ext uri="{FF2B5EF4-FFF2-40B4-BE49-F238E27FC236}">
                <a16:creationId xmlns:a16="http://schemas.microsoft.com/office/drawing/2014/main" id="{8A280131-9AC2-76DA-215E-9B735BEFFAA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28981" y="2028824"/>
            <a:ext cx="3299506" cy="1941007"/>
          </a:xfrm>
          <a:prstGeom prst="rect">
            <a:avLst/>
          </a:prstGeom>
        </p:spPr>
      </p:pic>
      <p:sp>
        <p:nvSpPr>
          <p:cNvPr id="4" name="TextBox 3">
            <a:extLst>
              <a:ext uri="{FF2B5EF4-FFF2-40B4-BE49-F238E27FC236}">
                <a16:creationId xmlns:a16="http://schemas.microsoft.com/office/drawing/2014/main" id="{E3DFE61C-D657-469E-F9AF-5664BB9FBEA8}"/>
              </a:ext>
            </a:extLst>
          </p:cNvPr>
          <p:cNvSpPr txBox="1"/>
          <p:nvPr/>
        </p:nvSpPr>
        <p:spPr>
          <a:xfrm>
            <a:off x="4540085" y="1137548"/>
            <a:ext cx="1277625"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dirty="0"/>
              <a:t>JAXA Wide Swath Ku-band Doppler Radar</a:t>
            </a:r>
            <a:endParaRPr lang="en-US" dirty="0"/>
          </a:p>
        </p:txBody>
      </p:sp>
      <p:sp>
        <p:nvSpPr>
          <p:cNvPr id="5" name="TextBox 4">
            <a:extLst>
              <a:ext uri="{FF2B5EF4-FFF2-40B4-BE49-F238E27FC236}">
                <a16:creationId xmlns:a16="http://schemas.microsoft.com/office/drawing/2014/main" id="{E48E29FE-64BC-99D6-DB99-B48AEC426614}"/>
              </a:ext>
            </a:extLst>
          </p:cNvPr>
          <p:cNvSpPr txBox="1"/>
          <p:nvPr/>
        </p:nvSpPr>
        <p:spPr>
          <a:xfrm>
            <a:off x="8023272" y="991955"/>
            <a:ext cx="3910565"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300" dirty="0"/>
              <a:t>CNES Microwave Radiometers (89, 183, 325 GHz)</a:t>
            </a:r>
            <a:endParaRPr lang="en-US" dirty="0"/>
          </a:p>
        </p:txBody>
      </p:sp>
      <p:grpSp>
        <p:nvGrpSpPr>
          <p:cNvPr id="6" name="Group 5">
            <a:extLst>
              <a:ext uri="{FF2B5EF4-FFF2-40B4-BE49-F238E27FC236}">
                <a16:creationId xmlns:a16="http://schemas.microsoft.com/office/drawing/2014/main" id="{4A679E34-AC81-D024-2F52-39E2AF9F86D6}"/>
              </a:ext>
            </a:extLst>
          </p:cNvPr>
          <p:cNvGrpSpPr/>
          <p:nvPr/>
        </p:nvGrpSpPr>
        <p:grpSpPr>
          <a:xfrm>
            <a:off x="599450" y="1129969"/>
            <a:ext cx="3910565" cy="2418902"/>
            <a:chOff x="1279868" y="1643062"/>
            <a:chExt cx="4289286" cy="2801099"/>
          </a:xfrm>
        </p:grpSpPr>
        <p:pic>
          <p:nvPicPr>
            <p:cNvPr id="7" name="Picture 5">
              <a:extLst>
                <a:ext uri="{FF2B5EF4-FFF2-40B4-BE49-F238E27FC236}">
                  <a16:creationId xmlns:a16="http://schemas.microsoft.com/office/drawing/2014/main" id="{F7C501EF-F437-4DED-1B3D-832D9A0305E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79868" y="1651839"/>
              <a:ext cx="4289286" cy="2792322"/>
            </a:xfrm>
            <a:prstGeom prst="rect">
              <a:avLst/>
            </a:prstGeom>
          </p:spPr>
        </p:pic>
        <p:grpSp>
          <p:nvGrpSpPr>
            <p:cNvPr id="8" name="Group 7">
              <a:extLst>
                <a:ext uri="{FF2B5EF4-FFF2-40B4-BE49-F238E27FC236}">
                  <a16:creationId xmlns:a16="http://schemas.microsoft.com/office/drawing/2014/main" id="{772C15AC-D8BE-CFBF-5BC1-EE7A3BAD4039}"/>
                </a:ext>
              </a:extLst>
            </p:cNvPr>
            <p:cNvGrpSpPr/>
            <p:nvPr/>
          </p:nvGrpSpPr>
          <p:grpSpPr>
            <a:xfrm>
              <a:off x="2239441" y="1643062"/>
              <a:ext cx="2191008" cy="2100263"/>
              <a:chOff x="2239441" y="1643062"/>
              <a:chExt cx="2191008" cy="2100263"/>
            </a:xfrm>
          </p:grpSpPr>
          <p:cxnSp>
            <p:nvCxnSpPr>
              <p:cNvPr id="9" name="Straight Arrow Connector 8">
                <a:extLst>
                  <a:ext uri="{FF2B5EF4-FFF2-40B4-BE49-F238E27FC236}">
                    <a16:creationId xmlns:a16="http://schemas.microsoft.com/office/drawing/2014/main" id="{A3DD6535-CAFA-ADAC-E6E3-13CC649EBA16}"/>
                  </a:ext>
                </a:extLst>
              </p:cNvPr>
              <p:cNvCxnSpPr/>
              <p:nvPr/>
            </p:nvCxnSpPr>
            <p:spPr>
              <a:xfrm>
                <a:off x="4406638" y="2576513"/>
                <a:ext cx="0" cy="1166812"/>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CB6CB6D-37A0-6BF1-C903-7FEFC549B01C}"/>
                  </a:ext>
                </a:extLst>
              </p:cNvPr>
              <p:cNvCxnSpPr>
                <a:cxnSpLocks/>
              </p:cNvCxnSpPr>
              <p:nvPr/>
            </p:nvCxnSpPr>
            <p:spPr>
              <a:xfrm>
                <a:off x="2247464" y="1651839"/>
                <a:ext cx="0" cy="490838"/>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46064C4-BC3C-A387-5FC6-B83C464B47F4}"/>
                  </a:ext>
                </a:extLst>
              </p:cNvPr>
              <p:cNvCxnSpPr>
                <a:cxnSpLocks/>
              </p:cNvCxnSpPr>
              <p:nvPr/>
            </p:nvCxnSpPr>
            <p:spPr>
              <a:xfrm>
                <a:off x="2239441" y="2129425"/>
                <a:ext cx="2176722" cy="1613899"/>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CE144B7-5291-5D81-D995-CF230FADCB39}"/>
                  </a:ext>
                </a:extLst>
              </p:cNvPr>
              <p:cNvCxnSpPr>
                <a:cxnSpLocks/>
              </p:cNvCxnSpPr>
              <p:nvPr/>
            </p:nvCxnSpPr>
            <p:spPr>
              <a:xfrm>
                <a:off x="3139811" y="1643062"/>
                <a:ext cx="1290638" cy="947737"/>
              </a:xfrm>
              <a:prstGeom prst="straightConnector1">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sp>
        <p:nvSpPr>
          <p:cNvPr id="33" name="Arrow: Down 19">
            <a:extLst>
              <a:ext uri="{FF2B5EF4-FFF2-40B4-BE49-F238E27FC236}">
                <a16:creationId xmlns:a16="http://schemas.microsoft.com/office/drawing/2014/main" id="{2A9C75A0-BAD1-C060-254A-41E49AC59C8B}"/>
              </a:ext>
            </a:extLst>
          </p:cNvPr>
          <p:cNvSpPr/>
          <p:nvPr/>
        </p:nvSpPr>
        <p:spPr>
          <a:xfrm>
            <a:off x="2360508" y="2106556"/>
            <a:ext cx="488022" cy="1613899"/>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A2719F5E-3C5F-B4C2-4E07-7422FCFF9680}"/>
              </a:ext>
            </a:extLst>
          </p:cNvPr>
          <p:cNvGrpSpPr/>
          <p:nvPr/>
        </p:nvGrpSpPr>
        <p:grpSpPr>
          <a:xfrm>
            <a:off x="94201" y="5401117"/>
            <a:ext cx="4654499" cy="1207522"/>
            <a:chOff x="877328" y="4761875"/>
            <a:chExt cx="5177183" cy="1223089"/>
          </a:xfrm>
        </p:grpSpPr>
        <p:pic>
          <p:nvPicPr>
            <p:cNvPr id="35" name="Picture 34">
              <a:extLst>
                <a:ext uri="{FF2B5EF4-FFF2-40B4-BE49-F238E27FC236}">
                  <a16:creationId xmlns:a16="http://schemas.microsoft.com/office/drawing/2014/main" id="{104D4E3E-BBE9-97A3-1C51-0A42106C35C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62460" y="4761875"/>
              <a:ext cx="4892051" cy="1223089"/>
            </a:xfrm>
            <a:prstGeom prst="rect">
              <a:avLst/>
            </a:prstGeom>
          </p:spPr>
        </p:pic>
        <p:sp>
          <p:nvSpPr>
            <p:cNvPr id="36" name="TextBox 35">
              <a:extLst>
                <a:ext uri="{FF2B5EF4-FFF2-40B4-BE49-F238E27FC236}">
                  <a16:creationId xmlns:a16="http://schemas.microsoft.com/office/drawing/2014/main" id="{C41FC06E-9ADE-8103-D7E7-E268492A23E0}"/>
                </a:ext>
              </a:extLst>
            </p:cNvPr>
            <p:cNvSpPr txBox="1"/>
            <p:nvPr/>
          </p:nvSpPr>
          <p:spPr>
            <a:xfrm rot="16200000">
              <a:off x="466318" y="5196290"/>
              <a:ext cx="1160574" cy="338554"/>
            </a:xfrm>
            <a:prstGeom prst="rect">
              <a:avLst/>
            </a:prstGeom>
            <a:noFill/>
          </p:spPr>
          <p:txBody>
            <a:bodyPr wrap="none" rtlCol="0">
              <a:spAutoFit/>
            </a:bodyPr>
            <a:lstStyle/>
            <a:p>
              <a:pPr algn="r"/>
              <a:r>
                <a:rPr lang="en-US" sz="1600" dirty="0"/>
                <a:t>Height (km)</a:t>
              </a:r>
            </a:p>
          </p:txBody>
        </p:sp>
      </p:grpSp>
      <p:pic>
        <p:nvPicPr>
          <p:cNvPr id="37" name="Picture 36">
            <a:extLst>
              <a:ext uri="{FF2B5EF4-FFF2-40B4-BE49-F238E27FC236}">
                <a16:creationId xmlns:a16="http://schemas.microsoft.com/office/drawing/2014/main" id="{96881F94-D8C6-2F97-47CC-7EB7522AE9D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8744" y="3721329"/>
            <a:ext cx="4384578" cy="1318262"/>
          </a:xfrm>
          <a:prstGeom prst="rect">
            <a:avLst/>
          </a:prstGeom>
        </p:spPr>
      </p:pic>
      <p:sp>
        <p:nvSpPr>
          <p:cNvPr id="38" name="TextBox 37">
            <a:extLst>
              <a:ext uri="{FF2B5EF4-FFF2-40B4-BE49-F238E27FC236}">
                <a16:creationId xmlns:a16="http://schemas.microsoft.com/office/drawing/2014/main" id="{B9895A19-EB8A-4C29-C0EB-AE5A756C541C}"/>
              </a:ext>
            </a:extLst>
          </p:cNvPr>
          <p:cNvSpPr txBox="1"/>
          <p:nvPr/>
        </p:nvSpPr>
        <p:spPr>
          <a:xfrm>
            <a:off x="599450" y="5038392"/>
            <a:ext cx="4488068"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dirty="0"/>
              <a:t>Ku Doppler Velocity</a:t>
            </a:r>
            <a:endParaRPr lang="en-US" dirty="0"/>
          </a:p>
        </p:txBody>
      </p:sp>
      <p:sp>
        <p:nvSpPr>
          <p:cNvPr id="39" name="TextBox 38">
            <a:extLst>
              <a:ext uri="{FF2B5EF4-FFF2-40B4-BE49-F238E27FC236}">
                <a16:creationId xmlns:a16="http://schemas.microsoft.com/office/drawing/2014/main" id="{AE3333DB-41AF-4D0D-68FB-3C78A93D3FDE}"/>
              </a:ext>
            </a:extLst>
          </p:cNvPr>
          <p:cNvSpPr txBox="1"/>
          <p:nvPr/>
        </p:nvSpPr>
        <p:spPr>
          <a:xfrm>
            <a:off x="599450" y="3892434"/>
            <a:ext cx="739434" cy="400110"/>
          </a:xfrm>
          <a:prstGeom prst="rect">
            <a:avLst/>
          </a:prstGeom>
          <a:noFill/>
        </p:spPr>
        <p:txBody>
          <a:bodyPr wrap="none" rtlCol="0">
            <a:spAutoFit/>
          </a:bodyPr>
          <a:lstStyle/>
          <a:p>
            <a:pPr algn="r"/>
            <a:r>
              <a:rPr lang="en-US" sz="2000" dirty="0"/>
              <a:t>Truth</a:t>
            </a:r>
          </a:p>
        </p:txBody>
      </p:sp>
      <p:cxnSp>
        <p:nvCxnSpPr>
          <p:cNvPr id="40" name="直線矢印コネクタ 96">
            <a:extLst>
              <a:ext uri="{FF2B5EF4-FFF2-40B4-BE49-F238E27FC236}">
                <a16:creationId xmlns:a16="http://schemas.microsoft.com/office/drawing/2014/main" id="{C189CADA-81E3-70CE-5421-A553E0C89D41}"/>
              </a:ext>
            </a:extLst>
          </p:cNvPr>
          <p:cNvCxnSpPr>
            <a:cxnSpLocks/>
          </p:cNvCxnSpPr>
          <p:nvPr/>
        </p:nvCxnSpPr>
        <p:spPr bwMode="auto">
          <a:xfrm>
            <a:off x="6958884" y="1033400"/>
            <a:ext cx="8701" cy="4403389"/>
          </a:xfrm>
          <a:prstGeom prst="straightConnector1">
            <a:avLst/>
          </a:prstGeom>
          <a:noFill/>
          <a:ln w="28575" cap="flat" cmpd="sng" algn="ctr">
            <a:solidFill>
              <a:schemeClr val="accent1"/>
            </a:solidFill>
            <a:prstDash val="solid"/>
            <a:round/>
            <a:headEnd type="arrow" w="sm" len="sm"/>
            <a:tailEnd type="none" w="med" len="med"/>
          </a:ln>
          <a:effectLst/>
        </p:spPr>
      </p:cxnSp>
      <p:grpSp>
        <p:nvGrpSpPr>
          <p:cNvPr id="41" name="Group 40">
            <a:extLst>
              <a:ext uri="{FF2B5EF4-FFF2-40B4-BE49-F238E27FC236}">
                <a16:creationId xmlns:a16="http://schemas.microsoft.com/office/drawing/2014/main" id="{A6EC73D2-B5FC-E083-4DBA-625D60E4D0A5}"/>
              </a:ext>
            </a:extLst>
          </p:cNvPr>
          <p:cNvGrpSpPr/>
          <p:nvPr/>
        </p:nvGrpSpPr>
        <p:grpSpPr>
          <a:xfrm>
            <a:off x="6806913" y="1738366"/>
            <a:ext cx="314373" cy="391809"/>
            <a:chOff x="10997001" y="2127546"/>
            <a:chExt cx="314373" cy="391809"/>
          </a:xfrm>
        </p:grpSpPr>
        <p:sp>
          <p:nvSpPr>
            <p:cNvPr id="42" name="楕円 98">
              <a:extLst>
                <a:ext uri="{FF2B5EF4-FFF2-40B4-BE49-F238E27FC236}">
                  <a16:creationId xmlns:a16="http://schemas.microsoft.com/office/drawing/2014/main" id="{29585FBB-7659-B111-21CD-C6F493FFBDD4}"/>
                </a:ext>
              </a:extLst>
            </p:cNvPr>
            <p:cNvSpPr/>
            <p:nvPr/>
          </p:nvSpPr>
          <p:spPr bwMode="auto">
            <a:xfrm>
              <a:off x="10999155" y="2127546"/>
              <a:ext cx="312219" cy="240171"/>
            </a:xfrm>
            <a:prstGeom prst="ellipse">
              <a:avLst/>
            </a:prstGeom>
            <a:solidFill>
              <a:srgbClr val="5B9BD5"/>
            </a:solidFill>
            <a:ln w="9525" cap="flat" cmpd="sng" algn="ctr">
              <a:solidFill>
                <a:sysClr val="windowText" lastClr="000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lvl="0" indent="0" algn="ctr" defTabSz="842963" eaLnBrk="1" fontAlgn="base" latinLnBrk="0" hangingPunct="1">
                <a:lnSpc>
                  <a:spcPct val="100000"/>
                </a:lnSpc>
                <a:spcBef>
                  <a:spcPct val="0"/>
                </a:spcBef>
                <a:spcAft>
                  <a:spcPct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pitchFamily="34" charset="0"/>
              </a:endParaRPr>
            </a:p>
          </p:txBody>
        </p:sp>
        <p:sp>
          <p:nvSpPr>
            <p:cNvPr id="43" name="楕円 99">
              <a:extLst>
                <a:ext uri="{FF2B5EF4-FFF2-40B4-BE49-F238E27FC236}">
                  <a16:creationId xmlns:a16="http://schemas.microsoft.com/office/drawing/2014/main" id="{ACE0190E-04ED-4780-40ED-2735710F3FDF}"/>
                </a:ext>
              </a:extLst>
            </p:cNvPr>
            <p:cNvSpPr/>
            <p:nvPr/>
          </p:nvSpPr>
          <p:spPr bwMode="auto">
            <a:xfrm>
              <a:off x="10999155" y="2166204"/>
              <a:ext cx="312219" cy="240171"/>
            </a:xfrm>
            <a:prstGeom prst="ellipse">
              <a:avLst/>
            </a:prstGeom>
            <a:solidFill>
              <a:srgbClr val="5B9BD5"/>
            </a:solidFill>
            <a:ln w="9525" cap="flat" cmpd="sng" algn="ctr">
              <a:solidFill>
                <a:sysClr val="windowText" lastClr="000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lvl="0" indent="0" algn="ctr" defTabSz="842963" eaLnBrk="1" fontAlgn="base" latinLnBrk="0" hangingPunct="1">
                <a:lnSpc>
                  <a:spcPct val="100000"/>
                </a:lnSpc>
                <a:spcBef>
                  <a:spcPct val="0"/>
                </a:spcBef>
                <a:spcAft>
                  <a:spcPct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pitchFamily="34" charset="0"/>
              </a:endParaRPr>
            </a:p>
          </p:txBody>
        </p:sp>
        <p:sp>
          <p:nvSpPr>
            <p:cNvPr id="44" name="楕円 100">
              <a:extLst>
                <a:ext uri="{FF2B5EF4-FFF2-40B4-BE49-F238E27FC236}">
                  <a16:creationId xmlns:a16="http://schemas.microsoft.com/office/drawing/2014/main" id="{7A8E872B-6660-3ACF-D07D-7746816D49F9}"/>
                </a:ext>
              </a:extLst>
            </p:cNvPr>
            <p:cNvSpPr/>
            <p:nvPr/>
          </p:nvSpPr>
          <p:spPr bwMode="auto">
            <a:xfrm>
              <a:off x="10999155" y="2204862"/>
              <a:ext cx="312219" cy="240171"/>
            </a:xfrm>
            <a:prstGeom prst="ellipse">
              <a:avLst/>
            </a:prstGeom>
            <a:solidFill>
              <a:srgbClr val="5B9BD5"/>
            </a:solidFill>
            <a:ln w="9525" cap="flat" cmpd="sng" algn="ctr">
              <a:solidFill>
                <a:sysClr val="windowText" lastClr="000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lvl="0" indent="0" algn="ctr" defTabSz="842963" eaLnBrk="1" fontAlgn="base" latinLnBrk="0" hangingPunct="1">
                <a:lnSpc>
                  <a:spcPct val="100000"/>
                </a:lnSpc>
                <a:spcBef>
                  <a:spcPct val="0"/>
                </a:spcBef>
                <a:spcAft>
                  <a:spcPct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pitchFamily="34" charset="0"/>
              </a:endParaRPr>
            </a:p>
          </p:txBody>
        </p:sp>
        <p:sp>
          <p:nvSpPr>
            <p:cNvPr id="45" name="楕円 101">
              <a:extLst>
                <a:ext uri="{FF2B5EF4-FFF2-40B4-BE49-F238E27FC236}">
                  <a16:creationId xmlns:a16="http://schemas.microsoft.com/office/drawing/2014/main" id="{71BF5D9C-EBFF-8CB6-E956-05B1A5200522}"/>
                </a:ext>
              </a:extLst>
            </p:cNvPr>
            <p:cNvSpPr/>
            <p:nvPr/>
          </p:nvSpPr>
          <p:spPr bwMode="auto">
            <a:xfrm>
              <a:off x="10998078" y="2242023"/>
              <a:ext cx="312219" cy="240171"/>
            </a:xfrm>
            <a:prstGeom prst="ellipse">
              <a:avLst/>
            </a:prstGeom>
            <a:solidFill>
              <a:srgbClr val="5B9BD5"/>
            </a:solidFill>
            <a:ln w="9525" cap="flat" cmpd="sng" algn="ctr">
              <a:solidFill>
                <a:sysClr val="windowText" lastClr="000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lvl="0" indent="0" algn="ctr" defTabSz="842963" eaLnBrk="1" fontAlgn="base" latinLnBrk="0" hangingPunct="1">
                <a:lnSpc>
                  <a:spcPct val="100000"/>
                </a:lnSpc>
                <a:spcBef>
                  <a:spcPct val="0"/>
                </a:spcBef>
                <a:spcAft>
                  <a:spcPct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pitchFamily="34" charset="0"/>
              </a:endParaRPr>
            </a:p>
          </p:txBody>
        </p:sp>
        <p:sp>
          <p:nvSpPr>
            <p:cNvPr id="46" name="楕円 102">
              <a:extLst>
                <a:ext uri="{FF2B5EF4-FFF2-40B4-BE49-F238E27FC236}">
                  <a16:creationId xmlns:a16="http://schemas.microsoft.com/office/drawing/2014/main" id="{04DEEE8A-C503-43B7-7915-F6075BC61208}"/>
                </a:ext>
              </a:extLst>
            </p:cNvPr>
            <p:cNvSpPr/>
            <p:nvPr/>
          </p:nvSpPr>
          <p:spPr bwMode="auto">
            <a:xfrm>
              <a:off x="10997001" y="2279184"/>
              <a:ext cx="312219" cy="240171"/>
            </a:xfrm>
            <a:prstGeom prst="ellipse">
              <a:avLst/>
            </a:prstGeom>
            <a:solidFill>
              <a:srgbClr val="5B9BD5"/>
            </a:solidFill>
            <a:ln w="9525" cap="flat" cmpd="sng" algn="ctr">
              <a:solidFill>
                <a:sysClr val="windowText" lastClr="000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lvl="0" indent="0" algn="ctr" defTabSz="842963" eaLnBrk="1" fontAlgn="base" latinLnBrk="0" hangingPunct="1">
                <a:lnSpc>
                  <a:spcPct val="100000"/>
                </a:lnSpc>
                <a:spcBef>
                  <a:spcPct val="0"/>
                </a:spcBef>
                <a:spcAft>
                  <a:spcPct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pitchFamily="34" charset="0"/>
              </a:endParaRPr>
            </a:p>
          </p:txBody>
        </p:sp>
      </p:grpSp>
      <p:sp>
        <p:nvSpPr>
          <p:cNvPr id="47" name="テキスト ボックス 111">
            <a:extLst>
              <a:ext uri="{FF2B5EF4-FFF2-40B4-BE49-F238E27FC236}">
                <a16:creationId xmlns:a16="http://schemas.microsoft.com/office/drawing/2014/main" id="{675B1C1C-F2C5-9A97-2051-32BFBAD1AA16}"/>
              </a:ext>
            </a:extLst>
          </p:cNvPr>
          <p:cNvSpPr txBox="1"/>
          <p:nvPr/>
        </p:nvSpPr>
        <p:spPr>
          <a:xfrm>
            <a:off x="5898384" y="3741329"/>
            <a:ext cx="1938608" cy="369332"/>
          </a:xfrm>
          <a:prstGeom prst="rect">
            <a:avLst/>
          </a:prstGeom>
          <a:noFill/>
        </p:spPr>
        <p:txBody>
          <a:bodyPr wrap="none" rtlCol="0">
            <a:spAutoFit/>
          </a:bodyPr>
          <a:lstStyle/>
          <a:p>
            <a:r>
              <a:rPr kumimoji="1" lang="en-US" altLang="ja-JP" b="1" i="1" u="sng" dirty="0">
                <a:latin typeface="Calibri" panose="020F0502020204030204" pitchFamily="34" charset="0"/>
                <a:cs typeface="Calibri" panose="020F0502020204030204" pitchFamily="34" charset="0"/>
              </a:rPr>
              <a:t>  Normal scan obs.</a:t>
            </a:r>
            <a:endParaRPr kumimoji="1" lang="ja-JP" altLang="en-US" b="1" i="1" u="sng">
              <a:latin typeface="Calibri" panose="020F0502020204030204" pitchFamily="34" charset="0"/>
              <a:cs typeface="Calibri" panose="020F0502020204030204" pitchFamily="34" charset="0"/>
            </a:endParaRPr>
          </a:p>
        </p:txBody>
      </p:sp>
      <p:sp>
        <p:nvSpPr>
          <p:cNvPr id="48" name="テキスト ボックス 112">
            <a:extLst>
              <a:ext uri="{FF2B5EF4-FFF2-40B4-BE49-F238E27FC236}">
                <a16:creationId xmlns:a16="http://schemas.microsoft.com/office/drawing/2014/main" id="{919A2027-E493-6104-90A5-84E51500CBD6}"/>
              </a:ext>
            </a:extLst>
          </p:cNvPr>
          <p:cNvSpPr txBox="1"/>
          <p:nvPr/>
        </p:nvSpPr>
        <p:spPr>
          <a:xfrm>
            <a:off x="5854274" y="2367372"/>
            <a:ext cx="2254592" cy="369332"/>
          </a:xfrm>
          <a:prstGeom prst="rect">
            <a:avLst/>
          </a:prstGeom>
          <a:noFill/>
        </p:spPr>
        <p:txBody>
          <a:bodyPr wrap="none" rtlCol="0">
            <a:spAutoFit/>
          </a:bodyPr>
          <a:lstStyle/>
          <a:p>
            <a:r>
              <a:rPr kumimoji="1" lang="en-US" altLang="ja-JP" b="1" i="1" u="sng" dirty="0">
                <a:latin typeface="Calibri" panose="020F0502020204030204" pitchFamily="34" charset="0"/>
                <a:cs typeface="Calibri" panose="020F0502020204030204" pitchFamily="34" charset="0"/>
              </a:rPr>
              <a:t>  Dense sampling obs.</a:t>
            </a:r>
            <a:endParaRPr kumimoji="1" lang="ja-JP" altLang="en-US" b="1" i="1" u="sng">
              <a:latin typeface="Calibri" panose="020F0502020204030204" pitchFamily="34" charset="0"/>
              <a:cs typeface="Calibri" panose="020F0502020204030204" pitchFamily="34" charset="0"/>
            </a:endParaRPr>
          </a:p>
        </p:txBody>
      </p:sp>
      <p:sp>
        <p:nvSpPr>
          <p:cNvPr id="49" name="テキスト ボックス 113">
            <a:extLst>
              <a:ext uri="{FF2B5EF4-FFF2-40B4-BE49-F238E27FC236}">
                <a16:creationId xmlns:a16="http://schemas.microsoft.com/office/drawing/2014/main" id="{939C1892-BA4F-E72A-169C-3E9EA8DDCBA6}"/>
              </a:ext>
            </a:extLst>
          </p:cNvPr>
          <p:cNvSpPr txBox="1"/>
          <p:nvPr/>
        </p:nvSpPr>
        <p:spPr>
          <a:xfrm>
            <a:off x="6204476" y="1293727"/>
            <a:ext cx="1519248" cy="320065"/>
          </a:xfrm>
          <a:prstGeom prst="rect">
            <a:avLst/>
          </a:prstGeom>
          <a:noFill/>
        </p:spPr>
        <p:txBody>
          <a:bodyPr wrap="none" rtlCol="0">
            <a:spAutoFit/>
          </a:bodyPr>
          <a:lstStyle/>
          <a:p>
            <a:r>
              <a:rPr kumimoji="1" lang="en-US" altLang="ja-JP" b="1" i="1" u="sng" dirty="0">
                <a:latin typeface="Calibri" panose="020F0502020204030204" pitchFamily="34" charset="0"/>
                <a:cs typeface="Calibri" panose="020F0502020204030204" pitchFamily="34" charset="0"/>
              </a:rPr>
              <a:t>Doppler obs.</a:t>
            </a:r>
            <a:endParaRPr kumimoji="1" lang="ja-JP" altLang="en-US" b="1" i="1" u="sng">
              <a:latin typeface="Calibri" panose="020F0502020204030204" pitchFamily="34" charset="0"/>
              <a:cs typeface="Calibri" panose="020F0502020204030204" pitchFamily="34" charset="0"/>
            </a:endParaRPr>
          </a:p>
        </p:txBody>
      </p:sp>
      <p:grpSp>
        <p:nvGrpSpPr>
          <p:cNvPr id="50" name="Group 49">
            <a:extLst>
              <a:ext uri="{FF2B5EF4-FFF2-40B4-BE49-F238E27FC236}">
                <a16:creationId xmlns:a16="http://schemas.microsoft.com/office/drawing/2014/main" id="{915F21F3-E41F-3996-0499-C0AD67695DDC}"/>
              </a:ext>
            </a:extLst>
          </p:cNvPr>
          <p:cNvGrpSpPr/>
          <p:nvPr/>
        </p:nvGrpSpPr>
        <p:grpSpPr>
          <a:xfrm>
            <a:off x="6715454" y="2938647"/>
            <a:ext cx="1038292" cy="626691"/>
            <a:chOff x="10798889" y="3794739"/>
            <a:chExt cx="1038292" cy="626691"/>
          </a:xfrm>
        </p:grpSpPr>
        <p:sp>
          <p:nvSpPr>
            <p:cNvPr id="51" name="楕円 71">
              <a:extLst>
                <a:ext uri="{FF2B5EF4-FFF2-40B4-BE49-F238E27FC236}">
                  <a16:creationId xmlns:a16="http://schemas.microsoft.com/office/drawing/2014/main" id="{2FD04C68-B274-C218-4386-A697DDFC5B98}"/>
                </a:ext>
              </a:extLst>
            </p:cNvPr>
            <p:cNvSpPr/>
            <p:nvPr/>
          </p:nvSpPr>
          <p:spPr bwMode="auto">
            <a:xfrm>
              <a:off x="10798889" y="4113439"/>
              <a:ext cx="321247" cy="258428"/>
            </a:xfrm>
            <a:prstGeom prst="ellipse">
              <a:avLst/>
            </a:prstGeom>
            <a:solidFill>
              <a:srgbClr val="ED7D31">
                <a:alpha val="60000"/>
              </a:srgbClr>
            </a:solidFill>
            <a:ln w="9525" cap="flat" cmpd="sng" algn="ctr">
              <a:solidFill>
                <a:sysClr val="windowText" lastClr="000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lvl="0" indent="0" algn="ctr" defTabSz="842963" eaLnBrk="1" fontAlgn="base" latinLnBrk="0" hangingPunct="1">
                <a:lnSpc>
                  <a:spcPct val="100000"/>
                </a:lnSpc>
                <a:spcBef>
                  <a:spcPct val="0"/>
                </a:spcBef>
                <a:spcAft>
                  <a:spcPct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pitchFamily="34" charset="0"/>
              </a:endParaRPr>
            </a:p>
          </p:txBody>
        </p:sp>
        <p:sp>
          <p:nvSpPr>
            <p:cNvPr id="52" name="楕円 74">
              <a:extLst>
                <a:ext uri="{FF2B5EF4-FFF2-40B4-BE49-F238E27FC236}">
                  <a16:creationId xmlns:a16="http://schemas.microsoft.com/office/drawing/2014/main" id="{E54EEFAE-5361-6CD4-3433-51E318C704BE}"/>
                </a:ext>
              </a:extLst>
            </p:cNvPr>
            <p:cNvSpPr/>
            <p:nvPr/>
          </p:nvSpPr>
          <p:spPr bwMode="auto">
            <a:xfrm>
              <a:off x="10981900" y="4113439"/>
              <a:ext cx="321247" cy="258428"/>
            </a:xfrm>
            <a:prstGeom prst="ellipse">
              <a:avLst/>
            </a:prstGeom>
            <a:solidFill>
              <a:srgbClr val="ED7D31">
                <a:alpha val="60000"/>
              </a:srgbClr>
            </a:solidFill>
            <a:ln w="9525" cap="flat" cmpd="sng" algn="ctr">
              <a:solidFill>
                <a:sysClr val="windowText" lastClr="000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lvl="0" indent="0" algn="ctr" defTabSz="842963" eaLnBrk="1" fontAlgn="base" latinLnBrk="0" hangingPunct="1">
                <a:lnSpc>
                  <a:spcPct val="100000"/>
                </a:lnSpc>
                <a:spcBef>
                  <a:spcPct val="0"/>
                </a:spcBef>
                <a:spcAft>
                  <a:spcPct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pitchFamily="34" charset="0"/>
              </a:endParaRPr>
            </a:p>
          </p:txBody>
        </p:sp>
        <p:sp>
          <p:nvSpPr>
            <p:cNvPr id="53" name="楕円 75">
              <a:extLst>
                <a:ext uri="{FF2B5EF4-FFF2-40B4-BE49-F238E27FC236}">
                  <a16:creationId xmlns:a16="http://schemas.microsoft.com/office/drawing/2014/main" id="{9FA404C9-DFDF-675E-3408-09A296570E64}"/>
                </a:ext>
              </a:extLst>
            </p:cNvPr>
            <p:cNvSpPr/>
            <p:nvPr/>
          </p:nvSpPr>
          <p:spPr bwMode="auto">
            <a:xfrm>
              <a:off x="10890397" y="4113439"/>
              <a:ext cx="321247" cy="258428"/>
            </a:xfrm>
            <a:prstGeom prst="ellipse">
              <a:avLst/>
            </a:prstGeom>
            <a:solidFill>
              <a:srgbClr val="ED7D31">
                <a:alpha val="60000"/>
              </a:srgbClr>
            </a:solidFill>
            <a:ln w="9525" cap="flat" cmpd="sng" algn="ctr">
              <a:solidFill>
                <a:sysClr val="windowText" lastClr="000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lvl="0" indent="0" algn="ctr" defTabSz="842963" eaLnBrk="1" fontAlgn="base" latinLnBrk="0" hangingPunct="1">
                <a:lnSpc>
                  <a:spcPct val="100000"/>
                </a:lnSpc>
                <a:spcBef>
                  <a:spcPct val="0"/>
                </a:spcBef>
                <a:spcAft>
                  <a:spcPct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pitchFamily="34" charset="0"/>
              </a:endParaRPr>
            </a:p>
          </p:txBody>
        </p:sp>
        <p:sp>
          <p:nvSpPr>
            <p:cNvPr id="54" name="楕円 78">
              <a:extLst>
                <a:ext uri="{FF2B5EF4-FFF2-40B4-BE49-F238E27FC236}">
                  <a16:creationId xmlns:a16="http://schemas.microsoft.com/office/drawing/2014/main" id="{6BF37347-4FCE-687B-7878-28CDF412750C}"/>
                </a:ext>
              </a:extLst>
            </p:cNvPr>
            <p:cNvSpPr/>
            <p:nvPr/>
          </p:nvSpPr>
          <p:spPr bwMode="auto">
            <a:xfrm>
              <a:off x="10803505" y="3855113"/>
              <a:ext cx="321247" cy="258428"/>
            </a:xfrm>
            <a:prstGeom prst="ellipse">
              <a:avLst/>
            </a:prstGeom>
            <a:solidFill>
              <a:srgbClr val="ED7D31">
                <a:alpha val="60000"/>
              </a:srgbClr>
            </a:solidFill>
            <a:ln w="9525" cap="flat" cmpd="sng" algn="ctr">
              <a:solidFill>
                <a:sysClr val="windowText" lastClr="000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lvl="0" indent="0" algn="ctr" defTabSz="842963" eaLnBrk="1" fontAlgn="base" latinLnBrk="0" hangingPunct="1">
                <a:lnSpc>
                  <a:spcPct val="100000"/>
                </a:lnSpc>
                <a:spcBef>
                  <a:spcPct val="0"/>
                </a:spcBef>
                <a:spcAft>
                  <a:spcPct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pitchFamily="34" charset="0"/>
              </a:endParaRPr>
            </a:p>
          </p:txBody>
        </p:sp>
        <p:sp>
          <p:nvSpPr>
            <p:cNvPr id="55" name="楕円 81">
              <a:extLst>
                <a:ext uri="{FF2B5EF4-FFF2-40B4-BE49-F238E27FC236}">
                  <a16:creationId xmlns:a16="http://schemas.microsoft.com/office/drawing/2014/main" id="{E479A07B-9F45-6B81-8F37-85DF30928976}"/>
                </a:ext>
              </a:extLst>
            </p:cNvPr>
            <p:cNvSpPr/>
            <p:nvPr/>
          </p:nvSpPr>
          <p:spPr bwMode="auto">
            <a:xfrm>
              <a:off x="10986516" y="3855113"/>
              <a:ext cx="321247" cy="258428"/>
            </a:xfrm>
            <a:prstGeom prst="ellipse">
              <a:avLst/>
            </a:prstGeom>
            <a:solidFill>
              <a:srgbClr val="ED7D31">
                <a:alpha val="60000"/>
              </a:srgbClr>
            </a:solidFill>
            <a:ln w="9525" cap="flat" cmpd="sng" algn="ctr">
              <a:solidFill>
                <a:sysClr val="windowText" lastClr="000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lvl="0" indent="0" algn="ctr" defTabSz="842963" eaLnBrk="1" fontAlgn="base" latinLnBrk="0" hangingPunct="1">
                <a:lnSpc>
                  <a:spcPct val="100000"/>
                </a:lnSpc>
                <a:spcBef>
                  <a:spcPct val="0"/>
                </a:spcBef>
                <a:spcAft>
                  <a:spcPct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pitchFamily="34" charset="0"/>
              </a:endParaRPr>
            </a:p>
          </p:txBody>
        </p:sp>
        <p:sp>
          <p:nvSpPr>
            <p:cNvPr id="56" name="楕円 82">
              <a:extLst>
                <a:ext uri="{FF2B5EF4-FFF2-40B4-BE49-F238E27FC236}">
                  <a16:creationId xmlns:a16="http://schemas.microsoft.com/office/drawing/2014/main" id="{4DBE7862-A008-C9D2-E60C-C74360F8A25D}"/>
                </a:ext>
              </a:extLst>
            </p:cNvPr>
            <p:cNvSpPr/>
            <p:nvPr/>
          </p:nvSpPr>
          <p:spPr bwMode="auto">
            <a:xfrm>
              <a:off x="10895010" y="3855113"/>
              <a:ext cx="321247" cy="258428"/>
            </a:xfrm>
            <a:prstGeom prst="ellipse">
              <a:avLst/>
            </a:prstGeom>
            <a:solidFill>
              <a:srgbClr val="ED7D31">
                <a:alpha val="60000"/>
              </a:srgbClr>
            </a:solidFill>
            <a:ln w="9525" cap="flat" cmpd="sng" algn="ctr">
              <a:solidFill>
                <a:sysClr val="windowText" lastClr="000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lvl="0" indent="0" algn="ctr" defTabSz="842963" eaLnBrk="1" fontAlgn="base" latinLnBrk="0" hangingPunct="1">
                <a:lnSpc>
                  <a:spcPct val="100000"/>
                </a:lnSpc>
                <a:spcBef>
                  <a:spcPct val="0"/>
                </a:spcBef>
                <a:spcAft>
                  <a:spcPct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pitchFamily="34" charset="0"/>
              </a:endParaRPr>
            </a:p>
          </p:txBody>
        </p:sp>
        <p:sp>
          <p:nvSpPr>
            <p:cNvPr id="57" name="テキスト ボックス 120">
              <a:extLst>
                <a:ext uri="{FF2B5EF4-FFF2-40B4-BE49-F238E27FC236}">
                  <a16:creationId xmlns:a16="http://schemas.microsoft.com/office/drawing/2014/main" id="{6866135E-2286-3DC2-0390-200AD41F74FA}"/>
                </a:ext>
              </a:extLst>
            </p:cNvPr>
            <p:cNvSpPr txBox="1"/>
            <p:nvPr/>
          </p:nvSpPr>
          <p:spPr>
            <a:xfrm>
              <a:off x="11263023" y="3794739"/>
              <a:ext cx="564081" cy="369332"/>
            </a:xfrm>
            <a:prstGeom prst="rect">
              <a:avLst/>
            </a:prstGeom>
            <a:noFill/>
          </p:spPr>
          <p:txBody>
            <a:bodyPr wrap="square" rtlCol="0">
              <a:spAutoFit/>
            </a:bodyPr>
            <a:lstStyle/>
            <a:p>
              <a:r>
                <a:rPr kumimoji="1" lang="en-US" altLang="ja-JP" dirty="0">
                  <a:latin typeface="Calibri" panose="020F0502020204030204" pitchFamily="34" charset="0"/>
                  <a:cs typeface="Calibri" panose="020F0502020204030204" pitchFamily="34" charset="0"/>
                </a:rPr>
                <a:t>x3</a:t>
              </a:r>
              <a:endParaRPr kumimoji="1" lang="ja-JP" altLang="en-US">
                <a:latin typeface="Calibri" panose="020F0502020204030204" pitchFamily="34" charset="0"/>
                <a:cs typeface="Calibri" panose="020F0502020204030204" pitchFamily="34" charset="0"/>
              </a:endParaRPr>
            </a:p>
          </p:txBody>
        </p:sp>
        <p:sp>
          <p:nvSpPr>
            <p:cNvPr id="58" name="テキスト ボックス 121">
              <a:extLst>
                <a:ext uri="{FF2B5EF4-FFF2-40B4-BE49-F238E27FC236}">
                  <a16:creationId xmlns:a16="http://schemas.microsoft.com/office/drawing/2014/main" id="{A1912642-5114-535B-87F6-2A1E7DDECE7F}"/>
                </a:ext>
              </a:extLst>
            </p:cNvPr>
            <p:cNvSpPr txBox="1"/>
            <p:nvPr/>
          </p:nvSpPr>
          <p:spPr>
            <a:xfrm>
              <a:off x="11269609" y="4052098"/>
              <a:ext cx="567572" cy="369332"/>
            </a:xfrm>
            <a:prstGeom prst="rect">
              <a:avLst/>
            </a:prstGeom>
            <a:noFill/>
          </p:spPr>
          <p:txBody>
            <a:bodyPr wrap="square" rtlCol="0">
              <a:spAutoFit/>
            </a:bodyPr>
            <a:lstStyle/>
            <a:p>
              <a:r>
                <a:rPr kumimoji="1" lang="en-US" altLang="ja-JP" dirty="0">
                  <a:latin typeface="Calibri" panose="020F0502020204030204" pitchFamily="34" charset="0"/>
                  <a:cs typeface="Calibri" panose="020F0502020204030204" pitchFamily="34" charset="0"/>
                </a:rPr>
                <a:t>x3</a:t>
              </a:r>
              <a:endParaRPr kumimoji="1" lang="ja-JP" altLang="en-US">
                <a:latin typeface="Calibri" panose="020F0502020204030204" pitchFamily="34" charset="0"/>
                <a:cs typeface="Calibri" panose="020F0502020204030204" pitchFamily="34" charset="0"/>
              </a:endParaRPr>
            </a:p>
          </p:txBody>
        </p:sp>
      </p:grpSp>
      <p:grpSp>
        <p:nvGrpSpPr>
          <p:cNvPr id="59" name="Group 58">
            <a:extLst>
              <a:ext uri="{FF2B5EF4-FFF2-40B4-BE49-F238E27FC236}">
                <a16:creationId xmlns:a16="http://schemas.microsoft.com/office/drawing/2014/main" id="{11446D46-90CE-AC80-C03E-668D9FBEFEF6}"/>
              </a:ext>
            </a:extLst>
          </p:cNvPr>
          <p:cNvGrpSpPr/>
          <p:nvPr/>
        </p:nvGrpSpPr>
        <p:grpSpPr>
          <a:xfrm>
            <a:off x="6308461" y="4387831"/>
            <a:ext cx="1925237" cy="592644"/>
            <a:chOff x="9890118" y="5545589"/>
            <a:chExt cx="1925237" cy="592644"/>
          </a:xfrm>
        </p:grpSpPr>
        <p:grpSp>
          <p:nvGrpSpPr>
            <p:cNvPr id="60" name="Group 59">
              <a:extLst>
                <a:ext uri="{FF2B5EF4-FFF2-40B4-BE49-F238E27FC236}">
                  <a16:creationId xmlns:a16="http://schemas.microsoft.com/office/drawing/2014/main" id="{6574668F-67B1-C538-C5BC-45D8C9C0D3D5}"/>
                </a:ext>
              </a:extLst>
            </p:cNvPr>
            <p:cNvGrpSpPr/>
            <p:nvPr/>
          </p:nvGrpSpPr>
          <p:grpSpPr>
            <a:xfrm>
              <a:off x="10560592" y="5576876"/>
              <a:ext cx="653386" cy="459522"/>
              <a:chOff x="10560592" y="5576876"/>
              <a:chExt cx="653386" cy="459522"/>
            </a:xfrm>
          </p:grpSpPr>
          <p:sp>
            <p:nvSpPr>
              <p:cNvPr id="68" name="楕円 88">
                <a:extLst>
                  <a:ext uri="{FF2B5EF4-FFF2-40B4-BE49-F238E27FC236}">
                    <a16:creationId xmlns:a16="http://schemas.microsoft.com/office/drawing/2014/main" id="{D4CCBD8B-3727-66A4-1E6C-A5914918E864}"/>
                  </a:ext>
                </a:extLst>
              </p:cNvPr>
              <p:cNvSpPr/>
              <p:nvPr/>
            </p:nvSpPr>
            <p:spPr bwMode="auto">
              <a:xfrm>
                <a:off x="10567081" y="5805824"/>
                <a:ext cx="318795" cy="225833"/>
              </a:xfrm>
              <a:prstGeom prst="ellipse">
                <a:avLst/>
              </a:prstGeom>
              <a:solidFill>
                <a:srgbClr val="ED7D31"/>
              </a:solidFill>
              <a:ln w="9525" cap="flat" cmpd="sng" algn="ctr">
                <a:solidFill>
                  <a:sysClr val="windowText" lastClr="000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lvl="0" indent="0" algn="ctr" defTabSz="842963" eaLnBrk="1" fontAlgn="base" latinLnBrk="0" hangingPunct="1">
                  <a:lnSpc>
                    <a:spcPct val="100000"/>
                  </a:lnSpc>
                  <a:spcBef>
                    <a:spcPct val="0"/>
                  </a:spcBef>
                  <a:spcAft>
                    <a:spcPct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pitchFamily="34" charset="0"/>
                </a:endParaRPr>
              </a:p>
            </p:txBody>
          </p:sp>
          <p:sp>
            <p:nvSpPr>
              <p:cNvPr id="69" name="楕円 89">
                <a:extLst>
                  <a:ext uri="{FF2B5EF4-FFF2-40B4-BE49-F238E27FC236}">
                    <a16:creationId xmlns:a16="http://schemas.microsoft.com/office/drawing/2014/main" id="{B2ECD3D7-7817-8B4D-BC4E-388356D5D6E4}"/>
                  </a:ext>
                </a:extLst>
              </p:cNvPr>
              <p:cNvSpPr/>
              <p:nvPr/>
            </p:nvSpPr>
            <p:spPr bwMode="auto">
              <a:xfrm>
                <a:off x="10892220" y="5810565"/>
                <a:ext cx="318795" cy="225833"/>
              </a:xfrm>
              <a:prstGeom prst="ellipse">
                <a:avLst/>
              </a:prstGeom>
              <a:solidFill>
                <a:srgbClr val="ED7D31"/>
              </a:solidFill>
              <a:ln w="9525" cap="flat" cmpd="sng" algn="ctr">
                <a:solidFill>
                  <a:sysClr val="windowText" lastClr="000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lvl="0" indent="0" algn="ctr" defTabSz="842963" eaLnBrk="1" fontAlgn="base" latinLnBrk="0" hangingPunct="1">
                  <a:lnSpc>
                    <a:spcPct val="100000"/>
                  </a:lnSpc>
                  <a:spcBef>
                    <a:spcPct val="0"/>
                  </a:spcBef>
                  <a:spcAft>
                    <a:spcPct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pitchFamily="34" charset="0"/>
                </a:endParaRPr>
              </a:p>
            </p:txBody>
          </p:sp>
          <p:sp>
            <p:nvSpPr>
              <p:cNvPr id="70" name="楕円 90">
                <a:extLst>
                  <a:ext uri="{FF2B5EF4-FFF2-40B4-BE49-F238E27FC236}">
                    <a16:creationId xmlns:a16="http://schemas.microsoft.com/office/drawing/2014/main" id="{5F0D9744-9739-9061-9FB9-E12CC1C66A55}"/>
                  </a:ext>
                </a:extLst>
              </p:cNvPr>
              <p:cNvSpPr/>
              <p:nvPr/>
            </p:nvSpPr>
            <p:spPr bwMode="auto">
              <a:xfrm>
                <a:off x="10560592" y="5576876"/>
                <a:ext cx="318795" cy="225833"/>
              </a:xfrm>
              <a:prstGeom prst="ellipse">
                <a:avLst/>
              </a:prstGeom>
              <a:solidFill>
                <a:srgbClr val="ED7D31"/>
              </a:solidFill>
              <a:ln w="9525" cap="flat" cmpd="sng" algn="ctr">
                <a:solidFill>
                  <a:sysClr val="windowText" lastClr="000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lvl="0" indent="0" algn="ctr" defTabSz="842963" eaLnBrk="1" fontAlgn="base" latinLnBrk="0" hangingPunct="1">
                  <a:lnSpc>
                    <a:spcPct val="100000"/>
                  </a:lnSpc>
                  <a:spcBef>
                    <a:spcPct val="0"/>
                  </a:spcBef>
                  <a:spcAft>
                    <a:spcPct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pitchFamily="34" charset="0"/>
                </a:endParaRPr>
              </a:p>
            </p:txBody>
          </p:sp>
          <p:sp>
            <p:nvSpPr>
              <p:cNvPr id="71" name="楕円 91">
                <a:extLst>
                  <a:ext uri="{FF2B5EF4-FFF2-40B4-BE49-F238E27FC236}">
                    <a16:creationId xmlns:a16="http://schemas.microsoft.com/office/drawing/2014/main" id="{6E497F9A-4381-EEDA-15CC-41A6EA6ADD39}"/>
                  </a:ext>
                </a:extLst>
              </p:cNvPr>
              <p:cNvSpPr/>
              <p:nvPr/>
            </p:nvSpPr>
            <p:spPr bwMode="auto">
              <a:xfrm>
                <a:off x="10895183" y="5576876"/>
                <a:ext cx="318795" cy="225833"/>
              </a:xfrm>
              <a:prstGeom prst="ellipse">
                <a:avLst/>
              </a:prstGeom>
              <a:solidFill>
                <a:srgbClr val="ED7D31"/>
              </a:solidFill>
              <a:ln w="9525" cap="flat" cmpd="sng" algn="ctr">
                <a:solidFill>
                  <a:sysClr val="windowText" lastClr="000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lvl="0" indent="0" algn="ctr" defTabSz="842963" eaLnBrk="1" fontAlgn="base" latinLnBrk="0" hangingPunct="1">
                  <a:lnSpc>
                    <a:spcPct val="100000"/>
                  </a:lnSpc>
                  <a:spcBef>
                    <a:spcPct val="0"/>
                  </a:spcBef>
                  <a:spcAft>
                    <a:spcPct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pitchFamily="34" charset="0"/>
                </a:endParaRPr>
              </a:p>
            </p:txBody>
          </p:sp>
        </p:grpSp>
        <p:sp>
          <p:nvSpPr>
            <p:cNvPr id="61" name="テキスト ボックス 92">
              <a:extLst>
                <a:ext uri="{FF2B5EF4-FFF2-40B4-BE49-F238E27FC236}">
                  <a16:creationId xmlns:a16="http://schemas.microsoft.com/office/drawing/2014/main" id="{5105FF09-0A15-FC96-12C0-4DD941E8C21D}"/>
                </a:ext>
              </a:extLst>
            </p:cNvPr>
            <p:cNvSpPr txBox="1"/>
            <p:nvPr/>
          </p:nvSpPr>
          <p:spPr>
            <a:xfrm>
              <a:off x="11134856" y="5578118"/>
              <a:ext cx="405763" cy="5601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a:t>
              </a:r>
            </a:p>
          </p:txBody>
        </p:sp>
        <p:sp>
          <p:nvSpPr>
            <p:cNvPr id="62" name="テキスト ボックス 108">
              <a:extLst>
                <a:ext uri="{FF2B5EF4-FFF2-40B4-BE49-F238E27FC236}">
                  <a16:creationId xmlns:a16="http://schemas.microsoft.com/office/drawing/2014/main" id="{374B88F6-FA74-0A3C-7ECD-D6896ACE38EF}"/>
                </a:ext>
              </a:extLst>
            </p:cNvPr>
            <p:cNvSpPr txBox="1"/>
            <p:nvPr/>
          </p:nvSpPr>
          <p:spPr>
            <a:xfrm>
              <a:off x="11251274" y="5545589"/>
              <a:ext cx="564081" cy="320065"/>
            </a:xfrm>
            <a:prstGeom prst="rect">
              <a:avLst/>
            </a:prstGeom>
            <a:noFill/>
          </p:spPr>
          <p:txBody>
            <a:bodyPr wrap="none" rtlCol="0">
              <a:spAutoFit/>
            </a:bodyPr>
            <a:lstStyle/>
            <a:p>
              <a:r>
                <a:rPr kumimoji="1" lang="en-US" altLang="ja-JP">
                  <a:latin typeface="Calibri" panose="020F0502020204030204" pitchFamily="34" charset="0"/>
                  <a:cs typeface="Calibri" panose="020F0502020204030204" pitchFamily="34" charset="0"/>
                </a:rPr>
                <a:t>x49</a:t>
              </a:r>
              <a:endParaRPr kumimoji="1" lang="ja-JP" altLang="en-US">
                <a:latin typeface="Calibri" panose="020F0502020204030204" pitchFamily="34" charset="0"/>
                <a:cs typeface="Calibri" panose="020F0502020204030204" pitchFamily="34" charset="0"/>
              </a:endParaRPr>
            </a:p>
          </p:txBody>
        </p:sp>
        <p:grpSp>
          <p:nvGrpSpPr>
            <p:cNvPr id="63" name="グループ化 87">
              <a:extLst>
                <a:ext uri="{FF2B5EF4-FFF2-40B4-BE49-F238E27FC236}">
                  <a16:creationId xmlns:a16="http://schemas.microsoft.com/office/drawing/2014/main" id="{59471731-38B7-976A-E7B8-4E793EB5D77E}"/>
                </a:ext>
              </a:extLst>
            </p:cNvPr>
            <p:cNvGrpSpPr/>
            <p:nvPr/>
          </p:nvGrpSpPr>
          <p:grpSpPr>
            <a:xfrm>
              <a:off x="9890118" y="5583431"/>
              <a:ext cx="653386" cy="459522"/>
              <a:chOff x="9773660" y="6089466"/>
              <a:chExt cx="486131" cy="455304"/>
            </a:xfrm>
          </p:grpSpPr>
          <p:sp>
            <p:nvSpPr>
              <p:cNvPr id="64" name="楕円 88">
                <a:extLst>
                  <a:ext uri="{FF2B5EF4-FFF2-40B4-BE49-F238E27FC236}">
                    <a16:creationId xmlns:a16="http://schemas.microsoft.com/office/drawing/2014/main" id="{E0FC5086-8322-DFA3-F0A6-892D9F71E6A3}"/>
                  </a:ext>
                </a:extLst>
              </p:cNvPr>
              <p:cNvSpPr/>
              <p:nvPr/>
            </p:nvSpPr>
            <p:spPr bwMode="auto">
              <a:xfrm>
                <a:off x="9778488" y="6316312"/>
                <a:ext cx="237189" cy="223760"/>
              </a:xfrm>
              <a:prstGeom prst="ellipse">
                <a:avLst/>
              </a:prstGeom>
              <a:solidFill>
                <a:srgbClr val="ED7D31"/>
              </a:solidFill>
              <a:ln w="9525" cap="flat" cmpd="sng" algn="ctr">
                <a:solidFill>
                  <a:sysClr val="windowText" lastClr="000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lvl="0" indent="0" algn="ctr" defTabSz="842963" eaLnBrk="1" fontAlgn="base" latinLnBrk="0" hangingPunct="1">
                  <a:lnSpc>
                    <a:spcPct val="100000"/>
                  </a:lnSpc>
                  <a:spcBef>
                    <a:spcPct val="0"/>
                  </a:spcBef>
                  <a:spcAft>
                    <a:spcPct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pitchFamily="34" charset="0"/>
                </a:endParaRPr>
              </a:p>
            </p:txBody>
          </p:sp>
          <p:sp>
            <p:nvSpPr>
              <p:cNvPr id="65" name="楕円 89">
                <a:extLst>
                  <a:ext uri="{FF2B5EF4-FFF2-40B4-BE49-F238E27FC236}">
                    <a16:creationId xmlns:a16="http://schemas.microsoft.com/office/drawing/2014/main" id="{C56B293C-0EA0-9855-18EC-20C9837D5ECD}"/>
                  </a:ext>
                </a:extLst>
              </p:cNvPr>
              <p:cNvSpPr/>
              <p:nvPr/>
            </p:nvSpPr>
            <p:spPr bwMode="auto">
              <a:xfrm>
                <a:off x="10020397" y="6321010"/>
                <a:ext cx="237189" cy="223760"/>
              </a:xfrm>
              <a:prstGeom prst="ellipse">
                <a:avLst/>
              </a:prstGeom>
              <a:solidFill>
                <a:srgbClr val="ED7D31"/>
              </a:solidFill>
              <a:ln w="9525" cap="flat" cmpd="sng" algn="ctr">
                <a:solidFill>
                  <a:sysClr val="windowText" lastClr="000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lvl="0" indent="0" algn="ctr" defTabSz="842963" eaLnBrk="1" fontAlgn="base" latinLnBrk="0" hangingPunct="1">
                  <a:lnSpc>
                    <a:spcPct val="100000"/>
                  </a:lnSpc>
                  <a:spcBef>
                    <a:spcPct val="0"/>
                  </a:spcBef>
                  <a:spcAft>
                    <a:spcPct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pitchFamily="34" charset="0"/>
                </a:endParaRPr>
              </a:p>
            </p:txBody>
          </p:sp>
          <p:sp>
            <p:nvSpPr>
              <p:cNvPr id="66" name="楕円 90">
                <a:extLst>
                  <a:ext uri="{FF2B5EF4-FFF2-40B4-BE49-F238E27FC236}">
                    <a16:creationId xmlns:a16="http://schemas.microsoft.com/office/drawing/2014/main" id="{991D02A5-0770-7EB0-75F2-83AB0D2328DA}"/>
                  </a:ext>
                </a:extLst>
              </p:cNvPr>
              <p:cNvSpPr/>
              <p:nvPr/>
            </p:nvSpPr>
            <p:spPr bwMode="auto">
              <a:xfrm>
                <a:off x="9773660" y="6089466"/>
                <a:ext cx="237189" cy="223760"/>
              </a:xfrm>
              <a:prstGeom prst="ellipse">
                <a:avLst/>
              </a:prstGeom>
              <a:solidFill>
                <a:srgbClr val="ED7D31"/>
              </a:solidFill>
              <a:ln w="9525" cap="flat" cmpd="sng" algn="ctr">
                <a:solidFill>
                  <a:sysClr val="windowText" lastClr="000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lvl="0" indent="0" algn="ctr" defTabSz="842963" eaLnBrk="1" fontAlgn="base" latinLnBrk="0" hangingPunct="1">
                  <a:lnSpc>
                    <a:spcPct val="100000"/>
                  </a:lnSpc>
                  <a:spcBef>
                    <a:spcPct val="0"/>
                  </a:spcBef>
                  <a:spcAft>
                    <a:spcPct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pitchFamily="34" charset="0"/>
                </a:endParaRPr>
              </a:p>
            </p:txBody>
          </p:sp>
          <p:sp>
            <p:nvSpPr>
              <p:cNvPr id="67" name="楕円 91">
                <a:extLst>
                  <a:ext uri="{FF2B5EF4-FFF2-40B4-BE49-F238E27FC236}">
                    <a16:creationId xmlns:a16="http://schemas.microsoft.com/office/drawing/2014/main" id="{1EC6C42A-9D23-0216-9594-824263EE2451}"/>
                  </a:ext>
                </a:extLst>
              </p:cNvPr>
              <p:cNvSpPr/>
              <p:nvPr/>
            </p:nvSpPr>
            <p:spPr bwMode="auto">
              <a:xfrm>
                <a:off x="10022602" y="6089466"/>
                <a:ext cx="237189" cy="223760"/>
              </a:xfrm>
              <a:prstGeom prst="ellipse">
                <a:avLst/>
              </a:prstGeom>
              <a:solidFill>
                <a:srgbClr val="ED7D31"/>
              </a:solidFill>
              <a:ln w="9525" cap="flat" cmpd="sng" algn="ctr">
                <a:solidFill>
                  <a:sysClr val="windowText" lastClr="000000"/>
                </a:solidFill>
                <a:prstDash val="solid"/>
                <a:round/>
                <a:headEnd type="none" w="med" len="med"/>
                <a:tailEnd type="none" w="med" len="med"/>
              </a:ln>
              <a:effectLst/>
            </p:spPr>
            <p:txBody>
              <a:bodyPr vert="horz" wrap="none" lIns="0" tIns="45720" rIns="91440" bIns="45720" numCol="1" rtlCol="0" anchor="ctr" anchorCtr="0" compatLnSpc="1">
                <a:prstTxWarp prst="textNoShape">
                  <a:avLst/>
                </a:prstTxWarp>
              </a:bodyPr>
              <a:lstStyle/>
              <a:p>
                <a:pPr marL="422275" marR="0" lvl="0" indent="0" algn="ctr" defTabSz="842963" eaLnBrk="1" fontAlgn="base" latinLnBrk="0" hangingPunct="1">
                  <a:lnSpc>
                    <a:spcPct val="100000"/>
                  </a:lnSpc>
                  <a:spcBef>
                    <a:spcPct val="0"/>
                  </a:spcBef>
                  <a:spcAft>
                    <a:spcPct val="0"/>
                  </a:spcAft>
                  <a:buClrTx/>
                  <a:buSzTx/>
                  <a:buFontTx/>
                  <a:buNone/>
                  <a:tabLst/>
                  <a:defRPr/>
                </a:pPr>
                <a:endParaRPr kumimoji="0" lang="ja-JP" altLang="en-US" sz="1700" b="0" i="0" u="none" strike="noStrike" kern="0" cap="none" spc="0" normalizeH="0" baseline="0" noProof="0">
                  <a:ln>
                    <a:noFill/>
                  </a:ln>
                  <a:solidFill>
                    <a:prstClr val="black"/>
                  </a:solidFill>
                  <a:effectLst/>
                  <a:uLnTx/>
                  <a:uFillTx/>
                  <a:latin typeface="Arial" pitchFamily="34" charset="0"/>
                </a:endParaRPr>
              </a:p>
            </p:txBody>
          </p:sp>
        </p:grpSp>
      </p:grpSp>
      <p:sp>
        <p:nvSpPr>
          <p:cNvPr id="72" name="TextBox 71">
            <a:extLst>
              <a:ext uri="{FF2B5EF4-FFF2-40B4-BE49-F238E27FC236}">
                <a16:creationId xmlns:a16="http://schemas.microsoft.com/office/drawing/2014/main" id="{AA7F1655-594F-81EC-C010-BA01F14563D5}"/>
              </a:ext>
            </a:extLst>
          </p:cNvPr>
          <p:cNvSpPr txBox="1"/>
          <p:nvPr/>
        </p:nvSpPr>
        <p:spPr>
          <a:xfrm>
            <a:off x="6503454" y="5342489"/>
            <a:ext cx="967128" cy="830997"/>
          </a:xfrm>
          <a:prstGeom prst="rect">
            <a:avLst/>
          </a:prstGeom>
          <a:noFill/>
        </p:spPr>
        <p:txBody>
          <a:bodyPr wrap="square" rtlCol="0">
            <a:spAutoFit/>
          </a:bodyPr>
          <a:lstStyle/>
          <a:p>
            <a:pPr algn="ctr"/>
            <a:r>
              <a:rPr lang="en-US" sz="1600" b="1" dirty="0">
                <a:solidFill>
                  <a:schemeClr val="accent1">
                    <a:lumMod val="75000"/>
                  </a:schemeClr>
                </a:solidFill>
              </a:rPr>
              <a:t>Nadir direction of flight</a:t>
            </a:r>
          </a:p>
        </p:txBody>
      </p:sp>
      <p:pic>
        <p:nvPicPr>
          <p:cNvPr id="73" name="Picture 10">
            <a:extLst>
              <a:ext uri="{FF2B5EF4-FFF2-40B4-BE49-F238E27FC236}">
                <a16:creationId xmlns:a16="http://schemas.microsoft.com/office/drawing/2014/main" id="{AD45F242-1C47-70E0-685C-F1A8BDA1156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368916" y="4329112"/>
            <a:ext cx="3438584" cy="1932965"/>
          </a:xfrm>
          <a:prstGeom prst="rect">
            <a:avLst/>
          </a:prstGeom>
        </p:spPr>
      </p:pic>
      <p:sp>
        <p:nvSpPr>
          <p:cNvPr id="74" name="TextBox 73">
            <a:extLst>
              <a:ext uri="{FF2B5EF4-FFF2-40B4-BE49-F238E27FC236}">
                <a16:creationId xmlns:a16="http://schemas.microsoft.com/office/drawing/2014/main" id="{D91FD1A0-7EF1-AD75-F379-40F98D5DE06A}"/>
              </a:ext>
            </a:extLst>
          </p:cNvPr>
          <p:cNvSpPr txBox="1"/>
          <p:nvPr/>
        </p:nvSpPr>
        <p:spPr>
          <a:xfrm>
            <a:off x="9417426" y="1677191"/>
            <a:ext cx="1249060" cy="400110"/>
          </a:xfrm>
          <a:prstGeom prst="rect">
            <a:avLst/>
          </a:prstGeom>
          <a:noFill/>
        </p:spPr>
        <p:txBody>
          <a:bodyPr wrap="none" rtlCol="0">
            <a:spAutoFit/>
          </a:bodyPr>
          <a:lstStyle/>
          <a:p>
            <a:pPr algn="r"/>
            <a:r>
              <a:rPr lang="en-US" sz="2000" dirty="0"/>
              <a:t>176.3 GHz</a:t>
            </a:r>
          </a:p>
        </p:txBody>
      </p:sp>
      <p:sp>
        <p:nvSpPr>
          <p:cNvPr id="75" name="TextBox 74">
            <a:extLst>
              <a:ext uri="{FF2B5EF4-FFF2-40B4-BE49-F238E27FC236}">
                <a16:creationId xmlns:a16="http://schemas.microsoft.com/office/drawing/2014/main" id="{F6D15E37-739C-7E5D-4726-239E7BDED03A}"/>
              </a:ext>
            </a:extLst>
          </p:cNvPr>
          <p:cNvSpPr txBox="1"/>
          <p:nvPr/>
        </p:nvSpPr>
        <p:spPr>
          <a:xfrm>
            <a:off x="5932714" y="6203965"/>
            <a:ext cx="6117772" cy="400110"/>
          </a:xfrm>
          <a:prstGeom prst="rect">
            <a:avLst/>
          </a:prstGeom>
          <a:solidFill>
            <a:schemeClr val="accent1"/>
          </a:solidFill>
          <a:scene3d>
            <a:camera prst="orthographicFront"/>
            <a:lightRig rig="threePt" dir="t"/>
          </a:scene3d>
          <a:sp3d extrusionH="19050">
            <a:bevelT prst="relaxedInse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bg1"/>
                </a:solidFill>
              </a:rPr>
              <a:t>55° Inclination: Compromise between NASA, JAXA, CNES</a:t>
            </a:r>
            <a:endParaRPr lang="en-US" sz="1600" dirty="0">
              <a:solidFill>
                <a:schemeClr val="bg1"/>
              </a:solidFill>
            </a:endParaRPr>
          </a:p>
        </p:txBody>
      </p:sp>
      <p:sp>
        <p:nvSpPr>
          <p:cNvPr id="76" name="TextBox 75">
            <a:extLst>
              <a:ext uri="{FF2B5EF4-FFF2-40B4-BE49-F238E27FC236}">
                <a16:creationId xmlns:a16="http://schemas.microsoft.com/office/drawing/2014/main" id="{A8404D87-92C7-6BC7-9144-DC133E4406B0}"/>
              </a:ext>
            </a:extLst>
          </p:cNvPr>
          <p:cNvSpPr txBox="1"/>
          <p:nvPr/>
        </p:nvSpPr>
        <p:spPr>
          <a:xfrm>
            <a:off x="9514408" y="3960562"/>
            <a:ext cx="1055097" cy="400110"/>
          </a:xfrm>
          <a:prstGeom prst="rect">
            <a:avLst/>
          </a:prstGeom>
          <a:noFill/>
        </p:spPr>
        <p:txBody>
          <a:bodyPr wrap="none" rtlCol="0">
            <a:spAutoFit/>
          </a:bodyPr>
          <a:lstStyle/>
          <a:p>
            <a:pPr algn="r"/>
            <a:r>
              <a:rPr lang="en-US" sz="2000" dirty="0"/>
              <a:t>315 GHz</a:t>
            </a:r>
          </a:p>
        </p:txBody>
      </p:sp>
    </p:spTree>
    <p:extLst>
      <p:ext uri="{BB962C8B-B14F-4D97-AF65-F5344CB8AC3E}">
        <p14:creationId xmlns:p14="http://schemas.microsoft.com/office/powerpoint/2010/main" val="2506083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929CD-ADED-4E35-9231-2D7AAB6F3105}"/>
              </a:ext>
            </a:extLst>
          </p:cNvPr>
          <p:cNvSpPr>
            <a:spLocks noGrp="1"/>
          </p:cNvSpPr>
          <p:nvPr>
            <p:ph type="title" idx="4294967295"/>
          </p:nvPr>
        </p:nvSpPr>
        <p:spPr>
          <a:xfrm>
            <a:off x="252275" y="251879"/>
            <a:ext cx="11687450" cy="585787"/>
          </a:xfrm>
        </p:spPr>
        <p:txBody>
          <a:bodyPr>
            <a:noAutofit/>
          </a:bodyPr>
          <a:lstStyle/>
          <a:p>
            <a:r>
              <a:rPr lang="en-US" sz="3600" b="0" dirty="0">
                <a:latin typeface="Arial"/>
                <a:cs typeface="Arial"/>
              </a:rPr>
              <a:t>AOS-Polar Precipitation Sensors</a:t>
            </a:r>
            <a:endParaRPr lang="en-US" dirty="0"/>
          </a:p>
        </p:txBody>
      </p:sp>
      <p:pic>
        <p:nvPicPr>
          <p:cNvPr id="12" name="Content Placeholder 3" descr="A picture containing chart&#10;&#10;Description automatically generated">
            <a:extLst>
              <a:ext uri="{FF2B5EF4-FFF2-40B4-BE49-F238E27FC236}">
                <a16:creationId xmlns:a16="http://schemas.microsoft.com/office/drawing/2014/main" id="{15BED033-A469-A8B1-AB00-8409824661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274" t="11512" r="1172" b="12218"/>
          <a:stretch/>
        </p:blipFill>
        <p:spPr>
          <a:xfrm>
            <a:off x="5632450" y="1381048"/>
            <a:ext cx="6559550" cy="3438525"/>
          </a:xfrm>
          <a:prstGeom prst="rect">
            <a:avLst/>
          </a:prstGeom>
        </p:spPr>
      </p:pic>
      <p:sp>
        <p:nvSpPr>
          <p:cNvPr id="13" name="TextBox 12">
            <a:extLst>
              <a:ext uri="{FF2B5EF4-FFF2-40B4-BE49-F238E27FC236}">
                <a16:creationId xmlns:a16="http://schemas.microsoft.com/office/drawing/2014/main" id="{3849244B-7DB2-3927-E306-F7757B064C36}"/>
              </a:ext>
            </a:extLst>
          </p:cNvPr>
          <p:cNvSpPr txBox="1"/>
          <p:nvPr/>
        </p:nvSpPr>
        <p:spPr>
          <a:xfrm>
            <a:off x="6988064" y="999084"/>
            <a:ext cx="36901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Microwave Radiometer: 89-700 GHz</a:t>
            </a:r>
            <a:endParaRPr lang="en-US" sz="1400" b="1" dirty="0"/>
          </a:p>
        </p:txBody>
      </p:sp>
      <p:sp>
        <p:nvSpPr>
          <p:cNvPr id="14" name="TextBox 13">
            <a:extLst>
              <a:ext uri="{FF2B5EF4-FFF2-40B4-BE49-F238E27FC236}">
                <a16:creationId xmlns:a16="http://schemas.microsoft.com/office/drawing/2014/main" id="{B0738CEA-9167-BDB9-E646-B40279878F76}"/>
              </a:ext>
            </a:extLst>
          </p:cNvPr>
          <p:cNvSpPr txBox="1"/>
          <p:nvPr/>
        </p:nvSpPr>
        <p:spPr>
          <a:xfrm>
            <a:off x="203135" y="1163690"/>
            <a:ext cx="190108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Cloud-capable Profiling Doppler Radar</a:t>
            </a:r>
          </a:p>
          <a:p>
            <a:r>
              <a:rPr lang="en-US" sz="2000" i="1" dirty="0">
                <a:solidFill>
                  <a:srgbClr val="FF0000"/>
                </a:solidFill>
              </a:rPr>
              <a:t>Frequency TBD</a:t>
            </a:r>
            <a:endParaRPr lang="en-US" sz="1600" i="1" dirty="0">
              <a:solidFill>
                <a:srgbClr val="FF0000"/>
              </a:solidFill>
            </a:endParaRPr>
          </a:p>
        </p:txBody>
      </p:sp>
      <p:sp>
        <p:nvSpPr>
          <p:cNvPr id="15" name="TextBox 14">
            <a:extLst>
              <a:ext uri="{FF2B5EF4-FFF2-40B4-BE49-F238E27FC236}">
                <a16:creationId xmlns:a16="http://schemas.microsoft.com/office/drawing/2014/main" id="{BC7A350C-2E0D-2FD4-277B-6825B1C3C29C}"/>
              </a:ext>
            </a:extLst>
          </p:cNvPr>
          <p:cNvSpPr txBox="1"/>
          <p:nvPr/>
        </p:nvSpPr>
        <p:spPr>
          <a:xfrm>
            <a:off x="5801431" y="4772479"/>
            <a:ext cx="6159342"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t>89/113 (1), 183 (3), 325 (3), 640-700 (2, dual-pol) GHz</a:t>
            </a:r>
          </a:p>
          <a:p>
            <a:pPr marL="800100" lvl="1" indent="-342900">
              <a:buFont typeface="Arial" panose="020B0604020202020204" pitchFamily="34" charset="0"/>
              <a:buChar char="•"/>
            </a:pPr>
            <a:r>
              <a:rPr lang="en-US" sz="2000" dirty="0"/>
              <a:t>Dual-pol near 166 or low-mid 200s GHz desired</a:t>
            </a:r>
          </a:p>
          <a:p>
            <a:pPr marL="342900" indent="-342900">
              <a:buFont typeface="Arial" panose="020B0604020202020204" pitchFamily="34" charset="0"/>
              <a:buChar char="•"/>
            </a:pPr>
            <a:r>
              <a:rPr lang="en-US" sz="2000" dirty="0"/>
              <a:t>Cross-track or conically scanning</a:t>
            </a:r>
          </a:p>
          <a:p>
            <a:pPr marL="342900" indent="-342900">
              <a:buFont typeface="Arial" panose="020B0604020202020204" pitchFamily="34" charset="0"/>
              <a:buChar char="•"/>
            </a:pPr>
            <a:r>
              <a:rPr lang="en-US" sz="2000" dirty="0"/>
              <a:t>Effective resolution ≤10 km</a:t>
            </a:r>
          </a:p>
          <a:p>
            <a:pPr marL="342900" indent="-342900">
              <a:buFont typeface="Arial" panose="020B0604020202020204" pitchFamily="34" charset="0"/>
              <a:buChar char="•"/>
            </a:pPr>
            <a:r>
              <a:rPr lang="en-US" sz="2000" dirty="0"/>
              <a:t>Swath &gt; 750 km</a:t>
            </a:r>
          </a:p>
          <a:p>
            <a:pPr marL="342900" indent="-342900">
              <a:buFont typeface="Arial" panose="020B0604020202020204" pitchFamily="34" charset="0"/>
              <a:buChar char="•"/>
            </a:pPr>
            <a:r>
              <a:rPr lang="en-US" sz="2000" dirty="0"/>
              <a:t>Nyquist sampling</a:t>
            </a:r>
          </a:p>
          <a:p>
            <a:pPr marL="342900" indent="-342900">
              <a:buFont typeface="Arial" panose="020B0604020202020204" pitchFamily="34" charset="0"/>
              <a:buChar char="•"/>
            </a:pPr>
            <a:endParaRPr lang="en-US" sz="2000" dirty="0"/>
          </a:p>
        </p:txBody>
      </p:sp>
      <p:pic>
        <p:nvPicPr>
          <p:cNvPr id="16" name="Picture 15">
            <a:extLst>
              <a:ext uri="{FF2B5EF4-FFF2-40B4-BE49-F238E27FC236}">
                <a16:creationId xmlns:a16="http://schemas.microsoft.com/office/drawing/2014/main" id="{3FF00465-8804-F99B-8EF6-A8682904B11E}"/>
              </a:ext>
            </a:extLst>
          </p:cNvPr>
          <p:cNvPicPr>
            <a:picLocks noChangeAspect="1"/>
          </p:cNvPicPr>
          <p:nvPr/>
        </p:nvPicPr>
        <p:blipFill>
          <a:blip r:embed="rId4"/>
          <a:stretch>
            <a:fillRect/>
          </a:stretch>
        </p:blipFill>
        <p:spPr>
          <a:xfrm>
            <a:off x="-148372" y="2977279"/>
            <a:ext cx="3552225" cy="1949206"/>
          </a:xfrm>
          <a:prstGeom prst="rect">
            <a:avLst/>
          </a:prstGeom>
        </p:spPr>
      </p:pic>
      <p:pic>
        <p:nvPicPr>
          <p:cNvPr id="17" name="Picture 16">
            <a:extLst>
              <a:ext uri="{FF2B5EF4-FFF2-40B4-BE49-F238E27FC236}">
                <a16:creationId xmlns:a16="http://schemas.microsoft.com/office/drawing/2014/main" id="{3958D261-3BEE-25C0-35B8-4ADFCD61D680}"/>
              </a:ext>
            </a:extLst>
          </p:cNvPr>
          <p:cNvPicPr>
            <a:picLocks noChangeAspect="1"/>
          </p:cNvPicPr>
          <p:nvPr/>
        </p:nvPicPr>
        <p:blipFill>
          <a:blip r:embed="rId5"/>
          <a:stretch>
            <a:fillRect/>
          </a:stretch>
        </p:blipFill>
        <p:spPr>
          <a:xfrm>
            <a:off x="2331756" y="2977279"/>
            <a:ext cx="3552225" cy="1949206"/>
          </a:xfrm>
          <a:prstGeom prst="rect">
            <a:avLst/>
          </a:prstGeom>
        </p:spPr>
      </p:pic>
      <p:pic>
        <p:nvPicPr>
          <p:cNvPr id="18" name="Picture 17">
            <a:extLst>
              <a:ext uri="{FF2B5EF4-FFF2-40B4-BE49-F238E27FC236}">
                <a16:creationId xmlns:a16="http://schemas.microsoft.com/office/drawing/2014/main" id="{44A0932F-7F12-E585-963E-65007B46476E}"/>
              </a:ext>
            </a:extLst>
          </p:cNvPr>
          <p:cNvPicPr>
            <a:picLocks noChangeAspect="1"/>
          </p:cNvPicPr>
          <p:nvPr/>
        </p:nvPicPr>
        <p:blipFill>
          <a:blip r:embed="rId6"/>
          <a:stretch>
            <a:fillRect/>
          </a:stretch>
        </p:blipFill>
        <p:spPr>
          <a:xfrm>
            <a:off x="2331756" y="1028073"/>
            <a:ext cx="3592719" cy="1949206"/>
          </a:xfrm>
          <a:prstGeom prst="rect">
            <a:avLst/>
          </a:prstGeom>
        </p:spPr>
      </p:pic>
      <p:sp>
        <p:nvSpPr>
          <p:cNvPr id="19" name="TextBox 18">
            <a:extLst>
              <a:ext uri="{FF2B5EF4-FFF2-40B4-BE49-F238E27FC236}">
                <a16:creationId xmlns:a16="http://schemas.microsoft.com/office/drawing/2014/main" id="{494706C3-2887-BB9B-014C-D3E889EDEAF8}"/>
              </a:ext>
            </a:extLst>
          </p:cNvPr>
          <p:cNvSpPr txBox="1"/>
          <p:nvPr/>
        </p:nvSpPr>
        <p:spPr>
          <a:xfrm>
            <a:off x="2875402" y="1266940"/>
            <a:ext cx="1178805" cy="338554"/>
          </a:xfrm>
          <a:prstGeom prst="rect">
            <a:avLst/>
          </a:prstGeom>
          <a:noFill/>
        </p:spPr>
        <p:txBody>
          <a:bodyPr wrap="square" rtlCol="0">
            <a:spAutoFit/>
          </a:bodyPr>
          <a:lstStyle/>
          <a:p>
            <a:r>
              <a:rPr lang="en-US" sz="1600" b="1" dirty="0"/>
              <a:t>Ka Doppler</a:t>
            </a:r>
          </a:p>
        </p:txBody>
      </p:sp>
      <p:sp>
        <p:nvSpPr>
          <p:cNvPr id="20" name="TextBox 19">
            <a:extLst>
              <a:ext uri="{FF2B5EF4-FFF2-40B4-BE49-F238E27FC236}">
                <a16:creationId xmlns:a16="http://schemas.microsoft.com/office/drawing/2014/main" id="{38691BCB-2965-C2D0-907A-21DBB90B8809}"/>
              </a:ext>
            </a:extLst>
          </p:cNvPr>
          <p:cNvSpPr txBox="1"/>
          <p:nvPr/>
        </p:nvSpPr>
        <p:spPr>
          <a:xfrm>
            <a:off x="2875402" y="3146104"/>
            <a:ext cx="1432193" cy="338554"/>
          </a:xfrm>
          <a:prstGeom prst="rect">
            <a:avLst/>
          </a:prstGeom>
          <a:solidFill>
            <a:schemeClr val="bg1">
              <a:alpha val="50059"/>
            </a:schemeClr>
          </a:solidFill>
        </p:spPr>
        <p:txBody>
          <a:bodyPr wrap="square" rtlCol="0">
            <a:spAutoFit/>
          </a:bodyPr>
          <a:lstStyle/>
          <a:p>
            <a:r>
              <a:rPr lang="en-US" sz="1600" b="1" dirty="0"/>
              <a:t>Ka Reflectivity</a:t>
            </a:r>
          </a:p>
        </p:txBody>
      </p:sp>
      <p:sp>
        <p:nvSpPr>
          <p:cNvPr id="21" name="TextBox 20">
            <a:extLst>
              <a:ext uri="{FF2B5EF4-FFF2-40B4-BE49-F238E27FC236}">
                <a16:creationId xmlns:a16="http://schemas.microsoft.com/office/drawing/2014/main" id="{84FFCF05-10E5-700D-1157-F796CC2F8F1E}"/>
              </a:ext>
            </a:extLst>
          </p:cNvPr>
          <p:cNvSpPr txBox="1"/>
          <p:nvPr/>
        </p:nvSpPr>
        <p:spPr>
          <a:xfrm>
            <a:off x="375596" y="3146104"/>
            <a:ext cx="1432193" cy="338554"/>
          </a:xfrm>
          <a:prstGeom prst="rect">
            <a:avLst/>
          </a:prstGeom>
          <a:solidFill>
            <a:schemeClr val="bg1">
              <a:alpha val="50059"/>
            </a:schemeClr>
          </a:solidFill>
        </p:spPr>
        <p:txBody>
          <a:bodyPr wrap="square" rtlCol="0">
            <a:spAutoFit/>
          </a:bodyPr>
          <a:lstStyle/>
          <a:p>
            <a:r>
              <a:rPr lang="en-US" sz="1600" b="1" dirty="0"/>
              <a:t>W Reflectivity</a:t>
            </a:r>
          </a:p>
        </p:txBody>
      </p:sp>
      <p:sp>
        <p:nvSpPr>
          <p:cNvPr id="3" name="TextBox 2">
            <a:extLst>
              <a:ext uri="{FF2B5EF4-FFF2-40B4-BE49-F238E27FC236}">
                <a16:creationId xmlns:a16="http://schemas.microsoft.com/office/drawing/2014/main" id="{3AA93AD2-B897-00B4-8F5C-33ED4AD61A10}"/>
              </a:ext>
            </a:extLst>
          </p:cNvPr>
          <p:cNvSpPr txBox="1"/>
          <p:nvPr/>
        </p:nvSpPr>
        <p:spPr>
          <a:xfrm>
            <a:off x="252276" y="5188226"/>
            <a:ext cx="2550560" cy="1323439"/>
          </a:xfrm>
          <a:prstGeom prst="rect">
            <a:avLst/>
          </a:prstGeom>
          <a:noFill/>
        </p:spPr>
        <p:txBody>
          <a:bodyPr wrap="square" rtlCol="0">
            <a:spAutoFit/>
          </a:bodyPr>
          <a:lstStyle/>
          <a:p>
            <a:r>
              <a:rPr lang="en-US" sz="1600" dirty="0"/>
              <a:t>Left: Airborne radar cross sections from IMPACTS with resolution and sensitivity degraded to AOS requirements</a:t>
            </a:r>
          </a:p>
        </p:txBody>
      </p:sp>
      <p:sp>
        <p:nvSpPr>
          <p:cNvPr id="4" name="TextBox 3">
            <a:extLst>
              <a:ext uri="{FF2B5EF4-FFF2-40B4-BE49-F238E27FC236}">
                <a16:creationId xmlns:a16="http://schemas.microsoft.com/office/drawing/2014/main" id="{77A1F63C-5CB4-BBA0-9146-E07EA86C05D9}"/>
              </a:ext>
            </a:extLst>
          </p:cNvPr>
          <p:cNvSpPr txBox="1"/>
          <p:nvPr/>
        </p:nvSpPr>
        <p:spPr>
          <a:xfrm>
            <a:off x="2778927" y="5188225"/>
            <a:ext cx="2550560" cy="1077218"/>
          </a:xfrm>
          <a:prstGeom prst="rect">
            <a:avLst/>
          </a:prstGeom>
          <a:noFill/>
        </p:spPr>
        <p:txBody>
          <a:bodyPr wrap="square" rtlCol="0">
            <a:spAutoFit/>
          </a:bodyPr>
          <a:lstStyle/>
          <a:p>
            <a:pPr algn="r"/>
            <a:r>
              <a:rPr lang="en-US" sz="1600" dirty="0"/>
              <a:t>Right: Brightness temperatures from numerical simulation of a deep convective system</a:t>
            </a:r>
          </a:p>
        </p:txBody>
      </p:sp>
    </p:spTree>
    <p:extLst>
      <p:ext uri="{BB962C8B-B14F-4D97-AF65-F5344CB8AC3E}">
        <p14:creationId xmlns:p14="http://schemas.microsoft.com/office/powerpoint/2010/main" val="3955379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929CD-ADED-4E35-9231-2D7AAB6F3105}"/>
              </a:ext>
            </a:extLst>
          </p:cNvPr>
          <p:cNvSpPr>
            <a:spLocks noGrp="1"/>
          </p:cNvSpPr>
          <p:nvPr>
            <p:ph type="title" idx="4294967295"/>
          </p:nvPr>
        </p:nvSpPr>
        <p:spPr>
          <a:xfrm>
            <a:off x="252275" y="251879"/>
            <a:ext cx="11687450" cy="585787"/>
          </a:xfrm>
        </p:spPr>
        <p:txBody>
          <a:bodyPr>
            <a:noAutofit/>
          </a:bodyPr>
          <a:lstStyle/>
          <a:p>
            <a:r>
              <a:rPr lang="en-US" dirty="0"/>
              <a:t>Current Architecture Trades</a:t>
            </a:r>
            <a:endParaRPr lang="en-US" sz="1800" dirty="0"/>
          </a:p>
        </p:txBody>
      </p:sp>
      <p:sp>
        <p:nvSpPr>
          <p:cNvPr id="10" name="Text Placeholder 3">
            <a:extLst>
              <a:ext uri="{FF2B5EF4-FFF2-40B4-BE49-F238E27FC236}">
                <a16:creationId xmlns:a16="http://schemas.microsoft.com/office/drawing/2014/main" id="{7343624B-0D7C-1748-B2FC-9CC96BB99209}"/>
              </a:ext>
            </a:extLst>
          </p:cNvPr>
          <p:cNvSpPr txBox="1">
            <a:spLocks/>
          </p:cNvSpPr>
          <p:nvPr/>
        </p:nvSpPr>
        <p:spPr>
          <a:xfrm>
            <a:off x="72005" y="1072846"/>
            <a:ext cx="7001690" cy="54653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800" dirty="0"/>
          </a:p>
        </p:txBody>
      </p:sp>
      <p:pic>
        <p:nvPicPr>
          <p:cNvPr id="5" name="Picture 4" descr="Map&#10;&#10;Description automatically generated">
            <a:extLst>
              <a:ext uri="{FF2B5EF4-FFF2-40B4-BE49-F238E27FC236}">
                <a16:creationId xmlns:a16="http://schemas.microsoft.com/office/drawing/2014/main" id="{504D7130-7BBA-8295-D34C-8ECD637A4494}"/>
              </a:ext>
            </a:extLst>
          </p:cNvPr>
          <p:cNvPicPr>
            <a:picLocks noChangeAspect="1"/>
          </p:cNvPicPr>
          <p:nvPr/>
        </p:nvPicPr>
        <p:blipFill>
          <a:blip r:embed="rId3"/>
          <a:stretch>
            <a:fillRect/>
          </a:stretch>
        </p:blipFill>
        <p:spPr>
          <a:xfrm>
            <a:off x="7073695" y="1072846"/>
            <a:ext cx="4866030" cy="5235487"/>
          </a:xfrm>
          <a:prstGeom prst="rect">
            <a:avLst/>
          </a:prstGeom>
        </p:spPr>
      </p:pic>
      <p:sp>
        <p:nvSpPr>
          <p:cNvPr id="4" name="Rectangle 3">
            <a:extLst>
              <a:ext uri="{FF2B5EF4-FFF2-40B4-BE49-F238E27FC236}">
                <a16:creationId xmlns:a16="http://schemas.microsoft.com/office/drawing/2014/main" id="{AD54889E-A7BF-95D0-C3CA-40B2F3F14F4B}"/>
              </a:ext>
            </a:extLst>
          </p:cNvPr>
          <p:cNvSpPr/>
          <p:nvPr/>
        </p:nvSpPr>
        <p:spPr>
          <a:xfrm>
            <a:off x="7550227" y="1564227"/>
            <a:ext cx="2068832" cy="2132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3AD99DD-2FD0-1B24-B75E-45461EA22E7C}"/>
              </a:ext>
            </a:extLst>
          </p:cNvPr>
          <p:cNvSpPr/>
          <p:nvPr/>
        </p:nvSpPr>
        <p:spPr>
          <a:xfrm>
            <a:off x="7550227" y="1955312"/>
            <a:ext cx="1252404" cy="1919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846A371-27D4-D311-DCEC-3A6C6402B999}"/>
              </a:ext>
            </a:extLst>
          </p:cNvPr>
          <p:cNvSpPr txBox="1"/>
          <p:nvPr/>
        </p:nvSpPr>
        <p:spPr>
          <a:xfrm>
            <a:off x="8527608" y="1096231"/>
            <a:ext cx="3718193" cy="369332"/>
          </a:xfrm>
          <a:prstGeom prst="rect">
            <a:avLst/>
          </a:prstGeom>
          <a:noFill/>
        </p:spPr>
        <p:txBody>
          <a:bodyPr wrap="square" rtlCol="0">
            <a:spAutoFit/>
          </a:bodyPr>
          <a:lstStyle/>
          <a:p>
            <a:r>
              <a:rPr lang="en-US" dirty="0">
                <a:solidFill>
                  <a:srgbClr val="FF0000"/>
                </a:solidFill>
              </a:rPr>
              <a:t>Red=current trade studies</a:t>
            </a:r>
          </a:p>
        </p:txBody>
      </p:sp>
      <p:sp>
        <p:nvSpPr>
          <p:cNvPr id="3" name="Rectangle 2">
            <a:extLst>
              <a:ext uri="{FF2B5EF4-FFF2-40B4-BE49-F238E27FC236}">
                <a16:creationId xmlns:a16="http://schemas.microsoft.com/office/drawing/2014/main" id="{90BD19DD-6367-29BB-73FC-B4C016D021E2}"/>
              </a:ext>
            </a:extLst>
          </p:cNvPr>
          <p:cNvSpPr/>
          <p:nvPr/>
        </p:nvSpPr>
        <p:spPr>
          <a:xfrm>
            <a:off x="10078948" y="1568393"/>
            <a:ext cx="1860777" cy="772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DF262F0C-9813-8C90-5F1B-5BB6EA4AB362}"/>
              </a:ext>
            </a:extLst>
          </p:cNvPr>
          <p:cNvSpPr txBox="1">
            <a:spLocks/>
          </p:cNvSpPr>
          <p:nvPr/>
        </p:nvSpPr>
        <p:spPr>
          <a:xfrm>
            <a:off x="327991" y="1081113"/>
            <a:ext cx="6659218" cy="54653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Trades for polar lidar</a:t>
            </a:r>
          </a:p>
          <a:p>
            <a:pPr lvl="1"/>
            <a:r>
              <a:rPr lang="en-US" sz="2000" dirty="0"/>
              <a:t>Target for industry: CALIOP-like capability with daytime SNR equivalent to CALIOP nighttime SNR</a:t>
            </a:r>
          </a:p>
          <a:p>
            <a:pPr lvl="1"/>
            <a:r>
              <a:rPr lang="en-US" sz="2000" dirty="0"/>
              <a:t>Potential partnership with Italian Space Agency (ASI) for 3-wavelength lidar flying in formation with AOS-P</a:t>
            </a:r>
          </a:p>
          <a:p>
            <a:r>
              <a:rPr lang="en-US" sz="2400" dirty="0"/>
              <a:t>Trades for radar</a:t>
            </a:r>
          </a:p>
          <a:p>
            <a:pPr lvl="1"/>
            <a:r>
              <a:rPr lang="en-US" sz="2000" dirty="0"/>
              <a:t>Single-frequency cloud-profiling radar with sensitivity equivalent to MCR measurement requirements</a:t>
            </a:r>
          </a:p>
          <a:p>
            <a:pPr lvl="1"/>
            <a:r>
              <a:rPr lang="en-US" sz="2000" dirty="0"/>
              <a:t>Frequency agnostic; can be accomplished with either W or Ka band</a:t>
            </a:r>
          </a:p>
          <a:p>
            <a:pPr lvl="2"/>
            <a:r>
              <a:rPr lang="en-US" sz="1600" dirty="0"/>
              <a:t>Ka provides less attenuation</a:t>
            </a:r>
          </a:p>
          <a:p>
            <a:pPr lvl="2"/>
            <a:r>
              <a:rPr lang="en-US" sz="1600" dirty="0"/>
              <a:t>W required for cloud liquid water path</a:t>
            </a:r>
          </a:p>
          <a:p>
            <a:pPr lvl="1"/>
            <a:r>
              <a:rPr lang="en-US" sz="2000" dirty="0"/>
              <a:t>Dual-frequency should still be in trade space since descope does not impact technical/cost risk</a:t>
            </a:r>
          </a:p>
          <a:p>
            <a:pPr lvl="2"/>
            <a:endParaRPr lang="en-US" sz="1600" dirty="0"/>
          </a:p>
        </p:txBody>
      </p:sp>
    </p:spTree>
    <p:extLst>
      <p:ext uri="{BB962C8B-B14F-4D97-AF65-F5344CB8AC3E}">
        <p14:creationId xmlns:p14="http://schemas.microsoft.com/office/powerpoint/2010/main" val="2411481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929CD-ADED-4E35-9231-2D7AAB6F3105}"/>
              </a:ext>
            </a:extLst>
          </p:cNvPr>
          <p:cNvSpPr>
            <a:spLocks noGrp="1"/>
          </p:cNvSpPr>
          <p:nvPr>
            <p:ph type="title" idx="4294967295"/>
          </p:nvPr>
        </p:nvSpPr>
        <p:spPr>
          <a:xfrm>
            <a:off x="252275" y="251879"/>
            <a:ext cx="11687450" cy="585787"/>
          </a:xfrm>
        </p:spPr>
        <p:txBody>
          <a:bodyPr>
            <a:noAutofit/>
          </a:bodyPr>
          <a:lstStyle/>
          <a:p>
            <a:r>
              <a:rPr lang="en-US" dirty="0"/>
              <a:t>Inclined Orbit Trades</a:t>
            </a:r>
          </a:p>
        </p:txBody>
      </p:sp>
      <p:sp>
        <p:nvSpPr>
          <p:cNvPr id="10" name="Text Placeholder 3">
            <a:extLst>
              <a:ext uri="{FF2B5EF4-FFF2-40B4-BE49-F238E27FC236}">
                <a16:creationId xmlns:a16="http://schemas.microsoft.com/office/drawing/2014/main" id="{7343624B-0D7C-1748-B2FC-9CC96BB99209}"/>
              </a:ext>
            </a:extLst>
          </p:cNvPr>
          <p:cNvSpPr txBox="1">
            <a:spLocks/>
          </p:cNvSpPr>
          <p:nvPr/>
        </p:nvSpPr>
        <p:spPr>
          <a:xfrm>
            <a:off x="430556" y="1280897"/>
            <a:ext cx="6337063" cy="50996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AOS Inclined Project</a:t>
            </a:r>
          </a:p>
          <a:p>
            <a:r>
              <a:rPr lang="en-US" sz="2400" dirty="0"/>
              <a:t>AOS-I spacecraft &amp; payloads may not fit within revised budget</a:t>
            </a:r>
          </a:p>
          <a:p>
            <a:r>
              <a:rPr lang="en-US" sz="2400" dirty="0"/>
              <a:t>Exploring </a:t>
            </a:r>
            <a:r>
              <a:rPr lang="en-US" sz="2400" dirty="0" err="1"/>
              <a:t>smallsat</a:t>
            </a:r>
            <a:r>
              <a:rPr lang="en-US" sz="2400" dirty="0"/>
              <a:t> options to retain ALICAT and/or CNES radiometers</a:t>
            </a:r>
          </a:p>
          <a:p>
            <a:r>
              <a:rPr lang="en-US" sz="2400" dirty="0"/>
              <a:t>Threshold mission: JAXA Ku radar and single radiometer </a:t>
            </a:r>
          </a:p>
        </p:txBody>
      </p:sp>
      <p:pic>
        <p:nvPicPr>
          <p:cNvPr id="5" name="Picture 4" descr="Map&#10;&#10;Description automatically generated">
            <a:extLst>
              <a:ext uri="{FF2B5EF4-FFF2-40B4-BE49-F238E27FC236}">
                <a16:creationId xmlns:a16="http://schemas.microsoft.com/office/drawing/2014/main" id="{504D7130-7BBA-8295-D34C-8ECD637A4494}"/>
              </a:ext>
            </a:extLst>
          </p:cNvPr>
          <p:cNvPicPr>
            <a:picLocks noChangeAspect="1"/>
          </p:cNvPicPr>
          <p:nvPr/>
        </p:nvPicPr>
        <p:blipFill>
          <a:blip r:embed="rId3"/>
          <a:stretch>
            <a:fillRect/>
          </a:stretch>
        </p:blipFill>
        <p:spPr>
          <a:xfrm>
            <a:off x="7073695" y="1072846"/>
            <a:ext cx="4866030" cy="5235487"/>
          </a:xfrm>
          <a:prstGeom prst="rect">
            <a:avLst/>
          </a:prstGeom>
        </p:spPr>
      </p:pic>
      <p:sp>
        <p:nvSpPr>
          <p:cNvPr id="6" name="TextBox 5">
            <a:extLst>
              <a:ext uri="{FF2B5EF4-FFF2-40B4-BE49-F238E27FC236}">
                <a16:creationId xmlns:a16="http://schemas.microsoft.com/office/drawing/2014/main" id="{256E9100-A8D6-83E7-A310-4762FCB18ADD}"/>
              </a:ext>
            </a:extLst>
          </p:cNvPr>
          <p:cNvSpPr txBox="1"/>
          <p:nvPr/>
        </p:nvSpPr>
        <p:spPr>
          <a:xfrm>
            <a:off x="7073695" y="5672695"/>
            <a:ext cx="4866030" cy="707886"/>
          </a:xfrm>
          <a:prstGeom prst="rect">
            <a:avLst/>
          </a:prstGeom>
          <a:solidFill>
            <a:schemeClr val="tx1"/>
          </a:solidFill>
        </p:spPr>
        <p:txBody>
          <a:bodyPr wrap="square" rtlCol="0">
            <a:spAutoFit/>
          </a:bodyPr>
          <a:lstStyle/>
          <a:p>
            <a:r>
              <a:rPr lang="en-US" sz="2000" dirty="0">
                <a:solidFill>
                  <a:schemeClr val="bg1"/>
                </a:solidFill>
              </a:rPr>
              <a:t>AOS-I spacecraft and payloads contingent on adequate funds</a:t>
            </a:r>
          </a:p>
        </p:txBody>
      </p:sp>
      <p:sp>
        <p:nvSpPr>
          <p:cNvPr id="3" name="Rectangle 2">
            <a:extLst>
              <a:ext uri="{FF2B5EF4-FFF2-40B4-BE49-F238E27FC236}">
                <a16:creationId xmlns:a16="http://schemas.microsoft.com/office/drawing/2014/main" id="{F85E0215-C648-56FE-B8EC-A3039682EABE}"/>
              </a:ext>
            </a:extLst>
          </p:cNvPr>
          <p:cNvSpPr/>
          <p:nvPr/>
        </p:nvSpPr>
        <p:spPr>
          <a:xfrm>
            <a:off x="10078948" y="1568393"/>
            <a:ext cx="1860777" cy="772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846A371-27D4-D311-DCEC-3A6C6402B999}"/>
              </a:ext>
            </a:extLst>
          </p:cNvPr>
          <p:cNvSpPr txBox="1"/>
          <p:nvPr/>
        </p:nvSpPr>
        <p:spPr>
          <a:xfrm>
            <a:off x="8527608" y="1096231"/>
            <a:ext cx="3718193" cy="369332"/>
          </a:xfrm>
          <a:prstGeom prst="rect">
            <a:avLst/>
          </a:prstGeom>
          <a:noFill/>
        </p:spPr>
        <p:txBody>
          <a:bodyPr wrap="square" rtlCol="0">
            <a:spAutoFit/>
          </a:bodyPr>
          <a:lstStyle/>
          <a:p>
            <a:r>
              <a:rPr lang="en-US" dirty="0">
                <a:solidFill>
                  <a:srgbClr val="FF0000"/>
                </a:solidFill>
              </a:rPr>
              <a:t>Red=current trade studies</a:t>
            </a:r>
          </a:p>
        </p:txBody>
      </p:sp>
    </p:spTree>
    <p:extLst>
      <p:ext uri="{BB962C8B-B14F-4D97-AF65-F5344CB8AC3E}">
        <p14:creationId xmlns:p14="http://schemas.microsoft.com/office/powerpoint/2010/main" val="3816508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929CD-ADED-4E35-9231-2D7AAB6F3105}"/>
              </a:ext>
            </a:extLst>
          </p:cNvPr>
          <p:cNvSpPr>
            <a:spLocks noGrp="1"/>
          </p:cNvSpPr>
          <p:nvPr>
            <p:ph type="title" idx="4294967295"/>
          </p:nvPr>
        </p:nvSpPr>
        <p:spPr>
          <a:xfrm>
            <a:off x="252275" y="251879"/>
            <a:ext cx="11687450" cy="585787"/>
          </a:xfrm>
        </p:spPr>
        <p:txBody>
          <a:bodyPr>
            <a:noAutofit/>
          </a:bodyPr>
          <a:lstStyle/>
          <a:p>
            <a:r>
              <a:rPr lang="en-US" dirty="0"/>
              <a:t>AOS </a:t>
            </a:r>
            <a:r>
              <a:rPr lang="en-US" dirty="0" err="1"/>
              <a:t>Precip</a:t>
            </a:r>
            <a:r>
              <a:rPr lang="en-US" dirty="0"/>
              <a:t> Instruments compared to GPM</a:t>
            </a:r>
            <a:endParaRPr lang="en-US" sz="1800" dirty="0"/>
          </a:p>
        </p:txBody>
      </p:sp>
      <p:graphicFrame>
        <p:nvGraphicFramePr>
          <p:cNvPr id="9" name="Table 10">
            <a:extLst>
              <a:ext uri="{FF2B5EF4-FFF2-40B4-BE49-F238E27FC236}">
                <a16:creationId xmlns:a16="http://schemas.microsoft.com/office/drawing/2014/main" id="{621D6AFD-68A7-0001-BDD9-79358C7BB327}"/>
              </a:ext>
            </a:extLst>
          </p:cNvPr>
          <p:cNvGraphicFramePr>
            <a:graphicFrameLocks noGrp="1"/>
          </p:cNvGraphicFramePr>
          <p:nvPr>
            <p:extLst>
              <p:ext uri="{D42A27DB-BD31-4B8C-83A1-F6EECF244321}">
                <p14:modId xmlns:p14="http://schemas.microsoft.com/office/powerpoint/2010/main" val="3957873255"/>
              </p:ext>
            </p:extLst>
          </p:nvPr>
        </p:nvGraphicFramePr>
        <p:xfrm>
          <a:off x="252275" y="1033513"/>
          <a:ext cx="11867720" cy="2199640"/>
        </p:xfrm>
        <a:graphic>
          <a:graphicData uri="http://schemas.openxmlformats.org/drawingml/2006/table">
            <a:tbl>
              <a:tblPr firstRow="1" bandRow="1">
                <a:tableStyleId>{5C22544A-7EE6-4342-B048-85BDC9FD1C3A}</a:tableStyleId>
              </a:tblPr>
              <a:tblGrid>
                <a:gridCol w="1312120">
                  <a:extLst>
                    <a:ext uri="{9D8B030D-6E8A-4147-A177-3AD203B41FA5}">
                      <a16:colId xmlns:a16="http://schemas.microsoft.com/office/drawing/2014/main" val="3346101419"/>
                    </a:ext>
                  </a:extLst>
                </a:gridCol>
                <a:gridCol w="2930487">
                  <a:extLst>
                    <a:ext uri="{9D8B030D-6E8A-4147-A177-3AD203B41FA5}">
                      <a16:colId xmlns:a16="http://schemas.microsoft.com/office/drawing/2014/main" val="3363115193"/>
                    </a:ext>
                  </a:extLst>
                </a:gridCol>
                <a:gridCol w="3955055">
                  <a:extLst>
                    <a:ext uri="{9D8B030D-6E8A-4147-A177-3AD203B41FA5}">
                      <a16:colId xmlns:a16="http://schemas.microsoft.com/office/drawing/2014/main" val="3618678628"/>
                    </a:ext>
                  </a:extLst>
                </a:gridCol>
                <a:gridCol w="3670058">
                  <a:extLst>
                    <a:ext uri="{9D8B030D-6E8A-4147-A177-3AD203B41FA5}">
                      <a16:colId xmlns:a16="http://schemas.microsoft.com/office/drawing/2014/main" val="2422704765"/>
                    </a:ext>
                  </a:extLst>
                </a:gridCol>
              </a:tblGrid>
              <a:tr h="370840">
                <a:tc>
                  <a:txBody>
                    <a:bodyPr/>
                    <a:lstStyle/>
                    <a:p>
                      <a:r>
                        <a:rPr lang="en-US" dirty="0"/>
                        <a:t>Mission</a:t>
                      </a:r>
                    </a:p>
                  </a:txBody>
                  <a:tcPr/>
                </a:tc>
                <a:tc>
                  <a:txBody>
                    <a:bodyPr/>
                    <a:lstStyle/>
                    <a:p>
                      <a:r>
                        <a:rPr lang="en-US" dirty="0"/>
                        <a:t>GPM</a:t>
                      </a:r>
                    </a:p>
                  </a:txBody>
                  <a:tcPr/>
                </a:tc>
                <a:tc>
                  <a:txBody>
                    <a:bodyPr/>
                    <a:lstStyle/>
                    <a:p>
                      <a:r>
                        <a:rPr lang="en-US" dirty="0"/>
                        <a:t>AOS-Inclined</a:t>
                      </a:r>
                    </a:p>
                  </a:txBody>
                  <a:tcPr/>
                </a:tc>
                <a:tc>
                  <a:txBody>
                    <a:bodyPr/>
                    <a:lstStyle/>
                    <a:p>
                      <a:r>
                        <a:rPr lang="en-US" dirty="0"/>
                        <a:t>AOS-Polar</a:t>
                      </a:r>
                    </a:p>
                  </a:txBody>
                  <a:tcPr/>
                </a:tc>
                <a:extLst>
                  <a:ext uri="{0D108BD9-81ED-4DB2-BD59-A6C34878D82A}">
                    <a16:rowId xmlns:a16="http://schemas.microsoft.com/office/drawing/2014/main" val="1840691623"/>
                  </a:ext>
                </a:extLst>
              </a:tr>
              <a:tr h="370840">
                <a:tc>
                  <a:txBody>
                    <a:bodyPr/>
                    <a:lstStyle/>
                    <a:p>
                      <a:r>
                        <a:rPr lang="en-US" i="1" dirty="0"/>
                        <a:t>Radar</a:t>
                      </a:r>
                    </a:p>
                  </a:txBody>
                  <a:tcPr/>
                </a:tc>
                <a:tc>
                  <a:txBody>
                    <a:bodyPr/>
                    <a:lstStyle/>
                    <a:p>
                      <a:r>
                        <a:rPr lang="en-US" dirty="0"/>
                        <a:t>Ku-Ka bands, ~245-km swath, ~5 km footprint </a:t>
                      </a:r>
                      <a:r>
                        <a:rPr lang="en-US" i="1" dirty="0"/>
                        <a:t>(JAXA DPR)</a:t>
                      </a:r>
                    </a:p>
                  </a:txBody>
                  <a:tcPr/>
                </a:tc>
                <a:tc>
                  <a:txBody>
                    <a:bodyPr/>
                    <a:lstStyle/>
                    <a:p>
                      <a:r>
                        <a:rPr lang="en-US" dirty="0"/>
                        <a:t>Ku-band, ~250-km swath,</a:t>
                      </a:r>
                    </a:p>
                    <a:p>
                      <a:r>
                        <a:rPr lang="en-US" dirty="0"/>
                        <a:t>~5 km footprint </a:t>
                      </a:r>
                      <a:r>
                        <a:rPr lang="en-US" i="1" dirty="0"/>
                        <a:t>(JAXA PMM)</a:t>
                      </a:r>
                    </a:p>
                    <a:p>
                      <a:r>
                        <a:rPr lang="en-US" dirty="0"/>
                        <a:t>DPCA Doppler velocity at nadir</a:t>
                      </a:r>
                    </a:p>
                  </a:txBody>
                  <a:tcPr/>
                </a:tc>
                <a:tc>
                  <a:txBody>
                    <a:bodyPr/>
                    <a:lstStyle/>
                    <a:p>
                      <a:r>
                        <a:rPr lang="en-US" dirty="0"/>
                        <a:t>TBD band(s) Doppler radar, cloud profiling</a:t>
                      </a:r>
                    </a:p>
                    <a:p>
                      <a:r>
                        <a:rPr lang="en-US" dirty="0"/>
                        <a:t>Likely narrow swath or nadir only</a:t>
                      </a:r>
                    </a:p>
                  </a:txBody>
                  <a:tcPr/>
                </a:tc>
                <a:extLst>
                  <a:ext uri="{0D108BD9-81ED-4DB2-BD59-A6C34878D82A}">
                    <a16:rowId xmlns:a16="http://schemas.microsoft.com/office/drawing/2014/main" val="4069171327"/>
                  </a:ext>
                </a:extLst>
              </a:tr>
              <a:tr h="370840">
                <a:tc>
                  <a:txBody>
                    <a:bodyPr/>
                    <a:lstStyle/>
                    <a:p>
                      <a:r>
                        <a:rPr lang="en-US" dirty="0"/>
                        <a:t>Passive Microwave Radiometer</a:t>
                      </a:r>
                    </a:p>
                  </a:txBody>
                  <a:tcPr/>
                </a:tc>
                <a:tc>
                  <a:txBody>
                    <a:bodyPr/>
                    <a:lstStyle/>
                    <a:p>
                      <a:r>
                        <a:rPr lang="en-US" dirty="0"/>
                        <a:t>10-183 GHz, 785-km swath, ~5+ km footprint size</a:t>
                      </a:r>
                    </a:p>
                    <a:p>
                      <a:r>
                        <a:rPr lang="en-US" dirty="0"/>
                        <a:t>Conical scan</a:t>
                      </a:r>
                    </a:p>
                  </a:txBody>
                  <a:tcPr/>
                </a:tc>
                <a:tc>
                  <a:txBody>
                    <a:bodyPr/>
                    <a:lstStyle/>
                    <a:p>
                      <a:r>
                        <a:rPr lang="en-US" dirty="0"/>
                        <a:t>89, 183, 325 GHz, ~800-km swath,</a:t>
                      </a:r>
                    </a:p>
                    <a:p>
                      <a:r>
                        <a:rPr lang="en-US" dirty="0"/>
                        <a:t>3+ km footprint size, Cross-track scan</a:t>
                      </a:r>
                    </a:p>
                    <a:p>
                      <a:r>
                        <a:rPr lang="en-US" dirty="0"/>
                        <a:t>Tandem measurements for Delta-t</a:t>
                      </a:r>
                    </a:p>
                  </a:txBody>
                  <a:tcPr/>
                </a:tc>
                <a:tc>
                  <a:txBody>
                    <a:bodyPr/>
                    <a:lstStyle/>
                    <a:p>
                      <a:r>
                        <a:rPr lang="en-US" dirty="0"/>
                        <a:t>89-700 GHz, 750-km swath,</a:t>
                      </a:r>
                    </a:p>
                    <a:p>
                      <a:r>
                        <a:rPr lang="en-US" dirty="0"/>
                        <a:t>~10+ km footprint size</a:t>
                      </a:r>
                    </a:p>
                    <a:p>
                      <a:r>
                        <a:rPr lang="en-US" dirty="0"/>
                        <a:t>Cross-track or conical scan TBD</a:t>
                      </a:r>
                    </a:p>
                  </a:txBody>
                  <a:tcPr/>
                </a:tc>
                <a:extLst>
                  <a:ext uri="{0D108BD9-81ED-4DB2-BD59-A6C34878D82A}">
                    <a16:rowId xmlns:a16="http://schemas.microsoft.com/office/drawing/2014/main" val="4143222468"/>
                  </a:ext>
                </a:extLst>
              </a:tr>
            </a:tbl>
          </a:graphicData>
        </a:graphic>
      </p:graphicFrame>
      <p:sp>
        <p:nvSpPr>
          <p:cNvPr id="11" name="TextBox 10">
            <a:extLst>
              <a:ext uri="{FF2B5EF4-FFF2-40B4-BE49-F238E27FC236}">
                <a16:creationId xmlns:a16="http://schemas.microsoft.com/office/drawing/2014/main" id="{7F5281CC-33A5-0F9A-237A-FDFB297F8A7D}"/>
              </a:ext>
            </a:extLst>
          </p:cNvPr>
          <p:cNvSpPr txBox="1"/>
          <p:nvPr/>
        </p:nvSpPr>
        <p:spPr>
          <a:xfrm>
            <a:off x="252276" y="3565096"/>
            <a:ext cx="11417210" cy="2800767"/>
          </a:xfrm>
          <a:prstGeom prst="rect">
            <a:avLst/>
          </a:prstGeom>
          <a:noFill/>
        </p:spPr>
        <p:txBody>
          <a:bodyPr wrap="square" rtlCol="0">
            <a:spAutoFit/>
          </a:bodyPr>
          <a:lstStyle/>
          <a:p>
            <a:r>
              <a:rPr lang="en-US" sz="1600" b="1" dirty="0"/>
              <a:t>AOS Doppler radars measure vertical velocity of particles.  This adds a constraint on particle </a:t>
            </a:r>
            <a:r>
              <a:rPr lang="en-US" sz="1600" b="1" dirty="0" err="1"/>
              <a:t>fallspeed</a:t>
            </a:r>
            <a:r>
              <a:rPr lang="en-US" sz="1600" b="1" dirty="0"/>
              <a:t> (size, density), with information about air vertical velocity.</a:t>
            </a:r>
          </a:p>
          <a:p>
            <a:endParaRPr lang="en-US" sz="1600" b="1" dirty="0"/>
          </a:p>
          <a:p>
            <a:r>
              <a:rPr lang="en-US" sz="1600" b="1" dirty="0"/>
              <a:t>AOS Polar radar likely to suffer more from attenuation than GPM and TRMM radars</a:t>
            </a:r>
          </a:p>
          <a:p>
            <a:endParaRPr lang="en-US" sz="1600" b="1" dirty="0"/>
          </a:p>
          <a:p>
            <a:r>
              <a:rPr lang="en-US" sz="1600" b="1" dirty="0"/>
              <a:t>AOS radiometers are more sensitive to ice clouds, less sensitive to liquid rain. AOS is less suitable for rain mapping, maybe more suitable for snow mapping.</a:t>
            </a:r>
          </a:p>
          <a:p>
            <a:endParaRPr lang="en-US" sz="1600" b="1" dirty="0"/>
          </a:p>
          <a:p>
            <a:r>
              <a:rPr lang="en-US" sz="1600" b="1" dirty="0"/>
              <a:t>AOS Polar radar + radiometer may offer improved snowfall rates compared to GPM, </a:t>
            </a:r>
            <a:r>
              <a:rPr lang="en-US" sz="1600" b="1" dirty="0" err="1"/>
              <a:t>CloudSat</a:t>
            </a:r>
            <a:r>
              <a:rPr lang="en-US" sz="1600" b="1" dirty="0"/>
              <a:t>, AOS-Inclined…</a:t>
            </a:r>
          </a:p>
          <a:p>
            <a:endParaRPr lang="en-US" sz="1600" b="1" dirty="0"/>
          </a:p>
          <a:p>
            <a:r>
              <a:rPr lang="en-US" sz="1600" b="1" dirty="0"/>
              <a:t>AOS combines precipitation, cloud, and aerosol measurements for process studies.</a:t>
            </a:r>
          </a:p>
        </p:txBody>
      </p:sp>
      <p:sp>
        <p:nvSpPr>
          <p:cNvPr id="3" name="Rectangle 2">
            <a:extLst>
              <a:ext uri="{FF2B5EF4-FFF2-40B4-BE49-F238E27FC236}">
                <a16:creationId xmlns:a16="http://schemas.microsoft.com/office/drawing/2014/main" id="{C65B85A0-2B2C-EE7A-9730-C25CA0A64841}"/>
              </a:ext>
            </a:extLst>
          </p:cNvPr>
          <p:cNvSpPr/>
          <p:nvPr/>
        </p:nvSpPr>
        <p:spPr>
          <a:xfrm>
            <a:off x="4532604" y="2017643"/>
            <a:ext cx="2961861" cy="25285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BCF5902-2B9A-4DDC-F6F9-9762D2B35057}"/>
              </a:ext>
            </a:extLst>
          </p:cNvPr>
          <p:cNvSpPr/>
          <p:nvPr/>
        </p:nvSpPr>
        <p:spPr>
          <a:xfrm>
            <a:off x="8428642" y="1473358"/>
            <a:ext cx="2621276" cy="27544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9A755DB-FD6B-92B8-BF27-098436CE74D6}"/>
              </a:ext>
            </a:extLst>
          </p:cNvPr>
          <p:cNvSpPr/>
          <p:nvPr/>
        </p:nvSpPr>
        <p:spPr>
          <a:xfrm>
            <a:off x="252275" y="3576894"/>
            <a:ext cx="11417211" cy="54879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235C8E-298B-BFED-B736-322951EF284A}"/>
              </a:ext>
            </a:extLst>
          </p:cNvPr>
          <p:cNvSpPr/>
          <p:nvPr/>
        </p:nvSpPr>
        <p:spPr>
          <a:xfrm>
            <a:off x="252274" y="4183308"/>
            <a:ext cx="11417211" cy="54879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168A935-6059-1B0D-0071-7F7F16755518}"/>
              </a:ext>
            </a:extLst>
          </p:cNvPr>
          <p:cNvSpPr/>
          <p:nvPr/>
        </p:nvSpPr>
        <p:spPr>
          <a:xfrm>
            <a:off x="8428642" y="1473358"/>
            <a:ext cx="3240844" cy="51919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96EBF3-9151-EC4A-FFEE-51FC41370A76}"/>
              </a:ext>
            </a:extLst>
          </p:cNvPr>
          <p:cNvSpPr/>
          <p:nvPr/>
        </p:nvSpPr>
        <p:spPr>
          <a:xfrm>
            <a:off x="252274" y="4814195"/>
            <a:ext cx="11417211" cy="57044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725EA84-D45A-4C7E-F0DF-C56572915DFB}"/>
              </a:ext>
            </a:extLst>
          </p:cNvPr>
          <p:cNvSpPr/>
          <p:nvPr/>
        </p:nvSpPr>
        <p:spPr>
          <a:xfrm>
            <a:off x="4532605" y="2372783"/>
            <a:ext cx="1730356" cy="25285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8C6D8F1-9FF0-17B5-FA8F-BF53B45F8A4B}"/>
              </a:ext>
            </a:extLst>
          </p:cNvPr>
          <p:cNvSpPr/>
          <p:nvPr/>
        </p:nvSpPr>
        <p:spPr>
          <a:xfrm>
            <a:off x="1568014" y="2370813"/>
            <a:ext cx="1296372" cy="28869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C6DBD67-37F1-7CD6-5857-A8C37257B8AB}"/>
              </a:ext>
            </a:extLst>
          </p:cNvPr>
          <p:cNvSpPr/>
          <p:nvPr/>
        </p:nvSpPr>
        <p:spPr>
          <a:xfrm>
            <a:off x="8428641" y="2370813"/>
            <a:ext cx="1207842" cy="27544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530D5D0-6B2F-8499-02EA-6E67AF0F5C0C}"/>
              </a:ext>
            </a:extLst>
          </p:cNvPr>
          <p:cNvSpPr/>
          <p:nvPr/>
        </p:nvSpPr>
        <p:spPr>
          <a:xfrm>
            <a:off x="252274" y="5499924"/>
            <a:ext cx="11417211" cy="43042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92C732-EF1A-C2A4-A305-E09A643A0AB3}"/>
              </a:ext>
            </a:extLst>
          </p:cNvPr>
          <p:cNvSpPr/>
          <p:nvPr/>
        </p:nvSpPr>
        <p:spPr>
          <a:xfrm>
            <a:off x="8428641" y="1033514"/>
            <a:ext cx="3691354" cy="218841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F500C0A-0CC3-453B-42E2-8513B6006782}"/>
              </a:ext>
            </a:extLst>
          </p:cNvPr>
          <p:cNvSpPr/>
          <p:nvPr/>
        </p:nvSpPr>
        <p:spPr>
          <a:xfrm>
            <a:off x="252274" y="6006166"/>
            <a:ext cx="11417211" cy="43042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13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0" grpId="0" animBg="1"/>
      <p:bldP spid="12" grpId="0" animBg="1"/>
      <p:bldP spid="13" grpId="0" animBg="1"/>
      <p:bldP spid="14" grpId="0" animBg="1"/>
      <p:bldP spid="15" grpId="0" animBg="1"/>
      <p:bldP spid="16" grpId="0" animBg="1"/>
      <p:bldP spid="17" grpId="0" animBg="1"/>
      <p:bldP spid="1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b="1"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852713b-0caa-4ac0-ba75-048f00e27b7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BD1E2BB92CBC144967077C2021A537D" ma:contentTypeVersion="11" ma:contentTypeDescription="Create a new document." ma:contentTypeScope="" ma:versionID="d862c528e32c66b499175160fa3fc5b3">
  <xsd:schema xmlns:xsd="http://www.w3.org/2001/XMLSchema" xmlns:xs="http://www.w3.org/2001/XMLSchema" xmlns:p="http://schemas.microsoft.com/office/2006/metadata/properties" xmlns:ns3="c852713b-0caa-4ac0-ba75-048f00e27b76" xmlns:ns4="a3f7648c-ef34-4383-9913-3e4132c38d7f" targetNamespace="http://schemas.microsoft.com/office/2006/metadata/properties" ma:root="true" ma:fieldsID="5a570cd545b03d25058594a7048c445f" ns3:_="" ns4:_="">
    <xsd:import namespace="c852713b-0caa-4ac0-ba75-048f00e27b76"/>
    <xsd:import namespace="a3f7648c-ef34-4383-9913-3e4132c38d7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52713b-0caa-4ac0-ba75-048f00e27b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_activity" ma:index="15"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3f7648c-ef34-4383-9913-3e4132c38d7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2ED324-8354-48B1-A6A5-2F4DCCDC5C0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c852713b-0caa-4ac0-ba75-048f00e27b76"/>
    <ds:schemaRef ds:uri="a3f7648c-ef34-4383-9913-3e4132c38d7f"/>
    <ds:schemaRef ds:uri="http://www.w3.org/XML/1998/namespace"/>
    <ds:schemaRef ds:uri="http://purl.org/dc/dcmitype/"/>
  </ds:schemaRefs>
</ds:datastoreItem>
</file>

<file path=customXml/itemProps2.xml><?xml version="1.0" encoding="utf-8"?>
<ds:datastoreItem xmlns:ds="http://schemas.openxmlformats.org/officeDocument/2006/customXml" ds:itemID="{D4FD9F1A-2AF3-4F92-B567-4B8593938DD7}">
  <ds:schemaRefs>
    <ds:schemaRef ds:uri="http://schemas.microsoft.com/sharepoint/v3/contenttype/forms"/>
  </ds:schemaRefs>
</ds:datastoreItem>
</file>

<file path=customXml/itemProps3.xml><?xml version="1.0" encoding="utf-8"?>
<ds:datastoreItem xmlns:ds="http://schemas.openxmlformats.org/officeDocument/2006/customXml" ds:itemID="{C6EB3EC4-DA2A-4BB8-BD98-C56013F885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52713b-0caa-4ac0-ba75-048f00e27b76"/>
    <ds:schemaRef ds:uri="a3f7648c-ef34-4383-9913-3e4132c38d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197979</TotalTime>
  <Words>2307</Words>
  <Application>Microsoft Macintosh PowerPoint</Application>
  <PresentationFormat>Widescreen</PresentationFormat>
  <Paragraphs>221</Paragraphs>
  <Slides>15</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Courier New</vt:lpstr>
      <vt:lpstr>Symbol</vt:lpstr>
      <vt:lpstr>1_Office Theme</vt:lpstr>
      <vt:lpstr>PowerPoint Presentation</vt:lpstr>
      <vt:lpstr>PowerPoint Presentation</vt:lpstr>
      <vt:lpstr>AOS Objectives Focus on Three Themes</vt:lpstr>
      <vt:lpstr>Current Architecture Plan</vt:lpstr>
      <vt:lpstr>AOS-Inclined Precipitation Sensors</vt:lpstr>
      <vt:lpstr>AOS-Polar Precipitation Sensors</vt:lpstr>
      <vt:lpstr>Current Architecture Trades</vt:lpstr>
      <vt:lpstr>Inclined Orbit Trades</vt:lpstr>
      <vt:lpstr>AOS Precip Instruments compared to GPM</vt:lpstr>
      <vt:lpstr>AOS Suborbital Element</vt:lpstr>
      <vt:lpstr>Leverage / augment existing sites and networks</vt:lpstr>
      <vt:lpstr>Key Take Aways</vt:lpstr>
      <vt:lpstr>Extra Slides</vt:lpstr>
      <vt:lpstr>A Visual View of AOS-Inclined</vt:lpstr>
      <vt:lpstr>A Visual View of AOS-Polar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Mottar, Jenny R. (HQ-DO000)</dc:creator>
  <cp:lastModifiedBy>Cecil, Daniel J. (MSFC-ST11)</cp:lastModifiedBy>
  <cp:revision>789</cp:revision>
  <dcterms:created xsi:type="dcterms:W3CDTF">2021-07-08T19:10:38Z</dcterms:created>
  <dcterms:modified xsi:type="dcterms:W3CDTF">2023-05-19T23:23:45Z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0x0101002BD1E2BB92CBC144967077C2021A537D</vt:lpwstr>
  </property>
  <property fmtid="{D5CDD505-2E9C-101B-9397-08002B2CF9AE}" pid="3" name="MediaServiceImageTags">
    <vt:lpwstr/>
  </property>
</Properties>
</file>