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3"/>
  </p:notesMasterIdLst>
  <p:sldIdLst>
    <p:sldId id="501" r:id="rId6"/>
    <p:sldId id="502" r:id="rId7"/>
    <p:sldId id="503" r:id="rId8"/>
    <p:sldId id="506" r:id="rId9"/>
    <p:sldId id="505" r:id="rId10"/>
    <p:sldId id="509" r:id="rId11"/>
    <p:sldId id="512" r:id="rId12"/>
    <p:sldId id="498" r:id="rId13"/>
    <p:sldId id="508" r:id="rId14"/>
    <p:sldId id="515" r:id="rId15"/>
    <p:sldId id="513" r:id="rId16"/>
    <p:sldId id="514" r:id="rId17"/>
    <p:sldId id="516" r:id="rId18"/>
    <p:sldId id="517" r:id="rId19"/>
    <p:sldId id="518" r:id="rId20"/>
    <p:sldId id="510" r:id="rId21"/>
    <p:sldId id="5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D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20D50-CDFA-490E-8955-DFD51E7B1A50}"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73759-63BF-42B1-8AB9-90FF339667B0}" type="slidenum">
              <a:rPr lang="en-US" smtClean="0"/>
              <a:t>‹#›</a:t>
            </a:fld>
            <a:endParaRPr lang="en-US"/>
          </a:p>
        </p:txBody>
      </p:sp>
    </p:spTree>
    <p:extLst>
      <p:ext uri="{BB962C8B-B14F-4D97-AF65-F5344CB8AC3E}">
        <p14:creationId xmlns:p14="http://schemas.microsoft.com/office/powerpoint/2010/main" val="907040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3204-2947-46E8-85B4-46EF998C55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5C5835-76BF-4719-9585-907D03824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E69288-8CF3-4604-A56E-A8584B74F39B}"/>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5" name="Footer Placeholder 4">
            <a:extLst>
              <a:ext uri="{FF2B5EF4-FFF2-40B4-BE49-F238E27FC236}">
                <a16:creationId xmlns:a16="http://schemas.microsoft.com/office/drawing/2014/main" id="{FF00E974-9198-4CBE-9BEF-3D00A8B05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FC9FB-97E3-4ED0-94CA-677B2098920C}"/>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2205113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3ECC-79F1-4C61-A34E-14A440E6EF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605C3D-AFD2-47A5-9BD8-61E8CA4193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153CE-CD9F-4AFA-8392-897253175EDF}"/>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5" name="Footer Placeholder 4">
            <a:extLst>
              <a:ext uri="{FF2B5EF4-FFF2-40B4-BE49-F238E27FC236}">
                <a16:creationId xmlns:a16="http://schemas.microsoft.com/office/drawing/2014/main" id="{D7202375-E112-45C0-BD3F-049686BF2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2901B-FA28-45CA-88E9-35C6C61229E6}"/>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237829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A8C5E8-6333-441A-9873-B64A176C0B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256FB5-A216-4D2B-981F-0DB41875AA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61F05-E3BE-4267-98B5-42C32D7C0156}"/>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5" name="Footer Placeholder 4">
            <a:extLst>
              <a:ext uri="{FF2B5EF4-FFF2-40B4-BE49-F238E27FC236}">
                <a16:creationId xmlns:a16="http://schemas.microsoft.com/office/drawing/2014/main" id="{42E36725-CA5E-492B-A1C1-3375B9A09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7A10F-AD62-4F49-9ED5-D77F20EF4A5F}"/>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2271669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D3EC2C-80F5-4912-816E-77D899914A7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421767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D3EC2C-80F5-4912-816E-77D899914A7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1883677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3EC2C-80F5-4912-816E-77D899914A7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3856385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D3EC2C-80F5-4912-816E-77D899914A79}"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104717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D3EC2C-80F5-4912-816E-77D899914A79}"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4101609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D3EC2C-80F5-4912-816E-77D899914A79}"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1843753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D3EC2C-80F5-4912-816E-77D899914A79}"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1319475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D3EC2C-80F5-4912-816E-77D899914A79}"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41143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4EFA-86E8-4FFE-A8F9-DE1FB1C6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44C0C-286F-42B7-AE80-77672C4C8C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227EC-9E1C-473F-84F2-143C6569D3C9}"/>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5" name="Footer Placeholder 4">
            <a:extLst>
              <a:ext uri="{FF2B5EF4-FFF2-40B4-BE49-F238E27FC236}">
                <a16:creationId xmlns:a16="http://schemas.microsoft.com/office/drawing/2014/main" id="{02683231-1D27-4A37-AFC1-770721010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2B4AA-246E-40AB-BD46-EBEB75B86A67}"/>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489159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D3EC2C-80F5-4912-816E-77D899914A79}"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3392823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3EC2C-80F5-4912-816E-77D899914A7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3679364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3EC2C-80F5-4912-816E-77D899914A7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26B4D-44D7-47FE-9403-FB7338B0A09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89865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3EC2C-80F5-4912-816E-77D899914A7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3218982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3EC2C-80F5-4912-816E-77D899914A7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26B4D-44D7-47FE-9403-FB7338B0A09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00508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3EC2C-80F5-4912-816E-77D899914A7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1711127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D3EC2C-80F5-4912-816E-77D899914A7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1401742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D3EC2C-80F5-4912-816E-77D899914A7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26B4D-44D7-47FE-9403-FB7338B0A096}" type="slidenum">
              <a:rPr lang="en-US" smtClean="0"/>
              <a:t>‹#›</a:t>
            </a:fld>
            <a:endParaRPr lang="en-US"/>
          </a:p>
        </p:txBody>
      </p:sp>
    </p:spTree>
    <p:extLst>
      <p:ext uri="{BB962C8B-B14F-4D97-AF65-F5344CB8AC3E}">
        <p14:creationId xmlns:p14="http://schemas.microsoft.com/office/powerpoint/2010/main" val="343684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57FA-316D-49EE-BEED-160E9BDB91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7E8222-C023-4837-ABE2-F78CD375D7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13EDAB-3981-401F-994D-A627E6B33300}"/>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5" name="Footer Placeholder 4">
            <a:extLst>
              <a:ext uri="{FF2B5EF4-FFF2-40B4-BE49-F238E27FC236}">
                <a16:creationId xmlns:a16="http://schemas.microsoft.com/office/drawing/2014/main" id="{5EF90C57-88E7-46DE-83FF-9FE83C3A6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3F5F7-942A-478E-B3C1-86E2B1195791}"/>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340755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6BFC-34AD-4A1A-AFB0-6EE8B233D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BCF84-6B07-436E-997A-852010310B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331164-A05A-4ADD-8E74-E02E7BAF41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16CA32-A81A-4F7D-BA43-1A37F5594BAA}"/>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6" name="Footer Placeholder 5">
            <a:extLst>
              <a:ext uri="{FF2B5EF4-FFF2-40B4-BE49-F238E27FC236}">
                <a16:creationId xmlns:a16="http://schemas.microsoft.com/office/drawing/2014/main" id="{C70983BB-F119-4D6B-BB5C-75612687A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53F66-39A4-4511-84DB-6CA93338C88F}"/>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37279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82FB-2BAE-4B70-A902-C59950F986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E93BC3-A425-4D48-9326-FAA7D1455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6F571F-EEB2-4E54-93CE-B3C29B66C5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D0ECE7-9C02-4F85-953E-E09235536D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DDEB92-1B69-4881-807C-5A6DA69D35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097C84-0C4A-4424-8A36-B2CD85300DA0}"/>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8" name="Footer Placeholder 7">
            <a:extLst>
              <a:ext uri="{FF2B5EF4-FFF2-40B4-BE49-F238E27FC236}">
                <a16:creationId xmlns:a16="http://schemas.microsoft.com/office/drawing/2014/main" id="{7E7129DC-FBA4-4814-B8AF-27248F598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86125C-8FCF-4EDC-A7F8-E16F2953782A}"/>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1633563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EA5E-F8A8-472F-B309-0D84B06B61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29A69F-585D-43FA-A1B7-AD9728406C3C}"/>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4" name="Footer Placeholder 3">
            <a:extLst>
              <a:ext uri="{FF2B5EF4-FFF2-40B4-BE49-F238E27FC236}">
                <a16:creationId xmlns:a16="http://schemas.microsoft.com/office/drawing/2014/main" id="{C0C742B5-7374-44FB-AC23-F50C56DD8B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40D450-F6AB-463A-AD4A-7F43F3874D7A}"/>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159040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690B94-4E7D-4D51-B50D-37CE99792E5C}"/>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3" name="Footer Placeholder 2">
            <a:extLst>
              <a:ext uri="{FF2B5EF4-FFF2-40B4-BE49-F238E27FC236}">
                <a16:creationId xmlns:a16="http://schemas.microsoft.com/office/drawing/2014/main" id="{04DE5333-6171-472C-A5ED-F3D1DC33DD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73D460-4595-44E6-B2BA-BF6D7CB5AAF9}"/>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250864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5B9A-D8D2-4AB3-B3F1-111454B444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84CE0D-4AEF-4F5B-8771-0B8320A37E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CDC639-34BD-4F61-A45D-344C87D4C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D49FE-01B5-4FC1-89AC-C2E7E34AD536}"/>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6" name="Footer Placeholder 5">
            <a:extLst>
              <a:ext uri="{FF2B5EF4-FFF2-40B4-BE49-F238E27FC236}">
                <a16:creationId xmlns:a16="http://schemas.microsoft.com/office/drawing/2014/main" id="{5A9E5BD6-7B6A-4196-BDF4-8D54C68444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45AE7-FB32-4BA2-93F4-36E79E817821}"/>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559564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0CE8-AD28-449F-84CB-132933F273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80834D-EA2C-43E5-9624-D7C3E19DF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339887-1E0C-4260-B0CA-F000704F29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685512-496D-4194-8227-DCD0CA2AB0E7}"/>
              </a:ext>
            </a:extLst>
          </p:cNvPr>
          <p:cNvSpPr>
            <a:spLocks noGrp="1"/>
          </p:cNvSpPr>
          <p:nvPr>
            <p:ph type="dt" sz="half" idx="10"/>
          </p:nvPr>
        </p:nvSpPr>
        <p:spPr/>
        <p:txBody>
          <a:bodyPr/>
          <a:lstStyle/>
          <a:p>
            <a:fld id="{5712D07C-3406-4356-8419-405B2E53A6EA}" type="datetimeFigureOut">
              <a:rPr lang="en-US" smtClean="0"/>
              <a:t>5/31/2023</a:t>
            </a:fld>
            <a:endParaRPr lang="en-US"/>
          </a:p>
        </p:txBody>
      </p:sp>
      <p:sp>
        <p:nvSpPr>
          <p:cNvPr id="6" name="Footer Placeholder 5">
            <a:extLst>
              <a:ext uri="{FF2B5EF4-FFF2-40B4-BE49-F238E27FC236}">
                <a16:creationId xmlns:a16="http://schemas.microsoft.com/office/drawing/2014/main" id="{FCA6E2BB-A802-4484-832B-FFFDE98CBD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69E79-43BC-4088-B767-55B618F66E54}"/>
              </a:ext>
            </a:extLst>
          </p:cNvPr>
          <p:cNvSpPr>
            <a:spLocks noGrp="1"/>
          </p:cNvSpPr>
          <p:nvPr>
            <p:ph type="sldNum" sz="quarter" idx="12"/>
          </p:nvPr>
        </p:nvSpPr>
        <p:spPr/>
        <p:txBody>
          <a:bodyPr/>
          <a:lstStyle/>
          <a:p>
            <a:fld id="{5F08E448-B294-4878-A829-C7FF3C93F73E}" type="slidenum">
              <a:rPr lang="en-US" smtClean="0"/>
              <a:t>‹#›</a:t>
            </a:fld>
            <a:endParaRPr lang="en-US"/>
          </a:p>
        </p:txBody>
      </p:sp>
    </p:spTree>
    <p:extLst>
      <p:ext uri="{BB962C8B-B14F-4D97-AF65-F5344CB8AC3E}">
        <p14:creationId xmlns:p14="http://schemas.microsoft.com/office/powerpoint/2010/main" val="257977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9CD5B0-C3FE-43AA-8FBE-4462DE9179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78021B-EC7C-4CD9-8D7C-DDFE9119B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C3C06-F363-4A5B-86F0-281AB99B5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2D07C-3406-4356-8419-405B2E53A6EA}" type="datetimeFigureOut">
              <a:rPr lang="en-US" smtClean="0"/>
              <a:t>5/31/2023</a:t>
            </a:fld>
            <a:endParaRPr lang="en-US"/>
          </a:p>
        </p:txBody>
      </p:sp>
      <p:sp>
        <p:nvSpPr>
          <p:cNvPr id="5" name="Footer Placeholder 4">
            <a:extLst>
              <a:ext uri="{FF2B5EF4-FFF2-40B4-BE49-F238E27FC236}">
                <a16:creationId xmlns:a16="http://schemas.microsoft.com/office/drawing/2014/main" id="{E5833CA3-F041-4FB5-8D09-7F693BAE5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EB6463-68AD-44F1-B700-B799F36C3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8E448-B294-4878-A829-C7FF3C93F73E}" type="slidenum">
              <a:rPr lang="en-US" smtClean="0"/>
              <a:t>‹#›</a:t>
            </a:fld>
            <a:endParaRPr lang="en-US"/>
          </a:p>
        </p:txBody>
      </p:sp>
    </p:spTree>
    <p:extLst>
      <p:ext uri="{BB962C8B-B14F-4D97-AF65-F5344CB8AC3E}">
        <p14:creationId xmlns:p14="http://schemas.microsoft.com/office/powerpoint/2010/main" val="724024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D3EC2C-80F5-4912-816E-77D899914A79}" type="datetimeFigureOut">
              <a:rPr lang="en-US" smtClean="0"/>
              <a:t>5/31/2023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AE26B4D-44D7-47FE-9403-FB7338B0A096}" type="slidenum">
              <a:rPr lang="en-US" smtClean="0"/>
              <a:t>‹#›</a:t>
            </a:fld>
            <a:endParaRPr lang="en-US"/>
          </a:p>
        </p:txBody>
      </p:sp>
    </p:spTree>
    <p:extLst>
      <p:ext uri="{BB962C8B-B14F-4D97-AF65-F5344CB8AC3E}">
        <p14:creationId xmlns:p14="http://schemas.microsoft.com/office/powerpoint/2010/main" val="148186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pa.gov/radiation/radionuclide-basics-tritium"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505D-3FA1-4812-8BA3-C50055627CE0}"/>
              </a:ext>
            </a:extLst>
          </p:cNvPr>
          <p:cNvSpPr>
            <a:spLocks noGrp="1"/>
          </p:cNvSpPr>
          <p:nvPr>
            <p:ph type="ctrTitle"/>
          </p:nvPr>
        </p:nvSpPr>
        <p:spPr>
          <a:xfrm>
            <a:off x="308069" y="2183906"/>
            <a:ext cx="10164932" cy="1556211"/>
          </a:xfrm>
        </p:spPr>
        <p:txBody>
          <a:bodyPr/>
          <a:lstStyle/>
          <a:p>
            <a:pPr algn="ctr"/>
            <a:r>
              <a:rPr lang="en-US" sz="3200" dirty="0">
                <a:solidFill>
                  <a:schemeClr val="accent3">
                    <a:lumMod val="40000"/>
                    <a:lumOff val="60000"/>
                  </a:schemeClr>
                </a:solidFill>
              </a:rPr>
              <a:t>Development of Radioluminescent Tritium Polymeric Material for High Visibility Applications </a:t>
            </a:r>
          </a:p>
        </p:txBody>
      </p:sp>
      <p:sp>
        <p:nvSpPr>
          <p:cNvPr id="3" name="Subtitle 2">
            <a:extLst>
              <a:ext uri="{FF2B5EF4-FFF2-40B4-BE49-F238E27FC236}">
                <a16:creationId xmlns:a16="http://schemas.microsoft.com/office/drawing/2014/main" id="{43B8A273-B1EF-42BF-A920-A53F21758C11}"/>
              </a:ext>
            </a:extLst>
          </p:cNvPr>
          <p:cNvSpPr>
            <a:spLocks noGrp="1"/>
          </p:cNvSpPr>
          <p:nvPr>
            <p:ph type="subTitle" idx="1"/>
          </p:nvPr>
        </p:nvSpPr>
        <p:spPr>
          <a:xfrm>
            <a:off x="772998" y="3871691"/>
            <a:ext cx="8501005" cy="2463089"/>
          </a:xfrm>
        </p:spPr>
        <p:txBody>
          <a:bodyPr>
            <a:normAutofit/>
          </a:bodyPr>
          <a:lstStyle/>
          <a:p>
            <a:endParaRPr lang="en-US" dirty="0">
              <a:solidFill>
                <a:srgbClr val="FFFFFF"/>
              </a:solidFill>
            </a:endParaRPr>
          </a:p>
          <a:p>
            <a:pPr algn="l"/>
            <a:r>
              <a:rPr lang="en-US" dirty="0">
                <a:solidFill>
                  <a:srgbClr val="FFFFFF"/>
                </a:solidFill>
              </a:rPr>
              <a:t>Lauren Fisher (lauren.m.fisher@nasa.gov)</a:t>
            </a:r>
          </a:p>
          <a:p>
            <a:pPr algn="l"/>
            <a:r>
              <a:rPr lang="en-US" dirty="0">
                <a:solidFill>
                  <a:srgbClr val="FFFFFF"/>
                </a:solidFill>
              </a:rPr>
              <a:t>Polymeric Materials, NASA Marshall Space Flight Center (Huntsville, AL)</a:t>
            </a:r>
          </a:p>
          <a:p>
            <a:pPr algn="l"/>
            <a:endParaRPr lang="en-US" dirty="0">
              <a:solidFill>
                <a:srgbClr val="FFFFFF"/>
              </a:solidFill>
            </a:endParaRPr>
          </a:p>
          <a:p>
            <a:pPr algn="l"/>
            <a:r>
              <a:rPr lang="en-US" dirty="0">
                <a:solidFill>
                  <a:srgbClr val="FFFFFF"/>
                </a:solidFill>
              </a:rPr>
              <a:t>Meghan Carrico (meghan.carrico@nasa.gov)</a:t>
            </a:r>
          </a:p>
          <a:p>
            <a:pPr algn="l"/>
            <a:r>
              <a:rPr lang="en-US" dirty="0">
                <a:solidFill>
                  <a:srgbClr val="FFFFFF"/>
                </a:solidFill>
              </a:rPr>
              <a:t>Space Environmental Effects, NASA Marshall Space Flight Center (Huntsville, AL)</a:t>
            </a:r>
          </a:p>
        </p:txBody>
      </p:sp>
      <p:pic>
        <p:nvPicPr>
          <p:cNvPr id="4" name="Picture 2">
            <a:extLst>
              <a:ext uri="{FF2B5EF4-FFF2-40B4-BE49-F238E27FC236}">
                <a16:creationId xmlns:a16="http://schemas.microsoft.com/office/drawing/2014/main" id="{2242FCC4-6749-4A1D-924C-771750D8D64D}"/>
              </a:ext>
            </a:extLst>
          </p:cNvPr>
          <p:cNvPicPr>
            <a:picLocks noChangeAspect="1"/>
          </p:cNvPicPr>
          <p:nvPr/>
        </p:nvPicPr>
        <p:blipFill>
          <a:blip r:embed="rId2"/>
          <a:stretch>
            <a:fillRect/>
          </a:stretch>
        </p:blipFill>
        <p:spPr>
          <a:xfrm>
            <a:off x="66675" y="108485"/>
            <a:ext cx="1677126" cy="1391842"/>
          </a:xfrm>
          <a:prstGeom prst="rect">
            <a:avLst/>
          </a:prstGeom>
        </p:spPr>
      </p:pic>
      <p:sp>
        <p:nvSpPr>
          <p:cNvPr id="6" name="TextBox 5">
            <a:extLst>
              <a:ext uri="{FF2B5EF4-FFF2-40B4-BE49-F238E27FC236}">
                <a16:creationId xmlns:a16="http://schemas.microsoft.com/office/drawing/2014/main" id="{13B129D3-37C6-4036-B969-4890A902A382}"/>
              </a:ext>
            </a:extLst>
          </p:cNvPr>
          <p:cNvSpPr txBox="1"/>
          <p:nvPr/>
        </p:nvSpPr>
        <p:spPr>
          <a:xfrm>
            <a:off x="1" y="6334780"/>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15847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641B-E381-401C-B7CA-00EBF0F58542}"/>
              </a:ext>
            </a:extLst>
          </p:cNvPr>
          <p:cNvSpPr>
            <a:spLocks noGrp="1"/>
          </p:cNvSpPr>
          <p:nvPr>
            <p:ph type="title"/>
          </p:nvPr>
        </p:nvSpPr>
        <p:spPr/>
        <p:txBody>
          <a:bodyPr/>
          <a:lstStyle/>
          <a:p>
            <a:pPr algn="ctr"/>
            <a:r>
              <a:rPr lang="en-US" dirty="0">
                <a:solidFill>
                  <a:schemeClr val="accent3">
                    <a:lumMod val="40000"/>
                    <a:lumOff val="60000"/>
                  </a:schemeClr>
                </a:solidFill>
              </a:rPr>
              <a:t>Fabricated Samples</a:t>
            </a:r>
          </a:p>
        </p:txBody>
      </p:sp>
      <p:sp>
        <p:nvSpPr>
          <p:cNvPr id="3" name="Content Placeholder 2">
            <a:extLst>
              <a:ext uri="{FF2B5EF4-FFF2-40B4-BE49-F238E27FC236}">
                <a16:creationId xmlns:a16="http://schemas.microsoft.com/office/drawing/2014/main" id="{B08441C8-AFF5-4E42-9413-F00F1CEDB0B9}"/>
              </a:ext>
            </a:extLst>
          </p:cNvPr>
          <p:cNvSpPr>
            <a:spLocks noGrp="1"/>
          </p:cNvSpPr>
          <p:nvPr>
            <p:ph idx="1"/>
          </p:nvPr>
        </p:nvSpPr>
        <p:spPr>
          <a:xfrm>
            <a:off x="855134" y="1830389"/>
            <a:ext cx="8596668" cy="4454543"/>
          </a:xfrm>
        </p:spPr>
        <p:txBody>
          <a:bodyPr>
            <a:normAutofit fontScale="92500" lnSpcReduction="20000"/>
          </a:bodyPr>
          <a:lstStyle/>
          <a:p>
            <a:r>
              <a:rPr lang="en-US" dirty="0">
                <a:solidFill>
                  <a:schemeClr val="accent3">
                    <a:lumMod val="40000"/>
                    <a:lumOff val="60000"/>
                  </a:schemeClr>
                </a:solidFill>
              </a:rPr>
              <a:t>Sample types per polymer group:</a:t>
            </a:r>
          </a:p>
          <a:p>
            <a:pPr lvl="1"/>
            <a:r>
              <a:rPr lang="en-US" dirty="0">
                <a:solidFill>
                  <a:schemeClr val="accent3">
                    <a:lumMod val="40000"/>
                    <a:lumOff val="60000"/>
                  </a:schemeClr>
                </a:solidFill>
              </a:rPr>
              <a:t>Small </a:t>
            </a:r>
            <a:r>
              <a:rPr lang="en-US" dirty="0" err="1">
                <a:solidFill>
                  <a:schemeClr val="accent3">
                    <a:lumMod val="40000"/>
                    <a:lumOff val="60000"/>
                  </a:schemeClr>
                </a:solidFill>
              </a:rPr>
              <a:t>hairlight</a:t>
            </a:r>
            <a:r>
              <a:rPr lang="en-US" dirty="0">
                <a:solidFill>
                  <a:schemeClr val="accent3">
                    <a:lumMod val="40000"/>
                    <a:lumOff val="60000"/>
                  </a:schemeClr>
                </a:solidFill>
              </a:rPr>
              <a:t> film</a:t>
            </a:r>
          </a:p>
          <a:p>
            <a:pPr lvl="1"/>
            <a:r>
              <a:rPr lang="en-US" dirty="0">
                <a:solidFill>
                  <a:schemeClr val="accent3">
                    <a:lumMod val="40000"/>
                    <a:lumOff val="60000"/>
                  </a:schemeClr>
                </a:solidFill>
              </a:rPr>
              <a:t>Large </a:t>
            </a:r>
            <a:r>
              <a:rPr lang="en-US" dirty="0" err="1">
                <a:solidFill>
                  <a:schemeClr val="accent3">
                    <a:lumMod val="40000"/>
                    <a:lumOff val="60000"/>
                  </a:schemeClr>
                </a:solidFill>
              </a:rPr>
              <a:t>hairlight</a:t>
            </a:r>
            <a:r>
              <a:rPr lang="en-US" dirty="0">
                <a:solidFill>
                  <a:schemeClr val="accent3">
                    <a:lumMod val="40000"/>
                    <a:lumOff val="60000"/>
                  </a:schemeClr>
                </a:solidFill>
              </a:rPr>
              <a:t> film</a:t>
            </a:r>
          </a:p>
          <a:p>
            <a:pPr lvl="1"/>
            <a:r>
              <a:rPr lang="en-US" dirty="0">
                <a:solidFill>
                  <a:schemeClr val="accent3">
                    <a:lumMod val="40000"/>
                    <a:lumOff val="60000"/>
                  </a:schemeClr>
                </a:solidFill>
              </a:rPr>
              <a:t>Circular samples</a:t>
            </a:r>
          </a:p>
          <a:p>
            <a:pPr lvl="2"/>
            <a:r>
              <a:rPr lang="en-US" dirty="0">
                <a:solidFill>
                  <a:schemeClr val="accent3">
                    <a:lumMod val="40000"/>
                    <a:lumOff val="60000"/>
                  </a:schemeClr>
                </a:solidFill>
              </a:rPr>
              <a:t>Polymer encapsulated small hairlights</a:t>
            </a:r>
          </a:p>
          <a:p>
            <a:pPr lvl="2"/>
            <a:r>
              <a:rPr lang="en-US" dirty="0">
                <a:solidFill>
                  <a:schemeClr val="accent3">
                    <a:lumMod val="40000"/>
                    <a:lumOff val="60000"/>
                  </a:schemeClr>
                </a:solidFill>
              </a:rPr>
              <a:t>Polymer encapsulated large hairlights</a:t>
            </a:r>
          </a:p>
          <a:p>
            <a:pPr lvl="2"/>
            <a:r>
              <a:rPr lang="en-US" dirty="0">
                <a:solidFill>
                  <a:schemeClr val="accent3">
                    <a:lumMod val="40000"/>
                    <a:lumOff val="60000"/>
                  </a:schemeClr>
                </a:solidFill>
              </a:rPr>
              <a:t>Polymer encapsulated rectangular lights</a:t>
            </a:r>
          </a:p>
          <a:p>
            <a:pPr lvl="2"/>
            <a:r>
              <a:rPr lang="en-US" dirty="0">
                <a:solidFill>
                  <a:schemeClr val="accent3">
                    <a:lumMod val="40000"/>
                    <a:lumOff val="60000"/>
                  </a:schemeClr>
                </a:solidFill>
              </a:rPr>
              <a:t>Polymer capsulated disk lights</a:t>
            </a:r>
          </a:p>
          <a:p>
            <a:pPr lvl="2"/>
            <a:r>
              <a:rPr lang="en-US" dirty="0">
                <a:solidFill>
                  <a:schemeClr val="accent3">
                    <a:lumMod val="40000"/>
                    <a:lumOff val="60000"/>
                  </a:schemeClr>
                </a:solidFill>
              </a:rPr>
              <a:t>Polymer encapsulated different colored rectangular lights</a:t>
            </a:r>
          </a:p>
          <a:p>
            <a:pPr lvl="1"/>
            <a:r>
              <a:rPr lang="en-US" dirty="0">
                <a:solidFill>
                  <a:schemeClr val="accent3">
                    <a:lumMod val="40000"/>
                    <a:lumOff val="60000"/>
                  </a:schemeClr>
                </a:solidFill>
              </a:rPr>
              <a:t>Large </a:t>
            </a:r>
            <a:r>
              <a:rPr lang="en-US" dirty="0" err="1">
                <a:solidFill>
                  <a:schemeClr val="accent3">
                    <a:lumMod val="40000"/>
                    <a:lumOff val="60000"/>
                  </a:schemeClr>
                </a:solidFill>
              </a:rPr>
              <a:t>hairlight</a:t>
            </a:r>
            <a:r>
              <a:rPr lang="en-US" dirty="0">
                <a:solidFill>
                  <a:schemeClr val="accent3">
                    <a:lumMod val="40000"/>
                    <a:lumOff val="60000"/>
                  </a:schemeClr>
                </a:solidFill>
              </a:rPr>
              <a:t> over Al Q-panel</a:t>
            </a:r>
          </a:p>
          <a:p>
            <a:pPr lvl="1"/>
            <a:r>
              <a:rPr lang="en-US" dirty="0">
                <a:solidFill>
                  <a:schemeClr val="accent3">
                    <a:lumMod val="40000"/>
                    <a:lumOff val="60000"/>
                  </a:schemeClr>
                </a:solidFill>
              </a:rPr>
              <a:t>Small </a:t>
            </a:r>
            <a:r>
              <a:rPr lang="en-US" dirty="0" err="1">
                <a:solidFill>
                  <a:schemeClr val="accent3">
                    <a:lumMod val="40000"/>
                    <a:lumOff val="60000"/>
                  </a:schemeClr>
                </a:solidFill>
              </a:rPr>
              <a:t>hairlight</a:t>
            </a:r>
            <a:r>
              <a:rPr lang="en-US" dirty="0">
                <a:solidFill>
                  <a:schemeClr val="accent3">
                    <a:lumMod val="40000"/>
                    <a:lumOff val="60000"/>
                  </a:schemeClr>
                </a:solidFill>
              </a:rPr>
              <a:t> over white paint Al panel</a:t>
            </a:r>
          </a:p>
          <a:p>
            <a:pPr lvl="1"/>
            <a:r>
              <a:rPr lang="en-US" dirty="0">
                <a:solidFill>
                  <a:schemeClr val="accent3">
                    <a:lumMod val="40000"/>
                    <a:lumOff val="60000"/>
                  </a:schemeClr>
                </a:solidFill>
              </a:rPr>
              <a:t>Cure cup samples</a:t>
            </a:r>
          </a:p>
          <a:p>
            <a:pPr lvl="2"/>
            <a:r>
              <a:rPr lang="en-US" dirty="0">
                <a:solidFill>
                  <a:schemeClr val="accent3">
                    <a:lumMod val="40000"/>
                    <a:lumOff val="60000"/>
                  </a:schemeClr>
                </a:solidFill>
              </a:rPr>
              <a:t>Polymer encapsulated small hairlights</a:t>
            </a:r>
          </a:p>
          <a:p>
            <a:pPr lvl="2"/>
            <a:r>
              <a:rPr lang="en-US" dirty="0">
                <a:solidFill>
                  <a:schemeClr val="accent3">
                    <a:lumMod val="40000"/>
                    <a:lumOff val="60000"/>
                  </a:schemeClr>
                </a:solidFill>
              </a:rPr>
              <a:t>polymer encapsulated large hairlights</a:t>
            </a:r>
          </a:p>
          <a:p>
            <a:pPr lvl="1"/>
            <a:endParaRPr lang="en-US" dirty="0">
              <a:solidFill>
                <a:schemeClr val="accent3">
                  <a:lumMod val="40000"/>
                  <a:lumOff val="60000"/>
                </a:schemeClr>
              </a:solidFill>
            </a:endParaRPr>
          </a:p>
          <a:p>
            <a:pPr lvl="1"/>
            <a:endParaRPr lang="en-US" dirty="0">
              <a:solidFill>
                <a:schemeClr val="accent3">
                  <a:lumMod val="40000"/>
                  <a:lumOff val="60000"/>
                </a:schemeClr>
              </a:solidFill>
            </a:endParaRPr>
          </a:p>
        </p:txBody>
      </p:sp>
      <p:pic>
        <p:nvPicPr>
          <p:cNvPr id="4" name="Picture 2">
            <a:extLst>
              <a:ext uri="{FF2B5EF4-FFF2-40B4-BE49-F238E27FC236}">
                <a16:creationId xmlns:a16="http://schemas.microsoft.com/office/drawing/2014/main" id="{69BCDFF6-28B7-442A-837F-82E3C96A4EE6}"/>
              </a:ext>
            </a:extLst>
          </p:cNvPr>
          <p:cNvPicPr>
            <a:picLocks noChangeAspect="1"/>
          </p:cNvPicPr>
          <p:nvPr/>
        </p:nvPicPr>
        <p:blipFill>
          <a:blip r:embed="rId2"/>
          <a:stretch>
            <a:fillRect/>
          </a:stretch>
        </p:blipFill>
        <p:spPr>
          <a:xfrm>
            <a:off x="119587" y="108485"/>
            <a:ext cx="1473875" cy="1223165"/>
          </a:xfrm>
          <a:prstGeom prst="rect">
            <a:avLst/>
          </a:prstGeom>
        </p:spPr>
      </p:pic>
      <p:sp>
        <p:nvSpPr>
          <p:cNvPr id="6" name="TextBox 5">
            <a:extLst>
              <a:ext uri="{FF2B5EF4-FFF2-40B4-BE49-F238E27FC236}">
                <a16:creationId xmlns:a16="http://schemas.microsoft.com/office/drawing/2014/main" id="{643DB186-3457-4F67-81B5-10F6F57758C5}"/>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179377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872C3-6B62-EA3B-7E6A-4FD867B1E3D5}"/>
              </a:ext>
            </a:extLst>
          </p:cNvPr>
          <p:cNvSpPr>
            <a:spLocks noGrp="1"/>
          </p:cNvSpPr>
          <p:nvPr>
            <p:ph type="title"/>
          </p:nvPr>
        </p:nvSpPr>
        <p:spPr/>
        <p:txBody>
          <a:bodyPr/>
          <a:lstStyle/>
          <a:p>
            <a:pPr algn="ctr"/>
            <a:r>
              <a:rPr lang="en-US" dirty="0">
                <a:solidFill>
                  <a:schemeClr val="accent3">
                    <a:lumMod val="40000"/>
                    <a:lumOff val="60000"/>
                  </a:schemeClr>
                </a:solidFill>
              </a:rPr>
              <a:t>Light Box Comparison</a:t>
            </a:r>
          </a:p>
        </p:txBody>
      </p:sp>
      <p:sp>
        <p:nvSpPr>
          <p:cNvPr id="5" name="Content Placeholder 4">
            <a:extLst>
              <a:ext uri="{FF2B5EF4-FFF2-40B4-BE49-F238E27FC236}">
                <a16:creationId xmlns:a16="http://schemas.microsoft.com/office/drawing/2014/main" id="{16AD0BBE-6AC2-4D85-AAF2-712B20DCF326}"/>
              </a:ext>
            </a:extLst>
          </p:cNvPr>
          <p:cNvSpPr txBox="1">
            <a:spLocks noGrp="1"/>
          </p:cNvSpPr>
          <p:nvPr>
            <p:ph idx="1"/>
          </p:nvPr>
        </p:nvSpPr>
        <p:spPr>
          <a:xfrm>
            <a:off x="337751" y="1021492"/>
            <a:ext cx="7241060" cy="5570756"/>
          </a:xfrm>
          <a:prstGeom prst="rect">
            <a:avLst/>
          </a:prstGeom>
          <a:noFill/>
        </p:spPr>
        <p:txBody>
          <a:bodyPr wrap="square" rtlCol="0">
            <a:spAutoFit/>
          </a:bodyPr>
          <a:lstStyle/>
          <a:p>
            <a:pPr algn="ctr"/>
            <a:endParaRPr lang="en-US" b="1" dirty="0">
              <a:solidFill>
                <a:schemeClr val="accent3">
                  <a:lumMod val="40000"/>
                  <a:lumOff val="60000"/>
                </a:schemeClr>
              </a:solidFill>
            </a:endParaRPr>
          </a:p>
          <a:p>
            <a:r>
              <a:rPr lang="en-US" b="1" dirty="0">
                <a:solidFill>
                  <a:schemeClr val="accent3">
                    <a:lumMod val="40000"/>
                    <a:lumOff val="60000"/>
                  </a:schemeClr>
                </a:solidFill>
              </a:rPr>
              <a:t>Panel Options: </a:t>
            </a:r>
          </a:p>
          <a:p>
            <a:pPr lvl="1"/>
            <a:r>
              <a:rPr lang="en-US" dirty="0">
                <a:solidFill>
                  <a:schemeClr val="accent3">
                    <a:lumMod val="40000"/>
                    <a:lumOff val="60000"/>
                  </a:schemeClr>
                </a:solidFill>
              </a:rPr>
              <a:t>Standard</a:t>
            </a:r>
          </a:p>
          <a:p>
            <a:pPr lvl="1"/>
            <a:r>
              <a:rPr lang="en-US" dirty="0">
                <a:solidFill>
                  <a:schemeClr val="accent3">
                    <a:lumMod val="40000"/>
                    <a:lumOff val="60000"/>
                  </a:schemeClr>
                </a:solidFill>
              </a:rPr>
              <a:t>Dark</a:t>
            </a:r>
          </a:p>
          <a:p>
            <a:r>
              <a:rPr lang="en-US" b="1" dirty="0">
                <a:solidFill>
                  <a:schemeClr val="accent3">
                    <a:lumMod val="40000"/>
                    <a:lumOff val="60000"/>
                  </a:schemeClr>
                </a:solidFill>
              </a:rPr>
              <a:t>Light Choices:</a:t>
            </a:r>
          </a:p>
          <a:p>
            <a:pPr lvl="1"/>
            <a:r>
              <a:rPr lang="en-US" dirty="0">
                <a:solidFill>
                  <a:schemeClr val="accent3">
                    <a:lumMod val="40000"/>
                    <a:lumOff val="60000"/>
                  </a:schemeClr>
                </a:solidFill>
              </a:rPr>
              <a:t>C-Store Light</a:t>
            </a:r>
          </a:p>
          <a:p>
            <a:pPr lvl="1"/>
            <a:r>
              <a:rPr lang="en-US" dirty="0">
                <a:solidFill>
                  <a:schemeClr val="accent3">
                    <a:lumMod val="40000"/>
                    <a:lumOff val="60000"/>
                  </a:schemeClr>
                </a:solidFill>
              </a:rPr>
              <a:t>D-Daylight</a:t>
            </a:r>
          </a:p>
          <a:p>
            <a:pPr lvl="1"/>
            <a:r>
              <a:rPr lang="en-US" dirty="0">
                <a:solidFill>
                  <a:schemeClr val="accent3">
                    <a:lumMod val="40000"/>
                    <a:lumOff val="60000"/>
                  </a:schemeClr>
                </a:solidFill>
              </a:rPr>
              <a:t>E-Home Light (Incandescent)</a:t>
            </a:r>
          </a:p>
          <a:p>
            <a:pPr lvl="1"/>
            <a:r>
              <a:rPr lang="en-US" dirty="0">
                <a:solidFill>
                  <a:schemeClr val="accent3">
                    <a:lumMod val="40000"/>
                    <a:lumOff val="60000"/>
                  </a:schemeClr>
                </a:solidFill>
              </a:rPr>
              <a:t>F-Store Light (Cool White Fluorescent)</a:t>
            </a:r>
          </a:p>
          <a:p>
            <a:pPr lvl="1"/>
            <a:r>
              <a:rPr lang="en-US" b="1" dirty="0">
                <a:solidFill>
                  <a:schemeClr val="accent3">
                    <a:lumMod val="40000"/>
                    <a:lumOff val="60000"/>
                  </a:schemeClr>
                </a:solidFill>
              </a:rPr>
              <a:t>Can include UV light with each setting</a:t>
            </a:r>
          </a:p>
          <a:p>
            <a:endParaRPr lang="en-US" dirty="0">
              <a:solidFill>
                <a:schemeClr val="accent3">
                  <a:lumMod val="40000"/>
                  <a:lumOff val="60000"/>
                </a:schemeClr>
              </a:solidFill>
            </a:endParaRPr>
          </a:p>
          <a:p>
            <a:r>
              <a:rPr lang="en-US" dirty="0">
                <a:solidFill>
                  <a:schemeClr val="accent3">
                    <a:lumMod val="40000"/>
                    <a:lumOff val="60000"/>
                  </a:schemeClr>
                </a:solidFill>
              </a:rPr>
              <a:t>Note: Lights in room are off and external light from hall is blocked out with black out curtain for both light and dark photos. </a:t>
            </a:r>
          </a:p>
          <a:p>
            <a:endParaRPr lang="en-US" dirty="0">
              <a:solidFill>
                <a:schemeClr val="accent3">
                  <a:lumMod val="40000"/>
                  <a:lumOff val="60000"/>
                </a:schemeClr>
              </a:solidFill>
            </a:endParaRPr>
          </a:p>
        </p:txBody>
      </p:sp>
      <p:sp>
        <p:nvSpPr>
          <p:cNvPr id="7" name="TextBox 6">
            <a:extLst>
              <a:ext uri="{FF2B5EF4-FFF2-40B4-BE49-F238E27FC236}">
                <a16:creationId xmlns:a16="http://schemas.microsoft.com/office/drawing/2014/main" id="{D7C8C8E9-0BCE-470D-9E43-44A2F0C75CB1}"/>
              </a:ext>
            </a:extLst>
          </p:cNvPr>
          <p:cNvSpPr txBox="1"/>
          <p:nvPr/>
        </p:nvSpPr>
        <p:spPr>
          <a:xfrm>
            <a:off x="3139208" y="1490204"/>
            <a:ext cx="5470822" cy="1354217"/>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chemeClr val="accent3">
                    <a:lumMod val="40000"/>
                    <a:lumOff val="60000"/>
                  </a:schemeClr>
                </a:solidFill>
              </a:rPr>
              <a:t>Utilize different lighting conditions to observe the effects on color and brightness of the different types of tritium polymeric materials</a:t>
            </a:r>
          </a:p>
          <a:p>
            <a:pPr marL="742950" lvl="1" indent="-285750">
              <a:buFont typeface="Wingdings" panose="05000000000000000000" pitchFamily="2" charset="2"/>
              <a:buChar char="Ø"/>
            </a:pPr>
            <a:r>
              <a:rPr lang="en-US" sz="1400" b="1" dirty="0">
                <a:solidFill>
                  <a:schemeClr val="accent3">
                    <a:lumMod val="40000"/>
                    <a:lumOff val="60000"/>
                  </a:schemeClr>
                </a:solidFill>
              </a:rPr>
              <a:t>Analyzing differences in clarity and brightness of the encapsulating polymers</a:t>
            </a:r>
          </a:p>
        </p:txBody>
      </p:sp>
      <p:pic>
        <p:nvPicPr>
          <p:cNvPr id="9" name="Picture 2">
            <a:extLst>
              <a:ext uri="{FF2B5EF4-FFF2-40B4-BE49-F238E27FC236}">
                <a16:creationId xmlns:a16="http://schemas.microsoft.com/office/drawing/2014/main" id="{67CBDDD7-63EC-458F-B6FB-FD4A0AE597AB}"/>
              </a:ext>
            </a:extLst>
          </p:cNvPr>
          <p:cNvPicPr>
            <a:picLocks noChangeAspect="1"/>
          </p:cNvPicPr>
          <p:nvPr/>
        </p:nvPicPr>
        <p:blipFill>
          <a:blip r:embed="rId2"/>
          <a:stretch>
            <a:fillRect/>
          </a:stretch>
        </p:blipFill>
        <p:spPr>
          <a:xfrm>
            <a:off x="119587" y="108485"/>
            <a:ext cx="1473875" cy="1223165"/>
          </a:xfrm>
          <a:prstGeom prst="rect">
            <a:avLst/>
          </a:prstGeom>
        </p:spPr>
      </p:pic>
      <p:sp>
        <p:nvSpPr>
          <p:cNvPr id="11" name="TextBox 10">
            <a:extLst>
              <a:ext uri="{FF2B5EF4-FFF2-40B4-BE49-F238E27FC236}">
                <a16:creationId xmlns:a16="http://schemas.microsoft.com/office/drawing/2014/main" id="{6EF70142-E305-4D52-A42C-F3A31EF24FC4}"/>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pic>
        <p:nvPicPr>
          <p:cNvPr id="4" name="Picture 3">
            <a:extLst>
              <a:ext uri="{FF2B5EF4-FFF2-40B4-BE49-F238E27FC236}">
                <a16:creationId xmlns:a16="http://schemas.microsoft.com/office/drawing/2014/main" id="{C36F5DD8-A3C6-4917-8227-46C9813FF5E9}"/>
              </a:ext>
            </a:extLst>
          </p:cNvPr>
          <p:cNvPicPr>
            <a:picLocks noChangeAspect="1"/>
          </p:cNvPicPr>
          <p:nvPr/>
        </p:nvPicPr>
        <p:blipFill>
          <a:blip r:embed="rId3"/>
          <a:stretch>
            <a:fillRect/>
          </a:stretch>
        </p:blipFill>
        <p:spPr>
          <a:xfrm>
            <a:off x="7215207" y="2991878"/>
            <a:ext cx="4348486" cy="3472487"/>
          </a:xfrm>
          <a:prstGeom prst="rect">
            <a:avLst/>
          </a:prstGeom>
        </p:spPr>
      </p:pic>
    </p:spTree>
    <p:extLst>
      <p:ext uri="{BB962C8B-B14F-4D97-AF65-F5344CB8AC3E}">
        <p14:creationId xmlns:p14="http://schemas.microsoft.com/office/powerpoint/2010/main" val="858832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E4D-95F0-40CA-A1F6-F3BF9A8FC453}"/>
              </a:ext>
            </a:extLst>
          </p:cNvPr>
          <p:cNvSpPr>
            <a:spLocks noGrp="1"/>
          </p:cNvSpPr>
          <p:nvPr>
            <p:ph type="title"/>
          </p:nvPr>
        </p:nvSpPr>
        <p:spPr/>
        <p:txBody>
          <a:bodyPr/>
          <a:lstStyle/>
          <a:p>
            <a:pPr algn="ctr"/>
            <a:r>
              <a:rPr lang="en-US" dirty="0">
                <a:solidFill>
                  <a:schemeClr val="accent3">
                    <a:lumMod val="40000"/>
                    <a:lumOff val="60000"/>
                  </a:schemeClr>
                </a:solidFill>
              </a:rPr>
              <a:t>Large </a:t>
            </a:r>
            <a:r>
              <a:rPr lang="en-US" dirty="0" err="1">
                <a:solidFill>
                  <a:schemeClr val="accent3">
                    <a:lumMod val="40000"/>
                    <a:lumOff val="60000"/>
                  </a:schemeClr>
                </a:solidFill>
              </a:rPr>
              <a:t>Hairlight</a:t>
            </a:r>
            <a:r>
              <a:rPr lang="en-US" dirty="0">
                <a:solidFill>
                  <a:schemeClr val="accent3">
                    <a:lumMod val="40000"/>
                    <a:lumOff val="60000"/>
                  </a:schemeClr>
                </a:solidFill>
              </a:rPr>
              <a:t> Al Q-Panel</a:t>
            </a:r>
          </a:p>
        </p:txBody>
      </p:sp>
      <p:pic>
        <p:nvPicPr>
          <p:cNvPr id="8" name="Picture 2">
            <a:extLst>
              <a:ext uri="{FF2B5EF4-FFF2-40B4-BE49-F238E27FC236}">
                <a16:creationId xmlns:a16="http://schemas.microsoft.com/office/drawing/2014/main" id="{91C7DCDC-C27F-436A-A6C9-629B77E089BF}"/>
              </a:ext>
            </a:extLst>
          </p:cNvPr>
          <p:cNvPicPr>
            <a:picLocks noChangeAspect="1"/>
          </p:cNvPicPr>
          <p:nvPr/>
        </p:nvPicPr>
        <p:blipFill>
          <a:blip r:embed="rId2"/>
          <a:stretch>
            <a:fillRect/>
          </a:stretch>
        </p:blipFill>
        <p:spPr>
          <a:xfrm>
            <a:off x="119587" y="108485"/>
            <a:ext cx="1473875" cy="1223165"/>
          </a:xfrm>
          <a:prstGeom prst="rect">
            <a:avLst/>
          </a:prstGeom>
        </p:spPr>
      </p:pic>
      <p:pic>
        <p:nvPicPr>
          <p:cNvPr id="16" name="Picture 15">
            <a:extLst>
              <a:ext uri="{FF2B5EF4-FFF2-40B4-BE49-F238E27FC236}">
                <a16:creationId xmlns:a16="http://schemas.microsoft.com/office/drawing/2014/main" id="{359DDF28-5BC4-42DC-A051-8018048B2E3F}"/>
              </a:ext>
            </a:extLst>
          </p:cNvPr>
          <p:cNvPicPr>
            <a:picLocks noChangeAspect="1"/>
          </p:cNvPicPr>
          <p:nvPr/>
        </p:nvPicPr>
        <p:blipFill>
          <a:blip r:embed="rId3"/>
          <a:stretch>
            <a:fillRect/>
          </a:stretch>
        </p:blipFill>
        <p:spPr>
          <a:xfrm>
            <a:off x="2360166" y="1468050"/>
            <a:ext cx="5718513" cy="2132327"/>
          </a:xfrm>
          <a:prstGeom prst="rect">
            <a:avLst/>
          </a:prstGeom>
        </p:spPr>
      </p:pic>
      <p:pic>
        <p:nvPicPr>
          <p:cNvPr id="19" name="Picture 18">
            <a:extLst>
              <a:ext uri="{FF2B5EF4-FFF2-40B4-BE49-F238E27FC236}">
                <a16:creationId xmlns:a16="http://schemas.microsoft.com/office/drawing/2014/main" id="{CC787B68-0F5F-4681-AABC-79DD73F738BD}"/>
              </a:ext>
            </a:extLst>
          </p:cNvPr>
          <p:cNvPicPr>
            <a:picLocks noChangeAspect="1"/>
          </p:cNvPicPr>
          <p:nvPr/>
        </p:nvPicPr>
        <p:blipFill>
          <a:blip r:embed="rId4"/>
          <a:stretch>
            <a:fillRect/>
          </a:stretch>
        </p:blipFill>
        <p:spPr>
          <a:xfrm>
            <a:off x="2311671" y="4458827"/>
            <a:ext cx="5695988" cy="1604622"/>
          </a:xfrm>
          <a:prstGeom prst="rect">
            <a:avLst/>
          </a:prstGeom>
        </p:spPr>
      </p:pic>
      <p:sp>
        <p:nvSpPr>
          <p:cNvPr id="20" name="TextBox 19">
            <a:extLst>
              <a:ext uri="{FF2B5EF4-FFF2-40B4-BE49-F238E27FC236}">
                <a16:creationId xmlns:a16="http://schemas.microsoft.com/office/drawing/2014/main" id="{CE6938B7-F7DB-476C-848C-3D5BAE2665E5}"/>
              </a:ext>
            </a:extLst>
          </p:cNvPr>
          <p:cNvSpPr txBox="1"/>
          <p:nvPr/>
        </p:nvSpPr>
        <p:spPr>
          <a:xfrm>
            <a:off x="3848208" y="3860325"/>
            <a:ext cx="2490448" cy="338554"/>
          </a:xfrm>
          <a:prstGeom prst="rect">
            <a:avLst/>
          </a:prstGeom>
          <a:noFill/>
        </p:spPr>
        <p:txBody>
          <a:bodyPr wrap="square" rtlCol="0">
            <a:spAutoFit/>
          </a:bodyPr>
          <a:lstStyle/>
          <a:p>
            <a:r>
              <a:rPr lang="en-US" sz="1600" dirty="0">
                <a:solidFill>
                  <a:schemeClr val="accent3">
                    <a:lumMod val="40000"/>
                    <a:lumOff val="60000"/>
                  </a:schemeClr>
                </a:solidFill>
              </a:rPr>
              <a:t>Standard panels used</a:t>
            </a:r>
          </a:p>
        </p:txBody>
      </p:sp>
      <p:sp>
        <p:nvSpPr>
          <p:cNvPr id="21" name="TextBox 20">
            <a:extLst>
              <a:ext uri="{FF2B5EF4-FFF2-40B4-BE49-F238E27FC236}">
                <a16:creationId xmlns:a16="http://schemas.microsoft.com/office/drawing/2014/main" id="{228AFC7B-F329-4164-B188-78A509AF7A32}"/>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1310881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E4D-95F0-40CA-A1F6-F3BF9A8FC453}"/>
              </a:ext>
            </a:extLst>
          </p:cNvPr>
          <p:cNvSpPr>
            <a:spLocks noGrp="1"/>
          </p:cNvSpPr>
          <p:nvPr>
            <p:ph type="title"/>
          </p:nvPr>
        </p:nvSpPr>
        <p:spPr>
          <a:xfrm>
            <a:off x="1156728" y="440924"/>
            <a:ext cx="8596668" cy="1320800"/>
          </a:xfrm>
        </p:spPr>
        <p:txBody>
          <a:bodyPr>
            <a:normAutofit/>
          </a:bodyPr>
          <a:lstStyle/>
          <a:p>
            <a:pPr algn="ctr"/>
            <a:r>
              <a:rPr lang="en-US" sz="3200" dirty="0">
                <a:solidFill>
                  <a:schemeClr val="accent3">
                    <a:lumMod val="40000"/>
                    <a:lumOff val="60000"/>
                  </a:schemeClr>
                </a:solidFill>
              </a:rPr>
              <a:t>Small </a:t>
            </a:r>
            <a:r>
              <a:rPr lang="en-US" sz="3200" dirty="0" err="1">
                <a:solidFill>
                  <a:schemeClr val="accent3">
                    <a:lumMod val="40000"/>
                    <a:lumOff val="60000"/>
                  </a:schemeClr>
                </a:solidFill>
              </a:rPr>
              <a:t>Hairlight</a:t>
            </a:r>
            <a:r>
              <a:rPr lang="en-US" sz="3200" dirty="0">
                <a:solidFill>
                  <a:schemeClr val="accent3">
                    <a:lumMod val="40000"/>
                    <a:lumOff val="60000"/>
                  </a:schemeClr>
                </a:solidFill>
              </a:rPr>
              <a:t> White Paint over Al Q-Panel</a:t>
            </a:r>
          </a:p>
        </p:txBody>
      </p:sp>
      <p:pic>
        <p:nvPicPr>
          <p:cNvPr id="8" name="Picture 2">
            <a:extLst>
              <a:ext uri="{FF2B5EF4-FFF2-40B4-BE49-F238E27FC236}">
                <a16:creationId xmlns:a16="http://schemas.microsoft.com/office/drawing/2014/main" id="{91C7DCDC-C27F-436A-A6C9-629B77E089BF}"/>
              </a:ext>
            </a:extLst>
          </p:cNvPr>
          <p:cNvPicPr>
            <a:picLocks noChangeAspect="1"/>
          </p:cNvPicPr>
          <p:nvPr/>
        </p:nvPicPr>
        <p:blipFill>
          <a:blip r:embed="rId2"/>
          <a:stretch>
            <a:fillRect/>
          </a:stretch>
        </p:blipFill>
        <p:spPr>
          <a:xfrm>
            <a:off x="119587" y="108485"/>
            <a:ext cx="1473875" cy="1223165"/>
          </a:xfrm>
          <a:prstGeom prst="rect">
            <a:avLst/>
          </a:prstGeom>
        </p:spPr>
      </p:pic>
      <p:pic>
        <p:nvPicPr>
          <p:cNvPr id="4" name="Picture 3">
            <a:extLst>
              <a:ext uri="{FF2B5EF4-FFF2-40B4-BE49-F238E27FC236}">
                <a16:creationId xmlns:a16="http://schemas.microsoft.com/office/drawing/2014/main" id="{699E36F3-680A-41C5-AC99-4FB2D67D549A}"/>
              </a:ext>
            </a:extLst>
          </p:cNvPr>
          <p:cNvPicPr>
            <a:picLocks noChangeAspect="1"/>
          </p:cNvPicPr>
          <p:nvPr/>
        </p:nvPicPr>
        <p:blipFill>
          <a:blip r:embed="rId3"/>
          <a:stretch>
            <a:fillRect/>
          </a:stretch>
        </p:blipFill>
        <p:spPr>
          <a:xfrm>
            <a:off x="1873188" y="1761724"/>
            <a:ext cx="6552102" cy="1322086"/>
          </a:xfrm>
          <a:prstGeom prst="rect">
            <a:avLst/>
          </a:prstGeom>
        </p:spPr>
      </p:pic>
      <p:pic>
        <p:nvPicPr>
          <p:cNvPr id="6" name="Picture 5">
            <a:extLst>
              <a:ext uri="{FF2B5EF4-FFF2-40B4-BE49-F238E27FC236}">
                <a16:creationId xmlns:a16="http://schemas.microsoft.com/office/drawing/2014/main" id="{A2E65184-DD19-4D57-9D1C-64BC136D191E}"/>
              </a:ext>
            </a:extLst>
          </p:cNvPr>
          <p:cNvPicPr>
            <a:picLocks noChangeAspect="1"/>
          </p:cNvPicPr>
          <p:nvPr/>
        </p:nvPicPr>
        <p:blipFill>
          <a:blip r:embed="rId4"/>
          <a:stretch>
            <a:fillRect/>
          </a:stretch>
        </p:blipFill>
        <p:spPr>
          <a:xfrm>
            <a:off x="1836278" y="3917272"/>
            <a:ext cx="6589012" cy="1245484"/>
          </a:xfrm>
          <a:prstGeom prst="rect">
            <a:avLst/>
          </a:prstGeom>
        </p:spPr>
      </p:pic>
      <p:sp>
        <p:nvSpPr>
          <p:cNvPr id="13" name="TextBox 12">
            <a:extLst>
              <a:ext uri="{FF2B5EF4-FFF2-40B4-BE49-F238E27FC236}">
                <a16:creationId xmlns:a16="http://schemas.microsoft.com/office/drawing/2014/main" id="{EE2A077D-986E-447F-9F2B-557FC910A4B3}"/>
              </a:ext>
            </a:extLst>
          </p:cNvPr>
          <p:cNvSpPr txBox="1"/>
          <p:nvPr/>
        </p:nvSpPr>
        <p:spPr>
          <a:xfrm>
            <a:off x="3904015" y="3331264"/>
            <a:ext cx="2490448" cy="338554"/>
          </a:xfrm>
          <a:prstGeom prst="rect">
            <a:avLst/>
          </a:prstGeom>
          <a:noFill/>
        </p:spPr>
        <p:txBody>
          <a:bodyPr wrap="square" rtlCol="0">
            <a:spAutoFit/>
          </a:bodyPr>
          <a:lstStyle/>
          <a:p>
            <a:r>
              <a:rPr lang="en-US" sz="1600" dirty="0">
                <a:solidFill>
                  <a:schemeClr val="accent3">
                    <a:lumMod val="40000"/>
                    <a:lumOff val="60000"/>
                  </a:schemeClr>
                </a:solidFill>
              </a:rPr>
              <a:t>Standard panels used</a:t>
            </a:r>
          </a:p>
        </p:txBody>
      </p:sp>
      <p:sp>
        <p:nvSpPr>
          <p:cNvPr id="14" name="TextBox 13">
            <a:extLst>
              <a:ext uri="{FF2B5EF4-FFF2-40B4-BE49-F238E27FC236}">
                <a16:creationId xmlns:a16="http://schemas.microsoft.com/office/drawing/2014/main" id="{B91868DA-2D8D-437E-B040-A94A132D9C1D}"/>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1225774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E4D-95F0-40CA-A1F6-F3BF9A8FC453}"/>
              </a:ext>
            </a:extLst>
          </p:cNvPr>
          <p:cNvSpPr>
            <a:spLocks noGrp="1"/>
          </p:cNvSpPr>
          <p:nvPr>
            <p:ph type="title"/>
          </p:nvPr>
        </p:nvSpPr>
        <p:spPr>
          <a:xfrm>
            <a:off x="1156728" y="440924"/>
            <a:ext cx="8596668" cy="1320800"/>
          </a:xfrm>
        </p:spPr>
        <p:txBody>
          <a:bodyPr/>
          <a:lstStyle/>
          <a:p>
            <a:pPr algn="ctr"/>
            <a:r>
              <a:rPr lang="en-US" dirty="0">
                <a:solidFill>
                  <a:schemeClr val="accent3">
                    <a:lumMod val="40000"/>
                    <a:lumOff val="60000"/>
                  </a:schemeClr>
                </a:solidFill>
              </a:rPr>
              <a:t>Polymer Encapsulated Disk Lights</a:t>
            </a:r>
          </a:p>
        </p:txBody>
      </p:sp>
      <p:pic>
        <p:nvPicPr>
          <p:cNvPr id="8" name="Picture 2">
            <a:extLst>
              <a:ext uri="{FF2B5EF4-FFF2-40B4-BE49-F238E27FC236}">
                <a16:creationId xmlns:a16="http://schemas.microsoft.com/office/drawing/2014/main" id="{91C7DCDC-C27F-436A-A6C9-629B77E089BF}"/>
              </a:ext>
            </a:extLst>
          </p:cNvPr>
          <p:cNvPicPr>
            <a:picLocks noChangeAspect="1"/>
          </p:cNvPicPr>
          <p:nvPr/>
        </p:nvPicPr>
        <p:blipFill>
          <a:blip r:embed="rId2"/>
          <a:stretch>
            <a:fillRect/>
          </a:stretch>
        </p:blipFill>
        <p:spPr>
          <a:xfrm>
            <a:off x="119587" y="108485"/>
            <a:ext cx="1473875" cy="1223165"/>
          </a:xfrm>
          <a:prstGeom prst="rect">
            <a:avLst/>
          </a:prstGeom>
        </p:spPr>
      </p:pic>
      <p:pic>
        <p:nvPicPr>
          <p:cNvPr id="5" name="Picture 4">
            <a:extLst>
              <a:ext uri="{FF2B5EF4-FFF2-40B4-BE49-F238E27FC236}">
                <a16:creationId xmlns:a16="http://schemas.microsoft.com/office/drawing/2014/main" id="{CDE4C70F-2136-40A1-A617-559B9C768E68}"/>
              </a:ext>
            </a:extLst>
          </p:cNvPr>
          <p:cNvPicPr>
            <a:picLocks noChangeAspect="1"/>
          </p:cNvPicPr>
          <p:nvPr/>
        </p:nvPicPr>
        <p:blipFill>
          <a:blip r:embed="rId3"/>
          <a:stretch>
            <a:fillRect/>
          </a:stretch>
        </p:blipFill>
        <p:spPr>
          <a:xfrm>
            <a:off x="2762389" y="2197261"/>
            <a:ext cx="4587510" cy="1163995"/>
          </a:xfrm>
          <a:prstGeom prst="rect">
            <a:avLst/>
          </a:prstGeom>
        </p:spPr>
      </p:pic>
      <p:pic>
        <p:nvPicPr>
          <p:cNvPr id="9" name="Picture 8">
            <a:extLst>
              <a:ext uri="{FF2B5EF4-FFF2-40B4-BE49-F238E27FC236}">
                <a16:creationId xmlns:a16="http://schemas.microsoft.com/office/drawing/2014/main" id="{D83BE11D-3860-4CED-B753-9613002C2329}"/>
              </a:ext>
            </a:extLst>
          </p:cNvPr>
          <p:cNvPicPr>
            <a:picLocks noChangeAspect="1"/>
          </p:cNvPicPr>
          <p:nvPr/>
        </p:nvPicPr>
        <p:blipFill>
          <a:blip r:embed="rId4"/>
          <a:stretch>
            <a:fillRect/>
          </a:stretch>
        </p:blipFill>
        <p:spPr>
          <a:xfrm>
            <a:off x="2882673" y="3979077"/>
            <a:ext cx="4467224" cy="1163995"/>
          </a:xfrm>
          <a:prstGeom prst="rect">
            <a:avLst/>
          </a:prstGeom>
        </p:spPr>
      </p:pic>
      <p:sp>
        <p:nvSpPr>
          <p:cNvPr id="11" name="TextBox 10">
            <a:extLst>
              <a:ext uri="{FF2B5EF4-FFF2-40B4-BE49-F238E27FC236}">
                <a16:creationId xmlns:a16="http://schemas.microsoft.com/office/drawing/2014/main" id="{1149877C-DEDB-4630-B7A7-3418B7C2ACBE}"/>
              </a:ext>
            </a:extLst>
          </p:cNvPr>
          <p:cNvSpPr txBox="1"/>
          <p:nvPr/>
        </p:nvSpPr>
        <p:spPr>
          <a:xfrm>
            <a:off x="3871061" y="3458239"/>
            <a:ext cx="2490448" cy="338554"/>
          </a:xfrm>
          <a:prstGeom prst="rect">
            <a:avLst/>
          </a:prstGeom>
          <a:noFill/>
        </p:spPr>
        <p:txBody>
          <a:bodyPr wrap="square" rtlCol="0">
            <a:spAutoFit/>
          </a:bodyPr>
          <a:lstStyle/>
          <a:p>
            <a:r>
              <a:rPr lang="en-US" sz="1600" dirty="0">
                <a:solidFill>
                  <a:schemeClr val="accent3">
                    <a:lumMod val="40000"/>
                    <a:lumOff val="60000"/>
                  </a:schemeClr>
                </a:solidFill>
              </a:rPr>
              <a:t>Standard panels used</a:t>
            </a:r>
          </a:p>
        </p:txBody>
      </p:sp>
      <p:sp>
        <p:nvSpPr>
          <p:cNvPr id="12" name="TextBox 11">
            <a:extLst>
              <a:ext uri="{FF2B5EF4-FFF2-40B4-BE49-F238E27FC236}">
                <a16:creationId xmlns:a16="http://schemas.microsoft.com/office/drawing/2014/main" id="{4D5E2DB3-9337-4975-9BC9-89DA311B921F}"/>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362468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E4D-95F0-40CA-A1F6-F3BF9A8FC453}"/>
              </a:ext>
            </a:extLst>
          </p:cNvPr>
          <p:cNvSpPr>
            <a:spLocks noGrp="1"/>
          </p:cNvSpPr>
          <p:nvPr>
            <p:ph type="title"/>
          </p:nvPr>
        </p:nvSpPr>
        <p:spPr>
          <a:xfrm>
            <a:off x="1156728" y="440924"/>
            <a:ext cx="8839528" cy="1320800"/>
          </a:xfrm>
        </p:spPr>
        <p:txBody>
          <a:bodyPr>
            <a:normAutofit/>
          </a:bodyPr>
          <a:lstStyle/>
          <a:p>
            <a:pPr algn="ctr"/>
            <a:r>
              <a:rPr lang="en-US" sz="2400" dirty="0">
                <a:solidFill>
                  <a:schemeClr val="accent3">
                    <a:lumMod val="40000"/>
                    <a:lumOff val="60000"/>
                  </a:schemeClr>
                </a:solidFill>
              </a:rPr>
              <a:t>Polymer Encapsulated Large Hairlights</a:t>
            </a:r>
          </a:p>
        </p:txBody>
      </p:sp>
      <p:pic>
        <p:nvPicPr>
          <p:cNvPr id="8" name="Picture 2">
            <a:extLst>
              <a:ext uri="{FF2B5EF4-FFF2-40B4-BE49-F238E27FC236}">
                <a16:creationId xmlns:a16="http://schemas.microsoft.com/office/drawing/2014/main" id="{91C7DCDC-C27F-436A-A6C9-629B77E089BF}"/>
              </a:ext>
            </a:extLst>
          </p:cNvPr>
          <p:cNvPicPr>
            <a:picLocks noChangeAspect="1"/>
          </p:cNvPicPr>
          <p:nvPr/>
        </p:nvPicPr>
        <p:blipFill>
          <a:blip r:embed="rId2"/>
          <a:stretch>
            <a:fillRect/>
          </a:stretch>
        </p:blipFill>
        <p:spPr>
          <a:xfrm>
            <a:off x="119587" y="108485"/>
            <a:ext cx="1473875" cy="1223165"/>
          </a:xfrm>
          <a:prstGeom prst="rect">
            <a:avLst/>
          </a:prstGeom>
        </p:spPr>
      </p:pic>
      <p:pic>
        <p:nvPicPr>
          <p:cNvPr id="7" name="Picture 6">
            <a:extLst>
              <a:ext uri="{FF2B5EF4-FFF2-40B4-BE49-F238E27FC236}">
                <a16:creationId xmlns:a16="http://schemas.microsoft.com/office/drawing/2014/main" id="{2117AE6B-8A34-497F-8A61-76B9095156EA}"/>
              </a:ext>
            </a:extLst>
          </p:cNvPr>
          <p:cNvPicPr>
            <a:picLocks noChangeAspect="1"/>
          </p:cNvPicPr>
          <p:nvPr/>
        </p:nvPicPr>
        <p:blipFill>
          <a:blip r:embed="rId3"/>
          <a:stretch>
            <a:fillRect/>
          </a:stretch>
        </p:blipFill>
        <p:spPr>
          <a:xfrm>
            <a:off x="3201573" y="1899978"/>
            <a:ext cx="3893342" cy="1320801"/>
          </a:xfrm>
          <a:prstGeom prst="rect">
            <a:avLst/>
          </a:prstGeom>
        </p:spPr>
      </p:pic>
      <p:pic>
        <p:nvPicPr>
          <p:cNvPr id="12" name="Picture 11">
            <a:extLst>
              <a:ext uri="{FF2B5EF4-FFF2-40B4-BE49-F238E27FC236}">
                <a16:creationId xmlns:a16="http://schemas.microsoft.com/office/drawing/2014/main" id="{042DD059-48BF-4DA3-81EE-C82429CDD64D}"/>
              </a:ext>
            </a:extLst>
          </p:cNvPr>
          <p:cNvPicPr>
            <a:picLocks noChangeAspect="1"/>
          </p:cNvPicPr>
          <p:nvPr/>
        </p:nvPicPr>
        <p:blipFill>
          <a:blip r:embed="rId4"/>
          <a:stretch>
            <a:fillRect/>
          </a:stretch>
        </p:blipFill>
        <p:spPr>
          <a:xfrm>
            <a:off x="3201573" y="3777990"/>
            <a:ext cx="3893342" cy="1280838"/>
          </a:xfrm>
          <a:prstGeom prst="rect">
            <a:avLst/>
          </a:prstGeom>
        </p:spPr>
      </p:pic>
      <p:sp>
        <p:nvSpPr>
          <p:cNvPr id="13" name="TextBox 12">
            <a:extLst>
              <a:ext uri="{FF2B5EF4-FFF2-40B4-BE49-F238E27FC236}">
                <a16:creationId xmlns:a16="http://schemas.microsoft.com/office/drawing/2014/main" id="{0FD43CBA-05A8-4E29-9612-EE9909DD5DDB}"/>
              </a:ext>
            </a:extLst>
          </p:cNvPr>
          <p:cNvSpPr txBox="1"/>
          <p:nvPr/>
        </p:nvSpPr>
        <p:spPr>
          <a:xfrm>
            <a:off x="3903020" y="3359033"/>
            <a:ext cx="2490448" cy="338554"/>
          </a:xfrm>
          <a:prstGeom prst="rect">
            <a:avLst/>
          </a:prstGeom>
          <a:noFill/>
        </p:spPr>
        <p:txBody>
          <a:bodyPr wrap="square" rtlCol="0">
            <a:spAutoFit/>
          </a:bodyPr>
          <a:lstStyle/>
          <a:p>
            <a:r>
              <a:rPr lang="en-US" sz="1600" dirty="0">
                <a:solidFill>
                  <a:schemeClr val="accent3">
                    <a:lumMod val="40000"/>
                    <a:lumOff val="60000"/>
                  </a:schemeClr>
                </a:solidFill>
              </a:rPr>
              <a:t>Standard panels used</a:t>
            </a:r>
          </a:p>
        </p:txBody>
      </p:sp>
      <p:sp>
        <p:nvSpPr>
          <p:cNvPr id="14" name="TextBox 13">
            <a:extLst>
              <a:ext uri="{FF2B5EF4-FFF2-40B4-BE49-F238E27FC236}">
                <a16:creationId xmlns:a16="http://schemas.microsoft.com/office/drawing/2014/main" id="{9A9A3105-89F6-4B29-948F-56870F4E11A6}"/>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2047576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641B-E381-401C-B7CA-00EBF0F58542}"/>
              </a:ext>
            </a:extLst>
          </p:cNvPr>
          <p:cNvSpPr>
            <a:spLocks noGrp="1"/>
          </p:cNvSpPr>
          <p:nvPr>
            <p:ph type="title"/>
          </p:nvPr>
        </p:nvSpPr>
        <p:spPr/>
        <p:txBody>
          <a:bodyPr/>
          <a:lstStyle/>
          <a:p>
            <a:pPr algn="ctr"/>
            <a:r>
              <a:rPr lang="en-US" dirty="0">
                <a:solidFill>
                  <a:schemeClr val="accent3">
                    <a:lumMod val="40000"/>
                    <a:lumOff val="60000"/>
                  </a:schemeClr>
                </a:solidFill>
              </a:rPr>
              <a:t>Underway and Upcoming Tests</a:t>
            </a:r>
          </a:p>
        </p:txBody>
      </p:sp>
      <p:sp>
        <p:nvSpPr>
          <p:cNvPr id="3" name="Content Placeholder 2">
            <a:extLst>
              <a:ext uri="{FF2B5EF4-FFF2-40B4-BE49-F238E27FC236}">
                <a16:creationId xmlns:a16="http://schemas.microsoft.com/office/drawing/2014/main" id="{B08441C8-AFF5-4E42-9413-F00F1CEDB0B9}"/>
              </a:ext>
            </a:extLst>
          </p:cNvPr>
          <p:cNvSpPr>
            <a:spLocks noGrp="1"/>
          </p:cNvSpPr>
          <p:nvPr>
            <p:ph idx="1"/>
          </p:nvPr>
        </p:nvSpPr>
        <p:spPr>
          <a:xfrm>
            <a:off x="855134" y="1830389"/>
            <a:ext cx="8596668" cy="3880773"/>
          </a:xfrm>
        </p:spPr>
        <p:txBody>
          <a:bodyPr/>
          <a:lstStyle/>
          <a:p>
            <a:r>
              <a:rPr lang="en-US" dirty="0">
                <a:solidFill>
                  <a:schemeClr val="accent3">
                    <a:lumMod val="40000"/>
                    <a:lumOff val="60000"/>
                  </a:schemeClr>
                </a:solidFill>
              </a:rPr>
              <a:t>Black panel light box comparison </a:t>
            </a:r>
          </a:p>
          <a:p>
            <a:r>
              <a:rPr lang="en-US" dirty="0">
                <a:solidFill>
                  <a:schemeClr val="accent3">
                    <a:lumMod val="40000"/>
                    <a:lumOff val="60000"/>
                  </a:schemeClr>
                </a:solidFill>
              </a:rPr>
              <a:t>Radiometry measurements </a:t>
            </a:r>
          </a:p>
          <a:p>
            <a:r>
              <a:rPr lang="en-US" dirty="0">
                <a:solidFill>
                  <a:schemeClr val="accent3">
                    <a:lumMod val="40000"/>
                    <a:lumOff val="60000"/>
                  </a:schemeClr>
                </a:solidFill>
              </a:rPr>
              <a:t>Adhesion strength tape test</a:t>
            </a:r>
          </a:p>
          <a:p>
            <a:r>
              <a:rPr lang="en-US" sz="1800" dirty="0">
                <a:solidFill>
                  <a:schemeClr val="accent3">
                    <a:lumMod val="40000"/>
                    <a:lumOff val="60000"/>
                  </a:schemeClr>
                </a:solidFill>
              </a:rPr>
              <a:t>Film material development and testing</a:t>
            </a:r>
          </a:p>
          <a:p>
            <a:r>
              <a:rPr lang="en-US" sz="1800" dirty="0">
                <a:solidFill>
                  <a:schemeClr val="accent3">
                    <a:lumMod val="40000"/>
                    <a:lumOff val="60000"/>
                  </a:schemeClr>
                </a:solidFill>
              </a:rPr>
              <a:t>Thermal vacuum </a:t>
            </a:r>
          </a:p>
          <a:p>
            <a:r>
              <a:rPr lang="en-US" sz="1800" dirty="0">
                <a:solidFill>
                  <a:schemeClr val="accent3">
                    <a:lumMod val="40000"/>
                    <a:lumOff val="60000"/>
                  </a:schemeClr>
                </a:solidFill>
              </a:rPr>
              <a:t>UV exposure</a:t>
            </a:r>
          </a:p>
          <a:p>
            <a:r>
              <a:rPr lang="en-US" dirty="0">
                <a:solidFill>
                  <a:schemeClr val="accent3">
                    <a:lumMod val="40000"/>
                    <a:lumOff val="60000"/>
                  </a:schemeClr>
                </a:solidFill>
              </a:rPr>
              <a:t>Materials Exposure Technology Innovation in Space-3 (METIS-3)</a:t>
            </a:r>
          </a:p>
          <a:p>
            <a:r>
              <a:rPr lang="en-US" sz="1800" dirty="0">
                <a:solidFill>
                  <a:schemeClr val="accent3">
                    <a:lumMod val="40000"/>
                    <a:lumOff val="60000"/>
                  </a:schemeClr>
                </a:solidFill>
              </a:rPr>
              <a:t>Materials International Space Station Experiment-20 (MISSE-20) </a:t>
            </a:r>
          </a:p>
          <a:p>
            <a:endParaRPr lang="en-US" dirty="0">
              <a:solidFill>
                <a:schemeClr val="accent3">
                  <a:lumMod val="40000"/>
                  <a:lumOff val="60000"/>
                </a:schemeClr>
              </a:solidFill>
            </a:endParaRPr>
          </a:p>
        </p:txBody>
      </p:sp>
      <p:pic>
        <p:nvPicPr>
          <p:cNvPr id="4" name="Picture 2">
            <a:extLst>
              <a:ext uri="{FF2B5EF4-FFF2-40B4-BE49-F238E27FC236}">
                <a16:creationId xmlns:a16="http://schemas.microsoft.com/office/drawing/2014/main" id="{69BCDFF6-28B7-442A-837F-82E3C96A4EE6}"/>
              </a:ext>
            </a:extLst>
          </p:cNvPr>
          <p:cNvPicPr>
            <a:picLocks noChangeAspect="1"/>
          </p:cNvPicPr>
          <p:nvPr/>
        </p:nvPicPr>
        <p:blipFill>
          <a:blip r:embed="rId2"/>
          <a:stretch>
            <a:fillRect/>
          </a:stretch>
        </p:blipFill>
        <p:spPr>
          <a:xfrm>
            <a:off x="119587" y="108485"/>
            <a:ext cx="1473875" cy="1223165"/>
          </a:xfrm>
          <a:prstGeom prst="rect">
            <a:avLst/>
          </a:prstGeom>
        </p:spPr>
      </p:pic>
      <p:sp>
        <p:nvSpPr>
          <p:cNvPr id="6" name="TextBox 5">
            <a:extLst>
              <a:ext uri="{FF2B5EF4-FFF2-40B4-BE49-F238E27FC236}">
                <a16:creationId xmlns:a16="http://schemas.microsoft.com/office/drawing/2014/main" id="{04501F27-B825-4721-BE3E-614FCF9E5247}"/>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857683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02C9-E103-411E-B5D4-9DB6C11B8926}"/>
              </a:ext>
            </a:extLst>
          </p:cNvPr>
          <p:cNvSpPr>
            <a:spLocks noGrp="1"/>
          </p:cNvSpPr>
          <p:nvPr>
            <p:ph type="title"/>
          </p:nvPr>
        </p:nvSpPr>
        <p:spPr/>
        <p:txBody>
          <a:bodyPr/>
          <a:lstStyle/>
          <a:p>
            <a:pPr algn="ctr"/>
            <a:r>
              <a:rPr lang="en-US" dirty="0">
                <a:solidFill>
                  <a:schemeClr val="accent3">
                    <a:lumMod val="40000"/>
                    <a:lumOff val="60000"/>
                  </a:schemeClr>
                </a:solidFill>
              </a:rPr>
              <a:t>Additional Sources</a:t>
            </a:r>
          </a:p>
        </p:txBody>
      </p:sp>
      <p:sp>
        <p:nvSpPr>
          <p:cNvPr id="3" name="Content Placeholder 2">
            <a:extLst>
              <a:ext uri="{FF2B5EF4-FFF2-40B4-BE49-F238E27FC236}">
                <a16:creationId xmlns:a16="http://schemas.microsoft.com/office/drawing/2014/main" id="{44DDBBD5-7A88-44C7-AC19-F918E0E5F0A6}"/>
              </a:ext>
            </a:extLst>
          </p:cNvPr>
          <p:cNvSpPr>
            <a:spLocks noGrp="1"/>
          </p:cNvSpPr>
          <p:nvPr>
            <p:ph idx="1"/>
          </p:nvPr>
        </p:nvSpPr>
        <p:spPr/>
        <p:txBody>
          <a:bodyPr/>
          <a:lstStyle/>
          <a:p>
            <a:r>
              <a:rPr lang="en-US" dirty="0">
                <a:solidFill>
                  <a:schemeClr val="accent3">
                    <a:lumMod val="40000"/>
                    <a:lumOff val="60000"/>
                  </a:schemeClr>
                </a:solidFill>
                <a:hlinkClick r:id="rId2">
                  <a:extLst>
                    <a:ext uri="{A12FA001-AC4F-418D-AE19-62706E023703}">
                      <ahyp:hlinkClr xmlns:ahyp="http://schemas.microsoft.com/office/drawing/2018/hyperlinkcolor" val="tx"/>
                    </a:ext>
                  </a:extLst>
                </a:hlinkClick>
              </a:rPr>
              <a:t>https://www.epa.gov/radiation/radionuclide-basics-tritium</a:t>
            </a:r>
            <a:r>
              <a:rPr lang="en-US" dirty="0">
                <a:solidFill>
                  <a:schemeClr val="accent3">
                    <a:lumMod val="40000"/>
                    <a:lumOff val="60000"/>
                  </a:schemeClr>
                </a:solidFill>
              </a:rPr>
              <a:t>   </a:t>
            </a:r>
          </a:p>
        </p:txBody>
      </p:sp>
      <p:pic>
        <p:nvPicPr>
          <p:cNvPr id="4" name="Picture 2">
            <a:extLst>
              <a:ext uri="{FF2B5EF4-FFF2-40B4-BE49-F238E27FC236}">
                <a16:creationId xmlns:a16="http://schemas.microsoft.com/office/drawing/2014/main" id="{A71D3866-3985-4704-B8B9-A5F61D5075D7}"/>
              </a:ext>
            </a:extLst>
          </p:cNvPr>
          <p:cNvPicPr>
            <a:picLocks noChangeAspect="1"/>
          </p:cNvPicPr>
          <p:nvPr/>
        </p:nvPicPr>
        <p:blipFill>
          <a:blip r:embed="rId3"/>
          <a:stretch>
            <a:fillRect/>
          </a:stretch>
        </p:blipFill>
        <p:spPr>
          <a:xfrm>
            <a:off x="119587" y="108485"/>
            <a:ext cx="1473875" cy="1223165"/>
          </a:xfrm>
          <a:prstGeom prst="rect">
            <a:avLst/>
          </a:prstGeom>
        </p:spPr>
      </p:pic>
      <p:sp>
        <p:nvSpPr>
          <p:cNvPr id="6" name="TextBox 5">
            <a:extLst>
              <a:ext uri="{FF2B5EF4-FFF2-40B4-BE49-F238E27FC236}">
                <a16:creationId xmlns:a16="http://schemas.microsoft.com/office/drawing/2014/main" id="{95380FC3-9708-4E1C-87DB-6F16C00DA01A}"/>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1652739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7B58B0-766F-4BB9-B406-BB48D3F7C1FF}"/>
              </a:ext>
            </a:extLst>
          </p:cNvPr>
          <p:cNvSpPr>
            <a:spLocks noGrp="1"/>
          </p:cNvSpPr>
          <p:nvPr>
            <p:ph type="title"/>
          </p:nvPr>
        </p:nvSpPr>
        <p:spPr/>
        <p:txBody>
          <a:bodyPr/>
          <a:lstStyle/>
          <a:p>
            <a:pPr algn="ctr"/>
            <a:r>
              <a:rPr lang="en-US" dirty="0">
                <a:solidFill>
                  <a:schemeClr val="accent3">
                    <a:lumMod val="40000"/>
                    <a:lumOff val="60000"/>
                  </a:schemeClr>
                </a:solidFill>
              </a:rPr>
              <a:t>Scientific Background</a:t>
            </a:r>
          </a:p>
        </p:txBody>
      </p:sp>
      <p:sp>
        <p:nvSpPr>
          <p:cNvPr id="5" name="Content Placeholder 4">
            <a:extLst>
              <a:ext uri="{FF2B5EF4-FFF2-40B4-BE49-F238E27FC236}">
                <a16:creationId xmlns:a16="http://schemas.microsoft.com/office/drawing/2014/main" id="{43BEDC7E-8214-4FF3-949C-53A532BC0B4F}"/>
              </a:ext>
            </a:extLst>
          </p:cNvPr>
          <p:cNvSpPr>
            <a:spLocks noGrp="1"/>
          </p:cNvSpPr>
          <p:nvPr>
            <p:ph idx="1"/>
          </p:nvPr>
        </p:nvSpPr>
        <p:spPr>
          <a:xfrm>
            <a:off x="599180" y="1683850"/>
            <a:ext cx="8962070" cy="4564549"/>
          </a:xfrm>
        </p:spPr>
        <p:txBody>
          <a:bodyPr>
            <a:normAutofit fontScale="85000" lnSpcReduction="20000"/>
          </a:bodyPr>
          <a:lstStyle/>
          <a:p>
            <a:pPr marL="285750" indent="-285750">
              <a:buFont typeface="Arial" panose="020B0604020202020204" pitchFamily="34" charset="0"/>
              <a:buChar char="•"/>
            </a:pPr>
            <a:r>
              <a:rPr lang="en-US" sz="2500" dirty="0">
                <a:solidFill>
                  <a:schemeClr val="accent3">
                    <a:lumMod val="40000"/>
                    <a:lumOff val="60000"/>
                  </a:schemeClr>
                </a:solidFill>
                <a:ea typeface="+mn-lt"/>
                <a:cs typeface="+mn-lt"/>
              </a:rPr>
              <a:t>Tritium or hydrogen-three is a radioactive isotope of hydrogen that emits beta particles as it undergoes a process called beta decay.</a:t>
            </a:r>
          </a:p>
          <a:p>
            <a:pPr marL="685800" lvl="1">
              <a:buFont typeface="Arial" panose="020B0604020202020204" pitchFamily="34" charset="0"/>
              <a:buChar char="•"/>
            </a:pPr>
            <a:r>
              <a:rPr lang="en-US" sz="2300" dirty="0">
                <a:solidFill>
                  <a:schemeClr val="accent3">
                    <a:lumMod val="40000"/>
                    <a:lumOff val="60000"/>
                  </a:schemeClr>
                </a:solidFill>
                <a:cs typeface="Calibri"/>
              </a:rPr>
              <a:t>Half life of 12.3 years</a:t>
            </a:r>
          </a:p>
          <a:p>
            <a:pPr marL="342900" indent="-342900">
              <a:buFont typeface="Arial" panose="020B0604020202020204" pitchFamily="34" charset="0"/>
              <a:buChar char="•"/>
            </a:pPr>
            <a:endParaRPr lang="en-US" sz="2500" dirty="0">
              <a:solidFill>
                <a:schemeClr val="accent3">
                  <a:lumMod val="40000"/>
                  <a:lumOff val="60000"/>
                </a:schemeClr>
              </a:solidFill>
            </a:endParaRPr>
          </a:p>
          <a:p>
            <a:pPr marL="285750" indent="-285750">
              <a:buFont typeface="Arial" panose="020B0604020202020204" pitchFamily="34" charset="0"/>
              <a:buChar char="•"/>
            </a:pPr>
            <a:r>
              <a:rPr lang="en-US" sz="2500" dirty="0">
                <a:solidFill>
                  <a:schemeClr val="accent3">
                    <a:lumMod val="40000"/>
                    <a:lumOff val="60000"/>
                  </a:schemeClr>
                </a:solidFill>
                <a:ea typeface="+mn-lt"/>
                <a:cs typeface="+mn-lt"/>
              </a:rPr>
              <a:t>A beta particle is a high-energy, high-speed electron (or positron) emitted from radioactive decay of an atomic nucleus. </a:t>
            </a:r>
            <a:endParaRPr lang="en-US" sz="2500" dirty="0">
              <a:solidFill>
                <a:schemeClr val="accent3">
                  <a:lumMod val="40000"/>
                  <a:lumOff val="60000"/>
                </a:schemeClr>
              </a:solidFill>
              <a:cs typeface="Calibri"/>
            </a:endParaRPr>
          </a:p>
          <a:p>
            <a:pPr marL="285750" indent="-285750">
              <a:buFont typeface="Arial" panose="020B0604020202020204" pitchFamily="34" charset="0"/>
              <a:buChar char="•"/>
            </a:pPr>
            <a:endParaRPr lang="en-US" sz="2500" dirty="0">
              <a:solidFill>
                <a:schemeClr val="accent3">
                  <a:lumMod val="40000"/>
                  <a:lumOff val="60000"/>
                </a:schemeClr>
              </a:solidFill>
              <a:ea typeface="+mn-lt"/>
              <a:cs typeface="+mn-lt"/>
            </a:endParaRPr>
          </a:p>
          <a:p>
            <a:pPr marL="285750" indent="-285750">
              <a:buFont typeface="Arial" panose="020B0604020202020204" pitchFamily="34" charset="0"/>
              <a:buChar char="•"/>
            </a:pPr>
            <a:r>
              <a:rPr lang="en-US" sz="2500" dirty="0">
                <a:solidFill>
                  <a:schemeClr val="accent3">
                    <a:lumMod val="40000"/>
                    <a:lumOff val="60000"/>
                  </a:schemeClr>
                </a:solidFill>
                <a:ea typeface="+mn-lt"/>
                <a:cs typeface="+mn-lt"/>
              </a:rPr>
              <a:t>Because it is a gas, tritium must be bound to a material or encapsulated in a sealed glass container. </a:t>
            </a:r>
            <a:endParaRPr lang="en-US" sz="2500" dirty="0">
              <a:solidFill>
                <a:schemeClr val="accent3">
                  <a:lumMod val="40000"/>
                  <a:lumOff val="60000"/>
                </a:schemeClr>
              </a:solidFill>
              <a:cs typeface="Calibri" panose="020F0502020204030204"/>
            </a:endParaRPr>
          </a:p>
          <a:p>
            <a:pPr marL="285750" indent="-285750">
              <a:buFont typeface="Arial" panose="020B0604020202020204" pitchFamily="34" charset="0"/>
              <a:buChar char="•"/>
            </a:pPr>
            <a:endParaRPr lang="en-US" sz="2500" dirty="0">
              <a:solidFill>
                <a:schemeClr val="accent3">
                  <a:lumMod val="40000"/>
                  <a:lumOff val="60000"/>
                </a:schemeClr>
              </a:solidFill>
              <a:ea typeface="+mn-lt"/>
              <a:cs typeface="+mn-lt"/>
            </a:endParaRPr>
          </a:p>
          <a:p>
            <a:pPr marL="285750" indent="-285750">
              <a:buFont typeface="Arial" panose="020B0604020202020204" pitchFamily="34" charset="0"/>
              <a:buChar char="•"/>
            </a:pPr>
            <a:r>
              <a:rPr lang="en-US" sz="2500" dirty="0">
                <a:solidFill>
                  <a:schemeClr val="accent3">
                    <a:lumMod val="40000"/>
                    <a:lumOff val="60000"/>
                  </a:schemeClr>
                </a:solidFill>
                <a:ea typeface="+mn-lt"/>
                <a:cs typeface="+mn-lt"/>
              </a:rPr>
              <a:t>The gaseous tritium can then be combined with a phosphor source which when struck with beta particles, fluoresces and emits light. Such a light source is referred to as a gaseous tritium light source (GTLS).</a:t>
            </a:r>
            <a:endParaRPr lang="en-US" sz="2500" dirty="0">
              <a:solidFill>
                <a:schemeClr val="accent3">
                  <a:lumMod val="40000"/>
                  <a:lumOff val="60000"/>
                </a:schemeClr>
              </a:solidFill>
              <a:cs typeface="Calibri"/>
            </a:endParaRPr>
          </a:p>
          <a:p>
            <a:endParaRPr lang="en-US" dirty="0">
              <a:solidFill>
                <a:schemeClr val="accent3">
                  <a:lumMod val="40000"/>
                  <a:lumOff val="60000"/>
                </a:schemeClr>
              </a:solidFill>
            </a:endParaRPr>
          </a:p>
        </p:txBody>
      </p:sp>
      <p:pic>
        <p:nvPicPr>
          <p:cNvPr id="6" name="Picture 2">
            <a:extLst>
              <a:ext uri="{FF2B5EF4-FFF2-40B4-BE49-F238E27FC236}">
                <a16:creationId xmlns:a16="http://schemas.microsoft.com/office/drawing/2014/main" id="{7C84385A-3E24-4C88-88E9-A1F4EF4E1E06}"/>
              </a:ext>
            </a:extLst>
          </p:cNvPr>
          <p:cNvPicPr>
            <a:picLocks noChangeAspect="1"/>
          </p:cNvPicPr>
          <p:nvPr/>
        </p:nvPicPr>
        <p:blipFill>
          <a:blip r:embed="rId2"/>
          <a:stretch>
            <a:fillRect/>
          </a:stretch>
        </p:blipFill>
        <p:spPr>
          <a:xfrm>
            <a:off x="119587" y="108485"/>
            <a:ext cx="1473875" cy="1223165"/>
          </a:xfrm>
          <a:prstGeom prst="rect">
            <a:avLst/>
          </a:prstGeom>
        </p:spPr>
      </p:pic>
      <p:sp>
        <p:nvSpPr>
          <p:cNvPr id="8" name="TextBox 7">
            <a:extLst>
              <a:ext uri="{FF2B5EF4-FFF2-40B4-BE49-F238E27FC236}">
                <a16:creationId xmlns:a16="http://schemas.microsoft.com/office/drawing/2014/main" id="{AB282C8E-1003-496F-8FF7-5C07C2CBEBCC}"/>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1095237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5E81B-F44F-450D-989E-457572443173}"/>
              </a:ext>
            </a:extLst>
          </p:cNvPr>
          <p:cNvSpPr>
            <a:spLocks noGrp="1"/>
          </p:cNvSpPr>
          <p:nvPr>
            <p:ph type="title"/>
          </p:nvPr>
        </p:nvSpPr>
        <p:spPr/>
        <p:txBody>
          <a:bodyPr/>
          <a:lstStyle/>
          <a:p>
            <a:pPr algn="ctr"/>
            <a:r>
              <a:rPr lang="en-US" dirty="0">
                <a:solidFill>
                  <a:schemeClr val="accent3">
                    <a:lumMod val="40000"/>
                    <a:lumOff val="60000"/>
                  </a:schemeClr>
                </a:solidFill>
              </a:rPr>
              <a:t>Current Industry Applications</a:t>
            </a:r>
          </a:p>
        </p:txBody>
      </p:sp>
      <p:sp>
        <p:nvSpPr>
          <p:cNvPr id="3" name="Content Placeholder 2">
            <a:extLst>
              <a:ext uri="{FF2B5EF4-FFF2-40B4-BE49-F238E27FC236}">
                <a16:creationId xmlns:a16="http://schemas.microsoft.com/office/drawing/2014/main" id="{1E5EC116-6B06-4C8F-AB6F-BDD8D5160A3F}"/>
              </a:ext>
            </a:extLst>
          </p:cNvPr>
          <p:cNvSpPr>
            <a:spLocks noGrp="1"/>
          </p:cNvSpPr>
          <p:nvPr>
            <p:ph idx="1"/>
          </p:nvPr>
        </p:nvSpPr>
        <p:spPr>
          <a:xfrm>
            <a:off x="677334" y="1832765"/>
            <a:ext cx="8596668" cy="3880773"/>
          </a:xfrm>
        </p:spPr>
        <p:txBody>
          <a:bodyPr vert="horz" lIns="91440" tIns="45720" rIns="91440" bIns="45720" rtlCol="0" anchor="t">
            <a:normAutofit/>
          </a:bodyPr>
          <a:lstStyle/>
          <a:p>
            <a:r>
              <a:rPr lang="en-US" dirty="0">
                <a:solidFill>
                  <a:schemeClr val="accent3">
                    <a:lumMod val="40000"/>
                    <a:lumOff val="60000"/>
                  </a:schemeClr>
                </a:solidFill>
                <a:ea typeface="+mn-lt"/>
                <a:cs typeface="+mn-lt"/>
              </a:rPr>
              <a:t>Tritium light sources are used in items such as emergency exit signs and watch faces, and as a very reliable source of low intensity light for items such as gun sites and navigational compasses </a:t>
            </a:r>
          </a:p>
          <a:p>
            <a:r>
              <a:rPr lang="en-US" dirty="0">
                <a:solidFill>
                  <a:schemeClr val="accent3">
                    <a:lumMod val="40000"/>
                    <a:lumOff val="60000"/>
                  </a:schemeClr>
                </a:solidFill>
                <a:ea typeface="+mn-lt"/>
                <a:cs typeface="+mn-lt"/>
              </a:rPr>
              <a:t>The current and future market for the light sources strongly implies that there is a potential for a patent and use for this material in commercial industries </a:t>
            </a:r>
            <a:endParaRPr lang="en-US" dirty="0">
              <a:solidFill>
                <a:schemeClr val="accent3">
                  <a:lumMod val="40000"/>
                  <a:lumOff val="60000"/>
                </a:schemeClr>
              </a:solidFill>
            </a:endParaRPr>
          </a:p>
        </p:txBody>
      </p:sp>
      <p:pic>
        <p:nvPicPr>
          <p:cNvPr id="4" name="Picture 2">
            <a:extLst>
              <a:ext uri="{FF2B5EF4-FFF2-40B4-BE49-F238E27FC236}">
                <a16:creationId xmlns:a16="http://schemas.microsoft.com/office/drawing/2014/main" id="{241EB7AB-60D8-4106-8856-9B828F2EFB04}"/>
              </a:ext>
            </a:extLst>
          </p:cNvPr>
          <p:cNvPicPr>
            <a:picLocks noChangeAspect="1"/>
          </p:cNvPicPr>
          <p:nvPr/>
        </p:nvPicPr>
        <p:blipFill>
          <a:blip r:embed="rId2"/>
          <a:stretch>
            <a:fillRect/>
          </a:stretch>
        </p:blipFill>
        <p:spPr>
          <a:xfrm>
            <a:off x="119587" y="108485"/>
            <a:ext cx="1473875" cy="1223165"/>
          </a:xfrm>
          <a:prstGeom prst="rect">
            <a:avLst/>
          </a:prstGeom>
        </p:spPr>
      </p:pic>
      <p:sp>
        <p:nvSpPr>
          <p:cNvPr id="8" name="TextBox 7">
            <a:extLst>
              <a:ext uri="{FF2B5EF4-FFF2-40B4-BE49-F238E27FC236}">
                <a16:creationId xmlns:a16="http://schemas.microsoft.com/office/drawing/2014/main" id="{325B241F-A96F-4053-A63D-4A5C5C85E407}"/>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4073517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E2D05-26EB-411D-906B-F9BDBE3A74B0}"/>
              </a:ext>
            </a:extLst>
          </p:cNvPr>
          <p:cNvSpPr>
            <a:spLocks noGrp="1"/>
          </p:cNvSpPr>
          <p:nvPr>
            <p:ph type="title"/>
          </p:nvPr>
        </p:nvSpPr>
        <p:spPr>
          <a:xfrm>
            <a:off x="1156728" y="609600"/>
            <a:ext cx="8596668" cy="1320800"/>
          </a:xfrm>
        </p:spPr>
        <p:txBody>
          <a:bodyPr>
            <a:normAutofit/>
          </a:bodyPr>
          <a:lstStyle/>
          <a:p>
            <a:pPr algn="ctr"/>
            <a:r>
              <a:rPr lang="en-US" sz="2800" dirty="0">
                <a:solidFill>
                  <a:schemeClr val="accent3">
                    <a:lumMod val="40000"/>
                    <a:lumOff val="60000"/>
                  </a:schemeClr>
                </a:solidFill>
              </a:rPr>
              <a:t>Potential In-Space and Lunar Surface Applications</a:t>
            </a:r>
          </a:p>
        </p:txBody>
      </p:sp>
      <p:sp>
        <p:nvSpPr>
          <p:cNvPr id="3" name="Content Placeholder 2">
            <a:extLst>
              <a:ext uri="{FF2B5EF4-FFF2-40B4-BE49-F238E27FC236}">
                <a16:creationId xmlns:a16="http://schemas.microsoft.com/office/drawing/2014/main" id="{4E8A123E-FCA8-4108-91D6-A14426352C7D}"/>
              </a:ext>
            </a:extLst>
          </p:cNvPr>
          <p:cNvSpPr>
            <a:spLocks noGrp="1"/>
          </p:cNvSpPr>
          <p:nvPr>
            <p:ph idx="1"/>
          </p:nvPr>
        </p:nvSpPr>
        <p:spPr>
          <a:xfrm>
            <a:off x="677334" y="1930400"/>
            <a:ext cx="8596668" cy="3880773"/>
          </a:xfrm>
        </p:spPr>
        <p:txBody>
          <a:bodyPr/>
          <a:lstStyle/>
          <a:p>
            <a:r>
              <a:rPr lang="en-US" dirty="0">
                <a:solidFill>
                  <a:schemeClr val="accent3">
                    <a:lumMod val="40000"/>
                    <a:lumOff val="60000"/>
                  </a:schemeClr>
                </a:solidFill>
              </a:rPr>
              <a:t>Facilitate long term internal and external lighting needs for:</a:t>
            </a:r>
          </a:p>
          <a:p>
            <a:pPr lvl="1"/>
            <a:r>
              <a:rPr lang="en-US" sz="1800" dirty="0">
                <a:solidFill>
                  <a:schemeClr val="accent3">
                    <a:lumMod val="40000"/>
                    <a:lumOff val="60000"/>
                  </a:schemeClr>
                </a:solidFill>
              </a:rPr>
              <a:t>Imaging</a:t>
            </a:r>
          </a:p>
          <a:p>
            <a:pPr lvl="1"/>
            <a:r>
              <a:rPr lang="en-US" sz="1800" dirty="0">
                <a:solidFill>
                  <a:schemeClr val="accent3">
                    <a:lumMod val="40000"/>
                    <a:lumOff val="60000"/>
                  </a:schemeClr>
                </a:solidFill>
              </a:rPr>
              <a:t>Docking</a:t>
            </a:r>
          </a:p>
          <a:p>
            <a:pPr lvl="1"/>
            <a:r>
              <a:rPr lang="en-US" sz="1800" dirty="0">
                <a:solidFill>
                  <a:schemeClr val="accent3">
                    <a:lumMod val="40000"/>
                    <a:lumOff val="60000"/>
                  </a:schemeClr>
                </a:solidFill>
              </a:rPr>
              <a:t>Tracking</a:t>
            </a:r>
          </a:p>
          <a:p>
            <a:pPr lvl="1"/>
            <a:r>
              <a:rPr lang="en-US" sz="1800" dirty="0">
                <a:solidFill>
                  <a:schemeClr val="accent3">
                    <a:lumMod val="40000"/>
                    <a:lumOff val="60000"/>
                  </a:schemeClr>
                </a:solidFill>
              </a:rPr>
              <a:t>Color indicators</a:t>
            </a:r>
          </a:p>
          <a:p>
            <a:pPr lvl="2"/>
            <a:r>
              <a:rPr lang="en-US" sz="1600" dirty="0">
                <a:solidFill>
                  <a:schemeClr val="accent3">
                    <a:lumMod val="40000"/>
                    <a:lumOff val="60000"/>
                  </a:schemeClr>
                </a:solidFill>
              </a:rPr>
              <a:t>Such as outside the ISS</a:t>
            </a:r>
          </a:p>
          <a:p>
            <a:pPr lvl="1"/>
            <a:r>
              <a:rPr lang="en-US" sz="1800" dirty="0" err="1">
                <a:solidFill>
                  <a:schemeClr val="accent3">
                    <a:lumMod val="40000"/>
                    <a:lumOff val="60000"/>
                  </a:schemeClr>
                </a:solidFill>
              </a:rPr>
              <a:t>xEMU</a:t>
            </a:r>
            <a:r>
              <a:rPr lang="en-US" sz="1800" dirty="0">
                <a:solidFill>
                  <a:schemeClr val="accent3">
                    <a:lumMod val="40000"/>
                    <a:lumOff val="60000"/>
                  </a:schemeClr>
                </a:solidFill>
              </a:rPr>
              <a:t> suits for lunar exploration on the moon</a:t>
            </a:r>
          </a:p>
          <a:p>
            <a:r>
              <a:rPr lang="en-US" sz="2000" dirty="0">
                <a:solidFill>
                  <a:schemeClr val="accent3">
                    <a:lumMod val="40000"/>
                    <a:lumOff val="60000"/>
                  </a:schemeClr>
                </a:solidFill>
              </a:rPr>
              <a:t>Polymeric material provides adhesion benefits and the potential to protect the tritium lights from degradation due to UV</a:t>
            </a:r>
          </a:p>
        </p:txBody>
      </p:sp>
      <p:pic>
        <p:nvPicPr>
          <p:cNvPr id="4" name="Picture 2">
            <a:extLst>
              <a:ext uri="{FF2B5EF4-FFF2-40B4-BE49-F238E27FC236}">
                <a16:creationId xmlns:a16="http://schemas.microsoft.com/office/drawing/2014/main" id="{A5344554-886B-4785-8E40-658A1B137796}"/>
              </a:ext>
            </a:extLst>
          </p:cNvPr>
          <p:cNvPicPr>
            <a:picLocks noChangeAspect="1"/>
          </p:cNvPicPr>
          <p:nvPr/>
        </p:nvPicPr>
        <p:blipFill>
          <a:blip r:embed="rId2"/>
          <a:stretch>
            <a:fillRect/>
          </a:stretch>
        </p:blipFill>
        <p:spPr>
          <a:xfrm>
            <a:off x="119587" y="108485"/>
            <a:ext cx="1473875" cy="1223165"/>
          </a:xfrm>
          <a:prstGeom prst="rect">
            <a:avLst/>
          </a:prstGeom>
        </p:spPr>
      </p:pic>
      <p:sp>
        <p:nvSpPr>
          <p:cNvPr id="6" name="TextBox 5">
            <a:extLst>
              <a:ext uri="{FF2B5EF4-FFF2-40B4-BE49-F238E27FC236}">
                <a16:creationId xmlns:a16="http://schemas.microsoft.com/office/drawing/2014/main" id="{D1016768-12FA-4DF4-B29C-82345394BE43}"/>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3915560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995E2-B97C-40F1-8337-45CE3915CBE6}"/>
              </a:ext>
            </a:extLst>
          </p:cNvPr>
          <p:cNvSpPr>
            <a:spLocks noGrp="1"/>
          </p:cNvSpPr>
          <p:nvPr>
            <p:ph type="title"/>
          </p:nvPr>
        </p:nvSpPr>
        <p:spPr/>
        <p:txBody>
          <a:bodyPr/>
          <a:lstStyle/>
          <a:p>
            <a:pPr algn="ctr"/>
            <a:r>
              <a:rPr lang="en-US" dirty="0">
                <a:solidFill>
                  <a:schemeClr val="accent3">
                    <a:lumMod val="40000"/>
                    <a:lumOff val="60000"/>
                  </a:schemeClr>
                </a:solidFill>
              </a:rPr>
              <a:t>Project Background/Goals</a:t>
            </a:r>
          </a:p>
        </p:txBody>
      </p:sp>
      <p:pic>
        <p:nvPicPr>
          <p:cNvPr id="4" name="Picture 2">
            <a:extLst>
              <a:ext uri="{FF2B5EF4-FFF2-40B4-BE49-F238E27FC236}">
                <a16:creationId xmlns:a16="http://schemas.microsoft.com/office/drawing/2014/main" id="{6E0BE511-5C65-4A58-B9A4-91AD34453D80}"/>
              </a:ext>
            </a:extLst>
          </p:cNvPr>
          <p:cNvPicPr>
            <a:picLocks noChangeAspect="1"/>
          </p:cNvPicPr>
          <p:nvPr/>
        </p:nvPicPr>
        <p:blipFill>
          <a:blip r:embed="rId2"/>
          <a:stretch>
            <a:fillRect/>
          </a:stretch>
        </p:blipFill>
        <p:spPr>
          <a:xfrm>
            <a:off x="119587" y="108485"/>
            <a:ext cx="1473875" cy="1223165"/>
          </a:xfrm>
          <a:prstGeom prst="rect">
            <a:avLst/>
          </a:prstGeom>
        </p:spPr>
      </p:pic>
      <p:sp>
        <p:nvSpPr>
          <p:cNvPr id="6" name="Content Placeholder 5">
            <a:extLst>
              <a:ext uri="{FF2B5EF4-FFF2-40B4-BE49-F238E27FC236}">
                <a16:creationId xmlns:a16="http://schemas.microsoft.com/office/drawing/2014/main" id="{D697469D-068C-49D7-A774-79CC2511D992}"/>
              </a:ext>
            </a:extLst>
          </p:cNvPr>
          <p:cNvSpPr txBox="1">
            <a:spLocks noGrp="1"/>
          </p:cNvSpPr>
          <p:nvPr>
            <p:ph idx="1"/>
          </p:nvPr>
        </p:nvSpPr>
        <p:spPr>
          <a:xfrm>
            <a:off x="562967" y="1610256"/>
            <a:ext cx="8637997" cy="1200329"/>
          </a:xfrm>
          <a:prstGeom prst="rect">
            <a:avLst/>
          </a:prstGeom>
          <a:noFill/>
        </p:spPr>
        <p:txBody>
          <a:bodyPr wrap="square" lIns="91440" tIns="45720" rIns="91440" bIns="45720" anchor="t">
            <a:spAutoFit/>
          </a:bodyPr>
          <a:lstStyle/>
          <a:p>
            <a:r>
              <a:rPr lang="en-US" dirty="0">
                <a:solidFill>
                  <a:schemeClr val="accent3">
                    <a:lumMod val="40000"/>
                    <a:lumOff val="60000"/>
                  </a:schemeClr>
                </a:solidFill>
              </a:rPr>
              <a:t>A </a:t>
            </a:r>
            <a:r>
              <a:rPr lang="en-US" dirty="0" err="1">
                <a:solidFill>
                  <a:schemeClr val="accent3">
                    <a:lumMod val="40000"/>
                    <a:lumOff val="60000"/>
                  </a:schemeClr>
                </a:solidFill>
              </a:rPr>
              <a:t>radioluminescent</a:t>
            </a:r>
            <a:r>
              <a:rPr lang="en-US" dirty="0">
                <a:solidFill>
                  <a:schemeClr val="accent3">
                    <a:lumMod val="40000"/>
                    <a:lumOff val="60000"/>
                  </a:schemeClr>
                </a:solidFill>
              </a:rPr>
              <a:t> tritium polymer material capable of surviving multiple space environments could fulfill visibility requirements levied on space flight hardware and facilitate additional long term internal and external lighting needs for each mission. </a:t>
            </a:r>
            <a:endParaRPr lang="en-US" dirty="0">
              <a:solidFill>
                <a:schemeClr val="accent3">
                  <a:lumMod val="40000"/>
                  <a:lumOff val="60000"/>
                </a:schemeClr>
              </a:solidFill>
              <a:cs typeface="Calibri"/>
            </a:endParaRPr>
          </a:p>
        </p:txBody>
      </p:sp>
      <p:pic>
        <p:nvPicPr>
          <p:cNvPr id="7" name="Picture 6">
            <a:extLst>
              <a:ext uri="{FF2B5EF4-FFF2-40B4-BE49-F238E27FC236}">
                <a16:creationId xmlns:a16="http://schemas.microsoft.com/office/drawing/2014/main" id="{DD295149-6E2B-48E6-B953-7F4417B03EEF}"/>
              </a:ext>
            </a:extLst>
          </p:cNvPr>
          <p:cNvPicPr>
            <a:picLocks noChangeAspect="1"/>
          </p:cNvPicPr>
          <p:nvPr/>
        </p:nvPicPr>
        <p:blipFill>
          <a:blip r:embed="rId3"/>
          <a:stretch>
            <a:fillRect/>
          </a:stretch>
        </p:blipFill>
        <p:spPr>
          <a:xfrm>
            <a:off x="856524" y="3011546"/>
            <a:ext cx="3792041" cy="2871465"/>
          </a:xfrm>
          <a:prstGeom prst="rect">
            <a:avLst/>
          </a:prstGeom>
        </p:spPr>
      </p:pic>
      <p:sp>
        <p:nvSpPr>
          <p:cNvPr id="8" name="TextBox 7">
            <a:extLst>
              <a:ext uri="{FF2B5EF4-FFF2-40B4-BE49-F238E27FC236}">
                <a16:creationId xmlns:a16="http://schemas.microsoft.com/office/drawing/2014/main" id="{1B46344D-FA73-4289-98B7-FA4066E303C7}"/>
              </a:ext>
            </a:extLst>
          </p:cNvPr>
          <p:cNvSpPr txBox="1"/>
          <p:nvPr/>
        </p:nvSpPr>
        <p:spPr>
          <a:xfrm>
            <a:off x="4881966" y="3011546"/>
            <a:ext cx="4697601"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3">
                    <a:lumMod val="40000"/>
                    <a:lumOff val="60000"/>
                  </a:schemeClr>
                </a:solidFill>
              </a:rPr>
              <a:t>Identify base material for coating. </a:t>
            </a:r>
          </a:p>
          <a:p>
            <a:pPr marL="285750" indent="-285750">
              <a:buFont typeface="Arial" panose="020B0604020202020204" pitchFamily="34" charset="0"/>
              <a:buChar char="•"/>
            </a:pPr>
            <a:r>
              <a:rPr lang="en-US" dirty="0">
                <a:solidFill>
                  <a:schemeClr val="accent3">
                    <a:lumMod val="40000"/>
                    <a:lumOff val="60000"/>
                  </a:schemeClr>
                </a:solidFill>
              </a:rPr>
              <a:t>Determine the best size, shape, amount, and color of lights for various lighting needs.</a:t>
            </a:r>
          </a:p>
          <a:p>
            <a:pPr marL="285750" indent="-285750">
              <a:buFont typeface="Arial" panose="020B0604020202020204" pitchFamily="34" charset="0"/>
              <a:buChar char="•"/>
            </a:pPr>
            <a:r>
              <a:rPr lang="en-US" dirty="0">
                <a:solidFill>
                  <a:schemeClr val="accent3">
                    <a:lumMod val="40000"/>
                    <a:lumOff val="60000"/>
                  </a:schemeClr>
                </a:solidFill>
              </a:rPr>
              <a:t>Run tests on the material/light combination to select the best candidate for further advanced testing. </a:t>
            </a:r>
          </a:p>
          <a:p>
            <a:endParaRPr lang="en-US" dirty="0">
              <a:solidFill>
                <a:schemeClr val="accent3">
                  <a:lumMod val="40000"/>
                  <a:lumOff val="60000"/>
                </a:schemeClr>
              </a:solidFill>
            </a:endParaRPr>
          </a:p>
        </p:txBody>
      </p:sp>
      <p:sp>
        <p:nvSpPr>
          <p:cNvPr id="9" name="TextBox 8">
            <a:extLst>
              <a:ext uri="{FF2B5EF4-FFF2-40B4-BE49-F238E27FC236}">
                <a16:creationId xmlns:a16="http://schemas.microsoft.com/office/drawing/2014/main" id="{E123D4C5-5078-47BE-8A3E-AD6A7AA95F53}"/>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20530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AE10-17D3-43EC-9B49-8CEE51CAEA36}"/>
              </a:ext>
            </a:extLst>
          </p:cNvPr>
          <p:cNvSpPr>
            <a:spLocks noGrp="1"/>
          </p:cNvSpPr>
          <p:nvPr>
            <p:ph type="title"/>
          </p:nvPr>
        </p:nvSpPr>
        <p:spPr/>
        <p:txBody>
          <a:bodyPr/>
          <a:lstStyle/>
          <a:p>
            <a:pPr algn="ctr"/>
            <a:r>
              <a:rPr lang="en-US" dirty="0">
                <a:solidFill>
                  <a:schemeClr val="accent3">
                    <a:lumMod val="40000"/>
                    <a:lumOff val="60000"/>
                  </a:schemeClr>
                </a:solidFill>
              </a:rPr>
              <a:t>Current Testing Goals</a:t>
            </a:r>
          </a:p>
        </p:txBody>
      </p:sp>
      <p:sp>
        <p:nvSpPr>
          <p:cNvPr id="3" name="Content Placeholder 2">
            <a:extLst>
              <a:ext uri="{FF2B5EF4-FFF2-40B4-BE49-F238E27FC236}">
                <a16:creationId xmlns:a16="http://schemas.microsoft.com/office/drawing/2014/main" id="{4CF9CC95-BA3A-4AB6-8B30-D6D49ED8F7F2}"/>
              </a:ext>
            </a:extLst>
          </p:cNvPr>
          <p:cNvSpPr>
            <a:spLocks noGrp="1"/>
          </p:cNvSpPr>
          <p:nvPr>
            <p:ph idx="1"/>
          </p:nvPr>
        </p:nvSpPr>
        <p:spPr>
          <a:xfrm>
            <a:off x="677334" y="1500326"/>
            <a:ext cx="8253602" cy="4651899"/>
          </a:xfrm>
        </p:spPr>
        <p:txBody>
          <a:bodyPr>
            <a:normAutofit/>
          </a:bodyPr>
          <a:lstStyle/>
          <a:p>
            <a:r>
              <a:rPr lang="en-US" dirty="0">
                <a:solidFill>
                  <a:schemeClr val="accent3">
                    <a:lumMod val="40000"/>
                    <a:lumOff val="60000"/>
                  </a:schemeClr>
                </a:solidFill>
              </a:rPr>
              <a:t>Physical, mechanical, and optical properties will be observed/measured, including their durability in low earth orbit environment.</a:t>
            </a:r>
          </a:p>
          <a:p>
            <a:r>
              <a:rPr lang="en-US" dirty="0">
                <a:solidFill>
                  <a:schemeClr val="accent3">
                    <a:lumMod val="40000"/>
                    <a:lumOff val="60000"/>
                  </a:schemeClr>
                </a:solidFill>
              </a:rPr>
              <a:t>Mechanical and environmental testing will be performed to determine if GTLS can:</a:t>
            </a:r>
          </a:p>
          <a:p>
            <a:pPr lvl="1"/>
            <a:r>
              <a:rPr lang="en-US" dirty="0">
                <a:solidFill>
                  <a:schemeClr val="accent3">
                    <a:lumMod val="40000"/>
                    <a:lumOff val="60000"/>
                  </a:schemeClr>
                </a:solidFill>
              </a:rPr>
              <a:t>survive in space</a:t>
            </a:r>
          </a:p>
          <a:p>
            <a:pPr lvl="1"/>
            <a:r>
              <a:rPr lang="en-US" dirty="0">
                <a:solidFill>
                  <a:schemeClr val="accent3">
                    <a:lumMod val="40000"/>
                    <a:lumOff val="60000"/>
                  </a:schemeClr>
                </a:solidFill>
              </a:rPr>
              <a:t>be incorporated into a polymer material</a:t>
            </a:r>
          </a:p>
          <a:p>
            <a:pPr lvl="1"/>
            <a:r>
              <a:rPr lang="en-US" dirty="0">
                <a:solidFill>
                  <a:schemeClr val="accent3">
                    <a:lumMod val="40000"/>
                    <a:lumOff val="60000"/>
                  </a:schemeClr>
                </a:solidFill>
              </a:rPr>
              <a:t>provide a sufficient amount of light for a given scenario</a:t>
            </a:r>
          </a:p>
          <a:p>
            <a:r>
              <a:rPr lang="en-US" dirty="0">
                <a:solidFill>
                  <a:schemeClr val="accent3">
                    <a:lumMod val="40000"/>
                    <a:lumOff val="60000"/>
                  </a:schemeClr>
                </a:solidFill>
              </a:rPr>
              <a:t>Tests will also allow examination of:</a:t>
            </a:r>
          </a:p>
          <a:p>
            <a:pPr lvl="1"/>
            <a:r>
              <a:rPr lang="en-US" dirty="0">
                <a:solidFill>
                  <a:schemeClr val="accent3">
                    <a:lumMod val="40000"/>
                    <a:lumOff val="60000"/>
                  </a:schemeClr>
                </a:solidFill>
              </a:rPr>
              <a:t>Effects on material properties of the polymers</a:t>
            </a:r>
          </a:p>
          <a:p>
            <a:pPr lvl="1"/>
            <a:r>
              <a:rPr lang="en-US" dirty="0">
                <a:solidFill>
                  <a:schemeClr val="accent3">
                    <a:lumMod val="40000"/>
                    <a:lumOff val="60000"/>
                  </a:schemeClr>
                </a:solidFill>
              </a:rPr>
              <a:t>Application, adhesion, robustness</a:t>
            </a:r>
          </a:p>
          <a:p>
            <a:pPr lvl="1"/>
            <a:r>
              <a:rPr lang="en-US" dirty="0">
                <a:solidFill>
                  <a:schemeClr val="accent3">
                    <a:lumMod val="40000"/>
                    <a:lumOff val="60000"/>
                  </a:schemeClr>
                </a:solidFill>
              </a:rPr>
              <a:t>Brightness/radiant power</a:t>
            </a:r>
          </a:p>
          <a:p>
            <a:pPr lvl="1"/>
            <a:r>
              <a:rPr lang="en-US" dirty="0">
                <a:solidFill>
                  <a:schemeClr val="accent3">
                    <a:lumMod val="40000"/>
                    <a:lumOff val="60000"/>
                  </a:schemeClr>
                </a:solidFill>
              </a:rPr>
              <a:t>effects of paint/optical enhancing coatings on brightness</a:t>
            </a:r>
          </a:p>
        </p:txBody>
      </p:sp>
      <p:pic>
        <p:nvPicPr>
          <p:cNvPr id="4" name="Picture 2">
            <a:extLst>
              <a:ext uri="{FF2B5EF4-FFF2-40B4-BE49-F238E27FC236}">
                <a16:creationId xmlns:a16="http://schemas.microsoft.com/office/drawing/2014/main" id="{C168415C-D06B-4EB7-B02E-758C41F097CE}"/>
              </a:ext>
            </a:extLst>
          </p:cNvPr>
          <p:cNvPicPr>
            <a:picLocks noChangeAspect="1"/>
          </p:cNvPicPr>
          <p:nvPr/>
        </p:nvPicPr>
        <p:blipFill>
          <a:blip r:embed="rId2"/>
          <a:stretch>
            <a:fillRect/>
          </a:stretch>
        </p:blipFill>
        <p:spPr>
          <a:xfrm>
            <a:off x="119587" y="108485"/>
            <a:ext cx="1473875" cy="1223165"/>
          </a:xfrm>
          <a:prstGeom prst="rect">
            <a:avLst/>
          </a:prstGeom>
        </p:spPr>
      </p:pic>
      <p:sp>
        <p:nvSpPr>
          <p:cNvPr id="6" name="TextBox 5">
            <a:extLst>
              <a:ext uri="{FF2B5EF4-FFF2-40B4-BE49-F238E27FC236}">
                <a16:creationId xmlns:a16="http://schemas.microsoft.com/office/drawing/2014/main" id="{C7FA9338-57D7-446C-9596-6E076380D27C}"/>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14439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1C119-7888-440F-A31F-2EC0670DEDCC}"/>
              </a:ext>
            </a:extLst>
          </p:cNvPr>
          <p:cNvSpPr>
            <a:spLocks noGrp="1"/>
          </p:cNvSpPr>
          <p:nvPr>
            <p:ph type="title"/>
          </p:nvPr>
        </p:nvSpPr>
        <p:spPr/>
        <p:txBody>
          <a:bodyPr/>
          <a:lstStyle/>
          <a:p>
            <a:pPr algn="ctr"/>
            <a:r>
              <a:rPr lang="en-US" dirty="0">
                <a:solidFill>
                  <a:schemeClr val="accent3">
                    <a:lumMod val="40000"/>
                    <a:lumOff val="60000"/>
                  </a:schemeClr>
                </a:solidFill>
              </a:rPr>
              <a:t>Purchased Lights</a:t>
            </a:r>
          </a:p>
        </p:txBody>
      </p:sp>
      <p:graphicFrame>
        <p:nvGraphicFramePr>
          <p:cNvPr id="7" name="Content Placeholder 6">
            <a:extLst>
              <a:ext uri="{FF2B5EF4-FFF2-40B4-BE49-F238E27FC236}">
                <a16:creationId xmlns:a16="http://schemas.microsoft.com/office/drawing/2014/main" id="{13F3B1CA-9319-4B4A-98CF-867E24D38743}"/>
              </a:ext>
            </a:extLst>
          </p:cNvPr>
          <p:cNvGraphicFramePr>
            <a:graphicFrameLocks noGrp="1"/>
          </p:cNvGraphicFramePr>
          <p:nvPr>
            <p:ph idx="1"/>
            <p:extLst>
              <p:ext uri="{D42A27DB-BD31-4B8C-83A1-F6EECF244321}">
                <p14:modId xmlns:p14="http://schemas.microsoft.com/office/powerpoint/2010/main" val="1188778424"/>
              </p:ext>
            </p:extLst>
          </p:nvPr>
        </p:nvGraphicFramePr>
        <p:xfrm>
          <a:off x="5450889" y="2886504"/>
          <a:ext cx="4270160" cy="1880022"/>
        </p:xfrm>
        <a:graphic>
          <a:graphicData uri="http://schemas.openxmlformats.org/drawingml/2006/table">
            <a:tbl>
              <a:tblPr>
                <a:tableStyleId>{5C22544A-7EE6-4342-B048-85BDC9FD1C3A}</a:tableStyleId>
              </a:tblPr>
              <a:tblGrid>
                <a:gridCol w="1927388">
                  <a:extLst>
                    <a:ext uri="{9D8B030D-6E8A-4147-A177-3AD203B41FA5}">
                      <a16:colId xmlns:a16="http://schemas.microsoft.com/office/drawing/2014/main" val="3443995082"/>
                    </a:ext>
                  </a:extLst>
                </a:gridCol>
                <a:gridCol w="1345848">
                  <a:extLst>
                    <a:ext uri="{9D8B030D-6E8A-4147-A177-3AD203B41FA5}">
                      <a16:colId xmlns:a16="http://schemas.microsoft.com/office/drawing/2014/main" val="4238050809"/>
                    </a:ext>
                  </a:extLst>
                </a:gridCol>
                <a:gridCol w="996924">
                  <a:extLst>
                    <a:ext uri="{9D8B030D-6E8A-4147-A177-3AD203B41FA5}">
                      <a16:colId xmlns:a16="http://schemas.microsoft.com/office/drawing/2014/main" val="3849304922"/>
                    </a:ext>
                  </a:extLst>
                </a:gridCol>
              </a:tblGrid>
              <a:tr h="244296">
                <a:tc>
                  <a:txBody>
                    <a:bodyPr/>
                    <a:lstStyle/>
                    <a:p>
                      <a:pPr algn="ctr" fontAlgn="t"/>
                      <a:r>
                        <a:rPr lang="en-US" sz="1000" b="1" i="0" u="none" strike="noStrike" dirty="0">
                          <a:solidFill>
                            <a:srgbClr val="000000"/>
                          </a:solidFill>
                          <a:effectLst/>
                          <a:latin typeface="+mn-lt"/>
                        </a:rPr>
                        <a:t>Light Type</a:t>
                      </a:r>
                    </a:p>
                  </a:txBody>
                  <a:tcPr marL="7620" marR="7620" marT="7620" marB="0"/>
                </a:tc>
                <a:tc>
                  <a:txBody>
                    <a:bodyPr/>
                    <a:lstStyle/>
                    <a:p>
                      <a:pPr algn="ctr" fontAlgn="t"/>
                      <a:r>
                        <a:rPr lang="en-US" sz="1000" u="none" strike="noStrike">
                          <a:effectLst/>
                          <a:latin typeface="+mn-lt"/>
                        </a:rPr>
                        <a:t>Dimensions (mm)</a:t>
                      </a:r>
                      <a:endParaRPr lang="en-US" sz="1000" b="1" i="0" u="none" strike="noStrike">
                        <a:solidFill>
                          <a:srgbClr val="000000"/>
                        </a:solidFill>
                        <a:effectLst/>
                        <a:latin typeface="+mn-lt"/>
                      </a:endParaRPr>
                    </a:p>
                  </a:txBody>
                  <a:tcPr marL="7620" marR="7620" marT="7620" marB="0"/>
                </a:tc>
                <a:tc>
                  <a:txBody>
                    <a:bodyPr/>
                    <a:lstStyle/>
                    <a:p>
                      <a:pPr algn="ctr" fontAlgn="t"/>
                      <a:r>
                        <a:rPr lang="en-US" sz="1000" u="none" strike="noStrike">
                          <a:effectLst/>
                          <a:latin typeface="+mn-lt"/>
                        </a:rPr>
                        <a:t>Quantity</a:t>
                      </a:r>
                      <a:endParaRPr lang="en-US" sz="1000" b="1" i="0" u="none" strike="noStrike">
                        <a:solidFill>
                          <a:srgbClr val="000000"/>
                        </a:solidFill>
                        <a:effectLst/>
                        <a:latin typeface="+mn-lt"/>
                      </a:endParaRPr>
                    </a:p>
                  </a:txBody>
                  <a:tcPr marL="7620" marR="7620" marT="7620" marB="0"/>
                </a:tc>
                <a:extLst>
                  <a:ext uri="{0D108BD9-81ED-4DB2-BD59-A6C34878D82A}">
                    <a16:rowId xmlns:a16="http://schemas.microsoft.com/office/drawing/2014/main" val="328423034"/>
                  </a:ext>
                </a:extLst>
              </a:tr>
              <a:tr h="254918">
                <a:tc>
                  <a:txBody>
                    <a:bodyPr/>
                    <a:lstStyle/>
                    <a:p>
                      <a:pPr algn="l" fontAlgn="b"/>
                      <a:r>
                        <a:rPr lang="en-US" sz="1100" u="none" strike="noStrike">
                          <a:effectLst/>
                          <a:latin typeface="+mn-lt"/>
                        </a:rPr>
                        <a:t>Rectangle, green</a:t>
                      </a:r>
                      <a:endParaRPr lang="en-US" sz="1100" b="0" i="0" u="none" strike="noStrike">
                        <a:solidFill>
                          <a:srgbClr val="000000"/>
                        </a:solidFill>
                        <a:effectLst/>
                        <a:latin typeface="+mn-lt"/>
                      </a:endParaRPr>
                    </a:p>
                  </a:txBody>
                  <a:tcPr marL="7620" marR="7620" marT="7620" marB="0" anchor="b"/>
                </a:tc>
                <a:tc>
                  <a:txBody>
                    <a:bodyPr/>
                    <a:lstStyle/>
                    <a:p>
                      <a:pPr algn="l" fontAlgn="b"/>
                      <a:r>
                        <a:rPr lang="en-US" sz="1000" u="none" strike="noStrike">
                          <a:effectLst/>
                          <a:latin typeface="+mn-lt"/>
                        </a:rPr>
                        <a:t>0.50 x 2.75 </a:t>
                      </a:r>
                      <a:endParaRPr lang="en-US" sz="1000" b="0" i="0" u="none" strike="noStrike">
                        <a:solidFill>
                          <a:srgbClr val="000000"/>
                        </a:solidFill>
                        <a:effectLst/>
                        <a:latin typeface="+mn-lt"/>
                      </a:endParaRPr>
                    </a:p>
                  </a:txBody>
                  <a:tcPr marL="7620" marR="7620" marT="7620" marB="0" anchor="b"/>
                </a:tc>
                <a:tc>
                  <a:txBody>
                    <a:bodyPr/>
                    <a:lstStyle/>
                    <a:p>
                      <a:pPr algn="l" fontAlgn="ctr"/>
                      <a:r>
                        <a:rPr lang="en-US" sz="1100" u="none" strike="noStrike">
                          <a:effectLst/>
                          <a:latin typeface="+mn-lt"/>
                        </a:rPr>
                        <a:t>1000</a:t>
                      </a:r>
                      <a:endParaRPr lang="en-US" sz="11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883942599"/>
                  </a:ext>
                </a:extLst>
              </a:tr>
              <a:tr h="254918">
                <a:tc>
                  <a:txBody>
                    <a:bodyPr/>
                    <a:lstStyle/>
                    <a:p>
                      <a:pPr algn="l" fontAlgn="b"/>
                      <a:r>
                        <a:rPr lang="en-US" sz="1100" u="none" strike="noStrike">
                          <a:effectLst/>
                          <a:latin typeface="+mn-lt"/>
                        </a:rPr>
                        <a:t>Rectangle, green</a:t>
                      </a:r>
                      <a:endParaRPr lang="en-US" sz="1100" b="0" i="0" u="none" strike="noStrike">
                        <a:solidFill>
                          <a:srgbClr val="000000"/>
                        </a:solidFill>
                        <a:effectLst/>
                        <a:latin typeface="+mn-lt"/>
                      </a:endParaRPr>
                    </a:p>
                  </a:txBody>
                  <a:tcPr marL="7620" marR="7620" marT="7620" marB="0" anchor="b"/>
                </a:tc>
                <a:tc>
                  <a:txBody>
                    <a:bodyPr/>
                    <a:lstStyle/>
                    <a:p>
                      <a:pPr algn="l" fontAlgn="t"/>
                      <a:r>
                        <a:rPr lang="en-US" sz="1000" u="none" strike="noStrike">
                          <a:effectLst/>
                          <a:latin typeface="+mn-lt"/>
                        </a:rPr>
                        <a:t>0.65 x 3.50 </a:t>
                      </a:r>
                      <a:endParaRPr lang="en-US" sz="1000" b="0" i="0" u="none" strike="noStrike">
                        <a:solidFill>
                          <a:srgbClr val="000000"/>
                        </a:solidFill>
                        <a:effectLst/>
                        <a:latin typeface="+mn-lt"/>
                      </a:endParaRPr>
                    </a:p>
                  </a:txBody>
                  <a:tcPr marL="7620" marR="7620" marT="7620" marB="0"/>
                </a:tc>
                <a:tc>
                  <a:txBody>
                    <a:bodyPr/>
                    <a:lstStyle/>
                    <a:p>
                      <a:pPr algn="l" fontAlgn="ctr"/>
                      <a:r>
                        <a:rPr lang="en-US" sz="1100" u="none" strike="noStrike">
                          <a:effectLst/>
                          <a:latin typeface="+mn-lt"/>
                        </a:rPr>
                        <a:t>1000</a:t>
                      </a:r>
                      <a:endParaRPr lang="en-US" sz="11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3870239100"/>
                  </a:ext>
                </a:extLst>
              </a:tr>
              <a:tr h="435486">
                <a:tc>
                  <a:txBody>
                    <a:bodyPr/>
                    <a:lstStyle/>
                    <a:p>
                      <a:pPr algn="l" fontAlgn="t"/>
                      <a:r>
                        <a:rPr lang="en-US" sz="1000" u="none" strike="noStrike">
                          <a:effectLst/>
                          <a:latin typeface="+mn-lt"/>
                        </a:rPr>
                        <a:t>Rectangular Type R, green</a:t>
                      </a:r>
                      <a:endParaRPr lang="en-US" sz="1000" b="0" i="0" u="none" strike="noStrike">
                        <a:solidFill>
                          <a:srgbClr val="000000"/>
                        </a:solidFill>
                        <a:effectLst/>
                        <a:latin typeface="+mn-lt"/>
                      </a:endParaRPr>
                    </a:p>
                  </a:txBody>
                  <a:tcPr marL="7620" marR="7620" marT="7620" marB="0"/>
                </a:tc>
                <a:tc>
                  <a:txBody>
                    <a:bodyPr/>
                    <a:lstStyle/>
                    <a:p>
                      <a:pPr algn="l" fontAlgn="t"/>
                      <a:r>
                        <a:rPr lang="en-US" sz="1000" u="none" strike="noStrike" dirty="0">
                          <a:effectLst/>
                          <a:latin typeface="+mn-lt"/>
                        </a:rPr>
                        <a:t>48.0 x 9.0 x 4.0</a:t>
                      </a:r>
                      <a:endParaRPr lang="en-US" sz="1000" b="0" i="0" u="none" strike="noStrike" dirty="0">
                        <a:solidFill>
                          <a:srgbClr val="000000"/>
                        </a:solidFill>
                        <a:effectLst/>
                        <a:latin typeface="+mn-lt"/>
                      </a:endParaRPr>
                    </a:p>
                  </a:txBody>
                  <a:tcPr marL="7620" marR="7620" marT="7620" marB="0"/>
                </a:tc>
                <a:tc>
                  <a:txBody>
                    <a:bodyPr/>
                    <a:lstStyle/>
                    <a:p>
                      <a:pPr algn="l" fontAlgn="ctr"/>
                      <a:r>
                        <a:rPr lang="en-US" sz="1100" u="none" strike="noStrike">
                          <a:effectLst/>
                          <a:latin typeface="+mn-lt"/>
                        </a:rPr>
                        <a:t>5</a:t>
                      </a:r>
                      <a:endParaRPr lang="en-US" sz="11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497744769"/>
                  </a:ext>
                </a:extLst>
              </a:tr>
              <a:tr h="435486">
                <a:tc>
                  <a:txBody>
                    <a:bodyPr/>
                    <a:lstStyle/>
                    <a:p>
                      <a:pPr algn="l" fontAlgn="t"/>
                      <a:r>
                        <a:rPr lang="en-US" sz="1000" u="none" strike="noStrike">
                          <a:effectLst/>
                          <a:latin typeface="+mn-lt"/>
                        </a:rPr>
                        <a:t>Curved Dome Type CD, green</a:t>
                      </a:r>
                      <a:endParaRPr lang="en-US" sz="1000" b="0" i="0" u="none" strike="noStrike">
                        <a:solidFill>
                          <a:srgbClr val="000000"/>
                        </a:solidFill>
                        <a:effectLst/>
                        <a:latin typeface="+mn-lt"/>
                      </a:endParaRPr>
                    </a:p>
                  </a:txBody>
                  <a:tcPr marL="7620" marR="7620" marT="7620" marB="0"/>
                </a:tc>
                <a:tc>
                  <a:txBody>
                    <a:bodyPr/>
                    <a:lstStyle/>
                    <a:p>
                      <a:pPr algn="l" fontAlgn="t"/>
                      <a:r>
                        <a:rPr lang="en-US" sz="1000" u="none" strike="noStrike" dirty="0">
                          <a:effectLst/>
                          <a:latin typeface="+mn-lt"/>
                        </a:rPr>
                        <a:t>12.8 x 21.5</a:t>
                      </a:r>
                      <a:endParaRPr lang="en-US" sz="1000" b="0" i="0" u="none" strike="noStrike" dirty="0">
                        <a:solidFill>
                          <a:srgbClr val="000000"/>
                        </a:solidFill>
                        <a:effectLst/>
                        <a:latin typeface="+mn-lt"/>
                      </a:endParaRPr>
                    </a:p>
                  </a:txBody>
                  <a:tcPr marL="7620" marR="7620" marT="7620" marB="0"/>
                </a:tc>
                <a:tc>
                  <a:txBody>
                    <a:bodyPr/>
                    <a:lstStyle/>
                    <a:p>
                      <a:pPr algn="l" fontAlgn="ctr"/>
                      <a:r>
                        <a:rPr lang="en-US" sz="1100" u="none" strike="noStrike">
                          <a:effectLst/>
                          <a:latin typeface="+mn-lt"/>
                        </a:rPr>
                        <a:t>5</a:t>
                      </a:r>
                      <a:endParaRPr lang="en-US" sz="11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3098170224"/>
                  </a:ext>
                </a:extLst>
              </a:tr>
              <a:tr h="254918">
                <a:tc>
                  <a:txBody>
                    <a:bodyPr/>
                    <a:lstStyle/>
                    <a:p>
                      <a:pPr algn="l" fontAlgn="t"/>
                      <a:r>
                        <a:rPr lang="en-US" sz="1000" u="none" strike="noStrike">
                          <a:effectLst/>
                          <a:latin typeface="+mn-lt"/>
                        </a:rPr>
                        <a:t>Radial Disc Type D, green</a:t>
                      </a:r>
                      <a:endParaRPr lang="en-US" sz="1000" b="0" i="0" u="none" strike="noStrike">
                        <a:solidFill>
                          <a:srgbClr val="000000"/>
                        </a:solidFill>
                        <a:effectLst/>
                        <a:latin typeface="+mn-lt"/>
                      </a:endParaRPr>
                    </a:p>
                  </a:txBody>
                  <a:tcPr marL="7620" marR="7620" marT="7620" marB="0"/>
                </a:tc>
                <a:tc>
                  <a:txBody>
                    <a:bodyPr/>
                    <a:lstStyle/>
                    <a:p>
                      <a:pPr algn="l" fontAlgn="t"/>
                      <a:r>
                        <a:rPr lang="en-US" sz="1000" u="none" strike="noStrike">
                          <a:effectLst/>
                          <a:latin typeface="+mn-lt"/>
                        </a:rPr>
                        <a:t>15.25 x 5.0  x 10</a:t>
                      </a:r>
                      <a:endParaRPr lang="en-US" sz="1000" b="0" i="0" u="none" strike="noStrike">
                        <a:solidFill>
                          <a:srgbClr val="000000"/>
                        </a:solidFill>
                        <a:effectLst/>
                        <a:latin typeface="+mn-lt"/>
                      </a:endParaRPr>
                    </a:p>
                  </a:txBody>
                  <a:tcPr marL="7620" marR="7620" marT="7620" marB="0"/>
                </a:tc>
                <a:tc>
                  <a:txBody>
                    <a:bodyPr/>
                    <a:lstStyle/>
                    <a:p>
                      <a:pPr algn="l" fontAlgn="t"/>
                      <a:r>
                        <a:rPr lang="en-US" sz="1000" u="none" strike="noStrike" dirty="0">
                          <a:effectLst/>
                          <a:latin typeface="+mn-lt"/>
                        </a:rPr>
                        <a:t>3</a:t>
                      </a:r>
                      <a:endParaRPr lang="en-US" sz="1000" b="0" i="0" u="none" strike="noStrike" dirty="0">
                        <a:solidFill>
                          <a:srgbClr val="000000"/>
                        </a:solidFill>
                        <a:effectLst/>
                        <a:latin typeface="+mn-lt"/>
                      </a:endParaRPr>
                    </a:p>
                  </a:txBody>
                  <a:tcPr marL="7620" marR="7620" marT="7620" marB="0"/>
                </a:tc>
                <a:extLst>
                  <a:ext uri="{0D108BD9-81ED-4DB2-BD59-A6C34878D82A}">
                    <a16:rowId xmlns:a16="http://schemas.microsoft.com/office/drawing/2014/main" val="485925568"/>
                  </a:ext>
                </a:extLst>
              </a:tr>
            </a:tbl>
          </a:graphicData>
        </a:graphic>
      </p:graphicFrame>
      <p:pic>
        <p:nvPicPr>
          <p:cNvPr id="4" name="Picture 2">
            <a:extLst>
              <a:ext uri="{FF2B5EF4-FFF2-40B4-BE49-F238E27FC236}">
                <a16:creationId xmlns:a16="http://schemas.microsoft.com/office/drawing/2014/main" id="{CB29B4A8-9CF7-47AF-A7FE-8B5F3028DCB4}"/>
              </a:ext>
            </a:extLst>
          </p:cNvPr>
          <p:cNvPicPr>
            <a:picLocks noChangeAspect="1"/>
          </p:cNvPicPr>
          <p:nvPr/>
        </p:nvPicPr>
        <p:blipFill>
          <a:blip r:embed="rId2"/>
          <a:stretch>
            <a:fillRect/>
          </a:stretch>
        </p:blipFill>
        <p:spPr>
          <a:xfrm>
            <a:off x="119587" y="108485"/>
            <a:ext cx="1473875" cy="1223165"/>
          </a:xfrm>
          <a:prstGeom prst="rect">
            <a:avLst/>
          </a:prstGeom>
        </p:spPr>
      </p:pic>
      <p:graphicFrame>
        <p:nvGraphicFramePr>
          <p:cNvPr id="6" name="Table 5">
            <a:extLst>
              <a:ext uri="{FF2B5EF4-FFF2-40B4-BE49-F238E27FC236}">
                <a16:creationId xmlns:a16="http://schemas.microsoft.com/office/drawing/2014/main" id="{B7B9028D-D5AE-43DD-B4B0-8C5DE8DC67B7}"/>
              </a:ext>
            </a:extLst>
          </p:cNvPr>
          <p:cNvGraphicFramePr>
            <a:graphicFrameLocks noGrp="1"/>
          </p:cNvGraphicFramePr>
          <p:nvPr>
            <p:extLst>
              <p:ext uri="{D42A27DB-BD31-4B8C-83A1-F6EECF244321}">
                <p14:modId xmlns:p14="http://schemas.microsoft.com/office/powerpoint/2010/main" val="694431977"/>
              </p:ext>
            </p:extLst>
          </p:nvPr>
        </p:nvGraphicFramePr>
        <p:xfrm>
          <a:off x="479395" y="2884284"/>
          <a:ext cx="4670565" cy="1880023"/>
        </p:xfrm>
        <a:graphic>
          <a:graphicData uri="http://schemas.openxmlformats.org/drawingml/2006/table">
            <a:tbl>
              <a:tblPr>
                <a:tableStyleId>{5C22544A-7EE6-4342-B048-85BDC9FD1C3A}</a:tableStyleId>
              </a:tblPr>
              <a:tblGrid>
                <a:gridCol w="1782156">
                  <a:extLst>
                    <a:ext uri="{9D8B030D-6E8A-4147-A177-3AD203B41FA5}">
                      <a16:colId xmlns:a16="http://schemas.microsoft.com/office/drawing/2014/main" val="453293128"/>
                    </a:ext>
                  </a:extLst>
                </a:gridCol>
                <a:gridCol w="1723471">
                  <a:extLst>
                    <a:ext uri="{9D8B030D-6E8A-4147-A177-3AD203B41FA5}">
                      <a16:colId xmlns:a16="http://schemas.microsoft.com/office/drawing/2014/main" val="2951486830"/>
                    </a:ext>
                  </a:extLst>
                </a:gridCol>
                <a:gridCol w="1164938">
                  <a:extLst>
                    <a:ext uri="{9D8B030D-6E8A-4147-A177-3AD203B41FA5}">
                      <a16:colId xmlns:a16="http://schemas.microsoft.com/office/drawing/2014/main" val="3718344464"/>
                    </a:ext>
                  </a:extLst>
                </a:gridCol>
              </a:tblGrid>
              <a:tr h="269053">
                <a:tc>
                  <a:txBody>
                    <a:bodyPr/>
                    <a:lstStyle/>
                    <a:p>
                      <a:pPr algn="ctr" fontAlgn="t"/>
                      <a:r>
                        <a:rPr lang="en-US" sz="1000" b="1" i="0" u="none" strike="noStrike" dirty="0">
                          <a:solidFill>
                            <a:srgbClr val="000000"/>
                          </a:solidFill>
                          <a:effectLst/>
                          <a:latin typeface="Calibri" panose="020F0502020204030204" pitchFamily="34" charset="0"/>
                        </a:rPr>
                        <a:t>Light Type</a:t>
                      </a:r>
                    </a:p>
                  </a:txBody>
                  <a:tcPr marL="7620" marR="7620" marT="7620" marB="0"/>
                </a:tc>
                <a:tc>
                  <a:txBody>
                    <a:bodyPr/>
                    <a:lstStyle/>
                    <a:p>
                      <a:pPr algn="ctr" fontAlgn="t"/>
                      <a:r>
                        <a:rPr lang="en-US" sz="1000" b="1" u="none" strike="noStrike">
                          <a:effectLst/>
                        </a:rPr>
                        <a:t>Dimensions (mm)</a:t>
                      </a:r>
                      <a:endParaRPr lang="en-US" sz="1000" b="1"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1000" b="1" u="none" strike="noStrike">
                          <a:effectLst/>
                        </a:rPr>
                        <a:t>Quantity</a:t>
                      </a:r>
                      <a:endParaRPr lang="en-US" sz="1000" b="1"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381954419"/>
                  </a:ext>
                </a:extLst>
              </a:tr>
              <a:tr h="275373">
                <a:tc>
                  <a:txBody>
                    <a:bodyPr/>
                    <a:lstStyle/>
                    <a:p>
                      <a:pPr algn="l" fontAlgn="t"/>
                      <a:r>
                        <a:rPr lang="en-US" sz="1000" b="0" u="none" strike="noStrike" err="1">
                          <a:effectLst/>
                        </a:rPr>
                        <a:t>Hairlight</a:t>
                      </a:r>
                      <a:r>
                        <a:rPr lang="en-US" sz="1000" b="0" u="none" strike="noStrike">
                          <a:effectLst/>
                        </a:rPr>
                        <a:t>, green</a:t>
                      </a:r>
                      <a:endParaRPr lang="en-US" sz="1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1000" b="0" u="none" strike="noStrike">
                          <a:effectLst/>
                        </a:rPr>
                        <a:t>0.3x2.0</a:t>
                      </a:r>
                      <a:endParaRPr lang="en-US" sz="1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1000" b="0" u="none" strike="noStrike">
                          <a:effectLst/>
                        </a:rPr>
                        <a:t>2000</a:t>
                      </a:r>
                      <a:endParaRPr lang="en-US" sz="10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3100057306"/>
                  </a:ext>
                </a:extLst>
              </a:tr>
              <a:tr h="261437">
                <a:tc>
                  <a:txBody>
                    <a:bodyPr/>
                    <a:lstStyle/>
                    <a:p>
                      <a:pPr algn="l" fontAlgn="t"/>
                      <a:r>
                        <a:rPr lang="en-US" sz="1000" b="0" u="none" strike="noStrike" err="1">
                          <a:effectLst/>
                        </a:rPr>
                        <a:t>Hairlight</a:t>
                      </a:r>
                      <a:r>
                        <a:rPr lang="en-US" sz="1000" b="0" u="none" strike="noStrike">
                          <a:effectLst/>
                        </a:rPr>
                        <a:t>, green</a:t>
                      </a:r>
                      <a:endParaRPr lang="en-US" sz="1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1000" b="0" u="none" strike="noStrike" dirty="0">
                          <a:effectLst/>
                        </a:rPr>
                        <a:t>0.3x8.0</a:t>
                      </a:r>
                      <a:endParaRPr lang="en-US" sz="10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r>
                        <a:rPr lang="en-US" sz="1000" b="0" u="none" strike="noStrike" dirty="0">
                          <a:effectLst/>
                        </a:rPr>
                        <a:t>2000</a:t>
                      </a:r>
                      <a:endParaRPr lang="en-US" sz="10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380407186"/>
                  </a:ext>
                </a:extLst>
              </a:tr>
              <a:tr h="271574">
                <a:tc>
                  <a:txBody>
                    <a:bodyPr/>
                    <a:lstStyle/>
                    <a:p>
                      <a:pPr algn="l" fontAlgn="t"/>
                      <a:r>
                        <a:rPr lang="en-US" sz="1000" b="0" u="none" strike="noStrike">
                          <a:effectLst/>
                        </a:rPr>
                        <a:t>Rectangle, green</a:t>
                      </a:r>
                      <a:endParaRPr lang="en-US" sz="1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1000" b="0" u="none" strike="noStrike" dirty="0">
                          <a:effectLst/>
                        </a:rPr>
                        <a:t>1x0.5x3.5</a:t>
                      </a:r>
                      <a:endParaRPr lang="en-US" sz="10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r>
                        <a:rPr lang="en-US" sz="1000" b="0" u="none" strike="noStrike">
                          <a:effectLst/>
                        </a:rPr>
                        <a:t>400</a:t>
                      </a:r>
                      <a:endParaRPr lang="en-US" sz="10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211384316"/>
                  </a:ext>
                </a:extLst>
              </a:tr>
              <a:tr h="568235">
                <a:tc>
                  <a:txBody>
                    <a:bodyPr/>
                    <a:lstStyle/>
                    <a:p>
                      <a:pPr algn="l" fontAlgn="t"/>
                      <a:r>
                        <a:rPr lang="en-US" sz="1000" b="0" u="none" strike="noStrike">
                          <a:effectLst/>
                        </a:rPr>
                        <a:t>Rectangle-yellow, orange, pink, blue, ice blue, white, green</a:t>
                      </a:r>
                      <a:endParaRPr lang="en-US" sz="1000" b="0" i="0" u="none" strike="noStrike">
                        <a:solidFill>
                          <a:srgbClr val="000000"/>
                        </a:solidFill>
                        <a:effectLst/>
                        <a:latin typeface="Calibri" panose="020F0502020204030204" pitchFamily="34" charset="0"/>
                      </a:endParaRPr>
                    </a:p>
                  </a:txBody>
                  <a:tcPr marL="7620" marR="7620" marT="7620" marB="0"/>
                </a:tc>
                <a:tc>
                  <a:txBody>
                    <a:bodyPr/>
                    <a:lstStyle/>
                    <a:p>
                      <a:pPr algn="ctr" fontAlgn="t"/>
                      <a:r>
                        <a:rPr lang="en-US" sz="1000" b="0" u="none" strike="noStrike" dirty="0">
                          <a:effectLst/>
                        </a:rPr>
                        <a:t>1.5x0.75x3.5</a:t>
                      </a:r>
                      <a:endParaRPr lang="en-US" sz="10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r>
                        <a:rPr lang="en-US" sz="1000" b="0" u="none" strike="noStrike" dirty="0">
                          <a:effectLst/>
                        </a:rPr>
                        <a:t>20</a:t>
                      </a:r>
                      <a:endParaRPr lang="en-US" sz="10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749725955"/>
                  </a:ext>
                </a:extLst>
              </a:tr>
              <a:tr h="234351">
                <a:tc>
                  <a:txBody>
                    <a:bodyPr/>
                    <a:lstStyle/>
                    <a:p>
                      <a:pPr algn="l" fontAlgn="t"/>
                      <a:r>
                        <a:rPr lang="en-US" sz="1000" b="0" i="0" u="none" strike="noStrike">
                          <a:solidFill>
                            <a:srgbClr val="000000"/>
                          </a:solidFill>
                          <a:effectLst/>
                          <a:latin typeface="+mn-lt"/>
                        </a:rPr>
                        <a:t>Disk, green</a:t>
                      </a:r>
                    </a:p>
                  </a:txBody>
                  <a:tcPr marL="7620" marR="7620" marT="7620" marB="0"/>
                </a:tc>
                <a:tc>
                  <a:txBody>
                    <a:bodyPr/>
                    <a:lstStyle/>
                    <a:p>
                      <a:pPr algn="ctr" fontAlgn="t"/>
                      <a:r>
                        <a:rPr lang="en-US" sz="1000" b="0" i="0" u="none" strike="noStrike">
                          <a:solidFill>
                            <a:srgbClr val="000000"/>
                          </a:solidFill>
                          <a:effectLst/>
                          <a:latin typeface="+mn-lt"/>
                        </a:rPr>
                        <a:t>4.75x20.5x15</a:t>
                      </a:r>
                    </a:p>
                  </a:txBody>
                  <a:tcPr marL="7620" marR="7620" marT="7620" marB="0"/>
                </a:tc>
                <a:tc>
                  <a:txBody>
                    <a:bodyPr/>
                    <a:lstStyle/>
                    <a:p>
                      <a:pPr algn="ctr" fontAlgn="t"/>
                      <a:r>
                        <a:rPr lang="en-US" sz="1000" b="0" i="0" u="none" strike="noStrike" dirty="0">
                          <a:solidFill>
                            <a:srgbClr val="000000"/>
                          </a:solidFill>
                          <a:effectLst/>
                          <a:latin typeface="+mn-lt"/>
                        </a:rPr>
                        <a:t>20</a:t>
                      </a:r>
                    </a:p>
                  </a:txBody>
                  <a:tcPr marL="7620" marR="7620" marT="7620" marB="0"/>
                </a:tc>
                <a:extLst>
                  <a:ext uri="{0D108BD9-81ED-4DB2-BD59-A6C34878D82A}">
                    <a16:rowId xmlns:a16="http://schemas.microsoft.com/office/drawing/2014/main" val="2537285246"/>
                  </a:ext>
                </a:extLst>
              </a:tr>
            </a:tbl>
          </a:graphicData>
        </a:graphic>
      </p:graphicFrame>
      <p:sp>
        <p:nvSpPr>
          <p:cNvPr id="3" name="TextBox 2">
            <a:extLst>
              <a:ext uri="{FF2B5EF4-FFF2-40B4-BE49-F238E27FC236}">
                <a16:creationId xmlns:a16="http://schemas.microsoft.com/office/drawing/2014/main" id="{DA6B511D-0CB4-43F4-A12E-1B4DA41C164D}"/>
              </a:ext>
            </a:extLst>
          </p:cNvPr>
          <p:cNvSpPr txBox="1"/>
          <p:nvPr/>
        </p:nvSpPr>
        <p:spPr>
          <a:xfrm>
            <a:off x="6153769" y="5109850"/>
            <a:ext cx="3244787" cy="369332"/>
          </a:xfrm>
          <a:prstGeom prst="rect">
            <a:avLst/>
          </a:prstGeom>
          <a:noFill/>
        </p:spPr>
        <p:txBody>
          <a:bodyPr wrap="square" rtlCol="0">
            <a:spAutoFit/>
          </a:bodyPr>
          <a:lstStyle/>
          <a:p>
            <a:r>
              <a:rPr lang="en-US" dirty="0">
                <a:solidFill>
                  <a:schemeClr val="accent3">
                    <a:lumMod val="40000"/>
                    <a:lumOff val="60000"/>
                  </a:schemeClr>
                </a:solidFill>
              </a:rPr>
              <a:t>Full list is under development</a:t>
            </a:r>
          </a:p>
        </p:txBody>
      </p:sp>
      <p:cxnSp>
        <p:nvCxnSpPr>
          <p:cNvPr id="10" name="Straight Arrow Connector 9">
            <a:extLst>
              <a:ext uri="{FF2B5EF4-FFF2-40B4-BE49-F238E27FC236}">
                <a16:creationId xmlns:a16="http://schemas.microsoft.com/office/drawing/2014/main" id="{3193D0FA-114D-4F5B-9850-BFF999A8D4A2}"/>
              </a:ext>
            </a:extLst>
          </p:cNvPr>
          <p:cNvCxnSpPr/>
          <p:nvPr/>
        </p:nvCxnSpPr>
        <p:spPr>
          <a:xfrm flipV="1">
            <a:off x="6957199" y="4799129"/>
            <a:ext cx="0" cy="310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4AB558C-6410-4402-B0D4-B23F18530D27}"/>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
        <p:nvSpPr>
          <p:cNvPr id="16" name="Content Placeholder 2">
            <a:extLst>
              <a:ext uri="{FF2B5EF4-FFF2-40B4-BE49-F238E27FC236}">
                <a16:creationId xmlns:a16="http://schemas.microsoft.com/office/drawing/2014/main" id="{0E8A094D-5CB0-4964-B273-C28A197C2402}"/>
              </a:ext>
            </a:extLst>
          </p:cNvPr>
          <p:cNvSpPr txBox="1">
            <a:spLocks/>
          </p:cNvSpPr>
          <p:nvPr/>
        </p:nvSpPr>
        <p:spPr>
          <a:xfrm>
            <a:off x="479395" y="1563484"/>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lvl="1" indent="0">
              <a:buNone/>
            </a:pPr>
            <a:endParaRPr lang="en-US" sz="2200" dirty="0">
              <a:solidFill>
                <a:schemeClr val="accent3">
                  <a:lumMod val="40000"/>
                  <a:lumOff val="60000"/>
                </a:schemeClr>
              </a:solidFill>
            </a:endParaRPr>
          </a:p>
          <a:p>
            <a:pPr marL="457200" lvl="1" indent="0">
              <a:buFont typeface="Wingdings 3" charset="2"/>
              <a:buNone/>
            </a:pPr>
            <a:endParaRPr lang="en-US" dirty="0">
              <a:solidFill>
                <a:schemeClr val="accent3">
                  <a:lumMod val="40000"/>
                  <a:lumOff val="60000"/>
                </a:schemeClr>
              </a:solidFill>
            </a:endParaRPr>
          </a:p>
        </p:txBody>
      </p:sp>
    </p:spTree>
    <p:extLst>
      <p:ext uri="{BB962C8B-B14F-4D97-AF65-F5344CB8AC3E}">
        <p14:creationId xmlns:p14="http://schemas.microsoft.com/office/powerpoint/2010/main" val="2469854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EB0CD734-5A0C-4813-8214-D5D72D4D2323}"/>
              </a:ext>
            </a:extLst>
          </p:cNvPr>
          <p:cNvGrpSpPr/>
          <p:nvPr/>
        </p:nvGrpSpPr>
        <p:grpSpPr>
          <a:xfrm>
            <a:off x="0" y="-29879"/>
            <a:ext cx="12200792" cy="6858000"/>
            <a:chOff x="0" y="-29879"/>
            <a:chExt cx="12200792" cy="6858000"/>
          </a:xfrm>
        </p:grpSpPr>
        <p:grpSp>
          <p:nvGrpSpPr>
            <p:cNvPr id="40" name="Group 39">
              <a:extLst>
                <a:ext uri="{FF2B5EF4-FFF2-40B4-BE49-F238E27FC236}">
                  <a16:creationId xmlns:a16="http://schemas.microsoft.com/office/drawing/2014/main" id="{6167BB0A-74EF-489B-A81D-90052FA1F375}"/>
                </a:ext>
              </a:extLst>
            </p:cNvPr>
            <p:cNvGrpSpPr/>
            <p:nvPr/>
          </p:nvGrpSpPr>
          <p:grpSpPr>
            <a:xfrm>
              <a:off x="0" y="-29879"/>
              <a:ext cx="12200792" cy="6858000"/>
              <a:chOff x="-8792" y="0"/>
              <a:chExt cx="12200792" cy="6858000"/>
            </a:xfrm>
          </p:grpSpPr>
          <p:grpSp>
            <p:nvGrpSpPr>
              <p:cNvPr id="35" name="Group 34">
                <a:extLst>
                  <a:ext uri="{FF2B5EF4-FFF2-40B4-BE49-F238E27FC236}">
                    <a16:creationId xmlns:a16="http://schemas.microsoft.com/office/drawing/2014/main" id="{F5382315-97E7-4C34-A40B-26578FA3967B}"/>
                  </a:ext>
                </a:extLst>
              </p:cNvPr>
              <p:cNvGrpSpPr/>
              <p:nvPr/>
            </p:nvGrpSpPr>
            <p:grpSpPr>
              <a:xfrm>
                <a:off x="-8792" y="0"/>
                <a:ext cx="12200792" cy="6858000"/>
                <a:chOff x="-8792" y="0"/>
                <a:chExt cx="12200792" cy="6858000"/>
              </a:xfrm>
            </p:grpSpPr>
            <p:grpSp>
              <p:nvGrpSpPr>
                <p:cNvPr id="9" name="Group 8">
                  <a:extLst>
                    <a:ext uri="{FF2B5EF4-FFF2-40B4-BE49-F238E27FC236}">
                      <a16:creationId xmlns:a16="http://schemas.microsoft.com/office/drawing/2014/main" id="{635502DF-484D-4971-826A-70BD4A6A8B54}"/>
                    </a:ext>
                  </a:extLst>
                </p:cNvPr>
                <p:cNvGrpSpPr/>
                <p:nvPr/>
              </p:nvGrpSpPr>
              <p:grpSpPr>
                <a:xfrm>
                  <a:off x="0" y="3429000"/>
                  <a:ext cx="12192000" cy="3429000"/>
                  <a:chOff x="0" y="3429000"/>
                  <a:chExt cx="12192000" cy="3429000"/>
                </a:xfrm>
              </p:grpSpPr>
              <p:sp>
                <p:nvSpPr>
                  <p:cNvPr id="8" name="Rectangle 7">
                    <a:extLst>
                      <a:ext uri="{FF2B5EF4-FFF2-40B4-BE49-F238E27FC236}">
                        <a16:creationId xmlns:a16="http://schemas.microsoft.com/office/drawing/2014/main" id="{84086F5D-20BE-4333-8A2D-99C227E7EA6A}"/>
                      </a:ext>
                    </a:extLst>
                  </p:cNvPr>
                  <p:cNvSpPr/>
                  <p:nvPr/>
                </p:nvSpPr>
                <p:spPr>
                  <a:xfrm>
                    <a:off x="0" y="3429000"/>
                    <a:ext cx="1219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BC5473-CBBB-494C-AA78-26BCA8405FE8}"/>
                      </a:ext>
                    </a:extLst>
                  </p:cNvPr>
                  <p:cNvPicPr>
                    <a:picLocks noChangeAspect="1"/>
                  </p:cNvPicPr>
                  <p:nvPr/>
                </p:nvPicPr>
                <p:blipFill rotWithShape="1">
                  <a:blip r:embed="rId2"/>
                  <a:srcRect t="38799" r="13704" b="18306"/>
                  <a:stretch/>
                </p:blipFill>
                <p:spPr>
                  <a:xfrm>
                    <a:off x="7925056" y="3890327"/>
                    <a:ext cx="2468870" cy="2727085"/>
                  </a:xfrm>
                  <a:prstGeom prst="rect">
                    <a:avLst/>
                  </a:prstGeom>
                </p:spPr>
              </p:pic>
              <p:pic>
                <p:nvPicPr>
                  <p:cNvPr id="5" name="Picture 4">
                    <a:extLst>
                      <a:ext uri="{FF2B5EF4-FFF2-40B4-BE49-F238E27FC236}">
                        <a16:creationId xmlns:a16="http://schemas.microsoft.com/office/drawing/2014/main" id="{CE8E26CB-2CAD-4CDD-95E6-6762FB8B7DC6}"/>
                      </a:ext>
                    </a:extLst>
                  </p:cNvPr>
                  <p:cNvPicPr>
                    <a:picLocks noChangeAspect="1"/>
                  </p:cNvPicPr>
                  <p:nvPr/>
                </p:nvPicPr>
                <p:blipFill rotWithShape="1">
                  <a:blip r:embed="rId3"/>
                  <a:srcRect l="15881" t="26739" r="22893" b="14752"/>
                  <a:stretch/>
                </p:blipFill>
                <p:spPr>
                  <a:xfrm rot="10800000">
                    <a:off x="2011331" y="3830908"/>
                    <a:ext cx="2069090" cy="2718514"/>
                  </a:xfrm>
                  <a:prstGeom prst="rect">
                    <a:avLst/>
                  </a:prstGeom>
                </p:spPr>
              </p:pic>
            </p:grpSp>
            <p:grpSp>
              <p:nvGrpSpPr>
                <p:cNvPr id="34" name="Group 33">
                  <a:extLst>
                    <a:ext uri="{FF2B5EF4-FFF2-40B4-BE49-F238E27FC236}">
                      <a16:creationId xmlns:a16="http://schemas.microsoft.com/office/drawing/2014/main" id="{C450FBE8-4568-41BC-854E-28DACC718801}"/>
                    </a:ext>
                  </a:extLst>
                </p:cNvPr>
                <p:cNvGrpSpPr/>
                <p:nvPr/>
              </p:nvGrpSpPr>
              <p:grpSpPr>
                <a:xfrm>
                  <a:off x="-8792" y="0"/>
                  <a:ext cx="12191999" cy="3428999"/>
                  <a:chOff x="-8792" y="0"/>
                  <a:chExt cx="12191999" cy="3428999"/>
                </a:xfrm>
              </p:grpSpPr>
              <p:sp>
                <p:nvSpPr>
                  <p:cNvPr id="28" name="Rectangle 27">
                    <a:extLst>
                      <a:ext uri="{FF2B5EF4-FFF2-40B4-BE49-F238E27FC236}">
                        <a16:creationId xmlns:a16="http://schemas.microsoft.com/office/drawing/2014/main" id="{5CF30419-CE54-45A1-A423-8928C0136457}"/>
                      </a:ext>
                    </a:extLst>
                  </p:cNvPr>
                  <p:cNvSpPr/>
                  <p:nvPr/>
                </p:nvSpPr>
                <p:spPr>
                  <a:xfrm>
                    <a:off x="-8792" y="0"/>
                    <a:ext cx="12191999" cy="34289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5DA754D-8F31-4D7B-81FF-F9C8198DF44F}"/>
                      </a:ext>
                    </a:extLst>
                  </p:cNvPr>
                  <p:cNvPicPr>
                    <a:picLocks noChangeAspect="1"/>
                  </p:cNvPicPr>
                  <p:nvPr/>
                </p:nvPicPr>
                <p:blipFill>
                  <a:blip r:embed="rId4"/>
                  <a:stretch>
                    <a:fillRect/>
                  </a:stretch>
                </p:blipFill>
                <p:spPr>
                  <a:xfrm>
                    <a:off x="2067583" y="249157"/>
                    <a:ext cx="2069091" cy="2718514"/>
                  </a:xfrm>
                  <a:prstGeom prst="rect">
                    <a:avLst/>
                  </a:prstGeom>
                </p:spPr>
              </p:pic>
              <p:pic>
                <p:nvPicPr>
                  <p:cNvPr id="6" name="Picture 5">
                    <a:extLst>
                      <a:ext uri="{FF2B5EF4-FFF2-40B4-BE49-F238E27FC236}">
                        <a16:creationId xmlns:a16="http://schemas.microsoft.com/office/drawing/2014/main" id="{D8F26A75-E510-4A80-9531-512AC09E56DD}"/>
                      </a:ext>
                    </a:extLst>
                  </p:cNvPr>
                  <p:cNvPicPr>
                    <a:picLocks noChangeAspect="1"/>
                  </p:cNvPicPr>
                  <p:nvPr/>
                </p:nvPicPr>
                <p:blipFill rotWithShape="1">
                  <a:blip r:embed="rId5"/>
                  <a:srcRect l="5615" t="29379" r="7833" b="9893"/>
                  <a:stretch/>
                </p:blipFill>
                <p:spPr>
                  <a:xfrm>
                    <a:off x="8028948" y="585402"/>
                    <a:ext cx="2261087" cy="2352054"/>
                  </a:xfrm>
                  <a:prstGeom prst="rect">
                    <a:avLst/>
                  </a:prstGeom>
                </p:spPr>
              </p:pic>
            </p:grpSp>
          </p:grpSp>
          <p:cxnSp>
            <p:nvCxnSpPr>
              <p:cNvPr id="19" name="Straight Connector 18">
                <a:extLst>
                  <a:ext uri="{FF2B5EF4-FFF2-40B4-BE49-F238E27FC236}">
                    <a16:creationId xmlns:a16="http://schemas.microsoft.com/office/drawing/2014/main" id="{A285E3C7-68EA-4F98-8205-156C2A830772}"/>
                  </a:ext>
                </a:extLst>
              </p:cNvPr>
              <p:cNvCxnSpPr>
                <a:cxnSpLocks/>
                <a:stCxn id="28" idx="0"/>
              </p:cNvCxnSpPr>
              <p:nvPr/>
            </p:nvCxnSpPr>
            <p:spPr>
              <a:xfrm flipH="1">
                <a:off x="6078414" y="0"/>
                <a:ext cx="8794"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48D1CA6-E83A-403C-AA10-2CCC09E4F346}"/>
                  </a:ext>
                </a:extLst>
              </p:cNvPr>
              <p:cNvCxnSpPr>
                <a:cxnSpLocks/>
              </p:cNvCxnSpPr>
              <p:nvPr/>
            </p:nvCxnSpPr>
            <p:spPr>
              <a:xfrm flipH="1">
                <a:off x="0" y="3428999"/>
                <a:ext cx="121832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7654656D-C8A4-43D2-ADDD-E31F6E9338F3}"/>
                </a:ext>
              </a:extLst>
            </p:cNvPr>
            <p:cNvSpPr txBox="1"/>
            <p:nvPr/>
          </p:nvSpPr>
          <p:spPr>
            <a:xfrm>
              <a:off x="2272136" y="2937456"/>
              <a:ext cx="1584108" cy="461665"/>
            </a:xfrm>
            <a:prstGeom prst="rect">
              <a:avLst/>
            </a:prstGeom>
            <a:noFill/>
          </p:spPr>
          <p:txBody>
            <a:bodyPr wrap="square" rtlCol="0">
              <a:spAutoFit/>
            </a:bodyPr>
            <a:lstStyle/>
            <a:p>
              <a:pPr algn="ctr"/>
              <a:r>
                <a:rPr lang="en-US" sz="1200" dirty="0">
                  <a:solidFill>
                    <a:schemeClr val="bg1"/>
                  </a:solidFill>
                </a:rPr>
                <a:t>Hairlights</a:t>
              </a:r>
            </a:p>
            <a:p>
              <a:pPr algn="ctr"/>
              <a:r>
                <a:rPr lang="en-US" sz="1200" dirty="0">
                  <a:solidFill>
                    <a:schemeClr val="bg1"/>
                  </a:solidFill>
                </a:rPr>
                <a:t>0.3mm x 2.0mm</a:t>
              </a:r>
            </a:p>
          </p:txBody>
        </p:sp>
        <p:sp>
          <p:nvSpPr>
            <p:cNvPr id="44" name="TextBox 43">
              <a:extLst>
                <a:ext uri="{FF2B5EF4-FFF2-40B4-BE49-F238E27FC236}">
                  <a16:creationId xmlns:a16="http://schemas.microsoft.com/office/drawing/2014/main" id="{7DA5ED09-AFB0-4597-BAF6-6015D8454B28}"/>
                </a:ext>
              </a:extLst>
            </p:cNvPr>
            <p:cNvSpPr txBox="1"/>
            <p:nvPr/>
          </p:nvSpPr>
          <p:spPr>
            <a:xfrm>
              <a:off x="5960696" y="2907577"/>
              <a:ext cx="6235700" cy="461665"/>
            </a:xfrm>
            <a:prstGeom prst="rect">
              <a:avLst/>
            </a:prstGeom>
            <a:noFill/>
          </p:spPr>
          <p:txBody>
            <a:bodyPr wrap="square">
              <a:spAutoFit/>
            </a:bodyPr>
            <a:lstStyle/>
            <a:p>
              <a:pPr algn="ctr"/>
              <a:r>
                <a:rPr lang="en-US" sz="1200" dirty="0">
                  <a:solidFill>
                    <a:schemeClr val="bg1"/>
                  </a:solidFill>
                </a:rPr>
                <a:t>Discs</a:t>
              </a:r>
            </a:p>
            <a:p>
              <a:pPr algn="ctr"/>
              <a:r>
                <a:rPr lang="en-US" sz="1200" dirty="0">
                  <a:solidFill>
                    <a:schemeClr val="bg1"/>
                  </a:solidFill>
                </a:rPr>
                <a:t>4.75mm x 20.5 mm x 15mm</a:t>
              </a:r>
            </a:p>
          </p:txBody>
        </p:sp>
      </p:grpSp>
      <p:pic>
        <p:nvPicPr>
          <p:cNvPr id="17" name="Picture 2">
            <a:extLst>
              <a:ext uri="{FF2B5EF4-FFF2-40B4-BE49-F238E27FC236}">
                <a16:creationId xmlns:a16="http://schemas.microsoft.com/office/drawing/2014/main" id="{3831A3AE-B19F-4E04-B6EE-34B5AAD6025C}"/>
              </a:ext>
            </a:extLst>
          </p:cNvPr>
          <p:cNvPicPr>
            <a:picLocks noChangeAspect="1"/>
          </p:cNvPicPr>
          <p:nvPr/>
        </p:nvPicPr>
        <p:blipFill>
          <a:blip r:embed="rId6"/>
          <a:stretch>
            <a:fillRect/>
          </a:stretch>
        </p:blipFill>
        <p:spPr>
          <a:xfrm>
            <a:off x="119587" y="108485"/>
            <a:ext cx="1473875" cy="1223165"/>
          </a:xfrm>
          <a:prstGeom prst="rect">
            <a:avLst/>
          </a:prstGeom>
        </p:spPr>
      </p:pic>
      <p:sp>
        <p:nvSpPr>
          <p:cNvPr id="20" name="TextBox 19">
            <a:extLst>
              <a:ext uri="{FF2B5EF4-FFF2-40B4-BE49-F238E27FC236}">
                <a16:creationId xmlns:a16="http://schemas.microsoft.com/office/drawing/2014/main" id="{585CFA72-F750-446C-90A5-77A11325307F}"/>
              </a:ext>
            </a:extLst>
          </p:cNvPr>
          <p:cNvSpPr txBox="1"/>
          <p:nvPr/>
        </p:nvSpPr>
        <p:spPr>
          <a:xfrm>
            <a:off x="50213" y="6304899"/>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3784674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6E3B-6E30-4806-AE41-AD359444469E}"/>
              </a:ext>
            </a:extLst>
          </p:cNvPr>
          <p:cNvSpPr>
            <a:spLocks noGrp="1"/>
          </p:cNvSpPr>
          <p:nvPr>
            <p:ph type="title"/>
          </p:nvPr>
        </p:nvSpPr>
        <p:spPr/>
        <p:txBody>
          <a:bodyPr/>
          <a:lstStyle/>
          <a:p>
            <a:pPr algn="ctr"/>
            <a:r>
              <a:rPr lang="en-US" dirty="0">
                <a:solidFill>
                  <a:schemeClr val="accent3">
                    <a:lumMod val="40000"/>
                    <a:lumOff val="60000"/>
                  </a:schemeClr>
                </a:solidFill>
              </a:rPr>
              <a:t>Fabricated Samples</a:t>
            </a:r>
          </a:p>
        </p:txBody>
      </p:sp>
      <p:sp>
        <p:nvSpPr>
          <p:cNvPr id="3" name="Content Placeholder 2">
            <a:extLst>
              <a:ext uri="{FF2B5EF4-FFF2-40B4-BE49-F238E27FC236}">
                <a16:creationId xmlns:a16="http://schemas.microsoft.com/office/drawing/2014/main" id="{FB0622D2-CF89-409D-B810-BD11F348E46C}"/>
              </a:ext>
            </a:extLst>
          </p:cNvPr>
          <p:cNvSpPr>
            <a:spLocks noGrp="1"/>
          </p:cNvSpPr>
          <p:nvPr>
            <p:ph idx="1"/>
          </p:nvPr>
        </p:nvSpPr>
        <p:spPr>
          <a:xfrm>
            <a:off x="677334" y="1578698"/>
            <a:ext cx="8596668" cy="3880773"/>
          </a:xfrm>
        </p:spPr>
        <p:txBody>
          <a:bodyPr/>
          <a:lstStyle/>
          <a:p>
            <a:r>
              <a:rPr lang="en-US" dirty="0">
                <a:solidFill>
                  <a:schemeClr val="accent3">
                    <a:lumMod val="40000"/>
                    <a:lumOff val="60000"/>
                  </a:schemeClr>
                </a:solidFill>
              </a:rPr>
              <a:t>Small and large hairlights were combined with the polymeric material and brushed on bare aluminum test panels and on white paint over aluminum test panels.</a:t>
            </a:r>
          </a:p>
          <a:p>
            <a:r>
              <a:rPr lang="en-US" dirty="0">
                <a:solidFill>
                  <a:schemeClr val="accent3">
                    <a:lumMod val="40000"/>
                    <a:lumOff val="60000"/>
                  </a:schemeClr>
                </a:solidFill>
              </a:rPr>
              <a:t>Circular molds were used to encapsulate the disk lights, small and large hairlights, and rectangular lights. </a:t>
            </a:r>
          </a:p>
          <a:p>
            <a:r>
              <a:rPr lang="en-US" dirty="0">
                <a:solidFill>
                  <a:schemeClr val="accent3">
                    <a:lumMod val="40000"/>
                    <a:lumOff val="60000"/>
                  </a:schemeClr>
                </a:solidFill>
              </a:rPr>
              <a:t>Films, larger aluminum “cure cup” samples, and colored lights were also  produced</a:t>
            </a:r>
          </a:p>
        </p:txBody>
      </p:sp>
      <p:pic>
        <p:nvPicPr>
          <p:cNvPr id="6" name="Picture 5">
            <a:extLst>
              <a:ext uri="{FF2B5EF4-FFF2-40B4-BE49-F238E27FC236}">
                <a16:creationId xmlns:a16="http://schemas.microsoft.com/office/drawing/2014/main" id="{79D492FE-9D41-4A0C-AE50-B8190385615E}"/>
              </a:ext>
            </a:extLst>
          </p:cNvPr>
          <p:cNvPicPr>
            <a:picLocks noChangeAspect="1"/>
          </p:cNvPicPr>
          <p:nvPr/>
        </p:nvPicPr>
        <p:blipFill rotWithShape="1">
          <a:blip r:embed="rId2"/>
          <a:srcRect l="1" r="619"/>
          <a:stretch/>
        </p:blipFill>
        <p:spPr>
          <a:xfrm>
            <a:off x="525823" y="4205666"/>
            <a:ext cx="3504049" cy="1900210"/>
          </a:xfrm>
          <a:prstGeom prst="rect">
            <a:avLst/>
          </a:prstGeom>
        </p:spPr>
      </p:pic>
      <p:pic>
        <p:nvPicPr>
          <p:cNvPr id="9" name="Picture 8">
            <a:extLst>
              <a:ext uri="{FF2B5EF4-FFF2-40B4-BE49-F238E27FC236}">
                <a16:creationId xmlns:a16="http://schemas.microsoft.com/office/drawing/2014/main" id="{EED92651-6E07-4D11-829E-AA82853E08FA}"/>
              </a:ext>
            </a:extLst>
          </p:cNvPr>
          <p:cNvPicPr>
            <a:picLocks noChangeAspect="1"/>
          </p:cNvPicPr>
          <p:nvPr/>
        </p:nvPicPr>
        <p:blipFill>
          <a:blip r:embed="rId3"/>
          <a:stretch>
            <a:fillRect/>
          </a:stretch>
        </p:blipFill>
        <p:spPr>
          <a:xfrm>
            <a:off x="8362765" y="3570791"/>
            <a:ext cx="2380422" cy="3181489"/>
          </a:xfrm>
          <a:prstGeom prst="rect">
            <a:avLst/>
          </a:prstGeom>
          <a:ln>
            <a:solidFill>
              <a:srgbClr val="FFFFFF"/>
            </a:solidFill>
          </a:ln>
        </p:spPr>
      </p:pic>
      <p:pic>
        <p:nvPicPr>
          <p:cNvPr id="10" name="Picture 9">
            <a:extLst>
              <a:ext uri="{FF2B5EF4-FFF2-40B4-BE49-F238E27FC236}">
                <a16:creationId xmlns:a16="http://schemas.microsoft.com/office/drawing/2014/main" id="{D5DBBC3D-08F6-4970-ADC2-BFBE88C21C7E}"/>
              </a:ext>
            </a:extLst>
          </p:cNvPr>
          <p:cNvPicPr>
            <a:picLocks noChangeAspect="1"/>
          </p:cNvPicPr>
          <p:nvPr/>
        </p:nvPicPr>
        <p:blipFill>
          <a:blip r:embed="rId4"/>
          <a:stretch>
            <a:fillRect/>
          </a:stretch>
        </p:blipFill>
        <p:spPr>
          <a:xfrm>
            <a:off x="4340100" y="3870823"/>
            <a:ext cx="3198900" cy="2816958"/>
          </a:xfrm>
          <a:prstGeom prst="rect">
            <a:avLst/>
          </a:prstGeom>
          <a:ln>
            <a:solidFill>
              <a:srgbClr val="FFFFFF"/>
            </a:solidFill>
          </a:ln>
        </p:spPr>
      </p:pic>
      <p:pic>
        <p:nvPicPr>
          <p:cNvPr id="7" name="Picture 2">
            <a:extLst>
              <a:ext uri="{FF2B5EF4-FFF2-40B4-BE49-F238E27FC236}">
                <a16:creationId xmlns:a16="http://schemas.microsoft.com/office/drawing/2014/main" id="{F6D6E778-AAB8-492F-B501-AF4CC2E81350}"/>
              </a:ext>
            </a:extLst>
          </p:cNvPr>
          <p:cNvPicPr>
            <a:picLocks noChangeAspect="1"/>
          </p:cNvPicPr>
          <p:nvPr/>
        </p:nvPicPr>
        <p:blipFill>
          <a:blip r:embed="rId5"/>
          <a:stretch>
            <a:fillRect/>
          </a:stretch>
        </p:blipFill>
        <p:spPr>
          <a:xfrm>
            <a:off x="119587" y="108485"/>
            <a:ext cx="1473875" cy="1223165"/>
          </a:xfrm>
          <a:prstGeom prst="rect">
            <a:avLst/>
          </a:prstGeom>
        </p:spPr>
      </p:pic>
      <p:sp>
        <p:nvSpPr>
          <p:cNvPr id="11" name="TextBox 10">
            <a:extLst>
              <a:ext uri="{FF2B5EF4-FFF2-40B4-BE49-F238E27FC236}">
                <a16:creationId xmlns:a16="http://schemas.microsoft.com/office/drawing/2014/main" id="{8F5E428F-ED53-49A3-A227-7BD205B92E07}"/>
              </a:ext>
            </a:extLst>
          </p:cNvPr>
          <p:cNvSpPr txBox="1"/>
          <p:nvPr/>
        </p:nvSpPr>
        <p:spPr>
          <a:xfrm>
            <a:off x="479395" y="6284932"/>
            <a:ext cx="3478138" cy="523220"/>
          </a:xfrm>
          <a:prstGeom prst="rect">
            <a:avLst/>
          </a:prstGeom>
          <a:noFill/>
          <a:ln>
            <a:solidFill>
              <a:schemeClr val="tx1"/>
            </a:solidFill>
          </a:ln>
        </p:spPr>
        <p:txBody>
          <a:bodyPr wrap="square" rtlCol="0">
            <a:spAutoFit/>
          </a:bodyPr>
          <a:lstStyle/>
          <a:p>
            <a:r>
              <a:rPr lang="en-US" sz="1400" i="1" dirty="0">
                <a:solidFill>
                  <a:schemeClr val="accent3">
                    <a:lumMod val="40000"/>
                    <a:lumOff val="60000"/>
                  </a:schemeClr>
                </a:solidFill>
              </a:rPr>
              <a:t>DISTRIBUTION A. Approved for public release; distribution unlimited. </a:t>
            </a:r>
            <a:endParaRPr lang="en-US" sz="1400" b="1" dirty="0">
              <a:solidFill>
                <a:schemeClr val="accent3">
                  <a:lumMod val="40000"/>
                  <a:lumOff val="60000"/>
                </a:schemeClr>
              </a:solidFill>
            </a:endParaRPr>
          </a:p>
        </p:txBody>
      </p:sp>
    </p:spTree>
    <p:extLst>
      <p:ext uri="{BB962C8B-B14F-4D97-AF65-F5344CB8AC3E}">
        <p14:creationId xmlns:p14="http://schemas.microsoft.com/office/powerpoint/2010/main" val="3679360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Custom 6">
      <a:dk1>
        <a:sysClr val="windowText" lastClr="000000"/>
      </a:dk1>
      <a:lt1>
        <a:srgbClr val="000000"/>
      </a:lt1>
      <a:dk2>
        <a:srgbClr val="000000"/>
      </a:dk2>
      <a:lt2>
        <a:srgbClr val="000000"/>
      </a:lt2>
      <a:accent1>
        <a:srgbClr val="66FF33"/>
      </a:accent1>
      <a:accent2>
        <a:srgbClr val="66FF33"/>
      </a:accent2>
      <a:accent3>
        <a:srgbClr val="66FF33"/>
      </a:accent3>
      <a:accent4>
        <a:srgbClr val="66FF33"/>
      </a:accent4>
      <a:accent5>
        <a:srgbClr val="66FF33"/>
      </a:accent5>
      <a:accent6>
        <a:srgbClr val="66FF33"/>
      </a:accent6>
      <a:hlink>
        <a:srgbClr val="66FF33"/>
      </a:hlink>
      <a:folHlink>
        <a:srgbClr val="66FF33"/>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CD2B99A2CC53469DBC02FFC1C11DD2" ma:contentTypeVersion="11" ma:contentTypeDescription="Create a new document." ma:contentTypeScope="" ma:versionID="99e55be0c4eaec5d54d1ad909d7949ff">
  <xsd:schema xmlns:xsd="http://www.w3.org/2001/XMLSchema" xmlns:xs="http://www.w3.org/2001/XMLSchema" xmlns:p="http://schemas.microsoft.com/office/2006/metadata/properties" xmlns:ns2="873c1170-fea4-4777-a664-9a2ab40854c1" xmlns:ns3="86fdd8c3-8d8e-419f-be1e-bde6364c3ec7" targetNamespace="http://schemas.microsoft.com/office/2006/metadata/properties" ma:root="true" ma:fieldsID="4d03300eb745a87ea11c00c713f60fde" ns2:_="" ns3:_="">
    <xsd:import namespace="873c1170-fea4-4777-a664-9a2ab40854c1"/>
    <xsd:import namespace="86fdd8c3-8d8e-419f-be1e-bde6364c3e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3c1170-fea4-4777-a664-9a2ab40854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fdd8c3-8d8e-419f-be1e-bde6364c3ec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1696705-9220-4cfe-a2c1-50f0814e60b5}" ma:internalName="TaxCatchAll" ma:showField="CatchAllData" ma:web="86fdd8c3-8d8e-419f-be1e-bde6364c3e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3c1170-fea4-4777-a664-9a2ab40854c1">
      <Terms xmlns="http://schemas.microsoft.com/office/infopath/2007/PartnerControls"/>
    </lcf76f155ced4ddcb4097134ff3c332f>
    <TaxCatchAll xmlns="86fdd8c3-8d8e-419f-be1e-bde6364c3ec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B10F7-FF7A-49B6-809D-DF77116B3105}">
  <ds:schemaRefs>
    <ds:schemaRef ds:uri="86fdd8c3-8d8e-419f-be1e-bde6364c3ec7"/>
    <ds:schemaRef ds:uri="873c1170-fea4-4777-a664-9a2ab40854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E2C5C68-1214-4F13-AFBB-C0066BB629C9}">
  <ds:schemaRefs>
    <ds:schemaRef ds:uri="86fdd8c3-8d8e-419f-be1e-bde6364c3ec7"/>
    <ds:schemaRef ds:uri="http://schemas.microsoft.com/office/infopath/2007/PartnerControls"/>
    <ds:schemaRef ds:uri="http://schemas.microsoft.com/office/2006/documentManagement/types"/>
    <ds:schemaRef ds:uri="http://purl.org/dc/terms/"/>
    <ds:schemaRef ds:uri="http://purl.org/dc/dcmitype/"/>
    <ds:schemaRef ds:uri="http://purl.org/dc/elements/1.1/"/>
    <ds:schemaRef ds:uri="http://schemas.openxmlformats.org/package/2006/metadata/core-properties"/>
    <ds:schemaRef ds:uri="873c1170-fea4-4777-a664-9a2ab40854c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E96CF18-F11B-487B-9621-3E365ABCC14F}">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213</TotalTime>
  <Words>1058</Words>
  <Application>Microsoft Office PowerPoint</Application>
  <PresentationFormat>Widescreen</PresentationFormat>
  <Paragraphs>156</Paragraphs>
  <Slides>17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Calibri Light</vt:lpstr>
      <vt:lpstr>Trebuchet MS</vt:lpstr>
      <vt:lpstr>Wingdings</vt:lpstr>
      <vt:lpstr>Wingdings 3</vt:lpstr>
      <vt:lpstr>Office Theme</vt:lpstr>
      <vt:lpstr>Facet</vt:lpstr>
      <vt:lpstr>Development of Radioluminescent Tritium Polymeric Material for High Visibility Applications </vt:lpstr>
      <vt:lpstr>Scientific Background</vt:lpstr>
      <vt:lpstr>Current Industry Applications</vt:lpstr>
      <vt:lpstr>Potential In-Space and Lunar Surface Applications</vt:lpstr>
      <vt:lpstr>Project Background/Goals</vt:lpstr>
      <vt:lpstr>Current Testing Goals</vt:lpstr>
      <vt:lpstr>Purchased Lights</vt:lpstr>
      <vt:lpstr>PowerPoint Presentation</vt:lpstr>
      <vt:lpstr>Fabricated Samples</vt:lpstr>
      <vt:lpstr>Fabricated Samples</vt:lpstr>
      <vt:lpstr>Light Box Comparison</vt:lpstr>
      <vt:lpstr>Large Hairlight Al Q-Panel</vt:lpstr>
      <vt:lpstr>Small Hairlight White Paint over Al Q-Panel</vt:lpstr>
      <vt:lpstr>Polymer Encapsulated Disk Lights</vt:lpstr>
      <vt:lpstr>Polymer Encapsulated Large Hairlights</vt:lpstr>
      <vt:lpstr>Underway and Upcoming Tests</vt:lpstr>
      <vt:lpstr>Additional Sources</vt:lpstr>
    </vt:vector>
  </TitlesOfParts>
  <Company>NASA OCIO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Fisher, Lauren M. (MSFC-EM41)</dc:creator>
  <cp:lastModifiedBy>Carrico, Meghan E. (MSFC-EM41)</cp:lastModifiedBy>
  <cp:revision>11</cp:revision>
  <dcterms:created xsi:type="dcterms:W3CDTF">2023-04-13T20:18:47Z</dcterms:created>
  <dcterms:modified xsi:type="dcterms:W3CDTF">2023-05-31T22:19:24Z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0x0101002BCD2B99A2CC53469DBC02FFC1C11DD2</vt:lpwstr>
  </property>
  <property fmtid="{D5CDD505-2E9C-101B-9397-08002B2CF9AE}" pid="3" name="MediaServiceImageTags">
    <vt:lpwstr/>
  </property>
</Properties>
</file>