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61" r:id="rId2"/>
    <p:sldId id="262" r:id="rId3"/>
    <p:sldId id="256" r:id="rId4"/>
    <p:sldId id="263" r:id="rId5"/>
    <p:sldId id="264" r:id="rId6"/>
    <p:sldId id="265" r:id="rId7"/>
    <p:sldId id="266" r:id="rId8"/>
    <p:sldId id="268" r:id="rId9"/>
    <p:sldId id="269" r:id="rId10"/>
    <p:sldId id="270" r:id="rId11"/>
    <p:sldId id="275" r:id="rId12"/>
    <p:sldId id="281" r:id="rId13"/>
    <p:sldId id="271" r:id="rId14"/>
    <p:sldId id="272" r:id="rId15"/>
    <p:sldId id="282" r:id="rId16"/>
    <p:sldId id="283" r:id="rId17"/>
    <p:sldId id="284" r:id="rId18"/>
    <p:sldId id="285" r:id="rId19"/>
    <p:sldId id="274" r:id="rId20"/>
    <p:sldId id="273" r:id="rId21"/>
    <p:sldId id="280" r:id="rId22"/>
    <p:sldId id="286" r:id="rId23"/>
    <p:sldId id="277" r:id="rId24"/>
    <p:sldId id="278" r:id="rId25"/>
    <p:sldId id="27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712" autoAdjust="0"/>
  </p:normalViewPr>
  <p:slideViewPr>
    <p:cSldViewPr snapToGrid="0">
      <p:cViewPr varScale="1">
        <p:scale>
          <a:sx n="108" d="100"/>
          <a:sy n="108" d="100"/>
        </p:scale>
        <p:origin x="71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41C4EA-47E4-420A-9BDC-BCCFA53869E2}" type="datetimeFigureOut">
              <a:rPr lang="en-US" smtClean="0"/>
              <a:t>5/22/2023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4DD967-92C8-4E2D-9120-8A2E6D3DFABC}" type="slidenum">
              <a:rPr lang="en-US" smtClean="0"/>
              <a:t>‹#›</a:t>
            </a:fld>
            <a:endParaRPr lang="en-US"/>
          </a:p>
        </p:txBody>
      </p:sp>
    </p:spTree>
    <p:extLst>
      <p:ext uri="{BB962C8B-B14F-4D97-AF65-F5344CB8AC3E}">
        <p14:creationId xmlns:p14="http://schemas.microsoft.com/office/powerpoint/2010/main" val="1618279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4DD967-92C8-4E2D-9120-8A2E6D3DFABC}" type="slidenum">
              <a:rPr lang="en-US" smtClean="0"/>
              <a:t>9</a:t>
            </a:fld>
            <a:endParaRPr lang="en-US"/>
          </a:p>
        </p:txBody>
      </p:sp>
    </p:spTree>
    <p:extLst>
      <p:ext uri="{BB962C8B-B14F-4D97-AF65-F5344CB8AC3E}">
        <p14:creationId xmlns:p14="http://schemas.microsoft.com/office/powerpoint/2010/main" val="27535628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4DD967-92C8-4E2D-9120-8A2E6D3DFA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04534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4DD967-92C8-4E2D-9120-8A2E6D3DFA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2299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4DD967-92C8-4E2D-9120-8A2E6D3DFA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5505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4DD967-92C8-4E2D-9120-8A2E6D3DFA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57493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4DD967-92C8-4E2D-9120-8A2E6D3DFA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92405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4DD967-92C8-4E2D-9120-8A2E6D3DFA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37280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4DD967-92C8-4E2D-9120-8A2E6D3DFA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48410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4DD967-92C8-4E2D-9120-8A2E6D3DFA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1908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4DD967-92C8-4E2D-9120-8A2E6D3DFA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1814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4DD967-92C8-4E2D-9120-8A2E6D3DFA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6044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4DD967-92C8-4E2D-9120-8A2E6D3DFA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166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4DD967-92C8-4E2D-9120-8A2E6D3DFA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9866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4DD967-92C8-4E2D-9120-8A2E6D3DFA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4083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4DD967-92C8-4E2D-9120-8A2E6D3DFA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6054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4DD967-92C8-4E2D-9120-8A2E6D3DFA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2504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4DD967-92C8-4E2D-9120-8A2E6D3DFA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3933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A90F590-099E-B141-A162-2C158F0BEFA5}" type="datetimeFigureOut">
              <a:rPr lang="en-US" smtClean="0"/>
              <a:t>5/22/2023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4D69F-6BDB-A24B-9F6F-BE19DF86BD01}" type="slidenum">
              <a:rPr lang="en-US" smtClean="0"/>
              <a:t>‹#›</a:t>
            </a:fld>
            <a:endParaRPr lang="en-US"/>
          </a:p>
        </p:txBody>
      </p:sp>
    </p:spTree>
    <p:extLst>
      <p:ext uri="{BB962C8B-B14F-4D97-AF65-F5344CB8AC3E}">
        <p14:creationId xmlns:p14="http://schemas.microsoft.com/office/powerpoint/2010/main" val="1441071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90F590-099E-B141-A162-2C158F0BEFA5}" type="datetimeFigureOut">
              <a:rPr lang="en-US" smtClean="0"/>
              <a:t>5/22/2023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4D69F-6BDB-A24B-9F6F-BE19DF86BD01}" type="slidenum">
              <a:rPr lang="en-US" smtClean="0"/>
              <a:t>‹#›</a:t>
            </a:fld>
            <a:endParaRPr lang="en-US"/>
          </a:p>
        </p:txBody>
      </p:sp>
    </p:spTree>
    <p:extLst>
      <p:ext uri="{BB962C8B-B14F-4D97-AF65-F5344CB8AC3E}">
        <p14:creationId xmlns:p14="http://schemas.microsoft.com/office/powerpoint/2010/main" val="1585310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90F590-099E-B141-A162-2C158F0BEFA5}" type="datetimeFigureOut">
              <a:rPr lang="en-US" smtClean="0"/>
              <a:t>5/22/2023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4D69F-6BDB-A24B-9F6F-BE19DF86BD01}" type="slidenum">
              <a:rPr lang="en-US" smtClean="0"/>
              <a:t>‹#›</a:t>
            </a:fld>
            <a:endParaRPr lang="en-US"/>
          </a:p>
        </p:txBody>
      </p:sp>
    </p:spTree>
    <p:extLst>
      <p:ext uri="{BB962C8B-B14F-4D97-AF65-F5344CB8AC3E}">
        <p14:creationId xmlns:p14="http://schemas.microsoft.com/office/powerpoint/2010/main" val="1054058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90F590-099E-B141-A162-2C158F0BEFA5}" type="datetimeFigureOut">
              <a:rPr lang="en-US" smtClean="0"/>
              <a:t>5/22/2023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4D69F-6BDB-A24B-9F6F-BE19DF86BD01}" type="slidenum">
              <a:rPr lang="en-US" smtClean="0"/>
              <a:t>‹#›</a:t>
            </a:fld>
            <a:endParaRPr lang="en-US"/>
          </a:p>
        </p:txBody>
      </p:sp>
    </p:spTree>
    <p:extLst>
      <p:ext uri="{BB962C8B-B14F-4D97-AF65-F5344CB8AC3E}">
        <p14:creationId xmlns:p14="http://schemas.microsoft.com/office/powerpoint/2010/main" val="2639179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A90F590-099E-B141-A162-2C158F0BEFA5}" type="datetimeFigureOut">
              <a:rPr lang="en-US" smtClean="0"/>
              <a:t>5/22/2023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4D69F-6BDB-A24B-9F6F-BE19DF86BD01}" type="slidenum">
              <a:rPr lang="en-US" smtClean="0"/>
              <a:t>‹#›</a:t>
            </a:fld>
            <a:endParaRPr lang="en-US"/>
          </a:p>
        </p:txBody>
      </p:sp>
    </p:spTree>
    <p:extLst>
      <p:ext uri="{BB962C8B-B14F-4D97-AF65-F5344CB8AC3E}">
        <p14:creationId xmlns:p14="http://schemas.microsoft.com/office/powerpoint/2010/main" val="348351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A90F590-099E-B141-A162-2C158F0BEFA5}" type="datetimeFigureOut">
              <a:rPr lang="en-US" smtClean="0"/>
              <a:t>5/22/2023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54D69F-6BDB-A24B-9F6F-BE19DF86BD01}" type="slidenum">
              <a:rPr lang="en-US" smtClean="0"/>
              <a:t>‹#›</a:t>
            </a:fld>
            <a:endParaRPr lang="en-US"/>
          </a:p>
        </p:txBody>
      </p:sp>
    </p:spTree>
    <p:extLst>
      <p:ext uri="{BB962C8B-B14F-4D97-AF65-F5344CB8AC3E}">
        <p14:creationId xmlns:p14="http://schemas.microsoft.com/office/powerpoint/2010/main" val="3070302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A90F590-099E-B141-A162-2C158F0BEFA5}" type="datetimeFigureOut">
              <a:rPr lang="en-US" smtClean="0"/>
              <a:t>5/22/2023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54D69F-6BDB-A24B-9F6F-BE19DF86BD01}" type="slidenum">
              <a:rPr lang="en-US" smtClean="0"/>
              <a:t>‹#›</a:t>
            </a:fld>
            <a:endParaRPr lang="en-US"/>
          </a:p>
        </p:txBody>
      </p:sp>
    </p:spTree>
    <p:extLst>
      <p:ext uri="{BB962C8B-B14F-4D97-AF65-F5344CB8AC3E}">
        <p14:creationId xmlns:p14="http://schemas.microsoft.com/office/powerpoint/2010/main" val="1561396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A90F590-099E-B141-A162-2C158F0BEFA5}" type="datetimeFigureOut">
              <a:rPr lang="en-US" smtClean="0"/>
              <a:t>5/22/2023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54D69F-6BDB-A24B-9F6F-BE19DF86BD01}" type="slidenum">
              <a:rPr lang="en-US" smtClean="0"/>
              <a:t>‹#›</a:t>
            </a:fld>
            <a:endParaRPr lang="en-US"/>
          </a:p>
        </p:txBody>
      </p:sp>
    </p:spTree>
    <p:extLst>
      <p:ext uri="{BB962C8B-B14F-4D97-AF65-F5344CB8AC3E}">
        <p14:creationId xmlns:p14="http://schemas.microsoft.com/office/powerpoint/2010/main" val="1780331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90F590-099E-B141-A162-2C158F0BEFA5}" type="datetimeFigureOut">
              <a:rPr lang="en-US" smtClean="0"/>
              <a:t>5/22/2023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54D69F-6BDB-A24B-9F6F-BE19DF86BD01}" type="slidenum">
              <a:rPr lang="en-US" smtClean="0"/>
              <a:t>‹#›</a:t>
            </a:fld>
            <a:endParaRPr lang="en-US"/>
          </a:p>
        </p:txBody>
      </p:sp>
    </p:spTree>
    <p:extLst>
      <p:ext uri="{BB962C8B-B14F-4D97-AF65-F5344CB8AC3E}">
        <p14:creationId xmlns:p14="http://schemas.microsoft.com/office/powerpoint/2010/main" val="812802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A90F590-099E-B141-A162-2C158F0BEFA5}" type="datetimeFigureOut">
              <a:rPr lang="en-US" smtClean="0"/>
              <a:t>5/22/2023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54D69F-6BDB-A24B-9F6F-BE19DF86BD01}" type="slidenum">
              <a:rPr lang="en-US" smtClean="0"/>
              <a:t>‹#›</a:t>
            </a:fld>
            <a:endParaRPr lang="en-US"/>
          </a:p>
        </p:txBody>
      </p:sp>
    </p:spTree>
    <p:extLst>
      <p:ext uri="{BB962C8B-B14F-4D97-AF65-F5344CB8AC3E}">
        <p14:creationId xmlns:p14="http://schemas.microsoft.com/office/powerpoint/2010/main" val="1211209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A90F590-099E-B141-A162-2C158F0BEFA5}" type="datetimeFigureOut">
              <a:rPr lang="en-US" smtClean="0"/>
              <a:t>5/22/2023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54D69F-6BDB-A24B-9F6F-BE19DF86BD01}" type="slidenum">
              <a:rPr lang="en-US" smtClean="0"/>
              <a:t>‹#›</a:t>
            </a:fld>
            <a:endParaRPr lang="en-US"/>
          </a:p>
        </p:txBody>
      </p:sp>
    </p:spTree>
    <p:extLst>
      <p:ext uri="{BB962C8B-B14F-4D97-AF65-F5344CB8AC3E}">
        <p14:creationId xmlns:p14="http://schemas.microsoft.com/office/powerpoint/2010/main" val="785523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90F590-099E-B141-A162-2C158F0BEFA5}" type="datetimeFigureOut">
              <a:rPr lang="en-US" smtClean="0"/>
              <a:t>5/22/2023</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54D69F-6BDB-A24B-9F6F-BE19DF86BD01}" type="slidenum">
              <a:rPr lang="en-US" smtClean="0"/>
              <a:t>‹#›</a:t>
            </a:fld>
            <a:endParaRPr lang="en-US"/>
          </a:p>
        </p:txBody>
      </p:sp>
    </p:spTree>
    <p:extLst>
      <p:ext uri="{BB962C8B-B14F-4D97-AF65-F5344CB8AC3E}">
        <p14:creationId xmlns:p14="http://schemas.microsoft.com/office/powerpoint/2010/main" val="4141057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1FD2DE-77DF-4AEE-8D16-5C3430A2C227}"/>
              </a:ext>
            </a:extLst>
          </p:cNvPr>
          <p:cNvSpPr>
            <a:spLocks noGrp="1"/>
          </p:cNvSpPr>
          <p:nvPr>
            <p:ph type="ctrTitle"/>
          </p:nvPr>
        </p:nvSpPr>
        <p:spPr>
          <a:xfrm>
            <a:off x="192947" y="1122363"/>
            <a:ext cx="11937533" cy="2387600"/>
          </a:xfrm>
        </p:spPr>
        <p:txBody>
          <a:bodyPr>
            <a:normAutofit/>
          </a:bodyPr>
          <a:lstStyle/>
          <a:p>
            <a:r>
              <a:rPr lang="en-US" sz="4000" b="1" dirty="0"/>
              <a:t>High Temperature Emissivity Measurement System (HiTEMS) </a:t>
            </a:r>
          </a:p>
        </p:txBody>
      </p:sp>
      <p:sp>
        <p:nvSpPr>
          <p:cNvPr id="6" name="Subtitle 5">
            <a:extLst>
              <a:ext uri="{FF2B5EF4-FFF2-40B4-BE49-F238E27FC236}">
                <a16:creationId xmlns:a16="http://schemas.microsoft.com/office/drawing/2014/main" id="{0D796CF5-5076-4050-99DD-FBDA8904FB15}"/>
              </a:ext>
            </a:extLst>
          </p:cNvPr>
          <p:cNvSpPr>
            <a:spLocks noGrp="1"/>
          </p:cNvSpPr>
          <p:nvPr>
            <p:ph type="subTitle" idx="1"/>
          </p:nvPr>
        </p:nvSpPr>
        <p:spPr>
          <a:xfrm>
            <a:off x="1524000" y="3971154"/>
            <a:ext cx="9144000" cy="1655762"/>
          </a:xfrm>
        </p:spPr>
        <p:txBody>
          <a:bodyPr/>
          <a:lstStyle/>
          <a:p>
            <a:pPr algn="l"/>
            <a:endParaRPr lang="en-US" sz="2000" dirty="0"/>
          </a:p>
          <a:p>
            <a:pPr algn="l"/>
            <a:endParaRPr lang="en-US" sz="2000" dirty="0"/>
          </a:p>
          <a:p>
            <a:pPr algn="l"/>
            <a:r>
              <a:rPr lang="en-US" sz="2000" dirty="0"/>
              <a:t>Meghan Carrico (meghan.carrico@nasa.gov)</a:t>
            </a:r>
          </a:p>
          <a:p>
            <a:pPr algn="l"/>
            <a:r>
              <a:rPr lang="en-US" sz="2000" dirty="0"/>
              <a:t>Space Environmental Effects, NASA Marshall Space Flight Center (Huntsville, AL)</a:t>
            </a:r>
          </a:p>
          <a:p>
            <a:pPr algn="l"/>
            <a:endParaRPr lang="en-US" sz="2000" dirty="0"/>
          </a:p>
          <a:p>
            <a:pPr algn="l"/>
            <a:endParaRPr lang="en-US" dirty="0"/>
          </a:p>
        </p:txBody>
      </p:sp>
      <p:pic>
        <p:nvPicPr>
          <p:cNvPr id="4" name="Picture 3">
            <a:extLst>
              <a:ext uri="{FF2B5EF4-FFF2-40B4-BE49-F238E27FC236}">
                <a16:creationId xmlns:a16="http://schemas.microsoft.com/office/drawing/2014/main" id="{3C6C9AA4-B3BF-0844-B6FF-0D3FAF6CBAFB}"/>
              </a:ext>
            </a:extLst>
          </p:cNvPr>
          <p:cNvPicPr>
            <a:picLocks noChangeAspect="1"/>
          </p:cNvPicPr>
          <p:nvPr/>
        </p:nvPicPr>
        <p:blipFill>
          <a:blip r:embed="rId3"/>
          <a:stretch>
            <a:fillRect/>
          </a:stretch>
        </p:blipFill>
        <p:spPr>
          <a:xfrm>
            <a:off x="9446941" y="38508"/>
            <a:ext cx="1137424" cy="1137424"/>
          </a:xfrm>
          <a:prstGeom prst="rect">
            <a:avLst/>
          </a:prstGeom>
        </p:spPr>
      </p:pic>
      <p:pic>
        <p:nvPicPr>
          <p:cNvPr id="5" name="Picture 4">
            <a:extLst>
              <a:ext uri="{FF2B5EF4-FFF2-40B4-BE49-F238E27FC236}">
                <a16:creationId xmlns:a16="http://schemas.microsoft.com/office/drawing/2014/main" id="{CF5CF1D9-6C2E-8C4A-89A6-7DD3A6FF6EE3}"/>
              </a:ext>
            </a:extLst>
          </p:cNvPr>
          <p:cNvPicPr>
            <a:picLocks noChangeAspect="1"/>
          </p:cNvPicPr>
          <p:nvPr/>
        </p:nvPicPr>
        <p:blipFill>
          <a:blip r:embed="rId4"/>
          <a:stretch>
            <a:fillRect/>
          </a:stretch>
        </p:blipFill>
        <p:spPr>
          <a:xfrm>
            <a:off x="866078" y="-81368"/>
            <a:ext cx="2754352" cy="1377176"/>
          </a:xfrm>
          <a:prstGeom prst="rect">
            <a:avLst/>
          </a:prstGeom>
        </p:spPr>
      </p:pic>
      <p:sp>
        <p:nvSpPr>
          <p:cNvPr id="7" name="TextBox 6">
            <a:extLst>
              <a:ext uri="{FF2B5EF4-FFF2-40B4-BE49-F238E27FC236}">
                <a16:creationId xmlns:a16="http://schemas.microsoft.com/office/drawing/2014/main" id="{8352D240-F26E-4800-9993-D537FA4266C0}"/>
              </a:ext>
            </a:extLst>
          </p:cNvPr>
          <p:cNvSpPr txBox="1"/>
          <p:nvPr/>
        </p:nvSpPr>
        <p:spPr>
          <a:xfrm>
            <a:off x="1" y="6334780"/>
            <a:ext cx="3478138" cy="523220"/>
          </a:xfrm>
          <a:prstGeom prst="rect">
            <a:avLst/>
          </a:prstGeom>
          <a:noFill/>
          <a:ln>
            <a:solidFill>
              <a:schemeClr val="tx1"/>
            </a:solidFill>
          </a:ln>
        </p:spPr>
        <p:txBody>
          <a:bodyPr wrap="square" rtlCol="0">
            <a:spAutoFit/>
          </a:bodyPr>
          <a:lstStyle/>
          <a:p>
            <a:r>
              <a:rPr lang="en-US" sz="1400" i="1" dirty="0">
                <a:solidFill>
                  <a:srgbClr val="FF0000"/>
                </a:solidFill>
              </a:rPr>
              <a:t>DISTRIBUTION A. Approved for public release; distribution unlimited. </a:t>
            </a:r>
            <a:endParaRPr lang="en-US" sz="1400" b="1" dirty="0">
              <a:solidFill>
                <a:srgbClr val="FF0000"/>
              </a:solidFill>
            </a:endParaRPr>
          </a:p>
        </p:txBody>
      </p:sp>
    </p:spTree>
    <p:extLst>
      <p:ext uri="{BB962C8B-B14F-4D97-AF65-F5344CB8AC3E}">
        <p14:creationId xmlns:p14="http://schemas.microsoft.com/office/powerpoint/2010/main" val="2592799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C5D3373-1BFB-48BA-953E-BA08397F7537}"/>
              </a:ext>
            </a:extLst>
          </p:cNvPr>
          <p:cNvSpPr txBox="1"/>
          <p:nvPr/>
        </p:nvSpPr>
        <p:spPr>
          <a:xfrm>
            <a:off x="1" y="6334780"/>
            <a:ext cx="3478138" cy="523220"/>
          </a:xfrm>
          <a:prstGeom prst="rect">
            <a:avLst/>
          </a:prstGeom>
          <a:noFill/>
          <a:ln>
            <a:solidFill>
              <a:schemeClr val="tx1"/>
            </a:solidFill>
          </a:ln>
        </p:spPr>
        <p:txBody>
          <a:bodyPr wrap="square" rtlCol="0">
            <a:spAutoFit/>
          </a:bodyPr>
          <a:lstStyle/>
          <a:p>
            <a:r>
              <a:rPr lang="en-US" sz="1400" i="1" dirty="0">
                <a:solidFill>
                  <a:srgbClr val="FF0000"/>
                </a:solidFill>
              </a:rPr>
              <a:t>DISTRIBUTION A. Approved for public release; distribution unlimited. </a:t>
            </a:r>
            <a:endParaRPr lang="en-US" sz="1400" b="1" dirty="0">
              <a:solidFill>
                <a:srgbClr val="FF0000"/>
              </a:solidFill>
            </a:endParaRPr>
          </a:p>
        </p:txBody>
      </p:sp>
      <p:pic>
        <p:nvPicPr>
          <p:cNvPr id="9" name="Picture 8">
            <a:extLst>
              <a:ext uri="{FF2B5EF4-FFF2-40B4-BE49-F238E27FC236}">
                <a16:creationId xmlns:a16="http://schemas.microsoft.com/office/drawing/2014/main" id="{17777E07-8FDA-45CF-B68F-2C9C5087CA33}"/>
              </a:ext>
            </a:extLst>
          </p:cNvPr>
          <p:cNvPicPr>
            <a:picLocks noChangeAspect="1"/>
          </p:cNvPicPr>
          <p:nvPr/>
        </p:nvPicPr>
        <p:blipFill>
          <a:blip r:embed="rId4"/>
          <a:stretch>
            <a:fillRect/>
          </a:stretch>
        </p:blipFill>
        <p:spPr>
          <a:xfrm>
            <a:off x="564518" y="236130"/>
            <a:ext cx="11062964" cy="5985559"/>
          </a:xfrm>
          <a:prstGeom prst="rect">
            <a:avLst/>
          </a:prstGeom>
          <a:ln>
            <a:solidFill>
              <a:schemeClr val="tx1"/>
            </a:solidFill>
          </a:ln>
        </p:spPr>
      </p:pic>
    </p:spTree>
    <p:extLst>
      <p:ext uri="{BB962C8B-B14F-4D97-AF65-F5344CB8AC3E}">
        <p14:creationId xmlns:p14="http://schemas.microsoft.com/office/powerpoint/2010/main" val="1556512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2DB76D0-7537-4055-B6FD-6FACA8126311}"/>
              </a:ext>
            </a:extLst>
          </p:cNvPr>
          <p:cNvSpPr txBox="1"/>
          <p:nvPr/>
        </p:nvSpPr>
        <p:spPr>
          <a:xfrm>
            <a:off x="1131216" y="2109957"/>
            <a:ext cx="9634194" cy="196977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95D813A0-418D-4549-AE59-1AC0D57267E4}"/>
              </a:ext>
            </a:extLst>
          </p:cNvPr>
          <p:cNvSpPr txBox="1"/>
          <p:nvPr/>
        </p:nvSpPr>
        <p:spPr>
          <a:xfrm>
            <a:off x="1" y="6334780"/>
            <a:ext cx="3478138" cy="523220"/>
          </a:xfrm>
          <a:prstGeom prst="rect">
            <a:avLst/>
          </a:prstGeom>
          <a:noFill/>
          <a:ln>
            <a:solidFill>
              <a:schemeClr val="tx1"/>
            </a:solidFill>
          </a:ln>
        </p:spPr>
        <p:txBody>
          <a:bodyPr wrap="square" rtlCol="0">
            <a:spAutoFit/>
          </a:bodyPr>
          <a:lstStyle/>
          <a:p>
            <a:r>
              <a:rPr lang="en-US" sz="1400" i="1" dirty="0">
                <a:solidFill>
                  <a:srgbClr val="FF0000"/>
                </a:solidFill>
              </a:rPr>
              <a:t>DISTRIBUTION A. Approved for public release; distribution unlimited. </a:t>
            </a:r>
            <a:endParaRPr lang="en-US" sz="1400" b="1" dirty="0">
              <a:solidFill>
                <a:srgbClr val="FF0000"/>
              </a:solidFill>
            </a:endParaRPr>
          </a:p>
        </p:txBody>
      </p:sp>
      <p:pic>
        <p:nvPicPr>
          <p:cNvPr id="8" name="Picture 7">
            <a:extLst>
              <a:ext uri="{FF2B5EF4-FFF2-40B4-BE49-F238E27FC236}">
                <a16:creationId xmlns:a16="http://schemas.microsoft.com/office/drawing/2014/main" id="{598BB99B-09E8-4A26-B5ED-560E415E8C76}"/>
              </a:ext>
            </a:extLst>
          </p:cNvPr>
          <p:cNvPicPr>
            <a:picLocks noChangeAspect="1"/>
          </p:cNvPicPr>
          <p:nvPr/>
        </p:nvPicPr>
        <p:blipFill>
          <a:blip r:embed="rId4"/>
          <a:stretch>
            <a:fillRect/>
          </a:stretch>
        </p:blipFill>
        <p:spPr>
          <a:xfrm>
            <a:off x="461913" y="138529"/>
            <a:ext cx="11268173" cy="6083129"/>
          </a:xfrm>
          <a:prstGeom prst="rect">
            <a:avLst/>
          </a:prstGeom>
          <a:ln>
            <a:solidFill>
              <a:schemeClr val="tx1"/>
            </a:solidFill>
          </a:ln>
        </p:spPr>
      </p:pic>
    </p:spTree>
    <p:extLst>
      <p:ext uri="{BB962C8B-B14F-4D97-AF65-F5344CB8AC3E}">
        <p14:creationId xmlns:p14="http://schemas.microsoft.com/office/powerpoint/2010/main" val="4012970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2DB76D0-7537-4055-B6FD-6FACA8126311}"/>
              </a:ext>
            </a:extLst>
          </p:cNvPr>
          <p:cNvSpPr txBox="1"/>
          <p:nvPr/>
        </p:nvSpPr>
        <p:spPr>
          <a:xfrm>
            <a:off x="1131216" y="2109957"/>
            <a:ext cx="9634194" cy="196977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95D813A0-418D-4549-AE59-1AC0D57267E4}"/>
              </a:ext>
            </a:extLst>
          </p:cNvPr>
          <p:cNvSpPr txBox="1"/>
          <p:nvPr/>
        </p:nvSpPr>
        <p:spPr>
          <a:xfrm>
            <a:off x="1" y="6334780"/>
            <a:ext cx="3478138" cy="523220"/>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FF0000"/>
                </a:solidFill>
                <a:effectLst/>
                <a:uLnTx/>
                <a:uFillTx/>
                <a:latin typeface="Calibri" panose="020F0502020204030204"/>
                <a:ea typeface="+mn-ea"/>
                <a:cs typeface="+mn-cs"/>
              </a:rPr>
              <a:t>DISTRIBUTION A. Approved for public release; distribution unlimited. </a:t>
            </a:r>
            <a:endParaRPr kumimoji="0" lang="en-US" sz="14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04605332-4B0F-451E-AD50-180075A3079D}"/>
              </a:ext>
            </a:extLst>
          </p:cNvPr>
          <p:cNvPicPr>
            <a:picLocks noChangeAspect="1"/>
          </p:cNvPicPr>
          <p:nvPr/>
        </p:nvPicPr>
        <p:blipFill>
          <a:blip r:embed="rId4"/>
          <a:stretch>
            <a:fillRect/>
          </a:stretch>
        </p:blipFill>
        <p:spPr>
          <a:xfrm>
            <a:off x="553401" y="214852"/>
            <a:ext cx="11085197" cy="6010299"/>
          </a:xfrm>
          <a:prstGeom prst="rect">
            <a:avLst/>
          </a:prstGeom>
          <a:ln>
            <a:solidFill>
              <a:schemeClr val="tx1"/>
            </a:solidFill>
          </a:ln>
        </p:spPr>
      </p:pic>
    </p:spTree>
    <p:extLst>
      <p:ext uri="{BB962C8B-B14F-4D97-AF65-F5344CB8AC3E}">
        <p14:creationId xmlns:p14="http://schemas.microsoft.com/office/powerpoint/2010/main" val="33278301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EE4E8A-05DD-4FD5-8445-9106999B493B}"/>
              </a:ext>
            </a:extLst>
          </p:cNvPr>
          <p:cNvPicPr>
            <a:picLocks noChangeAspect="1"/>
          </p:cNvPicPr>
          <p:nvPr/>
        </p:nvPicPr>
        <p:blipFill>
          <a:blip r:embed="rId4"/>
          <a:stretch>
            <a:fillRect/>
          </a:stretch>
        </p:blipFill>
        <p:spPr>
          <a:xfrm>
            <a:off x="809385" y="188538"/>
            <a:ext cx="10986689" cy="6004842"/>
          </a:xfrm>
          <a:prstGeom prst="rect">
            <a:avLst/>
          </a:prstGeom>
          <a:ln>
            <a:solidFill>
              <a:schemeClr val="tx1"/>
            </a:solidFill>
          </a:ln>
        </p:spPr>
      </p:pic>
      <p:sp>
        <p:nvSpPr>
          <p:cNvPr id="7" name="TextBox 6">
            <a:extLst>
              <a:ext uri="{FF2B5EF4-FFF2-40B4-BE49-F238E27FC236}">
                <a16:creationId xmlns:a16="http://schemas.microsoft.com/office/drawing/2014/main" id="{0C652283-B615-470D-ACAD-1EA025AB4FD6}"/>
              </a:ext>
            </a:extLst>
          </p:cNvPr>
          <p:cNvSpPr txBox="1"/>
          <p:nvPr/>
        </p:nvSpPr>
        <p:spPr>
          <a:xfrm>
            <a:off x="1" y="6334780"/>
            <a:ext cx="3478138" cy="523220"/>
          </a:xfrm>
          <a:prstGeom prst="rect">
            <a:avLst/>
          </a:prstGeom>
          <a:noFill/>
          <a:ln>
            <a:solidFill>
              <a:schemeClr val="tx1"/>
            </a:solidFill>
          </a:ln>
        </p:spPr>
        <p:txBody>
          <a:bodyPr wrap="square" rtlCol="0">
            <a:spAutoFit/>
          </a:bodyPr>
          <a:lstStyle/>
          <a:p>
            <a:r>
              <a:rPr lang="en-US" sz="1400" i="1" dirty="0">
                <a:solidFill>
                  <a:srgbClr val="FF0000"/>
                </a:solidFill>
              </a:rPr>
              <a:t>DISTRIBUTION A. Approved for public release; distribution unlimited. </a:t>
            </a:r>
            <a:endParaRPr lang="en-US" sz="1400" b="1" dirty="0">
              <a:solidFill>
                <a:srgbClr val="FF0000"/>
              </a:solidFill>
            </a:endParaRPr>
          </a:p>
        </p:txBody>
      </p:sp>
      <p:sp>
        <p:nvSpPr>
          <p:cNvPr id="11" name="TextBox 10">
            <a:extLst>
              <a:ext uri="{FF2B5EF4-FFF2-40B4-BE49-F238E27FC236}">
                <a16:creationId xmlns:a16="http://schemas.microsoft.com/office/drawing/2014/main" id="{D429FD94-4E8C-4BC1-A256-9CB26C26AAE5}"/>
              </a:ext>
            </a:extLst>
          </p:cNvPr>
          <p:cNvSpPr txBox="1"/>
          <p:nvPr/>
        </p:nvSpPr>
        <p:spPr>
          <a:xfrm>
            <a:off x="3880701" y="1828800"/>
            <a:ext cx="3538194" cy="1200329"/>
          </a:xfrm>
          <a:prstGeom prst="rect">
            <a:avLst/>
          </a:prstGeom>
          <a:noFill/>
        </p:spPr>
        <p:txBody>
          <a:bodyPr wrap="square" rtlCol="0">
            <a:spAutoFit/>
          </a:bodyPr>
          <a:lstStyle/>
          <a:p>
            <a:r>
              <a:rPr lang="en-US" sz="2400" b="1" dirty="0">
                <a:solidFill>
                  <a:srgbClr val="FF0000"/>
                </a:solidFill>
              </a:rPr>
              <a:t>ER64001 &amp; ER64002 Run 1</a:t>
            </a:r>
          </a:p>
          <a:p>
            <a:endParaRPr lang="en-US" sz="2400" b="1" dirty="0">
              <a:solidFill>
                <a:srgbClr val="FF0000"/>
              </a:solidFill>
            </a:endParaRPr>
          </a:p>
          <a:p>
            <a:r>
              <a:rPr lang="en-US" sz="2400" b="1" dirty="0">
                <a:solidFill>
                  <a:srgbClr val="FF0000"/>
                </a:solidFill>
              </a:rPr>
              <a:t>850°C to 1,500°C</a:t>
            </a:r>
          </a:p>
        </p:txBody>
      </p:sp>
    </p:spTree>
    <p:extLst>
      <p:ext uri="{BB962C8B-B14F-4D97-AF65-F5344CB8AC3E}">
        <p14:creationId xmlns:p14="http://schemas.microsoft.com/office/powerpoint/2010/main" val="955425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E6E265A-A8AD-4789-9011-5064E50287D0}"/>
              </a:ext>
            </a:extLst>
          </p:cNvPr>
          <p:cNvSpPr txBox="1"/>
          <p:nvPr/>
        </p:nvSpPr>
        <p:spPr>
          <a:xfrm>
            <a:off x="1" y="6334780"/>
            <a:ext cx="3478138" cy="523220"/>
          </a:xfrm>
          <a:prstGeom prst="rect">
            <a:avLst/>
          </a:prstGeom>
          <a:noFill/>
          <a:ln>
            <a:solidFill>
              <a:schemeClr val="tx1"/>
            </a:solidFill>
          </a:ln>
        </p:spPr>
        <p:txBody>
          <a:bodyPr wrap="square" rtlCol="0">
            <a:spAutoFit/>
          </a:bodyPr>
          <a:lstStyle/>
          <a:p>
            <a:r>
              <a:rPr lang="en-US" sz="1400" i="1" dirty="0">
                <a:solidFill>
                  <a:srgbClr val="FF0000"/>
                </a:solidFill>
              </a:rPr>
              <a:t>DISTRIBUTION A. Approved for public release; distribution unlimited. </a:t>
            </a:r>
            <a:endParaRPr lang="en-US" sz="1400" b="1" dirty="0">
              <a:solidFill>
                <a:srgbClr val="FF0000"/>
              </a:solidFill>
            </a:endParaRPr>
          </a:p>
        </p:txBody>
      </p:sp>
      <p:pic>
        <p:nvPicPr>
          <p:cNvPr id="8" name="Picture 7">
            <a:extLst>
              <a:ext uri="{FF2B5EF4-FFF2-40B4-BE49-F238E27FC236}">
                <a16:creationId xmlns:a16="http://schemas.microsoft.com/office/drawing/2014/main" id="{514546C8-E1EF-4EE8-BAD3-75DF4F890A29}"/>
              </a:ext>
            </a:extLst>
          </p:cNvPr>
          <p:cNvPicPr>
            <a:picLocks noChangeAspect="1"/>
          </p:cNvPicPr>
          <p:nvPr/>
        </p:nvPicPr>
        <p:blipFill>
          <a:blip r:embed="rId4"/>
          <a:stretch>
            <a:fillRect/>
          </a:stretch>
        </p:blipFill>
        <p:spPr>
          <a:xfrm>
            <a:off x="665642" y="219934"/>
            <a:ext cx="11061301" cy="5987758"/>
          </a:xfrm>
          <a:prstGeom prst="rect">
            <a:avLst/>
          </a:prstGeom>
          <a:ln>
            <a:solidFill>
              <a:schemeClr val="tx1"/>
            </a:solidFill>
          </a:ln>
        </p:spPr>
      </p:pic>
      <p:sp>
        <p:nvSpPr>
          <p:cNvPr id="11" name="TextBox 10">
            <a:extLst>
              <a:ext uri="{FF2B5EF4-FFF2-40B4-BE49-F238E27FC236}">
                <a16:creationId xmlns:a16="http://schemas.microsoft.com/office/drawing/2014/main" id="{8688DE1E-8DB1-4ADD-94F5-6DB4B938A48F}"/>
              </a:ext>
            </a:extLst>
          </p:cNvPr>
          <p:cNvSpPr txBox="1"/>
          <p:nvPr/>
        </p:nvSpPr>
        <p:spPr>
          <a:xfrm>
            <a:off x="4861087" y="1611984"/>
            <a:ext cx="3717303" cy="1200329"/>
          </a:xfrm>
          <a:prstGeom prst="rect">
            <a:avLst/>
          </a:prstGeom>
          <a:noFill/>
        </p:spPr>
        <p:txBody>
          <a:bodyPr wrap="square" rtlCol="0">
            <a:spAutoFit/>
          </a:bodyPr>
          <a:lstStyle/>
          <a:p>
            <a:r>
              <a:rPr lang="en-US" sz="2400" b="1" dirty="0">
                <a:solidFill>
                  <a:srgbClr val="FF0000"/>
                </a:solidFill>
              </a:rPr>
              <a:t>ER64001 &amp; ER64002 Run 1</a:t>
            </a:r>
          </a:p>
          <a:p>
            <a:endParaRPr lang="en-US" sz="2400" b="1" dirty="0">
              <a:solidFill>
                <a:srgbClr val="FF0000"/>
              </a:solidFill>
            </a:endParaRPr>
          </a:p>
          <a:p>
            <a:r>
              <a:rPr lang="en-US" sz="2400" b="1" dirty="0">
                <a:solidFill>
                  <a:srgbClr val="FF0000"/>
                </a:solidFill>
              </a:rPr>
              <a:t>1600°C to 2,600°C</a:t>
            </a:r>
          </a:p>
        </p:txBody>
      </p:sp>
    </p:spTree>
    <p:extLst>
      <p:ext uri="{BB962C8B-B14F-4D97-AF65-F5344CB8AC3E}">
        <p14:creationId xmlns:p14="http://schemas.microsoft.com/office/powerpoint/2010/main" val="3620270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E6E265A-A8AD-4789-9011-5064E50287D0}"/>
              </a:ext>
            </a:extLst>
          </p:cNvPr>
          <p:cNvSpPr txBox="1"/>
          <p:nvPr/>
        </p:nvSpPr>
        <p:spPr>
          <a:xfrm>
            <a:off x="1" y="6334780"/>
            <a:ext cx="3478138" cy="523220"/>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FF0000"/>
                </a:solidFill>
                <a:effectLst/>
                <a:uLnTx/>
                <a:uFillTx/>
                <a:latin typeface="Calibri" panose="020F0502020204030204"/>
                <a:ea typeface="+mn-ea"/>
                <a:cs typeface="+mn-cs"/>
              </a:rPr>
              <a:t>DISTRIBUTION A. Approved for public release; distribution unlimited. </a:t>
            </a:r>
            <a:endParaRPr kumimoji="0" lang="en-US" sz="14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213A273F-47A3-423B-8EA1-28DE7358D4CA}"/>
              </a:ext>
            </a:extLst>
          </p:cNvPr>
          <p:cNvPicPr>
            <a:picLocks noChangeAspect="1"/>
          </p:cNvPicPr>
          <p:nvPr/>
        </p:nvPicPr>
        <p:blipFill>
          <a:blip r:embed="rId4"/>
          <a:stretch>
            <a:fillRect/>
          </a:stretch>
        </p:blipFill>
        <p:spPr>
          <a:xfrm>
            <a:off x="584462" y="203746"/>
            <a:ext cx="11291740" cy="6131034"/>
          </a:xfrm>
          <a:prstGeom prst="rect">
            <a:avLst/>
          </a:prstGeom>
          <a:ln>
            <a:solidFill>
              <a:schemeClr val="tx1"/>
            </a:solidFill>
          </a:ln>
        </p:spPr>
      </p:pic>
      <p:sp>
        <p:nvSpPr>
          <p:cNvPr id="9" name="TextBox 8">
            <a:extLst>
              <a:ext uri="{FF2B5EF4-FFF2-40B4-BE49-F238E27FC236}">
                <a16:creationId xmlns:a16="http://schemas.microsoft.com/office/drawing/2014/main" id="{88F73739-59FC-4571-88AD-CA2681B0C05C}"/>
              </a:ext>
            </a:extLst>
          </p:cNvPr>
          <p:cNvSpPr txBox="1"/>
          <p:nvPr/>
        </p:nvSpPr>
        <p:spPr>
          <a:xfrm>
            <a:off x="4326903" y="1989056"/>
            <a:ext cx="3538194" cy="1200329"/>
          </a:xfrm>
          <a:prstGeom prst="rect">
            <a:avLst/>
          </a:prstGeom>
          <a:noFill/>
        </p:spPr>
        <p:txBody>
          <a:bodyPr wrap="square" rtlCol="0">
            <a:spAutoFit/>
          </a:bodyPr>
          <a:lstStyle/>
          <a:p>
            <a:r>
              <a:rPr lang="en-US" sz="2400" b="1" dirty="0">
                <a:solidFill>
                  <a:srgbClr val="FF0000"/>
                </a:solidFill>
              </a:rPr>
              <a:t>ER64002 All Runs</a:t>
            </a:r>
          </a:p>
          <a:p>
            <a:endParaRPr lang="en-US" sz="2400" b="1" dirty="0">
              <a:solidFill>
                <a:srgbClr val="FF0000"/>
              </a:solidFill>
            </a:endParaRPr>
          </a:p>
          <a:p>
            <a:r>
              <a:rPr lang="en-US" sz="2400" b="1" dirty="0">
                <a:solidFill>
                  <a:srgbClr val="FF0000"/>
                </a:solidFill>
              </a:rPr>
              <a:t>850°C to 1,500°C</a:t>
            </a:r>
          </a:p>
        </p:txBody>
      </p:sp>
      <p:sp>
        <p:nvSpPr>
          <p:cNvPr id="4" name="Rectangle: Rounded Corners 3">
            <a:extLst>
              <a:ext uri="{FF2B5EF4-FFF2-40B4-BE49-F238E27FC236}">
                <a16:creationId xmlns:a16="http://schemas.microsoft.com/office/drawing/2014/main" id="{5791E636-920F-4DF2-A8FB-C6BADDCFA7E0}"/>
              </a:ext>
            </a:extLst>
          </p:cNvPr>
          <p:cNvSpPr/>
          <p:nvPr/>
        </p:nvSpPr>
        <p:spPr>
          <a:xfrm>
            <a:off x="7794594" y="266329"/>
            <a:ext cx="1269507" cy="14204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5500393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E6E265A-A8AD-4789-9011-5064E50287D0}"/>
              </a:ext>
            </a:extLst>
          </p:cNvPr>
          <p:cNvSpPr txBox="1"/>
          <p:nvPr/>
        </p:nvSpPr>
        <p:spPr>
          <a:xfrm>
            <a:off x="1" y="6334780"/>
            <a:ext cx="3478138" cy="523220"/>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FF0000"/>
                </a:solidFill>
                <a:effectLst/>
                <a:uLnTx/>
                <a:uFillTx/>
                <a:latin typeface="Calibri" panose="020F0502020204030204"/>
                <a:ea typeface="+mn-ea"/>
                <a:cs typeface="+mn-cs"/>
              </a:rPr>
              <a:t>DISTRIBUTION A. Approved for public release; distribution unlimited. </a:t>
            </a:r>
            <a:endParaRPr kumimoji="0" lang="en-US" sz="14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146D5A79-CD31-4ACE-BDCF-8326F24A30FB}"/>
              </a:ext>
            </a:extLst>
          </p:cNvPr>
          <p:cNvPicPr>
            <a:picLocks noChangeAspect="1"/>
          </p:cNvPicPr>
          <p:nvPr/>
        </p:nvPicPr>
        <p:blipFill>
          <a:blip r:embed="rId4"/>
          <a:stretch>
            <a:fillRect/>
          </a:stretch>
        </p:blipFill>
        <p:spPr>
          <a:xfrm>
            <a:off x="523783" y="206169"/>
            <a:ext cx="10997281" cy="5921613"/>
          </a:xfrm>
          <a:prstGeom prst="rect">
            <a:avLst/>
          </a:prstGeom>
          <a:ln>
            <a:solidFill>
              <a:schemeClr val="tx1"/>
            </a:solidFill>
          </a:ln>
        </p:spPr>
      </p:pic>
      <p:sp>
        <p:nvSpPr>
          <p:cNvPr id="6" name="TextBox 5">
            <a:extLst>
              <a:ext uri="{FF2B5EF4-FFF2-40B4-BE49-F238E27FC236}">
                <a16:creationId xmlns:a16="http://schemas.microsoft.com/office/drawing/2014/main" id="{6539EC50-896A-4DE0-AB25-B433BEB7B579}"/>
              </a:ext>
            </a:extLst>
          </p:cNvPr>
          <p:cNvSpPr txBox="1"/>
          <p:nvPr/>
        </p:nvSpPr>
        <p:spPr>
          <a:xfrm>
            <a:off x="4861087" y="1611984"/>
            <a:ext cx="3717303" cy="1200329"/>
          </a:xfrm>
          <a:prstGeom prst="rect">
            <a:avLst/>
          </a:prstGeom>
          <a:noFill/>
        </p:spPr>
        <p:txBody>
          <a:bodyPr wrap="square" rtlCol="0">
            <a:spAutoFit/>
          </a:bodyPr>
          <a:lstStyle/>
          <a:p>
            <a:r>
              <a:rPr lang="en-US" sz="2400" b="1" dirty="0">
                <a:solidFill>
                  <a:srgbClr val="FF0000"/>
                </a:solidFill>
              </a:rPr>
              <a:t>ER64002 Run 1</a:t>
            </a:r>
          </a:p>
          <a:p>
            <a:endParaRPr lang="en-US" sz="2400" b="1" dirty="0">
              <a:solidFill>
                <a:srgbClr val="FF0000"/>
              </a:solidFill>
            </a:endParaRPr>
          </a:p>
          <a:p>
            <a:r>
              <a:rPr lang="en-US" sz="2400" b="1" dirty="0">
                <a:solidFill>
                  <a:srgbClr val="FF0000"/>
                </a:solidFill>
              </a:rPr>
              <a:t>1600°C to 2,600°C</a:t>
            </a:r>
          </a:p>
        </p:txBody>
      </p:sp>
      <p:sp>
        <p:nvSpPr>
          <p:cNvPr id="8" name="Rectangle: Rounded Corners 7">
            <a:extLst>
              <a:ext uri="{FF2B5EF4-FFF2-40B4-BE49-F238E27FC236}">
                <a16:creationId xmlns:a16="http://schemas.microsoft.com/office/drawing/2014/main" id="{0A8E67A5-7692-4DB1-AC85-52AC9D724D8D}"/>
              </a:ext>
            </a:extLst>
          </p:cNvPr>
          <p:cNvSpPr/>
          <p:nvPr/>
        </p:nvSpPr>
        <p:spPr>
          <a:xfrm>
            <a:off x="7572652" y="310279"/>
            <a:ext cx="1207363" cy="13360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7230443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E6E265A-A8AD-4789-9011-5064E50287D0}"/>
              </a:ext>
            </a:extLst>
          </p:cNvPr>
          <p:cNvSpPr txBox="1"/>
          <p:nvPr/>
        </p:nvSpPr>
        <p:spPr>
          <a:xfrm>
            <a:off x="1" y="6334780"/>
            <a:ext cx="3478138" cy="523220"/>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FF0000"/>
                </a:solidFill>
                <a:effectLst/>
                <a:uLnTx/>
                <a:uFillTx/>
                <a:latin typeface="Calibri" panose="020F0502020204030204"/>
                <a:ea typeface="+mn-ea"/>
                <a:cs typeface="+mn-cs"/>
              </a:rPr>
              <a:t>DISTRIBUTION A. Approved for public release; distribution unlimited. </a:t>
            </a:r>
            <a:endParaRPr kumimoji="0" lang="en-US" sz="14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506A93E7-F509-4342-8EAD-5AEE70B8BF72}"/>
              </a:ext>
            </a:extLst>
          </p:cNvPr>
          <p:cNvPicPr>
            <a:picLocks noChangeAspect="1"/>
          </p:cNvPicPr>
          <p:nvPr/>
        </p:nvPicPr>
        <p:blipFill>
          <a:blip r:embed="rId4"/>
          <a:stretch>
            <a:fillRect/>
          </a:stretch>
        </p:blipFill>
        <p:spPr>
          <a:xfrm>
            <a:off x="643631" y="189694"/>
            <a:ext cx="10904738" cy="5996916"/>
          </a:xfrm>
          <a:prstGeom prst="rect">
            <a:avLst/>
          </a:prstGeom>
          <a:ln>
            <a:solidFill>
              <a:schemeClr val="tx1"/>
            </a:solidFill>
          </a:ln>
        </p:spPr>
      </p:pic>
      <p:sp>
        <p:nvSpPr>
          <p:cNvPr id="6" name="TextBox 5">
            <a:extLst>
              <a:ext uri="{FF2B5EF4-FFF2-40B4-BE49-F238E27FC236}">
                <a16:creationId xmlns:a16="http://schemas.microsoft.com/office/drawing/2014/main" id="{580BBFE4-43EA-490F-A332-207168448774}"/>
              </a:ext>
            </a:extLst>
          </p:cNvPr>
          <p:cNvSpPr txBox="1"/>
          <p:nvPr/>
        </p:nvSpPr>
        <p:spPr>
          <a:xfrm>
            <a:off x="4861087" y="1611984"/>
            <a:ext cx="3717303" cy="1200329"/>
          </a:xfrm>
          <a:prstGeom prst="rect">
            <a:avLst/>
          </a:prstGeom>
          <a:noFill/>
        </p:spPr>
        <p:txBody>
          <a:bodyPr wrap="square" rtlCol="0">
            <a:spAutoFit/>
          </a:bodyPr>
          <a:lstStyle/>
          <a:p>
            <a:r>
              <a:rPr lang="en-US" sz="2400" b="1" dirty="0">
                <a:solidFill>
                  <a:srgbClr val="FF0000"/>
                </a:solidFill>
              </a:rPr>
              <a:t>ER64002 Run 2</a:t>
            </a:r>
          </a:p>
          <a:p>
            <a:endParaRPr lang="en-US" sz="2400" b="1" dirty="0">
              <a:solidFill>
                <a:srgbClr val="FF0000"/>
              </a:solidFill>
            </a:endParaRPr>
          </a:p>
          <a:p>
            <a:r>
              <a:rPr lang="en-US" sz="2400" b="1" dirty="0">
                <a:solidFill>
                  <a:srgbClr val="FF0000"/>
                </a:solidFill>
              </a:rPr>
              <a:t>1600°C to 2,500°C</a:t>
            </a:r>
          </a:p>
        </p:txBody>
      </p:sp>
      <p:sp>
        <p:nvSpPr>
          <p:cNvPr id="8" name="Rectangle: Rounded Corners 7">
            <a:extLst>
              <a:ext uri="{FF2B5EF4-FFF2-40B4-BE49-F238E27FC236}">
                <a16:creationId xmlns:a16="http://schemas.microsoft.com/office/drawing/2014/main" id="{A2DD2074-629E-4027-816D-580CDD49A54D}"/>
              </a:ext>
            </a:extLst>
          </p:cNvPr>
          <p:cNvSpPr/>
          <p:nvPr/>
        </p:nvSpPr>
        <p:spPr>
          <a:xfrm>
            <a:off x="7554897" y="301400"/>
            <a:ext cx="1269507" cy="17799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20626010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E6E265A-A8AD-4789-9011-5064E50287D0}"/>
              </a:ext>
            </a:extLst>
          </p:cNvPr>
          <p:cNvSpPr txBox="1"/>
          <p:nvPr/>
        </p:nvSpPr>
        <p:spPr>
          <a:xfrm>
            <a:off x="1" y="6334780"/>
            <a:ext cx="3478138" cy="523220"/>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FF0000"/>
                </a:solidFill>
                <a:effectLst/>
                <a:uLnTx/>
                <a:uFillTx/>
                <a:latin typeface="Calibri" panose="020F0502020204030204"/>
                <a:ea typeface="+mn-ea"/>
                <a:cs typeface="+mn-cs"/>
              </a:rPr>
              <a:t>DISTRIBUTION A. Approved for public release; distribution unlimited. </a:t>
            </a:r>
            <a:endParaRPr kumimoji="0" lang="en-US" sz="14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E70A1B71-B053-4031-943C-EFD4BD0A4FA9}"/>
              </a:ext>
            </a:extLst>
          </p:cNvPr>
          <p:cNvPicPr>
            <a:picLocks noChangeAspect="1"/>
          </p:cNvPicPr>
          <p:nvPr/>
        </p:nvPicPr>
        <p:blipFill>
          <a:blip r:embed="rId4"/>
          <a:stretch>
            <a:fillRect/>
          </a:stretch>
        </p:blipFill>
        <p:spPr>
          <a:xfrm>
            <a:off x="582727" y="213063"/>
            <a:ext cx="11026546" cy="5979673"/>
          </a:xfrm>
          <a:prstGeom prst="rect">
            <a:avLst/>
          </a:prstGeom>
          <a:ln>
            <a:solidFill>
              <a:schemeClr val="tx1"/>
            </a:solidFill>
          </a:ln>
        </p:spPr>
      </p:pic>
      <p:sp>
        <p:nvSpPr>
          <p:cNvPr id="6" name="TextBox 5">
            <a:extLst>
              <a:ext uri="{FF2B5EF4-FFF2-40B4-BE49-F238E27FC236}">
                <a16:creationId xmlns:a16="http://schemas.microsoft.com/office/drawing/2014/main" id="{18CA7CC1-CC26-4D23-9F23-B83C28CA71EE}"/>
              </a:ext>
            </a:extLst>
          </p:cNvPr>
          <p:cNvSpPr txBox="1"/>
          <p:nvPr/>
        </p:nvSpPr>
        <p:spPr>
          <a:xfrm>
            <a:off x="4861087" y="1611984"/>
            <a:ext cx="3717303" cy="1200329"/>
          </a:xfrm>
          <a:prstGeom prst="rect">
            <a:avLst/>
          </a:prstGeom>
          <a:noFill/>
        </p:spPr>
        <p:txBody>
          <a:bodyPr wrap="square" rtlCol="0">
            <a:spAutoFit/>
          </a:bodyPr>
          <a:lstStyle/>
          <a:p>
            <a:r>
              <a:rPr lang="en-US" sz="2400" b="1" dirty="0">
                <a:solidFill>
                  <a:srgbClr val="FF0000"/>
                </a:solidFill>
              </a:rPr>
              <a:t>ER64002 Run 3</a:t>
            </a:r>
          </a:p>
          <a:p>
            <a:endParaRPr lang="en-US" sz="2400" b="1" dirty="0">
              <a:solidFill>
                <a:srgbClr val="FF0000"/>
              </a:solidFill>
            </a:endParaRPr>
          </a:p>
          <a:p>
            <a:r>
              <a:rPr lang="en-US" sz="2400" b="1" dirty="0">
                <a:solidFill>
                  <a:srgbClr val="FF0000"/>
                </a:solidFill>
              </a:rPr>
              <a:t>1600°C to 2,500°C</a:t>
            </a:r>
          </a:p>
        </p:txBody>
      </p:sp>
      <p:sp>
        <p:nvSpPr>
          <p:cNvPr id="8" name="Rectangle: Rounded Corners 7">
            <a:extLst>
              <a:ext uri="{FF2B5EF4-FFF2-40B4-BE49-F238E27FC236}">
                <a16:creationId xmlns:a16="http://schemas.microsoft.com/office/drawing/2014/main" id="{D9D75E9E-FA28-43AC-9F75-9EC50C9AB61E}"/>
              </a:ext>
            </a:extLst>
          </p:cNvPr>
          <p:cNvSpPr/>
          <p:nvPr/>
        </p:nvSpPr>
        <p:spPr>
          <a:xfrm>
            <a:off x="7625918" y="310717"/>
            <a:ext cx="1313896" cy="13316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1177632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97E3A-AA6C-5849-9973-0D4CEEC1A47B}"/>
              </a:ext>
            </a:extLst>
          </p:cNvPr>
          <p:cNvSpPr>
            <a:spLocks noGrp="1"/>
          </p:cNvSpPr>
          <p:nvPr>
            <p:ph type="ctrTitle"/>
          </p:nvPr>
        </p:nvSpPr>
        <p:spPr>
          <a:xfrm>
            <a:off x="2334706" y="38508"/>
            <a:ext cx="7522588" cy="896008"/>
          </a:xfrm>
        </p:spPr>
        <p:txBody>
          <a:bodyPr>
            <a:noAutofit/>
          </a:bodyPr>
          <a:lstStyle/>
          <a:p>
            <a:r>
              <a:rPr lang="en-US" sz="2800" dirty="0">
                <a:solidFill>
                  <a:schemeClr val="bg1"/>
                </a:solidFill>
              </a:rPr>
              <a:t>Observations</a:t>
            </a:r>
          </a:p>
        </p:txBody>
      </p:sp>
      <p:pic>
        <p:nvPicPr>
          <p:cNvPr id="4" name="Picture 3">
            <a:extLst>
              <a:ext uri="{FF2B5EF4-FFF2-40B4-BE49-F238E27FC236}">
                <a16:creationId xmlns:a16="http://schemas.microsoft.com/office/drawing/2014/main" id="{670FC514-4593-1849-80B1-7FAB1D716C46}"/>
              </a:ext>
            </a:extLst>
          </p:cNvPr>
          <p:cNvPicPr>
            <a:picLocks noChangeAspect="1"/>
          </p:cNvPicPr>
          <p:nvPr/>
        </p:nvPicPr>
        <p:blipFill>
          <a:blip r:embed="rId4"/>
          <a:stretch>
            <a:fillRect/>
          </a:stretch>
        </p:blipFill>
        <p:spPr>
          <a:xfrm>
            <a:off x="9413488" y="38508"/>
            <a:ext cx="1137424" cy="1137424"/>
          </a:xfrm>
          <a:prstGeom prst="rect">
            <a:avLst/>
          </a:prstGeom>
        </p:spPr>
      </p:pic>
      <p:pic>
        <p:nvPicPr>
          <p:cNvPr id="5" name="Picture 4">
            <a:extLst>
              <a:ext uri="{FF2B5EF4-FFF2-40B4-BE49-F238E27FC236}">
                <a16:creationId xmlns:a16="http://schemas.microsoft.com/office/drawing/2014/main" id="{F9D70B06-2C28-A842-9796-3F47874F0280}"/>
              </a:ext>
            </a:extLst>
          </p:cNvPr>
          <p:cNvPicPr>
            <a:picLocks noChangeAspect="1"/>
          </p:cNvPicPr>
          <p:nvPr/>
        </p:nvPicPr>
        <p:blipFill>
          <a:blip r:embed="rId5"/>
          <a:stretch>
            <a:fillRect/>
          </a:stretch>
        </p:blipFill>
        <p:spPr>
          <a:xfrm>
            <a:off x="799172" y="-81368"/>
            <a:ext cx="2754352" cy="1377176"/>
          </a:xfrm>
          <a:prstGeom prst="rect">
            <a:avLst/>
          </a:prstGeom>
        </p:spPr>
      </p:pic>
      <p:sp>
        <p:nvSpPr>
          <p:cNvPr id="6" name="TextBox 5">
            <a:extLst>
              <a:ext uri="{FF2B5EF4-FFF2-40B4-BE49-F238E27FC236}">
                <a16:creationId xmlns:a16="http://schemas.microsoft.com/office/drawing/2014/main" id="{52DB76D0-7537-4055-B6FD-6FACA8126311}"/>
              </a:ext>
            </a:extLst>
          </p:cNvPr>
          <p:cNvSpPr txBox="1"/>
          <p:nvPr/>
        </p:nvSpPr>
        <p:spPr>
          <a:xfrm>
            <a:off x="1033561" y="1834750"/>
            <a:ext cx="10178936" cy="698652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prstClr val="black"/>
                </a:solidFill>
                <a:latin typeface="Calibri" panose="020F0502020204030204"/>
              </a:rPr>
              <a:t>As expected, the average total emittance for the first run of the bead blasted tungsten is more than double the shiny tungsten average total emittance</a:t>
            </a:r>
          </a:p>
          <a:p>
            <a:pPr marL="742950" lvl="1" indent="-285750">
              <a:buFont typeface="Arial" panose="020B0604020202020204" pitchFamily="34" charset="0"/>
              <a:buChar char="•"/>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shiny tungsten average total emittance is similar to the second and third run of the bead blasted tungsten average total emittance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bead blasted </a:t>
            </a:r>
            <a:r>
              <a:rPr lang="en-US" sz="1600" dirty="0">
                <a:solidFill>
                  <a:prstClr val="black"/>
                </a:solidFill>
                <a:latin typeface="Calibri" panose="020F0502020204030204"/>
              </a:rPr>
              <a:t>tungsten initial average total emittance drops by more than half from the first run to later runs</a:t>
            </a:r>
          </a:p>
          <a:p>
            <a:pPr marL="742950" lvl="1" indent="-285750">
              <a:buFont typeface="Arial" panose="020B0604020202020204" pitchFamily="34" charset="0"/>
              <a:buChar char="•"/>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average total emittance for all runs slowly realigns at higher temps</a:t>
            </a:r>
          </a:p>
          <a:p>
            <a:pPr marL="285750" indent="-285750">
              <a:buFont typeface="Arial" panose="020B0604020202020204" pitchFamily="34" charset="0"/>
              <a:buChar char="•"/>
              <a:defRPr/>
            </a:pPr>
            <a:endParaRPr lang="en-US" sz="1600" dirty="0">
              <a:solidFill>
                <a:prstClr val="black"/>
              </a:solidFill>
              <a:latin typeface="Calibri" panose="020F0502020204030204"/>
            </a:endParaRPr>
          </a:p>
          <a:p>
            <a:pPr marL="285750" indent="-285750">
              <a:buFont typeface="Arial" panose="020B0604020202020204" pitchFamily="34" charset="0"/>
              <a:buChar char="•"/>
              <a:defRPr/>
            </a:pPr>
            <a:r>
              <a:rPr lang="en-US" sz="1600" dirty="0">
                <a:solidFill>
                  <a:prstClr val="black"/>
                </a:solidFill>
                <a:latin typeface="Calibri" panose="020F0502020204030204"/>
              </a:rPr>
              <a:t>The shiny tungsten spectral emittance is much lower than the spectral emittance from the first run of the bead blasted tungsten</a:t>
            </a:r>
          </a:p>
          <a:p>
            <a:pPr marL="285750" indent="-285750">
              <a:buFont typeface="Arial" panose="020B0604020202020204" pitchFamily="34" charset="0"/>
              <a:buChar char="•"/>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indent="-285750">
              <a:buFont typeface="Arial" panose="020B0604020202020204" pitchFamily="34" charset="0"/>
              <a:buChar char="•"/>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For the lower temperature range, the first run of the bead blasted tungsten spectral emittance is much higher than the following runs</a:t>
            </a:r>
          </a:p>
          <a:p>
            <a:pPr marL="742950" lvl="1" indent="-285750">
              <a:buFont typeface="Arial" panose="020B0604020202020204" pitchFamily="34" charset="0"/>
              <a:buChar char="•"/>
              <a:defRPr/>
            </a:pPr>
            <a:r>
              <a:rPr lang="en-US" sz="1600" dirty="0">
                <a:solidFill>
                  <a:prstClr val="black"/>
                </a:solidFill>
                <a:latin typeface="Calibri" panose="020F0502020204030204"/>
              </a:rPr>
              <a:t>Except for in regions of noise towards the end of the lower temperature range</a:t>
            </a:r>
          </a:p>
          <a:p>
            <a:pPr marL="285750" indent="-285750">
              <a:buFont typeface="Arial" panose="020B0604020202020204" pitchFamily="34" charset="0"/>
              <a:buChar char="•"/>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indent="-285750">
              <a:buFont typeface="Arial" panose="020B0604020202020204" pitchFamily="34" charset="0"/>
              <a:buChar char="•"/>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Not as much variation in the spectral emittance is seen for the bead blasted tungsten through all runs in the high temperature range although the spectral emittance does tend to decrease with each subsequent run</a:t>
            </a:r>
          </a:p>
          <a:p>
            <a:pPr marL="742950" lvl="1" indent="-285750">
              <a:buFont typeface="Arial" panose="020B0604020202020204" pitchFamily="34" charset="0"/>
              <a:buChar char="•"/>
              <a:defRPr/>
            </a:pPr>
            <a:endParaRPr kumimoji="0" lang="en-US"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indent="-285750">
              <a:buFont typeface="Arial" panose="020B0604020202020204" pitchFamily="34" charset="0"/>
              <a:buChar char="•"/>
              <a:defRPr/>
            </a:pPr>
            <a:endParaRPr lang="en-US" dirty="0">
              <a:solidFill>
                <a:prstClr val="black"/>
              </a:solidFill>
              <a:latin typeface="Calibri" panose="020F0502020204030204"/>
            </a:endParaRPr>
          </a:p>
          <a:p>
            <a:pPr marL="285750" indent="-285750">
              <a:buFont typeface="Arial" panose="020B0604020202020204" pitchFamily="34" charset="0"/>
              <a:buChar char="•"/>
              <a:defRPr/>
            </a:pPr>
            <a:endParaRPr kumimoji="0" lang="en-US"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indent="-285750">
              <a:buFont typeface="Arial" panose="020B0604020202020204" pitchFamily="34" charset="0"/>
              <a:buChar char="•"/>
              <a:defRPr/>
            </a:pPr>
            <a:endParaRPr kumimoji="0" lang="en-US"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0746DCA8-59C9-48CF-8451-0F14E1BD79EE}"/>
              </a:ext>
            </a:extLst>
          </p:cNvPr>
          <p:cNvSpPr txBox="1"/>
          <p:nvPr/>
        </p:nvSpPr>
        <p:spPr>
          <a:xfrm>
            <a:off x="1" y="6334780"/>
            <a:ext cx="3478138" cy="523220"/>
          </a:xfrm>
          <a:prstGeom prst="rect">
            <a:avLst/>
          </a:prstGeom>
          <a:noFill/>
          <a:ln>
            <a:solidFill>
              <a:schemeClr val="tx1"/>
            </a:solidFill>
          </a:ln>
        </p:spPr>
        <p:txBody>
          <a:bodyPr wrap="square" rtlCol="0">
            <a:spAutoFit/>
          </a:bodyPr>
          <a:lstStyle/>
          <a:p>
            <a:r>
              <a:rPr lang="en-US" sz="1400" i="1" dirty="0">
                <a:solidFill>
                  <a:srgbClr val="FF0000"/>
                </a:solidFill>
              </a:rPr>
              <a:t>DISTRIBUTION A. Approved for public release; distribution unlimited. </a:t>
            </a:r>
            <a:endParaRPr lang="en-US" sz="1400" b="1" dirty="0">
              <a:solidFill>
                <a:srgbClr val="FF0000"/>
              </a:solidFill>
            </a:endParaRPr>
          </a:p>
        </p:txBody>
      </p:sp>
    </p:spTree>
    <p:extLst>
      <p:ext uri="{BB962C8B-B14F-4D97-AF65-F5344CB8AC3E}">
        <p14:creationId xmlns:p14="http://schemas.microsoft.com/office/powerpoint/2010/main" val="4114654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97E3A-AA6C-5849-9973-0D4CEEC1A47B}"/>
              </a:ext>
            </a:extLst>
          </p:cNvPr>
          <p:cNvSpPr>
            <a:spLocks noGrp="1"/>
          </p:cNvSpPr>
          <p:nvPr>
            <p:ph type="ctrTitle"/>
          </p:nvPr>
        </p:nvSpPr>
        <p:spPr>
          <a:xfrm>
            <a:off x="3018264" y="0"/>
            <a:ext cx="6395224" cy="896008"/>
          </a:xfrm>
        </p:spPr>
        <p:txBody>
          <a:bodyPr>
            <a:noAutofit/>
          </a:bodyPr>
          <a:lstStyle/>
          <a:p>
            <a:r>
              <a:rPr lang="en-US" sz="2400" dirty="0">
                <a:solidFill>
                  <a:schemeClr val="bg1"/>
                </a:solidFill>
              </a:rPr>
              <a:t>High Temperature Emissivity Measurement System (HiTEMS)</a:t>
            </a:r>
          </a:p>
        </p:txBody>
      </p:sp>
      <p:pic>
        <p:nvPicPr>
          <p:cNvPr id="4" name="Picture 3">
            <a:extLst>
              <a:ext uri="{FF2B5EF4-FFF2-40B4-BE49-F238E27FC236}">
                <a16:creationId xmlns:a16="http://schemas.microsoft.com/office/drawing/2014/main" id="{670FC514-4593-1849-80B1-7FAB1D716C46}"/>
              </a:ext>
            </a:extLst>
          </p:cNvPr>
          <p:cNvPicPr>
            <a:picLocks noChangeAspect="1"/>
          </p:cNvPicPr>
          <p:nvPr/>
        </p:nvPicPr>
        <p:blipFill>
          <a:blip r:embed="rId3"/>
          <a:stretch>
            <a:fillRect/>
          </a:stretch>
        </p:blipFill>
        <p:spPr>
          <a:xfrm>
            <a:off x="9413488" y="38508"/>
            <a:ext cx="1137424" cy="1137424"/>
          </a:xfrm>
          <a:prstGeom prst="rect">
            <a:avLst/>
          </a:prstGeom>
        </p:spPr>
      </p:pic>
      <p:pic>
        <p:nvPicPr>
          <p:cNvPr id="5" name="Picture 4">
            <a:extLst>
              <a:ext uri="{FF2B5EF4-FFF2-40B4-BE49-F238E27FC236}">
                <a16:creationId xmlns:a16="http://schemas.microsoft.com/office/drawing/2014/main" id="{F9D70B06-2C28-A842-9796-3F47874F0280}"/>
              </a:ext>
            </a:extLst>
          </p:cNvPr>
          <p:cNvPicPr>
            <a:picLocks noChangeAspect="1"/>
          </p:cNvPicPr>
          <p:nvPr/>
        </p:nvPicPr>
        <p:blipFill>
          <a:blip r:embed="rId4"/>
          <a:stretch>
            <a:fillRect/>
          </a:stretch>
        </p:blipFill>
        <p:spPr>
          <a:xfrm>
            <a:off x="799172" y="-81368"/>
            <a:ext cx="2754352" cy="1377176"/>
          </a:xfrm>
          <a:prstGeom prst="rect">
            <a:avLst/>
          </a:prstGeom>
        </p:spPr>
      </p:pic>
      <p:sp>
        <p:nvSpPr>
          <p:cNvPr id="6" name="TextBox 5">
            <a:extLst>
              <a:ext uri="{FF2B5EF4-FFF2-40B4-BE49-F238E27FC236}">
                <a16:creationId xmlns:a16="http://schemas.microsoft.com/office/drawing/2014/main" id="{2D44982B-D34B-4292-969F-EFAAAA5BA896}"/>
              </a:ext>
            </a:extLst>
          </p:cNvPr>
          <p:cNvSpPr txBox="1"/>
          <p:nvPr/>
        </p:nvSpPr>
        <p:spPr>
          <a:xfrm>
            <a:off x="861810" y="1877341"/>
            <a:ext cx="10276114" cy="581697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The High Temperature Emissivity Measurement System (HiTEMS) measures spectral and total near normal emittance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Capable of a range of incident angles from 0° to 180°</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prstClr val="black"/>
                </a:solidFill>
                <a:latin typeface="Calibri" panose="020F0502020204030204"/>
              </a:rPr>
              <a:t>Record supplemental data of laser power, blackbody and sample temperature, tolerance, and signal</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prstClr val="black"/>
                </a:solidFill>
                <a:latin typeface="Calibri" panose="020F0502020204030204"/>
              </a:rPr>
              <a:t>Wavelength range:</a:t>
            </a:r>
          </a:p>
          <a:p>
            <a:pPr marL="742950" lvl="1" indent="-285750">
              <a:buFont typeface="Arial" panose="020B0604020202020204" pitchFamily="34" charset="0"/>
              <a:buChar char="•"/>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600°C  to 1,500°C: approximately 2 µm to 24.9 µm (Experiment-1)</a:t>
            </a:r>
          </a:p>
          <a:p>
            <a:pPr marL="1200150" lvl="2" indent="-285750">
              <a:buFont typeface="Arial" panose="020B0604020202020204" pitchFamily="34" charset="0"/>
              <a:buChar char="•"/>
              <a:defRPr/>
            </a:pPr>
            <a:r>
              <a:rPr lang="en-US" sz="2000" dirty="0">
                <a:solidFill>
                  <a:prstClr val="black"/>
                </a:solidFill>
                <a:latin typeface="Calibri" panose="020F0502020204030204"/>
              </a:rPr>
              <a:t>KBr beam splitter</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lvl="1" indent="-285750">
              <a:buFont typeface="Arial" panose="020B0604020202020204" pitchFamily="34" charset="0"/>
              <a:buChar char="•"/>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1,600°C+: approximately 0.67 µm to 1.04 µm (Experiment-3)</a:t>
            </a:r>
          </a:p>
          <a:p>
            <a:pPr marL="1200150" lvl="2" indent="-285750">
              <a:buFont typeface="Arial" panose="020B0604020202020204" pitchFamily="34" charset="0"/>
              <a:buChar char="•"/>
              <a:defRPr/>
            </a:pPr>
            <a:r>
              <a:rPr lang="en-US" sz="2000" dirty="0">
                <a:solidFill>
                  <a:prstClr val="black"/>
                </a:solidFill>
                <a:latin typeface="Calibri" panose="020F0502020204030204"/>
              </a:rPr>
              <a:t>Quartz beam splitter</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Temperature range: approximately 600°C – 2,600°C</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Depends on sample size and treatment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Vacuum levels: as low as approximately 10</a:t>
            </a:r>
            <a:r>
              <a:rPr kumimoji="0" lang="en-US" sz="2000" b="0" i="0" u="none" strike="noStrike" kern="1200" cap="none" spc="0" normalizeH="0" baseline="30000" noProof="0" dirty="0">
                <a:ln>
                  <a:noFill/>
                </a:ln>
                <a:solidFill>
                  <a:prstClr val="black"/>
                </a:solidFill>
                <a:effectLst/>
                <a:uLnTx/>
                <a:uFillTx/>
                <a:latin typeface="Calibri" panose="020F0502020204030204"/>
                <a:ea typeface="+mn-ea"/>
                <a:cs typeface="+mn-cs"/>
              </a:rPr>
              <a:t>-7</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Torr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prstClr val="black"/>
              </a:solidFill>
              <a:latin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R="0" lvl="0" algn="l" defTabSz="914400" rtl="0" eaLnBrk="1" fontAlgn="auto" latinLnBrk="0" hangingPunct="1">
              <a:lnSpc>
                <a:spcPct val="100000"/>
              </a:lnSpc>
              <a:spcBef>
                <a:spcPts val="0"/>
              </a:spcBef>
              <a:spcAft>
                <a:spcPts val="0"/>
              </a:spcAft>
              <a:buClrTx/>
              <a:buSzTx/>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0A88BE15-EF39-4B71-ABA2-D980B78BBF7B}"/>
              </a:ext>
            </a:extLst>
          </p:cNvPr>
          <p:cNvSpPr txBox="1"/>
          <p:nvPr/>
        </p:nvSpPr>
        <p:spPr>
          <a:xfrm>
            <a:off x="1" y="6334780"/>
            <a:ext cx="3478138" cy="523220"/>
          </a:xfrm>
          <a:prstGeom prst="rect">
            <a:avLst/>
          </a:prstGeom>
          <a:noFill/>
          <a:ln>
            <a:solidFill>
              <a:schemeClr val="tx1"/>
            </a:solidFill>
          </a:ln>
        </p:spPr>
        <p:txBody>
          <a:bodyPr wrap="square" rtlCol="0">
            <a:spAutoFit/>
          </a:bodyPr>
          <a:lstStyle/>
          <a:p>
            <a:r>
              <a:rPr lang="en-US" sz="1400" i="1" dirty="0">
                <a:solidFill>
                  <a:srgbClr val="FF0000"/>
                </a:solidFill>
              </a:rPr>
              <a:t>DISTRIBUTION A. Approved for public release; distribution unlimited. </a:t>
            </a:r>
            <a:endParaRPr lang="en-US" sz="1400" b="1" dirty="0">
              <a:solidFill>
                <a:srgbClr val="FF0000"/>
              </a:solidFill>
            </a:endParaRPr>
          </a:p>
        </p:txBody>
      </p:sp>
    </p:spTree>
    <p:extLst>
      <p:ext uri="{BB962C8B-B14F-4D97-AF65-F5344CB8AC3E}">
        <p14:creationId xmlns:p14="http://schemas.microsoft.com/office/powerpoint/2010/main" val="15509725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97E3A-AA6C-5849-9973-0D4CEEC1A47B}"/>
              </a:ext>
            </a:extLst>
          </p:cNvPr>
          <p:cNvSpPr>
            <a:spLocks noGrp="1"/>
          </p:cNvSpPr>
          <p:nvPr>
            <p:ph type="ctrTitle"/>
          </p:nvPr>
        </p:nvSpPr>
        <p:spPr>
          <a:xfrm>
            <a:off x="2334705" y="-300857"/>
            <a:ext cx="7522588" cy="896008"/>
          </a:xfrm>
        </p:spPr>
        <p:txBody>
          <a:bodyPr>
            <a:noAutofit/>
          </a:bodyPr>
          <a:lstStyle/>
          <a:p>
            <a:r>
              <a:rPr lang="en-US" sz="2800" dirty="0">
                <a:solidFill>
                  <a:schemeClr val="bg1"/>
                </a:solidFill>
              </a:rPr>
              <a:t>Laser Power</a:t>
            </a:r>
          </a:p>
        </p:txBody>
      </p:sp>
      <p:sp>
        <p:nvSpPr>
          <p:cNvPr id="6" name="TextBox 5">
            <a:extLst>
              <a:ext uri="{FF2B5EF4-FFF2-40B4-BE49-F238E27FC236}">
                <a16:creationId xmlns:a16="http://schemas.microsoft.com/office/drawing/2014/main" id="{52DB76D0-7537-4055-B6FD-6FACA8126311}"/>
              </a:ext>
            </a:extLst>
          </p:cNvPr>
          <p:cNvSpPr txBox="1"/>
          <p:nvPr/>
        </p:nvSpPr>
        <p:spPr>
          <a:xfrm>
            <a:off x="1131216" y="2109957"/>
            <a:ext cx="9634194" cy="196977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7" name="Table 5">
            <a:extLst>
              <a:ext uri="{FF2B5EF4-FFF2-40B4-BE49-F238E27FC236}">
                <a16:creationId xmlns:a16="http://schemas.microsoft.com/office/drawing/2014/main" id="{2D08DBA9-0948-4C92-A19C-FC3D7607C6EF}"/>
              </a:ext>
            </a:extLst>
          </p:cNvPr>
          <p:cNvGraphicFramePr>
            <a:graphicFrameLocks noGrp="1"/>
          </p:cNvGraphicFramePr>
          <p:nvPr>
            <p:extLst>
              <p:ext uri="{D42A27DB-BD31-4B8C-83A1-F6EECF244321}">
                <p14:modId xmlns:p14="http://schemas.microsoft.com/office/powerpoint/2010/main" val="2652525865"/>
              </p:ext>
            </p:extLst>
          </p:nvPr>
        </p:nvGraphicFramePr>
        <p:xfrm>
          <a:off x="927752" y="732605"/>
          <a:ext cx="10336493" cy="5577840"/>
        </p:xfrm>
        <a:graphic>
          <a:graphicData uri="http://schemas.openxmlformats.org/drawingml/2006/table">
            <a:tbl>
              <a:tblPr firstRow="1" bandRow="1"/>
              <a:tblGrid>
                <a:gridCol w="2043417">
                  <a:extLst>
                    <a:ext uri="{9D8B030D-6E8A-4147-A177-3AD203B41FA5}">
                      <a16:colId xmlns:a16="http://schemas.microsoft.com/office/drawing/2014/main" val="2014252708"/>
                    </a:ext>
                  </a:extLst>
                </a:gridCol>
                <a:gridCol w="2073269">
                  <a:extLst>
                    <a:ext uri="{9D8B030D-6E8A-4147-A177-3AD203B41FA5}">
                      <a16:colId xmlns:a16="http://schemas.microsoft.com/office/drawing/2014/main" val="1122141594"/>
                    </a:ext>
                  </a:extLst>
                </a:gridCol>
                <a:gridCol w="2073269">
                  <a:extLst>
                    <a:ext uri="{9D8B030D-6E8A-4147-A177-3AD203B41FA5}">
                      <a16:colId xmlns:a16="http://schemas.microsoft.com/office/drawing/2014/main" val="2637279078"/>
                    </a:ext>
                  </a:extLst>
                </a:gridCol>
                <a:gridCol w="2073269">
                  <a:extLst>
                    <a:ext uri="{9D8B030D-6E8A-4147-A177-3AD203B41FA5}">
                      <a16:colId xmlns:a16="http://schemas.microsoft.com/office/drawing/2014/main" val="565212618"/>
                    </a:ext>
                  </a:extLst>
                </a:gridCol>
                <a:gridCol w="2073269">
                  <a:extLst>
                    <a:ext uri="{9D8B030D-6E8A-4147-A177-3AD203B41FA5}">
                      <a16:colId xmlns:a16="http://schemas.microsoft.com/office/drawing/2014/main" val="1763259829"/>
                    </a:ext>
                  </a:extLst>
                </a:gridCol>
              </a:tblGrid>
              <a:tr h="688534">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sz="1500" dirty="0"/>
                        <a:t>Sample Temperature [°C]</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F0000"/>
                    </a:solidFill>
                  </a:tcPr>
                </a:tc>
                <a:tc>
                  <a:txBody>
                    <a:bodyPr/>
                    <a:lstStyle/>
                    <a:p>
                      <a:r>
                        <a:rPr lang="en-US" sz="1500" b="1" dirty="0">
                          <a:solidFill>
                            <a:schemeClr val="bg1"/>
                          </a:solidFill>
                        </a:rPr>
                        <a:t>ER64-001 Laser Power Test 1 [W]</a:t>
                      </a:r>
                    </a:p>
                    <a:p>
                      <a:endParaRPr lang="en-US" sz="1500"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sz="1500" dirty="0"/>
                        <a:t>ER64-002 Laser Power Test 1 [W]</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sz="1500" dirty="0"/>
                        <a:t>ER64-002 Laser Power Test 2 [W]</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dirty="0">
                          <a:solidFill>
                            <a:schemeClr val="bg1"/>
                          </a:solidFill>
                        </a:rPr>
                        <a:t>ER64-002 Laser Power Test 3 [W]</a:t>
                      </a:r>
                    </a:p>
                    <a:p>
                      <a:endParaRPr lang="en-US" sz="1500" dirty="0"/>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1774479032"/>
                  </a:ext>
                </a:extLst>
              </a:tr>
              <a:tr h="29156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500" dirty="0"/>
                        <a:t>850</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0000">
                        <a:tint val="40000"/>
                      </a:srgbClr>
                    </a:solidFill>
                  </a:tcPr>
                </a:tc>
                <a:tc>
                  <a:txBody>
                    <a:bodyPr/>
                    <a:lstStyle/>
                    <a:p>
                      <a:pPr algn="l" fontAlgn="b"/>
                      <a:r>
                        <a:rPr lang="en-US" sz="1500" b="0" i="0" u="none" strike="noStrike" dirty="0">
                          <a:solidFill>
                            <a:srgbClr val="000000"/>
                          </a:solidFill>
                          <a:effectLst/>
                          <a:latin typeface="Calibri" panose="020F0502020204030204" pitchFamily="34" charset="0"/>
                        </a:rPr>
                        <a:t>29.7</a:t>
                      </a:r>
                    </a:p>
                  </a:txBody>
                  <a:tcPr marL="7620" marR="7620" marT="762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0000">
                        <a:tint val="40000"/>
                      </a:srgbClr>
                    </a:solidFill>
                  </a:tcPr>
                </a:tc>
                <a:tc>
                  <a:txBody>
                    <a:bodyPr/>
                    <a:lstStyle/>
                    <a:p>
                      <a:pPr algn="l" fontAlgn="b"/>
                      <a:r>
                        <a:rPr lang="en-US" sz="1500" b="0" i="0" u="none" strike="noStrike" dirty="0">
                          <a:solidFill>
                            <a:srgbClr val="000000"/>
                          </a:solidFill>
                          <a:effectLst/>
                          <a:latin typeface="Calibri" panose="020F0502020204030204" pitchFamily="34" charset="0"/>
                        </a:rPr>
                        <a:t>23.6</a:t>
                      </a:r>
                    </a:p>
                  </a:txBody>
                  <a:tcPr marL="7620" marR="7620" marT="7620"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0000">
                        <a:tint val="40000"/>
                      </a:srgbClr>
                    </a:solidFill>
                  </a:tcPr>
                </a:tc>
                <a:tc>
                  <a:txBody>
                    <a:bodyPr/>
                    <a:lstStyle/>
                    <a:p>
                      <a:pPr algn="l" fontAlgn="b"/>
                      <a:r>
                        <a:rPr lang="en-US" sz="1500" b="0" i="0" u="none" strike="noStrike" dirty="0">
                          <a:solidFill>
                            <a:srgbClr val="000000"/>
                          </a:solidFill>
                          <a:effectLst/>
                          <a:latin typeface="Calibri" panose="020F0502020204030204" pitchFamily="34" charset="0"/>
                        </a:rPr>
                        <a:t>9.38</a:t>
                      </a:r>
                    </a:p>
                  </a:txBody>
                  <a:tcPr marL="7620" marR="7620" marT="7620"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0000">
                        <a:tint val="40000"/>
                      </a:srgbClr>
                    </a:solidFill>
                  </a:tcPr>
                </a:tc>
                <a:tc>
                  <a:txBody>
                    <a:bodyPr/>
                    <a:lstStyle/>
                    <a:p>
                      <a:pPr algn="l"/>
                      <a:r>
                        <a:rPr lang="en-US" sz="1500" dirty="0"/>
                        <a:t>26.9</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0000">
                        <a:tint val="40000"/>
                      </a:srgbClr>
                    </a:solidFill>
                  </a:tcPr>
                </a:tc>
                <a:extLst>
                  <a:ext uri="{0D108BD9-81ED-4DB2-BD59-A6C34878D82A}">
                    <a16:rowId xmlns:a16="http://schemas.microsoft.com/office/drawing/2014/main" val="1975518753"/>
                  </a:ext>
                </a:extLst>
              </a:tr>
              <a:tr h="28688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500" dirty="0"/>
                        <a:t>900</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0000">
                        <a:tint val="20000"/>
                      </a:srgbClr>
                    </a:solidFill>
                  </a:tcPr>
                </a:tc>
                <a:tc>
                  <a:txBody>
                    <a:bodyPr/>
                    <a:lstStyle/>
                    <a:p>
                      <a:pPr algn="l" fontAlgn="b"/>
                      <a:r>
                        <a:rPr lang="en-US" sz="1500" b="0" i="0" u="none" strike="noStrike" dirty="0">
                          <a:solidFill>
                            <a:srgbClr val="000000"/>
                          </a:solidFill>
                          <a:effectLst/>
                          <a:latin typeface="Calibri" panose="020F0502020204030204" pitchFamily="34" charset="0"/>
                        </a:rPr>
                        <a:t>33</a:t>
                      </a:r>
                    </a:p>
                  </a:txBody>
                  <a:tcPr marL="7620" marR="7620" marT="762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0000">
                        <a:tint val="20000"/>
                      </a:srgbClr>
                    </a:solidFill>
                  </a:tcPr>
                </a:tc>
                <a:tc>
                  <a:txBody>
                    <a:bodyPr/>
                    <a:lstStyle/>
                    <a:p>
                      <a:pPr algn="l" fontAlgn="b"/>
                      <a:r>
                        <a:rPr lang="en-US" sz="1500" b="0" i="0" u="none" strike="noStrike" dirty="0">
                          <a:solidFill>
                            <a:srgbClr val="000000"/>
                          </a:solidFill>
                          <a:effectLst/>
                          <a:latin typeface="Calibri" panose="020F0502020204030204" pitchFamily="34" charset="0"/>
                        </a:rPr>
                        <a:t>26.3</a:t>
                      </a:r>
                    </a:p>
                  </a:txBody>
                  <a:tcPr marL="7620" marR="7620" marT="7620"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0000">
                        <a:tint val="20000"/>
                      </a:srgbClr>
                    </a:solidFill>
                  </a:tcPr>
                </a:tc>
                <a:tc>
                  <a:txBody>
                    <a:bodyPr/>
                    <a:lstStyle/>
                    <a:p>
                      <a:pPr algn="l" fontAlgn="b"/>
                      <a:r>
                        <a:rPr lang="en-US" sz="1500" b="0" i="0" u="none" strike="noStrike">
                          <a:solidFill>
                            <a:srgbClr val="000000"/>
                          </a:solidFill>
                          <a:effectLst/>
                          <a:latin typeface="Calibri" panose="020F0502020204030204" pitchFamily="34" charset="0"/>
                        </a:rPr>
                        <a:t>10.3</a:t>
                      </a:r>
                    </a:p>
                  </a:txBody>
                  <a:tcPr marL="7620" marR="7620" marT="7620"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0000">
                        <a:tint val="20000"/>
                      </a:srgbClr>
                    </a:solidFill>
                  </a:tcPr>
                </a:tc>
                <a:tc>
                  <a:txBody>
                    <a:bodyPr/>
                    <a:lstStyle/>
                    <a:p>
                      <a:pPr algn="l"/>
                      <a:r>
                        <a:rPr lang="en-US" sz="1500" dirty="0"/>
                        <a:t>30</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0000">
                        <a:tint val="20000"/>
                      </a:srgbClr>
                    </a:solidFill>
                  </a:tcPr>
                </a:tc>
                <a:extLst>
                  <a:ext uri="{0D108BD9-81ED-4DB2-BD59-A6C34878D82A}">
                    <a16:rowId xmlns:a16="http://schemas.microsoft.com/office/drawing/2014/main" val="630052395"/>
                  </a:ext>
                </a:extLst>
              </a:tr>
              <a:tr h="28688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500" dirty="0"/>
                        <a:t>1,000</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0000">
                        <a:tint val="40000"/>
                      </a:srgbClr>
                    </a:solidFill>
                  </a:tcPr>
                </a:tc>
                <a:tc>
                  <a:txBody>
                    <a:bodyPr/>
                    <a:lstStyle/>
                    <a:p>
                      <a:pPr algn="l" fontAlgn="b"/>
                      <a:r>
                        <a:rPr lang="en-US" sz="1500" b="0" i="0" u="none" strike="noStrike" dirty="0">
                          <a:solidFill>
                            <a:srgbClr val="000000"/>
                          </a:solidFill>
                          <a:effectLst/>
                          <a:latin typeface="Calibri" panose="020F0502020204030204" pitchFamily="34" charset="0"/>
                        </a:rPr>
                        <a:t>40.9</a:t>
                      </a:r>
                    </a:p>
                  </a:txBody>
                  <a:tcPr marL="7620" marR="7620" marT="762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0000">
                        <a:tint val="40000"/>
                      </a:srgbClr>
                    </a:solidFill>
                  </a:tcPr>
                </a:tc>
                <a:tc>
                  <a:txBody>
                    <a:bodyPr/>
                    <a:lstStyle/>
                    <a:p>
                      <a:pPr algn="l" fontAlgn="b"/>
                      <a:r>
                        <a:rPr lang="en-US" sz="1500" b="0" i="0" u="none" strike="noStrike">
                          <a:solidFill>
                            <a:srgbClr val="000000"/>
                          </a:solidFill>
                          <a:effectLst/>
                          <a:latin typeface="Calibri" panose="020F0502020204030204" pitchFamily="34" charset="0"/>
                        </a:rPr>
                        <a:t>33</a:t>
                      </a:r>
                    </a:p>
                  </a:txBody>
                  <a:tcPr marL="7620" marR="7620" marT="7620"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0000">
                        <a:tint val="40000"/>
                      </a:srgbClr>
                    </a:solidFill>
                  </a:tcPr>
                </a:tc>
                <a:tc>
                  <a:txBody>
                    <a:bodyPr/>
                    <a:lstStyle/>
                    <a:p>
                      <a:pPr algn="l" fontAlgn="b"/>
                      <a:r>
                        <a:rPr lang="en-US" sz="1500" b="0" i="0" u="none" strike="noStrike">
                          <a:solidFill>
                            <a:srgbClr val="000000"/>
                          </a:solidFill>
                          <a:effectLst/>
                          <a:latin typeface="Calibri" panose="020F0502020204030204" pitchFamily="34" charset="0"/>
                        </a:rPr>
                        <a:t>13.3</a:t>
                      </a:r>
                    </a:p>
                  </a:txBody>
                  <a:tcPr marL="7620" marR="7620" marT="7620"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0000">
                        <a:tint val="40000"/>
                      </a:srgbClr>
                    </a:solidFill>
                  </a:tcPr>
                </a:tc>
                <a:tc>
                  <a:txBody>
                    <a:bodyPr/>
                    <a:lstStyle/>
                    <a:p>
                      <a:pPr algn="l"/>
                      <a:r>
                        <a:rPr lang="en-US" sz="1500" dirty="0"/>
                        <a:t>36.3</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0000">
                        <a:tint val="40000"/>
                      </a:srgbClr>
                    </a:solidFill>
                  </a:tcPr>
                </a:tc>
                <a:extLst>
                  <a:ext uri="{0D108BD9-81ED-4DB2-BD59-A6C34878D82A}">
                    <a16:rowId xmlns:a16="http://schemas.microsoft.com/office/drawing/2014/main" val="2723776708"/>
                  </a:ext>
                </a:extLst>
              </a:tr>
              <a:tr h="28688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500" dirty="0"/>
                        <a:t>1,100</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0000">
                        <a:tint val="20000"/>
                      </a:srgbClr>
                    </a:solidFill>
                  </a:tcPr>
                </a:tc>
                <a:tc>
                  <a:txBody>
                    <a:bodyPr/>
                    <a:lstStyle/>
                    <a:p>
                      <a:pPr algn="l" fontAlgn="b"/>
                      <a:r>
                        <a:rPr lang="en-US" sz="1500" b="0" i="0" u="none" strike="noStrike" dirty="0">
                          <a:solidFill>
                            <a:srgbClr val="000000"/>
                          </a:solidFill>
                          <a:effectLst/>
                          <a:latin typeface="Calibri" panose="020F0502020204030204" pitchFamily="34" charset="0"/>
                        </a:rPr>
                        <a:t>49.6</a:t>
                      </a:r>
                    </a:p>
                  </a:txBody>
                  <a:tcPr marL="7620" marR="7620" marT="762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0000">
                        <a:tint val="20000"/>
                      </a:srgbClr>
                    </a:solidFill>
                  </a:tcPr>
                </a:tc>
                <a:tc>
                  <a:txBody>
                    <a:bodyPr/>
                    <a:lstStyle/>
                    <a:p>
                      <a:pPr algn="l" fontAlgn="b"/>
                      <a:r>
                        <a:rPr lang="en-US" sz="1500" b="0" i="0" u="none" strike="noStrike" dirty="0">
                          <a:solidFill>
                            <a:srgbClr val="000000"/>
                          </a:solidFill>
                          <a:effectLst/>
                          <a:latin typeface="Calibri" panose="020F0502020204030204" pitchFamily="34" charset="0"/>
                        </a:rPr>
                        <a:t>41.7</a:t>
                      </a:r>
                    </a:p>
                  </a:txBody>
                  <a:tcPr marL="7620" marR="7620" marT="7620"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0000">
                        <a:tint val="20000"/>
                      </a:srgbClr>
                    </a:solidFill>
                  </a:tcPr>
                </a:tc>
                <a:tc>
                  <a:txBody>
                    <a:bodyPr/>
                    <a:lstStyle/>
                    <a:p>
                      <a:pPr algn="l" fontAlgn="b"/>
                      <a:r>
                        <a:rPr lang="en-US" sz="1500" b="0" i="0" u="none" strike="noStrike">
                          <a:solidFill>
                            <a:srgbClr val="000000"/>
                          </a:solidFill>
                          <a:effectLst/>
                          <a:latin typeface="Calibri" panose="020F0502020204030204" pitchFamily="34" charset="0"/>
                        </a:rPr>
                        <a:t>17.9</a:t>
                      </a:r>
                    </a:p>
                  </a:txBody>
                  <a:tcPr marL="7620" marR="7620" marT="7620"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0000">
                        <a:tint val="20000"/>
                      </a:srgbClr>
                    </a:solidFill>
                  </a:tcPr>
                </a:tc>
                <a:tc>
                  <a:txBody>
                    <a:bodyPr/>
                    <a:lstStyle/>
                    <a:p>
                      <a:pPr algn="l" fontAlgn="b"/>
                      <a:r>
                        <a:rPr lang="en-US" sz="1500" b="0" i="0" u="none" strike="noStrike" dirty="0">
                          <a:solidFill>
                            <a:srgbClr val="000000"/>
                          </a:solidFill>
                          <a:effectLst/>
                          <a:latin typeface="Calibri" panose="020F0502020204030204" pitchFamily="34" charset="0"/>
                        </a:rPr>
                        <a:t>45.4</a:t>
                      </a: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0000">
                        <a:tint val="20000"/>
                      </a:srgbClr>
                    </a:solidFill>
                  </a:tcPr>
                </a:tc>
                <a:extLst>
                  <a:ext uri="{0D108BD9-81ED-4DB2-BD59-A6C34878D82A}">
                    <a16:rowId xmlns:a16="http://schemas.microsoft.com/office/drawing/2014/main" val="1206936634"/>
                  </a:ext>
                </a:extLst>
              </a:tr>
              <a:tr h="28688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500" dirty="0"/>
                        <a:t>1,200</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0000">
                        <a:tint val="40000"/>
                      </a:srgbClr>
                    </a:solidFill>
                  </a:tcPr>
                </a:tc>
                <a:tc>
                  <a:txBody>
                    <a:bodyPr/>
                    <a:lstStyle/>
                    <a:p>
                      <a:pPr algn="l" fontAlgn="b"/>
                      <a:r>
                        <a:rPr lang="en-US" sz="1500" b="0" i="0" u="none" strike="noStrike">
                          <a:solidFill>
                            <a:srgbClr val="000000"/>
                          </a:solidFill>
                          <a:effectLst/>
                          <a:latin typeface="Calibri" panose="020F0502020204030204" pitchFamily="34" charset="0"/>
                        </a:rPr>
                        <a:t>59.6</a:t>
                      </a:r>
                    </a:p>
                  </a:txBody>
                  <a:tcPr marL="7620" marR="7620" marT="762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0000">
                        <a:tint val="40000"/>
                      </a:srgbClr>
                    </a:solidFill>
                  </a:tcPr>
                </a:tc>
                <a:tc>
                  <a:txBody>
                    <a:bodyPr/>
                    <a:lstStyle/>
                    <a:p>
                      <a:pPr algn="l" fontAlgn="b"/>
                      <a:r>
                        <a:rPr lang="en-US" sz="1500" b="0" i="0" u="none" strike="noStrike" dirty="0">
                          <a:solidFill>
                            <a:srgbClr val="000000"/>
                          </a:solidFill>
                          <a:effectLst/>
                          <a:latin typeface="Calibri" panose="020F0502020204030204" pitchFamily="34" charset="0"/>
                        </a:rPr>
                        <a:t>51.4</a:t>
                      </a:r>
                    </a:p>
                  </a:txBody>
                  <a:tcPr marL="7620" marR="7620" marT="7620"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0000">
                        <a:tint val="40000"/>
                      </a:srgbClr>
                    </a:solidFill>
                  </a:tcPr>
                </a:tc>
                <a:tc>
                  <a:txBody>
                    <a:bodyPr/>
                    <a:lstStyle/>
                    <a:p>
                      <a:pPr algn="l" fontAlgn="b"/>
                      <a:r>
                        <a:rPr lang="en-US" sz="1500" b="0" i="0" u="none" strike="noStrike">
                          <a:solidFill>
                            <a:srgbClr val="000000"/>
                          </a:solidFill>
                          <a:effectLst/>
                          <a:latin typeface="Calibri" panose="020F0502020204030204" pitchFamily="34" charset="0"/>
                        </a:rPr>
                        <a:t>24.2</a:t>
                      </a:r>
                    </a:p>
                  </a:txBody>
                  <a:tcPr marL="7620" marR="7620" marT="7620"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0000">
                        <a:tint val="40000"/>
                      </a:srgbClr>
                    </a:solidFill>
                  </a:tcPr>
                </a:tc>
                <a:tc>
                  <a:txBody>
                    <a:bodyPr/>
                    <a:lstStyle/>
                    <a:p>
                      <a:pPr algn="l" fontAlgn="b"/>
                      <a:r>
                        <a:rPr lang="en-US" sz="1500" b="0" i="0" u="none" strike="noStrike">
                          <a:solidFill>
                            <a:srgbClr val="000000"/>
                          </a:solidFill>
                          <a:effectLst/>
                          <a:latin typeface="Calibri" panose="020F0502020204030204" pitchFamily="34" charset="0"/>
                        </a:rPr>
                        <a:t>55.1</a:t>
                      </a: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0000">
                        <a:tint val="40000"/>
                      </a:srgbClr>
                    </a:solidFill>
                  </a:tcPr>
                </a:tc>
                <a:extLst>
                  <a:ext uri="{0D108BD9-81ED-4DB2-BD59-A6C34878D82A}">
                    <a16:rowId xmlns:a16="http://schemas.microsoft.com/office/drawing/2014/main" val="3137207066"/>
                  </a:ext>
                </a:extLst>
              </a:tr>
              <a:tr h="28688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500" dirty="0"/>
                        <a:t>1,300</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0000">
                        <a:tint val="20000"/>
                      </a:srgbClr>
                    </a:solidFill>
                  </a:tcPr>
                </a:tc>
                <a:tc>
                  <a:txBody>
                    <a:bodyPr/>
                    <a:lstStyle/>
                    <a:p>
                      <a:pPr algn="l" fontAlgn="b"/>
                      <a:r>
                        <a:rPr lang="en-US" sz="1500" b="0" i="0" u="none" strike="noStrike" dirty="0">
                          <a:solidFill>
                            <a:srgbClr val="000000"/>
                          </a:solidFill>
                          <a:effectLst/>
                          <a:latin typeface="Calibri" panose="020F0502020204030204" pitchFamily="34" charset="0"/>
                        </a:rPr>
                        <a:t>70.8</a:t>
                      </a:r>
                    </a:p>
                  </a:txBody>
                  <a:tcPr marL="7620" marR="7620" marT="762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0000">
                        <a:tint val="20000"/>
                      </a:srgbClr>
                    </a:solidFill>
                  </a:tcPr>
                </a:tc>
                <a:tc>
                  <a:txBody>
                    <a:bodyPr/>
                    <a:lstStyle/>
                    <a:p>
                      <a:pPr algn="l" fontAlgn="b"/>
                      <a:r>
                        <a:rPr lang="en-US" sz="1500" b="0" i="0" u="none" strike="noStrike" dirty="0">
                          <a:solidFill>
                            <a:srgbClr val="000000"/>
                          </a:solidFill>
                          <a:effectLst/>
                          <a:latin typeface="Calibri" panose="020F0502020204030204" pitchFamily="34" charset="0"/>
                        </a:rPr>
                        <a:t>57.2</a:t>
                      </a:r>
                    </a:p>
                  </a:txBody>
                  <a:tcPr marL="7620" marR="7620" marT="7620"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0000">
                        <a:tint val="20000"/>
                      </a:srgbClr>
                    </a:solidFill>
                  </a:tcPr>
                </a:tc>
                <a:tc>
                  <a:txBody>
                    <a:bodyPr/>
                    <a:lstStyle/>
                    <a:p>
                      <a:pPr algn="l" fontAlgn="b"/>
                      <a:r>
                        <a:rPr lang="en-US" sz="1500" b="0" i="0" u="none" strike="noStrike">
                          <a:solidFill>
                            <a:srgbClr val="000000"/>
                          </a:solidFill>
                          <a:effectLst/>
                          <a:latin typeface="Calibri" panose="020F0502020204030204" pitchFamily="34" charset="0"/>
                        </a:rPr>
                        <a:t>32.7</a:t>
                      </a:r>
                    </a:p>
                  </a:txBody>
                  <a:tcPr marL="7620" marR="7620" marT="7620"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0000">
                        <a:tint val="20000"/>
                      </a:srgbClr>
                    </a:solidFill>
                  </a:tcPr>
                </a:tc>
                <a:tc>
                  <a:txBody>
                    <a:bodyPr/>
                    <a:lstStyle/>
                    <a:p>
                      <a:pPr algn="l" fontAlgn="b"/>
                      <a:r>
                        <a:rPr lang="en-US" sz="1500" b="0" i="0" u="none" strike="noStrike">
                          <a:solidFill>
                            <a:srgbClr val="000000"/>
                          </a:solidFill>
                          <a:effectLst/>
                          <a:latin typeface="Calibri" panose="020F0502020204030204" pitchFamily="34" charset="0"/>
                        </a:rPr>
                        <a:t>66.2</a:t>
                      </a: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0000">
                        <a:tint val="20000"/>
                      </a:srgbClr>
                    </a:solidFill>
                  </a:tcPr>
                </a:tc>
                <a:extLst>
                  <a:ext uri="{0D108BD9-81ED-4DB2-BD59-A6C34878D82A}">
                    <a16:rowId xmlns:a16="http://schemas.microsoft.com/office/drawing/2014/main" val="2172181196"/>
                  </a:ext>
                </a:extLst>
              </a:tr>
              <a:tr h="28688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500" dirty="0"/>
                        <a:t>1,400</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0000">
                        <a:tint val="40000"/>
                      </a:srgbClr>
                    </a:solidFill>
                  </a:tcPr>
                </a:tc>
                <a:tc>
                  <a:txBody>
                    <a:bodyPr/>
                    <a:lstStyle/>
                    <a:p>
                      <a:pPr algn="l" fontAlgn="b"/>
                      <a:r>
                        <a:rPr lang="en-US" sz="1500" b="0" i="0" u="none" strike="noStrike">
                          <a:solidFill>
                            <a:srgbClr val="000000"/>
                          </a:solidFill>
                          <a:effectLst/>
                          <a:latin typeface="Calibri" panose="020F0502020204030204" pitchFamily="34" charset="0"/>
                        </a:rPr>
                        <a:t>83.2</a:t>
                      </a:r>
                    </a:p>
                  </a:txBody>
                  <a:tcPr marL="7620" marR="7620" marT="762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0000">
                        <a:tint val="40000"/>
                      </a:srgbClr>
                    </a:solidFill>
                  </a:tcPr>
                </a:tc>
                <a:tc>
                  <a:txBody>
                    <a:bodyPr/>
                    <a:lstStyle/>
                    <a:p>
                      <a:pPr algn="l" fontAlgn="b"/>
                      <a:r>
                        <a:rPr lang="en-US" sz="1500" b="0" i="0" u="none" strike="noStrike" dirty="0">
                          <a:solidFill>
                            <a:srgbClr val="000000"/>
                          </a:solidFill>
                          <a:effectLst/>
                          <a:latin typeface="Calibri" panose="020F0502020204030204" pitchFamily="34" charset="0"/>
                        </a:rPr>
                        <a:t>70.5</a:t>
                      </a:r>
                    </a:p>
                  </a:txBody>
                  <a:tcPr marL="7620" marR="7620" marT="7620"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0000">
                        <a:tint val="40000"/>
                      </a:srgbClr>
                    </a:solidFill>
                  </a:tcPr>
                </a:tc>
                <a:tc>
                  <a:txBody>
                    <a:bodyPr/>
                    <a:lstStyle/>
                    <a:p>
                      <a:pPr algn="l" fontAlgn="b"/>
                      <a:r>
                        <a:rPr lang="en-US" sz="1500" b="0" i="0" u="none" strike="noStrike">
                          <a:solidFill>
                            <a:srgbClr val="000000"/>
                          </a:solidFill>
                          <a:effectLst/>
                          <a:latin typeface="Calibri" panose="020F0502020204030204" pitchFamily="34" charset="0"/>
                        </a:rPr>
                        <a:t>42.4</a:t>
                      </a:r>
                    </a:p>
                  </a:txBody>
                  <a:tcPr marL="7620" marR="7620" marT="7620"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0000">
                        <a:tint val="40000"/>
                      </a:srgbClr>
                    </a:solidFill>
                  </a:tcPr>
                </a:tc>
                <a:tc>
                  <a:txBody>
                    <a:bodyPr/>
                    <a:lstStyle/>
                    <a:p>
                      <a:pPr algn="l" fontAlgn="b"/>
                      <a:r>
                        <a:rPr lang="en-US" sz="1500" b="0" i="0" u="none" strike="noStrike">
                          <a:solidFill>
                            <a:srgbClr val="000000"/>
                          </a:solidFill>
                          <a:effectLst/>
                          <a:latin typeface="Calibri" panose="020F0502020204030204" pitchFamily="34" charset="0"/>
                        </a:rPr>
                        <a:t>79.3</a:t>
                      </a: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0000">
                        <a:tint val="40000"/>
                      </a:srgbClr>
                    </a:solidFill>
                  </a:tcPr>
                </a:tc>
                <a:extLst>
                  <a:ext uri="{0D108BD9-81ED-4DB2-BD59-A6C34878D82A}">
                    <a16:rowId xmlns:a16="http://schemas.microsoft.com/office/drawing/2014/main" val="1157174187"/>
                  </a:ext>
                </a:extLst>
              </a:tr>
              <a:tr h="28688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500" dirty="0"/>
                        <a:t>1,500</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0000">
                        <a:tint val="20000"/>
                      </a:srgbClr>
                    </a:solidFill>
                  </a:tcPr>
                </a:tc>
                <a:tc>
                  <a:txBody>
                    <a:bodyPr/>
                    <a:lstStyle/>
                    <a:p>
                      <a:pPr algn="l" fontAlgn="b"/>
                      <a:r>
                        <a:rPr lang="en-US" sz="1500" b="0" i="0" u="none" strike="noStrike" dirty="0">
                          <a:solidFill>
                            <a:srgbClr val="000000"/>
                          </a:solidFill>
                          <a:effectLst/>
                          <a:latin typeface="Calibri" panose="020F0502020204030204" pitchFamily="34" charset="0"/>
                        </a:rPr>
                        <a:t>97.8</a:t>
                      </a:r>
                    </a:p>
                  </a:txBody>
                  <a:tcPr marL="7620" marR="7620" marT="762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0000">
                        <a:tint val="20000"/>
                      </a:srgbClr>
                    </a:solidFill>
                  </a:tcPr>
                </a:tc>
                <a:tc>
                  <a:txBody>
                    <a:bodyPr/>
                    <a:lstStyle/>
                    <a:p>
                      <a:pPr algn="l" fontAlgn="b"/>
                      <a:r>
                        <a:rPr lang="en-US" sz="1500" b="0" i="0" u="none" strike="noStrike" dirty="0">
                          <a:solidFill>
                            <a:srgbClr val="000000"/>
                          </a:solidFill>
                          <a:effectLst/>
                          <a:latin typeface="Calibri" panose="020F0502020204030204" pitchFamily="34" charset="0"/>
                        </a:rPr>
                        <a:t>83.8</a:t>
                      </a:r>
                    </a:p>
                  </a:txBody>
                  <a:tcPr marL="7620" marR="7620" marT="7620"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0000">
                        <a:tint val="20000"/>
                      </a:srgbClr>
                    </a:solidFill>
                  </a:tcPr>
                </a:tc>
                <a:tc>
                  <a:txBody>
                    <a:bodyPr/>
                    <a:lstStyle/>
                    <a:p>
                      <a:pPr algn="l" fontAlgn="b"/>
                      <a:r>
                        <a:rPr lang="en-US" sz="1500" b="0" i="0" u="none" strike="noStrike" dirty="0">
                          <a:solidFill>
                            <a:srgbClr val="000000"/>
                          </a:solidFill>
                          <a:effectLst/>
                          <a:latin typeface="Calibri" panose="020F0502020204030204" pitchFamily="34" charset="0"/>
                        </a:rPr>
                        <a:t>55.1</a:t>
                      </a:r>
                    </a:p>
                  </a:txBody>
                  <a:tcPr marL="7620" marR="7620" marT="7620"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0000">
                        <a:tint val="20000"/>
                      </a:srgbClr>
                    </a:solidFill>
                  </a:tcPr>
                </a:tc>
                <a:tc>
                  <a:txBody>
                    <a:bodyPr/>
                    <a:lstStyle/>
                    <a:p>
                      <a:pPr algn="l" fontAlgn="b"/>
                      <a:r>
                        <a:rPr lang="en-US" sz="1500" b="0" i="0" u="none" strike="noStrike" dirty="0">
                          <a:solidFill>
                            <a:srgbClr val="000000"/>
                          </a:solidFill>
                          <a:effectLst/>
                          <a:latin typeface="Calibri" panose="020F0502020204030204" pitchFamily="34" charset="0"/>
                        </a:rPr>
                        <a:t>94.1</a:t>
                      </a: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0000">
                        <a:tint val="20000"/>
                      </a:srgbClr>
                    </a:solidFill>
                  </a:tcPr>
                </a:tc>
                <a:extLst>
                  <a:ext uri="{0D108BD9-81ED-4DB2-BD59-A6C34878D82A}">
                    <a16:rowId xmlns:a16="http://schemas.microsoft.com/office/drawing/2014/main" val="2590017838"/>
                  </a:ext>
                </a:extLst>
              </a:tr>
              <a:tr h="28688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500" dirty="0"/>
                        <a:t>1,600</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0000">
                        <a:tint val="40000"/>
                      </a:srgbClr>
                    </a:solidFill>
                  </a:tcPr>
                </a:tc>
                <a:tc>
                  <a:txBody>
                    <a:bodyPr/>
                    <a:lstStyle/>
                    <a:p>
                      <a:pPr algn="l" fontAlgn="b"/>
                      <a:r>
                        <a:rPr lang="en-US" sz="1500" b="0" i="0" u="none" strike="noStrike" dirty="0">
                          <a:solidFill>
                            <a:srgbClr val="000000"/>
                          </a:solidFill>
                          <a:effectLst/>
                          <a:latin typeface="Calibri" panose="020F0502020204030204" pitchFamily="34" charset="0"/>
                        </a:rPr>
                        <a:t>114</a:t>
                      </a:r>
                    </a:p>
                  </a:txBody>
                  <a:tcPr marL="7620" marR="7620" marT="762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0000">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en-US" sz="1500" dirty="0"/>
                        <a:t>99.6</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FF0000">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en-US" sz="1500" dirty="0"/>
                        <a:t>72.6</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FF0000">
                        <a:tint val="40000"/>
                      </a:srgbClr>
                    </a:solidFill>
                  </a:tcPr>
                </a:tc>
                <a:tc>
                  <a:txBody>
                    <a:bodyPr/>
                    <a:lstStyle/>
                    <a:p>
                      <a:pPr algn="l" fontAlgn="b"/>
                      <a:r>
                        <a:rPr lang="en-US" sz="1500" b="0" i="0" u="none" strike="noStrike" dirty="0">
                          <a:solidFill>
                            <a:srgbClr val="000000"/>
                          </a:solidFill>
                          <a:effectLst/>
                          <a:latin typeface="Calibri" panose="020F0502020204030204" pitchFamily="34" charset="0"/>
                        </a:rPr>
                        <a:t>112</a:t>
                      </a:r>
                    </a:p>
                  </a:txBody>
                  <a:tcPr marL="7620" marR="7620" marT="7620" marB="0" anchor="b">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0000">
                        <a:tint val="40000"/>
                      </a:srgbClr>
                    </a:solidFill>
                  </a:tcPr>
                </a:tc>
                <a:extLst>
                  <a:ext uri="{0D108BD9-81ED-4DB2-BD59-A6C34878D82A}">
                    <a16:rowId xmlns:a16="http://schemas.microsoft.com/office/drawing/2014/main" val="1533528002"/>
                  </a:ext>
                </a:extLst>
              </a:tr>
              <a:tr h="28688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500" dirty="0"/>
                        <a:t>1,700</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0000">
                        <a:tint val="20000"/>
                      </a:srgbClr>
                    </a:solidFill>
                  </a:tcPr>
                </a:tc>
                <a:tc>
                  <a:txBody>
                    <a:bodyPr/>
                    <a:lstStyle/>
                    <a:p>
                      <a:pPr algn="l" fontAlgn="b"/>
                      <a:r>
                        <a:rPr lang="en-US" sz="1500" b="0" i="0" u="none" strike="noStrike" dirty="0">
                          <a:solidFill>
                            <a:srgbClr val="000000"/>
                          </a:solidFill>
                          <a:effectLst/>
                          <a:latin typeface="Calibri" panose="020F0502020204030204" pitchFamily="34" charset="0"/>
                        </a:rPr>
                        <a:t>130</a:t>
                      </a:r>
                    </a:p>
                  </a:txBody>
                  <a:tcPr marL="7620" marR="7620" marT="762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0000">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en-US" sz="1500" dirty="0"/>
                        <a:t>120</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0000">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en-US" sz="1500" dirty="0"/>
                        <a:t>99.5</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0000">
                        <a:tint val="20000"/>
                      </a:srgbClr>
                    </a:solidFill>
                  </a:tcPr>
                </a:tc>
                <a:tc>
                  <a:txBody>
                    <a:bodyPr/>
                    <a:lstStyle/>
                    <a:p>
                      <a:pPr algn="l" fontAlgn="b"/>
                      <a:r>
                        <a:rPr lang="en-US" sz="1500" b="0" i="0" u="none" strike="noStrike">
                          <a:solidFill>
                            <a:srgbClr val="000000"/>
                          </a:solidFill>
                          <a:effectLst/>
                          <a:latin typeface="Calibri" panose="020F0502020204030204" pitchFamily="34" charset="0"/>
                        </a:rPr>
                        <a:t>132</a:t>
                      </a:r>
                    </a:p>
                  </a:txBody>
                  <a:tcPr marL="7620" marR="7620" marT="7620" marB="0" anchor="b">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0000">
                        <a:tint val="20000"/>
                      </a:srgbClr>
                    </a:solidFill>
                  </a:tcPr>
                </a:tc>
                <a:extLst>
                  <a:ext uri="{0D108BD9-81ED-4DB2-BD59-A6C34878D82A}">
                    <a16:rowId xmlns:a16="http://schemas.microsoft.com/office/drawing/2014/main" val="2624424519"/>
                  </a:ext>
                </a:extLst>
              </a:tr>
              <a:tr h="28688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500" dirty="0"/>
                        <a:t>1,800</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FF0000">
                        <a:tint val="20000"/>
                      </a:srgbClr>
                    </a:solidFill>
                  </a:tcPr>
                </a:tc>
                <a:tc>
                  <a:txBody>
                    <a:bodyPr/>
                    <a:lstStyle/>
                    <a:p>
                      <a:pPr algn="l"/>
                      <a:r>
                        <a:rPr lang="en-US" sz="1500" dirty="0"/>
                        <a:t>-</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0000">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en-US" sz="1500" dirty="0"/>
                        <a:t>140</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FF0000">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en-US" sz="1500" dirty="0"/>
                        <a:t>121</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FF0000">
                        <a:tint val="20000"/>
                      </a:srgbClr>
                    </a:solidFill>
                  </a:tcPr>
                </a:tc>
                <a:tc>
                  <a:txBody>
                    <a:bodyPr/>
                    <a:lstStyle/>
                    <a:p>
                      <a:pPr algn="l" fontAlgn="b"/>
                      <a:r>
                        <a:rPr lang="en-US" sz="1500" b="0" i="0" u="none" strike="noStrike">
                          <a:solidFill>
                            <a:srgbClr val="000000"/>
                          </a:solidFill>
                          <a:effectLst/>
                          <a:latin typeface="Calibri" panose="020F0502020204030204" pitchFamily="34" charset="0"/>
                        </a:rPr>
                        <a:t>158</a:t>
                      </a: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0000">
                        <a:tint val="20000"/>
                      </a:srgbClr>
                    </a:solidFill>
                  </a:tcPr>
                </a:tc>
                <a:extLst>
                  <a:ext uri="{0D108BD9-81ED-4DB2-BD59-A6C34878D82A}">
                    <a16:rowId xmlns:a16="http://schemas.microsoft.com/office/drawing/2014/main" val="1647154069"/>
                  </a:ext>
                </a:extLst>
              </a:tr>
              <a:tr h="28688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500" dirty="0"/>
                        <a:t>1,900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0000">
                        <a:tint val="40000"/>
                      </a:srgbClr>
                    </a:solidFill>
                  </a:tcPr>
                </a:tc>
                <a:tc>
                  <a:txBody>
                    <a:bodyPr/>
                    <a:lstStyle/>
                    <a:p>
                      <a:pPr algn="l"/>
                      <a:r>
                        <a:rPr lang="en-US" sz="1500" dirty="0"/>
                        <a:t>-</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0000">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en-US" sz="1500" dirty="0"/>
                        <a:t>164</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0000">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en-US" sz="1500" dirty="0"/>
                        <a:t>151</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0000">
                        <a:tint val="40000"/>
                      </a:srgbClr>
                    </a:solidFill>
                  </a:tcPr>
                </a:tc>
                <a:tc>
                  <a:txBody>
                    <a:bodyPr/>
                    <a:lstStyle/>
                    <a:p>
                      <a:pPr algn="l" fontAlgn="b"/>
                      <a:r>
                        <a:rPr lang="en-US" sz="1500" b="0" i="0" u="none" strike="noStrike">
                          <a:solidFill>
                            <a:srgbClr val="000000"/>
                          </a:solidFill>
                          <a:effectLst/>
                          <a:latin typeface="Calibri" panose="020F0502020204030204" pitchFamily="34" charset="0"/>
                        </a:rPr>
                        <a:t>185</a:t>
                      </a:r>
                    </a:p>
                  </a:txBody>
                  <a:tcPr marL="7620" marR="7620" marT="7620" marB="0" anchor="b">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0000">
                        <a:tint val="40000"/>
                      </a:srgbClr>
                    </a:solidFill>
                  </a:tcPr>
                </a:tc>
                <a:extLst>
                  <a:ext uri="{0D108BD9-81ED-4DB2-BD59-A6C34878D82A}">
                    <a16:rowId xmlns:a16="http://schemas.microsoft.com/office/drawing/2014/main" val="1034017876"/>
                  </a:ext>
                </a:extLst>
              </a:tr>
              <a:tr h="28688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500" dirty="0"/>
                        <a:t>2,000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0000">
                        <a:tint val="20000"/>
                      </a:srgbClr>
                    </a:solidFill>
                  </a:tcPr>
                </a:tc>
                <a:tc>
                  <a:txBody>
                    <a:bodyPr/>
                    <a:lstStyle/>
                    <a:p>
                      <a:pPr algn="l"/>
                      <a:r>
                        <a:rPr lang="en-US" sz="1500" dirty="0"/>
                        <a:t>-</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0000">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en-US" sz="1500" dirty="0"/>
                        <a:t>183</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0000">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en-US" sz="1500" dirty="0"/>
                        <a:t>182</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0000">
                        <a:tint val="20000"/>
                      </a:srgbClr>
                    </a:solidFill>
                  </a:tcPr>
                </a:tc>
                <a:tc>
                  <a:txBody>
                    <a:bodyPr/>
                    <a:lstStyle/>
                    <a:p>
                      <a:pPr algn="l" fontAlgn="b"/>
                      <a:r>
                        <a:rPr lang="en-US" sz="1500" b="0" i="0" u="none" strike="noStrike" dirty="0">
                          <a:solidFill>
                            <a:srgbClr val="000000"/>
                          </a:solidFill>
                          <a:effectLst/>
                          <a:latin typeface="Calibri" panose="020F0502020204030204" pitchFamily="34" charset="0"/>
                        </a:rPr>
                        <a:t>215</a:t>
                      </a:r>
                    </a:p>
                  </a:txBody>
                  <a:tcPr marL="7620" marR="7620" marT="7620" marB="0" anchor="b">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0000">
                        <a:tint val="20000"/>
                      </a:srgbClr>
                    </a:solidFill>
                  </a:tcPr>
                </a:tc>
                <a:extLst>
                  <a:ext uri="{0D108BD9-81ED-4DB2-BD59-A6C34878D82A}">
                    <a16:rowId xmlns:a16="http://schemas.microsoft.com/office/drawing/2014/main" val="3060197952"/>
                  </a:ext>
                </a:extLst>
              </a:tr>
              <a:tr h="28688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500" dirty="0"/>
                        <a:t>2,100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0000">
                        <a:tint val="40000"/>
                      </a:srgbClr>
                    </a:solidFill>
                  </a:tcPr>
                </a:tc>
                <a:tc>
                  <a:txBody>
                    <a:bodyPr/>
                    <a:lstStyle/>
                    <a:p>
                      <a:pPr algn="l"/>
                      <a:r>
                        <a:rPr lang="en-US" sz="1500" dirty="0"/>
                        <a:t>-</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0000">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en-US" sz="1500" dirty="0"/>
                        <a:t>208</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0000">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en-US" sz="1500" dirty="0"/>
                        <a:t>220</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0000">
                        <a:tint val="40000"/>
                      </a:srgbClr>
                    </a:solidFill>
                  </a:tcPr>
                </a:tc>
                <a:tc>
                  <a:txBody>
                    <a:bodyPr/>
                    <a:lstStyle/>
                    <a:p>
                      <a:pPr algn="l" fontAlgn="b"/>
                      <a:r>
                        <a:rPr lang="en-US" sz="1500" b="0" i="0" u="none" strike="noStrike" dirty="0">
                          <a:solidFill>
                            <a:srgbClr val="000000"/>
                          </a:solidFill>
                          <a:effectLst/>
                          <a:latin typeface="Calibri" panose="020F0502020204030204" pitchFamily="34" charset="0"/>
                        </a:rPr>
                        <a:t>249</a:t>
                      </a:r>
                    </a:p>
                  </a:txBody>
                  <a:tcPr marL="7620" marR="7620" marT="7620" marB="0" anchor="b">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0000">
                        <a:tint val="40000"/>
                      </a:srgbClr>
                    </a:solidFill>
                  </a:tcPr>
                </a:tc>
                <a:extLst>
                  <a:ext uri="{0D108BD9-81ED-4DB2-BD59-A6C34878D82A}">
                    <a16:rowId xmlns:a16="http://schemas.microsoft.com/office/drawing/2014/main" val="3298201700"/>
                  </a:ext>
                </a:extLst>
              </a:tr>
              <a:tr h="28688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500" dirty="0"/>
                        <a:t>2,200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0000">
                        <a:tint val="20000"/>
                      </a:srgbClr>
                    </a:solidFill>
                  </a:tcPr>
                </a:tc>
                <a:tc>
                  <a:txBody>
                    <a:bodyPr/>
                    <a:lstStyle/>
                    <a:p>
                      <a:pPr algn="l"/>
                      <a:r>
                        <a:rPr lang="en-US" sz="1500" dirty="0"/>
                        <a:t>-</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FF0000">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en-US" sz="1500" dirty="0"/>
                        <a:t>232</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0000">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263</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0000">
                        <a:tint val="20000"/>
                      </a:srgbClr>
                    </a:solidFill>
                  </a:tcPr>
                </a:tc>
                <a:tc>
                  <a:txBody>
                    <a:bodyPr/>
                    <a:lstStyle/>
                    <a:p>
                      <a:pPr algn="l" fontAlgn="b"/>
                      <a:r>
                        <a:rPr lang="en-US" sz="1500" b="0" i="0" u="none" strike="noStrike" dirty="0">
                          <a:solidFill>
                            <a:srgbClr val="000000"/>
                          </a:solidFill>
                          <a:effectLst/>
                          <a:latin typeface="Calibri" panose="020F0502020204030204" pitchFamily="34" charset="0"/>
                        </a:rPr>
                        <a:t>286</a:t>
                      </a:r>
                    </a:p>
                  </a:txBody>
                  <a:tcPr marL="7620" marR="7620" marT="7620" marB="0" anchor="b">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FF0000">
                        <a:tint val="20000"/>
                      </a:srgbClr>
                    </a:solidFill>
                  </a:tcPr>
                </a:tc>
                <a:extLst>
                  <a:ext uri="{0D108BD9-81ED-4DB2-BD59-A6C34878D82A}">
                    <a16:rowId xmlns:a16="http://schemas.microsoft.com/office/drawing/2014/main" val="975441591"/>
                  </a:ext>
                </a:extLst>
              </a:tr>
            </a:tbl>
          </a:graphicData>
        </a:graphic>
      </p:graphicFrame>
      <p:sp>
        <p:nvSpPr>
          <p:cNvPr id="8" name="TextBox 7">
            <a:extLst>
              <a:ext uri="{FF2B5EF4-FFF2-40B4-BE49-F238E27FC236}">
                <a16:creationId xmlns:a16="http://schemas.microsoft.com/office/drawing/2014/main" id="{55F6DA27-C0CC-44CA-9766-F76471DD87AF}"/>
              </a:ext>
            </a:extLst>
          </p:cNvPr>
          <p:cNvSpPr txBox="1"/>
          <p:nvPr/>
        </p:nvSpPr>
        <p:spPr>
          <a:xfrm>
            <a:off x="1" y="6334780"/>
            <a:ext cx="3478138" cy="523220"/>
          </a:xfrm>
          <a:prstGeom prst="rect">
            <a:avLst/>
          </a:prstGeom>
          <a:noFill/>
          <a:ln>
            <a:solidFill>
              <a:schemeClr val="tx1"/>
            </a:solidFill>
          </a:ln>
        </p:spPr>
        <p:txBody>
          <a:bodyPr wrap="square" rtlCol="0">
            <a:spAutoFit/>
          </a:bodyPr>
          <a:lstStyle/>
          <a:p>
            <a:r>
              <a:rPr lang="en-US" sz="1400" i="1" dirty="0">
                <a:solidFill>
                  <a:srgbClr val="FF0000"/>
                </a:solidFill>
              </a:rPr>
              <a:t>DISTRIBUTION A. Approved for public release; distribution unlimited. </a:t>
            </a:r>
            <a:endParaRPr lang="en-US" sz="1400" b="1" dirty="0">
              <a:solidFill>
                <a:srgbClr val="FF0000"/>
              </a:solidFill>
            </a:endParaRPr>
          </a:p>
        </p:txBody>
      </p:sp>
    </p:spTree>
    <p:extLst>
      <p:ext uri="{BB962C8B-B14F-4D97-AF65-F5344CB8AC3E}">
        <p14:creationId xmlns:p14="http://schemas.microsoft.com/office/powerpoint/2010/main" val="23331175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97E3A-AA6C-5849-9973-0D4CEEC1A47B}"/>
              </a:ext>
            </a:extLst>
          </p:cNvPr>
          <p:cNvSpPr>
            <a:spLocks noGrp="1"/>
          </p:cNvSpPr>
          <p:nvPr>
            <p:ph type="ctrTitle"/>
          </p:nvPr>
        </p:nvSpPr>
        <p:spPr>
          <a:xfrm>
            <a:off x="2334706" y="38508"/>
            <a:ext cx="7522588" cy="896008"/>
          </a:xfrm>
        </p:spPr>
        <p:txBody>
          <a:bodyPr>
            <a:noAutofit/>
          </a:bodyPr>
          <a:lstStyle/>
          <a:p>
            <a:r>
              <a:rPr lang="en-US" sz="2800" dirty="0">
                <a:solidFill>
                  <a:schemeClr val="bg1"/>
                </a:solidFill>
              </a:rPr>
              <a:t>Laser Power</a:t>
            </a:r>
          </a:p>
        </p:txBody>
      </p:sp>
      <p:pic>
        <p:nvPicPr>
          <p:cNvPr id="4" name="Picture 3">
            <a:extLst>
              <a:ext uri="{FF2B5EF4-FFF2-40B4-BE49-F238E27FC236}">
                <a16:creationId xmlns:a16="http://schemas.microsoft.com/office/drawing/2014/main" id="{670FC514-4593-1849-80B1-7FAB1D716C46}"/>
              </a:ext>
            </a:extLst>
          </p:cNvPr>
          <p:cNvPicPr>
            <a:picLocks noChangeAspect="1"/>
          </p:cNvPicPr>
          <p:nvPr/>
        </p:nvPicPr>
        <p:blipFill>
          <a:blip r:embed="rId4"/>
          <a:stretch>
            <a:fillRect/>
          </a:stretch>
        </p:blipFill>
        <p:spPr>
          <a:xfrm>
            <a:off x="9413488" y="38508"/>
            <a:ext cx="1137424" cy="1137424"/>
          </a:xfrm>
          <a:prstGeom prst="rect">
            <a:avLst/>
          </a:prstGeom>
        </p:spPr>
      </p:pic>
      <p:pic>
        <p:nvPicPr>
          <p:cNvPr id="5" name="Picture 4">
            <a:extLst>
              <a:ext uri="{FF2B5EF4-FFF2-40B4-BE49-F238E27FC236}">
                <a16:creationId xmlns:a16="http://schemas.microsoft.com/office/drawing/2014/main" id="{F9D70B06-2C28-A842-9796-3F47874F0280}"/>
              </a:ext>
            </a:extLst>
          </p:cNvPr>
          <p:cNvPicPr>
            <a:picLocks noChangeAspect="1"/>
          </p:cNvPicPr>
          <p:nvPr/>
        </p:nvPicPr>
        <p:blipFill>
          <a:blip r:embed="rId5"/>
          <a:stretch>
            <a:fillRect/>
          </a:stretch>
        </p:blipFill>
        <p:spPr>
          <a:xfrm>
            <a:off x="799172" y="-81368"/>
            <a:ext cx="2754352" cy="1377176"/>
          </a:xfrm>
          <a:prstGeom prst="rect">
            <a:avLst/>
          </a:prstGeom>
        </p:spPr>
      </p:pic>
      <p:sp>
        <p:nvSpPr>
          <p:cNvPr id="6" name="TextBox 5">
            <a:extLst>
              <a:ext uri="{FF2B5EF4-FFF2-40B4-BE49-F238E27FC236}">
                <a16:creationId xmlns:a16="http://schemas.microsoft.com/office/drawing/2014/main" id="{52DB76D0-7537-4055-B6FD-6FACA8126311}"/>
              </a:ext>
            </a:extLst>
          </p:cNvPr>
          <p:cNvSpPr txBox="1"/>
          <p:nvPr/>
        </p:nvSpPr>
        <p:spPr>
          <a:xfrm>
            <a:off x="1131216" y="2109957"/>
            <a:ext cx="9634194" cy="196977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7" name="Table 5">
            <a:extLst>
              <a:ext uri="{FF2B5EF4-FFF2-40B4-BE49-F238E27FC236}">
                <a16:creationId xmlns:a16="http://schemas.microsoft.com/office/drawing/2014/main" id="{2D08DBA9-0948-4C92-A19C-FC3D7607C6EF}"/>
              </a:ext>
            </a:extLst>
          </p:cNvPr>
          <p:cNvGraphicFramePr>
            <a:graphicFrameLocks noGrp="1"/>
          </p:cNvGraphicFramePr>
          <p:nvPr>
            <p:extLst>
              <p:ext uri="{D42A27DB-BD31-4B8C-83A1-F6EECF244321}">
                <p14:modId xmlns:p14="http://schemas.microsoft.com/office/powerpoint/2010/main" val="3289329041"/>
              </p:ext>
            </p:extLst>
          </p:nvPr>
        </p:nvGraphicFramePr>
        <p:xfrm>
          <a:off x="912827" y="2066142"/>
          <a:ext cx="10366345" cy="2057400"/>
        </p:xfrm>
        <a:graphic>
          <a:graphicData uri="http://schemas.openxmlformats.org/drawingml/2006/table">
            <a:tbl>
              <a:tblPr firstRow="1" bandRow="1"/>
              <a:tblGrid>
                <a:gridCol w="2073269">
                  <a:extLst>
                    <a:ext uri="{9D8B030D-6E8A-4147-A177-3AD203B41FA5}">
                      <a16:colId xmlns:a16="http://schemas.microsoft.com/office/drawing/2014/main" val="2014252708"/>
                    </a:ext>
                  </a:extLst>
                </a:gridCol>
                <a:gridCol w="2073269">
                  <a:extLst>
                    <a:ext uri="{9D8B030D-6E8A-4147-A177-3AD203B41FA5}">
                      <a16:colId xmlns:a16="http://schemas.microsoft.com/office/drawing/2014/main" val="1122141594"/>
                    </a:ext>
                  </a:extLst>
                </a:gridCol>
                <a:gridCol w="2073269">
                  <a:extLst>
                    <a:ext uri="{9D8B030D-6E8A-4147-A177-3AD203B41FA5}">
                      <a16:colId xmlns:a16="http://schemas.microsoft.com/office/drawing/2014/main" val="2637279078"/>
                    </a:ext>
                  </a:extLst>
                </a:gridCol>
                <a:gridCol w="2073269">
                  <a:extLst>
                    <a:ext uri="{9D8B030D-6E8A-4147-A177-3AD203B41FA5}">
                      <a16:colId xmlns:a16="http://schemas.microsoft.com/office/drawing/2014/main" val="565212618"/>
                    </a:ext>
                  </a:extLst>
                </a:gridCol>
                <a:gridCol w="2073269">
                  <a:extLst>
                    <a:ext uri="{9D8B030D-6E8A-4147-A177-3AD203B41FA5}">
                      <a16:colId xmlns:a16="http://schemas.microsoft.com/office/drawing/2014/main" val="1763259829"/>
                    </a:ext>
                  </a:extLst>
                </a:gridCol>
              </a:tblGrid>
              <a:tr h="688534">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sz="1500" dirty="0"/>
                        <a:t>Sample Temperature [°C]</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F0000"/>
                    </a:solidFill>
                  </a:tcPr>
                </a:tc>
                <a:tc>
                  <a:txBody>
                    <a:bodyPr/>
                    <a:lstStyle/>
                    <a:p>
                      <a:r>
                        <a:rPr lang="en-US" sz="1500" b="1" dirty="0">
                          <a:solidFill>
                            <a:schemeClr val="bg1"/>
                          </a:solidFill>
                        </a:rPr>
                        <a:t>ER64-001 Laser Power Test 1 [W]</a:t>
                      </a:r>
                    </a:p>
                    <a:p>
                      <a:endParaRPr lang="en-US" sz="1500"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sz="1500" dirty="0"/>
                        <a:t>ER64-002 Laser Power Test 1 [W]</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sz="1500" dirty="0"/>
                        <a:t>ER64-002 Laser Power Test 2 [W]</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F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dirty="0">
                          <a:solidFill>
                            <a:schemeClr val="bg1"/>
                          </a:solidFill>
                        </a:rPr>
                        <a:t>ER64-002 Laser Power Test 3 [W]</a:t>
                      </a:r>
                    </a:p>
                    <a:p>
                      <a:endParaRPr lang="en-US" sz="1500" dirty="0"/>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1774479032"/>
                  </a:ext>
                </a:extLst>
              </a:tr>
              <a:tr h="28688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en-US" sz="1500" dirty="0"/>
                        <a:t>2,300</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0000">
                        <a:tint val="40000"/>
                      </a:srgbClr>
                    </a:solidFill>
                  </a:tcPr>
                </a:tc>
                <a:tc>
                  <a:txBody>
                    <a:bodyPr/>
                    <a:lstStyle/>
                    <a:p>
                      <a:pPr algn="l" fontAlgn="b"/>
                      <a:r>
                        <a:rPr lang="en-US" sz="1500" b="0" i="0" u="none" strike="noStrike" dirty="0">
                          <a:solidFill>
                            <a:srgbClr val="000000"/>
                          </a:solidFill>
                          <a:effectLst/>
                          <a:latin typeface="Calibri" panose="020F0502020204030204" pitchFamily="34" charset="0"/>
                        </a:rPr>
                        <a:t>-</a:t>
                      </a:r>
                    </a:p>
                  </a:txBody>
                  <a:tcPr marL="7620" marR="7620" marT="762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0000">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en-US" sz="1500" dirty="0"/>
                        <a:t>263</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0000">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en-US" sz="1500" dirty="0"/>
                        <a:t>279</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0000">
                        <a:tint val="40000"/>
                      </a:srgbClr>
                    </a:solidFill>
                  </a:tcPr>
                </a:tc>
                <a:tc>
                  <a:txBody>
                    <a:bodyPr/>
                    <a:lstStyle/>
                    <a:p>
                      <a:pPr algn="l" fontAlgn="b"/>
                      <a:r>
                        <a:rPr lang="en-US" sz="1500" b="0" i="0" u="none" strike="noStrike" dirty="0">
                          <a:solidFill>
                            <a:srgbClr val="000000"/>
                          </a:solidFill>
                          <a:effectLst/>
                          <a:latin typeface="Calibri" panose="020F0502020204030204" pitchFamily="34" charset="0"/>
                        </a:rPr>
                        <a:t>329</a:t>
                      </a:r>
                    </a:p>
                  </a:txBody>
                  <a:tcPr marL="7620" marR="7620" marT="7620" marB="0" anchor="b">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0000">
                        <a:tint val="40000"/>
                      </a:srgbClr>
                    </a:solidFill>
                  </a:tcPr>
                </a:tc>
                <a:extLst>
                  <a:ext uri="{0D108BD9-81ED-4DB2-BD59-A6C34878D82A}">
                    <a16:rowId xmlns:a16="http://schemas.microsoft.com/office/drawing/2014/main" val="1975518753"/>
                  </a:ext>
                </a:extLst>
              </a:tr>
              <a:tr h="28688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en-US" sz="1500" dirty="0"/>
                        <a:t>2,400</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0000">
                        <a:tint val="20000"/>
                      </a:srgbClr>
                    </a:solidFill>
                  </a:tcPr>
                </a:tc>
                <a:tc>
                  <a:txBody>
                    <a:bodyPr/>
                    <a:lstStyle/>
                    <a:p>
                      <a:pPr algn="l" fontAlgn="b"/>
                      <a:r>
                        <a:rPr lang="en-US" sz="1500" b="0" i="0" u="none" strike="noStrike" dirty="0">
                          <a:solidFill>
                            <a:srgbClr val="000000"/>
                          </a:solidFill>
                          <a:effectLst/>
                          <a:latin typeface="Calibri" panose="020F0502020204030204" pitchFamily="34" charset="0"/>
                        </a:rPr>
                        <a:t>-</a:t>
                      </a:r>
                    </a:p>
                  </a:txBody>
                  <a:tcPr marL="7620" marR="7620" marT="762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0000">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en-US" sz="1500" dirty="0"/>
                        <a:t>297</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0000">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en-US" sz="1500" dirty="0"/>
                        <a:t>332</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0000">
                        <a:tint val="20000"/>
                      </a:srgbClr>
                    </a:solidFill>
                  </a:tcPr>
                </a:tc>
                <a:tc>
                  <a:txBody>
                    <a:bodyPr/>
                    <a:lstStyle/>
                    <a:p>
                      <a:pPr algn="l" fontAlgn="b"/>
                      <a:r>
                        <a:rPr lang="en-US" sz="1500" b="0" i="0" u="none" strike="noStrike">
                          <a:solidFill>
                            <a:srgbClr val="000000"/>
                          </a:solidFill>
                          <a:effectLst/>
                          <a:latin typeface="Calibri" panose="020F0502020204030204" pitchFamily="34" charset="0"/>
                        </a:rPr>
                        <a:t>374</a:t>
                      </a:r>
                    </a:p>
                  </a:txBody>
                  <a:tcPr marL="7620" marR="7620" marT="7620" marB="0" anchor="b">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0000">
                        <a:tint val="20000"/>
                      </a:srgbClr>
                    </a:solidFill>
                  </a:tcPr>
                </a:tc>
                <a:extLst>
                  <a:ext uri="{0D108BD9-81ED-4DB2-BD59-A6C34878D82A}">
                    <a16:rowId xmlns:a16="http://schemas.microsoft.com/office/drawing/2014/main" val="630052395"/>
                  </a:ext>
                </a:extLst>
              </a:tr>
              <a:tr h="28688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en-US" sz="1500" dirty="0"/>
                        <a:t>2,500</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0000">
                        <a:tint val="40000"/>
                      </a:srgbClr>
                    </a:solidFill>
                  </a:tcPr>
                </a:tc>
                <a:tc>
                  <a:txBody>
                    <a:bodyPr/>
                    <a:lstStyle/>
                    <a:p>
                      <a:pPr algn="l" fontAlgn="b"/>
                      <a:r>
                        <a:rPr lang="en-US" sz="1500" b="0" i="0" u="none" strike="noStrike" dirty="0">
                          <a:solidFill>
                            <a:srgbClr val="000000"/>
                          </a:solidFill>
                          <a:effectLst/>
                          <a:latin typeface="Calibri" panose="020F0502020204030204" pitchFamily="34" charset="0"/>
                        </a:rPr>
                        <a:t>-</a:t>
                      </a:r>
                    </a:p>
                  </a:txBody>
                  <a:tcPr marL="7620" marR="7620" marT="762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0000">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en-US" sz="1500" dirty="0"/>
                        <a:t>340</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0000">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en-US" sz="1500" dirty="0"/>
                        <a:t>392</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0000">
                        <a:tint val="40000"/>
                      </a:srgbClr>
                    </a:solidFill>
                  </a:tcPr>
                </a:tc>
                <a:tc>
                  <a:txBody>
                    <a:bodyPr/>
                    <a:lstStyle/>
                    <a:p>
                      <a:pPr algn="l" fontAlgn="b"/>
                      <a:r>
                        <a:rPr lang="en-US" sz="1500" b="0" i="0" u="none" strike="noStrike" dirty="0">
                          <a:solidFill>
                            <a:srgbClr val="000000"/>
                          </a:solidFill>
                          <a:effectLst/>
                          <a:latin typeface="Calibri" panose="020F0502020204030204" pitchFamily="34" charset="0"/>
                        </a:rPr>
                        <a:t>415</a:t>
                      </a:r>
                    </a:p>
                  </a:txBody>
                  <a:tcPr marL="7620" marR="7620" marT="7620" marB="0" anchor="b">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0000">
                        <a:tint val="40000"/>
                      </a:srgbClr>
                    </a:solidFill>
                  </a:tcPr>
                </a:tc>
                <a:extLst>
                  <a:ext uri="{0D108BD9-81ED-4DB2-BD59-A6C34878D82A}">
                    <a16:rowId xmlns:a16="http://schemas.microsoft.com/office/drawing/2014/main" val="2723776708"/>
                  </a:ext>
                </a:extLst>
              </a:tr>
              <a:tr h="29623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en-US" sz="1500" dirty="0"/>
                        <a:t>2,600</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0000">
                        <a:tint val="20000"/>
                      </a:srgbClr>
                    </a:solidFill>
                  </a:tcPr>
                </a:tc>
                <a:tc>
                  <a:txBody>
                    <a:bodyPr/>
                    <a:lstStyle/>
                    <a:p>
                      <a:pPr algn="l" fontAlgn="b"/>
                      <a:r>
                        <a:rPr lang="en-US" sz="1500" b="0" i="0" u="none" strike="noStrike" dirty="0">
                          <a:solidFill>
                            <a:srgbClr val="000000"/>
                          </a:solidFill>
                          <a:effectLst/>
                          <a:latin typeface="Calibri" panose="020F0502020204030204" pitchFamily="34" charset="0"/>
                        </a:rPr>
                        <a:t>-</a:t>
                      </a:r>
                    </a:p>
                  </a:txBody>
                  <a:tcPr marL="7620" marR="7620" marT="762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0000">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en-US" sz="1500" dirty="0"/>
                        <a:t>387</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0000">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en-US" sz="1500" dirty="0"/>
                        <a:t>-</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0000">
                        <a:tint val="20000"/>
                      </a:srgbClr>
                    </a:solidFill>
                  </a:tcPr>
                </a:tc>
                <a:tc>
                  <a:txBody>
                    <a:bodyPr/>
                    <a:lstStyle/>
                    <a:p>
                      <a:pPr algn="l"/>
                      <a:r>
                        <a:rPr lang="en-US" sz="1500" dirty="0"/>
                        <a:t>-</a:t>
                      </a: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0000">
                        <a:tint val="20000"/>
                      </a:srgbClr>
                    </a:solidFill>
                  </a:tcPr>
                </a:tc>
                <a:extLst>
                  <a:ext uri="{0D108BD9-81ED-4DB2-BD59-A6C34878D82A}">
                    <a16:rowId xmlns:a16="http://schemas.microsoft.com/office/drawing/2014/main" val="1206936634"/>
                  </a:ext>
                </a:extLst>
              </a:tr>
            </a:tbl>
          </a:graphicData>
        </a:graphic>
      </p:graphicFrame>
      <p:sp>
        <p:nvSpPr>
          <p:cNvPr id="8" name="TextBox 7">
            <a:extLst>
              <a:ext uri="{FF2B5EF4-FFF2-40B4-BE49-F238E27FC236}">
                <a16:creationId xmlns:a16="http://schemas.microsoft.com/office/drawing/2014/main" id="{AA2AACEC-18CE-425B-987F-182B9175F5DC}"/>
              </a:ext>
            </a:extLst>
          </p:cNvPr>
          <p:cNvSpPr txBox="1"/>
          <p:nvPr/>
        </p:nvSpPr>
        <p:spPr>
          <a:xfrm>
            <a:off x="1" y="6334780"/>
            <a:ext cx="3478138" cy="523220"/>
          </a:xfrm>
          <a:prstGeom prst="rect">
            <a:avLst/>
          </a:prstGeom>
          <a:noFill/>
          <a:ln>
            <a:solidFill>
              <a:schemeClr val="tx1"/>
            </a:solidFill>
          </a:ln>
        </p:spPr>
        <p:txBody>
          <a:bodyPr wrap="square" rtlCol="0">
            <a:spAutoFit/>
          </a:bodyPr>
          <a:lstStyle/>
          <a:p>
            <a:r>
              <a:rPr lang="en-US" sz="1400" i="1" dirty="0">
                <a:solidFill>
                  <a:srgbClr val="FF0000"/>
                </a:solidFill>
              </a:rPr>
              <a:t>DISTRIBUTION A. Approved for public release; distribution unlimited. </a:t>
            </a:r>
            <a:endParaRPr lang="en-US" sz="1400" b="1" dirty="0">
              <a:solidFill>
                <a:srgbClr val="FF0000"/>
              </a:solidFill>
            </a:endParaRPr>
          </a:p>
        </p:txBody>
      </p:sp>
    </p:spTree>
    <p:extLst>
      <p:ext uri="{BB962C8B-B14F-4D97-AF65-F5344CB8AC3E}">
        <p14:creationId xmlns:p14="http://schemas.microsoft.com/office/powerpoint/2010/main" val="8136246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746DCA8-59C9-48CF-8451-0F14E1BD79EE}"/>
              </a:ext>
            </a:extLst>
          </p:cNvPr>
          <p:cNvSpPr txBox="1"/>
          <p:nvPr/>
        </p:nvSpPr>
        <p:spPr>
          <a:xfrm>
            <a:off x="1" y="6334780"/>
            <a:ext cx="3478138" cy="523220"/>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FF0000"/>
                </a:solidFill>
                <a:effectLst/>
                <a:uLnTx/>
                <a:uFillTx/>
                <a:latin typeface="Calibri" panose="020F0502020204030204"/>
                <a:ea typeface="+mn-ea"/>
                <a:cs typeface="+mn-cs"/>
              </a:rPr>
              <a:t>DISTRIBUTION A. Approved for public release; distribution unlimited. </a:t>
            </a:r>
            <a:endParaRPr kumimoji="0" lang="en-US" sz="14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8D7188FF-EB20-47E2-8B2B-949A9DF9B888}"/>
              </a:ext>
            </a:extLst>
          </p:cNvPr>
          <p:cNvPicPr>
            <a:picLocks noChangeAspect="1"/>
          </p:cNvPicPr>
          <p:nvPr/>
        </p:nvPicPr>
        <p:blipFill>
          <a:blip r:embed="rId4"/>
          <a:stretch>
            <a:fillRect/>
          </a:stretch>
        </p:blipFill>
        <p:spPr>
          <a:xfrm>
            <a:off x="593021" y="186432"/>
            <a:ext cx="11280878" cy="6086754"/>
          </a:xfrm>
          <a:prstGeom prst="rect">
            <a:avLst/>
          </a:prstGeom>
          <a:ln>
            <a:solidFill>
              <a:schemeClr val="tx1"/>
            </a:solidFill>
          </a:ln>
        </p:spPr>
      </p:pic>
    </p:spTree>
    <p:extLst>
      <p:ext uri="{BB962C8B-B14F-4D97-AF65-F5344CB8AC3E}">
        <p14:creationId xmlns:p14="http://schemas.microsoft.com/office/powerpoint/2010/main" val="3590911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8931940B-27A9-4D98-AAC4-714E3721FA8F}"/>
              </a:ext>
            </a:extLst>
          </p:cNvPr>
          <p:cNvPicPr>
            <a:picLocks noChangeAspect="1"/>
          </p:cNvPicPr>
          <p:nvPr/>
        </p:nvPicPr>
        <p:blipFill>
          <a:blip r:embed="rId4"/>
          <a:stretch>
            <a:fillRect/>
          </a:stretch>
        </p:blipFill>
        <p:spPr>
          <a:xfrm>
            <a:off x="9286377" y="3717672"/>
            <a:ext cx="2582733" cy="2651760"/>
          </a:xfrm>
          <a:prstGeom prst="rect">
            <a:avLst/>
          </a:prstGeom>
        </p:spPr>
      </p:pic>
      <p:sp>
        <p:nvSpPr>
          <p:cNvPr id="2" name="Title 1">
            <a:extLst>
              <a:ext uri="{FF2B5EF4-FFF2-40B4-BE49-F238E27FC236}">
                <a16:creationId xmlns:a16="http://schemas.microsoft.com/office/drawing/2014/main" id="{87997E3A-AA6C-5849-9973-0D4CEEC1A47B}"/>
              </a:ext>
            </a:extLst>
          </p:cNvPr>
          <p:cNvSpPr>
            <a:spLocks noGrp="1"/>
          </p:cNvSpPr>
          <p:nvPr>
            <p:ph type="ctrTitle"/>
          </p:nvPr>
        </p:nvSpPr>
        <p:spPr>
          <a:xfrm>
            <a:off x="2334706" y="-291430"/>
            <a:ext cx="7522588" cy="896008"/>
          </a:xfrm>
        </p:spPr>
        <p:txBody>
          <a:bodyPr>
            <a:noAutofit/>
          </a:bodyPr>
          <a:lstStyle/>
          <a:p>
            <a:r>
              <a:rPr lang="en-US" sz="2800" dirty="0">
                <a:solidFill>
                  <a:schemeClr val="bg1"/>
                </a:solidFill>
              </a:rPr>
              <a:t>ER64-002 Photo Comparison</a:t>
            </a:r>
          </a:p>
        </p:txBody>
      </p:sp>
      <p:sp>
        <p:nvSpPr>
          <p:cNvPr id="7" name="TextBox 6">
            <a:extLst>
              <a:ext uri="{FF2B5EF4-FFF2-40B4-BE49-F238E27FC236}">
                <a16:creationId xmlns:a16="http://schemas.microsoft.com/office/drawing/2014/main" id="{0219DD96-3E04-4059-82AB-410BC4F198E9}"/>
              </a:ext>
            </a:extLst>
          </p:cNvPr>
          <p:cNvSpPr txBox="1"/>
          <p:nvPr/>
        </p:nvSpPr>
        <p:spPr>
          <a:xfrm>
            <a:off x="1" y="6334780"/>
            <a:ext cx="3478138" cy="523220"/>
          </a:xfrm>
          <a:prstGeom prst="rect">
            <a:avLst/>
          </a:prstGeom>
          <a:noFill/>
          <a:ln>
            <a:solidFill>
              <a:schemeClr val="tx1"/>
            </a:solidFill>
          </a:ln>
        </p:spPr>
        <p:txBody>
          <a:bodyPr wrap="square" rtlCol="0">
            <a:spAutoFit/>
          </a:bodyPr>
          <a:lstStyle/>
          <a:p>
            <a:r>
              <a:rPr lang="en-US" sz="1400" i="1" dirty="0">
                <a:solidFill>
                  <a:srgbClr val="FF0000"/>
                </a:solidFill>
              </a:rPr>
              <a:t>DISTRIBUTION A. Approved for public release; distribution unlimited. </a:t>
            </a:r>
            <a:endParaRPr lang="en-US" sz="1400" b="1" dirty="0">
              <a:solidFill>
                <a:srgbClr val="FF0000"/>
              </a:solidFill>
            </a:endParaRPr>
          </a:p>
        </p:txBody>
      </p:sp>
      <p:pic>
        <p:nvPicPr>
          <p:cNvPr id="21" name="Picture 20">
            <a:extLst>
              <a:ext uri="{FF2B5EF4-FFF2-40B4-BE49-F238E27FC236}">
                <a16:creationId xmlns:a16="http://schemas.microsoft.com/office/drawing/2014/main" id="{CC389C27-CD21-423B-BC33-6C236E84D1C9}"/>
              </a:ext>
            </a:extLst>
          </p:cNvPr>
          <p:cNvPicPr>
            <a:picLocks noChangeAspect="1"/>
          </p:cNvPicPr>
          <p:nvPr/>
        </p:nvPicPr>
        <p:blipFill>
          <a:blip r:embed="rId5"/>
          <a:stretch>
            <a:fillRect/>
          </a:stretch>
        </p:blipFill>
        <p:spPr>
          <a:xfrm>
            <a:off x="322890" y="1159497"/>
            <a:ext cx="2872941" cy="2558175"/>
          </a:xfrm>
          <a:prstGeom prst="rect">
            <a:avLst/>
          </a:prstGeom>
        </p:spPr>
      </p:pic>
      <p:pic>
        <p:nvPicPr>
          <p:cNvPr id="24" name="Picture 23">
            <a:extLst>
              <a:ext uri="{FF2B5EF4-FFF2-40B4-BE49-F238E27FC236}">
                <a16:creationId xmlns:a16="http://schemas.microsoft.com/office/drawing/2014/main" id="{4FAA8277-A469-4411-99E0-D98CB3993A08}"/>
              </a:ext>
            </a:extLst>
          </p:cNvPr>
          <p:cNvPicPr>
            <a:picLocks noChangeAspect="1"/>
          </p:cNvPicPr>
          <p:nvPr/>
        </p:nvPicPr>
        <p:blipFill>
          <a:blip r:embed="rId6"/>
          <a:stretch>
            <a:fillRect/>
          </a:stretch>
        </p:blipFill>
        <p:spPr>
          <a:xfrm>
            <a:off x="3350632" y="3686969"/>
            <a:ext cx="2857660" cy="2633298"/>
          </a:xfrm>
          <a:prstGeom prst="rect">
            <a:avLst/>
          </a:prstGeom>
        </p:spPr>
      </p:pic>
      <p:pic>
        <p:nvPicPr>
          <p:cNvPr id="27" name="Picture 26">
            <a:extLst>
              <a:ext uri="{FF2B5EF4-FFF2-40B4-BE49-F238E27FC236}">
                <a16:creationId xmlns:a16="http://schemas.microsoft.com/office/drawing/2014/main" id="{13E5F7AD-BC4E-4D63-A263-A8269F1D590C}"/>
              </a:ext>
            </a:extLst>
          </p:cNvPr>
          <p:cNvPicPr>
            <a:picLocks noChangeAspect="1"/>
          </p:cNvPicPr>
          <p:nvPr/>
        </p:nvPicPr>
        <p:blipFill>
          <a:blip r:embed="rId7"/>
          <a:stretch>
            <a:fillRect/>
          </a:stretch>
        </p:blipFill>
        <p:spPr>
          <a:xfrm>
            <a:off x="6363093" y="1035209"/>
            <a:ext cx="2754917" cy="2651760"/>
          </a:xfrm>
          <a:prstGeom prst="rect">
            <a:avLst/>
          </a:prstGeom>
        </p:spPr>
      </p:pic>
      <p:sp>
        <p:nvSpPr>
          <p:cNvPr id="36" name="TextBox 35">
            <a:extLst>
              <a:ext uri="{FF2B5EF4-FFF2-40B4-BE49-F238E27FC236}">
                <a16:creationId xmlns:a16="http://schemas.microsoft.com/office/drawing/2014/main" id="{4F0ACFA8-685D-4483-8A21-A0D7D00EC7B8}"/>
              </a:ext>
            </a:extLst>
          </p:cNvPr>
          <p:cNvSpPr txBox="1"/>
          <p:nvPr/>
        </p:nvSpPr>
        <p:spPr>
          <a:xfrm>
            <a:off x="786425" y="3669586"/>
            <a:ext cx="3393649" cy="369332"/>
          </a:xfrm>
          <a:prstGeom prst="rect">
            <a:avLst/>
          </a:prstGeom>
          <a:noFill/>
        </p:spPr>
        <p:txBody>
          <a:bodyPr wrap="square" rtlCol="0">
            <a:spAutoFit/>
          </a:bodyPr>
          <a:lstStyle/>
          <a:p>
            <a:r>
              <a:rPr lang="en-US" dirty="0"/>
              <a:t>ER64002 pre-test</a:t>
            </a:r>
          </a:p>
        </p:txBody>
      </p:sp>
      <p:sp>
        <p:nvSpPr>
          <p:cNvPr id="37" name="TextBox 36">
            <a:extLst>
              <a:ext uri="{FF2B5EF4-FFF2-40B4-BE49-F238E27FC236}">
                <a16:creationId xmlns:a16="http://schemas.microsoft.com/office/drawing/2014/main" id="{F1A4C66F-A089-4126-BF1F-07A94F792D84}"/>
              </a:ext>
            </a:extLst>
          </p:cNvPr>
          <p:cNvSpPr txBox="1"/>
          <p:nvPr/>
        </p:nvSpPr>
        <p:spPr>
          <a:xfrm>
            <a:off x="3632940" y="6278768"/>
            <a:ext cx="3393649" cy="369332"/>
          </a:xfrm>
          <a:prstGeom prst="rect">
            <a:avLst/>
          </a:prstGeom>
          <a:noFill/>
        </p:spPr>
        <p:txBody>
          <a:bodyPr wrap="square" rtlCol="0">
            <a:spAutoFit/>
          </a:bodyPr>
          <a:lstStyle/>
          <a:p>
            <a:r>
              <a:rPr lang="en-US" dirty="0"/>
              <a:t>ER64002 post-test #1</a:t>
            </a:r>
          </a:p>
        </p:txBody>
      </p:sp>
      <p:sp>
        <p:nvSpPr>
          <p:cNvPr id="38" name="TextBox 37">
            <a:extLst>
              <a:ext uri="{FF2B5EF4-FFF2-40B4-BE49-F238E27FC236}">
                <a16:creationId xmlns:a16="http://schemas.microsoft.com/office/drawing/2014/main" id="{36F95EE9-15CD-49D5-8DDE-7245215B7500}"/>
              </a:ext>
            </a:extLst>
          </p:cNvPr>
          <p:cNvSpPr txBox="1"/>
          <p:nvPr/>
        </p:nvSpPr>
        <p:spPr>
          <a:xfrm>
            <a:off x="6661775" y="3628761"/>
            <a:ext cx="3393649" cy="369332"/>
          </a:xfrm>
          <a:prstGeom prst="rect">
            <a:avLst/>
          </a:prstGeom>
          <a:noFill/>
        </p:spPr>
        <p:txBody>
          <a:bodyPr wrap="square" rtlCol="0">
            <a:spAutoFit/>
          </a:bodyPr>
          <a:lstStyle/>
          <a:p>
            <a:r>
              <a:rPr lang="en-US" dirty="0"/>
              <a:t>ER64002 post-test #2</a:t>
            </a:r>
          </a:p>
        </p:txBody>
      </p:sp>
      <p:sp>
        <p:nvSpPr>
          <p:cNvPr id="39" name="TextBox 38">
            <a:extLst>
              <a:ext uri="{FF2B5EF4-FFF2-40B4-BE49-F238E27FC236}">
                <a16:creationId xmlns:a16="http://schemas.microsoft.com/office/drawing/2014/main" id="{F7E0E698-6026-43DA-A219-EAF47B1AC738}"/>
              </a:ext>
            </a:extLst>
          </p:cNvPr>
          <p:cNvSpPr txBox="1"/>
          <p:nvPr/>
        </p:nvSpPr>
        <p:spPr>
          <a:xfrm>
            <a:off x="9498313" y="6272773"/>
            <a:ext cx="3393649" cy="369332"/>
          </a:xfrm>
          <a:prstGeom prst="rect">
            <a:avLst/>
          </a:prstGeom>
          <a:noFill/>
        </p:spPr>
        <p:txBody>
          <a:bodyPr wrap="square" rtlCol="0">
            <a:spAutoFit/>
          </a:bodyPr>
          <a:lstStyle/>
          <a:p>
            <a:r>
              <a:rPr lang="en-US" dirty="0"/>
              <a:t>ER64002 post-test #3</a:t>
            </a:r>
          </a:p>
        </p:txBody>
      </p:sp>
      <p:sp>
        <p:nvSpPr>
          <p:cNvPr id="3" name="TextBox 2">
            <a:extLst>
              <a:ext uri="{FF2B5EF4-FFF2-40B4-BE49-F238E27FC236}">
                <a16:creationId xmlns:a16="http://schemas.microsoft.com/office/drawing/2014/main" id="{A4EA4F28-E533-4D12-B1FE-D23D66DC5C82}"/>
              </a:ext>
            </a:extLst>
          </p:cNvPr>
          <p:cNvSpPr txBox="1"/>
          <p:nvPr/>
        </p:nvSpPr>
        <p:spPr>
          <a:xfrm>
            <a:off x="-17876" y="4529820"/>
            <a:ext cx="3393648" cy="615553"/>
          </a:xfrm>
          <a:prstGeom prst="rect">
            <a:avLst/>
          </a:prstGeom>
          <a:noFill/>
        </p:spPr>
        <p:txBody>
          <a:bodyPr wrap="square" rtlCol="0">
            <a:spAutoFit/>
          </a:bodyPr>
          <a:lstStyle/>
          <a:p>
            <a:r>
              <a:rPr lang="en-US" sz="1700" dirty="0">
                <a:solidFill>
                  <a:srgbClr val="FF0000"/>
                </a:solidFill>
              </a:rPr>
              <a:t>ER64002 is visibly more reflective following HiTEMS tests </a:t>
            </a:r>
          </a:p>
        </p:txBody>
      </p:sp>
    </p:spTree>
    <p:extLst>
      <p:ext uri="{BB962C8B-B14F-4D97-AF65-F5344CB8AC3E}">
        <p14:creationId xmlns:p14="http://schemas.microsoft.com/office/powerpoint/2010/main" val="20253865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97E3A-AA6C-5849-9973-0D4CEEC1A47B}"/>
              </a:ext>
            </a:extLst>
          </p:cNvPr>
          <p:cNvSpPr>
            <a:spLocks noGrp="1"/>
          </p:cNvSpPr>
          <p:nvPr>
            <p:ph type="ctrTitle"/>
          </p:nvPr>
        </p:nvSpPr>
        <p:spPr>
          <a:xfrm>
            <a:off x="2334706" y="38508"/>
            <a:ext cx="7522588" cy="896008"/>
          </a:xfrm>
        </p:spPr>
        <p:txBody>
          <a:bodyPr>
            <a:noAutofit/>
          </a:bodyPr>
          <a:lstStyle/>
          <a:p>
            <a:r>
              <a:rPr lang="en-US" sz="2800" dirty="0">
                <a:solidFill>
                  <a:schemeClr val="bg1"/>
                </a:solidFill>
              </a:rPr>
              <a:t>Future HiTEMS Enhancements</a:t>
            </a:r>
          </a:p>
        </p:txBody>
      </p:sp>
      <p:pic>
        <p:nvPicPr>
          <p:cNvPr id="4" name="Picture 3">
            <a:extLst>
              <a:ext uri="{FF2B5EF4-FFF2-40B4-BE49-F238E27FC236}">
                <a16:creationId xmlns:a16="http://schemas.microsoft.com/office/drawing/2014/main" id="{670FC514-4593-1849-80B1-7FAB1D716C46}"/>
              </a:ext>
            </a:extLst>
          </p:cNvPr>
          <p:cNvPicPr>
            <a:picLocks noChangeAspect="1"/>
          </p:cNvPicPr>
          <p:nvPr/>
        </p:nvPicPr>
        <p:blipFill>
          <a:blip r:embed="rId4"/>
          <a:stretch>
            <a:fillRect/>
          </a:stretch>
        </p:blipFill>
        <p:spPr>
          <a:xfrm>
            <a:off x="9413488" y="38508"/>
            <a:ext cx="1137424" cy="1137424"/>
          </a:xfrm>
          <a:prstGeom prst="rect">
            <a:avLst/>
          </a:prstGeom>
        </p:spPr>
      </p:pic>
      <p:pic>
        <p:nvPicPr>
          <p:cNvPr id="5" name="Picture 4">
            <a:extLst>
              <a:ext uri="{FF2B5EF4-FFF2-40B4-BE49-F238E27FC236}">
                <a16:creationId xmlns:a16="http://schemas.microsoft.com/office/drawing/2014/main" id="{F9D70B06-2C28-A842-9796-3F47874F0280}"/>
              </a:ext>
            </a:extLst>
          </p:cNvPr>
          <p:cNvPicPr>
            <a:picLocks noChangeAspect="1"/>
          </p:cNvPicPr>
          <p:nvPr/>
        </p:nvPicPr>
        <p:blipFill>
          <a:blip r:embed="rId5"/>
          <a:stretch>
            <a:fillRect/>
          </a:stretch>
        </p:blipFill>
        <p:spPr>
          <a:xfrm>
            <a:off x="799172" y="-81368"/>
            <a:ext cx="2754352" cy="1377176"/>
          </a:xfrm>
          <a:prstGeom prst="rect">
            <a:avLst/>
          </a:prstGeom>
        </p:spPr>
      </p:pic>
      <p:sp>
        <p:nvSpPr>
          <p:cNvPr id="6" name="TextBox 5">
            <a:extLst>
              <a:ext uri="{FF2B5EF4-FFF2-40B4-BE49-F238E27FC236}">
                <a16:creationId xmlns:a16="http://schemas.microsoft.com/office/drawing/2014/main" id="{52DB76D0-7537-4055-B6FD-6FACA8126311}"/>
              </a:ext>
            </a:extLst>
          </p:cNvPr>
          <p:cNvSpPr txBox="1"/>
          <p:nvPr/>
        </p:nvSpPr>
        <p:spPr>
          <a:xfrm>
            <a:off x="1131216" y="2109957"/>
            <a:ext cx="9634194" cy="196977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4B11999B-12DA-4FEF-82C3-28EBAA88AC5D}"/>
              </a:ext>
            </a:extLst>
          </p:cNvPr>
          <p:cNvSpPr txBox="1"/>
          <p:nvPr/>
        </p:nvSpPr>
        <p:spPr>
          <a:xfrm>
            <a:off x="914399" y="1808300"/>
            <a:ext cx="10510887" cy="5170646"/>
          </a:xfrm>
          <a:prstGeom prst="rect">
            <a:avLst/>
          </a:prstGeom>
          <a:noFill/>
        </p:spPr>
        <p:txBody>
          <a:bodyPr wrap="square" rtlCol="0">
            <a:spAutoFit/>
          </a:bodyPr>
          <a:lstStyle/>
          <a:p>
            <a:pPr marL="285750" indent="-285750">
              <a:buFont typeface="Arial" panose="020B0604020202020204" pitchFamily="34" charset="0"/>
              <a:buChar char="•"/>
            </a:pPr>
            <a:r>
              <a:rPr lang="en-US" sz="2400" dirty="0"/>
              <a:t>Starting Summer 2023:</a:t>
            </a:r>
          </a:p>
          <a:p>
            <a:pPr marL="742950" lvl="1" indent="-285750">
              <a:buFont typeface="Arial" panose="020B0604020202020204" pitchFamily="34" charset="0"/>
              <a:buChar char="•"/>
            </a:pPr>
            <a:r>
              <a:rPr lang="en-US" sz="2400" dirty="0"/>
              <a:t>Begin upgrade to a hemispherical emittance capability through remote operation/rotation of the sample mount in-vacuum</a:t>
            </a:r>
          </a:p>
          <a:p>
            <a:pPr marL="1200150" lvl="2" indent="-285750">
              <a:buFont typeface="Arial" panose="020B0604020202020204" pitchFamily="34" charset="0"/>
              <a:buChar char="•"/>
            </a:pPr>
            <a:r>
              <a:rPr lang="en-US" sz="2400" dirty="0"/>
              <a:t>Also provides ability to rotate to specific incident angles without re-pressurizing</a:t>
            </a:r>
          </a:p>
          <a:p>
            <a:pPr marL="1200150" lvl="2" indent="-285750">
              <a:buFont typeface="Arial" panose="020B0604020202020204" pitchFamily="34" charset="0"/>
              <a:buChar char="•"/>
            </a:pPr>
            <a:r>
              <a:rPr lang="en-US" sz="2400" dirty="0"/>
              <a:t>Near normal still available</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Following hemispherical emittance upgrade:</a:t>
            </a:r>
          </a:p>
          <a:p>
            <a:pPr marL="742950" lvl="1" indent="-285750">
              <a:buFont typeface="Arial" panose="020B0604020202020204" pitchFamily="34" charset="0"/>
              <a:buChar char="•"/>
            </a:pPr>
            <a:r>
              <a:rPr lang="en-US" sz="2400" dirty="0"/>
              <a:t>Combine the HiTEMS and Low Temperature Emissivity Measurement System (</a:t>
            </a:r>
            <a:r>
              <a:rPr lang="en-US" sz="2400" dirty="0" err="1"/>
              <a:t>LoTEMS</a:t>
            </a:r>
            <a:r>
              <a:rPr lang="en-US" sz="2400" dirty="0"/>
              <a:t>) systems</a:t>
            </a:r>
          </a:p>
          <a:p>
            <a:pPr marL="1200150" lvl="2" indent="-285750">
              <a:buFont typeface="Arial" panose="020B0604020202020204" pitchFamily="34" charset="0"/>
              <a:buChar char="•"/>
            </a:pPr>
            <a:r>
              <a:rPr lang="en-US" sz="2400" dirty="0"/>
              <a:t>Enables the full temperature range from ambient to 2,600°C without interrupting testing</a:t>
            </a:r>
          </a:p>
          <a:p>
            <a:pPr marL="285750" indent="-285750">
              <a:buFont typeface="Arial" panose="020B0604020202020204" pitchFamily="34" charset="0"/>
              <a:buChar char="•"/>
            </a:pPr>
            <a:endParaRPr lang="en-US" sz="2400" dirty="0"/>
          </a:p>
          <a:p>
            <a:pPr marL="1200150" lvl="2" indent="-285750">
              <a:buFont typeface="Arial" panose="020B0604020202020204" pitchFamily="34" charset="0"/>
              <a:buChar char="•"/>
            </a:pPr>
            <a:endParaRPr lang="en-US" dirty="0"/>
          </a:p>
        </p:txBody>
      </p:sp>
      <p:sp>
        <p:nvSpPr>
          <p:cNvPr id="7" name="TextBox 6">
            <a:extLst>
              <a:ext uri="{FF2B5EF4-FFF2-40B4-BE49-F238E27FC236}">
                <a16:creationId xmlns:a16="http://schemas.microsoft.com/office/drawing/2014/main" id="{2ECDA8DE-42E5-46C5-9E0A-E8A7783C594B}"/>
              </a:ext>
            </a:extLst>
          </p:cNvPr>
          <p:cNvSpPr txBox="1"/>
          <p:nvPr/>
        </p:nvSpPr>
        <p:spPr>
          <a:xfrm>
            <a:off x="1" y="6334780"/>
            <a:ext cx="3478138" cy="523220"/>
          </a:xfrm>
          <a:prstGeom prst="rect">
            <a:avLst/>
          </a:prstGeom>
          <a:noFill/>
          <a:ln>
            <a:solidFill>
              <a:schemeClr val="tx1"/>
            </a:solidFill>
          </a:ln>
        </p:spPr>
        <p:txBody>
          <a:bodyPr wrap="square" rtlCol="0">
            <a:spAutoFit/>
          </a:bodyPr>
          <a:lstStyle/>
          <a:p>
            <a:r>
              <a:rPr lang="en-US" sz="1400" i="1" dirty="0">
                <a:solidFill>
                  <a:srgbClr val="FF0000"/>
                </a:solidFill>
              </a:rPr>
              <a:t>DISTRIBUTION A. Approved for public release; distribution unlimited. </a:t>
            </a:r>
            <a:endParaRPr lang="en-US" sz="1400" b="1" dirty="0">
              <a:solidFill>
                <a:srgbClr val="FF0000"/>
              </a:solidFill>
            </a:endParaRPr>
          </a:p>
        </p:txBody>
      </p:sp>
    </p:spTree>
    <p:extLst>
      <p:ext uri="{BB962C8B-B14F-4D97-AF65-F5344CB8AC3E}">
        <p14:creationId xmlns:p14="http://schemas.microsoft.com/office/powerpoint/2010/main" val="25618885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97E3A-AA6C-5849-9973-0D4CEEC1A47B}"/>
              </a:ext>
            </a:extLst>
          </p:cNvPr>
          <p:cNvSpPr>
            <a:spLocks noGrp="1"/>
          </p:cNvSpPr>
          <p:nvPr>
            <p:ph type="ctrTitle"/>
          </p:nvPr>
        </p:nvSpPr>
        <p:spPr>
          <a:xfrm>
            <a:off x="2334706" y="38508"/>
            <a:ext cx="7522588" cy="896008"/>
          </a:xfrm>
        </p:spPr>
        <p:txBody>
          <a:bodyPr>
            <a:noAutofit/>
          </a:bodyPr>
          <a:lstStyle/>
          <a:p>
            <a:r>
              <a:rPr lang="en-US" sz="2400" dirty="0">
                <a:solidFill>
                  <a:schemeClr val="bg1"/>
                </a:solidFill>
              </a:rPr>
              <a:t>Low Temperature Emissivity Measurement System (</a:t>
            </a:r>
            <a:r>
              <a:rPr lang="en-US" sz="2400" dirty="0" err="1">
                <a:solidFill>
                  <a:schemeClr val="bg1"/>
                </a:solidFill>
              </a:rPr>
              <a:t>LoTEMS</a:t>
            </a:r>
            <a:r>
              <a:rPr lang="en-US" sz="2400" dirty="0">
                <a:solidFill>
                  <a:schemeClr val="bg1"/>
                </a:solidFill>
              </a:rPr>
              <a:t>)</a:t>
            </a:r>
          </a:p>
        </p:txBody>
      </p:sp>
      <p:pic>
        <p:nvPicPr>
          <p:cNvPr id="4" name="Picture 3">
            <a:extLst>
              <a:ext uri="{FF2B5EF4-FFF2-40B4-BE49-F238E27FC236}">
                <a16:creationId xmlns:a16="http://schemas.microsoft.com/office/drawing/2014/main" id="{670FC514-4593-1849-80B1-7FAB1D716C46}"/>
              </a:ext>
            </a:extLst>
          </p:cNvPr>
          <p:cNvPicPr>
            <a:picLocks noChangeAspect="1"/>
          </p:cNvPicPr>
          <p:nvPr/>
        </p:nvPicPr>
        <p:blipFill>
          <a:blip r:embed="rId4"/>
          <a:stretch>
            <a:fillRect/>
          </a:stretch>
        </p:blipFill>
        <p:spPr>
          <a:xfrm>
            <a:off x="9413488" y="38508"/>
            <a:ext cx="1137424" cy="1137424"/>
          </a:xfrm>
          <a:prstGeom prst="rect">
            <a:avLst/>
          </a:prstGeom>
        </p:spPr>
      </p:pic>
      <p:pic>
        <p:nvPicPr>
          <p:cNvPr id="5" name="Picture 4">
            <a:extLst>
              <a:ext uri="{FF2B5EF4-FFF2-40B4-BE49-F238E27FC236}">
                <a16:creationId xmlns:a16="http://schemas.microsoft.com/office/drawing/2014/main" id="{F9D70B06-2C28-A842-9796-3F47874F0280}"/>
              </a:ext>
            </a:extLst>
          </p:cNvPr>
          <p:cNvPicPr>
            <a:picLocks noChangeAspect="1"/>
          </p:cNvPicPr>
          <p:nvPr/>
        </p:nvPicPr>
        <p:blipFill>
          <a:blip r:embed="rId5"/>
          <a:stretch>
            <a:fillRect/>
          </a:stretch>
        </p:blipFill>
        <p:spPr>
          <a:xfrm>
            <a:off x="799172" y="-81368"/>
            <a:ext cx="2754352" cy="1377176"/>
          </a:xfrm>
          <a:prstGeom prst="rect">
            <a:avLst/>
          </a:prstGeom>
        </p:spPr>
      </p:pic>
      <p:sp>
        <p:nvSpPr>
          <p:cNvPr id="6" name="TextBox 5">
            <a:extLst>
              <a:ext uri="{FF2B5EF4-FFF2-40B4-BE49-F238E27FC236}">
                <a16:creationId xmlns:a16="http://schemas.microsoft.com/office/drawing/2014/main" id="{52DB76D0-7537-4055-B6FD-6FACA8126311}"/>
              </a:ext>
            </a:extLst>
          </p:cNvPr>
          <p:cNvSpPr txBox="1"/>
          <p:nvPr/>
        </p:nvSpPr>
        <p:spPr>
          <a:xfrm>
            <a:off x="1131216" y="2109957"/>
            <a:ext cx="9634194" cy="196977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Content Placeholder 2">
            <a:extLst>
              <a:ext uri="{FF2B5EF4-FFF2-40B4-BE49-F238E27FC236}">
                <a16:creationId xmlns:a16="http://schemas.microsoft.com/office/drawing/2014/main" id="{F0E18769-C746-4A75-8540-4C9C95CB6270}"/>
              </a:ext>
            </a:extLst>
          </p:cNvPr>
          <p:cNvSpPr txBox="1">
            <a:spLocks/>
          </p:cNvSpPr>
          <p:nvPr/>
        </p:nvSpPr>
        <p:spPr>
          <a:xfrm>
            <a:off x="522245" y="1855250"/>
            <a:ext cx="3691535" cy="478288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Font typeface="Arial" panose="020B0604020202020204" pitchFamily="34" charset="0"/>
              <a:buChar char="•"/>
            </a:pPr>
            <a:r>
              <a:rPr lang="en-US" sz="2200" dirty="0"/>
              <a:t>Not yet operational</a:t>
            </a:r>
          </a:p>
          <a:p>
            <a:pPr algn="l">
              <a:buFont typeface="Arial" panose="020B0604020202020204" pitchFamily="34" charset="0"/>
              <a:buChar char="•"/>
            </a:pPr>
            <a:r>
              <a:rPr lang="en-US" sz="2200" dirty="0"/>
              <a:t>Temperature range: ambient to approximately 1,300°C</a:t>
            </a:r>
          </a:p>
          <a:p>
            <a:pPr algn="l">
              <a:buFont typeface="Arial" panose="020B0604020202020204" pitchFamily="34" charset="0"/>
              <a:buChar char="•"/>
            </a:pPr>
            <a:r>
              <a:rPr lang="en-US" sz="2200" dirty="0"/>
              <a:t>Utilizes internal contact heating</a:t>
            </a:r>
          </a:p>
          <a:p>
            <a:pPr algn="l">
              <a:buFont typeface="Arial" panose="020B0604020202020204" pitchFamily="34" charset="0"/>
              <a:buChar char="•"/>
            </a:pPr>
            <a:r>
              <a:rPr lang="en-US" sz="2200" dirty="0"/>
              <a:t>Measures total and spectral near-normal emittance</a:t>
            </a:r>
          </a:p>
          <a:p>
            <a:pPr algn="l">
              <a:buFont typeface="Arial" panose="020B0604020202020204" pitchFamily="34" charset="0"/>
              <a:buChar char="•"/>
            </a:pPr>
            <a:r>
              <a:rPr lang="en-US" sz="2200" dirty="0"/>
              <a:t>Needs mirror upgrade to resemble HiTEMS</a:t>
            </a:r>
          </a:p>
          <a:p>
            <a:pPr algn="l">
              <a:buFont typeface="Arial" panose="020B0604020202020204" pitchFamily="34" charset="0"/>
              <a:buChar char="•"/>
            </a:pPr>
            <a:r>
              <a:rPr lang="en-US" sz="2200" dirty="0"/>
              <a:t>Needs </a:t>
            </a:r>
            <a:r>
              <a:rPr lang="en-US" sz="2200" dirty="0" err="1"/>
              <a:t>Labview</a:t>
            </a:r>
            <a:r>
              <a:rPr lang="en-US" sz="2200" dirty="0"/>
              <a:t> and hardware upgrade</a:t>
            </a:r>
          </a:p>
          <a:p>
            <a:pPr>
              <a:buFont typeface="Arial" panose="020B0604020202020204" pitchFamily="34" charset="0"/>
              <a:buChar char="•"/>
            </a:pPr>
            <a:endParaRPr lang="en-US" dirty="0"/>
          </a:p>
        </p:txBody>
      </p:sp>
      <p:pic>
        <p:nvPicPr>
          <p:cNvPr id="8" name="Picture 7">
            <a:extLst>
              <a:ext uri="{FF2B5EF4-FFF2-40B4-BE49-F238E27FC236}">
                <a16:creationId xmlns:a16="http://schemas.microsoft.com/office/drawing/2014/main" id="{9DAF08E1-DEF8-4612-B351-1ABD6E2015E6}"/>
              </a:ext>
            </a:extLst>
          </p:cNvPr>
          <p:cNvPicPr>
            <a:picLocks noChangeAspect="1"/>
          </p:cNvPicPr>
          <p:nvPr/>
        </p:nvPicPr>
        <p:blipFill>
          <a:blip r:embed="rId6"/>
          <a:stretch>
            <a:fillRect/>
          </a:stretch>
        </p:blipFill>
        <p:spPr>
          <a:xfrm>
            <a:off x="4213780" y="1802166"/>
            <a:ext cx="7829933" cy="3807351"/>
          </a:xfrm>
          <a:prstGeom prst="rect">
            <a:avLst/>
          </a:prstGeom>
        </p:spPr>
      </p:pic>
      <p:sp>
        <p:nvSpPr>
          <p:cNvPr id="9" name="TextBox 8">
            <a:extLst>
              <a:ext uri="{FF2B5EF4-FFF2-40B4-BE49-F238E27FC236}">
                <a16:creationId xmlns:a16="http://schemas.microsoft.com/office/drawing/2014/main" id="{203C0DC7-5902-4B7A-9A4A-20FFBBC24F02}"/>
              </a:ext>
            </a:extLst>
          </p:cNvPr>
          <p:cNvSpPr txBox="1"/>
          <p:nvPr/>
        </p:nvSpPr>
        <p:spPr>
          <a:xfrm>
            <a:off x="1" y="6334780"/>
            <a:ext cx="3478138" cy="523220"/>
          </a:xfrm>
          <a:prstGeom prst="rect">
            <a:avLst/>
          </a:prstGeom>
          <a:noFill/>
          <a:ln>
            <a:solidFill>
              <a:schemeClr val="tx1"/>
            </a:solidFill>
          </a:ln>
        </p:spPr>
        <p:txBody>
          <a:bodyPr wrap="square" rtlCol="0">
            <a:spAutoFit/>
          </a:bodyPr>
          <a:lstStyle/>
          <a:p>
            <a:r>
              <a:rPr lang="en-US" sz="1400" i="1" dirty="0">
                <a:solidFill>
                  <a:srgbClr val="FF0000"/>
                </a:solidFill>
              </a:rPr>
              <a:t>DISTRIBUTION A. Approved for public release; distribution unlimited. </a:t>
            </a:r>
            <a:endParaRPr lang="en-US" sz="1400" b="1" dirty="0">
              <a:solidFill>
                <a:srgbClr val="FF0000"/>
              </a:solidFill>
            </a:endParaRPr>
          </a:p>
        </p:txBody>
      </p:sp>
    </p:spTree>
    <p:extLst>
      <p:ext uri="{BB962C8B-B14F-4D97-AF65-F5344CB8AC3E}">
        <p14:creationId xmlns:p14="http://schemas.microsoft.com/office/powerpoint/2010/main" val="3124482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97E3A-AA6C-5849-9973-0D4CEEC1A47B}"/>
              </a:ext>
            </a:extLst>
          </p:cNvPr>
          <p:cNvSpPr>
            <a:spLocks noGrp="1"/>
          </p:cNvSpPr>
          <p:nvPr>
            <p:ph type="ctrTitle"/>
          </p:nvPr>
        </p:nvSpPr>
        <p:spPr>
          <a:xfrm>
            <a:off x="3018264" y="0"/>
            <a:ext cx="6395224" cy="896008"/>
          </a:xfrm>
        </p:spPr>
        <p:txBody>
          <a:bodyPr>
            <a:noAutofit/>
          </a:bodyPr>
          <a:lstStyle/>
          <a:p>
            <a:r>
              <a:rPr lang="en-US" sz="2400" dirty="0">
                <a:solidFill>
                  <a:schemeClr val="bg1"/>
                </a:solidFill>
              </a:rPr>
              <a:t>High Temperature Emissivity Measurement System (HiTEMS)</a:t>
            </a:r>
          </a:p>
        </p:txBody>
      </p:sp>
      <p:pic>
        <p:nvPicPr>
          <p:cNvPr id="4" name="Picture 3">
            <a:extLst>
              <a:ext uri="{FF2B5EF4-FFF2-40B4-BE49-F238E27FC236}">
                <a16:creationId xmlns:a16="http://schemas.microsoft.com/office/drawing/2014/main" id="{670FC514-4593-1849-80B1-7FAB1D716C46}"/>
              </a:ext>
            </a:extLst>
          </p:cNvPr>
          <p:cNvPicPr>
            <a:picLocks noChangeAspect="1"/>
          </p:cNvPicPr>
          <p:nvPr/>
        </p:nvPicPr>
        <p:blipFill>
          <a:blip r:embed="rId3"/>
          <a:stretch>
            <a:fillRect/>
          </a:stretch>
        </p:blipFill>
        <p:spPr>
          <a:xfrm>
            <a:off x="9413488" y="38508"/>
            <a:ext cx="1137424" cy="1137424"/>
          </a:xfrm>
          <a:prstGeom prst="rect">
            <a:avLst/>
          </a:prstGeom>
        </p:spPr>
      </p:pic>
      <p:pic>
        <p:nvPicPr>
          <p:cNvPr id="5" name="Picture 4">
            <a:extLst>
              <a:ext uri="{FF2B5EF4-FFF2-40B4-BE49-F238E27FC236}">
                <a16:creationId xmlns:a16="http://schemas.microsoft.com/office/drawing/2014/main" id="{F9D70B06-2C28-A842-9796-3F47874F0280}"/>
              </a:ext>
            </a:extLst>
          </p:cNvPr>
          <p:cNvPicPr>
            <a:picLocks noChangeAspect="1"/>
          </p:cNvPicPr>
          <p:nvPr/>
        </p:nvPicPr>
        <p:blipFill>
          <a:blip r:embed="rId4"/>
          <a:stretch>
            <a:fillRect/>
          </a:stretch>
        </p:blipFill>
        <p:spPr>
          <a:xfrm>
            <a:off x="799172" y="-81368"/>
            <a:ext cx="2754352" cy="1377176"/>
          </a:xfrm>
          <a:prstGeom prst="rect">
            <a:avLst/>
          </a:prstGeom>
        </p:spPr>
      </p:pic>
      <p:sp>
        <p:nvSpPr>
          <p:cNvPr id="7" name="TextBox 6">
            <a:extLst>
              <a:ext uri="{FF2B5EF4-FFF2-40B4-BE49-F238E27FC236}">
                <a16:creationId xmlns:a16="http://schemas.microsoft.com/office/drawing/2014/main" id="{59EE6862-69C9-47DE-9DDB-6E6AD29AE3C5}"/>
              </a:ext>
            </a:extLst>
          </p:cNvPr>
          <p:cNvSpPr txBox="1"/>
          <p:nvPr/>
        </p:nvSpPr>
        <p:spPr>
          <a:xfrm>
            <a:off x="1077819" y="1764519"/>
            <a:ext cx="10276114" cy="535531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Utilizes a Mikron M390 Blackbody Calibration Source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FAR 12257-1 Pyrometer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FTIR: Nicolet 6700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Laser: 400 W 1,070 nm Ytterbium fiber laser</a:t>
            </a:r>
          </a:p>
          <a:p>
            <a:pPr marL="742950" lvl="1" indent="-285750">
              <a:buFont typeface="Arial" panose="020B0604020202020204" pitchFamily="34" charset="0"/>
              <a:buChar char="•"/>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IPG Photonics </a:t>
            </a:r>
          </a:p>
          <a:p>
            <a:pPr marL="742950" lvl="1" indent="-285750">
              <a:buFont typeface="Arial" panose="020B0604020202020204" pitchFamily="34" charset="0"/>
              <a:buChar char="•"/>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indent="-285750">
              <a:buFont typeface="Arial" panose="020B0604020202020204" pitchFamily="34" charset="0"/>
              <a:buChar char="•"/>
              <a:defRPr/>
            </a:pPr>
            <a:r>
              <a:rPr lang="en-US" sz="2400" dirty="0">
                <a:solidFill>
                  <a:prstClr val="black"/>
                </a:solidFill>
                <a:latin typeface="Calibri" panose="020F0502020204030204"/>
              </a:rPr>
              <a:t>Laser u</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ses</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 beam expander </a:t>
            </a:r>
            <a:r>
              <a:rPr lang="en-US" sz="2400" dirty="0">
                <a:solidFill>
                  <a:prstClr val="black"/>
                </a:solidFill>
                <a:latin typeface="Calibri" panose="020F0502020204030204"/>
              </a:rPr>
              <a:t>to provide uniform heating</a:t>
            </a:r>
          </a:p>
          <a:p>
            <a:pPr marL="742950" lvl="1" indent="-285750">
              <a:buFont typeface="Arial" panose="020B0604020202020204" pitchFamily="34" charset="0"/>
              <a:buChar char="•"/>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with beam expander: beam diameter of 5 mm</a:t>
            </a:r>
          </a:p>
          <a:p>
            <a:pPr marL="742950" lvl="1" indent="-285750">
              <a:buFont typeface="Arial" panose="020B0604020202020204" pitchFamily="34" charset="0"/>
              <a:buChar char="•"/>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a:t>
            </a:r>
            <a:r>
              <a:rPr lang="en-US" sz="2400" dirty="0" err="1">
                <a:solidFill>
                  <a:prstClr val="black"/>
                </a:solidFill>
                <a:latin typeface="Calibri" panose="020F0502020204030204"/>
              </a:rPr>
              <a:t>ithout</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beam expander: beam diameter of 3 mm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3EDB23D4-610D-4FCE-ABAE-0C165B368DAA}"/>
              </a:ext>
            </a:extLst>
          </p:cNvPr>
          <p:cNvSpPr txBox="1"/>
          <p:nvPr/>
        </p:nvSpPr>
        <p:spPr>
          <a:xfrm>
            <a:off x="1" y="6334780"/>
            <a:ext cx="3478138" cy="523220"/>
          </a:xfrm>
          <a:prstGeom prst="rect">
            <a:avLst/>
          </a:prstGeom>
          <a:noFill/>
          <a:ln>
            <a:solidFill>
              <a:schemeClr val="tx1"/>
            </a:solidFill>
          </a:ln>
        </p:spPr>
        <p:txBody>
          <a:bodyPr wrap="square" rtlCol="0">
            <a:spAutoFit/>
          </a:bodyPr>
          <a:lstStyle/>
          <a:p>
            <a:r>
              <a:rPr lang="en-US" sz="1400" i="1" dirty="0">
                <a:solidFill>
                  <a:srgbClr val="FF0000"/>
                </a:solidFill>
              </a:rPr>
              <a:t>DISTRIBUTION A. Approved for public release; distribution unlimited. </a:t>
            </a:r>
            <a:endParaRPr lang="en-US" sz="1400" b="1" dirty="0">
              <a:solidFill>
                <a:srgbClr val="FF0000"/>
              </a:solidFill>
            </a:endParaRPr>
          </a:p>
        </p:txBody>
      </p:sp>
    </p:spTree>
    <p:extLst>
      <p:ext uri="{BB962C8B-B14F-4D97-AF65-F5344CB8AC3E}">
        <p14:creationId xmlns:p14="http://schemas.microsoft.com/office/powerpoint/2010/main" val="2309185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A3CDC1A-7A4F-4B86-BC38-0FFFF62B3DEF}"/>
              </a:ext>
            </a:extLst>
          </p:cNvPr>
          <p:cNvSpPr txBox="1"/>
          <p:nvPr/>
        </p:nvSpPr>
        <p:spPr>
          <a:xfrm>
            <a:off x="1" y="6334780"/>
            <a:ext cx="3478138" cy="523220"/>
          </a:xfrm>
          <a:prstGeom prst="rect">
            <a:avLst/>
          </a:prstGeom>
          <a:noFill/>
          <a:ln>
            <a:solidFill>
              <a:schemeClr val="tx1"/>
            </a:solidFill>
          </a:ln>
        </p:spPr>
        <p:txBody>
          <a:bodyPr wrap="square" rtlCol="0">
            <a:spAutoFit/>
          </a:bodyPr>
          <a:lstStyle/>
          <a:p>
            <a:r>
              <a:rPr lang="en-US" sz="1400" i="1" dirty="0">
                <a:solidFill>
                  <a:srgbClr val="FF0000"/>
                </a:solidFill>
              </a:rPr>
              <a:t>DISTRIBUTION A. Approved for public release; distribution unlimited. </a:t>
            </a:r>
            <a:endParaRPr lang="en-US" sz="1400" b="1" dirty="0">
              <a:solidFill>
                <a:srgbClr val="FF0000"/>
              </a:solidFill>
            </a:endParaRPr>
          </a:p>
        </p:txBody>
      </p:sp>
      <p:sp>
        <p:nvSpPr>
          <p:cNvPr id="2" name="Title 1">
            <a:extLst>
              <a:ext uri="{FF2B5EF4-FFF2-40B4-BE49-F238E27FC236}">
                <a16:creationId xmlns:a16="http://schemas.microsoft.com/office/drawing/2014/main" id="{87997E3A-AA6C-5849-9973-0D4CEEC1A47B}"/>
              </a:ext>
            </a:extLst>
          </p:cNvPr>
          <p:cNvSpPr>
            <a:spLocks noGrp="1"/>
          </p:cNvSpPr>
          <p:nvPr>
            <p:ph type="ctrTitle"/>
          </p:nvPr>
        </p:nvSpPr>
        <p:spPr>
          <a:xfrm>
            <a:off x="3018264" y="-345767"/>
            <a:ext cx="6395224" cy="896008"/>
          </a:xfrm>
        </p:spPr>
        <p:txBody>
          <a:bodyPr>
            <a:noAutofit/>
          </a:bodyPr>
          <a:lstStyle/>
          <a:p>
            <a:r>
              <a:rPr lang="en-US" sz="2400" dirty="0">
                <a:solidFill>
                  <a:schemeClr val="bg1"/>
                </a:solidFill>
              </a:rPr>
              <a:t>HiTEMS</a:t>
            </a:r>
          </a:p>
        </p:txBody>
      </p:sp>
      <p:pic>
        <p:nvPicPr>
          <p:cNvPr id="16" name="Picture 15">
            <a:extLst>
              <a:ext uri="{FF2B5EF4-FFF2-40B4-BE49-F238E27FC236}">
                <a16:creationId xmlns:a16="http://schemas.microsoft.com/office/drawing/2014/main" id="{5ADF92A1-F2B3-42FC-B09E-516ECE0BB99E}"/>
              </a:ext>
            </a:extLst>
          </p:cNvPr>
          <p:cNvPicPr>
            <a:picLocks noChangeAspect="1"/>
          </p:cNvPicPr>
          <p:nvPr/>
        </p:nvPicPr>
        <p:blipFill>
          <a:blip r:embed="rId3"/>
          <a:stretch>
            <a:fillRect/>
          </a:stretch>
        </p:blipFill>
        <p:spPr>
          <a:xfrm>
            <a:off x="1508289" y="509588"/>
            <a:ext cx="9316873" cy="5751504"/>
          </a:xfrm>
          <a:prstGeom prst="rect">
            <a:avLst/>
          </a:prstGeom>
        </p:spPr>
      </p:pic>
      <p:sp>
        <p:nvSpPr>
          <p:cNvPr id="17" name="TextBox 16">
            <a:extLst>
              <a:ext uri="{FF2B5EF4-FFF2-40B4-BE49-F238E27FC236}">
                <a16:creationId xmlns:a16="http://schemas.microsoft.com/office/drawing/2014/main" id="{94424E99-A315-48FB-964D-A13054B73316}"/>
              </a:ext>
            </a:extLst>
          </p:cNvPr>
          <p:cNvSpPr txBox="1"/>
          <p:nvPr/>
        </p:nvSpPr>
        <p:spPr>
          <a:xfrm>
            <a:off x="5352608" y="1769611"/>
            <a:ext cx="1988190" cy="461665"/>
          </a:xfrm>
          <a:prstGeom prst="rect">
            <a:avLst/>
          </a:prstGeom>
          <a:noFill/>
        </p:spPr>
        <p:txBody>
          <a:bodyPr wrap="square" rtlCol="0">
            <a:spAutoFit/>
          </a:bodyPr>
          <a:lstStyle/>
          <a:p>
            <a:r>
              <a:rPr lang="en-US" sz="2400" b="1" dirty="0">
                <a:ln>
                  <a:solidFill>
                    <a:schemeClr val="tx1"/>
                  </a:solidFill>
                </a:ln>
                <a:solidFill>
                  <a:schemeClr val="bg1"/>
                </a:solidFill>
              </a:rPr>
              <a:t>FTIR</a:t>
            </a:r>
          </a:p>
        </p:txBody>
      </p:sp>
      <p:cxnSp>
        <p:nvCxnSpPr>
          <p:cNvPr id="18" name="Straight Arrow Connector 17">
            <a:extLst>
              <a:ext uri="{FF2B5EF4-FFF2-40B4-BE49-F238E27FC236}">
                <a16:creationId xmlns:a16="http://schemas.microsoft.com/office/drawing/2014/main" id="{AD086BF2-4058-4A5F-A1A6-6D41662D6ADA}"/>
              </a:ext>
            </a:extLst>
          </p:cNvPr>
          <p:cNvCxnSpPr>
            <a:cxnSpLocks/>
          </p:cNvCxnSpPr>
          <p:nvPr/>
        </p:nvCxnSpPr>
        <p:spPr>
          <a:xfrm>
            <a:off x="5981286" y="2188829"/>
            <a:ext cx="229428" cy="2334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FCD3720C-AE06-4AC4-9497-3C02E1CF0660}"/>
              </a:ext>
            </a:extLst>
          </p:cNvPr>
          <p:cNvSpPr txBox="1"/>
          <p:nvPr/>
        </p:nvSpPr>
        <p:spPr>
          <a:xfrm>
            <a:off x="6356814" y="3586032"/>
            <a:ext cx="1988190" cy="461665"/>
          </a:xfrm>
          <a:prstGeom prst="rect">
            <a:avLst/>
          </a:prstGeom>
          <a:noFill/>
        </p:spPr>
        <p:txBody>
          <a:bodyPr wrap="square" rtlCol="0">
            <a:spAutoFit/>
          </a:bodyPr>
          <a:lstStyle/>
          <a:p>
            <a:r>
              <a:rPr lang="en-US" sz="2400" b="1" dirty="0">
                <a:ln>
                  <a:solidFill>
                    <a:schemeClr val="tx1"/>
                  </a:solidFill>
                </a:ln>
                <a:solidFill>
                  <a:schemeClr val="bg1"/>
                </a:solidFill>
              </a:rPr>
              <a:t>Camera</a:t>
            </a:r>
          </a:p>
        </p:txBody>
      </p:sp>
      <p:cxnSp>
        <p:nvCxnSpPr>
          <p:cNvPr id="20" name="Straight Arrow Connector 19">
            <a:extLst>
              <a:ext uri="{FF2B5EF4-FFF2-40B4-BE49-F238E27FC236}">
                <a16:creationId xmlns:a16="http://schemas.microsoft.com/office/drawing/2014/main" id="{78E27DC3-9C78-4694-956E-753F40AA9525}"/>
              </a:ext>
            </a:extLst>
          </p:cNvPr>
          <p:cNvCxnSpPr>
            <a:cxnSpLocks/>
          </p:cNvCxnSpPr>
          <p:nvPr/>
        </p:nvCxnSpPr>
        <p:spPr>
          <a:xfrm flipH="1" flipV="1">
            <a:off x="6210714" y="3277608"/>
            <a:ext cx="228934" cy="42093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6E80A6E2-2EEE-4D8F-AAEF-46BD21FC4FC2}"/>
              </a:ext>
            </a:extLst>
          </p:cNvPr>
          <p:cNvSpPr txBox="1"/>
          <p:nvPr/>
        </p:nvSpPr>
        <p:spPr>
          <a:xfrm>
            <a:off x="6096000" y="2349680"/>
            <a:ext cx="1988190" cy="461665"/>
          </a:xfrm>
          <a:prstGeom prst="rect">
            <a:avLst/>
          </a:prstGeom>
          <a:noFill/>
        </p:spPr>
        <p:txBody>
          <a:bodyPr wrap="square" rtlCol="0">
            <a:spAutoFit/>
          </a:bodyPr>
          <a:lstStyle/>
          <a:p>
            <a:r>
              <a:rPr lang="en-US" sz="2400" b="1" dirty="0">
                <a:ln>
                  <a:solidFill>
                    <a:schemeClr val="tx1"/>
                  </a:solidFill>
                </a:ln>
                <a:solidFill>
                  <a:schemeClr val="bg1"/>
                </a:solidFill>
              </a:rPr>
              <a:t>Pyrometer</a:t>
            </a:r>
          </a:p>
        </p:txBody>
      </p:sp>
      <p:cxnSp>
        <p:nvCxnSpPr>
          <p:cNvPr id="23" name="Straight Arrow Connector 22">
            <a:extLst>
              <a:ext uri="{FF2B5EF4-FFF2-40B4-BE49-F238E27FC236}">
                <a16:creationId xmlns:a16="http://schemas.microsoft.com/office/drawing/2014/main" id="{088438B5-C0ED-44E1-BA2F-EE4E7645F1E6}"/>
              </a:ext>
            </a:extLst>
          </p:cNvPr>
          <p:cNvCxnSpPr>
            <a:cxnSpLocks/>
          </p:cNvCxnSpPr>
          <p:nvPr/>
        </p:nvCxnSpPr>
        <p:spPr>
          <a:xfrm flipH="1">
            <a:off x="5902182" y="2685218"/>
            <a:ext cx="272923" cy="15625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47C9C0C4-8712-49E6-80DE-7E373118F795}"/>
              </a:ext>
            </a:extLst>
          </p:cNvPr>
          <p:cNvSpPr txBox="1"/>
          <p:nvPr/>
        </p:nvSpPr>
        <p:spPr>
          <a:xfrm>
            <a:off x="3151765" y="1965659"/>
            <a:ext cx="1988190" cy="461665"/>
          </a:xfrm>
          <a:prstGeom prst="rect">
            <a:avLst/>
          </a:prstGeom>
          <a:noFill/>
        </p:spPr>
        <p:txBody>
          <a:bodyPr wrap="square" rtlCol="0">
            <a:spAutoFit/>
          </a:bodyPr>
          <a:lstStyle/>
          <a:p>
            <a:r>
              <a:rPr lang="en-US" sz="2400" b="1" dirty="0">
                <a:ln>
                  <a:solidFill>
                    <a:schemeClr val="tx1"/>
                  </a:solidFill>
                </a:ln>
                <a:solidFill>
                  <a:schemeClr val="bg1"/>
                </a:solidFill>
              </a:rPr>
              <a:t>Laser</a:t>
            </a:r>
          </a:p>
        </p:txBody>
      </p:sp>
      <p:cxnSp>
        <p:nvCxnSpPr>
          <p:cNvPr id="25" name="Straight Arrow Connector 24">
            <a:extLst>
              <a:ext uri="{FF2B5EF4-FFF2-40B4-BE49-F238E27FC236}">
                <a16:creationId xmlns:a16="http://schemas.microsoft.com/office/drawing/2014/main" id="{86BCDCBB-1802-442C-9FF8-CC3EDC874713}"/>
              </a:ext>
            </a:extLst>
          </p:cNvPr>
          <p:cNvCxnSpPr>
            <a:cxnSpLocks/>
          </p:cNvCxnSpPr>
          <p:nvPr/>
        </p:nvCxnSpPr>
        <p:spPr>
          <a:xfrm>
            <a:off x="3995793" y="2231276"/>
            <a:ext cx="302830" cy="34923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391446D9-DA63-4C14-84DD-7F9CBCA531F4}"/>
              </a:ext>
            </a:extLst>
          </p:cNvPr>
          <p:cNvSpPr txBox="1"/>
          <p:nvPr/>
        </p:nvSpPr>
        <p:spPr>
          <a:xfrm>
            <a:off x="3478139" y="3455662"/>
            <a:ext cx="1988190" cy="461665"/>
          </a:xfrm>
          <a:prstGeom prst="rect">
            <a:avLst/>
          </a:prstGeom>
          <a:noFill/>
        </p:spPr>
        <p:txBody>
          <a:bodyPr wrap="square" rtlCol="0">
            <a:spAutoFit/>
          </a:bodyPr>
          <a:lstStyle/>
          <a:p>
            <a:r>
              <a:rPr lang="en-US" sz="2400" b="1" dirty="0">
                <a:ln>
                  <a:solidFill>
                    <a:schemeClr val="tx1"/>
                  </a:solidFill>
                </a:ln>
                <a:solidFill>
                  <a:schemeClr val="bg1"/>
                </a:solidFill>
              </a:rPr>
              <a:t>Chamber</a:t>
            </a:r>
          </a:p>
        </p:txBody>
      </p:sp>
      <p:cxnSp>
        <p:nvCxnSpPr>
          <p:cNvPr id="29" name="Straight Arrow Connector 28">
            <a:extLst>
              <a:ext uri="{FF2B5EF4-FFF2-40B4-BE49-F238E27FC236}">
                <a16:creationId xmlns:a16="http://schemas.microsoft.com/office/drawing/2014/main" id="{6979AD1D-F48F-4195-8AC0-243CC26B350C}"/>
              </a:ext>
            </a:extLst>
          </p:cNvPr>
          <p:cNvCxnSpPr>
            <a:cxnSpLocks/>
          </p:cNvCxnSpPr>
          <p:nvPr/>
        </p:nvCxnSpPr>
        <p:spPr>
          <a:xfrm flipV="1">
            <a:off x="4298623" y="3234302"/>
            <a:ext cx="269448" cy="2953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50E99E3B-90A2-4338-92BE-CFA1F077A413}"/>
              </a:ext>
            </a:extLst>
          </p:cNvPr>
          <p:cNvSpPr txBox="1"/>
          <p:nvPr/>
        </p:nvSpPr>
        <p:spPr>
          <a:xfrm>
            <a:off x="8550931" y="2118847"/>
            <a:ext cx="1988190" cy="461665"/>
          </a:xfrm>
          <a:prstGeom prst="rect">
            <a:avLst/>
          </a:prstGeom>
          <a:noFill/>
        </p:spPr>
        <p:txBody>
          <a:bodyPr wrap="square" rtlCol="0">
            <a:spAutoFit/>
          </a:bodyPr>
          <a:lstStyle/>
          <a:p>
            <a:r>
              <a:rPr lang="en-US" sz="2400" b="1" dirty="0">
                <a:ln>
                  <a:solidFill>
                    <a:schemeClr val="tx1"/>
                  </a:solidFill>
                </a:ln>
                <a:solidFill>
                  <a:schemeClr val="bg1"/>
                </a:solidFill>
              </a:rPr>
              <a:t>Blackbody</a:t>
            </a:r>
          </a:p>
        </p:txBody>
      </p:sp>
      <p:cxnSp>
        <p:nvCxnSpPr>
          <p:cNvPr id="34" name="Straight Arrow Connector 33">
            <a:extLst>
              <a:ext uri="{FF2B5EF4-FFF2-40B4-BE49-F238E27FC236}">
                <a16:creationId xmlns:a16="http://schemas.microsoft.com/office/drawing/2014/main" id="{38C3339C-C040-4C95-A3BF-C5360ED5578C}"/>
              </a:ext>
            </a:extLst>
          </p:cNvPr>
          <p:cNvCxnSpPr>
            <a:cxnSpLocks/>
          </p:cNvCxnSpPr>
          <p:nvPr/>
        </p:nvCxnSpPr>
        <p:spPr>
          <a:xfrm flipH="1">
            <a:off x="8278008" y="2335352"/>
            <a:ext cx="272923" cy="15625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8125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97E3A-AA6C-5849-9973-0D4CEEC1A47B}"/>
              </a:ext>
            </a:extLst>
          </p:cNvPr>
          <p:cNvSpPr>
            <a:spLocks noGrp="1"/>
          </p:cNvSpPr>
          <p:nvPr>
            <p:ph type="ctrTitle"/>
          </p:nvPr>
        </p:nvSpPr>
        <p:spPr>
          <a:xfrm>
            <a:off x="3018264" y="0"/>
            <a:ext cx="6395224" cy="896008"/>
          </a:xfrm>
        </p:spPr>
        <p:txBody>
          <a:bodyPr>
            <a:noAutofit/>
          </a:bodyPr>
          <a:lstStyle/>
          <a:p>
            <a:r>
              <a:rPr lang="en-US" sz="2400" dirty="0">
                <a:solidFill>
                  <a:schemeClr val="bg1"/>
                </a:solidFill>
              </a:rPr>
              <a:t>High Temperature Emissivity Measurement System (HiTEMS)</a:t>
            </a:r>
          </a:p>
        </p:txBody>
      </p:sp>
      <p:pic>
        <p:nvPicPr>
          <p:cNvPr id="4" name="Picture 3">
            <a:extLst>
              <a:ext uri="{FF2B5EF4-FFF2-40B4-BE49-F238E27FC236}">
                <a16:creationId xmlns:a16="http://schemas.microsoft.com/office/drawing/2014/main" id="{670FC514-4593-1849-80B1-7FAB1D716C46}"/>
              </a:ext>
            </a:extLst>
          </p:cNvPr>
          <p:cNvPicPr>
            <a:picLocks noChangeAspect="1"/>
          </p:cNvPicPr>
          <p:nvPr/>
        </p:nvPicPr>
        <p:blipFill>
          <a:blip r:embed="rId3"/>
          <a:stretch>
            <a:fillRect/>
          </a:stretch>
        </p:blipFill>
        <p:spPr>
          <a:xfrm>
            <a:off x="9413488" y="38508"/>
            <a:ext cx="1137424" cy="1137424"/>
          </a:xfrm>
          <a:prstGeom prst="rect">
            <a:avLst/>
          </a:prstGeom>
        </p:spPr>
      </p:pic>
      <p:pic>
        <p:nvPicPr>
          <p:cNvPr id="5" name="Picture 4">
            <a:extLst>
              <a:ext uri="{FF2B5EF4-FFF2-40B4-BE49-F238E27FC236}">
                <a16:creationId xmlns:a16="http://schemas.microsoft.com/office/drawing/2014/main" id="{F9D70B06-2C28-A842-9796-3F47874F0280}"/>
              </a:ext>
            </a:extLst>
          </p:cNvPr>
          <p:cNvPicPr>
            <a:picLocks noChangeAspect="1"/>
          </p:cNvPicPr>
          <p:nvPr/>
        </p:nvPicPr>
        <p:blipFill>
          <a:blip r:embed="rId4"/>
          <a:stretch>
            <a:fillRect/>
          </a:stretch>
        </p:blipFill>
        <p:spPr>
          <a:xfrm>
            <a:off x="799172" y="-81368"/>
            <a:ext cx="2754352" cy="1377176"/>
          </a:xfrm>
          <a:prstGeom prst="rect">
            <a:avLst/>
          </a:prstGeom>
        </p:spPr>
      </p:pic>
      <p:sp>
        <p:nvSpPr>
          <p:cNvPr id="7" name="TextBox 6">
            <a:extLst>
              <a:ext uri="{FF2B5EF4-FFF2-40B4-BE49-F238E27FC236}">
                <a16:creationId xmlns:a16="http://schemas.microsoft.com/office/drawing/2014/main" id="{59EE6862-69C9-47DE-9DDB-6E6AD29AE3C5}"/>
              </a:ext>
            </a:extLst>
          </p:cNvPr>
          <p:cNvSpPr txBox="1"/>
          <p:nvPr/>
        </p:nvSpPr>
        <p:spPr>
          <a:xfrm>
            <a:off x="1077819" y="1981336"/>
            <a:ext cx="10276114" cy="378565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Typical sample size: 3/8’’ x 3/8’’</a:t>
            </a:r>
          </a:p>
          <a:p>
            <a:pPr marL="742950" lvl="1" indent="-285750">
              <a:buFont typeface="Arial" panose="020B0604020202020204" pitchFamily="34" charset="0"/>
              <a:buChar char="•"/>
              <a:defRPr/>
            </a:pPr>
            <a:r>
              <a:rPr lang="en-US" sz="2400" dirty="0">
                <a:solidFill>
                  <a:prstClr val="black"/>
                </a:solidFill>
                <a:latin typeface="Calibri" panose="020F0502020204030204"/>
              </a:rPr>
              <a:t>Circular samples preferred for uniform heating</a:t>
            </a:r>
          </a:p>
          <a:p>
            <a:pPr marL="742950" lvl="1" indent="-285750">
              <a:buFont typeface="Arial" panose="020B0604020202020204" pitchFamily="34" charset="0"/>
              <a:buChar char="•"/>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Flexible on sample dimensions, can provide in-house machining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Utilize a path factor to correct for differences between blackbody and sample path</a:t>
            </a:r>
          </a:p>
          <a:p>
            <a:pPr marL="742950" lvl="1" indent="-285750">
              <a:buFont typeface="Arial" panose="020B0604020202020204" pitchFamily="34" charset="0"/>
              <a:buChar char="•"/>
              <a:defRPr/>
            </a:pP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Hexoloy</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SA used for calibration</a:t>
            </a:r>
          </a:p>
          <a:p>
            <a:pPr marL="742950" lvl="1" indent="-285750">
              <a:buFont typeface="Arial" panose="020B0604020202020204" pitchFamily="34" charset="0"/>
              <a:buChar char="•"/>
              <a:defRPr/>
            </a:pPr>
            <a:endParaRPr lang="en-US" dirty="0">
              <a:solidFill>
                <a:srgbClr val="FF0000"/>
              </a:solidFill>
              <a:latin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B9A68B2-032C-4C95-8930-7AA651E683F5}"/>
              </a:ext>
            </a:extLst>
          </p:cNvPr>
          <p:cNvPicPr>
            <a:picLocks noChangeAspect="1"/>
          </p:cNvPicPr>
          <p:nvPr/>
        </p:nvPicPr>
        <p:blipFill>
          <a:blip r:embed="rId5"/>
          <a:stretch>
            <a:fillRect/>
          </a:stretch>
        </p:blipFill>
        <p:spPr>
          <a:xfrm>
            <a:off x="6975490" y="4241129"/>
            <a:ext cx="2200275" cy="2466975"/>
          </a:xfrm>
          <a:prstGeom prst="rect">
            <a:avLst/>
          </a:prstGeom>
        </p:spPr>
      </p:pic>
      <p:sp>
        <p:nvSpPr>
          <p:cNvPr id="8" name="TextBox 7">
            <a:extLst>
              <a:ext uri="{FF2B5EF4-FFF2-40B4-BE49-F238E27FC236}">
                <a16:creationId xmlns:a16="http://schemas.microsoft.com/office/drawing/2014/main" id="{7E2F214B-7E8E-45A7-B29C-0047FBCB023D}"/>
              </a:ext>
            </a:extLst>
          </p:cNvPr>
          <p:cNvSpPr txBox="1"/>
          <p:nvPr/>
        </p:nvSpPr>
        <p:spPr>
          <a:xfrm>
            <a:off x="1" y="6334780"/>
            <a:ext cx="3478138" cy="523220"/>
          </a:xfrm>
          <a:prstGeom prst="rect">
            <a:avLst/>
          </a:prstGeom>
          <a:noFill/>
          <a:ln>
            <a:solidFill>
              <a:schemeClr val="tx1"/>
            </a:solidFill>
          </a:ln>
        </p:spPr>
        <p:txBody>
          <a:bodyPr wrap="square" rtlCol="0">
            <a:spAutoFit/>
          </a:bodyPr>
          <a:lstStyle/>
          <a:p>
            <a:r>
              <a:rPr lang="en-US" sz="1400" i="1" dirty="0">
                <a:solidFill>
                  <a:srgbClr val="FF0000"/>
                </a:solidFill>
              </a:rPr>
              <a:t>DISTRIBUTION A. Approved for public release; distribution unlimited. </a:t>
            </a:r>
            <a:endParaRPr lang="en-US" sz="1400" b="1" dirty="0">
              <a:solidFill>
                <a:srgbClr val="FF0000"/>
              </a:solidFill>
            </a:endParaRPr>
          </a:p>
        </p:txBody>
      </p:sp>
    </p:spTree>
    <p:extLst>
      <p:ext uri="{BB962C8B-B14F-4D97-AF65-F5344CB8AC3E}">
        <p14:creationId xmlns:p14="http://schemas.microsoft.com/office/powerpoint/2010/main" val="713250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97E3A-AA6C-5849-9973-0D4CEEC1A47B}"/>
              </a:ext>
            </a:extLst>
          </p:cNvPr>
          <p:cNvSpPr>
            <a:spLocks noGrp="1"/>
          </p:cNvSpPr>
          <p:nvPr>
            <p:ph type="ctrTitle"/>
          </p:nvPr>
        </p:nvSpPr>
        <p:spPr>
          <a:xfrm>
            <a:off x="3018264" y="-321953"/>
            <a:ext cx="6395224" cy="896008"/>
          </a:xfrm>
        </p:spPr>
        <p:txBody>
          <a:bodyPr>
            <a:noAutofit/>
          </a:bodyPr>
          <a:lstStyle/>
          <a:p>
            <a:r>
              <a:rPr lang="en-US" sz="2400" dirty="0">
                <a:solidFill>
                  <a:schemeClr val="bg1"/>
                </a:solidFill>
              </a:rPr>
              <a:t>HiTEMS</a:t>
            </a:r>
          </a:p>
        </p:txBody>
      </p:sp>
      <p:sp>
        <p:nvSpPr>
          <p:cNvPr id="7" name="TextBox 6">
            <a:extLst>
              <a:ext uri="{FF2B5EF4-FFF2-40B4-BE49-F238E27FC236}">
                <a16:creationId xmlns:a16="http://schemas.microsoft.com/office/drawing/2014/main" id="{59EE6862-69C9-47DE-9DDB-6E6AD29AE3C5}"/>
              </a:ext>
            </a:extLst>
          </p:cNvPr>
          <p:cNvSpPr txBox="1"/>
          <p:nvPr/>
        </p:nvSpPr>
        <p:spPr>
          <a:xfrm>
            <a:off x="1077819" y="1981336"/>
            <a:ext cx="10276114" cy="92333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13A0A09D-68BE-4A16-A1BC-D1711493851F}"/>
              </a:ext>
            </a:extLst>
          </p:cNvPr>
          <p:cNvPicPr>
            <a:picLocks noChangeAspect="1"/>
          </p:cNvPicPr>
          <p:nvPr/>
        </p:nvPicPr>
        <p:blipFill>
          <a:blip r:embed="rId3"/>
          <a:stretch>
            <a:fillRect/>
          </a:stretch>
        </p:blipFill>
        <p:spPr>
          <a:xfrm>
            <a:off x="2257674" y="609418"/>
            <a:ext cx="7374588" cy="5649980"/>
          </a:xfrm>
          <a:prstGeom prst="rect">
            <a:avLst/>
          </a:prstGeom>
          <a:ln>
            <a:solidFill>
              <a:schemeClr val="tx1"/>
            </a:solidFill>
          </a:ln>
        </p:spPr>
      </p:pic>
      <p:sp>
        <p:nvSpPr>
          <p:cNvPr id="8" name="TextBox 7">
            <a:extLst>
              <a:ext uri="{FF2B5EF4-FFF2-40B4-BE49-F238E27FC236}">
                <a16:creationId xmlns:a16="http://schemas.microsoft.com/office/drawing/2014/main" id="{8B423BF6-03CA-4E1B-BDED-9D1F43814CA1}"/>
              </a:ext>
            </a:extLst>
          </p:cNvPr>
          <p:cNvSpPr txBox="1"/>
          <p:nvPr/>
        </p:nvSpPr>
        <p:spPr>
          <a:xfrm>
            <a:off x="1" y="6334780"/>
            <a:ext cx="3478138" cy="523220"/>
          </a:xfrm>
          <a:prstGeom prst="rect">
            <a:avLst/>
          </a:prstGeom>
          <a:noFill/>
          <a:ln>
            <a:solidFill>
              <a:schemeClr val="tx1"/>
            </a:solidFill>
          </a:ln>
        </p:spPr>
        <p:txBody>
          <a:bodyPr wrap="square" rtlCol="0">
            <a:spAutoFit/>
          </a:bodyPr>
          <a:lstStyle/>
          <a:p>
            <a:r>
              <a:rPr lang="en-US" sz="1400" i="1" dirty="0">
                <a:solidFill>
                  <a:srgbClr val="FF0000"/>
                </a:solidFill>
              </a:rPr>
              <a:t>DISTRIBUTION A. Approved for public release; distribution unlimited. </a:t>
            </a:r>
            <a:endParaRPr lang="en-US" sz="1400" b="1" dirty="0">
              <a:solidFill>
                <a:srgbClr val="FF0000"/>
              </a:solidFill>
            </a:endParaRPr>
          </a:p>
        </p:txBody>
      </p:sp>
    </p:spTree>
    <p:extLst>
      <p:ext uri="{BB962C8B-B14F-4D97-AF65-F5344CB8AC3E}">
        <p14:creationId xmlns:p14="http://schemas.microsoft.com/office/powerpoint/2010/main" val="3682097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97E3A-AA6C-5849-9973-0D4CEEC1A47B}"/>
              </a:ext>
            </a:extLst>
          </p:cNvPr>
          <p:cNvSpPr>
            <a:spLocks noGrp="1"/>
          </p:cNvSpPr>
          <p:nvPr>
            <p:ph type="ctrTitle"/>
          </p:nvPr>
        </p:nvSpPr>
        <p:spPr>
          <a:xfrm>
            <a:off x="3018264" y="0"/>
            <a:ext cx="6395224" cy="896008"/>
          </a:xfrm>
        </p:spPr>
        <p:txBody>
          <a:bodyPr>
            <a:noAutofit/>
          </a:bodyPr>
          <a:lstStyle/>
          <a:p>
            <a:r>
              <a:rPr lang="en-US" sz="2400" dirty="0">
                <a:solidFill>
                  <a:schemeClr val="bg1"/>
                </a:solidFill>
              </a:rPr>
              <a:t>HiTEMS Tungsten Emittance Tests</a:t>
            </a:r>
          </a:p>
        </p:txBody>
      </p:sp>
      <p:pic>
        <p:nvPicPr>
          <p:cNvPr id="4" name="Picture 3">
            <a:extLst>
              <a:ext uri="{FF2B5EF4-FFF2-40B4-BE49-F238E27FC236}">
                <a16:creationId xmlns:a16="http://schemas.microsoft.com/office/drawing/2014/main" id="{670FC514-4593-1849-80B1-7FAB1D716C46}"/>
              </a:ext>
            </a:extLst>
          </p:cNvPr>
          <p:cNvPicPr>
            <a:picLocks noChangeAspect="1"/>
          </p:cNvPicPr>
          <p:nvPr/>
        </p:nvPicPr>
        <p:blipFill>
          <a:blip r:embed="rId3"/>
          <a:stretch>
            <a:fillRect/>
          </a:stretch>
        </p:blipFill>
        <p:spPr>
          <a:xfrm>
            <a:off x="9413488" y="38508"/>
            <a:ext cx="1137424" cy="1137424"/>
          </a:xfrm>
          <a:prstGeom prst="rect">
            <a:avLst/>
          </a:prstGeom>
        </p:spPr>
      </p:pic>
      <p:pic>
        <p:nvPicPr>
          <p:cNvPr id="5" name="Picture 4">
            <a:extLst>
              <a:ext uri="{FF2B5EF4-FFF2-40B4-BE49-F238E27FC236}">
                <a16:creationId xmlns:a16="http://schemas.microsoft.com/office/drawing/2014/main" id="{F9D70B06-2C28-A842-9796-3F47874F0280}"/>
              </a:ext>
            </a:extLst>
          </p:cNvPr>
          <p:cNvPicPr>
            <a:picLocks noChangeAspect="1"/>
          </p:cNvPicPr>
          <p:nvPr/>
        </p:nvPicPr>
        <p:blipFill>
          <a:blip r:embed="rId4"/>
          <a:stretch>
            <a:fillRect/>
          </a:stretch>
        </p:blipFill>
        <p:spPr>
          <a:xfrm>
            <a:off x="799172" y="-81368"/>
            <a:ext cx="2754352" cy="1377176"/>
          </a:xfrm>
          <a:prstGeom prst="rect">
            <a:avLst/>
          </a:prstGeom>
        </p:spPr>
      </p:pic>
      <p:sp>
        <p:nvSpPr>
          <p:cNvPr id="6" name="TextBox 5">
            <a:extLst>
              <a:ext uri="{FF2B5EF4-FFF2-40B4-BE49-F238E27FC236}">
                <a16:creationId xmlns:a16="http://schemas.microsoft.com/office/drawing/2014/main" id="{52DB76D0-7537-4055-B6FD-6FACA8126311}"/>
              </a:ext>
            </a:extLst>
          </p:cNvPr>
          <p:cNvSpPr txBox="1"/>
          <p:nvPr/>
        </p:nvSpPr>
        <p:spPr>
          <a:xfrm>
            <a:off x="1131216" y="2083324"/>
            <a:ext cx="9634194" cy="5201424"/>
          </a:xfrm>
          <a:prstGeom prst="rect">
            <a:avLst/>
          </a:prstGeom>
          <a:noFill/>
        </p:spPr>
        <p:txBody>
          <a:bodyPr wrap="square" rtlCol="0">
            <a:spAutoFit/>
          </a:bodyPr>
          <a:lstStyle/>
          <a:p>
            <a:pPr marL="285750" indent="-285750">
              <a:buFont typeface="Arial" panose="020B0604020202020204" pitchFamily="34" charset="0"/>
              <a:buChar char="•"/>
            </a:pPr>
            <a:r>
              <a:rPr lang="en-US" sz="2000" dirty="0"/>
              <a:t>HiTEMS tungsten emittance measurements were completed as a follow-up to high temperature molybdenum emittance measurements</a:t>
            </a:r>
          </a:p>
          <a:p>
            <a:pPr marL="742950" lvl="1" indent="-285750">
              <a:buFont typeface="Arial" panose="020B0604020202020204" pitchFamily="34" charset="0"/>
              <a:buChar char="•"/>
            </a:pPr>
            <a:r>
              <a:rPr lang="en-US" sz="2000" dirty="0"/>
              <a:t>Tests were conducted for MSFC ER64 Propulsion Research and Tech Branch</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Molybdenum measurements were completed to support the development of new heat transfer correlations to aid in thermal analysis of nuclear rocket fuel elements </a:t>
            </a:r>
          </a:p>
          <a:p>
            <a:pPr marL="285750" indent="-285750">
              <a:buFont typeface="Arial" panose="020B0604020202020204" pitchFamily="34" charset="0"/>
              <a:buChar char="•"/>
            </a:pPr>
            <a:r>
              <a:rPr lang="en-US" sz="2000" dirty="0"/>
              <a:t>During Mo tests:</a:t>
            </a:r>
          </a:p>
          <a:p>
            <a:pPr marL="742950" lvl="1" indent="-285750">
              <a:buFont typeface="Arial" panose="020B0604020202020204" pitchFamily="34" charset="0"/>
              <a:buChar char="•"/>
            </a:pPr>
            <a:r>
              <a:rPr lang="en-US" sz="2000" dirty="0"/>
              <a:t>Tested bead blasted and shiny Mo samples</a:t>
            </a:r>
          </a:p>
          <a:p>
            <a:pPr marL="742950" lvl="1" indent="-285750">
              <a:buFont typeface="Arial" panose="020B0604020202020204" pitchFamily="34" charset="0"/>
              <a:buChar char="•"/>
            </a:pPr>
            <a:r>
              <a:rPr lang="en-US" sz="2000" dirty="0"/>
              <a:t>Discovered change in emittance from HiTEMS test #1 to HiTEMS test #2 for bead blasted Mo</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Subsequent HiTEMS tests of tungsten explored this observation with a bead blasted and smooth/shiny sample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7" name="TextBox 6">
            <a:extLst>
              <a:ext uri="{FF2B5EF4-FFF2-40B4-BE49-F238E27FC236}">
                <a16:creationId xmlns:a16="http://schemas.microsoft.com/office/drawing/2014/main" id="{89A2805B-BEE2-40E5-99EE-8CCCDAF36690}"/>
              </a:ext>
            </a:extLst>
          </p:cNvPr>
          <p:cNvSpPr txBox="1"/>
          <p:nvPr/>
        </p:nvSpPr>
        <p:spPr>
          <a:xfrm>
            <a:off x="1" y="6334780"/>
            <a:ext cx="3478138" cy="523220"/>
          </a:xfrm>
          <a:prstGeom prst="rect">
            <a:avLst/>
          </a:prstGeom>
          <a:noFill/>
          <a:ln>
            <a:solidFill>
              <a:schemeClr val="tx1"/>
            </a:solidFill>
          </a:ln>
        </p:spPr>
        <p:txBody>
          <a:bodyPr wrap="square" rtlCol="0">
            <a:spAutoFit/>
          </a:bodyPr>
          <a:lstStyle/>
          <a:p>
            <a:r>
              <a:rPr lang="en-US" sz="1400" i="1" dirty="0">
                <a:solidFill>
                  <a:srgbClr val="FF0000"/>
                </a:solidFill>
              </a:rPr>
              <a:t>DISTRIBUTION A. Approved for public release; distribution unlimited. </a:t>
            </a:r>
            <a:endParaRPr lang="en-US" sz="1400" b="1" dirty="0">
              <a:solidFill>
                <a:srgbClr val="FF0000"/>
              </a:solidFill>
            </a:endParaRPr>
          </a:p>
        </p:txBody>
      </p:sp>
    </p:spTree>
    <p:extLst>
      <p:ext uri="{BB962C8B-B14F-4D97-AF65-F5344CB8AC3E}">
        <p14:creationId xmlns:p14="http://schemas.microsoft.com/office/powerpoint/2010/main" val="1562402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97E3A-AA6C-5849-9973-0D4CEEC1A47B}"/>
              </a:ext>
            </a:extLst>
          </p:cNvPr>
          <p:cNvSpPr>
            <a:spLocks noGrp="1"/>
          </p:cNvSpPr>
          <p:nvPr>
            <p:ph type="ctrTitle"/>
          </p:nvPr>
        </p:nvSpPr>
        <p:spPr>
          <a:xfrm>
            <a:off x="3018264" y="0"/>
            <a:ext cx="6395224" cy="896008"/>
          </a:xfrm>
        </p:spPr>
        <p:txBody>
          <a:bodyPr>
            <a:noAutofit/>
          </a:bodyPr>
          <a:lstStyle/>
          <a:p>
            <a:r>
              <a:rPr lang="en-US" sz="2400" dirty="0">
                <a:solidFill>
                  <a:schemeClr val="bg1"/>
                </a:solidFill>
              </a:rPr>
              <a:t>Specifications/Outline for Tungsten HiTEMS Tests</a:t>
            </a:r>
          </a:p>
        </p:txBody>
      </p:sp>
      <p:pic>
        <p:nvPicPr>
          <p:cNvPr id="4" name="Picture 3">
            <a:extLst>
              <a:ext uri="{FF2B5EF4-FFF2-40B4-BE49-F238E27FC236}">
                <a16:creationId xmlns:a16="http://schemas.microsoft.com/office/drawing/2014/main" id="{670FC514-4593-1849-80B1-7FAB1D716C46}"/>
              </a:ext>
            </a:extLst>
          </p:cNvPr>
          <p:cNvPicPr>
            <a:picLocks noChangeAspect="1"/>
          </p:cNvPicPr>
          <p:nvPr/>
        </p:nvPicPr>
        <p:blipFill>
          <a:blip r:embed="rId3"/>
          <a:stretch>
            <a:fillRect/>
          </a:stretch>
        </p:blipFill>
        <p:spPr>
          <a:xfrm>
            <a:off x="9413488" y="38508"/>
            <a:ext cx="1137424" cy="1137424"/>
          </a:xfrm>
          <a:prstGeom prst="rect">
            <a:avLst/>
          </a:prstGeom>
        </p:spPr>
      </p:pic>
      <p:pic>
        <p:nvPicPr>
          <p:cNvPr id="5" name="Picture 4">
            <a:extLst>
              <a:ext uri="{FF2B5EF4-FFF2-40B4-BE49-F238E27FC236}">
                <a16:creationId xmlns:a16="http://schemas.microsoft.com/office/drawing/2014/main" id="{F9D70B06-2C28-A842-9796-3F47874F0280}"/>
              </a:ext>
            </a:extLst>
          </p:cNvPr>
          <p:cNvPicPr>
            <a:picLocks noChangeAspect="1"/>
          </p:cNvPicPr>
          <p:nvPr/>
        </p:nvPicPr>
        <p:blipFill>
          <a:blip r:embed="rId4"/>
          <a:stretch>
            <a:fillRect/>
          </a:stretch>
        </p:blipFill>
        <p:spPr>
          <a:xfrm>
            <a:off x="799172" y="-81368"/>
            <a:ext cx="2754352" cy="1377176"/>
          </a:xfrm>
          <a:prstGeom prst="rect">
            <a:avLst/>
          </a:prstGeom>
        </p:spPr>
      </p:pic>
      <p:sp>
        <p:nvSpPr>
          <p:cNvPr id="6" name="TextBox 5">
            <a:extLst>
              <a:ext uri="{FF2B5EF4-FFF2-40B4-BE49-F238E27FC236}">
                <a16:creationId xmlns:a16="http://schemas.microsoft.com/office/drawing/2014/main" id="{52DB76D0-7537-4055-B6FD-6FACA8126311}"/>
              </a:ext>
            </a:extLst>
          </p:cNvPr>
          <p:cNvSpPr txBox="1"/>
          <p:nvPr/>
        </p:nvSpPr>
        <p:spPr>
          <a:xfrm>
            <a:off x="916718" y="1798872"/>
            <a:ext cx="9634194" cy="640175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ER64-001: Shiny tungsten sample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prstClr val="black"/>
                </a:solidFill>
                <a:latin typeface="Calibri" panose="020F0502020204030204"/>
              </a:rPr>
              <a:t>ER64-002: Bead blasted tungsten sample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prstClr val="black"/>
                </a:solidFill>
                <a:latin typeface="Calibri" panose="020F0502020204030204"/>
              </a:rPr>
              <a:t>ER64-001 test conditions</a:t>
            </a:r>
          </a:p>
          <a:p>
            <a:pPr marL="742950" lvl="1" indent="-285750">
              <a:buFont typeface="Arial" panose="020B0604020202020204" pitchFamily="34" charset="0"/>
              <a:buChar char="•"/>
            </a:pPr>
            <a:r>
              <a:rPr lang="en-US" sz="2400" dirty="0">
                <a:solidFill>
                  <a:prstClr val="black"/>
                </a:solidFill>
                <a:latin typeface="Calibri" panose="020F0502020204030204"/>
              </a:rPr>
              <a:t>Test #1: 851 °C to 1,700 °C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prstClr val="black"/>
                </a:solidFill>
                <a:latin typeface="Calibri" panose="020F0502020204030204"/>
              </a:rPr>
              <a:t>ER64-002 test conditions</a:t>
            </a:r>
          </a:p>
          <a:p>
            <a:pPr marL="742950" lvl="1" indent="-285750">
              <a:buFont typeface="Arial" panose="020B0604020202020204" pitchFamily="34" charset="0"/>
              <a:buChar cha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Test #1: 851 °C to 2,601 °C</a:t>
            </a:r>
          </a:p>
          <a:p>
            <a:pPr marL="742950" lvl="1" indent="-285750">
              <a:buFont typeface="Arial" panose="020B0604020202020204" pitchFamily="34" charset="0"/>
              <a:buChar char="•"/>
            </a:pPr>
            <a:r>
              <a:rPr lang="en-US" sz="2400" dirty="0">
                <a:solidFill>
                  <a:prstClr val="black"/>
                </a:solidFill>
                <a:latin typeface="Calibri" panose="020F0502020204030204"/>
              </a:rPr>
              <a:t>Test #2: 849 °C to 2,499 °C</a:t>
            </a:r>
          </a:p>
          <a:p>
            <a:pPr marL="742950" lvl="1" indent="-285750">
              <a:buFont typeface="Arial" panose="020B0604020202020204" pitchFamily="34" charset="0"/>
              <a:buChar char="•"/>
            </a:pPr>
            <a:r>
              <a:rPr lang="en-US" sz="2400" dirty="0">
                <a:solidFill>
                  <a:prstClr val="black"/>
                </a:solidFill>
                <a:latin typeface="Calibri" panose="020F0502020204030204"/>
              </a:rPr>
              <a:t>Test #3: 850 °C to 2,503 °C</a:t>
            </a:r>
          </a:p>
          <a:p>
            <a:pPr marL="742950" lvl="1" indent="-285750">
              <a:buFont typeface="Arial" panose="020B0604020202020204" pitchFamily="34" charset="0"/>
              <a:buChar char="•"/>
            </a:pPr>
            <a:endParaRPr lang="en-US" sz="2400" dirty="0">
              <a:solidFill>
                <a:prstClr val="black"/>
              </a:solidFill>
              <a:latin typeface="Calibri" panose="020F0502020204030204"/>
            </a:endParaRPr>
          </a:p>
          <a:p>
            <a:pPr marL="285750" indent="-285750">
              <a:buFont typeface="Arial" panose="020B0604020202020204" pitchFamily="34" charset="0"/>
              <a:buChar char="•"/>
            </a:pPr>
            <a:r>
              <a:rPr lang="en-US" sz="2400" dirty="0">
                <a:solidFill>
                  <a:prstClr val="black"/>
                </a:solidFill>
                <a:latin typeface="Calibri" panose="020F0502020204030204"/>
              </a:rPr>
              <a:t>ER64-001 sample area: 31.77 mm</a:t>
            </a:r>
            <a:r>
              <a:rPr lang="en-US" sz="2400" baseline="30000" dirty="0">
                <a:solidFill>
                  <a:prstClr val="black"/>
                </a:solidFill>
                <a:latin typeface="Calibri" panose="020F0502020204030204"/>
              </a:rPr>
              <a:t>2</a:t>
            </a:r>
          </a:p>
          <a:p>
            <a:pPr marL="285750" indent="-285750">
              <a:buFont typeface="Arial" panose="020B0604020202020204" pitchFamily="34" charset="0"/>
              <a:buChar char="•"/>
            </a:pPr>
            <a:r>
              <a:rPr lang="en-US" sz="2400" dirty="0">
                <a:solidFill>
                  <a:prstClr val="black"/>
                </a:solidFill>
                <a:latin typeface="Calibri" panose="020F0502020204030204"/>
              </a:rPr>
              <a:t>ER64-002 sample area: 30.97 mm</a:t>
            </a:r>
            <a:r>
              <a:rPr lang="en-US" sz="2400" baseline="30000" dirty="0">
                <a:solidFill>
                  <a:prstClr val="black"/>
                </a:solidFill>
                <a:latin typeface="Calibri" panose="020F0502020204030204"/>
              </a:rPr>
              <a:t>2</a:t>
            </a:r>
            <a:endParaRPr lang="en-US" sz="2400" dirty="0">
              <a:solidFill>
                <a:prstClr val="black"/>
              </a:solidFill>
              <a:latin typeface="Calibri" panose="020F0502020204030204"/>
            </a:endParaRPr>
          </a:p>
          <a:p>
            <a:pPr marL="285750" indent="-285750">
              <a:buFont typeface="Arial" panose="020B0604020202020204" pitchFamily="34" charset="0"/>
              <a:buChar char="•"/>
            </a:pPr>
            <a:endParaRPr lang="en-US" dirty="0">
              <a:solidFill>
                <a:prstClr val="black"/>
              </a:solidFill>
              <a:latin typeface="Calibri" panose="020F0502020204030204"/>
            </a:endParaRPr>
          </a:p>
          <a:p>
            <a:pPr marL="285750" indent="-285750">
              <a:buFont typeface="Arial" panose="020B0604020202020204" pitchFamily="34" charset="0"/>
              <a:buChar char="•"/>
            </a:pPr>
            <a:endParaRPr lang="en-US" dirty="0">
              <a:solidFill>
                <a:prstClr val="black"/>
              </a:solidFill>
              <a:latin typeface="Calibri" panose="020F0502020204030204"/>
            </a:endParaRPr>
          </a:p>
          <a:p>
            <a:pPr marL="742950" lvl="1" indent="-285750">
              <a:buFont typeface="Arial" panose="020B0604020202020204" pitchFamily="34" charset="0"/>
              <a:buChar char="•"/>
            </a:pPr>
            <a:endParaRPr lang="en-US" sz="1600" dirty="0">
              <a:solidFill>
                <a:prstClr val="black"/>
              </a:solidFill>
              <a:latin typeface="Calibri" panose="020F0502020204030204"/>
            </a:endParaRPr>
          </a:p>
          <a:p>
            <a:pPr marL="742950" lvl="1" indent="-285750">
              <a:buFont typeface="Arial" panose="020B0604020202020204" pitchFamily="34" charset="0"/>
              <a:buChar cha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A46E3950-C1D6-4A97-B061-D886E8025400}"/>
              </a:ext>
            </a:extLst>
          </p:cNvPr>
          <p:cNvSpPr txBox="1"/>
          <p:nvPr/>
        </p:nvSpPr>
        <p:spPr>
          <a:xfrm>
            <a:off x="1" y="6334780"/>
            <a:ext cx="3478138" cy="523220"/>
          </a:xfrm>
          <a:prstGeom prst="rect">
            <a:avLst/>
          </a:prstGeom>
          <a:noFill/>
          <a:ln>
            <a:solidFill>
              <a:schemeClr val="tx1"/>
            </a:solidFill>
          </a:ln>
        </p:spPr>
        <p:txBody>
          <a:bodyPr wrap="square" rtlCol="0">
            <a:spAutoFit/>
          </a:bodyPr>
          <a:lstStyle/>
          <a:p>
            <a:r>
              <a:rPr lang="en-US" sz="1400" i="1" dirty="0">
                <a:solidFill>
                  <a:srgbClr val="FF0000"/>
                </a:solidFill>
              </a:rPr>
              <a:t>DISTRIBUTION A. Approved for public release; distribution unlimited. </a:t>
            </a:r>
            <a:endParaRPr lang="en-US" sz="1400" b="1" dirty="0">
              <a:solidFill>
                <a:srgbClr val="FF0000"/>
              </a:solidFill>
            </a:endParaRPr>
          </a:p>
        </p:txBody>
      </p:sp>
    </p:spTree>
    <p:extLst>
      <p:ext uri="{BB962C8B-B14F-4D97-AF65-F5344CB8AC3E}">
        <p14:creationId xmlns:p14="http://schemas.microsoft.com/office/powerpoint/2010/main" val="2005151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97E3A-AA6C-5849-9973-0D4CEEC1A47B}"/>
              </a:ext>
            </a:extLst>
          </p:cNvPr>
          <p:cNvSpPr>
            <a:spLocks noGrp="1"/>
          </p:cNvSpPr>
          <p:nvPr>
            <p:ph type="ctrTitle"/>
          </p:nvPr>
        </p:nvSpPr>
        <p:spPr>
          <a:xfrm>
            <a:off x="3018264" y="0"/>
            <a:ext cx="6395224" cy="896008"/>
          </a:xfrm>
        </p:spPr>
        <p:txBody>
          <a:bodyPr>
            <a:noAutofit/>
          </a:bodyPr>
          <a:lstStyle/>
          <a:p>
            <a:r>
              <a:rPr lang="en-US" sz="2400" dirty="0">
                <a:solidFill>
                  <a:schemeClr val="bg1"/>
                </a:solidFill>
              </a:rPr>
              <a:t>Pre-Test Photos</a:t>
            </a:r>
          </a:p>
        </p:txBody>
      </p:sp>
      <p:pic>
        <p:nvPicPr>
          <p:cNvPr id="4" name="Picture 3">
            <a:extLst>
              <a:ext uri="{FF2B5EF4-FFF2-40B4-BE49-F238E27FC236}">
                <a16:creationId xmlns:a16="http://schemas.microsoft.com/office/drawing/2014/main" id="{670FC514-4593-1849-80B1-7FAB1D716C46}"/>
              </a:ext>
            </a:extLst>
          </p:cNvPr>
          <p:cNvPicPr>
            <a:picLocks noChangeAspect="1"/>
          </p:cNvPicPr>
          <p:nvPr/>
        </p:nvPicPr>
        <p:blipFill>
          <a:blip r:embed="rId4"/>
          <a:stretch>
            <a:fillRect/>
          </a:stretch>
        </p:blipFill>
        <p:spPr>
          <a:xfrm>
            <a:off x="9413488" y="38508"/>
            <a:ext cx="1137424" cy="1137424"/>
          </a:xfrm>
          <a:prstGeom prst="rect">
            <a:avLst/>
          </a:prstGeom>
        </p:spPr>
      </p:pic>
      <p:pic>
        <p:nvPicPr>
          <p:cNvPr id="5" name="Picture 4">
            <a:extLst>
              <a:ext uri="{FF2B5EF4-FFF2-40B4-BE49-F238E27FC236}">
                <a16:creationId xmlns:a16="http://schemas.microsoft.com/office/drawing/2014/main" id="{F9D70B06-2C28-A842-9796-3F47874F0280}"/>
              </a:ext>
            </a:extLst>
          </p:cNvPr>
          <p:cNvPicPr>
            <a:picLocks noChangeAspect="1"/>
          </p:cNvPicPr>
          <p:nvPr/>
        </p:nvPicPr>
        <p:blipFill>
          <a:blip r:embed="rId5"/>
          <a:stretch>
            <a:fillRect/>
          </a:stretch>
        </p:blipFill>
        <p:spPr>
          <a:xfrm>
            <a:off x="799172" y="-81368"/>
            <a:ext cx="2754352" cy="1377176"/>
          </a:xfrm>
          <a:prstGeom prst="rect">
            <a:avLst/>
          </a:prstGeom>
        </p:spPr>
      </p:pic>
      <p:sp>
        <p:nvSpPr>
          <p:cNvPr id="6" name="TextBox 5">
            <a:extLst>
              <a:ext uri="{FF2B5EF4-FFF2-40B4-BE49-F238E27FC236}">
                <a16:creationId xmlns:a16="http://schemas.microsoft.com/office/drawing/2014/main" id="{52DB76D0-7537-4055-B6FD-6FACA8126311}"/>
              </a:ext>
            </a:extLst>
          </p:cNvPr>
          <p:cNvSpPr txBox="1"/>
          <p:nvPr/>
        </p:nvSpPr>
        <p:spPr>
          <a:xfrm>
            <a:off x="1131216" y="2109957"/>
            <a:ext cx="9634194" cy="196977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732750CA-D421-4F60-A00D-EE1B6FC79847}"/>
              </a:ext>
            </a:extLst>
          </p:cNvPr>
          <p:cNvPicPr>
            <a:picLocks noChangeAspect="1"/>
          </p:cNvPicPr>
          <p:nvPr/>
        </p:nvPicPr>
        <p:blipFill>
          <a:blip r:embed="rId6"/>
          <a:stretch>
            <a:fillRect/>
          </a:stretch>
        </p:blipFill>
        <p:spPr>
          <a:xfrm>
            <a:off x="964381" y="2109957"/>
            <a:ext cx="3973154" cy="3739896"/>
          </a:xfrm>
          <a:prstGeom prst="rect">
            <a:avLst/>
          </a:prstGeom>
        </p:spPr>
      </p:pic>
      <p:pic>
        <p:nvPicPr>
          <p:cNvPr id="9" name="Picture 8">
            <a:extLst>
              <a:ext uri="{FF2B5EF4-FFF2-40B4-BE49-F238E27FC236}">
                <a16:creationId xmlns:a16="http://schemas.microsoft.com/office/drawing/2014/main" id="{D53F9CB1-30B0-4362-A384-E8FF9136B256}"/>
              </a:ext>
            </a:extLst>
          </p:cNvPr>
          <p:cNvPicPr>
            <a:picLocks noChangeAspect="1"/>
          </p:cNvPicPr>
          <p:nvPr/>
        </p:nvPicPr>
        <p:blipFill>
          <a:blip r:embed="rId7"/>
          <a:stretch>
            <a:fillRect/>
          </a:stretch>
        </p:blipFill>
        <p:spPr>
          <a:xfrm>
            <a:off x="6702458" y="2106641"/>
            <a:ext cx="3735332" cy="3743212"/>
          </a:xfrm>
          <a:prstGeom prst="rect">
            <a:avLst/>
          </a:prstGeom>
        </p:spPr>
      </p:pic>
      <p:sp>
        <p:nvSpPr>
          <p:cNvPr id="10" name="TextBox 9">
            <a:extLst>
              <a:ext uri="{FF2B5EF4-FFF2-40B4-BE49-F238E27FC236}">
                <a16:creationId xmlns:a16="http://schemas.microsoft.com/office/drawing/2014/main" id="{25717092-A7A0-4BAE-A640-F9219D69319D}"/>
              </a:ext>
            </a:extLst>
          </p:cNvPr>
          <p:cNvSpPr txBox="1"/>
          <p:nvPr/>
        </p:nvSpPr>
        <p:spPr>
          <a:xfrm>
            <a:off x="1131216" y="5887882"/>
            <a:ext cx="3456790" cy="369332"/>
          </a:xfrm>
          <a:prstGeom prst="rect">
            <a:avLst/>
          </a:prstGeom>
          <a:noFill/>
        </p:spPr>
        <p:txBody>
          <a:bodyPr wrap="square" rtlCol="0">
            <a:spAutoFit/>
          </a:bodyPr>
          <a:lstStyle/>
          <a:p>
            <a:pPr algn="ctr"/>
            <a:r>
              <a:rPr lang="en-US" dirty="0"/>
              <a:t>ER64-001</a:t>
            </a:r>
          </a:p>
        </p:txBody>
      </p:sp>
      <p:sp>
        <p:nvSpPr>
          <p:cNvPr id="11" name="TextBox 10">
            <a:extLst>
              <a:ext uri="{FF2B5EF4-FFF2-40B4-BE49-F238E27FC236}">
                <a16:creationId xmlns:a16="http://schemas.microsoft.com/office/drawing/2014/main" id="{A515E032-5730-4B9B-B123-6E50D85AA94C}"/>
              </a:ext>
            </a:extLst>
          </p:cNvPr>
          <p:cNvSpPr txBox="1"/>
          <p:nvPr/>
        </p:nvSpPr>
        <p:spPr>
          <a:xfrm>
            <a:off x="6806236" y="5849853"/>
            <a:ext cx="3456790" cy="369332"/>
          </a:xfrm>
          <a:prstGeom prst="rect">
            <a:avLst/>
          </a:prstGeom>
          <a:noFill/>
        </p:spPr>
        <p:txBody>
          <a:bodyPr wrap="square" rtlCol="0">
            <a:spAutoFit/>
          </a:bodyPr>
          <a:lstStyle/>
          <a:p>
            <a:pPr algn="ctr"/>
            <a:r>
              <a:rPr lang="en-US" dirty="0"/>
              <a:t>ER64-002</a:t>
            </a:r>
          </a:p>
        </p:txBody>
      </p:sp>
      <p:sp>
        <p:nvSpPr>
          <p:cNvPr id="12" name="TextBox 11">
            <a:extLst>
              <a:ext uri="{FF2B5EF4-FFF2-40B4-BE49-F238E27FC236}">
                <a16:creationId xmlns:a16="http://schemas.microsoft.com/office/drawing/2014/main" id="{EDE1E9E6-3888-4C83-ADC5-4E39E625454F}"/>
              </a:ext>
            </a:extLst>
          </p:cNvPr>
          <p:cNvSpPr txBox="1"/>
          <p:nvPr/>
        </p:nvSpPr>
        <p:spPr>
          <a:xfrm>
            <a:off x="1" y="6334780"/>
            <a:ext cx="3478138" cy="523220"/>
          </a:xfrm>
          <a:prstGeom prst="rect">
            <a:avLst/>
          </a:prstGeom>
          <a:noFill/>
          <a:ln>
            <a:solidFill>
              <a:schemeClr val="tx1"/>
            </a:solidFill>
          </a:ln>
        </p:spPr>
        <p:txBody>
          <a:bodyPr wrap="square" rtlCol="0">
            <a:spAutoFit/>
          </a:bodyPr>
          <a:lstStyle/>
          <a:p>
            <a:r>
              <a:rPr lang="en-US" sz="1400" i="1" dirty="0">
                <a:solidFill>
                  <a:srgbClr val="FF0000"/>
                </a:solidFill>
              </a:rPr>
              <a:t>DISTRIBUTION A. Approved for public release; distribution unlimited. </a:t>
            </a:r>
            <a:endParaRPr lang="en-US" sz="1400" b="1" dirty="0">
              <a:solidFill>
                <a:srgbClr val="FF0000"/>
              </a:solidFill>
            </a:endParaRPr>
          </a:p>
        </p:txBody>
      </p:sp>
    </p:spTree>
    <p:extLst>
      <p:ext uri="{BB962C8B-B14F-4D97-AF65-F5344CB8AC3E}">
        <p14:creationId xmlns:p14="http://schemas.microsoft.com/office/powerpoint/2010/main" val="1529819340"/>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1333</TotalTime>
  <Words>1292</Words>
  <Application>Microsoft Office PowerPoint</Application>
  <PresentationFormat>Widescreen</PresentationFormat>
  <Paragraphs>331</Paragraphs>
  <Slides>25</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1_Office Theme</vt:lpstr>
      <vt:lpstr>High Temperature Emissivity Measurement System (HiTEMS) </vt:lpstr>
      <vt:lpstr>High Temperature Emissivity Measurement System (HiTEMS)</vt:lpstr>
      <vt:lpstr>High Temperature Emissivity Measurement System (HiTEMS)</vt:lpstr>
      <vt:lpstr>HiTEMS</vt:lpstr>
      <vt:lpstr>High Temperature Emissivity Measurement System (HiTEMS)</vt:lpstr>
      <vt:lpstr>HiTEMS</vt:lpstr>
      <vt:lpstr>HiTEMS Tungsten Emittance Tests</vt:lpstr>
      <vt:lpstr>Specifications/Outline for Tungsten HiTEMS Tests</vt:lpstr>
      <vt:lpstr>Pre-Test Photos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Observations</vt:lpstr>
      <vt:lpstr>Laser Power</vt:lpstr>
      <vt:lpstr>Laser Power</vt:lpstr>
      <vt:lpstr>PowerPoint Presentation</vt:lpstr>
      <vt:lpstr>ER64-002 Photo Comparison</vt:lpstr>
      <vt:lpstr>Future HiTEMS Enhancements</vt:lpstr>
      <vt:lpstr>Low Temperature Emissivity Measurement System (LoTEMS)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 Temperature Emissivity Measurement System (HiTEMS) </dc:title>
  <dc:creator>Carrico, Meghan E. (MSFC-EM41)</dc:creator>
  <cp:lastModifiedBy>Carrico, Meghan E. (MSFC-EM41)</cp:lastModifiedBy>
  <cp:revision>72</cp:revision>
  <dcterms:created xsi:type="dcterms:W3CDTF">2023-04-17T21:55:19Z</dcterms:created>
  <dcterms:modified xsi:type="dcterms:W3CDTF">2023-05-22T18:08:57Z</dcterms:modified>
</cp:coreProperties>
</file>