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33" r:id="rId1"/>
    <p:sldMasterId id="2147483819" r:id="rId2"/>
  </p:sldMasterIdLst>
  <p:notesMasterIdLst>
    <p:notesMasterId r:id="rId19"/>
  </p:notesMasterIdLst>
  <p:handoutMasterIdLst>
    <p:handoutMasterId r:id="rId20"/>
  </p:handoutMasterIdLst>
  <p:sldIdLst>
    <p:sldId id="1209" r:id="rId3"/>
    <p:sldId id="1506" r:id="rId4"/>
    <p:sldId id="1628" r:id="rId5"/>
    <p:sldId id="1670" r:id="rId6"/>
    <p:sldId id="1630" r:id="rId7"/>
    <p:sldId id="1631" r:id="rId8"/>
    <p:sldId id="1426" r:id="rId9"/>
    <p:sldId id="1591" r:id="rId10"/>
    <p:sldId id="1585" r:id="rId11"/>
    <p:sldId id="1632" r:id="rId12"/>
    <p:sldId id="1629" r:id="rId13"/>
    <p:sldId id="1668" r:id="rId14"/>
    <p:sldId id="1671" r:id="rId15"/>
    <p:sldId id="1633" r:id="rId16"/>
    <p:sldId id="1672" r:id="rId17"/>
    <p:sldId id="1584" r:id="rId18"/>
  </p:sldIdLst>
  <p:sldSz cx="9144000" cy="6858000" type="letter"/>
  <p:notesSz cx="7010400" cy="9296400"/>
  <p:defaultTextStyle>
    <a:defPPr>
      <a:defRPr lang="en-US"/>
    </a:defPPr>
    <a:lvl1pPr algn="l" defTabSz="912813"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5613" indent="1588" algn="l" defTabSz="912813"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2813" indent="1588" algn="l" defTabSz="912813"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0013" indent="1588" algn="l" defTabSz="912813"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7213" indent="1588" algn="l" defTabSz="912813"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851">
          <p15:clr>
            <a:srgbClr val="A4A3A4"/>
          </p15:clr>
        </p15:guide>
        <p15:guide id="2" orient="horz" pos="2159">
          <p15:clr>
            <a:srgbClr val="A4A3A4"/>
          </p15:clr>
        </p15:guide>
        <p15:guide id="3" orient="horz" pos="757">
          <p15:clr>
            <a:srgbClr val="A4A3A4"/>
          </p15:clr>
        </p15:guide>
        <p15:guide id="4" pos="527">
          <p15:clr>
            <a:srgbClr val="A4A3A4"/>
          </p15:clr>
        </p15:guide>
        <p15:guide id="5" pos="2853">
          <p15:clr>
            <a:srgbClr val="A4A3A4"/>
          </p15:clr>
        </p15:guide>
        <p15:guide id="6" orient="horz" pos="2881">
          <p15:clr>
            <a:srgbClr val="A4A3A4"/>
          </p15:clr>
        </p15:guide>
        <p15:guide id="7" orient="horz" pos="1958">
          <p15:clr>
            <a:srgbClr val="A4A3A4"/>
          </p15:clr>
        </p15:guide>
        <p15:guide id="8" orient="horz" pos="1605">
          <p15:clr>
            <a:srgbClr val="A4A3A4"/>
          </p15:clr>
        </p15:guide>
        <p15:guide id="9" pos="287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57" userDrawn="1">
          <p15:clr>
            <a:srgbClr val="A4A3A4"/>
          </p15:clr>
        </p15:guide>
        <p15:guide id="3"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C7567E-06D4-F19E-9D60-4A9EEB8EEB75}" name="Skylar Taggart" initials="ST" userId="S::taggarts@axientcorp.com::49a9f2ff-da32-406e-b48e-9d2cadcd94d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watzell, Scott" initials="SS" lastIdx="1" clrIdx="0">
    <p:extLst>
      <p:ext uri="{19B8F6BF-5375-455C-9EA6-DF929625EA0E}">
        <p15:presenceInfo xmlns:p15="http://schemas.microsoft.com/office/powerpoint/2012/main" userId="S-1-5-21-3288522624-4051782691-1717354639-1153" providerId="AD"/>
      </p:ext>
    </p:extLst>
  </p:cmAuthor>
  <p:cmAuthor id="2" name="Griggs, Lauren" initials="GL" lastIdx="4" clrIdx="1">
    <p:extLst>
      <p:ext uri="{19B8F6BF-5375-455C-9EA6-DF929625EA0E}">
        <p15:presenceInfo xmlns:p15="http://schemas.microsoft.com/office/powerpoint/2012/main" userId="S-1-5-21-3288522624-4051782691-1717354639-11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1DE"/>
    <a:srgbClr val="003300"/>
    <a:srgbClr val="1052A0"/>
    <a:srgbClr val="EF7F0F"/>
    <a:srgbClr val="FFFF99"/>
    <a:srgbClr val="0066FF"/>
    <a:srgbClr val="66FF33"/>
    <a:srgbClr val="DC5F17"/>
    <a:srgbClr val="006600"/>
    <a:srgbClr val="FDE9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4" autoAdjust="0"/>
    <p:restoredTop sz="94095" autoAdjust="0"/>
  </p:normalViewPr>
  <p:slideViewPr>
    <p:cSldViewPr snapToGrid="0">
      <p:cViewPr varScale="1">
        <p:scale>
          <a:sx n="162" d="100"/>
          <a:sy n="162" d="100"/>
        </p:scale>
        <p:origin x="2190" y="144"/>
      </p:cViewPr>
      <p:guideLst>
        <p:guide orient="horz" pos="3851"/>
        <p:guide orient="horz" pos="2159"/>
        <p:guide orient="horz" pos="757"/>
        <p:guide pos="527"/>
        <p:guide pos="2853"/>
        <p:guide orient="horz" pos="2881"/>
        <p:guide orient="horz" pos="1958"/>
        <p:guide orient="horz" pos="1605"/>
        <p:guide pos="287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796"/>
    </p:cViewPr>
  </p:sorterViewPr>
  <p:notesViewPr>
    <p:cSldViewPr snapToGrid="0">
      <p:cViewPr varScale="1">
        <p:scale>
          <a:sx n="85" d="100"/>
          <a:sy n="85" d="100"/>
        </p:scale>
        <p:origin x="3048" y="102"/>
      </p:cViewPr>
      <p:guideLst>
        <p:guide orient="horz" pos="2928"/>
        <p:guide pos="225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77" tIns="46589" rIns="93177" bIns="46589" rtlCol="0"/>
          <a:lstStyle>
            <a:lvl1pPr algn="l" defTabSz="914071"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3177" tIns="46589" rIns="93177" bIns="46589" rtlCol="0"/>
          <a:lstStyle>
            <a:lvl1pPr algn="r" defTabSz="914071" fontAlgn="auto">
              <a:spcBef>
                <a:spcPts val="0"/>
              </a:spcBef>
              <a:spcAft>
                <a:spcPts val="0"/>
              </a:spcAft>
              <a:defRPr sz="1200">
                <a:latin typeface="+mn-lt"/>
                <a:ea typeface="+mn-ea"/>
                <a:cs typeface="+mn-cs"/>
              </a:defRPr>
            </a:lvl1pPr>
          </a:lstStyle>
          <a:p>
            <a:pPr>
              <a:defRPr/>
            </a:pPr>
            <a:fld id="{9F965946-2478-E145-AFE4-8547AE25262C}" type="datetimeFigureOut">
              <a:rPr lang="en-US"/>
              <a:pPr>
                <a:defRPr/>
              </a:pPr>
              <a:t>5/22/2023</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3177" tIns="46589" rIns="93177" bIns="46589" rtlCol="0" anchor="b"/>
          <a:lstStyle>
            <a:lvl1pPr algn="l" defTabSz="914071"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3177" tIns="46589" rIns="93177" bIns="46589" rtlCol="0" anchor="b"/>
          <a:lstStyle>
            <a:lvl1pPr algn="r" defTabSz="914071" fontAlgn="auto">
              <a:spcBef>
                <a:spcPts val="0"/>
              </a:spcBef>
              <a:spcAft>
                <a:spcPts val="0"/>
              </a:spcAft>
              <a:defRPr sz="1200">
                <a:latin typeface="+mn-lt"/>
                <a:ea typeface="+mn-ea"/>
                <a:cs typeface="+mn-cs"/>
              </a:defRPr>
            </a:lvl1pPr>
          </a:lstStyle>
          <a:p>
            <a:pPr>
              <a:defRPr/>
            </a:pPr>
            <a:fld id="{D8349C4C-BF8C-2240-9F4C-3D64ECB8B9B4}" type="slidenum">
              <a:rPr lang="en-US"/>
              <a:pPr>
                <a:defRPr/>
              </a:pPr>
              <a:t>‹#›</a:t>
            </a:fld>
            <a:endParaRPr lang="en-US" dirty="0"/>
          </a:p>
        </p:txBody>
      </p:sp>
    </p:spTree>
    <p:extLst>
      <p:ext uri="{BB962C8B-B14F-4D97-AF65-F5344CB8AC3E}">
        <p14:creationId xmlns:p14="http://schemas.microsoft.com/office/powerpoint/2010/main" val="603075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77" tIns="46589" rIns="93177" bIns="46589" rtlCol="0"/>
          <a:lstStyle>
            <a:lvl1pPr algn="l" defTabSz="914071"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9" y="0"/>
            <a:ext cx="3038475" cy="465138"/>
          </a:xfrm>
          <a:prstGeom prst="rect">
            <a:avLst/>
          </a:prstGeom>
        </p:spPr>
        <p:txBody>
          <a:bodyPr vert="horz" lIns="93177" tIns="46589" rIns="93177" bIns="46589" rtlCol="0"/>
          <a:lstStyle>
            <a:lvl1pPr algn="r" defTabSz="914071" fontAlgn="auto">
              <a:spcBef>
                <a:spcPts val="0"/>
              </a:spcBef>
              <a:spcAft>
                <a:spcPts val="0"/>
              </a:spcAft>
              <a:defRPr sz="1200">
                <a:latin typeface="+mn-lt"/>
                <a:ea typeface="+mn-ea"/>
                <a:cs typeface="+mn-cs"/>
              </a:defRPr>
            </a:lvl1pPr>
          </a:lstStyle>
          <a:p>
            <a:pPr>
              <a:defRPr/>
            </a:pPr>
            <a:fld id="{5F87CF88-E23B-A648-9C43-44005E55E67F}" type="datetimeFigureOut">
              <a:rPr lang="en-US"/>
              <a:pPr>
                <a:defRPr/>
              </a:pPr>
              <a:t>5/22/2023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3177" tIns="46589" rIns="93177" bIns="46589" rtlCol="0" anchor="b"/>
          <a:lstStyle>
            <a:lvl1pPr algn="l" defTabSz="914071"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3177" tIns="46589" rIns="93177" bIns="46589" rtlCol="0" anchor="b"/>
          <a:lstStyle>
            <a:lvl1pPr algn="r" defTabSz="914071" fontAlgn="auto">
              <a:spcBef>
                <a:spcPts val="0"/>
              </a:spcBef>
              <a:spcAft>
                <a:spcPts val="0"/>
              </a:spcAft>
              <a:defRPr sz="1200">
                <a:latin typeface="+mn-lt"/>
                <a:ea typeface="+mn-ea"/>
                <a:cs typeface="+mn-cs"/>
              </a:defRPr>
            </a:lvl1pPr>
          </a:lstStyle>
          <a:p>
            <a:pPr>
              <a:defRPr/>
            </a:pPr>
            <a:fld id="{39E05E54-241B-CC4F-B64B-BCEBBB91A41B}" type="slidenum">
              <a:rPr lang="en-US"/>
              <a:pPr>
                <a:defRPr/>
              </a:pPr>
              <a:t>‹#›</a:t>
            </a:fld>
            <a:endParaRPr lang="en-US" dirty="0"/>
          </a:p>
        </p:txBody>
      </p:sp>
    </p:spTree>
    <p:extLst>
      <p:ext uri="{BB962C8B-B14F-4D97-AF65-F5344CB8AC3E}">
        <p14:creationId xmlns:p14="http://schemas.microsoft.com/office/powerpoint/2010/main" val="1462349105"/>
      </p:ext>
    </p:extLst>
  </p:cSld>
  <p:clrMap bg1="lt1" tx1="dk1" bg2="lt2" tx2="dk2" accent1="accent1" accent2="accent2" accent3="accent3" accent4="accent4" accent5="accent5" accent6="accent6" hlink="hlink" folHlink="folHlink"/>
  <p:hf hdr="0" ftr="0" dt="0"/>
  <p:notesStyle>
    <a:lvl1pPr algn="l" defTabSz="455613"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56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28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00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72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5181" algn="l" defTabSz="457035" rtl="0" eaLnBrk="1" latinLnBrk="0" hangingPunct="1">
      <a:defRPr sz="1200" kern="1200">
        <a:solidFill>
          <a:schemeClr val="tx1"/>
        </a:solidFill>
        <a:latin typeface="+mn-lt"/>
        <a:ea typeface="+mn-ea"/>
        <a:cs typeface="+mn-cs"/>
      </a:defRPr>
    </a:lvl6pPr>
    <a:lvl7pPr marL="2742219" algn="l" defTabSz="457035" rtl="0" eaLnBrk="1" latinLnBrk="0" hangingPunct="1">
      <a:defRPr sz="1200" kern="1200">
        <a:solidFill>
          <a:schemeClr val="tx1"/>
        </a:solidFill>
        <a:latin typeface="+mn-lt"/>
        <a:ea typeface="+mn-ea"/>
        <a:cs typeface="+mn-cs"/>
      </a:defRPr>
    </a:lvl7pPr>
    <a:lvl8pPr marL="3199252" algn="l" defTabSz="457035" rtl="0" eaLnBrk="1" latinLnBrk="0" hangingPunct="1">
      <a:defRPr sz="1200" kern="1200">
        <a:solidFill>
          <a:schemeClr val="tx1"/>
        </a:solidFill>
        <a:latin typeface="+mn-lt"/>
        <a:ea typeface="+mn-ea"/>
        <a:cs typeface="+mn-cs"/>
      </a:defRPr>
    </a:lvl8pPr>
    <a:lvl9pPr marL="3656291" algn="l" defTabSz="45703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E05E54-241B-CC4F-B64B-BCEBBB91A41B}" type="slidenum">
              <a:rPr lang="en-US" smtClean="0"/>
              <a:pPr>
                <a:defRPr/>
              </a:pPr>
              <a:t>1</a:t>
            </a:fld>
            <a:endParaRPr lang="en-US" dirty="0"/>
          </a:p>
        </p:txBody>
      </p:sp>
    </p:spTree>
    <p:extLst>
      <p:ext uri="{BB962C8B-B14F-4D97-AF65-F5344CB8AC3E}">
        <p14:creationId xmlns:p14="http://schemas.microsoft.com/office/powerpoint/2010/main" val="2992446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2" descr="Internal Cover wlogo.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6475"/>
          </a:xfrm>
          <a:prstGeom prst="rect">
            <a:avLst/>
          </a:prstGeom>
        </p:spPr>
      </p:pic>
      <p:sp>
        <p:nvSpPr>
          <p:cNvPr id="8" name="Rectangle 8"/>
          <p:cNvSpPr>
            <a:spLocks noChangeArrowheads="1"/>
          </p:cNvSpPr>
          <p:nvPr userDrawn="1"/>
        </p:nvSpPr>
        <p:spPr bwMode="auto">
          <a:xfrm>
            <a:off x="0" y="376238"/>
            <a:ext cx="2205038" cy="27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95" tIns="45697" rIns="91395" bIns="45697"/>
          <a:lstStyle/>
          <a:p>
            <a:r>
              <a:rPr lang="en-US" sz="700">
                <a:solidFill>
                  <a:srgbClr val="F8F8F8"/>
                </a:solidFill>
              </a:rPr>
              <a:t>National Aeronautics and Space Administration</a:t>
            </a:r>
            <a:endParaRPr lang="en-US">
              <a:solidFill>
                <a:srgbClr val="F8F8F8"/>
              </a:solidFill>
            </a:endParaRPr>
          </a:p>
        </p:txBody>
      </p:sp>
      <p:sp>
        <p:nvSpPr>
          <p:cNvPr id="9" name="TextBox 8"/>
          <p:cNvSpPr txBox="1">
            <a:spLocks noChangeArrowheads="1"/>
          </p:cNvSpPr>
          <p:nvPr userDrawn="1"/>
        </p:nvSpPr>
        <p:spPr bwMode="auto">
          <a:xfrm>
            <a:off x="1586706" y="6608825"/>
            <a:ext cx="1236663"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defTabSz="912813" fontAlgn="base">
              <a:spcBef>
                <a:spcPct val="0"/>
              </a:spcBef>
              <a:spcAft>
                <a:spcPct val="0"/>
              </a:spcAft>
              <a:defRPr>
                <a:solidFill>
                  <a:schemeClr val="tx1"/>
                </a:solidFill>
                <a:latin typeface="Arial" charset="0"/>
                <a:ea typeface="ＭＳ Ｐゴシック" charset="0"/>
              </a:defRPr>
            </a:lvl6pPr>
            <a:lvl7pPr marL="2971800" indent="-228600" defTabSz="912813" fontAlgn="base">
              <a:spcBef>
                <a:spcPct val="0"/>
              </a:spcBef>
              <a:spcAft>
                <a:spcPct val="0"/>
              </a:spcAft>
              <a:defRPr>
                <a:solidFill>
                  <a:schemeClr val="tx1"/>
                </a:solidFill>
                <a:latin typeface="Arial" charset="0"/>
                <a:ea typeface="ＭＳ Ｐゴシック" charset="0"/>
              </a:defRPr>
            </a:lvl7pPr>
            <a:lvl8pPr marL="3429000" indent="-228600" defTabSz="912813" fontAlgn="base">
              <a:spcBef>
                <a:spcPct val="0"/>
              </a:spcBef>
              <a:spcAft>
                <a:spcPct val="0"/>
              </a:spcAft>
              <a:defRPr>
                <a:solidFill>
                  <a:schemeClr val="tx1"/>
                </a:solidFill>
                <a:latin typeface="Arial" charset="0"/>
                <a:ea typeface="ＭＳ Ｐゴシック" charset="0"/>
              </a:defRPr>
            </a:lvl8pPr>
            <a:lvl9pPr marL="3886200" indent="-228600" defTabSz="912813" fontAlgn="base">
              <a:spcBef>
                <a:spcPct val="0"/>
              </a:spcBef>
              <a:spcAft>
                <a:spcPct val="0"/>
              </a:spcAft>
              <a:defRPr>
                <a:solidFill>
                  <a:schemeClr val="tx1"/>
                </a:solidFill>
                <a:latin typeface="Arial" charset="0"/>
                <a:ea typeface="ＭＳ Ｐゴシック" charset="0"/>
              </a:defRPr>
            </a:lvl9pPr>
          </a:lstStyle>
          <a:p>
            <a:pPr>
              <a:defRPr/>
            </a:pPr>
            <a:r>
              <a:rPr lang="en-US" sz="700" dirty="0">
                <a:solidFill>
                  <a:srgbClr val="000000"/>
                </a:solidFill>
                <a:cs typeface="Arial" charset="0"/>
              </a:rPr>
              <a:t>www.nasa.gov/sls</a:t>
            </a:r>
          </a:p>
        </p:txBody>
      </p:sp>
      <p:pic>
        <p:nvPicPr>
          <p:cNvPr id="11" name="Picture 13" descr="slsmark_color.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31378" y="6435611"/>
            <a:ext cx="561975" cy="407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1169988" y="2941638"/>
            <a:ext cx="247215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000" kern="0" spc="300" dirty="0">
                <a:solidFill>
                  <a:srgbClr val="FFFFFF"/>
                </a:solidFill>
              </a:rPr>
              <a:t>SPACE LAUNCH SYSTEM</a:t>
            </a:r>
            <a:endParaRPr lang="en-US" sz="1000" dirty="0">
              <a:solidFill>
                <a:srgbClr val="FFFFFF"/>
              </a:solidFill>
            </a:endParaRPr>
          </a:p>
        </p:txBody>
      </p:sp>
      <p:sp>
        <p:nvSpPr>
          <p:cNvPr id="51" name="Text Placeholder 10"/>
          <p:cNvSpPr>
            <a:spLocks noGrp="1"/>
          </p:cNvSpPr>
          <p:nvPr>
            <p:ph type="body" sz="quarter" idx="11"/>
          </p:nvPr>
        </p:nvSpPr>
        <p:spPr>
          <a:xfrm>
            <a:off x="4868227" y="4506885"/>
            <a:ext cx="3944380" cy="584775"/>
          </a:xfrm>
          <a:prstGeom prst="rect">
            <a:avLst/>
          </a:prstGeom>
        </p:spPr>
        <p:txBody>
          <a:bodyPr vert="horz" wrap="square" anchor="b">
            <a:spAutoFit/>
          </a:bodyPr>
          <a:lstStyle>
            <a:lvl1pPr marL="0" indent="0" algn="r">
              <a:buFontTx/>
              <a:buNone/>
              <a:defRPr sz="1800">
                <a:latin typeface="Century Gothic"/>
                <a:cs typeface="Century Gothic"/>
              </a:defRPr>
            </a:lvl1pPr>
            <a:lvl2pPr marL="338137" indent="0" algn="r">
              <a:buNone/>
              <a:defRPr sz="1400">
                <a:latin typeface="Century Gothic"/>
                <a:cs typeface="Century Gothic"/>
              </a:defRPr>
            </a:lvl2pPr>
          </a:lstStyle>
          <a:p>
            <a:pPr lvl="0"/>
            <a:r>
              <a:rPr lang="en-US" dirty="0"/>
              <a:t>Click to edit Master text styles</a:t>
            </a:r>
          </a:p>
          <a:p>
            <a:pPr lvl="1"/>
            <a:r>
              <a:rPr lang="en-US" dirty="0"/>
              <a:t>Second level</a:t>
            </a:r>
          </a:p>
        </p:txBody>
      </p:sp>
      <p:sp>
        <p:nvSpPr>
          <p:cNvPr id="6" name="Text Placeholder 5"/>
          <p:cNvSpPr>
            <a:spLocks noGrp="1"/>
          </p:cNvSpPr>
          <p:nvPr>
            <p:ph type="body" sz="quarter" idx="10"/>
          </p:nvPr>
        </p:nvSpPr>
        <p:spPr>
          <a:xfrm>
            <a:off x="762000" y="3064748"/>
            <a:ext cx="8050607" cy="802075"/>
          </a:xfrm>
          <a:prstGeom prst="rect">
            <a:avLst/>
          </a:prstGeom>
        </p:spPr>
        <p:txBody>
          <a:bodyPr vert="horz" anchor="ctr"/>
          <a:lstStyle>
            <a:lvl1pPr marL="0" indent="0" algn="l">
              <a:lnSpc>
                <a:spcPct val="100000"/>
              </a:lnSpc>
              <a:buNone/>
              <a:defRPr sz="3500" b="1" i="0">
                <a:solidFill>
                  <a:schemeClr val="tx2"/>
                </a:solidFill>
                <a:latin typeface="Century Gothic"/>
                <a:cs typeface="Century Gothic"/>
              </a:defRPr>
            </a:lvl1pPr>
            <a:lvl2pPr marL="338018" indent="0">
              <a:buNone/>
              <a:defRPr/>
            </a:lvl2pPr>
            <a:lvl3pPr marL="566534" indent="0">
              <a:buNone/>
              <a:defRPr/>
            </a:lvl3pPr>
            <a:lvl4pPr marL="739512" indent="0">
              <a:buNone/>
              <a:defRPr/>
            </a:lvl4pPr>
            <a:lvl5pPr marL="922009" indent="0">
              <a:buNone/>
              <a:defRPr/>
            </a:lvl5pPr>
          </a:lstStyle>
          <a:p>
            <a:pPr lvl="0"/>
            <a:r>
              <a:rPr lang="en-US" dirty="0"/>
              <a:t>Click to edit Master text styles</a:t>
            </a:r>
          </a:p>
        </p:txBody>
      </p:sp>
      <p:sp>
        <p:nvSpPr>
          <p:cNvPr id="14" name="Text Placeholder 13"/>
          <p:cNvSpPr>
            <a:spLocks noGrp="1"/>
          </p:cNvSpPr>
          <p:nvPr>
            <p:ph type="body" sz="quarter" idx="12"/>
          </p:nvPr>
        </p:nvSpPr>
        <p:spPr>
          <a:xfrm>
            <a:off x="6050423" y="3845231"/>
            <a:ext cx="2834924" cy="307777"/>
          </a:xfrm>
          <a:prstGeom prst="rect">
            <a:avLst/>
          </a:prstGeom>
          <a:noFill/>
        </p:spPr>
        <p:txBody>
          <a:bodyPr wrap="square" rtlCol="0">
            <a:spAutoFit/>
          </a:bodyPr>
          <a:lstStyle>
            <a:lvl1pPr marL="0" indent="0" algn="r">
              <a:buFontTx/>
              <a:buNone/>
              <a:defRPr lang="en-US" sz="1400" kern="1200" smtClean="0">
                <a:latin typeface="Century Gothic"/>
                <a:ea typeface="+mn-ea"/>
                <a:cs typeface="Century Gothic"/>
              </a:defRPr>
            </a:lvl1pPr>
            <a:lvl2pPr>
              <a:defRPr lang="en-US" sz="1800" kern="1200" smtClean="0">
                <a:solidFill>
                  <a:schemeClr val="tx1"/>
                </a:solidFill>
                <a:ea typeface="+mn-ea"/>
                <a:cs typeface="+mn-cs"/>
              </a:defRPr>
            </a:lvl2pPr>
            <a:lvl3pPr>
              <a:defRPr lang="en-US" sz="1800" kern="1200" smtClean="0">
                <a:solidFill>
                  <a:schemeClr val="tx1"/>
                </a:solidFill>
                <a:ea typeface="+mn-ea"/>
                <a:cs typeface="+mn-cs"/>
              </a:defRPr>
            </a:lvl3pPr>
            <a:lvl4pPr>
              <a:defRPr lang="en-US" sz="1800" kern="1200" smtClean="0">
                <a:solidFill>
                  <a:schemeClr val="tx1"/>
                </a:solidFill>
                <a:ea typeface="+mn-ea"/>
                <a:cs typeface="+mn-cs"/>
              </a:defRPr>
            </a:lvl4pPr>
            <a:lvl5pPr>
              <a:defRPr lang="en-US" sz="1800" kern="1200">
                <a:solidFill>
                  <a:schemeClr val="tx1"/>
                </a:solidFill>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1831385495"/>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613" y="1"/>
            <a:ext cx="8307387" cy="673767"/>
          </a:xfrm>
          <a:prstGeom prst="rect">
            <a:avLst/>
          </a:prstGeom>
        </p:spPr>
        <p:txBody>
          <a:bodyPr/>
          <a:lstStyle/>
          <a:p>
            <a:r>
              <a:rPr lang="en-US" dirty="0"/>
              <a:t>Click to edit Master title style</a:t>
            </a:r>
          </a:p>
        </p:txBody>
      </p:sp>
      <p:sp>
        <p:nvSpPr>
          <p:cNvPr id="5" name="Slide Number Placeholder 3"/>
          <p:cNvSpPr>
            <a:spLocks noGrp="1"/>
          </p:cNvSpPr>
          <p:nvPr>
            <p:ph type="sldNum" sz="quarter" idx="12"/>
          </p:nvPr>
        </p:nvSpPr>
        <p:spPr/>
        <p:txBody>
          <a:bodyPr/>
          <a:lstStyle>
            <a:lvl1pPr>
              <a:defRPr/>
            </a:lvl1pPr>
          </a:lstStyle>
          <a:p>
            <a:pPr>
              <a:defRPr/>
            </a:pPr>
            <a:fld id="{9D6E15B6-C9AE-6C48-AC2B-348B95EC9836}" type="slidenum">
              <a:rPr lang="en-US" smtClean="0">
                <a:solidFill>
                  <a:srgbClr val="000000"/>
                </a:solidFill>
              </a:rPr>
              <a:pPr>
                <a:defRPr/>
              </a:pPr>
              <a:t>‹#›</a:t>
            </a:fld>
            <a:endParaRPr lang="en-US" dirty="0">
              <a:solidFill>
                <a:srgbClr val="000000"/>
              </a:solidFill>
            </a:endParaRPr>
          </a:p>
        </p:txBody>
      </p:sp>
      <p:sp>
        <p:nvSpPr>
          <p:cNvPr id="3" name="Footer Placeholder 2"/>
          <p:cNvSpPr>
            <a:spLocks noGrp="1"/>
          </p:cNvSpPr>
          <p:nvPr>
            <p:ph type="ftr" sz="quarter" idx="13"/>
          </p:nvPr>
        </p:nvSpPr>
        <p:spPr/>
        <p:txBody>
          <a:bodyPr/>
          <a:lstStyle/>
          <a:p>
            <a:r>
              <a:rPr lang="en-US">
                <a:solidFill>
                  <a:srgbClr val="969696">
                    <a:tint val="75000"/>
                  </a:srgbClr>
                </a:solidFill>
              </a:rPr>
              <a:t>MSFC-EV31-initials-YYYMMDD</a:t>
            </a:r>
            <a:endParaRPr lang="en-US" dirty="0">
              <a:solidFill>
                <a:srgbClr val="969696">
                  <a:tint val="75000"/>
                </a:srgbClr>
              </a:solidFill>
            </a:endParaRPr>
          </a:p>
        </p:txBody>
      </p:sp>
    </p:spTree>
    <p:extLst>
      <p:ext uri="{BB962C8B-B14F-4D97-AF65-F5344CB8AC3E}">
        <p14:creationId xmlns:p14="http://schemas.microsoft.com/office/powerpoint/2010/main" val="236062778"/>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ad Layout">
    <p:spTree>
      <p:nvGrpSpPr>
        <p:cNvPr id="1" name=""/>
        <p:cNvGrpSpPr/>
        <p:nvPr/>
      </p:nvGrpSpPr>
      <p:grpSpPr>
        <a:xfrm>
          <a:off x="0" y="0"/>
          <a:ext cx="0" cy="0"/>
          <a:chOff x="0" y="0"/>
          <a:chExt cx="0" cy="0"/>
        </a:xfrm>
      </p:grpSpPr>
      <p:sp>
        <p:nvSpPr>
          <p:cNvPr id="2" name="Title 1"/>
          <p:cNvSpPr>
            <a:spLocks noGrp="1"/>
          </p:cNvSpPr>
          <p:nvPr>
            <p:ph type="title"/>
          </p:nvPr>
        </p:nvSpPr>
        <p:spPr>
          <a:xfrm>
            <a:off x="836613" y="1"/>
            <a:ext cx="8307387" cy="70159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6613" y="984064"/>
            <a:ext cx="3861825" cy="2619307"/>
          </a:xfrm>
          <a:prstGeom prst="rect">
            <a:avLst/>
          </a:prstGeom>
        </p:spPr>
        <p:txBody>
          <a:bodyPr/>
          <a:lstStyle>
            <a:lvl1pPr marL="0" indent="0">
              <a:lnSpc>
                <a:spcPct val="100000"/>
              </a:lnSpc>
              <a:buClr>
                <a:srgbClr val="DD6016"/>
              </a:buClr>
              <a:buFontTx/>
              <a:buNone/>
              <a:defRPr sz="2400">
                <a:solidFill>
                  <a:srgbClr val="000000"/>
                </a:solidFill>
                <a:latin typeface="+mn-lt"/>
                <a:cs typeface="Arial"/>
              </a:defRPr>
            </a:lvl1pPr>
            <a:lvl2pPr marL="0" indent="0">
              <a:lnSpc>
                <a:spcPct val="100000"/>
              </a:lnSpc>
              <a:buClr>
                <a:srgbClr val="DD6016"/>
              </a:buClr>
              <a:buFontTx/>
              <a:buNone/>
              <a:defRPr sz="2000" b="1">
                <a:solidFill>
                  <a:srgbClr val="000000"/>
                </a:solidFill>
                <a:latin typeface="+mn-lt"/>
                <a:cs typeface="Arial"/>
              </a:defRPr>
            </a:lvl2pPr>
            <a:lvl3pPr marL="285750" indent="-174625">
              <a:lnSpc>
                <a:spcPct val="100000"/>
              </a:lnSpc>
              <a:buClr>
                <a:schemeClr val="bg2"/>
              </a:buClr>
              <a:buFont typeface="Arial"/>
              <a:buChar char="•"/>
              <a:defRPr sz="1800">
                <a:solidFill>
                  <a:srgbClr val="000000"/>
                </a:solidFill>
                <a:latin typeface="+mn-lt"/>
                <a:cs typeface="Arial"/>
              </a:defRPr>
            </a:lvl3pPr>
            <a:lvl4pPr marL="401638" indent="0">
              <a:lnSpc>
                <a:spcPct val="100000"/>
              </a:lnSpc>
              <a:buClr>
                <a:srgbClr val="DD6016"/>
              </a:buClr>
              <a:buFontTx/>
              <a:buNone/>
              <a:defRPr sz="1800">
                <a:solidFill>
                  <a:srgbClr val="7F7F7F"/>
                </a:solidFill>
                <a:latin typeface="Century Gothic"/>
                <a:cs typeface="Century Gothic"/>
              </a:defRPr>
            </a:lvl4pPr>
            <a:lvl5pPr marL="627063" indent="0">
              <a:lnSpc>
                <a:spcPct val="100000"/>
              </a:lnSpc>
              <a:buClr>
                <a:srgbClr val="DD6016"/>
              </a:buClr>
              <a:buFontTx/>
              <a:buNone/>
              <a:defRPr sz="1400">
                <a:solidFill>
                  <a:srgbClr val="7F7F7F"/>
                </a:solidFill>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p:txBody>
      </p:sp>
      <p:sp>
        <p:nvSpPr>
          <p:cNvPr id="8" name="Content Placeholder 2"/>
          <p:cNvSpPr>
            <a:spLocks noGrp="1"/>
          </p:cNvSpPr>
          <p:nvPr>
            <p:ph idx="14"/>
          </p:nvPr>
        </p:nvSpPr>
        <p:spPr>
          <a:xfrm>
            <a:off x="836613" y="3885842"/>
            <a:ext cx="3861825" cy="2619307"/>
          </a:xfrm>
          <a:prstGeom prst="rect">
            <a:avLst/>
          </a:prstGeom>
        </p:spPr>
        <p:txBody>
          <a:bodyPr/>
          <a:lstStyle>
            <a:lvl1pPr marL="0" indent="0">
              <a:lnSpc>
                <a:spcPct val="100000"/>
              </a:lnSpc>
              <a:buClr>
                <a:srgbClr val="DD6016"/>
              </a:buClr>
              <a:buFontTx/>
              <a:buNone/>
              <a:defRPr sz="2400">
                <a:solidFill>
                  <a:srgbClr val="000000"/>
                </a:solidFill>
                <a:latin typeface="+mn-lt"/>
                <a:cs typeface="Arial"/>
              </a:defRPr>
            </a:lvl1pPr>
            <a:lvl2pPr marL="0" indent="0">
              <a:lnSpc>
                <a:spcPct val="100000"/>
              </a:lnSpc>
              <a:buClr>
                <a:srgbClr val="DD6016"/>
              </a:buClr>
              <a:buFontTx/>
              <a:buNone/>
              <a:defRPr sz="2000" b="1">
                <a:solidFill>
                  <a:srgbClr val="000000"/>
                </a:solidFill>
                <a:latin typeface="+mn-lt"/>
                <a:cs typeface="Arial"/>
              </a:defRPr>
            </a:lvl2pPr>
            <a:lvl3pPr marL="285750" indent="-174625">
              <a:lnSpc>
                <a:spcPct val="100000"/>
              </a:lnSpc>
              <a:buClr>
                <a:schemeClr val="bg2"/>
              </a:buClr>
              <a:buFont typeface="Arial"/>
              <a:buChar char="•"/>
              <a:defRPr sz="1800">
                <a:solidFill>
                  <a:srgbClr val="000000"/>
                </a:solidFill>
                <a:latin typeface="+mn-lt"/>
                <a:cs typeface="Arial"/>
              </a:defRPr>
            </a:lvl3pPr>
            <a:lvl4pPr marL="401638" indent="0">
              <a:lnSpc>
                <a:spcPct val="100000"/>
              </a:lnSpc>
              <a:buClr>
                <a:srgbClr val="DD6016"/>
              </a:buClr>
              <a:buFontTx/>
              <a:buNone/>
              <a:defRPr sz="1800">
                <a:solidFill>
                  <a:srgbClr val="7F7F7F"/>
                </a:solidFill>
                <a:latin typeface="Century Gothic"/>
                <a:cs typeface="Century Gothic"/>
              </a:defRPr>
            </a:lvl4pPr>
            <a:lvl5pPr marL="627063" indent="0">
              <a:lnSpc>
                <a:spcPct val="100000"/>
              </a:lnSpc>
              <a:buClr>
                <a:srgbClr val="DD6016"/>
              </a:buClr>
              <a:buFontTx/>
              <a:buNone/>
              <a:defRPr sz="1400">
                <a:solidFill>
                  <a:srgbClr val="7F7F7F"/>
                </a:solidFill>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p:txBody>
      </p:sp>
      <p:sp>
        <p:nvSpPr>
          <p:cNvPr id="9" name="Content Placeholder 2"/>
          <p:cNvSpPr>
            <a:spLocks noGrp="1"/>
          </p:cNvSpPr>
          <p:nvPr>
            <p:ph idx="15"/>
          </p:nvPr>
        </p:nvSpPr>
        <p:spPr>
          <a:xfrm>
            <a:off x="4995295" y="984064"/>
            <a:ext cx="3861825" cy="2619307"/>
          </a:xfrm>
          <a:prstGeom prst="rect">
            <a:avLst/>
          </a:prstGeom>
        </p:spPr>
        <p:txBody>
          <a:bodyPr/>
          <a:lstStyle>
            <a:lvl1pPr marL="0" indent="0">
              <a:lnSpc>
                <a:spcPct val="100000"/>
              </a:lnSpc>
              <a:buClr>
                <a:srgbClr val="DD6016"/>
              </a:buClr>
              <a:buFontTx/>
              <a:buNone/>
              <a:defRPr sz="2400">
                <a:solidFill>
                  <a:srgbClr val="000000"/>
                </a:solidFill>
                <a:latin typeface="+mn-lt"/>
                <a:cs typeface="Arial"/>
              </a:defRPr>
            </a:lvl1pPr>
            <a:lvl2pPr marL="0" indent="0">
              <a:lnSpc>
                <a:spcPct val="100000"/>
              </a:lnSpc>
              <a:buClr>
                <a:srgbClr val="DD6016"/>
              </a:buClr>
              <a:buFontTx/>
              <a:buNone/>
              <a:defRPr sz="2000" b="1">
                <a:solidFill>
                  <a:srgbClr val="000000"/>
                </a:solidFill>
                <a:latin typeface="+mn-lt"/>
                <a:cs typeface="Arial"/>
              </a:defRPr>
            </a:lvl2pPr>
            <a:lvl3pPr marL="285750" indent="-174625">
              <a:lnSpc>
                <a:spcPct val="100000"/>
              </a:lnSpc>
              <a:buClr>
                <a:schemeClr val="bg2"/>
              </a:buClr>
              <a:buFont typeface="Arial"/>
              <a:buChar char="•"/>
              <a:defRPr sz="1800">
                <a:solidFill>
                  <a:srgbClr val="000000"/>
                </a:solidFill>
                <a:latin typeface="+mn-lt"/>
                <a:cs typeface="Arial"/>
              </a:defRPr>
            </a:lvl3pPr>
            <a:lvl4pPr marL="401638" indent="0">
              <a:lnSpc>
                <a:spcPct val="100000"/>
              </a:lnSpc>
              <a:buClr>
                <a:srgbClr val="DD6016"/>
              </a:buClr>
              <a:buFontTx/>
              <a:buNone/>
              <a:defRPr sz="1800">
                <a:solidFill>
                  <a:srgbClr val="7F7F7F"/>
                </a:solidFill>
                <a:latin typeface="Century Gothic"/>
                <a:cs typeface="Century Gothic"/>
              </a:defRPr>
            </a:lvl4pPr>
            <a:lvl5pPr marL="627063" indent="0">
              <a:lnSpc>
                <a:spcPct val="100000"/>
              </a:lnSpc>
              <a:buClr>
                <a:srgbClr val="DD6016"/>
              </a:buClr>
              <a:buFontTx/>
              <a:buNone/>
              <a:defRPr sz="1400">
                <a:solidFill>
                  <a:srgbClr val="7F7F7F"/>
                </a:solidFill>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p:txBody>
      </p:sp>
      <p:sp>
        <p:nvSpPr>
          <p:cNvPr id="13" name="Content Placeholder 2"/>
          <p:cNvSpPr>
            <a:spLocks noGrp="1"/>
          </p:cNvSpPr>
          <p:nvPr>
            <p:ph idx="16"/>
          </p:nvPr>
        </p:nvSpPr>
        <p:spPr>
          <a:xfrm>
            <a:off x="4995295" y="3885842"/>
            <a:ext cx="3861825" cy="2619307"/>
          </a:xfrm>
          <a:prstGeom prst="rect">
            <a:avLst/>
          </a:prstGeom>
        </p:spPr>
        <p:txBody>
          <a:bodyPr/>
          <a:lstStyle>
            <a:lvl1pPr marL="0" indent="0">
              <a:lnSpc>
                <a:spcPct val="100000"/>
              </a:lnSpc>
              <a:buClr>
                <a:srgbClr val="DD6016"/>
              </a:buClr>
              <a:buFontTx/>
              <a:buNone/>
              <a:defRPr sz="2400">
                <a:solidFill>
                  <a:srgbClr val="000000"/>
                </a:solidFill>
                <a:latin typeface="+mn-lt"/>
                <a:cs typeface="Arial"/>
              </a:defRPr>
            </a:lvl1pPr>
            <a:lvl2pPr marL="0" indent="0">
              <a:lnSpc>
                <a:spcPct val="100000"/>
              </a:lnSpc>
              <a:buClr>
                <a:srgbClr val="DD6016"/>
              </a:buClr>
              <a:buFontTx/>
              <a:buNone/>
              <a:defRPr sz="2000" b="1">
                <a:solidFill>
                  <a:srgbClr val="000000"/>
                </a:solidFill>
                <a:latin typeface="+mn-lt"/>
                <a:cs typeface="Arial"/>
              </a:defRPr>
            </a:lvl2pPr>
            <a:lvl3pPr marL="285750" indent="-174625">
              <a:lnSpc>
                <a:spcPct val="100000"/>
              </a:lnSpc>
              <a:buClr>
                <a:schemeClr val="bg2"/>
              </a:buClr>
              <a:buFont typeface="Arial"/>
              <a:buChar char="•"/>
              <a:defRPr sz="1800">
                <a:solidFill>
                  <a:srgbClr val="000000"/>
                </a:solidFill>
                <a:latin typeface="+mn-lt"/>
                <a:cs typeface="Arial"/>
              </a:defRPr>
            </a:lvl3pPr>
            <a:lvl4pPr marL="401638" indent="0">
              <a:lnSpc>
                <a:spcPct val="100000"/>
              </a:lnSpc>
              <a:buClr>
                <a:srgbClr val="DD6016"/>
              </a:buClr>
              <a:buFontTx/>
              <a:buNone/>
              <a:defRPr sz="1800">
                <a:solidFill>
                  <a:srgbClr val="7F7F7F"/>
                </a:solidFill>
                <a:latin typeface="Century Gothic"/>
                <a:cs typeface="Century Gothic"/>
              </a:defRPr>
            </a:lvl4pPr>
            <a:lvl5pPr marL="627063" indent="0">
              <a:lnSpc>
                <a:spcPct val="100000"/>
              </a:lnSpc>
              <a:buClr>
                <a:srgbClr val="DD6016"/>
              </a:buClr>
              <a:buFontTx/>
              <a:buNone/>
              <a:defRPr sz="1400">
                <a:solidFill>
                  <a:srgbClr val="7F7F7F"/>
                </a:solidFill>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p:txBody>
      </p:sp>
      <p:sp>
        <p:nvSpPr>
          <p:cNvPr id="11" name="Slide Number Placeholder 3"/>
          <p:cNvSpPr>
            <a:spLocks noGrp="1"/>
          </p:cNvSpPr>
          <p:nvPr>
            <p:ph type="sldNum" sz="quarter" idx="17"/>
          </p:nvPr>
        </p:nvSpPr>
        <p:spPr>
          <a:xfrm>
            <a:off x="8656320" y="6601097"/>
            <a:ext cx="487680" cy="256903"/>
          </a:xfrm>
        </p:spPr>
        <p:txBody>
          <a:bodyPr/>
          <a:lstStyle>
            <a:lvl1pPr>
              <a:defRPr dirty="0"/>
            </a:lvl1pPr>
          </a:lstStyle>
          <a:p>
            <a:pPr>
              <a:defRPr/>
            </a:pPr>
            <a:fld id="{7BD0D69B-A150-8A4A-99F0-03F2CD774A30}" type="slidenum">
              <a:rPr lang="en-US" smtClean="0">
                <a:solidFill>
                  <a:srgbClr val="000000"/>
                </a:solidFill>
              </a:rPr>
              <a:pPr>
                <a:defRPr/>
              </a:pPr>
              <a:t>‹#›</a:t>
            </a:fld>
            <a:endParaRPr lang="en-US">
              <a:solidFill>
                <a:srgbClr val="000000"/>
              </a:solidFill>
            </a:endParaRPr>
          </a:p>
        </p:txBody>
      </p:sp>
      <p:sp>
        <p:nvSpPr>
          <p:cNvPr id="4" name="Footer Placeholder 3"/>
          <p:cNvSpPr>
            <a:spLocks noGrp="1"/>
          </p:cNvSpPr>
          <p:nvPr>
            <p:ph type="ftr" sz="quarter" idx="18"/>
          </p:nvPr>
        </p:nvSpPr>
        <p:spPr/>
        <p:txBody>
          <a:bodyPr/>
          <a:lstStyle/>
          <a:p>
            <a:r>
              <a:rPr lang="en-US">
                <a:solidFill>
                  <a:srgbClr val="969696">
                    <a:tint val="75000"/>
                  </a:srgbClr>
                </a:solidFill>
              </a:rPr>
              <a:t>MSFC-EV31-initials-YYYMMDD</a:t>
            </a:r>
            <a:endParaRPr lang="en-US" dirty="0">
              <a:solidFill>
                <a:srgbClr val="969696">
                  <a:tint val="75000"/>
                </a:srgbClr>
              </a:solidFill>
            </a:endParaRPr>
          </a:p>
        </p:txBody>
      </p:sp>
    </p:spTree>
    <p:extLst>
      <p:ext uri="{BB962C8B-B14F-4D97-AF65-F5344CB8AC3E}">
        <p14:creationId xmlns:p14="http://schemas.microsoft.com/office/powerpoint/2010/main" val="39741261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with Text Right">
    <p:spTree>
      <p:nvGrpSpPr>
        <p:cNvPr id="1" name=""/>
        <p:cNvGrpSpPr/>
        <p:nvPr/>
      </p:nvGrpSpPr>
      <p:grpSpPr>
        <a:xfrm>
          <a:off x="0" y="0"/>
          <a:ext cx="0" cy="0"/>
          <a:chOff x="0" y="0"/>
          <a:chExt cx="0" cy="0"/>
        </a:xfrm>
      </p:grpSpPr>
      <p:sp>
        <p:nvSpPr>
          <p:cNvPr id="5" name="Content Placeholder 2"/>
          <p:cNvSpPr>
            <a:spLocks noGrp="1"/>
          </p:cNvSpPr>
          <p:nvPr>
            <p:ph idx="1"/>
          </p:nvPr>
        </p:nvSpPr>
        <p:spPr>
          <a:xfrm>
            <a:off x="6107152" y="2125579"/>
            <a:ext cx="2656214" cy="2765320"/>
          </a:xfrm>
          <a:prstGeom prst="rect">
            <a:avLst/>
          </a:prstGeom>
        </p:spPr>
        <p:txBody>
          <a:bodyPr/>
          <a:lstStyle>
            <a:lvl1pPr marL="0" indent="0">
              <a:lnSpc>
                <a:spcPct val="100000"/>
              </a:lnSpc>
              <a:buFontTx/>
              <a:buNone/>
              <a:defRPr b="0" i="0">
                <a:solidFill>
                  <a:srgbClr val="000000"/>
                </a:solidFill>
                <a:latin typeface="Arial"/>
                <a:cs typeface="Arial"/>
              </a:defRPr>
            </a:lvl1pPr>
            <a:lvl2pPr marL="338018" indent="0">
              <a:lnSpc>
                <a:spcPct val="100000"/>
              </a:lnSpc>
              <a:buFontTx/>
              <a:buNone/>
              <a:defRPr>
                <a:solidFill>
                  <a:schemeClr val="bg2">
                    <a:lumMod val="50000"/>
                    <a:lumOff val="50000"/>
                  </a:schemeClr>
                </a:solidFill>
              </a:defRPr>
            </a:lvl2pPr>
            <a:lvl3pPr marL="566534" indent="0">
              <a:lnSpc>
                <a:spcPct val="100000"/>
              </a:lnSpc>
              <a:buFontTx/>
              <a:buNone/>
              <a:defRPr>
                <a:solidFill>
                  <a:schemeClr val="bg2">
                    <a:lumMod val="50000"/>
                    <a:lumOff val="50000"/>
                  </a:schemeClr>
                </a:solidFill>
              </a:defRPr>
            </a:lvl3pPr>
            <a:lvl4pPr marL="739512" indent="0">
              <a:lnSpc>
                <a:spcPct val="100000"/>
              </a:lnSpc>
              <a:buFontTx/>
              <a:buNone/>
              <a:defRPr>
                <a:solidFill>
                  <a:schemeClr val="bg2">
                    <a:lumMod val="50000"/>
                    <a:lumOff val="50000"/>
                  </a:schemeClr>
                </a:solidFill>
              </a:defRPr>
            </a:lvl4pPr>
            <a:lvl5pPr marL="922009" indent="0">
              <a:lnSpc>
                <a:spcPct val="100000"/>
              </a:lnSpc>
              <a:buFontTx/>
              <a:buNone/>
              <a:defRPr>
                <a:solidFill>
                  <a:schemeClr val="bg2">
                    <a:lumMod val="50000"/>
                    <a:lumOff val="50000"/>
                  </a:schemeClr>
                </a:solidFill>
              </a:defRPr>
            </a:lvl5pPr>
          </a:lstStyle>
          <a:p>
            <a:pPr lvl="0"/>
            <a:r>
              <a:rPr lang="en-US" dirty="0"/>
              <a:t>Click to edit Master text styles</a:t>
            </a:r>
          </a:p>
        </p:txBody>
      </p:sp>
      <p:sp>
        <p:nvSpPr>
          <p:cNvPr id="4" name="Picture Placeholder 3"/>
          <p:cNvSpPr>
            <a:spLocks noGrp="1"/>
          </p:cNvSpPr>
          <p:nvPr>
            <p:ph type="pic" sz="quarter" idx="10"/>
          </p:nvPr>
        </p:nvSpPr>
        <p:spPr>
          <a:xfrm>
            <a:off x="473242" y="2125579"/>
            <a:ext cx="5475508" cy="3997994"/>
          </a:xfrm>
          <a:prstGeom prst="rect">
            <a:avLst/>
          </a:prstGeom>
        </p:spPr>
        <p:txBody>
          <a:bodyPr vert="horz"/>
          <a:lstStyle>
            <a:lvl1pPr marL="0" indent="0">
              <a:buFontTx/>
              <a:buNone/>
              <a:defRPr>
                <a:solidFill>
                  <a:srgbClr val="000000"/>
                </a:solidFill>
                <a:latin typeface="Arial"/>
              </a:defRPr>
            </a:lvl1pPr>
          </a:lstStyle>
          <a:p>
            <a:pPr lvl="0"/>
            <a:endParaRPr lang="en-US" noProof="0" dirty="0"/>
          </a:p>
        </p:txBody>
      </p:sp>
      <p:sp>
        <p:nvSpPr>
          <p:cNvPr id="12" name="Content Placeholder 2"/>
          <p:cNvSpPr>
            <a:spLocks noGrp="1"/>
          </p:cNvSpPr>
          <p:nvPr>
            <p:ph idx="11"/>
          </p:nvPr>
        </p:nvSpPr>
        <p:spPr>
          <a:xfrm>
            <a:off x="473242" y="886316"/>
            <a:ext cx="8347729" cy="965685"/>
          </a:xfrm>
          <a:prstGeom prst="rect">
            <a:avLst/>
          </a:prstGeom>
        </p:spPr>
        <p:txBody>
          <a:bodyPr/>
          <a:lstStyle>
            <a:lvl1pPr marL="0" indent="0">
              <a:lnSpc>
                <a:spcPct val="100000"/>
              </a:lnSpc>
              <a:buClr>
                <a:srgbClr val="DD6016"/>
              </a:buClr>
              <a:buFontTx/>
              <a:buNone/>
              <a:defRPr sz="2600">
                <a:solidFill>
                  <a:srgbClr val="000000"/>
                </a:solidFill>
                <a:latin typeface="Arial"/>
                <a:cs typeface="Arial"/>
              </a:defRPr>
            </a:lvl1pPr>
            <a:lvl2pPr marL="0" indent="0">
              <a:lnSpc>
                <a:spcPct val="100000"/>
              </a:lnSpc>
              <a:buClr>
                <a:srgbClr val="DD6016"/>
              </a:buClr>
              <a:buFontTx/>
              <a:buNone/>
              <a:defRPr sz="2000" b="1">
                <a:solidFill>
                  <a:srgbClr val="000000"/>
                </a:solidFill>
                <a:latin typeface="Arial"/>
                <a:cs typeface="Arial"/>
              </a:defRPr>
            </a:lvl2pPr>
            <a:lvl3pPr marL="287338" indent="-287338">
              <a:lnSpc>
                <a:spcPct val="100000"/>
              </a:lnSpc>
              <a:buClr>
                <a:srgbClr val="DD6016"/>
              </a:buClr>
              <a:buFont typeface="Wingdings" charset="2"/>
              <a:buChar char="u"/>
              <a:defRPr sz="2000">
                <a:solidFill>
                  <a:srgbClr val="7F7F7F"/>
                </a:solidFill>
                <a:latin typeface="Century Gothic"/>
                <a:cs typeface="Century Gothic"/>
              </a:defRPr>
            </a:lvl3pPr>
            <a:lvl4pPr marL="512763" indent="-111125">
              <a:lnSpc>
                <a:spcPct val="100000"/>
              </a:lnSpc>
              <a:buClr>
                <a:srgbClr val="DD6016"/>
              </a:buClr>
              <a:defRPr sz="1800">
                <a:solidFill>
                  <a:srgbClr val="7F7F7F"/>
                </a:solidFill>
                <a:latin typeface="Century Gothic"/>
                <a:cs typeface="Century Gothic"/>
              </a:defRPr>
            </a:lvl4pPr>
            <a:lvl5pPr marL="744538" indent="-117475">
              <a:lnSpc>
                <a:spcPct val="100000"/>
              </a:lnSpc>
              <a:buClr>
                <a:srgbClr val="DD6016"/>
              </a:buClr>
              <a:defRPr sz="1400">
                <a:solidFill>
                  <a:srgbClr val="7F7F7F"/>
                </a:solidFill>
                <a:latin typeface="Century Gothic"/>
                <a:cs typeface="Century Gothic"/>
              </a:defRPr>
            </a:lvl5pPr>
          </a:lstStyle>
          <a:p>
            <a:pPr lvl="0"/>
            <a:r>
              <a:rPr lang="en-US" dirty="0"/>
              <a:t>Click to edit Master text styles</a:t>
            </a:r>
          </a:p>
          <a:p>
            <a:pPr lvl="1"/>
            <a:r>
              <a:rPr lang="en-US" dirty="0"/>
              <a:t>Second level</a:t>
            </a:r>
          </a:p>
        </p:txBody>
      </p:sp>
      <p:sp>
        <p:nvSpPr>
          <p:cNvPr id="13" name="Title Placeholder 4"/>
          <p:cNvSpPr>
            <a:spLocks noGrp="1"/>
          </p:cNvSpPr>
          <p:nvPr>
            <p:ph type="title"/>
          </p:nvPr>
        </p:nvSpPr>
        <p:spPr>
          <a:xfrm>
            <a:off x="836613" y="1"/>
            <a:ext cx="8307387" cy="703786"/>
          </a:xfrm>
          <a:prstGeom prst="rect">
            <a:avLst/>
          </a:prstGeom>
        </p:spPr>
        <p:txBody>
          <a:bodyPr rtlCol="0">
            <a:normAutofit/>
          </a:bodyPr>
          <a:lstStyle/>
          <a:p>
            <a:r>
              <a:rPr lang="en-US"/>
              <a:t>Click to edit Master title style</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AF663411-B1C6-C14F-A831-0B8143EC1D9C}" type="slidenum">
              <a:rPr lang="en-US" smtClean="0">
                <a:solidFill>
                  <a:srgbClr val="000000"/>
                </a:solidFill>
              </a:rPr>
              <a:pPr>
                <a:defRPr/>
              </a:pPr>
              <a:t>‹#›</a:t>
            </a:fld>
            <a:endParaRPr lang="en-US" dirty="0">
              <a:solidFill>
                <a:srgbClr val="000000"/>
              </a:solidFill>
            </a:endParaRPr>
          </a:p>
        </p:txBody>
      </p:sp>
      <p:sp>
        <p:nvSpPr>
          <p:cNvPr id="2" name="Footer Placeholder 1"/>
          <p:cNvSpPr>
            <a:spLocks noGrp="1"/>
          </p:cNvSpPr>
          <p:nvPr>
            <p:ph type="ftr" sz="quarter" idx="15"/>
          </p:nvPr>
        </p:nvSpPr>
        <p:spPr/>
        <p:txBody>
          <a:bodyPr/>
          <a:lstStyle/>
          <a:p>
            <a:r>
              <a:rPr lang="en-US">
                <a:solidFill>
                  <a:srgbClr val="969696">
                    <a:tint val="75000"/>
                  </a:srgbClr>
                </a:solidFill>
              </a:rPr>
              <a:t>MSFC-EV31-initials-YYYMMDD</a:t>
            </a:r>
            <a:endParaRPr lang="en-US" dirty="0">
              <a:solidFill>
                <a:srgbClr val="969696">
                  <a:tint val="75000"/>
                </a:srgbClr>
              </a:solidFill>
            </a:endParaRPr>
          </a:p>
        </p:txBody>
      </p:sp>
    </p:spTree>
    <p:extLst>
      <p:ext uri="{BB962C8B-B14F-4D97-AF65-F5344CB8AC3E}">
        <p14:creationId xmlns:p14="http://schemas.microsoft.com/office/powerpoint/2010/main" val="1790289499"/>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s Right with Left Text">
    <p:spTree>
      <p:nvGrpSpPr>
        <p:cNvPr id="1" name=""/>
        <p:cNvGrpSpPr/>
        <p:nvPr/>
      </p:nvGrpSpPr>
      <p:grpSpPr>
        <a:xfrm>
          <a:off x="0" y="0"/>
          <a:ext cx="0" cy="0"/>
          <a:chOff x="0" y="0"/>
          <a:chExt cx="0" cy="0"/>
        </a:xfrm>
      </p:grpSpPr>
      <p:sp>
        <p:nvSpPr>
          <p:cNvPr id="5" name="Content Placeholder 2"/>
          <p:cNvSpPr>
            <a:spLocks noGrp="1"/>
          </p:cNvSpPr>
          <p:nvPr>
            <p:ph idx="1"/>
          </p:nvPr>
        </p:nvSpPr>
        <p:spPr>
          <a:xfrm>
            <a:off x="336886" y="2062735"/>
            <a:ext cx="5625896" cy="4050728"/>
          </a:xfrm>
          <a:prstGeom prst="rect">
            <a:avLst/>
          </a:prstGeom>
        </p:spPr>
        <p:txBody>
          <a:bodyPr/>
          <a:lstStyle>
            <a:lvl1pPr marL="0" indent="0">
              <a:lnSpc>
                <a:spcPct val="100000"/>
              </a:lnSpc>
              <a:buFontTx/>
              <a:buNone/>
              <a:defRPr b="0" i="0">
                <a:solidFill>
                  <a:srgbClr val="000000"/>
                </a:solidFill>
                <a:latin typeface="Arial"/>
                <a:cs typeface="Arial"/>
              </a:defRPr>
            </a:lvl1pPr>
            <a:lvl2pPr marL="338018" indent="0">
              <a:lnSpc>
                <a:spcPct val="100000"/>
              </a:lnSpc>
              <a:buFontTx/>
              <a:buNone/>
              <a:defRPr>
                <a:solidFill>
                  <a:schemeClr val="bg2">
                    <a:lumMod val="50000"/>
                    <a:lumOff val="50000"/>
                  </a:schemeClr>
                </a:solidFill>
              </a:defRPr>
            </a:lvl2pPr>
            <a:lvl3pPr marL="566534" indent="0">
              <a:lnSpc>
                <a:spcPct val="100000"/>
              </a:lnSpc>
              <a:buFontTx/>
              <a:buNone/>
              <a:defRPr>
                <a:solidFill>
                  <a:schemeClr val="bg2">
                    <a:lumMod val="50000"/>
                    <a:lumOff val="50000"/>
                  </a:schemeClr>
                </a:solidFill>
              </a:defRPr>
            </a:lvl3pPr>
            <a:lvl4pPr marL="739512" indent="0">
              <a:lnSpc>
                <a:spcPct val="100000"/>
              </a:lnSpc>
              <a:buFontTx/>
              <a:buNone/>
              <a:defRPr>
                <a:solidFill>
                  <a:schemeClr val="bg2">
                    <a:lumMod val="50000"/>
                    <a:lumOff val="50000"/>
                  </a:schemeClr>
                </a:solidFill>
              </a:defRPr>
            </a:lvl4pPr>
            <a:lvl5pPr marL="922009" indent="0">
              <a:lnSpc>
                <a:spcPct val="100000"/>
              </a:lnSpc>
              <a:buFontTx/>
              <a:buNone/>
              <a:defRPr>
                <a:solidFill>
                  <a:schemeClr val="bg2">
                    <a:lumMod val="50000"/>
                    <a:lumOff val="50000"/>
                  </a:schemeClr>
                </a:solidFill>
              </a:defRPr>
            </a:lvl5pPr>
          </a:lstStyle>
          <a:p>
            <a:pPr lvl="0"/>
            <a:r>
              <a:rPr lang="en-US" dirty="0"/>
              <a:t>Click to edit Master text styles</a:t>
            </a:r>
          </a:p>
        </p:txBody>
      </p:sp>
      <p:sp>
        <p:nvSpPr>
          <p:cNvPr id="4" name="Picture Placeholder 3"/>
          <p:cNvSpPr>
            <a:spLocks noGrp="1"/>
          </p:cNvSpPr>
          <p:nvPr>
            <p:ph type="pic" sz="quarter" idx="10"/>
          </p:nvPr>
        </p:nvSpPr>
        <p:spPr>
          <a:xfrm>
            <a:off x="6349755" y="1177675"/>
            <a:ext cx="2441675" cy="2329468"/>
          </a:xfrm>
          <a:prstGeom prst="rect">
            <a:avLst/>
          </a:prstGeom>
        </p:spPr>
        <p:txBody>
          <a:bodyPr vert="horz"/>
          <a:lstStyle>
            <a:lvl1pPr marL="0" indent="0">
              <a:buFontTx/>
              <a:buNone/>
              <a:defRPr>
                <a:solidFill>
                  <a:srgbClr val="000000"/>
                </a:solidFill>
                <a:latin typeface="Arial"/>
              </a:defRPr>
            </a:lvl1pPr>
          </a:lstStyle>
          <a:p>
            <a:pPr lvl="0"/>
            <a:endParaRPr lang="en-US" noProof="0" dirty="0"/>
          </a:p>
        </p:txBody>
      </p:sp>
      <p:sp>
        <p:nvSpPr>
          <p:cNvPr id="12" name="Content Placeholder 2"/>
          <p:cNvSpPr>
            <a:spLocks noGrp="1"/>
          </p:cNvSpPr>
          <p:nvPr>
            <p:ph idx="11"/>
          </p:nvPr>
        </p:nvSpPr>
        <p:spPr>
          <a:xfrm>
            <a:off x="336885" y="888919"/>
            <a:ext cx="8484854" cy="965685"/>
          </a:xfrm>
          <a:prstGeom prst="rect">
            <a:avLst/>
          </a:prstGeom>
        </p:spPr>
        <p:txBody>
          <a:bodyPr/>
          <a:lstStyle>
            <a:lvl1pPr marL="0" indent="0">
              <a:lnSpc>
                <a:spcPct val="100000"/>
              </a:lnSpc>
              <a:buClr>
                <a:srgbClr val="DD6016"/>
              </a:buClr>
              <a:buFontTx/>
              <a:buNone/>
              <a:defRPr sz="2600">
                <a:solidFill>
                  <a:srgbClr val="000000"/>
                </a:solidFill>
                <a:latin typeface="Arial"/>
                <a:cs typeface="Arial"/>
              </a:defRPr>
            </a:lvl1pPr>
            <a:lvl2pPr marL="0" indent="0">
              <a:lnSpc>
                <a:spcPct val="100000"/>
              </a:lnSpc>
              <a:buClr>
                <a:srgbClr val="DD6016"/>
              </a:buClr>
              <a:buFontTx/>
              <a:buNone/>
              <a:defRPr sz="2000" b="1">
                <a:solidFill>
                  <a:srgbClr val="000000"/>
                </a:solidFill>
                <a:latin typeface="Arial"/>
                <a:cs typeface="Arial"/>
              </a:defRPr>
            </a:lvl2pPr>
            <a:lvl3pPr marL="287338" indent="-287338">
              <a:lnSpc>
                <a:spcPct val="100000"/>
              </a:lnSpc>
              <a:buClr>
                <a:srgbClr val="DD6016"/>
              </a:buClr>
              <a:buFont typeface="Wingdings" charset="2"/>
              <a:buChar char="u"/>
              <a:defRPr sz="2000">
                <a:solidFill>
                  <a:srgbClr val="7F7F7F"/>
                </a:solidFill>
                <a:latin typeface="Century Gothic"/>
                <a:cs typeface="Century Gothic"/>
              </a:defRPr>
            </a:lvl3pPr>
            <a:lvl4pPr marL="512763" indent="-111125">
              <a:lnSpc>
                <a:spcPct val="100000"/>
              </a:lnSpc>
              <a:buClr>
                <a:srgbClr val="DD6016"/>
              </a:buClr>
              <a:defRPr sz="1800">
                <a:solidFill>
                  <a:srgbClr val="7F7F7F"/>
                </a:solidFill>
                <a:latin typeface="Century Gothic"/>
                <a:cs typeface="Century Gothic"/>
              </a:defRPr>
            </a:lvl4pPr>
            <a:lvl5pPr marL="744538" indent="-117475">
              <a:lnSpc>
                <a:spcPct val="100000"/>
              </a:lnSpc>
              <a:buClr>
                <a:srgbClr val="DD6016"/>
              </a:buClr>
              <a:defRPr sz="1400">
                <a:solidFill>
                  <a:srgbClr val="7F7F7F"/>
                </a:solidFill>
                <a:latin typeface="Century Gothic"/>
                <a:cs typeface="Century Gothic"/>
              </a:defRPr>
            </a:lvl5pPr>
          </a:lstStyle>
          <a:p>
            <a:pPr lvl="0"/>
            <a:r>
              <a:rPr lang="en-US" dirty="0"/>
              <a:t>Click to edit Master text styles</a:t>
            </a:r>
          </a:p>
          <a:p>
            <a:pPr lvl="1"/>
            <a:r>
              <a:rPr lang="en-US" dirty="0"/>
              <a:t>Second level</a:t>
            </a:r>
          </a:p>
        </p:txBody>
      </p:sp>
      <p:sp>
        <p:nvSpPr>
          <p:cNvPr id="13" name="Title Placeholder 4"/>
          <p:cNvSpPr>
            <a:spLocks noGrp="1"/>
          </p:cNvSpPr>
          <p:nvPr>
            <p:ph type="title"/>
          </p:nvPr>
        </p:nvSpPr>
        <p:spPr>
          <a:xfrm>
            <a:off x="835684" y="-24063"/>
            <a:ext cx="8308316" cy="704851"/>
          </a:xfrm>
          <a:prstGeom prst="rect">
            <a:avLst/>
          </a:prstGeom>
        </p:spPr>
        <p:txBody>
          <a:bodyPr rtlCol="0">
            <a:normAutofit/>
          </a:bodyPr>
          <a:lstStyle/>
          <a:p>
            <a:r>
              <a:rPr lang="en-US" dirty="0"/>
              <a:t>Click to edit Master title style</a:t>
            </a:r>
          </a:p>
        </p:txBody>
      </p:sp>
      <p:sp>
        <p:nvSpPr>
          <p:cNvPr id="9" name="Picture Placeholder 3"/>
          <p:cNvSpPr>
            <a:spLocks noGrp="1"/>
          </p:cNvSpPr>
          <p:nvPr>
            <p:ph type="pic" sz="quarter" idx="12"/>
          </p:nvPr>
        </p:nvSpPr>
        <p:spPr>
          <a:xfrm>
            <a:off x="6349755" y="3783995"/>
            <a:ext cx="2441675" cy="2329468"/>
          </a:xfrm>
          <a:prstGeom prst="rect">
            <a:avLst/>
          </a:prstGeom>
        </p:spPr>
        <p:txBody>
          <a:bodyPr vert="horz"/>
          <a:lstStyle>
            <a:lvl1pPr marL="0" indent="0">
              <a:buFontTx/>
              <a:buNone/>
              <a:defRPr>
                <a:solidFill>
                  <a:srgbClr val="000000"/>
                </a:solidFill>
                <a:latin typeface="Arial"/>
              </a:defRPr>
            </a:lvl1pPr>
          </a:lstStyle>
          <a:p>
            <a:pPr lvl="0"/>
            <a:endParaRPr lang="en-US" noProof="0" dirty="0"/>
          </a:p>
        </p:txBody>
      </p:sp>
      <p:sp>
        <p:nvSpPr>
          <p:cNvPr id="10" name="Slide Number Placeholder 3"/>
          <p:cNvSpPr>
            <a:spLocks noGrp="1"/>
          </p:cNvSpPr>
          <p:nvPr>
            <p:ph type="sldNum" sz="quarter" idx="15"/>
          </p:nvPr>
        </p:nvSpPr>
        <p:spPr/>
        <p:txBody>
          <a:bodyPr/>
          <a:lstStyle>
            <a:lvl1pPr>
              <a:defRPr/>
            </a:lvl1pPr>
          </a:lstStyle>
          <a:p>
            <a:pPr>
              <a:defRPr/>
            </a:pPr>
            <a:fld id="{029D67D4-10C1-3F4E-AF69-BE3A2CA35966}" type="slidenum">
              <a:rPr lang="en-US" smtClean="0">
                <a:solidFill>
                  <a:srgbClr val="000000"/>
                </a:solidFill>
              </a:rPr>
              <a:pPr>
                <a:defRPr/>
              </a:pPr>
              <a:t>‹#›</a:t>
            </a:fld>
            <a:endParaRPr lang="en-US" dirty="0">
              <a:solidFill>
                <a:srgbClr val="000000"/>
              </a:solidFill>
            </a:endParaRPr>
          </a:p>
        </p:txBody>
      </p:sp>
      <p:sp>
        <p:nvSpPr>
          <p:cNvPr id="2" name="Footer Placeholder 1"/>
          <p:cNvSpPr>
            <a:spLocks noGrp="1"/>
          </p:cNvSpPr>
          <p:nvPr>
            <p:ph type="ftr" sz="quarter" idx="16"/>
          </p:nvPr>
        </p:nvSpPr>
        <p:spPr/>
        <p:txBody>
          <a:bodyPr/>
          <a:lstStyle/>
          <a:p>
            <a:r>
              <a:rPr lang="en-US">
                <a:solidFill>
                  <a:srgbClr val="969696">
                    <a:tint val="75000"/>
                  </a:srgbClr>
                </a:solidFill>
              </a:rPr>
              <a:t>MSFC-EV31-initials-YYYMMDD</a:t>
            </a:r>
            <a:endParaRPr lang="en-US" dirty="0">
              <a:solidFill>
                <a:srgbClr val="969696">
                  <a:tint val="75000"/>
                </a:srgbClr>
              </a:solidFill>
            </a:endParaRPr>
          </a:p>
        </p:txBody>
      </p:sp>
    </p:spTree>
    <p:extLst>
      <p:ext uri="{BB962C8B-B14F-4D97-AF65-F5344CB8AC3E}">
        <p14:creationId xmlns:p14="http://schemas.microsoft.com/office/powerpoint/2010/main" val="113910113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2265" y="207034"/>
            <a:ext cx="8301734" cy="466734"/>
          </a:xfrm>
          <a:prstGeom prst="rect">
            <a:avLst/>
          </a:prstGeom>
        </p:spPr>
        <p:txBody>
          <a:bodyPr/>
          <a:lstStyle/>
          <a:p>
            <a:r>
              <a:rPr lang="en-US" dirty="0"/>
              <a:t>Click to edit Master title style</a:t>
            </a:r>
          </a:p>
        </p:txBody>
      </p:sp>
      <p:sp>
        <p:nvSpPr>
          <p:cNvPr id="6" name="Slide Number Placeholder 3"/>
          <p:cNvSpPr>
            <a:spLocks noGrp="1"/>
          </p:cNvSpPr>
          <p:nvPr>
            <p:ph type="sldNum" sz="quarter" idx="13"/>
          </p:nvPr>
        </p:nvSpPr>
        <p:spPr>
          <a:xfrm>
            <a:off x="8421188" y="6618976"/>
            <a:ext cx="722811" cy="247650"/>
          </a:xfrm>
        </p:spPr>
        <p:txBody>
          <a:bodyPr/>
          <a:lstStyle>
            <a:lvl1pPr>
              <a:defRPr/>
            </a:lvl1pPr>
          </a:lstStyle>
          <a:p>
            <a:pPr>
              <a:defRPr/>
            </a:pPr>
            <a:fld id="{72C2F7EA-524D-BA41-B822-D220B0F8B002}" type="slidenum">
              <a:rPr lang="en-US" smtClean="0">
                <a:cs typeface="+mn-cs"/>
              </a:rPr>
              <a:pPr>
                <a:defRPr/>
              </a:pPr>
              <a:t>‹#›</a:t>
            </a:fld>
            <a:endParaRPr lang="en-US" dirty="0">
              <a:cs typeface="+mn-cs"/>
            </a:endParaRPr>
          </a:p>
        </p:txBody>
      </p:sp>
      <p:sp>
        <p:nvSpPr>
          <p:cNvPr id="7" name="Text Placeholder 6"/>
          <p:cNvSpPr>
            <a:spLocks noGrp="1"/>
          </p:cNvSpPr>
          <p:nvPr>
            <p:ph type="body" sz="quarter" idx="14"/>
          </p:nvPr>
        </p:nvSpPr>
        <p:spPr>
          <a:xfrm>
            <a:off x="278675" y="858253"/>
            <a:ext cx="8645554" cy="5598694"/>
          </a:xfrm>
          <a:prstGeom prst="rect">
            <a:avLst/>
          </a:prstGeom>
        </p:spPr>
        <p:txBody>
          <a:bodyPr/>
          <a:lstStyle>
            <a:lvl1pPr>
              <a:defRPr sz="1800"/>
            </a:lvl1pPr>
            <a:lvl2pPr>
              <a:defRPr sz="1600"/>
            </a:lvl2pPr>
            <a:lvl3pPr>
              <a:defRPr sz="1400"/>
            </a:lvl3pPr>
            <a:lvl4pPr>
              <a:defRPr sz="12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23436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613" y="1"/>
            <a:ext cx="8307387" cy="673767"/>
          </a:xfrm>
          <a:prstGeom prst="rect">
            <a:avLst/>
          </a:prstGeom>
        </p:spPr>
        <p:txBody>
          <a:bodyPr/>
          <a:lstStyle/>
          <a:p>
            <a:r>
              <a:rPr lang="en-US" dirty="0"/>
              <a:t>Click to edit Master title style</a:t>
            </a:r>
          </a:p>
        </p:txBody>
      </p:sp>
      <p:sp>
        <p:nvSpPr>
          <p:cNvPr id="5" name="Slide Number Placeholder 3"/>
          <p:cNvSpPr>
            <a:spLocks noGrp="1"/>
          </p:cNvSpPr>
          <p:nvPr>
            <p:ph type="sldNum" sz="quarter" idx="12"/>
          </p:nvPr>
        </p:nvSpPr>
        <p:spPr/>
        <p:txBody>
          <a:bodyPr/>
          <a:lstStyle>
            <a:lvl1pPr>
              <a:defRPr/>
            </a:lvl1pPr>
          </a:lstStyle>
          <a:p>
            <a:pPr>
              <a:defRPr/>
            </a:pPr>
            <a:fld id="{9D6E15B6-C9AE-6C48-AC2B-348B95EC9836}" type="slidenum">
              <a:rPr lang="en-US" smtClean="0">
                <a:cs typeface="+mn-cs"/>
              </a:rPr>
              <a:pPr>
                <a:defRPr/>
              </a:pPr>
              <a:t>‹#›</a:t>
            </a:fld>
            <a:endParaRPr lang="en-US" dirty="0">
              <a:cs typeface="+mn-cs"/>
            </a:endParaRPr>
          </a:p>
        </p:txBody>
      </p:sp>
      <p:sp>
        <p:nvSpPr>
          <p:cNvPr id="3" name="Footer Placeholder 2"/>
          <p:cNvSpPr>
            <a:spLocks noGrp="1"/>
          </p:cNvSpPr>
          <p:nvPr>
            <p:ph type="ftr" sz="quarter" idx="13"/>
          </p:nvPr>
        </p:nvSpPr>
        <p:spPr/>
        <p:txBody>
          <a:bodyPr/>
          <a:lstStyle/>
          <a:p>
            <a:r>
              <a:rPr lang="en-US"/>
              <a:t>MSFC-EV31-initials-YYYMMDD</a:t>
            </a:r>
            <a:endParaRPr lang="en-US" dirty="0"/>
          </a:p>
        </p:txBody>
      </p:sp>
    </p:spTree>
    <p:extLst>
      <p:ext uri="{BB962C8B-B14F-4D97-AF65-F5344CB8AC3E}">
        <p14:creationId xmlns:p14="http://schemas.microsoft.com/office/powerpoint/2010/main" val="878720768"/>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ad Layout">
    <p:spTree>
      <p:nvGrpSpPr>
        <p:cNvPr id="1" name=""/>
        <p:cNvGrpSpPr/>
        <p:nvPr/>
      </p:nvGrpSpPr>
      <p:grpSpPr>
        <a:xfrm>
          <a:off x="0" y="0"/>
          <a:ext cx="0" cy="0"/>
          <a:chOff x="0" y="0"/>
          <a:chExt cx="0" cy="0"/>
        </a:xfrm>
      </p:grpSpPr>
      <p:sp>
        <p:nvSpPr>
          <p:cNvPr id="2" name="Title 1"/>
          <p:cNvSpPr>
            <a:spLocks noGrp="1"/>
          </p:cNvSpPr>
          <p:nvPr>
            <p:ph type="title"/>
          </p:nvPr>
        </p:nvSpPr>
        <p:spPr>
          <a:xfrm>
            <a:off x="836613" y="1"/>
            <a:ext cx="8307387" cy="70159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6613" y="984064"/>
            <a:ext cx="3861825" cy="2619307"/>
          </a:xfrm>
          <a:prstGeom prst="rect">
            <a:avLst/>
          </a:prstGeom>
        </p:spPr>
        <p:txBody>
          <a:bodyPr/>
          <a:lstStyle>
            <a:lvl1pPr marL="0" indent="0">
              <a:lnSpc>
                <a:spcPct val="100000"/>
              </a:lnSpc>
              <a:buClr>
                <a:srgbClr val="DD6016"/>
              </a:buClr>
              <a:buFontTx/>
              <a:buNone/>
              <a:defRPr sz="2400">
                <a:solidFill>
                  <a:srgbClr val="000000"/>
                </a:solidFill>
                <a:latin typeface="+mn-lt"/>
                <a:cs typeface="Arial"/>
              </a:defRPr>
            </a:lvl1pPr>
            <a:lvl2pPr marL="0" indent="0">
              <a:lnSpc>
                <a:spcPct val="100000"/>
              </a:lnSpc>
              <a:buClr>
                <a:srgbClr val="DD6016"/>
              </a:buClr>
              <a:buFontTx/>
              <a:buNone/>
              <a:defRPr sz="2000" b="1">
                <a:solidFill>
                  <a:srgbClr val="000000"/>
                </a:solidFill>
                <a:latin typeface="+mn-lt"/>
                <a:cs typeface="Arial"/>
              </a:defRPr>
            </a:lvl2pPr>
            <a:lvl3pPr marL="285750" indent="-174625">
              <a:lnSpc>
                <a:spcPct val="100000"/>
              </a:lnSpc>
              <a:buClr>
                <a:schemeClr val="bg2"/>
              </a:buClr>
              <a:buFont typeface="Arial"/>
              <a:buChar char="•"/>
              <a:defRPr sz="1800">
                <a:solidFill>
                  <a:srgbClr val="000000"/>
                </a:solidFill>
                <a:latin typeface="+mn-lt"/>
                <a:cs typeface="Arial"/>
              </a:defRPr>
            </a:lvl3pPr>
            <a:lvl4pPr marL="401638" indent="0">
              <a:lnSpc>
                <a:spcPct val="100000"/>
              </a:lnSpc>
              <a:buClr>
                <a:srgbClr val="DD6016"/>
              </a:buClr>
              <a:buFontTx/>
              <a:buNone/>
              <a:defRPr sz="1800">
                <a:solidFill>
                  <a:srgbClr val="7F7F7F"/>
                </a:solidFill>
                <a:latin typeface="Century Gothic"/>
                <a:cs typeface="Century Gothic"/>
              </a:defRPr>
            </a:lvl4pPr>
            <a:lvl5pPr marL="627063" indent="0">
              <a:lnSpc>
                <a:spcPct val="100000"/>
              </a:lnSpc>
              <a:buClr>
                <a:srgbClr val="DD6016"/>
              </a:buClr>
              <a:buFontTx/>
              <a:buNone/>
              <a:defRPr sz="1400">
                <a:solidFill>
                  <a:srgbClr val="7F7F7F"/>
                </a:solidFill>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p:txBody>
      </p:sp>
      <p:sp>
        <p:nvSpPr>
          <p:cNvPr id="8" name="Content Placeholder 2"/>
          <p:cNvSpPr>
            <a:spLocks noGrp="1"/>
          </p:cNvSpPr>
          <p:nvPr>
            <p:ph idx="14"/>
          </p:nvPr>
        </p:nvSpPr>
        <p:spPr>
          <a:xfrm>
            <a:off x="836613" y="3885842"/>
            <a:ext cx="3861825" cy="2619307"/>
          </a:xfrm>
          <a:prstGeom prst="rect">
            <a:avLst/>
          </a:prstGeom>
        </p:spPr>
        <p:txBody>
          <a:bodyPr/>
          <a:lstStyle>
            <a:lvl1pPr marL="0" indent="0">
              <a:lnSpc>
                <a:spcPct val="100000"/>
              </a:lnSpc>
              <a:buClr>
                <a:srgbClr val="DD6016"/>
              </a:buClr>
              <a:buFontTx/>
              <a:buNone/>
              <a:defRPr sz="2400">
                <a:solidFill>
                  <a:srgbClr val="000000"/>
                </a:solidFill>
                <a:latin typeface="+mn-lt"/>
                <a:cs typeface="Arial"/>
              </a:defRPr>
            </a:lvl1pPr>
            <a:lvl2pPr marL="0" indent="0">
              <a:lnSpc>
                <a:spcPct val="100000"/>
              </a:lnSpc>
              <a:buClr>
                <a:srgbClr val="DD6016"/>
              </a:buClr>
              <a:buFontTx/>
              <a:buNone/>
              <a:defRPr sz="2000" b="1">
                <a:solidFill>
                  <a:srgbClr val="000000"/>
                </a:solidFill>
                <a:latin typeface="+mn-lt"/>
                <a:cs typeface="Arial"/>
              </a:defRPr>
            </a:lvl2pPr>
            <a:lvl3pPr marL="285750" indent="-174625">
              <a:lnSpc>
                <a:spcPct val="100000"/>
              </a:lnSpc>
              <a:buClr>
                <a:schemeClr val="bg2"/>
              </a:buClr>
              <a:buFont typeface="Arial"/>
              <a:buChar char="•"/>
              <a:defRPr sz="1800">
                <a:solidFill>
                  <a:srgbClr val="000000"/>
                </a:solidFill>
                <a:latin typeface="+mn-lt"/>
                <a:cs typeface="Arial"/>
              </a:defRPr>
            </a:lvl3pPr>
            <a:lvl4pPr marL="401638" indent="0">
              <a:lnSpc>
                <a:spcPct val="100000"/>
              </a:lnSpc>
              <a:buClr>
                <a:srgbClr val="DD6016"/>
              </a:buClr>
              <a:buFontTx/>
              <a:buNone/>
              <a:defRPr sz="1800">
                <a:solidFill>
                  <a:srgbClr val="7F7F7F"/>
                </a:solidFill>
                <a:latin typeface="Century Gothic"/>
                <a:cs typeface="Century Gothic"/>
              </a:defRPr>
            </a:lvl4pPr>
            <a:lvl5pPr marL="627063" indent="0">
              <a:lnSpc>
                <a:spcPct val="100000"/>
              </a:lnSpc>
              <a:buClr>
                <a:srgbClr val="DD6016"/>
              </a:buClr>
              <a:buFontTx/>
              <a:buNone/>
              <a:defRPr sz="1400">
                <a:solidFill>
                  <a:srgbClr val="7F7F7F"/>
                </a:solidFill>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p:txBody>
      </p:sp>
      <p:sp>
        <p:nvSpPr>
          <p:cNvPr id="9" name="Content Placeholder 2"/>
          <p:cNvSpPr>
            <a:spLocks noGrp="1"/>
          </p:cNvSpPr>
          <p:nvPr>
            <p:ph idx="15"/>
          </p:nvPr>
        </p:nvSpPr>
        <p:spPr>
          <a:xfrm>
            <a:off x="4995295" y="984064"/>
            <a:ext cx="3861825" cy="2619307"/>
          </a:xfrm>
          <a:prstGeom prst="rect">
            <a:avLst/>
          </a:prstGeom>
        </p:spPr>
        <p:txBody>
          <a:bodyPr/>
          <a:lstStyle>
            <a:lvl1pPr marL="0" indent="0">
              <a:lnSpc>
                <a:spcPct val="100000"/>
              </a:lnSpc>
              <a:buClr>
                <a:srgbClr val="DD6016"/>
              </a:buClr>
              <a:buFontTx/>
              <a:buNone/>
              <a:defRPr sz="2400">
                <a:solidFill>
                  <a:srgbClr val="000000"/>
                </a:solidFill>
                <a:latin typeface="+mn-lt"/>
                <a:cs typeface="Arial"/>
              </a:defRPr>
            </a:lvl1pPr>
            <a:lvl2pPr marL="0" indent="0">
              <a:lnSpc>
                <a:spcPct val="100000"/>
              </a:lnSpc>
              <a:buClr>
                <a:srgbClr val="DD6016"/>
              </a:buClr>
              <a:buFontTx/>
              <a:buNone/>
              <a:defRPr sz="2000" b="1">
                <a:solidFill>
                  <a:srgbClr val="000000"/>
                </a:solidFill>
                <a:latin typeface="+mn-lt"/>
                <a:cs typeface="Arial"/>
              </a:defRPr>
            </a:lvl2pPr>
            <a:lvl3pPr marL="285750" indent="-174625">
              <a:lnSpc>
                <a:spcPct val="100000"/>
              </a:lnSpc>
              <a:buClr>
                <a:schemeClr val="bg2"/>
              </a:buClr>
              <a:buFont typeface="Arial"/>
              <a:buChar char="•"/>
              <a:defRPr sz="1800">
                <a:solidFill>
                  <a:srgbClr val="000000"/>
                </a:solidFill>
                <a:latin typeface="+mn-lt"/>
                <a:cs typeface="Arial"/>
              </a:defRPr>
            </a:lvl3pPr>
            <a:lvl4pPr marL="401638" indent="0">
              <a:lnSpc>
                <a:spcPct val="100000"/>
              </a:lnSpc>
              <a:buClr>
                <a:srgbClr val="DD6016"/>
              </a:buClr>
              <a:buFontTx/>
              <a:buNone/>
              <a:defRPr sz="1800">
                <a:solidFill>
                  <a:srgbClr val="7F7F7F"/>
                </a:solidFill>
                <a:latin typeface="Century Gothic"/>
                <a:cs typeface="Century Gothic"/>
              </a:defRPr>
            </a:lvl4pPr>
            <a:lvl5pPr marL="627063" indent="0">
              <a:lnSpc>
                <a:spcPct val="100000"/>
              </a:lnSpc>
              <a:buClr>
                <a:srgbClr val="DD6016"/>
              </a:buClr>
              <a:buFontTx/>
              <a:buNone/>
              <a:defRPr sz="1400">
                <a:solidFill>
                  <a:srgbClr val="7F7F7F"/>
                </a:solidFill>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p:txBody>
      </p:sp>
      <p:sp>
        <p:nvSpPr>
          <p:cNvPr id="13" name="Content Placeholder 2"/>
          <p:cNvSpPr>
            <a:spLocks noGrp="1"/>
          </p:cNvSpPr>
          <p:nvPr>
            <p:ph idx="16"/>
          </p:nvPr>
        </p:nvSpPr>
        <p:spPr>
          <a:xfrm>
            <a:off x="4995295" y="3885842"/>
            <a:ext cx="3861825" cy="2619307"/>
          </a:xfrm>
          <a:prstGeom prst="rect">
            <a:avLst/>
          </a:prstGeom>
        </p:spPr>
        <p:txBody>
          <a:bodyPr/>
          <a:lstStyle>
            <a:lvl1pPr marL="0" indent="0">
              <a:lnSpc>
                <a:spcPct val="100000"/>
              </a:lnSpc>
              <a:buClr>
                <a:srgbClr val="DD6016"/>
              </a:buClr>
              <a:buFontTx/>
              <a:buNone/>
              <a:defRPr sz="2400">
                <a:solidFill>
                  <a:srgbClr val="000000"/>
                </a:solidFill>
                <a:latin typeface="+mn-lt"/>
                <a:cs typeface="Arial"/>
              </a:defRPr>
            </a:lvl1pPr>
            <a:lvl2pPr marL="0" indent="0">
              <a:lnSpc>
                <a:spcPct val="100000"/>
              </a:lnSpc>
              <a:buClr>
                <a:srgbClr val="DD6016"/>
              </a:buClr>
              <a:buFontTx/>
              <a:buNone/>
              <a:defRPr sz="2000" b="1">
                <a:solidFill>
                  <a:srgbClr val="000000"/>
                </a:solidFill>
                <a:latin typeface="+mn-lt"/>
                <a:cs typeface="Arial"/>
              </a:defRPr>
            </a:lvl2pPr>
            <a:lvl3pPr marL="285750" indent="-174625">
              <a:lnSpc>
                <a:spcPct val="100000"/>
              </a:lnSpc>
              <a:buClr>
                <a:schemeClr val="bg2"/>
              </a:buClr>
              <a:buFont typeface="Arial"/>
              <a:buChar char="•"/>
              <a:defRPr sz="1800">
                <a:solidFill>
                  <a:srgbClr val="000000"/>
                </a:solidFill>
                <a:latin typeface="+mn-lt"/>
                <a:cs typeface="Arial"/>
              </a:defRPr>
            </a:lvl3pPr>
            <a:lvl4pPr marL="401638" indent="0">
              <a:lnSpc>
                <a:spcPct val="100000"/>
              </a:lnSpc>
              <a:buClr>
                <a:srgbClr val="DD6016"/>
              </a:buClr>
              <a:buFontTx/>
              <a:buNone/>
              <a:defRPr sz="1800">
                <a:solidFill>
                  <a:srgbClr val="7F7F7F"/>
                </a:solidFill>
                <a:latin typeface="Century Gothic"/>
                <a:cs typeface="Century Gothic"/>
              </a:defRPr>
            </a:lvl4pPr>
            <a:lvl5pPr marL="627063" indent="0">
              <a:lnSpc>
                <a:spcPct val="100000"/>
              </a:lnSpc>
              <a:buClr>
                <a:srgbClr val="DD6016"/>
              </a:buClr>
              <a:buFontTx/>
              <a:buNone/>
              <a:defRPr sz="1400">
                <a:solidFill>
                  <a:srgbClr val="7F7F7F"/>
                </a:solidFill>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p:txBody>
      </p:sp>
      <p:sp>
        <p:nvSpPr>
          <p:cNvPr id="11" name="Slide Number Placeholder 3"/>
          <p:cNvSpPr>
            <a:spLocks noGrp="1"/>
          </p:cNvSpPr>
          <p:nvPr>
            <p:ph type="sldNum" sz="quarter" idx="17"/>
          </p:nvPr>
        </p:nvSpPr>
        <p:spPr>
          <a:xfrm>
            <a:off x="8656320" y="6601097"/>
            <a:ext cx="487680" cy="256903"/>
          </a:xfrm>
        </p:spPr>
        <p:txBody>
          <a:bodyPr/>
          <a:lstStyle>
            <a:lvl1pPr>
              <a:defRPr dirty="0"/>
            </a:lvl1pPr>
          </a:lstStyle>
          <a:p>
            <a:pPr>
              <a:defRPr/>
            </a:pPr>
            <a:fld id="{7BD0D69B-A150-8A4A-99F0-03F2CD774A30}" type="slidenum">
              <a:rPr lang="en-US" smtClean="0">
                <a:cs typeface="+mn-cs"/>
              </a:rPr>
              <a:pPr>
                <a:defRPr/>
              </a:pPr>
              <a:t>‹#›</a:t>
            </a:fld>
            <a:endParaRPr lang="en-US" dirty="0">
              <a:cs typeface="+mn-cs"/>
            </a:endParaRPr>
          </a:p>
        </p:txBody>
      </p:sp>
      <p:sp>
        <p:nvSpPr>
          <p:cNvPr id="4" name="Footer Placeholder 3"/>
          <p:cNvSpPr>
            <a:spLocks noGrp="1"/>
          </p:cNvSpPr>
          <p:nvPr>
            <p:ph type="ftr" sz="quarter" idx="18"/>
          </p:nvPr>
        </p:nvSpPr>
        <p:spPr/>
        <p:txBody>
          <a:bodyPr/>
          <a:lstStyle/>
          <a:p>
            <a:r>
              <a:rPr lang="en-US"/>
              <a:t>MSFC-EV31-initials-YYYMMDD</a:t>
            </a:r>
            <a:endParaRPr lang="en-US" dirty="0"/>
          </a:p>
        </p:txBody>
      </p:sp>
    </p:spTree>
    <p:extLst>
      <p:ext uri="{BB962C8B-B14F-4D97-AF65-F5344CB8AC3E}">
        <p14:creationId xmlns:p14="http://schemas.microsoft.com/office/powerpoint/2010/main" val="215596426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with Text Right">
    <p:spTree>
      <p:nvGrpSpPr>
        <p:cNvPr id="1" name=""/>
        <p:cNvGrpSpPr/>
        <p:nvPr/>
      </p:nvGrpSpPr>
      <p:grpSpPr>
        <a:xfrm>
          <a:off x="0" y="0"/>
          <a:ext cx="0" cy="0"/>
          <a:chOff x="0" y="0"/>
          <a:chExt cx="0" cy="0"/>
        </a:xfrm>
      </p:grpSpPr>
      <p:sp>
        <p:nvSpPr>
          <p:cNvPr id="5" name="Content Placeholder 2"/>
          <p:cNvSpPr>
            <a:spLocks noGrp="1"/>
          </p:cNvSpPr>
          <p:nvPr>
            <p:ph idx="1"/>
          </p:nvPr>
        </p:nvSpPr>
        <p:spPr>
          <a:xfrm>
            <a:off x="6107152" y="2125579"/>
            <a:ext cx="2656214" cy="2765320"/>
          </a:xfrm>
          <a:prstGeom prst="rect">
            <a:avLst/>
          </a:prstGeom>
        </p:spPr>
        <p:txBody>
          <a:bodyPr/>
          <a:lstStyle>
            <a:lvl1pPr marL="0" indent="0">
              <a:lnSpc>
                <a:spcPct val="100000"/>
              </a:lnSpc>
              <a:buFontTx/>
              <a:buNone/>
              <a:defRPr b="0" i="0">
                <a:solidFill>
                  <a:srgbClr val="000000"/>
                </a:solidFill>
                <a:latin typeface="Arial"/>
                <a:cs typeface="Arial"/>
              </a:defRPr>
            </a:lvl1pPr>
            <a:lvl2pPr marL="338018" indent="0">
              <a:lnSpc>
                <a:spcPct val="100000"/>
              </a:lnSpc>
              <a:buFontTx/>
              <a:buNone/>
              <a:defRPr>
                <a:solidFill>
                  <a:schemeClr val="bg2">
                    <a:lumMod val="50000"/>
                    <a:lumOff val="50000"/>
                  </a:schemeClr>
                </a:solidFill>
              </a:defRPr>
            </a:lvl2pPr>
            <a:lvl3pPr marL="566534" indent="0">
              <a:lnSpc>
                <a:spcPct val="100000"/>
              </a:lnSpc>
              <a:buFontTx/>
              <a:buNone/>
              <a:defRPr>
                <a:solidFill>
                  <a:schemeClr val="bg2">
                    <a:lumMod val="50000"/>
                    <a:lumOff val="50000"/>
                  </a:schemeClr>
                </a:solidFill>
              </a:defRPr>
            </a:lvl3pPr>
            <a:lvl4pPr marL="739512" indent="0">
              <a:lnSpc>
                <a:spcPct val="100000"/>
              </a:lnSpc>
              <a:buFontTx/>
              <a:buNone/>
              <a:defRPr>
                <a:solidFill>
                  <a:schemeClr val="bg2">
                    <a:lumMod val="50000"/>
                    <a:lumOff val="50000"/>
                  </a:schemeClr>
                </a:solidFill>
              </a:defRPr>
            </a:lvl4pPr>
            <a:lvl5pPr marL="922009" indent="0">
              <a:lnSpc>
                <a:spcPct val="100000"/>
              </a:lnSpc>
              <a:buFontTx/>
              <a:buNone/>
              <a:defRPr>
                <a:solidFill>
                  <a:schemeClr val="bg2">
                    <a:lumMod val="50000"/>
                    <a:lumOff val="50000"/>
                  </a:schemeClr>
                </a:solidFill>
              </a:defRPr>
            </a:lvl5pPr>
          </a:lstStyle>
          <a:p>
            <a:pPr lvl="0"/>
            <a:r>
              <a:rPr lang="en-US" dirty="0"/>
              <a:t>Click to edit Master text styles</a:t>
            </a:r>
          </a:p>
        </p:txBody>
      </p:sp>
      <p:sp>
        <p:nvSpPr>
          <p:cNvPr id="4" name="Picture Placeholder 3"/>
          <p:cNvSpPr>
            <a:spLocks noGrp="1"/>
          </p:cNvSpPr>
          <p:nvPr>
            <p:ph type="pic" sz="quarter" idx="10"/>
          </p:nvPr>
        </p:nvSpPr>
        <p:spPr>
          <a:xfrm>
            <a:off x="473242" y="2125579"/>
            <a:ext cx="5475508" cy="3997994"/>
          </a:xfrm>
          <a:prstGeom prst="rect">
            <a:avLst/>
          </a:prstGeom>
        </p:spPr>
        <p:txBody>
          <a:bodyPr vert="horz"/>
          <a:lstStyle>
            <a:lvl1pPr marL="0" indent="0">
              <a:buFontTx/>
              <a:buNone/>
              <a:defRPr>
                <a:solidFill>
                  <a:srgbClr val="000000"/>
                </a:solidFill>
                <a:latin typeface="Arial"/>
              </a:defRPr>
            </a:lvl1pPr>
          </a:lstStyle>
          <a:p>
            <a:pPr lvl="0"/>
            <a:endParaRPr lang="en-US" noProof="0" dirty="0"/>
          </a:p>
        </p:txBody>
      </p:sp>
      <p:sp>
        <p:nvSpPr>
          <p:cNvPr id="12" name="Content Placeholder 2"/>
          <p:cNvSpPr>
            <a:spLocks noGrp="1"/>
          </p:cNvSpPr>
          <p:nvPr>
            <p:ph idx="11"/>
          </p:nvPr>
        </p:nvSpPr>
        <p:spPr>
          <a:xfrm>
            <a:off x="473242" y="886316"/>
            <a:ext cx="8347729" cy="965685"/>
          </a:xfrm>
          <a:prstGeom prst="rect">
            <a:avLst/>
          </a:prstGeom>
        </p:spPr>
        <p:txBody>
          <a:bodyPr/>
          <a:lstStyle>
            <a:lvl1pPr marL="0" indent="0">
              <a:lnSpc>
                <a:spcPct val="100000"/>
              </a:lnSpc>
              <a:buClr>
                <a:srgbClr val="DD6016"/>
              </a:buClr>
              <a:buFontTx/>
              <a:buNone/>
              <a:defRPr sz="2600">
                <a:solidFill>
                  <a:srgbClr val="000000"/>
                </a:solidFill>
                <a:latin typeface="Arial"/>
                <a:cs typeface="Arial"/>
              </a:defRPr>
            </a:lvl1pPr>
            <a:lvl2pPr marL="0" indent="0">
              <a:lnSpc>
                <a:spcPct val="100000"/>
              </a:lnSpc>
              <a:buClr>
                <a:srgbClr val="DD6016"/>
              </a:buClr>
              <a:buFontTx/>
              <a:buNone/>
              <a:defRPr sz="2000" b="1">
                <a:solidFill>
                  <a:srgbClr val="000000"/>
                </a:solidFill>
                <a:latin typeface="Arial"/>
                <a:cs typeface="Arial"/>
              </a:defRPr>
            </a:lvl2pPr>
            <a:lvl3pPr marL="287338" indent="-287338">
              <a:lnSpc>
                <a:spcPct val="100000"/>
              </a:lnSpc>
              <a:buClr>
                <a:srgbClr val="DD6016"/>
              </a:buClr>
              <a:buFont typeface="Wingdings" charset="2"/>
              <a:buChar char="u"/>
              <a:defRPr sz="2000">
                <a:solidFill>
                  <a:srgbClr val="7F7F7F"/>
                </a:solidFill>
                <a:latin typeface="Century Gothic"/>
                <a:cs typeface="Century Gothic"/>
              </a:defRPr>
            </a:lvl3pPr>
            <a:lvl4pPr marL="512763" indent="-111125">
              <a:lnSpc>
                <a:spcPct val="100000"/>
              </a:lnSpc>
              <a:buClr>
                <a:srgbClr val="DD6016"/>
              </a:buClr>
              <a:defRPr sz="1800">
                <a:solidFill>
                  <a:srgbClr val="7F7F7F"/>
                </a:solidFill>
                <a:latin typeface="Century Gothic"/>
                <a:cs typeface="Century Gothic"/>
              </a:defRPr>
            </a:lvl4pPr>
            <a:lvl5pPr marL="744538" indent="-117475">
              <a:lnSpc>
                <a:spcPct val="100000"/>
              </a:lnSpc>
              <a:buClr>
                <a:srgbClr val="DD6016"/>
              </a:buClr>
              <a:defRPr sz="1400">
                <a:solidFill>
                  <a:srgbClr val="7F7F7F"/>
                </a:solidFill>
                <a:latin typeface="Century Gothic"/>
                <a:cs typeface="Century Gothic"/>
              </a:defRPr>
            </a:lvl5pPr>
          </a:lstStyle>
          <a:p>
            <a:pPr lvl="0"/>
            <a:r>
              <a:rPr lang="en-US" dirty="0"/>
              <a:t>Click to edit Master text styles</a:t>
            </a:r>
          </a:p>
          <a:p>
            <a:pPr lvl="1"/>
            <a:r>
              <a:rPr lang="en-US" dirty="0"/>
              <a:t>Second level</a:t>
            </a:r>
          </a:p>
        </p:txBody>
      </p:sp>
      <p:sp>
        <p:nvSpPr>
          <p:cNvPr id="13" name="Title Placeholder 4"/>
          <p:cNvSpPr>
            <a:spLocks noGrp="1"/>
          </p:cNvSpPr>
          <p:nvPr>
            <p:ph type="title"/>
          </p:nvPr>
        </p:nvSpPr>
        <p:spPr>
          <a:xfrm>
            <a:off x="836613" y="1"/>
            <a:ext cx="8307387" cy="703786"/>
          </a:xfrm>
          <a:prstGeom prst="rect">
            <a:avLst/>
          </a:prstGeom>
        </p:spPr>
        <p:txBody>
          <a:bodyPr rtlCol="0">
            <a:normAutofit/>
          </a:bodyPr>
          <a:lstStyle/>
          <a:p>
            <a:r>
              <a:rPr lang="en-US"/>
              <a:t>Click to edit Master title style</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AF663411-B1C6-C14F-A831-0B8143EC1D9C}" type="slidenum">
              <a:rPr lang="en-US" smtClean="0">
                <a:cs typeface="+mn-cs"/>
              </a:rPr>
              <a:pPr>
                <a:defRPr/>
              </a:pPr>
              <a:t>‹#›</a:t>
            </a:fld>
            <a:endParaRPr lang="en-US" dirty="0">
              <a:cs typeface="+mn-cs"/>
            </a:endParaRPr>
          </a:p>
        </p:txBody>
      </p:sp>
      <p:sp>
        <p:nvSpPr>
          <p:cNvPr id="2" name="Footer Placeholder 1"/>
          <p:cNvSpPr>
            <a:spLocks noGrp="1"/>
          </p:cNvSpPr>
          <p:nvPr>
            <p:ph type="ftr" sz="quarter" idx="15"/>
          </p:nvPr>
        </p:nvSpPr>
        <p:spPr/>
        <p:txBody>
          <a:bodyPr/>
          <a:lstStyle/>
          <a:p>
            <a:r>
              <a:rPr lang="en-US"/>
              <a:t>MSFC-EV31-initials-YYYMMDD</a:t>
            </a:r>
            <a:endParaRPr lang="en-US" dirty="0"/>
          </a:p>
        </p:txBody>
      </p:sp>
    </p:spTree>
    <p:extLst>
      <p:ext uri="{BB962C8B-B14F-4D97-AF65-F5344CB8AC3E}">
        <p14:creationId xmlns:p14="http://schemas.microsoft.com/office/powerpoint/2010/main" val="295159656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Right with Left Text">
    <p:spTree>
      <p:nvGrpSpPr>
        <p:cNvPr id="1" name=""/>
        <p:cNvGrpSpPr/>
        <p:nvPr/>
      </p:nvGrpSpPr>
      <p:grpSpPr>
        <a:xfrm>
          <a:off x="0" y="0"/>
          <a:ext cx="0" cy="0"/>
          <a:chOff x="0" y="0"/>
          <a:chExt cx="0" cy="0"/>
        </a:xfrm>
      </p:grpSpPr>
      <p:sp>
        <p:nvSpPr>
          <p:cNvPr id="5" name="Content Placeholder 2"/>
          <p:cNvSpPr>
            <a:spLocks noGrp="1"/>
          </p:cNvSpPr>
          <p:nvPr>
            <p:ph idx="1"/>
          </p:nvPr>
        </p:nvSpPr>
        <p:spPr>
          <a:xfrm>
            <a:off x="336886" y="2062735"/>
            <a:ext cx="5625896" cy="4050728"/>
          </a:xfrm>
          <a:prstGeom prst="rect">
            <a:avLst/>
          </a:prstGeom>
        </p:spPr>
        <p:txBody>
          <a:bodyPr/>
          <a:lstStyle>
            <a:lvl1pPr marL="0" indent="0">
              <a:lnSpc>
                <a:spcPct val="100000"/>
              </a:lnSpc>
              <a:buFontTx/>
              <a:buNone/>
              <a:defRPr b="0" i="0">
                <a:solidFill>
                  <a:srgbClr val="000000"/>
                </a:solidFill>
                <a:latin typeface="Arial"/>
                <a:cs typeface="Arial"/>
              </a:defRPr>
            </a:lvl1pPr>
            <a:lvl2pPr marL="338018" indent="0">
              <a:lnSpc>
                <a:spcPct val="100000"/>
              </a:lnSpc>
              <a:buFontTx/>
              <a:buNone/>
              <a:defRPr>
                <a:solidFill>
                  <a:schemeClr val="bg2">
                    <a:lumMod val="50000"/>
                    <a:lumOff val="50000"/>
                  </a:schemeClr>
                </a:solidFill>
              </a:defRPr>
            </a:lvl2pPr>
            <a:lvl3pPr marL="566534" indent="0">
              <a:lnSpc>
                <a:spcPct val="100000"/>
              </a:lnSpc>
              <a:buFontTx/>
              <a:buNone/>
              <a:defRPr>
                <a:solidFill>
                  <a:schemeClr val="bg2">
                    <a:lumMod val="50000"/>
                    <a:lumOff val="50000"/>
                  </a:schemeClr>
                </a:solidFill>
              </a:defRPr>
            </a:lvl3pPr>
            <a:lvl4pPr marL="739512" indent="0">
              <a:lnSpc>
                <a:spcPct val="100000"/>
              </a:lnSpc>
              <a:buFontTx/>
              <a:buNone/>
              <a:defRPr>
                <a:solidFill>
                  <a:schemeClr val="bg2">
                    <a:lumMod val="50000"/>
                    <a:lumOff val="50000"/>
                  </a:schemeClr>
                </a:solidFill>
              </a:defRPr>
            </a:lvl4pPr>
            <a:lvl5pPr marL="922009" indent="0">
              <a:lnSpc>
                <a:spcPct val="100000"/>
              </a:lnSpc>
              <a:buFontTx/>
              <a:buNone/>
              <a:defRPr>
                <a:solidFill>
                  <a:schemeClr val="bg2">
                    <a:lumMod val="50000"/>
                    <a:lumOff val="50000"/>
                  </a:schemeClr>
                </a:solidFill>
              </a:defRPr>
            </a:lvl5pPr>
          </a:lstStyle>
          <a:p>
            <a:pPr lvl="0"/>
            <a:r>
              <a:rPr lang="en-US" dirty="0"/>
              <a:t>Click to edit Master text styles</a:t>
            </a:r>
          </a:p>
        </p:txBody>
      </p:sp>
      <p:sp>
        <p:nvSpPr>
          <p:cNvPr id="4" name="Picture Placeholder 3"/>
          <p:cNvSpPr>
            <a:spLocks noGrp="1"/>
          </p:cNvSpPr>
          <p:nvPr>
            <p:ph type="pic" sz="quarter" idx="10"/>
          </p:nvPr>
        </p:nvSpPr>
        <p:spPr>
          <a:xfrm>
            <a:off x="6349755" y="1177675"/>
            <a:ext cx="2441675" cy="2329468"/>
          </a:xfrm>
          <a:prstGeom prst="rect">
            <a:avLst/>
          </a:prstGeom>
        </p:spPr>
        <p:txBody>
          <a:bodyPr vert="horz"/>
          <a:lstStyle>
            <a:lvl1pPr marL="0" indent="0">
              <a:buFontTx/>
              <a:buNone/>
              <a:defRPr>
                <a:solidFill>
                  <a:srgbClr val="000000"/>
                </a:solidFill>
                <a:latin typeface="Arial"/>
              </a:defRPr>
            </a:lvl1pPr>
          </a:lstStyle>
          <a:p>
            <a:pPr lvl="0"/>
            <a:endParaRPr lang="en-US" noProof="0" dirty="0"/>
          </a:p>
        </p:txBody>
      </p:sp>
      <p:sp>
        <p:nvSpPr>
          <p:cNvPr id="12" name="Content Placeholder 2"/>
          <p:cNvSpPr>
            <a:spLocks noGrp="1"/>
          </p:cNvSpPr>
          <p:nvPr>
            <p:ph idx="11"/>
          </p:nvPr>
        </p:nvSpPr>
        <p:spPr>
          <a:xfrm>
            <a:off x="336885" y="888919"/>
            <a:ext cx="8484854" cy="965685"/>
          </a:xfrm>
          <a:prstGeom prst="rect">
            <a:avLst/>
          </a:prstGeom>
        </p:spPr>
        <p:txBody>
          <a:bodyPr/>
          <a:lstStyle>
            <a:lvl1pPr marL="0" indent="0">
              <a:lnSpc>
                <a:spcPct val="100000"/>
              </a:lnSpc>
              <a:buClr>
                <a:srgbClr val="DD6016"/>
              </a:buClr>
              <a:buFontTx/>
              <a:buNone/>
              <a:defRPr sz="2600">
                <a:solidFill>
                  <a:srgbClr val="000000"/>
                </a:solidFill>
                <a:latin typeface="Arial"/>
                <a:cs typeface="Arial"/>
              </a:defRPr>
            </a:lvl1pPr>
            <a:lvl2pPr marL="0" indent="0">
              <a:lnSpc>
                <a:spcPct val="100000"/>
              </a:lnSpc>
              <a:buClr>
                <a:srgbClr val="DD6016"/>
              </a:buClr>
              <a:buFontTx/>
              <a:buNone/>
              <a:defRPr sz="2000" b="1">
                <a:solidFill>
                  <a:srgbClr val="000000"/>
                </a:solidFill>
                <a:latin typeface="Arial"/>
                <a:cs typeface="Arial"/>
              </a:defRPr>
            </a:lvl2pPr>
            <a:lvl3pPr marL="287338" indent="-287338">
              <a:lnSpc>
                <a:spcPct val="100000"/>
              </a:lnSpc>
              <a:buClr>
                <a:srgbClr val="DD6016"/>
              </a:buClr>
              <a:buFont typeface="Wingdings" charset="2"/>
              <a:buChar char="u"/>
              <a:defRPr sz="2000">
                <a:solidFill>
                  <a:srgbClr val="7F7F7F"/>
                </a:solidFill>
                <a:latin typeface="Century Gothic"/>
                <a:cs typeface="Century Gothic"/>
              </a:defRPr>
            </a:lvl3pPr>
            <a:lvl4pPr marL="512763" indent="-111125">
              <a:lnSpc>
                <a:spcPct val="100000"/>
              </a:lnSpc>
              <a:buClr>
                <a:srgbClr val="DD6016"/>
              </a:buClr>
              <a:defRPr sz="1800">
                <a:solidFill>
                  <a:srgbClr val="7F7F7F"/>
                </a:solidFill>
                <a:latin typeface="Century Gothic"/>
                <a:cs typeface="Century Gothic"/>
              </a:defRPr>
            </a:lvl4pPr>
            <a:lvl5pPr marL="744538" indent="-117475">
              <a:lnSpc>
                <a:spcPct val="100000"/>
              </a:lnSpc>
              <a:buClr>
                <a:srgbClr val="DD6016"/>
              </a:buClr>
              <a:defRPr sz="1400">
                <a:solidFill>
                  <a:srgbClr val="7F7F7F"/>
                </a:solidFill>
                <a:latin typeface="Century Gothic"/>
                <a:cs typeface="Century Gothic"/>
              </a:defRPr>
            </a:lvl5pPr>
          </a:lstStyle>
          <a:p>
            <a:pPr lvl="0"/>
            <a:r>
              <a:rPr lang="en-US" dirty="0"/>
              <a:t>Click to edit Master text styles</a:t>
            </a:r>
          </a:p>
          <a:p>
            <a:pPr lvl="1"/>
            <a:r>
              <a:rPr lang="en-US" dirty="0"/>
              <a:t>Second level</a:t>
            </a:r>
          </a:p>
        </p:txBody>
      </p:sp>
      <p:sp>
        <p:nvSpPr>
          <p:cNvPr id="13" name="Title Placeholder 4"/>
          <p:cNvSpPr>
            <a:spLocks noGrp="1"/>
          </p:cNvSpPr>
          <p:nvPr>
            <p:ph type="title"/>
          </p:nvPr>
        </p:nvSpPr>
        <p:spPr>
          <a:xfrm>
            <a:off x="835684" y="-24063"/>
            <a:ext cx="8308316" cy="704851"/>
          </a:xfrm>
          <a:prstGeom prst="rect">
            <a:avLst/>
          </a:prstGeom>
        </p:spPr>
        <p:txBody>
          <a:bodyPr rtlCol="0">
            <a:normAutofit/>
          </a:bodyPr>
          <a:lstStyle/>
          <a:p>
            <a:r>
              <a:rPr lang="en-US" dirty="0"/>
              <a:t>Click to edit Master title style</a:t>
            </a:r>
          </a:p>
        </p:txBody>
      </p:sp>
      <p:sp>
        <p:nvSpPr>
          <p:cNvPr id="9" name="Picture Placeholder 3"/>
          <p:cNvSpPr>
            <a:spLocks noGrp="1"/>
          </p:cNvSpPr>
          <p:nvPr>
            <p:ph type="pic" sz="quarter" idx="12"/>
          </p:nvPr>
        </p:nvSpPr>
        <p:spPr>
          <a:xfrm>
            <a:off x="6349755" y="3783995"/>
            <a:ext cx="2441675" cy="2329468"/>
          </a:xfrm>
          <a:prstGeom prst="rect">
            <a:avLst/>
          </a:prstGeom>
        </p:spPr>
        <p:txBody>
          <a:bodyPr vert="horz"/>
          <a:lstStyle>
            <a:lvl1pPr marL="0" indent="0">
              <a:buFontTx/>
              <a:buNone/>
              <a:defRPr>
                <a:solidFill>
                  <a:srgbClr val="000000"/>
                </a:solidFill>
                <a:latin typeface="Arial"/>
              </a:defRPr>
            </a:lvl1pPr>
          </a:lstStyle>
          <a:p>
            <a:pPr lvl="0"/>
            <a:endParaRPr lang="en-US" noProof="0" dirty="0"/>
          </a:p>
        </p:txBody>
      </p:sp>
      <p:sp>
        <p:nvSpPr>
          <p:cNvPr id="10" name="Slide Number Placeholder 3"/>
          <p:cNvSpPr>
            <a:spLocks noGrp="1"/>
          </p:cNvSpPr>
          <p:nvPr>
            <p:ph type="sldNum" sz="quarter" idx="15"/>
          </p:nvPr>
        </p:nvSpPr>
        <p:spPr/>
        <p:txBody>
          <a:bodyPr/>
          <a:lstStyle>
            <a:lvl1pPr>
              <a:defRPr/>
            </a:lvl1pPr>
          </a:lstStyle>
          <a:p>
            <a:pPr>
              <a:defRPr/>
            </a:pPr>
            <a:fld id="{029D67D4-10C1-3F4E-AF69-BE3A2CA35966}" type="slidenum">
              <a:rPr lang="en-US" smtClean="0">
                <a:cs typeface="+mn-cs"/>
              </a:rPr>
              <a:pPr>
                <a:defRPr/>
              </a:pPr>
              <a:t>‹#›</a:t>
            </a:fld>
            <a:endParaRPr lang="en-US" dirty="0">
              <a:cs typeface="+mn-cs"/>
            </a:endParaRPr>
          </a:p>
        </p:txBody>
      </p:sp>
      <p:sp>
        <p:nvSpPr>
          <p:cNvPr id="2" name="Footer Placeholder 1"/>
          <p:cNvSpPr>
            <a:spLocks noGrp="1"/>
          </p:cNvSpPr>
          <p:nvPr>
            <p:ph type="ftr" sz="quarter" idx="16"/>
          </p:nvPr>
        </p:nvSpPr>
        <p:spPr/>
        <p:txBody>
          <a:bodyPr/>
          <a:lstStyle/>
          <a:p>
            <a:r>
              <a:rPr lang="en-US"/>
              <a:t>MSFC-EV31-initials-YYYMMDD</a:t>
            </a:r>
            <a:endParaRPr lang="en-US" dirty="0"/>
          </a:p>
        </p:txBody>
      </p:sp>
    </p:spTree>
    <p:extLst>
      <p:ext uri="{BB962C8B-B14F-4D97-AF65-F5344CB8AC3E}">
        <p14:creationId xmlns:p14="http://schemas.microsoft.com/office/powerpoint/2010/main" val="105688857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Body Text">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215597" y="1199205"/>
            <a:ext cx="8759825" cy="516216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7"/>
          <p:cNvSpPr>
            <a:spLocks noGrp="1" noChangeArrowheads="1"/>
          </p:cNvSpPr>
          <p:nvPr>
            <p:ph type="sldNum" sz="quarter" idx="4"/>
          </p:nvPr>
        </p:nvSpPr>
        <p:spPr>
          <a:xfrm>
            <a:off x="7230537" y="6627168"/>
            <a:ext cx="1862664" cy="230832"/>
          </a:xfrm>
          <a:prstGeom prst="rect">
            <a:avLst/>
          </a:prstGeom>
          <a:ln/>
        </p:spPr>
        <p:txBody>
          <a:bodyPr wrap="square" rIns="0" bIns="0" anchor="b" anchorCtr="0">
            <a:spAutoFit/>
          </a:bodyPr>
          <a:lstStyle>
            <a:lvl1pPr algn="r">
              <a:defRPr sz="1200" b="0" dirty="0" smtClean="0">
                <a:solidFill>
                  <a:schemeClr val="tx1"/>
                </a:solidFill>
              </a:defRPr>
            </a:lvl1pPr>
          </a:lstStyle>
          <a:p>
            <a:pPr>
              <a:defRPr/>
            </a:pPr>
            <a:fld id="{F055212B-1A35-DA42-BC74-EE21AE99606D}" type="slidenum">
              <a:rPr lang="en-US" smtClean="0"/>
              <a:pPr>
                <a:defRPr/>
              </a:pPr>
              <a:t>‹#›</a:t>
            </a:fld>
            <a:endParaRPr lang="en-US"/>
          </a:p>
        </p:txBody>
      </p:sp>
      <p:sp>
        <p:nvSpPr>
          <p:cNvPr id="11" name="Rectangle 4"/>
          <p:cNvSpPr>
            <a:spLocks noGrp="1" noChangeArrowheads="1"/>
          </p:cNvSpPr>
          <p:nvPr>
            <p:ph type="title"/>
          </p:nvPr>
        </p:nvSpPr>
        <p:spPr bwMode="auto">
          <a:xfrm>
            <a:off x="1500809" y="67112"/>
            <a:ext cx="6670068" cy="7885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409594096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2" descr="Internal Cover wlogo.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6475"/>
          </a:xfrm>
          <a:prstGeom prst="rect">
            <a:avLst/>
          </a:prstGeom>
        </p:spPr>
      </p:pic>
      <p:sp>
        <p:nvSpPr>
          <p:cNvPr id="8" name="Rectangle 8"/>
          <p:cNvSpPr>
            <a:spLocks noChangeArrowheads="1"/>
          </p:cNvSpPr>
          <p:nvPr userDrawn="1"/>
        </p:nvSpPr>
        <p:spPr bwMode="auto">
          <a:xfrm>
            <a:off x="0" y="376238"/>
            <a:ext cx="2205038"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5" tIns="45697" rIns="91395" bIns="45697"/>
          <a:lstStyle/>
          <a:p>
            <a:pPr defTabSz="912813" fontAlgn="base">
              <a:spcBef>
                <a:spcPct val="0"/>
              </a:spcBef>
              <a:spcAft>
                <a:spcPct val="0"/>
              </a:spcAft>
            </a:pPr>
            <a:r>
              <a:rPr lang="en-US" sz="700">
                <a:solidFill>
                  <a:srgbClr val="F8F8F8"/>
                </a:solidFill>
                <a:latin typeface="Arial" charset="0"/>
                <a:ea typeface="ＭＳ Ｐゴシック" charset="0"/>
              </a:rPr>
              <a:t>National Aeronautics and Space Administration</a:t>
            </a:r>
            <a:endParaRPr lang="en-US">
              <a:solidFill>
                <a:srgbClr val="F8F8F8"/>
              </a:solidFill>
              <a:latin typeface="Arial" charset="0"/>
              <a:ea typeface="ＭＳ Ｐゴシック" charset="0"/>
            </a:endParaRPr>
          </a:p>
        </p:txBody>
      </p:sp>
      <p:pic>
        <p:nvPicPr>
          <p:cNvPr id="11" name="Picture 13" descr="slsmark_color.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31378" y="6435611"/>
            <a:ext cx="561975"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a:spLocks noChangeArrowheads="1"/>
          </p:cNvSpPr>
          <p:nvPr userDrawn="1"/>
        </p:nvSpPr>
        <p:spPr bwMode="auto">
          <a:xfrm>
            <a:off x="1169988" y="2941638"/>
            <a:ext cx="247215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defTabSz="912813" eaLnBrk="1" fontAlgn="base" hangingPunct="1">
              <a:spcBef>
                <a:spcPct val="0"/>
              </a:spcBef>
              <a:spcAft>
                <a:spcPct val="0"/>
              </a:spcAft>
              <a:defRPr/>
            </a:pPr>
            <a:r>
              <a:rPr lang="en-US" sz="1000" kern="0" spc="300" dirty="0">
                <a:solidFill>
                  <a:srgbClr val="FFFFFF"/>
                </a:solidFill>
              </a:rPr>
              <a:t>SPACE LAUNCH SYSTEM</a:t>
            </a:r>
            <a:endParaRPr lang="en-US" sz="1000" dirty="0">
              <a:solidFill>
                <a:srgbClr val="FFFFFF"/>
              </a:solidFill>
            </a:endParaRPr>
          </a:p>
        </p:txBody>
      </p:sp>
      <p:sp>
        <p:nvSpPr>
          <p:cNvPr id="51" name="Text Placeholder 10"/>
          <p:cNvSpPr>
            <a:spLocks noGrp="1"/>
          </p:cNvSpPr>
          <p:nvPr>
            <p:ph type="body" sz="quarter" idx="11"/>
          </p:nvPr>
        </p:nvSpPr>
        <p:spPr>
          <a:xfrm>
            <a:off x="4868227" y="4506885"/>
            <a:ext cx="3944380" cy="584775"/>
          </a:xfrm>
          <a:prstGeom prst="rect">
            <a:avLst/>
          </a:prstGeom>
        </p:spPr>
        <p:txBody>
          <a:bodyPr vert="horz" wrap="square" anchor="b">
            <a:spAutoFit/>
          </a:bodyPr>
          <a:lstStyle>
            <a:lvl1pPr marL="0" indent="0" algn="r">
              <a:buFontTx/>
              <a:buNone/>
              <a:defRPr sz="1800">
                <a:latin typeface="Century Gothic"/>
                <a:cs typeface="Century Gothic"/>
              </a:defRPr>
            </a:lvl1pPr>
            <a:lvl2pPr marL="338137" indent="0" algn="r">
              <a:buNone/>
              <a:defRPr sz="1400">
                <a:latin typeface="Century Gothic"/>
                <a:cs typeface="Century Gothic"/>
              </a:defRPr>
            </a:lvl2pPr>
          </a:lstStyle>
          <a:p>
            <a:pPr lvl="0"/>
            <a:r>
              <a:rPr lang="en-US" dirty="0"/>
              <a:t>Click to edit Master text styles</a:t>
            </a:r>
          </a:p>
          <a:p>
            <a:pPr lvl="1"/>
            <a:r>
              <a:rPr lang="en-US" dirty="0"/>
              <a:t>Second level</a:t>
            </a:r>
          </a:p>
        </p:txBody>
      </p:sp>
      <p:sp>
        <p:nvSpPr>
          <p:cNvPr id="6" name="Text Placeholder 5"/>
          <p:cNvSpPr>
            <a:spLocks noGrp="1"/>
          </p:cNvSpPr>
          <p:nvPr>
            <p:ph type="body" sz="quarter" idx="10"/>
          </p:nvPr>
        </p:nvSpPr>
        <p:spPr>
          <a:xfrm>
            <a:off x="762000" y="3064748"/>
            <a:ext cx="8050607" cy="802075"/>
          </a:xfrm>
          <a:prstGeom prst="rect">
            <a:avLst/>
          </a:prstGeom>
        </p:spPr>
        <p:txBody>
          <a:bodyPr vert="horz" anchor="ctr"/>
          <a:lstStyle>
            <a:lvl1pPr marL="0" indent="0" algn="l">
              <a:lnSpc>
                <a:spcPct val="100000"/>
              </a:lnSpc>
              <a:buNone/>
              <a:defRPr sz="3500" b="1" i="0">
                <a:solidFill>
                  <a:schemeClr val="tx2"/>
                </a:solidFill>
                <a:latin typeface="Century Gothic"/>
                <a:cs typeface="Century Gothic"/>
              </a:defRPr>
            </a:lvl1pPr>
            <a:lvl2pPr marL="338018" indent="0">
              <a:buNone/>
              <a:defRPr/>
            </a:lvl2pPr>
            <a:lvl3pPr marL="566534" indent="0">
              <a:buNone/>
              <a:defRPr/>
            </a:lvl3pPr>
            <a:lvl4pPr marL="739512" indent="0">
              <a:buNone/>
              <a:defRPr/>
            </a:lvl4pPr>
            <a:lvl5pPr marL="922009" indent="0">
              <a:buNone/>
              <a:defRPr/>
            </a:lvl5pPr>
          </a:lstStyle>
          <a:p>
            <a:pPr lvl="0"/>
            <a:r>
              <a:rPr lang="en-US" dirty="0"/>
              <a:t>Click to edit Master text styles</a:t>
            </a:r>
          </a:p>
        </p:txBody>
      </p:sp>
      <p:sp>
        <p:nvSpPr>
          <p:cNvPr id="14" name="Text Placeholder 13"/>
          <p:cNvSpPr>
            <a:spLocks noGrp="1"/>
          </p:cNvSpPr>
          <p:nvPr>
            <p:ph type="body" sz="quarter" idx="12"/>
          </p:nvPr>
        </p:nvSpPr>
        <p:spPr>
          <a:xfrm>
            <a:off x="6050423" y="3845231"/>
            <a:ext cx="2834924" cy="307777"/>
          </a:xfrm>
          <a:prstGeom prst="rect">
            <a:avLst/>
          </a:prstGeom>
          <a:noFill/>
        </p:spPr>
        <p:txBody>
          <a:bodyPr wrap="square" rtlCol="0">
            <a:spAutoFit/>
          </a:bodyPr>
          <a:lstStyle>
            <a:lvl1pPr marL="0" indent="0" algn="r">
              <a:buFontTx/>
              <a:buNone/>
              <a:defRPr lang="en-US" sz="1400" kern="1200" smtClean="0">
                <a:latin typeface="Century Gothic"/>
                <a:ea typeface="+mn-ea"/>
                <a:cs typeface="Century Gothic"/>
              </a:defRPr>
            </a:lvl1pPr>
            <a:lvl2pPr>
              <a:defRPr lang="en-US" sz="1800" kern="1200" smtClean="0">
                <a:solidFill>
                  <a:schemeClr val="tx1"/>
                </a:solidFill>
                <a:ea typeface="+mn-ea"/>
                <a:cs typeface="+mn-cs"/>
              </a:defRPr>
            </a:lvl2pPr>
            <a:lvl3pPr>
              <a:defRPr lang="en-US" sz="1800" kern="1200" smtClean="0">
                <a:solidFill>
                  <a:schemeClr val="tx1"/>
                </a:solidFill>
                <a:ea typeface="+mn-ea"/>
                <a:cs typeface="+mn-cs"/>
              </a:defRPr>
            </a:lvl3pPr>
            <a:lvl4pPr>
              <a:defRPr lang="en-US" sz="1800" kern="1200" smtClean="0">
                <a:solidFill>
                  <a:schemeClr val="tx1"/>
                </a:solidFill>
                <a:ea typeface="+mn-ea"/>
                <a:cs typeface="+mn-cs"/>
              </a:defRPr>
            </a:lvl4pPr>
            <a:lvl5pPr>
              <a:defRPr lang="en-US" sz="1800" kern="1200">
                <a:solidFill>
                  <a:schemeClr val="tx1"/>
                </a:solidFill>
                <a:ea typeface="+mn-ea"/>
                <a:cs typeface="+mn-cs"/>
              </a:defRPr>
            </a:lvl5pPr>
          </a:lstStyle>
          <a:p>
            <a:pPr lvl="0"/>
            <a:r>
              <a:rPr lang="en-US" dirty="0"/>
              <a:t>Click to edit Master text styles</a:t>
            </a:r>
          </a:p>
        </p:txBody>
      </p:sp>
      <p:sp>
        <p:nvSpPr>
          <p:cNvPr id="2" name="Footer Placeholder 1"/>
          <p:cNvSpPr>
            <a:spLocks noGrp="1"/>
          </p:cNvSpPr>
          <p:nvPr>
            <p:ph type="ftr" sz="quarter" idx="13"/>
          </p:nvPr>
        </p:nvSpPr>
        <p:spPr/>
        <p:txBody>
          <a:bodyPr/>
          <a:lstStyle/>
          <a:p>
            <a:r>
              <a:rPr lang="en-US">
                <a:solidFill>
                  <a:srgbClr val="969696">
                    <a:tint val="75000"/>
                  </a:srgbClr>
                </a:solidFill>
              </a:rPr>
              <a:t>MSFC-EV31-initials-YYYMMDD</a:t>
            </a:r>
            <a:endParaRPr lang="en-US" dirty="0">
              <a:solidFill>
                <a:srgbClr val="969696">
                  <a:tint val="75000"/>
                </a:srgbClr>
              </a:solidFill>
            </a:endParaRPr>
          </a:p>
        </p:txBody>
      </p:sp>
    </p:spTree>
    <p:extLst>
      <p:ext uri="{BB962C8B-B14F-4D97-AF65-F5344CB8AC3E}">
        <p14:creationId xmlns:p14="http://schemas.microsoft.com/office/powerpoint/2010/main" val="27565246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2265" y="1"/>
            <a:ext cx="8301734" cy="673767"/>
          </a:xfrm>
          <a:prstGeom prst="rect">
            <a:avLst/>
          </a:prstGeom>
        </p:spPr>
        <p:txBody>
          <a:bodyPr/>
          <a:lstStyle>
            <a:lvl1pPr>
              <a:defRPr>
                <a:latin typeface="Arial" pitchFamily="34" charset="0"/>
                <a:cs typeface="Arial" pitchFamily="34" charset="0"/>
              </a:defRPr>
            </a:lvl1pPr>
          </a:lstStyle>
          <a:p>
            <a:r>
              <a:rPr lang="en-US" dirty="0"/>
              <a:t>Click to edit Master title style</a:t>
            </a:r>
          </a:p>
        </p:txBody>
      </p:sp>
      <p:sp>
        <p:nvSpPr>
          <p:cNvPr id="6" name="Slide Number Placeholder 3"/>
          <p:cNvSpPr>
            <a:spLocks noGrp="1"/>
          </p:cNvSpPr>
          <p:nvPr>
            <p:ph type="sldNum" sz="quarter" idx="13"/>
          </p:nvPr>
        </p:nvSpPr>
        <p:spPr>
          <a:xfrm>
            <a:off x="8421188" y="6618976"/>
            <a:ext cx="722811" cy="247650"/>
          </a:xfrm>
        </p:spPr>
        <p:txBody>
          <a:bodyPr/>
          <a:lstStyle>
            <a:lvl1pPr>
              <a:defRPr/>
            </a:lvl1pPr>
          </a:lstStyle>
          <a:p>
            <a:pPr>
              <a:defRPr/>
            </a:pPr>
            <a:fld id="{72C2F7EA-524D-BA41-B822-D220B0F8B002}" type="slidenum">
              <a:rPr lang="en-US" smtClean="0">
                <a:solidFill>
                  <a:srgbClr val="000000"/>
                </a:solidFill>
              </a:rPr>
              <a:pPr>
                <a:defRPr/>
              </a:pPr>
              <a:t>‹#›</a:t>
            </a:fld>
            <a:endParaRPr lang="en-US" dirty="0">
              <a:solidFill>
                <a:srgbClr val="000000"/>
              </a:solidFill>
            </a:endParaRPr>
          </a:p>
        </p:txBody>
      </p:sp>
      <p:sp>
        <p:nvSpPr>
          <p:cNvPr id="7" name="Text Placeholder 6"/>
          <p:cNvSpPr>
            <a:spLocks noGrp="1"/>
          </p:cNvSpPr>
          <p:nvPr>
            <p:ph type="body" sz="quarter" idx="14"/>
          </p:nvPr>
        </p:nvSpPr>
        <p:spPr>
          <a:xfrm>
            <a:off x="278675" y="858253"/>
            <a:ext cx="8645554" cy="5598694"/>
          </a:xfrm>
          <a:prstGeom prst="rect">
            <a:avLst/>
          </a:prstGeo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1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5"/>
          </p:nvPr>
        </p:nvSpPr>
        <p:spPr/>
        <p:txBody>
          <a:bodyPr/>
          <a:lstStyle/>
          <a:p>
            <a:r>
              <a:rPr lang="en-US">
                <a:solidFill>
                  <a:srgbClr val="969696">
                    <a:tint val="75000"/>
                  </a:srgbClr>
                </a:solidFill>
              </a:rPr>
              <a:t>MSFC-EV31-initials-YYYMMDD</a:t>
            </a:r>
            <a:endParaRPr lang="en-US" dirty="0">
              <a:solidFill>
                <a:srgbClr val="969696">
                  <a:tint val="75000"/>
                </a:srgbClr>
              </a:solidFill>
            </a:endParaRPr>
          </a:p>
        </p:txBody>
      </p:sp>
    </p:spTree>
    <p:extLst>
      <p:ext uri="{BB962C8B-B14F-4D97-AF65-F5344CB8AC3E}">
        <p14:creationId xmlns:p14="http://schemas.microsoft.com/office/powerpoint/2010/main" val="173470325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png"/><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pic>
        <p:nvPicPr>
          <p:cNvPr id="9" name="Picture 8" descr="sls_Readiness Assessment_Slides_021015.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1525"/>
            <a:ext cx="9144000" cy="6856475"/>
          </a:xfrm>
          <a:prstGeom prst="rect">
            <a:avLst/>
          </a:prstGeom>
        </p:spPr>
      </p:pic>
      <p:pic>
        <p:nvPicPr>
          <p:cNvPr id="1027" name="Picture 11" descr="slsmark_color.png"/>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28638" y="6513513"/>
            <a:ext cx="468312"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9"/>
          <p:cNvSpPr txBox="1">
            <a:spLocks noChangeArrowheads="1"/>
          </p:cNvSpPr>
          <p:nvPr/>
        </p:nvSpPr>
        <p:spPr bwMode="auto">
          <a:xfrm>
            <a:off x="1631950" y="6610350"/>
            <a:ext cx="1235075"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defTabSz="912813" fontAlgn="base">
              <a:spcBef>
                <a:spcPct val="0"/>
              </a:spcBef>
              <a:spcAft>
                <a:spcPct val="0"/>
              </a:spcAft>
              <a:defRPr>
                <a:solidFill>
                  <a:schemeClr val="tx1"/>
                </a:solidFill>
                <a:latin typeface="Arial" charset="0"/>
                <a:ea typeface="ＭＳ Ｐゴシック" charset="0"/>
              </a:defRPr>
            </a:lvl6pPr>
            <a:lvl7pPr marL="2971800" indent="-228600" defTabSz="912813" fontAlgn="base">
              <a:spcBef>
                <a:spcPct val="0"/>
              </a:spcBef>
              <a:spcAft>
                <a:spcPct val="0"/>
              </a:spcAft>
              <a:defRPr>
                <a:solidFill>
                  <a:schemeClr val="tx1"/>
                </a:solidFill>
                <a:latin typeface="Arial" charset="0"/>
                <a:ea typeface="ＭＳ Ｐゴシック" charset="0"/>
              </a:defRPr>
            </a:lvl7pPr>
            <a:lvl8pPr marL="3429000" indent="-228600" defTabSz="912813" fontAlgn="base">
              <a:spcBef>
                <a:spcPct val="0"/>
              </a:spcBef>
              <a:spcAft>
                <a:spcPct val="0"/>
              </a:spcAft>
              <a:defRPr>
                <a:solidFill>
                  <a:schemeClr val="tx1"/>
                </a:solidFill>
                <a:latin typeface="Arial" charset="0"/>
                <a:ea typeface="ＭＳ Ｐゴシック" charset="0"/>
              </a:defRPr>
            </a:lvl8pPr>
            <a:lvl9pPr marL="3886200" indent="-228600" defTabSz="912813" fontAlgn="base">
              <a:spcBef>
                <a:spcPct val="0"/>
              </a:spcBef>
              <a:spcAft>
                <a:spcPct val="0"/>
              </a:spcAft>
              <a:defRPr>
                <a:solidFill>
                  <a:schemeClr val="tx1"/>
                </a:solidFill>
                <a:latin typeface="Arial" charset="0"/>
                <a:ea typeface="ＭＳ Ｐゴシック" charset="0"/>
              </a:defRPr>
            </a:lvl9pPr>
          </a:lstStyle>
          <a:p>
            <a:pPr algn="ctr">
              <a:defRPr/>
            </a:pPr>
            <a:r>
              <a:rPr lang="en-US" sz="700" dirty="0" err="1">
                <a:solidFill>
                  <a:schemeClr val="bg2"/>
                </a:solidFill>
                <a:cs typeface="Arial" charset="0"/>
              </a:rPr>
              <a:t>www.nasa.gov</a:t>
            </a:r>
            <a:r>
              <a:rPr lang="en-US" sz="700" dirty="0">
                <a:solidFill>
                  <a:schemeClr val="bg2"/>
                </a:solidFill>
                <a:cs typeface="Arial" charset="0"/>
              </a:rPr>
              <a:t>/</a:t>
            </a:r>
            <a:r>
              <a:rPr lang="en-US" sz="700" dirty="0" err="1">
                <a:solidFill>
                  <a:schemeClr val="bg2"/>
                </a:solidFill>
                <a:cs typeface="Arial" charset="0"/>
              </a:rPr>
              <a:t>sls</a:t>
            </a:r>
            <a:endParaRPr lang="en-US" sz="700" dirty="0">
              <a:solidFill>
                <a:schemeClr val="bg2"/>
              </a:solidFill>
              <a:cs typeface="Arial" charset="0"/>
            </a:endParaRPr>
          </a:p>
        </p:txBody>
      </p:sp>
      <p:sp>
        <p:nvSpPr>
          <p:cNvPr id="4" name="Slide Number Placeholder 3"/>
          <p:cNvSpPr>
            <a:spLocks noGrp="1"/>
          </p:cNvSpPr>
          <p:nvPr>
            <p:ph type="sldNum" sz="quarter" idx="4"/>
          </p:nvPr>
        </p:nvSpPr>
        <p:spPr>
          <a:xfrm>
            <a:off x="8421188" y="6610350"/>
            <a:ext cx="722811" cy="247650"/>
          </a:xfrm>
          <a:prstGeom prst="rect">
            <a:avLst/>
          </a:prstGeom>
        </p:spPr>
        <p:txBody>
          <a:bodyPr vert="horz" lIns="91440" tIns="45720" rIns="91440" bIns="45720" rtlCol="0" anchor="b"/>
          <a:lstStyle>
            <a:lvl1pPr algn="r" defTabSz="914071" fontAlgn="auto">
              <a:spcBef>
                <a:spcPts val="0"/>
              </a:spcBef>
              <a:spcAft>
                <a:spcPts val="0"/>
              </a:spcAft>
              <a:defRPr sz="900" smtClean="0">
                <a:solidFill>
                  <a:schemeClr val="bg2"/>
                </a:solidFill>
                <a:latin typeface="Arial"/>
                <a:ea typeface="+mn-ea"/>
                <a:cs typeface="Arial"/>
              </a:defRPr>
            </a:lvl1pPr>
          </a:lstStyle>
          <a:p>
            <a:pPr>
              <a:defRPr/>
            </a:pPr>
            <a:fld id="{B44DE41B-4060-5F44-A528-F39711401C76}" type="slidenum">
              <a:rPr lang="en-US" smtClean="0">
                <a:cs typeface="+mn-cs"/>
              </a:rPr>
              <a:pPr>
                <a:defRPr/>
              </a:pPr>
              <a:t>‹#›</a:t>
            </a:fld>
            <a:endParaRPr lang="en-US" dirty="0">
              <a:cs typeface="+mn-cs"/>
            </a:endParaRPr>
          </a:p>
        </p:txBody>
      </p:sp>
      <p:sp>
        <p:nvSpPr>
          <p:cNvPr id="1030" name="Title Placeholder 4"/>
          <p:cNvSpPr>
            <a:spLocks noGrp="1"/>
          </p:cNvSpPr>
          <p:nvPr>
            <p:ph type="title"/>
          </p:nvPr>
        </p:nvSpPr>
        <p:spPr bwMode="auto">
          <a:xfrm>
            <a:off x="842963" y="7939"/>
            <a:ext cx="8301037" cy="665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1031" name="Picture 6" descr="SLS color Internal PPT mark.png"/>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31813" y="6515100"/>
            <a:ext cx="46355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5310594" y="6621525"/>
            <a:ext cx="3110593" cy="242888"/>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MSFC-EV31-initials-YYYMMDD</a:t>
            </a:r>
            <a:endParaRPr lang="en-US" dirty="0"/>
          </a:p>
        </p:txBody>
      </p:sp>
    </p:spTree>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26" r:id="rId7"/>
  </p:sldLayoutIdLst>
  <p:transition spd="slow"/>
  <p:hf hdr="0" dt="0"/>
  <p:txStyles>
    <p:titleStyle>
      <a:lvl1pPr algn="l" rtl="0" eaLnBrk="0" fontAlgn="base" hangingPunct="0">
        <a:lnSpc>
          <a:spcPct val="90000"/>
        </a:lnSpc>
        <a:spcBef>
          <a:spcPct val="0"/>
        </a:spcBef>
        <a:spcAft>
          <a:spcPct val="0"/>
        </a:spcAft>
        <a:defRPr sz="2400" b="1">
          <a:solidFill>
            <a:srgbClr val="FFFFFF"/>
          </a:solidFill>
          <a:latin typeface="Century Gothic"/>
          <a:ea typeface="ＭＳ Ｐゴシック" pitchFamily="-108" charset="-128"/>
          <a:cs typeface="Century Gothic"/>
        </a:defRPr>
      </a:lvl1pPr>
      <a:lvl2pPr algn="l" rtl="0" eaLnBrk="0" fontAlgn="base" hangingPunct="0">
        <a:lnSpc>
          <a:spcPct val="90000"/>
        </a:lnSpc>
        <a:spcBef>
          <a:spcPct val="0"/>
        </a:spcBef>
        <a:spcAft>
          <a:spcPct val="0"/>
        </a:spcAft>
        <a:defRPr sz="2800" b="1">
          <a:solidFill>
            <a:srgbClr val="FFFFFF"/>
          </a:solidFill>
          <a:latin typeface="Century Gothic" charset="0"/>
          <a:ea typeface="ＭＳ Ｐゴシック" pitchFamily="-108" charset="-128"/>
          <a:cs typeface="ＭＳ Ｐゴシック" pitchFamily="-108" charset="-128"/>
        </a:defRPr>
      </a:lvl2pPr>
      <a:lvl3pPr algn="l" rtl="0" eaLnBrk="0" fontAlgn="base" hangingPunct="0">
        <a:lnSpc>
          <a:spcPct val="90000"/>
        </a:lnSpc>
        <a:spcBef>
          <a:spcPct val="0"/>
        </a:spcBef>
        <a:spcAft>
          <a:spcPct val="0"/>
        </a:spcAft>
        <a:defRPr sz="2800" b="1">
          <a:solidFill>
            <a:srgbClr val="FFFFFF"/>
          </a:solidFill>
          <a:latin typeface="Century Gothic" charset="0"/>
          <a:ea typeface="ＭＳ Ｐゴシック" pitchFamily="-108" charset="-128"/>
          <a:cs typeface="ＭＳ Ｐゴシック" pitchFamily="-108" charset="-128"/>
        </a:defRPr>
      </a:lvl3pPr>
      <a:lvl4pPr algn="l" rtl="0" eaLnBrk="0" fontAlgn="base" hangingPunct="0">
        <a:lnSpc>
          <a:spcPct val="90000"/>
        </a:lnSpc>
        <a:spcBef>
          <a:spcPct val="0"/>
        </a:spcBef>
        <a:spcAft>
          <a:spcPct val="0"/>
        </a:spcAft>
        <a:defRPr sz="2800" b="1">
          <a:solidFill>
            <a:srgbClr val="FFFFFF"/>
          </a:solidFill>
          <a:latin typeface="Century Gothic" charset="0"/>
          <a:ea typeface="ＭＳ Ｐゴシック" pitchFamily="-108" charset="-128"/>
          <a:cs typeface="ＭＳ Ｐゴシック" pitchFamily="-108" charset="-128"/>
        </a:defRPr>
      </a:lvl4pPr>
      <a:lvl5pPr algn="l" rtl="0" eaLnBrk="0" fontAlgn="base" hangingPunct="0">
        <a:lnSpc>
          <a:spcPct val="90000"/>
        </a:lnSpc>
        <a:spcBef>
          <a:spcPct val="0"/>
        </a:spcBef>
        <a:spcAft>
          <a:spcPct val="0"/>
        </a:spcAft>
        <a:defRPr sz="2800" b="1">
          <a:solidFill>
            <a:srgbClr val="FFFFFF"/>
          </a:solidFill>
          <a:latin typeface="Century Gothic" charset="0"/>
          <a:ea typeface="ＭＳ Ｐゴシック" pitchFamily="-108" charset="-128"/>
          <a:cs typeface="ＭＳ Ｐゴシック" pitchFamily="-108" charset="-128"/>
        </a:defRPr>
      </a:lvl5pPr>
      <a:lvl6pPr marL="410144" algn="l" defTabSz="914279" rtl="0" eaLnBrk="1" fontAlgn="base" hangingPunct="1">
        <a:spcBef>
          <a:spcPct val="0"/>
        </a:spcBef>
        <a:spcAft>
          <a:spcPct val="0"/>
        </a:spcAft>
        <a:defRPr sz="3200">
          <a:solidFill>
            <a:srgbClr val="939BA8"/>
          </a:solidFill>
          <a:latin typeface="Arial" pitchFamily="-108" charset="0"/>
        </a:defRPr>
      </a:lvl6pPr>
      <a:lvl7pPr marL="820289" algn="l" defTabSz="914279" rtl="0" eaLnBrk="1" fontAlgn="base" hangingPunct="1">
        <a:spcBef>
          <a:spcPct val="0"/>
        </a:spcBef>
        <a:spcAft>
          <a:spcPct val="0"/>
        </a:spcAft>
        <a:defRPr sz="3200">
          <a:solidFill>
            <a:srgbClr val="939BA8"/>
          </a:solidFill>
          <a:latin typeface="Arial" pitchFamily="-108" charset="0"/>
        </a:defRPr>
      </a:lvl7pPr>
      <a:lvl8pPr marL="1230433" algn="l" defTabSz="914279" rtl="0" eaLnBrk="1" fontAlgn="base" hangingPunct="1">
        <a:spcBef>
          <a:spcPct val="0"/>
        </a:spcBef>
        <a:spcAft>
          <a:spcPct val="0"/>
        </a:spcAft>
        <a:defRPr sz="3200">
          <a:solidFill>
            <a:srgbClr val="939BA8"/>
          </a:solidFill>
          <a:latin typeface="Arial" pitchFamily="-108" charset="0"/>
        </a:defRPr>
      </a:lvl8pPr>
      <a:lvl9pPr marL="1640577" algn="l" defTabSz="914279" rtl="0" eaLnBrk="1" fontAlgn="base" hangingPunct="1">
        <a:spcBef>
          <a:spcPct val="0"/>
        </a:spcBef>
        <a:spcAft>
          <a:spcPct val="0"/>
        </a:spcAft>
        <a:defRPr sz="3200">
          <a:solidFill>
            <a:srgbClr val="939BA8"/>
          </a:solidFill>
          <a:latin typeface="Arial" pitchFamily="-108" charset="0"/>
        </a:defRPr>
      </a:lvl9pPr>
    </p:titleStyle>
    <p:bodyStyle>
      <a:lvl1pPr marL="336550" indent="-336550" algn="l" rtl="0" eaLnBrk="0" fontAlgn="base" hangingPunct="0">
        <a:spcBef>
          <a:spcPct val="0"/>
        </a:spcBef>
        <a:spcAft>
          <a:spcPct val="0"/>
        </a:spcAft>
        <a:buClr>
          <a:srgbClr val="F68B00"/>
        </a:buClr>
        <a:buSzPct val="100000"/>
        <a:buFont typeface="Wingdings" charset="0"/>
        <a:buChar char="u"/>
        <a:defRPr sz="2000" b="1">
          <a:solidFill>
            <a:schemeClr val="bg2"/>
          </a:solidFill>
          <a:latin typeface="+mn-lt"/>
          <a:ea typeface="ＭＳ Ｐゴシック" pitchFamily="-108" charset="-128"/>
          <a:cs typeface="ＭＳ Ｐゴシック" charset="-128"/>
        </a:defRPr>
      </a:lvl1pPr>
      <a:lvl2pPr marL="454025" indent="-115888" algn="l" rtl="0" eaLnBrk="0" fontAlgn="base" hangingPunct="0">
        <a:spcBef>
          <a:spcPct val="0"/>
        </a:spcBef>
        <a:spcAft>
          <a:spcPct val="0"/>
        </a:spcAft>
        <a:buClr>
          <a:srgbClr val="F68B00"/>
        </a:buClr>
        <a:buFont typeface="Arial" charset="0"/>
        <a:buChar char="•"/>
        <a:defRPr>
          <a:solidFill>
            <a:schemeClr val="bg2"/>
          </a:solidFill>
          <a:latin typeface="+mn-lt"/>
          <a:ea typeface="ＭＳ Ｐゴシック" charset="0"/>
          <a:cs typeface="Arial Narrow"/>
        </a:defRPr>
      </a:lvl2pPr>
      <a:lvl3pPr marL="677863" indent="-111125" algn="l" rtl="0" eaLnBrk="0" fontAlgn="base" hangingPunct="0">
        <a:spcBef>
          <a:spcPct val="0"/>
        </a:spcBef>
        <a:spcAft>
          <a:spcPct val="0"/>
        </a:spcAft>
        <a:buClr>
          <a:srgbClr val="F68B00"/>
        </a:buClr>
        <a:buSzPct val="90000"/>
        <a:buFont typeface="Lucida Grande" charset="0"/>
        <a:buChar char="‒"/>
        <a:defRPr sz="1600">
          <a:solidFill>
            <a:schemeClr val="bg2"/>
          </a:solidFill>
          <a:latin typeface="+mn-lt"/>
          <a:ea typeface="Arial Narrow" pitchFamily="-112" charset="0"/>
          <a:cs typeface="Arial Narrow"/>
        </a:defRPr>
      </a:lvl3pPr>
      <a:lvl4pPr marL="850900" indent="-111125" algn="l" rtl="0" eaLnBrk="0" fontAlgn="base" hangingPunct="0">
        <a:spcBef>
          <a:spcPct val="0"/>
        </a:spcBef>
        <a:spcAft>
          <a:spcPct val="0"/>
        </a:spcAft>
        <a:buClr>
          <a:srgbClr val="F68B00"/>
        </a:buClr>
        <a:buFont typeface="Arial" charset="0"/>
        <a:buChar char="•"/>
        <a:defRPr sz="1400">
          <a:solidFill>
            <a:schemeClr val="bg2"/>
          </a:solidFill>
          <a:latin typeface="+mn-lt"/>
          <a:ea typeface="Arial Narrow" pitchFamily="-112" charset="0"/>
          <a:cs typeface="Arial Narrow"/>
        </a:defRPr>
      </a:lvl4pPr>
      <a:lvl5pPr marL="1038225" indent="-115888" algn="l" rtl="0" eaLnBrk="0" fontAlgn="base" hangingPunct="0">
        <a:spcBef>
          <a:spcPct val="0"/>
        </a:spcBef>
        <a:spcAft>
          <a:spcPct val="0"/>
        </a:spcAft>
        <a:buClr>
          <a:srgbClr val="F68B00"/>
        </a:buClr>
        <a:buFont typeface="Lucida Grande" charset="0"/>
        <a:buChar char="‒"/>
        <a:defRPr sz="1200">
          <a:solidFill>
            <a:schemeClr val="bg2"/>
          </a:solidFill>
          <a:latin typeface="+mn-lt"/>
          <a:ea typeface="Arial Narrow" pitchFamily="-112" charset="0"/>
          <a:cs typeface="Arial Narrow"/>
        </a:defRPr>
      </a:lvl5pPr>
      <a:lvl6pPr marL="2466564" indent="-227856" algn="l" defTabSz="914279" rtl="0" eaLnBrk="1" fontAlgn="base" hangingPunct="1">
        <a:lnSpc>
          <a:spcPts val="2602"/>
        </a:lnSpc>
        <a:spcBef>
          <a:spcPct val="0"/>
        </a:spcBef>
        <a:spcAft>
          <a:spcPts val="595"/>
        </a:spcAft>
        <a:defRPr sz="1300">
          <a:solidFill>
            <a:srgbClr val="666666"/>
          </a:solidFill>
          <a:latin typeface="+mn-lt"/>
          <a:ea typeface="ＭＳ Ｐゴシック" pitchFamily="-108" charset="-128"/>
        </a:defRPr>
      </a:lvl6pPr>
      <a:lvl7pPr marL="2876707" indent="-227856" algn="l" defTabSz="914279" rtl="0" eaLnBrk="1" fontAlgn="base" hangingPunct="1">
        <a:lnSpc>
          <a:spcPts val="2602"/>
        </a:lnSpc>
        <a:spcBef>
          <a:spcPct val="0"/>
        </a:spcBef>
        <a:spcAft>
          <a:spcPts val="595"/>
        </a:spcAft>
        <a:defRPr sz="1300">
          <a:solidFill>
            <a:srgbClr val="666666"/>
          </a:solidFill>
          <a:latin typeface="+mn-lt"/>
          <a:ea typeface="ＭＳ Ｐゴシック" pitchFamily="-108" charset="-128"/>
        </a:defRPr>
      </a:lvl7pPr>
      <a:lvl8pPr marL="3286853" indent="-227856" algn="l" defTabSz="914279" rtl="0" eaLnBrk="1" fontAlgn="base" hangingPunct="1">
        <a:lnSpc>
          <a:spcPts val="2602"/>
        </a:lnSpc>
        <a:spcBef>
          <a:spcPct val="0"/>
        </a:spcBef>
        <a:spcAft>
          <a:spcPts val="595"/>
        </a:spcAft>
        <a:defRPr sz="1300">
          <a:solidFill>
            <a:srgbClr val="666666"/>
          </a:solidFill>
          <a:latin typeface="+mn-lt"/>
          <a:ea typeface="ＭＳ Ｐゴシック" pitchFamily="-108" charset="-128"/>
        </a:defRPr>
      </a:lvl8pPr>
      <a:lvl9pPr marL="3696997" indent="-227856" algn="l" defTabSz="914279" rtl="0" eaLnBrk="1" fontAlgn="base" hangingPunct="1">
        <a:lnSpc>
          <a:spcPts val="2602"/>
        </a:lnSpc>
        <a:spcBef>
          <a:spcPct val="0"/>
        </a:spcBef>
        <a:spcAft>
          <a:spcPts val="595"/>
        </a:spcAft>
        <a:defRPr sz="1300">
          <a:solidFill>
            <a:srgbClr val="666666"/>
          </a:solidFill>
          <a:latin typeface="+mn-lt"/>
          <a:ea typeface="ＭＳ Ｐゴシック" pitchFamily="-108" charset="-128"/>
        </a:defRPr>
      </a:lvl9pPr>
    </p:bodyStyle>
    <p:otherStyle>
      <a:defPPr>
        <a:defRPr lang="en-US"/>
      </a:defPPr>
      <a:lvl1pPr marL="0" algn="l" defTabSz="410144" rtl="0" eaLnBrk="1" latinLnBrk="0" hangingPunct="1">
        <a:defRPr sz="1600" kern="1200">
          <a:solidFill>
            <a:schemeClr val="tx1"/>
          </a:solidFill>
          <a:latin typeface="+mn-lt"/>
          <a:ea typeface="+mn-ea"/>
          <a:cs typeface="+mn-cs"/>
        </a:defRPr>
      </a:lvl1pPr>
      <a:lvl2pPr marL="410144" algn="l" defTabSz="410144" rtl="0" eaLnBrk="1" latinLnBrk="0" hangingPunct="1">
        <a:defRPr sz="1600" kern="1200">
          <a:solidFill>
            <a:schemeClr val="tx1"/>
          </a:solidFill>
          <a:latin typeface="+mn-lt"/>
          <a:ea typeface="+mn-ea"/>
          <a:cs typeface="+mn-cs"/>
        </a:defRPr>
      </a:lvl2pPr>
      <a:lvl3pPr marL="820289" algn="l" defTabSz="410144" rtl="0" eaLnBrk="1" latinLnBrk="0" hangingPunct="1">
        <a:defRPr sz="1600" kern="1200">
          <a:solidFill>
            <a:schemeClr val="tx1"/>
          </a:solidFill>
          <a:latin typeface="+mn-lt"/>
          <a:ea typeface="+mn-ea"/>
          <a:cs typeface="+mn-cs"/>
        </a:defRPr>
      </a:lvl3pPr>
      <a:lvl4pPr marL="1230433" algn="l" defTabSz="410144" rtl="0" eaLnBrk="1" latinLnBrk="0" hangingPunct="1">
        <a:defRPr sz="1600" kern="1200">
          <a:solidFill>
            <a:schemeClr val="tx1"/>
          </a:solidFill>
          <a:latin typeface="+mn-lt"/>
          <a:ea typeface="+mn-ea"/>
          <a:cs typeface="+mn-cs"/>
        </a:defRPr>
      </a:lvl4pPr>
      <a:lvl5pPr marL="1640577" algn="l" defTabSz="410144" rtl="0" eaLnBrk="1" latinLnBrk="0" hangingPunct="1">
        <a:defRPr sz="1600" kern="1200">
          <a:solidFill>
            <a:schemeClr val="tx1"/>
          </a:solidFill>
          <a:latin typeface="+mn-lt"/>
          <a:ea typeface="+mn-ea"/>
          <a:cs typeface="+mn-cs"/>
        </a:defRPr>
      </a:lvl5pPr>
      <a:lvl6pPr marL="2050721" algn="l" defTabSz="410144" rtl="0" eaLnBrk="1" latinLnBrk="0" hangingPunct="1">
        <a:defRPr sz="1600" kern="1200">
          <a:solidFill>
            <a:schemeClr val="tx1"/>
          </a:solidFill>
          <a:latin typeface="+mn-lt"/>
          <a:ea typeface="+mn-ea"/>
          <a:cs typeface="+mn-cs"/>
        </a:defRPr>
      </a:lvl6pPr>
      <a:lvl7pPr marL="2460866" algn="l" defTabSz="410144" rtl="0" eaLnBrk="1" latinLnBrk="0" hangingPunct="1">
        <a:defRPr sz="1600" kern="1200">
          <a:solidFill>
            <a:schemeClr val="tx1"/>
          </a:solidFill>
          <a:latin typeface="+mn-lt"/>
          <a:ea typeface="+mn-ea"/>
          <a:cs typeface="+mn-cs"/>
        </a:defRPr>
      </a:lvl7pPr>
      <a:lvl8pPr marL="2871010" algn="l" defTabSz="410144" rtl="0" eaLnBrk="1" latinLnBrk="0" hangingPunct="1">
        <a:defRPr sz="1600" kern="1200">
          <a:solidFill>
            <a:schemeClr val="tx1"/>
          </a:solidFill>
          <a:latin typeface="+mn-lt"/>
          <a:ea typeface="+mn-ea"/>
          <a:cs typeface="+mn-cs"/>
        </a:defRPr>
      </a:lvl8pPr>
      <a:lvl9pPr marL="3281154" algn="l" defTabSz="410144"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pic>
        <p:nvPicPr>
          <p:cNvPr id="9" name="Picture 8" descr="sls_Readiness Assessment_Slides_021015.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1525"/>
            <a:ext cx="9144000" cy="6856475"/>
          </a:xfrm>
          <a:prstGeom prst="rect">
            <a:avLst/>
          </a:prstGeom>
        </p:spPr>
      </p:pic>
      <p:pic>
        <p:nvPicPr>
          <p:cNvPr id="1027" name="Picture 11" descr="slsmark_color.pn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28638" y="6513513"/>
            <a:ext cx="468312"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9"/>
          <p:cNvSpPr txBox="1">
            <a:spLocks noChangeArrowheads="1"/>
          </p:cNvSpPr>
          <p:nvPr/>
        </p:nvSpPr>
        <p:spPr bwMode="auto">
          <a:xfrm>
            <a:off x="1631950" y="6610350"/>
            <a:ext cx="123507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defTabSz="912813" fontAlgn="base">
              <a:spcBef>
                <a:spcPct val="0"/>
              </a:spcBef>
              <a:spcAft>
                <a:spcPct val="0"/>
              </a:spcAft>
              <a:defRPr>
                <a:solidFill>
                  <a:schemeClr val="tx1"/>
                </a:solidFill>
                <a:latin typeface="Arial" charset="0"/>
                <a:ea typeface="ＭＳ Ｐゴシック" charset="0"/>
              </a:defRPr>
            </a:lvl6pPr>
            <a:lvl7pPr marL="2971800" indent="-228600" defTabSz="912813" fontAlgn="base">
              <a:spcBef>
                <a:spcPct val="0"/>
              </a:spcBef>
              <a:spcAft>
                <a:spcPct val="0"/>
              </a:spcAft>
              <a:defRPr>
                <a:solidFill>
                  <a:schemeClr val="tx1"/>
                </a:solidFill>
                <a:latin typeface="Arial" charset="0"/>
                <a:ea typeface="ＭＳ Ｐゴシック" charset="0"/>
              </a:defRPr>
            </a:lvl7pPr>
            <a:lvl8pPr marL="3429000" indent="-228600" defTabSz="912813" fontAlgn="base">
              <a:spcBef>
                <a:spcPct val="0"/>
              </a:spcBef>
              <a:spcAft>
                <a:spcPct val="0"/>
              </a:spcAft>
              <a:defRPr>
                <a:solidFill>
                  <a:schemeClr val="tx1"/>
                </a:solidFill>
                <a:latin typeface="Arial" charset="0"/>
                <a:ea typeface="ＭＳ Ｐゴシック" charset="0"/>
              </a:defRPr>
            </a:lvl8pPr>
            <a:lvl9pPr marL="3886200" indent="-228600" defTabSz="912813" fontAlgn="base">
              <a:spcBef>
                <a:spcPct val="0"/>
              </a:spcBef>
              <a:spcAft>
                <a:spcPct val="0"/>
              </a:spcAft>
              <a:defRPr>
                <a:solidFill>
                  <a:schemeClr val="tx1"/>
                </a:solidFill>
                <a:latin typeface="Arial" charset="0"/>
                <a:ea typeface="ＭＳ Ｐゴシック" charset="0"/>
              </a:defRPr>
            </a:lvl9pPr>
          </a:lstStyle>
          <a:p>
            <a:pPr algn="ctr" defTabSz="912813" fontAlgn="base">
              <a:spcBef>
                <a:spcPct val="0"/>
              </a:spcBef>
              <a:spcAft>
                <a:spcPct val="0"/>
              </a:spcAft>
              <a:defRPr/>
            </a:pPr>
            <a:r>
              <a:rPr lang="en-US" sz="700" dirty="0" err="1">
                <a:solidFill>
                  <a:srgbClr val="000000"/>
                </a:solidFill>
                <a:cs typeface="Arial" charset="0"/>
              </a:rPr>
              <a:t>www.nasa.gov</a:t>
            </a:r>
            <a:r>
              <a:rPr lang="en-US" sz="700" dirty="0">
                <a:solidFill>
                  <a:srgbClr val="000000"/>
                </a:solidFill>
                <a:cs typeface="Arial" charset="0"/>
              </a:rPr>
              <a:t>/</a:t>
            </a:r>
            <a:r>
              <a:rPr lang="en-US" sz="700" dirty="0" err="1">
                <a:solidFill>
                  <a:srgbClr val="000000"/>
                </a:solidFill>
                <a:cs typeface="Arial" charset="0"/>
              </a:rPr>
              <a:t>sls</a:t>
            </a:r>
            <a:endParaRPr lang="en-US" sz="700" dirty="0">
              <a:solidFill>
                <a:srgbClr val="000000"/>
              </a:solidFill>
              <a:cs typeface="Arial" charset="0"/>
            </a:endParaRPr>
          </a:p>
        </p:txBody>
      </p:sp>
      <p:sp>
        <p:nvSpPr>
          <p:cNvPr id="4" name="Slide Number Placeholder 3"/>
          <p:cNvSpPr>
            <a:spLocks noGrp="1"/>
          </p:cNvSpPr>
          <p:nvPr>
            <p:ph type="sldNum" sz="quarter" idx="4"/>
          </p:nvPr>
        </p:nvSpPr>
        <p:spPr>
          <a:xfrm>
            <a:off x="8421188" y="6610350"/>
            <a:ext cx="722811" cy="247650"/>
          </a:xfrm>
          <a:prstGeom prst="rect">
            <a:avLst/>
          </a:prstGeom>
        </p:spPr>
        <p:txBody>
          <a:bodyPr vert="horz" lIns="91440" tIns="45720" rIns="91440" bIns="45720" rtlCol="0" anchor="b"/>
          <a:lstStyle>
            <a:lvl1pPr algn="r" defTabSz="914071" fontAlgn="auto">
              <a:spcBef>
                <a:spcPts val="0"/>
              </a:spcBef>
              <a:spcAft>
                <a:spcPts val="0"/>
              </a:spcAft>
              <a:defRPr sz="900" smtClean="0">
                <a:solidFill>
                  <a:schemeClr val="bg2"/>
                </a:solidFill>
                <a:latin typeface="Arial"/>
                <a:ea typeface="+mn-ea"/>
                <a:cs typeface="Arial"/>
              </a:defRPr>
            </a:lvl1pPr>
          </a:lstStyle>
          <a:p>
            <a:pPr>
              <a:defRPr/>
            </a:pPr>
            <a:fld id="{B44DE41B-4060-5F44-A528-F39711401C76}" type="slidenum">
              <a:rPr lang="en-US">
                <a:solidFill>
                  <a:srgbClr val="000000"/>
                </a:solidFill>
              </a:rPr>
              <a:pPr>
                <a:defRPr/>
              </a:pPr>
              <a:t>‹#›</a:t>
            </a:fld>
            <a:endParaRPr lang="en-US" dirty="0">
              <a:solidFill>
                <a:srgbClr val="000000"/>
              </a:solidFill>
            </a:endParaRPr>
          </a:p>
        </p:txBody>
      </p:sp>
      <p:sp>
        <p:nvSpPr>
          <p:cNvPr id="1030" name="Title Placeholder 4"/>
          <p:cNvSpPr>
            <a:spLocks noGrp="1"/>
          </p:cNvSpPr>
          <p:nvPr>
            <p:ph type="title"/>
          </p:nvPr>
        </p:nvSpPr>
        <p:spPr bwMode="auto">
          <a:xfrm>
            <a:off x="842963" y="7939"/>
            <a:ext cx="8301037" cy="665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1031" name="Picture 6" descr="SLS color Internal PPT mark.png"/>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31813" y="6515100"/>
            <a:ext cx="46355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a:spLocks noGrp="1"/>
          </p:cNvSpPr>
          <p:nvPr>
            <p:ph type="ftr" sz="quarter" idx="3"/>
          </p:nvPr>
        </p:nvSpPr>
        <p:spPr>
          <a:xfrm>
            <a:off x="5310594" y="6621525"/>
            <a:ext cx="3110593" cy="242888"/>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2813" fontAlgn="base">
              <a:spcBef>
                <a:spcPct val="0"/>
              </a:spcBef>
              <a:spcAft>
                <a:spcPct val="0"/>
              </a:spcAft>
            </a:pPr>
            <a:r>
              <a:rPr lang="en-US">
                <a:solidFill>
                  <a:srgbClr val="969696">
                    <a:tint val="75000"/>
                  </a:srgbClr>
                </a:solidFill>
                <a:latin typeface="Arial" charset="0"/>
                <a:ea typeface="ＭＳ Ｐゴシック" charset="0"/>
              </a:rPr>
              <a:t>MSFC-EV31-initials-YYYMMDD</a:t>
            </a:r>
            <a:endParaRPr lang="en-US" dirty="0">
              <a:solidFill>
                <a:srgbClr val="969696">
                  <a:tint val="75000"/>
                </a:srgbClr>
              </a:solidFill>
              <a:latin typeface="Arial" charset="0"/>
              <a:ea typeface="ＭＳ Ｐゴシック" charset="0"/>
            </a:endParaRPr>
          </a:p>
        </p:txBody>
      </p:sp>
    </p:spTree>
    <p:extLst>
      <p:ext uri="{BB962C8B-B14F-4D97-AF65-F5344CB8AC3E}">
        <p14:creationId xmlns:p14="http://schemas.microsoft.com/office/powerpoint/2010/main" val="1416378182"/>
      </p:ext>
    </p:extLst>
  </p:cSld>
  <p:clrMap bg1="dk1" tx1="lt1" bg2="dk2"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Lst>
  <p:transition spd="slow"/>
  <p:hf hdr="0" ftr="0" dt="0"/>
  <p:txStyles>
    <p:titleStyle>
      <a:lvl1pPr algn="l" rtl="0" eaLnBrk="0" fontAlgn="base" hangingPunct="0">
        <a:lnSpc>
          <a:spcPct val="90000"/>
        </a:lnSpc>
        <a:spcBef>
          <a:spcPct val="0"/>
        </a:spcBef>
        <a:spcAft>
          <a:spcPct val="0"/>
        </a:spcAft>
        <a:defRPr sz="2400" b="1">
          <a:solidFill>
            <a:srgbClr val="FFFFFF"/>
          </a:solidFill>
          <a:latin typeface="Century Gothic"/>
          <a:ea typeface="ＭＳ Ｐゴシック" pitchFamily="-108" charset="-128"/>
          <a:cs typeface="Century Gothic"/>
        </a:defRPr>
      </a:lvl1pPr>
      <a:lvl2pPr algn="l" rtl="0" eaLnBrk="0" fontAlgn="base" hangingPunct="0">
        <a:lnSpc>
          <a:spcPct val="90000"/>
        </a:lnSpc>
        <a:spcBef>
          <a:spcPct val="0"/>
        </a:spcBef>
        <a:spcAft>
          <a:spcPct val="0"/>
        </a:spcAft>
        <a:defRPr sz="2800" b="1">
          <a:solidFill>
            <a:srgbClr val="FFFFFF"/>
          </a:solidFill>
          <a:latin typeface="Century Gothic" charset="0"/>
          <a:ea typeface="ＭＳ Ｐゴシック" pitchFamily="-108" charset="-128"/>
          <a:cs typeface="ＭＳ Ｐゴシック" pitchFamily="-108" charset="-128"/>
        </a:defRPr>
      </a:lvl2pPr>
      <a:lvl3pPr algn="l" rtl="0" eaLnBrk="0" fontAlgn="base" hangingPunct="0">
        <a:lnSpc>
          <a:spcPct val="90000"/>
        </a:lnSpc>
        <a:spcBef>
          <a:spcPct val="0"/>
        </a:spcBef>
        <a:spcAft>
          <a:spcPct val="0"/>
        </a:spcAft>
        <a:defRPr sz="2800" b="1">
          <a:solidFill>
            <a:srgbClr val="FFFFFF"/>
          </a:solidFill>
          <a:latin typeface="Century Gothic" charset="0"/>
          <a:ea typeface="ＭＳ Ｐゴシック" pitchFamily="-108" charset="-128"/>
          <a:cs typeface="ＭＳ Ｐゴシック" pitchFamily="-108" charset="-128"/>
        </a:defRPr>
      </a:lvl3pPr>
      <a:lvl4pPr algn="l" rtl="0" eaLnBrk="0" fontAlgn="base" hangingPunct="0">
        <a:lnSpc>
          <a:spcPct val="90000"/>
        </a:lnSpc>
        <a:spcBef>
          <a:spcPct val="0"/>
        </a:spcBef>
        <a:spcAft>
          <a:spcPct val="0"/>
        </a:spcAft>
        <a:defRPr sz="2800" b="1">
          <a:solidFill>
            <a:srgbClr val="FFFFFF"/>
          </a:solidFill>
          <a:latin typeface="Century Gothic" charset="0"/>
          <a:ea typeface="ＭＳ Ｐゴシック" pitchFamily="-108" charset="-128"/>
          <a:cs typeface="ＭＳ Ｐゴシック" pitchFamily="-108" charset="-128"/>
        </a:defRPr>
      </a:lvl4pPr>
      <a:lvl5pPr algn="l" rtl="0" eaLnBrk="0" fontAlgn="base" hangingPunct="0">
        <a:lnSpc>
          <a:spcPct val="90000"/>
        </a:lnSpc>
        <a:spcBef>
          <a:spcPct val="0"/>
        </a:spcBef>
        <a:spcAft>
          <a:spcPct val="0"/>
        </a:spcAft>
        <a:defRPr sz="2800" b="1">
          <a:solidFill>
            <a:srgbClr val="FFFFFF"/>
          </a:solidFill>
          <a:latin typeface="Century Gothic" charset="0"/>
          <a:ea typeface="ＭＳ Ｐゴシック" pitchFamily="-108" charset="-128"/>
          <a:cs typeface="ＭＳ Ｐゴシック" pitchFamily="-108" charset="-128"/>
        </a:defRPr>
      </a:lvl5pPr>
      <a:lvl6pPr marL="410144" algn="l" defTabSz="914279" rtl="0" eaLnBrk="1" fontAlgn="base" hangingPunct="1">
        <a:spcBef>
          <a:spcPct val="0"/>
        </a:spcBef>
        <a:spcAft>
          <a:spcPct val="0"/>
        </a:spcAft>
        <a:defRPr sz="3200">
          <a:solidFill>
            <a:srgbClr val="939BA8"/>
          </a:solidFill>
          <a:latin typeface="Arial" pitchFamily="-108" charset="0"/>
        </a:defRPr>
      </a:lvl6pPr>
      <a:lvl7pPr marL="820289" algn="l" defTabSz="914279" rtl="0" eaLnBrk="1" fontAlgn="base" hangingPunct="1">
        <a:spcBef>
          <a:spcPct val="0"/>
        </a:spcBef>
        <a:spcAft>
          <a:spcPct val="0"/>
        </a:spcAft>
        <a:defRPr sz="3200">
          <a:solidFill>
            <a:srgbClr val="939BA8"/>
          </a:solidFill>
          <a:latin typeface="Arial" pitchFamily="-108" charset="0"/>
        </a:defRPr>
      </a:lvl7pPr>
      <a:lvl8pPr marL="1230433" algn="l" defTabSz="914279" rtl="0" eaLnBrk="1" fontAlgn="base" hangingPunct="1">
        <a:spcBef>
          <a:spcPct val="0"/>
        </a:spcBef>
        <a:spcAft>
          <a:spcPct val="0"/>
        </a:spcAft>
        <a:defRPr sz="3200">
          <a:solidFill>
            <a:srgbClr val="939BA8"/>
          </a:solidFill>
          <a:latin typeface="Arial" pitchFamily="-108" charset="0"/>
        </a:defRPr>
      </a:lvl8pPr>
      <a:lvl9pPr marL="1640577" algn="l" defTabSz="914279" rtl="0" eaLnBrk="1" fontAlgn="base" hangingPunct="1">
        <a:spcBef>
          <a:spcPct val="0"/>
        </a:spcBef>
        <a:spcAft>
          <a:spcPct val="0"/>
        </a:spcAft>
        <a:defRPr sz="3200">
          <a:solidFill>
            <a:srgbClr val="939BA8"/>
          </a:solidFill>
          <a:latin typeface="Arial" pitchFamily="-108" charset="0"/>
        </a:defRPr>
      </a:lvl9pPr>
    </p:titleStyle>
    <p:bodyStyle>
      <a:lvl1pPr marL="336550" indent="-336550" algn="l" rtl="0" eaLnBrk="0" fontAlgn="base" hangingPunct="0">
        <a:spcBef>
          <a:spcPct val="0"/>
        </a:spcBef>
        <a:spcAft>
          <a:spcPct val="0"/>
        </a:spcAft>
        <a:buClr>
          <a:srgbClr val="F68B00"/>
        </a:buClr>
        <a:buSzPct val="100000"/>
        <a:buFont typeface="Wingdings" charset="0"/>
        <a:buChar char="u"/>
        <a:defRPr sz="2000" b="1">
          <a:solidFill>
            <a:schemeClr val="bg2"/>
          </a:solidFill>
          <a:latin typeface="+mn-lt"/>
          <a:ea typeface="ＭＳ Ｐゴシック" pitchFamily="-108" charset="-128"/>
          <a:cs typeface="ＭＳ Ｐゴシック" charset="-128"/>
        </a:defRPr>
      </a:lvl1pPr>
      <a:lvl2pPr marL="454025" indent="-115888" algn="l" rtl="0" eaLnBrk="0" fontAlgn="base" hangingPunct="0">
        <a:spcBef>
          <a:spcPct val="0"/>
        </a:spcBef>
        <a:spcAft>
          <a:spcPct val="0"/>
        </a:spcAft>
        <a:buClr>
          <a:srgbClr val="F68B00"/>
        </a:buClr>
        <a:buFont typeface="Arial" charset="0"/>
        <a:buChar char="•"/>
        <a:defRPr>
          <a:solidFill>
            <a:schemeClr val="bg2"/>
          </a:solidFill>
          <a:latin typeface="+mn-lt"/>
          <a:ea typeface="ＭＳ Ｐゴシック" charset="0"/>
          <a:cs typeface="Arial Narrow"/>
        </a:defRPr>
      </a:lvl2pPr>
      <a:lvl3pPr marL="677863" indent="-111125" algn="l" rtl="0" eaLnBrk="0" fontAlgn="base" hangingPunct="0">
        <a:spcBef>
          <a:spcPct val="0"/>
        </a:spcBef>
        <a:spcAft>
          <a:spcPct val="0"/>
        </a:spcAft>
        <a:buClr>
          <a:srgbClr val="F68B00"/>
        </a:buClr>
        <a:buSzPct val="90000"/>
        <a:buFont typeface="Lucida Grande" charset="0"/>
        <a:buChar char="‒"/>
        <a:defRPr sz="1600">
          <a:solidFill>
            <a:schemeClr val="bg2"/>
          </a:solidFill>
          <a:latin typeface="+mn-lt"/>
          <a:ea typeface="Arial Narrow" pitchFamily="-112" charset="0"/>
          <a:cs typeface="Arial Narrow"/>
        </a:defRPr>
      </a:lvl3pPr>
      <a:lvl4pPr marL="850900" indent="-111125" algn="l" rtl="0" eaLnBrk="0" fontAlgn="base" hangingPunct="0">
        <a:spcBef>
          <a:spcPct val="0"/>
        </a:spcBef>
        <a:spcAft>
          <a:spcPct val="0"/>
        </a:spcAft>
        <a:buClr>
          <a:srgbClr val="F68B00"/>
        </a:buClr>
        <a:buFont typeface="Arial" charset="0"/>
        <a:buChar char="•"/>
        <a:defRPr sz="1400">
          <a:solidFill>
            <a:schemeClr val="bg2"/>
          </a:solidFill>
          <a:latin typeface="+mn-lt"/>
          <a:ea typeface="Arial Narrow" pitchFamily="-112" charset="0"/>
          <a:cs typeface="Arial Narrow"/>
        </a:defRPr>
      </a:lvl4pPr>
      <a:lvl5pPr marL="1038225" indent="-115888" algn="l" rtl="0" eaLnBrk="0" fontAlgn="base" hangingPunct="0">
        <a:spcBef>
          <a:spcPct val="0"/>
        </a:spcBef>
        <a:spcAft>
          <a:spcPct val="0"/>
        </a:spcAft>
        <a:buClr>
          <a:srgbClr val="F68B00"/>
        </a:buClr>
        <a:buFont typeface="Lucida Grande" charset="0"/>
        <a:buChar char="‒"/>
        <a:defRPr sz="1200">
          <a:solidFill>
            <a:schemeClr val="bg2"/>
          </a:solidFill>
          <a:latin typeface="+mn-lt"/>
          <a:ea typeface="Arial Narrow" pitchFamily="-112" charset="0"/>
          <a:cs typeface="Arial Narrow"/>
        </a:defRPr>
      </a:lvl5pPr>
      <a:lvl6pPr marL="2466564" indent="-227856" algn="l" defTabSz="914279" rtl="0" eaLnBrk="1" fontAlgn="base" hangingPunct="1">
        <a:lnSpc>
          <a:spcPts val="2602"/>
        </a:lnSpc>
        <a:spcBef>
          <a:spcPct val="0"/>
        </a:spcBef>
        <a:spcAft>
          <a:spcPts val="595"/>
        </a:spcAft>
        <a:defRPr sz="1300">
          <a:solidFill>
            <a:srgbClr val="666666"/>
          </a:solidFill>
          <a:latin typeface="+mn-lt"/>
          <a:ea typeface="ＭＳ Ｐゴシック" pitchFamily="-108" charset="-128"/>
        </a:defRPr>
      </a:lvl6pPr>
      <a:lvl7pPr marL="2876707" indent="-227856" algn="l" defTabSz="914279" rtl="0" eaLnBrk="1" fontAlgn="base" hangingPunct="1">
        <a:lnSpc>
          <a:spcPts val="2602"/>
        </a:lnSpc>
        <a:spcBef>
          <a:spcPct val="0"/>
        </a:spcBef>
        <a:spcAft>
          <a:spcPts val="595"/>
        </a:spcAft>
        <a:defRPr sz="1300">
          <a:solidFill>
            <a:srgbClr val="666666"/>
          </a:solidFill>
          <a:latin typeface="+mn-lt"/>
          <a:ea typeface="ＭＳ Ｐゴシック" pitchFamily="-108" charset="-128"/>
        </a:defRPr>
      </a:lvl7pPr>
      <a:lvl8pPr marL="3286853" indent="-227856" algn="l" defTabSz="914279" rtl="0" eaLnBrk="1" fontAlgn="base" hangingPunct="1">
        <a:lnSpc>
          <a:spcPts val="2602"/>
        </a:lnSpc>
        <a:spcBef>
          <a:spcPct val="0"/>
        </a:spcBef>
        <a:spcAft>
          <a:spcPts val="595"/>
        </a:spcAft>
        <a:defRPr sz="1300">
          <a:solidFill>
            <a:srgbClr val="666666"/>
          </a:solidFill>
          <a:latin typeface="+mn-lt"/>
          <a:ea typeface="ＭＳ Ｐゴシック" pitchFamily="-108" charset="-128"/>
        </a:defRPr>
      </a:lvl8pPr>
      <a:lvl9pPr marL="3696997" indent="-227856" algn="l" defTabSz="914279" rtl="0" eaLnBrk="1" fontAlgn="base" hangingPunct="1">
        <a:lnSpc>
          <a:spcPts val="2602"/>
        </a:lnSpc>
        <a:spcBef>
          <a:spcPct val="0"/>
        </a:spcBef>
        <a:spcAft>
          <a:spcPts val="595"/>
        </a:spcAft>
        <a:defRPr sz="1300">
          <a:solidFill>
            <a:srgbClr val="666666"/>
          </a:solidFill>
          <a:latin typeface="+mn-lt"/>
          <a:ea typeface="ＭＳ Ｐゴシック" pitchFamily="-108" charset="-128"/>
        </a:defRPr>
      </a:lvl9pPr>
    </p:bodyStyle>
    <p:otherStyle>
      <a:defPPr>
        <a:defRPr lang="en-US"/>
      </a:defPPr>
      <a:lvl1pPr marL="0" algn="l" defTabSz="410144" rtl="0" eaLnBrk="1" latinLnBrk="0" hangingPunct="1">
        <a:defRPr sz="1600" kern="1200">
          <a:solidFill>
            <a:schemeClr val="tx1"/>
          </a:solidFill>
          <a:latin typeface="+mn-lt"/>
          <a:ea typeface="+mn-ea"/>
          <a:cs typeface="+mn-cs"/>
        </a:defRPr>
      </a:lvl1pPr>
      <a:lvl2pPr marL="410144" algn="l" defTabSz="410144" rtl="0" eaLnBrk="1" latinLnBrk="0" hangingPunct="1">
        <a:defRPr sz="1600" kern="1200">
          <a:solidFill>
            <a:schemeClr val="tx1"/>
          </a:solidFill>
          <a:latin typeface="+mn-lt"/>
          <a:ea typeface="+mn-ea"/>
          <a:cs typeface="+mn-cs"/>
        </a:defRPr>
      </a:lvl2pPr>
      <a:lvl3pPr marL="820289" algn="l" defTabSz="410144" rtl="0" eaLnBrk="1" latinLnBrk="0" hangingPunct="1">
        <a:defRPr sz="1600" kern="1200">
          <a:solidFill>
            <a:schemeClr val="tx1"/>
          </a:solidFill>
          <a:latin typeface="+mn-lt"/>
          <a:ea typeface="+mn-ea"/>
          <a:cs typeface="+mn-cs"/>
        </a:defRPr>
      </a:lvl3pPr>
      <a:lvl4pPr marL="1230433" algn="l" defTabSz="410144" rtl="0" eaLnBrk="1" latinLnBrk="0" hangingPunct="1">
        <a:defRPr sz="1600" kern="1200">
          <a:solidFill>
            <a:schemeClr val="tx1"/>
          </a:solidFill>
          <a:latin typeface="+mn-lt"/>
          <a:ea typeface="+mn-ea"/>
          <a:cs typeface="+mn-cs"/>
        </a:defRPr>
      </a:lvl4pPr>
      <a:lvl5pPr marL="1640577" algn="l" defTabSz="410144" rtl="0" eaLnBrk="1" latinLnBrk="0" hangingPunct="1">
        <a:defRPr sz="1600" kern="1200">
          <a:solidFill>
            <a:schemeClr val="tx1"/>
          </a:solidFill>
          <a:latin typeface="+mn-lt"/>
          <a:ea typeface="+mn-ea"/>
          <a:cs typeface="+mn-cs"/>
        </a:defRPr>
      </a:lvl5pPr>
      <a:lvl6pPr marL="2050721" algn="l" defTabSz="410144" rtl="0" eaLnBrk="1" latinLnBrk="0" hangingPunct="1">
        <a:defRPr sz="1600" kern="1200">
          <a:solidFill>
            <a:schemeClr val="tx1"/>
          </a:solidFill>
          <a:latin typeface="+mn-lt"/>
          <a:ea typeface="+mn-ea"/>
          <a:cs typeface="+mn-cs"/>
        </a:defRPr>
      </a:lvl6pPr>
      <a:lvl7pPr marL="2460866" algn="l" defTabSz="410144" rtl="0" eaLnBrk="1" latinLnBrk="0" hangingPunct="1">
        <a:defRPr sz="1600" kern="1200">
          <a:solidFill>
            <a:schemeClr val="tx1"/>
          </a:solidFill>
          <a:latin typeface="+mn-lt"/>
          <a:ea typeface="+mn-ea"/>
          <a:cs typeface="+mn-cs"/>
        </a:defRPr>
      </a:lvl7pPr>
      <a:lvl8pPr marL="2871010" algn="l" defTabSz="410144" rtl="0" eaLnBrk="1" latinLnBrk="0" hangingPunct="1">
        <a:defRPr sz="1600" kern="1200">
          <a:solidFill>
            <a:schemeClr val="tx1"/>
          </a:solidFill>
          <a:latin typeface="+mn-lt"/>
          <a:ea typeface="+mn-ea"/>
          <a:cs typeface="+mn-cs"/>
        </a:defRPr>
      </a:lvl8pPr>
      <a:lvl9pPr marL="3281154" algn="l" defTabSz="41014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3"/>
          <p:cNvSpPr>
            <a:spLocks noGrp="1"/>
          </p:cNvSpPr>
          <p:nvPr>
            <p:ph type="body" sz="quarter" idx="11"/>
          </p:nvPr>
        </p:nvSpPr>
        <p:spPr bwMode="auto">
          <a:xfrm>
            <a:off x="836614" y="4709153"/>
            <a:ext cx="8048734" cy="138499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tIns="45720" rIns="91440" bIns="45720" numCol="1" anchorCtr="0" compatLnSpc="1">
            <a:prstTxWarp prst="textNoShape">
              <a:avLst/>
            </a:prstTxWarp>
          </a:bodyPr>
          <a:lstStyle/>
          <a:p>
            <a:r>
              <a:rPr lang="en-US" sz="1200" dirty="0">
                <a:latin typeface="Arial" charset="0"/>
                <a:ea typeface="ＭＳ Ｐゴシック" charset="0"/>
                <a:cs typeface="ＭＳ Ｐゴシック" charset="0"/>
              </a:rPr>
              <a:t>Lauren Griggs, EV31/ESSCA/DCI </a:t>
            </a:r>
          </a:p>
          <a:p>
            <a:r>
              <a:rPr lang="en-US" sz="1200" dirty="0">
                <a:latin typeface="Arial" charset="0"/>
                <a:ea typeface="ＭＳ Ｐゴシック" charset="0"/>
                <a:cs typeface="ＭＳ Ｐゴシック" charset="0"/>
              </a:rPr>
              <a:t>Jake Moseley, EV31/ESSCA/DCI</a:t>
            </a:r>
          </a:p>
          <a:p>
            <a:r>
              <a:rPr lang="en-US" sz="1200" dirty="0">
                <a:latin typeface="Arial" charset="0"/>
                <a:ea typeface="ＭＳ Ｐゴシック" charset="0"/>
                <a:cs typeface="ＭＳ Ｐゴシック" charset="0"/>
              </a:rPr>
              <a:t>Jayme Allgood, EV31/ESSCA/DCI</a:t>
            </a:r>
          </a:p>
          <a:p>
            <a:r>
              <a:rPr lang="en-US" sz="1200" dirty="0">
                <a:latin typeface="Arial" charset="0"/>
                <a:ea typeface="ＭＳ Ｐゴシック" charset="0"/>
                <a:cs typeface="ＭＳ Ｐゴシック" charset="0"/>
              </a:rPr>
              <a:t>Scott </a:t>
            </a:r>
            <a:r>
              <a:rPr lang="en-US" sz="1200" dirty="0" err="1">
                <a:latin typeface="Arial" charset="0"/>
                <a:ea typeface="ＭＳ Ｐゴシック" charset="0"/>
                <a:cs typeface="ＭＳ Ｐゴシック" charset="0"/>
              </a:rPr>
              <a:t>Swatzell</a:t>
            </a:r>
            <a:r>
              <a:rPr lang="en-US" sz="1200" dirty="0">
                <a:latin typeface="Arial" charset="0"/>
                <a:ea typeface="ＭＳ Ｐゴシック" charset="0"/>
                <a:cs typeface="ＭＳ Ｐゴシック" charset="0"/>
              </a:rPr>
              <a:t>, EV31/ESSCA/DCI</a:t>
            </a:r>
          </a:p>
          <a:p>
            <a:r>
              <a:rPr lang="en-US" sz="1200" dirty="0">
                <a:latin typeface="Arial" charset="0"/>
                <a:ea typeface="ＭＳ Ｐゴシック" charset="0"/>
                <a:cs typeface="ＭＳ Ｐゴシック" charset="0"/>
              </a:rPr>
              <a:t>Natalie Oliver, EV31/ESSCA/DCI</a:t>
            </a:r>
          </a:p>
          <a:p>
            <a:r>
              <a:rPr lang="en-US" sz="1200" dirty="0">
                <a:latin typeface="Arial" charset="0"/>
                <a:ea typeface="ＭＳ Ｐゴシック" charset="0"/>
                <a:cs typeface="ＭＳ Ｐゴシック" charset="0"/>
              </a:rPr>
              <a:t>Austin Decker, EV31</a:t>
            </a:r>
          </a:p>
          <a:p>
            <a:endParaRPr lang="en-US" sz="1200" dirty="0">
              <a:latin typeface="Arial" charset="0"/>
              <a:ea typeface="ＭＳ Ｐゴシック" charset="0"/>
              <a:cs typeface="ＭＳ Ｐゴシック" charset="0"/>
            </a:endParaRPr>
          </a:p>
        </p:txBody>
      </p:sp>
      <p:sp>
        <p:nvSpPr>
          <p:cNvPr id="10241" name="Text Placeholder 3"/>
          <p:cNvSpPr>
            <a:spLocks noGrp="1"/>
          </p:cNvSpPr>
          <p:nvPr>
            <p:ph type="body" sz="quarter" idx="10"/>
          </p:nvPr>
        </p:nvSpPr>
        <p:spPr bwMode="auto">
          <a:xfrm>
            <a:off x="762000" y="3064748"/>
            <a:ext cx="8220635" cy="8020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a:bodyPr>
          <a:lstStyle/>
          <a:p>
            <a:r>
              <a:rPr lang="en-US" sz="2500" dirty="0">
                <a:latin typeface="Arial" charset="0"/>
                <a:ea typeface="ＭＳ Ｐゴシック" charset="0"/>
                <a:cs typeface="Arial" charset="0"/>
              </a:rPr>
              <a:t>Artemis 1 Ascent Loads Reconstruction Summary</a:t>
            </a:r>
          </a:p>
        </p:txBody>
      </p:sp>
      <p:sp>
        <p:nvSpPr>
          <p:cNvPr id="15" name="Text Placeholder 14"/>
          <p:cNvSpPr>
            <a:spLocks noGrp="1"/>
          </p:cNvSpPr>
          <p:nvPr>
            <p:ph type="body" sz="quarter" idx="12"/>
          </p:nvPr>
        </p:nvSpPr>
        <p:spPr/>
        <p:txBody>
          <a:bodyPr/>
          <a:lstStyle/>
          <a:p>
            <a:pPr>
              <a:defRPr/>
            </a:pPr>
            <a:r>
              <a:rPr lang="en-US" dirty="0">
                <a:solidFill>
                  <a:schemeClr val="bg1"/>
                </a:solidFill>
              </a:rPr>
              <a:t>6/27/2023</a:t>
            </a:r>
            <a:endParaRPr dirty="0">
              <a:solidFill>
                <a:schemeClr val="bg1"/>
              </a:solidFill>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11860-0ED5-3B93-9953-4424130B24F4}"/>
              </a:ext>
            </a:extLst>
          </p:cNvPr>
          <p:cNvSpPr>
            <a:spLocks noGrp="1"/>
          </p:cNvSpPr>
          <p:nvPr>
            <p:ph type="title"/>
          </p:nvPr>
        </p:nvSpPr>
        <p:spPr/>
        <p:txBody>
          <a:bodyPr/>
          <a:lstStyle/>
          <a:p>
            <a:r>
              <a:rPr lang="en-US" dirty="0"/>
              <a:t>Underpredicted Flight Accelerations </a:t>
            </a:r>
          </a:p>
        </p:txBody>
      </p:sp>
      <p:sp>
        <p:nvSpPr>
          <p:cNvPr id="3" name="Slide Number Placeholder 2">
            <a:extLst>
              <a:ext uri="{FF2B5EF4-FFF2-40B4-BE49-F238E27FC236}">
                <a16:creationId xmlns:a16="http://schemas.microsoft.com/office/drawing/2014/main" id="{B1AD4D79-4CCA-1324-1519-74E2A24CD9D5}"/>
              </a:ext>
            </a:extLst>
          </p:cNvPr>
          <p:cNvSpPr>
            <a:spLocks noGrp="1"/>
          </p:cNvSpPr>
          <p:nvPr>
            <p:ph type="sldNum" sz="quarter" idx="13"/>
          </p:nvPr>
        </p:nvSpPr>
        <p:spPr/>
        <p:txBody>
          <a:bodyPr/>
          <a:lstStyle/>
          <a:p>
            <a:pPr>
              <a:defRPr/>
            </a:pPr>
            <a:fld id="{72C2F7EA-524D-BA41-B822-D220B0F8B002}" type="slidenum">
              <a:rPr lang="en-US" smtClean="0">
                <a:cs typeface="+mn-cs"/>
              </a:rPr>
              <a:pPr>
                <a:defRPr/>
              </a:pPr>
              <a:t>10</a:t>
            </a:fld>
            <a:endParaRPr lang="en-US" dirty="0">
              <a:cs typeface="+mn-cs"/>
            </a:endParaRPr>
          </a:p>
        </p:txBody>
      </p:sp>
      <p:sp>
        <p:nvSpPr>
          <p:cNvPr id="4" name="Text Placeholder 3">
            <a:extLst>
              <a:ext uri="{FF2B5EF4-FFF2-40B4-BE49-F238E27FC236}">
                <a16:creationId xmlns:a16="http://schemas.microsoft.com/office/drawing/2014/main" id="{0D61902F-D58C-EDC3-68B6-5813B9C53151}"/>
              </a:ext>
            </a:extLst>
          </p:cNvPr>
          <p:cNvSpPr>
            <a:spLocks noGrp="1"/>
          </p:cNvSpPr>
          <p:nvPr>
            <p:ph type="body" sz="quarter" idx="14"/>
          </p:nvPr>
        </p:nvSpPr>
        <p:spPr>
          <a:xfrm>
            <a:off x="278675" y="807918"/>
            <a:ext cx="8645554" cy="5811057"/>
          </a:xfrm>
        </p:spPr>
        <p:txBody>
          <a:bodyPr/>
          <a:lstStyle/>
          <a:p>
            <a:r>
              <a:rPr lang="en-US" sz="1600" dirty="0"/>
              <a:t>Some Artemis 1 measured accelerations exceeded pre-flight predictions.</a:t>
            </a:r>
          </a:p>
          <a:p>
            <a:pPr lvl="1"/>
            <a:r>
              <a:rPr lang="en-US" sz="1400" dirty="0"/>
              <a:t>Higher than expected accelerations are present all along the vehicle.</a:t>
            </a:r>
          </a:p>
          <a:p>
            <a:pPr lvl="2"/>
            <a:r>
              <a:rPr lang="en-US" sz="1200" dirty="0" err="1"/>
              <a:t>Intertank</a:t>
            </a:r>
            <a:r>
              <a:rPr lang="en-US" sz="1200" dirty="0"/>
              <a:t> and aft of the forward attach areas have the highest measured accelerations.</a:t>
            </a:r>
          </a:p>
          <a:p>
            <a:pPr lvl="1"/>
            <a:r>
              <a:rPr lang="en-US" sz="1400" dirty="0"/>
              <a:t>~70 – 80 sec. in flight (~Mach 1.6 – 2)</a:t>
            </a:r>
          </a:p>
          <a:p>
            <a:pPr lvl="1"/>
            <a:r>
              <a:rPr lang="en-US" sz="1400" dirty="0"/>
              <a:t>Measured accelerations are generally dominated by a ~25 Hz response.</a:t>
            </a:r>
          </a:p>
          <a:p>
            <a:pPr lvl="1"/>
            <a:r>
              <a:rPr lang="en-US" sz="1400" dirty="0"/>
              <a:t>Often, the large accelerations are occurring at the tail end of the buffet CLA regime (Mach 1.65) and continuing for ~10 sec.</a:t>
            </a:r>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marL="338137" lvl="1" indent="0">
              <a:buNone/>
            </a:pPr>
            <a:endParaRPr lang="en-US" sz="1400" dirty="0"/>
          </a:p>
          <a:p>
            <a:pPr marL="338137" lvl="1" indent="0">
              <a:buNone/>
            </a:pPr>
            <a:endParaRPr lang="en-US" sz="1400" dirty="0"/>
          </a:p>
          <a:p>
            <a:r>
              <a:rPr lang="en-US" sz="1600" dirty="0"/>
              <a:t>Although these accelerations exceed design levels, the exceedances are at frequencies &gt; 20 Hz; it does not appear that primary structure loads are affected.</a:t>
            </a:r>
          </a:p>
          <a:p>
            <a:r>
              <a:rPr lang="en-US" sz="1600" dirty="0"/>
              <a:t>Among other things, buffet frequency content aft of the Booster-Core forward attach is being inspected as a possible source.</a:t>
            </a:r>
          </a:p>
          <a:p>
            <a:pPr lvl="1"/>
            <a:r>
              <a:rPr lang="en-US" sz="1400" dirty="0"/>
              <a:t>2L TO was also considered as a source but was ruled out by the reconstruction analysis.</a:t>
            </a:r>
          </a:p>
          <a:p>
            <a:endParaRPr lang="en-US" sz="1600" dirty="0"/>
          </a:p>
        </p:txBody>
      </p:sp>
      <p:pic>
        <p:nvPicPr>
          <p:cNvPr id="5" name="Picture 4" descr="A picture containing text, antenna&#10;&#10;Description automatically generated">
            <a:extLst>
              <a:ext uri="{FF2B5EF4-FFF2-40B4-BE49-F238E27FC236}">
                <a16:creationId xmlns:a16="http://schemas.microsoft.com/office/drawing/2014/main" id="{BECFB47F-46F4-0C8C-BDDA-B9B7D0C5CDD0}"/>
              </a:ext>
            </a:extLst>
          </p:cNvPr>
          <p:cNvPicPr>
            <a:picLocks noChangeAspect="1"/>
          </p:cNvPicPr>
          <p:nvPr/>
        </p:nvPicPr>
        <p:blipFill rotWithShape="1">
          <a:blip r:embed="rId2"/>
          <a:srcRect l="12796" r="7495" b="7096"/>
          <a:stretch/>
        </p:blipFill>
        <p:spPr>
          <a:xfrm>
            <a:off x="517070" y="2586341"/>
            <a:ext cx="8330291" cy="1928509"/>
          </a:xfrm>
          <a:prstGeom prst="rect">
            <a:avLst/>
          </a:prstGeom>
        </p:spPr>
      </p:pic>
      <p:sp>
        <p:nvSpPr>
          <p:cNvPr id="6" name="Rectangle 5">
            <a:extLst>
              <a:ext uri="{FF2B5EF4-FFF2-40B4-BE49-F238E27FC236}">
                <a16:creationId xmlns:a16="http://schemas.microsoft.com/office/drawing/2014/main" id="{2FF2B2F6-6820-0D56-24DE-A5A3E7DC24AE}"/>
              </a:ext>
            </a:extLst>
          </p:cNvPr>
          <p:cNvSpPr/>
          <p:nvPr/>
        </p:nvSpPr>
        <p:spPr bwMode="auto">
          <a:xfrm>
            <a:off x="3009233" y="2463549"/>
            <a:ext cx="1943100" cy="2403567"/>
          </a:xfrm>
          <a:prstGeom prst="rect">
            <a:avLst/>
          </a:prstGeom>
          <a:solidFill>
            <a:srgbClr val="1052A0">
              <a:alpha val="2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a:ln>
                <a:noFill/>
              </a:ln>
              <a:solidFill>
                <a:srgbClr val="666666"/>
              </a:solidFill>
              <a:effectLst/>
              <a:latin typeface="55 Helvetica Roman" pitchFamily="1" charset="0"/>
            </a:endParaRPr>
          </a:p>
        </p:txBody>
      </p:sp>
      <p:sp>
        <p:nvSpPr>
          <p:cNvPr id="7" name="TextBox 6">
            <a:extLst>
              <a:ext uri="{FF2B5EF4-FFF2-40B4-BE49-F238E27FC236}">
                <a16:creationId xmlns:a16="http://schemas.microsoft.com/office/drawing/2014/main" id="{C3287ACA-CA71-AD3D-D3C8-0D9BD0B0CE0F}"/>
              </a:ext>
            </a:extLst>
          </p:cNvPr>
          <p:cNvSpPr txBox="1"/>
          <p:nvPr/>
        </p:nvSpPr>
        <p:spPr>
          <a:xfrm>
            <a:off x="2933795" y="4915754"/>
            <a:ext cx="3609594" cy="253916"/>
          </a:xfrm>
          <a:prstGeom prst="rect">
            <a:avLst/>
          </a:prstGeom>
          <a:noFill/>
        </p:spPr>
        <p:txBody>
          <a:bodyPr wrap="square" rtlCol="0">
            <a:spAutoFit/>
          </a:bodyPr>
          <a:lstStyle/>
          <a:p>
            <a:r>
              <a:rPr lang="en-US" sz="1050" b="1" dirty="0">
                <a:solidFill>
                  <a:srgbClr val="1052A0"/>
                </a:solidFill>
              </a:rPr>
              <a:t>CLA Buffet Regime (~40 – 70 sec): Mach 0.7 – 1.65</a:t>
            </a:r>
          </a:p>
        </p:txBody>
      </p:sp>
      <p:sp>
        <p:nvSpPr>
          <p:cNvPr id="8" name="Oval 7">
            <a:extLst>
              <a:ext uri="{FF2B5EF4-FFF2-40B4-BE49-F238E27FC236}">
                <a16:creationId xmlns:a16="http://schemas.microsoft.com/office/drawing/2014/main" id="{91FEF742-9E66-15B9-F1D3-08F3E396EACC}"/>
              </a:ext>
            </a:extLst>
          </p:cNvPr>
          <p:cNvSpPr/>
          <p:nvPr/>
        </p:nvSpPr>
        <p:spPr bwMode="auto">
          <a:xfrm>
            <a:off x="4798503" y="2892298"/>
            <a:ext cx="629174" cy="1428032"/>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666666"/>
              </a:solidFill>
              <a:effectLst/>
              <a:latin typeface="55 Helvetica Roman" pitchFamily="1" charset="0"/>
            </a:endParaRPr>
          </a:p>
        </p:txBody>
      </p:sp>
    </p:spTree>
    <p:extLst>
      <p:ext uri="{BB962C8B-B14F-4D97-AF65-F5344CB8AC3E}">
        <p14:creationId xmlns:p14="http://schemas.microsoft.com/office/powerpoint/2010/main" val="305638179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FC78-AD9A-02FE-24CA-4142AA93F345}"/>
              </a:ext>
            </a:extLst>
          </p:cNvPr>
          <p:cNvSpPr>
            <a:spLocks noGrp="1"/>
          </p:cNvSpPr>
          <p:nvPr>
            <p:ph type="title"/>
          </p:nvPr>
        </p:nvSpPr>
        <p:spPr/>
        <p:txBody>
          <a:bodyPr/>
          <a:lstStyle/>
          <a:p>
            <a:r>
              <a:rPr lang="en-US" dirty="0"/>
              <a:t>Things that happened at ~70 sec.</a:t>
            </a:r>
          </a:p>
        </p:txBody>
      </p:sp>
      <p:sp>
        <p:nvSpPr>
          <p:cNvPr id="3" name="Slide Number Placeholder 2">
            <a:extLst>
              <a:ext uri="{FF2B5EF4-FFF2-40B4-BE49-F238E27FC236}">
                <a16:creationId xmlns:a16="http://schemas.microsoft.com/office/drawing/2014/main" id="{D66DABB0-E2D9-0D59-9E4C-9D11021B0A09}"/>
              </a:ext>
            </a:extLst>
          </p:cNvPr>
          <p:cNvSpPr>
            <a:spLocks noGrp="1"/>
          </p:cNvSpPr>
          <p:nvPr>
            <p:ph type="sldNum" sz="quarter" idx="13"/>
          </p:nvPr>
        </p:nvSpPr>
        <p:spPr/>
        <p:txBody>
          <a:bodyPr/>
          <a:lstStyle/>
          <a:p>
            <a:pPr>
              <a:defRPr/>
            </a:pPr>
            <a:fld id="{72C2F7EA-524D-BA41-B822-D220B0F8B002}" type="slidenum">
              <a:rPr lang="en-US" smtClean="0">
                <a:cs typeface="+mn-cs"/>
              </a:rPr>
              <a:pPr>
                <a:defRPr/>
              </a:pPr>
              <a:t>11</a:t>
            </a:fld>
            <a:endParaRPr lang="en-US" dirty="0">
              <a:cs typeface="+mn-cs"/>
            </a:endParaRPr>
          </a:p>
        </p:txBody>
      </p:sp>
      <p:sp>
        <p:nvSpPr>
          <p:cNvPr id="4" name="Text Placeholder 3">
            <a:extLst>
              <a:ext uri="{FF2B5EF4-FFF2-40B4-BE49-F238E27FC236}">
                <a16:creationId xmlns:a16="http://schemas.microsoft.com/office/drawing/2014/main" id="{F2BDC1B0-8CF0-F74D-859E-C40C53015386}"/>
              </a:ext>
            </a:extLst>
          </p:cNvPr>
          <p:cNvSpPr>
            <a:spLocks noGrp="1"/>
          </p:cNvSpPr>
          <p:nvPr>
            <p:ph type="body" sz="quarter" idx="14"/>
          </p:nvPr>
        </p:nvSpPr>
        <p:spPr>
          <a:xfrm>
            <a:off x="278675" y="858253"/>
            <a:ext cx="3791287" cy="5598694"/>
          </a:xfrm>
        </p:spPr>
        <p:txBody>
          <a:bodyPr/>
          <a:lstStyle/>
          <a:p>
            <a:r>
              <a:rPr lang="en-US" sz="1600" dirty="0"/>
              <a:t>DFI responses at ~70 sec. have prompted a lot of investigative work across multiple disciplines.</a:t>
            </a:r>
          </a:p>
          <a:p>
            <a:r>
              <a:rPr lang="en-US" sz="1600" dirty="0"/>
              <a:t>It does appear that there might have been some higher frequency buffeting going on in this timeframe; however, there are several other things that also happened at this time in flight.</a:t>
            </a:r>
          </a:p>
        </p:txBody>
      </p:sp>
      <p:pic>
        <p:nvPicPr>
          <p:cNvPr id="5" name="Picture 4" descr="Chart, line chart&#10;&#10;Description automatically generated">
            <a:extLst>
              <a:ext uri="{FF2B5EF4-FFF2-40B4-BE49-F238E27FC236}">
                <a16:creationId xmlns:a16="http://schemas.microsoft.com/office/drawing/2014/main" id="{E6013AF1-AE8F-5ED3-C2A5-2ACEC63F54D2}"/>
              </a:ext>
            </a:extLst>
          </p:cNvPr>
          <p:cNvPicPr>
            <a:picLocks noChangeAspect="1"/>
          </p:cNvPicPr>
          <p:nvPr/>
        </p:nvPicPr>
        <p:blipFill rotWithShape="1">
          <a:blip r:embed="rId2"/>
          <a:srcRect l="11982" b="6034"/>
          <a:stretch/>
        </p:blipFill>
        <p:spPr>
          <a:xfrm>
            <a:off x="353056" y="4380425"/>
            <a:ext cx="2593439" cy="2076522"/>
          </a:xfrm>
          <a:prstGeom prst="rect">
            <a:avLst/>
          </a:prstGeom>
        </p:spPr>
      </p:pic>
      <p:pic>
        <p:nvPicPr>
          <p:cNvPr id="7" name="Picture 6" descr="Chart, line chart&#10;&#10;Description automatically generated">
            <a:extLst>
              <a:ext uri="{FF2B5EF4-FFF2-40B4-BE49-F238E27FC236}">
                <a16:creationId xmlns:a16="http://schemas.microsoft.com/office/drawing/2014/main" id="{7EAB0FDB-C171-B585-0A22-9E5D40D90B57}"/>
              </a:ext>
            </a:extLst>
          </p:cNvPr>
          <p:cNvPicPr>
            <a:picLocks noChangeAspect="1"/>
          </p:cNvPicPr>
          <p:nvPr/>
        </p:nvPicPr>
        <p:blipFill rotWithShape="1">
          <a:blip r:embed="rId3"/>
          <a:srcRect l="12196" b="5746"/>
          <a:stretch/>
        </p:blipFill>
        <p:spPr>
          <a:xfrm>
            <a:off x="3322702" y="4359913"/>
            <a:ext cx="2708471" cy="2180588"/>
          </a:xfrm>
          <a:prstGeom prst="rect">
            <a:avLst/>
          </a:prstGeom>
        </p:spPr>
      </p:pic>
      <p:sp>
        <p:nvSpPr>
          <p:cNvPr id="8" name="TextBox 7">
            <a:extLst>
              <a:ext uri="{FF2B5EF4-FFF2-40B4-BE49-F238E27FC236}">
                <a16:creationId xmlns:a16="http://schemas.microsoft.com/office/drawing/2014/main" id="{1D135438-691B-4333-4FC6-37A9867A2C40}"/>
              </a:ext>
            </a:extLst>
          </p:cNvPr>
          <p:cNvSpPr txBox="1"/>
          <p:nvPr/>
        </p:nvSpPr>
        <p:spPr>
          <a:xfrm>
            <a:off x="0" y="3888745"/>
            <a:ext cx="3370217" cy="261610"/>
          </a:xfrm>
          <a:prstGeom prst="rect">
            <a:avLst/>
          </a:prstGeom>
          <a:noFill/>
        </p:spPr>
        <p:txBody>
          <a:bodyPr wrap="square" rtlCol="0">
            <a:spAutoFit/>
          </a:bodyPr>
          <a:lstStyle/>
          <a:p>
            <a:r>
              <a:rPr lang="en-US" sz="1100" b="1" dirty="0">
                <a:solidFill>
                  <a:srgbClr val="1052A0"/>
                </a:solidFill>
              </a:rPr>
              <a:t>Peak winds experienced around 70 sec.</a:t>
            </a:r>
          </a:p>
        </p:txBody>
      </p:sp>
      <p:sp>
        <p:nvSpPr>
          <p:cNvPr id="9" name="TextBox 8">
            <a:extLst>
              <a:ext uri="{FF2B5EF4-FFF2-40B4-BE49-F238E27FC236}">
                <a16:creationId xmlns:a16="http://schemas.microsoft.com/office/drawing/2014/main" id="{FD610444-58DA-F903-3EE0-AB0416406143}"/>
              </a:ext>
            </a:extLst>
          </p:cNvPr>
          <p:cNvSpPr txBox="1"/>
          <p:nvPr/>
        </p:nvSpPr>
        <p:spPr>
          <a:xfrm>
            <a:off x="3168215" y="3882858"/>
            <a:ext cx="2440106" cy="430887"/>
          </a:xfrm>
          <a:prstGeom prst="rect">
            <a:avLst/>
          </a:prstGeom>
          <a:noFill/>
        </p:spPr>
        <p:txBody>
          <a:bodyPr wrap="square" rtlCol="0">
            <a:spAutoFit/>
          </a:bodyPr>
          <a:lstStyle/>
          <a:p>
            <a:r>
              <a:rPr lang="en-US" sz="1100" b="1" dirty="0">
                <a:solidFill>
                  <a:srgbClr val="1052A0"/>
                </a:solidFill>
              </a:rPr>
              <a:t>Relatively large dip in </a:t>
            </a:r>
            <a:r>
              <a:rPr lang="el-GR" sz="1100" b="1" dirty="0">
                <a:solidFill>
                  <a:srgbClr val="1052A0"/>
                </a:solidFill>
              </a:rPr>
              <a:t>β</a:t>
            </a:r>
            <a:r>
              <a:rPr lang="en-US" sz="1100" b="1" dirty="0">
                <a:solidFill>
                  <a:srgbClr val="1052A0"/>
                </a:solidFill>
              </a:rPr>
              <a:t> angle at ~70 sec</a:t>
            </a:r>
          </a:p>
        </p:txBody>
      </p:sp>
      <p:pic>
        <p:nvPicPr>
          <p:cNvPr id="11" name="Picture 10">
            <a:extLst>
              <a:ext uri="{FF2B5EF4-FFF2-40B4-BE49-F238E27FC236}">
                <a16:creationId xmlns:a16="http://schemas.microsoft.com/office/drawing/2014/main" id="{FD5E3A1A-353D-6506-BF0F-6325918F26F9}"/>
              </a:ext>
            </a:extLst>
          </p:cNvPr>
          <p:cNvPicPr>
            <a:picLocks noChangeAspect="1"/>
          </p:cNvPicPr>
          <p:nvPr/>
        </p:nvPicPr>
        <p:blipFill rotWithShape="1">
          <a:blip r:embed="rId4"/>
          <a:srcRect l="13955" t="23112" b="6659"/>
          <a:stretch/>
        </p:blipFill>
        <p:spPr>
          <a:xfrm>
            <a:off x="6285717" y="4639148"/>
            <a:ext cx="2634996" cy="1837569"/>
          </a:xfrm>
          <a:prstGeom prst="rect">
            <a:avLst/>
          </a:prstGeom>
        </p:spPr>
      </p:pic>
      <p:sp>
        <p:nvSpPr>
          <p:cNvPr id="12" name="TextBox 11">
            <a:extLst>
              <a:ext uri="{FF2B5EF4-FFF2-40B4-BE49-F238E27FC236}">
                <a16:creationId xmlns:a16="http://schemas.microsoft.com/office/drawing/2014/main" id="{3789B968-43A2-48C2-0D72-C1F92FAD836C}"/>
              </a:ext>
            </a:extLst>
          </p:cNvPr>
          <p:cNvSpPr txBox="1"/>
          <p:nvPr/>
        </p:nvSpPr>
        <p:spPr>
          <a:xfrm>
            <a:off x="6155467" y="3624180"/>
            <a:ext cx="2876889" cy="600164"/>
          </a:xfrm>
          <a:prstGeom prst="rect">
            <a:avLst/>
          </a:prstGeom>
          <a:noFill/>
        </p:spPr>
        <p:txBody>
          <a:bodyPr wrap="square" rtlCol="0">
            <a:spAutoFit/>
          </a:bodyPr>
          <a:lstStyle/>
          <a:p>
            <a:r>
              <a:rPr lang="en-US" sz="1100" b="1" dirty="0">
                <a:solidFill>
                  <a:srgbClr val="1052A0"/>
                </a:solidFill>
              </a:rPr>
              <a:t>Core base force peaked at ~70 sec and is opposite in sign from pre-flight predictions at this time.  </a:t>
            </a:r>
          </a:p>
        </p:txBody>
      </p:sp>
      <p:pic>
        <p:nvPicPr>
          <p:cNvPr id="17" name="Picture 16" descr="Chart, line chart&#10;&#10;Description automatically generated">
            <a:extLst>
              <a:ext uri="{FF2B5EF4-FFF2-40B4-BE49-F238E27FC236}">
                <a16:creationId xmlns:a16="http://schemas.microsoft.com/office/drawing/2014/main" id="{B4BB1ED5-9D61-5D67-10A5-F755829E9556}"/>
              </a:ext>
            </a:extLst>
          </p:cNvPr>
          <p:cNvPicPr>
            <a:picLocks noChangeAspect="1"/>
          </p:cNvPicPr>
          <p:nvPr/>
        </p:nvPicPr>
        <p:blipFill rotWithShape="1">
          <a:blip r:embed="rId5"/>
          <a:srcRect l="12769" b="5877"/>
          <a:stretch/>
        </p:blipFill>
        <p:spPr>
          <a:xfrm>
            <a:off x="6735416" y="909898"/>
            <a:ext cx="2421571" cy="2011102"/>
          </a:xfrm>
          <a:prstGeom prst="rect">
            <a:avLst/>
          </a:prstGeom>
        </p:spPr>
      </p:pic>
      <p:sp>
        <p:nvSpPr>
          <p:cNvPr id="18" name="TextBox 17">
            <a:extLst>
              <a:ext uri="{FF2B5EF4-FFF2-40B4-BE49-F238E27FC236}">
                <a16:creationId xmlns:a16="http://schemas.microsoft.com/office/drawing/2014/main" id="{9C30B6F2-97D3-3D4B-B280-46354BAAB98A}"/>
              </a:ext>
            </a:extLst>
          </p:cNvPr>
          <p:cNvSpPr txBox="1"/>
          <p:nvPr/>
        </p:nvSpPr>
        <p:spPr>
          <a:xfrm>
            <a:off x="6578654" y="717193"/>
            <a:ext cx="2462236" cy="261610"/>
          </a:xfrm>
          <a:prstGeom prst="rect">
            <a:avLst/>
          </a:prstGeom>
          <a:noFill/>
        </p:spPr>
        <p:txBody>
          <a:bodyPr wrap="square" rtlCol="0">
            <a:spAutoFit/>
          </a:bodyPr>
          <a:lstStyle/>
          <a:p>
            <a:r>
              <a:rPr lang="en-US" sz="1100" b="1" dirty="0">
                <a:solidFill>
                  <a:srgbClr val="1052A0"/>
                </a:solidFill>
              </a:rPr>
              <a:t>Max Q occurred around 70 sec.</a:t>
            </a:r>
          </a:p>
        </p:txBody>
      </p:sp>
      <p:pic>
        <p:nvPicPr>
          <p:cNvPr id="14" name="Picture 13">
            <a:extLst>
              <a:ext uri="{FF2B5EF4-FFF2-40B4-BE49-F238E27FC236}">
                <a16:creationId xmlns:a16="http://schemas.microsoft.com/office/drawing/2014/main" id="{01F85655-985C-3D09-FCE1-A24F268BC006}"/>
              </a:ext>
            </a:extLst>
          </p:cNvPr>
          <p:cNvPicPr>
            <a:picLocks noChangeAspect="1"/>
          </p:cNvPicPr>
          <p:nvPr/>
        </p:nvPicPr>
        <p:blipFill rotWithShape="1">
          <a:blip r:embed="rId6"/>
          <a:srcRect l="11644" t="6984" b="4455"/>
          <a:stretch/>
        </p:blipFill>
        <p:spPr>
          <a:xfrm>
            <a:off x="4294414" y="1229547"/>
            <a:ext cx="2060771" cy="1549193"/>
          </a:xfrm>
          <a:prstGeom prst="rect">
            <a:avLst/>
          </a:prstGeom>
          <a:solidFill>
            <a:schemeClr val="tx2"/>
          </a:solidFill>
          <a:ln>
            <a:solidFill>
              <a:schemeClr val="bg1"/>
            </a:solidFill>
          </a:ln>
        </p:spPr>
      </p:pic>
      <p:sp>
        <p:nvSpPr>
          <p:cNvPr id="15" name="TextBox 14">
            <a:extLst>
              <a:ext uri="{FF2B5EF4-FFF2-40B4-BE49-F238E27FC236}">
                <a16:creationId xmlns:a16="http://schemas.microsoft.com/office/drawing/2014/main" id="{58E4EE72-660B-7185-3F1C-5A696E47C720}"/>
              </a:ext>
            </a:extLst>
          </p:cNvPr>
          <p:cNvSpPr txBox="1"/>
          <p:nvPr/>
        </p:nvSpPr>
        <p:spPr>
          <a:xfrm>
            <a:off x="3957896" y="697116"/>
            <a:ext cx="2462236" cy="430887"/>
          </a:xfrm>
          <a:prstGeom prst="rect">
            <a:avLst/>
          </a:prstGeom>
          <a:noFill/>
        </p:spPr>
        <p:txBody>
          <a:bodyPr wrap="square" rtlCol="0">
            <a:spAutoFit/>
          </a:bodyPr>
          <a:lstStyle/>
          <a:p>
            <a:r>
              <a:rPr lang="en-US" sz="1100" b="1" dirty="0">
                <a:solidFill>
                  <a:srgbClr val="1052A0"/>
                </a:solidFill>
              </a:rPr>
              <a:t>Some reconstructed buffet shows there is still content at 70 sec.</a:t>
            </a:r>
          </a:p>
        </p:txBody>
      </p:sp>
      <p:sp>
        <p:nvSpPr>
          <p:cNvPr id="6" name="TextBox 5">
            <a:extLst>
              <a:ext uri="{FF2B5EF4-FFF2-40B4-BE49-F238E27FC236}">
                <a16:creationId xmlns:a16="http://schemas.microsoft.com/office/drawing/2014/main" id="{89365196-E938-CB72-E0FE-4AC454A395DD}"/>
              </a:ext>
            </a:extLst>
          </p:cNvPr>
          <p:cNvSpPr txBox="1"/>
          <p:nvPr/>
        </p:nvSpPr>
        <p:spPr>
          <a:xfrm>
            <a:off x="353057" y="5204478"/>
            <a:ext cx="2322576" cy="430887"/>
          </a:xfrm>
          <a:prstGeom prst="rect">
            <a:avLst/>
          </a:prstGeom>
          <a:solidFill>
            <a:srgbClr val="C3D7EB"/>
          </a:solidFill>
        </p:spPr>
        <p:txBody>
          <a:bodyPr wrap="square" rtlCol="0">
            <a:spAutoFit/>
          </a:bodyPr>
          <a:lstStyle/>
          <a:p>
            <a:r>
              <a:rPr lang="en-US" sz="1100" b="1" dirty="0">
                <a:solidFill>
                  <a:srgbClr val="1052A0"/>
                </a:solidFill>
              </a:rPr>
              <a:t>Included in flight-mechanics portion of reconstructed loads.  </a:t>
            </a:r>
          </a:p>
        </p:txBody>
      </p:sp>
      <p:sp>
        <p:nvSpPr>
          <p:cNvPr id="10" name="TextBox 9">
            <a:extLst>
              <a:ext uri="{FF2B5EF4-FFF2-40B4-BE49-F238E27FC236}">
                <a16:creationId xmlns:a16="http://schemas.microsoft.com/office/drawing/2014/main" id="{65B6ED5D-5539-55E8-E396-785714D6DA82}"/>
              </a:ext>
            </a:extLst>
          </p:cNvPr>
          <p:cNvSpPr txBox="1"/>
          <p:nvPr/>
        </p:nvSpPr>
        <p:spPr>
          <a:xfrm>
            <a:off x="3346551" y="4954458"/>
            <a:ext cx="2392020" cy="430887"/>
          </a:xfrm>
          <a:prstGeom prst="rect">
            <a:avLst/>
          </a:prstGeom>
          <a:solidFill>
            <a:srgbClr val="C3D7EB"/>
          </a:solidFill>
        </p:spPr>
        <p:txBody>
          <a:bodyPr wrap="square" rtlCol="0">
            <a:spAutoFit/>
          </a:bodyPr>
          <a:lstStyle/>
          <a:p>
            <a:r>
              <a:rPr lang="en-US" sz="1100" b="1" dirty="0">
                <a:solidFill>
                  <a:srgbClr val="1052A0"/>
                </a:solidFill>
              </a:rPr>
              <a:t>Included in flight-mechanics portion of reconstructed loads.  </a:t>
            </a:r>
          </a:p>
        </p:txBody>
      </p:sp>
      <p:sp>
        <p:nvSpPr>
          <p:cNvPr id="16" name="TextBox 15">
            <a:extLst>
              <a:ext uri="{FF2B5EF4-FFF2-40B4-BE49-F238E27FC236}">
                <a16:creationId xmlns:a16="http://schemas.microsoft.com/office/drawing/2014/main" id="{F5F1090B-6E70-4F0D-1CC6-BE1996BA685C}"/>
              </a:ext>
            </a:extLst>
          </p:cNvPr>
          <p:cNvSpPr txBox="1"/>
          <p:nvPr/>
        </p:nvSpPr>
        <p:spPr>
          <a:xfrm>
            <a:off x="6302037" y="5121578"/>
            <a:ext cx="2328157" cy="600164"/>
          </a:xfrm>
          <a:prstGeom prst="rect">
            <a:avLst/>
          </a:prstGeom>
          <a:solidFill>
            <a:srgbClr val="C3D7EB"/>
          </a:solidFill>
        </p:spPr>
        <p:txBody>
          <a:bodyPr wrap="square" rtlCol="0">
            <a:spAutoFit/>
          </a:bodyPr>
          <a:lstStyle/>
          <a:p>
            <a:r>
              <a:rPr lang="en-US" sz="1100" b="1" dirty="0">
                <a:solidFill>
                  <a:srgbClr val="1052A0"/>
                </a:solidFill>
              </a:rPr>
              <a:t>Raw has since been analyzed and resulted in no significant increase in response.</a:t>
            </a:r>
          </a:p>
        </p:txBody>
      </p:sp>
      <p:sp>
        <p:nvSpPr>
          <p:cNvPr id="19" name="TextBox 18">
            <a:extLst>
              <a:ext uri="{FF2B5EF4-FFF2-40B4-BE49-F238E27FC236}">
                <a16:creationId xmlns:a16="http://schemas.microsoft.com/office/drawing/2014/main" id="{6BF7A830-C1AA-552F-E73E-CD24EA019FDA}"/>
              </a:ext>
            </a:extLst>
          </p:cNvPr>
          <p:cNvSpPr txBox="1"/>
          <p:nvPr/>
        </p:nvSpPr>
        <p:spPr>
          <a:xfrm>
            <a:off x="4022842" y="1714770"/>
            <a:ext cx="2328157" cy="600164"/>
          </a:xfrm>
          <a:prstGeom prst="rect">
            <a:avLst/>
          </a:prstGeom>
          <a:solidFill>
            <a:srgbClr val="C3D7EB"/>
          </a:solidFill>
        </p:spPr>
        <p:txBody>
          <a:bodyPr wrap="square" rtlCol="0">
            <a:spAutoFit/>
          </a:bodyPr>
          <a:lstStyle/>
          <a:p>
            <a:r>
              <a:rPr lang="en-US" sz="1100" b="1" dirty="0">
                <a:solidFill>
                  <a:srgbClr val="1052A0"/>
                </a:solidFill>
              </a:rPr>
              <a:t>Investigations regarding buffet are still in work (joint environments/loads effort).</a:t>
            </a:r>
          </a:p>
        </p:txBody>
      </p:sp>
      <p:sp>
        <p:nvSpPr>
          <p:cNvPr id="20" name="TextBox 19">
            <a:extLst>
              <a:ext uri="{FF2B5EF4-FFF2-40B4-BE49-F238E27FC236}">
                <a16:creationId xmlns:a16="http://schemas.microsoft.com/office/drawing/2014/main" id="{3151475C-7C5A-2E42-D974-5019E675617E}"/>
              </a:ext>
            </a:extLst>
          </p:cNvPr>
          <p:cNvSpPr txBox="1"/>
          <p:nvPr/>
        </p:nvSpPr>
        <p:spPr>
          <a:xfrm>
            <a:off x="6619752" y="1813630"/>
            <a:ext cx="2245574" cy="430887"/>
          </a:xfrm>
          <a:prstGeom prst="rect">
            <a:avLst/>
          </a:prstGeom>
          <a:solidFill>
            <a:srgbClr val="C3D7EB"/>
          </a:solidFill>
        </p:spPr>
        <p:txBody>
          <a:bodyPr wrap="square" rtlCol="0">
            <a:spAutoFit/>
          </a:bodyPr>
          <a:lstStyle/>
          <a:p>
            <a:r>
              <a:rPr lang="en-US" sz="1100" b="1" dirty="0">
                <a:solidFill>
                  <a:srgbClr val="1052A0"/>
                </a:solidFill>
              </a:rPr>
              <a:t>Included in flight-mechanics portion of reconstructed loads.  </a:t>
            </a:r>
          </a:p>
        </p:txBody>
      </p:sp>
      <p:sp>
        <p:nvSpPr>
          <p:cNvPr id="13" name="TextBox 12">
            <a:extLst>
              <a:ext uri="{FF2B5EF4-FFF2-40B4-BE49-F238E27FC236}">
                <a16:creationId xmlns:a16="http://schemas.microsoft.com/office/drawing/2014/main" id="{96A16B65-83A6-958B-B30E-A1BB670485CD}"/>
              </a:ext>
            </a:extLst>
          </p:cNvPr>
          <p:cNvSpPr txBox="1"/>
          <p:nvPr/>
        </p:nvSpPr>
        <p:spPr>
          <a:xfrm>
            <a:off x="6407380" y="4319935"/>
            <a:ext cx="2232661" cy="215444"/>
          </a:xfrm>
          <a:prstGeom prst="rect">
            <a:avLst/>
          </a:prstGeom>
          <a:noFill/>
        </p:spPr>
        <p:txBody>
          <a:bodyPr wrap="square" rtlCol="0">
            <a:spAutoFit/>
          </a:bodyPr>
          <a:lstStyle/>
          <a:p>
            <a:pPr algn="ctr"/>
            <a:r>
              <a:rPr lang="en-US" sz="800" b="1" dirty="0">
                <a:solidFill>
                  <a:schemeClr val="bg1"/>
                </a:solidFill>
              </a:rPr>
              <a:t>Reconstructed Core Base Force</a:t>
            </a:r>
          </a:p>
        </p:txBody>
      </p:sp>
      <p:sp>
        <p:nvSpPr>
          <p:cNvPr id="21" name="TextBox 20">
            <a:extLst>
              <a:ext uri="{FF2B5EF4-FFF2-40B4-BE49-F238E27FC236}">
                <a16:creationId xmlns:a16="http://schemas.microsoft.com/office/drawing/2014/main" id="{D6B74F2E-5FFF-53E4-C7E0-10220372F406}"/>
              </a:ext>
            </a:extLst>
          </p:cNvPr>
          <p:cNvSpPr txBox="1"/>
          <p:nvPr/>
        </p:nvSpPr>
        <p:spPr>
          <a:xfrm>
            <a:off x="4208468" y="1054989"/>
            <a:ext cx="2232661" cy="215444"/>
          </a:xfrm>
          <a:prstGeom prst="rect">
            <a:avLst/>
          </a:prstGeom>
          <a:noFill/>
        </p:spPr>
        <p:txBody>
          <a:bodyPr wrap="square" rtlCol="0">
            <a:spAutoFit/>
          </a:bodyPr>
          <a:lstStyle/>
          <a:p>
            <a:pPr algn="ctr"/>
            <a:r>
              <a:rPr lang="en-US" sz="800" b="1" dirty="0">
                <a:solidFill>
                  <a:schemeClr val="bg1"/>
                </a:solidFill>
              </a:rPr>
              <a:t>Sample Flight Buffet Forcing Function</a:t>
            </a:r>
          </a:p>
        </p:txBody>
      </p:sp>
    </p:spTree>
    <p:extLst>
      <p:ext uri="{BB962C8B-B14F-4D97-AF65-F5344CB8AC3E}">
        <p14:creationId xmlns:p14="http://schemas.microsoft.com/office/powerpoint/2010/main" val="14075813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6"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4C62-BDD5-0EFC-0826-B616F0B11578}"/>
              </a:ext>
            </a:extLst>
          </p:cNvPr>
          <p:cNvSpPr>
            <a:spLocks noGrp="1"/>
          </p:cNvSpPr>
          <p:nvPr>
            <p:ph type="title"/>
          </p:nvPr>
        </p:nvSpPr>
        <p:spPr/>
        <p:txBody>
          <a:bodyPr/>
          <a:lstStyle/>
          <a:p>
            <a:r>
              <a:rPr lang="en-US" dirty="0"/>
              <a:t>Buffet Frequency Content</a:t>
            </a:r>
          </a:p>
        </p:txBody>
      </p:sp>
      <p:sp>
        <p:nvSpPr>
          <p:cNvPr id="3" name="Slide Number Placeholder 2">
            <a:extLst>
              <a:ext uri="{FF2B5EF4-FFF2-40B4-BE49-F238E27FC236}">
                <a16:creationId xmlns:a16="http://schemas.microsoft.com/office/drawing/2014/main" id="{FF4644F9-9FC6-002C-9FBB-CEA87585FB66}"/>
              </a:ext>
            </a:extLst>
          </p:cNvPr>
          <p:cNvSpPr>
            <a:spLocks noGrp="1"/>
          </p:cNvSpPr>
          <p:nvPr>
            <p:ph type="sldNum" sz="quarter" idx="13"/>
          </p:nvPr>
        </p:nvSpPr>
        <p:spPr/>
        <p:txBody>
          <a:bodyPr/>
          <a:lstStyle/>
          <a:p>
            <a:pPr>
              <a:defRPr/>
            </a:pPr>
            <a:fld id="{72C2F7EA-524D-BA41-B822-D220B0F8B002}" type="slidenum">
              <a:rPr lang="en-US" smtClean="0">
                <a:cs typeface="+mn-cs"/>
              </a:rPr>
              <a:pPr>
                <a:defRPr/>
              </a:pPr>
              <a:t>12</a:t>
            </a:fld>
            <a:endParaRPr lang="en-US" dirty="0">
              <a:cs typeface="+mn-cs"/>
            </a:endParaRPr>
          </a:p>
        </p:txBody>
      </p:sp>
      <p:sp>
        <p:nvSpPr>
          <p:cNvPr id="4" name="Text Placeholder 3">
            <a:extLst>
              <a:ext uri="{FF2B5EF4-FFF2-40B4-BE49-F238E27FC236}">
                <a16:creationId xmlns:a16="http://schemas.microsoft.com/office/drawing/2014/main" id="{D14EC597-D51F-6E61-329C-80AF968C5DD2}"/>
              </a:ext>
            </a:extLst>
          </p:cNvPr>
          <p:cNvSpPr>
            <a:spLocks noGrp="1"/>
          </p:cNvSpPr>
          <p:nvPr>
            <p:ph type="body" sz="quarter" idx="14"/>
          </p:nvPr>
        </p:nvSpPr>
        <p:spPr/>
        <p:txBody>
          <a:bodyPr/>
          <a:lstStyle/>
          <a:p>
            <a:r>
              <a:rPr lang="en-US" sz="1400" dirty="0"/>
              <a:t>Buffet is generally a broadband forcing function that drives CLA responses from 0 – 50 Hz.</a:t>
            </a:r>
          </a:p>
          <a:p>
            <a:pPr lvl="1"/>
            <a:r>
              <a:rPr lang="en-US" sz="1200" dirty="0"/>
              <a:t>However, aft of the forward attach, both DFI and pre-flight BFFs show that the nature of the forcing functions changes to be more narrowband with content in the 25 Hz range.</a:t>
            </a:r>
          </a:p>
          <a:p>
            <a:pPr lvl="1"/>
            <a:r>
              <a:rPr lang="en-US" sz="1200" dirty="0"/>
              <a:t>Aft of the attach, on the boosters, is also an area that drove large </a:t>
            </a:r>
            <a:r>
              <a:rPr lang="en-US" sz="1200" dirty="0" err="1"/>
              <a:t>Intertank</a:t>
            </a:r>
            <a:r>
              <a:rPr lang="en-US" sz="1200" dirty="0"/>
              <a:t> responses with the model FRFs.</a:t>
            </a:r>
          </a:p>
          <a:p>
            <a:pPr lvl="1"/>
            <a:r>
              <a:rPr lang="en-US" sz="1200" dirty="0"/>
              <a:t>Additionally, the pre-flight forcing function did not always accurately predict the frequency of the peak.</a:t>
            </a:r>
          </a:p>
          <a:p>
            <a:pPr lvl="2"/>
            <a:r>
              <a:rPr lang="en-US" sz="1100" dirty="0"/>
              <a:t>Note that a 0 deg Mach 1.18 pre-flight BFF is being compared to a post-flight reconstructed BFF; therefore, angle of attack and Mach no. (two important factors) are not identical.  </a:t>
            </a:r>
          </a:p>
          <a:p>
            <a:pPr lvl="3"/>
            <a:r>
              <a:rPr lang="en-US" sz="1050" dirty="0"/>
              <a:t>Mach no. is particularly off at this time.  Reconstructed BFF PSD is for Mach 1.3 – 1.65.  Pre-flight BFF is Mach 1.18.</a:t>
            </a:r>
          </a:p>
          <a:p>
            <a:pPr lvl="3"/>
            <a:r>
              <a:rPr lang="en-US" sz="1050" dirty="0"/>
              <a:t>V-scaling methodology also shifts frequencies of the BFFs.</a:t>
            </a:r>
          </a:p>
        </p:txBody>
      </p:sp>
      <p:pic>
        <p:nvPicPr>
          <p:cNvPr id="5" name="Picture 4">
            <a:extLst>
              <a:ext uri="{FF2B5EF4-FFF2-40B4-BE49-F238E27FC236}">
                <a16:creationId xmlns:a16="http://schemas.microsoft.com/office/drawing/2014/main" id="{FBA8A0A3-B988-4865-F665-59D928B1AC97}"/>
              </a:ext>
            </a:extLst>
          </p:cNvPr>
          <p:cNvPicPr>
            <a:picLocks noChangeAspect="1"/>
          </p:cNvPicPr>
          <p:nvPr/>
        </p:nvPicPr>
        <p:blipFill rotWithShape="1">
          <a:blip r:embed="rId2"/>
          <a:srcRect l="12946" t="6587" r="5356" b="7133"/>
          <a:stretch/>
        </p:blipFill>
        <p:spPr>
          <a:xfrm>
            <a:off x="3176337" y="3657600"/>
            <a:ext cx="3003619" cy="2382061"/>
          </a:xfrm>
          <a:prstGeom prst="rect">
            <a:avLst/>
          </a:prstGeom>
          <a:ln>
            <a:solidFill>
              <a:schemeClr val="bg1"/>
            </a:solidFill>
          </a:ln>
        </p:spPr>
      </p:pic>
      <p:pic>
        <p:nvPicPr>
          <p:cNvPr id="6" name="Picture 5">
            <a:extLst>
              <a:ext uri="{FF2B5EF4-FFF2-40B4-BE49-F238E27FC236}">
                <a16:creationId xmlns:a16="http://schemas.microsoft.com/office/drawing/2014/main" id="{85ACADD3-9F16-4C51-FE85-5AAB0F84675D}"/>
              </a:ext>
            </a:extLst>
          </p:cNvPr>
          <p:cNvPicPr>
            <a:picLocks noChangeAspect="1"/>
          </p:cNvPicPr>
          <p:nvPr/>
        </p:nvPicPr>
        <p:blipFill rotWithShape="1">
          <a:blip r:embed="rId3"/>
          <a:srcRect l="13195" t="8313" r="9559" b="4998"/>
          <a:stretch/>
        </p:blipFill>
        <p:spPr>
          <a:xfrm>
            <a:off x="632459" y="3063240"/>
            <a:ext cx="1709017" cy="1438422"/>
          </a:xfrm>
          <a:prstGeom prst="rect">
            <a:avLst/>
          </a:prstGeom>
          <a:ln>
            <a:solidFill>
              <a:schemeClr val="bg1"/>
            </a:solidFill>
          </a:ln>
        </p:spPr>
      </p:pic>
      <p:cxnSp>
        <p:nvCxnSpPr>
          <p:cNvPr id="8" name="Straight Arrow Connector 7">
            <a:extLst>
              <a:ext uri="{FF2B5EF4-FFF2-40B4-BE49-F238E27FC236}">
                <a16:creationId xmlns:a16="http://schemas.microsoft.com/office/drawing/2014/main" id="{01D6B82C-DC8D-BD30-AEE4-8FCE3DEC511E}"/>
              </a:ext>
            </a:extLst>
          </p:cNvPr>
          <p:cNvCxnSpPr>
            <a:cxnSpLocks/>
            <a:stCxn id="6" idx="3"/>
          </p:cNvCxnSpPr>
          <p:nvPr/>
        </p:nvCxnSpPr>
        <p:spPr bwMode="auto">
          <a:xfrm>
            <a:off x="2341476" y="3782451"/>
            <a:ext cx="1977975" cy="98984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70B994ED-076D-63BC-C78C-FB75F2D6B6E8}"/>
              </a:ext>
            </a:extLst>
          </p:cNvPr>
          <p:cNvSpPr txBox="1"/>
          <p:nvPr/>
        </p:nvSpPr>
        <p:spPr>
          <a:xfrm>
            <a:off x="1537725" y="3918858"/>
            <a:ext cx="1053737" cy="261610"/>
          </a:xfrm>
          <a:prstGeom prst="rect">
            <a:avLst/>
          </a:prstGeom>
          <a:noFill/>
        </p:spPr>
        <p:txBody>
          <a:bodyPr wrap="square" rtlCol="0">
            <a:spAutoFit/>
          </a:bodyPr>
          <a:lstStyle/>
          <a:p>
            <a:r>
              <a:rPr lang="en-US" sz="1100" b="1" dirty="0">
                <a:solidFill>
                  <a:schemeClr val="bg1"/>
                </a:solidFill>
              </a:rPr>
              <a:t>Z forces</a:t>
            </a:r>
          </a:p>
        </p:txBody>
      </p:sp>
      <p:pic>
        <p:nvPicPr>
          <p:cNvPr id="10" name="Picture 9">
            <a:extLst>
              <a:ext uri="{FF2B5EF4-FFF2-40B4-BE49-F238E27FC236}">
                <a16:creationId xmlns:a16="http://schemas.microsoft.com/office/drawing/2014/main" id="{36AABDEF-6FCD-C0BD-47AD-50AC2305E4CA}"/>
              </a:ext>
            </a:extLst>
          </p:cNvPr>
          <p:cNvPicPr>
            <a:picLocks noChangeAspect="1"/>
          </p:cNvPicPr>
          <p:nvPr/>
        </p:nvPicPr>
        <p:blipFill rotWithShape="1">
          <a:blip r:embed="rId4"/>
          <a:srcRect l="12706" t="7540" r="10110" b="4164"/>
          <a:stretch/>
        </p:blipFill>
        <p:spPr>
          <a:xfrm>
            <a:off x="6907306" y="3063240"/>
            <a:ext cx="1676550" cy="1438422"/>
          </a:xfrm>
          <a:prstGeom prst="rect">
            <a:avLst/>
          </a:prstGeom>
          <a:ln>
            <a:solidFill>
              <a:schemeClr val="bg1"/>
            </a:solidFill>
          </a:ln>
        </p:spPr>
      </p:pic>
      <p:sp>
        <p:nvSpPr>
          <p:cNvPr id="11" name="TextBox 10">
            <a:extLst>
              <a:ext uri="{FF2B5EF4-FFF2-40B4-BE49-F238E27FC236}">
                <a16:creationId xmlns:a16="http://schemas.microsoft.com/office/drawing/2014/main" id="{EC7C8308-9C3C-C3D4-80F4-4DF0B79BB786}"/>
              </a:ext>
            </a:extLst>
          </p:cNvPr>
          <p:cNvSpPr txBox="1"/>
          <p:nvPr/>
        </p:nvSpPr>
        <p:spPr>
          <a:xfrm>
            <a:off x="7717406" y="3298195"/>
            <a:ext cx="1053737" cy="261610"/>
          </a:xfrm>
          <a:prstGeom prst="rect">
            <a:avLst/>
          </a:prstGeom>
          <a:noFill/>
        </p:spPr>
        <p:txBody>
          <a:bodyPr wrap="square" rtlCol="0">
            <a:spAutoFit/>
          </a:bodyPr>
          <a:lstStyle/>
          <a:p>
            <a:r>
              <a:rPr lang="en-US" sz="1100" b="1" dirty="0">
                <a:solidFill>
                  <a:schemeClr val="bg1"/>
                </a:solidFill>
              </a:rPr>
              <a:t>Y forces</a:t>
            </a:r>
          </a:p>
        </p:txBody>
      </p:sp>
      <p:cxnSp>
        <p:nvCxnSpPr>
          <p:cNvPr id="12" name="Straight Arrow Connector 11">
            <a:extLst>
              <a:ext uri="{FF2B5EF4-FFF2-40B4-BE49-F238E27FC236}">
                <a16:creationId xmlns:a16="http://schemas.microsoft.com/office/drawing/2014/main" id="{77458F0A-4B82-63A2-ED54-2EE9958AE8D7}"/>
              </a:ext>
            </a:extLst>
          </p:cNvPr>
          <p:cNvCxnSpPr>
            <a:cxnSpLocks/>
            <a:stCxn id="10" idx="1"/>
          </p:cNvCxnSpPr>
          <p:nvPr/>
        </p:nvCxnSpPr>
        <p:spPr bwMode="auto">
          <a:xfrm flipH="1">
            <a:off x="4824551" y="3782451"/>
            <a:ext cx="2082755" cy="98984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119EA33-A5EB-3C0C-4407-2659F996F71E}"/>
              </a:ext>
            </a:extLst>
          </p:cNvPr>
          <p:cNvSpPr txBox="1"/>
          <p:nvPr/>
        </p:nvSpPr>
        <p:spPr>
          <a:xfrm>
            <a:off x="2810869" y="2919027"/>
            <a:ext cx="1755748" cy="430887"/>
          </a:xfrm>
          <a:prstGeom prst="rect">
            <a:avLst/>
          </a:prstGeom>
          <a:noFill/>
        </p:spPr>
        <p:txBody>
          <a:bodyPr wrap="square" rtlCol="0">
            <a:spAutoFit/>
          </a:bodyPr>
          <a:lstStyle/>
          <a:p>
            <a:r>
              <a:rPr lang="en-US" sz="1100" b="1" dirty="0">
                <a:solidFill>
                  <a:srgbClr val="0070C0"/>
                </a:solidFill>
              </a:rPr>
              <a:t>Reconstructed BFF</a:t>
            </a:r>
          </a:p>
          <a:p>
            <a:r>
              <a:rPr lang="en-US" sz="1100" b="1" dirty="0">
                <a:solidFill>
                  <a:srgbClr val="FF6600"/>
                </a:solidFill>
              </a:rPr>
              <a:t>Pre-Flight BFF</a:t>
            </a:r>
          </a:p>
        </p:txBody>
      </p:sp>
      <p:pic>
        <p:nvPicPr>
          <p:cNvPr id="16" name="Picture 15">
            <a:extLst>
              <a:ext uri="{FF2B5EF4-FFF2-40B4-BE49-F238E27FC236}">
                <a16:creationId xmlns:a16="http://schemas.microsoft.com/office/drawing/2014/main" id="{79491393-FD01-CD0E-D361-8FD6F29C0613}"/>
              </a:ext>
            </a:extLst>
          </p:cNvPr>
          <p:cNvPicPr>
            <a:picLocks noChangeAspect="1"/>
          </p:cNvPicPr>
          <p:nvPr/>
        </p:nvPicPr>
        <p:blipFill rotWithShape="1">
          <a:blip r:embed="rId5"/>
          <a:srcRect l="11992" t="7890" r="9634" b="4157"/>
          <a:stretch/>
        </p:blipFill>
        <p:spPr>
          <a:xfrm>
            <a:off x="481262" y="4995428"/>
            <a:ext cx="1709017" cy="1438422"/>
          </a:xfrm>
          <a:prstGeom prst="rect">
            <a:avLst/>
          </a:prstGeom>
          <a:ln>
            <a:solidFill>
              <a:schemeClr val="bg1"/>
            </a:solidFill>
          </a:ln>
        </p:spPr>
      </p:pic>
      <p:cxnSp>
        <p:nvCxnSpPr>
          <p:cNvPr id="17" name="Straight Arrow Connector 16">
            <a:extLst>
              <a:ext uri="{FF2B5EF4-FFF2-40B4-BE49-F238E27FC236}">
                <a16:creationId xmlns:a16="http://schemas.microsoft.com/office/drawing/2014/main" id="{B62A7995-6978-6EBF-D552-35872F04C46F}"/>
              </a:ext>
            </a:extLst>
          </p:cNvPr>
          <p:cNvCxnSpPr>
            <a:cxnSpLocks/>
            <a:stCxn id="16" idx="3"/>
          </p:cNvCxnSpPr>
          <p:nvPr/>
        </p:nvCxnSpPr>
        <p:spPr bwMode="auto">
          <a:xfrm flipV="1">
            <a:off x="2190279" y="5045298"/>
            <a:ext cx="2843114" cy="669341"/>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838B9F74-5035-4D90-B874-AB04A1E4E3B4}"/>
              </a:ext>
            </a:extLst>
          </p:cNvPr>
          <p:cNvSpPr txBox="1"/>
          <p:nvPr/>
        </p:nvSpPr>
        <p:spPr>
          <a:xfrm>
            <a:off x="537851" y="5324865"/>
            <a:ext cx="1053737" cy="261610"/>
          </a:xfrm>
          <a:prstGeom prst="rect">
            <a:avLst/>
          </a:prstGeom>
          <a:noFill/>
        </p:spPr>
        <p:txBody>
          <a:bodyPr wrap="square" rtlCol="0">
            <a:spAutoFit/>
          </a:bodyPr>
          <a:lstStyle/>
          <a:p>
            <a:r>
              <a:rPr lang="en-US" sz="1100" b="1" dirty="0">
                <a:solidFill>
                  <a:schemeClr val="bg1"/>
                </a:solidFill>
              </a:rPr>
              <a:t>Y forces</a:t>
            </a:r>
          </a:p>
        </p:txBody>
      </p:sp>
      <p:pic>
        <p:nvPicPr>
          <p:cNvPr id="21" name="Picture 20">
            <a:extLst>
              <a:ext uri="{FF2B5EF4-FFF2-40B4-BE49-F238E27FC236}">
                <a16:creationId xmlns:a16="http://schemas.microsoft.com/office/drawing/2014/main" id="{308C0D01-4CF5-3540-814B-6AC5C25188AE}"/>
              </a:ext>
            </a:extLst>
          </p:cNvPr>
          <p:cNvPicPr>
            <a:picLocks noChangeAspect="1"/>
          </p:cNvPicPr>
          <p:nvPr/>
        </p:nvPicPr>
        <p:blipFill rotWithShape="1">
          <a:blip r:embed="rId6"/>
          <a:srcRect l="12203" t="8480" r="9566" b="4711"/>
          <a:stretch/>
        </p:blipFill>
        <p:spPr>
          <a:xfrm>
            <a:off x="6862011" y="4934325"/>
            <a:ext cx="1709017" cy="1422329"/>
          </a:xfrm>
          <a:prstGeom prst="rect">
            <a:avLst/>
          </a:prstGeom>
          <a:ln>
            <a:solidFill>
              <a:schemeClr val="bg1"/>
            </a:solidFill>
          </a:ln>
        </p:spPr>
      </p:pic>
      <p:cxnSp>
        <p:nvCxnSpPr>
          <p:cNvPr id="22" name="Straight Arrow Connector 21">
            <a:extLst>
              <a:ext uri="{FF2B5EF4-FFF2-40B4-BE49-F238E27FC236}">
                <a16:creationId xmlns:a16="http://schemas.microsoft.com/office/drawing/2014/main" id="{F3AF7ECB-6232-8320-7BB1-EAADBFD7E2C5}"/>
              </a:ext>
            </a:extLst>
          </p:cNvPr>
          <p:cNvCxnSpPr>
            <a:cxnSpLocks/>
            <a:stCxn id="21" idx="1"/>
          </p:cNvCxnSpPr>
          <p:nvPr/>
        </p:nvCxnSpPr>
        <p:spPr bwMode="auto">
          <a:xfrm flipH="1" flipV="1">
            <a:off x="5380697" y="5045297"/>
            <a:ext cx="1481314" cy="600193"/>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A3F35064-8A4C-D5AF-39BA-AD5073A3973F}"/>
              </a:ext>
            </a:extLst>
          </p:cNvPr>
          <p:cNvSpPr txBox="1"/>
          <p:nvPr/>
        </p:nvSpPr>
        <p:spPr>
          <a:xfrm>
            <a:off x="7717405" y="5123257"/>
            <a:ext cx="1053737" cy="261610"/>
          </a:xfrm>
          <a:prstGeom prst="rect">
            <a:avLst/>
          </a:prstGeom>
          <a:noFill/>
        </p:spPr>
        <p:txBody>
          <a:bodyPr wrap="square" rtlCol="0">
            <a:spAutoFit/>
          </a:bodyPr>
          <a:lstStyle/>
          <a:p>
            <a:r>
              <a:rPr lang="en-US" sz="1100" b="1" dirty="0">
                <a:solidFill>
                  <a:schemeClr val="bg1"/>
                </a:solidFill>
              </a:rPr>
              <a:t>Z forces</a:t>
            </a:r>
          </a:p>
        </p:txBody>
      </p:sp>
    </p:spTree>
    <p:extLst>
      <p:ext uri="{BB962C8B-B14F-4D97-AF65-F5344CB8AC3E}">
        <p14:creationId xmlns:p14="http://schemas.microsoft.com/office/powerpoint/2010/main" val="138216740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CD5B7-DE5F-275A-0118-2DAE48DCA3AE}"/>
              </a:ext>
            </a:extLst>
          </p:cNvPr>
          <p:cNvSpPr>
            <a:spLocks noGrp="1"/>
          </p:cNvSpPr>
          <p:nvPr>
            <p:ph type="title"/>
          </p:nvPr>
        </p:nvSpPr>
        <p:spPr/>
        <p:txBody>
          <a:bodyPr/>
          <a:lstStyle/>
          <a:p>
            <a:r>
              <a:rPr lang="en-US" dirty="0"/>
              <a:t>Mach Bin 7 Section Load Comparisons</a:t>
            </a:r>
          </a:p>
        </p:txBody>
      </p:sp>
      <p:sp>
        <p:nvSpPr>
          <p:cNvPr id="3" name="Slide Number Placeholder 2">
            <a:extLst>
              <a:ext uri="{FF2B5EF4-FFF2-40B4-BE49-F238E27FC236}">
                <a16:creationId xmlns:a16="http://schemas.microsoft.com/office/drawing/2014/main" id="{79BC02E2-F153-41DA-F8D0-C949DC0EAC4E}"/>
              </a:ext>
            </a:extLst>
          </p:cNvPr>
          <p:cNvSpPr>
            <a:spLocks noGrp="1"/>
          </p:cNvSpPr>
          <p:nvPr>
            <p:ph type="sldNum" sz="quarter" idx="13"/>
          </p:nvPr>
        </p:nvSpPr>
        <p:spPr/>
        <p:txBody>
          <a:bodyPr/>
          <a:lstStyle/>
          <a:p>
            <a:pPr>
              <a:defRPr/>
            </a:pPr>
            <a:fld id="{72C2F7EA-524D-BA41-B822-D220B0F8B002}" type="slidenum">
              <a:rPr lang="en-US" smtClean="0">
                <a:cs typeface="+mn-cs"/>
              </a:rPr>
              <a:pPr>
                <a:defRPr/>
              </a:pPr>
              <a:t>13</a:t>
            </a:fld>
            <a:endParaRPr lang="en-US" dirty="0">
              <a:cs typeface="+mn-cs"/>
            </a:endParaRPr>
          </a:p>
        </p:txBody>
      </p:sp>
      <p:sp>
        <p:nvSpPr>
          <p:cNvPr id="4" name="Text Placeholder 3">
            <a:extLst>
              <a:ext uri="{FF2B5EF4-FFF2-40B4-BE49-F238E27FC236}">
                <a16:creationId xmlns:a16="http://schemas.microsoft.com/office/drawing/2014/main" id="{657604A1-0453-23EF-6AFC-8683D5E06C9B}"/>
              </a:ext>
            </a:extLst>
          </p:cNvPr>
          <p:cNvSpPr>
            <a:spLocks noGrp="1"/>
          </p:cNvSpPr>
          <p:nvPr>
            <p:ph type="body" sz="quarter" idx="14"/>
          </p:nvPr>
        </p:nvSpPr>
        <p:spPr/>
        <p:txBody>
          <a:bodyPr/>
          <a:lstStyle/>
          <a:p>
            <a:r>
              <a:rPr lang="en-US" dirty="0"/>
              <a:t>Although it appears that the vehicle experienced higher than predicted accelerations in the 70 – 80 sec. timeframe, the reconstructed section loads in this timeframe (Mach bin 7) matched the DFI well.</a:t>
            </a:r>
          </a:p>
          <a:p>
            <a:pPr lvl="1"/>
            <a:r>
              <a:rPr lang="en-US" dirty="0"/>
              <a:t>Indicates that primary structure is not affected.</a:t>
            </a:r>
          </a:p>
          <a:p>
            <a:pPr lvl="1"/>
            <a:r>
              <a:rPr lang="en-US" dirty="0"/>
              <a:t>Recall that the reconstructed loads include a version of the pre-flight buffet at a mean level.</a:t>
            </a:r>
          </a:p>
          <a:p>
            <a:pPr lvl="1"/>
            <a:endParaRPr lang="en-US" dirty="0"/>
          </a:p>
        </p:txBody>
      </p:sp>
      <p:pic>
        <p:nvPicPr>
          <p:cNvPr id="5" name="Picture 4">
            <a:extLst>
              <a:ext uri="{FF2B5EF4-FFF2-40B4-BE49-F238E27FC236}">
                <a16:creationId xmlns:a16="http://schemas.microsoft.com/office/drawing/2014/main" id="{AF82FA22-3FBF-BDEA-32E1-6B7992D86385}"/>
              </a:ext>
            </a:extLst>
          </p:cNvPr>
          <p:cNvPicPr>
            <a:picLocks noChangeAspect="1"/>
          </p:cNvPicPr>
          <p:nvPr/>
        </p:nvPicPr>
        <p:blipFill rotWithShape="1">
          <a:blip r:embed="rId2"/>
          <a:srcRect l="12888" t="7601"/>
          <a:stretch/>
        </p:blipFill>
        <p:spPr>
          <a:xfrm>
            <a:off x="4887533" y="3063240"/>
            <a:ext cx="4256466" cy="2507882"/>
          </a:xfrm>
          <a:prstGeom prst="rect">
            <a:avLst/>
          </a:prstGeom>
        </p:spPr>
      </p:pic>
      <p:pic>
        <p:nvPicPr>
          <p:cNvPr id="7" name="Picture 6">
            <a:extLst>
              <a:ext uri="{FF2B5EF4-FFF2-40B4-BE49-F238E27FC236}">
                <a16:creationId xmlns:a16="http://schemas.microsoft.com/office/drawing/2014/main" id="{E2F6C4B5-1872-3BBF-66B1-135AA8882F7E}"/>
              </a:ext>
            </a:extLst>
          </p:cNvPr>
          <p:cNvPicPr>
            <a:picLocks noChangeAspect="1"/>
          </p:cNvPicPr>
          <p:nvPr/>
        </p:nvPicPr>
        <p:blipFill rotWithShape="1">
          <a:blip r:embed="rId3"/>
          <a:srcRect l="12888" t="7601"/>
          <a:stretch/>
        </p:blipFill>
        <p:spPr>
          <a:xfrm>
            <a:off x="335280" y="3053544"/>
            <a:ext cx="4256466" cy="2507882"/>
          </a:xfrm>
          <a:prstGeom prst="rect">
            <a:avLst/>
          </a:prstGeom>
        </p:spPr>
      </p:pic>
      <p:sp>
        <p:nvSpPr>
          <p:cNvPr id="6" name="TextBox 5">
            <a:extLst>
              <a:ext uri="{FF2B5EF4-FFF2-40B4-BE49-F238E27FC236}">
                <a16:creationId xmlns:a16="http://schemas.microsoft.com/office/drawing/2014/main" id="{51D4718C-6DE1-78BC-41E7-3684F542174D}"/>
              </a:ext>
            </a:extLst>
          </p:cNvPr>
          <p:cNvSpPr txBox="1"/>
          <p:nvPr/>
        </p:nvSpPr>
        <p:spPr>
          <a:xfrm>
            <a:off x="1184908" y="2847796"/>
            <a:ext cx="2232661" cy="215444"/>
          </a:xfrm>
          <a:prstGeom prst="rect">
            <a:avLst/>
          </a:prstGeom>
          <a:noFill/>
        </p:spPr>
        <p:txBody>
          <a:bodyPr wrap="square" rtlCol="0">
            <a:spAutoFit/>
          </a:bodyPr>
          <a:lstStyle/>
          <a:p>
            <a:pPr algn="ctr"/>
            <a:r>
              <a:rPr lang="en-US" sz="800" b="1" dirty="0">
                <a:solidFill>
                  <a:schemeClr val="bg1"/>
                </a:solidFill>
              </a:rPr>
              <a:t>Boost Phase Mach Bin 7 Core Y-Moment</a:t>
            </a:r>
          </a:p>
        </p:txBody>
      </p:sp>
      <p:sp>
        <p:nvSpPr>
          <p:cNvPr id="8" name="TextBox 7">
            <a:extLst>
              <a:ext uri="{FF2B5EF4-FFF2-40B4-BE49-F238E27FC236}">
                <a16:creationId xmlns:a16="http://schemas.microsoft.com/office/drawing/2014/main" id="{7E07C833-68C0-6F6E-F00D-58AED2D088D1}"/>
              </a:ext>
            </a:extLst>
          </p:cNvPr>
          <p:cNvSpPr txBox="1"/>
          <p:nvPr/>
        </p:nvSpPr>
        <p:spPr>
          <a:xfrm>
            <a:off x="5793766" y="2878755"/>
            <a:ext cx="2232661" cy="215444"/>
          </a:xfrm>
          <a:prstGeom prst="rect">
            <a:avLst/>
          </a:prstGeom>
          <a:noFill/>
        </p:spPr>
        <p:txBody>
          <a:bodyPr wrap="square" rtlCol="0">
            <a:spAutoFit/>
          </a:bodyPr>
          <a:lstStyle/>
          <a:p>
            <a:pPr algn="ctr"/>
            <a:r>
              <a:rPr lang="en-US" sz="800" b="1" dirty="0">
                <a:solidFill>
                  <a:schemeClr val="bg1"/>
                </a:solidFill>
              </a:rPr>
              <a:t>Boost Phase Mach Bin 7 Core Z-Moment</a:t>
            </a:r>
          </a:p>
        </p:txBody>
      </p:sp>
    </p:spTree>
    <p:extLst>
      <p:ext uri="{BB962C8B-B14F-4D97-AF65-F5344CB8AC3E}">
        <p14:creationId xmlns:p14="http://schemas.microsoft.com/office/powerpoint/2010/main" val="216660687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2A77-BB9F-810C-1259-AB71B5C35AE5}"/>
              </a:ext>
            </a:extLst>
          </p:cNvPr>
          <p:cNvSpPr>
            <a:spLocks noGrp="1"/>
          </p:cNvSpPr>
          <p:nvPr>
            <p:ph type="title"/>
          </p:nvPr>
        </p:nvSpPr>
        <p:spPr/>
        <p:txBody>
          <a:bodyPr/>
          <a:lstStyle/>
          <a:p>
            <a:r>
              <a:rPr lang="en-US" dirty="0"/>
              <a:t>Summary</a:t>
            </a:r>
          </a:p>
        </p:txBody>
      </p:sp>
      <p:sp>
        <p:nvSpPr>
          <p:cNvPr id="3" name="Slide Number Placeholder 2">
            <a:extLst>
              <a:ext uri="{FF2B5EF4-FFF2-40B4-BE49-F238E27FC236}">
                <a16:creationId xmlns:a16="http://schemas.microsoft.com/office/drawing/2014/main" id="{52C5814B-3D1B-D58F-CCC7-05C28B16F4AC}"/>
              </a:ext>
            </a:extLst>
          </p:cNvPr>
          <p:cNvSpPr>
            <a:spLocks noGrp="1"/>
          </p:cNvSpPr>
          <p:nvPr>
            <p:ph type="sldNum" sz="quarter" idx="13"/>
          </p:nvPr>
        </p:nvSpPr>
        <p:spPr/>
        <p:txBody>
          <a:bodyPr/>
          <a:lstStyle/>
          <a:p>
            <a:pPr>
              <a:defRPr/>
            </a:pPr>
            <a:fld id="{72C2F7EA-524D-BA41-B822-D220B0F8B002}" type="slidenum">
              <a:rPr lang="en-US" smtClean="0">
                <a:cs typeface="+mn-cs"/>
              </a:rPr>
              <a:pPr>
                <a:defRPr/>
              </a:pPr>
              <a:t>14</a:t>
            </a:fld>
            <a:endParaRPr lang="en-US" dirty="0">
              <a:cs typeface="+mn-cs"/>
            </a:endParaRPr>
          </a:p>
        </p:txBody>
      </p:sp>
      <p:sp>
        <p:nvSpPr>
          <p:cNvPr id="4" name="Text Placeholder 3">
            <a:extLst>
              <a:ext uri="{FF2B5EF4-FFF2-40B4-BE49-F238E27FC236}">
                <a16:creationId xmlns:a16="http://schemas.microsoft.com/office/drawing/2014/main" id="{66E8B583-E046-BA46-4252-69EA1BDF8678}"/>
              </a:ext>
            </a:extLst>
          </p:cNvPr>
          <p:cNvSpPr>
            <a:spLocks noGrp="1"/>
          </p:cNvSpPr>
          <p:nvPr>
            <p:ph type="body" sz="quarter" idx="14"/>
          </p:nvPr>
        </p:nvSpPr>
        <p:spPr/>
        <p:txBody>
          <a:bodyPr/>
          <a:lstStyle/>
          <a:p>
            <a:r>
              <a:rPr lang="en-US" dirty="0"/>
              <a:t>Today’s presentation outlined the ascent loads reconstruction effort for the Artemis 1 flight.</a:t>
            </a:r>
          </a:p>
          <a:p>
            <a:pPr lvl="1"/>
            <a:r>
              <a:rPr lang="en-US" dirty="0"/>
              <a:t>A primary goal of the reconstruction effort was to assess analysis inputs and methodologies.</a:t>
            </a:r>
          </a:p>
          <a:p>
            <a:endParaRPr lang="en-US" dirty="0"/>
          </a:p>
          <a:p>
            <a:r>
              <a:rPr lang="en-US" dirty="0"/>
              <a:t>The Artemis 1 flight day conditions were very benign</a:t>
            </a:r>
          </a:p>
          <a:p>
            <a:endParaRPr lang="en-US" dirty="0"/>
          </a:p>
          <a:p>
            <a:r>
              <a:rPr lang="en-US" dirty="0"/>
              <a:t>The ascent loads reconstruction compared favorably to both DFI and pre-flight design loads.</a:t>
            </a:r>
          </a:p>
          <a:p>
            <a:pPr lvl="1"/>
            <a:r>
              <a:rPr lang="en-US" dirty="0"/>
              <a:t>No significant deficiencies noted in analysis inputs or methodologies for primary structure loads.</a:t>
            </a:r>
          </a:p>
          <a:p>
            <a:pPr lvl="1"/>
            <a:endParaRPr lang="en-US" dirty="0"/>
          </a:p>
          <a:p>
            <a:r>
              <a:rPr lang="en-US" dirty="0"/>
              <a:t>Some measured flight accelerations &gt; 20 Hz did exceed design.</a:t>
            </a:r>
          </a:p>
          <a:p>
            <a:pPr lvl="1"/>
            <a:r>
              <a:rPr lang="en-US" dirty="0"/>
              <a:t>Does not appear to affect primary structure loads.</a:t>
            </a:r>
          </a:p>
          <a:p>
            <a:pPr lvl="1"/>
            <a:r>
              <a:rPr lang="en-US" dirty="0"/>
              <a:t>This issue is still being worked from different angles by several different disciplines.</a:t>
            </a:r>
          </a:p>
          <a:p>
            <a:pPr lvl="1"/>
            <a:r>
              <a:rPr lang="en-US" sz="1600" dirty="0"/>
              <a:t>Among other things, buffet frequency content aft of the Booster-Core forward attach and </a:t>
            </a:r>
            <a:r>
              <a:rPr lang="en-US" dirty="0"/>
              <a:t>related analysis methodologies are</a:t>
            </a:r>
            <a:r>
              <a:rPr lang="en-US" sz="1600" dirty="0"/>
              <a:t> being inspected as possible sources.</a:t>
            </a:r>
          </a:p>
          <a:p>
            <a:pPr lvl="1"/>
            <a:endParaRPr lang="en-US" dirty="0"/>
          </a:p>
          <a:p>
            <a:pPr lvl="1"/>
            <a:endParaRPr lang="en-US" dirty="0"/>
          </a:p>
        </p:txBody>
      </p:sp>
    </p:spTree>
    <p:extLst>
      <p:ext uri="{BB962C8B-B14F-4D97-AF65-F5344CB8AC3E}">
        <p14:creationId xmlns:p14="http://schemas.microsoft.com/office/powerpoint/2010/main" val="360258105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92E46-96CB-265C-5A38-7F94ADBE99A5}"/>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0C725E2A-7699-6062-9866-9FDD4797D37D}"/>
              </a:ext>
            </a:extLst>
          </p:cNvPr>
          <p:cNvSpPr>
            <a:spLocks noGrp="1"/>
          </p:cNvSpPr>
          <p:nvPr>
            <p:ph type="sldNum" sz="quarter" idx="13"/>
          </p:nvPr>
        </p:nvSpPr>
        <p:spPr/>
        <p:txBody>
          <a:bodyPr/>
          <a:lstStyle/>
          <a:p>
            <a:pPr>
              <a:defRPr/>
            </a:pPr>
            <a:fld id="{72C2F7EA-524D-BA41-B822-D220B0F8B002}" type="slidenum">
              <a:rPr lang="en-US" smtClean="0">
                <a:cs typeface="+mn-cs"/>
              </a:rPr>
              <a:pPr>
                <a:defRPr/>
              </a:pPr>
              <a:t>15</a:t>
            </a:fld>
            <a:endParaRPr lang="en-US" dirty="0">
              <a:cs typeface="+mn-cs"/>
            </a:endParaRPr>
          </a:p>
        </p:txBody>
      </p:sp>
      <p:sp>
        <p:nvSpPr>
          <p:cNvPr id="4" name="Text Placeholder 3">
            <a:extLst>
              <a:ext uri="{FF2B5EF4-FFF2-40B4-BE49-F238E27FC236}">
                <a16:creationId xmlns:a16="http://schemas.microsoft.com/office/drawing/2014/main" id="{ED91E88F-8079-1B71-1738-13931948D77A}"/>
              </a:ext>
            </a:extLst>
          </p:cNvPr>
          <p:cNvSpPr>
            <a:spLocks noGrp="1"/>
          </p:cNvSpPr>
          <p:nvPr>
            <p:ph type="body" sz="quarter" idx="14"/>
          </p:nvPr>
        </p:nvSpPr>
        <p:spPr>
          <a:xfrm>
            <a:off x="249223" y="3234239"/>
            <a:ext cx="8645554" cy="389521"/>
          </a:xfrm>
        </p:spPr>
        <p:txBody>
          <a:bodyPr/>
          <a:lstStyle/>
          <a:p>
            <a:pPr marL="0" indent="0" algn="ctr">
              <a:buNone/>
            </a:pPr>
            <a:r>
              <a:rPr lang="en-US" sz="4000" dirty="0"/>
              <a:t>BACKUP</a:t>
            </a:r>
          </a:p>
        </p:txBody>
      </p:sp>
    </p:spTree>
    <p:extLst>
      <p:ext uri="{BB962C8B-B14F-4D97-AF65-F5344CB8AC3E}">
        <p14:creationId xmlns:p14="http://schemas.microsoft.com/office/powerpoint/2010/main" val="221166592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CFF50-E29B-9C87-C1F1-DF32165F2E9C}"/>
              </a:ext>
            </a:extLst>
          </p:cNvPr>
          <p:cNvSpPr>
            <a:spLocks noGrp="1"/>
          </p:cNvSpPr>
          <p:nvPr>
            <p:ph type="title"/>
          </p:nvPr>
        </p:nvSpPr>
        <p:spPr/>
        <p:txBody>
          <a:bodyPr/>
          <a:lstStyle/>
          <a:p>
            <a:r>
              <a:rPr lang="en-US" dirty="0"/>
              <a:t>Boost Phase Envelope – Core Axial Load</a:t>
            </a:r>
          </a:p>
        </p:txBody>
      </p:sp>
      <p:sp>
        <p:nvSpPr>
          <p:cNvPr id="3" name="Slide Number Placeholder 2">
            <a:extLst>
              <a:ext uri="{FF2B5EF4-FFF2-40B4-BE49-F238E27FC236}">
                <a16:creationId xmlns:a16="http://schemas.microsoft.com/office/drawing/2014/main" id="{7258C497-BB3A-2947-0F19-A0505D0EE1F4}"/>
              </a:ext>
            </a:extLst>
          </p:cNvPr>
          <p:cNvSpPr>
            <a:spLocks noGrp="1"/>
          </p:cNvSpPr>
          <p:nvPr>
            <p:ph type="sldNum" sz="quarter" idx="13"/>
          </p:nvPr>
        </p:nvSpPr>
        <p:spPr/>
        <p:txBody>
          <a:bodyPr/>
          <a:lstStyle/>
          <a:p>
            <a:pPr>
              <a:defRPr/>
            </a:pPr>
            <a:fld id="{72C2F7EA-524D-BA41-B822-D220B0F8B002}" type="slidenum">
              <a:rPr lang="en-US" smtClean="0">
                <a:cs typeface="+mn-cs"/>
              </a:rPr>
              <a:pPr>
                <a:defRPr/>
              </a:pPr>
              <a:t>16</a:t>
            </a:fld>
            <a:endParaRPr lang="en-US" dirty="0">
              <a:cs typeface="+mn-cs"/>
            </a:endParaRPr>
          </a:p>
        </p:txBody>
      </p:sp>
      <p:sp>
        <p:nvSpPr>
          <p:cNvPr id="4" name="Text Placeholder 3">
            <a:extLst>
              <a:ext uri="{FF2B5EF4-FFF2-40B4-BE49-F238E27FC236}">
                <a16:creationId xmlns:a16="http://schemas.microsoft.com/office/drawing/2014/main" id="{27AB538D-7242-B8EF-458F-6B8D28D579A2}"/>
              </a:ext>
            </a:extLst>
          </p:cNvPr>
          <p:cNvSpPr>
            <a:spLocks noGrp="1"/>
          </p:cNvSpPr>
          <p:nvPr>
            <p:ph type="body" sz="quarter" idx="14"/>
          </p:nvPr>
        </p:nvSpPr>
        <p:spPr>
          <a:xfrm>
            <a:off x="278675" y="858253"/>
            <a:ext cx="4354285" cy="5598694"/>
          </a:xfrm>
        </p:spPr>
        <p:txBody>
          <a:bodyPr/>
          <a:lstStyle/>
          <a:p>
            <a:r>
              <a:rPr lang="en-US" dirty="0"/>
              <a:t>In general, reconstructed Core axial loads matched the DFI well.</a:t>
            </a:r>
          </a:p>
          <a:p>
            <a:pPr lvl="1"/>
            <a:r>
              <a:rPr lang="en-US" dirty="0"/>
              <a:t>Reconstructed Core axial loads were enveloped by both FRAC and -045.</a:t>
            </a:r>
          </a:p>
        </p:txBody>
      </p:sp>
      <p:pic>
        <p:nvPicPr>
          <p:cNvPr id="6" name="Picture 5">
            <a:extLst>
              <a:ext uri="{FF2B5EF4-FFF2-40B4-BE49-F238E27FC236}">
                <a16:creationId xmlns:a16="http://schemas.microsoft.com/office/drawing/2014/main" id="{1501357F-65E2-2182-B26D-314A7BDB9D6D}"/>
              </a:ext>
            </a:extLst>
          </p:cNvPr>
          <p:cNvPicPr>
            <a:picLocks noChangeAspect="1"/>
          </p:cNvPicPr>
          <p:nvPr/>
        </p:nvPicPr>
        <p:blipFill rotWithShape="1">
          <a:blip r:embed="rId2"/>
          <a:srcRect l="12530" t="7746"/>
          <a:stretch/>
        </p:blipFill>
        <p:spPr>
          <a:xfrm>
            <a:off x="804333" y="3191256"/>
            <a:ext cx="5614842" cy="3289503"/>
          </a:xfrm>
          <a:prstGeom prst="rect">
            <a:avLst/>
          </a:prstGeom>
        </p:spPr>
      </p:pic>
      <p:pic>
        <p:nvPicPr>
          <p:cNvPr id="12" name="Picture 11" descr="Chart, line chart&#10;&#10;Description automatically generated">
            <a:extLst>
              <a:ext uri="{FF2B5EF4-FFF2-40B4-BE49-F238E27FC236}">
                <a16:creationId xmlns:a16="http://schemas.microsoft.com/office/drawing/2014/main" id="{B9A4201D-A238-BD0D-D740-9849C81728D3}"/>
              </a:ext>
            </a:extLst>
          </p:cNvPr>
          <p:cNvPicPr>
            <a:picLocks noChangeAspect="1"/>
          </p:cNvPicPr>
          <p:nvPr/>
        </p:nvPicPr>
        <p:blipFill rotWithShape="1">
          <a:blip r:embed="rId3"/>
          <a:srcRect l="16907" r="6436"/>
          <a:stretch/>
        </p:blipFill>
        <p:spPr>
          <a:xfrm>
            <a:off x="5617984" y="858253"/>
            <a:ext cx="3584919" cy="2219036"/>
          </a:xfrm>
          <a:prstGeom prst="rect">
            <a:avLst/>
          </a:prstGeom>
        </p:spPr>
      </p:pic>
      <p:cxnSp>
        <p:nvCxnSpPr>
          <p:cNvPr id="14" name="Straight Arrow Connector 13">
            <a:extLst>
              <a:ext uri="{FF2B5EF4-FFF2-40B4-BE49-F238E27FC236}">
                <a16:creationId xmlns:a16="http://schemas.microsoft.com/office/drawing/2014/main" id="{87AEE7D0-E39B-B5AE-9107-7BC94F0F213D}"/>
              </a:ext>
            </a:extLst>
          </p:cNvPr>
          <p:cNvCxnSpPr>
            <a:cxnSpLocks/>
          </p:cNvCxnSpPr>
          <p:nvPr/>
        </p:nvCxnSpPr>
        <p:spPr bwMode="auto">
          <a:xfrm flipH="1">
            <a:off x="3209587" y="1436914"/>
            <a:ext cx="2146184" cy="230777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1FBE26F7-B173-5D15-B3AB-948B8F2DBC93}"/>
              </a:ext>
            </a:extLst>
          </p:cNvPr>
          <p:cNvSpPr txBox="1"/>
          <p:nvPr/>
        </p:nvSpPr>
        <p:spPr>
          <a:xfrm>
            <a:off x="7443890" y="2973233"/>
            <a:ext cx="1685586" cy="577081"/>
          </a:xfrm>
          <a:prstGeom prst="rect">
            <a:avLst/>
          </a:prstGeom>
          <a:noFill/>
        </p:spPr>
        <p:txBody>
          <a:bodyPr wrap="square" rtlCol="0">
            <a:spAutoFit/>
          </a:bodyPr>
          <a:lstStyle/>
          <a:p>
            <a:r>
              <a:rPr lang="en-US" sz="1050" dirty="0">
                <a:solidFill>
                  <a:schemeClr val="bg1"/>
                </a:solidFill>
              </a:rPr>
              <a:t>Reconstructed time history curve does not include buffet</a:t>
            </a:r>
          </a:p>
        </p:txBody>
      </p:sp>
      <p:pic>
        <p:nvPicPr>
          <p:cNvPr id="17" name="Picture 16" descr="Chart, line chart&#10;&#10;Description automatically generated">
            <a:extLst>
              <a:ext uri="{FF2B5EF4-FFF2-40B4-BE49-F238E27FC236}">
                <a16:creationId xmlns:a16="http://schemas.microsoft.com/office/drawing/2014/main" id="{1E6149F4-C376-B43E-9BE1-0D2BC23946DF}"/>
              </a:ext>
            </a:extLst>
          </p:cNvPr>
          <p:cNvPicPr>
            <a:picLocks noChangeAspect="1"/>
          </p:cNvPicPr>
          <p:nvPr/>
        </p:nvPicPr>
        <p:blipFill rotWithShape="1">
          <a:blip r:embed="rId4"/>
          <a:srcRect l="16281" t="2547" r="7905" b="64756"/>
          <a:stretch/>
        </p:blipFill>
        <p:spPr>
          <a:xfrm>
            <a:off x="5788152" y="3991159"/>
            <a:ext cx="3355848" cy="686739"/>
          </a:xfrm>
          <a:prstGeom prst="rect">
            <a:avLst/>
          </a:prstGeom>
        </p:spPr>
      </p:pic>
      <p:cxnSp>
        <p:nvCxnSpPr>
          <p:cNvPr id="18" name="Straight Arrow Connector 17">
            <a:extLst>
              <a:ext uri="{FF2B5EF4-FFF2-40B4-BE49-F238E27FC236}">
                <a16:creationId xmlns:a16="http://schemas.microsoft.com/office/drawing/2014/main" id="{ED3DA256-4407-E04D-02A7-C575221B0BB4}"/>
              </a:ext>
            </a:extLst>
          </p:cNvPr>
          <p:cNvCxnSpPr>
            <a:cxnSpLocks/>
          </p:cNvCxnSpPr>
          <p:nvPr/>
        </p:nvCxnSpPr>
        <p:spPr bwMode="auto">
          <a:xfrm flipH="1">
            <a:off x="3509554" y="4375644"/>
            <a:ext cx="1896530" cy="322264"/>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D1928BAB-A059-88BA-A7CF-F5F904A4AF37}"/>
              </a:ext>
            </a:extLst>
          </p:cNvPr>
          <p:cNvSpPr txBox="1"/>
          <p:nvPr/>
        </p:nvSpPr>
        <p:spPr>
          <a:xfrm>
            <a:off x="2947374" y="2210230"/>
            <a:ext cx="1685586" cy="415498"/>
          </a:xfrm>
          <a:prstGeom prst="rect">
            <a:avLst/>
          </a:prstGeom>
          <a:noFill/>
        </p:spPr>
        <p:txBody>
          <a:bodyPr wrap="square" rtlCol="0">
            <a:spAutoFit/>
          </a:bodyPr>
          <a:lstStyle/>
          <a:p>
            <a:r>
              <a:rPr lang="en-US" sz="1050" dirty="0">
                <a:solidFill>
                  <a:schemeClr val="bg1"/>
                </a:solidFill>
              </a:rPr>
              <a:t>Matches reconstruction (steady-state)</a:t>
            </a:r>
          </a:p>
        </p:txBody>
      </p:sp>
      <p:sp>
        <p:nvSpPr>
          <p:cNvPr id="21" name="TextBox 20">
            <a:extLst>
              <a:ext uri="{FF2B5EF4-FFF2-40B4-BE49-F238E27FC236}">
                <a16:creationId xmlns:a16="http://schemas.microsoft.com/office/drawing/2014/main" id="{B706AE94-BC6A-C4DF-7605-F1FEF6719DF3}"/>
              </a:ext>
            </a:extLst>
          </p:cNvPr>
          <p:cNvSpPr txBox="1"/>
          <p:nvPr/>
        </p:nvSpPr>
        <p:spPr>
          <a:xfrm>
            <a:off x="3607716" y="3991159"/>
            <a:ext cx="1685586" cy="577081"/>
          </a:xfrm>
          <a:prstGeom prst="rect">
            <a:avLst/>
          </a:prstGeom>
          <a:noFill/>
        </p:spPr>
        <p:txBody>
          <a:bodyPr wrap="square" rtlCol="0">
            <a:spAutoFit/>
          </a:bodyPr>
          <a:lstStyle/>
          <a:p>
            <a:r>
              <a:rPr lang="en-US" sz="1050" dirty="0">
                <a:solidFill>
                  <a:schemeClr val="bg1"/>
                </a:solidFill>
              </a:rPr>
              <a:t>Deviates from reconstruction during throttle down</a:t>
            </a:r>
          </a:p>
        </p:txBody>
      </p:sp>
      <p:sp>
        <p:nvSpPr>
          <p:cNvPr id="5" name="TextBox 4">
            <a:extLst>
              <a:ext uri="{FF2B5EF4-FFF2-40B4-BE49-F238E27FC236}">
                <a16:creationId xmlns:a16="http://schemas.microsoft.com/office/drawing/2014/main" id="{2C6017AF-87BA-39A7-E057-D5A7EC54BD36}"/>
              </a:ext>
            </a:extLst>
          </p:cNvPr>
          <p:cNvSpPr txBox="1"/>
          <p:nvPr/>
        </p:nvSpPr>
        <p:spPr>
          <a:xfrm>
            <a:off x="2006164" y="2993699"/>
            <a:ext cx="2232661" cy="215444"/>
          </a:xfrm>
          <a:prstGeom prst="rect">
            <a:avLst/>
          </a:prstGeom>
          <a:noFill/>
        </p:spPr>
        <p:txBody>
          <a:bodyPr wrap="square" rtlCol="0">
            <a:spAutoFit/>
          </a:bodyPr>
          <a:lstStyle/>
          <a:p>
            <a:pPr algn="ctr"/>
            <a:r>
              <a:rPr lang="en-US" sz="800" b="1" dirty="0">
                <a:solidFill>
                  <a:schemeClr val="bg1"/>
                </a:solidFill>
              </a:rPr>
              <a:t>Boost Phase Axial Load</a:t>
            </a:r>
          </a:p>
        </p:txBody>
      </p:sp>
    </p:spTree>
    <p:extLst>
      <p:ext uri="{BB962C8B-B14F-4D97-AF65-F5344CB8AC3E}">
        <p14:creationId xmlns:p14="http://schemas.microsoft.com/office/powerpoint/2010/main" val="323100663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689DC-70D7-4658-B820-C5E122D1D5D2}"/>
              </a:ext>
            </a:extLst>
          </p:cNvPr>
          <p:cNvSpPr>
            <a:spLocks noGrp="1"/>
          </p:cNvSpPr>
          <p:nvPr>
            <p:ph type="title"/>
          </p:nvPr>
        </p:nvSpPr>
        <p:spPr/>
        <p:txBody>
          <a:bodyPr/>
          <a:lstStyle/>
          <a:p>
            <a:r>
              <a:rPr lang="en-US" dirty="0"/>
              <a:t>Introduction</a:t>
            </a:r>
          </a:p>
        </p:txBody>
      </p:sp>
      <p:sp>
        <p:nvSpPr>
          <p:cNvPr id="3" name="Slide Number Placeholder 2">
            <a:extLst>
              <a:ext uri="{FF2B5EF4-FFF2-40B4-BE49-F238E27FC236}">
                <a16:creationId xmlns:a16="http://schemas.microsoft.com/office/drawing/2014/main" id="{B6B24B14-B8BC-4C6B-86DD-22D537FC1DD3}"/>
              </a:ext>
            </a:extLst>
          </p:cNvPr>
          <p:cNvSpPr>
            <a:spLocks noGrp="1"/>
          </p:cNvSpPr>
          <p:nvPr>
            <p:ph type="sldNum" sz="quarter" idx="13"/>
          </p:nvPr>
        </p:nvSpPr>
        <p:spPr/>
        <p:txBody>
          <a:bodyPr/>
          <a:lstStyle/>
          <a:p>
            <a:pPr>
              <a:defRPr/>
            </a:pPr>
            <a:fld id="{72C2F7EA-524D-BA41-B822-D220B0F8B002}" type="slidenum">
              <a:rPr lang="en-US" smtClean="0">
                <a:cs typeface="+mn-cs"/>
              </a:rPr>
              <a:pPr>
                <a:defRPr/>
              </a:pPr>
              <a:t>2</a:t>
            </a:fld>
            <a:endParaRPr lang="en-US" dirty="0">
              <a:cs typeface="+mn-cs"/>
            </a:endParaRPr>
          </a:p>
        </p:txBody>
      </p:sp>
      <p:sp>
        <p:nvSpPr>
          <p:cNvPr id="4" name="Text Placeholder 3">
            <a:extLst>
              <a:ext uri="{FF2B5EF4-FFF2-40B4-BE49-F238E27FC236}">
                <a16:creationId xmlns:a16="http://schemas.microsoft.com/office/drawing/2014/main" id="{ACA8785C-F356-40BD-B349-5381E88527FA}"/>
              </a:ext>
            </a:extLst>
          </p:cNvPr>
          <p:cNvSpPr>
            <a:spLocks noGrp="1"/>
          </p:cNvSpPr>
          <p:nvPr>
            <p:ph type="body" sz="quarter" idx="14"/>
          </p:nvPr>
        </p:nvSpPr>
        <p:spPr>
          <a:xfrm>
            <a:off x="278674" y="746493"/>
            <a:ext cx="5274837" cy="2953052"/>
          </a:xfrm>
        </p:spPr>
        <p:txBody>
          <a:bodyPr/>
          <a:lstStyle/>
          <a:p>
            <a:endParaRPr lang="en-US" sz="1500" dirty="0">
              <a:ea typeface="Times New Roman" panose="02020603050405020304" pitchFamily="18" charset="0"/>
            </a:endParaRPr>
          </a:p>
          <a:p>
            <a:r>
              <a:rPr lang="en-US" sz="1400" dirty="0">
                <a:solidFill>
                  <a:schemeClr val="bg1"/>
                </a:solidFill>
                <a:ea typeface="Times New Roman" panose="02020603050405020304" pitchFamily="18" charset="0"/>
              </a:rPr>
              <a:t>On November 16, 2022, NASA successfully launched the Space Launch System (SLS) rocket and Orion spacecraft for the first SLS mission, Artemis 1.</a:t>
            </a:r>
          </a:p>
          <a:p>
            <a:endParaRPr lang="en-US" sz="1400" dirty="0">
              <a:solidFill>
                <a:schemeClr val="bg1"/>
              </a:solidFill>
              <a:ea typeface="Times New Roman" panose="02020603050405020304" pitchFamily="18" charset="0"/>
            </a:endParaRPr>
          </a:p>
          <a:p>
            <a:r>
              <a:rPr lang="en-US" sz="1400" dirty="0">
                <a:solidFill>
                  <a:schemeClr val="bg1"/>
                </a:solidFill>
                <a:ea typeface="Times New Roman" panose="02020603050405020304" pitchFamily="18" charset="0"/>
              </a:rPr>
              <a:t>The first flight was instrumented with Developmental Flight Instrumentation (DFI) such as accelerometers, pressure sensors, and strain gauges.</a:t>
            </a:r>
          </a:p>
          <a:p>
            <a:endParaRPr lang="en-US" sz="1400" dirty="0">
              <a:solidFill>
                <a:schemeClr val="bg1"/>
              </a:solidFill>
              <a:ea typeface="Times New Roman" panose="02020603050405020304" pitchFamily="18" charset="0"/>
            </a:endParaRPr>
          </a:p>
          <a:p>
            <a:r>
              <a:rPr lang="en-US" sz="1400" dirty="0">
                <a:solidFill>
                  <a:schemeClr val="bg1"/>
                </a:solidFill>
                <a:ea typeface="Times New Roman" panose="02020603050405020304" pitchFamily="18" charset="0"/>
              </a:rPr>
              <a:t>The DFI supported many post-flight activities, one of which is the ascent loads reconstruction effort.</a:t>
            </a:r>
          </a:p>
          <a:p>
            <a:endParaRPr lang="en-US" sz="1400" dirty="0">
              <a:solidFill>
                <a:schemeClr val="bg1"/>
              </a:solidFill>
              <a:ea typeface="Times New Roman" panose="02020603050405020304" pitchFamily="18" charset="0"/>
            </a:endParaRPr>
          </a:p>
          <a:p>
            <a:pPr defTabSz="914400"/>
            <a:r>
              <a:rPr lang="en-US" sz="1400" kern="0" dirty="0">
                <a:solidFill>
                  <a:schemeClr val="bg1"/>
                </a:solidFill>
                <a:ea typeface="Times New Roman" panose="02020603050405020304" pitchFamily="18" charset="0"/>
              </a:rPr>
              <a:t>Ascent loads spans both boost and Core phase flight (~ the first 8 minutes of flight).  Often, boost phase ascent produces the largest loads experienced by the vehicle during flight.</a:t>
            </a:r>
          </a:p>
          <a:p>
            <a:pPr lvl="1" defTabSz="914400"/>
            <a:r>
              <a:rPr lang="en-US" sz="1200" kern="0" dirty="0">
                <a:solidFill>
                  <a:schemeClr val="bg1"/>
                </a:solidFill>
                <a:ea typeface="Times New Roman" panose="02020603050405020304" pitchFamily="18" charset="0"/>
              </a:rPr>
              <a:t>Most of today’s presentation will focus on boost phase.</a:t>
            </a:r>
          </a:p>
          <a:p>
            <a:endParaRPr lang="en-US" sz="1400" dirty="0">
              <a:solidFill>
                <a:schemeClr val="bg1"/>
              </a:solidFill>
              <a:ea typeface="Times New Roman" panose="02020603050405020304" pitchFamily="18" charset="0"/>
            </a:endParaRPr>
          </a:p>
        </p:txBody>
      </p:sp>
      <p:pic>
        <p:nvPicPr>
          <p:cNvPr id="1028" name="Picture 4" descr="NASA’s Space Launch System rocket carrying the Orion spacecraft launches on the Artemis I flight test, Wednesday, Nov. 16, 2022.">
            <a:extLst>
              <a:ext uri="{FF2B5EF4-FFF2-40B4-BE49-F238E27FC236}">
                <a16:creationId xmlns:a16="http://schemas.microsoft.com/office/drawing/2014/main" id="{55C34ABE-0A35-6F41-0CB8-8E9B67B6D5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300"/>
          <a:stretch/>
        </p:blipFill>
        <p:spPr bwMode="auto">
          <a:xfrm>
            <a:off x="5553512" y="818409"/>
            <a:ext cx="3447876" cy="3996677"/>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a:extLst>
              <a:ext uri="{FF2B5EF4-FFF2-40B4-BE49-F238E27FC236}">
                <a16:creationId xmlns:a16="http://schemas.microsoft.com/office/drawing/2014/main" id="{F309A7A3-7401-374B-38A0-80C541C1FBBE}"/>
              </a:ext>
            </a:extLst>
          </p:cNvPr>
          <p:cNvSpPr txBox="1">
            <a:spLocks/>
          </p:cNvSpPr>
          <p:nvPr/>
        </p:nvSpPr>
        <p:spPr>
          <a:xfrm>
            <a:off x="278674" y="4806892"/>
            <a:ext cx="8722713" cy="1719744"/>
          </a:xfrm>
          <a:prstGeom prst="rect">
            <a:avLst/>
          </a:prstGeom>
        </p:spPr>
        <p:txBody>
          <a:bodyPr/>
          <a:lstStyle>
            <a:lvl1pPr marL="336550" indent="-336550" algn="l" rtl="0" eaLnBrk="0" fontAlgn="base" hangingPunct="0">
              <a:spcBef>
                <a:spcPct val="0"/>
              </a:spcBef>
              <a:spcAft>
                <a:spcPct val="0"/>
              </a:spcAft>
              <a:buClr>
                <a:srgbClr val="F68B00"/>
              </a:buClr>
              <a:buSzPct val="100000"/>
              <a:buFont typeface="Wingdings" charset="0"/>
              <a:buChar char="u"/>
              <a:defRPr sz="1800" b="1">
                <a:solidFill>
                  <a:schemeClr val="bg2"/>
                </a:solidFill>
                <a:latin typeface="+mn-lt"/>
                <a:ea typeface="ＭＳ Ｐゴシック" pitchFamily="-108" charset="-128"/>
                <a:cs typeface="ＭＳ Ｐゴシック" charset="-128"/>
              </a:defRPr>
            </a:lvl1pPr>
            <a:lvl2pPr marL="454025" indent="-115888" algn="l" rtl="0" eaLnBrk="0" fontAlgn="base" hangingPunct="0">
              <a:spcBef>
                <a:spcPct val="0"/>
              </a:spcBef>
              <a:spcAft>
                <a:spcPct val="0"/>
              </a:spcAft>
              <a:buClr>
                <a:srgbClr val="F68B00"/>
              </a:buClr>
              <a:buFont typeface="Arial" charset="0"/>
              <a:buChar char="•"/>
              <a:defRPr sz="1600">
                <a:solidFill>
                  <a:schemeClr val="bg2"/>
                </a:solidFill>
                <a:latin typeface="+mn-lt"/>
                <a:ea typeface="ＭＳ Ｐゴシック" charset="0"/>
                <a:cs typeface="Arial Narrow"/>
              </a:defRPr>
            </a:lvl2pPr>
            <a:lvl3pPr marL="677863" indent="-111125" algn="l" rtl="0" eaLnBrk="0" fontAlgn="base" hangingPunct="0">
              <a:spcBef>
                <a:spcPct val="0"/>
              </a:spcBef>
              <a:spcAft>
                <a:spcPct val="0"/>
              </a:spcAft>
              <a:buClr>
                <a:srgbClr val="F68B00"/>
              </a:buClr>
              <a:buSzPct val="90000"/>
              <a:buFont typeface="Lucida Grande" charset="0"/>
              <a:buChar char="‒"/>
              <a:defRPr sz="1400">
                <a:solidFill>
                  <a:schemeClr val="bg2"/>
                </a:solidFill>
                <a:latin typeface="+mn-lt"/>
                <a:ea typeface="Arial Narrow" pitchFamily="-112" charset="0"/>
                <a:cs typeface="Arial Narrow"/>
              </a:defRPr>
            </a:lvl3pPr>
            <a:lvl4pPr marL="850900" indent="-111125" algn="l" rtl="0" eaLnBrk="0" fontAlgn="base" hangingPunct="0">
              <a:spcBef>
                <a:spcPct val="0"/>
              </a:spcBef>
              <a:spcAft>
                <a:spcPct val="0"/>
              </a:spcAft>
              <a:buClr>
                <a:srgbClr val="F68B00"/>
              </a:buClr>
              <a:buFont typeface="Arial" charset="0"/>
              <a:buChar char="•"/>
              <a:defRPr sz="1200">
                <a:solidFill>
                  <a:schemeClr val="bg2"/>
                </a:solidFill>
                <a:latin typeface="+mn-lt"/>
                <a:ea typeface="Arial Narrow" pitchFamily="-112" charset="0"/>
                <a:cs typeface="Arial Narrow"/>
              </a:defRPr>
            </a:lvl4pPr>
            <a:lvl5pPr marL="1038225" indent="-115888" algn="l" rtl="0" eaLnBrk="0" fontAlgn="base" hangingPunct="0">
              <a:spcBef>
                <a:spcPct val="0"/>
              </a:spcBef>
              <a:spcAft>
                <a:spcPct val="0"/>
              </a:spcAft>
              <a:buClr>
                <a:srgbClr val="F68B00"/>
              </a:buClr>
              <a:buFont typeface="Lucida Grande" charset="0"/>
              <a:buChar char="‒"/>
              <a:defRPr sz="1100">
                <a:solidFill>
                  <a:schemeClr val="bg2"/>
                </a:solidFill>
                <a:latin typeface="+mn-lt"/>
                <a:ea typeface="Arial Narrow" pitchFamily="-112" charset="0"/>
                <a:cs typeface="Arial Narrow"/>
              </a:defRPr>
            </a:lvl5pPr>
            <a:lvl6pPr marL="2466564" indent="-227856" algn="l" defTabSz="914279" rtl="0" eaLnBrk="1" fontAlgn="base" hangingPunct="1">
              <a:lnSpc>
                <a:spcPts val="2602"/>
              </a:lnSpc>
              <a:spcBef>
                <a:spcPct val="0"/>
              </a:spcBef>
              <a:spcAft>
                <a:spcPts val="595"/>
              </a:spcAft>
              <a:defRPr sz="1300">
                <a:solidFill>
                  <a:srgbClr val="666666"/>
                </a:solidFill>
                <a:latin typeface="+mn-lt"/>
                <a:ea typeface="ＭＳ Ｐゴシック" pitchFamily="-108" charset="-128"/>
              </a:defRPr>
            </a:lvl6pPr>
            <a:lvl7pPr marL="2876707" indent="-227856" algn="l" defTabSz="914279" rtl="0" eaLnBrk="1" fontAlgn="base" hangingPunct="1">
              <a:lnSpc>
                <a:spcPts val="2602"/>
              </a:lnSpc>
              <a:spcBef>
                <a:spcPct val="0"/>
              </a:spcBef>
              <a:spcAft>
                <a:spcPts val="595"/>
              </a:spcAft>
              <a:defRPr sz="1300">
                <a:solidFill>
                  <a:srgbClr val="666666"/>
                </a:solidFill>
                <a:latin typeface="+mn-lt"/>
                <a:ea typeface="ＭＳ Ｐゴシック" pitchFamily="-108" charset="-128"/>
              </a:defRPr>
            </a:lvl7pPr>
            <a:lvl8pPr marL="3286853" indent="-227856" algn="l" defTabSz="914279" rtl="0" eaLnBrk="1" fontAlgn="base" hangingPunct="1">
              <a:lnSpc>
                <a:spcPts val="2602"/>
              </a:lnSpc>
              <a:spcBef>
                <a:spcPct val="0"/>
              </a:spcBef>
              <a:spcAft>
                <a:spcPts val="595"/>
              </a:spcAft>
              <a:defRPr sz="1300">
                <a:solidFill>
                  <a:srgbClr val="666666"/>
                </a:solidFill>
                <a:latin typeface="+mn-lt"/>
                <a:ea typeface="ＭＳ Ｐゴシック" pitchFamily="-108" charset="-128"/>
              </a:defRPr>
            </a:lvl8pPr>
            <a:lvl9pPr marL="3696997" indent="-227856" algn="l" defTabSz="914279" rtl="0" eaLnBrk="1" fontAlgn="base" hangingPunct="1">
              <a:lnSpc>
                <a:spcPts val="2602"/>
              </a:lnSpc>
              <a:spcBef>
                <a:spcPct val="0"/>
              </a:spcBef>
              <a:spcAft>
                <a:spcPts val="595"/>
              </a:spcAft>
              <a:defRPr sz="1300">
                <a:solidFill>
                  <a:srgbClr val="666666"/>
                </a:solidFill>
                <a:latin typeface="+mn-lt"/>
                <a:ea typeface="ＭＳ Ｐゴシック" pitchFamily="-108" charset="-128"/>
              </a:defRPr>
            </a:lvl9pPr>
          </a:lstStyle>
          <a:p>
            <a:pPr defTabSz="914400"/>
            <a:r>
              <a:rPr lang="en-US" sz="1400" kern="0" dirty="0">
                <a:solidFill>
                  <a:schemeClr val="bg1"/>
                </a:solidFill>
                <a:ea typeface="Times New Roman" panose="02020603050405020304" pitchFamily="18" charset="0"/>
              </a:rPr>
              <a:t>A primary goal of the ascent loads reconstruction effort was to evaluate Coupled Loads Analysis (CLA) design math models, assumptions, and analysis methodologies.</a:t>
            </a:r>
          </a:p>
          <a:p>
            <a:pPr lvl="1" defTabSz="914400"/>
            <a:r>
              <a:rPr lang="en-US" sz="1200" kern="0" dirty="0">
                <a:solidFill>
                  <a:schemeClr val="bg1"/>
                </a:solidFill>
                <a:ea typeface="Times New Roman" panose="02020603050405020304" pitchFamily="18" charset="0"/>
              </a:rPr>
              <a:t>Today’s presentation will highlight the following:</a:t>
            </a:r>
            <a:endParaRPr lang="en-US" sz="1000" kern="0" dirty="0">
              <a:solidFill>
                <a:schemeClr val="bg1"/>
              </a:solidFill>
              <a:ea typeface="Times New Roman" panose="02020603050405020304" pitchFamily="18" charset="0"/>
            </a:endParaRPr>
          </a:p>
          <a:p>
            <a:pPr lvl="2" defTabSz="914400"/>
            <a:r>
              <a:rPr lang="en-US" sz="1000" b="1" kern="0" dirty="0">
                <a:solidFill>
                  <a:schemeClr val="bg1"/>
                </a:solidFill>
                <a:ea typeface="Times New Roman" panose="02020603050405020304" pitchFamily="18" charset="0"/>
              </a:rPr>
              <a:t>Reconstruction inputs:  </a:t>
            </a:r>
            <a:r>
              <a:rPr lang="en-US" sz="1000" kern="0" dirty="0">
                <a:solidFill>
                  <a:schemeClr val="bg1"/>
                </a:solidFill>
                <a:ea typeface="Times New Roman" panose="02020603050405020304" pitchFamily="18" charset="0"/>
              </a:rPr>
              <a:t>What kind of a day did we fly on?</a:t>
            </a:r>
          </a:p>
          <a:p>
            <a:pPr lvl="2" defTabSz="914400"/>
            <a:r>
              <a:rPr lang="en-US" sz="1000" b="1" kern="0" dirty="0">
                <a:solidFill>
                  <a:schemeClr val="bg1"/>
                </a:solidFill>
                <a:ea typeface="Times New Roman" panose="02020603050405020304" pitchFamily="18" charset="0"/>
              </a:rPr>
              <a:t>Subevent reconstruction:  </a:t>
            </a:r>
            <a:r>
              <a:rPr lang="en-US" sz="1000" kern="0" dirty="0">
                <a:solidFill>
                  <a:schemeClr val="bg1"/>
                </a:solidFill>
                <a:ea typeface="Times New Roman" panose="02020603050405020304" pitchFamily="18" charset="0"/>
              </a:rPr>
              <a:t>Where possible, all significant ascent subevents have been reconstructed by using flight data, reconstructed inputs, and existing CLA simulations.  Comparisons made to DFI where appropriate.</a:t>
            </a:r>
          </a:p>
          <a:p>
            <a:pPr lvl="2" defTabSz="914400"/>
            <a:r>
              <a:rPr lang="en-US" sz="1000" b="1" kern="0" dirty="0">
                <a:solidFill>
                  <a:schemeClr val="bg1"/>
                </a:solidFill>
                <a:ea typeface="Times New Roman" panose="02020603050405020304" pitchFamily="18" charset="0"/>
              </a:rPr>
              <a:t>Combined load reconstruction: </a:t>
            </a:r>
            <a:r>
              <a:rPr lang="en-US" sz="1000" kern="0" dirty="0">
                <a:solidFill>
                  <a:schemeClr val="bg1"/>
                </a:solidFill>
                <a:ea typeface="Times New Roman" panose="02020603050405020304" pitchFamily="18" charset="0"/>
              </a:rPr>
              <a:t>Reconstructed combined loads are compared to appropriate DFI and pre-flight predictions.</a:t>
            </a:r>
          </a:p>
          <a:p>
            <a:pPr lvl="2" defTabSz="914400"/>
            <a:r>
              <a:rPr lang="en-US" sz="1000" b="1" kern="0" dirty="0">
                <a:solidFill>
                  <a:schemeClr val="bg1"/>
                </a:solidFill>
                <a:ea typeface="Times New Roman" panose="02020603050405020304" pitchFamily="18" charset="0"/>
              </a:rPr>
              <a:t>Underpredicted flight accelerations:  </a:t>
            </a:r>
            <a:r>
              <a:rPr lang="en-US" sz="1000" kern="0" dirty="0">
                <a:solidFill>
                  <a:schemeClr val="bg1"/>
                </a:solidFill>
                <a:ea typeface="Times New Roman" panose="02020603050405020304" pitchFamily="18" charset="0"/>
              </a:rPr>
              <a:t>A large amount of work has been dedicated to understanding some measured accelerations that were not predicted pre-flight.  This work is on-going, but the current findings will be summarized.</a:t>
            </a:r>
          </a:p>
          <a:p>
            <a:pPr marL="514350" lvl="3" defTabSz="914400">
              <a:spcBef>
                <a:spcPts val="0"/>
              </a:spcBef>
              <a:spcAft>
                <a:spcPts val="0"/>
              </a:spcAft>
            </a:pPr>
            <a:endParaRPr lang="en-US" sz="600" kern="0" dirty="0">
              <a:ea typeface="Times New Roman" panose="02020603050405020304" pitchFamily="18" charset="0"/>
            </a:endParaRPr>
          </a:p>
        </p:txBody>
      </p:sp>
    </p:spTree>
    <p:extLst>
      <p:ext uri="{BB962C8B-B14F-4D97-AF65-F5344CB8AC3E}">
        <p14:creationId xmlns:p14="http://schemas.microsoft.com/office/powerpoint/2010/main" val="210286243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Chart, scatter chart&#10;&#10;Description automatically generated">
            <a:extLst>
              <a:ext uri="{FF2B5EF4-FFF2-40B4-BE49-F238E27FC236}">
                <a16:creationId xmlns:a16="http://schemas.microsoft.com/office/drawing/2014/main" id="{885D4313-1E4A-F580-B265-DC74DC63A0FE}"/>
              </a:ext>
            </a:extLst>
          </p:cNvPr>
          <p:cNvPicPr>
            <a:picLocks noChangeAspect="1"/>
          </p:cNvPicPr>
          <p:nvPr/>
        </p:nvPicPr>
        <p:blipFill rotWithShape="1">
          <a:blip r:embed="rId2"/>
          <a:srcRect l="15419" t="1" b="5900"/>
          <a:stretch/>
        </p:blipFill>
        <p:spPr>
          <a:xfrm>
            <a:off x="1380744" y="5482163"/>
            <a:ext cx="6981147" cy="1159473"/>
          </a:xfrm>
          <a:prstGeom prst="rect">
            <a:avLst/>
          </a:prstGeom>
        </p:spPr>
      </p:pic>
      <p:sp>
        <p:nvSpPr>
          <p:cNvPr id="4" name="Text Placeholder 3">
            <a:extLst>
              <a:ext uri="{FF2B5EF4-FFF2-40B4-BE49-F238E27FC236}">
                <a16:creationId xmlns:a16="http://schemas.microsoft.com/office/drawing/2014/main" id="{F68263B9-34E1-FEF8-0C16-AD8FD45DA5E4}"/>
              </a:ext>
            </a:extLst>
          </p:cNvPr>
          <p:cNvSpPr>
            <a:spLocks noGrp="1"/>
          </p:cNvSpPr>
          <p:nvPr>
            <p:ph type="body" sz="quarter" idx="14"/>
          </p:nvPr>
        </p:nvSpPr>
        <p:spPr>
          <a:xfrm>
            <a:off x="249222" y="803346"/>
            <a:ext cx="8645554" cy="5598694"/>
          </a:xfrm>
        </p:spPr>
        <p:txBody>
          <a:bodyPr/>
          <a:lstStyle/>
          <a:p>
            <a:r>
              <a:rPr lang="en-US" sz="1200" dirty="0"/>
              <a:t>Two DFI samples are shown below</a:t>
            </a:r>
          </a:p>
          <a:p>
            <a:pPr lvl="1"/>
            <a:r>
              <a:rPr lang="en-US" sz="1100" dirty="0"/>
              <a:t>Top plot is a Core Z-moment section load (converted from strain data) at a station on the LH2 tank</a:t>
            </a:r>
          </a:p>
          <a:p>
            <a:pPr lvl="1"/>
            <a:r>
              <a:rPr lang="en-US" sz="1100" dirty="0"/>
              <a:t>Bottom plot is an accelerometer response also in the LH2 tank.</a:t>
            </a:r>
          </a:p>
        </p:txBody>
      </p:sp>
      <p:sp>
        <p:nvSpPr>
          <p:cNvPr id="2" name="Title 1">
            <a:extLst>
              <a:ext uri="{FF2B5EF4-FFF2-40B4-BE49-F238E27FC236}">
                <a16:creationId xmlns:a16="http://schemas.microsoft.com/office/drawing/2014/main" id="{D33C9F86-FCD5-1FA9-8A2F-2DF987EF8B6B}"/>
              </a:ext>
            </a:extLst>
          </p:cNvPr>
          <p:cNvSpPr>
            <a:spLocks noGrp="1"/>
          </p:cNvSpPr>
          <p:nvPr>
            <p:ph type="title"/>
          </p:nvPr>
        </p:nvSpPr>
        <p:spPr/>
        <p:txBody>
          <a:bodyPr/>
          <a:lstStyle/>
          <a:p>
            <a:r>
              <a:rPr lang="en-US" dirty="0"/>
              <a:t>Artemis 1 Boost Phase at a Glance</a:t>
            </a:r>
          </a:p>
        </p:txBody>
      </p:sp>
      <p:sp>
        <p:nvSpPr>
          <p:cNvPr id="3" name="Slide Number Placeholder 2">
            <a:extLst>
              <a:ext uri="{FF2B5EF4-FFF2-40B4-BE49-F238E27FC236}">
                <a16:creationId xmlns:a16="http://schemas.microsoft.com/office/drawing/2014/main" id="{5AAB90B9-C24B-B9A1-F4E2-37F4BFE4A470}"/>
              </a:ext>
            </a:extLst>
          </p:cNvPr>
          <p:cNvSpPr>
            <a:spLocks noGrp="1"/>
          </p:cNvSpPr>
          <p:nvPr>
            <p:ph type="sldNum" sz="quarter" idx="13"/>
          </p:nvPr>
        </p:nvSpPr>
        <p:spPr/>
        <p:txBody>
          <a:bodyPr/>
          <a:lstStyle/>
          <a:p>
            <a:pPr>
              <a:defRPr/>
            </a:pPr>
            <a:fld id="{72C2F7EA-524D-BA41-B822-D220B0F8B002}" type="slidenum">
              <a:rPr lang="en-US" smtClean="0">
                <a:cs typeface="+mn-cs"/>
              </a:rPr>
              <a:pPr>
                <a:defRPr/>
              </a:pPr>
              <a:t>3</a:t>
            </a:fld>
            <a:endParaRPr lang="en-US" dirty="0">
              <a:cs typeface="+mn-cs"/>
            </a:endParaRPr>
          </a:p>
        </p:txBody>
      </p:sp>
      <p:pic>
        <p:nvPicPr>
          <p:cNvPr id="6" name="Picture 5" descr="Graphical user interface, chart, scatter chart&#10;&#10;Description automatically generated">
            <a:extLst>
              <a:ext uri="{FF2B5EF4-FFF2-40B4-BE49-F238E27FC236}">
                <a16:creationId xmlns:a16="http://schemas.microsoft.com/office/drawing/2014/main" id="{B7E81B51-D0EF-F3CB-B102-4F24A58D493B}"/>
              </a:ext>
            </a:extLst>
          </p:cNvPr>
          <p:cNvPicPr>
            <a:picLocks noChangeAspect="1"/>
          </p:cNvPicPr>
          <p:nvPr/>
        </p:nvPicPr>
        <p:blipFill rotWithShape="1">
          <a:blip r:embed="rId3"/>
          <a:srcRect l="15100" r="953" b="5594"/>
          <a:stretch/>
        </p:blipFill>
        <p:spPr>
          <a:xfrm>
            <a:off x="1380744" y="1736207"/>
            <a:ext cx="7676170" cy="1962983"/>
          </a:xfrm>
          <a:prstGeom prst="rect">
            <a:avLst/>
          </a:prstGeom>
        </p:spPr>
      </p:pic>
      <p:pic>
        <p:nvPicPr>
          <p:cNvPr id="8" name="Picture 7" descr="A picture containing text, antenna&#10;&#10;Description automatically generated">
            <a:extLst>
              <a:ext uri="{FF2B5EF4-FFF2-40B4-BE49-F238E27FC236}">
                <a16:creationId xmlns:a16="http://schemas.microsoft.com/office/drawing/2014/main" id="{825FBDA9-4A1C-277A-7CE7-C89352596DC3}"/>
              </a:ext>
            </a:extLst>
          </p:cNvPr>
          <p:cNvPicPr>
            <a:picLocks noChangeAspect="1"/>
          </p:cNvPicPr>
          <p:nvPr/>
        </p:nvPicPr>
        <p:blipFill rotWithShape="1">
          <a:blip r:embed="rId4"/>
          <a:srcRect l="15637" r="1" b="5418"/>
          <a:stretch/>
        </p:blipFill>
        <p:spPr>
          <a:xfrm>
            <a:off x="1380744" y="3916944"/>
            <a:ext cx="6744352" cy="1501837"/>
          </a:xfrm>
          <a:prstGeom prst="rect">
            <a:avLst/>
          </a:prstGeom>
        </p:spPr>
      </p:pic>
      <p:sp>
        <p:nvSpPr>
          <p:cNvPr id="9" name="Rectangle 8">
            <a:extLst>
              <a:ext uri="{FF2B5EF4-FFF2-40B4-BE49-F238E27FC236}">
                <a16:creationId xmlns:a16="http://schemas.microsoft.com/office/drawing/2014/main" id="{55353503-1ECE-505E-75D8-177659231196}"/>
              </a:ext>
            </a:extLst>
          </p:cNvPr>
          <p:cNvSpPr/>
          <p:nvPr/>
        </p:nvSpPr>
        <p:spPr bwMode="auto">
          <a:xfrm>
            <a:off x="2569028" y="1436922"/>
            <a:ext cx="505099" cy="5214044"/>
          </a:xfrm>
          <a:prstGeom prst="rect">
            <a:avLst/>
          </a:prstGeom>
          <a:solidFill>
            <a:schemeClr val="accent1">
              <a:alpha val="12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666666"/>
              </a:solidFill>
              <a:effectLst/>
              <a:latin typeface="55 Helvetica Roman" pitchFamily="1" charset="0"/>
            </a:endParaRPr>
          </a:p>
        </p:txBody>
      </p:sp>
      <p:sp>
        <p:nvSpPr>
          <p:cNvPr id="10" name="TextBox 9">
            <a:extLst>
              <a:ext uri="{FF2B5EF4-FFF2-40B4-BE49-F238E27FC236}">
                <a16:creationId xmlns:a16="http://schemas.microsoft.com/office/drawing/2014/main" id="{C4135B73-A93F-C4A2-9D9A-F8B980C26707}"/>
              </a:ext>
            </a:extLst>
          </p:cNvPr>
          <p:cNvSpPr txBox="1"/>
          <p:nvPr/>
        </p:nvSpPr>
        <p:spPr>
          <a:xfrm>
            <a:off x="2490650" y="1436921"/>
            <a:ext cx="627017" cy="338554"/>
          </a:xfrm>
          <a:prstGeom prst="rect">
            <a:avLst/>
          </a:prstGeom>
          <a:noFill/>
        </p:spPr>
        <p:txBody>
          <a:bodyPr wrap="square" rtlCol="0">
            <a:spAutoFit/>
          </a:bodyPr>
          <a:lstStyle/>
          <a:p>
            <a:r>
              <a:rPr lang="en-US" sz="800" dirty="0">
                <a:solidFill>
                  <a:schemeClr val="bg1"/>
                </a:solidFill>
              </a:rPr>
              <a:t>PTI 25 – 40 sec.</a:t>
            </a:r>
          </a:p>
        </p:txBody>
      </p:sp>
      <p:sp>
        <p:nvSpPr>
          <p:cNvPr id="14" name="Rectangle 13">
            <a:extLst>
              <a:ext uri="{FF2B5EF4-FFF2-40B4-BE49-F238E27FC236}">
                <a16:creationId xmlns:a16="http://schemas.microsoft.com/office/drawing/2014/main" id="{CFDE91D9-51B2-C668-DAEE-276E7C161D4A}"/>
              </a:ext>
            </a:extLst>
          </p:cNvPr>
          <p:cNvSpPr/>
          <p:nvPr/>
        </p:nvSpPr>
        <p:spPr bwMode="auto">
          <a:xfrm>
            <a:off x="3074127" y="1436922"/>
            <a:ext cx="1428204" cy="5214044"/>
          </a:xfrm>
          <a:prstGeom prst="rect">
            <a:avLst/>
          </a:prstGeom>
          <a:solidFill>
            <a:schemeClr val="accent1">
              <a:alpha val="12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a:ln>
                <a:noFill/>
              </a:ln>
              <a:solidFill>
                <a:srgbClr val="666666"/>
              </a:solidFill>
              <a:effectLst/>
              <a:latin typeface="55 Helvetica Roman" pitchFamily="1" charset="0"/>
            </a:endParaRPr>
          </a:p>
        </p:txBody>
      </p:sp>
      <p:sp>
        <p:nvSpPr>
          <p:cNvPr id="11" name="TextBox 10">
            <a:extLst>
              <a:ext uri="{FF2B5EF4-FFF2-40B4-BE49-F238E27FC236}">
                <a16:creationId xmlns:a16="http://schemas.microsoft.com/office/drawing/2014/main" id="{DCEA8C9A-3B43-5F45-CE85-F366A281CD15}"/>
              </a:ext>
            </a:extLst>
          </p:cNvPr>
          <p:cNvSpPr txBox="1"/>
          <p:nvPr/>
        </p:nvSpPr>
        <p:spPr>
          <a:xfrm>
            <a:off x="3201432" y="1858162"/>
            <a:ext cx="940523" cy="338554"/>
          </a:xfrm>
          <a:prstGeom prst="rect">
            <a:avLst/>
          </a:prstGeom>
          <a:noFill/>
        </p:spPr>
        <p:txBody>
          <a:bodyPr wrap="square" rtlCol="0">
            <a:spAutoFit/>
          </a:bodyPr>
          <a:lstStyle/>
          <a:p>
            <a:r>
              <a:rPr lang="en-US" sz="800" dirty="0">
                <a:solidFill>
                  <a:srgbClr val="00B050"/>
                </a:solidFill>
              </a:rPr>
              <a:t>Max Q</a:t>
            </a:r>
            <a:r>
              <a:rPr lang="el-GR" sz="800" dirty="0">
                <a:solidFill>
                  <a:srgbClr val="00B050"/>
                </a:solidFill>
              </a:rPr>
              <a:t>α</a:t>
            </a:r>
            <a:r>
              <a:rPr lang="en-US" sz="800" baseline="-25000" dirty="0">
                <a:solidFill>
                  <a:srgbClr val="00B050"/>
                </a:solidFill>
              </a:rPr>
              <a:t>tot </a:t>
            </a:r>
            <a:r>
              <a:rPr lang="en-US" sz="800" dirty="0">
                <a:solidFill>
                  <a:srgbClr val="00B050"/>
                </a:solidFill>
              </a:rPr>
              <a:t>at 64 sec.</a:t>
            </a:r>
          </a:p>
        </p:txBody>
      </p:sp>
      <p:cxnSp>
        <p:nvCxnSpPr>
          <p:cNvPr id="13" name="Straight Arrow Connector 12">
            <a:extLst>
              <a:ext uri="{FF2B5EF4-FFF2-40B4-BE49-F238E27FC236}">
                <a16:creationId xmlns:a16="http://schemas.microsoft.com/office/drawing/2014/main" id="{E596CA1C-D4FF-56BF-FE93-D6CEE4299529}"/>
              </a:ext>
            </a:extLst>
          </p:cNvPr>
          <p:cNvCxnSpPr>
            <a:cxnSpLocks/>
          </p:cNvCxnSpPr>
          <p:nvPr/>
        </p:nvCxnSpPr>
        <p:spPr bwMode="auto">
          <a:xfrm>
            <a:off x="4014650" y="1968140"/>
            <a:ext cx="160782" cy="118599"/>
          </a:xfrm>
          <a:prstGeom prst="straightConnector1">
            <a:avLst/>
          </a:prstGeom>
          <a:ln>
            <a:solidFill>
              <a:srgbClr val="00B05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5CA94F1B-8B6E-3F08-9878-B072BB36F917}"/>
              </a:ext>
            </a:extLst>
          </p:cNvPr>
          <p:cNvSpPr txBox="1"/>
          <p:nvPr/>
        </p:nvSpPr>
        <p:spPr>
          <a:xfrm>
            <a:off x="3074128" y="1412176"/>
            <a:ext cx="1238177" cy="338554"/>
          </a:xfrm>
          <a:prstGeom prst="rect">
            <a:avLst/>
          </a:prstGeom>
          <a:noFill/>
        </p:spPr>
        <p:txBody>
          <a:bodyPr wrap="square" rtlCol="0">
            <a:spAutoFit/>
          </a:bodyPr>
          <a:lstStyle/>
          <a:p>
            <a:r>
              <a:rPr lang="en-US" sz="800" dirty="0">
                <a:solidFill>
                  <a:schemeClr val="bg1"/>
                </a:solidFill>
              </a:rPr>
              <a:t>Typical buffet regime:  ~40 – 70 sec.</a:t>
            </a:r>
          </a:p>
        </p:txBody>
      </p:sp>
      <p:cxnSp>
        <p:nvCxnSpPr>
          <p:cNvPr id="18" name="Straight Connector 17">
            <a:extLst>
              <a:ext uri="{FF2B5EF4-FFF2-40B4-BE49-F238E27FC236}">
                <a16:creationId xmlns:a16="http://schemas.microsoft.com/office/drawing/2014/main" id="{2ACB2AAF-6CDD-F605-9DFF-98B6748C1765}"/>
              </a:ext>
            </a:extLst>
          </p:cNvPr>
          <p:cNvCxnSpPr>
            <a:cxnSpLocks/>
          </p:cNvCxnSpPr>
          <p:nvPr/>
        </p:nvCxnSpPr>
        <p:spPr bwMode="auto">
          <a:xfrm flipH="1">
            <a:off x="4175432" y="1945252"/>
            <a:ext cx="17417" cy="4551342"/>
          </a:xfrm>
          <a:prstGeom prst="line">
            <a:avLst/>
          </a:prstGeom>
          <a:solidFill>
            <a:schemeClr val="accent1"/>
          </a:solidFill>
          <a:ln w="22225" cap="flat" cmpd="sng" algn="ctr">
            <a:solidFill>
              <a:srgbClr val="00B050"/>
            </a:solidFill>
            <a:prstDash val="dash"/>
            <a:round/>
            <a:headEnd type="none" w="med" len="med"/>
            <a:tailEnd type="none" w="med" len="med"/>
          </a:ln>
          <a:effectLst/>
        </p:spPr>
      </p:cxnSp>
      <p:cxnSp>
        <p:nvCxnSpPr>
          <p:cNvPr id="20" name="Straight Connector 19">
            <a:extLst>
              <a:ext uri="{FF2B5EF4-FFF2-40B4-BE49-F238E27FC236}">
                <a16:creationId xmlns:a16="http://schemas.microsoft.com/office/drawing/2014/main" id="{5BA1E74C-03F7-2A98-4B86-6D6A408D5D4E}"/>
              </a:ext>
            </a:extLst>
          </p:cNvPr>
          <p:cNvCxnSpPr>
            <a:cxnSpLocks/>
          </p:cNvCxnSpPr>
          <p:nvPr/>
        </p:nvCxnSpPr>
        <p:spPr bwMode="auto">
          <a:xfrm>
            <a:off x="4510711" y="1945252"/>
            <a:ext cx="0" cy="4542633"/>
          </a:xfrm>
          <a:prstGeom prst="line">
            <a:avLst/>
          </a:prstGeom>
          <a:solidFill>
            <a:schemeClr val="accent1"/>
          </a:solidFill>
          <a:ln w="22225" cap="flat" cmpd="sng" algn="ctr">
            <a:solidFill>
              <a:srgbClr val="EF7F0F"/>
            </a:solidFill>
            <a:prstDash val="dash"/>
            <a:round/>
            <a:headEnd type="none" w="med" len="med"/>
            <a:tailEnd type="none" w="med" len="med"/>
          </a:ln>
          <a:effectLst/>
        </p:spPr>
      </p:cxnSp>
      <p:sp>
        <p:nvSpPr>
          <p:cNvPr id="21" name="TextBox 20">
            <a:extLst>
              <a:ext uri="{FF2B5EF4-FFF2-40B4-BE49-F238E27FC236}">
                <a16:creationId xmlns:a16="http://schemas.microsoft.com/office/drawing/2014/main" id="{70E2E812-4BEC-C559-A803-0706F4069F5F}"/>
              </a:ext>
            </a:extLst>
          </p:cNvPr>
          <p:cNvSpPr txBox="1"/>
          <p:nvPr/>
        </p:nvSpPr>
        <p:spPr>
          <a:xfrm>
            <a:off x="4728916" y="1845168"/>
            <a:ext cx="1053738" cy="215444"/>
          </a:xfrm>
          <a:prstGeom prst="rect">
            <a:avLst/>
          </a:prstGeom>
          <a:noFill/>
        </p:spPr>
        <p:txBody>
          <a:bodyPr wrap="square" rtlCol="0">
            <a:spAutoFit/>
          </a:bodyPr>
          <a:lstStyle/>
          <a:p>
            <a:r>
              <a:rPr lang="en-US" sz="800" dirty="0">
                <a:solidFill>
                  <a:srgbClr val="EF7F0F"/>
                </a:solidFill>
              </a:rPr>
              <a:t>Max Q at 71 sec.</a:t>
            </a:r>
          </a:p>
        </p:txBody>
      </p:sp>
      <p:cxnSp>
        <p:nvCxnSpPr>
          <p:cNvPr id="22" name="Straight Arrow Connector 21">
            <a:extLst>
              <a:ext uri="{FF2B5EF4-FFF2-40B4-BE49-F238E27FC236}">
                <a16:creationId xmlns:a16="http://schemas.microsoft.com/office/drawing/2014/main" id="{4E002908-0A72-0F00-D57B-9BB5CE0271F0}"/>
              </a:ext>
            </a:extLst>
          </p:cNvPr>
          <p:cNvCxnSpPr>
            <a:cxnSpLocks/>
          </p:cNvCxnSpPr>
          <p:nvPr/>
        </p:nvCxnSpPr>
        <p:spPr bwMode="auto">
          <a:xfrm flipH="1">
            <a:off x="4545547" y="1937636"/>
            <a:ext cx="244167" cy="136637"/>
          </a:xfrm>
          <a:prstGeom prst="straightConnector1">
            <a:avLst/>
          </a:prstGeom>
          <a:ln>
            <a:solidFill>
              <a:srgbClr val="EF7F0F"/>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C070A2B5-3A71-799B-F894-BC38272A0445}"/>
              </a:ext>
            </a:extLst>
          </p:cNvPr>
          <p:cNvSpPr txBox="1"/>
          <p:nvPr/>
        </p:nvSpPr>
        <p:spPr>
          <a:xfrm>
            <a:off x="5063872" y="3901478"/>
            <a:ext cx="1872340" cy="707886"/>
          </a:xfrm>
          <a:prstGeom prst="rect">
            <a:avLst/>
          </a:prstGeom>
          <a:noFill/>
        </p:spPr>
        <p:txBody>
          <a:bodyPr wrap="square" rtlCol="0">
            <a:spAutoFit/>
          </a:bodyPr>
          <a:lstStyle/>
          <a:p>
            <a:r>
              <a:rPr lang="en-US" sz="800" dirty="0">
                <a:solidFill>
                  <a:srgbClr val="FF0000"/>
                </a:solidFill>
              </a:rPr>
              <a:t>There are some DFI responses in the ~70 – 80 sec. timeframe that were not covered by pre-flight predictions that have gotten a lot of attention.</a:t>
            </a:r>
          </a:p>
        </p:txBody>
      </p:sp>
      <p:cxnSp>
        <p:nvCxnSpPr>
          <p:cNvPr id="25" name="Straight Arrow Connector 24">
            <a:extLst>
              <a:ext uri="{FF2B5EF4-FFF2-40B4-BE49-F238E27FC236}">
                <a16:creationId xmlns:a16="http://schemas.microsoft.com/office/drawing/2014/main" id="{7316887A-A7A1-87BA-AD29-B52D0C3D8282}"/>
              </a:ext>
            </a:extLst>
          </p:cNvPr>
          <p:cNvCxnSpPr>
            <a:cxnSpLocks/>
          </p:cNvCxnSpPr>
          <p:nvPr/>
        </p:nvCxnSpPr>
        <p:spPr bwMode="auto">
          <a:xfrm flipH="1">
            <a:off x="4701883" y="4223661"/>
            <a:ext cx="375828" cy="104044"/>
          </a:xfrm>
          <a:prstGeom prst="straightConnector1">
            <a:avLst/>
          </a:prstGeom>
          <a:ln>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8454A01F-A65A-929C-9F64-C46E3887D80E}"/>
              </a:ext>
            </a:extLst>
          </p:cNvPr>
          <p:cNvCxnSpPr>
            <a:cxnSpLocks/>
          </p:cNvCxnSpPr>
          <p:nvPr/>
        </p:nvCxnSpPr>
        <p:spPr bwMode="auto">
          <a:xfrm>
            <a:off x="7319225" y="1962670"/>
            <a:ext cx="0" cy="4533924"/>
          </a:xfrm>
          <a:prstGeom prst="line">
            <a:avLst/>
          </a:prstGeom>
          <a:solidFill>
            <a:schemeClr val="accent1"/>
          </a:solidFill>
          <a:ln w="22225" cap="flat" cmpd="sng" algn="ctr">
            <a:solidFill>
              <a:srgbClr val="1052A0"/>
            </a:solidFill>
            <a:prstDash val="dash"/>
            <a:round/>
            <a:headEnd type="none" w="med" len="med"/>
            <a:tailEnd type="none" w="med" len="med"/>
          </a:ln>
          <a:effectLst/>
        </p:spPr>
      </p:cxnSp>
      <p:sp>
        <p:nvSpPr>
          <p:cNvPr id="31" name="TextBox 30">
            <a:extLst>
              <a:ext uri="{FF2B5EF4-FFF2-40B4-BE49-F238E27FC236}">
                <a16:creationId xmlns:a16="http://schemas.microsoft.com/office/drawing/2014/main" id="{912E1876-02CE-367F-3877-B8A556E49EB5}"/>
              </a:ext>
            </a:extLst>
          </p:cNvPr>
          <p:cNvSpPr txBox="1"/>
          <p:nvPr/>
        </p:nvSpPr>
        <p:spPr>
          <a:xfrm>
            <a:off x="7467272" y="1975803"/>
            <a:ext cx="1053738" cy="338554"/>
          </a:xfrm>
          <a:prstGeom prst="rect">
            <a:avLst/>
          </a:prstGeom>
          <a:noFill/>
        </p:spPr>
        <p:txBody>
          <a:bodyPr wrap="square" rtlCol="0">
            <a:spAutoFit/>
          </a:bodyPr>
          <a:lstStyle/>
          <a:p>
            <a:r>
              <a:rPr lang="en-US" sz="800" dirty="0">
                <a:solidFill>
                  <a:srgbClr val="1052A0"/>
                </a:solidFill>
              </a:rPr>
              <a:t>Booster </a:t>
            </a:r>
            <a:r>
              <a:rPr lang="en-US" sz="800" dirty="0" err="1">
                <a:solidFill>
                  <a:srgbClr val="1052A0"/>
                </a:solidFill>
              </a:rPr>
              <a:t>sep</a:t>
            </a:r>
            <a:r>
              <a:rPr lang="en-US" sz="800" dirty="0">
                <a:solidFill>
                  <a:srgbClr val="1052A0"/>
                </a:solidFill>
              </a:rPr>
              <a:t> at ~131 sec.</a:t>
            </a:r>
          </a:p>
        </p:txBody>
      </p:sp>
      <p:cxnSp>
        <p:nvCxnSpPr>
          <p:cNvPr id="32" name="Straight Arrow Connector 31">
            <a:extLst>
              <a:ext uri="{FF2B5EF4-FFF2-40B4-BE49-F238E27FC236}">
                <a16:creationId xmlns:a16="http://schemas.microsoft.com/office/drawing/2014/main" id="{A0CCC2EF-2B95-968B-A5E0-81E477198383}"/>
              </a:ext>
            </a:extLst>
          </p:cNvPr>
          <p:cNvCxnSpPr>
            <a:cxnSpLocks/>
            <a:stCxn id="31" idx="1"/>
          </p:cNvCxnSpPr>
          <p:nvPr/>
        </p:nvCxnSpPr>
        <p:spPr bwMode="auto">
          <a:xfrm flipH="1">
            <a:off x="7319225" y="2145080"/>
            <a:ext cx="148047" cy="114485"/>
          </a:xfrm>
          <a:prstGeom prst="straightConnector1">
            <a:avLst/>
          </a:prstGeom>
          <a:ln>
            <a:solidFill>
              <a:srgbClr val="1052A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CA9DC796-3B7B-5B46-5E64-D3482B4A8372}"/>
              </a:ext>
            </a:extLst>
          </p:cNvPr>
          <p:cNvSpPr txBox="1"/>
          <p:nvPr/>
        </p:nvSpPr>
        <p:spPr>
          <a:xfrm>
            <a:off x="4464803" y="6157748"/>
            <a:ext cx="1489167" cy="230832"/>
          </a:xfrm>
          <a:prstGeom prst="rect">
            <a:avLst/>
          </a:prstGeom>
          <a:noFill/>
        </p:spPr>
        <p:txBody>
          <a:bodyPr wrap="square" rtlCol="0">
            <a:spAutoFit/>
          </a:bodyPr>
          <a:lstStyle/>
          <a:p>
            <a:r>
              <a:rPr lang="en-US" sz="900" dirty="0">
                <a:solidFill>
                  <a:srgbClr val="1052A0"/>
                </a:solidFill>
              </a:rPr>
              <a:t>Max Q throttle bucket</a:t>
            </a:r>
          </a:p>
        </p:txBody>
      </p:sp>
      <p:sp>
        <p:nvSpPr>
          <p:cNvPr id="39" name="Right Brace 38">
            <a:extLst>
              <a:ext uri="{FF2B5EF4-FFF2-40B4-BE49-F238E27FC236}">
                <a16:creationId xmlns:a16="http://schemas.microsoft.com/office/drawing/2014/main" id="{DCE866AF-8942-12B7-A0D6-2B86DFDA4411}"/>
              </a:ext>
            </a:extLst>
          </p:cNvPr>
          <p:cNvSpPr/>
          <p:nvPr/>
        </p:nvSpPr>
        <p:spPr bwMode="auto">
          <a:xfrm rot="4952791">
            <a:off x="4346345" y="5531557"/>
            <a:ext cx="210415" cy="1154846"/>
          </a:xfrm>
          <a:prstGeom prst="rightBrace">
            <a:avLst/>
          </a:prstGeom>
          <a:noFill/>
          <a:ln w="9525" cap="flat" cmpd="sng" algn="ctr">
            <a:solidFill>
              <a:srgbClr val="1052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666666"/>
              </a:solidFill>
              <a:effectLst/>
              <a:latin typeface="55 Helvetica Roman" pitchFamily="1" charset="0"/>
            </a:endParaRPr>
          </a:p>
        </p:txBody>
      </p:sp>
      <p:sp>
        <p:nvSpPr>
          <p:cNvPr id="40" name="TextBox 39">
            <a:extLst>
              <a:ext uri="{FF2B5EF4-FFF2-40B4-BE49-F238E27FC236}">
                <a16:creationId xmlns:a16="http://schemas.microsoft.com/office/drawing/2014/main" id="{E396EB8F-D3A4-6404-D08F-06C758398F75}"/>
              </a:ext>
            </a:extLst>
          </p:cNvPr>
          <p:cNvSpPr txBox="1"/>
          <p:nvPr/>
        </p:nvSpPr>
        <p:spPr>
          <a:xfrm>
            <a:off x="5869245" y="5843943"/>
            <a:ext cx="1489167" cy="230832"/>
          </a:xfrm>
          <a:prstGeom prst="rect">
            <a:avLst/>
          </a:prstGeom>
          <a:noFill/>
        </p:spPr>
        <p:txBody>
          <a:bodyPr wrap="square" rtlCol="0">
            <a:spAutoFit/>
          </a:bodyPr>
          <a:lstStyle/>
          <a:p>
            <a:r>
              <a:rPr lang="en-US" sz="900" dirty="0">
                <a:solidFill>
                  <a:srgbClr val="1052A0"/>
                </a:solidFill>
              </a:rPr>
              <a:t>Pre-</a:t>
            </a:r>
            <a:r>
              <a:rPr lang="en-US" sz="900" dirty="0" err="1">
                <a:solidFill>
                  <a:srgbClr val="1052A0"/>
                </a:solidFill>
              </a:rPr>
              <a:t>sep</a:t>
            </a:r>
            <a:r>
              <a:rPr lang="en-US" sz="900" dirty="0">
                <a:solidFill>
                  <a:srgbClr val="1052A0"/>
                </a:solidFill>
              </a:rPr>
              <a:t> throttle</a:t>
            </a:r>
          </a:p>
        </p:txBody>
      </p:sp>
      <p:cxnSp>
        <p:nvCxnSpPr>
          <p:cNvPr id="41" name="Straight Arrow Connector 40">
            <a:extLst>
              <a:ext uri="{FF2B5EF4-FFF2-40B4-BE49-F238E27FC236}">
                <a16:creationId xmlns:a16="http://schemas.microsoft.com/office/drawing/2014/main" id="{3D342EA8-4805-801E-C3DF-26783CFFFBC0}"/>
              </a:ext>
            </a:extLst>
          </p:cNvPr>
          <p:cNvCxnSpPr>
            <a:cxnSpLocks/>
          </p:cNvCxnSpPr>
          <p:nvPr/>
        </p:nvCxnSpPr>
        <p:spPr bwMode="auto">
          <a:xfrm>
            <a:off x="6791030" y="5947654"/>
            <a:ext cx="228076" cy="0"/>
          </a:xfrm>
          <a:prstGeom prst="straightConnector1">
            <a:avLst/>
          </a:prstGeom>
          <a:ln>
            <a:solidFill>
              <a:srgbClr val="1052A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44EACC31-FB31-C7F9-505F-546791C7330D}"/>
              </a:ext>
            </a:extLst>
          </p:cNvPr>
          <p:cNvSpPr txBox="1"/>
          <p:nvPr/>
        </p:nvSpPr>
        <p:spPr>
          <a:xfrm>
            <a:off x="755330" y="1479756"/>
            <a:ext cx="1774509" cy="230832"/>
          </a:xfrm>
          <a:prstGeom prst="rect">
            <a:avLst/>
          </a:prstGeom>
          <a:noFill/>
        </p:spPr>
        <p:txBody>
          <a:bodyPr wrap="square" rtlCol="0">
            <a:spAutoFit/>
          </a:bodyPr>
          <a:lstStyle/>
          <a:p>
            <a:r>
              <a:rPr lang="en-US" sz="900" dirty="0">
                <a:solidFill>
                  <a:schemeClr val="bg1"/>
                </a:solidFill>
              </a:rPr>
              <a:t>PTI = Programmed Test Input</a:t>
            </a:r>
          </a:p>
        </p:txBody>
      </p:sp>
    </p:spTree>
    <p:extLst>
      <p:ext uri="{BB962C8B-B14F-4D97-AF65-F5344CB8AC3E}">
        <p14:creationId xmlns:p14="http://schemas.microsoft.com/office/powerpoint/2010/main" val="103066617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D0DC05-9F3F-754D-1FDA-BB6681BF798C}"/>
              </a:ext>
            </a:extLst>
          </p:cNvPr>
          <p:cNvSpPr>
            <a:spLocks noGrp="1"/>
          </p:cNvSpPr>
          <p:nvPr>
            <p:ph type="body" sz="quarter" idx="14"/>
          </p:nvPr>
        </p:nvSpPr>
        <p:spPr>
          <a:xfrm>
            <a:off x="59632" y="791578"/>
            <a:ext cx="8989117" cy="5598694"/>
          </a:xfrm>
        </p:spPr>
        <p:txBody>
          <a:bodyPr/>
          <a:lstStyle/>
          <a:p>
            <a:r>
              <a:rPr lang="en-US" sz="1600" dirty="0"/>
              <a:t>The reconstruction of the Artemis 1 ascent section loads was very successful.</a:t>
            </a:r>
          </a:p>
          <a:p>
            <a:pPr lvl="1"/>
            <a:r>
              <a:rPr lang="en-US" sz="1400" dirty="0"/>
              <a:t>Matched DFI very well</a:t>
            </a:r>
          </a:p>
          <a:p>
            <a:pPr lvl="1"/>
            <a:r>
              <a:rPr lang="en-US" sz="1400" dirty="0"/>
              <a:t>Showed that Artemis 1 flew well within design loads</a:t>
            </a:r>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marL="338137" lvl="1" indent="0">
              <a:buNone/>
            </a:pPr>
            <a:endParaRPr lang="en-US" sz="1400" dirty="0"/>
          </a:p>
          <a:p>
            <a:endParaRPr lang="en-US" sz="1600" dirty="0"/>
          </a:p>
          <a:p>
            <a:r>
              <a:rPr lang="en-US" sz="1600" dirty="0"/>
              <a:t>The biggest challenge of the reconstruction has been identifying the source of &gt; 20 Hz accelerations that were outside of pre-flight predictions.</a:t>
            </a:r>
          </a:p>
          <a:p>
            <a:pPr lvl="1"/>
            <a:r>
              <a:rPr lang="en-US" sz="1400" dirty="0"/>
              <a:t>Loss of buffet sensors further complicates the reconstruction effort.</a:t>
            </a:r>
          </a:p>
          <a:p>
            <a:pPr lvl="1"/>
            <a:r>
              <a:rPr lang="en-US" sz="1400" dirty="0"/>
              <a:t>Work is ongoing.</a:t>
            </a:r>
          </a:p>
        </p:txBody>
      </p:sp>
      <p:sp>
        <p:nvSpPr>
          <p:cNvPr id="2" name="Title 1">
            <a:extLst>
              <a:ext uri="{FF2B5EF4-FFF2-40B4-BE49-F238E27FC236}">
                <a16:creationId xmlns:a16="http://schemas.microsoft.com/office/drawing/2014/main" id="{E72174E0-2C8C-3FB4-B5E0-B20D30A1166B}"/>
              </a:ext>
            </a:extLst>
          </p:cNvPr>
          <p:cNvSpPr>
            <a:spLocks noGrp="1"/>
          </p:cNvSpPr>
          <p:nvPr>
            <p:ph type="title"/>
          </p:nvPr>
        </p:nvSpPr>
        <p:spPr/>
        <p:txBody>
          <a:bodyPr/>
          <a:lstStyle/>
          <a:p>
            <a:r>
              <a:rPr lang="en-US" dirty="0"/>
              <a:t>Up Front Summary</a:t>
            </a:r>
          </a:p>
        </p:txBody>
      </p:sp>
      <p:sp>
        <p:nvSpPr>
          <p:cNvPr id="3" name="Slide Number Placeholder 2">
            <a:extLst>
              <a:ext uri="{FF2B5EF4-FFF2-40B4-BE49-F238E27FC236}">
                <a16:creationId xmlns:a16="http://schemas.microsoft.com/office/drawing/2014/main" id="{0399674B-44CD-4213-82D0-432AFC015A6B}"/>
              </a:ext>
            </a:extLst>
          </p:cNvPr>
          <p:cNvSpPr>
            <a:spLocks noGrp="1"/>
          </p:cNvSpPr>
          <p:nvPr>
            <p:ph type="sldNum" sz="quarter" idx="13"/>
          </p:nvPr>
        </p:nvSpPr>
        <p:spPr/>
        <p:txBody>
          <a:bodyPr/>
          <a:lstStyle/>
          <a:p>
            <a:pPr>
              <a:defRPr/>
            </a:pPr>
            <a:fld id="{72C2F7EA-524D-BA41-B822-D220B0F8B002}" type="slidenum">
              <a:rPr lang="en-US" smtClean="0">
                <a:cs typeface="+mn-cs"/>
              </a:rPr>
              <a:pPr>
                <a:defRPr/>
              </a:pPr>
              <a:t>4</a:t>
            </a:fld>
            <a:endParaRPr lang="en-US" dirty="0">
              <a:cs typeface="+mn-cs"/>
            </a:endParaRPr>
          </a:p>
        </p:txBody>
      </p:sp>
      <p:pic>
        <p:nvPicPr>
          <p:cNvPr id="5" name="Picture 4">
            <a:extLst>
              <a:ext uri="{FF2B5EF4-FFF2-40B4-BE49-F238E27FC236}">
                <a16:creationId xmlns:a16="http://schemas.microsoft.com/office/drawing/2014/main" id="{23EF6BCC-9833-E746-4497-872EDECC1CE6}"/>
              </a:ext>
            </a:extLst>
          </p:cNvPr>
          <p:cNvPicPr>
            <a:picLocks noChangeAspect="1"/>
          </p:cNvPicPr>
          <p:nvPr/>
        </p:nvPicPr>
        <p:blipFill rotWithShape="1">
          <a:blip r:embed="rId2"/>
          <a:srcRect l="12635" b="6619"/>
          <a:stretch/>
        </p:blipFill>
        <p:spPr>
          <a:xfrm>
            <a:off x="719456" y="1836629"/>
            <a:ext cx="3660629" cy="2173396"/>
          </a:xfrm>
          <a:prstGeom prst="rect">
            <a:avLst/>
          </a:prstGeom>
        </p:spPr>
      </p:pic>
      <p:pic>
        <p:nvPicPr>
          <p:cNvPr id="6" name="Picture 5" descr="Chart&#10;&#10;Description automatically generated">
            <a:extLst>
              <a:ext uri="{FF2B5EF4-FFF2-40B4-BE49-F238E27FC236}">
                <a16:creationId xmlns:a16="http://schemas.microsoft.com/office/drawing/2014/main" id="{8B6ECD21-8490-17DE-4CDD-8458205E4621}"/>
              </a:ext>
            </a:extLst>
          </p:cNvPr>
          <p:cNvPicPr>
            <a:picLocks noChangeAspect="1"/>
          </p:cNvPicPr>
          <p:nvPr/>
        </p:nvPicPr>
        <p:blipFill rotWithShape="1">
          <a:blip r:embed="rId3"/>
          <a:srcRect l="12528"/>
          <a:stretch/>
        </p:blipFill>
        <p:spPr>
          <a:xfrm>
            <a:off x="5048249" y="1836629"/>
            <a:ext cx="3422462" cy="2173396"/>
          </a:xfrm>
          <a:prstGeom prst="rect">
            <a:avLst/>
          </a:prstGeom>
          <a:ln>
            <a:solidFill>
              <a:schemeClr val="bg1"/>
            </a:solidFill>
          </a:ln>
        </p:spPr>
      </p:pic>
      <p:cxnSp>
        <p:nvCxnSpPr>
          <p:cNvPr id="8" name="Straight Arrow Connector 7">
            <a:extLst>
              <a:ext uri="{FF2B5EF4-FFF2-40B4-BE49-F238E27FC236}">
                <a16:creationId xmlns:a16="http://schemas.microsoft.com/office/drawing/2014/main" id="{5AE9E707-FBEC-FA39-2052-DFC7D11C8A4D}"/>
              </a:ext>
            </a:extLst>
          </p:cNvPr>
          <p:cNvCxnSpPr>
            <a:cxnSpLocks/>
          </p:cNvCxnSpPr>
          <p:nvPr/>
        </p:nvCxnSpPr>
        <p:spPr bwMode="auto">
          <a:xfrm flipH="1">
            <a:off x="7177509" y="2139280"/>
            <a:ext cx="548752" cy="14296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1E971251-7485-E51C-B122-2C82C09E53E0}"/>
              </a:ext>
            </a:extLst>
          </p:cNvPr>
          <p:cNvSpPr txBox="1"/>
          <p:nvPr/>
        </p:nvSpPr>
        <p:spPr>
          <a:xfrm>
            <a:off x="719457" y="1567676"/>
            <a:ext cx="3240147" cy="261610"/>
          </a:xfrm>
          <a:prstGeom prst="rect">
            <a:avLst/>
          </a:prstGeom>
          <a:solidFill>
            <a:schemeClr val="bg1"/>
          </a:solidFill>
        </p:spPr>
        <p:txBody>
          <a:bodyPr wrap="square" rtlCol="0">
            <a:spAutoFit/>
          </a:bodyPr>
          <a:lstStyle/>
          <a:p>
            <a:r>
              <a:rPr lang="en-US" sz="1100" b="1" dirty="0">
                <a:solidFill>
                  <a:schemeClr val="tx2"/>
                </a:solidFill>
              </a:rPr>
              <a:t>Boost phase section load example:</a:t>
            </a:r>
          </a:p>
        </p:txBody>
      </p:sp>
      <p:sp>
        <p:nvSpPr>
          <p:cNvPr id="10" name="TextBox 9">
            <a:extLst>
              <a:ext uri="{FF2B5EF4-FFF2-40B4-BE49-F238E27FC236}">
                <a16:creationId xmlns:a16="http://schemas.microsoft.com/office/drawing/2014/main" id="{FC6FED4F-68E2-F54E-6DEC-C3DAB6D68422}"/>
              </a:ext>
            </a:extLst>
          </p:cNvPr>
          <p:cNvSpPr txBox="1"/>
          <p:nvPr/>
        </p:nvSpPr>
        <p:spPr>
          <a:xfrm>
            <a:off x="4993132" y="1521339"/>
            <a:ext cx="3428056" cy="261610"/>
          </a:xfrm>
          <a:prstGeom prst="rect">
            <a:avLst/>
          </a:prstGeom>
          <a:solidFill>
            <a:schemeClr val="bg1"/>
          </a:solidFill>
        </p:spPr>
        <p:txBody>
          <a:bodyPr wrap="square" rtlCol="0">
            <a:spAutoFit/>
          </a:bodyPr>
          <a:lstStyle/>
          <a:p>
            <a:r>
              <a:rPr lang="en-US" sz="1100" b="1" dirty="0">
                <a:solidFill>
                  <a:schemeClr val="tx2"/>
                </a:solidFill>
              </a:rPr>
              <a:t>Core phase section load example:</a:t>
            </a:r>
          </a:p>
        </p:txBody>
      </p:sp>
      <p:sp>
        <p:nvSpPr>
          <p:cNvPr id="12" name="TextBox 11">
            <a:extLst>
              <a:ext uri="{FF2B5EF4-FFF2-40B4-BE49-F238E27FC236}">
                <a16:creationId xmlns:a16="http://schemas.microsoft.com/office/drawing/2014/main" id="{26E0C9EE-271C-34DE-E423-C06C4A110FB5}"/>
              </a:ext>
            </a:extLst>
          </p:cNvPr>
          <p:cNvSpPr txBox="1"/>
          <p:nvPr/>
        </p:nvSpPr>
        <p:spPr>
          <a:xfrm>
            <a:off x="278675" y="2112926"/>
            <a:ext cx="1262857" cy="246221"/>
          </a:xfrm>
          <a:prstGeom prst="rect">
            <a:avLst/>
          </a:prstGeom>
          <a:solidFill>
            <a:srgbClr val="EBF1DE"/>
          </a:solidFill>
          <a:ln>
            <a:solidFill>
              <a:schemeClr val="dk1">
                <a:shade val="95000"/>
                <a:satMod val="105000"/>
              </a:schemeClr>
            </a:solidFill>
          </a:ln>
        </p:spPr>
        <p:txBody>
          <a:bodyPr wrap="square" rtlCol="0">
            <a:spAutoFit/>
          </a:bodyPr>
          <a:lstStyle/>
          <a:p>
            <a:r>
              <a:rPr lang="en-US" sz="1000" dirty="0">
                <a:solidFill>
                  <a:schemeClr val="bg1"/>
                </a:solidFill>
              </a:rPr>
              <a:t>Suspicious DFI.</a:t>
            </a:r>
          </a:p>
        </p:txBody>
      </p:sp>
      <p:cxnSp>
        <p:nvCxnSpPr>
          <p:cNvPr id="13" name="Straight Arrow Connector 12">
            <a:extLst>
              <a:ext uri="{FF2B5EF4-FFF2-40B4-BE49-F238E27FC236}">
                <a16:creationId xmlns:a16="http://schemas.microsoft.com/office/drawing/2014/main" id="{564EF8F5-697D-20D4-02A1-A4C71EF8B910}"/>
              </a:ext>
            </a:extLst>
          </p:cNvPr>
          <p:cNvCxnSpPr>
            <a:cxnSpLocks/>
          </p:cNvCxnSpPr>
          <p:nvPr/>
        </p:nvCxnSpPr>
        <p:spPr bwMode="auto">
          <a:xfrm>
            <a:off x="1556499" y="2214789"/>
            <a:ext cx="598079" cy="237933"/>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E84E1D56-365C-ECA1-9A2E-83979D4857F3}"/>
              </a:ext>
            </a:extLst>
          </p:cNvPr>
          <p:cNvSpPr txBox="1"/>
          <p:nvPr/>
        </p:nvSpPr>
        <p:spPr>
          <a:xfrm>
            <a:off x="7726261" y="1631448"/>
            <a:ext cx="1262857" cy="1015663"/>
          </a:xfrm>
          <a:prstGeom prst="rect">
            <a:avLst/>
          </a:prstGeom>
          <a:solidFill>
            <a:srgbClr val="EBF1DE"/>
          </a:solidFill>
          <a:ln>
            <a:solidFill>
              <a:schemeClr val="dk1">
                <a:shade val="95000"/>
                <a:satMod val="105000"/>
              </a:schemeClr>
            </a:solidFill>
          </a:ln>
        </p:spPr>
        <p:txBody>
          <a:bodyPr wrap="square" rtlCol="0">
            <a:spAutoFit/>
          </a:bodyPr>
          <a:lstStyle/>
          <a:p>
            <a:r>
              <a:rPr lang="en-US" sz="1000" dirty="0">
                <a:solidFill>
                  <a:schemeClr val="bg1"/>
                </a:solidFill>
              </a:rPr>
              <a:t>Post FRAC, the core phase PTIs were reduced, this reduction is not shown in the FRAC curves. </a:t>
            </a:r>
          </a:p>
        </p:txBody>
      </p:sp>
      <p:pic>
        <p:nvPicPr>
          <p:cNvPr id="21" name="Picture 20" descr="Graphical user interface&#10;&#10;Description automatically generated">
            <a:extLst>
              <a:ext uri="{FF2B5EF4-FFF2-40B4-BE49-F238E27FC236}">
                <a16:creationId xmlns:a16="http://schemas.microsoft.com/office/drawing/2014/main" id="{6639D8B5-ED0C-D33C-D22D-82F58786F077}"/>
              </a:ext>
            </a:extLst>
          </p:cNvPr>
          <p:cNvPicPr>
            <a:picLocks noChangeAspect="1"/>
          </p:cNvPicPr>
          <p:nvPr/>
        </p:nvPicPr>
        <p:blipFill rotWithShape="1">
          <a:blip r:embed="rId4"/>
          <a:srcRect l="3204"/>
          <a:stretch/>
        </p:blipFill>
        <p:spPr>
          <a:xfrm>
            <a:off x="1541532" y="4892454"/>
            <a:ext cx="5973693" cy="1962008"/>
          </a:xfrm>
          <a:prstGeom prst="rect">
            <a:avLst/>
          </a:prstGeom>
        </p:spPr>
      </p:pic>
      <p:sp>
        <p:nvSpPr>
          <p:cNvPr id="22" name="Oval 21">
            <a:extLst>
              <a:ext uri="{FF2B5EF4-FFF2-40B4-BE49-F238E27FC236}">
                <a16:creationId xmlns:a16="http://schemas.microsoft.com/office/drawing/2014/main" id="{0B094D22-01E4-F4C7-C751-E6C96078EFAA}"/>
              </a:ext>
            </a:extLst>
          </p:cNvPr>
          <p:cNvSpPr/>
          <p:nvPr/>
        </p:nvSpPr>
        <p:spPr bwMode="auto">
          <a:xfrm>
            <a:off x="4657724" y="5210174"/>
            <a:ext cx="390525" cy="1057275"/>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666666"/>
              </a:solidFill>
              <a:effectLst/>
              <a:latin typeface="55 Helvetica Roman" pitchFamily="1" charset="0"/>
            </a:endParaRPr>
          </a:p>
        </p:txBody>
      </p:sp>
    </p:spTree>
    <p:extLst>
      <p:ext uri="{BB962C8B-B14F-4D97-AF65-F5344CB8AC3E}">
        <p14:creationId xmlns:p14="http://schemas.microsoft.com/office/powerpoint/2010/main" val="318286841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29AD1E6-B93B-AE84-8E83-EC24A360D7A6}"/>
              </a:ext>
            </a:extLst>
          </p:cNvPr>
          <p:cNvSpPr>
            <a:spLocks noGrp="1"/>
          </p:cNvSpPr>
          <p:nvPr>
            <p:ph type="body" sz="quarter" idx="14"/>
          </p:nvPr>
        </p:nvSpPr>
        <p:spPr>
          <a:xfrm>
            <a:off x="278675" y="788565"/>
            <a:ext cx="8645554" cy="5668382"/>
          </a:xfrm>
        </p:spPr>
        <p:txBody>
          <a:bodyPr/>
          <a:lstStyle/>
          <a:p>
            <a:r>
              <a:rPr lang="en-US" sz="1400" dirty="0"/>
              <a:t>Overall, Artemis 1 flew in relatively benign conditions relative to design input levels.</a:t>
            </a:r>
          </a:p>
          <a:p>
            <a:pPr lvl="1"/>
            <a:r>
              <a:rPr lang="en-US" sz="1200" dirty="0"/>
              <a:t>Dynamic pressure (Q) and angles of attack (α) and sideslip (</a:t>
            </a:r>
            <a:r>
              <a:rPr lang="el-GR" sz="1200" dirty="0"/>
              <a:t>β</a:t>
            </a:r>
            <a:r>
              <a:rPr lang="en-US" sz="1200" dirty="0"/>
              <a:t>) were well with design levels.</a:t>
            </a:r>
          </a:p>
          <a:p>
            <a:pPr lvl="1"/>
            <a:endParaRPr lang="en-US" sz="1200" dirty="0"/>
          </a:p>
          <a:p>
            <a:pPr lvl="1"/>
            <a:endParaRPr lang="en-US" sz="1200" dirty="0"/>
          </a:p>
          <a:p>
            <a:pPr lvl="1"/>
            <a:endParaRPr lang="en-US" sz="1200" dirty="0"/>
          </a:p>
          <a:p>
            <a:pPr lvl="1"/>
            <a:endParaRPr lang="en-US" sz="1200" dirty="0"/>
          </a:p>
          <a:p>
            <a:pPr lvl="1"/>
            <a:endParaRPr lang="en-US" sz="1200" dirty="0"/>
          </a:p>
          <a:p>
            <a:pPr lvl="1"/>
            <a:endParaRPr lang="en-US" sz="1200" dirty="0"/>
          </a:p>
          <a:p>
            <a:pPr lvl="1"/>
            <a:endParaRPr lang="en-US" sz="1200" dirty="0"/>
          </a:p>
          <a:p>
            <a:pPr lvl="1"/>
            <a:endParaRPr lang="en-US" sz="1200" dirty="0"/>
          </a:p>
          <a:p>
            <a:pPr lvl="1"/>
            <a:endParaRPr lang="en-US" sz="1200" dirty="0"/>
          </a:p>
          <a:p>
            <a:pPr marL="338137" lvl="1" indent="0">
              <a:buNone/>
            </a:pPr>
            <a:endParaRPr lang="en-US" sz="1200" dirty="0"/>
          </a:p>
          <a:p>
            <a:pPr lvl="1"/>
            <a:endParaRPr lang="en-US" sz="1200" dirty="0"/>
          </a:p>
          <a:p>
            <a:pPr lvl="1"/>
            <a:endParaRPr lang="en-US" sz="1200" dirty="0"/>
          </a:p>
          <a:p>
            <a:pPr lvl="1"/>
            <a:endParaRPr lang="en-US" sz="1200" dirty="0"/>
          </a:p>
          <a:p>
            <a:pPr lvl="1"/>
            <a:r>
              <a:rPr lang="en-US" sz="1200" dirty="0"/>
              <a:t>Wind gusts also fell well within the pre-flight database.</a:t>
            </a:r>
          </a:p>
          <a:p>
            <a:pPr lvl="1"/>
            <a:r>
              <a:rPr lang="en-US" sz="1200" dirty="0"/>
              <a:t>Booster thrust was on the high side of the pre-flight population for the appropriate season.</a:t>
            </a:r>
          </a:p>
          <a:p>
            <a:pPr lvl="2"/>
            <a:r>
              <a:rPr lang="en-US" sz="1100" dirty="0"/>
              <a:t>Expected because L-1 day PMBT was close to the top of the November range.</a:t>
            </a:r>
          </a:p>
          <a:p>
            <a:pPr lvl="1"/>
            <a:r>
              <a:rPr lang="en-US" sz="1200" dirty="0"/>
              <a:t>Reconstructed Booster thrust oscillation forcing functions fell well within the pre-flight population.</a:t>
            </a:r>
          </a:p>
          <a:p>
            <a:pPr lvl="1"/>
            <a:endParaRPr lang="en-US" sz="1300" dirty="0"/>
          </a:p>
        </p:txBody>
      </p:sp>
      <p:pic>
        <p:nvPicPr>
          <p:cNvPr id="14" name="Picture 13">
            <a:extLst>
              <a:ext uri="{FF2B5EF4-FFF2-40B4-BE49-F238E27FC236}">
                <a16:creationId xmlns:a16="http://schemas.microsoft.com/office/drawing/2014/main" id="{65EA13C0-73E6-D44D-85AE-439500D40880}"/>
              </a:ext>
            </a:extLst>
          </p:cNvPr>
          <p:cNvPicPr>
            <a:picLocks noChangeAspect="1"/>
          </p:cNvPicPr>
          <p:nvPr/>
        </p:nvPicPr>
        <p:blipFill rotWithShape="1">
          <a:blip r:embed="rId2"/>
          <a:srcRect l="6427"/>
          <a:stretch/>
        </p:blipFill>
        <p:spPr>
          <a:xfrm>
            <a:off x="662940" y="1304207"/>
            <a:ext cx="2432794" cy="2123399"/>
          </a:xfrm>
          <a:prstGeom prst="rect">
            <a:avLst/>
          </a:prstGeom>
        </p:spPr>
      </p:pic>
      <p:sp>
        <p:nvSpPr>
          <p:cNvPr id="2" name="Title 1">
            <a:extLst>
              <a:ext uri="{FF2B5EF4-FFF2-40B4-BE49-F238E27FC236}">
                <a16:creationId xmlns:a16="http://schemas.microsoft.com/office/drawing/2014/main" id="{4030F047-7D11-75FA-8918-1B7C2D03CC80}"/>
              </a:ext>
            </a:extLst>
          </p:cNvPr>
          <p:cNvSpPr>
            <a:spLocks noGrp="1"/>
          </p:cNvSpPr>
          <p:nvPr>
            <p:ph type="title"/>
          </p:nvPr>
        </p:nvSpPr>
        <p:spPr/>
        <p:txBody>
          <a:bodyPr/>
          <a:lstStyle/>
          <a:p>
            <a:r>
              <a:rPr lang="en-US" dirty="0"/>
              <a:t>Inputs</a:t>
            </a:r>
          </a:p>
        </p:txBody>
      </p:sp>
      <p:sp>
        <p:nvSpPr>
          <p:cNvPr id="3" name="Slide Number Placeholder 2">
            <a:extLst>
              <a:ext uri="{FF2B5EF4-FFF2-40B4-BE49-F238E27FC236}">
                <a16:creationId xmlns:a16="http://schemas.microsoft.com/office/drawing/2014/main" id="{E958FF74-14D5-E5BB-EC93-F8B6DC7509DD}"/>
              </a:ext>
            </a:extLst>
          </p:cNvPr>
          <p:cNvSpPr>
            <a:spLocks noGrp="1"/>
          </p:cNvSpPr>
          <p:nvPr>
            <p:ph type="sldNum" sz="quarter" idx="13"/>
          </p:nvPr>
        </p:nvSpPr>
        <p:spPr/>
        <p:txBody>
          <a:bodyPr/>
          <a:lstStyle/>
          <a:p>
            <a:pPr>
              <a:defRPr/>
            </a:pPr>
            <a:fld id="{72C2F7EA-524D-BA41-B822-D220B0F8B002}" type="slidenum">
              <a:rPr lang="en-US" smtClean="0">
                <a:cs typeface="+mn-cs"/>
              </a:rPr>
              <a:pPr>
                <a:defRPr/>
              </a:pPr>
              <a:t>5</a:t>
            </a:fld>
            <a:endParaRPr lang="en-US" dirty="0">
              <a:cs typeface="+mn-cs"/>
            </a:endParaRPr>
          </a:p>
        </p:txBody>
      </p:sp>
      <p:sp>
        <p:nvSpPr>
          <p:cNvPr id="6" name="TextBox 5">
            <a:extLst>
              <a:ext uri="{FF2B5EF4-FFF2-40B4-BE49-F238E27FC236}">
                <a16:creationId xmlns:a16="http://schemas.microsoft.com/office/drawing/2014/main" id="{8B5ECA19-AFB2-CA53-C428-CA867A7BA787}"/>
              </a:ext>
            </a:extLst>
          </p:cNvPr>
          <p:cNvSpPr txBox="1"/>
          <p:nvPr/>
        </p:nvSpPr>
        <p:spPr>
          <a:xfrm>
            <a:off x="987042" y="2770451"/>
            <a:ext cx="1221419" cy="507831"/>
          </a:xfrm>
          <a:prstGeom prst="rect">
            <a:avLst/>
          </a:prstGeom>
          <a:solidFill>
            <a:srgbClr val="1052A0"/>
          </a:solidFill>
        </p:spPr>
        <p:txBody>
          <a:bodyPr wrap="square" rtlCol="0">
            <a:spAutoFit/>
          </a:bodyPr>
          <a:lstStyle/>
          <a:p>
            <a:r>
              <a:rPr lang="en-US" sz="900" b="1" dirty="0">
                <a:solidFill>
                  <a:schemeClr val="tx2"/>
                </a:solidFill>
              </a:rPr>
              <a:t>Flight Max Q = 0.92x FRAC at 71 sec.</a:t>
            </a:r>
          </a:p>
        </p:txBody>
      </p:sp>
      <p:pic>
        <p:nvPicPr>
          <p:cNvPr id="18" name="Picture 17">
            <a:extLst>
              <a:ext uri="{FF2B5EF4-FFF2-40B4-BE49-F238E27FC236}">
                <a16:creationId xmlns:a16="http://schemas.microsoft.com/office/drawing/2014/main" id="{7B7C40D9-7EFC-1023-8917-D8515B62A02D}"/>
              </a:ext>
            </a:extLst>
          </p:cNvPr>
          <p:cNvPicPr>
            <a:picLocks noChangeAspect="1"/>
          </p:cNvPicPr>
          <p:nvPr/>
        </p:nvPicPr>
        <p:blipFill rotWithShape="1">
          <a:blip r:embed="rId3"/>
          <a:srcRect l="4938"/>
          <a:stretch/>
        </p:blipFill>
        <p:spPr>
          <a:xfrm>
            <a:off x="3306923" y="1304472"/>
            <a:ext cx="2471510" cy="2147260"/>
          </a:xfrm>
          <a:prstGeom prst="rect">
            <a:avLst/>
          </a:prstGeom>
        </p:spPr>
      </p:pic>
      <p:pic>
        <p:nvPicPr>
          <p:cNvPr id="20" name="Picture 19">
            <a:extLst>
              <a:ext uri="{FF2B5EF4-FFF2-40B4-BE49-F238E27FC236}">
                <a16:creationId xmlns:a16="http://schemas.microsoft.com/office/drawing/2014/main" id="{27A0510C-1C68-B227-9A63-F1DFEC08BE17}"/>
              </a:ext>
            </a:extLst>
          </p:cNvPr>
          <p:cNvPicPr>
            <a:picLocks noChangeAspect="1"/>
          </p:cNvPicPr>
          <p:nvPr/>
        </p:nvPicPr>
        <p:blipFill rotWithShape="1">
          <a:blip r:embed="rId4"/>
          <a:srcRect l="7277"/>
          <a:stretch/>
        </p:blipFill>
        <p:spPr>
          <a:xfrm>
            <a:off x="6064073" y="1329571"/>
            <a:ext cx="2584061" cy="2298898"/>
          </a:xfrm>
          <a:prstGeom prst="rect">
            <a:avLst/>
          </a:prstGeom>
        </p:spPr>
      </p:pic>
      <p:sp>
        <p:nvSpPr>
          <p:cNvPr id="9" name="TextBox 8">
            <a:extLst>
              <a:ext uri="{FF2B5EF4-FFF2-40B4-BE49-F238E27FC236}">
                <a16:creationId xmlns:a16="http://schemas.microsoft.com/office/drawing/2014/main" id="{DD302F87-0499-3C01-DCCD-3E83F9301255}"/>
              </a:ext>
            </a:extLst>
          </p:cNvPr>
          <p:cNvSpPr txBox="1"/>
          <p:nvPr/>
        </p:nvSpPr>
        <p:spPr>
          <a:xfrm>
            <a:off x="7662649" y="2022107"/>
            <a:ext cx="1261580" cy="507831"/>
          </a:xfrm>
          <a:prstGeom prst="rect">
            <a:avLst/>
          </a:prstGeom>
          <a:solidFill>
            <a:srgbClr val="1052A0"/>
          </a:solidFill>
        </p:spPr>
        <p:txBody>
          <a:bodyPr wrap="square" rtlCol="0">
            <a:spAutoFit/>
          </a:bodyPr>
          <a:lstStyle/>
          <a:p>
            <a:r>
              <a:rPr lang="en-US" sz="900" b="1" dirty="0">
                <a:solidFill>
                  <a:schemeClr val="tx2"/>
                </a:solidFill>
              </a:rPr>
              <a:t>Flight Max Q</a:t>
            </a:r>
            <a:r>
              <a:rPr lang="el-GR" sz="900" b="1" dirty="0">
                <a:solidFill>
                  <a:schemeClr val="tx2"/>
                </a:solidFill>
              </a:rPr>
              <a:t>α</a:t>
            </a:r>
            <a:r>
              <a:rPr lang="en-US" sz="900" b="1" baseline="-25000" dirty="0">
                <a:solidFill>
                  <a:schemeClr val="tx2"/>
                </a:solidFill>
              </a:rPr>
              <a:t>total</a:t>
            </a:r>
            <a:r>
              <a:rPr lang="en-US" sz="900" b="1" dirty="0">
                <a:solidFill>
                  <a:schemeClr val="tx2"/>
                </a:solidFill>
              </a:rPr>
              <a:t> = 0.35x FRAC at 64 sec.</a:t>
            </a:r>
          </a:p>
        </p:txBody>
      </p:sp>
      <p:pic>
        <p:nvPicPr>
          <p:cNvPr id="22" name="Picture 21">
            <a:extLst>
              <a:ext uri="{FF2B5EF4-FFF2-40B4-BE49-F238E27FC236}">
                <a16:creationId xmlns:a16="http://schemas.microsoft.com/office/drawing/2014/main" id="{B64B794E-752B-C75F-0C6B-4718E549F8D9}"/>
              </a:ext>
            </a:extLst>
          </p:cNvPr>
          <p:cNvPicPr>
            <a:picLocks noChangeAspect="1"/>
          </p:cNvPicPr>
          <p:nvPr/>
        </p:nvPicPr>
        <p:blipFill rotWithShape="1">
          <a:blip r:embed="rId5"/>
          <a:srcRect l="4942" t="4189"/>
          <a:stretch/>
        </p:blipFill>
        <p:spPr>
          <a:xfrm>
            <a:off x="1165860" y="4492256"/>
            <a:ext cx="1328976" cy="2045706"/>
          </a:xfrm>
          <a:prstGeom prst="rect">
            <a:avLst/>
          </a:prstGeom>
        </p:spPr>
      </p:pic>
      <p:pic>
        <p:nvPicPr>
          <p:cNvPr id="24" name="Picture 23">
            <a:extLst>
              <a:ext uri="{FF2B5EF4-FFF2-40B4-BE49-F238E27FC236}">
                <a16:creationId xmlns:a16="http://schemas.microsoft.com/office/drawing/2014/main" id="{E52D2532-A7C7-CE65-8CF6-AE606A705546}"/>
              </a:ext>
            </a:extLst>
          </p:cNvPr>
          <p:cNvPicPr>
            <a:picLocks noChangeAspect="1"/>
          </p:cNvPicPr>
          <p:nvPr/>
        </p:nvPicPr>
        <p:blipFill rotWithShape="1">
          <a:blip r:embed="rId6"/>
          <a:srcRect l="5231" t="5046" r="1688" b="1897"/>
          <a:stretch/>
        </p:blipFill>
        <p:spPr>
          <a:xfrm>
            <a:off x="3439633" y="4510526"/>
            <a:ext cx="2361876" cy="1986927"/>
          </a:xfrm>
          <a:prstGeom prst="rect">
            <a:avLst/>
          </a:prstGeom>
        </p:spPr>
      </p:pic>
      <p:pic>
        <p:nvPicPr>
          <p:cNvPr id="26" name="Picture 25">
            <a:extLst>
              <a:ext uri="{FF2B5EF4-FFF2-40B4-BE49-F238E27FC236}">
                <a16:creationId xmlns:a16="http://schemas.microsoft.com/office/drawing/2014/main" id="{810CEF32-6ABF-922D-46FE-41AECCE5918C}"/>
              </a:ext>
            </a:extLst>
          </p:cNvPr>
          <p:cNvPicPr>
            <a:picLocks noChangeAspect="1"/>
          </p:cNvPicPr>
          <p:nvPr/>
        </p:nvPicPr>
        <p:blipFill rotWithShape="1">
          <a:blip r:embed="rId7"/>
          <a:srcRect l="6906"/>
          <a:stretch/>
        </p:blipFill>
        <p:spPr>
          <a:xfrm>
            <a:off x="6248400" y="4402805"/>
            <a:ext cx="2484618" cy="2135155"/>
          </a:xfrm>
          <a:prstGeom prst="rect">
            <a:avLst/>
          </a:prstGeom>
        </p:spPr>
      </p:pic>
      <p:sp>
        <p:nvSpPr>
          <p:cNvPr id="5" name="TextBox 4">
            <a:extLst>
              <a:ext uri="{FF2B5EF4-FFF2-40B4-BE49-F238E27FC236}">
                <a16:creationId xmlns:a16="http://schemas.microsoft.com/office/drawing/2014/main" id="{F040B071-F5E8-2EC1-DFCF-47B132CE4D69}"/>
              </a:ext>
            </a:extLst>
          </p:cNvPr>
          <p:cNvSpPr txBox="1"/>
          <p:nvPr/>
        </p:nvSpPr>
        <p:spPr>
          <a:xfrm>
            <a:off x="987042" y="4295083"/>
            <a:ext cx="2232661" cy="215444"/>
          </a:xfrm>
          <a:prstGeom prst="rect">
            <a:avLst/>
          </a:prstGeom>
          <a:noFill/>
        </p:spPr>
        <p:txBody>
          <a:bodyPr wrap="square" rtlCol="0">
            <a:spAutoFit/>
          </a:bodyPr>
          <a:lstStyle/>
          <a:p>
            <a:r>
              <a:rPr lang="en-US" sz="800" b="1" dirty="0">
                <a:solidFill>
                  <a:schemeClr val="bg1"/>
                </a:solidFill>
              </a:rPr>
              <a:t>AR01 Gust (Alt. vs. Wind Speed)</a:t>
            </a:r>
          </a:p>
        </p:txBody>
      </p:sp>
      <p:sp>
        <p:nvSpPr>
          <p:cNvPr id="7" name="TextBox 6">
            <a:extLst>
              <a:ext uri="{FF2B5EF4-FFF2-40B4-BE49-F238E27FC236}">
                <a16:creationId xmlns:a16="http://schemas.microsoft.com/office/drawing/2014/main" id="{C1C25892-44DF-2593-4632-71826E73C42D}"/>
              </a:ext>
            </a:extLst>
          </p:cNvPr>
          <p:cNvSpPr txBox="1"/>
          <p:nvPr/>
        </p:nvSpPr>
        <p:spPr>
          <a:xfrm>
            <a:off x="3788778" y="4335841"/>
            <a:ext cx="2232661" cy="215444"/>
          </a:xfrm>
          <a:prstGeom prst="rect">
            <a:avLst/>
          </a:prstGeom>
          <a:noFill/>
        </p:spPr>
        <p:txBody>
          <a:bodyPr wrap="square" rtlCol="0">
            <a:spAutoFit/>
          </a:bodyPr>
          <a:lstStyle/>
          <a:p>
            <a:r>
              <a:rPr lang="en-US" sz="800" b="1" dirty="0">
                <a:solidFill>
                  <a:schemeClr val="bg1"/>
                </a:solidFill>
              </a:rPr>
              <a:t>Booster Thrust vs. Mach No.</a:t>
            </a:r>
          </a:p>
        </p:txBody>
      </p:sp>
    </p:spTree>
    <p:extLst>
      <p:ext uri="{BB962C8B-B14F-4D97-AF65-F5344CB8AC3E}">
        <p14:creationId xmlns:p14="http://schemas.microsoft.com/office/powerpoint/2010/main" val="371368501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D9672E-FD57-A28C-73FD-BB4426A27430}"/>
              </a:ext>
            </a:extLst>
          </p:cNvPr>
          <p:cNvPicPr>
            <a:picLocks noChangeAspect="1"/>
          </p:cNvPicPr>
          <p:nvPr/>
        </p:nvPicPr>
        <p:blipFill>
          <a:blip r:embed="rId2"/>
          <a:stretch>
            <a:fillRect/>
          </a:stretch>
        </p:blipFill>
        <p:spPr>
          <a:xfrm>
            <a:off x="3900817" y="4839513"/>
            <a:ext cx="2448036" cy="1811453"/>
          </a:xfrm>
          <a:prstGeom prst="rect">
            <a:avLst/>
          </a:prstGeom>
        </p:spPr>
      </p:pic>
      <p:sp>
        <p:nvSpPr>
          <p:cNvPr id="2" name="Title 1">
            <a:extLst>
              <a:ext uri="{FF2B5EF4-FFF2-40B4-BE49-F238E27FC236}">
                <a16:creationId xmlns:a16="http://schemas.microsoft.com/office/drawing/2014/main" id="{D726F277-642E-6754-6CC3-4824775131F2}"/>
              </a:ext>
            </a:extLst>
          </p:cNvPr>
          <p:cNvSpPr>
            <a:spLocks noGrp="1"/>
          </p:cNvSpPr>
          <p:nvPr>
            <p:ph type="title"/>
          </p:nvPr>
        </p:nvSpPr>
        <p:spPr/>
        <p:txBody>
          <a:bodyPr/>
          <a:lstStyle/>
          <a:p>
            <a:r>
              <a:rPr lang="en-US" dirty="0"/>
              <a:t>Reconstructed Subevent Loads</a:t>
            </a:r>
          </a:p>
        </p:txBody>
      </p:sp>
      <p:sp>
        <p:nvSpPr>
          <p:cNvPr id="3" name="Slide Number Placeholder 2">
            <a:extLst>
              <a:ext uri="{FF2B5EF4-FFF2-40B4-BE49-F238E27FC236}">
                <a16:creationId xmlns:a16="http://schemas.microsoft.com/office/drawing/2014/main" id="{0EA4AD21-416D-FBAF-5CB3-FECE35B35963}"/>
              </a:ext>
            </a:extLst>
          </p:cNvPr>
          <p:cNvSpPr>
            <a:spLocks noGrp="1"/>
          </p:cNvSpPr>
          <p:nvPr>
            <p:ph type="sldNum" sz="quarter" idx="13"/>
          </p:nvPr>
        </p:nvSpPr>
        <p:spPr/>
        <p:txBody>
          <a:bodyPr/>
          <a:lstStyle/>
          <a:p>
            <a:pPr>
              <a:defRPr/>
            </a:pPr>
            <a:fld id="{72C2F7EA-524D-BA41-B822-D220B0F8B002}" type="slidenum">
              <a:rPr lang="en-US" smtClean="0">
                <a:cs typeface="+mn-cs"/>
              </a:rPr>
              <a:pPr>
                <a:defRPr/>
              </a:pPr>
              <a:t>6</a:t>
            </a:fld>
            <a:endParaRPr lang="en-US" dirty="0">
              <a:cs typeface="+mn-cs"/>
            </a:endParaRPr>
          </a:p>
        </p:txBody>
      </p:sp>
      <p:sp>
        <p:nvSpPr>
          <p:cNvPr id="4" name="Text Placeholder 3">
            <a:extLst>
              <a:ext uri="{FF2B5EF4-FFF2-40B4-BE49-F238E27FC236}">
                <a16:creationId xmlns:a16="http://schemas.microsoft.com/office/drawing/2014/main" id="{B4610208-9832-5760-4294-FA9B2B143E7E}"/>
              </a:ext>
            </a:extLst>
          </p:cNvPr>
          <p:cNvSpPr>
            <a:spLocks noGrp="1"/>
          </p:cNvSpPr>
          <p:nvPr>
            <p:ph type="body" sz="quarter" idx="14"/>
          </p:nvPr>
        </p:nvSpPr>
        <p:spPr/>
        <p:txBody>
          <a:bodyPr/>
          <a:lstStyle/>
          <a:p>
            <a:r>
              <a:rPr lang="en-US" sz="1400" dirty="0"/>
              <a:t>The Ascent CLA typically runs subevents (e.g. buffet, gust) separately that are later combined with a Loads Combination Equation (LCE).</a:t>
            </a:r>
          </a:p>
          <a:p>
            <a:r>
              <a:rPr lang="en-US" sz="1400" dirty="0"/>
              <a:t>Reconstruction/actual flight is never quite as simple because subevents often can not be separated out.</a:t>
            </a:r>
          </a:p>
          <a:p>
            <a:r>
              <a:rPr lang="en-US" sz="1400" dirty="0"/>
              <a:t>However, most of the significant subevents were successfully reconstructed and compared to DFI.  Resulted in no significant changes needed to future CLA subevent analyses.</a:t>
            </a:r>
          </a:p>
          <a:p>
            <a:pPr lvl="1"/>
            <a:r>
              <a:rPr lang="en-US" sz="1200" dirty="0"/>
              <a:t>Note that buffet is still in work.</a:t>
            </a:r>
          </a:p>
        </p:txBody>
      </p:sp>
      <p:sp>
        <p:nvSpPr>
          <p:cNvPr id="6" name="TextBox 5">
            <a:extLst>
              <a:ext uri="{FF2B5EF4-FFF2-40B4-BE49-F238E27FC236}">
                <a16:creationId xmlns:a16="http://schemas.microsoft.com/office/drawing/2014/main" id="{F6D44E8B-731D-CF70-8B8A-0B8BB835E502}"/>
              </a:ext>
            </a:extLst>
          </p:cNvPr>
          <p:cNvSpPr txBox="1"/>
          <p:nvPr/>
        </p:nvSpPr>
        <p:spPr>
          <a:xfrm>
            <a:off x="4953941" y="2671713"/>
            <a:ext cx="4073852" cy="1107996"/>
          </a:xfrm>
          <a:prstGeom prst="rect">
            <a:avLst/>
          </a:prstGeom>
          <a:solidFill>
            <a:srgbClr val="1052A0"/>
          </a:solidFill>
        </p:spPr>
        <p:txBody>
          <a:bodyPr wrap="square" rtlCol="0">
            <a:spAutoFit/>
          </a:bodyPr>
          <a:lstStyle/>
          <a:p>
            <a:r>
              <a:rPr lang="en-US" sz="1100" b="1" dirty="0">
                <a:solidFill>
                  <a:schemeClr val="tx2"/>
                </a:solidFill>
              </a:rPr>
              <a:t>PTI: </a:t>
            </a:r>
          </a:p>
          <a:p>
            <a:pPr marL="171450" indent="-171450">
              <a:buFont typeface="Arial" panose="020B0604020202020204" pitchFamily="34" charset="0"/>
              <a:buChar char="•"/>
            </a:pPr>
            <a:r>
              <a:rPr lang="en-US" sz="1100" b="1" dirty="0">
                <a:solidFill>
                  <a:schemeClr val="tx2"/>
                </a:solidFill>
              </a:rPr>
              <a:t>Not a dispersed analysis; pre-flight should match flight.</a:t>
            </a:r>
          </a:p>
          <a:p>
            <a:pPr marL="171450" indent="-171450">
              <a:buFont typeface="Arial" panose="020B0604020202020204" pitchFamily="34" charset="0"/>
              <a:buChar char="•"/>
            </a:pPr>
            <a:r>
              <a:rPr lang="en-US" sz="1100" b="1" dirty="0">
                <a:solidFill>
                  <a:schemeClr val="tx2"/>
                </a:solidFill>
              </a:rPr>
              <a:t>Although DFI and reconstruction curves can include some effects of flight-mechanics and/or gust loading, all three curves match well, particularly the max/min values. </a:t>
            </a:r>
          </a:p>
        </p:txBody>
      </p:sp>
      <p:sp>
        <p:nvSpPr>
          <p:cNvPr id="8" name="TextBox 7">
            <a:extLst>
              <a:ext uri="{FF2B5EF4-FFF2-40B4-BE49-F238E27FC236}">
                <a16:creationId xmlns:a16="http://schemas.microsoft.com/office/drawing/2014/main" id="{D8F058D6-0BCF-748D-124D-44B774845287}"/>
              </a:ext>
            </a:extLst>
          </p:cNvPr>
          <p:cNvSpPr txBox="1"/>
          <p:nvPr/>
        </p:nvSpPr>
        <p:spPr>
          <a:xfrm>
            <a:off x="701881" y="4089743"/>
            <a:ext cx="3148665" cy="430887"/>
          </a:xfrm>
          <a:prstGeom prst="rect">
            <a:avLst/>
          </a:prstGeom>
          <a:solidFill>
            <a:srgbClr val="1052A0"/>
          </a:solidFill>
        </p:spPr>
        <p:txBody>
          <a:bodyPr wrap="square" rtlCol="0">
            <a:spAutoFit/>
          </a:bodyPr>
          <a:lstStyle/>
          <a:p>
            <a:r>
              <a:rPr lang="en-US" sz="1100" b="1" dirty="0">
                <a:solidFill>
                  <a:schemeClr val="tx2"/>
                </a:solidFill>
              </a:rPr>
              <a:t>Gust: As expected, the reconstructed gust loads fall well-within pre-flight design levels.</a:t>
            </a:r>
          </a:p>
        </p:txBody>
      </p:sp>
      <p:sp>
        <p:nvSpPr>
          <p:cNvPr id="12" name="TextBox 11">
            <a:extLst>
              <a:ext uri="{FF2B5EF4-FFF2-40B4-BE49-F238E27FC236}">
                <a16:creationId xmlns:a16="http://schemas.microsoft.com/office/drawing/2014/main" id="{C838B3E8-0D07-2B34-FDE3-9A595108DF1F}"/>
              </a:ext>
            </a:extLst>
          </p:cNvPr>
          <p:cNvSpPr txBox="1"/>
          <p:nvPr/>
        </p:nvSpPr>
        <p:spPr>
          <a:xfrm>
            <a:off x="7582396" y="5999747"/>
            <a:ext cx="838792" cy="276999"/>
          </a:xfrm>
          <a:prstGeom prst="rect">
            <a:avLst/>
          </a:prstGeom>
          <a:solidFill>
            <a:srgbClr val="F8F8F8"/>
          </a:solidFill>
        </p:spPr>
        <p:txBody>
          <a:bodyPr wrap="square" rtlCol="0">
            <a:spAutoFit/>
          </a:bodyPr>
          <a:lstStyle/>
          <a:p>
            <a:pPr algn="ctr"/>
            <a:r>
              <a:rPr lang="en-US" sz="1200" b="1" dirty="0">
                <a:solidFill>
                  <a:srgbClr val="0070C0"/>
                </a:solidFill>
              </a:rPr>
              <a:t>2L TO</a:t>
            </a:r>
          </a:p>
        </p:txBody>
      </p:sp>
      <p:sp>
        <p:nvSpPr>
          <p:cNvPr id="13" name="TextBox 12">
            <a:extLst>
              <a:ext uri="{FF2B5EF4-FFF2-40B4-BE49-F238E27FC236}">
                <a16:creationId xmlns:a16="http://schemas.microsoft.com/office/drawing/2014/main" id="{8A06F88D-E4A5-DAB9-A6D4-87CE92F491FE}"/>
              </a:ext>
            </a:extLst>
          </p:cNvPr>
          <p:cNvSpPr txBox="1"/>
          <p:nvPr/>
        </p:nvSpPr>
        <p:spPr>
          <a:xfrm>
            <a:off x="5318727" y="6004204"/>
            <a:ext cx="838792" cy="276999"/>
          </a:xfrm>
          <a:prstGeom prst="rect">
            <a:avLst/>
          </a:prstGeom>
          <a:solidFill>
            <a:srgbClr val="F8F8F8"/>
          </a:solidFill>
        </p:spPr>
        <p:txBody>
          <a:bodyPr wrap="square" rtlCol="0">
            <a:spAutoFit/>
          </a:bodyPr>
          <a:lstStyle/>
          <a:p>
            <a:pPr algn="ctr"/>
            <a:r>
              <a:rPr lang="en-US" sz="1200" b="1" dirty="0">
                <a:solidFill>
                  <a:srgbClr val="0070C0"/>
                </a:solidFill>
              </a:rPr>
              <a:t>1L TO</a:t>
            </a:r>
          </a:p>
        </p:txBody>
      </p:sp>
      <p:sp>
        <p:nvSpPr>
          <p:cNvPr id="14" name="TextBox 13">
            <a:extLst>
              <a:ext uri="{FF2B5EF4-FFF2-40B4-BE49-F238E27FC236}">
                <a16:creationId xmlns:a16="http://schemas.microsoft.com/office/drawing/2014/main" id="{7A0E65AF-46F3-F54D-AFB2-FAE14583AEFF}"/>
              </a:ext>
            </a:extLst>
          </p:cNvPr>
          <p:cNvSpPr txBox="1"/>
          <p:nvPr/>
        </p:nvSpPr>
        <p:spPr>
          <a:xfrm>
            <a:off x="4113629" y="3964166"/>
            <a:ext cx="4914164" cy="769441"/>
          </a:xfrm>
          <a:prstGeom prst="rect">
            <a:avLst/>
          </a:prstGeom>
          <a:solidFill>
            <a:srgbClr val="1052A0"/>
          </a:solidFill>
        </p:spPr>
        <p:txBody>
          <a:bodyPr wrap="square" rtlCol="0">
            <a:spAutoFit/>
          </a:bodyPr>
          <a:lstStyle/>
          <a:p>
            <a:r>
              <a:rPr lang="en-US" sz="1100" b="1" dirty="0">
                <a:solidFill>
                  <a:schemeClr val="tx2"/>
                </a:solidFill>
              </a:rPr>
              <a:t>Booster Thrust Oscillation (TO):  Outside of the buffet regime, 1L and 2L compared to DFI axial accelerations favorably.  2L TO was much lower than the DFI lateral accelerations; this is related to underpredicted accelerations that will be discussed in coming slides.</a:t>
            </a:r>
          </a:p>
        </p:txBody>
      </p:sp>
      <p:pic>
        <p:nvPicPr>
          <p:cNvPr id="15" name="Picture 14">
            <a:extLst>
              <a:ext uri="{FF2B5EF4-FFF2-40B4-BE49-F238E27FC236}">
                <a16:creationId xmlns:a16="http://schemas.microsoft.com/office/drawing/2014/main" id="{62D1FA19-D8AF-47D4-524A-31E7F69EBBA1}"/>
              </a:ext>
            </a:extLst>
          </p:cNvPr>
          <p:cNvPicPr>
            <a:picLocks noChangeAspect="1"/>
          </p:cNvPicPr>
          <p:nvPr/>
        </p:nvPicPr>
        <p:blipFill rotWithShape="1">
          <a:blip r:embed="rId3"/>
          <a:srcRect l="3726"/>
          <a:stretch/>
        </p:blipFill>
        <p:spPr>
          <a:xfrm>
            <a:off x="441959" y="2491629"/>
            <a:ext cx="4218215" cy="1323975"/>
          </a:xfrm>
          <a:prstGeom prst="rect">
            <a:avLst/>
          </a:prstGeom>
        </p:spPr>
      </p:pic>
      <p:pic>
        <p:nvPicPr>
          <p:cNvPr id="17" name="Picture 16">
            <a:extLst>
              <a:ext uri="{FF2B5EF4-FFF2-40B4-BE49-F238E27FC236}">
                <a16:creationId xmlns:a16="http://schemas.microsoft.com/office/drawing/2014/main" id="{F1FFDC25-E57C-1816-0C54-D3DB9C61F739}"/>
              </a:ext>
            </a:extLst>
          </p:cNvPr>
          <p:cNvPicPr>
            <a:picLocks noChangeAspect="1"/>
          </p:cNvPicPr>
          <p:nvPr/>
        </p:nvPicPr>
        <p:blipFill rotWithShape="1">
          <a:blip r:embed="rId4"/>
          <a:srcRect l="4483" t="5496"/>
          <a:stretch/>
        </p:blipFill>
        <p:spPr>
          <a:xfrm>
            <a:off x="1059977" y="4733607"/>
            <a:ext cx="2384251" cy="1871902"/>
          </a:xfrm>
          <a:prstGeom prst="rect">
            <a:avLst/>
          </a:prstGeom>
        </p:spPr>
      </p:pic>
      <p:pic>
        <p:nvPicPr>
          <p:cNvPr id="16" name="Picture 15">
            <a:extLst>
              <a:ext uri="{FF2B5EF4-FFF2-40B4-BE49-F238E27FC236}">
                <a16:creationId xmlns:a16="http://schemas.microsoft.com/office/drawing/2014/main" id="{DB3D9471-C062-97D1-704C-FA8C7CAD19CA}"/>
              </a:ext>
            </a:extLst>
          </p:cNvPr>
          <p:cNvPicPr>
            <a:picLocks noChangeAspect="1"/>
          </p:cNvPicPr>
          <p:nvPr/>
        </p:nvPicPr>
        <p:blipFill>
          <a:blip r:embed="rId5"/>
          <a:stretch>
            <a:fillRect/>
          </a:stretch>
        </p:blipFill>
        <p:spPr>
          <a:xfrm>
            <a:off x="6348853" y="4784967"/>
            <a:ext cx="2579363" cy="1920633"/>
          </a:xfrm>
          <a:prstGeom prst="rect">
            <a:avLst/>
          </a:prstGeom>
        </p:spPr>
      </p:pic>
      <p:sp>
        <p:nvSpPr>
          <p:cNvPr id="5" name="TextBox 4">
            <a:extLst>
              <a:ext uri="{FF2B5EF4-FFF2-40B4-BE49-F238E27FC236}">
                <a16:creationId xmlns:a16="http://schemas.microsoft.com/office/drawing/2014/main" id="{8C837864-FF4E-E1CE-9B7F-8A4B10BEF3CA}"/>
              </a:ext>
            </a:extLst>
          </p:cNvPr>
          <p:cNvSpPr txBox="1"/>
          <p:nvPr/>
        </p:nvSpPr>
        <p:spPr>
          <a:xfrm>
            <a:off x="1159882" y="4597393"/>
            <a:ext cx="2232661" cy="215444"/>
          </a:xfrm>
          <a:prstGeom prst="rect">
            <a:avLst/>
          </a:prstGeom>
          <a:noFill/>
        </p:spPr>
        <p:txBody>
          <a:bodyPr wrap="square" rtlCol="0">
            <a:spAutoFit/>
          </a:bodyPr>
          <a:lstStyle/>
          <a:p>
            <a:pPr algn="ctr"/>
            <a:r>
              <a:rPr lang="en-US" sz="800" b="1" dirty="0">
                <a:solidFill>
                  <a:schemeClr val="bg1"/>
                </a:solidFill>
              </a:rPr>
              <a:t>Core Y-Moment</a:t>
            </a:r>
          </a:p>
        </p:txBody>
      </p:sp>
    </p:spTree>
    <p:extLst>
      <p:ext uri="{BB962C8B-B14F-4D97-AF65-F5344CB8AC3E}">
        <p14:creationId xmlns:p14="http://schemas.microsoft.com/office/powerpoint/2010/main" val="152376960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B2D274A-0686-2E37-FB9E-432416067CDB}"/>
              </a:ext>
            </a:extLst>
          </p:cNvPr>
          <p:cNvPicPr>
            <a:picLocks noChangeAspect="1"/>
          </p:cNvPicPr>
          <p:nvPr/>
        </p:nvPicPr>
        <p:blipFill rotWithShape="1">
          <a:blip r:embed="rId2"/>
          <a:srcRect l="6256"/>
          <a:stretch/>
        </p:blipFill>
        <p:spPr>
          <a:xfrm>
            <a:off x="4533900" y="3674105"/>
            <a:ext cx="3381116" cy="2791070"/>
          </a:xfrm>
          <a:prstGeom prst="rect">
            <a:avLst/>
          </a:prstGeom>
        </p:spPr>
      </p:pic>
      <p:pic>
        <p:nvPicPr>
          <p:cNvPr id="9" name="Picture 8">
            <a:extLst>
              <a:ext uri="{FF2B5EF4-FFF2-40B4-BE49-F238E27FC236}">
                <a16:creationId xmlns:a16="http://schemas.microsoft.com/office/drawing/2014/main" id="{59564314-8E12-47DF-95D8-74D7CB980917}"/>
              </a:ext>
            </a:extLst>
          </p:cNvPr>
          <p:cNvPicPr>
            <a:picLocks noChangeAspect="1"/>
          </p:cNvPicPr>
          <p:nvPr/>
        </p:nvPicPr>
        <p:blipFill rotWithShape="1">
          <a:blip r:embed="rId3"/>
          <a:srcRect l="5479"/>
          <a:stretch/>
        </p:blipFill>
        <p:spPr>
          <a:xfrm>
            <a:off x="4616450" y="858253"/>
            <a:ext cx="3298566" cy="2731558"/>
          </a:xfrm>
          <a:prstGeom prst="rect">
            <a:avLst/>
          </a:prstGeom>
        </p:spPr>
      </p:pic>
      <p:sp>
        <p:nvSpPr>
          <p:cNvPr id="2" name="Title 1">
            <a:extLst>
              <a:ext uri="{FF2B5EF4-FFF2-40B4-BE49-F238E27FC236}">
                <a16:creationId xmlns:a16="http://schemas.microsoft.com/office/drawing/2014/main" id="{EF5C5687-D9DB-194A-DEED-7C70AAEDFA72}"/>
              </a:ext>
            </a:extLst>
          </p:cNvPr>
          <p:cNvSpPr>
            <a:spLocks noGrp="1"/>
          </p:cNvSpPr>
          <p:nvPr>
            <p:ph type="title"/>
          </p:nvPr>
        </p:nvSpPr>
        <p:spPr/>
        <p:txBody>
          <a:bodyPr/>
          <a:lstStyle/>
          <a:p>
            <a:r>
              <a:rPr lang="en-US" sz="2000" dirty="0"/>
              <a:t>Background of Reconstructed Buffet Forcing Functions (BFFs)</a:t>
            </a:r>
          </a:p>
        </p:txBody>
      </p:sp>
      <p:sp>
        <p:nvSpPr>
          <p:cNvPr id="3" name="Slide Number Placeholder 2">
            <a:extLst>
              <a:ext uri="{FF2B5EF4-FFF2-40B4-BE49-F238E27FC236}">
                <a16:creationId xmlns:a16="http://schemas.microsoft.com/office/drawing/2014/main" id="{1C1EBFC6-3353-4654-C1C9-5C6A25D9BF02}"/>
              </a:ext>
            </a:extLst>
          </p:cNvPr>
          <p:cNvSpPr>
            <a:spLocks noGrp="1"/>
          </p:cNvSpPr>
          <p:nvPr>
            <p:ph type="sldNum" sz="quarter" idx="13"/>
          </p:nvPr>
        </p:nvSpPr>
        <p:spPr/>
        <p:txBody>
          <a:bodyPr/>
          <a:lstStyle/>
          <a:p>
            <a:pPr>
              <a:defRPr/>
            </a:pPr>
            <a:fld id="{72C2F7EA-524D-BA41-B822-D220B0F8B002}" type="slidenum">
              <a:rPr lang="en-US" smtClean="0">
                <a:cs typeface="+mn-cs"/>
              </a:rPr>
              <a:pPr>
                <a:defRPr/>
              </a:pPr>
              <a:t>7</a:t>
            </a:fld>
            <a:endParaRPr lang="en-US" dirty="0">
              <a:cs typeface="+mn-cs"/>
            </a:endParaRPr>
          </a:p>
        </p:txBody>
      </p:sp>
      <p:sp>
        <p:nvSpPr>
          <p:cNvPr id="4" name="Text Placeholder 3">
            <a:extLst>
              <a:ext uri="{FF2B5EF4-FFF2-40B4-BE49-F238E27FC236}">
                <a16:creationId xmlns:a16="http://schemas.microsoft.com/office/drawing/2014/main" id="{99805625-F408-B223-B6DD-080D451EFCB8}"/>
              </a:ext>
            </a:extLst>
          </p:cNvPr>
          <p:cNvSpPr>
            <a:spLocks noGrp="1"/>
          </p:cNvSpPr>
          <p:nvPr>
            <p:ph type="body" sz="quarter" idx="14"/>
          </p:nvPr>
        </p:nvSpPr>
        <p:spPr>
          <a:xfrm>
            <a:off x="278675" y="858253"/>
            <a:ext cx="3808295" cy="5598694"/>
          </a:xfrm>
        </p:spPr>
        <p:txBody>
          <a:bodyPr/>
          <a:lstStyle/>
          <a:p>
            <a:r>
              <a:rPr lang="en-US" sz="1400" dirty="0"/>
              <a:t>Many of the Artemis 1 buffet sensors were iced over during flight.</a:t>
            </a:r>
          </a:p>
          <a:p>
            <a:pPr lvl="1"/>
            <a:r>
              <a:rPr lang="en-US" sz="1200" dirty="0"/>
              <a:t>Most icing issues were on the Core LOX and LH2 tanks.</a:t>
            </a:r>
          </a:p>
          <a:p>
            <a:pPr lvl="1"/>
            <a:r>
              <a:rPr lang="en-US" sz="1200" dirty="0"/>
              <a:t>BFFs were provided for the loads reconstruction effort only where data was available.</a:t>
            </a:r>
          </a:p>
          <a:p>
            <a:endParaRPr lang="en-US" sz="1400" dirty="0"/>
          </a:p>
          <a:p>
            <a:r>
              <a:rPr lang="en-US" sz="1400" dirty="0"/>
              <a:t>Provided Artemis 1 BFFs were mapped to the FEM:</a:t>
            </a:r>
          </a:p>
          <a:p>
            <a:pPr lvl="1"/>
            <a:r>
              <a:rPr lang="en-US" sz="1200" dirty="0"/>
              <a:t>0 stations on the RSRB</a:t>
            </a:r>
          </a:p>
          <a:p>
            <a:pPr lvl="1"/>
            <a:r>
              <a:rPr lang="en-US" sz="1200" dirty="0"/>
              <a:t>12 stations on Core</a:t>
            </a:r>
          </a:p>
          <a:p>
            <a:pPr lvl="1"/>
            <a:r>
              <a:rPr lang="en-US" sz="1200" dirty="0"/>
              <a:t>16 stations on the LRSB</a:t>
            </a:r>
          </a:p>
          <a:p>
            <a:endParaRPr lang="en-US" sz="1400" dirty="0"/>
          </a:p>
          <a:p>
            <a:r>
              <a:rPr lang="en-US" sz="1400" dirty="0"/>
              <a:t>Contrast above to what is available with the wind tunnel based pre-flight BFFs used in the CLA:</a:t>
            </a:r>
          </a:p>
          <a:p>
            <a:pPr lvl="1"/>
            <a:r>
              <a:rPr lang="en-US" sz="1200" dirty="0"/>
              <a:t>19 stations on the RSRB</a:t>
            </a:r>
          </a:p>
          <a:p>
            <a:pPr lvl="1"/>
            <a:r>
              <a:rPr lang="en-US" sz="1200" dirty="0"/>
              <a:t>48 locations on Core</a:t>
            </a:r>
          </a:p>
          <a:p>
            <a:pPr lvl="1"/>
            <a:r>
              <a:rPr lang="en-US" sz="1200" dirty="0"/>
              <a:t>19 stations on the LSRB</a:t>
            </a:r>
          </a:p>
          <a:p>
            <a:endParaRPr lang="en-US" sz="1400" dirty="0"/>
          </a:p>
          <a:p>
            <a:pPr marL="338137" lvl="1" indent="0">
              <a:buNone/>
            </a:pPr>
            <a:endParaRPr lang="en-US" sz="1200" dirty="0"/>
          </a:p>
          <a:p>
            <a:pPr lvl="1"/>
            <a:endParaRPr lang="en-US" sz="1200" dirty="0"/>
          </a:p>
          <a:p>
            <a:pPr marL="338137" lvl="1" indent="0">
              <a:buNone/>
            </a:pPr>
            <a:endParaRPr lang="en-US" sz="1200" dirty="0"/>
          </a:p>
          <a:p>
            <a:pPr lvl="1"/>
            <a:endParaRPr lang="en-US" sz="1200" dirty="0"/>
          </a:p>
        </p:txBody>
      </p:sp>
      <p:sp>
        <p:nvSpPr>
          <p:cNvPr id="5" name="Footer Placeholder 4">
            <a:extLst>
              <a:ext uri="{FF2B5EF4-FFF2-40B4-BE49-F238E27FC236}">
                <a16:creationId xmlns:a16="http://schemas.microsoft.com/office/drawing/2014/main" id="{8190A939-73F9-6009-EBF0-506ABA335193}"/>
              </a:ext>
            </a:extLst>
          </p:cNvPr>
          <p:cNvSpPr>
            <a:spLocks noGrp="1"/>
          </p:cNvSpPr>
          <p:nvPr>
            <p:ph type="ftr" sz="quarter" idx="15"/>
          </p:nvPr>
        </p:nvSpPr>
        <p:spPr>
          <a:xfrm>
            <a:off x="5310594" y="6621525"/>
            <a:ext cx="3110593" cy="242888"/>
          </a:xfrm>
          <a:prstGeom prst="rect">
            <a:avLst/>
          </a:prstGeom>
        </p:spPr>
        <p:txBody>
          <a:bodyPr vert="horz" lIns="91440" tIns="45720" rIns="91440" bIns="45720" rtlCol="0" anchor="ctr"/>
          <a:lstStyle>
            <a:defPPr>
              <a:defRPr lang="en-US"/>
            </a:defPPr>
            <a:lvl1pPr algn="ctr" defTabSz="912813" rtl="0" fontAlgn="base">
              <a:spcBef>
                <a:spcPct val="0"/>
              </a:spcBef>
              <a:spcAft>
                <a:spcPct val="0"/>
              </a:spcAft>
              <a:defRPr sz="900" kern="1200">
                <a:solidFill>
                  <a:schemeClr val="tx1">
                    <a:tint val="75000"/>
                  </a:schemeClr>
                </a:solidFill>
                <a:latin typeface="Arial" charset="0"/>
                <a:ea typeface="ＭＳ Ｐゴシック" charset="0"/>
                <a:cs typeface="ＭＳ Ｐゴシック" charset="0"/>
              </a:defRPr>
            </a:lvl1pPr>
            <a:lvl2pPr marL="455613" indent="1588" algn="l" defTabSz="912813"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2813" indent="1588" algn="l" defTabSz="912813"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0013" indent="1588" algn="l" defTabSz="912813"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7213" indent="1588" algn="l" defTabSz="912813"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en-US"/>
              <a:t>MSFC-EV31-initials-YYYMMDD</a:t>
            </a:r>
            <a:endParaRPr lang="en-US" dirty="0"/>
          </a:p>
        </p:txBody>
      </p:sp>
      <p:cxnSp>
        <p:nvCxnSpPr>
          <p:cNvPr id="25" name="Straight Arrow Connector 24">
            <a:extLst>
              <a:ext uri="{FF2B5EF4-FFF2-40B4-BE49-F238E27FC236}">
                <a16:creationId xmlns:a16="http://schemas.microsoft.com/office/drawing/2014/main" id="{A545192A-C939-8524-E1BB-A795AFA5AE39}"/>
              </a:ext>
            </a:extLst>
          </p:cNvPr>
          <p:cNvCxnSpPr>
            <a:cxnSpLocks/>
          </p:cNvCxnSpPr>
          <p:nvPr/>
        </p:nvCxnSpPr>
        <p:spPr bwMode="auto">
          <a:xfrm flipV="1">
            <a:off x="2348917" y="2307087"/>
            <a:ext cx="3292209" cy="827635"/>
          </a:xfrm>
          <a:prstGeom prst="straightConnector1">
            <a:avLst/>
          </a:prstGeom>
          <a:ln>
            <a:headEnd type="none" w="med" len="med"/>
            <a:tailEnd type="triangle" w="med" len="med"/>
          </a:ln>
        </p:spPr>
        <p:style>
          <a:lnRef idx="1">
            <a:schemeClr val="accent6"/>
          </a:lnRef>
          <a:fillRef idx="0">
            <a:schemeClr val="accent6"/>
          </a:fillRef>
          <a:effectRef idx="0">
            <a:schemeClr val="accent6"/>
          </a:effectRef>
          <a:fontRef idx="minor">
            <a:schemeClr val="tx1"/>
          </a:fontRef>
        </p:style>
      </p:cxnSp>
      <p:cxnSp>
        <p:nvCxnSpPr>
          <p:cNvPr id="10" name="Straight Arrow Connector 9">
            <a:extLst>
              <a:ext uri="{FF2B5EF4-FFF2-40B4-BE49-F238E27FC236}">
                <a16:creationId xmlns:a16="http://schemas.microsoft.com/office/drawing/2014/main" id="{99A13FDD-D6A1-06FC-3D0F-2EE8E16C4FDF}"/>
              </a:ext>
            </a:extLst>
          </p:cNvPr>
          <p:cNvCxnSpPr>
            <a:cxnSpLocks/>
          </p:cNvCxnSpPr>
          <p:nvPr/>
        </p:nvCxnSpPr>
        <p:spPr bwMode="auto">
          <a:xfrm flipV="1">
            <a:off x="2525086" y="3158653"/>
            <a:ext cx="3546012" cy="198431"/>
          </a:xfrm>
          <a:prstGeom prst="straightConnector1">
            <a:avLst/>
          </a:prstGeom>
          <a:ln>
            <a:headEnd type="none" w="med" len="med"/>
            <a:tailEnd type="triangle" w="med" len="med"/>
          </a:ln>
        </p:spPr>
        <p:style>
          <a:lnRef idx="1">
            <a:schemeClr val="accent6"/>
          </a:lnRef>
          <a:fillRef idx="0">
            <a:schemeClr val="accent6"/>
          </a:fillRef>
          <a:effectRef idx="0">
            <a:schemeClr val="accent6"/>
          </a:effectRef>
          <a:fontRef idx="minor">
            <a:schemeClr val="tx1"/>
          </a:fontRef>
        </p:style>
      </p:cxnSp>
      <p:sp>
        <p:nvSpPr>
          <p:cNvPr id="23" name="TextBox 22">
            <a:extLst>
              <a:ext uri="{FF2B5EF4-FFF2-40B4-BE49-F238E27FC236}">
                <a16:creationId xmlns:a16="http://schemas.microsoft.com/office/drawing/2014/main" id="{7446D9A2-FAFD-F2D3-3952-294B1BD36C61}"/>
              </a:ext>
            </a:extLst>
          </p:cNvPr>
          <p:cNvSpPr txBox="1"/>
          <p:nvPr/>
        </p:nvSpPr>
        <p:spPr>
          <a:xfrm>
            <a:off x="5922386" y="2880806"/>
            <a:ext cx="1846980" cy="253916"/>
          </a:xfrm>
          <a:prstGeom prst="rect">
            <a:avLst/>
          </a:prstGeom>
          <a:noFill/>
        </p:spPr>
        <p:txBody>
          <a:bodyPr wrap="none" rtlCol="0">
            <a:spAutoFit/>
          </a:bodyPr>
          <a:lstStyle/>
          <a:p>
            <a:r>
              <a:rPr lang="en-US" sz="1050" dirty="0"/>
              <a:t>BFFs mapped to LSRB (16)</a:t>
            </a:r>
          </a:p>
        </p:txBody>
      </p:sp>
      <p:sp>
        <p:nvSpPr>
          <p:cNvPr id="26" name="TextBox 25">
            <a:extLst>
              <a:ext uri="{FF2B5EF4-FFF2-40B4-BE49-F238E27FC236}">
                <a16:creationId xmlns:a16="http://schemas.microsoft.com/office/drawing/2014/main" id="{F88258E2-9CFA-F668-E0B1-A2CEB867A962}"/>
              </a:ext>
            </a:extLst>
          </p:cNvPr>
          <p:cNvSpPr txBox="1"/>
          <p:nvPr/>
        </p:nvSpPr>
        <p:spPr>
          <a:xfrm>
            <a:off x="5922386" y="2395908"/>
            <a:ext cx="1787669" cy="253916"/>
          </a:xfrm>
          <a:prstGeom prst="rect">
            <a:avLst/>
          </a:prstGeom>
          <a:noFill/>
        </p:spPr>
        <p:txBody>
          <a:bodyPr wrap="none" rtlCol="0">
            <a:spAutoFit/>
          </a:bodyPr>
          <a:lstStyle/>
          <a:p>
            <a:r>
              <a:rPr lang="en-US" sz="1050" dirty="0"/>
              <a:t>BFFs mapped to Core (12)</a:t>
            </a:r>
          </a:p>
        </p:txBody>
      </p:sp>
      <p:cxnSp>
        <p:nvCxnSpPr>
          <p:cNvPr id="34" name="Straight Arrow Connector 33">
            <a:extLst>
              <a:ext uri="{FF2B5EF4-FFF2-40B4-BE49-F238E27FC236}">
                <a16:creationId xmlns:a16="http://schemas.microsoft.com/office/drawing/2014/main" id="{69B7F358-6E9D-EA65-00A7-258F539C2F30}"/>
              </a:ext>
            </a:extLst>
          </p:cNvPr>
          <p:cNvCxnSpPr>
            <a:cxnSpLocks/>
          </p:cNvCxnSpPr>
          <p:nvPr/>
        </p:nvCxnSpPr>
        <p:spPr bwMode="auto">
          <a:xfrm flipV="1">
            <a:off x="2525086" y="4102873"/>
            <a:ext cx="3546012" cy="249701"/>
          </a:xfrm>
          <a:prstGeom prst="straightConnector1">
            <a:avLst/>
          </a:prstGeom>
          <a:ln>
            <a:headEnd type="none" w="med" len="med"/>
            <a:tailEnd type="triangle" w="med" len="med"/>
          </a:ln>
        </p:spPr>
        <p:style>
          <a:lnRef idx="1">
            <a:schemeClr val="accent6"/>
          </a:lnRef>
          <a:fillRef idx="0">
            <a:schemeClr val="accent6"/>
          </a:fillRef>
          <a:effectRef idx="0">
            <a:schemeClr val="accent6"/>
          </a:effectRef>
          <a:fontRef idx="minor">
            <a:schemeClr val="tx1"/>
          </a:fontRef>
        </p:style>
      </p:cxnSp>
      <p:cxnSp>
        <p:nvCxnSpPr>
          <p:cNvPr id="39" name="Straight Arrow Connector 38">
            <a:extLst>
              <a:ext uri="{FF2B5EF4-FFF2-40B4-BE49-F238E27FC236}">
                <a16:creationId xmlns:a16="http://schemas.microsoft.com/office/drawing/2014/main" id="{DBCD1F25-6679-0498-6E98-A2541CD15F81}"/>
              </a:ext>
            </a:extLst>
          </p:cNvPr>
          <p:cNvCxnSpPr>
            <a:cxnSpLocks/>
          </p:cNvCxnSpPr>
          <p:nvPr/>
        </p:nvCxnSpPr>
        <p:spPr bwMode="auto">
          <a:xfrm>
            <a:off x="2416029" y="4583556"/>
            <a:ext cx="2442218" cy="486084"/>
          </a:xfrm>
          <a:prstGeom prst="straightConnector1">
            <a:avLst/>
          </a:prstGeom>
          <a:ln>
            <a:headEnd type="none" w="med" len="med"/>
            <a:tailEnd type="triangle" w="med" len="med"/>
          </a:ln>
        </p:spPr>
        <p:style>
          <a:lnRef idx="1">
            <a:schemeClr val="accent6"/>
          </a:lnRef>
          <a:fillRef idx="0">
            <a:schemeClr val="accent6"/>
          </a:fillRef>
          <a:effectRef idx="0">
            <a:schemeClr val="accent6"/>
          </a:effectRef>
          <a:fontRef idx="minor">
            <a:schemeClr val="tx1"/>
          </a:fontRef>
        </p:style>
      </p:cxnSp>
      <p:cxnSp>
        <p:nvCxnSpPr>
          <p:cNvPr id="42" name="Straight Arrow Connector 41">
            <a:extLst>
              <a:ext uri="{FF2B5EF4-FFF2-40B4-BE49-F238E27FC236}">
                <a16:creationId xmlns:a16="http://schemas.microsoft.com/office/drawing/2014/main" id="{BFB6F17E-1A33-25E7-C166-8A0944C9B104}"/>
              </a:ext>
            </a:extLst>
          </p:cNvPr>
          <p:cNvCxnSpPr>
            <a:cxnSpLocks/>
          </p:cNvCxnSpPr>
          <p:nvPr/>
        </p:nvCxnSpPr>
        <p:spPr bwMode="auto">
          <a:xfrm>
            <a:off x="2525086" y="4810075"/>
            <a:ext cx="3446344" cy="1189672"/>
          </a:xfrm>
          <a:prstGeom prst="straightConnector1">
            <a:avLst/>
          </a:prstGeom>
          <a:ln>
            <a:headEnd type="none" w="med" len="med"/>
            <a:tailEnd type="triangle" w="med" len="med"/>
          </a:ln>
        </p:spPr>
        <p:style>
          <a:lnRef idx="1">
            <a:schemeClr val="accent6"/>
          </a:lnRef>
          <a:fillRef idx="0">
            <a:schemeClr val="accent6"/>
          </a:fillRef>
          <a:effectRef idx="0">
            <a:schemeClr val="accent6"/>
          </a:effectRef>
          <a:fontRef idx="minor">
            <a:schemeClr val="tx1"/>
          </a:fontRef>
        </p:style>
      </p:cxnSp>
      <p:sp>
        <p:nvSpPr>
          <p:cNvPr id="44" name="TextBox 43">
            <a:extLst>
              <a:ext uri="{FF2B5EF4-FFF2-40B4-BE49-F238E27FC236}">
                <a16:creationId xmlns:a16="http://schemas.microsoft.com/office/drawing/2014/main" id="{4A4F0431-8E09-118B-2F91-B8859627542E}"/>
              </a:ext>
            </a:extLst>
          </p:cNvPr>
          <p:cNvSpPr txBox="1"/>
          <p:nvPr/>
        </p:nvSpPr>
        <p:spPr>
          <a:xfrm>
            <a:off x="5922386" y="1180954"/>
            <a:ext cx="1794081" cy="253916"/>
          </a:xfrm>
          <a:prstGeom prst="rect">
            <a:avLst/>
          </a:prstGeom>
          <a:noFill/>
        </p:spPr>
        <p:txBody>
          <a:bodyPr wrap="none" rtlCol="0">
            <a:spAutoFit/>
          </a:bodyPr>
          <a:lstStyle/>
          <a:p>
            <a:r>
              <a:rPr lang="en-US" sz="1050" dirty="0"/>
              <a:t>BFFs mapped to RSRB (0)</a:t>
            </a:r>
          </a:p>
        </p:txBody>
      </p:sp>
      <p:sp>
        <p:nvSpPr>
          <p:cNvPr id="45" name="TextBox 44">
            <a:extLst>
              <a:ext uri="{FF2B5EF4-FFF2-40B4-BE49-F238E27FC236}">
                <a16:creationId xmlns:a16="http://schemas.microsoft.com/office/drawing/2014/main" id="{8A04647A-9850-90FD-9179-3FF9E30639D4}"/>
              </a:ext>
            </a:extLst>
          </p:cNvPr>
          <p:cNvSpPr txBox="1"/>
          <p:nvPr/>
        </p:nvSpPr>
        <p:spPr>
          <a:xfrm>
            <a:off x="5975285" y="5808781"/>
            <a:ext cx="1846980" cy="253916"/>
          </a:xfrm>
          <a:prstGeom prst="rect">
            <a:avLst/>
          </a:prstGeom>
          <a:noFill/>
        </p:spPr>
        <p:txBody>
          <a:bodyPr wrap="none" rtlCol="0">
            <a:spAutoFit/>
          </a:bodyPr>
          <a:lstStyle/>
          <a:p>
            <a:r>
              <a:rPr lang="en-US" sz="1050" dirty="0"/>
              <a:t>BFFs mapped to LSRB (19)</a:t>
            </a:r>
          </a:p>
        </p:txBody>
      </p:sp>
      <p:sp>
        <p:nvSpPr>
          <p:cNvPr id="46" name="TextBox 45">
            <a:extLst>
              <a:ext uri="{FF2B5EF4-FFF2-40B4-BE49-F238E27FC236}">
                <a16:creationId xmlns:a16="http://schemas.microsoft.com/office/drawing/2014/main" id="{655FEEB6-6179-1FFA-CDBF-20806A92A0F2}"/>
              </a:ext>
            </a:extLst>
          </p:cNvPr>
          <p:cNvSpPr txBox="1"/>
          <p:nvPr/>
        </p:nvSpPr>
        <p:spPr>
          <a:xfrm>
            <a:off x="5975285" y="5323883"/>
            <a:ext cx="1787669" cy="253916"/>
          </a:xfrm>
          <a:prstGeom prst="rect">
            <a:avLst/>
          </a:prstGeom>
          <a:noFill/>
        </p:spPr>
        <p:txBody>
          <a:bodyPr wrap="none" rtlCol="0">
            <a:spAutoFit/>
          </a:bodyPr>
          <a:lstStyle/>
          <a:p>
            <a:r>
              <a:rPr lang="en-US" sz="1050" dirty="0"/>
              <a:t>BFFs mapped to Core (48)</a:t>
            </a:r>
          </a:p>
        </p:txBody>
      </p:sp>
      <p:sp>
        <p:nvSpPr>
          <p:cNvPr id="47" name="TextBox 46">
            <a:extLst>
              <a:ext uri="{FF2B5EF4-FFF2-40B4-BE49-F238E27FC236}">
                <a16:creationId xmlns:a16="http://schemas.microsoft.com/office/drawing/2014/main" id="{B502A138-7896-9DB6-9270-6F7084C26062}"/>
              </a:ext>
            </a:extLst>
          </p:cNvPr>
          <p:cNvSpPr txBox="1"/>
          <p:nvPr/>
        </p:nvSpPr>
        <p:spPr>
          <a:xfrm>
            <a:off x="5975285" y="4108929"/>
            <a:ext cx="1869423" cy="253916"/>
          </a:xfrm>
          <a:prstGeom prst="rect">
            <a:avLst/>
          </a:prstGeom>
          <a:noFill/>
        </p:spPr>
        <p:txBody>
          <a:bodyPr wrap="none" rtlCol="0">
            <a:spAutoFit/>
          </a:bodyPr>
          <a:lstStyle/>
          <a:p>
            <a:r>
              <a:rPr lang="en-US" sz="1050" dirty="0"/>
              <a:t>BFFs mapped to RSRB (19)</a:t>
            </a:r>
          </a:p>
        </p:txBody>
      </p:sp>
      <p:sp>
        <p:nvSpPr>
          <p:cNvPr id="24" name="TextBox 23">
            <a:extLst>
              <a:ext uri="{FF2B5EF4-FFF2-40B4-BE49-F238E27FC236}">
                <a16:creationId xmlns:a16="http://schemas.microsoft.com/office/drawing/2014/main" id="{3293D6BE-B062-624C-5A62-66B0C0733752}"/>
              </a:ext>
            </a:extLst>
          </p:cNvPr>
          <p:cNvSpPr txBox="1"/>
          <p:nvPr/>
        </p:nvSpPr>
        <p:spPr>
          <a:xfrm>
            <a:off x="223508" y="5294973"/>
            <a:ext cx="3911384" cy="1015663"/>
          </a:xfrm>
          <a:prstGeom prst="rect">
            <a:avLst/>
          </a:prstGeom>
          <a:solidFill>
            <a:srgbClr val="1052A0"/>
          </a:solidFill>
        </p:spPr>
        <p:txBody>
          <a:bodyPr wrap="square" rtlCol="0">
            <a:spAutoFit/>
          </a:bodyPr>
          <a:lstStyle/>
          <a:p>
            <a:r>
              <a:rPr lang="en-US" sz="1200" b="1" dirty="0">
                <a:solidFill>
                  <a:schemeClr val="tx2"/>
                </a:solidFill>
              </a:rPr>
              <a:t>Because the available reconstructed BFFs were so sparse, they were not included directly in the reconstructed loads.  They were, however, used to study trends and evaluate the buffet analysis methodology where possible.</a:t>
            </a:r>
          </a:p>
        </p:txBody>
      </p:sp>
    </p:spTree>
    <p:extLst>
      <p:ext uri="{BB962C8B-B14F-4D97-AF65-F5344CB8AC3E}">
        <p14:creationId xmlns:p14="http://schemas.microsoft.com/office/powerpoint/2010/main" val="218701398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519B7-028C-A688-5085-04B66FB1C522}"/>
              </a:ext>
            </a:extLst>
          </p:cNvPr>
          <p:cNvSpPr>
            <a:spLocks noGrp="1"/>
          </p:cNvSpPr>
          <p:nvPr>
            <p:ph type="title"/>
          </p:nvPr>
        </p:nvSpPr>
        <p:spPr/>
        <p:txBody>
          <a:bodyPr/>
          <a:lstStyle/>
          <a:p>
            <a:r>
              <a:rPr lang="en-US" dirty="0"/>
              <a:t>Reconstructed Boost Phase Ascent Loads</a:t>
            </a:r>
          </a:p>
        </p:txBody>
      </p:sp>
      <p:sp>
        <p:nvSpPr>
          <p:cNvPr id="3" name="Slide Number Placeholder 2">
            <a:extLst>
              <a:ext uri="{FF2B5EF4-FFF2-40B4-BE49-F238E27FC236}">
                <a16:creationId xmlns:a16="http://schemas.microsoft.com/office/drawing/2014/main" id="{8C10DA71-DE68-5BB8-1D69-3CD919EFB38F}"/>
              </a:ext>
            </a:extLst>
          </p:cNvPr>
          <p:cNvSpPr>
            <a:spLocks noGrp="1"/>
          </p:cNvSpPr>
          <p:nvPr>
            <p:ph type="sldNum" sz="quarter" idx="13"/>
          </p:nvPr>
        </p:nvSpPr>
        <p:spPr/>
        <p:txBody>
          <a:bodyPr/>
          <a:lstStyle/>
          <a:p>
            <a:pPr>
              <a:defRPr/>
            </a:pPr>
            <a:fld id="{72C2F7EA-524D-BA41-B822-D220B0F8B002}" type="slidenum">
              <a:rPr lang="en-US" smtClean="0">
                <a:cs typeface="+mn-cs"/>
              </a:rPr>
              <a:pPr>
                <a:defRPr/>
              </a:pPr>
              <a:t>8</a:t>
            </a:fld>
            <a:endParaRPr lang="en-US" dirty="0">
              <a:cs typeface="+mn-cs"/>
            </a:endParaRPr>
          </a:p>
        </p:txBody>
      </p:sp>
      <p:sp>
        <p:nvSpPr>
          <p:cNvPr id="4" name="Text Placeholder 3">
            <a:extLst>
              <a:ext uri="{FF2B5EF4-FFF2-40B4-BE49-F238E27FC236}">
                <a16:creationId xmlns:a16="http://schemas.microsoft.com/office/drawing/2014/main" id="{83C4251D-98B4-2D60-A275-2DDF572C271E}"/>
              </a:ext>
            </a:extLst>
          </p:cNvPr>
          <p:cNvSpPr>
            <a:spLocks noGrp="1"/>
          </p:cNvSpPr>
          <p:nvPr>
            <p:ph type="body" sz="quarter" idx="14"/>
          </p:nvPr>
        </p:nvSpPr>
        <p:spPr/>
        <p:txBody>
          <a:bodyPr/>
          <a:lstStyle/>
          <a:p>
            <a:r>
              <a:rPr lang="en-US" dirty="0"/>
              <a:t>Reconstructed loads:</a:t>
            </a:r>
          </a:p>
          <a:p>
            <a:pPr lvl="1"/>
            <a:r>
              <a:rPr lang="en-US" dirty="0"/>
              <a:t>Straight-add LCE</a:t>
            </a:r>
          </a:p>
          <a:p>
            <a:pPr lvl="1"/>
            <a:r>
              <a:rPr lang="en-US" dirty="0"/>
              <a:t>“MNVR” sim results (really just means flight-mechanics with dynamics)</a:t>
            </a:r>
          </a:p>
          <a:p>
            <a:pPr lvl="2"/>
            <a:r>
              <a:rPr lang="en-US" dirty="0"/>
              <a:t>Main input is the Best Estimated Trajectory (BET)</a:t>
            </a:r>
          </a:p>
          <a:p>
            <a:pPr lvl="2"/>
            <a:r>
              <a:rPr lang="en-US" dirty="0"/>
              <a:t>BET alpha/beta includes response to wind gusts &gt;~1500’ (460m)</a:t>
            </a:r>
          </a:p>
          <a:p>
            <a:pPr lvl="2"/>
            <a:r>
              <a:rPr lang="en-US" dirty="0"/>
              <a:t>Reconstructed gimbal angles and Core thrust provided by Vehicle Management (VM)</a:t>
            </a:r>
          </a:p>
          <a:p>
            <a:pPr lvl="3"/>
            <a:r>
              <a:rPr lang="en-US" dirty="0"/>
              <a:t>Gimbal angles include PTI</a:t>
            </a:r>
          </a:p>
          <a:p>
            <a:pPr lvl="2"/>
            <a:r>
              <a:rPr lang="en-US" dirty="0"/>
              <a:t>Reconstructed booster thrust</a:t>
            </a:r>
          </a:p>
          <a:p>
            <a:pPr lvl="2"/>
            <a:r>
              <a:rPr lang="en-US" dirty="0"/>
              <a:t>Reconstructed mass properties</a:t>
            </a:r>
          </a:p>
          <a:p>
            <a:pPr lvl="2"/>
            <a:r>
              <a:rPr lang="en-US" dirty="0"/>
              <a:t>Reconstructed base drag</a:t>
            </a:r>
          </a:p>
          <a:p>
            <a:pPr lvl="2"/>
            <a:r>
              <a:rPr lang="en-US" dirty="0"/>
              <a:t>No new aero line loads </a:t>
            </a:r>
          </a:p>
          <a:p>
            <a:pPr lvl="2"/>
            <a:r>
              <a:rPr lang="en-US" dirty="0"/>
              <a:t>Reconstructed Booster TO for 1L &amp; 2L</a:t>
            </a:r>
          </a:p>
          <a:p>
            <a:pPr lvl="1"/>
            <a:r>
              <a:rPr lang="en-US" dirty="0"/>
              <a:t>All other components are based on pre-flight data and are at a mean level in the LCE:</a:t>
            </a:r>
          </a:p>
          <a:p>
            <a:pPr lvl="2"/>
            <a:r>
              <a:rPr lang="en-US" dirty="0"/>
              <a:t>Pre-flight turbulent gust filtered to only have content &lt;1500’ (subset of cases)</a:t>
            </a:r>
          </a:p>
          <a:p>
            <a:pPr lvl="2"/>
            <a:r>
              <a:rPr lang="en-US" dirty="0"/>
              <a:t>Tuned gust</a:t>
            </a:r>
          </a:p>
          <a:p>
            <a:pPr lvl="2"/>
            <a:r>
              <a:rPr lang="en-US" dirty="0"/>
              <a:t>3L Booster TO</a:t>
            </a:r>
          </a:p>
          <a:p>
            <a:pPr lvl="2"/>
            <a:r>
              <a:rPr lang="en-US" dirty="0"/>
              <a:t>CSE TO</a:t>
            </a:r>
          </a:p>
          <a:p>
            <a:pPr lvl="2"/>
            <a:r>
              <a:rPr lang="en-US" dirty="0"/>
              <a:t>Buffet</a:t>
            </a:r>
          </a:p>
          <a:p>
            <a:pPr lvl="3"/>
            <a:r>
              <a:rPr lang="en-US" dirty="0"/>
              <a:t>This is the most significant missing piece of the reconstruction.  Because the measured buffet data was incomplete, the reconstruction curves include the following for buffet:  </a:t>
            </a:r>
            <a:r>
              <a:rPr lang="en-US" b="1" dirty="0"/>
              <a:t>Pre-flight buffet Q and V-scaled to the BET and included at a mean level in the LCE.  Includes all </a:t>
            </a:r>
            <a:r>
              <a:rPr lang="el-GR" b="1" dirty="0"/>
              <a:t>α</a:t>
            </a:r>
            <a:r>
              <a:rPr lang="en-US" b="1" dirty="0"/>
              <a:t>/</a:t>
            </a:r>
            <a:r>
              <a:rPr lang="el-GR" b="1" dirty="0"/>
              <a:t>β</a:t>
            </a:r>
            <a:r>
              <a:rPr lang="en-US" b="1" dirty="0"/>
              <a:t> conditions up to 4 deg.</a:t>
            </a:r>
          </a:p>
          <a:p>
            <a:pPr lvl="2"/>
            <a:r>
              <a:rPr lang="en-US" dirty="0"/>
              <a:t>No Thrust Vector Misalignment (TVM) or Thrust Vector Offset (TVO); some TVM might be included in reconstructed gimbal angle</a:t>
            </a:r>
          </a:p>
        </p:txBody>
      </p:sp>
    </p:spTree>
    <p:extLst>
      <p:ext uri="{BB962C8B-B14F-4D97-AF65-F5344CB8AC3E}">
        <p14:creationId xmlns:p14="http://schemas.microsoft.com/office/powerpoint/2010/main" val="3903623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1B72F9-7B51-BC09-1CEF-14DEBADDB52D}"/>
              </a:ext>
            </a:extLst>
          </p:cNvPr>
          <p:cNvPicPr>
            <a:picLocks noChangeAspect="1"/>
          </p:cNvPicPr>
          <p:nvPr/>
        </p:nvPicPr>
        <p:blipFill rotWithShape="1">
          <a:blip r:embed="rId2"/>
          <a:srcRect l="10086" r="1"/>
          <a:stretch/>
        </p:blipFill>
        <p:spPr>
          <a:xfrm>
            <a:off x="450850" y="4197941"/>
            <a:ext cx="3210781" cy="1841639"/>
          </a:xfrm>
          <a:prstGeom prst="rect">
            <a:avLst/>
          </a:prstGeom>
        </p:spPr>
      </p:pic>
      <p:sp>
        <p:nvSpPr>
          <p:cNvPr id="2" name="Title 1">
            <a:extLst>
              <a:ext uri="{FF2B5EF4-FFF2-40B4-BE49-F238E27FC236}">
                <a16:creationId xmlns:a16="http://schemas.microsoft.com/office/drawing/2014/main" id="{1FACFF50-E29B-9C87-C1F1-DF32165F2E9C}"/>
              </a:ext>
            </a:extLst>
          </p:cNvPr>
          <p:cNvSpPr>
            <a:spLocks noGrp="1"/>
          </p:cNvSpPr>
          <p:nvPr>
            <p:ph type="title"/>
          </p:nvPr>
        </p:nvSpPr>
        <p:spPr/>
        <p:txBody>
          <a:bodyPr/>
          <a:lstStyle/>
          <a:p>
            <a:r>
              <a:rPr lang="en-US" dirty="0"/>
              <a:t>Combined Boost Phase Reconstructed Loads</a:t>
            </a:r>
          </a:p>
        </p:txBody>
      </p:sp>
      <p:sp>
        <p:nvSpPr>
          <p:cNvPr id="3" name="Slide Number Placeholder 2">
            <a:extLst>
              <a:ext uri="{FF2B5EF4-FFF2-40B4-BE49-F238E27FC236}">
                <a16:creationId xmlns:a16="http://schemas.microsoft.com/office/drawing/2014/main" id="{7258C497-BB3A-2947-0F19-A0505D0EE1F4}"/>
              </a:ext>
            </a:extLst>
          </p:cNvPr>
          <p:cNvSpPr>
            <a:spLocks noGrp="1"/>
          </p:cNvSpPr>
          <p:nvPr>
            <p:ph type="sldNum" sz="quarter" idx="13"/>
          </p:nvPr>
        </p:nvSpPr>
        <p:spPr/>
        <p:txBody>
          <a:bodyPr/>
          <a:lstStyle/>
          <a:p>
            <a:pPr>
              <a:defRPr/>
            </a:pPr>
            <a:fld id="{72C2F7EA-524D-BA41-B822-D220B0F8B002}" type="slidenum">
              <a:rPr lang="en-US" smtClean="0">
                <a:cs typeface="+mn-cs"/>
              </a:rPr>
              <a:pPr>
                <a:defRPr/>
              </a:pPr>
              <a:t>9</a:t>
            </a:fld>
            <a:endParaRPr lang="en-US" dirty="0">
              <a:cs typeface="+mn-cs"/>
            </a:endParaRPr>
          </a:p>
        </p:txBody>
      </p:sp>
      <p:sp>
        <p:nvSpPr>
          <p:cNvPr id="4" name="Text Placeholder 3">
            <a:extLst>
              <a:ext uri="{FF2B5EF4-FFF2-40B4-BE49-F238E27FC236}">
                <a16:creationId xmlns:a16="http://schemas.microsoft.com/office/drawing/2014/main" id="{27AB538D-7242-B8EF-458F-6B8D28D579A2}"/>
              </a:ext>
            </a:extLst>
          </p:cNvPr>
          <p:cNvSpPr>
            <a:spLocks noGrp="1"/>
          </p:cNvSpPr>
          <p:nvPr>
            <p:ph type="body" sz="quarter" idx="14"/>
          </p:nvPr>
        </p:nvSpPr>
        <p:spPr>
          <a:xfrm>
            <a:off x="167174" y="835797"/>
            <a:ext cx="3817149" cy="5598694"/>
          </a:xfrm>
        </p:spPr>
        <p:txBody>
          <a:bodyPr/>
          <a:lstStyle/>
          <a:p>
            <a:r>
              <a:rPr lang="en-US" sz="1600" dirty="0"/>
              <a:t>Axial and bending moments from the DFI strain data compared well to the reconstructed loads.</a:t>
            </a:r>
          </a:p>
          <a:p>
            <a:pPr lvl="1"/>
            <a:r>
              <a:rPr lang="en-US" sz="1400" dirty="0"/>
              <a:t>Axial in backup.</a:t>
            </a:r>
          </a:p>
          <a:p>
            <a:pPr lvl="1"/>
            <a:r>
              <a:rPr lang="en-US" sz="1400" dirty="0"/>
              <a:t>Some deviate; worse later in flight where loads are much lower.</a:t>
            </a:r>
          </a:p>
          <a:p>
            <a:pPr lvl="1"/>
            <a:r>
              <a:rPr lang="en-US" sz="1400" dirty="0"/>
              <a:t>Reconstructed loads are well within pre-flight design.</a:t>
            </a:r>
          </a:p>
        </p:txBody>
      </p:sp>
      <p:pic>
        <p:nvPicPr>
          <p:cNvPr id="8" name="Picture 7">
            <a:extLst>
              <a:ext uri="{FF2B5EF4-FFF2-40B4-BE49-F238E27FC236}">
                <a16:creationId xmlns:a16="http://schemas.microsoft.com/office/drawing/2014/main" id="{3D69A82D-65DF-2E7E-70A5-AF979272D32F}"/>
              </a:ext>
            </a:extLst>
          </p:cNvPr>
          <p:cNvPicPr>
            <a:picLocks noChangeAspect="1"/>
          </p:cNvPicPr>
          <p:nvPr/>
        </p:nvPicPr>
        <p:blipFill rotWithShape="1">
          <a:blip r:embed="rId3"/>
          <a:srcRect l="12987" t="7360" b="6619"/>
          <a:stretch/>
        </p:blipFill>
        <p:spPr>
          <a:xfrm>
            <a:off x="4419868" y="1057758"/>
            <a:ext cx="4724131" cy="2594231"/>
          </a:xfrm>
          <a:prstGeom prst="rect">
            <a:avLst/>
          </a:prstGeom>
        </p:spPr>
      </p:pic>
      <p:pic>
        <p:nvPicPr>
          <p:cNvPr id="10" name="Picture 9">
            <a:extLst>
              <a:ext uri="{FF2B5EF4-FFF2-40B4-BE49-F238E27FC236}">
                <a16:creationId xmlns:a16="http://schemas.microsoft.com/office/drawing/2014/main" id="{879A3B47-4430-0F51-4C78-6A38A2422F0E}"/>
              </a:ext>
            </a:extLst>
          </p:cNvPr>
          <p:cNvPicPr>
            <a:picLocks noChangeAspect="1"/>
          </p:cNvPicPr>
          <p:nvPr/>
        </p:nvPicPr>
        <p:blipFill rotWithShape="1">
          <a:blip r:embed="rId4"/>
          <a:srcRect l="12987" t="7360" b="6619"/>
          <a:stretch/>
        </p:blipFill>
        <p:spPr>
          <a:xfrm>
            <a:off x="4200097" y="3932627"/>
            <a:ext cx="4724131" cy="2594231"/>
          </a:xfrm>
          <a:prstGeom prst="rect">
            <a:avLst/>
          </a:prstGeom>
        </p:spPr>
      </p:pic>
      <p:pic>
        <p:nvPicPr>
          <p:cNvPr id="5" name="Picture 4" descr="Chart, line chart&#10;&#10;Description automatically generated">
            <a:extLst>
              <a:ext uri="{FF2B5EF4-FFF2-40B4-BE49-F238E27FC236}">
                <a16:creationId xmlns:a16="http://schemas.microsoft.com/office/drawing/2014/main" id="{972608D6-44DB-FFF5-ACB9-2D4C6E091F43}"/>
              </a:ext>
            </a:extLst>
          </p:cNvPr>
          <p:cNvPicPr>
            <a:picLocks noChangeAspect="1"/>
          </p:cNvPicPr>
          <p:nvPr/>
        </p:nvPicPr>
        <p:blipFill rotWithShape="1">
          <a:blip r:embed="rId5"/>
          <a:srcRect l="16263" t="31691" r="6724" b="35860"/>
          <a:stretch/>
        </p:blipFill>
        <p:spPr>
          <a:xfrm>
            <a:off x="450850" y="3196990"/>
            <a:ext cx="3624760" cy="724697"/>
          </a:xfrm>
          <a:prstGeom prst="rect">
            <a:avLst/>
          </a:prstGeom>
        </p:spPr>
      </p:pic>
      <p:cxnSp>
        <p:nvCxnSpPr>
          <p:cNvPr id="9" name="Straight Arrow Connector 8">
            <a:extLst>
              <a:ext uri="{FF2B5EF4-FFF2-40B4-BE49-F238E27FC236}">
                <a16:creationId xmlns:a16="http://schemas.microsoft.com/office/drawing/2014/main" id="{6A2CFB09-95DA-863C-8BB0-7B5D94CAAC60}"/>
              </a:ext>
            </a:extLst>
          </p:cNvPr>
          <p:cNvCxnSpPr/>
          <p:nvPr/>
        </p:nvCxnSpPr>
        <p:spPr bwMode="auto">
          <a:xfrm flipV="1">
            <a:off x="3831771" y="1706880"/>
            <a:ext cx="2473235" cy="1619794"/>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80B30835-45FA-A525-7756-6ABAA02C7140}"/>
              </a:ext>
            </a:extLst>
          </p:cNvPr>
          <p:cNvSpPr txBox="1"/>
          <p:nvPr/>
        </p:nvSpPr>
        <p:spPr>
          <a:xfrm>
            <a:off x="4423086" y="2859328"/>
            <a:ext cx="1443157" cy="430887"/>
          </a:xfrm>
          <a:prstGeom prst="rect">
            <a:avLst/>
          </a:prstGeom>
          <a:noFill/>
        </p:spPr>
        <p:txBody>
          <a:bodyPr wrap="square" rtlCol="0">
            <a:spAutoFit/>
          </a:bodyPr>
          <a:lstStyle/>
          <a:p>
            <a:r>
              <a:rPr lang="en-US" sz="1100" dirty="0">
                <a:solidFill>
                  <a:schemeClr val="bg1"/>
                </a:solidFill>
              </a:rPr>
              <a:t>Load from strain data looks odd</a:t>
            </a:r>
          </a:p>
        </p:txBody>
      </p:sp>
      <p:cxnSp>
        <p:nvCxnSpPr>
          <p:cNvPr id="14" name="Straight Arrow Connector 13">
            <a:extLst>
              <a:ext uri="{FF2B5EF4-FFF2-40B4-BE49-F238E27FC236}">
                <a16:creationId xmlns:a16="http://schemas.microsoft.com/office/drawing/2014/main" id="{45754551-BB51-98C2-1228-38D0F4D87AC8}"/>
              </a:ext>
            </a:extLst>
          </p:cNvPr>
          <p:cNvCxnSpPr>
            <a:cxnSpLocks/>
          </p:cNvCxnSpPr>
          <p:nvPr/>
        </p:nvCxnSpPr>
        <p:spPr bwMode="auto">
          <a:xfrm flipV="1">
            <a:off x="3514845" y="4765484"/>
            <a:ext cx="2790161" cy="92704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1C533438-7017-1024-E1AE-41EEF697D32F}"/>
              </a:ext>
            </a:extLst>
          </p:cNvPr>
          <p:cNvSpPr txBox="1"/>
          <p:nvPr/>
        </p:nvSpPr>
        <p:spPr>
          <a:xfrm>
            <a:off x="3549975" y="5645635"/>
            <a:ext cx="1443157" cy="430887"/>
          </a:xfrm>
          <a:prstGeom prst="rect">
            <a:avLst/>
          </a:prstGeom>
          <a:noFill/>
        </p:spPr>
        <p:txBody>
          <a:bodyPr wrap="square" rtlCol="0">
            <a:spAutoFit/>
          </a:bodyPr>
          <a:lstStyle/>
          <a:p>
            <a:r>
              <a:rPr lang="en-US" sz="1100" dirty="0">
                <a:solidFill>
                  <a:schemeClr val="bg1"/>
                </a:solidFill>
              </a:rPr>
              <a:t>Compares nicely until end</a:t>
            </a:r>
          </a:p>
        </p:txBody>
      </p:sp>
      <p:sp>
        <p:nvSpPr>
          <p:cNvPr id="6" name="TextBox 5">
            <a:extLst>
              <a:ext uri="{FF2B5EF4-FFF2-40B4-BE49-F238E27FC236}">
                <a16:creationId xmlns:a16="http://schemas.microsoft.com/office/drawing/2014/main" id="{0B172BF5-A849-38F9-FEBB-1864A916BD34}"/>
              </a:ext>
            </a:extLst>
          </p:cNvPr>
          <p:cNvSpPr txBox="1"/>
          <p:nvPr/>
        </p:nvSpPr>
        <p:spPr>
          <a:xfrm>
            <a:off x="5400292" y="842314"/>
            <a:ext cx="2232661" cy="215444"/>
          </a:xfrm>
          <a:prstGeom prst="rect">
            <a:avLst/>
          </a:prstGeom>
          <a:noFill/>
        </p:spPr>
        <p:txBody>
          <a:bodyPr wrap="square" rtlCol="0">
            <a:spAutoFit/>
          </a:bodyPr>
          <a:lstStyle/>
          <a:p>
            <a:pPr algn="ctr"/>
            <a:r>
              <a:rPr lang="en-US" sz="800" b="1" dirty="0">
                <a:solidFill>
                  <a:schemeClr val="bg1"/>
                </a:solidFill>
              </a:rPr>
              <a:t>Boost Phase Core Y-Moment</a:t>
            </a:r>
          </a:p>
        </p:txBody>
      </p:sp>
      <p:sp>
        <p:nvSpPr>
          <p:cNvPr id="12" name="TextBox 11">
            <a:extLst>
              <a:ext uri="{FF2B5EF4-FFF2-40B4-BE49-F238E27FC236}">
                <a16:creationId xmlns:a16="http://schemas.microsoft.com/office/drawing/2014/main" id="{37A0DCE1-A637-19D6-0BC7-E19B3E73A1BF}"/>
              </a:ext>
            </a:extLst>
          </p:cNvPr>
          <p:cNvSpPr txBox="1"/>
          <p:nvPr/>
        </p:nvSpPr>
        <p:spPr>
          <a:xfrm>
            <a:off x="5159679" y="3759711"/>
            <a:ext cx="2232661" cy="215444"/>
          </a:xfrm>
          <a:prstGeom prst="rect">
            <a:avLst/>
          </a:prstGeom>
          <a:noFill/>
        </p:spPr>
        <p:txBody>
          <a:bodyPr wrap="square" rtlCol="0">
            <a:spAutoFit/>
          </a:bodyPr>
          <a:lstStyle/>
          <a:p>
            <a:pPr algn="ctr"/>
            <a:r>
              <a:rPr lang="en-US" sz="800" b="1" dirty="0">
                <a:solidFill>
                  <a:schemeClr val="bg1"/>
                </a:solidFill>
              </a:rPr>
              <a:t>Boost Phase Core Z-Moment</a:t>
            </a:r>
          </a:p>
        </p:txBody>
      </p:sp>
    </p:spTree>
    <p:extLst>
      <p:ext uri="{BB962C8B-B14F-4D97-AF65-F5344CB8AC3E}">
        <p14:creationId xmlns:p14="http://schemas.microsoft.com/office/powerpoint/2010/main" val="311157125"/>
      </p:ext>
    </p:extLst>
  </p:cSld>
  <p:clrMapOvr>
    <a:masterClrMapping/>
  </p:clrMapOvr>
  <p:transition spd="slow"/>
</p:sld>
</file>

<file path=ppt/theme/theme1.xml><?xml version="1.0" encoding="utf-8"?>
<a:theme xmlns:a="http://schemas.openxmlformats.org/drawingml/2006/main" name="8141_SLS Feb 2012_Safety_Meeting_Final_SCobb">
  <a:themeElements>
    <a:clrScheme name="Custom 5">
      <a:dk1>
        <a:srgbClr val="000000"/>
      </a:dk1>
      <a:lt1>
        <a:srgbClr val="969696"/>
      </a:lt1>
      <a:dk2>
        <a:srgbClr val="000000"/>
      </a:dk2>
      <a:lt2>
        <a:srgbClr val="FFFFFF"/>
      </a:lt2>
      <a:accent1>
        <a:srgbClr val="F3F5DD"/>
      </a:accent1>
      <a:accent2>
        <a:srgbClr val="CB4B0A"/>
      </a:accent2>
      <a:accent3>
        <a:srgbClr val="AAAAAA"/>
      </a:accent3>
      <a:accent4>
        <a:srgbClr val="7F7F7F"/>
      </a:accent4>
      <a:accent5>
        <a:srgbClr val="F8F9EB"/>
      </a:accent5>
      <a:accent6>
        <a:srgbClr val="D24A12"/>
      </a:accent6>
      <a:hlink>
        <a:srgbClr val="0000CC"/>
      </a:hlink>
      <a:folHlink>
        <a:srgbClr val="D24A12"/>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666666"/>
            </a:solidFill>
            <a:effectLst/>
            <a:latin typeface="55 Helvetica Roman"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666666"/>
            </a:solidFill>
            <a:effectLst/>
            <a:latin typeface="55 Helvetica Roman" pitchFamily="1" charset="0"/>
          </a:defRPr>
        </a:defPPr>
      </a:lstStyle>
    </a:lnDef>
  </a:objectDefaults>
  <a:extraClrSchemeLst>
    <a:extraClrScheme>
      <a:clrScheme name="Blank Presentatio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3">
        <a:dk1>
          <a:srgbClr val="4D4D4D"/>
        </a:dk1>
        <a:lt1>
          <a:srgbClr val="FFFFD9"/>
        </a:lt1>
        <a:dk2>
          <a:srgbClr val="000000"/>
        </a:dk2>
        <a:lt2>
          <a:srgbClr val="7F7F7D"/>
        </a:lt2>
        <a:accent1>
          <a:srgbClr val="DEDACF"/>
        </a:accent1>
        <a:accent2>
          <a:srgbClr val="536D89"/>
        </a:accent2>
        <a:accent3>
          <a:srgbClr val="FFFFE9"/>
        </a:accent3>
        <a:accent4>
          <a:srgbClr val="404040"/>
        </a:accent4>
        <a:accent5>
          <a:srgbClr val="ECEAE4"/>
        </a:accent5>
        <a:accent6>
          <a:srgbClr val="4A627C"/>
        </a:accent6>
        <a:hlink>
          <a:srgbClr val="943C35"/>
        </a:hlink>
        <a:folHlink>
          <a:srgbClr val="63406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99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DEF6F1"/>
        </a:lt1>
        <a:dk2>
          <a:srgbClr val="000000"/>
        </a:dk2>
        <a:lt2>
          <a:srgbClr val="969696"/>
        </a:lt2>
        <a:accent1>
          <a:srgbClr val="E1EAED"/>
        </a:accent1>
        <a:accent2>
          <a:srgbClr val="8DC6FF"/>
        </a:accent2>
        <a:accent3>
          <a:srgbClr val="ECFAF7"/>
        </a:accent3>
        <a:accent4>
          <a:srgbClr val="000000"/>
        </a:accent4>
        <a:accent5>
          <a:srgbClr val="EEF3F4"/>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85B400"/>
        </a:folHlink>
      </a:clrScheme>
      <a:clrMap bg1="lt1" tx1="dk1" bg2="lt2" tx2="dk2" accent1="accent1" accent2="accent2" accent3="accent3" accent4="accent4" accent5="accent5" accent6="accent6" hlink="hlink" folHlink="folHlink"/>
    </a:extraClrScheme>
    <a:extraClrScheme>
      <a:clrScheme name="Blank Presentation 7">
        <a:dk1>
          <a:srgbClr val="666666"/>
        </a:dk1>
        <a:lt1>
          <a:srgbClr val="FFFFFF"/>
        </a:lt1>
        <a:dk2>
          <a:srgbClr val="000000"/>
        </a:dk2>
        <a:lt2>
          <a:srgbClr val="333333"/>
        </a:lt2>
        <a:accent1>
          <a:srgbClr val="D7DCC8"/>
        </a:accent1>
        <a:accent2>
          <a:srgbClr val="8DC6FF"/>
        </a:accent2>
        <a:accent3>
          <a:srgbClr val="FFFFFF"/>
        </a:accent3>
        <a:accent4>
          <a:srgbClr val="565656"/>
        </a:accent4>
        <a:accent5>
          <a:srgbClr val="E8EBE0"/>
        </a:accent5>
        <a:accent6>
          <a:srgbClr val="7FB3E7"/>
        </a:accent6>
        <a:hlink>
          <a:srgbClr val="0066CC"/>
        </a:hlink>
        <a:folHlink>
          <a:srgbClr val="FF9933"/>
        </a:folHlink>
      </a:clrScheme>
      <a:clrMap bg1="lt1" tx1="dk1" bg2="lt2" tx2="dk2" accent1="accent1" accent2="accent2" accent3="accent3" accent4="accent4" accent5="accent5" accent6="accent6" hlink="hlink" folHlink="folHlink"/>
    </a:extraClrScheme>
    <a:extraClrScheme>
      <a:clrScheme name="Blank Presentation 8">
        <a:dk1>
          <a:srgbClr val="58572B"/>
        </a:dk1>
        <a:lt1>
          <a:srgbClr val="FFFFFF"/>
        </a:lt1>
        <a:dk2>
          <a:srgbClr val="808000"/>
        </a:dk2>
        <a:lt2>
          <a:srgbClr val="333333"/>
        </a:lt2>
        <a:accent1>
          <a:srgbClr val="CCCC99"/>
        </a:accent1>
        <a:accent2>
          <a:srgbClr val="FFFFCC"/>
        </a:accent2>
        <a:accent3>
          <a:srgbClr val="FFFFFF"/>
        </a:accent3>
        <a:accent4>
          <a:srgbClr val="4A4923"/>
        </a:accent4>
        <a:accent5>
          <a:srgbClr val="E2E2CA"/>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
      <a:clrScheme name="Blank Presentation 9">
        <a:dk1>
          <a:srgbClr val="666633"/>
        </a:dk1>
        <a:lt1>
          <a:srgbClr val="008080"/>
        </a:lt1>
        <a:dk2>
          <a:srgbClr val="808000"/>
        </a:dk2>
        <a:lt2>
          <a:srgbClr val="005A58"/>
        </a:lt2>
        <a:accent1>
          <a:srgbClr val="B5C6B3"/>
        </a:accent1>
        <a:accent2>
          <a:srgbClr val="FFA962"/>
        </a:accent2>
        <a:accent3>
          <a:srgbClr val="AAC0C0"/>
        </a:accent3>
        <a:accent4>
          <a:srgbClr val="56562A"/>
        </a:accent4>
        <a:accent5>
          <a:srgbClr val="D7DFD6"/>
        </a:accent5>
        <a:accent6>
          <a:srgbClr val="E79958"/>
        </a:accent6>
        <a:hlink>
          <a:srgbClr val="FFEFCE"/>
        </a:hlink>
        <a:folHlink>
          <a:srgbClr val="A74101"/>
        </a:folHlink>
      </a:clrScheme>
      <a:clrMap bg1="lt1" tx1="dk1" bg2="lt2" tx2="dk2" accent1="accent1" accent2="accent2" accent3="accent3" accent4="accent4" accent5="accent5" accent6="accent6" hlink="hlink" folHlink="folHlink"/>
    </a:extraClrScheme>
    <a:extraClrScheme>
      <a:clrScheme name="Blank Presentation 10">
        <a:dk1>
          <a:srgbClr val="003366"/>
        </a:dk1>
        <a:lt1>
          <a:srgbClr val="A28E73"/>
        </a:lt1>
        <a:dk2>
          <a:srgbClr val="000099"/>
        </a:dk2>
        <a:lt2>
          <a:srgbClr val="D2C368"/>
        </a:lt2>
        <a:accent1>
          <a:srgbClr val="D1EBEA"/>
        </a:accent1>
        <a:accent2>
          <a:srgbClr val="CEC975"/>
        </a:accent2>
        <a:accent3>
          <a:srgbClr val="AAAACA"/>
        </a:accent3>
        <a:accent4>
          <a:srgbClr val="8A7861"/>
        </a:accent4>
        <a:accent5>
          <a:srgbClr val="E5F3F3"/>
        </a:accent5>
        <a:accent6>
          <a:srgbClr val="BAB669"/>
        </a:accent6>
        <a:hlink>
          <a:srgbClr val="7EBA93"/>
        </a:hlink>
        <a:folHlink>
          <a:srgbClr val="F09D3D"/>
        </a:folHlink>
      </a:clrScheme>
      <a:clrMap bg1="dk2" tx1="lt1" bg2="dk1" tx2="lt2" accent1="accent1" accent2="accent2" accent3="accent3" accent4="accent4" accent5="accent5" accent6="accent6" hlink="hlink" folHlink="folHlink"/>
    </a:extraClrScheme>
    <a:extraClrScheme>
      <a:clrScheme name="Blank Presentation 11">
        <a:dk1>
          <a:srgbClr val="336699"/>
        </a:dk1>
        <a:lt1>
          <a:srgbClr val="969696"/>
        </a:lt1>
        <a:dk2>
          <a:srgbClr val="000000"/>
        </a:dk2>
        <a:lt2>
          <a:srgbClr val="517FA1"/>
        </a:lt2>
        <a:accent1>
          <a:srgbClr val="F3F5DD"/>
        </a:accent1>
        <a:accent2>
          <a:srgbClr val="CB4B0A"/>
        </a:accent2>
        <a:accent3>
          <a:srgbClr val="AAAAAA"/>
        </a:accent3>
        <a:accent4>
          <a:srgbClr val="7F7F7F"/>
        </a:accent4>
        <a:accent5>
          <a:srgbClr val="F8F9EB"/>
        </a:accent5>
        <a:accent6>
          <a:srgbClr val="B84308"/>
        </a:accent6>
        <a:hlink>
          <a:srgbClr val="D4B224"/>
        </a:hlink>
        <a:folHlink>
          <a:srgbClr val="D58E56"/>
        </a:folHlink>
      </a:clrScheme>
      <a:clrMap bg1="dk2" tx1="lt1" bg2="dk1" tx2="lt2" accent1="accent1" accent2="accent2" accent3="accent3" accent4="accent4" accent5="accent5" accent6="accent6" hlink="hlink" folHlink="folHlink"/>
    </a:extraClrScheme>
    <a:extraClrScheme>
      <a:clrScheme name="Blank Presentation 12">
        <a:dk1>
          <a:srgbClr val="5C1F00"/>
        </a:dk1>
        <a:lt1>
          <a:srgbClr val="8FA418"/>
        </a:lt1>
        <a:dk2>
          <a:srgbClr val="800000"/>
        </a:dk2>
        <a:lt2>
          <a:srgbClr val="A89546"/>
        </a:lt2>
        <a:accent1>
          <a:srgbClr val="EDF6BE"/>
        </a:accent1>
        <a:accent2>
          <a:srgbClr val="ADBC00"/>
        </a:accent2>
        <a:accent3>
          <a:srgbClr val="C0AAAA"/>
        </a:accent3>
        <a:accent4>
          <a:srgbClr val="798B13"/>
        </a:accent4>
        <a:accent5>
          <a:srgbClr val="F4FADB"/>
        </a:accent5>
        <a:accent6>
          <a:srgbClr val="9CAA00"/>
        </a:accent6>
        <a:hlink>
          <a:srgbClr val="FF7500"/>
        </a:hlink>
        <a:folHlink>
          <a:srgbClr val="3E5E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8141_SLS Feb 2012_Safety_Meeting_Final_SCobb">
  <a:themeElements>
    <a:clrScheme name="Custom 5">
      <a:dk1>
        <a:srgbClr val="000000"/>
      </a:dk1>
      <a:lt1>
        <a:srgbClr val="969696"/>
      </a:lt1>
      <a:dk2>
        <a:srgbClr val="000000"/>
      </a:dk2>
      <a:lt2>
        <a:srgbClr val="FFFFFF"/>
      </a:lt2>
      <a:accent1>
        <a:srgbClr val="F3F5DD"/>
      </a:accent1>
      <a:accent2>
        <a:srgbClr val="CB4B0A"/>
      </a:accent2>
      <a:accent3>
        <a:srgbClr val="AAAAAA"/>
      </a:accent3>
      <a:accent4>
        <a:srgbClr val="7F7F7F"/>
      </a:accent4>
      <a:accent5>
        <a:srgbClr val="F8F9EB"/>
      </a:accent5>
      <a:accent6>
        <a:srgbClr val="D24A12"/>
      </a:accent6>
      <a:hlink>
        <a:srgbClr val="0000CC"/>
      </a:hlink>
      <a:folHlink>
        <a:srgbClr val="D24A12"/>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666666"/>
            </a:solidFill>
            <a:effectLst/>
            <a:latin typeface="55 Helvetica Roman"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666666"/>
            </a:solidFill>
            <a:effectLst/>
            <a:latin typeface="55 Helvetica Roman" pitchFamily="1" charset="0"/>
          </a:defRPr>
        </a:defPPr>
      </a:lstStyle>
    </a:lnDef>
  </a:objectDefaults>
  <a:extraClrSchemeLst>
    <a:extraClrScheme>
      <a:clrScheme name="Blank Presentatio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3">
        <a:dk1>
          <a:srgbClr val="4D4D4D"/>
        </a:dk1>
        <a:lt1>
          <a:srgbClr val="FFFFD9"/>
        </a:lt1>
        <a:dk2>
          <a:srgbClr val="000000"/>
        </a:dk2>
        <a:lt2>
          <a:srgbClr val="7F7F7D"/>
        </a:lt2>
        <a:accent1>
          <a:srgbClr val="DEDACF"/>
        </a:accent1>
        <a:accent2>
          <a:srgbClr val="536D89"/>
        </a:accent2>
        <a:accent3>
          <a:srgbClr val="FFFFE9"/>
        </a:accent3>
        <a:accent4>
          <a:srgbClr val="404040"/>
        </a:accent4>
        <a:accent5>
          <a:srgbClr val="ECEAE4"/>
        </a:accent5>
        <a:accent6>
          <a:srgbClr val="4A627C"/>
        </a:accent6>
        <a:hlink>
          <a:srgbClr val="943C35"/>
        </a:hlink>
        <a:folHlink>
          <a:srgbClr val="63406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99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DEF6F1"/>
        </a:lt1>
        <a:dk2>
          <a:srgbClr val="000000"/>
        </a:dk2>
        <a:lt2>
          <a:srgbClr val="969696"/>
        </a:lt2>
        <a:accent1>
          <a:srgbClr val="E1EAED"/>
        </a:accent1>
        <a:accent2>
          <a:srgbClr val="8DC6FF"/>
        </a:accent2>
        <a:accent3>
          <a:srgbClr val="ECFAF7"/>
        </a:accent3>
        <a:accent4>
          <a:srgbClr val="000000"/>
        </a:accent4>
        <a:accent5>
          <a:srgbClr val="EEF3F4"/>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85B400"/>
        </a:folHlink>
      </a:clrScheme>
      <a:clrMap bg1="lt1" tx1="dk1" bg2="lt2" tx2="dk2" accent1="accent1" accent2="accent2" accent3="accent3" accent4="accent4" accent5="accent5" accent6="accent6" hlink="hlink" folHlink="folHlink"/>
    </a:extraClrScheme>
    <a:extraClrScheme>
      <a:clrScheme name="Blank Presentation 7">
        <a:dk1>
          <a:srgbClr val="666666"/>
        </a:dk1>
        <a:lt1>
          <a:srgbClr val="FFFFFF"/>
        </a:lt1>
        <a:dk2>
          <a:srgbClr val="000000"/>
        </a:dk2>
        <a:lt2>
          <a:srgbClr val="333333"/>
        </a:lt2>
        <a:accent1>
          <a:srgbClr val="D7DCC8"/>
        </a:accent1>
        <a:accent2>
          <a:srgbClr val="8DC6FF"/>
        </a:accent2>
        <a:accent3>
          <a:srgbClr val="FFFFFF"/>
        </a:accent3>
        <a:accent4>
          <a:srgbClr val="565656"/>
        </a:accent4>
        <a:accent5>
          <a:srgbClr val="E8EBE0"/>
        </a:accent5>
        <a:accent6>
          <a:srgbClr val="7FB3E7"/>
        </a:accent6>
        <a:hlink>
          <a:srgbClr val="0066CC"/>
        </a:hlink>
        <a:folHlink>
          <a:srgbClr val="FF9933"/>
        </a:folHlink>
      </a:clrScheme>
      <a:clrMap bg1="lt1" tx1="dk1" bg2="lt2" tx2="dk2" accent1="accent1" accent2="accent2" accent3="accent3" accent4="accent4" accent5="accent5" accent6="accent6" hlink="hlink" folHlink="folHlink"/>
    </a:extraClrScheme>
    <a:extraClrScheme>
      <a:clrScheme name="Blank Presentation 8">
        <a:dk1>
          <a:srgbClr val="58572B"/>
        </a:dk1>
        <a:lt1>
          <a:srgbClr val="FFFFFF"/>
        </a:lt1>
        <a:dk2>
          <a:srgbClr val="808000"/>
        </a:dk2>
        <a:lt2>
          <a:srgbClr val="333333"/>
        </a:lt2>
        <a:accent1>
          <a:srgbClr val="CCCC99"/>
        </a:accent1>
        <a:accent2>
          <a:srgbClr val="FFFFCC"/>
        </a:accent2>
        <a:accent3>
          <a:srgbClr val="FFFFFF"/>
        </a:accent3>
        <a:accent4>
          <a:srgbClr val="4A4923"/>
        </a:accent4>
        <a:accent5>
          <a:srgbClr val="E2E2CA"/>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
      <a:clrScheme name="Blank Presentation 9">
        <a:dk1>
          <a:srgbClr val="666633"/>
        </a:dk1>
        <a:lt1>
          <a:srgbClr val="008080"/>
        </a:lt1>
        <a:dk2>
          <a:srgbClr val="808000"/>
        </a:dk2>
        <a:lt2>
          <a:srgbClr val="005A58"/>
        </a:lt2>
        <a:accent1>
          <a:srgbClr val="B5C6B3"/>
        </a:accent1>
        <a:accent2>
          <a:srgbClr val="FFA962"/>
        </a:accent2>
        <a:accent3>
          <a:srgbClr val="AAC0C0"/>
        </a:accent3>
        <a:accent4>
          <a:srgbClr val="56562A"/>
        </a:accent4>
        <a:accent5>
          <a:srgbClr val="D7DFD6"/>
        </a:accent5>
        <a:accent6>
          <a:srgbClr val="E79958"/>
        </a:accent6>
        <a:hlink>
          <a:srgbClr val="FFEFCE"/>
        </a:hlink>
        <a:folHlink>
          <a:srgbClr val="A74101"/>
        </a:folHlink>
      </a:clrScheme>
      <a:clrMap bg1="lt1" tx1="dk1" bg2="lt2" tx2="dk2" accent1="accent1" accent2="accent2" accent3="accent3" accent4="accent4" accent5="accent5" accent6="accent6" hlink="hlink" folHlink="folHlink"/>
    </a:extraClrScheme>
    <a:extraClrScheme>
      <a:clrScheme name="Blank Presentation 10">
        <a:dk1>
          <a:srgbClr val="003366"/>
        </a:dk1>
        <a:lt1>
          <a:srgbClr val="A28E73"/>
        </a:lt1>
        <a:dk2>
          <a:srgbClr val="000099"/>
        </a:dk2>
        <a:lt2>
          <a:srgbClr val="D2C368"/>
        </a:lt2>
        <a:accent1>
          <a:srgbClr val="D1EBEA"/>
        </a:accent1>
        <a:accent2>
          <a:srgbClr val="CEC975"/>
        </a:accent2>
        <a:accent3>
          <a:srgbClr val="AAAACA"/>
        </a:accent3>
        <a:accent4>
          <a:srgbClr val="8A7861"/>
        </a:accent4>
        <a:accent5>
          <a:srgbClr val="E5F3F3"/>
        </a:accent5>
        <a:accent6>
          <a:srgbClr val="BAB669"/>
        </a:accent6>
        <a:hlink>
          <a:srgbClr val="7EBA93"/>
        </a:hlink>
        <a:folHlink>
          <a:srgbClr val="F09D3D"/>
        </a:folHlink>
      </a:clrScheme>
      <a:clrMap bg1="dk2" tx1="lt1" bg2="dk1" tx2="lt2" accent1="accent1" accent2="accent2" accent3="accent3" accent4="accent4" accent5="accent5" accent6="accent6" hlink="hlink" folHlink="folHlink"/>
    </a:extraClrScheme>
    <a:extraClrScheme>
      <a:clrScheme name="Blank Presentation 11">
        <a:dk1>
          <a:srgbClr val="336699"/>
        </a:dk1>
        <a:lt1>
          <a:srgbClr val="969696"/>
        </a:lt1>
        <a:dk2>
          <a:srgbClr val="000000"/>
        </a:dk2>
        <a:lt2>
          <a:srgbClr val="517FA1"/>
        </a:lt2>
        <a:accent1>
          <a:srgbClr val="F3F5DD"/>
        </a:accent1>
        <a:accent2>
          <a:srgbClr val="CB4B0A"/>
        </a:accent2>
        <a:accent3>
          <a:srgbClr val="AAAAAA"/>
        </a:accent3>
        <a:accent4>
          <a:srgbClr val="7F7F7F"/>
        </a:accent4>
        <a:accent5>
          <a:srgbClr val="F8F9EB"/>
        </a:accent5>
        <a:accent6>
          <a:srgbClr val="B84308"/>
        </a:accent6>
        <a:hlink>
          <a:srgbClr val="D4B224"/>
        </a:hlink>
        <a:folHlink>
          <a:srgbClr val="D58E56"/>
        </a:folHlink>
      </a:clrScheme>
      <a:clrMap bg1="dk2" tx1="lt1" bg2="dk1" tx2="lt2" accent1="accent1" accent2="accent2" accent3="accent3" accent4="accent4" accent5="accent5" accent6="accent6" hlink="hlink" folHlink="folHlink"/>
    </a:extraClrScheme>
    <a:extraClrScheme>
      <a:clrScheme name="Blank Presentation 12">
        <a:dk1>
          <a:srgbClr val="5C1F00"/>
        </a:dk1>
        <a:lt1>
          <a:srgbClr val="8FA418"/>
        </a:lt1>
        <a:dk2>
          <a:srgbClr val="800000"/>
        </a:dk2>
        <a:lt2>
          <a:srgbClr val="A89546"/>
        </a:lt2>
        <a:accent1>
          <a:srgbClr val="EDF6BE"/>
        </a:accent1>
        <a:accent2>
          <a:srgbClr val="ADBC00"/>
        </a:accent2>
        <a:accent3>
          <a:srgbClr val="C0AAAA"/>
        </a:accent3>
        <a:accent4>
          <a:srgbClr val="798B13"/>
        </a:accent4>
        <a:accent5>
          <a:srgbClr val="F4FADB"/>
        </a:accent5>
        <a:accent6>
          <a:srgbClr val="9CAA00"/>
        </a:accent6>
        <a:hlink>
          <a:srgbClr val="FF7500"/>
        </a:hlink>
        <a:folHlink>
          <a:srgbClr val="3E5E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481208</TotalTime>
  <Words>2104</Words>
  <Application>Microsoft Office PowerPoint</Application>
  <PresentationFormat>Letter Paper (8.5x11 in)</PresentationFormat>
  <Paragraphs>249</Paragraphs>
  <Slides>16</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55 Helvetica Roman</vt:lpstr>
      <vt:lpstr>Arial</vt:lpstr>
      <vt:lpstr>Calibri</vt:lpstr>
      <vt:lpstr>Century Gothic</vt:lpstr>
      <vt:lpstr>Lucida Grande</vt:lpstr>
      <vt:lpstr>Wingdings</vt:lpstr>
      <vt:lpstr>8141_SLS Feb 2012_Safety_Meeting_Final_SCobb</vt:lpstr>
      <vt:lpstr>1_8141_SLS Feb 2012_Safety_Meeting_Final_SCobb</vt:lpstr>
      <vt:lpstr>PowerPoint Presentation</vt:lpstr>
      <vt:lpstr>Introduction</vt:lpstr>
      <vt:lpstr>Artemis 1 Boost Phase at a Glance</vt:lpstr>
      <vt:lpstr>Up Front Summary</vt:lpstr>
      <vt:lpstr>Inputs</vt:lpstr>
      <vt:lpstr>Reconstructed Subevent Loads</vt:lpstr>
      <vt:lpstr>Background of Reconstructed Buffet Forcing Functions (BFFs)</vt:lpstr>
      <vt:lpstr>Reconstructed Boost Phase Ascent Loads</vt:lpstr>
      <vt:lpstr>Combined Boost Phase Reconstructed Loads</vt:lpstr>
      <vt:lpstr>Underpredicted Flight Accelerations </vt:lpstr>
      <vt:lpstr>Things that happened at ~70 sec.</vt:lpstr>
      <vt:lpstr>Buffet Frequency Content</vt:lpstr>
      <vt:lpstr>Mach Bin 7 Section Load Comparisons</vt:lpstr>
      <vt:lpstr>Summary</vt:lpstr>
      <vt:lpstr>PowerPoint Presentation</vt:lpstr>
      <vt:lpstr>Boost Phase Envelope – Core Axial Load</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SLS Internal Power Point Template</dc:title>
  <dc:creator>SLS Graphics Nov 2014</dc:creator>
  <cp:lastModifiedBy>Decker, Austin F. (MSFC-EV31)</cp:lastModifiedBy>
  <cp:revision>9240</cp:revision>
  <cp:lastPrinted>2018-10-15T19:45:21Z</cp:lastPrinted>
  <dcterms:created xsi:type="dcterms:W3CDTF">2012-06-04T21:09:42Z</dcterms:created>
  <dcterms:modified xsi:type="dcterms:W3CDTF">2023-05-22T22:23:56Z</dcterms:modified>
</cp:coreProperties>
</file>