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58" r:id="rId3"/>
  </p:sldIdLst>
  <p:sldSz cx="40233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7F007F"/>
    <a:srgbClr val="007F7F"/>
    <a:srgbClr val="007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724"/>
    <p:restoredTop sz="96327"/>
  </p:normalViewPr>
  <p:slideViewPr>
    <p:cSldViewPr snapToGrid="0">
      <p:cViewPr>
        <p:scale>
          <a:sx n="49" d="100"/>
          <a:sy n="49" d="100"/>
        </p:scale>
        <p:origin x="616" y="-8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17520" y="5387342"/>
            <a:ext cx="34198560" cy="11460480"/>
          </a:xfrm>
        </p:spPr>
        <p:txBody>
          <a:bodyPr anchor="b"/>
          <a:lstStyle>
            <a:lvl1pPr algn="ctr">
              <a:defRPr sz="26400"/>
            </a:lvl1pPr>
          </a:lstStyle>
          <a:p>
            <a:r>
              <a:rPr lang="en-US"/>
              <a:t>Click to edit Master title style</a:t>
            </a:r>
            <a:endParaRPr lang="en-US" dirty="0"/>
          </a:p>
        </p:txBody>
      </p:sp>
      <p:sp>
        <p:nvSpPr>
          <p:cNvPr id="3" name="Subtitle 2"/>
          <p:cNvSpPr>
            <a:spLocks noGrp="1"/>
          </p:cNvSpPr>
          <p:nvPr>
            <p:ph type="subTitle" idx="1"/>
          </p:nvPr>
        </p:nvSpPr>
        <p:spPr>
          <a:xfrm>
            <a:off x="5029200" y="17289782"/>
            <a:ext cx="30175200" cy="7947658"/>
          </a:xfrm>
        </p:spPr>
        <p:txBody>
          <a:bodyPr/>
          <a:lstStyle>
            <a:lvl1pPr marL="0" indent="0" algn="ctr">
              <a:buNone/>
              <a:defRPr sz="10560"/>
            </a:lvl1pPr>
            <a:lvl2pPr marL="2011680" indent="0" algn="ctr">
              <a:buNone/>
              <a:defRPr sz="8800"/>
            </a:lvl2pPr>
            <a:lvl3pPr marL="4023360" indent="0" algn="ctr">
              <a:buNone/>
              <a:defRPr sz="7920"/>
            </a:lvl3pPr>
            <a:lvl4pPr marL="6035040" indent="0" algn="ctr">
              <a:buNone/>
              <a:defRPr sz="7040"/>
            </a:lvl4pPr>
            <a:lvl5pPr marL="8046720" indent="0" algn="ctr">
              <a:buNone/>
              <a:defRPr sz="7040"/>
            </a:lvl5pPr>
            <a:lvl6pPr marL="10058400" indent="0" algn="ctr">
              <a:buNone/>
              <a:defRPr sz="7040"/>
            </a:lvl6pPr>
            <a:lvl7pPr marL="12070080" indent="0" algn="ctr">
              <a:buNone/>
              <a:defRPr sz="7040"/>
            </a:lvl7pPr>
            <a:lvl8pPr marL="14081760" indent="0" algn="ctr">
              <a:buNone/>
              <a:defRPr sz="7040"/>
            </a:lvl8pPr>
            <a:lvl9pPr marL="16093440" indent="0" algn="ctr">
              <a:buNone/>
              <a:defRPr sz="70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0E3DDF-68FD-174C-B170-68EDE3B9B603}" type="datetimeFigureOut">
              <a:rPr lang="en-US" smtClean="0"/>
              <a:t>5/22/23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540607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0E3DDF-68FD-174C-B170-68EDE3B9B603}" type="datetimeFigureOut">
              <a:rPr lang="en-US" smtClean="0"/>
              <a:t>5/22/23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1859199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745107" y="8206749"/>
            <a:ext cx="34701480" cy="13693138"/>
          </a:xfrm>
        </p:spPr>
        <p:txBody>
          <a:bodyPr anchor="b"/>
          <a:lstStyle>
            <a:lvl1pPr>
              <a:defRPr sz="26400"/>
            </a:lvl1pPr>
          </a:lstStyle>
          <a:p>
            <a:r>
              <a:rPr lang="en-US"/>
              <a:t>Click to edit Master title style</a:t>
            </a:r>
            <a:endParaRPr lang="en-US" dirty="0"/>
          </a:p>
        </p:txBody>
      </p:sp>
      <p:sp>
        <p:nvSpPr>
          <p:cNvPr id="3" name="Text Placeholder 2"/>
          <p:cNvSpPr>
            <a:spLocks noGrp="1"/>
          </p:cNvSpPr>
          <p:nvPr>
            <p:ph type="body" idx="1"/>
          </p:nvPr>
        </p:nvSpPr>
        <p:spPr>
          <a:xfrm>
            <a:off x="2745107" y="22029429"/>
            <a:ext cx="34701480" cy="7200898"/>
          </a:xfrm>
        </p:spPr>
        <p:txBody>
          <a:bodyPr/>
          <a:lstStyle>
            <a:lvl1pPr marL="0" indent="0">
              <a:buNone/>
              <a:defRPr sz="10560">
                <a:solidFill>
                  <a:schemeClr val="tx1"/>
                </a:solidFill>
              </a:defRPr>
            </a:lvl1pPr>
            <a:lvl2pPr marL="2011680" indent="0">
              <a:buNone/>
              <a:defRPr sz="8800">
                <a:solidFill>
                  <a:schemeClr val="tx1">
                    <a:tint val="75000"/>
                  </a:schemeClr>
                </a:solidFill>
              </a:defRPr>
            </a:lvl2pPr>
            <a:lvl3pPr marL="4023360" indent="0">
              <a:buNone/>
              <a:defRPr sz="7920">
                <a:solidFill>
                  <a:schemeClr val="tx1">
                    <a:tint val="75000"/>
                  </a:schemeClr>
                </a:solidFill>
              </a:defRPr>
            </a:lvl3pPr>
            <a:lvl4pPr marL="6035040" indent="0">
              <a:buNone/>
              <a:defRPr sz="7040">
                <a:solidFill>
                  <a:schemeClr val="tx1">
                    <a:tint val="75000"/>
                  </a:schemeClr>
                </a:solidFill>
              </a:defRPr>
            </a:lvl4pPr>
            <a:lvl5pPr marL="8046720" indent="0">
              <a:buNone/>
              <a:defRPr sz="7040">
                <a:solidFill>
                  <a:schemeClr val="tx1">
                    <a:tint val="75000"/>
                  </a:schemeClr>
                </a:solidFill>
              </a:defRPr>
            </a:lvl5pPr>
            <a:lvl6pPr marL="10058400" indent="0">
              <a:buNone/>
              <a:defRPr sz="7040">
                <a:solidFill>
                  <a:schemeClr val="tx1">
                    <a:tint val="75000"/>
                  </a:schemeClr>
                </a:solidFill>
              </a:defRPr>
            </a:lvl6pPr>
            <a:lvl7pPr marL="12070080" indent="0">
              <a:buNone/>
              <a:defRPr sz="7040">
                <a:solidFill>
                  <a:schemeClr val="tx1">
                    <a:tint val="75000"/>
                  </a:schemeClr>
                </a:solidFill>
              </a:defRPr>
            </a:lvl7pPr>
            <a:lvl8pPr marL="14081760" indent="0">
              <a:buNone/>
              <a:defRPr sz="7040">
                <a:solidFill>
                  <a:schemeClr val="tx1">
                    <a:tint val="75000"/>
                  </a:schemeClr>
                </a:solidFill>
              </a:defRPr>
            </a:lvl8pPr>
            <a:lvl9pPr marL="16093440" indent="0">
              <a:buNone/>
              <a:defRPr sz="70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0E3DDF-68FD-174C-B170-68EDE3B9B603}" type="datetimeFigureOut">
              <a:rPr lang="en-US" smtClean="0"/>
              <a:t>5/22/23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887448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766060" y="8763000"/>
            <a:ext cx="170992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0368260" y="8763000"/>
            <a:ext cx="170992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0E3DDF-68FD-174C-B170-68EDE3B9B603}" type="datetimeFigureOut">
              <a:rPr lang="en-US" smtClean="0"/>
              <a:t>5/22/23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3344255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71300" y="1752607"/>
            <a:ext cx="347014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771305" y="8069582"/>
            <a:ext cx="17020696" cy="3954778"/>
          </a:xfrm>
        </p:spPr>
        <p:txBody>
          <a:bodyPr anchor="b"/>
          <a:lstStyle>
            <a:lvl1pPr marL="0" indent="0">
              <a:buNone/>
              <a:defRPr sz="10560" b="1"/>
            </a:lvl1pPr>
            <a:lvl2pPr marL="2011680" indent="0">
              <a:buNone/>
              <a:defRPr sz="8800" b="1"/>
            </a:lvl2pPr>
            <a:lvl3pPr marL="4023360" indent="0">
              <a:buNone/>
              <a:defRPr sz="7920" b="1"/>
            </a:lvl3pPr>
            <a:lvl4pPr marL="6035040" indent="0">
              <a:buNone/>
              <a:defRPr sz="7040" b="1"/>
            </a:lvl4pPr>
            <a:lvl5pPr marL="8046720" indent="0">
              <a:buNone/>
              <a:defRPr sz="7040" b="1"/>
            </a:lvl5pPr>
            <a:lvl6pPr marL="10058400" indent="0">
              <a:buNone/>
              <a:defRPr sz="7040" b="1"/>
            </a:lvl6pPr>
            <a:lvl7pPr marL="12070080" indent="0">
              <a:buNone/>
              <a:defRPr sz="7040" b="1"/>
            </a:lvl7pPr>
            <a:lvl8pPr marL="14081760" indent="0">
              <a:buNone/>
              <a:defRPr sz="7040" b="1"/>
            </a:lvl8pPr>
            <a:lvl9pPr marL="16093440" indent="0">
              <a:buNone/>
              <a:defRPr sz="7040" b="1"/>
            </a:lvl9pPr>
          </a:lstStyle>
          <a:p>
            <a:pPr lvl="0"/>
            <a:r>
              <a:rPr lang="en-US"/>
              <a:t>Click to edit Master text styles</a:t>
            </a:r>
          </a:p>
        </p:txBody>
      </p:sp>
      <p:sp>
        <p:nvSpPr>
          <p:cNvPr id="4" name="Content Placeholder 3"/>
          <p:cNvSpPr>
            <a:spLocks noGrp="1"/>
          </p:cNvSpPr>
          <p:nvPr>
            <p:ph sz="half" idx="2"/>
          </p:nvPr>
        </p:nvSpPr>
        <p:spPr>
          <a:xfrm>
            <a:off x="2771305" y="12024360"/>
            <a:ext cx="1702069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0368262" y="8069582"/>
            <a:ext cx="17104520" cy="3954778"/>
          </a:xfrm>
        </p:spPr>
        <p:txBody>
          <a:bodyPr anchor="b"/>
          <a:lstStyle>
            <a:lvl1pPr marL="0" indent="0">
              <a:buNone/>
              <a:defRPr sz="10560" b="1"/>
            </a:lvl1pPr>
            <a:lvl2pPr marL="2011680" indent="0">
              <a:buNone/>
              <a:defRPr sz="8800" b="1"/>
            </a:lvl2pPr>
            <a:lvl3pPr marL="4023360" indent="0">
              <a:buNone/>
              <a:defRPr sz="7920" b="1"/>
            </a:lvl3pPr>
            <a:lvl4pPr marL="6035040" indent="0">
              <a:buNone/>
              <a:defRPr sz="7040" b="1"/>
            </a:lvl4pPr>
            <a:lvl5pPr marL="8046720" indent="0">
              <a:buNone/>
              <a:defRPr sz="7040" b="1"/>
            </a:lvl5pPr>
            <a:lvl6pPr marL="10058400" indent="0">
              <a:buNone/>
              <a:defRPr sz="7040" b="1"/>
            </a:lvl6pPr>
            <a:lvl7pPr marL="12070080" indent="0">
              <a:buNone/>
              <a:defRPr sz="7040" b="1"/>
            </a:lvl7pPr>
            <a:lvl8pPr marL="14081760" indent="0">
              <a:buNone/>
              <a:defRPr sz="7040" b="1"/>
            </a:lvl8pPr>
            <a:lvl9pPr marL="16093440" indent="0">
              <a:buNone/>
              <a:defRPr sz="7040" b="1"/>
            </a:lvl9pPr>
          </a:lstStyle>
          <a:p>
            <a:pPr lvl="0"/>
            <a:r>
              <a:rPr lang="en-US"/>
              <a:t>Click to edit Master text styles</a:t>
            </a:r>
          </a:p>
        </p:txBody>
      </p:sp>
      <p:sp>
        <p:nvSpPr>
          <p:cNvPr id="6" name="Content Placeholder 5"/>
          <p:cNvSpPr>
            <a:spLocks noGrp="1"/>
          </p:cNvSpPr>
          <p:nvPr>
            <p:ph sz="quarter" idx="4"/>
          </p:nvPr>
        </p:nvSpPr>
        <p:spPr>
          <a:xfrm>
            <a:off x="20368262" y="12024360"/>
            <a:ext cx="17104520"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0E3DDF-68FD-174C-B170-68EDE3B9B603}" type="datetimeFigureOut">
              <a:rPr lang="en-US" smtClean="0"/>
              <a:t>5/22/23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1019458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0E3DDF-68FD-174C-B170-68EDE3B9B603}" type="datetimeFigureOut">
              <a:rPr lang="en-US" smtClean="0"/>
              <a:t>5/22/23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114028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0E3DDF-68FD-174C-B170-68EDE3B9B603}" type="datetimeFigureOut">
              <a:rPr lang="en-US" smtClean="0"/>
              <a:t>5/22/23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3850673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1" y="2194560"/>
            <a:ext cx="12976383" cy="7680960"/>
          </a:xfrm>
        </p:spPr>
        <p:txBody>
          <a:bodyPr anchor="b"/>
          <a:lstStyle>
            <a:lvl1pPr>
              <a:defRPr sz="14080"/>
            </a:lvl1pPr>
          </a:lstStyle>
          <a:p>
            <a:r>
              <a:rPr lang="en-US"/>
              <a:t>Click to edit Master title style</a:t>
            </a:r>
            <a:endParaRPr lang="en-US" dirty="0"/>
          </a:p>
        </p:txBody>
      </p:sp>
      <p:sp>
        <p:nvSpPr>
          <p:cNvPr id="3" name="Content Placeholder 2"/>
          <p:cNvSpPr>
            <a:spLocks noGrp="1"/>
          </p:cNvSpPr>
          <p:nvPr>
            <p:ph idx="1"/>
          </p:nvPr>
        </p:nvSpPr>
        <p:spPr>
          <a:xfrm>
            <a:off x="17104520" y="4739647"/>
            <a:ext cx="20368260" cy="23393400"/>
          </a:xfrm>
        </p:spPr>
        <p:txBody>
          <a:bodyPr/>
          <a:lstStyle>
            <a:lvl1pPr>
              <a:defRPr sz="14080"/>
            </a:lvl1pPr>
            <a:lvl2pPr>
              <a:defRPr sz="12320"/>
            </a:lvl2pPr>
            <a:lvl3pPr>
              <a:defRPr sz="10560"/>
            </a:lvl3pPr>
            <a:lvl4pPr>
              <a:defRPr sz="8800"/>
            </a:lvl4pPr>
            <a:lvl5pPr>
              <a:defRPr sz="8800"/>
            </a:lvl5pPr>
            <a:lvl6pPr>
              <a:defRPr sz="8800"/>
            </a:lvl6pPr>
            <a:lvl7pPr>
              <a:defRPr sz="8800"/>
            </a:lvl7pPr>
            <a:lvl8pPr>
              <a:defRPr sz="8800"/>
            </a:lvl8pPr>
            <a:lvl9pPr>
              <a:defRPr sz="8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771301" y="9875520"/>
            <a:ext cx="12976383" cy="18295622"/>
          </a:xfrm>
        </p:spPr>
        <p:txBody>
          <a:bodyPr/>
          <a:lstStyle>
            <a:lvl1pPr marL="0" indent="0">
              <a:buNone/>
              <a:defRPr sz="7040"/>
            </a:lvl1pPr>
            <a:lvl2pPr marL="2011680" indent="0">
              <a:buNone/>
              <a:defRPr sz="6160"/>
            </a:lvl2pPr>
            <a:lvl3pPr marL="4023360" indent="0">
              <a:buNone/>
              <a:defRPr sz="5280"/>
            </a:lvl3pPr>
            <a:lvl4pPr marL="6035040" indent="0">
              <a:buNone/>
              <a:defRPr sz="4400"/>
            </a:lvl4pPr>
            <a:lvl5pPr marL="8046720" indent="0">
              <a:buNone/>
              <a:defRPr sz="4400"/>
            </a:lvl5pPr>
            <a:lvl6pPr marL="10058400" indent="0">
              <a:buNone/>
              <a:defRPr sz="4400"/>
            </a:lvl6pPr>
            <a:lvl7pPr marL="12070080" indent="0">
              <a:buNone/>
              <a:defRPr sz="4400"/>
            </a:lvl7pPr>
            <a:lvl8pPr marL="14081760" indent="0">
              <a:buNone/>
              <a:defRPr sz="4400"/>
            </a:lvl8pPr>
            <a:lvl9pPr marL="1609344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640E3DDF-68FD-174C-B170-68EDE3B9B603}" type="datetimeFigureOut">
              <a:rPr lang="en-US" smtClean="0"/>
              <a:t>5/22/23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2405930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1" y="2194560"/>
            <a:ext cx="12976383" cy="7680960"/>
          </a:xfrm>
        </p:spPr>
        <p:txBody>
          <a:bodyPr anchor="b"/>
          <a:lstStyle>
            <a:lvl1pPr>
              <a:defRPr sz="1408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04520" y="4739647"/>
            <a:ext cx="20368260" cy="23393400"/>
          </a:xfrm>
        </p:spPr>
        <p:txBody>
          <a:bodyPr anchor="t"/>
          <a:lstStyle>
            <a:lvl1pPr marL="0" indent="0">
              <a:buNone/>
              <a:defRPr sz="14080"/>
            </a:lvl1pPr>
            <a:lvl2pPr marL="2011680" indent="0">
              <a:buNone/>
              <a:defRPr sz="12320"/>
            </a:lvl2pPr>
            <a:lvl3pPr marL="4023360" indent="0">
              <a:buNone/>
              <a:defRPr sz="10560"/>
            </a:lvl3pPr>
            <a:lvl4pPr marL="6035040" indent="0">
              <a:buNone/>
              <a:defRPr sz="8800"/>
            </a:lvl4pPr>
            <a:lvl5pPr marL="8046720" indent="0">
              <a:buNone/>
              <a:defRPr sz="8800"/>
            </a:lvl5pPr>
            <a:lvl6pPr marL="10058400" indent="0">
              <a:buNone/>
              <a:defRPr sz="8800"/>
            </a:lvl6pPr>
            <a:lvl7pPr marL="12070080" indent="0">
              <a:buNone/>
              <a:defRPr sz="8800"/>
            </a:lvl7pPr>
            <a:lvl8pPr marL="14081760" indent="0">
              <a:buNone/>
              <a:defRPr sz="8800"/>
            </a:lvl8pPr>
            <a:lvl9pPr marL="16093440" indent="0">
              <a:buNone/>
              <a:defRPr sz="8800"/>
            </a:lvl9pPr>
          </a:lstStyle>
          <a:p>
            <a:r>
              <a:rPr lang="en-US"/>
              <a:t>Click icon to add picture</a:t>
            </a:r>
            <a:endParaRPr lang="en-US" dirty="0"/>
          </a:p>
        </p:txBody>
      </p:sp>
      <p:sp>
        <p:nvSpPr>
          <p:cNvPr id="4" name="Text Placeholder 3"/>
          <p:cNvSpPr>
            <a:spLocks noGrp="1"/>
          </p:cNvSpPr>
          <p:nvPr>
            <p:ph type="body" sz="half" idx="2"/>
          </p:nvPr>
        </p:nvSpPr>
        <p:spPr>
          <a:xfrm>
            <a:off x="2771301" y="9875520"/>
            <a:ext cx="12976383" cy="18295622"/>
          </a:xfrm>
        </p:spPr>
        <p:txBody>
          <a:bodyPr/>
          <a:lstStyle>
            <a:lvl1pPr marL="0" indent="0">
              <a:buNone/>
              <a:defRPr sz="7040"/>
            </a:lvl1pPr>
            <a:lvl2pPr marL="2011680" indent="0">
              <a:buNone/>
              <a:defRPr sz="6160"/>
            </a:lvl2pPr>
            <a:lvl3pPr marL="4023360" indent="0">
              <a:buNone/>
              <a:defRPr sz="5280"/>
            </a:lvl3pPr>
            <a:lvl4pPr marL="6035040" indent="0">
              <a:buNone/>
              <a:defRPr sz="4400"/>
            </a:lvl4pPr>
            <a:lvl5pPr marL="8046720" indent="0">
              <a:buNone/>
              <a:defRPr sz="4400"/>
            </a:lvl5pPr>
            <a:lvl6pPr marL="10058400" indent="0">
              <a:buNone/>
              <a:defRPr sz="4400"/>
            </a:lvl6pPr>
            <a:lvl7pPr marL="12070080" indent="0">
              <a:buNone/>
              <a:defRPr sz="4400"/>
            </a:lvl7pPr>
            <a:lvl8pPr marL="14081760" indent="0">
              <a:buNone/>
              <a:defRPr sz="4400"/>
            </a:lvl8pPr>
            <a:lvl9pPr marL="1609344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640E3DDF-68FD-174C-B170-68EDE3B9B603}" type="datetimeFigureOut">
              <a:rPr lang="en-US" smtClean="0"/>
              <a:t>5/22/23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3183008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0E3DDF-68FD-174C-B170-68EDE3B9B603}" type="datetimeFigureOut">
              <a:rPr lang="en-US" smtClean="0"/>
              <a:t>5/22/23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1192809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792172" y="1752600"/>
            <a:ext cx="867537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766062" y="1752600"/>
            <a:ext cx="2552319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0E3DDF-68FD-174C-B170-68EDE3B9B603}" type="datetimeFigureOut">
              <a:rPr lang="en-US" smtClean="0"/>
              <a:t>5/22/23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727999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6060" y="1752607"/>
            <a:ext cx="347014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766060" y="8763000"/>
            <a:ext cx="347014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66060" y="30510487"/>
            <a:ext cx="9052560" cy="1752600"/>
          </a:xfrm>
          <a:prstGeom prst="rect">
            <a:avLst/>
          </a:prstGeom>
        </p:spPr>
        <p:txBody>
          <a:bodyPr vert="horz" lIns="91440" tIns="45720" rIns="91440" bIns="45720" rtlCol="0" anchor="ctr"/>
          <a:lstStyle>
            <a:lvl1pPr algn="l">
              <a:defRPr sz="5280">
                <a:solidFill>
                  <a:schemeClr val="tx1">
                    <a:tint val="75000"/>
                  </a:schemeClr>
                </a:solidFill>
              </a:defRPr>
            </a:lvl1pPr>
          </a:lstStyle>
          <a:p>
            <a:fld id="{640E3DDF-68FD-174C-B170-68EDE3B9B603}" type="datetimeFigureOut">
              <a:rPr lang="en-US" smtClean="0"/>
              <a:t>5/22/23</a:t>
            </a:fld>
            <a:endParaRPr lang="en-US"/>
          </a:p>
        </p:txBody>
      </p:sp>
      <p:sp>
        <p:nvSpPr>
          <p:cNvPr id="5" name="Footer Placeholder 4"/>
          <p:cNvSpPr>
            <a:spLocks noGrp="1"/>
          </p:cNvSpPr>
          <p:nvPr>
            <p:ph type="ftr" sz="quarter" idx="3"/>
          </p:nvPr>
        </p:nvSpPr>
        <p:spPr>
          <a:xfrm>
            <a:off x="13327380" y="30510487"/>
            <a:ext cx="13578840" cy="1752600"/>
          </a:xfrm>
          <a:prstGeom prst="rect">
            <a:avLst/>
          </a:prstGeom>
        </p:spPr>
        <p:txBody>
          <a:bodyPr vert="horz" lIns="91440" tIns="45720" rIns="91440" bIns="45720" rtlCol="0" anchor="ctr"/>
          <a:lstStyle>
            <a:lvl1pPr algn="ctr">
              <a:defRPr sz="5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8414980" y="30510487"/>
            <a:ext cx="9052560" cy="1752600"/>
          </a:xfrm>
          <a:prstGeom prst="rect">
            <a:avLst/>
          </a:prstGeom>
        </p:spPr>
        <p:txBody>
          <a:bodyPr vert="horz" lIns="91440" tIns="45720" rIns="91440" bIns="45720" rtlCol="0" anchor="ctr"/>
          <a:lstStyle>
            <a:lvl1pPr algn="r">
              <a:defRPr sz="5280">
                <a:solidFill>
                  <a:schemeClr val="tx1">
                    <a:tint val="75000"/>
                  </a:schemeClr>
                </a:solidFill>
              </a:defRPr>
            </a:lvl1pPr>
          </a:lstStyle>
          <a:p>
            <a:fld id="{BD0D78EE-3C89-8B44-B694-6F47B500F0DA}" type="slidenum">
              <a:rPr lang="en-US" smtClean="0"/>
              <a:t>‹#›</a:t>
            </a:fld>
            <a:endParaRPr lang="en-US"/>
          </a:p>
        </p:txBody>
      </p:sp>
    </p:spTree>
    <p:extLst>
      <p:ext uri="{BB962C8B-B14F-4D97-AF65-F5344CB8AC3E}">
        <p14:creationId xmlns:p14="http://schemas.microsoft.com/office/powerpoint/2010/main" val="392006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023360" rtl="0" eaLnBrk="1" latinLnBrk="0" hangingPunct="1">
        <a:lnSpc>
          <a:spcPct val="90000"/>
        </a:lnSpc>
        <a:spcBef>
          <a:spcPct val="0"/>
        </a:spcBef>
        <a:buNone/>
        <a:defRPr sz="19360" kern="1200">
          <a:solidFill>
            <a:schemeClr val="tx1"/>
          </a:solidFill>
          <a:latin typeface="+mj-lt"/>
          <a:ea typeface="+mj-ea"/>
          <a:cs typeface="+mj-cs"/>
        </a:defRPr>
      </a:lvl1pPr>
    </p:titleStyle>
    <p:bodyStyle>
      <a:lvl1pPr marL="1005840" indent="-1005840" algn="l" defTabSz="4023360" rtl="0" eaLnBrk="1" latinLnBrk="0" hangingPunct="1">
        <a:lnSpc>
          <a:spcPct val="90000"/>
        </a:lnSpc>
        <a:spcBef>
          <a:spcPts val="4400"/>
        </a:spcBef>
        <a:buFont typeface="Arial" panose="020B0604020202020204" pitchFamily="34" charset="0"/>
        <a:buChar char="•"/>
        <a:defRPr sz="12320" kern="1200">
          <a:solidFill>
            <a:schemeClr val="tx1"/>
          </a:solidFill>
          <a:latin typeface="+mn-lt"/>
          <a:ea typeface="+mn-ea"/>
          <a:cs typeface="+mn-cs"/>
        </a:defRPr>
      </a:lvl1pPr>
      <a:lvl2pPr marL="3017520" indent="-1005840" algn="l" defTabSz="4023360" rtl="0" eaLnBrk="1" latinLnBrk="0" hangingPunct="1">
        <a:lnSpc>
          <a:spcPct val="90000"/>
        </a:lnSpc>
        <a:spcBef>
          <a:spcPts val="2200"/>
        </a:spcBef>
        <a:buFont typeface="Arial" panose="020B0604020202020204" pitchFamily="34" charset="0"/>
        <a:buChar char="•"/>
        <a:defRPr sz="10560" kern="1200">
          <a:solidFill>
            <a:schemeClr val="tx1"/>
          </a:solidFill>
          <a:latin typeface="+mn-lt"/>
          <a:ea typeface="+mn-ea"/>
          <a:cs typeface="+mn-cs"/>
        </a:defRPr>
      </a:lvl2pPr>
      <a:lvl3pPr marL="5029200" indent="-1005840" algn="l" defTabSz="4023360" rtl="0" eaLnBrk="1" latinLnBrk="0" hangingPunct="1">
        <a:lnSpc>
          <a:spcPct val="90000"/>
        </a:lnSpc>
        <a:spcBef>
          <a:spcPts val="2200"/>
        </a:spcBef>
        <a:buFont typeface="Arial" panose="020B0604020202020204" pitchFamily="34" charset="0"/>
        <a:buChar char="•"/>
        <a:defRPr sz="8800" kern="1200">
          <a:solidFill>
            <a:schemeClr val="tx1"/>
          </a:solidFill>
          <a:latin typeface="+mn-lt"/>
          <a:ea typeface="+mn-ea"/>
          <a:cs typeface="+mn-cs"/>
        </a:defRPr>
      </a:lvl3pPr>
      <a:lvl4pPr marL="70408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4pPr>
      <a:lvl5pPr marL="905256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5pPr>
      <a:lvl6pPr marL="1106424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6pPr>
      <a:lvl7pPr marL="1307592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7pPr>
      <a:lvl8pPr marL="1508760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8pPr>
      <a:lvl9pPr marL="170992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9pPr>
    </p:bodyStyle>
    <p:otherStyle>
      <a:defPPr>
        <a:defRPr lang="en-US"/>
      </a:defPPr>
      <a:lvl1pPr marL="0" algn="l" defTabSz="4023360" rtl="0" eaLnBrk="1" latinLnBrk="0" hangingPunct="1">
        <a:defRPr sz="7920" kern="1200">
          <a:solidFill>
            <a:schemeClr val="tx1"/>
          </a:solidFill>
          <a:latin typeface="+mn-lt"/>
          <a:ea typeface="+mn-ea"/>
          <a:cs typeface="+mn-cs"/>
        </a:defRPr>
      </a:lvl1pPr>
      <a:lvl2pPr marL="2011680" algn="l" defTabSz="4023360" rtl="0" eaLnBrk="1" latinLnBrk="0" hangingPunct="1">
        <a:defRPr sz="7920" kern="1200">
          <a:solidFill>
            <a:schemeClr val="tx1"/>
          </a:solidFill>
          <a:latin typeface="+mn-lt"/>
          <a:ea typeface="+mn-ea"/>
          <a:cs typeface="+mn-cs"/>
        </a:defRPr>
      </a:lvl2pPr>
      <a:lvl3pPr marL="4023360" algn="l" defTabSz="4023360" rtl="0" eaLnBrk="1" latinLnBrk="0" hangingPunct="1">
        <a:defRPr sz="7920" kern="1200">
          <a:solidFill>
            <a:schemeClr val="tx1"/>
          </a:solidFill>
          <a:latin typeface="+mn-lt"/>
          <a:ea typeface="+mn-ea"/>
          <a:cs typeface="+mn-cs"/>
        </a:defRPr>
      </a:lvl3pPr>
      <a:lvl4pPr marL="6035040" algn="l" defTabSz="4023360" rtl="0" eaLnBrk="1" latinLnBrk="0" hangingPunct="1">
        <a:defRPr sz="7920" kern="1200">
          <a:solidFill>
            <a:schemeClr val="tx1"/>
          </a:solidFill>
          <a:latin typeface="+mn-lt"/>
          <a:ea typeface="+mn-ea"/>
          <a:cs typeface="+mn-cs"/>
        </a:defRPr>
      </a:lvl4pPr>
      <a:lvl5pPr marL="8046720" algn="l" defTabSz="4023360" rtl="0" eaLnBrk="1" latinLnBrk="0" hangingPunct="1">
        <a:defRPr sz="7920" kern="1200">
          <a:solidFill>
            <a:schemeClr val="tx1"/>
          </a:solidFill>
          <a:latin typeface="+mn-lt"/>
          <a:ea typeface="+mn-ea"/>
          <a:cs typeface="+mn-cs"/>
        </a:defRPr>
      </a:lvl5pPr>
      <a:lvl6pPr marL="10058400" algn="l" defTabSz="4023360" rtl="0" eaLnBrk="1" latinLnBrk="0" hangingPunct="1">
        <a:defRPr sz="7920" kern="1200">
          <a:solidFill>
            <a:schemeClr val="tx1"/>
          </a:solidFill>
          <a:latin typeface="+mn-lt"/>
          <a:ea typeface="+mn-ea"/>
          <a:cs typeface="+mn-cs"/>
        </a:defRPr>
      </a:lvl6pPr>
      <a:lvl7pPr marL="12070080" algn="l" defTabSz="4023360" rtl="0" eaLnBrk="1" latinLnBrk="0" hangingPunct="1">
        <a:defRPr sz="7920" kern="1200">
          <a:solidFill>
            <a:schemeClr val="tx1"/>
          </a:solidFill>
          <a:latin typeface="+mn-lt"/>
          <a:ea typeface="+mn-ea"/>
          <a:cs typeface="+mn-cs"/>
        </a:defRPr>
      </a:lvl7pPr>
      <a:lvl8pPr marL="14081760" algn="l" defTabSz="4023360" rtl="0" eaLnBrk="1" latinLnBrk="0" hangingPunct="1">
        <a:defRPr sz="7920" kern="1200">
          <a:solidFill>
            <a:schemeClr val="tx1"/>
          </a:solidFill>
          <a:latin typeface="+mn-lt"/>
          <a:ea typeface="+mn-ea"/>
          <a:cs typeface="+mn-cs"/>
        </a:defRPr>
      </a:lvl8pPr>
      <a:lvl9pPr marL="16093440" algn="l" defTabSz="4023360" rtl="0" eaLnBrk="1" latinLnBrk="0" hangingPunct="1">
        <a:defRPr sz="7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hyperlink" Target="mailto:Daniel.J.Cecil@nasa.gov" TargetMode="External"/><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19253567-D59B-DF60-1C95-29483EB8C9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96327" y="27158517"/>
            <a:ext cx="7682674" cy="5760720"/>
          </a:xfrm>
          <a:prstGeom prst="rect">
            <a:avLst/>
          </a:prstGeom>
        </p:spPr>
      </p:pic>
      <p:pic>
        <p:nvPicPr>
          <p:cNvPr id="59" name="Picture 58">
            <a:extLst>
              <a:ext uri="{FF2B5EF4-FFF2-40B4-BE49-F238E27FC236}">
                <a16:creationId xmlns:a16="http://schemas.microsoft.com/office/drawing/2014/main" id="{016A5D81-ADA6-9264-1137-7857065DB51A}"/>
              </a:ext>
            </a:extLst>
          </p:cNvPr>
          <p:cNvPicPr>
            <a:picLocks noChangeAspect="1"/>
          </p:cNvPicPr>
          <p:nvPr/>
        </p:nvPicPr>
        <p:blipFill>
          <a:blip r:embed="rId3"/>
          <a:stretch>
            <a:fillRect/>
          </a:stretch>
        </p:blipFill>
        <p:spPr>
          <a:xfrm>
            <a:off x="23847315" y="7097619"/>
            <a:ext cx="5486400" cy="4015138"/>
          </a:xfrm>
          <a:prstGeom prst="rect">
            <a:avLst/>
          </a:prstGeom>
        </p:spPr>
      </p:pic>
      <p:pic>
        <p:nvPicPr>
          <p:cNvPr id="41" name="Picture 40">
            <a:extLst>
              <a:ext uri="{FF2B5EF4-FFF2-40B4-BE49-F238E27FC236}">
                <a16:creationId xmlns:a16="http://schemas.microsoft.com/office/drawing/2014/main" id="{F6EA2E55-CEEB-7241-FB32-54D17ACD9EAE}"/>
              </a:ext>
            </a:extLst>
          </p:cNvPr>
          <p:cNvPicPr>
            <a:picLocks noChangeAspect="1"/>
          </p:cNvPicPr>
          <p:nvPr/>
        </p:nvPicPr>
        <p:blipFill>
          <a:blip r:embed="rId4"/>
          <a:stretch>
            <a:fillRect/>
          </a:stretch>
        </p:blipFill>
        <p:spPr>
          <a:xfrm>
            <a:off x="12887483" y="7065984"/>
            <a:ext cx="5486400" cy="4046773"/>
          </a:xfrm>
          <a:prstGeom prst="rect">
            <a:avLst/>
          </a:prstGeom>
        </p:spPr>
      </p:pic>
      <p:pic>
        <p:nvPicPr>
          <p:cNvPr id="38" name="Picture 37">
            <a:extLst>
              <a:ext uri="{FF2B5EF4-FFF2-40B4-BE49-F238E27FC236}">
                <a16:creationId xmlns:a16="http://schemas.microsoft.com/office/drawing/2014/main" id="{7D7FDD48-124D-C771-6722-DDEC28A19322}"/>
              </a:ext>
            </a:extLst>
          </p:cNvPr>
          <p:cNvPicPr>
            <a:picLocks noChangeAspect="1"/>
          </p:cNvPicPr>
          <p:nvPr/>
        </p:nvPicPr>
        <p:blipFill>
          <a:blip r:embed="rId5"/>
          <a:stretch>
            <a:fillRect/>
          </a:stretch>
        </p:blipFill>
        <p:spPr>
          <a:xfrm>
            <a:off x="18415337" y="7364333"/>
            <a:ext cx="5486400" cy="3748424"/>
          </a:xfrm>
          <a:prstGeom prst="rect">
            <a:avLst/>
          </a:prstGeom>
        </p:spPr>
      </p:pic>
      <p:pic>
        <p:nvPicPr>
          <p:cNvPr id="35" name="Picture 34">
            <a:extLst>
              <a:ext uri="{FF2B5EF4-FFF2-40B4-BE49-F238E27FC236}">
                <a16:creationId xmlns:a16="http://schemas.microsoft.com/office/drawing/2014/main" id="{EED027D9-01C0-75D9-9EAE-4F3E1525602C}"/>
              </a:ext>
            </a:extLst>
          </p:cNvPr>
          <p:cNvPicPr>
            <a:picLocks noChangeAspect="1"/>
          </p:cNvPicPr>
          <p:nvPr/>
        </p:nvPicPr>
        <p:blipFill>
          <a:blip r:embed="rId6"/>
          <a:stretch>
            <a:fillRect/>
          </a:stretch>
        </p:blipFill>
        <p:spPr>
          <a:xfrm>
            <a:off x="23858238" y="3149419"/>
            <a:ext cx="5486400" cy="4012237"/>
          </a:xfrm>
          <a:prstGeom prst="rect">
            <a:avLst/>
          </a:prstGeom>
        </p:spPr>
      </p:pic>
      <p:pic>
        <p:nvPicPr>
          <p:cNvPr id="24" name="Picture 23">
            <a:extLst>
              <a:ext uri="{FF2B5EF4-FFF2-40B4-BE49-F238E27FC236}">
                <a16:creationId xmlns:a16="http://schemas.microsoft.com/office/drawing/2014/main" id="{1D3F2504-E792-5279-C7B9-20C1AD91302F}"/>
              </a:ext>
            </a:extLst>
          </p:cNvPr>
          <p:cNvPicPr>
            <a:picLocks noChangeAspect="1"/>
          </p:cNvPicPr>
          <p:nvPr/>
        </p:nvPicPr>
        <p:blipFill>
          <a:blip r:embed="rId7"/>
          <a:stretch>
            <a:fillRect/>
          </a:stretch>
        </p:blipFill>
        <p:spPr>
          <a:xfrm>
            <a:off x="18375927" y="3188928"/>
            <a:ext cx="5491689" cy="3877056"/>
          </a:xfrm>
          <a:prstGeom prst="rect">
            <a:avLst/>
          </a:prstGeom>
        </p:spPr>
      </p:pic>
      <p:pic>
        <p:nvPicPr>
          <p:cNvPr id="19" name="Picture 18">
            <a:extLst>
              <a:ext uri="{FF2B5EF4-FFF2-40B4-BE49-F238E27FC236}">
                <a16:creationId xmlns:a16="http://schemas.microsoft.com/office/drawing/2014/main" id="{0BDC0A03-754D-E060-79BC-F4DEDCDA18E1}"/>
              </a:ext>
            </a:extLst>
          </p:cNvPr>
          <p:cNvPicPr>
            <a:picLocks noChangeAspect="1"/>
          </p:cNvPicPr>
          <p:nvPr/>
        </p:nvPicPr>
        <p:blipFill>
          <a:blip r:embed="rId8"/>
          <a:stretch>
            <a:fillRect/>
          </a:stretch>
        </p:blipFill>
        <p:spPr>
          <a:xfrm>
            <a:off x="12871651" y="3177291"/>
            <a:ext cx="5493353" cy="3694176"/>
          </a:xfrm>
          <a:prstGeom prst="rect">
            <a:avLst/>
          </a:prstGeom>
        </p:spPr>
      </p:pic>
      <p:sp>
        <p:nvSpPr>
          <p:cNvPr id="2" name="Title 1">
            <a:extLst>
              <a:ext uri="{FF2B5EF4-FFF2-40B4-BE49-F238E27FC236}">
                <a16:creationId xmlns:a16="http://schemas.microsoft.com/office/drawing/2014/main" id="{F974EE15-C310-34A7-E898-89D6E31FA31D}"/>
              </a:ext>
            </a:extLst>
          </p:cNvPr>
          <p:cNvSpPr>
            <a:spLocks noGrp="1"/>
          </p:cNvSpPr>
          <p:nvPr>
            <p:ph type="ctrTitle"/>
          </p:nvPr>
        </p:nvSpPr>
        <p:spPr>
          <a:xfrm>
            <a:off x="1783080" y="472440"/>
            <a:ext cx="36667440" cy="1767841"/>
          </a:xfrm>
        </p:spPr>
        <p:txBody>
          <a:bodyPr>
            <a:noAutofit/>
          </a:bodyPr>
          <a:lstStyle/>
          <a:p>
            <a:r>
              <a:rPr lang="en-US" sz="7200" b="1" dirty="0">
                <a:latin typeface="+mn-lt"/>
              </a:rPr>
              <a:t>Hydrometeor Identification from GMI Radiometer, Trained Using Polarimetric Radar</a:t>
            </a:r>
            <a:br>
              <a:rPr lang="en-US" sz="7200" b="1" dirty="0">
                <a:latin typeface="+mn-lt"/>
              </a:rPr>
            </a:br>
            <a:r>
              <a:rPr lang="en-US" sz="3600" b="1" dirty="0">
                <a:latin typeface="+mn-lt"/>
              </a:rPr>
              <a:t>Daniel J. Cecil, NASA Marshall Space Flight Center, </a:t>
            </a:r>
            <a:r>
              <a:rPr lang="en-US" sz="3600" b="1" dirty="0">
                <a:latin typeface="+mn-lt"/>
                <a:hlinkClick r:id="rId9"/>
              </a:rPr>
              <a:t>Daniel.J.Cecil@nasa.gov</a:t>
            </a:r>
            <a:br>
              <a:rPr lang="en-US" sz="3600" b="1" dirty="0">
                <a:latin typeface="+mn-lt"/>
              </a:rPr>
            </a:br>
            <a:r>
              <a:rPr lang="en-US" sz="3600" b="1" dirty="0">
                <a:latin typeface="+mn-lt"/>
              </a:rPr>
              <a:t>Michael Solomon, University of Alabama – Huntsville, mbs0025@uah.edu </a:t>
            </a:r>
          </a:p>
        </p:txBody>
      </p:sp>
      <p:pic>
        <p:nvPicPr>
          <p:cNvPr id="6" name="Picture 5">
            <a:extLst>
              <a:ext uri="{FF2B5EF4-FFF2-40B4-BE49-F238E27FC236}">
                <a16:creationId xmlns:a16="http://schemas.microsoft.com/office/drawing/2014/main" id="{2634E146-35DB-8B52-1120-D93B2E9DA544}"/>
              </a:ext>
            </a:extLst>
          </p:cNvPr>
          <p:cNvPicPr>
            <a:picLocks noChangeAspect="1"/>
          </p:cNvPicPr>
          <p:nvPr/>
        </p:nvPicPr>
        <p:blipFill>
          <a:blip r:embed="rId10"/>
          <a:stretch>
            <a:fillRect/>
          </a:stretch>
        </p:blipFill>
        <p:spPr>
          <a:xfrm>
            <a:off x="665480" y="12276329"/>
            <a:ext cx="5486400" cy="5486400"/>
          </a:xfrm>
          <a:prstGeom prst="rect">
            <a:avLst/>
          </a:prstGeom>
        </p:spPr>
      </p:pic>
      <p:pic>
        <p:nvPicPr>
          <p:cNvPr id="10" name="Picture 9">
            <a:extLst>
              <a:ext uri="{FF2B5EF4-FFF2-40B4-BE49-F238E27FC236}">
                <a16:creationId xmlns:a16="http://schemas.microsoft.com/office/drawing/2014/main" id="{08E58C5E-A115-6DBD-3A49-AE5CEACF6EE2}"/>
              </a:ext>
            </a:extLst>
          </p:cNvPr>
          <p:cNvPicPr>
            <a:picLocks noChangeAspect="1"/>
          </p:cNvPicPr>
          <p:nvPr/>
        </p:nvPicPr>
        <p:blipFill>
          <a:blip r:embed="rId11"/>
          <a:stretch>
            <a:fillRect/>
          </a:stretch>
        </p:blipFill>
        <p:spPr>
          <a:xfrm>
            <a:off x="6558744" y="12276329"/>
            <a:ext cx="5486400" cy="5486400"/>
          </a:xfrm>
          <a:prstGeom prst="rect">
            <a:avLst/>
          </a:prstGeom>
        </p:spPr>
      </p:pic>
      <p:pic>
        <p:nvPicPr>
          <p:cNvPr id="16" name="Picture 15">
            <a:extLst>
              <a:ext uri="{FF2B5EF4-FFF2-40B4-BE49-F238E27FC236}">
                <a16:creationId xmlns:a16="http://schemas.microsoft.com/office/drawing/2014/main" id="{7C717B9A-FDD5-F253-9383-488F7A9B7BE7}"/>
              </a:ext>
            </a:extLst>
          </p:cNvPr>
          <p:cNvPicPr>
            <a:picLocks noChangeAspect="1"/>
          </p:cNvPicPr>
          <p:nvPr/>
        </p:nvPicPr>
        <p:blipFill>
          <a:blip r:embed="rId12"/>
          <a:stretch>
            <a:fillRect/>
          </a:stretch>
        </p:blipFill>
        <p:spPr>
          <a:xfrm>
            <a:off x="665480" y="17931569"/>
            <a:ext cx="5486400" cy="5486400"/>
          </a:xfrm>
          <a:prstGeom prst="rect">
            <a:avLst/>
          </a:prstGeom>
        </p:spPr>
      </p:pic>
      <p:pic>
        <p:nvPicPr>
          <p:cNvPr id="18" name="Picture 17">
            <a:extLst>
              <a:ext uri="{FF2B5EF4-FFF2-40B4-BE49-F238E27FC236}">
                <a16:creationId xmlns:a16="http://schemas.microsoft.com/office/drawing/2014/main" id="{0CE82D93-7AEB-6BCD-55BA-AC9966B8DBF2}"/>
              </a:ext>
            </a:extLst>
          </p:cNvPr>
          <p:cNvPicPr>
            <a:picLocks noChangeAspect="1"/>
          </p:cNvPicPr>
          <p:nvPr/>
        </p:nvPicPr>
        <p:blipFill>
          <a:blip r:embed="rId13"/>
          <a:stretch>
            <a:fillRect/>
          </a:stretch>
        </p:blipFill>
        <p:spPr>
          <a:xfrm>
            <a:off x="6518104" y="17931569"/>
            <a:ext cx="5486400" cy="5486400"/>
          </a:xfrm>
          <a:prstGeom prst="rect">
            <a:avLst/>
          </a:prstGeom>
        </p:spPr>
      </p:pic>
      <p:pic>
        <p:nvPicPr>
          <p:cNvPr id="20" name="Picture 19">
            <a:extLst>
              <a:ext uri="{FF2B5EF4-FFF2-40B4-BE49-F238E27FC236}">
                <a16:creationId xmlns:a16="http://schemas.microsoft.com/office/drawing/2014/main" id="{69A3803A-DAE1-1AF7-9873-17E21F180C3A}"/>
              </a:ext>
            </a:extLst>
          </p:cNvPr>
          <p:cNvPicPr>
            <a:picLocks noChangeAspect="1"/>
          </p:cNvPicPr>
          <p:nvPr/>
        </p:nvPicPr>
        <p:blipFill>
          <a:blip r:embed="rId14"/>
          <a:srcRect/>
          <a:stretch/>
        </p:blipFill>
        <p:spPr>
          <a:xfrm>
            <a:off x="6558744" y="23550049"/>
            <a:ext cx="5486400" cy="5486400"/>
          </a:xfrm>
          <a:prstGeom prst="rect">
            <a:avLst/>
          </a:prstGeom>
        </p:spPr>
      </p:pic>
      <p:sp>
        <p:nvSpPr>
          <p:cNvPr id="25" name="Rectangle 24">
            <a:extLst>
              <a:ext uri="{FF2B5EF4-FFF2-40B4-BE49-F238E27FC236}">
                <a16:creationId xmlns:a16="http://schemas.microsoft.com/office/drawing/2014/main" id="{50F031C1-B108-A2BD-D641-D83743EAA0E5}"/>
              </a:ext>
            </a:extLst>
          </p:cNvPr>
          <p:cNvSpPr/>
          <p:nvPr/>
        </p:nvSpPr>
        <p:spPr>
          <a:xfrm>
            <a:off x="3678865" y="14577233"/>
            <a:ext cx="595423" cy="595424"/>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1D746F31-B731-0DE2-5C70-7365A6FC6A3D}"/>
              </a:ext>
            </a:extLst>
          </p:cNvPr>
          <p:cNvSpPr txBox="1"/>
          <p:nvPr/>
        </p:nvSpPr>
        <p:spPr>
          <a:xfrm>
            <a:off x="3402620" y="12621327"/>
            <a:ext cx="3077831" cy="923330"/>
          </a:xfrm>
          <a:prstGeom prst="rect">
            <a:avLst/>
          </a:prstGeom>
          <a:solidFill>
            <a:schemeClr val="bg1">
              <a:alpha val="75000"/>
            </a:schemeClr>
          </a:solidFill>
        </p:spPr>
        <p:txBody>
          <a:bodyPr wrap="square" rtlCol="0">
            <a:spAutoFit/>
          </a:bodyPr>
          <a:lstStyle/>
          <a:p>
            <a:r>
              <a:rPr lang="en-US" b="1" dirty="0"/>
              <a:t>89 GHz PCT for an example storm near Fort Worth, TX</a:t>
            </a:r>
          </a:p>
          <a:p>
            <a:r>
              <a:rPr lang="en-US" b="1" dirty="0"/>
              <a:t>26 May 2015</a:t>
            </a:r>
          </a:p>
        </p:txBody>
      </p:sp>
      <p:sp>
        <p:nvSpPr>
          <p:cNvPr id="27" name="TextBox 26">
            <a:extLst>
              <a:ext uri="{FF2B5EF4-FFF2-40B4-BE49-F238E27FC236}">
                <a16:creationId xmlns:a16="http://schemas.microsoft.com/office/drawing/2014/main" id="{34C97D59-AF07-5F80-595D-2D53D4B20BA5}"/>
              </a:ext>
            </a:extLst>
          </p:cNvPr>
          <p:cNvSpPr txBox="1"/>
          <p:nvPr/>
        </p:nvSpPr>
        <p:spPr>
          <a:xfrm>
            <a:off x="8741185" y="12539670"/>
            <a:ext cx="3077831" cy="646331"/>
          </a:xfrm>
          <a:prstGeom prst="rect">
            <a:avLst/>
          </a:prstGeom>
          <a:solidFill>
            <a:schemeClr val="bg1">
              <a:alpha val="75000"/>
            </a:schemeClr>
          </a:solidFill>
        </p:spPr>
        <p:txBody>
          <a:bodyPr wrap="square" rtlCol="0">
            <a:spAutoFit/>
          </a:bodyPr>
          <a:lstStyle/>
          <a:p>
            <a:r>
              <a:rPr lang="en-US" b="1" dirty="0"/>
              <a:t>Radar reflectivity from KFWS WSR-88D radar</a:t>
            </a:r>
          </a:p>
        </p:txBody>
      </p:sp>
      <p:sp>
        <p:nvSpPr>
          <p:cNvPr id="28" name="TextBox 27">
            <a:extLst>
              <a:ext uri="{FF2B5EF4-FFF2-40B4-BE49-F238E27FC236}">
                <a16:creationId xmlns:a16="http://schemas.microsoft.com/office/drawing/2014/main" id="{CBC40A5B-5F3B-CE01-DAE3-459FEAFFBC61}"/>
              </a:ext>
            </a:extLst>
          </p:cNvPr>
          <p:cNvSpPr txBox="1"/>
          <p:nvPr/>
        </p:nvSpPr>
        <p:spPr>
          <a:xfrm>
            <a:off x="6731128" y="13821048"/>
            <a:ext cx="4871071" cy="369332"/>
          </a:xfrm>
          <a:prstGeom prst="rect">
            <a:avLst/>
          </a:prstGeom>
          <a:solidFill>
            <a:schemeClr val="bg1">
              <a:alpha val="75000"/>
            </a:schemeClr>
          </a:solidFill>
        </p:spPr>
        <p:txBody>
          <a:bodyPr wrap="square" rtlCol="0">
            <a:spAutoFit/>
          </a:bodyPr>
          <a:lstStyle/>
          <a:p>
            <a:r>
              <a:rPr lang="en-US" b="1" dirty="0"/>
              <a:t>Oval denotes a 19-GHz GMI footprint of interest</a:t>
            </a:r>
          </a:p>
        </p:txBody>
      </p:sp>
      <p:sp>
        <p:nvSpPr>
          <p:cNvPr id="29" name="TextBox 28">
            <a:extLst>
              <a:ext uri="{FF2B5EF4-FFF2-40B4-BE49-F238E27FC236}">
                <a16:creationId xmlns:a16="http://schemas.microsoft.com/office/drawing/2014/main" id="{12213F3A-5BD0-BDA2-6F1B-8D443C28F31E}"/>
              </a:ext>
            </a:extLst>
          </p:cNvPr>
          <p:cNvSpPr txBox="1"/>
          <p:nvPr/>
        </p:nvSpPr>
        <p:spPr>
          <a:xfrm>
            <a:off x="2657893" y="18258868"/>
            <a:ext cx="3077831" cy="1477328"/>
          </a:xfrm>
          <a:prstGeom prst="rect">
            <a:avLst/>
          </a:prstGeom>
          <a:solidFill>
            <a:schemeClr val="bg1">
              <a:alpha val="75000"/>
            </a:schemeClr>
          </a:solidFill>
        </p:spPr>
        <p:txBody>
          <a:bodyPr wrap="square" rtlCol="0">
            <a:spAutoFit/>
          </a:bodyPr>
          <a:lstStyle/>
          <a:p>
            <a:r>
              <a:rPr lang="en-US" b="1" dirty="0"/>
              <a:t>Hydrometeor types from KFWS radar at 2 km elevation.</a:t>
            </a:r>
          </a:p>
          <a:p>
            <a:r>
              <a:rPr lang="en-US" b="1" dirty="0"/>
              <a:t>GMI 89 GHz (top) and 37 GHz (bottom) PCT are printed for each pixel.</a:t>
            </a:r>
          </a:p>
        </p:txBody>
      </p:sp>
      <p:sp>
        <p:nvSpPr>
          <p:cNvPr id="30" name="TextBox 29">
            <a:extLst>
              <a:ext uri="{FF2B5EF4-FFF2-40B4-BE49-F238E27FC236}">
                <a16:creationId xmlns:a16="http://schemas.microsoft.com/office/drawing/2014/main" id="{85AD837D-4BA2-3670-2BB4-0EAD47A10B5A}"/>
              </a:ext>
            </a:extLst>
          </p:cNvPr>
          <p:cNvSpPr txBox="1"/>
          <p:nvPr/>
        </p:nvSpPr>
        <p:spPr>
          <a:xfrm>
            <a:off x="8517908" y="18310960"/>
            <a:ext cx="3077831" cy="1477328"/>
          </a:xfrm>
          <a:prstGeom prst="rect">
            <a:avLst/>
          </a:prstGeom>
          <a:solidFill>
            <a:schemeClr val="bg1">
              <a:alpha val="75000"/>
            </a:schemeClr>
          </a:solidFill>
        </p:spPr>
        <p:txBody>
          <a:bodyPr wrap="square" rtlCol="0">
            <a:spAutoFit/>
          </a:bodyPr>
          <a:lstStyle/>
          <a:p>
            <a:r>
              <a:rPr lang="en-US" b="1" dirty="0"/>
              <a:t>Hydrometeor types from KFWS radar at 6 km elevation.</a:t>
            </a:r>
          </a:p>
          <a:p>
            <a:r>
              <a:rPr lang="en-US" b="1" dirty="0"/>
              <a:t>GMI 89 GHz (top) and 37 GHz (bottom) PCT are printed for each pixel.</a:t>
            </a:r>
          </a:p>
        </p:txBody>
      </p:sp>
      <p:sp>
        <p:nvSpPr>
          <p:cNvPr id="31" name="TextBox 30">
            <a:extLst>
              <a:ext uri="{FF2B5EF4-FFF2-40B4-BE49-F238E27FC236}">
                <a16:creationId xmlns:a16="http://schemas.microsoft.com/office/drawing/2014/main" id="{E563CA47-F098-F572-1A83-E3CCE8CA61D9}"/>
              </a:ext>
            </a:extLst>
          </p:cNvPr>
          <p:cNvSpPr txBox="1"/>
          <p:nvPr/>
        </p:nvSpPr>
        <p:spPr>
          <a:xfrm>
            <a:off x="8595571" y="23821282"/>
            <a:ext cx="3077831" cy="1754326"/>
          </a:xfrm>
          <a:prstGeom prst="rect">
            <a:avLst/>
          </a:prstGeom>
          <a:solidFill>
            <a:schemeClr val="bg1">
              <a:alpha val="75000"/>
            </a:schemeClr>
          </a:solidFill>
        </p:spPr>
        <p:txBody>
          <a:bodyPr wrap="square" rtlCol="0">
            <a:spAutoFit/>
          </a:bodyPr>
          <a:lstStyle/>
          <a:p>
            <a:r>
              <a:rPr lang="en-US" b="1" dirty="0"/>
              <a:t>Hydrometeor types from KFWS radar at 10 km elevation.</a:t>
            </a:r>
          </a:p>
          <a:p>
            <a:r>
              <a:rPr lang="en-US" b="1" dirty="0"/>
              <a:t>GMI 89 GHz (top) and 37 GHz (bottom) PCT are printed for each pixel.</a:t>
            </a:r>
          </a:p>
        </p:txBody>
      </p:sp>
      <p:sp>
        <p:nvSpPr>
          <p:cNvPr id="32" name="TextBox 31">
            <a:extLst>
              <a:ext uri="{FF2B5EF4-FFF2-40B4-BE49-F238E27FC236}">
                <a16:creationId xmlns:a16="http://schemas.microsoft.com/office/drawing/2014/main" id="{8089AD05-3D26-EC9A-EDA3-F37E6E6DEC87}"/>
              </a:ext>
            </a:extLst>
          </p:cNvPr>
          <p:cNvSpPr txBox="1"/>
          <p:nvPr/>
        </p:nvSpPr>
        <p:spPr>
          <a:xfrm>
            <a:off x="665480" y="23443765"/>
            <a:ext cx="5939342" cy="6124754"/>
          </a:xfrm>
          <a:prstGeom prst="rect">
            <a:avLst/>
          </a:prstGeom>
          <a:noFill/>
        </p:spPr>
        <p:txBody>
          <a:bodyPr wrap="square" rtlCol="0">
            <a:spAutoFit/>
          </a:bodyPr>
          <a:lstStyle/>
          <a:p>
            <a:r>
              <a:rPr lang="en-US" sz="2800" dirty="0"/>
              <a:t>We take Hydrometeor Type (HID) from GPM Validation Network at each altitude, matched to GMI pixels. </a:t>
            </a:r>
          </a:p>
          <a:p>
            <a:r>
              <a:rPr lang="en-US" sz="2800" dirty="0"/>
              <a:t>Assign that pixel (and its associated TBs in all channels) as Hail if hail is present at any altitude. Hail is red in these plots.</a:t>
            </a:r>
          </a:p>
          <a:p>
            <a:r>
              <a:rPr lang="en-US" sz="2800" dirty="0"/>
              <a:t>Next check for graupel (yellow and green in these plots). Assign the GMI pixel and TBs as graupel if graupel is present in the column, but hail is not.</a:t>
            </a:r>
          </a:p>
          <a:p>
            <a:r>
              <a:rPr lang="en-US" sz="2800" dirty="0"/>
              <a:t>Next check for snow and other ice (gray, light blue, and pink shades in these plots).</a:t>
            </a:r>
          </a:p>
        </p:txBody>
      </p:sp>
      <p:sp>
        <p:nvSpPr>
          <p:cNvPr id="82" name="TextBox 81">
            <a:extLst>
              <a:ext uri="{FF2B5EF4-FFF2-40B4-BE49-F238E27FC236}">
                <a16:creationId xmlns:a16="http://schemas.microsoft.com/office/drawing/2014/main" id="{2B65FABF-6937-8558-C80D-021009B2E677}"/>
              </a:ext>
            </a:extLst>
          </p:cNvPr>
          <p:cNvSpPr txBox="1"/>
          <p:nvPr/>
        </p:nvSpPr>
        <p:spPr>
          <a:xfrm>
            <a:off x="13501202" y="2286000"/>
            <a:ext cx="15314670" cy="523220"/>
          </a:xfrm>
          <a:prstGeom prst="rect">
            <a:avLst/>
          </a:prstGeom>
          <a:noFill/>
        </p:spPr>
        <p:txBody>
          <a:bodyPr wrap="square" rtlCol="0">
            <a:spAutoFit/>
          </a:bodyPr>
          <a:lstStyle/>
          <a:p>
            <a:pPr algn="ctr"/>
            <a:r>
              <a:rPr lang="en-US" sz="2800" b="1" i="1" dirty="0"/>
              <a:t>If there is </a:t>
            </a:r>
            <a:r>
              <a:rPr lang="en-US" sz="2800" b="1" i="1" dirty="0" err="1"/>
              <a:t>precip</a:t>
            </a:r>
            <a:r>
              <a:rPr lang="en-US" sz="2800" b="1" i="1" dirty="0"/>
              <a:t>, which hydrometeor types  are suggested by the TB?</a:t>
            </a:r>
          </a:p>
        </p:txBody>
      </p:sp>
      <p:pic>
        <p:nvPicPr>
          <p:cNvPr id="102" name="Picture 101">
            <a:extLst>
              <a:ext uri="{FF2B5EF4-FFF2-40B4-BE49-F238E27FC236}">
                <a16:creationId xmlns:a16="http://schemas.microsoft.com/office/drawing/2014/main" id="{5D33E7FC-2286-3067-4134-5FF96E1D557B}"/>
              </a:ext>
            </a:extLst>
          </p:cNvPr>
          <p:cNvPicPr>
            <a:picLocks/>
          </p:cNvPicPr>
          <p:nvPr/>
        </p:nvPicPr>
        <p:blipFill>
          <a:blip r:embed="rId15"/>
          <a:srcRect/>
          <a:stretch/>
        </p:blipFill>
        <p:spPr>
          <a:xfrm>
            <a:off x="33926742" y="4915649"/>
            <a:ext cx="6099048" cy="4342608"/>
          </a:xfrm>
          <a:prstGeom prst="rect">
            <a:avLst/>
          </a:prstGeom>
        </p:spPr>
      </p:pic>
      <p:pic>
        <p:nvPicPr>
          <p:cNvPr id="103" name="Picture 102">
            <a:extLst>
              <a:ext uri="{FF2B5EF4-FFF2-40B4-BE49-F238E27FC236}">
                <a16:creationId xmlns:a16="http://schemas.microsoft.com/office/drawing/2014/main" id="{6EDC07E8-BA6A-9E8C-CFD8-F265481AF7FE}"/>
              </a:ext>
            </a:extLst>
          </p:cNvPr>
          <p:cNvPicPr>
            <a:picLocks/>
          </p:cNvPicPr>
          <p:nvPr/>
        </p:nvPicPr>
        <p:blipFill>
          <a:blip r:embed="rId16"/>
          <a:srcRect/>
          <a:stretch/>
        </p:blipFill>
        <p:spPr>
          <a:xfrm>
            <a:off x="33852433" y="9884535"/>
            <a:ext cx="6096000" cy="4340438"/>
          </a:xfrm>
          <a:prstGeom prst="rect">
            <a:avLst/>
          </a:prstGeom>
        </p:spPr>
      </p:pic>
      <p:pic>
        <p:nvPicPr>
          <p:cNvPr id="104" name="Picture 103">
            <a:extLst>
              <a:ext uri="{FF2B5EF4-FFF2-40B4-BE49-F238E27FC236}">
                <a16:creationId xmlns:a16="http://schemas.microsoft.com/office/drawing/2014/main" id="{06C33F11-5B23-3E39-61AF-9A9EFE220190}"/>
              </a:ext>
            </a:extLst>
          </p:cNvPr>
          <p:cNvPicPr>
            <a:picLocks/>
          </p:cNvPicPr>
          <p:nvPr/>
        </p:nvPicPr>
        <p:blipFill>
          <a:blip r:embed="rId17"/>
          <a:srcRect/>
          <a:stretch/>
        </p:blipFill>
        <p:spPr>
          <a:xfrm>
            <a:off x="33929788" y="14851257"/>
            <a:ext cx="6096002" cy="4340439"/>
          </a:xfrm>
          <a:prstGeom prst="rect">
            <a:avLst/>
          </a:prstGeom>
        </p:spPr>
      </p:pic>
      <p:pic>
        <p:nvPicPr>
          <p:cNvPr id="105" name="Picture 104">
            <a:extLst>
              <a:ext uri="{FF2B5EF4-FFF2-40B4-BE49-F238E27FC236}">
                <a16:creationId xmlns:a16="http://schemas.microsoft.com/office/drawing/2014/main" id="{D84870ED-FBED-A2C7-094C-E9DD3AD71784}"/>
              </a:ext>
            </a:extLst>
          </p:cNvPr>
          <p:cNvPicPr>
            <a:picLocks/>
          </p:cNvPicPr>
          <p:nvPr/>
        </p:nvPicPr>
        <p:blipFill>
          <a:blip r:embed="rId18"/>
          <a:srcRect/>
          <a:stretch/>
        </p:blipFill>
        <p:spPr>
          <a:xfrm>
            <a:off x="33970166" y="19819059"/>
            <a:ext cx="6096000" cy="4340438"/>
          </a:xfrm>
          <a:prstGeom prst="rect">
            <a:avLst/>
          </a:prstGeom>
        </p:spPr>
      </p:pic>
      <p:sp>
        <p:nvSpPr>
          <p:cNvPr id="3" name="TextBox 2">
            <a:extLst>
              <a:ext uri="{FF2B5EF4-FFF2-40B4-BE49-F238E27FC236}">
                <a16:creationId xmlns:a16="http://schemas.microsoft.com/office/drawing/2014/main" id="{56B441D8-61D0-9E57-9FA7-C4586835620E}"/>
              </a:ext>
            </a:extLst>
          </p:cNvPr>
          <p:cNvSpPr txBox="1"/>
          <p:nvPr/>
        </p:nvSpPr>
        <p:spPr>
          <a:xfrm>
            <a:off x="665481" y="29381575"/>
            <a:ext cx="11379664" cy="3108543"/>
          </a:xfrm>
          <a:prstGeom prst="rect">
            <a:avLst/>
          </a:prstGeom>
          <a:noFill/>
        </p:spPr>
        <p:txBody>
          <a:bodyPr wrap="square" rtlCol="0">
            <a:spAutoFit/>
          </a:bodyPr>
          <a:lstStyle/>
          <a:p>
            <a:r>
              <a:rPr lang="en-US" sz="2800" dirty="0"/>
              <a:t>Last, check for liquid rain without ice precipitation elsewhere in the column (dark blue and purple).</a:t>
            </a:r>
          </a:p>
          <a:p>
            <a:endParaRPr lang="en-US" sz="2800" dirty="0"/>
          </a:p>
          <a:p>
            <a:r>
              <a:rPr lang="en-US" sz="2800" dirty="0"/>
              <a:t>The GMI pixel this example is centered on has predominately rain at 2 km elevation (the lowest radar level), hail and graupel at 6 km elevation, and mostly the hail HID at 10 km elevation. It is assigned to the Hail category.  Its 89 GHz PCT is 63 K, 37 GHz PCT is 89 K.</a:t>
            </a:r>
          </a:p>
        </p:txBody>
      </p:sp>
      <p:sp>
        <p:nvSpPr>
          <p:cNvPr id="5" name="TextBox 4">
            <a:extLst>
              <a:ext uri="{FF2B5EF4-FFF2-40B4-BE49-F238E27FC236}">
                <a16:creationId xmlns:a16="http://schemas.microsoft.com/office/drawing/2014/main" id="{BE9BC05D-AD75-5215-9793-4D743A94279A}"/>
              </a:ext>
            </a:extLst>
          </p:cNvPr>
          <p:cNvSpPr txBox="1"/>
          <p:nvPr/>
        </p:nvSpPr>
        <p:spPr>
          <a:xfrm>
            <a:off x="30759400" y="3424649"/>
            <a:ext cx="8934666" cy="954107"/>
          </a:xfrm>
          <a:prstGeom prst="rect">
            <a:avLst/>
          </a:prstGeom>
          <a:noFill/>
        </p:spPr>
        <p:txBody>
          <a:bodyPr wrap="square" rtlCol="0">
            <a:spAutoFit/>
          </a:bodyPr>
          <a:lstStyle/>
          <a:p>
            <a:pPr algn="ctr"/>
            <a:r>
              <a:rPr lang="en-US" sz="2800" b="1" i="1" dirty="0"/>
              <a:t>When retrieval predicts a given HID, how often is it observed? How often are the other HIDs observed?</a:t>
            </a:r>
          </a:p>
        </p:txBody>
      </p:sp>
      <p:sp>
        <p:nvSpPr>
          <p:cNvPr id="4" name="TextBox 3">
            <a:extLst>
              <a:ext uri="{FF2B5EF4-FFF2-40B4-BE49-F238E27FC236}">
                <a16:creationId xmlns:a16="http://schemas.microsoft.com/office/drawing/2014/main" id="{7A4D1F76-34BA-A2F6-B176-FD4BD907F8B0}"/>
              </a:ext>
            </a:extLst>
          </p:cNvPr>
          <p:cNvSpPr txBox="1"/>
          <p:nvPr/>
        </p:nvSpPr>
        <p:spPr>
          <a:xfrm>
            <a:off x="665480" y="1418049"/>
            <a:ext cx="11339024" cy="10802957"/>
          </a:xfrm>
          <a:prstGeom prst="rect">
            <a:avLst/>
          </a:prstGeom>
          <a:noFill/>
        </p:spPr>
        <p:txBody>
          <a:bodyPr wrap="square" rtlCol="0">
            <a:spAutoFit/>
          </a:bodyPr>
          <a:lstStyle/>
          <a:p>
            <a:r>
              <a:rPr lang="en-US" sz="3200" b="1" dirty="0"/>
              <a:t>Motivation / Goal:</a:t>
            </a:r>
          </a:p>
          <a:p>
            <a:endParaRPr lang="en-US" sz="3200" dirty="0"/>
          </a:p>
          <a:p>
            <a:r>
              <a:rPr lang="en-US" sz="2800" dirty="0"/>
              <a:t>Brightness temperatures (TB) from GMI and related sensors contain information about the types and amounts of precipitation particles in a column.</a:t>
            </a:r>
          </a:p>
          <a:p>
            <a:endParaRPr lang="en-US" sz="1000" dirty="0"/>
          </a:p>
          <a:p>
            <a:r>
              <a:rPr lang="en-US" sz="2800" dirty="0"/>
              <a:t>Approaches like GPROF or machine learning are good for providing precipitation estimates and other quantified information, but it can be difficult to understand why / how a given set of TBs traces to a given retrieval solution.  Outlier TBs that are not well-represented in a training sample can lead to dubious solutions.</a:t>
            </a:r>
          </a:p>
          <a:p>
            <a:endParaRPr lang="en-US" sz="1000" dirty="0"/>
          </a:p>
          <a:p>
            <a:r>
              <a:rPr lang="en-US" sz="2800" b="1" dirty="0"/>
              <a:t>Our goal is to use the scattering signatures at multiple frequencies to determine whether hail is present, or </a:t>
            </a:r>
            <a:r>
              <a:rPr lang="en-US" sz="2800" b="1" i="1" dirty="0"/>
              <a:t>otherwise</a:t>
            </a:r>
            <a:r>
              <a:rPr lang="en-US" sz="2800" b="1" dirty="0"/>
              <a:t> graupel, or </a:t>
            </a:r>
            <a:r>
              <a:rPr lang="en-US" sz="2800" b="1" i="1" dirty="0"/>
              <a:t>otherwise</a:t>
            </a:r>
            <a:r>
              <a:rPr lang="en-US" sz="2800" b="1" dirty="0"/>
              <a:t> snow, or </a:t>
            </a:r>
            <a:r>
              <a:rPr lang="en-US" sz="2800" b="1" i="1" dirty="0"/>
              <a:t>otherwise</a:t>
            </a:r>
            <a:r>
              <a:rPr lang="en-US" sz="2800" b="1" dirty="0"/>
              <a:t> liquid rain without a substantial precipitation ice component. (A hierarchical approach is employed, so a prediction of hail can include the presence of all other categories, but a prediction of snow implies a lack of graupel or hail, and a prediction of liquid rain implies a lack of any detectable precipitation ice.)</a:t>
            </a:r>
          </a:p>
          <a:p>
            <a:endParaRPr lang="en-US" sz="1000" dirty="0"/>
          </a:p>
          <a:p>
            <a:r>
              <a:rPr lang="en-US" sz="3200" b="1" dirty="0"/>
              <a:t>Approach:</a:t>
            </a:r>
            <a:endParaRPr lang="en-US" sz="3200" dirty="0"/>
          </a:p>
          <a:p>
            <a:r>
              <a:rPr lang="en-US" sz="2800" dirty="0"/>
              <a:t>Construct straightforward lookup tables between TBs from multiple channels and hydrometeor types that were retrieved from ground-based dual-polarization radars (GPM Validation Network). </a:t>
            </a:r>
            <a:r>
              <a:rPr lang="en-US" sz="2800" b="1" i="1" dirty="0"/>
              <a:t>Training data are limited to precipitating pixels.</a:t>
            </a:r>
          </a:p>
          <a:p>
            <a:endParaRPr lang="en-US" sz="1000" dirty="0"/>
          </a:p>
          <a:p>
            <a:r>
              <a:rPr lang="en-US" sz="2800" dirty="0"/>
              <a:t>Extend lookup tables to all parts of TB parameter-space.</a:t>
            </a:r>
          </a:p>
        </p:txBody>
      </p:sp>
      <p:sp>
        <p:nvSpPr>
          <p:cNvPr id="9" name="TextBox 8">
            <a:extLst>
              <a:ext uri="{FF2B5EF4-FFF2-40B4-BE49-F238E27FC236}">
                <a16:creationId xmlns:a16="http://schemas.microsoft.com/office/drawing/2014/main" id="{681310E5-8AAB-0BF0-CAF1-AB8C6B2DC44B}"/>
              </a:ext>
            </a:extLst>
          </p:cNvPr>
          <p:cNvSpPr txBox="1"/>
          <p:nvPr/>
        </p:nvSpPr>
        <p:spPr>
          <a:xfrm>
            <a:off x="30677779" y="4527473"/>
            <a:ext cx="3241086" cy="24468237"/>
          </a:xfrm>
          <a:prstGeom prst="rect">
            <a:avLst/>
          </a:prstGeom>
          <a:noFill/>
        </p:spPr>
        <p:txBody>
          <a:bodyPr wrap="square" rtlCol="0">
            <a:spAutoFit/>
          </a:bodyPr>
          <a:lstStyle/>
          <a:p>
            <a:r>
              <a:rPr lang="en-US" sz="2400" dirty="0"/>
              <a:t>We test retrieval performance by checking how often a given HID is observed by the VN, as a function of its predicted probability. For example, among all retrievals where we predict a 30% probability of hail, 30% of those GMI pixels should have hail (and 70% should belong to other HID categories).</a:t>
            </a:r>
          </a:p>
          <a:p>
            <a:endParaRPr lang="en-US" sz="2400" dirty="0"/>
          </a:p>
          <a:p>
            <a:r>
              <a:rPr lang="en-US" sz="2400" dirty="0"/>
              <a:t>A perfect retrieval would have the red bars align with the 1-to-1 lines at right.</a:t>
            </a:r>
          </a:p>
          <a:p>
            <a:endParaRPr lang="en-US" sz="2400" dirty="0"/>
          </a:p>
          <a:p>
            <a:r>
              <a:rPr lang="en-US" sz="2400" b="1" i="1" dirty="0"/>
              <a:t>Underpredictions: bottom bars are above the 1-to-1 line.</a:t>
            </a:r>
          </a:p>
          <a:p>
            <a:endParaRPr lang="en-US" sz="2400" b="1" i="1" dirty="0"/>
          </a:p>
          <a:p>
            <a:r>
              <a:rPr lang="en-US" sz="2400" b="1" i="1" dirty="0"/>
              <a:t>Overpredictions: bottom bars are below the 1-to-1 line.</a:t>
            </a:r>
          </a:p>
          <a:p>
            <a:endParaRPr lang="en-US" sz="2400" dirty="0"/>
          </a:p>
          <a:p>
            <a:r>
              <a:rPr lang="en-US" sz="2400" dirty="0"/>
              <a:t>The verification plots here are based on taking the mean probabilities from all six lookup tables for each pixel.  We also generate similar plots for individual lookup tables.</a:t>
            </a:r>
          </a:p>
          <a:p>
            <a:endParaRPr lang="en-US" sz="2400" dirty="0"/>
          </a:p>
          <a:p>
            <a:r>
              <a:rPr lang="en-US" sz="2400" dirty="0"/>
              <a:t>For most of the lookup tables, pixels that are predicted to have a very low probability of hail turn out to mostly be identified as having snow or rain. Pixels predicted to have a medium or high probability of hail turn out to mostly be identified as having hail or graupel (TOP RIGHT PLOT).</a:t>
            </a:r>
          </a:p>
          <a:p>
            <a:endParaRPr lang="en-US" sz="2400" dirty="0"/>
          </a:p>
          <a:p>
            <a:r>
              <a:rPr lang="en-US" sz="2400" dirty="0"/>
              <a:t>Pixels predicted to have low probability of graupel have high probability of rain, medium probability of snow.</a:t>
            </a:r>
          </a:p>
          <a:p>
            <a:endParaRPr lang="en-US" sz="2400" dirty="0"/>
          </a:p>
          <a:p>
            <a:r>
              <a:rPr lang="en-US" sz="2400" dirty="0"/>
              <a:t>Pixels with a predicted high probability of snow turn out to often have rain (with no snow signature) instead, but sample size is small.</a:t>
            </a:r>
          </a:p>
          <a:p>
            <a:endParaRPr lang="en-US" sz="2400" dirty="0"/>
          </a:p>
        </p:txBody>
      </p:sp>
      <p:sp>
        <p:nvSpPr>
          <p:cNvPr id="11" name="TextBox 10">
            <a:extLst>
              <a:ext uri="{FF2B5EF4-FFF2-40B4-BE49-F238E27FC236}">
                <a16:creationId xmlns:a16="http://schemas.microsoft.com/office/drawing/2014/main" id="{5F789398-424D-7DF4-F450-E0143ABC93EA}"/>
              </a:ext>
            </a:extLst>
          </p:cNvPr>
          <p:cNvSpPr txBox="1"/>
          <p:nvPr/>
        </p:nvSpPr>
        <p:spPr>
          <a:xfrm>
            <a:off x="34180273" y="24481971"/>
            <a:ext cx="5768160" cy="2308324"/>
          </a:xfrm>
          <a:prstGeom prst="rect">
            <a:avLst/>
          </a:prstGeom>
          <a:noFill/>
        </p:spPr>
        <p:txBody>
          <a:bodyPr wrap="square" rtlCol="0">
            <a:spAutoFit/>
          </a:bodyPr>
          <a:lstStyle/>
          <a:p>
            <a:r>
              <a:rPr lang="en-US" sz="2400" dirty="0"/>
              <a:t>Our approach rarely has greater than about 60% confidence in predicting snow or liquid rain (</a:t>
            </a:r>
            <a:r>
              <a:rPr lang="en-US" sz="2400" dirty="0" err="1"/>
              <a:t>i.e</a:t>
            </a:r>
            <a:r>
              <a:rPr lang="en-US" sz="2400" dirty="0"/>
              <a:t>, without accompanying graupel or hail), and rarely has greater than 75% confidence in predicting graupel without accompanying hail.</a:t>
            </a:r>
          </a:p>
        </p:txBody>
      </p:sp>
      <p:cxnSp>
        <p:nvCxnSpPr>
          <p:cNvPr id="13" name="Straight Arrow Connector 12">
            <a:extLst>
              <a:ext uri="{FF2B5EF4-FFF2-40B4-BE49-F238E27FC236}">
                <a16:creationId xmlns:a16="http://schemas.microsoft.com/office/drawing/2014/main" id="{F5009239-E97B-9290-F018-660D75E26D7B}"/>
              </a:ext>
            </a:extLst>
          </p:cNvPr>
          <p:cNvCxnSpPr/>
          <p:nvPr/>
        </p:nvCxnSpPr>
        <p:spPr>
          <a:xfrm flipV="1">
            <a:off x="38212776" y="22894118"/>
            <a:ext cx="0" cy="1587853"/>
          </a:xfrm>
          <a:prstGeom prst="straightConnector1">
            <a:avLst/>
          </a:prstGeom>
          <a:ln w="63500">
            <a:solidFill>
              <a:schemeClr val="tx1">
                <a:alpha val="2502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221C558-50B2-933A-2B7A-1A89945995B5}"/>
              </a:ext>
            </a:extLst>
          </p:cNvPr>
          <p:cNvSpPr txBox="1"/>
          <p:nvPr/>
        </p:nvSpPr>
        <p:spPr>
          <a:xfrm>
            <a:off x="30677779" y="28618642"/>
            <a:ext cx="9270654" cy="4062651"/>
          </a:xfrm>
          <a:prstGeom prst="rect">
            <a:avLst/>
          </a:prstGeom>
          <a:noFill/>
        </p:spPr>
        <p:txBody>
          <a:bodyPr wrap="square" rtlCol="0">
            <a:spAutoFit/>
          </a:bodyPr>
          <a:lstStyle/>
          <a:p>
            <a:r>
              <a:rPr lang="en-US" sz="2400" i="1" dirty="0"/>
              <a:t>From individual lookup table results (not shown here):</a:t>
            </a:r>
          </a:p>
          <a:p>
            <a:endParaRPr lang="en-US" sz="2400" dirty="0"/>
          </a:p>
          <a:p>
            <a:r>
              <a:rPr lang="en-US" sz="2400" dirty="0"/>
              <a:t>The 37+89 GHz lookup table and 37+Diff166 lookup table have a surprisingly high number of rain pixels (10-20%) where the predicted probability of hail is very high (&gt;70%)… we would expect those to be dominated by hail and graupel instead of hail and rain. </a:t>
            </a:r>
          </a:p>
          <a:p>
            <a:endParaRPr lang="en-US" sz="2400" dirty="0"/>
          </a:p>
          <a:p>
            <a:r>
              <a:rPr lang="en-US" sz="2400" dirty="0"/>
              <a:t>The 89+Diff183 lookup table fails to produce any very high  probabilities of hail in our validation set. This channel combination is better for identifying graupel, but not distinguishing it from hail.</a:t>
            </a:r>
          </a:p>
          <a:p>
            <a:endParaRPr lang="en-US" dirty="0"/>
          </a:p>
        </p:txBody>
      </p:sp>
      <p:cxnSp>
        <p:nvCxnSpPr>
          <p:cNvPr id="15" name="Straight Arrow Connector 14">
            <a:extLst>
              <a:ext uri="{FF2B5EF4-FFF2-40B4-BE49-F238E27FC236}">
                <a16:creationId xmlns:a16="http://schemas.microsoft.com/office/drawing/2014/main" id="{4E50C3D3-53C0-E282-B0AA-5D6B2C2CD3E1}"/>
              </a:ext>
            </a:extLst>
          </p:cNvPr>
          <p:cNvCxnSpPr>
            <a:cxnSpLocks/>
          </p:cNvCxnSpPr>
          <p:nvPr/>
        </p:nvCxnSpPr>
        <p:spPr>
          <a:xfrm flipV="1">
            <a:off x="33631632" y="18156936"/>
            <a:ext cx="3734521" cy="8400243"/>
          </a:xfrm>
          <a:prstGeom prst="straightConnector1">
            <a:avLst/>
          </a:prstGeom>
          <a:ln w="63500">
            <a:solidFill>
              <a:schemeClr val="tx1">
                <a:alpha val="24936"/>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87DC3FF-3099-7251-E608-A1538C6FEB1A}"/>
              </a:ext>
            </a:extLst>
          </p:cNvPr>
          <p:cNvCxnSpPr>
            <a:cxnSpLocks/>
          </p:cNvCxnSpPr>
          <p:nvPr/>
        </p:nvCxnSpPr>
        <p:spPr>
          <a:xfrm flipV="1">
            <a:off x="33631632" y="13943713"/>
            <a:ext cx="1242568" cy="9703687"/>
          </a:xfrm>
          <a:prstGeom prst="straightConnector1">
            <a:avLst/>
          </a:prstGeom>
          <a:ln w="63500">
            <a:solidFill>
              <a:schemeClr val="tx1">
                <a:alpha val="24936"/>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F09D322-98C6-C9F3-66D2-08FD7A5E906F}"/>
              </a:ext>
            </a:extLst>
          </p:cNvPr>
          <p:cNvCxnSpPr>
            <a:cxnSpLocks/>
          </p:cNvCxnSpPr>
          <p:nvPr/>
        </p:nvCxnSpPr>
        <p:spPr>
          <a:xfrm flipV="1">
            <a:off x="33684040" y="8954917"/>
            <a:ext cx="1391541" cy="9720714"/>
          </a:xfrm>
          <a:prstGeom prst="straightConnector1">
            <a:avLst/>
          </a:prstGeom>
          <a:ln w="63500">
            <a:solidFill>
              <a:schemeClr val="tx1">
                <a:alpha val="24936"/>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DFAE83D-13B0-8144-6491-29BE6CD62691}"/>
              </a:ext>
            </a:extLst>
          </p:cNvPr>
          <p:cNvSpPr txBox="1"/>
          <p:nvPr/>
        </p:nvSpPr>
        <p:spPr>
          <a:xfrm>
            <a:off x="30677779" y="2514600"/>
            <a:ext cx="9422687" cy="800219"/>
          </a:xfrm>
          <a:prstGeom prst="rect">
            <a:avLst/>
          </a:prstGeom>
          <a:noFill/>
        </p:spPr>
        <p:txBody>
          <a:bodyPr wrap="square">
            <a:spAutoFit/>
          </a:bodyPr>
          <a:lstStyle/>
          <a:p>
            <a:r>
              <a:rPr lang="en-US" sz="2800" b="1" i="1" dirty="0">
                <a:solidFill>
                  <a:srgbClr val="FF0000"/>
                </a:solidFill>
              </a:rPr>
              <a:t>Training and validation data are limited to precipitating pixels.</a:t>
            </a:r>
          </a:p>
          <a:p>
            <a:endParaRPr lang="en-US" sz="1800" dirty="0"/>
          </a:p>
        </p:txBody>
      </p:sp>
      <p:pic>
        <p:nvPicPr>
          <p:cNvPr id="22" name="Picture 21" descr="A picture containing diagram, plot, line&#10;&#10;Description automatically generated">
            <a:extLst>
              <a:ext uri="{FF2B5EF4-FFF2-40B4-BE49-F238E27FC236}">
                <a16:creationId xmlns:a16="http://schemas.microsoft.com/office/drawing/2014/main" id="{FDDC17A1-878F-CDDB-5E59-D1B5681ECA75}"/>
              </a:ext>
            </a:extLst>
          </p:cNvPr>
          <p:cNvPicPr>
            <a:picLocks noChangeAspect="1"/>
          </p:cNvPicPr>
          <p:nvPr/>
        </p:nvPicPr>
        <p:blipFill>
          <a:blip r:embed="rId19"/>
          <a:stretch>
            <a:fillRect/>
          </a:stretch>
        </p:blipFill>
        <p:spPr>
          <a:xfrm>
            <a:off x="16745952" y="11411106"/>
            <a:ext cx="13716000" cy="7653778"/>
          </a:xfrm>
          <a:prstGeom prst="rect">
            <a:avLst/>
          </a:prstGeom>
        </p:spPr>
      </p:pic>
      <p:pic>
        <p:nvPicPr>
          <p:cNvPr id="37" name="Picture 36" descr="A picture containing text, screenshot, plot, line&#10;&#10;Description automatically generated">
            <a:extLst>
              <a:ext uri="{FF2B5EF4-FFF2-40B4-BE49-F238E27FC236}">
                <a16:creationId xmlns:a16="http://schemas.microsoft.com/office/drawing/2014/main" id="{4A2F3679-BF52-3282-AF59-CE86E9939F8D}"/>
              </a:ext>
            </a:extLst>
          </p:cNvPr>
          <p:cNvPicPr>
            <a:picLocks noChangeAspect="1"/>
          </p:cNvPicPr>
          <p:nvPr/>
        </p:nvPicPr>
        <p:blipFill>
          <a:blip r:embed="rId20"/>
          <a:stretch>
            <a:fillRect/>
          </a:stretch>
        </p:blipFill>
        <p:spPr>
          <a:xfrm>
            <a:off x="16745952" y="19583117"/>
            <a:ext cx="13716000" cy="7653778"/>
          </a:xfrm>
          <a:prstGeom prst="rect">
            <a:avLst/>
          </a:prstGeom>
        </p:spPr>
      </p:pic>
      <p:sp>
        <p:nvSpPr>
          <p:cNvPr id="44" name="TextBox 43">
            <a:extLst>
              <a:ext uri="{FF2B5EF4-FFF2-40B4-BE49-F238E27FC236}">
                <a16:creationId xmlns:a16="http://schemas.microsoft.com/office/drawing/2014/main" id="{5A09BC83-090A-1363-A436-ACD00AF1418D}"/>
              </a:ext>
            </a:extLst>
          </p:cNvPr>
          <p:cNvSpPr txBox="1"/>
          <p:nvPr/>
        </p:nvSpPr>
        <p:spPr>
          <a:xfrm>
            <a:off x="12444106" y="11594945"/>
            <a:ext cx="3519466" cy="8125301"/>
          </a:xfrm>
          <a:prstGeom prst="rect">
            <a:avLst/>
          </a:prstGeom>
          <a:noFill/>
        </p:spPr>
        <p:txBody>
          <a:bodyPr wrap="square" rtlCol="0">
            <a:spAutoFit/>
          </a:bodyPr>
          <a:lstStyle/>
          <a:p>
            <a:r>
              <a:rPr lang="en-US" sz="2400" b="1" dirty="0"/>
              <a:t>Top:</a:t>
            </a:r>
          </a:p>
          <a:p>
            <a:r>
              <a:rPr lang="en-US" sz="2400" dirty="0"/>
              <a:t>Compute probability of each hydrometeor type as a function of brightness temperature  (or TB difference), individual for different channels.</a:t>
            </a:r>
          </a:p>
          <a:p>
            <a:endParaRPr lang="en-US" sz="2400" dirty="0"/>
          </a:p>
          <a:p>
            <a:r>
              <a:rPr lang="en-US" sz="2400" b="1" dirty="0"/>
              <a:t>Right:</a:t>
            </a:r>
          </a:p>
          <a:p>
            <a:r>
              <a:rPr lang="en-US" sz="2400" dirty="0"/>
              <a:t>Compute probability of each hydrometeor type as a function of 2-d combinations of channels.</a:t>
            </a:r>
          </a:p>
          <a:p>
            <a:r>
              <a:rPr lang="en-US" sz="2400" dirty="0"/>
              <a:t>Color shading is the probability of the given hydrometeor type.</a:t>
            </a:r>
          </a:p>
          <a:p>
            <a:r>
              <a:rPr lang="en-US" sz="2400" dirty="0"/>
              <a:t>Contours are the total sample size of pixels with that TB combination in the training data.  Dark contour is 100 samples.</a:t>
            </a:r>
          </a:p>
          <a:p>
            <a:endParaRPr lang="en-US" dirty="0"/>
          </a:p>
        </p:txBody>
      </p:sp>
      <p:sp>
        <p:nvSpPr>
          <p:cNvPr id="45" name="TextBox 44">
            <a:extLst>
              <a:ext uri="{FF2B5EF4-FFF2-40B4-BE49-F238E27FC236}">
                <a16:creationId xmlns:a16="http://schemas.microsoft.com/office/drawing/2014/main" id="{4A545280-0D78-7702-6DB0-9FB7CBB270AE}"/>
              </a:ext>
            </a:extLst>
          </p:cNvPr>
          <p:cNvSpPr txBox="1"/>
          <p:nvPr/>
        </p:nvSpPr>
        <p:spPr>
          <a:xfrm>
            <a:off x="12444106" y="19750635"/>
            <a:ext cx="3519466" cy="7755969"/>
          </a:xfrm>
          <a:prstGeom prst="rect">
            <a:avLst/>
          </a:prstGeom>
          <a:noFill/>
        </p:spPr>
        <p:txBody>
          <a:bodyPr wrap="square" rtlCol="0">
            <a:spAutoFit/>
          </a:bodyPr>
          <a:lstStyle/>
          <a:p>
            <a:r>
              <a:rPr lang="en-US" sz="2400" b="1" dirty="0"/>
              <a:t>Right:</a:t>
            </a:r>
          </a:p>
          <a:p>
            <a:r>
              <a:rPr lang="en-US" sz="2400" dirty="0"/>
              <a:t>Extrapolate the probabilities of each hydrometeor type from above. The extrapolation is based on values that have at least 100 samples (inside the dark black contour). </a:t>
            </a:r>
          </a:p>
          <a:p>
            <a:endParaRPr lang="en-US" sz="2400" dirty="0"/>
          </a:p>
          <a:p>
            <a:r>
              <a:rPr lang="en-US" sz="2400" dirty="0"/>
              <a:t>This does lead to filling out parts of the parameter space that are not physically credible for precipitation (far outside the white contours), but ensures an answer for TB combinations that were not encountered in the training data.</a:t>
            </a:r>
          </a:p>
          <a:p>
            <a:endParaRPr lang="en-US" dirty="0"/>
          </a:p>
        </p:txBody>
      </p:sp>
      <p:sp>
        <p:nvSpPr>
          <p:cNvPr id="46" name="TextBox 45">
            <a:extLst>
              <a:ext uri="{FF2B5EF4-FFF2-40B4-BE49-F238E27FC236}">
                <a16:creationId xmlns:a16="http://schemas.microsoft.com/office/drawing/2014/main" id="{950C9454-AAE8-C4D1-DC52-A3B66F09DF7F}"/>
              </a:ext>
            </a:extLst>
          </p:cNvPr>
          <p:cNvSpPr txBox="1"/>
          <p:nvPr/>
        </p:nvSpPr>
        <p:spPr>
          <a:xfrm>
            <a:off x="12404829" y="27564549"/>
            <a:ext cx="3519466" cy="4524315"/>
          </a:xfrm>
          <a:prstGeom prst="rect">
            <a:avLst/>
          </a:prstGeom>
          <a:noFill/>
        </p:spPr>
        <p:txBody>
          <a:bodyPr wrap="square" rtlCol="0">
            <a:spAutoFit/>
          </a:bodyPr>
          <a:lstStyle/>
          <a:p>
            <a:r>
              <a:rPr lang="en-US" sz="2400" b="1" dirty="0"/>
              <a:t>Bottom Right:</a:t>
            </a:r>
          </a:p>
          <a:p>
            <a:r>
              <a:rPr lang="en-US" sz="2400" dirty="0"/>
              <a:t>Represent the extrapolated hydrometeor probabilities as an RGB lookup table so the information is condensed into one plot.  </a:t>
            </a:r>
          </a:p>
          <a:p>
            <a:r>
              <a:rPr lang="en-US" sz="2400" b="1" dirty="0">
                <a:solidFill>
                  <a:srgbClr val="FF0000"/>
                </a:solidFill>
              </a:rPr>
              <a:t>Red=Hail, </a:t>
            </a:r>
            <a:r>
              <a:rPr lang="en-US" sz="2400" b="1" dirty="0">
                <a:solidFill>
                  <a:srgbClr val="0432FF"/>
                </a:solidFill>
              </a:rPr>
              <a:t>Blue=Graupel</a:t>
            </a:r>
            <a:r>
              <a:rPr lang="en-US" sz="2400" b="1" dirty="0"/>
              <a:t>, </a:t>
            </a:r>
            <a:r>
              <a:rPr lang="en-US" sz="2400" b="1" dirty="0">
                <a:solidFill>
                  <a:schemeClr val="accent6">
                    <a:lumMod val="75000"/>
                  </a:schemeClr>
                </a:solidFill>
              </a:rPr>
              <a:t>Green=Rain/Snow/Other.</a:t>
            </a:r>
          </a:p>
          <a:p>
            <a:r>
              <a:rPr lang="en-US" sz="2400" b="1" dirty="0">
                <a:solidFill>
                  <a:srgbClr val="7F007F"/>
                </a:solidFill>
              </a:rPr>
              <a:t>A purple shade indicates mixed likelihoods of hail or graupel.</a:t>
            </a:r>
          </a:p>
        </p:txBody>
      </p:sp>
      <p:sp>
        <p:nvSpPr>
          <p:cNvPr id="49" name="TextBox 48">
            <a:extLst>
              <a:ext uri="{FF2B5EF4-FFF2-40B4-BE49-F238E27FC236}">
                <a16:creationId xmlns:a16="http://schemas.microsoft.com/office/drawing/2014/main" id="{C478BBB2-2EE8-6088-2FD2-282391EC00D4}"/>
              </a:ext>
            </a:extLst>
          </p:cNvPr>
          <p:cNvSpPr txBox="1"/>
          <p:nvPr/>
        </p:nvSpPr>
        <p:spPr>
          <a:xfrm>
            <a:off x="24648211" y="27765085"/>
            <a:ext cx="4488161" cy="4893647"/>
          </a:xfrm>
          <a:prstGeom prst="rect">
            <a:avLst/>
          </a:prstGeom>
          <a:noFill/>
        </p:spPr>
        <p:txBody>
          <a:bodyPr wrap="square" rtlCol="0">
            <a:spAutoFit/>
          </a:bodyPr>
          <a:lstStyle/>
          <a:p>
            <a:r>
              <a:rPr lang="en-US" sz="2400" b="1" dirty="0"/>
              <a:t>The 37 GHz PCT vs Diff183 GHz channel combination is shown as an example, but we construct these lookup tables for six different channel combinations.</a:t>
            </a:r>
          </a:p>
          <a:p>
            <a:endParaRPr lang="en-US" sz="2400" dirty="0"/>
          </a:p>
          <a:p>
            <a:r>
              <a:rPr lang="en-US" sz="2400" i="1" dirty="0"/>
              <a:t>Diff183 = (183.3 +/- 7 GHz) – (183.3 +/- 3 GHz)</a:t>
            </a:r>
            <a:endParaRPr lang="en-US" sz="2400" dirty="0"/>
          </a:p>
          <a:p>
            <a:r>
              <a:rPr lang="en-US" sz="2400" dirty="0"/>
              <a:t>Large negative values usually  indicate graupel or hail, positive values indicate a lack of high-density ice.</a:t>
            </a:r>
          </a:p>
          <a:p>
            <a:endParaRPr lang="en-US" sz="2400" dirty="0"/>
          </a:p>
        </p:txBody>
      </p:sp>
    </p:spTree>
    <p:extLst>
      <p:ext uri="{BB962C8B-B14F-4D97-AF65-F5344CB8AC3E}">
        <p14:creationId xmlns:p14="http://schemas.microsoft.com/office/powerpoint/2010/main" val="2134251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73642F88-FA55-FEF1-D1D6-6574B8D8D9DC}"/>
              </a:ext>
            </a:extLst>
          </p:cNvPr>
          <p:cNvPicPr>
            <a:picLocks noChangeAspect="1"/>
          </p:cNvPicPr>
          <p:nvPr/>
        </p:nvPicPr>
        <p:blipFill>
          <a:blip r:embed="rId2"/>
          <a:stretch>
            <a:fillRect/>
          </a:stretch>
        </p:blipFill>
        <p:spPr>
          <a:xfrm>
            <a:off x="15735665" y="26074435"/>
            <a:ext cx="12782185" cy="6703538"/>
          </a:xfrm>
          <a:prstGeom prst="rect">
            <a:avLst/>
          </a:prstGeom>
        </p:spPr>
      </p:pic>
      <p:pic>
        <p:nvPicPr>
          <p:cNvPr id="32" name="Picture 31">
            <a:extLst>
              <a:ext uri="{FF2B5EF4-FFF2-40B4-BE49-F238E27FC236}">
                <a16:creationId xmlns:a16="http://schemas.microsoft.com/office/drawing/2014/main" id="{D88FC47D-E188-6619-C56F-203073137E8E}"/>
              </a:ext>
            </a:extLst>
          </p:cNvPr>
          <p:cNvPicPr>
            <a:picLocks noChangeAspect="1"/>
          </p:cNvPicPr>
          <p:nvPr/>
        </p:nvPicPr>
        <p:blipFill>
          <a:blip r:embed="rId3"/>
          <a:stretch>
            <a:fillRect/>
          </a:stretch>
        </p:blipFill>
        <p:spPr>
          <a:xfrm>
            <a:off x="15662599" y="19190836"/>
            <a:ext cx="12855251" cy="6848292"/>
          </a:xfrm>
          <a:prstGeom prst="rect">
            <a:avLst/>
          </a:prstGeom>
        </p:spPr>
      </p:pic>
      <p:pic>
        <p:nvPicPr>
          <p:cNvPr id="26" name="Picture 25">
            <a:extLst>
              <a:ext uri="{FF2B5EF4-FFF2-40B4-BE49-F238E27FC236}">
                <a16:creationId xmlns:a16="http://schemas.microsoft.com/office/drawing/2014/main" id="{21904B09-6D61-5896-4694-9EA4EECC4910}"/>
              </a:ext>
            </a:extLst>
          </p:cNvPr>
          <p:cNvPicPr>
            <a:picLocks noChangeAspect="1"/>
          </p:cNvPicPr>
          <p:nvPr/>
        </p:nvPicPr>
        <p:blipFill>
          <a:blip r:embed="rId4"/>
          <a:stretch>
            <a:fillRect/>
          </a:stretch>
        </p:blipFill>
        <p:spPr>
          <a:xfrm>
            <a:off x="28101256" y="26074435"/>
            <a:ext cx="12132344" cy="6648544"/>
          </a:xfrm>
          <a:prstGeom prst="rect">
            <a:avLst/>
          </a:prstGeom>
        </p:spPr>
      </p:pic>
      <p:pic>
        <p:nvPicPr>
          <p:cNvPr id="28" name="Picture 27">
            <a:extLst>
              <a:ext uri="{FF2B5EF4-FFF2-40B4-BE49-F238E27FC236}">
                <a16:creationId xmlns:a16="http://schemas.microsoft.com/office/drawing/2014/main" id="{341082F4-0622-DE7D-A6B6-76620F676680}"/>
              </a:ext>
            </a:extLst>
          </p:cNvPr>
          <p:cNvPicPr>
            <a:picLocks noChangeAspect="1"/>
          </p:cNvPicPr>
          <p:nvPr/>
        </p:nvPicPr>
        <p:blipFill>
          <a:blip r:embed="rId5"/>
          <a:stretch>
            <a:fillRect/>
          </a:stretch>
        </p:blipFill>
        <p:spPr>
          <a:xfrm>
            <a:off x="28101256" y="19247894"/>
            <a:ext cx="12132342" cy="6810758"/>
          </a:xfrm>
          <a:prstGeom prst="rect">
            <a:avLst/>
          </a:prstGeom>
        </p:spPr>
      </p:pic>
      <p:pic>
        <p:nvPicPr>
          <p:cNvPr id="20" name="Picture 19">
            <a:extLst>
              <a:ext uri="{FF2B5EF4-FFF2-40B4-BE49-F238E27FC236}">
                <a16:creationId xmlns:a16="http://schemas.microsoft.com/office/drawing/2014/main" id="{9114FE54-F248-7E4C-A4F8-3FAA1CDD5956}"/>
              </a:ext>
            </a:extLst>
          </p:cNvPr>
          <p:cNvPicPr>
            <a:picLocks noChangeAspect="1"/>
          </p:cNvPicPr>
          <p:nvPr/>
        </p:nvPicPr>
        <p:blipFill>
          <a:blip r:embed="rId6"/>
          <a:stretch>
            <a:fillRect/>
          </a:stretch>
        </p:blipFill>
        <p:spPr>
          <a:xfrm>
            <a:off x="15662599" y="5447663"/>
            <a:ext cx="12855251" cy="6757498"/>
          </a:xfrm>
          <a:prstGeom prst="rect">
            <a:avLst/>
          </a:prstGeom>
        </p:spPr>
      </p:pic>
      <p:pic>
        <p:nvPicPr>
          <p:cNvPr id="30" name="Picture 29">
            <a:extLst>
              <a:ext uri="{FF2B5EF4-FFF2-40B4-BE49-F238E27FC236}">
                <a16:creationId xmlns:a16="http://schemas.microsoft.com/office/drawing/2014/main" id="{1ECF157F-CB4B-FA49-F490-3B234812DDE1}"/>
              </a:ext>
            </a:extLst>
          </p:cNvPr>
          <p:cNvPicPr>
            <a:picLocks noChangeAspect="1"/>
          </p:cNvPicPr>
          <p:nvPr/>
        </p:nvPicPr>
        <p:blipFill>
          <a:blip r:embed="rId7"/>
          <a:stretch>
            <a:fillRect/>
          </a:stretch>
        </p:blipFill>
        <p:spPr>
          <a:xfrm>
            <a:off x="15735665" y="12205161"/>
            <a:ext cx="12782185" cy="6985675"/>
          </a:xfrm>
          <a:prstGeom prst="rect">
            <a:avLst/>
          </a:prstGeom>
        </p:spPr>
      </p:pic>
      <p:pic>
        <p:nvPicPr>
          <p:cNvPr id="24" name="Picture 23">
            <a:extLst>
              <a:ext uri="{FF2B5EF4-FFF2-40B4-BE49-F238E27FC236}">
                <a16:creationId xmlns:a16="http://schemas.microsoft.com/office/drawing/2014/main" id="{4D77B79E-A1F9-5D13-09A3-75261EA3F0FC}"/>
              </a:ext>
            </a:extLst>
          </p:cNvPr>
          <p:cNvPicPr>
            <a:picLocks noChangeAspect="1"/>
          </p:cNvPicPr>
          <p:nvPr/>
        </p:nvPicPr>
        <p:blipFill>
          <a:blip r:embed="rId8"/>
          <a:stretch>
            <a:fillRect/>
          </a:stretch>
        </p:blipFill>
        <p:spPr>
          <a:xfrm>
            <a:off x="28101256" y="12208903"/>
            <a:ext cx="12132342" cy="6924875"/>
          </a:xfrm>
          <a:prstGeom prst="rect">
            <a:avLst/>
          </a:prstGeom>
        </p:spPr>
      </p:pic>
      <p:pic>
        <p:nvPicPr>
          <p:cNvPr id="22" name="Picture 21">
            <a:extLst>
              <a:ext uri="{FF2B5EF4-FFF2-40B4-BE49-F238E27FC236}">
                <a16:creationId xmlns:a16="http://schemas.microsoft.com/office/drawing/2014/main" id="{0FE70FB2-A090-BE1C-8CC5-57A1BC2EC6CC}"/>
              </a:ext>
            </a:extLst>
          </p:cNvPr>
          <p:cNvPicPr>
            <a:picLocks noChangeAspect="1"/>
          </p:cNvPicPr>
          <p:nvPr/>
        </p:nvPicPr>
        <p:blipFill>
          <a:blip r:embed="rId9"/>
          <a:stretch>
            <a:fillRect/>
          </a:stretch>
        </p:blipFill>
        <p:spPr>
          <a:xfrm>
            <a:off x="28101256" y="5525050"/>
            <a:ext cx="12132342" cy="6648544"/>
          </a:xfrm>
          <a:prstGeom prst="rect">
            <a:avLst/>
          </a:prstGeom>
        </p:spPr>
      </p:pic>
      <p:pic>
        <p:nvPicPr>
          <p:cNvPr id="18" name="Picture 17">
            <a:extLst>
              <a:ext uri="{FF2B5EF4-FFF2-40B4-BE49-F238E27FC236}">
                <a16:creationId xmlns:a16="http://schemas.microsoft.com/office/drawing/2014/main" id="{EFE434FC-7F57-BEE8-10D0-A4E20DE03DF5}"/>
              </a:ext>
            </a:extLst>
          </p:cNvPr>
          <p:cNvPicPr>
            <a:picLocks noChangeAspect="1"/>
          </p:cNvPicPr>
          <p:nvPr/>
        </p:nvPicPr>
        <p:blipFill>
          <a:blip r:embed="rId10"/>
          <a:stretch>
            <a:fillRect/>
          </a:stretch>
        </p:blipFill>
        <p:spPr>
          <a:xfrm>
            <a:off x="23353240" y="21272"/>
            <a:ext cx="9372600" cy="5526088"/>
          </a:xfrm>
          <a:prstGeom prst="rect">
            <a:avLst/>
          </a:prstGeom>
        </p:spPr>
      </p:pic>
      <p:pic>
        <p:nvPicPr>
          <p:cNvPr id="5" name="Picture 4">
            <a:extLst>
              <a:ext uri="{FF2B5EF4-FFF2-40B4-BE49-F238E27FC236}">
                <a16:creationId xmlns:a16="http://schemas.microsoft.com/office/drawing/2014/main" id="{3E350088-61D1-174E-B3CD-0D5F89F0FFC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0206" y="140427"/>
            <a:ext cx="15551243" cy="10515600"/>
          </a:xfrm>
          <a:prstGeom prst="rect">
            <a:avLst/>
          </a:prstGeom>
        </p:spPr>
      </p:pic>
      <p:pic>
        <p:nvPicPr>
          <p:cNvPr id="7" name="Picture 6">
            <a:extLst>
              <a:ext uri="{FF2B5EF4-FFF2-40B4-BE49-F238E27FC236}">
                <a16:creationId xmlns:a16="http://schemas.microsoft.com/office/drawing/2014/main" id="{3D50F6D4-90E3-ED35-3EBF-6B61643E161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90206" y="10999064"/>
            <a:ext cx="15545459" cy="10067544"/>
          </a:xfrm>
          <a:prstGeom prst="rect">
            <a:avLst/>
          </a:prstGeom>
        </p:spPr>
      </p:pic>
      <p:pic>
        <p:nvPicPr>
          <p:cNvPr id="9" name="Picture 8">
            <a:extLst>
              <a:ext uri="{FF2B5EF4-FFF2-40B4-BE49-F238E27FC236}">
                <a16:creationId xmlns:a16="http://schemas.microsoft.com/office/drawing/2014/main" id="{F13092A3-1721-31D8-A673-7FE77783046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0206" y="21409645"/>
            <a:ext cx="15550806" cy="10351008"/>
          </a:xfrm>
          <a:prstGeom prst="rect">
            <a:avLst/>
          </a:prstGeom>
        </p:spPr>
      </p:pic>
      <p:sp>
        <p:nvSpPr>
          <p:cNvPr id="11" name="TextBox 10">
            <a:extLst>
              <a:ext uri="{FF2B5EF4-FFF2-40B4-BE49-F238E27FC236}">
                <a16:creationId xmlns:a16="http://schemas.microsoft.com/office/drawing/2014/main" id="{A866F6B5-6BF6-8750-DE1F-2F0681130498}"/>
              </a:ext>
            </a:extLst>
          </p:cNvPr>
          <p:cNvSpPr txBox="1"/>
          <p:nvPr/>
        </p:nvSpPr>
        <p:spPr>
          <a:xfrm>
            <a:off x="482600" y="8321408"/>
            <a:ext cx="4322233" cy="2677656"/>
          </a:xfrm>
          <a:prstGeom prst="rect">
            <a:avLst/>
          </a:prstGeom>
          <a:noFill/>
        </p:spPr>
        <p:txBody>
          <a:bodyPr wrap="square" rtlCol="0">
            <a:spAutoFit/>
          </a:bodyPr>
          <a:lstStyle/>
          <a:p>
            <a:r>
              <a:rPr lang="en-US" sz="2400" dirty="0"/>
              <a:t>Large Hail Case: Example </a:t>
            </a:r>
          </a:p>
          <a:p>
            <a:r>
              <a:rPr lang="en-US" sz="2400" dirty="0"/>
              <a:t>of severe hail over Northern Texas. GMI-Predicted HID and the brightness temperatures used for prediction. Lowest measured temperatures match the predicted hail locations.   </a:t>
            </a:r>
          </a:p>
        </p:txBody>
      </p:sp>
      <p:sp>
        <p:nvSpPr>
          <p:cNvPr id="13" name="TextBox 12">
            <a:extLst>
              <a:ext uri="{FF2B5EF4-FFF2-40B4-BE49-F238E27FC236}">
                <a16:creationId xmlns:a16="http://schemas.microsoft.com/office/drawing/2014/main" id="{42A090AA-D63F-C875-EE65-5C684B151D77}"/>
              </a:ext>
            </a:extLst>
          </p:cNvPr>
          <p:cNvSpPr txBox="1"/>
          <p:nvPr/>
        </p:nvSpPr>
        <p:spPr>
          <a:xfrm>
            <a:off x="447970" y="12010312"/>
            <a:ext cx="4391491" cy="8586966"/>
          </a:xfrm>
          <a:prstGeom prst="rect">
            <a:avLst/>
          </a:prstGeom>
          <a:noFill/>
        </p:spPr>
        <p:txBody>
          <a:bodyPr wrap="square" rtlCol="0">
            <a:spAutoFit/>
          </a:bodyPr>
          <a:lstStyle/>
          <a:p>
            <a:r>
              <a:rPr lang="en-US" sz="2400" dirty="0"/>
              <a:t>Hurricane Laura: Note the difference between the red (or purple) shading in the eyewall and in the storms located over Northern Mississippi. </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The brightness temperatures also show much colder values in the Mississippi storms than in the hurricane. </a:t>
            </a:r>
          </a:p>
        </p:txBody>
      </p:sp>
      <p:sp>
        <p:nvSpPr>
          <p:cNvPr id="15" name="TextBox 14">
            <a:extLst>
              <a:ext uri="{FF2B5EF4-FFF2-40B4-BE49-F238E27FC236}">
                <a16:creationId xmlns:a16="http://schemas.microsoft.com/office/drawing/2014/main" id="{BC1B46A8-B364-02C2-D280-A3F6131C47BC}"/>
              </a:ext>
            </a:extLst>
          </p:cNvPr>
          <p:cNvSpPr txBox="1"/>
          <p:nvPr/>
        </p:nvSpPr>
        <p:spPr>
          <a:xfrm>
            <a:off x="806535" y="31376296"/>
            <a:ext cx="14560465" cy="1200329"/>
          </a:xfrm>
          <a:prstGeom prst="rect">
            <a:avLst/>
          </a:prstGeom>
          <a:noFill/>
        </p:spPr>
        <p:txBody>
          <a:bodyPr wrap="square" rtlCol="0">
            <a:spAutoFit/>
          </a:bodyPr>
          <a:lstStyle/>
          <a:p>
            <a:r>
              <a:rPr lang="en-US" sz="2400" dirty="0"/>
              <a:t>Ice/Snow Cover Filter:</a:t>
            </a:r>
          </a:p>
          <a:p>
            <a:r>
              <a:rPr lang="en-US" sz="2400" dirty="0"/>
              <a:t>The top HID plot does not include any filtering. The lower plot removed pixels with two-meter temperature &lt; 5°C. This removes  many pixels identified as hail/graupel or a mix of the two, and is applied for the climate maps.</a:t>
            </a:r>
          </a:p>
        </p:txBody>
      </p:sp>
      <p:sp>
        <p:nvSpPr>
          <p:cNvPr id="34" name="TextBox 33">
            <a:extLst>
              <a:ext uri="{FF2B5EF4-FFF2-40B4-BE49-F238E27FC236}">
                <a16:creationId xmlns:a16="http://schemas.microsoft.com/office/drawing/2014/main" id="{A6D2922E-D8A2-2B36-6C07-F6AE2B6B3CCE}"/>
              </a:ext>
            </a:extLst>
          </p:cNvPr>
          <p:cNvSpPr txBox="1"/>
          <p:nvPr/>
        </p:nvSpPr>
        <p:spPr>
          <a:xfrm>
            <a:off x="16880360" y="457200"/>
            <a:ext cx="6702653" cy="4647426"/>
          </a:xfrm>
          <a:prstGeom prst="rect">
            <a:avLst/>
          </a:prstGeom>
          <a:noFill/>
        </p:spPr>
        <p:txBody>
          <a:bodyPr wrap="square" rtlCol="0">
            <a:spAutoFit/>
          </a:bodyPr>
          <a:lstStyle/>
          <a:p>
            <a:r>
              <a:rPr lang="en-US" sz="3200" b="1" dirty="0"/>
              <a:t>LEFT:</a:t>
            </a:r>
          </a:p>
          <a:p>
            <a:r>
              <a:rPr lang="en-US" sz="2400" dirty="0"/>
              <a:t>Total occurrence of each HID, accumulating the percentage HID probabilities from each GMI pixel. The plots are dominated by regions that receive frequent precipitation.</a:t>
            </a:r>
          </a:p>
          <a:p>
            <a:endParaRPr lang="en-US" sz="2400" dirty="0"/>
          </a:p>
          <a:p>
            <a:r>
              <a:rPr lang="en-US" sz="2400" dirty="0"/>
              <a:t>We might overestimate hail occurrence in some high-</a:t>
            </a:r>
            <a:r>
              <a:rPr lang="en-US" sz="2400" dirty="0" err="1"/>
              <a:t>precip</a:t>
            </a:r>
            <a:r>
              <a:rPr lang="en-US" sz="2400" dirty="0"/>
              <a:t> regions by accumulating a large number of low probability events.</a:t>
            </a:r>
            <a:endParaRPr lang="en-US" sz="22810" dirty="0"/>
          </a:p>
          <a:p>
            <a:endParaRPr lang="en-US" sz="2400" dirty="0"/>
          </a:p>
          <a:p>
            <a:r>
              <a:rPr lang="en-US" sz="2400" dirty="0"/>
              <a:t>Based on verification (bar plots), graupel is under-predicted and liquid rain over-predicted.</a:t>
            </a:r>
          </a:p>
        </p:txBody>
      </p:sp>
      <p:sp>
        <p:nvSpPr>
          <p:cNvPr id="38" name="TextBox 37">
            <a:extLst>
              <a:ext uri="{FF2B5EF4-FFF2-40B4-BE49-F238E27FC236}">
                <a16:creationId xmlns:a16="http://schemas.microsoft.com/office/drawing/2014/main" id="{5A4B20C8-DA9A-02EC-F8F7-A8EF7BE3EF39}"/>
              </a:ext>
            </a:extLst>
          </p:cNvPr>
          <p:cNvSpPr txBox="1"/>
          <p:nvPr/>
        </p:nvSpPr>
        <p:spPr>
          <a:xfrm>
            <a:off x="32725840" y="457200"/>
            <a:ext cx="7183910" cy="5016758"/>
          </a:xfrm>
          <a:prstGeom prst="rect">
            <a:avLst/>
          </a:prstGeom>
          <a:noFill/>
        </p:spPr>
        <p:txBody>
          <a:bodyPr wrap="square" rtlCol="0">
            <a:spAutoFit/>
          </a:bodyPr>
          <a:lstStyle/>
          <a:p>
            <a:r>
              <a:rPr lang="en-US" sz="3200" b="1" dirty="0"/>
              <a:t>RIGHT:</a:t>
            </a:r>
          </a:p>
          <a:p>
            <a:r>
              <a:rPr lang="en-US" sz="2000" dirty="0"/>
              <a:t>Conditional probability of each HID, when precipitation is occurring (according to GPROF).</a:t>
            </a:r>
          </a:p>
          <a:p>
            <a:endParaRPr lang="en-US" sz="2000" dirty="0"/>
          </a:p>
          <a:p>
            <a:r>
              <a:rPr lang="en-US" sz="2000" dirty="0"/>
              <a:t>Areas that receive low percentages of precipitation (according to GPROF) are shaded. </a:t>
            </a:r>
          </a:p>
          <a:p>
            <a:endParaRPr lang="en-US" sz="2000" dirty="0"/>
          </a:p>
          <a:p>
            <a:r>
              <a:rPr lang="en-US" sz="2000" dirty="0"/>
              <a:t>The top two plots highlight regions known to receive more hail and graupel. </a:t>
            </a:r>
          </a:p>
          <a:p>
            <a:endParaRPr lang="en-US" sz="2000" dirty="0"/>
          </a:p>
          <a:p>
            <a:r>
              <a:rPr lang="en-US" sz="2000" dirty="0"/>
              <a:t>The high percentage of rain and snow pixels located over generally arid locations is due to the conditional precipitation requirement.</a:t>
            </a:r>
          </a:p>
          <a:p>
            <a:endParaRPr lang="en-US" sz="2000" dirty="0"/>
          </a:p>
          <a:p>
            <a:r>
              <a:rPr lang="en-US" sz="2000" b="1" i="1" dirty="0">
                <a:solidFill>
                  <a:srgbClr val="FF0000"/>
                </a:solidFill>
              </a:rPr>
              <a:t>Surface temperature &gt; 5°C is used to screen out </a:t>
            </a:r>
            <a:r>
              <a:rPr lang="en-US" sz="2400" b="1" i="1" dirty="0">
                <a:solidFill>
                  <a:srgbClr val="FF0000"/>
                </a:solidFill>
              </a:rPr>
              <a:t>surface snow/ice.</a:t>
            </a:r>
          </a:p>
        </p:txBody>
      </p:sp>
    </p:spTree>
    <p:extLst>
      <p:ext uri="{BB962C8B-B14F-4D97-AF65-F5344CB8AC3E}">
        <p14:creationId xmlns:p14="http://schemas.microsoft.com/office/powerpoint/2010/main" val="31495925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9190</TotalTime>
  <Words>1503</Words>
  <Application>Microsoft Macintosh PowerPoint</Application>
  <PresentationFormat>Custom</PresentationFormat>
  <Paragraphs>109</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Hydrometeor Identification from GMI Radiometer, Trained Using Polarimetric Radar Daniel J. Cecil, NASA Marshall Space Flight Center, Daniel.J.Cecil@nasa.gov Michael Solomon, University of Alabama – Huntsville, mbs0025@uah.edu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Empirical Hydrometeor Type Identification from GMI Brightness Temperature Measurements Daniel J. Cecil, NASA Marshall Space Flight Center, Daniel.J.Cecil@nasa.gov Michael Solomon, University of Alabama – Huntsville, mbs0025@uah.edu</dc:title>
  <dc:creator>Cecil, Daniel J. (MSFC-ST11)</dc:creator>
  <cp:lastModifiedBy>Cecil, Daniel J. (MSFC-ST11)</cp:lastModifiedBy>
  <cp:revision>65</cp:revision>
  <dcterms:created xsi:type="dcterms:W3CDTF">2022-09-07T16:26:44Z</dcterms:created>
  <dcterms:modified xsi:type="dcterms:W3CDTF">2023-05-22T22:27:09Z</dcterms:modified>
</cp:coreProperties>
</file>