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8"/>
  </p:notesMasterIdLst>
  <p:handoutMasterIdLst>
    <p:handoutMasterId r:id="rId19"/>
  </p:handoutMasterIdLst>
  <p:sldIdLst>
    <p:sldId id="291" r:id="rId2"/>
    <p:sldId id="292" r:id="rId3"/>
    <p:sldId id="319" r:id="rId4"/>
    <p:sldId id="295" r:id="rId5"/>
    <p:sldId id="312" r:id="rId6"/>
    <p:sldId id="309" r:id="rId7"/>
    <p:sldId id="296" r:id="rId8"/>
    <p:sldId id="306" r:id="rId9"/>
    <p:sldId id="302" r:id="rId10"/>
    <p:sldId id="301" r:id="rId11"/>
    <p:sldId id="310" r:id="rId12"/>
    <p:sldId id="308" r:id="rId13"/>
    <p:sldId id="335" r:id="rId14"/>
    <p:sldId id="336" r:id="rId15"/>
    <p:sldId id="337" r:id="rId16"/>
    <p:sldId id="334" r:id="rId17"/>
  </p:sldIdLst>
  <p:sldSz cx="12192000" cy="6858000"/>
  <p:notesSz cx="6881813" cy="9296400"/>
  <p:defaultTextStyle>
    <a:defPPr>
      <a:defRPr lang="en-US"/>
    </a:defPPr>
    <a:lvl1pPr algn="l" rtl="0" eaLnBrk="0" fontAlgn="base" hangingPunct="0">
      <a:spcBef>
        <a:spcPct val="0"/>
      </a:spcBef>
      <a:spcAft>
        <a:spcPct val="0"/>
      </a:spcAft>
      <a:defRPr sz="1400" b="1" kern="1200">
        <a:solidFill>
          <a:schemeClr val="tx1"/>
        </a:solidFill>
        <a:latin typeface="Arial" charset="0"/>
        <a:ea typeface="+mn-ea"/>
        <a:cs typeface="+mn-cs"/>
      </a:defRPr>
    </a:lvl1pPr>
    <a:lvl2pPr marL="457200" algn="l" rtl="0" eaLnBrk="0" fontAlgn="base" hangingPunct="0">
      <a:spcBef>
        <a:spcPct val="0"/>
      </a:spcBef>
      <a:spcAft>
        <a:spcPct val="0"/>
      </a:spcAft>
      <a:defRPr sz="1400" b="1" kern="1200">
        <a:solidFill>
          <a:schemeClr val="tx1"/>
        </a:solidFill>
        <a:latin typeface="Arial" charset="0"/>
        <a:ea typeface="+mn-ea"/>
        <a:cs typeface="+mn-cs"/>
      </a:defRPr>
    </a:lvl2pPr>
    <a:lvl3pPr marL="914400" algn="l" rtl="0" eaLnBrk="0" fontAlgn="base" hangingPunct="0">
      <a:spcBef>
        <a:spcPct val="0"/>
      </a:spcBef>
      <a:spcAft>
        <a:spcPct val="0"/>
      </a:spcAft>
      <a:defRPr sz="1400" b="1" kern="1200">
        <a:solidFill>
          <a:schemeClr val="tx1"/>
        </a:solidFill>
        <a:latin typeface="Arial" charset="0"/>
        <a:ea typeface="+mn-ea"/>
        <a:cs typeface="+mn-cs"/>
      </a:defRPr>
    </a:lvl3pPr>
    <a:lvl4pPr marL="1371600" algn="l" rtl="0" eaLnBrk="0" fontAlgn="base" hangingPunct="0">
      <a:spcBef>
        <a:spcPct val="0"/>
      </a:spcBef>
      <a:spcAft>
        <a:spcPct val="0"/>
      </a:spcAft>
      <a:defRPr sz="1400" b="1" kern="1200">
        <a:solidFill>
          <a:schemeClr val="tx1"/>
        </a:solidFill>
        <a:latin typeface="Arial" charset="0"/>
        <a:ea typeface="+mn-ea"/>
        <a:cs typeface="+mn-cs"/>
      </a:defRPr>
    </a:lvl4pPr>
    <a:lvl5pPr marL="1828800" algn="l" rtl="0" eaLnBrk="0" fontAlgn="base" hangingPunct="0">
      <a:spcBef>
        <a:spcPct val="0"/>
      </a:spcBef>
      <a:spcAft>
        <a:spcPct val="0"/>
      </a:spcAft>
      <a:defRPr sz="1400" b="1" kern="1200">
        <a:solidFill>
          <a:schemeClr val="tx1"/>
        </a:solidFill>
        <a:latin typeface="Arial" charset="0"/>
        <a:ea typeface="+mn-ea"/>
        <a:cs typeface="+mn-cs"/>
      </a:defRPr>
    </a:lvl5pPr>
    <a:lvl6pPr marL="2286000" algn="l" defTabSz="914400" rtl="0" eaLnBrk="1" latinLnBrk="0" hangingPunct="1">
      <a:defRPr sz="1400" b="1" kern="1200">
        <a:solidFill>
          <a:schemeClr val="tx1"/>
        </a:solidFill>
        <a:latin typeface="Arial" charset="0"/>
        <a:ea typeface="+mn-ea"/>
        <a:cs typeface="+mn-cs"/>
      </a:defRPr>
    </a:lvl6pPr>
    <a:lvl7pPr marL="2743200" algn="l" defTabSz="914400" rtl="0" eaLnBrk="1" latinLnBrk="0" hangingPunct="1">
      <a:defRPr sz="1400" b="1" kern="1200">
        <a:solidFill>
          <a:schemeClr val="tx1"/>
        </a:solidFill>
        <a:latin typeface="Arial" charset="0"/>
        <a:ea typeface="+mn-ea"/>
        <a:cs typeface="+mn-cs"/>
      </a:defRPr>
    </a:lvl7pPr>
    <a:lvl8pPr marL="3200400" algn="l" defTabSz="914400" rtl="0" eaLnBrk="1" latinLnBrk="0" hangingPunct="1">
      <a:defRPr sz="1400" b="1" kern="1200">
        <a:solidFill>
          <a:schemeClr val="tx1"/>
        </a:solidFill>
        <a:latin typeface="Arial" charset="0"/>
        <a:ea typeface="+mn-ea"/>
        <a:cs typeface="+mn-cs"/>
      </a:defRPr>
    </a:lvl8pPr>
    <a:lvl9pPr marL="3657600" algn="l" defTabSz="914400" rtl="0" eaLnBrk="1" latinLnBrk="0" hangingPunct="1">
      <a:defRPr sz="14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83" autoAdjust="0"/>
    <p:restoredTop sz="94660"/>
  </p:normalViewPr>
  <p:slideViewPr>
    <p:cSldViewPr showGuides="1">
      <p:cViewPr varScale="1">
        <p:scale>
          <a:sx n="124" d="100"/>
          <a:sy n="124" d="100"/>
        </p:scale>
        <p:origin x="616" y="1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633"/>
            <a:ext cx="2982119" cy="467025"/>
          </a:xfrm>
          <a:prstGeom prst="rect">
            <a:avLst/>
          </a:prstGeom>
          <a:noFill/>
          <a:ln w="9525">
            <a:noFill/>
            <a:miter lim="800000"/>
            <a:headEnd/>
            <a:tailEnd/>
          </a:ln>
          <a:effectLst/>
        </p:spPr>
        <p:txBody>
          <a:bodyPr vert="horz" wrap="square" lIns="19387" tIns="0" rIns="19387" bIns="0" numCol="1" anchor="t" anchorCtr="0" compatLnSpc="1">
            <a:prstTxWarp prst="textNoShape">
              <a:avLst/>
            </a:prstTxWarp>
          </a:bodyPr>
          <a:lstStyle>
            <a:lvl1pPr defTabSz="928970">
              <a:defRPr sz="1000" b="0" i="1"/>
            </a:lvl1pPr>
          </a:lstStyle>
          <a:p>
            <a:pPr>
              <a:defRPr/>
            </a:pPr>
            <a:endParaRPr lang="en-US"/>
          </a:p>
        </p:txBody>
      </p:sp>
      <p:sp>
        <p:nvSpPr>
          <p:cNvPr id="3075" name="Rectangle 3"/>
          <p:cNvSpPr>
            <a:spLocks noGrp="1" noChangeArrowheads="1"/>
          </p:cNvSpPr>
          <p:nvPr>
            <p:ph type="dt" sz="quarter" idx="1"/>
          </p:nvPr>
        </p:nvSpPr>
        <p:spPr bwMode="auto">
          <a:xfrm>
            <a:off x="3899694" y="-1633"/>
            <a:ext cx="2982119" cy="467025"/>
          </a:xfrm>
          <a:prstGeom prst="rect">
            <a:avLst/>
          </a:prstGeom>
          <a:noFill/>
          <a:ln w="9525">
            <a:noFill/>
            <a:miter lim="800000"/>
            <a:headEnd/>
            <a:tailEnd/>
          </a:ln>
          <a:effectLst/>
        </p:spPr>
        <p:txBody>
          <a:bodyPr vert="horz" wrap="square" lIns="19387" tIns="0" rIns="19387" bIns="0" numCol="1" anchor="t" anchorCtr="0" compatLnSpc="1">
            <a:prstTxWarp prst="textNoShape">
              <a:avLst/>
            </a:prstTxWarp>
          </a:bodyPr>
          <a:lstStyle>
            <a:lvl1pPr algn="r" defTabSz="928970">
              <a:defRPr sz="1000" b="0" i="1"/>
            </a:lvl1pPr>
          </a:lstStyle>
          <a:p>
            <a:pPr>
              <a:defRPr/>
            </a:pPr>
            <a:endParaRPr lang="en-US"/>
          </a:p>
        </p:txBody>
      </p:sp>
      <p:sp>
        <p:nvSpPr>
          <p:cNvPr id="3076" name="Rectangle 4"/>
          <p:cNvSpPr>
            <a:spLocks noGrp="1" noChangeArrowheads="1"/>
          </p:cNvSpPr>
          <p:nvPr>
            <p:ph type="ftr" sz="quarter" idx="2"/>
          </p:nvPr>
        </p:nvSpPr>
        <p:spPr bwMode="auto">
          <a:xfrm>
            <a:off x="0" y="8831008"/>
            <a:ext cx="2982119" cy="465392"/>
          </a:xfrm>
          <a:prstGeom prst="rect">
            <a:avLst/>
          </a:prstGeom>
          <a:noFill/>
          <a:ln w="9525">
            <a:noFill/>
            <a:miter lim="800000"/>
            <a:headEnd/>
            <a:tailEnd/>
          </a:ln>
          <a:effectLst/>
        </p:spPr>
        <p:txBody>
          <a:bodyPr vert="horz" wrap="square" lIns="19387" tIns="0" rIns="19387" bIns="0" numCol="1" anchor="b" anchorCtr="0" compatLnSpc="1">
            <a:prstTxWarp prst="textNoShape">
              <a:avLst/>
            </a:prstTxWarp>
          </a:bodyPr>
          <a:lstStyle>
            <a:lvl1pPr defTabSz="928970">
              <a:defRPr sz="1000" b="0" i="1"/>
            </a:lvl1pPr>
          </a:lstStyle>
          <a:p>
            <a:pPr>
              <a:defRPr/>
            </a:pPr>
            <a:endParaRPr lang="en-US"/>
          </a:p>
        </p:txBody>
      </p:sp>
      <p:sp>
        <p:nvSpPr>
          <p:cNvPr id="3077" name="Rectangle 5"/>
          <p:cNvSpPr>
            <a:spLocks noGrp="1" noChangeArrowheads="1"/>
          </p:cNvSpPr>
          <p:nvPr>
            <p:ph type="sldNum" sz="quarter" idx="3"/>
          </p:nvPr>
        </p:nvSpPr>
        <p:spPr bwMode="auto">
          <a:xfrm>
            <a:off x="3899694" y="8831008"/>
            <a:ext cx="2982119" cy="465392"/>
          </a:xfrm>
          <a:prstGeom prst="rect">
            <a:avLst/>
          </a:prstGeom>
          <a:noFill/>
          <a:ln w="9525">
            <a:noFill/>
            <a:miter lim="800000"/>
            <a:headEnd/>
            <a:tailEnd/>
          </a:ln>
          <a:effectLst/>
        </p:spPr>
        <p:txBody>
          <a:bodyPr vert="horz" wrap="square" lIns="19387" tIns="0" rIns="19387" bIns="0" numCol="1" anchor="b" anchorCtr="0" compatLnSpc="1">
            <a:prstTxWarp prst="textNoShape">
              <a:avLst/>
            </a:prstTxWarp>
          </a:bodyPr>
          <a:lstStyle>
            <a:lvl1pPr algn="r" defTabSz="928970">
              <a:defRPr sz="1000" b="0" i="1"/>
            </a:lvl1pPr>
          </a:lstStyle>
          <a:p>
            <a:pPr>
              <a:defRPr/>
            </a:pPr>
            <a:fld id="{0D6D5791-0B6F-4118-AB69-76AC59423C4F}" type="slidenum">
              <a:rPr lang="en-US"/>
              <a:pPr>
                <a:defRPr/>
              </a:pPr>
              <a:t>‹#›</a:t>
            </a:fld>
            <a:endParaRPr lang="en-US"/>
          </a:p>
        </p:txBody>
      </p:sp>
      <p:sp>
        <p:nvSpPr>
          <p:cNvPr id="3078" name="Rectangle 6"/>
          <p:cNvSpPr>
            <a:spLocks noChangeArrowheads="1"/>
          </p:cNvSpPr>
          <p:nvPr/>
        </p:nvSpPr>
        <p:spPr bwMode="auto">
          <a:xfrm>
            <a:off x="3056235" y="8853870"/>
            <a:ext cx="767752" cy="257557"/>
          </a:xfrm>
          <a:prstGeom prst="rect">
            <a:avLst/>
          </a:prstGeom>
          <a:noFill/>
          <a:ln w="9525">
            <a:noFill/>
            <a:miter lim="800000"/>
            <a:headEnd/>
            <a:tailEnd/>
          </a:ln>
          <a:effectLst/>
        </p:spPr>
        <p:txBody>
          <a:bodyPr wrap="none" lIns="88857" tIns="45237" rIns="88857" bIns="45237">
            <a:spAutoFit/>
          </a:bodyPr>
          <a:lstStyle/>
          <a:p>
            <a:pPr algn="ctr" defTabSz="883733">
              <a:lnSpc>
                <a:spcPct val="90000"/>
              </a:lnSpc>
              <a:defRPr/>
            </a:pPr>
            <a:r>
              <a:rPr lang="en-US" sz="1200" b="0"/>
              <a:t>Page </a:t>
            </a:r>
            <a:fld id="{7DEFA69B-8680-43DC-A11A-67719BB11FC9}" type="slidenum">
              <a:rPr lang="en-US" sz="1200" b="0"/>
              <a:pPr algn="ctr" defTabSz="883733">
                <a:lnSpc>
                  <a:spcPct val="90000"/>
                </a:lnSpc>
                <a:defRPr/>
              </a:pPr>
              <a:t>‹#›</a:t>
            </a:fld>
            <a:endParaRPr lang="en-US" sz="1200" b="0"/>
          </a:p>
        </p:txBody>
      </p:sp>
    </p:spTree>
    <p:extLst>
      <p:ext uri="{BB962C8B-B14F-4D97-AF65-F5344CB8AC3E}">
        <p14:creationId xmlns:p14="http://schemas.microsoft.com/office/powerpoint/2010/main" val="2325399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633"/>
            <a:ext cx="2982119" cy="467025"/>
          </a:xfrm>
          <a:prstGeom prst="rect">
            <a:avLst/>
          </a:prstGeom>
          <a:noFill/>
          <a:ln w="9525">
            <a:noFill/>
            <a:miter lim="800000"/>
            <a:headEnd/>
            <a:tailEnd/>
          </a:ln>
          <a:effectLst/>
        </p:spPr>
        <p:txBody>
          <a:bodyPr vert="horz" wrap="square" lIns="19387" tIns="0" rIns="19387" bIns="0" numCol="1" anchor="t" anchorCtr="0" compatLnSpc="1">
            <a:prstTxWarp prst="textNoShape">
              <a:avLst/>
            </a:prstTxWarp>
          </a:bodyPr>
          <a:lstStyle>
            <a:lvl1pPr defTabSz="928970">
              <a:defRPr sz="1000" b="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899694" y="-1633"/>
            <a:ext cx="2982119" cy="467025"/>
          </a:xfrm>
          <a:prstGeom prst="rect">
            <a:avLst/>
          </a:prstGeom>
          <a:noFill/>
          <a:ln w="9525">
            <a:noFill/>
            <a:miter lim="800000"/>
            <a:headEnd/>
            <a:tailEnd/>
          </a:ln>
          <a:effectLst/>
        </p:spPr>
        <p:txBody>
          <a:bodyPr vert="horz" wrap="square" lIns="19387" tIns="0" rIns="19387" bIns="0" numCol="1" anchor="t" anchorCtr="0" compatLnSpc="1">
            <a:prstTxWarp prst="textNoShape">
              <a:avLst/>
            </a:prstTxWarp>
          </a:bodyPr>
          <a:lstStyle>
            <a:lvl1pPr algn="r" defTabSz="928970">
              <a:defRPr sz="1000" b="0" i="1">
                <a:latin typeface="Times New Roman" pitchFamily="18" charset="0"/>
              </a:defRPr>
            </a:lvl1pPr>
          </a:lstStyle>
          <a:p>
            <a:pPr>
              <a:defRPr/>
            </a:pPr>
            <a:endParaRPr lang="en-US"/>
          </a:p>
        </p:txBody>
      </p:sp>
      <p:sp>
        <p:nvSpPr>
          <p:cNvPr id="2052" name="Rectangle 4"/>
          <p:cNvSpPr>
            <a:spLocks noGrp="1" noChangeArrowheads="1"/>
          </p:cNvSpPr>
          <p:nvPr>
            <p:ph type="ftr" sz="quarter" idx="4"/>
          </p:nvPr>
        </p:nvSpPr>
        <p:spPr bwMode="auto">
          <a:xfrm>
            <a:off x="0" y="8831008"/>
            <a:ext cx="2982119" cy="465392"/>
          </a:xfrm>
          <a:prstGeom prst="rect">
            <a:avLst/>
          </a:prstGeom>
          <a:noFill/>
          <a:ln w="9525">
            <a:noFill/>
            <a:miter lim="800000"/>
            <a:headEnd/>
            <a:tailEnd/>
          </a:ln>
          <a:effectLst/>
        </p:spPr>
        <p:txBody>
          <a:bodyPr vert="horz" wrap="square" lIns="19387" tIns="0" rIns="19387" bIns="0" numCol="1" anchor="b" anchorCtr="0" compatLnSpc="1">
            <a:prstTxWarp prst="textNoShape">
              <a:avLst/>
            </a:prstTxWarp>
          </a:bodyPr>
          <a:lstStyle>
            <a:lvl1pPr defTabSz="928970">
              <a:defRPr sz="1000" b="0" i="1">
                <a:latin typeface="Times New Roman" pitchFamily="18" charset="0"/>
              </a:defRPr>
            </a:lvl1pPr>
          </a:lstStyle>
          <a:p>
            <a:pPr>
              <a:defRPr/>
            </a:pPr>
            <a:endParaRPr lang="en-US"/>
          </a:p>
        </p:txBody>
      </p:sp>
      <p:sp>
        <p:nvSpPr>
          <p:cNvPr id="2053" name="Rectangle 5"/>
          <p:cNvSpPr>
            <a:spLocks noGrp="1" noChangeArrowheads="1"/>
          </p:cNvSpPr>
          <p:nvPr>
            <p:ph type="sldNum" sz="quarter" idx="5"/>
          </p:nvPr>
        </p:nvSpPr>
        <p:spPr bwMode="auto">
          <a:xfrm>
            <a:off x="3899694" y="8831008"/>
            <a:ext cx="2982119" cy="465392"/>
          </a:xfrm>
          <a:prstGeom prst="rect">
            <a:avLst/>
          </a:prstGeom>
          <a:noFill/>
          <a:ln w="9525">
            <a:noFill/>
            <a:miter lim="800000"/>
            <a:headEnd/>
            <a:tailEnd/>
          </a:ln>
          <a:effectLst/>
        </p:spPr>
        <p:txBody>
          <a:bodyPr vert="horz" wrap="square" lIns="19387" tIns="0" rIns="19387" bIns="0" numCol="1" anchor="b" anchorCtr="0" compatLnSpc="1">
            <a:prstTxWarp prst="textNoShape">
              <a:avLst/>
            </a:prstTxWarp>
          </a:bodyPr>
          <a:lstStyle>
            <a:lvl1pPr algn="r" defTabSz="928970">
              <a:defRPr sz="1000" b="0" i="1">
                <a:latin typeface="Times New Roman" pitchFamily="18" charset="0"/>
              </a:defRPr>
            </a:lvl1pPr>
          </a:lstStyle>
          <a:p>
            <a:pPr>
              <a:defRPr/>
            </a:pPr>
            <a:fld id="{3A3A586E-0389-46A1-AF04-5439F95795D9}" type="slidenum">
              <a:rPr lang="en-US"/>
              <a:pPr>
                <a:defRPr/>
              </a:pPr>
              <a:t>‹#›</a:t>
            </a:fld>
            <a:endParaRPr lang="en-US"/>
          </a:p>
        </p:txBody>
      </p:sp>
      <p:sp>
        <p:nvSpPr>
          <p:cNvPr id="2054" name="Rectangle 6"/>
          <p:cNvSpPr>
            <a:spLocks noChangeArrowheads="1"/>
          </p:cNvSpPr>
          <p:nvPr/>
        </p:nvSpPr>
        <p:spPr bwMode="auto">
          <a:xfrm>
            <a:off x="3056235" y="8853870"/>
            <a:ext cx="767752" cy="257557"/>
          </a:xfrm>
          <a:prstGeom prst="rect">
            <a:avLst/>
          </a:prstGeom>
          <a:noFill/>
          <a:ln w="9525">
            <a:noFill/>
            <a:miter lim="800000"/>
            <a:headEnd/>
            <a:tailEnd/>
          </a:ln>
          <a:effectLst/>
        </p:spPr>
        <p:txBody>
          <a:bodyPr wrap="none" lIns="88857" tIns="45237" rIns="88857" bIns="45237">
            <a:spAutoFit/>
          </a:bodyPr>
          <a:lstStyle/>
          <a:p>
            <a:pPr algn="ctr" defTabSz="883733">
              <a:lnSpc>
                <a:spcPct val="90000"/>
              </a:lnSpc>
              <a:defRPr/>
            </a:pPr>
            <a:r>
              <a:rPr lang="en-US" sz="1200" b="0"/>
              <a:t>Page </a:t>
            </a:r>
            <a:fld id="{A0FA22B7-CEEA-4263-8D7D-0DCC84A06500}" type="slidenum">
              <a:rPr lang="en-US" sz="1200" b="0"/>
              <a:pPr algn="ctr" defTabSz="883733">
                <a:lnSpc>
                  <a:spcPct val="90000"/>
                </a:lnSpc>
                <a:defRPr/>
              </a:pPr>
              <a:t>‹#›</a:t>
            </a:fld>
            <a:endParaRPr lang="en-US" sz="1200" b="0"/>
          </a:p>
        </p:txBody>
      </p:sp>
      <p:sp>
        <p:nvSpPr>
          <p:cNvPr id="5127" name="Rectangle 7"/>
          <p:cNvSpPr>
            <a:spLocks noGrp="1" noRot="1" noChangeAspect="1" noChangeArrowheads="1" noTextEdit="1"/>
          </p:cNvSpPr>
          <p:nvPr>
            <p:ph type="sldImg" idx="2"/>
          </p:nvPr>
        </p:nvSpPr>
        <p:spPr bwMode="auto">
          <a:xfrm>
            <a:off x="352425" y="701675"/>
            <a:ext cx="6176963" cy="3475038"/>
          </a:xfrm>
          <a:prstGeom prst="rect">
            <a:avLst/>
          </a:prstGeom>
          <a:noFill/>
          <a:ln w="12700">
            <a:solidFill>
              <a:schemeClr val="tx1"/>
            </a:solidFill>
            <a:miter lim="800000"/>
            <a:headEnd/>
            <a:tailEnd/>
          </a:ln>
        </p:spPr>
      </p:sp>
      <p:sp>
        <p:nvSpPr>
          <p:cNvPr id="2056" name="Rectangle 8"/>
          <p:cNvSpPr>
            <a:spLocks noGrp="1" noChangeArrowheads="1"/>
          </p:cNvSpPr>
          <p:nvPr>
            <p:ph type="body" sz="quarter" idx="3"/>
          </p:nvPr>
        </p:nvSpPr>
        <p:spPr bwMode="auto">
          <a:xfrm>
            <a:off x="917575" y="4413872"/>
            <a:ext cx="5046663" cy="4185257"/>
          </a:xfrm>
          <a:prstGeom prst="rect">
            <a:avLst/>
          </a:prstGeom>
          <a:noFill/>
          <a:ln w="9525">
            <a:noFill/>
            <a:miter lim="800000"/>
            <a:headEnd/>
            <a:tailEnd/>
          </a:ln>
          <a:effectLst/>
        </p:spPr>
        <p:txBody>
          <a:bodyPr vert="horz" wrap="square" lIns="93705" tIns="46853" rIns="93705" bIns="46853"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557163785"/>
      </p:ext>
    </p:extLst>
  </p:cSld>
  <p:clrMap bg1="lt1" tx1="dk1" bg2="lt2" tx2="dk2" accent1="accent1" accent2="accent2" accent3="accent3" accent4="accent4" accent5="accent5" accent6="accent6" hlink="hlink" folHlink="folHlink"/>
  <p:notesStyle>
    <a:lvl1pPr algn="l" rtl="0" eaLnBrk="0" fontAlgn="base" hangingPunct="0">
      <a:lnSpc>
        <a:spcPct val="87000"/>
      </a:lnSpc>
      <a:spcBef>
        <a:spcPct val="40000"/>
      </a:spcBef>
      <a:spcAft>
        <a:spcPct val="0"/>
      </a:spcAft>
      <a:defRPr sz="1200" kern="1200">
        <a:solidFill>
          <a:schemeClr val="tx1"/>
        </a:solidFill>
        <a:latin typeface="Arial" charset="0"/>
        <a:ea typeface="+mn-ea"/>
        <a:cs typeface="+mn-cs"/>
      </a:defRPr>
    </a:lvl1pPr>
    <a:lvl2pPr marL="457200" algn="l" rtl="0" eaLnBrk="0" fontAlgn="base" hangingPunct="0">
      <a:lnSpc>
        <a:spcPct val="87000"/>
      </a:lnSpc>
      <a:spcBef>
        <a:spcPct val="40000"/>
      </a:spcBef>
      <a:spcAft>
        <a:spcPct val="0"/>
      </a:spcAft>
      <a:defRPr sz="1200" kern="1200">
        <a:solidFill>
          <a:schemeClr val="tx1"/>
        </a:solidFill>
        <a:latin typeface="Arial" charset="0"/>
        <a:ea typeface="+mn-ea"/>
        <a:cs typeface="+mn-cs"/>
      </a:defRPr>
    </a:lvl2pPr>
    <a:lvl3pPr marL="914400" algn="l" rtl="0" eaLnBrk="0" fontAlgn="base" hangingPunct="0">
      <a:lnSpc>
        <a:spcPct val="87000"/>
      </a:lnSpc>
      <a:spcBef>
        <a:spcPct val="40000"/>
      </a:spcBef>
      <a:spcAft>
        <a:spcPct val="0"/>
      </a:spcAft>
      <a:defRPr sz="1200" kern="1200">
        <a:solidFill>
          <a:schemeClr val="tx1"/>
        </a:solidFill>
        <a:latin typeface="Arial" charset="0"/>
        <a:ea typeface="+mn-ea"/>
        <a:cs typeface="+mn-cs"/>
      </a:defRPr>
    </a:lvl3pPr>
    <a:lvl4pPr marL="1371600" algn="l" rtl="0" eaLnBrk="0" fontAlgn="base" hangingPunct="0">
      <a:lnSpc>
        <a:spcPct val="87000"/>
      </a:lnSpc>
      <a:spcBef>
        <a:spcPct val="40000"/>
      </a:spcBef>
      <a:spcAft>
        <a:spcPct val="0"/>
      </a:spcAft>
      <a:defRPr sz="1200" kern="1200">
        <a:solidFill>
          <a:schemeClr val="tx1"/>
        </a:solidFill>
        <a:latin typeface="Arial" charset="0"/>
        <a:ea typeface="+mn-ea"/>
        <a:cs typeface="+mn-cs"/>
      </a:defRPr>
    </a:lvl4pPr>
    <a:lvl5pPr marL="1828800" algn="l" rtl="0" eaLnBrk="0" fontAlgn="base" hangingPunct="0">
      <a:lnSpc>
        <a:spcPct val="87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
          <p:cNvGrpSpPr>
            <a:grpSpLocks/>
          </p:cNvGrpSpPr>
          <p:nvPr/>
        </p:nvGrpSpPr>
        <p:grpSpPr bwMode="auto">
          <a:xfrm>
            <a:off x="11049000" y="55563"/>
            <a:ext cx="1077384" cy="909637"/>
            <a:chOff x="5629" y="36"/>
            <a:chExt cx="424" cy="334"/>
          </a:xfrm>
        </p:grpSpPr>
        <p:sp>
          <p:nvSpPr>
            <p:cNvPr id="5" name="Freeform 5"/>
            <p:cNvSpPr>
              <a:spLocks/>
            </p:cNvSpPr>
            <p:nvPr/>
          </p:nvSpPr>
          <p:spPr bwMode="auto">
            <a:xfrm>
              <a:off x="5650" y="36"/>
              <a:ext cx="351" cy="334"/>
            </a:xfrm>
            <a:custGeom>
              <a:avLst/>
              <a:gdLst/>
              <a:ahLst/>
              <a:cxnLst>
                <a:cxn ang="0">
                  <a:pos x="350" y="166"/>
                </a:cxn>
                <a:cxn ang="0">
                  <a:pos x="346" y="133"/>
                </a:cxn>
                <a:cxn ang="0">
                  <a:pos x="336" y="101"/>
                </a:cxn>
                <a:cxn ang="0">
                  <a:pos x="320" y="73"/>
                </a:cxn>
                <a:cxn ang="0">
                  <a:pos x="299" y="49"/>
                </a:cxn>
                <a:cxn ang="0">
                  <a:pos x="272" y="28"/>
                </a:cxn>
                <a:cxn ang="0">
                  <a:pos x="243" y="13"/>
                </a:cxn>
                <a:cxn ang="0">
                  <a:pos x="210" y="3"/>
                </a:cxn>
                <a:cxn ang="0">
                  <a:pos x="175" y="0"/>
                </a:cxn>
                <a:cxn ang="0">
                  <a:pos x="139" y="3"/>
                </a:cxn>
                <a:cxn ang="0">
                  <a:pos x="107" y="13"/>
                </a:cxn>
                <a:cxn ang="0">
                  <a:pos x="77" y="28"/>
                </a:cxn>
                <a:cxn ang="0">
                  <a:pos x="52" y="49"/>
                </a:cxn>
                <a:cxn ang="0">
                  <a:pos x="30" y="73"/>
                </a:cxn>
                <a:cxn ang="0">
                  <a:pos x="13" y="101"/>
                </a:cxn>
                <a:cxn ang="0">
                  <a:pos x="3" y="133"/>
                </a:cxn>
                <a:cxn ang="0">
                  <a:pos x="0" y="166"/>
                </a:cxn>
                <a:cxn ang="0">
                  <a:pos x="3" y="200"/>
                </a:cxn>
                <a:cxn ang="0">
                  <a:pos x="13" y="231"/>
                </a:cxn>
                <a:cxn ang="0">
                  <a:pos x="30" y="259"/>
                </a:cxn>
                <a:cxn ang="0">
                  <a:pos x="52" y="284"/>
                </a:cxn>
                <a:cxn ang="0">
                  <a:pos x="77" y="305"/>
                </a:cxn>
                <a:cxn ang="0">
                  <a:pos x="107" y="320"/>
                </a:cxn>
                <a:cxn ang="0">
                  <a:pos x="139" y="330"/>
                </a:cxn>
                <a:cxn ang="0">
                  <a:pos x="175" y="333"/>
                </a:cxn>
                <a:cxn ang="0">
                  <a:pos x="210" y="330"/>
                </a:cxn>
                <a:cxn ang="0">
                  <a:pos x="243" y="320"/>
                </a:cxn>
                <a:cxn ang="0">
                  <a:pos x="272" y="305"/>
                </a:cxn>
                <a:cxn ang="0">
                  <a:pos x="299" y="284"/>
                </a:cxn>
                <a:cxn ang="0">
                  <a:pos x="320" y="259"/>
                </a:cxn>
                <a:cxn ang="0">
                  <a:pos x="336" y="231"/>
                </a:cxn>
                <a:cxn ang="0">
                  <a:pos x="346" y="200"/>
                </a:cxn>
                <a:cxn ang="0">
                  <a:pos x="350" y="166"/>
                </a:cxn>
              </a:cxnLst>
              <a:rect l="0" t="0" r="r" b="b"/>
              <a:pathLst>
                <a:path w="351" h="334">
                  <a:moveTo>
                    <a:pt x="350" y="166"/>
                  </a:moveTo>
                  <a:lnTo>
                    <a:pt x="346" y="133"/>
                  </a:lnTo>
                  <a:lnTo>
                    <a:pt x="336" y="101"/>
                  </a:lnTo>
                  <a:lnTo>
                    <a:pt x="320" y="73"/>
                  </a:lnTo>
                  <a:lnTo>
                    <a:pt x="299" y="49"/>
                  </a:lnTo>
                  <a:lnTo>
                    <a:pt x="272" y="28"/>
                  </a:lnTo>
                  <a:lnTo>
                    <a:pt x="243" y="13"/>
                  </a:lnTo>
                  <a:lnTo>
                    <a:pt x="210" y="3"/>
                  </a:lnTo>
                  <a:lnTo>
                    <a:pt x="175" y="0"/>
                  </a:lnTo>
                  <a:lnTo>
                    <a:pt x="139" y="3"/>
                  </a:lnTo>
                  <a:lnTo>
                    <a:pt x="107" y="13"/>
                  </a:lnTo>
                  <a:lnTo>
                    <a:pt x="77" y="28"/>
                  </a:lnTo>
                  <a:lnTo>
                    <a:pt x="52" y="49"/>
                  </a:lnTo>
                  <a:lnTo>
                    <a:pt x="30" y="73"/>
                  </a:lnTo>
                  <a:lnTo>
                    <a:pt x="13" y="101"/>
                  </a:lnTo>
                  <a:lnTo>
                    <a:pt x="3" y="133"/>
                  </a:lnTo>
                  <a:lnTo>
                    <a:pt x="0" y="166"/>
                  </a:lnTo>
                  <a:lnTo>
                    <a:pt x="3" y="200"/>
                  </a:lnTo>
                  <a:lnTo>
                    <a:pt x="13" y="231"/>
                  </a:lnTo>
                  <a:lnTo>
                    <a:pt x="30" y="259"/>
                  </a:lnTo>
                  <a:lnTo>
                    <a:pt x="52" y="284"/>
                  </a:lnTo>
                  <a:lnTo>
                    <a:pt x="77" y="305"/>
                  </a:lnTo>
                  <a:lnTo>
                    <a:pt x="107" y="320"/>
                  </a:lnTo>
                  <a:lnTo>
                    <a:pt x="139" y="330"/>
                  </a:lnTo>
                  <a:lnTo>
                    <a:pt x="175" y="333"/>
                  </a:lnTo>
                  <a:lnTo>
                    <a:pt x="210" y="330"/>
                  </a:lnTo>
                  <a:lnTo>
                    <a:pt x="243" y="320"/>
                  </a:lnTo>
                  <a:lnTo>
                    <a:pt x="272" y="305"/>
                  </a:lnTo>
                  <a:lnTo>
                    <a:pt x="299" y="284"/>
                  </a:lnTo>
                  <a:lnTo>
                    <a:pt x="320" y="259"/>
                  </a:lnTo>
                  <a:lnTo>
                    <a:pt x="336" y="231"/>
                  </a:lnTo>
                  <a:lnTo>
                    <a:pt x="346" y="200"/>
                  </a:lnTo>
                  <a:lnTo>
                    <a:pt x="350" y="166"/>
                  </a:lnTo>
                </a:path>
              </a:pathLst>
            </a:custGeom>
            <a:solidFill>
              <a:srgbClr val="0000CC"/>
            </a:solidFill>
            <a:ln w="9525" cap="rnd">
              <a:noFill/>
              <a:round/>
              <a:headEnd type="none" w="sm" len="sm"/>
              <a:tailEnd type="none" w="sm" len="sm"/>
            </a:ln>
            <a:effectLst/>
          </p:spPr>
          <p:txBody>
            <a:bodyPr/>
            <a:lstStyle/>
            <a:p>
              <a:pPr>
                <a:defRPr/>
              </a:pPr>
              <a:endParaRPr lang="en-US" sz="1400"/>
            </a:p>
          </p:txBody>
        </p:sp>
        <p:sp>
          <p:nvSpPr>
            <p:cNvPr id="6" name="Freeform 6"/>
            <p:cNvSpPr>
              <a:spLocks/>
            </p:cNvSpPr>
            <p:nvPr/>
          </p:nvSpPr>
          <p:spPr bwMode="auto">
            <a:xfrm>
              <a:off x="5739" y="94"/>
              <a:ext cx="182" cy="205"/>
            </a:xfrm>
            <a:custGeom>
              <a:avLst/>
              <a:gdLst/>
              <a:ahLst/>
              <a:cxnLst>
                <a:cxn ang="0">
                  <a:pos x="138" y="200"/>
                </a:cxn>
                <a:cxn ang="0">
                  <a:pos x="158" y="202"/>
                </a:cxn>
                <a:cxn ang="0">
                  <a:pos x="171" y="196"/>
                </a:cxn>
                <a:cxn ang="0">
                  <a:pos x="177" y="185"/>
                </a:cxn>
                <a:cxn ang="0">
                  <a:pos x="177" y="159"/>
                </a:cxn>
                <a:cxn ang="0">
                  <a:pos x="161" y="117"/>
                </a:cxn>
                <a:cxn ang="0">
                  <a:pos x="129" y="72"/>
                </a:cxn>
                <a:cxn ang="0">
                  <a:pos x="92" y="36"/>
                </a:cxn>
                <a:cxn ang="0">
                  <a:pos x="66" y="16"/>
                </a:cxn>
                <a:cxn ang="0">
                  <a:pos x="46" y="7"/>
                </a:cxn>
                <a:cxn ang="0">
                  <a:pos x="29" y="3"/>
                </a:cxn>
                <a:cxn ang="0">
                  <a:pos x="15" y="7"/>
                </a:cxn>
                <a:cxn ang="0">
                  <a:pos x="7" y="15"/>
                </a:cxn>
                <a:cxn ang="0">
                  <a:pos x="3" y="29"/>
                </a:cxn>
                <a:cxn ang="0">
                  <a:pos x="5" y="50"/>
                </a:cxn>
                <a:cxn ang="0">
                  <a:pos x="15" y="77"/>
                </a:cxn>
                <a:cxn ang="0">
                  <a:pos x="33" y="110"/>
                </a:cxn>
                <a:cxn ang="0">
                  <a:pos x="56" y="140"/>
                </a:cxn>
                <a:cxn ang="0">
                  <a:pos x="77" y="162"/>
                </a:cxn>
                <a:cxn ang="0">
                  <a:pos x="91" y="173"/>
                </a:cxn>
                <a:cxn ang="0">
                  <a:pos x="93" y="177"/>
                </a:cxn>
                <a:cxn ang="0">
                  <a:pos x="88" y="181"/>
                </a:cxn>
                <a:cxn ang="0">
                  <a:pos x="79" y="175"/>
                </a:cxn>
                <a:cxn ang="0">
                  <a:pos x="70" y="165"/>
                </a:cxn>
                <a:cxn ang="0">
                  <a:pos x="64" y="157"/>
                </a:cxn>
                <a:cxn ang="0">
                  <a:pos x="52" y="142"/>
                </a:cxn>
                <a:cxn ang="0">
                  <a:pos x="31" y="113"/>
                </a:cxn>
                <a:cxn ang="0">
                  <a:pos x="9" y="75"/>
                </a:cxn>
                <a:cxn ang="0">
                  <a:pos x="0" y="36"/>
                </a:cxn>
                <a:cxn ang="0">
                  <a:pos x="3" y="14"/>
                </a:cxn>
                <a:cxn ang="0">
                  <a:pos x="11" y="3"/>
                </a:cxn>
                <a:cxn ang="0">
                  <a:pos x="24" y="0"/>
                </a:cxn>
                <a:cxn ang="0">
                  <a:pos x="41" y="3"/>
                </a:cxn>
                <a:cxn ang="0">
                  <a:pos x="70" y="15"/>
                </a:cxn>
                <a:cxn ang="0">
                  <a:pos x="107" y="43"/>
                </a:cxn>
                <a:cxn ang="0">
                  <a:pos x="138" y="77"/>
                </a:cxn>
                <a:cxn ang="0">
                  <a:pos x="162" y="114"/>
                </a:cxn>
                <a:cxn ang="0">
                  <a:pos x="174" y="140"/>
                </a:cxn>
                <a:cxn ang="0">
                  <a:pos x="181" y="168"/>
                </a:cxn>
                <a:cxn ang="0">
                  <a:pos x="179" y="190"/>
                </a:cxn>
                <a:cxn ang="0">
                  <a:pos x="173" y="199"/>
                </a:cxn>
                <a:cxn ang="0">
                  <a:pos x="160" y="204"/>
                </a:cxn>
                <a:cxn ang="0">
                  <a:pos x="139" y="202"/>
                </a:cxn>
              </a:cxnLst>
              <a:rect l="0" t="0" r="r" b="b"/>
              <a:pathLst>
                <a:path w="182" h="205">
                  <a:moveTo>
                    <a:pt x="126" y="196"/>
                  </a:moveTo>
                  <a:lnTo>
                    <a:pt x="138" y="200"/>
                  </a:lnTo>
                  <a:lnTo>
                    <a:pt x="149" y="202"/>
                  </a:lnTo>
                  <a:lnTo>
                    <a:pt x="158" y="202"/>
                  </a:lnTo>
                  <a:lnTo>
                    <a:pt x="166" y="200"/>
                  </a:lnTo>
                  <a:lnTo>
                    <a:pt x="171" y="196"/>
                  </a:lnTo>
                  <a:lnTo>
                    <a:pt x="175" y="191"/>
                  </a:lnTo>
                  <a:lnTo>
                    <a:pt x="177" y="185"/>
                  </a:lnTo>
                  <a:lnTo>
                    <a:pt x="179" y="177"/>
                  </a:lnTo>
                  <a:lnTo>
                    <a:pt x="177" y="159"/>
                  </a:lnTo>
                  <a:lnTo>
                    <a:pt x="171" y="139"/>
                  </a:lnTo>
                  <a:lnTo>
                    <a:pt x="161" y="117"/>
                  </a:lnTo>
                  <a:lnTo>
                    <a:pt x="147" y="94"/>
                  </a:lnTo>
                  <a:lnTo>
                    <a:pt x="129" y="72"/>
                  </a:lnTo>
                  <a:lnTo>
                    <a:pt x="110" y="52"/>
                  </a:lnTo>
                  <a:lnTo>
                    <a:pt x="92" y="36"/>
                  </a:lnTo>
                  <a:lnTo>
                    <a:pt x="78" y="24"/>
                  </a:lnTo>
                  <a:lnTo>
                    <a:pt x="66" y="16"/>
                  </a:lnTo>
                  <a:lnTo>
                    <a:pt x="55" y="11"/>
                  </a:lnTo>
                  <a:lnTo>
                    <a:pt x="46" y="7"/>
                  </a:lnTo>
                  <a:lnTo>
                    <a:pt x="37" y="4"/>
                  </a:lnTo>
                  <a:lnTo>
                    <a:pt x="29" y="3"/>
                  </a:lnTo>
                  <a:lnTo>
                    <a:pt x="21" y="3"/>
                  </a:lnTo>
                  <a:lnTo>
                    <a:pt x="15" y="7"/>
                  </a:lnTo>
                  <a:lnTo>
                    <a:pt x="11" y="10"/>
                  </a:lnTo>
                  <a:lnTo>
                    <a:pt x="7" y="15"/>
                  </a:lnTo>
                  <a:lnTo>
                    <a:pt x="4" y="21"/>
                  </a:lnTo>
                  <a:lnTo>
                    <a:pt x="3" y="29"/>
                  </a:lnTo>
                  <a:lnTo>
                    <a:pt x="3" y="39"/>
                  </a:lnTo>
                  <a:lnTo>
                    <a:pt x="5" y="50"/>
                  </a:lnTo>
                  <a:lnTo>
                    <a:pt x="9" y="62"/>
                  </a:lnTo>
                  <a:lnTo>
                    <a:pt x="15" y="77"/>
                  </a:lnTo>
                  <a:lnTo>
                    <a:pt x="21" y="91"/>
                  </a:lnTo>
                  <a:lnTo>
                    <a:pt x="33" y="110"/>
                  </a:lnTo>
                  <a:lnTo>
                    <a:pt x="44" y="126"/>
                  </a:lnTo>
                  <a:lnTo>
                    <a:pt x="56" y="140"/>
                  </a:lnTo>
                  <a:lnTo>
                    <a:pt x="68" y="154"/>
                  </a:lnTo>
                  <a:lnTo>
                    <a:pt x="77" y="162"/>
                  </a:lnTo>
                  <a:lnTo>
                    <a:pt x="86" y="169"/>
                  </a:lnTo>
                  <a:lnTo>
                    <a:pt x="91" y="173"/>
                  </a:lnTo>
                  <a:lnTo>
                    <a:pt x="92" y="175"/>
                  </a:lnTo>
                  <a:lnTo>
                    <a:pt x="93" y="177"/>
                  </a:lnTo>
                  <a:lnTo>
                    <a:pt x="91" y="180"/>
                  </a:lnTo>
                  <a:lnTo>
                    <a:pt x="88" y="181"/>
                  </a:lnTo>
                  <a:lnTo>
                    <a:pt x="84" y="179"/>
                  </a:lnTo>
                  <a:lnTo>
                    <a:pt x="79" y="175"/>
                  </a:lnTo>
                  <a:lnTo>
                    <a:pt x="74" y="170"/>
                  </a:lnTo>
                  <a:lnTo>
                    <a:pt x="70" y="165"/>
                  </a:lnTo>
                  <a:lnTo>
                    <a:pt x="66" y="160"/>
                  </a:lnTo>
                  <a:lnTo>
                    <a:pt x="64" y="157"/>
                  </a:lnTo>
                  <a:lnTo>
                    <a:pt x="63" y="156"/>
                  </a:lnTo>
                  <a:lnTo>
                    <a:pt x="52" y="142"/>
                  </a:lnTo>
                  <a:lnTo>
                    <a:pt x="42" y="128"/>
                  </a:lnTo>
                  <a:lnTo>
                    <a:pt x="31" y="113"/>
                  </a:lnTo>
                  <a:lnTo>
                    <a:pt x="20" y="95"/>
                  </a:lnTo>
                  <a:lnTo>
                    <a:pt x="9" y="75"/>
                  </a:lnTo>
                  <a:lnTo>
                    <a:pt x="3" y="54"/>
                  </a:lnTo>
                  <a:lnTo>
                    <a:pt x="0" y="36"/>
                  </a:lnTo>
                  <a:lnTo>
                    <a:pt x="1" y="20"/>
                  </a:lnTo>
                  <a:lnTo>
                    <a:pt x="3" y="14"/>
                  </a:lnTo>
                  <a:lnTo>
                    <a:pt x="7" y="8"/>
                  </a:lnTo>
                  <a:lnTo>
                    <a:pt x="11" y="3"/>
                  </a:lnTo>
                  <a:lnTo>
                    <a:pt x="16" y="2"/>
                  </a:lnTo>
                  <a:lnTo>
                    <a:pt x="24" y="0"/>
                  </a:lnTo>
                  <a:lnTo>
                    <a:pt x="32" y="0"/>
                  </a:lnTo>
                  <a:lnTo>
                    <a:pt x="41" y="3"/>
                  </a:lnTo>
                  <a:lnTo>
                    <a:pt x="51" y="6"/>
                  </a:lnTo>
                  <a:lnTo>
                    <a:pt x="70" y="15"/>
                  </a:lnTo>
                  <a:lnTo>
                    <a:pt x="89" y="28"/>
                  </a:lnTo>
                  <a:lnTo>
                    <a:pt x="107" y="43"/>
                  </a:lnTo>
                  <a:lnTo>
                    <a:pt x="122" y="60"/>
                  </a:lnTo>
                  <a:lnTo>
                    <a:pt x="138" y="77"/>
                  </a:lnTo>
                  <a:lnTo>
                    <a:pt x="151" y="96"/>
                  </a:lnTo>
                  <a:lnTo>
                    <a:pt x="162" y="114"/>
                  </a:lnTo>
                  <a:lnTo>
                    <a:pt x="171" y="130"/>
                  </a:lnTo>
                  <a:lnTo>
                    <a:pt x="174" y="140"/>
                  </a:lnTo>
                  <a:lnTo>
                    <a:pt x="179" y="154"/>
                  </a:lnTo>
                  <a:lnTo>
                    <a:pt x="181" y="168"/>
                  </a:lnTo>
                  <a:lnTo>
                    <a:pt x="181" y="183"/>
                  </a:lnTo>
                  <a:lnTo>
                    <a:pt x="179" y="190"/>
                  </a:lnTo>
                  <a:lnTo>
                    <a:pt x="177" y="195"/>
                  </a:lnTo>
                  <a:lnTo>
                    <a:pt x="173" y="199"/>
                  </a:lnTo>
                  <a:lnTo>
                    <a:pt x="167" y="202"/>
                  </a:lnTo>
                  <a:lnTo>
                    <a:pt x="160" y="204"/>
                  </a:lnTo>
                  <a:lnTo>
                    <a:pt x="150" y="204"/>
                  </a:lnTo>
                  <a:lnTo>
                    <a:pt x="139" y="202"/>
                  </a:lnTo>
                  <a:lnTo>
                    <a:pt x="126" y="196"/>
                  </a:lnTo>
                </a:path>
              </a:pathLst>
            </a:custGeom>
            <a:solidFill>
              <a:srgbClr val="FFFFFF"/>
            </a:solidFill>
            <a:ln w="12700" cap="rnd" cmpd="sng">
              <a:solidFill>
                <a:schemeClr val="bg1"/>
              </a:solidFill>
              <a:prstDash val="solid"/>
              <a:round/>
              <a:headEnd type="none" w="sm" len="sm"/>
              <a:tailEnd type="none" w="sm" len="sm"/>
            </a:ln>
            <a:effectLst/>
          </p:spPr>
          <p:txBody>
            <a:bodyPr/>
            <a:lstStyle/>
            <a:p>
              <a:pPr>
                <a:defRPr/>
              </a:pPr>
              <a:endParaRPr lang="en-US" sz="1400"/>
            </a:p>
          </p:txBody>
        </p:sp>
        <p:sp>
          <p:nvSpPr>
            <p:cNvPr id="7" name="Freeform 7"/>
            <p:cNvSpPr>
              <a:spLocks/>
            </p:cNvSpPr>
            <p:nvPr/>
          </p:nvSpPr>
          <p:spPr bwMode="auto">
            <a:xfrm>
              <a:off x="5629" y="51"/>
              <a:ext cx="423" cy="206"/>
            </a:xfrm>
            <a:custGeom>
              <a:avLst/>
              <a:gdLst/>
              <a:ahLst/>
              <a:cxnLst>
                <a:cxn ang="0">
                  <a:pos x="0" y="203"/>
                </a:cxn>
                <a:cxn ang="0">
                  <a:pos x="25" y="189"/>
                </a:cxn>
                <a:cxn ang="0">
                  <a:pos x="52" y="175"/>
                </a:cxn>
                <a:cxn ang="0">
                  <a:pos x="68" y="168"/>
                </a:cxn>
                <a:cxn ang="0">
                  <a:pos x="83" y="162"/>
                </a:cxn>
                <a:cxn ang="0">
                  <a:pos x="101" y="156"/>
                </a:cxn>
                <a:cxn ang="0">
                  <a:pos x="120" y="150"/>
                </a:cxn>
                <a:cxn ang="0">
                  <a:pos x="147" y="141"/>
                </a:cxn>
                <a:cxn ang="0">
                  <a:pos x="173" y="132"/>
                </a:cxn>
                <a:cxn ang="0">
                  <a:pos x="198" y="125"/>
                </a:cxn>
                <a:cxn ang="0">
                  <a:pos x="222" y="117"/>
                </a:cxn>
                <a:cxn ang="0">
                  <a:pos x="245" y="109"/>
                </a:cxn>
                <a:cxn ang="0">
                  <a:pos x="269" y="99"/>
                </a:cxn>
                <a:cxn ang="0">
                  <a:pos x="295" y="88"/>
                </a:cxn>
                <a:cxn ang="0">
                  <a:pos x="319" y="78"/>
                </a:cxn>
                <a:cxn ang="0">
                  <a:pos x="332" y="70"/>
                </a:cxn>
                <a:cxn ang="0">
                  <a:pos x="346" y="62"/>
                </a:cxn>
                <a:cxn ang="0">
                  <a:pos x="361" y="53"/>
                </a:cxn>
                <a:cxn ang="0">
                  <a:pos x="376" y="44"/>
                </a:cxn>
                <a:cxn ang="0">
                  <a:pos x="389" y="33"/>
                </a:cxn>
                <a:cxn ang="0">
                  <a:pos x="403" y="22"/>
                </a:cxn>
                <a:cxn ang="0">
                  <a:pos x="413" y="11"/>
                </a:cxn>
                <a:cxn ang="0">
                  <a:pos x="422" y="0"/>
                </a:cxn>
                <a:cxn ang="0">
                  <a:pos x="416" y="9"/>
                </a:cxn>
                <a:cxn ang="0">
                  <a:pos x="407" y="21"/>
                </a:cxn>
                <a:cxn ang="0">
                  <a:pos x="398" y="33"/>
                </a:cxn>
                <a:cxn ang="0">
                  <a:pos x="390" y="43"/>
                </a:cxn>
                <a:cxn ang="0">
                  <a:pos x="372" y="62"/>
                </a:cxn>
                <a:cxn ang="0">
                  <a:pos x="351" y="79"/>
                </a:cxn>
                <a:cxn ang="0">
                  <a:pos x="328" y="94"/>
                </a:cxn>
                <a:cxn ang="0">
                  <a:pos x="304" y="107"/>
                </a:cxn>
                <a:cxn ang="0">
                  <a:pos x="277" y="118"/>
                </a:cxn>
                <a:cxn ang="0">
                  <a:pos x="250" y="127"/>
                </a:cxn>
                <a:cxn ang="0">
                  <a:pos x="223" y="137"/>
                </a:cxn>
                <a:cxn ang="0">
                  <a:pos x="196" y="144"/>
                </a:cxn>
                <a:cxn ang="0">
                  <a:pos x="140" y="157"/>
                </a:cxn>
                <a:cxn ang="0">
                  <a:pos x="88" y="171"/>
                </a:cxn>
                <a:cxn ang="0">
                  <a:pos x="62" y="178"/>
                </a:cxn>
                <a:cxn ang="0">
                  <a:pos x="40" y="185"/>
                </a:cxn>
                <a:cxn ang="0">
                  <a:pos x="19" y="195"/>
                </a:cxn>
                <a:cxn ang="0">
                  <a:pos x="0" y="205"/>
                </a:cxn>
                <a:cxn ang="0">
                  <a:pos x="0" y="203"/>
                </a:cxn>
              </a:cxnLst>
              <a:rect l="0" t="0" r="r" b="b"/>
              <a:pathLst>
                <a:path w="423" h="206">
                  <a:moveTo>
                    <a:pt x="0" y="203"/>
                  </a:moveTo>
                  <a:lnTo>
                    <a:pt x="25" y="189"/>
                  </a:lnTo>
                  <a:lnTo>
                    <a:pt x="52" y="175"/>
                  </a:lnTo>
                  <a:lnTo>
                    <a:pt x="68" y="168"/>
                  </a:lnTo>
                  <a:lnTo>
                    <a:pt x="83" y="162"/>
                  </a:lnTo>
                  <a:lnTo>
                    <a:pt x="101" y="156"/>
                  </a:lnTo>
                  <a:lnTo>
                    <a:pt x="120" y="150"/>
                  </a:lnTo>
                  <a:lnTo>
                    <a:pt x="147" y="141"/>
                  </a:lnTo>
                  <a:lnTo>
                    <a:pt x="173" y="132"/>
                  </a:lnTo>
                  <a:lnTo>
                    <a:pt x="198" y="125"/>
                  </a:lnTo>
                  <a:lnTo>
                    <a:pt x="222" y="117"/>
                  </a:lnTo>
                  <a:lnTo>
                    <a:pt x="245" y="109"/>
                  </a:lnTo>
                  <a:lnTo>
                    <a:pt x="269" y="99"/>
                  </a:lnTo>
                  <a:lnTo>
                    <a:pt x="295" y="88"/>
                  </a:lnTo>
                  <a:lnTo>
                    <a:pt x="319" y="78"/>
                  </a:lnTo>
                  <a:lnTo>
                    <a:pt x="332" y="70"/>
                  </a:lnTo>
                  <a:lnTo>
                    <a:pt x="346" y="62"/>
                  </a:lnTo>
                  <a:lnTo>
                    <a:pt x="361" y="53"/>
                  </a:lnTo>
                  <a:lnTo>
                    <a:pt x="376" y="44"/>
                  </a:lnTo>
                  <a:lnTo>
                    <a:pt x="389" y="33"/>
                  </a:lnTo>
                  <a:lnTo>
                    <a:pt x="403" y="22"/>
                  </a:lnTo>
                  <a:lnTo>
                    <a:pt x="413" y="11"/>
                  </a:lnTo>
                  <a:lnTo>
                    <a:pt x="422" y="0"/>
                  </a:lnTo>
                  <a:lnTo>
                    <a:pt x="416" y="9"/>
                  </a:lnTo>
                  <a:lnTo>
                    <a:pt x="407" y="21"/>
                  </a:lnTo>
                  <a:lnTo>
                    <a:pt x="398" y="33"/>
                  </a:lnTo>
                  <a:lnTo>
                    <a:pt x="390" y="43"/>
                  </a:lnTo>
                  <a:lnTo>
                    <a:pt x="372" y="62"/>
                  </a:lnTo>
                  <a:lnTo>
                    <a:pt x="351" y="79"/>
                  </a:lnTo>
                  <a:lnTo>
                    <a:pt x="328" y="94"/>
                  </a:lnTo>
                  <a:lnTo>
                    <a:pt x="304" y="107"/>
                  </a:lnTo>
                  <a:lnTo>
                    <a:pt x="277" y="118"/>
                  </a:lnTo>
                  <a:lnTo>
                    <a:pt x="250" y="127"/>
                  </a:lnTo>
                  <a:lnTo>
                    <a:pt x="223" y="137"/>
                  </a:lnTo>
                  <a:lnTo>
                    <a:pt x="196" y="144"/>
                  </a:lnTo>
                  <a:lnTo>
                    <a:pt x="140" y="157"/>
                  </a:lnTo>
                  <a:lnTo>
                    <a:pt x="88" y="171"/>
                  </a:lnTo>
                  <a:lnTo>
                    <a:pt x="62" y="178"/>
                  </a:lnTo>
                  <a:lnTo>
                    <a:pt x="40" y="185"/>
                  </a:lnTo>
                  <a:lnTo>
                    <a:pt x="19" y="195"/>
                  </a:lnTo>
                  <a:lnTo>
                    <a:pt x="0" y="205"/>
                  </a:lnTo>
                  <a:lnTo>
                    <a:pt x="0" y="203"/>
                  </a:lnTo>
                </a:path>
              </a:pathLst>
            </a:custGeom>
            <a:solidFill>
              <a:srgbClr val="FF0000"/>
            </a:solidFill>
            <a:ln w="9525" cap="rnd">
              <a:noFill/>
              <a:round/>
              <a:headEnd type="none" w="sm" len="sm"/>
              <a:tailEnd type="none" w="sm" len="sm"/>
            </a:ln>
            <a:effectLst/>
          </p:spPr>
          <p:txBody>
            <a:bodyPr/>
            <a:lstStyle/>
            <a:p>
              <a:pPr>
                <a:defRPr/>
              </a:pPr>
              <a:endParaRPr lang="en-US" sz="1400"/>
            </a:p>
          </p:txBody>
        </p:sp>
        <p:sp>
          <p:nvSpPr>
            <p:cNvPr id="8" name="Freeform 8"/>
            <p:cNvSpPr>
              <a:spLocks/>
            </p:cNvSpPr>
            <p:nvPr/>
          </p:nvSpPr>
          <p:spPr bwMode="auto">
            <a:xfrm>
              <a:off x="5679" y="172"/>
              <a:ext cx="66" cy="56"/>
            </a:xfrm>
            <a:custGeom>
              <a:avLst/>
              <a:gdLst/>
              <a:ahLst/>
              <a:cxnLst>
                <a:cxn ang="0">
                  <a:pos x="11" y="0"/>
                </a:cxn>
                <a:cxn ang="0">
                  <a:pos x="23" y="0"/>
                </a:cxn>
                <a:cxn ang="0">
                  <a:pos x="29" y="0"/>
                </a:cxn>
                <a:cxn ang="0">
                  <a:pos x="32" y="6"/>
                </a:cxn>
                <a:cxn ang="0">
                  <a:pos x="41" y="19"/>
                </a:cxn>
                <a:cxn ang="0">
                  <a:pos x="48" y="33"/>
                </a:cxn>
                <a:cxn ang="0">
                  <a:pos x="52" y="38"/>
                </a:cxn>
                <a:cxn ang="0">
                  <a:pos x="52" y="29"/>
                </a:cxn>
                <a:cxn ang="0">
                  <a:pos x="52" y="7"/>
                </a:cxn>
                <a:cxn ang="0">
                  <a:pos x="49" y="3"/>
                </a:cxn>
                <a:cxn ang="0">
                  <a:pos x="47" y="0"/>
                </a:cxn>
                <a:cxn ang="0">
                  <a:pos x="60" y="0"/>
                </a:cxn>
                <a:cxn ang="0">
                  <a:pos x="66" y="0"/>
                </a:cxn>
                <a:cxn ang="0">
                  <a:pos x="61" y="4"/>
                </a:cxn>
                <a:cxn ang="0">
                  <a:pos x="61" y="7"/>
                </a:cxn>
                <a:cxn ang="0">
                  <a:pos x="61" y="26"/>
                </a:cxn>
                <a:cxn ang="0">
                  <a:pos x="61" y="52"/>
                </a:cxn>
                <a:cxn ang="0">
                  <a:pos x="63" y="55"/>
                </a:cxn>
                <a:cxn ang="0">
                  <a:pos x="67" y="61"/>
                </a:cxn>
                <a:cxn ang="0">
                  <a:pos x="32" y="48"/>
                </a:cxn>
                <a:cxn ang="0">
                  <a:pos x="20" y="30"/>
                </a:cxn>
                <a:cxn ang="0">
                  <a:pos x="16" y="22"/>
                </a:cxn>
                <a:cxn ang="0">
                  <a:pos x="14" y="22"/>
                </a:cxn>
                <a:cxn ang="0">
                  <a:pos x="14" y="27"/>
                </a:cxn>
                <a:cxn ang="0">
                  <a:pos x="14" y="40"/>
                </a:cxn>
                <a:cxn ang="0">
                  <a:pos x="16" y="55"/>
                </a:cxn>
                <a:cxn ang="0">
                  <a:pos x="20" y="59"/>
                </a:cxn>
                <a:cxn ang="0">
                  <a:pos x="14" y="59"/>
                </a:cxn>
                <a:cxn ang="0">
                  <a:pos x="0" y="60"/>
                </a:cxn>
                <a:cxn ang="0">
                  <a:pos x="6" y="54"/>
                </a:cxn>
                <a:cxn ang="0">
                  <a:pos x="7" y="51"/>
                </a:cxn>
                <a:cxn ang="0">
                  <a:pos x="7" y="27"/>
                </a:cxn>
                <a:cxn ang="0">
                  <a:pos x="7" y="7"/>
                </a:cxn>
                <a:cxn ang="0">
                  <a:pos x="3" y="3"/>
                </a:cxn>
                <a:cxn ang="0">
                  <a:pos x="2" y="0"/>
                </a:cxn>
              </a:cxnLst>
              <a:rect l="0" t="0" r="r" b="b"/>
              <a:pathLst>
                <a:path w="68" h="62">
                  <a:moveTo>
                    <a:pt x="2" y="0"/>
                  </a:moveTo>
                  <a:lnTo>
                    <a:pt x="11" y="0"/>
                  </a:lnTo>
                  <a:lnTo>
                    <a:pt x="18" y="0"/>
                  </a:lnTo>
                  <a:lnTo>
                    <a:pt x="23" y="0"/>
                  </a:lnTo>
                  <a:lnTo>
                    <a:pt x="25" y="0"/>
                  </a:lnTo>
                  <a:lnTo>
                    <a:pt x="29" y="0"/>
                  </a:lnTo>
                  <a:lnTo>
                    <a:pt x="29" y="2"/>
                  </a:lnTo>
                  <a:lnTo>
                    <a:pt x="32" y="6"/>
                  </a:lnTo>
                  <a:lnTo>
                    <a:pt x="36" y="12"/>
                  </a:lnTo>
                  <a:lnTo>
                    <a:pt x="41" y="19"/>
                  </a:lnTo>
                  <a:lnTo>
                    <a:pt x="45" y="26"/>
                  </a:lnTo>
                  <a:lnTo>
                    <a:pt x="48" y="33"/>
                  </a:lnTo>
                  <a:lnTo>
                    <a:pt x="52" y="36"/>
                  </a:lnTo>
                  <a:lnTo>
                    <a:pt x="52" y="38"/>
                  </a:lnTo>
                  <a:lnTo>
                    <a:pt x="52" y="36"/>
                  </a:lnTo>
                  <a:lnTo>
                    <a:pt x="52" y="29"/>
                  </a:lnTo>
                  <a:lnTo>
                    <a:pt x="52" y="20"/>
                  </a:lnTo>
                  <a:lnTo>
                    <a:pt x="52" y="7"/>
                  </a:lnTo>
                  <a:lnTo>
                    <a:pt x="51" y="5"/>
                  </a:lnTo>
                  <a:lnTo>
                    <a:pt x="49" y="3"/>
                  </a:lnTo>
                  <a:lnTo>
                    <a:pt x="48" y="1"/>
                  </a:lnTo>
                  <a:lnTo>
                    <a:pt x="47" y="0"/>
                  </a:lnTo>
                  <a:lnTo>
                    <a:pt x="53" y="0"/>
                  </a:lnTo>
                  <a:lnTo>
                    <a:pt x="60" y="0"/>
                  </a:lnTo>
                  <a:lnTo>
                    <a:pt x="65" y="0"/>
                  </a:lnTo>
                  <a:lnTo>
                    <a:pt x="66" y="0"/>
                  </a:lnTo>
                  <a:lnTo>
                    <a:pt x="63" y="3"/>
                  </a:lnTo>
                  <a:lnTo>
                    <a:pt x="61" y="4"/>
                  </a:lnTo>
                  <a:lnTo>
                    <a:pt x="61" y="5"/>
                  </a:lnTo>
                  <a:lnTo>
                    <a:pt x="61" y="7"/>
                  </a:lnTo>
                  <a:lnTo>
                    <a:pt x="61" y="15"/>
                  </a:lnTo>
                  <a:lnTo>
                    <a:pt x="61" y="26"/>
                  </a:lnTo>
                  <a:lnTo>
                    <a:pt x="61" y="38"/>
                  </a:lnTo>
                  <a:lnTo>
                    <a:pt x="61" y="52"/>
                  </a:lnTo>
                  <a:lnTo>
                    <a:pt x="61" y="54"/>
                  </a:lnTo>
                  <a:lnTo>
                    <a:pt x="63" y="55"/>
                  </a:lnTo>
                  <a:lnTo>
                    <a:pt x="65" y="58"/>
                  </a:lnTo>
                  <a:lnTo>
                    <a:pt x="67" y="61"/>
                  </a:lnTo>
                  <a:lnTo>
                    <a:pt x="39" y="61"/>
                  </a:lnTo>
                  <a:lnTo>
                    <a:pt x="32" y="48"/>
                  </a:lnTo>
                  <a:lnTo>
                    <a:pt x="24" y="36"/>
                  </a:lnTo>
                  <a:lnTo>
                    <a:pt x="20" y="30"/>
                  </a:lnTo>
                  <a:lnTo>
                    <a:pt x="18" y="25"/>
                  </a:lnTo>
                  <a:lnTo>
                    <a:pt x="16" y="22"/>
                  </a:lnTo>
                  <a:lnTo>
                    <a:pt x="14" y="21"/>
                  </a:lnTo>
                  <a:lnTo>
                    <a:pt x="14" y="22"/>
                  </a:lnTo>
                  <a:lnTo>
                    <a:pt x="14" y="24"/>
                  </a:lnTo>
                  <a:lnTo>
                    <a:pt x="14" y="27"/>
                  </a:lnTo>
                  <a:lnTo>
                    <a:pt x="14" y="30"/>
                  </a:lnTo>
                  <a:lnTo>
                    <a:pt x="14" y="40"/>
                  </a:lnTo>
                  <a:lnTo>
                    <a:pt x="15" y="51"/>
                  </a:lnTo>
                  <a:lnTo>
                    <a:pt x="16" y="55"/>
                  </a:lnTo>
                  <a:lnTo>
                    <a:pt x="21" y="59"/>
                  </a:lnTo>
                  <a:lnTo>
                    <a:pt x="20" y="59"/>
                  </a:lnTo>
                  <a:lnTo>
                    <a:pt x="18" y="59"/>
                  </a:lnTo>
                  <a:lnTo>
                    <a:pt x="14" y="59"/>
                  </a:lnTo>
                  <a:lnTo>
                    <a:pt x="8" y="60"/>
                  </a:lnTo>
                  <a:lnTo>
                    <a:pt x="0" y="60"/>
                  </a:lnTo>
                  <a:lnTo>
                    <a:pt x="4" y="58"/>
                  </a:lnTo>
                  <a:lnTo>
                    <a:pt x="6" y="54"/>
                  </a:lnTo>
                  <a:lnTo>
                    <a:pt x="7" y="52"/>
                  </a:lnTo>
                  <a:lnTo>
                    <a:pt x="7" y="51"/>
                  </a:lnTo>
                  <a:lnTo>
                    <a:pt x="7" y="38"/>
                  </a:lnTo>
                  <a:lnTo>
                    <a:pt x="7" y="27"/>
                  </a:lnTo>
                  <a:lnTo>
                    <a:pt x="7" y="15"/>
                  </a:lnTo>
                  <a:lnTo>
                    <a:pt x="7" y="7"/>
                  </a:lnTo>
                  <a:lnTo>
                    <a:pt x="6" y="5"/>
                  </a:lnTo>
                  <a:lnTo>
                    <a:pt x="3" y="3"/>
                  </a:lnTo>
                  <a:lnTo>
                    <a:pt x="1" y="0"/>
                  </a:lnTo>
                  <a:lnTo>
                    <a:pt x="2" y="0"/>
                  </a:lnTo>
                </a:path>
              </a:pathLst>
            </a:custGeom>
            <a:solidFill>
              <a:srgbClr val="FFFFFF"/>
            </a:solidFill>
            <a:ln w="9525" cap="rnd">
              <a:noFill/>
              <a:round/>
              <a:headEnd type="none" w="sm" len="sm"/>
              <a:tailEnd type="none" w="sm" len="sm"/>
            </a:ln>
            <a:effectLst/>
          </p:spPr>
          <p:txBody>
            <a:bodyPr/>
            <a:lstStyle/>
            <a:p>
              <a:pPr>
                <a:defRPr/>
              </a:pPr>
              <a:endParaRPr lang="en-US" sz="1400"/>
            </a:p>
          </p:txBody>
        </p:sp>
        <p:sp>
          <p:nvSpPr>
            <p:cNvPr id="9" name="Freeform 9"/>
            <p:cNvSpPr>
              <a:spLocks/>
            </p:cNvSpPr>
            <p:nvPr/>
          </p:nvSpPr>
          <p:spPr bwMode="auto">
            <a:xfrm>
              <a:off x="5758" y="172"/>
              <a:ext cx="76" cy="56"/>
            </a:xfrm>
            <a:custGeom>
              <a:avLst/>
              <a:gdLst/>
              <a:ahLst/>
              <a:cxnLst>
                <a:cxn ang="0">
                  <a:pos x="16" y="28"/>
                </a:cxn>
                <a:cxn ang="0">
                  <a:pos x="19" y="15"/>
                </a:cxn>
                <a:cxn ang="0">
                  <a:pos x="22" y="7"/>
                </a:cxn>
                <a:cxn ang="0">
                  <a:pos x="20" y="4"/>
                </a:cxn>
                <a:cxn ang="0">
                  <a:pos x="16" y="0"/>
                </a:cxn>
                <a:cxn ang="0">
                  <a:pos x="28" y="0"/>
                </a:cxn>
                <a:cxn ang="0">
                  <a:pos x="38" y="0"/>
                </a:cxn>
                <a:cxn ang="0">
                  <a:pos x="42" y="0"/>
                </a:cxn>
                <a:cxn ang="0">
                  <a:pos x="46" y="0"/>
                </a:cxn>
                <a:cxn ang="0">
                  <a:pos x="47" y="0"/>
                </a:cxn>
                <a:cxn ang="0">
                  <a:pos x="50" y="4"/>
                </a:cxn>
                <a:cxn ang="0">
                  <a:pos x="52" y="10"/>
                </a:cxn>
                <a:cxn ang="0">
                  <a:pos x="55" y="17"/>
                </a:cxn>
                <a:cxn ang="0">
                  <a:pos x="58" y="25"/>
                </a:cxn>
                <a:cxn ang="0">
                  <a:pos x="64" y="41"/>
                </a:cxn>
                <a:cxn ang="0">
                  <a:pos x="69" y="55"/>
                </a:cxn>
                <a:cxn ang="0">
                  <a:pos x="73" y="59"/>
                </a:cxn>
                <a:cxn ang="0">
                  <a:pos x="75" y="61"/>
                </a:cxn>
                <a:cxn ang="0">
                  <a:pos x="64" y="61"/>
                </a:cxn>
                <a:cxn ang="0">
                  <a:pos x="51" y="61"/>
                </a:cxn>
                <a:cxn ang="0">
                  <a:pos x="46" y="61"/>
                </a:cxn>
                <a:cxn ang="0">
                  <a:pos x="41" y="61"/>
                </a:cxn>
                <a:cxn ang="0">
                  <a:pos x="38" y="61"/>
                </a:cxn>
                <a:cxn ang="0">
                  <a:pos x="36" y="61"/>
                </a:cxn>
                <a:cxn ang="0">
                  <a:pos x="41" y="58"/>
                </a:cxn>
                <a:cxn ang="0">
                  <a:pos x="42" y="55"/>
                </a:cxn>
                <a:cxn ang="0">
                  <a:pos x="41" y="52"/>
                </a:cxn>
                <a:cxn ang="0">
                  <a:pos x="40" y="46"/>
                </a:cxn>
                <a:cxn ang="0">
                  <a:pos x="19" y="46"/>
                </a:cxn>
                <a:cxn ang="0">
                  <a:pos x="17" y="53"/>
                </a:cxn>
                <a:cxn ang="0">
                  <a:pos x="18" y="58"/>
                </a:cxn>
                <a:cxn ang="0">
                  <a:pos x="20" y="59"/>
                </a:cxn>
                <a:cxn ang="0">
                  <a:pos x="21" y="60"/>
                </a:cxn>
                <a:cxn ang="0">
                  <a:pos x="16" y="60"/>
                </a:cxn>
                <a:cxn ang="0">
                  <a:pos x="9" y="60"/>
                </a:cxn>
                <a:cxn ang="0">
                  <a:pos x="5" y="60"/>
                </a:cxn>
                <a:cxn ang="0">
                  <a:pos x="2" y="60"/>
                </a:cxn>
                <a:cxn ang="0">
                  <a:pos x="0" y="60"/>
                </a:cxn>
                <a:cxn ang="0">
                  <a:pos x="5" y="57"/>
                </a:cxn>
                <a:cxn ang="0">
                  <a:pos x="7" y="54"/>
                </a:cxn>
                <a:cxn ang="0">
                  <a:pos x="8" y="53"/>
                </a:cxn>
                <a:cxn ang="0">
                  <a:pos x="11" y="40"/>
                </a:cxn>
                <a:cxn ang="0">
                  <a:pos x="16" y="28"/>
                </a:cxn>
                <a:cxn ang="0">
                  <a:pos x="24" y="28"/>
                </a:cxn>
                <a:cxn ang="0">
                  <a:pos x="23" y="32"/>
                </a:cxn>
                <a:cxn ang="0">
                  <a:pos x="22" y="35"/>
                </a:cxn>
                <a:cxn ang="0">
                  <a:pos x="21" y="38"/>
                </a:cxn>
                <a:cxn ang="0">
                  <a:pos x="20" y="39"/>
                </a:cxn>
                <a:cxn ang="0">
                  <a:pos x="38" y="39"/>
                </a:cxn>
                <a:cxn ang="0">
                  <a:pos x="28" y="15"/>
                </a:cxn>
                <a:cxn ang="0">
                  <a:pos x="28" y="16"/>
                </a:cxn>
                <a:cxn ang="0">
                  <a:pos x="27" y="20"/>
                </a:cxn>
                <a:cxn ang="0">
                  <a:pos x="25" y="23"/>
                </a:cxn>
                <a:cxn ang="0">
                  <a:pos x="24" y="28"/>
                </a:cxn>
                <a:cxn ang="0">
                  <a:pos x="16" y="28"/>
                </a:cxn>
              </a:cxnLst>
              <a:rect l="0" t="0" r="r" b="b"/>
              <a:pathLst>
                <a:path w="76" h="62">
                  <a:moveTo>
                    <a:pt x="16" y="28"/>
                  </a:moveTo>
                  <a:lnTo>
                    <a:pt x="19" y="15"/>
                  </a:lnTo>
                  <a:lnTo>
                    <a:pt x="22" y="7"/>
                  </a:lnTo>
                  <a:lnTo>
                    <a:pt x="20" y="4"/>
                  </a:lnTo>
                  <a:lnTo>
                    <a:pt x="16" y="0"/>
                  </a:lnTo>
                  <a:lnTo>
                    <a:pt x="28" y="0"/>
                  </a:lnTo>
                  <a:lnTo>
                    <a:pt x="38" y="0"/>
                  </a:lnTo>
                  <a:lnTo>
                    <a:pt x="42" y="0"/>
                  </a:lnTo>
                  <a:lnTo>
                    <a:pt x="46" y="0"/>
                  </a:lnTo>
                  <a:lnTo>
                    <a:pt x="47" y="0"/>
                  </a:lnTo>
                  <a:lnTo>
                    <a:pt x="50" y="4"/>
                  </a:lnTo>
                  <a:lnTo>
                    <a:pt x="52" y="10"/>
                  </a:lnTo>
                  <a:lnTo>
                    <a:pt x="55" y="17"/>
                  </a:lnTo>
                  <a:lnTo>
                    <a:pt x="58" y="25"/>
                  </a:lnTo>
                  <a:lnTo>
                    <a:pt x="64" y="41"/>
                  </a:lnTo>
                  <a:lnTo>
                    <a:pt x="69" y="55"/>
                  </a:lnTo>
                  <a:lnTo>
                    <a:pt x="73" y="59"/>
                  </a:lnTo>
                  <a:lnTo>
                    <a:pt x="75" y="61"/>
                  </a:lnTo>
                  <a:lnTo>
                    <a:pt x="64" y="61"/>
                  </a:lnTo>
                  <a:lnTo>
                    <a:pt x="51" y="61"/>
                  </a:lnTo>
                  <a:lnTo>
                    <a:pt x="46" y="61"/>
                  </a:lnTo>
                  <a:lnTo>
                    <a:pt x="41" y="61"/>
                  </a:lnTo>
                  <a:lnTo>
                    <a:pt x="38" y="61"/>
                  </a:lnTo>
                  <a:lnTo>
                    <a:pt x="36" y="61"/>
                  </a:lnTo>
                  <a:lnTo>
                    <a:pt x="41" y="58"/>
                  </a:lnTo>
                  <a:lnTo>
                    <a:pt x="42" y="55"/>
                  </a:lnTo>
                  <a:lnTo>
                    <a:pt x="41" y="52"/>
                  </a:lnTo>
                  <a:lnTo>
                    <a:pt x="40" y="46"/>
                  </a:lnTo>
                  <a:lnTo>
                    <a:pt x="19" y="46"/>
                  </a:lnTo>
                  <a:lnTo>
                    <a:pt x="17" y="53"/>
                  </a:lnTo>
                  <a:lnTo>
                    <a:pt x="18" y="58"/>
                  </a:lnTo>
                  <a:lnTo>
                    <a:pt x="20" y="59"/>
                  </a:lnTo>
                  <a:lnTo>
                    <a:pt x="21" y="60"/>
                  </a:lnTo>
                  <a:lnTo>
                    <a:pt x="16" y="60"/>
                  </a:lnTo>
                  <a:lnTo>
                    <a:pt x="9" y="60"/>
                  </a:lnTo>
                  <a:lnTo>
                    <a:pt x="5" y="60"/>
                  </a:lnTo>
                  <a:lnTo>
                    <a:pt x="2" y="60"/>
                  </a:lnTo>
                  <a:lnTo>
                    <a:pt x="0" y="60"/>
                  </a:lnTo>
                  <a:lnTo>
                    <a:pt x="5" y="57"/>
                  </a:lnTo>
                  <a:lnTo>
                    <a:pt x="7" y="54"/>
                  </a:lnTo>
                  <a:lnTo>
                    <a:pt x="8" y="53"/>
                  </a:lnTo>
                  <a:lnTo>
                    <a:pt x="11" y="40"/>
                  </a:lnTo>
                  <a:lnTo>
                    <a:pt x="16" y="28"/>
                  </a:lnTo>
                  <a:lnTo>
                    <a:pt x="24" y="28"/>
                  </a:lnTo>
                  <a:lnTo>
                    <a:pt x="23" y="32"/>
                  </a:lnTo>
                  <a:lnTo>
                    <a:pt x="22" y="35"/>
                  </a:lnTo>
                  <a:lnTo>
                    <a:pt x="21" y="38"/>
                  </a:lnTo>
                  <a:lnTo>
                    <a:pt x="20" y="39"/>
                  </a:lnTo>
                  <a:lnTo>
                    <a:pt x="38" y="39"/>
                  </a:lnTo>
                  <a:lnTo>
                    <a:pt x="28" y="15"/>
                  </a:lnTo>
                  <a:lnTo>
                    <a:pt x="28" y="16"/>
                  </a:lnTo>
                  <a:lnTo>
                    <a:pt x="27" y="20"/>
                  </a:lnTo>
                  <a:lnTo>
                    <a:pt x="25" y="23"/>
                  </a:lnTo>
                  <a:lnTo>
                    <a:pt x="24" y="28"/>
                  </a:lnTo>
                  <a:lnTo>
                    <a:pt x="16" y="28"/>
                  </a:lnTo>
                </a:path>
              </a:pathLst>
            </a:custGeom>
            <a:solidFill>
              <a:srgbClr val="FFFFFF"/>
            </a:solidFill>
            <a:ln w="9525" cap="rnd">
              <a:noFill/>
              <a:round/>
              <a:headEnd type="none" w="sm" len="sm"/>
              <a:tailEnd type="none" w="sm" len="sm"/>
            </a:ln>
            <a:effectLst/>
          </p:spPr>
          <p:txBody>
            <a:bodyPr/>
            <a:lstStyle/>
            <a:p>
              <a:pPr>
                <a:defRPr/>
              </a:pPr>
              <a:endParaRPr lang="en-US" sz="1400"/>
            </a:p>
          </p:txBody>
        </p:sp>
        <p:sp>
          <p:nvSpPr>
            <p:cNvPr id="10" name="Freeform 10"/>
            <p:cNvSpPr>
              <a:spLocks/>
            </p:cNvSpPr>
            <p:nvPr/>
          </p:nvSpPr>
          <p:spPr bwMode="auto">
            <a:xfrm>
              <a:off x="5758" y="172"/>
              <a:ext cx="77" cy="56"/>
            </a:xfrm>
            <a:custGeom>
              <a:avLst/>
              <a:gdLst/>
              <a:ahLst/>
              <a:cxnLst>
                <a:cxn ang="0">
                  <a:pos x="16" y="0"/>
                </a:cxn>
                <a:cxn ang="0">
                  <a:pos x="28" y="0"/>
                </a:cxn>
                <a:cxn ang="0">
                  <a:pos x="38" y="0"/>
                </a:cxn>
                <a:cxn ang="0">
                  <a:pos x="43" y="0"/>
                </a:cxn>
                <a:cxn ang="0">
                  <a:pos x="46" y="0"/>
                </a:cxn>
                <a:cxn ang="0">
                  <a:pos x="48" y="0"/>
                </a:cxn>
                <a:cxn ang="0">
                  <a:pos x="49" y="0"/>
                </a:cxn>
                <a:cxn ang="0">
                  <a:pos x="50" y="4"/>
                </a:cxn>
                <a:cxn ang="0">
                  <a:pos x="52" y="10"/>
                </a:cxn>
                <a:cxn ang="0">
                  <a:pos x="56" y="17"/>
                </a:cxn>
                <a:cxn ang="0">
                  <a:pos x="58" y="25"/>
                </a:cxn>
                <a:cxn ang="0">
                  <a:pos x="65" y="41"/>
                </a:cxn>
                <a:cxn ang="0">
                  <a:pos x="70" y="56"/>
                </a:cxn>
                <a:cxn ang="0">
                  <a:pos x="74" y="60"/>
                </a:cxn>
                <a:cxn ang="0">
                  <a:pos x="76" y="62"/>
                </a:cxn>
                <a:cxn ang="0">
                  <a:pos x="64" y="62"/>
                </a:cxn>
                <a:cxn ang="0">
                  <a:pos x="51" y="62"/>
                </a:cxn>
                <a:cxn ang="0">
                  <a:pos x="46" y="62"/>
                </a:cxn>
                <a:cxn ang="0">
                  <a:pos x="42" y="62"/>
                </a:cxn>
                <a:cxn ang="0">
                  <a:pos x="38" y="62"/>
                </a:cxn>
                <a:cxn ang="0">
                  <a:pos x="41" y="59"/>
                </a:cxn>
                <a:cxn ang="0">
                  <a:pos x="43" y="56"/>
                </a:cxn>
                <a:cxn ang="0">
                  <a:pos x="42" y="53"/>
                </a:cxn>
                <a:cxn ang="0">
                  <a:pos x="40" y="47"/>
                </a:cxn>
                <a:cxn ang="0">
                  <a:pos x="20" y="47"/>
                </a:cxn>
                <a:cxn ang="0">
                  <a:pos x="17" y="54"/>
                </a:cxn>
                <a:cxn ang="0">
                  <a:pos x="18" y="59"/>
                </a:cxn>
                <a:cxn ang="0">
                  <a:pos x="20" y="60"/>
                </a:cxn>
                <a:cxn ang="0">
                  <a:pos x="20" y="61"/>
                </a:cxn>
                <a:cxn ang="0">
                  <a:pos x="16" y="61"/>
                </a:cxn>
                <a:cxn ang="0">
                  <a:pos x="9" y="61"/>
                </a:cxn>
                <a:cxn ang="0">
                  <a:pos x="5" y="61"/>
                </a:cxn>
                <a:cxn ang="0">
                  <a:pos x="2" y="61"/>
                </a:cxn>
                <a:cxn ang="0">
                  <a:pos x="0" y="61"/>
                </a:cxn>
                <a:cxn ang="0">
                  <a:pos x="5" y="58"/>
                </a:cxn>
                <a:cxn ang="0">
                  <a:pos x="7" y="55"/>
                </a:cxn>
                <a:cxn ang="0">
                  <a:pos x="8" y="54"/>
                </a:cxn>
                <a:cxn ang="0">
                  <a:pos x="12" y="41"/>
                </a:cxn>
                <a:cxn ang="0">
                  <a:pos x="16" y="28"/>
                </a:cxn>
                <a:cxn ang="0">
                  <a:pos x="20" y="16"/>
                </a:cxn>
                <a:cxn ang="0">
                  <a:pos x="21" y="7"/>
                </a:cxn>
                <a:cxn ang="0">
                  <a:pos x="20" y="4"/>
                </a:cxn>
                <a:cxn ang="0">
                  <a:pos x="16" y="0"/>
                </a:cxn>
              </a:cxnLst>
              <a:rect l="0" t="0" r="r" b="b"/>
              <a:pathLst>
                <a:path w="77" h="63">
                  <a:moveTo>
                    <a:pt x="16" y="0"/>
                  </a:moveTo>
                  <a:lnTo>
                    <a:pt x="28" y="0"/>
                  </a:lnTo>
                  <a:lnTo>
                    <a:pt x="38" y="0"/>
                  </a:lnTo>
                  <a:lnTo>
                    <a:pt x="43" y="0"/>
                  </a:lnTo>
                  <a:lnTo>
                    <a:pt x="46" y="0"/>
                  </a:lnTo>
                  <a:lnTo>
                    <a:pt x="48" y="0"/>
                  </a:lnTo>
                  <a:lnTo>
                    <a:pt x="49" y="0"/>
                  </a:lnTo>
                  <a:lnTo>
                    <a:pt x="50" y="4"/>
                  </a:lnTo>
                  <a:lnTo>
                    <a:pt x="52" y="10"/>
                  </a:lnTo>
                  <a:lnTo>
                    <a:pt x="56" y="17"/>
                  </a:lnTo>
                  <a:lnTo>
                    <a:pt x="58" y="25"/>
                  </a:lnTo>
                  <a:lnTo>
                    <a:pt x="65" y="41"/>
                  </a:lnTo>
                  <a:lnTo>
                    <a:pt x="70" y="56"/>
                  </a:lnTo>
                  <a:lnTo>
                    <a:pt x="74" y="60"/>
                  </a:lnTo>
                  <a:lnTo>
                    <a:pt x="76" y="62"/>
                  </a:lnTo>
                  <a:lnTo>
                    <a:pt x="64" y="62"/>
                  </a:lnTo>
                  <a:lnTo>
                    <a:pt x="51" y="62"/>
                  </a:lnTo>
                  <a:lnTo>
                    <a:pt x="46" y="62"/>
                  </a:lnTo>
                  <a:lnTo>
                    <a:pt x="42" y="62"/>
                  </a:lnTo>
                  <a:lnTo>
                    <a:pt x="38" y="62"/>
                  </a:lnTo>
                  <a:lnTo>
                    <a:pt x="41" y="59"/>
                  </a:lnTo>
                  <a:lnTo>
                    <a:pt x="43" y="56"/>
                  </a:lnTo>
                  <a:lnTo>
                    <a:pt x="42" y="53"/>
                  </a:lnTo>
                  <a:lnTo>
                    <a:pt x="40" y="47"/>
                  </a:lnTo>
                  <a:lnTo>
                    <a:pt x="20" y="47"/>
                  </a:lnTo>
                  <a:lnTo>
                    <a:pt x="17" y="54"/>
                  </a:lnTo>
                  <a:lnTo>
                    <a:pt x="18" y="59"/>
                  </a:lnTo>
                  <a:lnTo>
                    <a:pt x="20" y="60"/>
                  </a:lnTo>
                  <a:lnTo>
                    <a:pt x="20" y="61"/>
                  </a:lnTo>
                  <a:lnTo>
                    <a:pt x="16" y="61"/>
                  </a:lnTo>
                  <a:lnTo>
                    <a:pt x="9" y="61"/>
                  </a:lnTo>
                  <a:lnTo>
                    <a:pt x="5" y="61"/>
                  </a:lnTo>
                  <a:lnTo>
                    <a:pt x="2" y="61"/>
                  </a:lnTo>
                  <a:lnTo>
                    <a:pt x="0" y="61"/>
                  </a:lnTo>
                  <a:lnTo>
                    <a:pt x="5" y="58"/>
                  </a:lnTo>
                  <a:lnTo>
                    <a:pt x="7" y="55"/>
                  </a:lnTo>
                  <a:lnTo>
                    <a:pt x="8" y="54"/>
                  </a:lnTo>
                  <a:lnTo>
                    <a:pt x="12" y="41"/>
                  </a:lnTo>
                  <a:lnTo>
                    <a:pt x="16" y="28"/>
                  </a:lnTo>
                  <a:lnTo>
                    <a:pt x="20" y="16"/>
                  </a:lnTo>
                  <a:lnTo>
                    <a:pt x="21" y="7"/>
                  </a:lnTo>
                  <a:lnTo>
                    <a:pt x="20" y="4"/>
                  </a:lnTo>
                  <a:lnTo>
                    <a:pt x="16" y="0"/>
                  </a:lnTo>
                </a:path>
              </a:pathLst>
            </a:custGeom>
            <a:noFill/>
            <a:ln w="9525" cap="rnd">
              <a:noFill/>
              <a:round/>
              <a:headEnd type="none" w="sm" len="sm"/>
              <a:tailEnd type="none" w="sm" len="sm"/>
            </a:ln>
            <a:effectLst/>
          </p:spPr>
          <p:txBody>
            <a:bodyPr/>
            <a:lstStyle/>
            <a:p>
              <a:pPr>
                <a:defRPr/>
              </a:pPr>
              <a:endParaRPr lang="en-US" sz="1400"/>
            </a:p>
          </p:txBody>
        </p:sp>
        <p:sp>
          <p:nvSpPr>
            <p:cNvPr id="11" name="Freeform 11"/>
            <p:cNvSpPr>
              <a:spLocks/>
            </p:cNvSpPr>
            <p:nvPr/>
          </p:nvSpPr>
          <p:spPr bwMode="auto">
            <a:xfrm>
              <a:off x="5780" y="188"/>
              <a:ext cx="18" cy="25"/>
            </a:xfrm>
            <a:custGeom>
              <a:avLst/>
              <a:gdLst/>
              <a:ahLst/>
              <a:cxnLst>
                <a:cxn ang="0">
                  <a:pos x="8" y="0"/>
                </a:cxn>
                <a:cxn ang="0">
                  <a:pos x="17" y="24"/>
                </a:cxn>
                <a:cxn ang="0">
                  <a:pos x="0" y="24"/>
                </a:cxn>
                <a:cxn ang="0">
                  <a:pos x="8" y="0"/>
                </a:cxn>
              </a:cxnLst>
              <a:rect l="0" t="0" r="r" b="b"/>
              <a:pathLst>
                <a:path w="18" h="25">
                  <a:moveTo>
                    <a:pt x="8" y="0"/>
                  </a:moveTo>
                  <a:lnTo>
                    <a:pt x="17" y="24"/>
                  </a:lnTo>
                  <a:lnTo>
                    <a:pt x="0" y="24"/>
                  </a:lnTo>
                  <a:lnTo>
                    <a:pt x="8" y="0"/>
                  </a:lnTo>
                </a:path>
              </a:pathLst>
            </a:custGeom>
            <a:noFill/>
            <a:ln w="9525" cap="rnd">
              <a:noFill/>
              <a:round/>
              <a:headEnd type="none" w="sm" len="sm"/>
              <a:tailEnd type="none" w="sm" len="sm"/>
            </a:ln>
            <a:effectLst/>
          </p:spPr>
          <p:txBody>
            <a:bodyPr/>
            <a:lstStyle/>
            <a:p>
              <a:pPr>
                <a:defRPr/>
              </a:pPr>
              <a:endParaRPr lang="en-US" sz="1400"/>
            </a:p>
          </p:txBody>
        </p:sp>
        <p:sp>
          <p:nvSpPr>
            <p:cNvPr id="12" name="Freeform 12"/>
            <p:cNvSpPr>
              <a:spLocks/>
            </p:cNvSpPr>
            <p:nvPr/>
          </p:nvSpPr>
          <p:spPr bwMode="auto">
            <a:xfrm>
              <a:off x="5780" y="188"/>
              <a:ext cx="13" cy="12"/>
            </a:xfrm>
            <a:custGeom>
              <a:avLst/>
              <a:gdLst/>
              <a:ahLst/>
              <a:cxnLst>
                <a:cxn ang="0">
                  <a:pos x="5" y="0"/>
                </a:cxn>
                <a:cxn ang="0">
                  <a:pos x="12" y="11"/>
                </a:cxn>
                <a:cxn ang="0">
                  <a:pos x="0" y="11"/>
                </a:cxn>
                <a:cxn ang="0">
                  <a:pos x="5" y="0"/>
                </a:cxn>
              </a:cxnLst>
              <a:rect l="0" t="0" r="r" b="b"/>
              <a:pathLst>
                <a:path w="13" h="12">
                  <a:moveTo>
                    <a:pt x="5" y="0"/>
                  </a:moveTo>
                  <a:lnTo>
                    <a:pt x="12" y="11"/>
                  </a:lnTo>
                  <a:lnTo>
                    <a:pt x="0" y="11"/>
                  </a:lnTo>
                  <a:lnTo>
                    <a:pt x="5" y="0"/>
                  </a:lnTo>
                </a:path>
              </a:pathLst>
            </a:custGeom>
            <a:noFill/>
            <a:ln w="9525" cap="rnd">
              <a:noFill/>
              <a:round/>
              <a:headEnd type="none" w="sm" len="sm"/>
              <a:tailEnd type="none" w="sm" len="sm"/>
            </a:ln>
            <a:effectLst/>
          </p:spPr>
          <p:txBody>
            <a:bodyPr/>
            <a:lstStyle/>
            <a:p>
              <a:pPr>
                <a:defRPr/>
              </a:pPr>
              <a:endParaRPr lang="en-US" sz="1400"/>
            </a:p>
          </p:txBody>
        </p:sp>
        <p:sp>
          <p:nvSpPr>
            <p:cNvPr id="13" name="Freeform 13"/>
            <p:cNvSpPr>
              <a:spLocks/>
            </p:cNvSpPr>
            <p:nvPr/>
          </p:nvSpPr>
          <p:spPr bwMode="auto">
            <a:xfrm>
              <a:off x="5906" y="172"/>
              <a:ext cx="77" cy="56"/>
            </a:xfrm>
            <a:custGeom>
              <a:avLst/>
              <a:gdLst/>
              <a:ahLst/>
              <a:cxnLst>
                <a:cxn ang="0">
                  <a:pos x="16" y="28"/>
                </a:cxn>
                <a:cxn ang="0">
                  <a:pos x="19" y="16"/>
                </a:cxn>
                <a:cxn ang="0">
                  <a:pos x="21" y="7"/>
                </a:cxn>
                <a:cxn ang="0">
                  <a:pos x="20" y="4"/>
                </a:cxn>
                <a:cxn ang="0">
                  <a:pos x="16" y="0"/>
                </a:cxn>
                <a:cxn ang="0">
                  <a:pos x="28" y="0"/>
                </a:cxn>
                <a:cxn ang="0">
                  <a:pos x="38" y="0"/>
                </a:cxn>
                <a:cxn ang="0">
                  <a:pos x="43" y="0"/>
                </a:cxn>
                <a:cxn ang="0">
                  <a:pos x="45" y="0"/>
                </a:cxn>
                <a:cxn ang="0">
                  <a:pos x="48" y="0"/>
                </a:cxn>
                <a:cxn ang="0">
                  <a:pos x="49" y="0"/>
                </a:cxn>
                <a:cxn ang="0">
                  <a:pos x="51" y="4"/>
                </a:cxn>
                <a:cxn ang="0">
                  <a:pos x="53" y="10"/>
                </a:cxn>
                <a:cxn ang="0">
                  <a:pos x="56" y="17"/>
                </a:cxn>
                <a:cxn ang="0">
                  <a:pos x="58" y="25"/>
                </a:cxn>
                <a:cxn ang="0">
                  <a:pos x="65" y="41"/>
                </a:cxn>
                <a:cxn ang="0">
                  <a:pos x="70" y="56"/>
                </a:cxn>
                <a:cxn ang="0">
                  <a:pos x="74" y="60"/>
                </a:cxn>
                <a:cxn ang="0">
                  <a:pos x="76" y="62"/>
                </a:cxn>
                <a:cxn ang="0">
                  <a:pos x="64" y="62"/>
                </a:cxn>
                <a:cxn ang="0">
                  <a:pos x="51" y="62"/>
                </a:cxn>
                <a:cxn ang="0">
                  <a:pos x="45" y="62"/>
                </a:cxn>
                <a:cxn ang="0">
                  <a:pos x="42" y="62"/>
                </a:cxn>
                <a:cxn ang="0">
                  <a:pos x="38" y="62"/>
                </a:cxn>
                <a:cxn ang="0">
                  <a:pos x="41" y="58"/>
                </a:cxn>
                <a:cxn ang="0">
                  <a:pos x="43" y="56"/>
                </a:cxn>
                <a:cxn ang="0">
                  <a:pos x="42" y="52"/>
                </a:cxn>
                <a:cxn ang="0">
                  <a:pos x="39" y="47"/>
                </a:cxn>
                <a:cxn ang="0">
                  <a:pos x="19" y="47"/>
                </a:cxn>
                <a:cxn ang="0">
                  <a:pos x="17" y="54"/>
                </a:cxn>
                <a:cxn ang="0">
                  <a:pos x="18" y="58"/>
                </a:cxn>
                <a:cxn ang="0">
                  <a:pos x="20" y="60"/>
                </a:cxn>
                <a:cxn ang="0">
                  <a:pos x="20" y="61"/>
                </a:cxn>
                <a:cxn ang="0">
                  <a:pos x="16" y="61"/>
                </a:cxn>
                <a:cxn ang="0">
                  <a:pos x="9" y="61"/>
                </a:cxn>
                <a:cxn ang="0">
                  <a:pos x="5" y="61"/>
                </a:cxn>
                <a:cxn ang="0">
                  <a:pos x="2" y="61"/>
                </a:cxn>
                <a:cxn ang="0">
                  <a:pos x="1" y="61"/>
                </a:cxn>
                <a:cxn ang="0">
                  <a:pos x="0" y="61"/>
                </a:cxn>
                <a:cxn ang="0">
                  <a:pos x="5" y="58"/>
                </a:cxn>
                <a:cxn ang="0">
                  <a:pos x="7" y="55"/>
                </a:cxn>
                <a:cxn ang="0">
                  <a:pos x="8" y="54"/>
                </a:cxn>
                <a:cxn ang="0">
                  <a:pos x="12" y="41"/>
                </a:cxn>
                <a:cxn ang="0">
                  <a:pos x="16" y="28"/>
                </a:cxn>
                <a:cxn ang="0">
                  <a:pos x="25" y="28"/>
                </a:cxn>
                <a:cxn ang="0">
                  <a:pos x="23" y="32"/>
                </a:cxn>
                <a:cxn ang="0">
                  <a:pos x="22" y="35"/>
                </a:cxn>
                <a:cxn ang="0">
                  <a:pos x="20" y="38"/>
                </a:cxn>
                <a:cxn ang="0">
                  <a:pos x="20" y="39"/>
                </a:cxn>
                <a:cxn ang="0">
                  <a:pos x="38" y="39"/>
                </a:cxn>
                <a:cxn ang="0">
                  <a:pos x="28" y="16"/>
                </a:cxn>
                <a:cxn ang="0">
                  <a:pos x="27" y="20"/>
                </a:cxn>
                <a:cxn ang="0">
                  <a:pos x="26" y="24"/>
                </a:cxn>
                <a:cxn ang="0">
                  <a:pos x="25" y="28"/>
                </a:cxn>
                <a:cxn ang="0">
                  <a:pos x="16" y="28"/>
                </a:cxn>
              </a:cxnLst>
              <a:rect l="0" t="0" r="r" b="b"/>
              <a:pathLst>
                <a:path w="77" h="63">
                  <a:moveTo>
                    <a:pt x="16" y="28"/>
                  </a:moveTo>
                  <a:lnTo>
                    <a:pt x="19" y="16"/>
                  </a:lnTo>
                  <a:lnTo>
                    <a:pt x="21" y="7"/>
                  </a:lnTo>
                  <a:lnTo>
                    <a:pt x="20" y="4"/>
                  </a:lnTo>
                  <a:lnTo>
                    <a:pt x="16" y="0"/>
                  </a:lnTo>
                  <a:lnTo>
                    <a:pt x="28" y="0"/>
                  </a:lnTo>
                  <a:lnTo>
                    <a:pt x="38" y="0"/>
                  </a:lnTo>
                  <a:lnTo>
                    <a:pt x="43" y="0"/>
                  </a:lnTo>
                  <a:lnTo>
                    <a:pt x="45" y="0"/>
                  </a:lnTo>
                  <a:lnTo>
                    <a:pt x="48" y="0"/>
                  </a:lnTo>
                  <a:lnTo>
                    <a:pt x="49" y="0"/>
                  </a:lnTo>
                  <a:lnTo>
                    <a:pt x="51" y="4"/>
                  </a:lnTo>
                  <a:lnTo>
                    <a:pt x="53" y="10"/>
                  </a:lnTo>
                  <a:lnTo>
                    <a:pt x="56" y="17"/>
                  </a:lnTo>
                  <a:lnTo>
                    <a:pt x="58" y="25"/>
                  </a:lnTo>
                  <a:lnTo>
                    <a:pt x="65" y="41"/>
                  </a:lnTo>
                  <a:lnTo>
                    <a:pt x="70" y="56"/>
                  </a:lnTo>
                  <a:lnTo>
                    <a:pt x="74" y="60"/>
                  </a:lnTo>
                  <a:lnTo>
                    <a:pt x="76" y="62"/>
                  </a:lnTo>
                  <a:lnTo>
                    <a:pt x="64" y="62"/>
                  </a:lnTo>
                  <a:lnTo>
                    <a:pt x="51" y="62"/>
                  </a:lnTo>
                  <a:lnTo>
                    <a:pt x="45" y="62"/>
                  </a:lnTo>
                  <a:lnTo>
                    <a:pt x="42" y="62"/>
                  </a:lnTo>
                  <a:lnTo>
                    <a:pt x="38" y="62"/>
                  </a:lnTo>
                  <a:lnTo>
                    <a:pt x="41" y="58"/>
                  </a:lnTo>
                  <a:lnTo>
                    <a:pt x="43" y="56"/>
                  </a:lnTo>
                  <a:lnTo>
                    <a:pt x="42" y="52"/>
                  </a:lnTo>
                  <a:lnTo>
                    <a:pt x="39" y="47"/>
                  </a:lnTo>
                  <a:lnTo>
                    <a:pt x="19" y="47"/>
                  </a:lnTo>
                  <a:lnTo>
                    <a:pt x="17" y="54"/>
                  </a:lnTo>
                  <a:lnTo>
                    <a:pt x="18" y="58"/>
                  </a:lnTo>
                  <a:lnTo>
                    <a:pt x="20" y="60"/>
                  </a:lnTo>
                  <a:lnTo>
                    <a:pt x="20" y="61"/>
                  </a:lnTo>
                  <a:lnTo>
                    <a:pt x="16" y="61"/>
                  </a:lnTo>
                  <a:lnTo>
                    <a:pt x="9" y="61"/>
                  </a:lnTo>
                  <a:lnTo>
                    <a:pt x="5" y="61"/>
                  </a:lnTo>
                  <a:lnTo>
                    <a:pt x="2" y="61"/>
                  </a:lnTo>
                  <a:lnTo>
                    <a:pt x="1" y="61"/>
                  </a:lnTo>
                  <a:lnTo>
                    <a:pt x="0" y="61"/>
                  </a:lnTo>
                  <a:lnTo>
                    <a:pt x="5" y="58"/>
                  </a:lnTo>
                  <a:lnTo>
                    <a:pt x="7" y="55"/>
                  </a:lnTo>
                  <a:lnTo>
                    <a:pt x="8" y="54"/>
                  </a:lnTo>
                  <a:lnTo>
                    <a:pt x="12" y="41"/>
                  </a:lnTo>
                  <a:lnTo>
                    <a:pt x="16" y="28"/>
                  </a:lnTo>
                  <a:lnTo>
                    <a:pt x="25" y="28"/>
                  </a:lnTo>
                  <a:lnTo>
                    <a:pt x="23" y="32"/>
                  </a:lnTo>
                  <a:lnTo>
                    <a:pt x="22" y="35"/>
                  </a:lnTo>
                  <a:lnTo>
                    <a:pt x="20" y="38"/>
                  </a:lnTo>
                  <a:lnTo>
                    <a:pt x="20" y="39"/>
                  </a:lnTo>
                  <a:lnTo>
                    <a:pt x="38" y="39"/>
                  </a:lnTo>
                  <a:lnTo>
                    <a:pt x="28" y="16"/>
                  </a:lnTo>
                  <a:lnTo>
                    <a:pt x="27" y="20"/>
                  </a:lnTo>
                  <a:lnTo>
                    <a:pt x="26" y="24"/>
                  </a:lnTo>
                  <a:lnTo>
                    <a:pt x="25" y="28"/>
                  </a:lnTo>
                  <a:lnTo>
                    <a:pt x="16" y="28"/>
                  </a:lnTo>
                </a:path>
              </a:pathLst>
            </a:custGeom>
            <a:solidFill>
              <a:schemeClr val="bg1"/>
            </a:solidFill>
            <a:ln w="9525" cap="rnd">
              <a:noFill/>
              <a:round/>
              <a:headEnd type="none" w="sm" len="sm"/>
              <a:tailEnd type="none" w="sm" len="sm"/>
            </a:ln>
            <a:effectLst/>
          </p:spPr>
          <p:txBody>
            <a:bodyPr/>
            <a:lstStyle/>
            <a:p>
              <a:pPr>
                <a:defRPr/>
              </a:pPr>
              <a:endParaRPr lang="en-US" sz="1400"/>
            </a:p>
          </p:txBody>
        </p:sp>
        <p:sp>
          <p:nvSpPr>
            <p:cNvPr id="14" name="Freeform 14"/>
            <p:cNvSpPr>
              <a:spLocks/>
            </p:cNvSpPr>
            <p:nvPr/>
          </p:nvSpPr>
          <p:spPr bwMode="auto">
            <a:xfrm>
              <a:off x="5906" y="172"/>
              <a:ext cx="77" cy="56"/>
            </a:xfrm>
            <a:custGeom>
              <a:avLst/>
              <a:gdLst/>
              <a:ahLst/>
              <a:cxnLst>
                <a:cxn ang="0">
                  <a:pos x="16" y="0"/>
                </a:cxn>
                <a:cxn ang="0">
                  <a:pos x="28" y="0"/>
                </a:cxn>
                <a:cxn ang="0">
                  <a:pos x="38" y="0"/>
                </a:cxn>
                <a:cxn ang="0">
                  <a:pos x="43" y="0"/>
                </a:cxn>
                <a:cxn ang="0">
                  <a:pos x="46" y="0"/>
                </a:cxn>
                <a:cxn ang="0">
                  <a:pos x="48" y="0"/>
                </a:cxn>
                <a:cxn ang="0">
                  <a:pos x="49" y="0"/>
                </a:cxn>
                <a:cxn ang="0">
                  <a:pos x="50" y="4"/>
                </a:cxn>
                <a:cxn ang="0">
                  <a:pos x="53" y="11"/>
                </a:cxn>
                <a:cxn ang="0">
                  <a:pos x="56" y="18"/>
                </a:cxn>
                <a:cxn ang="0">
                  <a:pos x="58" y="26"/>
                </a:cxn>
                <a:cxn ang="0">
                  <a:pos x="65" y="42"/>
                </a:cxn>
                <a:cxn ang="0">
                  <a:pos x="71" y="57"/>
                </a:cxn>
                <a:cxn ang="0">
                  <a:pos x="74" y="61"/>
                </a:cxn>
                <a:cxn ang="0">
                  <a:pos x="76" y="63"/>
                </a:cxn>
                <a:cxn ang="0">
                  <a:pos x="64" y="63"/>
                </a:cxn>
                <a:cxn ang="0">
                  <a:pos x="51" y="63"/>
                </a:cxn>
                <a:cxn ang="0">
                  <a:pos x="46" y="63"/>
                </a:cxn>
                <a:cxn ang="0">
                  <a:pos x="41" y="63"/>
                </a:cxn>
                <a:cxn ang="0">
                  <a:pos x="38" y="63"/>
                </a:cxn>
                <a:cxn ang="0">
                  <a:pos x="37" y="63"/>
                </a:cxn>
                <a:cxn ang="0">
                  <a:pos x="41" y="59"/>
                </a:cxn>
                <a:cxn ang="0">
                  <a:pos x="43" y="57"/>
                </a:cxn>
                <a:cxn ang="0">
                  <a:pos x="42" y="53"/>
                </a:cxn>
                <a:cxn ang="0">
                  <a:pos x="41" y="48"/>
                </a:cxn>
                <a:cxn ang="0">
                  <a:pos x="19" y="48"/>
                </a:cxn>
                <a:cxn ang="0">
                  <a:pos x="17" y="55"/>
                </a:cxn>
                <a:cxn ang="0">
                  <a:pos x="19" y="59"/>
                </a:cxn>
                <a:cxn ang="0">
                  <a:pos x="20" y="61"/>
                </a:cxn>
                <a:cxn ang="0">
                  <a:pos x="21" y="62"/>
                </a:cxn>
                <a:cxn ang="0">
                  <a:pos x="15" y="62"/>
                </a:cxn>
                <a:cxn ang="0">
                  <a:pos x="9" y="62"/>
                </a:cxn>
                <a:cxn ang="0">
                  <a:pos x="5" y="62"/>
                </a:cxn>
                <a:cxn ang="0">
                  <a:pos x="2" y="62"/>
                </a:cxn>
                <a:cxn ang="0">
                  <a:pos x="1" y="62"/>
                </a:cxn>
                <a:cxn ang="0">
                  <a:pos x="0" y="62"/>
                </a:cxn>
                <a:cxn ang="0">
                  <a:pos x="5" y="59"/>
                </a:cxn>
                <a:cxn ang="0">
                  <a:pos x="7" y="56"/>
                </a:cxn>
                <a:cxn ang="0">
                  <a:pos x="8" y="55"/>
                </a:cxn>
                <a:cxn ang="0">
                  <a:pos x="12" y="42"/>
                </a:cxn>
                <a:cxn ang="0">
                  <a:pos x="16" y="28"/>
                </a:cxn>
                <a:cxn ang="0">
                  <a:pos x="19" y="16"/>
                </a:cxn>
                <a:cxn ang="0">
                  <a:pos x="21" y="7"/>
                </a:cxn>
                <a:cxn ang="0">
                  <a:pos x="20" y="4"/>
                </a:cxn>
                <a:cxn ang="0">
                  <a:pos x="16" y="0"/>
                </a:cxn>
              </a:cxnLst>
              <a:rect l="0" t="0" r="r" b="b"/>
              <a:pathLst>
                <a:path w="77" h="64">
                  <a:moveTo>
                    <a:pt x="16" y="0"/>
                  </a:moveTo>
                  <a:lnTo>
                    <a:pt x="28" y="0"/>
                  </a:lnTo>
                  <a:lnTo>
                    <a:pt x="38" y="0"/>
                  </a:lnTo>
                  <a:lnTo>
                    <a:pt x="43" y="0"/>
                  </a:lnTo>
                  <a:lnTo>
                    <a:pt x="46" y="0"/>
                  </a:lnTo>
                  <a:lnTo>
                    <a:pt x="48" y="0"/>
                  </a:lnTo>
                  <a:lnTo>
                    <a:pt x="49" y="0"/>
                  </a:lnTo>
                  <a:lnTo>
                    <a:pt x="50" y="4"/>
                  </a:lnTo>
                  <a:lnTo>
                    <a:pt x="53" y="11"/>
                  </a:lnTo>
                  <a:lnTo>
                    <a:pt x="56" y="18"/>
                  </a:lnTo>
                  <a:lnTo>
                    <a:pt x="58" y="26"/>
                  </a:lnTo>
                  <a:lnTo>
                    <a:pt x="65" y="42"/>
                  </a:lnTo>
                  <a:lnTo>
                    <a:pt x="71" y="57"/>
                  </a:lnTo>
                  <a:lnTo>
                    <a:pt x="74" y="61"/>
                  </a:lnTo>
                  <a:lnTo>
                    <a:pt x="76" y="63"/>
                  </a:lnTo>
                  <a:lnTo>
                    <a:pt x="64" y="63"/>
                  </a:lnTo>
                  <a:lnTo>
                    <a:pt x="51" y="63"/>
                  </a:lnTo>
                  <a:lnTo>
                    <a:pt x="46" y="63"/>
                  </a:lnTo>
                  <a:lnTo>
                    <a:pt x="41" y="63"/>
                  </a:lnTo>
                  <a:lnTo>
                    <a:pt x="38" y="63"/>
                  </a:lnTo>
                  <a:lnTo>
                    <a:pt x="37" y="63"/>
                  </a:lnTo>
                  <a:lnTo>
                    <a:pt x="41" y="59"/>
                  </a:lnTo>
                  <a:lnTo>
                    <a:pt x="43" y="57"/>
                  </a:lnTo>
                  <a:lnTo>
                    <a:pt x="42" y="53"/>
                  </a:lnTo>
                  <a:lnTo>
                    <a:pt x="41" y="48"/>
                  </a:lnTo>
                  <a:lnTo>
                    <a:pt x="19" y="48"/>
                  </a:lnTo>
                  <a:lnTo>
                    <a:pt x="17" y="55"/>
                  </a:lnTo>
                  <a:lnTo>
                    <a:pt x="19" y="59"/>
                  </a:lnTo>
                  <a:lnTo>
                    <a:pt x="20" y="61"/>
                  </a:lnTo>
                  <a:lnTo>
                    <a:pt x="21" y="62"/>
                  </a:lnTo>
                  <a:lnTo>
                    <a:pt x="15" y="62"/>
                  </a:lnTo>
                  <a:lnTo>
                    <a:pt x="9" y="62"/>
                  </a:lnTo>
                  <a:lnTo>
                    <a:pt x="5" y="62"/>
                  </a:lnTo>
                  <a:lnTo>
                    <a:pt x="2" y="62"/>
                  </a:lnTo>
                  <a:lnTo>
                    <a:pt x="1" y="62"/>
                  </a:lnTo>
                  <a:lnTo>
                    <a:pt x="0" y="62"/>
                  </a:lnTo>
                  <a:lnTo>
                    <a:pt x="5" y="59"/>
                  </a:lnTo>
                  <a:lnTo>
                    <a:pt x="7" y="56"/>
                  </a:lnTo>
                  <a:lnTo>
                    <a:pt x="8" y="55"/>
                  </a:lnTo>
                  <a:lnTo>
                    <a:pt x="12" y="42"/>
                  </a:lnTo>
                  <a:lnTo>
                    <a:pt x="16" y="28"/>
                  </a:lnTo>
                  <a:lnTo>
                    <a:pt x="19" y="16"/>
                  </a:lnTo>
                  <a:lnTo>
                    <a:pt x="21" y="7"/>
                  </a:lnTo>
                  <a:lnTo>
                    <a:pt x="20" y="4"/>
                  </a:lnTo>
                  <a:lnTo>
                    <a:pt x="16" y="0"/>
                  </a:lnTo>
                </a:path>
              </a:pathLst>
            </a:custGeom>
            <a:noFill/>
            <a:ln w="9525" cap="rnd">
              <a:noFill/>
              <a:round/>
              <a:headEnd type="none" w="sm" len="sm"/>
              <a:tailEnd type="none" w="sm" len="sm"/>
            </a:ln>
            <a:effectLst/>
          </p:spPr>
          <p:txBody>
            <a:bodyPr/>
            <a:lstStyle/>
            <a:p>
              <a:pPr>
                <a:defRPr/>
              </a:pPr>
              <a:endParaRPr lang="en-US" sz="1400"/>
            </a:p>
          </p:txBody>
        </p:sp>
        <p:sp>
          <p:nvSpPr>
            <p:cNvPr id="15" name="Freeform 15"/>
            <p:cNvSpPr>
              <a:spLocks/>
            </p:cNvSpPr>
            <p:nvPr/>
          </p:nvSpPr>
          <p:spPr bwMode="auto">
            <a:xfrm>
              <a:off x="5926" y="189"/>
              <a:ext cx="19" cy="25"/>
            </a:xfrm>
            <a:custGeom>
              <a:avLst/>
              <a:gdLst/>
              <a:ahLst/>
              <a:cxnLst>
                <a:cxn ang="0">
                  <a:pos x="8" y="0"/>
                </a:cxn>
                <a:cxn ang="0">
                  <a:pos x="18" y="24"/>
                </a:cxn>
                <a:cxn ang="0">
                  <a:pos x="0" y="24"/>
                </a:cxn>
                <a:cxn ang="0">
                  <a:pos x="8" y="0"/>
                </a:cxn>
              </a:cxnLst>
              <a:rect l="0" t="0" r="r" b="b"/>
              <a:pathLst>
                <a:path w="19" h="25">
                  <a:moveTo>
                    <a:pt x="8" y="0"/>
                  </a:moveTo>
                  <a:lnTo>
                    <a:pt x="18" y="24"/>
                  </a:lnTo>
                  <a:lnTo>
                    <a:pt x="0" y="24"/>
                  </a:lnTo>
                  <a:lnTo>
                    <a:pt x="8" y="0"/>
                  </a:lnTo>
                </a:path>
              </a:pathLst>
            </a:custGeom>
            <a:noFill/>
            <a:ln w="12700" cap="rnd" cmpd="sng">
              <a:solidFill>
                <a:schemeClr val="bg1"/>
              </a:solidFill>
              <a:prstDash val="solid"/>
              <a:round/>
              <a:headEnd type="none" w="sm" len="sm"/>
              <a:tailEnd type="none" w="sm" len="sm"/>
            </a:ln>
            <a:effectLst/>
          </p:spPr>
          <p:txBody>
            <a:bodyPr/>
            <a:lstStyle/>
            <a:p>
              <a:pPr>
                <a:defRPr/>
              </a:pPr>
              <a:endParaRPr lang="en-US" sz="1400"/>
            </a:p>
          </p:txBody>
        </p:sp>
        <p:sp>
          <p:nvSpPr>
            <p:cNvPr id="16" name="Freeform 16"/>
            <p:cNvSpPr>
              <a:spLocks/>
            </p:cNvSpPr>
            <p:nvPr/>
          </p:nvSpPr>
          <p:spPr bwMode="auto">
            <a:xfrm>
              <a:off x="5843" y="171"/>
              <a:ext cx="58" cy="67"/>
            </a:xfrm>
            <a:custGeom>
              <a:avLst/>
              <a:gdLst/>
              <a:ahLst/>
              <a:cxnLst>
                <a:cxn ang="0">
                  <a:pos x="50" y="15"/>
                </a:cxn>
                <a:cxn ang="0">
                  <a:pos x="50" y="8"/>
                </a:cxn>
                <a:cxn ang="0">
                  <a:pos x="50" y="3"/>
                </a:cxn>
                <a:cxn ang="0">
                  <a:pos x="50" y="1"/>
                </a:cxn>
                <a:cxn ang="0">
                  <a:pos x="50" y="0"/>
                </a:cxn>
                <a:cxn ang="0">
                  <a:pos x="47" y="3"/>
                </a:cxn>
                <a:cxn ang="0">
                  <a:pos x="45" y="3"/>
                </a:cxn>
                <a:cxn ang="0">
                  <a:pos x="43" y="3"/>
                </a:cxn>
                <a:cxn ang="0">
                  <a:pos x="41" y="3"/>
                </a:cxn>
                <a:cxn ang="0">
                  <a:pos x="37" y="2"/>
                </a:cxn>
                <a:cxn ang="0">
                  <a:pos x="34" y="2"/>
                </a:cxn>
                <a:cxn ang="0">
                  <a:pos x="20" y="1"/>
                </a:cxn>
                <a:cxn ang="0">
                  <a:pos x="11" y="3"/>
                </a:cxn>
                <a:cxn ang="0">
                  <a:pos x="4" y="8"/>
                </a:cxn>
                <a:cxn ang="0">
                  <a:pos x="0" y="14"/>
                </a:cxn>
                <a:cxn ang="0">
                  <a:pos x="0" y="20"/>
                </a:cxn>
                <a:cxn ang="0">
                  <a:pos x="2" y="27"/>
                </a:cxn>
                <a:cxn ang="0">
                  <a:pos x="6" y="33"/>
                </a:cxn>
                <a:cxn ang="0">
                  <a:pos x="13" y="37"/>
                </a:cxn>
                <a:cxn ang="0">
                  <a:pos x="25" y="42"/>
                </a:cxn>
                <a:cxn ang="0">
                  <a:pos x="31" y="44"/>
                </a:cxn>
                <a:cxn ang="0">
                  <a:pos x="35" y="47"/>
                </a:cxn>
                <a:cxn ang="0">
                  <a:pos x="34" y="52"/>
                </a:cxn>
                <a:cxn ang="0">
                  <a:pos x="31" y="53"/>
                </a:cxn>
                <a:cxn ang="0">
                  <a:pos x="23" y="55"/>
                </a:cxn>
                <a:cxn ang="0">
                  <a:pos x="18" y="54"/>
                </a:cxn>
                <a:cxn ang="0">
                  <a:pos x="13" y="53"/>
                </a:cxn>
                <a:cxn ang="0">
                  <a:pos x="7" y="50"/>
                </a:cxn>
                <a:cxn ang="0">
                  <a:pos x="0" y="46"/>
                </a:cxn>
                <a:cxn ang="0">
                  <a:pos x="1" y="66"/>
                </a:cxn>
                <a:cxn ang="0">
                  <a:pos x="2" y="64"/>
                </a:cxn>
                <a:cxn ang="0">
                  <a:pos x="5" y="62"/>
                </a:cxn>
                <a:cxn ang="0">
                  <a:pos x="7" y="60"/>
                </a:cxn>
                <a:cxn ang="0">
                  <a:pos x="8" y="60"/>
                </a:cxn>
                <a:cxn ang="0">
                  <a:pos x="9" y="60"/>
                </a:cxn>
                <a:cxn ang="0">
                  <a:pos x="12" y="61"/>
                </a:cxn>
                <a:cxn ang="0">
                  <a:pos x="15" y="62"/>
                </a:cxn>
                <a:cxn ang="0">
                  <a:pos x="20" y="63"/>
                </a:cxn>
                <a:cxn ang="0">
                  <a:pos x="25" y="64"/>
                </a:cxn>
                <a:cxn ang="0">
                  <a:pos x="31" y="64"/>
                </a:cxn>
                <a:cxn ang="0">
                  <a:pos x="37" y="62"/>
                </a:cxn>
                <a:cxn ang="0">
                  <a:pos x="43" y="60"/>
                </a:cxn>
                <a:cxn ang="0">
                  <a:pos x="51" y="55"/>
                </a:cxn>
                <a:cxn ang="0">
                  <a:pos x="55" y="50"/>
                </a:cxn>
                <a:cxn ang="0">
                  <a:pos x="57" y="44"/>
                </a:cxn>
                <a:cxn ang="0">
                  <a:pos x="56" y="39"/>
                </a:cxn>
                <a:cxn ang="0">
                  <a:pos x="51" y="33"/>
                </a:cxn>
                <a:cxn ang="0">
                  <a:pos x="46" y="29"/>
                </a:cxn>
                <a:cxn ang="0">
                  <a:pos x="38" y="25"/>
                </a:cxn>
                <a:cxn ang="0">
                  <a:pos x="29" y="20"/>
                </a:cxn>
                <a:cxn ang="0">
                  <a:pos x="22" y="18"/>
                </a:cxn>
                <a:cxn ang="0">
                  <a:pos x="20" y="15"/>
                </a:cxn>
                <a:cxn ang="0">
                  <a:pos x="20" y="12"/>
                </a:cxn>
                <a:cxn ang="0">
                  <a:pos x="22" y="10"/>
                </a:cxn>
                <a:cxn ang="0">
                  <a:pos x="27" y="8"/>
                </a:cxn>
                <a:cxn ang="0">
                  <a:pos x="34" y="8"/>
                </a:cxn>
                <a:cxn ang="0">
                  <a:pos x="41" y="11"/>
                </a:cxn>
                <a:cxn ang="0">
                  <a:pos x="50" y="15"/>
                </a:cxn>
              </a:cxnLst>
              <a:rect l="0" t="0" r="r" b="b"/>
              <a:pathLst>
                <a:path w="58" h="67">
                  <a:moveTo>
                    <a:pt x="50" y="15"/>
                  </a:moveTo>
                  <a:lnTo>
                    <a:pt x="50" y="8"/>
                  </a:lnTo>
                  <a:lnTo>
                    <a:pt x="50" y="3"/>
                  </a:lnTo>
                  <a:lnTo>
                    <a:pt x="50" y="1"/>
                  </a:lnTo>
                  <a:lnTo>
                    <a:pt x="50" y="0"/>
                  </a:lnTo>
                  <a:lnTo>
                    <a:pt x="47" y="3"/>
                  </a:lnTo>
                  <a:lnTo>
                    <a:pt x="45" y="3"/>
                  </a:lnTo>
                  <a:lnTo>
                    <a:pt x="43" y="3"/>
                  </a:lnTo>
                  <a:lnTo>
                    <a:pt x="41" y="3"/>
                  </a:lnTo>
                  <a:lnTo>
                    <a:pt x="37" y="2"/>
                  </a:lnTo>
                  <a:lnTo>
                    <a:pt x="34" y="2"/>
                  </a:lnTo>
                  <a:lnTo>
                    <a:pt x="20" y="1"/>
                  </a:lnTo>
                  <a:lnTo>
                    <a:pt x="11" y="3"/>
                  </a:lnTo>
                  <a:lnTo>
                    <a:pt x="4" y="8"/>
                  </a:lnTo>
                  <a:lnTo>
                    <a:pt x="0" y="14"/>
                  </a:lnTo>
                  <a:lnTo>
                    <a:pt x="0" y="20"/>
                  </a:lnTo>
                  <a:lnTo>
                    <a:pt x="2" y="27"/>
                  </a:lnTo>
                  <a:lnTo>
                    <a:pt x="6" y="33"/>
                  </a:lnTo>
                  <a:lnTo>
                    <a:pt x="13" y="37"/>
                  </a:lnTo>
                  <a:lnTo>
                    <a:pt x="25" y="42"/>
                  </a:lnTo>
                  <a:lnTo>
                    <a:pt x="31" y="44"/>
                  </a:lnTo>
                  <a:lnTo>
                    <a:pt x="35" y="47"/>
                  </a:lnTo>
                  <a:lnTo>
                    <a:pt x="34" y="52"/>
                  </a:lnTo>
                  <a:lnTo>
                    <a:pt x="31" y="53"/>
                  </a:lnTo>
                  <a:lnTo>
                    <a:pt x="23" y="55"/>
                  </a:lnTo>
                  <a:lnTo>
                    <a:pt x="18" y="54"/>
                  </a:lnTo>
                  <a:lnTo>
                    <a:pt x="13" y="53"/>
                  </a:lnTo>
                  <a:lnTo>
                    <a:pt x="7" y="50"/>
                  </a:lnTo>
                  <a:lnTo>
                    <a:pt x="0" y="46"/>
                  </a:lnTo>
                  <a:lnTo>
                    <a:pt x="1" y="66"/>
                  </a:lnTo>
                  <a:lnTo>
                    <a:pt x="2" y="64"/>
                  </a:lnTo>
                  <a:lnTo>
                    <a:pt x="5" y="62"/>
                  </a:lnTo>
                  <a:lnTo>
                    <a:pt x="7" y="60"/>
                  </a:lnTo>
                  <a:lnTo>
                    <a:pt x="8" y="60"/>
                  </a:lnTo>
                  <a:lnTo>
                    <a:pt x="9" y="60"/>
                  </a:lnTo>
                  <a:lnTo>
                    <a:pt x="12" y="61"/>
                  </a:lnTo>
                  <a:lnTo>
                    <a:pt x="15" y="62"/>
                  </a:lnTo>
                  <a:lnTo>
                    <a:pt x="20" y="63"/>
                  </a:lnTo>
                  <a:lnTo>
                    <a:pt x="25" y="64"/>
                  </a:lnTo>
                  <a:lnTo>
                    <a:pt x="31" y="64"/>
                  </a:lnTo>
                  <a:lnTo>
                    <a:pt x="37" y="62"/>
                  </a:lnTo>
                  <a:lnTo>
                    <a:pt x="43" y="60"/>
                  </a:lnTo>
                  <a:lnTo>
                    <a:pt x="51" y="55"/>
                  </a:lnTo>
                  <a:lnTo>
                    <a:pt x="55" y="50"/>
                  </a:lnTo>
                  <a:lnTo>
                    <a:pt x="57" y="44"/>
                  </a:lnTo>
                  <a:lnTo>
                    <a:pt x="56" y="39"/>
                  </a:lnTo>
                  <a:lnTo>
                    <a:pt x="51" y="33"/>
                  </a:lnTo>
                  <a:lnTo>
                    <a:pt x="46" y="29"/>
                  </a:lnTo>
                  <a:lnTo>
                    <a:pt x="38" y="25"/>
                  </a:lnTo>
                  <a:lnTo>
                    <a:pt x="29" y="20"/>
                  </a:lnTo>
                  <a:lnTo>
                    <a:pt x="22" y="18"/>
                  </a:lnTo>
                  <a:lnTo>
                    <a:pt x="20" y="15"/>
                  </a:lnTo>
                  <a:lnTo>
                    <a:pt x="20" y="12"/>
                  </a:lnTo>
                  <a:lnTo>
                    <a:pt x="22" y="10"/>
                  </a:lnTo>
                  <a:lnTo>
                    <a:pt x="27" y="8"/>
                  </a:lnTo>
                  <a:lnTo>
                    <a:pt x="34" y="8"/>
                  </a:lnTo>
                  <a:lnTo>
                    <a:pt x="41" y="11"/>
                  </a:lnTo>
                  <a:lnTo>
                    <a:pt x="50" y="15"/>
                  </a:lnTo>
                </a:path>
              </a:pathLst>
            </a:custGeom>
            <a:solidFill>
              <a:srgbClr val="FFFFFF"/>
            </a:solidFill>
            <a:ln w="9525" cap="rnd">
              <a:noFill/>
              <a:round/>
              <a:headEnd type="none" w="sm" len="sm"/>
              <a:tailEnd type="none" w="sm" len="sm"/>
            </a:ln>
            <a:effectLst/>
          </p:spPr>
          <p:txBody>
            <a:bodyPr/>
            <a:lstStyle/>
            <a:p>
              <a:pPr>
                <a:defRPr/>
              </a:pPr>
              <a:endParaRPr lang="en-US" sz="1400"/>
            </a:p>
          </p:txBody>
        </p:sp>
        <p:sp>
          <p:nvSpPr>
            <p:cNvPr id="17" name="Freeform 17"/>
            <p:cNvSpPr>
              <a:spLocks/>
            </p:cNvSpPr>
            <p:nvPr/>
          </p:nvSpPr>
          <p:spPr bwMode="auto">
            <a:xfrm>
              <a:off x="5676" y="51"/>
              <a:ext cx="377" cy="307"/>
            </a:xfrm>
            <a:custGeom>
              <a:avLst/>
              <a:gdLst/>
              <a:ahLst/>
              <a:cxnLst>
                <a:cxn ang="0">
                  <a:pos x="376" y="0"/>
                </a:cxn>
                <a:cxn ang="0">
                  <a:pos x="370" y="14"/>
                </a:cxn>
                <a:cxn ang="0">
                  <a:pos x="362" y="27"/>
                </a:cxn>
                <a:cxn ang="0">
                  <a:pos x="353" y="40"/>
                </a:cxn>
                <a:cxn ang="0">
                  <a:pos x="343" y="53"/>
                </a:cxn>
                <a:cxn ang="0">
                  <a:pos x="317" y="79"/>
                </a:cxn>
                <a:cxn ang="0">
                  <a:pos x="288" y="102"/>
                </a:cxn>
                <a:cxn ang="0">
                  <a:pos x="256" y="126"/>
                </a:cxn>
                <a:cxn ang="0">
                  <a:pos x="222" y="148"/>
                </a:cxn>
                <a:cxn ang="0">
                  <a:pos x="188" y="169"/>
                </a:cxn>
                <a:cxn ang="0">
                  <a:pos x="152" y="190"/>
                </a:cxn>
                <a:cxn ang="0">
                  <a:pos x="112" y="217"/>
                </a:cxn>
                <a:cxn ang="0">
                  <a:pos x="71" y="244"/>
                </a:cxn>
                <a:cxn ang="0">
                  <a:pos x="52" y="259"/>
                </a:cxn>
                <a:cxn ang="0">
                  <a:pos x="34" y="272"/>
                </a:cxn>
                <a:cxn ang="0">
                  <a:pos x="18" y="286"/>
                </a:cxn>
                <a:cxn ang="0">
                  <a:pos x="3" y="300"/>
                </a:cxn>
                <a:cxn ang="0">
                  <a:pos x="1" y="301"/>
                </a:cxn>
                <a:cxn ang="0">
                  <a:pos x="0" y="303"/>
                </a:cxn>
                <a:cxn ang="0">
                  <a:pos x="0" y="301"/>
                </a:cxn>
                <a:cxn ang="0">
                  <a:pos x="2" y="301"/>
                </a:cxn>
                <a:cxn ang="0">
                  <a:pos x="2" y="300"/>
                </a:cxn>
                <a:cxn ang="0">
                  <a:pos x="2" y="299"/>
                </a:cxn>
                <a:cxn ang="0">
                  <a:pos x="2" y="300"/>
                </a:cxn>
                <a:cxn ang="0">
                  <a:pos x="21" y="279"/>
                </a:cxn>
                <a:cxn ang="0">
                  <a:pos x="42" y="260"/>
                </a:cxn>
                <a:cxn ang="0">
                  <a:pos x="63" y="243"/>
                </a:cxn>
                <a:cxn ang="0">
                  <a:pos x="83" y="229"/>
                </a:cxn>
                <a:cxn ang="0">
                  <a:pos x="102" y="214"/>
                </a:cxn>
                <a:cxn ang="0">
                  <a:pos x="120" y="203"/>
                </a:cxn>
                <a:cxn ang="0">
                  <a:pos x="136" y="192"/>
                </a:cxn>
                <a:cxn ang="0">
                  <a:pos x="151" y="184"/>
                </a:cxn>
                <a:cxn ang="0">
                  <a:pos x="170" y="172"/>
                </a:cxn>
                <a:cxn ang="0">
                  <a:pos x="188" y="160"/>
                </a:cxn>
                <a:cxn ang="0">
                  <a:pos x="207" y="149"/>
                </a:cxn>
                <a:cxn ang="0">
                  <a:pos x="226" y="137"/>
                </a:cxn>
                <a:cxn ang="0">
                  <a:pos x="248" y="122"/>
                </a:cxn>
                <a:cxn ang="0">
                  <a:pos x="272" y="105"/>
                </a:cxn>
                <a:cxn ang="0">
                  <a:pos x="285" y="94"/>
                </a:cxn>
                <a:cxn ang="0">
                  <a:pos x="300" y="82"/>
                </a:cxn>
                <a:cxn ang="0">
                  <a:pos x="316" y="68"/>
                </a:cxn>
                <a:cxn ang="0">
                  <a:pos x="333" y="53"/>
                </a:cxn>
                <a:cxn ang="0">
                  <a:pos x="376" y="0"/>
                </a:cxn>
              </a:cxnLst>
              <a:rect l="0" t="0" r="r" b="b"/>
              <a:pathLst>
                <a:path w="377" h="304">
                  <a:moveTo>
                    <a:pt x="376" y="0"/>
                  </a:moveTo>
                  <a:lnTo>
                    <a:pt x="370" y="14"/>
                  </a:lnTo>
                  <a:lnTo>
                    <a:pt x="362" y="27"/>
                  </a:lnTo>
                  <a:lnTo>
                    <a:pt x="353" y="40"/>
                  </a:lnTo>
                  <a:lnTo>
                    <a:pt x="343" y="53"/>
                  </a:lnTo>
                  <a:lnTo>
                    <a:pt x="317" y="79"/>
                  </a:lnTo>
                  <a:lnTo>
                    <a:pt x="288" y="102"/>
                  </a:lnTo>
                  <a:lnTo>
                    <a:pt x="256" y="126"/>
                  </a:lnTo>
                  <a:lnTo>
                    <a:pt x="222" y="148"/>
                  </a:lnTo>
                  <a:lnTo>
                    <a:pt x="188" y="169"/>
                  </a:lnTo>
                  <a:lnTo>
                    <a:pt x="152" y="190"/>
                  </a:lnTo>
                  <a:lnTo>
                    <a:pt x="112" y="217"/>
                  </a:lnTo>
                  <a:lnTo>
                    <a:pt x="71" y="244"/>
                  </a:lnTo>
                  <a:lnTo>
                    <a:pt x="52" y="259"/>
                  </a:lnTo>
                  <a:lnTo>
                    <a:pt x="34" y="272"/>
                  </a:lnTo>
                  <a:lnTo>
                    <a:pt x="18" y="286"/>
                  </a:lnTo>
                  <a:lnTo>
                    <a:pt x="3" y="300"/>
                  </a:lnTo>
                  <a:lnTo>
                    <a:pt x="1" y="301"/>
                  </a:lnTo>
                  <a:lnTo>
                    <a:pt x="0" y="303"/>
                  </a:lnTo>
                  <a:lnTo>
                    <a:pt x="0" y="301"/>
                  </a:lnTo>
                  <a:lnTo>
                    <a:pt x="2" y="301"/>
                  </a:lnTo>
                  <a:lnTo>
                    <a:pt x="2" y="300"/>
                  </a:lnTo>
                  <a:lnTo>
                    <a:pt x="2" y="299"/>
                  </a:lnTo>
                  <a:lnTo>
                    <a:pt x="2" y="300"/>
                  </a:lnTo>
                  <a:lnTo>
                    <a:pt x="21" y="279"/>
                  </a:lnTo>
                  <a:lnTo>
                    <a:pt x="42" y="260"/>
                  </a:lnTo>
                  <a:lnTo>
                    <a:pt x="63" y="243"/>
                  </a:lnTo>
                  <a:lnTo>
                    <a:pt x="83" y="229"/>
                  </a:lnTo>
                  <a:lnTo>
                    <a:pt x="102" y="214"/>
                  </a:lnTo>
                  <a:lnTo>
                    <a:pt x="120" y="203"/>
                  </a:lnTo>
                  <a:lnTo>
                    <a:pt x="136" y="192"/>
                  </a:lnTo>
                  <a:lnTo>
                    <a:pt x="151" y="184"/>
                  </a:lnTo>
                  <a:lnTo>
                    <a:pt x="170" y="172"/>
                  </a:lnTo>
                  <a:lnTo>
                    <a:pt x="188" y="160"/>
                  </a:lnTo>
                  <a:lnTo>
                    <a:pt x="207" y="149"/>
                  </a:lnTo>
                  <a:lnTo>
                    <a:pt x="226" y="137"/>
                  </a:lnTo>
                  <a:lnTo>
                    <a:pt x="248" y="122"/>
                  </a:lnTo>
                  <a:lnTo>
                    <a:pt x="272" y="105"/>
                  </a:lnTo>
                  <a:lnTo>
                    <a:pt x="285" y="94"/>
                  </a:lnTo>
                  <a:lnTo>
                    <a:pt x="300" y="82"/>
                  </a:lnTo>
                  <a:lnTo>
                    <a:pt x="316" y="68"/>
                  </a:lnTo>
                  <a:lnTo>
                    <a:pt x="333" y="53"/>
                  </a:lnTo>
                  <a:lnTo>
                    <a:pt x="376" y="0"/>
                  </a:lnTo>
                </a:path>
              </a:pathLst>
            </a:custGeom>
            <a:solidFill>
              <a:srgbClr val="FF0000"/>
            </a:solidFill>
            <a:ln w="9525" cap="rnd">
              <a:noFill/>
              <a:round/>
              <a:headEnd type="none" w="sm" len="sm"/>
              <a:tailEnd type="none" w="sm" len="sm"/>
            </a:ln>
            <a:effectLst/>
          </p:spPr>
          <p:txBody>
            <a:bodyPr/>
            <a:lstStyle/>
            <a:p>
              <a:pPr>
                <a:defRPr/>
              </a:pPr>
              <a:endParaRPr lang="en-US" sz="1400"/>
            </a:p>
          </p:txBody>
        </p:sp>
      </p:grpSp>
      <p:sp>
        <p:nvSpPr>
          <p:cNvPr id="18" name="Rectangle 18"/>
          <p:cNvSpPr>
            <a:spLocks noChangeArrowheads="1"/>
          </p:cNvSpPr>
          <p:nvPr/>
        </p:nvSpPr>
        <p:spPr bwMode="auto">
          <a:xfrm>
            <a:off x="1600200" y="152400"/>
            <a:ext cx="6504517" cy="381000"/>
          </a:xfrm>
          <a:prstGeom prst="rect">
            <a:avLst/>
          </a:prstGeom>
          <a:noFill/>
          <a:ln w="9525">
            <a:noFill/>
            <a:miter lim="800000"/>
            <a:headEnd/>
            <a:tailEnd/>
          </a:ln>
          <a:effectLst/>
        </p:spPr>
        <p:txBody>
          <a:bodyPr lIns="88042" tIns="44022" rIns="88042" bIns="44022">
            <a:spAutoFit/>
          </a:bodyPr>
          <a:lstStyle/>
          <a:p>
            <a:pPr defTabSz="874713">
              <a:lnSpc>
                <a:spcPct val="80000"/>
              </a:lnSpc>
              <a:defRPr/>
            </a:pPr>
            <a:r>
              <a:rPr lang="en-US" sz="1600" dirty="0"/>
              <a:t>PROPULSION &amp;</a:t>
            </a:r>
            <a:r>
              <a:rPr lang="en-US" sz="1600" baseline="0" dirty="0"/>
              <a:t> POWER </a:t>
            </a:r>
            <a:r>
              <a:rPr lang="en-US" sz="1600" dirty="0"/>
              <a:t>DIVISION</a:t>
            </a:r>
          </a:p>
          <a:p>
            <a:pPr defTabSz="874713">
              <a:lnSpc>
                <a:spcPct val="80000"/>
              </a:lnSpc>
              <a:defRPr/>
            </a:pPr>
            <a:r>
              <a:rPr lang="en-US" sz="800" dirty="0"/>
              <a:t>NASA Johnson Space Center, Houston, Texas</a:t>
            </a:r>
          </a:p>
        </p:txBody>
      </p:sp>
      <p:sp>
        <p:nvSpPr>
          <p:cNvPr id="19" name="Rectangle 24"/>
          <p:cNvSpPr>
            <a:spLocks noChangeArrowheads="1"/>
          </p:cNvSpPr>
          <p:nvPr/>
        </p:nvSpPr>
        <p:spPr bwMode="auto">
          <a:xfrm>
            <a:off x="9482667" y="658814"/>
            <a:ext cx="1775884" cy="306387"/>
          </a:xfrm>
          <a:prstGeom prst="rect">
            <a:avLst/>
          </a:prstGeom>
          <a:noFill/>
          <a:ln w="9525">
            <a:noFill/>
            <a:miter lim="800000"/>
            <a:headEnd/>
            <a:tailEnd/>
          </a:ln>
          <a:effectLst/>
        </p:spPr>
        <p:txBody>
          <a:bodyPr wrap="none" anchor="ctr"/>
          <a:lstStyle/>
          <a:p>
            <a:pPr>
              <a:defRPr/>
            </a:pPr>
            <a:endParaRPr lang="en-US" sz="1400"/>
          </a:p>
        </p:txBody>
      </p:sp>
      <p:sp>
        <p:nvSpPr>
          <p:cNvPr id="20" name="Rectangle 25"/>
          <p:cNvSpPr>
            <a:spLocks noChangeArrowheads="1"/>
          </p:cNvSpPr>
          <p:nvPr/>
        </p:nvSpPr>
        <p:spPr bwMode="auto">
          <a:xfrm>
            <a:off x="9768418" y="979489"/>
            <a:ext cx="1071033" cy="306387"/>
          </a:xfrm>
          <a:prstGeom prst="rect">
            <a:avLst/>
          </a:prstGeom>
          <a:noFill/>
          <a:ln w="9525">
            <a:noFill/>
            <a:miter lim="800000"/>
            <a:headEnd/>
            <a:tailEnd/>
          </a:ln>
          <a:effectLst/>
        </p:spPr>
        <p:txBody>
          <a:bodyPr wrap="none" anchor="ctr"/>
          <a:lstStyle/>
          <a:p>
            <a:pPr>
              <a:defRPr/>
            </a:pPr>
            <a:endParaRPr lang="en-US" sz="1400"/>
          </a:p>
        </p:txBody>
      </p:sp>
      <p:sp>
        <p:nvSpPr>
          <p:cNvPr id="8211" name="Rectangle 19"/>
          <p:cNvSpPr>
            <a:spLocks noGrp="1" noChangeArrowheads="1"/>
          </p:cNvSpPr>
          <p:nvPr>
            <p:ph type="ctrTitle"/>
          </p:nvPr>
        </p:nvSpPr>
        <p:spPr>
          <a:xfrm>
            <a:off x="869951" y="2271714"/>
            <a:ext cx="10452100" cy="1171575"/>
          </a:xfrm>
        </p:spPr>
        <p:txBody>
          <a:bodyPr/>
          <a:lstStyle>
            <a:lvl1pPr>
              <a:defRPr sz="2400"/>
            </a:lvl1pPr>
          </a:lstStyle>
          <a:p>
            <a:r>
              <a:rPr lang="en-US" dirty="0"/>
              <a:t>Click to edit Master title style</a:t>
            </a:r>
          </a:p>
        </p:txBody>
      </p:sp>
      <p:pic>
        <p:nvPicPr>
          <p:cNvPr id="21" name="Picture 20"/>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6200" y="1"/>
            <a:ext cx="1396999" cy="1142999"/>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06400" y="1066800"/>
            <a:ext cx="11480800" cy="5638800"/>
          </a:xfrm>
          <a:prstGeom prst="rect">
            <a:avLst/>
          </a:prstGeo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43000"/>
            <a:ext cx="5384800" cy="563879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43000"/>
            <a:ext cx="5384800" cy="563879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4"/>
            <a:ext cx="5386917" cy="4530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4530724"/>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066800"/>
            <a:ext cx="4011084" cy="83820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4766733" y="1066800"/>
            <a:ext cx="6815667" cy="571500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905000"/>
            <a:ext cx="4011084" cy="4876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2578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0699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8245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143000"/>
            <a:ext cx="10972800" cy="556259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066800"/>
            <a:ext cx="27432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066800"/>
            <a:ext cx="8026400" cy="56388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Picture 29"/>
          <p:cNvPicPr>
            <a:picLocks noChangeAspect="1" noChangeArrowheads="1"/>
          </p:cNvPicPr>
          <p:nvPr userDrawn="1"/>
        </p:nvPicPr>
        <p:blipFill>
          <a:blip r:embed="rId13" cstate="print">
            <a:extLst>
              <a:ext uri="{28A0092B-C50C-407E-A947-70E740481C1C}">
                <a14:useLocalDpi xmlns:a14="http://schemas.microsoft.com/office/drawing/2010/main"/>
              </a:ext>
            </a:extLst>
          </a:blip>
          <a:srcRect/>
          <a:stretch>
            <a:fillRect/>
          </a:stretch>
        </p:blipFill>
        <p:spPr bwMode="auto">
          <a:xfrm>
            <a:off x="0" y="1"/>
            <a:ext cx="1153042" cy="984250"/>
          </a:xfrm>
          <a:prstGeom prst="rect">
            <a:avLst/>
          </a:prstGeom>
          <a:noFill/>
          <a:ln w="9525">
            <a:noFill/>
            <a:miter lim="800000"/>
            <a:headEnd/>
            <a:tailEnd/>
          </a:ln>
        </p:spPr>
      </p:pic>
      <p:sp>
        <p:nvSpPr>
          <p:cNvPr id="1027" name="Rectangle 3"/>
          <p:cNvSpPr>
            <a:spLocks noChangeArrowheads="1"/>
          </p:cNvSpPr>
          <p:nvPr/>
        </p:nvSpPr>
        <p:spPr bwMode="auto">
          <a:xfrm>
            <a:off x="1341968" y="381000"/>
            <a:ext cx="9740969" cy="603250"/>
          </a:xfrm>
          <a:prstGeom prst="rect">
            <a:avLst/>
          </a:prstGeom>
          <a:solidFill>
            <a:schemeClr val="bg1"/>
          </a:solidFill>
          <a:ln w="12700">
            <a:solidFill>
              <a:schemeClr val="tx1"/>
            </a:solidFill>
            <a:miter lim="800000"/>
            <a:headEnd/>
            <a:tailEnd/>
          </a:ln>
          <a:effectLst/>
        </p:spPr>
        <p:txBody>
          <a:bodyPr wrap="none" anchor="ctr"/>
          <a:lstStyle/>
          <a:p>
            <a:pPr>
              <a:defRPr/>
            </a:pPr>
            <a:endParaRPr lang="en-US" sz="1800"/>
          </a:p>
        </p:txBody>
      </p:sp>
      <p:grpSp>
        <p:nvGrpSpPr>
          <p:cNvPr id="1028" name="Group 17"/>
          <p:cNvGrpSpPr>
            <a:grpSpLocks/>
          </p:cNvGrpSpPr>
          <p:nvPr/>
        </p:nvGrpSpPr>
        <p:grpSpPr bwMode="auto">
          <a:xfrm>
            <a:off x="11125200" y="55564"/>
            <a:ext cx="1054102" cy="854950"/>
            <a:chOff x="5629" y="36"/>
            <a:chExt cx="424" cy="334"/>
          </a:xfrm>
        </p:grpSpPr>
        <p:sp>
          <p:nvSpPr>
            <p:cNvPr id="4" name="Freeform 4"/>
            <p:cNvSpPr>
              <a:spLocks/>
            </p:cNvSpPr>
            <p:nvPr/>
          </p:nvSpPr>
          <p:spPr bwMode="auto">
            <a:xfrm>
              <a:off x="5650" y="36"/>
              <a:ext cx="351" cy="334"/>
            </a:xfrm>
            <a:custGeom>
              <a:avLst/>
              <a:gdLst/>
              <a:ahLst/>
              <a:cxnLst>
                <a:cxn ang="0">
                  <a:pos x="350" y="166"/>
                </a:cxn>
                <a:cxn ang="0">
                  <a:pos x="346" y="133"/>
                </a:cxn>
                <a:cxn ang="0">
                  <a:pos x="336" y="101"/>
                </a:cxn>
                <a:cxn ang="0">
                  <a:pos x="320" y="73"/>
                </a:cxn>
                <a:cxn ang="0">
                  <a:pos x="299" y="49"/>
                </a:cxn>
                <a:cxn ang="0">
                  <a:pos x="272" y="28"/>
                </a:cxn>
                <a:cxn ang="0">
                  <a:pos x="243" y="13"/>
                </a:cxn>
                <a:cxn ang="0">
                  <a:pos x="210" y="3"/>
                </a:cxn>
                <a:cxn ang="0">
                  <a:pos x="175" y="0"/>
                </a:cxn>
                <a:cxn ang="0">
                  <a:pos x="139" y="3"/>
                </a:cxn>
                <a:cxn ang="0">
                  <a:pos x="107" y="13"/>
                </a:cxn>
                <a:cxn ang="0">
                  <a:pos x="77" y="28"/>
                </a:cxn>
                <a:cxn ang="0">
                  <a:pos x="52" y="49"/>
                </a:cxn>
                <a:cxn ang="0">
                  <a:pos x="30" y="73"/>
                </a:cxn>
                <a:cxn ang="0">
                  <a:pos x="13" y="101"/>
                </a:cxn>
                <a:cxn ang="0">
                  <a:pos x="3" y="133"/>
                </a:cxn>
                <a:cxn ang="0">
                  <a:pos x="0" y="166"/>
                </a:cxn>
                <a:cxn ang="0">
                  <a:pos x="3" y="200"/>
                </a:cxn>
                <a:cxn ang="0">
                  <a:pos x="13" y="231"/>
                </a:cxn>
                <a:cxn ang="0">
                  <a:pos x="30" y="259"/>
                </a:cxn>
                <a:cxn ang="0">
                  <a:pos x="52" y="284"/>
                </a:cxn>
                <a:cxn ang="0">
                  <a:pos x="77" y="305"/>
                </a:cxn>
                <a:cxn ang="0">
                  <a:pos x="107" y="320"/>
                </a:cxn>
                <a:cxn ang="0">
                  <a:pos x="139" y="330"/>
                </a:cxn>
                <a:cxn ang="0">
                  <a:pos x="175" y="333"/>
                </a:cxn>
                <a:cxn ang="0">
                  <a:pos x="210" y="330"/>
                </a:cxn>
                <a:cxn ang="0">
                  <a:pos x="243" y="320"/>
                </a:cxn>
                <a:cxn ang="0">
                  <a:pos x="272" y="305"/>
                </a:cxn>
                <a:cxn ang="0">
                  <a:pos x="299" y="284"/>
                </a:cxn>
                <a:cxn ang="0">
                  <a:pos x="320" y="259"/>
                </a:cxn>
                <a:cxn ang="0">
                  <a:pos x="336" y="231"/>
                </a:cxn>
                <a:cxn ang="0">
                  <a:pos x="346" y="200"/>
                </a:cxn>
                <a:cxn ang="0">
                  <a:pos x="350" y="166"/>
                </a:cxn>
              </a:cxnLst>
              <a:rect l="0" t="0" r="r" b="b"/>
              <a:pathLst>
                <a:path w="351" h="334">
                  <a:moveTo>
                    <a:pt x="350" y="166"/>
                  </a:moveTo>
                  <a:lnTo>
                    <a:pt x="346" y="133"/>
                  </a:lnTo>
                  <a:lnTo>
                    <a:pt x="336" y="101"/>
                  </a:lnTo>
                  <a:lnTo>
                    <a:pt x="320" y="73"/>
                  </a:lnTo>
                  <a:lnTo>
                    <a:pt x="299" y="49"/>
                  </a:lnTo>
                  <a:lnTo>
                    <a:pt x="272" y="28"/>
                  </a:lnTo>
                  <a:lnTo>
                    <a:pt x="243" y="13"/>
                  </a:lnTo>
                  <a:lnTo>
                    <a:pt x="210" y="3"/>
                  </a:lnTo>
                  <a:lnTo>
                    <a:pt x="175" y="0"/>
                  </a:lnTo>
                  <a:lnTo>
                    <a:pt x="139" y="3"/>
                  </a:lnTo>
                  <a:lnTo>
                    <a:pt x="107" y="13"/>
                  </a:lnTo>
                  <a:lnTo>
                    <a:pt x="77" y="28"/>
                  </a:lnTo>
                  <a:lnTo>
                    <a:pt x="52" y="49"/>
                  </a:lnTo>
                  <a:lnTo>
                    <a:pt x="30" y="73"/>
                  </a:lnTo>
                  <a:lnTo>
                    <a:pt x="13" y="101"/>
                  </a:lnTo>
                  <a:lnTo>
                    <a:pt x="3" y="133"/>
                  </a:lnTo>
                  <a:lnTo>
                    <a:pt x="0" y="166"/>
                  </a:lnTo>
                  <a:lnTo>
                    <a:pt x="3" y="200"/>
                  </a:lnTo>
                  <a:lnTo>
                    <a:pt x="13" y="231"/>
                  </a:lnTo>
                  <a:lnTo>
                    <a:pt x="30" y="259"/>
                  </a:lnTo>
                  <a:lnTo>
                    <a:pt x="52" y="284"/>
                  </a:lnTo>
                  <a:lnTo>
                    <a:pt x="77" y="305"/>
                  </a:lnTo>
                  <a:lnTo>
                    <a:pt x="107" y="320"/>
                  </a:lnTo>
                  <a:lnTo>
                    <a:pt x="139" y="330"/>
                  </a:lnTo>
                  <a:lnTo>
                    <a:pt x="175" y="333"/>
                  </a:lnTo>
                  <a:lnTo>
                    <a:pt x="210" y="330"/>
                  </a:lnTo>
                  <a:lnTo>
                    <a:pt x="243" y="320"/>
                  </a:lnTo>
                  <a:lnTo>
                    <a:pt x="272" y="305"/>
                  </a:lnTo>
                  <a:lnTo>
                    <a:pt x="299" y="284"/>
                  </a:lnTo>
                  <a:lnTo>
                    <a:pt x="320" y="259"/>
                  </a:lnTo>
                  <a:lnTo>
                    <a:pt x="336" y="231"/>
                  </a:lnTo>
                  <a:lnTo>
                    <a:pt x="346" y="200"/>
                  </a:lnTo>
                  <a:lnTo>
                    <a:pt x="350" y="166"/>
                  </a:lnTo>
                </a:path>
              </a:pathLst>
            </a:custGeom>
            <a:solidFill>
              <a:srgbClr val="0000CC"/>
            </a:solidFill>
            <a:ln w="9525" cap="rnd">
              <a:noFill/>
              <a:round/>
              <a:headEnd type="none" w="sm" len="sm"/>
              <a:tailEnd type="none" w="sm" len="sm"/>
            </a:ln>
            <a:effectLst/>
          </p:spPr>
          <p:txBody>
            <a:bodyPr/>
            <a:lstStyle/>
            <a:p>
              <a:pPr>
                <a:defRPr/>
              </a:pPr>
              <a:endParaRPr lang="en-US" sz="1400"/>
            </a:p>
          </p:txBody>
        </p:sp>
        <p:sp>
          <p:nvSpPr>
            <p:cNvPr id="2" name="Freeform 5"/>
            <p:cNvSpPr>
              <a:spLocks/>
            </p:cNvSpPr>
            <p:nvPr/>
          </p:nvSpPr>
          <p:spPr bwMode="auto">
            <a:xfrm>
              <a:off x="5739" y="94"/>
              <a:ext cx="182" cy="205"/>
            </a:xfrm>
            <a:custGeom>
              <a:avLst/>
              <a:gdLst/>
              <a:ahLst/>
              <a:cxnLst>
                <a:cxn ang="0">
                  <a:pos x="138" y="200"/>
                </a:cxn>
                <a:cxn ang="0">
                  <a:pos x="158" y="202"/>
                </a:cxn>
                <a:cxn ang="0">
                  <a:pos x="171" y="196"/>
                </a:cxn>
                <a:cxn ang="0">
                  <a:pos x="177" y="185"/>
                </a:cxn>
                <a:cxn ang="0">
                  <a:pos x="177" y="159"/>
                </a:cxn>
                <a:cxn ang="0">
                  <a:pos x="161" y="117"/>
                </a:cxn>
                <a:cxn ang="0">
                  <a:pos x="129" y="72"/>
                </a:cxn>
                <a:cxn ang="0">
                  <a:pos x="92" y="36"/>
                </a:cxn>
                <a:cxn ang="0">
                  <a:pos x="66" y="16"/>
                </a:cxn>
                <a:cxn ang="0">
                  <a:pos x="46" y="7"/>
                </a:cxn>
                <a:cxn ang="0">
                  <a:pos x="29" y="3"/>
                </a:cxn>
                <a:cxn ang="0">
                  <a:pos x="15" y="7"/>
                </a:cxn>
                <a:cxn ang="0">
                  <a:pos x="7" y="15"/>
                </a:cxn>
                <a:cxn ang="0">
                  <a:pos x="3" y="29"/>
                </a:cxn>
                <a:cxn ang="0">
                  <a:pos x="5" y="50"/>
                </a:cxn>
                <a:cxn ang="0">
                  <a:pos x="15" y="77"/>
                </a:cxn>
                <a:cxn ang="0">
                  <a:pos x="33" y="110"/>
                </a:cxn>
                <a:cxn ang="0">
                  <a:pos x="56" y="140"/>
                </a:cxn>
                <a:cxn ang="0">
                  <a:pos x="77" y="162"/>
                </a:cxn>
                <a:cxn ang="0">
                  <a:pos x="91" y="173"/>
                </a:cxn>
                <a:cxn ang="0">
                  <a:pos x="93" y="177"/>
                </a:cxn>
                <a:cxn ang="0">
                  <a:pos x="88" y="181"/>
                </a:cxn>
                <a:cxn ang="0">
                  <a:pos x="79" y="175"/>
                </a:cxn>
                <a:cxn ang="0">
                  <a:pos x="70" y="165"/>
                </a:cxn>
                <a:cxn ang="0">
                  <a:pos x="64" y="157"/>
                </a:cxn>
                <a:cxn ang="0">
                  <a:pos x="52" y="142"/>
                </a:cxn>
                <a:cxn ang="0">
                  <a:pos x="31" y="113"/>
                </a:cxn>
                <a:cxn ang="0">
                  <a:pos x="9" y="75"/>
                </a:cxn>
                <a:cxn ang="0">
                  <a:pos x="0" y="36"/>
                </a:cxn>
                <a:cxn ang="0">
                  <a:pos x="3" y="14"/>
                </a:cxn>
                <a:cxn ang="0">
                  <a:pos x="11" y="3"/>
                </a:cxn>
                <a:cxn ang="0">
                  <a:pos x="24" y="0"/>
                </a:cxn>
                <a:cxn ang="0">
                  <a:pos x="41" y="3"/>
                </a:cxn>
                <a:cxn ang="0">
                  <a:pos x="70" y="15"/>
                </a:cxn>
                <a:cxn ang="0">
                  <a:pos x="107" y="43"/>
                </a:cxn>
                <a:cxn ang="0">
                  <a:pos x="138" y="77"/>
                </a:cxn>
                <a:cxn ang="0">
                  <a:pos x="162" y="114"/>
                </a:cxn>
                <a:cxn ang="0">
                  <a:pos x="174" y="140"/>
                </a:cxn>
                <a:cxn ang="0">
                  <a:pos x="181" y="168"/>
                </a:cxn>
                <a:cxn ang="0">
                  <a:pos x="179" y="190"/>
                </a:cxn>
                <a:cxn ang="0">
                  <a:pos x="173" y="199"/>
                </a:cxn>
                <a:cxn ang="0">
                  <a:pos x="160" y="204"/>
                </a:cxn>
                <a:cxn ang="0">
                  <a:pos x="139" y="202"/>
                </a:cxn>
              </a:cxnLst>
              <a:rect l="0" t="0" r="r" b="b"/>
              <a:pathLst>
                <a:path w="182" h="205">
                  <a:moveTo>
                    <a:pt x="126" y="196"/>
                  </a:moveTo>
                  <a:lnTo>
                    <a:pt x="138" y="200"/>
                  </a:lnTo>
                  <a:lnTo>
                    <a:pt x="149" y="202"/>
                  </a:lnTo>
                  <a:lnTo>
                    <a:pt x="158" y="202"/>
                  </a:lnTo>
                  <a:lnTo>
                    <a:pt x="166" y="200"/>
                  </a:lnTo>
                  <a:lnTo>
                    <a:pt x="171" y="196"/>
                  </a:lnTo>
                  <a:lnTo>
                    <a:pt x="175" y="191"/>
                  </a:lnTo>
                  <a:lnTo>
                    <a:pt x="177" y="185"/>
                  </a:lnTo>
                  <a:lnTo>
                    <a:pt x="179" y="177"/>
                  </a:lnTo>
                  <a:lnTo>
                    <a:pt x="177" y="159"/>
                  </a:lnTo>
                  <a:lnTo>
                    <a:pt x="171" y="139"/>
                  </a:lnTo>
                  <a:lnTo>
                    <a:pt x="161" y="117"/>
                  </a:lnTo>
                  <a:lnTo>
                    <a:pt x="147" y="94"/>
                  </a:lnTo>
                  <a:lnTo>
                    <a:pt x="129" y="72"/>
                  </a:lnTo>
                  <a:lnTo>
                    <a:pt x="110" y="52"/>
                  </a:lnTo>
                  <a:lnTo>
                    <a:pt x="92" y="36"/>
                  </a:lnTo>
                  <a:lnTo>
                    <a:pt x="78" y="24"/>
                  </a:lnTo>
                  <a:lnTo>
                    <a:pt x="66" y="16"/>
                  </a:lnTo>
                  <a:lnTo>
                    <a:pt x="55" y="11"/>
                  </a:lnTo>
                  <a:lnTo>
                    <a:pt x="46" y="7"/>
                  </a:lnTo>
                  <a:lnTo>
                    <a:pt x="37" y="4"/>
                  </a:lnTo>
                  <a:lnTo>
                    <a:pt x="29" y="3"/>
                  </a:lnTo>
                  <a:lnTo>
                    <a:pt x="21" y="3"/>
                  </a:lnTo>
                  <a:lnTo>
                    <a:pt x="15" y="7"/>
                  </a:lnTo>
                  <a:lnTo>
                    <a:pt x="11" y="10"/>
                  </a:lnTo>
                  <a:lnTo>
                    <a:pt x="7" y="15"/>
                  </a:lnTo>
                  <a:lnTo>
                    <a:pt x="4" y="21"/>
                  </a:lnTo>
                  <a:lnTo>
                    <a:pt x="3" y="29"/>
                  </a:lnTo>
                  <a:lnTo>
                    <a:pt x="3" y="39"/>
                  </a:lnTo>
                  <a:lnTo>
                    <a:pt x="5" y="50"/>
                  </a:lnTo>
                  <a:lnTo>
                    <a:pt x="9" y="62"/>
                  </a:lnTo>
                  <a:lnTo>
                    <a:pt x="15" y="77"/>
                  </a:lnTo>
                  <a:lnTo>
                    <a:pt x="21" y="91"/>
                  </a:lnTo>
                  <a:lnTo>
                    <a:pt x="33" y="110"/>
                  </a:lnTo>
                  <a:lnTo>
                    <a:pt x="44" y="126"/>
                  </a:lnTo>
                  <a:lnTo>
                    <a:pt x="56" y="140"/>
                  </a:lnTo>
                  <a:lnTo>
                    <a:pt x="68" y="154"/>
                  </a:lnTo>
                  <a:lnTo>
                    <a:pt x="77" y="162"/>
                  </a:lnTo>
                  <a:lnTo>
                    <a:pt x="86" y="169"/>
                  </a:lnTo>
                  <a:lnTo>
                    <a:pt x="91" y="173"/>
                  </a:lnTo>
                  <a:lnTo>
                    <a:pt x="92" y="175"/>
                  </a:lnTo>
                  <a:lnTo>
                    <a:pt x="93" y="177"/>
                  </a:lnTo>
                  <a:lnTo>
                    <a:pt x="91" y="180"/>
                  </a:lnTo>
                  <a:lnTo>
                    <a:pt x="88" y="181"/>
                  </a:lnTo>
                  <a:lnTo>
                    <a:pt x="84" y="179"/>
                  </a:lnTo>
                  <a:lnTo>
                    <a:pt x="79" y="175"/>
                  </a:lnTo>
                  <a:lnTo>
                    <a:pt x="74" y="170"/>
                  </a:lnTo>
                  <a:lnTo>
                    <a:pt x="70" y="165"/>
                  </a:lnTo>
                  <a:lnTo>
                    <a:pt x="66" y="160"/>
                  </a:lnTo>
                  <a:lnTo>
                    <a:pt x="64" y="157"/>
                  </a:lnTo>
                  <a:lnTo>
                    <a:pt x="63" y="156"/>
                  </a:lnTo>
                  <a:lnTo>
                    <a:pt x="52" y="142"/>
                  </a:lnTo>
                  <a:lnTo>
                    <a:pt x="42" y="128"/>
                  </a:lnTo>
                  <a:lnTo>
                    <a:pt x="31" y="113"/>
                  </a:lnTo>
                  <a:lnTo>
                    <a:pt x="20" y="95"/>
                  </a:lnTo>
                  <a:lnTo>
                    <a:pt x="9" y="75"/>
                  </a:lnTo>
                  <a:lnTo>
                    <a:pt x="3" y="54"/>
                  </a:lnTo>
                  <a:lnTo>
                    <a:pt x="0" y="36"/>
                  </a:lnTo>
                  <a:lnTo>
                    <a:pt x="1" y="20"/>
                  </a:lnTo>
                  <a:lnTo>
                    <a:pt x="3" y="14"/>
                  </a:lnTo>
                  <a:lnTo>
                    <a:pt x="7" y="8"/>
                  </a:lnTo>
                  <a:lnTo>
                    <a:pt x="11" y="3"/>
                  </a:lnTo>
                  <a:lnTo>
                    <a:pt x="16" y="2"/>
                  </a:lnTo>
                  <a:lnTo>
                    <a:pt x="24" y="0"/>
                  </a:lnTo>
                  <a:lnTo>
                    <a:pt x="32" y="0"/>
                  </a:lnTo>
                  <a:lnTo>
                    <a:pt x="41" y="3"/>
                  </a:lnTo>
                  <a:lnTo>
                    <a:pt x="51" y="6"/>
                  </a:lnTo>
                  <a:lnTo>
                    <a:pt x="70" y="15"/>
                  </a:lnTo>
                  <a:lnTo>
                    <a:pt x="89" y="28"/>
                  </a:lnTo>
                  <a:lnTo>
                    <a:pt x="107" y="43"/>
                  </a:lnTo>
                  <a:lnTo>
                    <a:pt x="122" y="60"/>
                  </a:lnTo>
                  <a:lnTo>
                    <a:pt x="138" y="77"/>
                  </a:lnTo>
                  <a:lnTo>
                    <a:pt x="151" y="96"/>
                  </a:lnTo>
                  <a:lnTo>
                    <a:pt x="162" y="114"/>
                  </a:lnTo>
                  <a:lnTo>
                    <a:pt x="171" y="130"/>
                  </a:lnTo>
                  <a:lnTo>
                    <a:pt x="174" y="140"/>
                  </a:lnTo>
                  <a:lnTo>
                    <a:pt x="179" y="154"/>
                  </a:lnTo>
                  <a:lnTo>
                    <a:pt x="181" y="168"/>
                  </a:lnTo>
                  <a:lnTo>
                    <a:pt x="181" y="183"/>
                  </a:lnTo>
                  <a:lnTo>
                    <a:pt x="179" y="190"/>
                  </a:lnTo>
                  <a:lnTo>
                    <a:pt x="177" y="195"/>
                  </a:lnTo>
                  <a:lnTo>
                    <a:pt x="173" y="199"/>
                  </a:lnTo>
                  <a:lnTo>
                    <a:pt x="167" y="202"/>
                  </a:lnTo>
                  <a:lnTo>
                    <a:pt x="160" y="204"/>
                  </a:lnTo>
                  <a:lnTo>
                    <a:pt x="150" y="204"/>
                  </a:lnTo>
                  <a:lnTo>
                    <a:pt x="139" y="202"/>
                  </a:lnTo>
                  <a:lnTo>
                    <a:pt x="126" y="196"/>
                  </a:lnTo>
                </a:path>
              </a:pathLst>
            </a:custGeom>
            <a:solidFill>
              <a:srgbClr val="FFFFFF"/>
            </a:solidFill>
            <a:ln w="12700" cap="rnd" cmpd="sng">
              <a:solidFill>
                <a:schemeClr val="bg1"/>
              </a:solidFill>
              <a:prstDash val="solid"/>
              <a:round/>
              <a:headEnd type="none" w="sm" len="sm"/>
              <a:tailEnd type="none" w="sm" len="sm"/>
            </a:ln>
            <a:effectLst/>
          </p:spPr>
          <p:txBody>
            <a:bodyPr/>
            <a:lstStyle/>
            <a:p>
              <a:pPr>
                <a:defRPr/>
              </a:pPr>
              <a:endParaRPr lang="en-US" sz="1400"/>
            </a:p>
          </p:txBody>
        </p:sp>
        <p:sp>
          <p:nvSpPr>
            <p:cNvPr id="6" name="Freeform 6"/>
            <p:cNvSpPr>
              <a:spLocks/>
            </p:cNvSpPr>
            <p:nvPr/>
          </p:nvSpPr>
          <p:spPr bwMode="auto">
            <a:xfrm>
              <a:off x="5629" y="51"/>
              <a:ext cx="423" cy="206"/>
            </a:xfrm>
            <a:custGeom>
              <a:avLst/>
              <a:gdLst/>
              <a:ahLst/>
              <a:cxnLst>
                <a:cxn ang="0">
                  <a:pos x="0" y="203"/>
                </a:cxn>
                <a:cxn ang="0">
                  <a:pos x="25" y="189"/>
                </a:cxn>
                <a:cxn ang="0">
                  <a:pos x="52" y="175"/>
                </a:cxn>
                <a:cxn ang="0">
                  <a:pos x="68" y="168"/>
                </a:cxn>
                <a:cxn ang="0">
                  <a:pos x="83" y="162"/>
                </a:cxn>
                <a:cxn ang="0">
                  <a:pos x="101" y="156"/>
                </a:cxn>
                <a:cxn ang="0">
                  <a:pos x="120" y="150"/>
                </a:cxn>
                <a:cxn ang="0">
                  <a:pos x="147" y="141"/>
                </a:cxn>
                <a:cxn ang="0">
                  <a:pos x="173" y="132"/>
                </a:cxn>
                <a:cxn ang="0">
                  <a:pos x="198" y="125"/>
                </a:cxn>
                <a:cxn ang="0">
                  <a:pos x="222" y="117"/>
                </a:cxn>
                <a:cxn ang="0">
                  <a:pos x="245" y="109"/>
                </a:cxn>
                <a:cxn ang="0">
                  <a:pos x="269" y="99"/>
                </a:cxn>
                <a:cxn ang="0">
                  <a:pos x="295" y="88"/>
                </a:cxn>
                <a:cxn ang="0">
                  <a:pos x="319" y="78"/>
                </a:cxn>
                <a:cxn ang="0">
                  <a:pos x="332" y="70"/>
                </a:cxn>
                <a:cxn ang="0">
                  <a:pos x="346" y="62"/>
                </a:cxn>
                <a:cxn ang="0">
                  <a:pos x="361" y="53"/>
                </a:cxn>
                <a:cxn ang="0">
                  <a:pos x="376" y="44"/>
                </a:cxn>
                <a:cxn ang="0">
                  <a:pos x="389" y="33"/>
                </a:cxn>
                <a:cxn ang="0">
                  <a:pos x="403" y="22"/>
                </a:cxn>
                <a:cxn ang="0">
                  <a:pos x="413" y="11"/>
                </a:cxn>
                <a:cxn ang="0">
                  <a:pos x="422" y="0"/>
                </a:cxn>
                <a:cxn ang="0">
                  <a:pos x="416" y="9"/>
                </a:cxn>
                <a:cxn ang="0">
                  <a:pos x="407" y="21"/>
                </a:cxn>
                <a:cxn ang="0">
                  <a:pos x="398" y="33"/>
                </a:cxn>
                <a:cxn ang="0">
                  <a:pos x="390" y="43"/>
                </a:cxn>
                <a:cxn ang="0">
                  <a:pos x="372" y="62"/>
                </a:cxn>
                <a:cxn ang="0">
                  <a:pos x="351" y="79"/>
                </a:cxn>
                <a:cxn ang="0">
                  <a:pos x="328" y="94"/>
                </a:cxn>
                <a:cxn ang="0">
                  <a:pos x="304" y="107"/>
                </a:cxn>
                <a:cxn ang="0">
                  <a:pos x="277" y="118"/>
                </a:cxn>
                <a:cxn ang="0">
                  <a:pos x="250" y="127"/>
                </a:cxn>
                <a:cxn ang="0">
                  <a:pos x="223" y="137"/>
                </a:cxn>
                <a:cxn ang="0">
                  <a:pos x="196" y="144"/>
                </a:cxn>
                <a:cxn ang="0">
                  <a:pos x="140" y="157"/>
                </a:cxn>
                <a:cxn ang="0">
                  <a:pos x="88" y="171"/>
                </a:cxn>
                <a:cxn ang="0">
                  <a:pos x="62" y="178"/>
                </a:cxn>
                <a:cxn ang="0">
                  <a:pos x="40" y="185"/>
                </a:cxn>
                <a:cxn ang="0">
                  <a:pos x="19" y="195"/>
                </a:cxn>
                <a:cxn ang="0">
                  <a:pos x="0" y="205"/>
                </a:cxn>
                <a:cxn ang="0">
                  <a:pos x="0" y="203"/>
                </a:cxn>
              </a:cxnLst>
              <a:rect l="0" t="0" r="r" b="b"/>
              <a:pathLst>
                <a:path w="423" h="206">
                  <a:moveTo>
                    <a:pt x="0" y="203"/>
                  </a:moveTo>
                  <a:lnTo>
                    <a:pt x="25" y="189"/>
                  </a:lnTo>
                  <a:lnTo>
                    <a:pt x="52" y="175"/>
                  </a:lnTo>
                  <a:lnTo>
                    <a:pt x="68" y="168"/>
                  </a:lnTo>
                  <a:lnTo>
                    <a:pt x="83" y="162"/>
                  </a:lnTo>
                  <a:lnTo>
                    <a:pt x="101" y="156"/>
                  </a:lnTo>
                  <a:lnTo>
                    <a:pt x="120" y="150"/>
                  </a:lnTo>
                  <a:lnTo>
                    <a:pt x="147" y="141"/>
                  </a:lnTo>
                  <a:lnTo>
                    <a:pt x="173" y="132"/>
                  </a:lnTo>
                  <a:lnTo>
                    <a:pt x="198" y="125"/>
                  </a:lnTo>
                  <a:lnTo>
                    <a:pt x="222" y="117"/>
                  </a:lnTo>
                  <a:lnTo>
                    <a:pt x="245" y="109"/>
                  </a:lnTo>
                  <a:lnTo>
                    <a:pt x="269" y="99"/>
                  </a:lnTo>
                  <a:lnTo>
                    <a:pt x="295" y="88"/>
                  </a:lnTo>
                  <a:lnTo>
                    <a:pt x="319" y="78"/>
                  </a:lnTo>
                  <a:lnTo>
                    <a:pt x="332" y="70"/>
                  </a:lnTo>
                  <a:lnTo>
                    <a:pt x="346" y="62"/>
                  </a:lnTo>
                  <a:lnTo>
                    <a:pt x="361" y="53"/>
                  </a:lnTo>
                  <a:lnTo>
                    <a:pt x="376" y="44"/>
                  </a:lnTo>
                  <a:lnTo>
                    <a:pt x="389" y="33"/>
                  </a:lnTo>
                  <a:lnTo>
                    <a:pt x="403" y="22"/>
                  </a:lnTo>
                  <a:lnTo>
                    <a:pt x="413" y="11"/>
                  </a:lnTo>
                  <a:lnTo>
                    <a:pt x="422" y="0"/>
                  </a:lnTo>
                  <a:lnTo>
                    <a:pt x="416" y="9"/>
                  </a:lnTo>
                  <a:lnTo>
                    <a:pt x="407" y="21"/>
                  </a:lnTo>
                  <a:lnTo>
                    <a:pt x="398" y="33"/>
                  </a:lnTo>
                  <a:lnTo>
                    <a:pt x="390" y="43"/>
                  </a:lnTo>
                  <a:lnTo>
                    <a:pt x="372" y="62"/>
                  </a:lnTo>
                  <a:lnTo>
                    <a:pt x="351" y="79"/>
                  </a:lnTo>
                  <a:lnTo>
                    <a:pt x="328" y="94"/>
                  </a:lnTo>
                  <a:lnTo>
                    <a:pt x="304" y="107"/>
                  </a:lnTo>
                  <a:lnTo>
                    <a:pt x="277" y="118"/>
                  </a:lnTo>
                  <a:lnTo>
                    <a:pt x="250" y="127"/>
                  </a:lnTo>
                  <a:lnTo>
                    <a:pt x="223" y="137"/>
                  </a:lnTo>
                  <a:lnTo>
                    <a:pt x="196" y="144"/>
                  </a:lnTo>
                  <a:lnTo>
                    <a:pt x="140" y="157"/>
                  </a:lnTo>
                  <a:lnTo>
                    <a:pt x="88" y="171"/>
                  </a:lnTo>
                  <a:lnTo>
                    <a:pt x="62" y="178"/>
                  </a:lnTo>
                  <a:lnTo>
                    <a:pt x="40" y="185"/>
                  </a:lnTo>
                  <a:lnTo>
                    <a:pt x="19" y="195"/>
                  </a:lnTo>
                  <a:lnTo>
                    <a:pt x="0" y="205"/>
                  </a:lnTo>
                  <a:lnTo>
                    <a:pt x="0" y="203"/>
                  </a:lnTo>
                </a:path>
              </a:pathLst>
            </a:custGeom>
            <a:solidFill>
              <a:srgbClr val="FF0000"/>
            </a:solidFill>
            <a:ln w="9525" cap="rnd">
              <a:noFill/>
              <a:round/>
              <a:headEnd type="none" w="sm" len="sm"/>
              <a:tailEnd type="none" w="sm" len="sm"/>
            </a:ln>
            <a:effectLst/>
          </p:spPr>
          <p:txBody>
            <a:bodyPr/>
            <a:lstStyle/>
            <a:p>
              <a:pPr>
                <a:defRPr/>
              </a:pPr>
              <a:endParaRPr lang="en-US" sz="1400"/>
            </a:p>
          </p:txBody>
        </p:sp>
        <p:sp>
          <p:nvSpPr>
            <p:cNvPr id="3" name="Freeform 7"/>
            <p:cNvSpPr>
              <a:spLocks/>
            </p:cNvSpPr>
            <p:nvPr/>
          </p:nvSpPr>
          <p:spPr bwMode="auto">
            <a:xfrm>
              <a:off x="5679" y="172"/>
              <a:ext cx="66" cy="56"/>
            </a:xfrm>
            <a:custGeom>
              <a:avLst/>
              <a:gdLst/>
              <a:ahLst/>
              <a:cxnLst>
                <a:cxn ang="0">
                  <a:pos x="11" y="0"/>
                </a:cxn>
                <a:cxn ang="0">
                  <a:pos x="23" y="0"/>
                </a:cxn>
                <a:cxn ang="0">
                  <a:pos x="29" y="0"/>
                </a:cxn>
                <a:cxn ang="0">
                  <a:pos x="32" y="6"/>
                </a:cxn>
                <a:cxn ang="0">
                  <a:pos x="41" y="19"/>
                </a:cxn>
                <a:cxn ang="0">
                  <a:pos x="48" y="33"/>
                </a:cxn>
                <a:cxn ang="0">
                  <a:pos x="52" y="38"/>
                </a:cxn>
                <a:cxn ang="0">
                  <a:pos x="52" y="29"/>
                </a:cxn>
                <a:cxn ang="0">
                  <a:pos x="52" y="7"/>
                </a:cxn>
                <a:cxn ang="0">
                  <a:pos x="49" y="3"/>
                </a:cxn>
                <a:cxn ang="0">
                  <a:pos x="47" y="0"/>
                </a:cxn>
                <a:cxn ang="0">
                  <a:pos x="60" y="0"/>
                </a:cxn>
                <a:cxn ang="0">
                  <a:pos x="66" y="0"/>
                </a:cxn>
                <a:cxn ang="0">
                  <a:pos x="61" y="4"/>
                </a:cxn>
                <a:cxn ang="0">
                  <a:pos x="61" y="7"/>
                </a:cxn>
                <a:cxn ang="0">
                  <a:pos x="61" y="26"/>
                </a:cxn>
                <a:cxn ang="0">
                  <a:pos x="61" y="52"/>
                </a:cxn>
                <a:cxn ang="0">
                  <a:pos x="63" y="55"/>
                </a:cxn>
                <a:cxn ang="0">
                  <a:pos x="67" y="61"/>
                </a:cxn>
                <a:cxn ang="0">
                  <a:pos x="32" y="48"/>
                </a:cxn>
                <a:cxn ang="0">
                  <a:pos x="20" y="30"/>
                </a:cxn>
                <a:cxn ang="0">
                  <a:pos x="16" y="22"/>
                </a:cxn>
                <a:cxn ang="0">
                  <a:pos x="14" y="22"/>
                </a:cxn>
                <a:cxn ang="0">
                  <a:pos x="14" y="27"/>
                </a:cxn>
                <a:cxn ang="0">
                  <a:pos x="14" y="40"/>
                </a:cxn>
                <a:cxn ang="0">
                  <a:pos x="16" y="55"/>
                </a:cxn>
                <a:cxn ang="0">
                  <a:pos x="20" y="59"/>
                </a:cxn>
                <a:cxn ang="0">
                  <a:pos x="14" y="59"/>
                </a:cxn>
                <a:cxn ang="0">
                  <a:pos x="0" y="60"/>
                </a:cxn>
                <a:cxn ang="0">
                  <a:pos x="6" y="54"/>
                </a:cxn>
                <a:cxn ang="0">
                  <a:pos x="7" y="51"/>
                </a:cxn>
                <a:cxn ang="0">
                  <a:pos x="7" y="27"/>
                </a:cxn>
                <a:cxn ang="0">
                  <a:pos x="7" y="7"/>
                </a:cxn>
                <a:cxn ang="0">
                  <a:pos x="3" y="3"/>
                </a:cxn>
                <a:cxn ang="0">
                  <a:pos x="2" y="0"/>
                </a:cxn>
              </a:cxnLst>
              <a:rect l="0" t="0" r="r" b="b"/>
              <a:pathLst>
                <a:path w="68" h="62">
                  <a:moveTo>
                    <a:pt x="2" y="0"/>
                  </a:moveTo>
                  <a:lnTo>
                    <a:pt x="11" y="0"/>
                  </a:lnTo>
                  <a:lnTo>
                    <a:pt x="18" y="0"/>
                  </a:lnTo>
                  <a:lnTo>
                    <a:pt x="23" y="0"/>
                  </a:lnTo>
                  <a:lnTo>
                    <a:pt x="25" y="0"/>
                  </a:lnTo>
                  <a:lnTo>
                    <a:pt x="29" y="0"/>
                  </a:lnTo>
                  <a:lnTo>
                    <a:pt x="29" y="2"/>
                  </a:lnTo>
                  <a:lnTo>
                    <a:pt x="32" y="6"/>
                  </a:lnTo>
                  <a:lnTo>
                    <a:pt x="36" y="12"/>
                  </a:lnTo>
                  <a:lnTo>
                    <a:pt x="41" y="19"/>
                  </a:lnTo>
                  <a:lnTo>
                    <a:pt x="45" y="26"/>
                  </a:lnTo>
                  <a:lnTo>
                    <a:pt x="48" y="33"/>
                  </a:lnTo>
                  <a:lnTo>
                    <a:pt x="52" y="36"/>
                  </a:lnTo>
                  <a:lnTo>
                    <a:pt x="52" y="38"/>
                  </a:lnTo>
                  <a:lnTo>
                    <a:pt x="52" y="36"/>
                  </a:lnTo>
                  <a:lnTo>
                    <a:pt x="52" y="29"/>
                  </a:lnTo>
                  <a:lnTo>
                    <a:pt x="52" y="20"/>
                  </a:lnTo>
                  <a:lnTo>
                    <a:pt x="52" y="7"/>
                  </a:lnTo>
                  <a:lnTo>
                    <a:pt x="51" y="5"/>
                  </a:lnTo>
                  <a:lnTo>
                    <a:pt x="49" y="3"/>
                  </a:lnTo>
                  <a:lnTo>
                    <a:pt x="48" y="1"/>
                  </a:lnTo>
                  <a:lnTo>
                    <a:pt x="47" y="0"/>
                  </a:lnTo>
                  <a:lnTo>
                    <a:pt x="53" y="0"/>
                  </a:lnTo>
                  <a:lnTo>
                    <a:pt x="60" y="0"/>
                  </a:lnTo>
                  <a:lnTo>
                    <a:pt x="65" y="0"/>
                  </a:lnTo>
                  <a:lnTo>
                    <a:pt x="66" y="0"/>
                  </a:lnTo>
                  <a:lnTo>
                    <a:pt x="63" y="3"/>
                  </a:lnTo>
                  <a:lnTo>
                    <a:pt x="61" y="4"/>
                  </a:lnTo>
                  <a:lnTo>
                    <a:pt x="61" y="5"/>
                  </a:lnTo>
                  <a:lnTo>
                    <a:pt x="61" y="7"/>
                  </a:lnTo>
                  <a:lnTo>
                    <a:pt x="61" y="15"/>
                  </a:lnTo>
                  <a:lnTo>
                    <a:pt x="61" y="26"/>
                  </a:lnTo>
                  <a:lnTo>
                    <a:pt x="61" y="38"/>
                  </a:lnTo>
                  <a:lnTo>
                    <a:pt x="61" y="52"/>
                  </a:lnTo>
                  <a:lnTo>
                    <a:pt x="61" y="54"/>
                  </a:lnTo>
                  <a:lnTo>
                    <a:pt x="63" y="55"/>
                  </a:lnTo>
                  <a:lnTo>
                    <a:pt x="65" y="58"/>
                  </a:lnTo>
                  <a:lnTo>
                    <a:pt x="67" y="61"/>
                  </a:lnTo>
                  <a:lnTo>
                    <a:pt x="39" y="61"/>
                  </a:lnTo>
                  <a:lnTo>
                    <a:pt x="32" y="48"/>
                  </a:lnTo>
                  <a:lnTo>
                    <a:pt x="24" y="36"/>
                  </a:lnTo>
                  <a:lnTo>
                    <a:pt x="20" y="30"/>
                  </a:lnTo>
                  <a:lnTo>
                    <a:pt x="18" y="25"/>
                  </a:lnTo>
                  <a:lnTo>
                    <a:pt x="16" y="22"/>
                  </a:lnTo>
                  <a:lnTo>
                    <a:pt x="14" y="21"/>
                  </a:lnTo>
                  <a:lnTo>
                    <a:pt x="14" y="22"/>
                  </a:lnTo>
                  <a:lnTo>
                    <a:pt x="14" y="24"/>
                  </a:lnTo>
                  <a:lnTo>
                    <a:pt x="14" y="27"/>
                  </a:lnTo>
                  <a:lnTo>
                    <a:pt x="14" y="30"/>
                  </a:lnTo>
                  <a:lnTo>
                    <a:pt x="14" y="40"/>
                  </a:lnTo>
                  <a:lnTo>
                    <a:pt x="15" y="51"/>
                  </a:lnTo>
                  <a:lnTo>
                    <a:pt x="16" y="55"/>
                  </a:lnTo>
                  <a:lnTo>
                    <a:pt x="21" y="59"/>
                  </a:lnTo>
                  <a:lnTo>
                    <a:pt x="20" y="59"/>
                  </a:lnTo>
                  <a:lnTo>
                    <a:pt x="18" y="59"/>
                  </a:lnTo>
                  <a:lnTo>
                    <a:pt x="14" y="59"/>
                  </a:lnTo>
                  <a:lnTo>
                    <a:pt x="8" y="60"/>
                  </a:lnTo>
                  <a:lnTo>
                    <a:pt x="0" y="60"/>
                  </a:lnTo>
                  <a:lnTo>
                    <a:pt x="4" y="58"/>
                  </a:lnTo>
                  <a:lnTo>
                    <a:pt x="6" y="54"/>
                  </a:lnTo>
                  <a:lnTo>
                    <a:pt x="7" y="52"/>
                  </a:lnTo>
                  <a:lnTo>
                    <a:pt x="7" y="51"/>
                  </a:lnTo>
                  <a:lnTo>
                    <a:pt x="7" y="38"/>
                  </a:lnTo>
                  <a:lnTo>
                    <a:pt x="7" y="27"/>
                  </a:lnTo>
                  <a:lnTo>
                    <a:pt x="7" y="15"/>
                  </a:lnTo>
                  <a:lnTo>
                    <a:pt x="7" y="7"/>
                  </a:lnTo>
                  <a:lnTo>
                    <a:pt x="6" y="5"/>
                  </a:lnTo>
                  <a:lnTo>
                    <a:pt x="3" y="3"/>
                  </a:lnTo>
                  <a:lnTo>
                    <a:pt x="1" y="0"/>
                  </a:lnTo>
                  <a:lnTo>
                    <a:pt x="2" y="0"/>
                  </a:lnTo>
                </a:path>
              </a:pathLst>
            </a:custGeom>
            <a:solidFill>
              <a:srgbClr val="FFFFFF"/>
            </a:solidFill>
            <a:ln w="9525" cap="rnd">
              <a:noFill/>
              <a:round/>
              <a:headEnd type="none" w="sm" len="sm"/>
              <a:tailEnd type="none" w="sm" len="sm"/>
            </a:ln>
            <a:effectLst/>
          </p:spPr>
          <p:txBody>
            <a:bodyPr/>
            <a:lstStyle/>
            <a:p>
              <a:pPr>
                <a:defRPr/>
              </a:pPr>
              <a:endParaRPr lang="en-US" sz="1400"/>
            </a:p>
          </p:txBody>
        </p:sp>
        <p:sp>
          <p:nvSpPr>
            <p:cNvPr id="1032" name="Freeform 8"/>
            <p:cNvSpPr>
              <a:spLocks/>
            </p:cNvSpPr>
            <p:nvPr/>
          </p:nvSpPr>
          <p:spPr bwMode="auto">
            <a:xfrm>
              <a:off x="5758" y="172"/>
              <a:ext cx="76" cy="56"/>
            </a:xfrm>
            <a:custGeom>
              <a:avLst/>
              <a:gdLst/>
              <a:ahLst/>
              <a:cxnLst>
                <a:cxn ang="0">
                  <a:pos x="16" y="28"/>
                </a:cxn>
                <a:cxn ang="0">
                  <a:pos x="19" y="15"/>
                </a:cxn>
                <a:cxn ang="0">
                  <a:pos x="22" y="7"/>
                </a:cxn>
                <a:cxn ang="0">
                  <a:pos x="20" y="4"/>
                </a:cxn>
                <a:cxn ang="0">
                  <a:pos x="16" y="0"/>
                </a:cxn>
                <a:cxn ang="0">
                  <a:pos x="28" y="0"/>
                </a:cxn>
                <a:cxn ang="0">
                  <a:pos x="38" y="0"/>
                </a:cxn>
                <a:cxn ang="0">
                  <a:pos x="42" y="0"/>
                </a:cxn>
                <a:cxn ang="0">
                  <a:pos x="46" y="0"/>
                </a:cxn>
                <a:cxn ang="0">
                  <a:pos x="47" y="0"/>
                </a:cxn>
                <a:cxn ang="0">
                  <a:pos x="50" y="4"/>
                </a:cxn>
                <a:cxn ang="0">
                  <a:pos x="52" y="10"/>
                </a:cxn>
                <a:cxn ang="0">
                  <a:pos x="55" y="17"/>
                </a:cxn>
                <a:cxn ang="0">
                  <a:pos x="58" y="25"/>
                </a:cxn>
                <a:cxn ang="0">
                  <a:pos x="64" y="41"/>
                </a:cxn>
                <a:cxn ang="0">
                  <a:pos x="69" y="55"/>
                </a:cxn>
                <a:cxn ang="0">
                  <a:pos x="73" y="59"/>
                </a:cxn>
                <a:cxn ang="0">
                  <a:pos x="75" y="61"/>
                </a:cxn>
                <a:cxn ang="0">
                  <a:pos x="64" y="61"/>
                </a:cxn>
                <a:cxn ang="0">
                  <a:pos x="51" y="61"/>
                </a:cxn>
                <a:cxn ang="0">
                  <a:pos x="46" y="61"/>
                </a:cxn>
                <a:cxn ang="0">
                  <a:pos x="41" y="61"/>
                </a:cxn>
                <a:cxn ang="0">
                  <a:pos x="38" y="61"/>
                </a:cxn>
                <a:cxn ang="0">
                  <a:pos x="36" y="61"/>
                </a:cxn>
                <a:cxn ang="0">
                  <a:pos x="41" y="58"/>
                </a:cxn>
                <a:cxn ang="0">
                  <a:pos x="42" y="55"/>
                </a:cxn>
                <a:cxn ang="0">
                  <a:pos x="41" y="52"/>
                </a:cxn>
                <a:cxn ang="0">
                  <a:pos x="40" y="46"/>
                </a:cxn>
                <a:cxn ang="0">
                  <a:pos x="19" y="46"/>
                </a:cxn>
                <a:cxn ang="0">
                  <a:pos x="17" y="53"/>
                </a:cxn>
                <a:cxn ang="0">
                  <a:pos x="18" y="58"/>
                </a:cxn>
                <a:cxn ang="0">
                  <a:pos x="20" y="59"/>
                </a:cxn>
                <a:cxn ang="0">
                  <a:pos x="21" y="60"/>
                </a:cxn>
                <a:cxn ang="0">
                  <a:pos x="16" y="60"/>
                </a:cxn>
                <a:cxn ang="0">
                  <a:pos x="9" y="60"/>
                </a:cxn>
                <a:cxn ang="0">
                  <a:pos x="5" y="60"/>
                </a:cxn>
                <a:cxn ang="0">
                  <a:pos x="2" y="60"/>
                </a:cxn>
                <a:cxn ang="0">
                  <a:pos x="0" y="60"/>
                </a:cxn>
                <a:cxn ang="0">
                  <a:pos x="5" y="57"/>
                </a:cxn>
                <a:cxn ang="0">
                  <a:pos x="7" y="54"/>
                </a:cxn>
                <a:cxn ang="0">
                  <a:pos x="8" y="53"/>
                </a:cxn>
                <a:cxn ang="0">
                  <a:pos x="11" y="40"/>
                </a:cxn>
                <a:cxn ang="0">
                  <a:pos x="16" y="28"/>
                </a:cxn>
                <a:cxn ang="0">
                  <a:pos x="24" y="28"/>
                </a:cxn>
                <a:cxn ang="0">
                  <a:pos x="23" y="32"/>
                </a:cxn>
                <a:cxn ang="0">
                  <a:pos x="22" y="35"/>
                </a:cxn>
                <a:cxn ang="0">
                  <a:pos x="21" y="38"/>
                </a:cxn>
                <a:cxn ang="0">
                  <a:pos x="20" y="39"/>
                </a:cxn>
                <a:cxn ang="0">
                  <a:pos x="38" y="39"/>
                </a:cxn>
                <a:cxn ang="0">
                  <a:pos x="28" y="15"/>
                </a:cxn>
                <a:cxn ang="0">
                  <a:pos x="28" y="16"/>
                </a:cxn>
                <a:cxn ang="0">
                  <a:pos x="27" y="20"/>
                </a:cxn>
                <a:cxn ang="0">
                  <a:pos x="25" y="23"/>
                </a:cxn>
                <a:cxn ang="0">
                  <a:pos x="24" y="28"/>
                </a:cxn>
                <a:cxn ang="0">
                  <a:pos x="16" y="28"/>
                </a:cxn>
              </a:cxnLst>
              <a:rect l="0" t="0" r="r" b="b"/>
              <a:pathLst>
                <a:path w="76" h="62">
                  <a:moveTo>
                    <a:pt x="16" y="28"/>
                  </a:moveTo>
                  <a:lnTo>
                    <a:pt x="19" y="15"/>
                  </a:lnTo>
                  <a:lnTo>
                    <a:pt x="22" y="7"/>
                  </a:lnTo>
                  <a:lnTo>
                    <a:pt x="20" y="4"/>
                  </a:lnTo>
                  <a:lnTo>
                    <a:pt x="16" y="0"/>
                  </a:lnTo>
                  <a:lnTo>
                    <a:pt x="28" y="0"/>
                  </a:lnTo>
                  <a:lnTo>
                    <a:pt x="38" y="0"/>
                  </a:lnTo>
                  <a:lnTo>
                    <a:pt x="42" y="0"/>
                  </a:lnTo>
                  <a:lnTo>
                    <a:pt x="46" y="0"/>
                  </a:lnTo>
                  <a:lnTo>
                    <a:pt x="47" y="0"/>
                  </a:lnTo>
                  <a:lnTo>
                    <a:pt x="50" y="4"/>
                  </a:lnTo>
                  <a:lnTo>
                    <a:pt x="52" y="10"/>
                  </a:lnTo>
                  <a:lnTo>
                    <a:pt x="55" y="17"/>
                  </a:lnTo>
                  <a:lnTo>
                    <a:pt x="58" y="25"/>
                  </a:lnTo>
                  <a:lnTo>
                    <a:pt x="64" y="41"/>
                  </a:lnTo>
                  <a:lnTo>
                    <a:pt x="69" y="55"/>
                  </a:lnTo>
                  <a:lnTo>
                    <a:pt x="73" y="59"/>
                  </a:lnTo>
                  <a:lnTo>
                    <a:pt x="75" y="61"/>
                  </a:lnTo>
                  <a:lnTo>
                    <a:pt x="64" y="61"/>
                  </a:lnTo>
                  <a:lnTo>
                    <a:pt x="51" y="61"/>
                  </a:lnTo>
                  <a:lnTo>
                    <a:pt x="46" y="61"/>
                  </a:lnTo>
                  <a:lnTo>
                    <a:pt x="41" y="61"/>
                  </a:lnTo>
                  <a:lnTo>
                    <a:pt x="38" y="61"/>
                  </a:lnTo>
                  <a:lnTo>
                    <a:pt x="36" y="61"/>
                  </a:lnTo>
                  <a:lnTo>
                    <a:pt x="41" y="58"/>
                  </a:lnTo>
                  <a:lnTo>
                    <a:pt x="42" y="55"/>
                  </a:lnTo>
                  <a:lnTo>
                    <a:pt x="41" y="52"/>
                  </a:lnTo>
                  <a:lnTo>
                    <a:pt x="40" y="46"/>
                  </a:lnTo>
                  <a:lnTo>
                    <a:pt x="19" y="46"/>
                  </a:lnTo>
                  <a:lnTo>
                    <a:pt x="17" y="53"/>
                  </a:lnTo>
                  <a:lnTo>
                    <a:pt x="18" y="58"/>
                  </a:lnTo>
                  <a:lnTo>
                    <a:pt x="20" y="59"/>
                  </a:lnTo>
                  <a:lnTo>
                    <a:pt x="21" y="60"/>
                  </a:lnTo>
                  <a:lnTo>
                    <a:pt x="16" y="60"/>
                  </a:lnTo>
                  <a:lnTo>
                    <a:pt x="9" y="60"/>
                  </a:lnTo>
                  <a:lnTo>
                    <a:pt x="5" y="60"/>
                  </a:lnTo>
                  <a:lnTo>
                    <a:pt x="2" y="60"/>
                  </a:lnTo>
                  <a:lnTo>
                    <a:pt x="0" y="60"/>
                  </a:lnTo>
                  <a:lnTo>
                    <a:pt x="5" y="57"/>
                  </a:lnTo>
                  <a:lnTo>
                    <a:pt x="7" y="54"/>
                  </a:lnTo>
                  <a:lnTo>
                    <a:pt x="8" y="53"/>
                  </a:lnTo>
                  <a:lnTo>
                    <a:pt x="11" y="40"/>
                  </a:lnTo>
                  <a:lnTo>
                    <a:pt x="16" y="28"/>
                  </a:lnTo>
                  <a:lnTo>
                    <a:pt x="24" y="28"/>
                  </a:lnTo>
                  <a:lnTo>
                    <a:pt x="23" y="32"/>
                  </a:lnTo>
                  <a:lnTo>
                    <a:pt x="22" y="35"/>
                  </a:lnTo>
                  <a:lnTo>
                    <a:pt x="21" y="38"/>
                  </a:lnTo>
                  <a:lnTo>
                    <a:pt x="20" y="39"/>
                  </a:lnTo>
                  <a:lnTo>
                    <a:pt x="38" y="39"/>
                  </a:lnTo>
                  <a:lnTo>
                    <a:pt x="28" y="15"/>
                  </a:lnTo>
                  <a:lnTo>
                    <a:pt x="28" y="16"/>
                  </a:lnTo>
                  <a:lnTo>
                    <a:pt x="27" y="20"/>
                  </a:lnTo>
                  <a:lnTo>
                    <a:pt x="25" y="23"/>
                  </a:lnTo>
                  <a:lnTo>
                    <a:pt x="24" y="28"/>
                  </a:lnTo>
                  <a:lnTo>
                    <a:pt x="16" y="28"/>
                  </a:lnTo>
                </a:path>
              </a:pathLst>
            </a:custGeom>
            <a:solidFill>
              <a:srgbClr val="FFFFFF"/>
            </a:solidFill>
            <a:ln w="9525" cap="rnd">
              <a:noFill/>
              <a:round/>
              <a:headEnd type="none" w="sm" len="sm"/>
              <a:tailEnd type="none" w="sm" len="sm"/>
            </a:ln>
            <a:effectLst/>
          </p:spPr>
          <p:txBody>
            <a:bodyPr/>
            <a:lstStyle/>
            <a:p>
              <a:pPr>
                <a:defRPr/>
              </a:pPr>
              <a:endParaRPr lang="en-US" sz="1400"/>
            </a:p>
          </p:txBody>
        </p:sp>
        <p:sp>
          <p:nvSpPr>
            <p:cNvPr id="1033" name="Freeform 9"/>
            <p:cNvSpPr>
              <a:spLocks/>
            </p:cNvSpPr>
            <p:nvPr/>
          </p:nvSpPr>
          <p:spPr bwMode="auto">
            <a:xfrm>
              <a:off x="5758" y="172"/>
              <a:ext cx="77" cy="56"/>
            </a:xfrm>
            <a:custGeom>
              <a:avLst/>
              <a:gdLst/>
              <a:ahLst/>
              <a:cxnLst>
                <a:cxn ang="0">
                  <a:pos x="16" y="0"/>
                </a:cxn>
                <a:cxn ang="0">
                  <a:pos x="28" y="0"/>
                </a:cxn>
                <a:cxn ang="0">
                  <a:pos x="38" y="0"/>
                </a:cxn>
                <a:cxn ang="0">
                  <a:pos x="43" y="0"/>
                </a:cxn>
                <a:cxn ang="0">
                  <a:pos x="46" y="0"/>
                </a:cxn>
                <a:cxn ang="0">
                  <a:pos x="48" y="0"/>
                </a:cxn>
                <a:cxn ang="0">
                  <a:pos x="49" y="0"/>
                </a:cxn>
                <a:cxn ang="0">
                  <a:pos x="50" y="4"/>
                </a:cxn>
                <a:cxn ang="0">
                  <a:pos x="52" y="10"/>
                </a:cxn>
                <a:cxn ang="0">
                  <a:pos x="56" y="17"/>
                </a:cxn>
                <a:cxn ang="0">
                  <a:pos x="58" y="25"/>
                </a:cxn>
                <a:cxn ang="0">
                  <a:pos x="65" y="41"/>
                </a:cxn>
                <a:cxn ang="0">
                  <a:pos x="70" y="56"/>
                </a:cxn>
                <a:cxn ang="0">
                  <a:pos x="74" y="60"/>
                </a:cxn>
                <a:cxn ang="0">
                  <a:pos x="76" y="62"/>
                </a:cxn>
                <a:cxn ang="0">
                  <a:pos x="64" y="62"/>
                </a:cxn>
                <a:cxn ang="0">
                  <a:pos x="51" y="62"/>
                </a:cxn>
                <a:cxn ang="0">
                  <a:pos x="46" y="62"/>
                </a:cxn>
                <a:cxn ang="0">
                  <a:pos x="42" y="62"/>
                </a:cxn>
                <a:cxn ang="0">
                  <a:pos x="38" y="62"/>
                </a:cxn>
                <a:cxn ang="0">
                  <a:pos x="41" y="59"/>
                </a:cxn>
                <a:cxn ang="0">
                  <a:pos x="43" y="56"/>
                </a:cxn>
                <a:cxn ang="0">
                  <a:pos x="42" y="53"/>
                </a:cxn>
                <a:cxn ang="0">
                  <a:pos x="40" y="47"/>
                </a:cxn>
                <a:cxn ang="0">
                  <a:pos x="20" y="47"/>
                </a:cxn>
                <a:cxn ang="0">
                  <a:pos x="17" y="54"/>
                </a:cxn>
                <a:cxn ang="0">
                  <a:pos x="18" y="59"/>
                </a:cxn>
                <a:cxn ang="0">
                  <a:pos x="20" y="60"/>
                </a:cxn>
                <a:cxn ang="0">
                  <a:pos x="20" y="61"/>
                </a:cxn>
                <a:cxn ang="0">
                  <a:pos x="16" y="61"/>
                </a:cxn>
                <a:cxn ang="0">
                  <a:pos x="9" y="61"/>
                </a:cxn>
                <a:cxn ang="0">
                  <a:pos x="5" y="61"/>
                </a:cxn>
                <a:cxn ang="0">
                  <a:pos x="2" y="61"/>
                </a:cxn>
                <a:cxn ang="0">
                  <a:pos x="0" y="61"/>
                </a:cxn>
                <a:cxn ang="0">
                  <a:pos x="5" y="58"/>
                </a:cxn>
                <a:cxn ang="0">
                  <a:pos x="7" y="55"/>
                </a:cxn>
                <a:cxn ang="0">
                  <a:pos x="8" y="54"/>
                </a:cxn>
                <a:cxn ang="0">
                  <a:pos x="12" y="41"/>
                </a:cxn>
                <a:cxn ang="0">
                  <a:pos x="16" y="28"/>
                </a:cxn>
                <a:cxn ang="0">
                  <a:pos x="20" y="16"/>
                </a:cxn>
                <a:cxn ang="0">
                  <a:pos x="21" y="7"/>
                </a:cxn>
                <a:cxn ang="0">
                  <a:pos x="20" y="4"/>
                </a:cxn>
                <a:cxn ang="0">
                  <a:pos x="16" y="0"/>
                </a:cxn>
              </a:cxnLst>
              <a:rect l="0" t="0" r="r" b="b"/>
              <a:pathLst>
                <a:path w="77" h="63">
                  <a:moveTo>
                    <a:pt x="16" y="0"/>
                  </a:moveTo>
                  <a:lnTo>
                    <a:pt x="28" y="0"/>
                  </a:lnTo>
                  <a:lnTo>
                    <a:pt x="38" y="0"/>
                  </a:lnTo>
                  <a:lnTo>
                    <a:pt x="43" y="0"/>
                  </a:lnTo>
                  <a:lnTo>
                    <a:pt x="46" y="0"/>
                  </a:lnTo>
                  <a:lnTo>
                    <a:pt x="48" y="0"/>
                  </a:lnTo>
                  <a:lnTo>
                    <a:pt x="49" y="0"/>
                  </a:lnTo>
                  <a:lnTo>
                    <a:pt x="50" y="4"/>
                  </a:lnTo>
                  <a:lnTo>
                    <a:pt x="52" y="10"/>
                  </a:lnTo>
                  <a:lnTo>
                    <a:pt x="56" y="17"/>
                  </a:lnTo>
                  <a:lnTo>
                    <a:pt x="58" y="25"/>
                  </a:lnTo>
                  <a:lnTo>
                    <a:pt x="65" y="41"/>
                  </a:lnTo>
                  <a:lnTo>
                    <a:pt x="70" y="56"/>
                  </a:lnTo>
                  <a:lnTo>
                    <a:pt x="74" y="60"/>
                  </a:lnTo>
                  <a:lnTo>
                    <a:pt x="76" y="62"/>
                  </a:lnTo>
                  <a:lnTo>
                    <a:pt x="64" y="62"/>
                  </a:lnTo>
                  <a:lnTo>
                    <a:pt x="51" y="62"/>
                  </a:lnTo>
                  <a:lnTo>
                    <a:pt x="46" y="62"/>
                  </a:lnTo>
                  <a:lnTo>
                    <a:pt x="42" y="62"/>
                  </a:lnTo>
                  <a:lnTo>
                    <a:pt x="38" y="62"/>
                  </a:lnTo>
                  <a:lnTo>
                    <a:pt x="41" y="59"/>
                  </a:lnTo>
                  <a:lnTo>
                    <a:pt x="43" y="56"/>
                  </a:lnTo>
                  <a:lnTo>
                    <a:pt x="42" y="53"/>
                  </a:lnTo>
                  <a:lnTo>
                    <a:pt x="40" y="47"/>
                  </a:lnTo>
                  <a:lnTo>
                    <a:pt x="20" y="47"/>
                  </a:lnTo>
                  <a:lnTo>
                    <a:pt x="17" y="54"/>
                  </a:lnTo>
                  <a:lnTo>
                    <a:pt x="18" y="59"/>
                  </a:lnTo>
                  <a:lnTo>
                    <a:pt x="20" y="60"/>
                  </a:lnTo>
                  <a:lnTo>
                    <a:pt x="20" y="61"/>
                  </a:lnTo>
                  <a:lnTo>
                    <a:pt x="16" y="61"/>
                  </a:lnTo>
                  <a:lnTo>
                    <a:pt x="9" y="61"/>
                  </a:lnTo>
                  <a:lnTo>
                    <a:pt x="5" y="61"/>
                  </a:lnTo>
                  <a:lnTo>
                    <a:pt x="2" y="61"/>
                  </a:lnTo>
                  <a:lnTo>
                    <a:pt x="0" y="61"/>
                  </a:lnTo>
                  <a:lnTo>
                    <a:pt x="5" y="58"/>
                  </a:lnTo>
                  <a:lnTo>
                    <a:pt x="7" y="55"/>
                  </a:lnTo>
                  <a:lnTo>
                    <a:pt x="8" y="54"/>
                  </a:lnTo>
                  <a:lnTo>
                    <a:pt x="12" y="41"/>
                  </a:lnTo>
                  <a:lnTo>
                    <a:pt x="16" y="28"/>
                  </a:lnTo>
                  <a:lnTo>
                    <a:pt x="20" y="16"/>
                  </a:lnTo>
                  <a:lnTo>
                    <a:pt x="21" y="7"/>
                  </a:lnTo>
                  <a:lnTo>
                    <a:pt x="20" y="4"/>
                  </a:lnTo>
                  <a:lnTo>
                    <a:pt x="16" y="0"/>
                  </a:lnTo>
                </a:path>
              </a:pathLst>
            </a:custGeom>
            <a:noFill/>
            <a:ln w="9525" cap="rnd">
              <a:noFill/>
              <a:round/>
              <a:headEnd type="none" w="sm" len="sm"/>
              <a:tailEnd type="none" w="sm" len="sm"/>
            </a:ln>
            <a:effectLst/>
          </p:spPr>
          <p:txBody>
            <a:bodyPr/>
            <a:lstStyle/>
            <a:p>
              <a:pPr>
                <a:defRPr/>
              </a:pPr>
              <a:endParaRPr lang="en-US" sz="1400"/>
            </a:p>
          </p:txBody>
        </p:sp>
        <p:sp>
          <p:nvSpPr>
            <p:cNvPr id="1034" name="Freeform 10"/>
            <p:cNvSpPr>
              <a:spLocks/>
            </p:cNvSpPr>
            <p:nvPr/>
          </p:nvSpPr>
          <p:spPr bwMode="auto">
            <a:xfrm>
              <a:off x="5780" y="188"/>
              <a:ext cx="18" cy="25"/>
            </a:xfrm>
            <a:custGeom>
              <a:avLst/>
              <a:gdLst/>
              <a:ahLst/>
              <a:cxnLst>
                <a:cxn ang="0">
                  <a:pos x="8" y="0"/>
                </a:cxn>
                <a:cxn ang="0">
                  <a:pos x="17" y="24"/>
                </a:cxn>
                <a:cxn ang="0">
                  <a:pos x="0" y="24"/>
                </a:cxn>
                <a:cxn ang="0">
                  <a:pos x="8" y="0"/>
                </a:cxn>
              </a:cxnLst>
              <a:rect l="0" t="0" r="r" b="b"/>
              <a:pathLst>
                <a:path w="18" h="25">
                  <a:moveTo>
                    <a:pt x="8" y="0"/>
                  </a:moveTo>
                  <a:lnTo>
                    <a:pt x="17" y="24"/>
                  </a:lnTo>
                  <a:lnTo>
                    <a:pt x="0" y="24"/>
                  </a:lnTo>
                  <a:lnTo>
                    <a:pt x="8" y="0"/>
                  </a:lnTo>
                </a:path>
              </a:pathLst>
            </a:custGeom>
            <a:noFill/>
            <a:ln w="9525" cap="rnd">
              <a:noFill/>
              <a:round/>
              <a:headEnd type="none" w="sm" len="sm"/>
              <a:tailEnd type="none" w="sm" len="sm"/>
            </a:ln>
            <a:effectLst/>
          </p:spPr>
          <p:txBody>
            <a:bodyPr/>
            <a:lstStyle/>
            <a:p>
              <a:pPr>
                <a:defRPr/>
              </a:pPr>
              <a:endParaRPr lang="en-US" sz="1400"/>
            </a:p>
          </p:txBody>
        </p:sp>
        <p:sp>
          <p:nvSpPr>
            <p:cNvPr id="1035" name="Freeform 11"/>
            <p:cNvSpPr>
              <a:spLocks/>
            </p:cNvSpPr>
            <p:nvPr/>
          </p:nvSpPr>
          <p:spPr bwMode="auto">
            <a:xfrm>
              <a:off x="5780" y="188"/>
              <a:ext cx="13" cy="12"/>
            </a:xfrm>
            <a:custGeom>
              <a:avLst/>
              <a:gdLst/>
              <a:ahLst/>
              <a:cxnLst>
                <a:cxn ang="0">
                  <a:pos x="5" y="0"/>
                </a:cxn>
                <a:cxn ang="0">
                  <a:pos x="12" y="11"/>
                </a:cxn>
                <a:cxn ang="0">
                  <a:pos x="0" y="11"/>
                </a:cxn>
                <a:cxn ang="0">
                  <a:pos x="5" y="0"/>
                </a:cxn>
              </a:cxnLst>
              <a:rect l="0" t="0" r="r" b="b"/>
              <a:pathLst>
                <a:path w="13" h="12">
                  <a:moveTo>
                    <a:pt x="5" y="0"/>
                  </a:moveTo>
                  <a:lnTo>
                    <a:pt x="12" y="11"/>
                  </a:lnTo>
                  <a:lnTo>
                    <a:pt x="0" y="11"/>
                  </a:lnTo>
                  <a:lnTo>
                    <a:pt x="5" y="0"/>
                  </a:lnTo>
                </a:path>
              </a:pathLst>
            </a:custGeom>
            <a:noFill/>
            <a:ln w="9525" cap="rnd">
              <a:noFill/>
              <a:round/>
              <a:headEnd type="none" w="sm" len="sm"/>
              <a:tailEnd type="none" w="sm" len="sm"/>
            </a:ln>
            <a:effectLst/>
          </p:spPr>
          <p:txBody>
            <a:bodyPr/>
            <a:lstStyle/>
            <a:p>
              <a:pPr>
                <a:defRPr/>
              </a:pPr>
              <a:endParaRPr lang="en-US" sz="1400"/>
            </a:p>
          </p:txBody>
        </p:sp>
        <p:sp>
          <p:nvSpPr>
            <p:cNvPr id="1036" name="Freeform 12"/>
            <p:cNvSpPr>
              <a:spLocks/>
            </p:cNvSpPr>
            <p:nvPr/>
          </p:nvSpPr>
          <p:spPr bwMode="auto">
            <a:xfrm>
              <a:off x="5906" y="172"/>
              <a:ext cx="77" cy="56"/>
            </a:xfrm>
            <a:custGeom>
              <a:avLst/>
              <a:gdLst/>
              <a:ahLst/>
              <a:cxnLst>
                <a:cxn ang="0">
                  <a:pos x="16" y="28"/>
                </a:cxn>
                <a:cxn ang="0">
                  <a:pos x="19" y="16"/>
                </a:cxn>
                <a:cxn ang="0">
                  <a:pos x="21" y="7"/>
                </a:cxn>
                <a:cxn ang="0">
                  <a:pos x="20" y="4"/>
                </a:cxn>
                <a:cxn ang="0">
                  <a:pos x="16" y="0"/>
                </a:cxn>
                <a:cxn ang="0">
                  <a:pos x="28" y="0"/>
                </a:cxn>
                <a:cxn ang="0">
                  <a:pos x="38" y="0"/>
                </a:cxn>
                <a:cxn ang="0">
                  <a:pos x="43" y="0"/>
                </a:cxn>
                <a:cxn ang="0">
                  <a:pos x="45" y="0"/>
                </a:cxn>
                <a:cxn ang="0">
                  <a:pos x="48" y="0"/>
                </a:cxn>
                <a:cxn ang="0">
                  <a:pos x="49" y="0"/>
                </a:cxn>
                <a:cxn ang="0">
                  <a:pos x="51" y="4"/>
                </a:cxn>
                <a:cxn ang="0">
                  <a:pos x="53" y="10"/>
                </a:cxn>
                <a:cxn ang="0">
                  <a:pos x="56" y="17"/>
                </a:cxn>
                <a:cxn ang="0">
                  <a:pos x="58" y="25"/>
                </a:cxn>
                <a:cxn ang="0">
                  <a:pos x="65" y="41"/>
                </a:cxn>
                <a:cxn ang="0">
                  <a:pos x="70" y="56"/>
                </a:cxn>
                <a:cxn ang="0">
                  <a:pos x="74" y="60"/>
                </a:cxn>
                <a:cxn ang="0">
                  <a:pos x="76" y="62"/>
                </a:cxn>
                <a:cxn ang="0">
                  <a:pos x="64" y="62"/>
                </a:cxn>
                <a:cxn ang="0">
                  <a:pos x="51" y="62"/>
                </a:cxn>
                <a:cxn ang="0">
                  <a:pos x="45" y="62"/>
                </a:cxn>
                <a:cxn ang="0">
                  <a:pos x="42" y="62"/>
                </a:cxn>
                <a:cxn ang="0">
                  <a:pos x="38" y="62"/>
                </a:cxn>
                <a:cxn ang="0">
                  <a:pos x="41" y="58"/>
                </a:cxn>
                <a:cxn ang="0">
                  <a:pos x="43" y="56"/>
                </a:cxn>
                <a:cxn ang="0">
                  <a:pos x="42" y="52"/>
                </a:cxn>
                <a:cxn ang="0">
                  <a:pos x="39" y="47"/>
                </a:cxn>
                <a:cxn ang="0">
                  <a:pos x="19" y="47"/>
                </a:cxn>
                <a:cxn ang="0">
                  <a:pos x="17" y="54"/>
                </a:cxn>
                <a:cxn ang="0">
                  <a:pos x="18" y="58"/>
                </a:cxn>
                <a:cxn ang="0">
                  <a:pos x="20" y="60"/>
                </a:cxn>
                <a:cxn ang="0">
                  <a:pos x="20" y="61"/>
                </a:cxn>
                <a:cxn ang="0">
                  <a:pos x="16" y="61"/>
                </a:cxn>
                <a:cxn ang="0">
                  <a:pos x="9" y="61"/>
                </a:cxn>
                <a:cxn ang="0">
                  <a:pos x="5" y="61"/>
                </a:cxn>
                <a:cxn ang="0">
                  <a:pos x="2" y="61"/>
                </a:cxn>
                <a:cxn ang="0">
                  <a:pos x="1" y="61"/>
                </a:cxn>
                <a:cxn ang="0">
                  <a:pos x="0" y="61"/>
                </a:cxn>
                <a:cxn ang="0">
                  <a:pos x="5" y="58"/>
                </a:cxn>
                <a:cxn ang="0">
                  <a:pos x="7" y="55"/>
                </a:cxn>
                <a:cxn ang="0">
                  <a:pos x="8" y="54"/>
                </a:cxn>
                <a:cxn ang="0">
                  <a:pos x="12" y="41"/>
                </a:cxn>
                <a:cxn ang="0">
                  <a:pos x="16" y="28"/>
                </a:cxn>
                <a:cxn ang="0">
                  <a:pos x="25" y="28"/>
                </a:cxn>
                <a:cxn ang="0">
                  <a:pos x="23" y="32"/>
                </a:cxn>
                <a:cxn ang="0">
                  <a:pos x="22" y="35"/>
                </a:cxn>
                <a:cxn ang="0">
                  <a:pos x="20" y="38"/>
                </a:cxn>
                <a:cxn ang="0">
                  <a:pos x="20" y="39"/>
                </a:cxn>
                <a:cxn ang="0">
                  <a:pos x="38" y="39"/>
                </a:cxn>
                <a:cxn ang="0">
                  <a:pos x="28" y="16"/>
                </a:cxn>
                <a:cxn ang="0">
                  <a:pos x="27" y="20"/>
                </a:cxn>
                <a:cxn ang="0">
                  <a:pos x="26" y="24"/>
                </a:cxn>
                <a:cxn ang="0">
                  <a:pos x="25" y="28"/>
                </a:cxn>
                <a:cxn ang="0">
                  <a:pos x="16" y="28"/>
                </a:cxn>
              </a:cxnLst>
              <a:rect l="0" t="0" r="r" b="b"/>
              <a:pathLst>
                <a:path w="77" h="63">
                  <a:moveTo>
                    <a:pt x="16" y="28"/>
                  </a:moveTo>
                  <a:lnTo>
                    <a:pt x="19" y="16"/>
                  </a:lnTo>
                  <a:lnTo>
                    <a:pt x="21" y="7"/>
                  </a:lnTo>
                  <a:lnTo>
                    <a:pt x="20" y="4"/>
                  </a:lnTo>
                  <a:lnTo>
                    <a:pt x="16" y="0"/>
                  </a:lnTo>
                  <a:lnTo>
                    <a:pt x="28" y="0"/>
                  </a:lnTo>
                  <a:lnTo>
                    <a:pt x="38" y="0"/>
                  </a:lnTo>
                  <a:lnTo>
                    <a:pt x="43" y="0"/>
                  </a:lnTo>
                  <a:lnTo>
                    <a:pt x="45" y="0"/>
                  </a:lnTo>
                  <a:lnTo>
                    <a:pt x="48" y="0"/>
                  </a:lnTo>
                  <a:lnTo>
                    <a:pt x="49" y="0"/>
                  </a:lnTo>
                  <a:lnTo>
                    <a:pt x="51" y="4"/>
                  </a:lnTo>
                  <a:lnTo>
                    <a:pt x="53" y="10"/>
                  </a:lnTo>
                  <a:lnTo>
                    <a:pt x="56" y="17"/>
                  </a:lnTo>
                  <a:lnTo>
                    <a:pt x="58" y="25"/>
                  </a:lnTo>
                  <a:lnTo>
                    <a:pt x="65" y="41"/>
                  </a:lnTo>
                  <a:lnTo>
                    <a:pt x="70" y="56"/>
                  </a:lnTo>
                  <a:lnTo>
                    <a:pt x="74" y="60"/>
                  </a:lnTo>
                  <a:lnTo>
                    <a:pt x="76" y="62"/>
                  </a:lnTo>
                  <a:lnTo>
                    <a:pt x="64" y="62"/>
                  </a:lnTo>
                  <a:lnTo>
                    <a:pt x="51" y="62"/>
                  </a:lnTo>
                  <a:lnTo>
                    <a:pt x="45" y="62"/>
                  </a:lnTo>
                  <a:lnTo>
                    <a:pt x="42" y="62"/>
                  </a:lnTo>
                  <a:lnTo>
                    <a:pt x="38" y="62"/>
                  </a:lnTo>
                  <a:lnTo>
                    <a:pt x="41" y="58"/>
                  </a:lnTo>
                  <a:lnTo>
                    <a:pt x="43" y="56"/>
                  </a:lnTo>
                  <a:lnTo>
                    <a:pt x="42" y="52"/>
                  </a:lnTo>
                  <a:lnTo>
                    <a:pt x="39" y="47"/>
                  </a:lnTo>
                  <a:lnTo>
                    <a:pt x="19" y="47"/>
                  </a:lnTo>
                  <a:lnTo>
                    <a:pt x="17" y="54"/>
                  </a:lnTo>
                  <a:lnTo>
                    <a:pt x="18" y="58"/>
                  </a:lnTo>
                  <a:lnTo>
                    <a:pt x="20" y="60"/>
                  </a:lnTo>
                  <a:lnTo>
                    <a:pt x="20" y="61"/>
                  </a:lnTo>
                  <a:lnTo>
                    <a:pt x="16" y="61"/>
                  </a:lnTo>
                  <a:lnTo>
                    <a:pt x="9" y="61"/>
                  </a:lnTo>
                  <a:lnTo>
                    <a:pt x="5" y="61"/>
                  </a:lnTo>
                  <a:lnTo>
                    <a:pt x="2" y="61"/>
                  </a:lnTo>
                  <a:lnTo>
                    <a:pt x="1" y="61"/>
                  </a:lnTo>
                  <a:lnTo>
                    <a:pt x="0" y="61"/>
                  </a:lnTo>
                  <a:lnTo>
                    <a:pt x="5" y="58"/>
                  </a:lnTo>
                  <a:lnTo>
                    <a:pt x="7" y="55"/>
                  </a:lnTo>
                  <a:lnTo>
                    <a:pt x="8" y="54"/>
                  </a:lnTo>
                  <a:lnTo>
                    <a:pt x="12" y="41"/>
                  </a:lnTo>
                  <a:lnTo>
                    <a:pt x="16" y="28"/>
                  </a:lnTo>
                  <a:lnTo>
                    <a:pt x="25" y="28"/>
                  </a:lnTo>
                  <a:lnTo>
                    <a:pt x="23" y="32"/>
                  </a:lnTo>
                  <a:lnTo>
                    <a:pt x="22" y="35"/>
                  </a:lnTo>
                  <a:lnTo>
                    <a:pt x="20" y="38"/>
                  </a:lnTo>
                  <a:lnTo>
                    <a:pt x="20" y="39"/>
                  </a:lnTo>
                  <a:lnTo>
                    <a:pt x="38" y="39"/>
                  </a:lnTo>
                  <a:lnTo>
                    <a:pt x="28" y="16"/>
                  </a:lnTo>
                  <a:lnTo>
                    <a:pt x="27" y="20"/>
                  </a:lnTo>
                  <a:lnTo>
                    <a:pt x="26" y="24"/>
                  </a:lnTo>
                  <a:lnTo>
                    <a:pt x="25" y="28"/>
                  </a:lnTo>
                  <a:lnTo>
                    <a:pt x="16" y="28"/>
                  </a:lnTo>
                </a:path>
              </a:pathLst>
            </a:custGeom>
            <a:solidFill>
              <a:schemeClr val="bg1"/>
            </a:solidFill>
            <a:ln w="9525" cap="rnd">
              <a:noFill/>
              <a:round/>
              <a:headEnd type="none" w="sm" len="sm"/>
              <a:tailEnd type="none" w="sm" len="sm"/>
            </a:ln>
            <a:effectLst/>
          </p:spPr>
          <p:txBody>
            <a:bodyPr/>
            <a:lstStyle/>
            <a:p>
              <a:pPr>
                <a:defRPr/>
              </a:pPr>
              <a:endParaRPr lang="en-US" sz="1400"/>
            </a:p>
          </p:txBody>
        </p:sp>
        <p:sp>
          <p:nvSpPr>
            <p:cNvPr id="1037" name="Freeform 13"/>
            <p:cNvSpPr>
              <a:spLocks/>
            </p:cNvSpPr>
            <p:nvPr/>
          </p:nvSpPr>
          <p:spPr bwMode="auto">
            <a:xfrm>
              <a:off x="5906" y="172"/>
              <a:ext cx="77" cy="56"/>
            </a:xfrm>
            <a:custGeom>
              <a:avLst/>
              <a:gdLst/>
              <a:ahLst/>
              <a:cxnLst>
                <a:cxn ang="0">
                  <a:pos x="16" y="0"/>
                </a:cxn>
                <a:cxn ang="0">
                  <a:pos x="28" y="0"/>
                </a:cxn>
                <a:cxn ang="0">
                  <a:pos x="38" y="0"/>
                </a:cxn>
                <a:cxn ang="0">
                  <a:pos x="43" y="0"/>
                </a:cxn>
                <a:cxn ang="0">
                  <a:pos x="46" y="0"/>
                </a:cxn>
                <a:cxn ang="0">
                  <a:pos x="48" y="0"/>
                </a:cxn>
                <a:cxn ang="0">
                  <a:pos x="49" y="0"/>
                </a:cxn>
                <a:cxn ang="0">
                  <a:pos x="50" y="4"/>
                </a:cxn>
                <a:cxn ang="0">
                  <a:pos x="53" y="11"/>
                </a:cxn>
                <a:cxn ang="0">
                  <a:pos x="56" y="18"/>
                </a:cxn>
                <a:cxn ang="0">
                  <a:pos x="58" y="26"/>
                </a:cxn>
                <a:cxn ang="0">
                  <a:pos x="65" y="42"/>
                </a:cxn>
                <a:cxn ang="0">
                  <a:pos x="71" y="57"/>
                </a:cxn>
                <a:cxn ang="0">
                  <a:pos x="74" y="61"/>
                </a:cxn>
                <a:cxn ang="0">
                  <a:pos x="76" y="63"/>
                </a:cxn>
                <a:cxn ang="0">
                  <a:pos x="64" y="63"/>
                </a:cxn>
                <a:cxn ang="0">
                  <a:pos x="51" y="63"/>
                </a:cxn>
                <a:cxn ang="0">
                  <a:pos x="46" y="63"/>
                </a:cxn>
                <a:cxn ang="0">
                  <a:pos x="41" y="63"/>
                </a:cxn>
                <a:cxn ang="0">
                  <a:pos x="38" y="63"/>
                </a:cxn>
                <a:cxn ang="0">
                  <a:pos x="37" y="63"/>
                </a:cxn>
                <a:cxn ang="0">
                  <a:pos x="41" y="59"/>
                </a:cxn>
                <a:cxn ang="0">
                  <a:pos x="43" y="57"/>
                </a:cxn>
                <a:cxn ang="0">
                  <a:pos x="42" y="53"/>
                </a:cxn>
                <a:cxn ang="0">
                  <a:pos x="41" y="48"/>
                </a:cxn>
                <a:cxn ang="0">
                  <a:pos x="19" y="48"/>
                </a:cxn>
                <a:cxn ang="0">
                  <a:pos x="17" y="55"/>
                </a:cxn>
                <a:cxn ang="0">
                  <a:pos x="19" y="59"/>
                </a:cxn>
                <a:cxn ang="0">
                  <a:pos x="20" y="61"/>
                </a:cxn>
                <a:cxn ang="0">
                  <a:pos x="21" y="62"/>
                </a:cxn>
                <a:cxn ang="0">
                  <a:pos x="15" y="62"/>
                </a:cxn>
                <a:cxn ang="0">
                  <a:pos x="9" y="62"/>
                </a:cxn>
                <a:cxn ang="0">
                  <a:pos x="5" y="62"/>
                </a:cxn>
                <a:cxn ang="0">
                  <a:pos x="2" y="62"/>
                </a:cxn>
                <a:cxn ang="0">
                  <a:pos x="1" y="62"/>
                </a:cxn>
                <a:cxn ang="0">
                  <a:pos x="0" y="62"/>
                </a:cxn>
                <a:cxn ang="0">
                  <a:pos x="5" y="59"/>
                </a:cxn>
                <a:cxn ang="0">
                  <a:pos x="7" y="56"/>
                </a:cxn>
                <a:cxn ang="0">
                  <a:pos x="8" y="55"/>
                </a:cxn>
                <a:cxn ang="0">
                  <a:pos x="12" y="42"/>
                </a:cxn>
                <a:cxn ang="0">
                  <a:pos x="16" y="28"/>
                </a:cxn>
                <a:cxn ang="0">
                  <a:pos x="19" y="16"/>
                </a:cxn>
                <a:cxn ang="0">
                  <a:pos x="21" y="7"/>
                </a:cxn>
                <a:cxn ang="0">
                  <a:pos x="20" y="4"/>
                </a:cxn>
                <a:cxn ang="0">
                  <a:pos x="16" y="0"/>
                </a:cxn>
              </a:cxnLst>
              <a:rect l="0" t="0" r="r" b="b"/>
              <a:pathLst>
                <a:path w="77" h="64">
                  <a:moveTo>
                    <a:pt x="16" y="0"/>
                  </a:moveTo>
                  <a:lnTo>
                    <a:pt x="28" y="0"/>
                  </a:lnTo>
                  <a:lnTo>
                    <a:pt x="38" y="0"/>
                  </a:lnTo>
                  <a:lnTo>
                    <a:pt x="43" y="0"/>
                  </a:lnTo>
                  <a:lnTo>
                    <a:pt x="46" y="0"/>
                  </a:lnTo>
                  <a:lnTo>
                    <a:pt x="48" y="0"/>
                  </a:lnTo>
                  <a:lnTo>
                    <a:pt x="49" y="0"/>
                  </a:lnTo>
                  <a:lnTo>
                    <a:pt x="50" y="4"/>
                  </a:lnTo>
                  <a:lnTo>
                    <a:pt x="53" y="11"/>
                  </a:lnTo>
                  <a:lnTo>
                    <a:pt x="56" y="18"/>
                  </a:lnTo>
                  <a:lnTo>
                    <a:pt x="58" y="26"/>
                  </a:lnTo>
                  <a:lnTo>
                    <a:pt x="65" y="42"/>
                  </a:lnTo>
                  <a:lnTo>
                    <a:pt x="71" y="57"/>
                  </a:lnTo>
                  <a:lnTo>
                    <a:pt x="74" y="61"/>
                  </a:lnTo>
                  <a:lnTo>
                    <a:pt x="76" y="63"/>
                  </a:lnTo>
                  <a:lnTo>
                    <a:pt x="64" y="63"/>
                  </a:lnTo>
                  <a:lnTo>
                    <a:pt x="51" y="63"/>
                  </a:lnTo>
                  <a:lnTo>
                    <a:pt x="46" y="63"/>
                  </a:lnTo>
                  <a:lnTo>
                    <a:pt x="41" y="63"/>
                  </a:lnTo>
                  <a:lnTo>
                    <a:pt x="38" y="63"/>
                  </a:lnTo>
                  <a:lnTo>
                    <a:pt x="37" y="63"/>
                  </a:lnTo>
                  <a:lnTo>
                    <a:pt x="41" y="59"/>
                  </a:lnTo>
                  <a:lnTo>
                    <a:pt x="43" y="57"/>
                  </a:lnTo>
                  <a:lnTo>
                    <a:pt x="42" y="53"/>
                  </a:lnTo>
                  <a:lnTo>
                    <a:pt x="41" y="48"/>
                  </a:lnTo>
                  <a:lnTo>
                    <a:pt x="19" y="48"/>
                  </a:lnTo>
                  <a:lnTo>
                    <a:pt x="17" y="55"/>
                  </a:lnTo>
                  <a:lnTo>
                    <a:pt x="19" y="59"/>
                  </a:lnTo>
                  <a:lnTo>
                    <a:pt x="20" y="61"/>
                  </a:lnTo>
                  <a:lnTo>
                    <a:pt x="21" y="62"/>
                  </a:lnTo>
                  <a:lnTo>
                    <a:pt x="15" y="62"/>
                  </a:lnTo>
                  <a:lnTo>
                    <a:pt x="9" y="62"/>
                  </a:lnTo>
                  <a:lnTo>
                    <a:pt x="5" y="62"/>
                  </a:lnTo>
                  <a:lnTo>
                    <a:pt x="2" y="62"/>
                  </a:lnTo>
                  <a:lnTo>
                    <a:pt x="1" y="62"/>
                  </a:lnTo>
                  <a:lnTo>
                    <a:pt x="0" y="62"/>
                  </a:lnTo>
                  <a:lnTo>
                    <a:pt x="5" y="59"/>
                  </a:lnTo>
                  <a:lnTo>
                    <a:pt x="7" y="56"/>
                  </a:lnTo>
                  <a:lnTo>
                    <a:pt x="8" y="55"/>
                  </a:lnTo>
                  <a:lnTo>
                    <a:pt x="12" y="42"/>
                  </a:lnTo>
                  <a:lnTo>
                    <a:pt x="16" y="28"/>
                  </a:lnTo>
                  <a:lnTo>
                    <a:pt x="19" y="16"/>
                  </a:lnTo>
                  <a:lnTo>
                    <a:pt x="21" y="7"/>
                  </a:lnTo>
                  <a:lnTo>
                    <a:pt x="20" y="4"/>
                  </a:lnTo>
                  <a:lnTo>
                    <a:pt x="16" y="0"/>
                  </a:lnTo>
                </a:path>
              </a:pathLst>
            </a:custGeom>
            <a:noFill/>
            <a:ln w="9525" cap="rnd">
              <a:noFill/>
              <a:round/>
              <a:headEnd type="none" w="sm" len="sm"/>
              <a:tailEnd type="none" w="sm" len="sm"/>
            </a:ln>
            <a:effectLst/>
          </p:spPr>
          <p:txBody>
            <a:bodyPr/>
            <a:lstStyle/>
            <a:p>
              <a:pPr>
                <a:defRPr/>
              </a:pPr>
              <a:endParaRPr lang="en-US" sz="1400"/>
            </a:p>
          </p:txBody>
        </p:sp>
        <p:sp>
          <p:nvSpPr>
            <p:cNvPr id="1038" name="Freeform 14"/>
            <p:cNvSpPr>
              <a:spLocks/>
            </p:cNvSpPr>
            <p:nvPr/>
          </p:nvSpPr>
          <p:spPr bwMode="auto">
            <a:xfrm>
              <a:off x="5926" y="189"/>
              <a:ext cx="19" cy="25"/>
            </a:xfrm>
            <a:custGeom>
              <a:avLst/>
              <a:gdLst/>
              <a:ahLst/>
              <a:cxnLst>
                <a:cxn ang="0">
                  <a:pos x="8" y="0"/>
                </a:cxn>
                <a:cxn ang="0">
                  <a:pos x="18" y="24"/>
                </a:cxn>
                <a:cxn ang="0">
                  <a:pos x="0" y="24"/>
                </a:cxn>
                <a:cxn ang="0">
                  <a:pos x="8" y="0"/>
                </a:cxn>
              </a:cxnLst>
              <a:rect l="0" t="0" r="r" b="b"/>
              <a:pathLst>
                <a:path w="19" h="25">
                  <a:moveTo>
                    <a:pt x="8" y="0"/>
                  </a:moveTo>
                  <a:lnTo>
                    <a:pt x="18" y="24"/>
                  </a:lnTo>
                  <a:lnTo>
                    <a:pt x="0" y="24"/>
                  </a:lnTo>
                  <a:lnTo>
                    <a:pt x="8" y="0"/>
                  </a:lnTo>
                </a:path>
              </a:pathLst>
            </a:custGeom>
            <a:noFill/>
            <a:ln w="12700" cap="rnd" cmpd="sng">
              <a:solidFill>
                <a:schemeClr val="bg1"/>
              </a:solidFill>
              <a:prstDash val="solid"/>
              <a:round/>
              <a:headEnd type="none" w="sm" len="sm"/>
              <a:tailEnd type="none" w="sm" len="sm"/>
            </a:ln>
            <a:effectLst/>
          </p:spPr>
          <p:txBody>
            <a:bodyPr/>
            <a:lstStyle/>
            <a:p>
              <a:pPr>
                <a:defRPr/>
              </a:pPr>
              <a:endParaRPr lang="en-US" sz="1400"/>
            </a:p>
          </p:txBody>
        </p:sp>
        <p:sp>
          <p:nvSpPr>
            <p:cNvPr id="1039" name="Freeform 15"/>
            <p:cNvSpPr>
              <a:spLocks/>
            </p:cNvSpPr>
            <p:nvPr/>
          </p:nvSpPr>
          <p:spPr bwMode="auto">
            <a:xfrm>
              <a:off x="5843" y="171"/>
              <a:ext cx="58" cy="67"/>
            </a:xfrm>
            <a:custGeom>
              <a:avLst/>
              <a:gdLst/>
              <a:ahLst/>
              <a:cxnLst>
                <a:cxn ang="0">
                  <a:pos x="50" y="15"/>
                </a:cxn>
                <a:cxn ang="0">
                  <a:pos x="50" y="8"/>
                </a:cxn>
                <a:cxn ang="0">
                  <a:pos x="50" y="3"/>
                </a:cxn>
                <a:cxn ang="0">
                  <a:pos x="50" y="1"/>
                </a:cxn>
                <a:cxn ang="0">
                  <a:pos x="50" y="0"/>
                </a:cxn>
                <a:cxn ang="0">
                  <a:pos x="47" y="3"/>
                </a:cxn>
                <a:cxn ang="0">
                  <a:pos x="45" y="3"/>
                </a:cxn>
                <a:cxn ang="0">
                  <a:pos x="43" y="3"/>
                </a:cxn>
                <a:cxn ang="0">
                  <a:pos x="41" y="3"/>
                </a:cxn>
                <a:cxn ang="0">
                  <a:pos x="37" y="2"/>
                </a:cxn>
                <a:cxn ang="0">
                  <a:pos x="34" y="2"/>
                </a:cxn>
                <a:cxn ang="0">
                  <a:pos x="20" y="1"/>
                </a:cxn>
                <a:cxn ang="0">
                  <a:pos x="11" y="3"/>
                </a:cxn>
                <a:cxn ang="0">
                  <a:pos x="4" y="8"/>
                </a:cxn>
                <a:cxn ang="0">
                  <a:pos x="0" y="14"/>
                </a:cxn>
                <a:cxn ang="0">
                  <a:pos x="0" y="20"/>
                </a:cxn>
                <a:cxn ang="0">
                  <a:pos x="2" y="27"/>
                </a:cxn>
                <a:cxn ang="0">
                  <a:pos x="6" y="33"/>
                </a:cxn>
                <a:cxn ang="0">
                  <a:pos x="13" y="37"/>
                </a:cxn>
                <a:cxn ang="0">
                  <a:pos x="25" y="42"/>
                </a:cxn>
                <a:cxn ang="0">
                  <a:pos x="31" y="44"/>
                </a:cxn>
                <a:cxn ang="0">
                  <a:pos x="35" y="47"/>
                </a:cxn>
                <a:cxn ang="0">
                  <a:pos x="34" y="52"/>
                </a:cxn>
                <a:cxn ang="0">
                  <a:pos x="31" y="53"/>
                </a:cxn>
                <a:cxn ang="0">
                  <a:pos x="23" y="55"/>
                </a:cxn>
                <a:cxn ang="0">
                  <a:pos x="18" y="54"/>
                </a:cxn>
                <a:cxn ang="0">
                  <a:pos x="13" y="53"/>
                </a:cxn>
                <a:cxn ang="0">
                  <a:pos x="7" y="50"/>
                </a:cxn>
                <a:cxn ang="0">
                  <a:pos x="0" y="46"/>
                </a:cxn>
                <a:cxn ang="0">
                  <a:pos x="1" y="66"/>
                </a:cxn>
                <a:cxn ang="0">
                  <a:pos x="2" y="64"/>
                </a:cxn>
                <a:cxn ang="0">
                  <a:pos x="5" y="62"/>
                </a:cxn>
                <a:cxn ang="0">
                  <a:pos x="7" y="60"/>
                </a:cxn>
                <a:cxn ang="0">
                  <a:pos x="8" y="60"/>
                </a:cxn>
                <a:cxn ang="0">
                  <a:pos x="9" y="60"/>
                </a:cxn>
                <a:cxn ang="0">
                  <a:pos x="12" y="61"/>
                </a:cxn>
                <a:cxn ang="0">
                  <a:pos x="15" y="62"/>
                </a:cxn>
                <a:cxn ang="0">
                  <a:pos x="20" y="63"/>
                </a:cxn>
                <a:cxn ang="0">
                  <a:pos x="25" y="64"/>
                </a:cxn>
                <a:cxn ang="0">
                  <a:pos x="31" y="64"/>
                </a:cxn>
                <a:cxn ang="0">
                  <a:pos x="37" y="62"/>
                </a:cxn>
                <a:cxn ang="0">
                  <a:pos x="43" y="60"/>
                </a:cxn>
                <a:cxn ang="0">
                  <a:pos x="51" y="55"/>
                </a:cxn>
                <a:cxn ang="0">
                  <a:pos x="55" y="50"/>
                </a:cxn>
                <a:cxn ang="0">
                  <a:pos x="57" y="44"/>
                </a:cxn>
                <a:cxn ang="0">
                  <a:pos x="56" y="39"/>
                </a:cxn>
                <a:cxn ang="0">
                  <a:pos x="51" y="33"/>
                </a:cxn>
                <a:cxn ang="0">
                  <a:pos x="46" y="29"/>
                </a:cxn>
                <a:cxn ang="0">
                  <a:pos x="38" y="25"/>
                </a:cxn>
                <a:cxn ang="0">
                  <a:pos x="29" y="20"/>
                </a:cxn>
                <a:cxn ang="0">
                  <a:pos x="22" y="18"/>
                </a:cxn>
                <a:cxn ang="0">
                  <a:pos x="20" y="15"/>
                </a:cxn>
                <a:cxn ang="0">
                  <a:pos x="20" y="12"/>
                </a:cxn>
                <a:cxn ang="0">
                  <a:pos x="22" y="10"/>
                </a:cxn>
                <a:cxn ang="0">
                  <a:pos x="27" y="8"/>
                </a:cxn>
                <a:cxn ang="0">
                  <a:pos x="34" y="8"/>
                </a:cxn>
                <a:cxn ang="0">
                  <a:pos x="41" y="11"/>
                </a:cxn>
                <a:cxn ang="0">
                  <a:pos x="50" y="15"/>
                </a:cxn>
              </a:cxnLst>
              <a:rect l="0" t="0" r="r" b="b"/>
              <a:pathLst>
                <a:path w="58" h="67">
                  <a:moveTo>
                    <a:pt x="50" y="15"/>
                  </a:moveTo>
                  <a:lnTo>
                    <a:pt x="50" y="8"/>
                  </a:lnTo>
                  <a:lnTo>
                    <a:pt x="50" y="3"/>
                  </a:lnTo>
                  <a:lnTo>
                    <a:pt x="50" y="1"/>
                  </a:lnTo>
                  <a:lnTo>
                    <a:pt x="50" y="0"/>
                  </a:lnTo>
                  <a:lnTo>
                    <a:pt x="47" y="3"/>
                  </a:lnTo>
                  <a:lnTo>
                    <a:pt x="45" y="3"/>
                  </a:lnTo>
                  <a:lnTo>
                    <a:pt x="43" y="3"/>
                  </a:lnTo>
                  <a:lnTo>
                    <a:pt x="41" y="3"/>
                  </a:lnTo>
                  <a:lnTo>
                    <a:pt x="37" y="2"/>
                  </a:lnTo>
                  <a:lnTo>
                    <a:pt x="34" y="2"/>
                  </a:lnTo>
                  <a:lnTo>
                    <a:pt x="20" y="1"/>
                  </a:lnTo>
                  <a:lnTo>
                    <a:pt x="11" y="3"/>
                  </a:lnTo>
                  <a:lnTo>
                    <a:pt x="4" y="8"/>
                  </a:lnTo>
                  <a:lnTo>
                    <a:pt x="0" y="14"/>
                  </a:lnTo>
                  <a:lnTo>
                    <a:pt x="0" y="20"/>
                  </a:lnTo>
                  <a:lnTo>
                    <a:pt x="2" y="27"/>
                  </a:lnTo>
                  <a:lnTo>
                    <a:pt x="6" y="33"/>
                  </a:lnTo>
                  <a:lnTo>
                    <a:pt x="13" y="37"/>
                  </a:lnTo>
                  <a:lnTo>
                    <a:pt x="25" y="42"/>
                  </a:lnTo>
                  <a:lnTo>
                    <a:pt x="31" y="44"/>
                  </a:lnTo>
                  <a:lnTo>
                    <a:pt x="35" y="47"/>
                  </a:lnTo>
                  <a:lnTo>
                    <a:pt x="34" y="52"/>
                  </a:lnTo>
                  <a:lnTo>
                    <a:pt x="31" y="53"/>
                  </a:lnTo>
                  <a:lnTo>
                    <a:pt x="23" y="55"/>
                  </a:lnTo>
                  <a:lnTo>
                    <a:pt x="18" y="54"/>
                  </a:lnTo>
                  <a:lnTo>
                    <a:pt x="13" y="53"/>
                  </a:lnTo>
                  <a:lnTo>
                    <a:pt x="7" y="50"/>
                  </a:lnTo>
                  <a:lnTo>
                    <a:pt x="0" y="46"/>
                  </a:lnTo>
                  <a:lnTo>
                    <a:pt x="1" y="66"/>
                  </a:lnTo>
                  <a:lnTo>
                    <a:pt x="2" y="64"/>
                  </a:lnTo>
                  <a:lnTo>
                    <a:pt x="5" y="62"/>
                  </a:lnTo>
                  <a:lnTo>
                    <a:pt x="7" y="60"/>
                  </a:lnTo>
                  <a:lnTo>
                    <a:pt x="8" y="60"/>
                  </a:lnTo>
                  <a:lnTo>
                    <a:pt x="9" y="60"/>
                  </a:lnTo>
                  <a:lnTo>
                    <a:pt x="12" y="61"/>
                  </a:lnTo>
                  <a:lnTo>
                    <a:pt x="15" y="62"/>
                  </a:lnTo>
                  <a:lnTo>
                    <a:pt x="20" y="63"/>
                  </a:lnTo>
                  <a:lnTo>
                    <a:pt x="25" y="64"/>
                  </a:lnTo>
                  <a:lnTo>
                    <a:pt x="31" y="64"/>
                  </a:lnTo>
                  <a:lnTo>
                    <a:pt x="37" y="62"/>
                  </a:lnTo>
                  <a:lnTo>
                    <a:pt x="43" y="60"/>
                  </a:lnTo>
                  <a:lnTo>
                    <a:pt x="51" y="55"/>
                  </a:lnTo>
                  <a:lnTo>
                    <a:pt x="55" y="50"/>
                  </a:lnTo>
                  <a:lnTo>
                    <a:pt x="57" y="44"/>
                  </a:lnTo>
                  <a:lnTo>
                    <a:pt x="56" y="39"/>
                  </a:lnTo>
                  <a:lnTo>
                    <a:pt x="51" y="33"/>
                  </a:lnTo>
                  <a:lnTo>
                    <a:pt x="46" y="29"/>
                  </a:lnTo>
                  <a:lnTo>
                    <a:pt x="38" y="25"/>
                  </a:lnTo>
                  <a:lnTo>
                    <a:pt x="29" y="20"/>
                  </a:lnTo>
                  <a:lnTo>
                    <a:pt x="22" y="18"/>
                  </a:lnTo>
                  <a:lnTo>
                    <a:pt x="20" y="15"/>
                  </a:lnTo>
                  <a:lnTo>
                    <a:pt x="20" y="12"/>
                  </a:lnTo>
                  <a:lnTo>
                    <a:pt x="22" y="10"/>
                  </a:lnTo>
                  <a:lnTo>
                    <a:pt x="27" y="8"/>
                  </a:lnTo>
                  <a:lnTo>
                    <a:pt x="34" y="8"/>
                  </a:lnTo>
                  <a:lnTo>
                    <a:pt x="41" y="11"/>
                  </a:lnTo>
                  <a:lnTo>
                    <a:pt x="50" y="15"/>
                  </a:lnTo>
                </a:path>
              </a:pathLst>
            </a:custGeom>
            <a:solidFill>
              <a:srgbClr val="FFFFFF"/>
            </a:solidFill>
            <a:ln w="9525" cap="rnd">
              <a:noFill/>
              <a:round/>
              <a:headEnd type="none" w="sm" len="sm"/>
              <a:tailEnd type="none" w="sm" len="sm"/>
            </a:ln>
            <a:effectLst/>
          </p:spPr>
          <p:txBody>
            <a:bodyPr/>
            <a:lstStyle/>
            <a:p>
              <a:pPr>
                <a:defRPr/>
              </a:pPr>
              <a:endParaRPr lang="en-US" sz="1400"/>
            </a:p>
          </p:txBody>
        </p:sp>
        <p:sp>
          <p:nvSpPr>
            <p:cNvPr id="5" name="Freeform 16"/>
            <p:cNvSpPr>
              <a:spLocks/>
            </p:cNvSpPr>
            <p:nvPr/>
          </p:nvSpPr>
          <p:spPr bwMode="auto">
            <a:xfrm>
              <a:off x="5676" y="51"/>
              <a:ext cx="377" cy="307"/>
            </a:xfrm>
            <a:custGeom>
              <a:avLst/>
              <a:gdLst/>
              <a:ahLst/>
              <a:cxnLst>
                <a:cxn ang="0">
                  <a:pos x="376" y="0"/>
                </a:cxn>
                <a:cxn ang="0">
                  <a:pos x="370" y="14"/>
                </a:cxn>
                <a:cxn ang="0">
                  <a:pos x="362" y="27"/>
                </a:cxn>
                <a:cxn ang="0">
                  <a:pos x="353" y="40"/>
                </a:cxn>
                <a:cxn ang="0">
                  <a:pos x="343" y="53"/>
                </a:cxn>
                <a:cxn ang="0">
                  <a:pos x="317" y="79"/>
                </a:cxn>
                <a:cxn ang="0">
                  <a:pos x="288" y="102"/>
                </a:cxn>
                <a:cxn ang="0">
                  <a:pos x="256" y="126"/>
                </a:cxn>
                <a:cxn ang="0">
                  <a:pos x="222" y="148"/>
                </a:cxn>
                <a:cxn ang="0">
                  <a:pos x="188" y="169"/>
                </a:cxn>
                <a:cxn ang="0">
                  <a:pos x="152" y="190"/>
                </a:cxn>
                <a:cxn ang="0">
                  <a:pos x="112" y="217"/>
                </a:cxn>
                <a:cxn ang="0">
                  <a:pos x="71" y="244"/>
                </a:cxn>
                <a:cxn ang="0">
                  <a:pos x="52" y="259"/>
                </a:cxn>
                <a:cxn ang="0">
                  <a:pos x="34" y="272"/>
                </a:cxn>
                <a:cxn ang="0">
                  <a:pos x="18" y="286"/>
                </a:cxn>
                <a:cxn ang="0">
                  <a:pos x="3" y="300"/>
                </a:cxn>
                <a:cxn ang="0">
                  <a:pos x="1" y="301"/>
                </a:cxn>
                <a:cxn ang="0">
                  <a:pos x="0" y="303"/>
                </a:cxn>
                <a:cxn ang="0">
                  <a:pos x="0" y="301"/>
                </a:cxn>
                <a:cxn ang="0">
                  <a:pos x="2" y="301"/>
                </a:cxn>
                <a:cxn ang="0">
                  <a:pos x="2" y="300"/>
                </a:cxn>
                <a:cxn ang="0">
                  <a:pos x="2" y="299"/>
                </a:cxn>
                <a:cxn ang="0">
                  <a:pos x="2" y="300"/>
                </a:cxn>
                <a:cxn ang="0">
                  <a:pos x="21" y="279"/>
                </a:cxn>
                <a:cxn ang="0">
                  <a:pos x="42" y="260"/>
                </a:cxn>
                <a:cxn ang="0">
                  <a:pos x="63" y="243"/>
                </a:cxn>
                <a:cxn ang="0">
                  <a:pos x="83" y="229"/>
                </a:cxn>
                <a:cxn ang="0">
                  <a:pos x="102" y="214"/>
                </a:cxn>
                <a:cxn ang="0">
                  <a:pos x="120" y="203"/>
                </a:cxn>
                <a:cxn ang="0">
                  <a:pos x="136" y="192"/>
                </a:cxn>
                <a:cxn ang="0">
                  <a:pos x="151" y="184"/>
                </a:cxn>
                <a:cxn ang="0">
                  <a:pos x="170" y="172"/>
                </a:cxn>
                <a:cxn ang="0">
                  <a:pos x="188" y="160"/>
                </a:cxn>
                <a:cxn ang="0">
                  <a:pos x="207" y="149"/>
                </a:cxn>
                <a:cxn ang="0">
                  <a:pos x="226" y="137"/>
                </a:cxn>
                <a:cxn ang="0">
                  <a:pos x="248" y="122"/>
                </a:cxn>
                <a:cxn ang="0">
                  <a:pos x="272" y="105"/>
                </a:cxn>
                <a:cxn ang="0">
                  <a:pos x="285" y="94"/>
                </a:cxn>
                <a:cxn ang="0">
                  <a:pos x="300" y="82"/>
                </a:cxn>
                <a:cxn ang="0">
                  <a:pos x="316" y="68"/>
                </a:cxn>
                <a:cxn ang="0">
                  <a:pos x="333" y="53"/>
                </a:cxn>
                <a:cxn ang="0">
                  <a:pos x="376" y="0"/>
                </a:cxn>
              </a:cxnLst>
              <a:rect l="0" t="0" r="r" b="b"/>
              <a:pathLst>
                <a:path w="377" h="304">
                  <a:moveTo>
                    <a:pt x="376" y="0"/>
                  </a:moveTo>
                  <a:lnTo>
                    <a:pt x="370" y="14"/>
                  </a:lnTo>
                  <a:lnTo>
                    <a:pt x="362" y="27"/>
                  </a:lnTo>
                  <a:lnTo>
                    <a:pt x="353" y="40"/>
                  </a:lnTo>
                  <a:lnTo>
                    <a:pt x="343" y="53"/>
                  </a:lnTo>
                  <a:lnTo>
                    <a:pt x="317" y="79"/>
                  </a:lnTo>
                  <a:lnTo>
                    <a:pt x="288" y="102"/>
                  </a:lnTo>
                  <a:lnTo>
                    <a:pt x="256" y="126"/>
                  </a:lnTo>
                  <a:lnTo>
                    <a:pt x="222" y="148"/>
                  </a:lnTo>
                  <a:lnTo>
                    <a:pt x="188" y="169"/>
                  </a:lnTo>
                  <a:lnTo>
                    <a:pt x="152" y="190"/>
                  </a:lnTo>
                  <a:lnTo>
                    <a:pt x="112" y="217"/>
                  </a:lnTo>
                  <a:lnTo>
                    <a:pt x="71" y="244"/>
                  </a:lnTo>
                  <a:lnTo>
                    <a:pt x="52" y="259"/>
                  </a:lnTo>
                  <a:lnTo>
                    <a:pt x="34" y="272"/>
                  </a:lnTo>
                  <a:lnTo>
                    <a:pt x="18" y="286"/>
                  </a:lnTo>
                  <a:lnTo>
                    <a:pt x="3" y="300"/>
                  </a:lnTo>
                  <a:lnTo>
                    <a:pt x="1" y="301"/>
                  </a:lnTo>
                  <a:lnTo>
                    <a:pt x="0" y="303"/>
                  </a:lnTo>
                  <a:lnTo>
                    <a:pt x="0" y="301"/>
                  </a:lnTo>
                  <a:lnTo>
                    <a:pt x="2" y="301"/>
                  </a:lnTo>
                  <a:lnTo>
                    <a:pt x="2" y="300"/>
                  </a:lnTo>
                  <a:lnTo>
                    <a:pt x="2" y="299"/>
                  </a:lnTo>
                  <a:lnTo>
                    <a:pt x="2" y="300"/>
                  </a:lnTo>
                  <a:lnTo>
                    <a:pt x="21" y="279"/>
                  </a:lnTo>
                  <a:lnTo>
                    <a:pt x="42" y="260"/>
                  </a:lnTo>
                  <a:lnTo>
                    <a:pt x="63" y="243"/>
                  </a:lnTo>
                  <a:lnTo>
                    <a:pt x="83" y="229"/>
                  </a:lnTo>
                  <a:lnTo>
                    <a:pt x="102" y="214"/>
                  </a:lnTo>
                  <a:lnTo>
                    <a:pt x="120" y="203"/>
                  </a:lnTo>
                  <a:lnTo>
                    <a:pt x="136" y="192"/>
                  </a:lnTo>
                  <a:lnTo>
                    <a:pt x="151" y="184"/>
                  </a:lnTo>
                  <a:lnTo>
                    <a:pt x="170" y="172"/>
                  </a:lnTo>
                  <a:lnTo>
                    <a:pt x="188" y="160"/>
                  </a:lnTo>
                  <a:lnTo>
                    <a:pt x="207" y="149"/>
                  </a:lnTo>
                  <a:lnTo>
                    <a:pt x="226" y="137"/>
                  </a:lnTo>
                  <a:lnTo>
                    <a:pt x="248" y="122"/>
                  </a:lnTo>
                  <a:lnTo>
                    <a:pt x="272" y="105"/>
                  </a:lnTo>
                  <a:lnTo>
                    <a:pt x="285" y="94"/>
                  </a:lnTo>
                  <a:lnTo>
                    <a:pt x="300" y="82"/>
                  </a:lnTo>
                  <a:lnTo>
                    <a:pt x="316" y="68"/>
                  </a:lnTo>
                  <a:lnTo>
                    <a:pt x="333" y="53"/>
                  </a:lnTo>
                  <a:lnTo>
                    <a:pt x="376" y="0"/>
                  </a:lnTo>
                </a:path>
              </a:pathLst>
            </a:custGeom>
            <a:solidFill>
              <a:srgbClr val="FF0000"/>
            </a:solidFill>
            <a:ln w="9525" cap="rnd">
              <a:noFill/>
              <a:round/>
              <a:headEnd type="none" w="sm" len="sm"/>
              <a:tailEnd type="none" w="sm" len="sm"/>
            </a:ln>
            <a:effectLst/>
          </p:spPr>
          <p:txBody>
            <a:bodyPr/>
            <a:lstStyle/>
            <a:p>
              <a:pPr>
                <a:defRPr/>
              </a:pPr>
              <a:endParaRPr lang="en-US" sz="1400"/>
            </a:p>
          </p:txBody>
        </p:sp>
      </p:grpSp>
      <p:sp>
        <p:nvSpPr>
          <p:cNvPr id="1042" name="Rectangle 18"/>
          <p:cNvSpPr>
            <a:spLocks noChangeArrowheads="1"/>
          </p:cNvSpPr>
          <p:nvPr/>
        </p:nvSpPr>
        <p:spPr bwMode="auto">
          <a:xfrm>
            <a:off x="1295400" y="0"/>
            <a:ext cx="6504517" cy="381000"/>
          </a:xfrm>
          <a:prstGeom prst="rect">
            <a:avLst/>
          </a:prstGeom>
          <a:noFill/>
          <a:ln w="9525">
            <a:noFill/>
            <a:miter lim="800000"/>
            <a:headEnd/>
            <a:tailEnd/>
          </a:ln>
          <a:effectLst/>
        </p:spPr>
        <p:txBody>
          <a:bodyPr lIns="88042" tIns="44022" rIns="88042" bIns="44022">
            <a:spAutoFit/>
          </a:bodyPr>
          <a:lstStyle/>
          <a:p>
            <a:pPr defTabSz="874713">
              <a:lnSpc>
                <a:spcPct val="80000"/>
              </a:lnSpc>
              <a:defRPr/>
            </a:pPr>
            <a:r>
              <a:rPr lang="en-US" sz="1600" dirty="0"/>
              <a:t>PROPULSION</a:t>
            </a:r>
            <a:r>
              <a:rPr lang="en-US" sz="1600" baseline="0" dirty="0"/>
              <a:t> &amp; POWER </a:t>
            </a:r>
            <a:r>
              <a:rPr lang="en-US" sz="1600" dirty="0"/>
              <a:t>DIVISION</a:t>
            </a:r>
          </a:p>
          <a:p>
            <a:pPr defTabSz="874713">
              <a:lnSpc>
                <a:spcPct val="80000"/>
              </a:lnSpc>
              <a:defRPr/>
            </a:pPr>
            <a:r>
              <a:rPr lang="en-US" sz="800" dirty="0"/>
              <a:t>NASA Johnson Space Center, Houston, Texas</a:t>
            </a:r>
          </a:p>
        </p:txBody>
      </p:sp>
      <p:sp>
        <p:nvSpPr>
          <p:cNvPr id="1030" name="Rectangle 19"/>
          <p:cNvSpPr>
            <a:spLocks noGrp="1" noChangeArrowheads="1"/>
          </p:cNvSpPr>
          <p:nvPr>
            <p:ph type="title"/>
          </p:nvPr>
        </p:nvSpPr>
        <p:spPr bwMode="auto">
          <a:xfrm>
            <a:off x="1428180" y="401128"/>
            <a:ext cx="6478650" cy="558598"/>
          </a:xfrm>
          <a:prstGeom prst="rect">
            <a:avLst/>
          </a:prstGeom>
          <a:noFill/>
          <a:ln w="9525">
            <a:noFill/>
            <a:miter lim="800000"/>
            <a:headEnd/>
            <a:tailEnd/>
          </a:ln>
        </p:spPr>
        <p:txBody>
          <a:bodyPr vert="horz" wrap="square" lIns="88042" tIns="44022" rIns="88042" bIns="44022" numCol="1" anchor="ctr" anchorCtr="1" compatLnSpc="1">
            <a:prstTxWarp prst="textNoShape">
              <a:avLst/>
            </a:prstTxWarp>
          </a:bodyPr>
          <a:lstStyle/>
          <a:p>
            <a:pPr lvl="0"/>
            <a:r>
              <a:rPr lang="en-US" dirty="0"/>
              <a:t>Click to edit Master title style</a:t>
            </a:r>
          </a:p>
        </p:txBody>
      </p:sp>
      <p:sp>
        <p:nvSpPr>
          <p:cNvPr id="1044" name="Line 20"/>
          <p:cNvSpPr>
            <a:spLocks noChangeShapeType="1"/>
          </p:cNvSpPr>
          <p:nvPr/>
        </p:nvSpPr>
        <p:spPr bwMode="auto">
          <a:xfrm>
            <a:off x="7975600" y="390525"/>
            <a:ext cx="0" cy="601662"/>
          </a:xfrm>
          <a:prstGeom prst="line">
            <a:avLst/>
          </a:prstGeom>
          <a:noFill/>
          <a:ln w="12700">
            <a:solidFill>
              <a:schemeClr val="tx1"/>
            </a:solidFill>
            <a:round/>
            <a:headEnd type="none" w="sm" len="sm"/>
            <a:tailEnd type="none" w="sm" len="sm"/>
          </a:ln>
          <a:effectLst/>
        </p:spPr>
        <p:txBody>
          <a:bodyPr wrap="none" anchor="ctr"/>
          <a:lstStyle/>
          <a:p>
            <a:pPr>
              <a:defRPr/>
            </a:pPr>
            <a:endParaRPr lang="en-US" sz="1400"/>
          </a:p>
        </p:txBody>
      </p:sp>
      <p:sp>
        <p:nvSpPr>
          <p:cNvPr id="1045" name="Line 21"/>
          <p:cNvSpPr>
            <a:spLocks noChangeShapeType="1"/>
          </p:cNvSpPr>
          <p:nvPr/>
        </p:nvSpPr>
        <p:spPr bwMode="auto">
          <a:xfrm>
            <a:off x="7994650" y="698500"/>
            <a:ext cx="3088288" cy="0"/>
          </a:xfrm>
          <a:prstGeom prst="line">
            <a:avLst/>
          </a:prstGeom>
          <a:noFill/>
          <a:ln w="12700">
            <a:solidFill>
              <a:schemeClr val="tx1"/>
            </a:solidFill>
            <a:round/>
            <a:headEnd type="none" w="sm" len="sm"/>
            <a:tailEnd type="none" w="sm" len="sm"/>
          </a:ln>
          <a:effectLst/>
        </p:spPr>
        <p:txBody>
          <a:bodyPr wrap="none" anchor="ctr"/>
          <a:lstStyle/>
          <a:p>
            <a:pPr>
              <a:defRPr/>
            </a:pPr>
            <a:endParaRPr lang="en-US" sz="1400"/>
          </a:p>
        </p:txBody>
      </p:sp>
      <p:sp>
        <p:nvSpPr>
          <p:cNvPr id="1046" name="Rectangle 22"/>
          <p:cNvSpPr>
            <a:spLocks noChangeArrowheads="1"/>
          </p:cNvSpPr>
          <p:nvPr/>
        </p:nvSpPr>
        <p:spPr bwMode="auto">
          <a:xfrm>
            <a:off x="7956551" y="396437"/>
            <a:ext cx="653896" cy="212014"/>
          </a:xfrm>
          <a:prstGeom prst="rect">
            <a:avLst/>
          </a:prstGeom>
          <a:noFill/>
          <a:ln w="9525">
            <a:noFill/>
            <a:miter lim="800000"/>
            <a:headEnd/>
            <a:tailEnd/>
          </a:ln>
          <a:effectLst/>
        </p:spPr>
        <p:txBody>
          <a:bodyPr wrap="none" lIns="88042" tIns="44022" rIns="88042" bIns="44022" anchor="ctr" anchorCtr="1">
            <a:spAutoFit/>
          </a:bodyPr>
          <a:lstStyle/>
          <a:p>
            <a:pPr defTabSz="874713">
              <a:defRPr/>
            </a:pPr>
            <a:r>
              <a:rPr lang="en-US" sz="800"/>
              <a:t>Presenter</a:t>
            </a:r>
          </a:p>
        </p:txBody>
      </p:sp>
      <p:sp>
        <p:nvSpPr>
          <p:cNvPr id="1047" name="Rectangle 23"/>
          <p:cNvSpPr>
            <a:spLocks noChangeArrowheads="1"/>
          </p:cNvSpPr>
          <p:nvPr/>
        </p:nvSpPr>
        <p:spPr bwMode="auto">
          <a:xfrm>
            <a:off x="7975601" y="698500"/>
            <a:ext cx="400621" cy="212014"/>
          </a:xfrm>
          <a:prstGeom prst="rect">
            <a:avLst/>
          </a:prstGeom>
          <a:noFill/>
          <a:ln w="9525">
            <a:noFill/>
            <a:miter lim="800000"/>
            <a:headEnd/>
            <a:tailEnd/>
          </a:ln>
          <a:effectLst/>
        </p:spPr>
        <p:txBody>
          <a:bodyPr wrap="none" lIns="88042" tIns="44022" rIns="88042" bIns="44022">
            <a:spAutoFit/>
          </a:bodyPr>
          <a:lstStyle/>
          <a:p>
            <a:pPr defTabSz="874713">
              <a:defRPr/>
            </a:pPr>
            <a:r>
              <a:rPr lang="en-US" sz="800"/>
              <a:t>Date</a:t>
            </a:r>
          </a:p>
        </p:txBody>
      </p:sp>
      <p:sp>
        <p:nvSpPr>
          <p:cNvPr id="1048" name="Rectangle 24"/>
          <p:cNvSpPr>
            <a:spLocks noChangeArrowheads="1"/>
          </p:cNvSpPr>
          <p:nvPr/>
        </p:nvSpPr>
        <p:spPr bwMode="auto">
          <a:xfrm>
            <a:off x="8699500" y="381001"/>
            <a:ext cx="2156754" cy="312737"/>
          </a:xfrm>
          <a:prstGeom prst="rect">
            <a:avLst/>
          </a:prstGeom>
          <a:noFill/>
          <a:ln w="9525">
            <a:noFill/>
            <a:miter lim="800000"/>
            <a:headEnd/>
            <a:tailEnd/>
          </a:ln>
          <a:effectLst/>
        </p:spPr>
        <p:txBody>
          <a:bodyPr wrap="none" anchor="ctr"/>
          <a:lstStyle/>
          <a:p>
            <a:pPr algn="ctr">
              <a:defRPr/>
            </a:pPr>
            <a:r>
              <a:rPr lang="en-US" sz="1400" dirty="0"/>
              <a:t>JSC/EP5</a:t>
            </a:r>
            <a:r>
              <a:rPr lang="en-US" sz="1400" baseline="0" dirty="0"/>
              <a:t> Battery Group</a:t>
            </a:r>
            <a:endParaRPr lang="en-US" sz="1400" dirty="0"/>
          </a:p>
        </p:txBody>
      </p:sp>
      <p:sp>
        <p:nvSpPr>
          <p:cNvPr id="1049" name="Rectangle 25"/>
          <p:cNvSpPr>
            <a:spLocks noChangeArrowheads="1"/>
          </p:cNvSpPr>
          <p:nvPr userDrawn="1"/>
        </p:nvSpPr>
        <p:spPr bwMode="auto">
          <a:xfrm>
            <a:off x="8395271" y="701675"/>
            <a:ext cx="1591162" cy="315912"/>
          </a:xfrm>
          <a:prstGeom prst="rect">
            <a:avLst/>
          </a:prstGeom>
          <a:noFill/>
          <a:ln w="9525">
            <a:noFill/>
            <a:miter lim="800000"/>
            <a:headEnd/>
            <a:tailEnd/>
          </a:ln>
          <a:effectLst/>
        </p:spPr>
        <p:txBody>
          <a:bodyPr wrap="none" anchor="ctr"/>
          <a:lstStyle/>
          <a:p>
            <a:pPr algn="ctr">
              <a:defRPr/>
            </a:pPr>
            <a:r>
              <a:rPr lang="en-US" sz="1400" baseline="0" dirty="0"/>
              <a:t>16 May, 2023</a:t>
            </a:r>
            <a:endParaRPr lang="en-US" sz="1400" dirty="0"/>
          </a:p>
        </p:txBody>
      </p:sp>
      <p:sp>
        <p:nvSpPr>
          <p:cNvPr id="1050" name="Rectangle 26"/>
          <p:cNvSpPr>
            <a:spLocks noChangeArrowheads="1"/>
          </p:cNvSpPr>
          <p:nvPr/>
        </p:nvSpPr>
        <p:spPr bwMode="auto">
          <a:xfrm>
            <a:off x="8231717" y="450850"/>
            <a:ext cx="2633133" cy="303212"/>
          </a:xfrm>
          <a:prstGeom prst="rect">
            <a:avLst/>
          </a:prstGeom>
          <a:noFill/>
          <a:ln w="9525">
            <a:noFill/>
            <a:miter lim="800000"/>
            <a:headEnd/>
            <a:tailEnd/>
          </a:ln>
          <a:effectLst/>
        </p:spPr>
        <p:txBody>
          <a:bodyPr wrap="none" anchor="ctr"/>
          <a:lstStyle/>
          <a:p>
            <a:pPr>
              <a:defRPr/>
            </a:pPr>
            <a:endParaRPr lang="en-US" sz="1400"/>
          </a:p>
        </p:txBody>
      </p:sp>
      <p:sp>
        <p:nvSpPr>
          <p:cNvPr id="1051" name="Line 27"/>
          <p:cNvSpPr>
            <a:spLocks noChangeShapeType="1"/>
          </p:cNvSpPr>
          <p:nvPr/>
        </p:nvSpPr>
        <p:spPr bwMode="auto">
          <a:xfrm>
            <a:off x="10075333" y="712787"/>
            <a:ext cx="0" cy="273050"/>
          </a:xfrm>
          <a:prstGeom prst="line">
            <a:avLst/>
          </a:prstGeom>
          <a:noFill/>
          <a:ln w="12700">
            <a:solidFill>
              <a:schemeClr val="tx1"/>
            </a:solidFill>
            <a:round/>
            <a:headEnd type="none" w="sm" len="sm"/>
            <a:tailEnd type="none" w="sm" len="sm"/>
          </a:ln>
          <a:effectLst/>
        </p:spPr>
        <p:txBody>
          <a:bodyPr wrap="none" anchor="ctr"/>
          <a:lstStyle/>
          <a:p>
            <a:pPr>
              <a:defRPr/>
            </a:pPr>
            <a:endParaRPr lang="en-US" sz="1400"/>
          </a:p>
        </p:txBody>
      </p:sp>
      <p:sp>
        <p:nvSpPr>
          <p:cNvPr id="1052" name="Rectangle 28"/>
          <p:cNvSpPr>
            <a:spLocks noChangeArrowheads="1"/>
          </p:cNvSpPr>
          <p:nvPr/>
        </p:nvSpPr>
        <p:spPr bwMode="auto">
          <a:xfrm>
            <a:off x="10054167" y="747712"/>
            <a:ext cx="424666" cy="212014"/>
          </a:xfrm>
          <a:prstGeom prst="rect">
            <a:avLst/>
          </a:prstGeom>
          <a:noFill/>
          <a:ln w="9525">
            <a:noFill/>
            <a:miter lim="800000"/>
            <a:headEnd/>
            <a:tailEnd/>
          </a:ln>
          <a:effectLst/>
        </p:spPr>
        <p:txBody>
          <a:bodyPr wrap="none" lIns="88042" tIns="44022" rIns="88042" bIns="44022">
            <a:spAutoFit/>
          </a:bodyPr>
          <a:lstStyle/>
          <a:p>
            <a:pPr defTabSz="874713">
              <a:defRPr/>
            </a:pPr>
            <a:r>
              <a:rPr lang="en-US" sz="800"/>
              <a:t>Page</a:t>
            </a:r>
          </a:p>
        </p:txBody>
      </p:sp>
      <p:sp>
        <p:nvSpPr>
          <p:cNvPr id="1053" name="Rectangle 29"/>
          <p:cNvSpPr>
            <a:spLocks noChangeArrowheads="1"/>
          </p:cNvSpPr>
          <p:nvPr/>
        </p:nvSpPr>
        <p:spPr bwMode="auto">
          <a:xfrm>
            <a:off x="10473266" y="722313"/>
            <a:ext cx="382988" cy="288959"/>
          </a:xfrm>
          <a:prstGeom prst="rect">
            <a:avLst/>
          </a:prstGeom>
          <a:noFill/>
          <a:ln w="9525">
            <a:noFill/>
            <a:miter lim="800000"/>
            <a:headEnd/>
            <a:tailEnd/>
          </a:ln>
          <a:effectLst/>
        </p:spPr>
        <p:txBody>
          <a:bodyPr wrap="none" lIns="88042" tIns="44022" rIns="88042" bIns="44022">
            <a:spAutoFit/>
          </a:bodyPr>
          <a:lstStyle/>
          <a:p>
            <a:pPr defTabSz="874713">
              <a:defRPr/>
            </a:pPr>
            <a:fld id="{A392A191-A514-4E50-B00E-A93866040581}" type="slidenum">
              <a:rPr lang="en-US" sz="1300"/>
              <a:pPr defTabSz="874713">
                <a:defRPr/>
              </a:pPr>
              <a:t>‹#›</a:t>
            </a:fld>
            <a:endParaRPr lang="en-US" sz="1300"/>
          </a:p>
        </p:txBody>
      </p:sp>
    </p:spTree>
  </p:cSld>
  <p:clrMap bg1="lt1" tx1="dk1" bg2="lt2" tx2="dk2" accent1="accent1" accent2="accent2" accent3="accent3" accent4="accent4" accent5="accent5" accent6="accent6" hlink="hlink" folHlink="folHlink"/>
  <p:sldLayoutIdLst>
    <p:sldLayoutId id="2147483803"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ctr" defTabSz="874713" rtl="0" eaLnBrk="0" fontAlgn="base" hangingPunct="0">
        <a:lnSpc>
          <a:spcPct val="87000"/>
        </a:lnSpc>
        <a:spcBef>
          <a:spcPct val="0"/>
        </a:spcBef>
        <a:spcAft>
          <a:spcPct val="0"/>
        </a:spcAft>
        <a:defRPr sz="2400" b="1">
          <a:solidFill>
            <a:schemeClr val="tx2"/>
          </a:solidFill>
          <a:latin typeface="+mj-lt"/>
          <a:ea typeface="+mj-ea"/>
          <a:cs typeface="+mj-cs"/>
        </a:defRPr>
      </a:lvl1pPr>
      <a:lvl2pPr algn="ctr" defTabSz="874713" rtl="0" eaLnBrk="0" fontAlgn="base" hangingPunct="0">
        <a:lnSpc>
          <a:spcPct val="87000"/>
        </a:lnSpc>
        <a:spcBef>
          <a:spcPct val="0"/>
        </a:spcBef>
        <a:spcAft>
          <a:spcPct val="0"/>
        </a:spcAft>
        <a:defRPr sz="1500" b="1">
          <a:solidFill>
            <a:schemeClr val="tx2"/>
          </a:solidFill>
          <a:latin typeface="Arial" charset="0"/>
        </a:defRPr>
      </a:lvl2pPr>
      <a:lvl3pPr algn="ctr" defTabSz="874713" rtl="0" eaLnBrk="0" fontAlgn="base" hangingPunct="0">
        <a:lnSpc>
          <a:spcPct val="87000"/>
        </a:lnSpc>
        <a:spcBef>
          <a:spcPct val="0"/>
        </a:spcBef>
        <a:spcAft>
          <a:spcPct val="0"/>
        </a:spcAft>
        <a:defRPr sz="1500" b="1">
          <a:solidFill>
            <a:schemeClr val="tx2"/>
          </a:solidFill>
          <a:latin typeface="Arial" charset="0"/>
        </a:defRPr>
      </a:lvl3pPr>
      <a:lvl4pPr algn="ctr" defTabSz="874713" rtl="0" eaLnBrk="0" fontAlgn="base" hangingPunct="0">
        <a:lnSpc>
          <a:spcPct val="87000"/>
        </a:lnSpc>
        <a:spcBef>
          <a:spcPct val="0"/>
        </a:spcBef>
        <a:spcAft>
          <a:spcPct val="0"/>
        </a:spcAft>
        <a:defRPr sz="1500" b="1">
          <a:solidFill>
            <a:schemeClr val="tx2"/>
          </a:solidFill>
          <a:latin typeface="Arial" charset="0"/>
        </a:defRPr>
      </a:lvl4pPr>
      <a:lvl5pPr algn="ctr" defTabSz="874713" rtl="0" eaLnBrk="0" fontAlgn="base" hangingPunct="0">
        <a:lnSpc>
          <a:spcPct val="87000"/>
        </a:lnSpc>
        <a:spcBef>
          <a:spcPct val="0"/>
        </a:spcBef>
        <a:spcAft>
          <a:spcPct val="0"/>
        </a:spcAft>
        <a:defRPr sz="1500" b="1">
          <a:solidFill>
            <a:schemeClr val="tx2"/>
          </a:solidFill>
          <a:latin typeface="Arial" charset="0"/>
        </a:defRPr>
      </a:lvl5pPr>
      <a:lvl6pPr marL="457200" algn="ctr" defTabSz="874713" rtl="0" eaLnBrk="0" fontAlgn="base" hangingPunct="0">
        <a:lnSpc>
          <a:spcPct val="87000"/>
        </a:lnSpc>
        <a:spcBef>
          <a:spcPct val="0"/>
        </a:spcBef>
        <a:spcAft>
          <a:spcPct val="0"/>
        </a:spcAft>
        <a:defRPr sz="1500" b="1">
          <a:solidFill>
            <a:schemeClr val="tx2"/>
          </a:solidFill>
          <a:latin typeface="Arial" charset="0"/>
        </a:defRPr>
      </a:lvl6pPr>
      <a:lvl7pPr marL="914400" algn="ctr" defTabSz="874713" rtl="0" eaLnBrk="0" fontAlgn="base" hangingPunct="0">
        <a:lnSpc>
          <a:spcPct val="87000"/>
        </a:lnSpc>
        <a:spcBef>
          <a:spcPct val="0"/>
        </a:spcBef>
        <a:spcAft>
          <a:spcPct val="0"/>
        </a:spcAft>
        <a:defRPr sz="1500" b="1">
          <a:solidFill>
            <a:schemeClr val="tx2"/>
          </a:solidFill>
          <a:latin typeface="Arial" charset="0"/>
        </a:defRPr>
      </a:lvl7pPr>
      <a:lvl8pPr marL="1371600" algn="ctr" defTabSz="874713" rtl="0" eaLnBrk="0" fontAlgn="base" hangingPunct="0">
        <a:lnSpc>
          <a:spcPct val="87000"/>
        </a:lnSpc>
        <a:spcBef>
          <a:spcPct val="0"/>
        </a:spcBef>
        <a:spcAft>
          <a:spcPct val="0"/>
        </a:spcAft>
        <a:defRPr sz="1500" b="1">
          <a:solidFill>
            <a:schemeClr val="tx2"/>
          </a:solidFill>
          <a:latin typeface="Arial" charset="0"/>
        </a:defRPr>
      </a:lvl8pPr>
      <a:lvl9pPr marL="1828800" algn="ctr" defTabSz="874713" rtl="0" eaLnBrk="0" fontAlgn="base" hangingPunct="0">
        <a:lnSpc>
          <a:spcPct val="87000"/>
        </a:lnSpc>
        <a:spcBef>
          <a:spcPct val="0"/>
        </a:spcBef>
        <a:spcAft>
          <a:spcPct val="0"/>
        </a:spcAft>
        <a:defRPr sz="1500" b="1">
          <a:solidFill>
            <a:schemeClr val="tx2"/>
          </a:solidFill>
          <a:latin typeface="Arial" charset="0"/>
        </a:defRPr>
      </a:lvl9pPr>
    </p:titleStyle>
    <p:bodyStyle>
      <a:lvl1pPr marL="163513" indent="-163513" algn="l" defTabSz="711200" rtl="0" eaLnBrk="0" fontAlgn="base" hangingPunct="0">
        <a:lnSpc>
          <a:spcPct val="87000"/>
        </a:lnSpc>
        <a:spcBef>
          <a:spcPct val="30000"/>
        </a:spcBef>
        <a:spcAft>
          <a:spcPct val="0"/>
        </a:spcAft>
        <a:buChar char="•"/>
        <a:defRPr sz="1300" b="1">
          <a:solidFill>
            <a:schemeClr val="tx1"/>
          </a:solidFill>
          <a:latin typeface="+mn-lt"/>
          <a:ea typeface="+mn-ea"/>
          <a:cs typeface="+mn-cs"/>
        </a:defRPr>
      </a:lvl1pPr>
      <a:lvl2pPr marL="436563" indent="-163513" algn="l" defTabSz="711200" rtl="0" eaLnBrk="0" fontAlgn="base" hangingPunct="0">
        <a:spcBef>
          <a:spcPct val="20000"/>
        </a:spcBef>
        <a:spcAft>
          <a:spcPct val="0"/>
        </a:spcAft>
        <a:buChar char="•"/>
        <a:defRPr sz="1300" b="1">
          <a:solidFill>
            <a:schemeClr val="tx1"/>
          </a:solidFill>
          <a:latin typeface="+mn-lt"/>
        </a:defRPr>
      </a:lvl2pPr>
      <a:lvl3pPr marL="765175" indent="-163513" algn="l" defTabSz="711200" rtl="0" eaLnBrk="0" fontAlgn="base" hangingPunct="0">
        <a:spcBef>
          <a:spcPct val="20000"/>
        </a:spcBef>
        <a:spcAft>
          <a:spcPct val="0"/>
        </a:spcAft>
        <a:buChar char="•"/>
        <a:defRPr sz="1300" b="1">
          <a:solidFill>
            <a:schemeClr val="tx1"/>
          </a:solidFill>
          <a:latin typeface="+mn-lt"/>
        </a:defRPr>
      </a:lvl3pPr>
      <a:lvl4pPr marL="1092200" indent="-163513" algn="l" defTabSz="711200" rtl="0" eaLnBrk="0" fontAlgn="base" hangingPunct="0">
        <a:spcBef>
          <a:spcPct val="20000"/>
        </a:spcBef>
        <a:spcAft>
          <a:spcPct val="0"/>
        </a:spcAft>
        <a:buChar char="•"/>
        <a:defRPr sz="1300" b="1">
          <a:solidFill>
            <a:schemeClr val="tx1"/>
          </a:solidFill>
          <a:latin typeface="+mn-lt"/>
        </a:defRPr>
      </a:lvl4pPr>
      <a:lvl5pPr marL="1420813" indent="-163513" algn="l" defTabSz="711200" rtl="0" eaLnBrk="0" fontAlgn="base" hangingPunct="0">
        <a:spcBef>
          <a:spcPct val="20000"/>
        </a:spcBef>
        <a:spcAft>
          <a:spcPct val="0"/>
        </a:spcAft>
        <a:defRPr sz="1300" b="1">
          <a:solidFill>
            <a:schemeClr val="tx1"/>
          </a:solidFill>
          <a:latin typeface="+mn-lt"/>
        </a:defRPr>
      </a:lvl5pPr>
      <a:lvl6pPr marL="1878013" indent="-163513" algn="l" defTabSz="711200" rtl="0" eaLnBrk="0" fontAlgn="base" hangingPunct="0">
        <a:spcBef>
          <a:spcPct val="20000"/>
        </a:spcBef>
        <a:spcAft>
          <a:spcPct val="0"/>
        </a:spcAft>
        <a:defRPr sz="1300" b="1">
          <a:solidFill>
            <a:schemeClr val="tx1"/>
          </a:solidFill>
          <a:latin typeface="+mn-lt"/>
        </a:defRPr>
      </a:lvl6pPr>
      <a:lvl7pPr marL="2335213" indent="-163513" algn="l" defTabSz="711200" rtl="0" eaLnBrk="0" fontAlgn="base" hangingPunct="0">
        <a:spcBef>
          <a:spcPct val="20000"/>
        </a:spcBef>
        <a:spcAft>
          <a:spcPct val="0"/>
        </a:spcAft>
        <a:defRPr sz="1300" b="1">
          <a:solidFill>
            <a:schemeClr val="tx1"/>
          </a:solidFill>
          <a:latin typeface="+mn-lt"/>
        </a:defRPr>
      </a:lvl7pPr>
      <a:lvl8pPr marL="2792413" indent="-163513" algn="l" defTabSz="711200" rtl="0" eaLnBrk="0" fontAlgn="base" hangingPunct="0">
        <a:spcBef>
          <a:spcPct val="20000"/>
        </a:spcBef>
        <a:spcAft>
          <a:spcPct val="0"/>
        </a:spcAft>
        <a:defRPr sz="1300" b="1">
          <a:solidFill>
            <a:schemeClr val="tx1"/>
          </a:solidFill>
          <a:latin typeface="+mn-lt"/>
        </a:defRPr>
      </a:lvl8pPr>
      <a:lvl9pPr marL="3249613" indent="-163513" algn="l" defTabSz="711200" rtl="0" eaLnBrk="0" fontAlgn="base" hangingPunct="0">
        <a:spcBef>
          <a:spcPct val="20000"/>
        </a:spcBef>
        <a:spcAft>
          <a:spcPct val="0"/>
        </a:spcAft>
        <a:defRPr sz="13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eric.c.darcy@nasa.gov" TargetMode="External"/><Relationship Id="rId2" Type="http://schemas.openxmlformats.org/officeDocument/2006/relationships/hyperlink" Target="mailto:david.a.delafuente@nasa.gov" TargetMode="External"/><Relationship Id="rId1" Type="http://schemas.openxmlformats.org/officeDocument/2006/relationships/slideLayout" Target="../slideLayouts/slideLayout2.xml"/><Relationship Id="rId4" Type="http://schemas.openxmlformats.org/officeDocument/2006/relationships/hyperlink" Target="mailto:steven.r.kunkel@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40630" y="1783556"/>
            <a:ext cx="9710739" cy="3290887"/>
          </a:xfrm>
        </p:spPr>
        <p:txBody>
          <a:bodyPr/>
          <a:lstStyle/>
          <a:p>
            <a:r>
              <a:rPr lang="en-US" sz="3600" dirty="0">
                <a:solidFill>
                  <a:schemeClr val="tx1"/>
                </a:solidFill>
              </a:rPr>
              <a:t>Artemis Vehicle Battery Requirements and Processes</a:t>
            </a:r>
            <a:br>
              <a:rPr lang="en-US" sz="2400" dirty="0">
                <a:solidFill>
                  <a:schemeClr val="tx1"/>
                </a:solidFill>
              </a:rPr>
            </a:br>
            <a:br>
              <a:rPr lang="en-US" sz="2400" dirty="0">
                <a:solidFill>
                  <a:schemeClr val="tx1"/>
                </a:solidFill>
              </a:rPr>
            </a:br>
            <a:br>
              <a:rPr lang="en-US" sz="2400" dirty="0">
                <a:solidFill>
                  <a:schemeClr val="tx1"/>
                </a:solidFill>
              </a:rPr>
            </a:br>
            <a:r>
              <a:rPr lang="en-US" sz="2800" dirty="0">
                <a:solidFill>
                  <a:schemeClr val="tx1"/>
                </a:solidFill>
              </a:rPr>
              <a:t>JSC/EP5 Battery Group</a:t>
            </a:r>
            <a:br>
              <a:rPr lang="en-US" sz="2800" dirty="0">
                <a:solidFill>
                  <a:schemeClr val="tx1"/>
                </a:solidFill>
              </a:rPr>
            </a:br>
            <a:br>
              <a:rPr lang="en-US" sz="2800" dirty="0">
                <a:solidFill>
                  <a:schemeClr val="tx1"/>
                </a:solidFill>
              </a:rPr>
            </a:br>
            <a:br>
              <a:rPr lang="en-US" sz="2800" dirty="0">
                <a:solidFill>
                  <a:schemeClr val="tx1"/>
                </a:solidFill>
              </a:rPr>
            </a:br>
            <a:r>
              <a:rPr lang="en-US" sz="2800" dirty="0">
                <a:solidFill>
                  <a:schemeClr val="tx1"/>
                </a:solidFill>
              </a:rPr>
              <a:t>May 16, 2023</a:t>
            </a:r>
            <a:endParaRPr lang="en-US" sz="2400"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a:t>
            </a:r>
          </a:p>
        </p:txBody>
      </p:sp>
      <p:sp>
        <p:nvSpPr>
          <p:cNvPr id="3" name="Content Placeholder 2"/>
          <p:cNvSpPr>
            <a:spLocks noGrp="1"/>
          </p:cNvSpPr>
          <p:nvPr>
            <p:ph idx="1"/>
          </p:nvPr>
        </p:nvSpPr>
        <p:spPr>
          <a:xfrm>
            <a:off x="147418" y="990350"/>
            <a:ext cx="7347738" cy="4197562"/>
          </a:xfrm>
        </p:spPr>
        <p:txBody>
          <a:bodyPr/>
          <a:lstStyle/>
          <a:p>
            <a:pPr>
              <a:lnSpc>
                <a:spcPct val="100000"/>
              </a:lnSpc>
              <a:spcBef>
                <a:spcPts val="600"/>
              </a:spcBef>
              <a:spcAft>
                <a:spcPts val="0"/>
              </a:spcAft>
            </a:pPr>
            <a:r>
              <a:rPr lang="en-US" sz="2400" dirty="0">
                <a:solidFill>
                  <a:srgbClr val="0000FF"/>
                </a:solidFill>
              </a:rPr>
              <a:t>Give an overview of cells, batteries and design features for safety</a:t>
            </a:r>
          </a:p>
          <a:p>
            <a:pPr>
              <a:lnSpc>
                <a:spcPct val="100000"/>
              </a:lnSpc>
              <a:spcBef>
                <a:spcPts val="600"/>
              </a:spcBef>
              <a:spcAft>
                <a:spcPts val="0"/>
              </a:spcAft>
            </a:pPr>
            <a:r>
              <a:rPr lang="en-US" sz="2400" dirty="0">
                <a:solidFill>
                  <a:srgbClr val="0000FF"/>
                </a:solidFill>
              </a:rPr>
              <a:t>Show what the hazards are for flying batteries in crewed space vehicles</a:t>
            </a:r>
          </a:p>
          <a:p>
            <a:pPr>
              <a:lnSpc>
                <a:spcPct val="100000"/>
              </a:lnSpc>
              <a:spcBef>
                <a:spcPts val="600"/>
              </a:spcBef>
              <a:spcAft>
                <a:spcPts val="0"/>
              </a:spcAft>
            </a:pPr>
            <a:r>
              <a:rPr lang="en-US" sz="2400" dirty="0">
                <a:solidFill>
                  <a:srgbClr val="0000FF"/>
                </a:solidFill>
              </a:rPr>
              <a:t>Show how to control the hazards of batteries and verify that they are functioning as expected</a:t>
            </a:r>
          </a:p>
          <a:p>
            <a:pPr>
              <a:lnSpc>
                <a:spcPct val="100000"/>
              </a:lnSpc>
              <a:spcBef>
                <a:spcPts val="600"/>
              </a:spcBef>
              <a:spcAft>
                <a:spcPts val="0"/>
              </a:spcAft>
            </a:pPr>
            <a:r>
              <a:rPr lang="en-US" sz="2400" dirty="0">
                <a:solidFill>
                  <a:srgbClr val="0000FF"/>
                </a:solidFill>
              </a:rPr>
              <a:t>Contact Information</a:t>
            </a:r>
          </a:p>
          <a:p>
            <a:pPr>
              <a:lnSpc>
                <a:spcPct val="100000"/>
              </a:lnSpc>
              <a:spcBef>
                <a:spcPts val="600"/>
              </a:spcBef>
              <a:spcAft>
                <a:spcPts val="0"/>
              </a:spcAft>
            </a:pPr>
            <a:r>
              <a:rPr lang="en-US" sz="2400" dirty="0">
                <a:solidFill>
                  <a:srgbClr val="FF0000"/>
                </a:solidFill>
              </a:rPr>
              <a:t>Success of batteries being approved for flight is improved by talking with JSC Battery Safety Group early in the development of hardware</a:t>
            </a:r>
            <a:endParaRPr lang="en-US" sz="2400" dirty="0"/>
          </a:p>
        </p:txBody>
      </p:sp>
      <p:sp>
        <p:nvSpPr>
          <p:cNvPr id="4" name="Down Arrow 3"/>
          <p:cNvSpPr/>
          <p:nvPr/>
        </p:nvSpPr>
        <p:spPr>
          <a:xfrm>
            <a:off x="9637913" y="1857460"/>
            <a:ext cx="290946" cy="391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9637913" y="5179153"/>
            <a:ext cx="290946" cy="391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9637913" y="3697672"/>
            <a:ext cx="290946" cy="391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Process 6"/>
          <p:cNvSpPr/>
          <p:nvPr/>
        </p:nvSpPr>
        <p:spPr>
          <a:xfrm>
            <a:off x="7603375" y="1358560"/>
            <a:ext cx="4360025" cy="625021"/>
          </a:xfrm>
          <a:prstGeom prst="flowChartProcess">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900"/>
              </a:spcAft>
            </a:pPr>
            <a:r>
              <a:rPr lang="en-US" sz="1200" u="sng" dirty="0">
                <a:solidFill>
                  <a:schemeClr val="tx1"/>
                </a:solidFill>
              </a:rPr>
              <a:t>Battery Design</a:t>
            </a:r>
          </a:p>
          <a:p>
            <a:pPr marL="171450" indent="-171450">
              <a:buFont typeface="Arial" panose="020B0604020202020204" pitchFamily="34" charset="0"/>
              <a:buChar char="•"/>
            </a:pPr>
            <a:r>
              <a:rPr lang="en-US" sz="1100" dirty="0">
                <a:solidFill>
                  <a:schemeClr val="tx1"/>
                </a:solidFill>
              </a:rPr>
              <a:t>Battery design based on application</a:t>
            </a:r>
          </a:p>
        </p:txBody>
      </p:sp>
      <p:sp>
        <p:nvSpPr>
          <p:cNvPr id="8" name="Flowchart: Process 7"/>
          <p:cNvSpPr/>
          <p:nvPr/>
        </p:nvSpPr>
        <p:spPr>
          <a:xfrm>
            <a:off x="7603375" y="2249360"/>
            <a:ext cx="4360025" cy="1547355"/>
          </a:xfrm>
          <a:prstGeom prst="flowChartProcess">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900"/>
              </a:spcAft>
            </a:pPr>
            <a:r>
              <a:rPr lang="en-US" sz="1200" u="sng" dirty="0">
                <a:solidFill>
                  <a:schemeClr val="tx1"/>
                </a:solidFill>
              </a:rPr>
              <a:t>Battery Evaluation</a:t>
            </a:r>
          </a:p>
          <a:p>
            <a:pPr marL="171450" indent="-171450">
              <a:buFont typeface="Arial" panose="020B0604020202020204" pitchFamily="34" charset="0"/>
              <a:buChar char="•"/>
            </a:pPr>
            <a:r>
              <a:rPr lang="en-US" sz="1100" dirty="0">
                <a:solidFill>
                  <a:schemeClr val="tx1"/>
                </a:solidFill>
              </a:rPr>
              <a:t>Determine assigned EP Battery Reviewer</a:t>
            </a:r>
          </a:p>
          <a:p>
            <a:pPr marL="171450" indent="-171450">
              <a:buFont typeface="Arial" panose="020B0604020202020204" pitchFamily="34" charset="0"/>
              <a:buChar char="•"/>
            </a:pPr>
            <a:r>
              <a:rPr lang="en-US" sz="1100" dirty="0">
                <a:solidFill>
                  <a:schemeClr val="tx1"/>
                </a:solidFill>
              </a:rPr>
              <a:t>Battery requirements and hazard controls per JSC 20793 guidelines</a:t>
            </a:r>
          </a:p>
          <a:p>
            <a:pPr marL="171450" indent="-171450">
              <a:buFont typeface="Arial" panose="020B0604020202020204" pitchFamily="34" charset="0"/>
              <a:buChar char="•"/>
            </a:pPr>
            <a:r>
              <a:rPr lang="en-US" sz="1100" dirty="0">
                <a:solidFill>
                  <a:schemeClr val="tx1"/>
                </a:solidFill>
              </a:rPr>
              <a:t>Cell screening or battery pack screening plan per JSC 20793 guidelines</a:t>
            </a:r>
          </a:p>
          <a:p>
            <a:pPr marL="171450" indent="-171450">
              <a:buFont typeface="Arial" panose="020B0604020202020204" pitchFamily="34" charset="0"/>
              <a:buChar char="•"/>
            </a:pPr>
            <a:r>
              <a:rPr lang="en-US" sz="1100" dirty="0">
                <a:solidFill>
                  <a:schemeClr val="tx1"/>
                </a:solidFill>
              </a:rPr>
              <a:t>Pre-flight, on-orbit, and post-flight processing plans</a:t>
            </a:r>
          </a:p>
          <a:p>
            <a:pPr marL="171450" indent="-171450">
              <a:buFont typeface="Arial" panose="020B0604020202020204" pitchFamily="34" charset="0"/>
              <a:buChar char="•"/>
            </a:pPr>
            <a:r>
              <a:rPr lang="en-US" sz="1100" dirty="0">
                <a:solidFill>
                  <a:schemeClr val="tx1"/>
                </a:solidFill>
              </a:rPr>
              <a:t>Battery Description Form Attachment Review</a:t>
            </a:r>
          </a:p>
        </p:txBody>
      </p:sp>
      <p:sp>
        <p:nvSpPr>
          <p:cNvPr id="9" name="Flowchart: Process 8"/>
          <p:cNvSpPr/>
          <p:nvPr/>
        </p:nvSpPr>
        <p:spPr>
          <a:xfrm>
            <a:off x="7606064" y="5575282"/>
            <a:ext cx="4360023" cy="1130318"/>
          </a:xfrm>
          <a:prstGeom prst="flowChartProcess">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900"/>
              </a:spcAft>
            </a:pPr>
            <a:r>
              <a:rPr lang="en-US" sz="1200" u="sng" dirty="0">
                <a:solidFill>
                  <a:schemeClr val="tx1"/>
                </a:solidFill>
              </a:rPr>
              <a:t>Battery Approval</a:t>
            </a:r>
          </a:p>
          <a:p>
            <a:pPr marL="171450" indent="-171450">
              <a:buFont typeface="Arial" panose="020B0604020202020204" pitchFamily="34" charset="0"/>
              <a:buChar char="•"/>
            </a:pPr>
            <a:r>
              <a:rPr lang="en-US" sz="1200" dirty="0">
                <a:solidFill>
                  <a:schemeClr val="tx1"/>
                </a:solidFill>
              </a:rPr>
              <a:t>GFE and payload hardware via ISRP/SRP/EP using Unique Hazard Report (UHR)/SDP</a:t>
            </a:r>
          </a:p>
          <a:p>
            <a:pPr marL="171450" indent="-171450">
              <a:buFont typeface="Arial" panose="020B0604020202020204" pitchFamily="34" charset="0"/>
              <a:buChar char="•"/>
            </a:pPr>
            <a:r>
              <a:rPr lang="en-US" sz="1200" dirty="0">
                <a:solidFill>
                  <a:schemeClr val="tx1"/>
                </a:solidFill>
              </a:rPr>
              <a:t>Ground use or test hardware information documented via Battery Description Form</a:t>
            </a:r>
          </a:p>
        </p:txBody>
      </p:sp>
      <p:sp>
        <p:nvSpPr>
          <p:cNvPr id="10" name="Flowchart: Process 9"/>
          <p:cNvSpPr/>
          <p:nvPr/>
        </p:nvSpPr>
        <p:spPr>
          <a:xfrm>
            <a:off x="7603375" y="4098900"/>
            <a:ext cx="4360023" cy="1146127"/>
          </a:xfrm>
          <a:prstGeom prst="flowChartProcess">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900"/>
              </a:spcAft>
            </a:pPr>
            <a:r>
              <a:rPr lang="en-US" sz="1200" u="sng" dirty="0">
                <a:solidFill>
                  <a:schemeClr val="tx1"/>
                </a:solidFill>
              </a:rPr>
              <a:t>Battery Testing</a:t>
            </a:r>
          </a:p>
          <a:p>
            <a:pPr marL="171450" indent="-171450">
              <a:buFont typeface="Arial" panose="020B0604020202020204" pitchFamily="34" charset="0"/>
              <a:buChar char="•"/>
            </a:pPr>
            <a:r>
              <a:rPr lang="en-US" sz="1100" dirty="0">
                <a:solidFill>
                  <a:schemeClr val="tx1"/>
                </a:solidFill>
              </a:rPr>
              <a:t>Engineering level tests</a:t>
            </a:r>
          </a:p>
          <a:p>
            <a:pPr marL="171450" indent="-171450">
              <a:buFont typeface="Arial" panose="020B0604020202020204" pitchFamily="34" charset="0"/>
              <a:buChar char="•"/>
            </a:pPr>
            <a:r>
              <a:rPr lang="en-US" sz="1100" dirty="0">
                <a:solidFill>
                  <a:schemeClr val="tx1"/>
                </a:solidFill>
              </a:rPr>
              <a:t>Flight cell and battery qualification/certification testing</a:t>
            </a:r>
          </a:p>
          <a:p>
            <a:pPr marL="171450" indent="-171450">
              <a:buFont typeface="Arial" panose="020B0604020202020204" pitchFamily="34" charset="0"/>
              <a:buChar char="•"/>
            </a:pPr>
            <a:r>
              <a:rPr lang="en-US" sz="1100" dirty="0">
                <a:solidFill>
                  <a:schemeClr val="tx1"/>
                </a:solidFill>
              </a:rPr>
              <a:t>Flight cell and battery lot testing</a:t>
            </a:r>
          </a:p>
          <a:p>
            <a:pPr marL="171450" indent="-171450">
              <a:buFont typeface="Arial" panose="020B0604020202020204" pitchFamily="34" charset="0"/>
              <a:buChar char="•"/>
            </a:pPr>
            <a:r>
              <a:rPr lang="en-US" sz="1100" dirty="0">
                <a:solidFill>
                  <a:schemeClr val="tx1"/>
                </a:solidFill>
              </a:rPr>
              <a:t>Flight cell and battery pack acceptance testing</a:t>
            </a:r>
            <a:endParaRPr lang="en-US" sz="1200" dirty="0">
              <a:solidFill>
                <a:schemeClr val="tx1"/>
              </a:solidFill>
            </a:endParaRPr>
          </a:p>
        </p:txBody>
      </p:sp>
      <p:sp>
        <p:nvSpPr>
          <p:cNvPr id="11" name="TextBox 10"/>
          <p:cNvSpPr txBox="1"/>
          <p:nvPr/>
        </p:nvSpPr>
        <p:spPr>
          <a:xfrm>
            <a:off x="7522190" y="990350"/>
            <a:ext cx="4522392" cy="338554"/>
          </a:xfrm>
          <a:prstGeom prst="rect">
            <a:avLst/>
          </a:prstGeom>
          <a:noFill/>
        </p:spPr>
        <p:txBody>
          <a:bodyPr wrap="none" rtlCol="0">
            <a:spAutoFit/>
          </a:bodyPr>
          <a:lstStyle/>
          <a:p>
            <a:r>
              <a:rPr lang="en-US" sz="1600" dirty="0">
                <a:solidFill>
                  <a:srgbClr val="7030A0"/>
                </a:solidFill>
              </a:rPr>
              <a:t>Battery Development Flow (from JWI 8705.3)</a:t>
            </a:r>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a:ext>
            </a:extLst>
          </a:blip>
          <a:srcRect l="12975" t="5022" r="18906" b="12263"/>
          <a:stretch/>
        </p:blipFill>
        <p:spPr>
          <a:xfrm>
            <a:off x="381000" y="5187912"/>
            <a:ext cx="1874790" cy="1517687"/>
          </a:xfrm>
          <a:prstGeom prst="rect">
            <a:avLst/>
          </a:prstGeom>
          <a:ln>
            <a:noFill/>
          </a:ln>
          <a:effectLst>
            <a:outerShdw blurRad="292100" dist="139700" dir="2700000" algn="tl" rotWithShape="0">
              <a:srgbClr val="333333">
                <a:alpha val="65000"/>
              </a:srgbClr>
            </a:outerShdw>
          </a:effectLst>
        </p:spPr>
      </p:pic>
      <p:pic>
        <p:nvPicPr>
          <p:cNvPr id="13" name="Content Placeholder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001144" y="5187912"/>
            <a:ext cx="2362200" cy="1574800"/>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2166769" y="5150212"/>
            <a:ext cx="2971800" cy="1631216"/>
          </a:xfrm>
          <a:prstGeom prst="rect">
            <a:avLst/>
          </a:prstGeom>
          <a:noFill/>
        </p:spPr>
        <p:txBody>
          <a:bodyPr wrap="square" rtlCol="0">
            <a:spAutoFit/>
          </a:bodyPr>
          <a:lstStyle/>
          <a:p>
            <a:pPr algn="ctr"/>
            <a:r>
              <a:rPr lang="en-US" sz="2000" dirty="0">
                <a:solidFill>
                  <a:srgbClr val="0000FF"/>
                </a:solidFill>
              </a:rPr>
              <a:t>We don’t want batteries like </a:t>
            </a:r>
          </a:p>
          <a:p>
            <a:pPr algn="ctr"/>
            <a:r>
              <a:rPr lang="en-US" sz="2000" dirty="0">
                <a:solidFill>
                  <a:srgbClr val="0000FF"/>
                </a:solidFill>
              </a:rPr>
              <a:t>this</a:t>
            </a:r>
          </a:p>
          <a:p>
            <a:pPr algn="ctr"/>
            <a:r>
              <a:rPr lang="en-US" sz="2000" dirty="0">
                <a:solidFill>
                  <a:srgbClr val="0000FF"/>
                </a:solidFill>
              </a:rPr>
              <a:t>to end up like </a:t>
            </a:r>
          </a:p>
          <a:p>
            <a:pPr algn="ctr"/>
            <a:r>
              <a:rPr lang="en-US" sz="2000" dirty="0">
                <a:solidFill>
                  <a:srgbClr val="0000FF"/>
                </a:solidFill>
              </a:rPr>
              <a:t>this!</a:t>
            </a:r>
          </a:p>
        </p:txBody>
      </p:sp>
      <p:sp>
        <p:nvSpPr>
          <p:cNvPr id="18" name="Left Arrow 17"/>
          <p:cNvSpPr/>
          <p:nvPr/>
        </p:nvSpPr>
        <p:spPr bwMode="auto">
          <a:xfrm rot="10800000">
            <a:off x="4041558" y="6400800"/>
            <a:ext cx="959583" cy="311330"/>
          </a:xfrm>
          <a:prstGeom prst="leftArrow">
            <a:avLst/>
          </a:prstGeom>
          <a:solidFill>
            <a:srgbClr val="FF0000"/>
          </a:solidFill>
          <a:ln>
            <a:solidFill>
              <a:srgbClr val="FF0000"/>
            </a:solidFill>
            <a:headEnd type="none" w="sm" len="sm"/>
            <a:tailEnd type="none" w="sm" len="sm"/>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ndParaRPr>
          </a:p>
        </p:txBody>
      </p:sp>
      <p:sp>
        <p:nvSpPr>
          <p:cNvPr id="17" name="Left Arrow 16"/>
          <p:cNvSpPr/>
          <p:nvPr/>
        </p:nvSpPr>
        <p:spPr bwMode="auto">
          <a:xfrm>
            <a:off x="2255790" y="5791200"/>
            <a:ext cx="1020810" cy="304800"/>
          </a:xfrm>
          <a:prstGeom prst="leftArrow">
            <a:avLst/>
          </a:prstGeom>
          <a:ln>
            <a:headEnd type="none" w="sm" len="sm"/>
            <a:tailEnd type="none" w="sm" len="sm"/>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965397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 and Requirements</a:t>
            </a:r>
          </a:p>
        </p:txBody>
      </p:sp>
      <p:sp>
        <p:nvSpPr>
          <p:cNvPr id="3" name="Content Placeholder 2"/>
          <p:cNvSpPr>
            <a:spLocks noGrp="1"/>
          </p:cNvSpPr>
          <p:nvPr>
            <p:ph idx="1"/>
          </p:nvPr>
        </p:nvSpPr>
        <p:spPr>
          <a:xfrm>
            <a:off x="406400" y="1066800"/>
            <a:ext cx="11557000" cy="5791200"/>
          </a:xfrm>
        </p:spPr>
        <p:txBody>
          <a:bodyPr/>
          <a:lstStyle/>
          <a:p>
            <a:r>
              <a:rPr lang="en-US" sz="1800" dirty="0">
                <a:solidFill>
                  <a:srgbClr val="0000FF"/>
                </a:solidFill>
              </a:rPr>
              <a:t>Commercial Off-the-Shelf (COTS) Cells and Batteries</a:t>
            </a:r>
          </a:p>
          <a:p>
            <a:pPr lvl="1">
              <a:spcBef>
                <a:spcPts val="200"/>
              </a:spcBef>
            </a:pPr>
            <a:r>
              <a:rPr lang="en-US" sz="1800" b="0" dirty="0"/>
              <a:t>The manufacturing process of industrial COTS batteries is not suitable for manned space application</a:t>
            </a:r>
          </a:p>
          <a:p>
            <a:pPr lvl="1">
              <a:spcBef>
                <a:spcPts val="200"/>
              </a:spcBef>
            </a:pPr>
            <a:r>
              <a:rPr lang="en-US" sz="1800" b="0" dirty="0"/>
              <a:t>Therefore, attention must be payed to identify cell manufacturing defects that could create safety hazards or create performance issues</a:t>
            </a:r>
          </a:p>
          <a:p>
            <a:pPr lvl="1">
              <a:spcBef>
                <a:spcPts val="200"/>
              </a:spcBef>
            </a:pPr>
            <a:r>
              <a:rPr lang="en-US" sz="1800" b="0" dirty="0"/>
              <a:t>Testing must be performed at the cell level and battery level</a:t>
            </a:r>
          </a:p>
          <a:p>
            <a:r>
              <a:rPr lang="en-US" sz="1800" dirty="0">
                <a:solidFill>
                  <a:srgbClr val="0000FF"/>
                </a:solidFill>
              </a:rPr>
              <a:t>Battery Definition</a:t>
            </a:r>
            <a:endParaRPr lang="en-US" sz="1800" b="0" dirty="0"/>
          </a:p>
          <a:p>
            <a:pPr lvl="1">
              <a:spcBef>
                <a:spcPts val="200"/>
              </a:spcBef>
            </a:pPr>
            <a:r>
              <a:rPr lang="en-US" sz="1800" b="0" dirty="0"/>
              <a:t>One cell or a packaged or unpackaged assembly of two or more cells that provide stored electrical energy.  Specific design and verification requirements for a battery are dependent upon:</a:t>
            </a:r>
          </a:p>
          <a:p>
            <a:pPr lvl="1">
              <a:spcBef>
                <a:spcPts val="200"/>
              </a:spcBef>
            </a:pPr>
            <a:r>
              <a:rPr lang="en-US" sz="1800" b="0" dirty="0"/>
              <a:t>Chemistry, capacity, complexity, charging, environment, </a:t>
            </a:r>
            <a:r>
              <a:rPr lang="en-US" sz="1800" dirty="0"/>
              <a:t>and</a:t>
            </a:r>
            <a:r>
              <a:rPr lang="en-US" sz="1800" b="0" dirty="0"/>
              <a:t> application</a:t>
            </a:r>
          </a:p>
          <a:p>
            <a:pPr lvl="1">
              <a:spcBef>
                <a:spcPts val="200"/>
              </a:spcBef>
            </a:pPr>
            <a:r>
              <a:rPr lang="en-US" sz="1800" b="0" dirty="0"/>
              <a:t>Variety of battery chemistries available, combined with the variety of battery-powered applications, results in </a:t>
            </a:r>
            <a:r>
              <a:rPr lang="en-US" sz="1800" dirty="0">
                <a:solidFill>
                  <a:srgbClr val="FF0000"/>
                </a:solidFill>
              </a:rPr>
              <a:t>each battery application having specific, unique requirements </a:t>
            </a:r>
            <a:r>
              <a:rPr lang="en-US" sz="1800" b="0" dirty="0"/>
              <a:t>pertinent to the specific battery application. </a:t>
            </a:r>
          </a:p>
          <a:p>
            <a:r>
              <a:rPr lang="en-US" sz="1800" dirty="0">
                <a:solidFill>
                  <a:srgbClr val="0000FF"/>
                </a:solidFill>
              </a:rPr>
              <a:t>Requirements</a:t>
            </a:r>
          </a:p>
          <a:p>
            <a:pPr lvl="1">
              <a:spcBef>
                <a:spcPts val="200"/>
              </a:spcBef>
            </a:pPr>
            <a:r>
              <a:rPr lang="en-US" sz="1800" dirty="0">
                <a:solidFill>
                  <a:srgbClr val="FF0000"/>
                </a:solidFill>
              </a:rPr>
              <a:t>JSC 20793, Crewed Space Vehicle Battery Safety Requirements </a:t>
            </a:r>
            <a:r>
              <a:rPr lang="en-US" sz="1800" b="0" dirty="0"/>
              <a:t>contains the detailed design information for all batteries on crewed spacecraft, including vehicle, payload, and crew equipment batteries</a:t>
            </a:r>
          </a:p>
          <a:p>
            <a:pPr lvl="1">
              <a:spcBef>
                <a:spcPts val="200"/>
              </a:spcBef>
            </a:pPr>
            <a:r>
              <a:rPr lang="en-US" sz="1800" b="0" dirty="0"/>
              <a:t>Separate sections include: </a:t>
            </a:r>
          </a:p>
          <a:p>
            <a:pPr lvl="2">
              <a:spcBef>
                <a:spcPts val="200"/>
              </a:spcBef>
            </a:pPr>
            <a:r>
              <a:rPr lang="en-US" sz="1600" b="0" dirty="0"/>
              <a:t>Section 4, General Battery Requirements: Basic requirements for all battery designs and applications </a:t>
            </a:r>
          </a:p>
          <a:p>
            <a:pPr lvl="2">
              <a:spcBef>
                <a:spcPts val="200"/>
              </a:spcBef>
            </a:pPr>
            <a:r>
              <a:rPr lang="en-US" sz="1600" b="0" dirty="0"/>
              <a:t>Section 5, General Battery Hazards and Controls: Description of hazards and controls and also includes requirements </a:t>
            </a:r>
          </a:p>
          <a:p>
            <a:pPr lvl="2">
              <a:spcBef>
                <a:spcPts val="200"/>
              </a:spcBef>
            </a:pPr>
            <a:r>
              <a:rPr lang="en-US" sz="1600" b="0" dirty="0"/>
              <a:t>Section 6, Safety Relevant to Specific Battery Chemistries: Chemistry-specific information. No requirements appear in this section, only best practices. </a:t>
            </a:r>
          </a:p>
        </p:txBody>
      </p:sp>
    </p:spTree>
    <p:extLst>
      <p:ext uri="{BB962C8B-B14F-4D97-AF65-F5344CB8AC3E}">
        <p14:creationId xmlns:p14="http://schemas.microsoft.com/office/powerpoint/2010/main" val="3478936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Battery Hazards</a:t>
            </a:r>
          </a:p>
        </p:txBody>
      </p:sp>
      <p:sp>
        <p:nvSpPr>
          <p:cNvPr id="3" name="Content Placeholder 2"/>
          <p:cNvSpPr>
            <a:spLocks noGrp="1"/>
          </p:cNvSpPr>
          <p:nvPr>
            <p:ph idx="1"/>
          </p:nvPr>
        </p:nvSpPr>
        <p:spPr>
          <a:xfrm>
            <a:off x="406400" y="990600"/>
            <a:ext cx="8966200" cy="5867400"/>
          </a:xfrm>
        </p:spPr>
        <p:txBody>
          <a:bodyPr/>
          <a:lstStyle/>
          <a:p>
            <a:r>
              <a:rPr lang="en-US" sz="2000" dirty="0">
                <a:solidFill>
                  <a:srgbClr val="0000FF"/>
                </a:solidFill>
              </a:rPr>
              <a:t>All batteries are inherently hazardous </a:t>
            </a:r>
          </a:p>
          <a:p>
            <a:pPr lvl="1">
              <a:spcBef>
                <a:spcPts val="200"/>
              </a:spcBef>
            </a:pPr>
            <a:r>
              <a:rPr lang="en-US" sz="2000" b="0" dirty="0"/>
              <a:t>Some have greater hazard potential/consequences than others</a:t>
            </a:r>
          </a:p>
          <a:p>
            <a:pPr lvl="1">
              <a:spcBef>
                <a:spcPts val="200"/>
              </a:spcBef>
            </a:pPr>
            <a:r>
              <a:rPr lang="en-US" sz="2000" b="0" dirty="0"/>
              <a:t>If untested, the likelihood of having a hazardous battery increases</a:t>
            </a:r>
          </a:p>
          <a:p>
            <a:pPr lvl="1">
              <a:spcBef>
                <a:spcPts val="200"/>
              </a:spcBef>
            </a:pPr>
            <a:r>
              <a:rPr lang="en-US" sz="2000" b="0" dirty="0"/>
              <a:t>Industry is not infallible in their battery designs and generally not directly suitable for space flight</a:t>
            </a:r>
            <a:endParaRPr lang="en-US" sz="2000" dirty="0">
              <a:solidFill>
                <a:srgbClr val="0000FF"/>
              </a:solidFill>
            </a:endParaRPr>
          </a:p>
          <a:p>
            <a:r>
              <a:rPr lang="en-US" sz="2000" dirty="0">
                <a:solidFill>
                  <a:srgbClr val="0000FF"/>
                </a:solidFill>
              </a:rPr>
              <a:t>Battery hazards</a:t>
            </a:r>
            <a:endParaRPr lang="en-US" sz="2000" b="0" dirty="0"/>
          </a:p>
          <a:p>
            <a:pPr lvl="1">
              <a:spcBef>
                <a:spcPts val="200"/>
              </a:spcBef>
            </a:pPr>
            <a:r>
              <a:rPr lang="en-US" sz="2000" b="0" dirty="0"/>
              <a:t>Leaking or venting of flammable gases and electrolyte</a:t>
            </a:r>
          </a:p>
          <a:p>
            <a:pPr lvl="1">
              <a:spcBef>
                <a:spcPts val="200"/>
              </a:spcBef>
            </a:pPr>
            <a:r>
              <a:rPr lang="en-US" sz="2000" b="0" dirty="0"/>
              <a:t>Corrosive or toxic gasses and reaction products</a:t>
            </a:r>
          </a:p>
          <a:p>
            <a:pPr lvl="1">
              <a:spcBef>
                <a:spcPts val="200"/>
              </a:spcBef>
            </a:pPr>
            <a:r>
              <a:rPr lang="en-US" sz="2000" dirty="0">
                <a:solidFill>
                  <a:srgbClr val="FF0000"/>
                </a:solidFill>
              </a:rPr>
              <a:t>Fire</a:t>
            </a:r>
            <a:endParaRPr lang="en-US" sz="2000" b="0" dirty="0"/>
          </a:p>
          <a:p>
            <a:pPr>
              <a:spcBef>
                <a:spcPts val="200"/>
              </a:spcBef>
            </a:pPr>
            <a:r>
              <a:rPr lang="en-US" sz="2000" dirty="0">
                <a:solidFill>
                  <a:srgbClr val="0000FF"/>
                </a:solidFill>
              </a:rPr>
              <a:t>Hazard causes</a:t>
            </a:r>
            <a:r>
              <a:rPr lang="en-US" sz="2000" b="0" dirty="0"/>
              <a:t> </a:t>
            </a:r>
          </a:p>
          <a:p>
            <a:pPr lvl="1">
              <a:spcBef>
                <a:spcPts val="200"/>
              </a:spcBef>
            </a:pPr>
            <a:r>
              <a:rPr lang="en-US" sz="2000" b="0" dirty="0"/>
              <a:t>Over-temperature, internal and external shorts, reverse current, cell reversal, leakage, and overpressure</a:t>
            </a:r>
          </a:p>
          <a:p>
            <a:r>
              <a:rPr lang="en-US" sz="2000" dirty="0">
                <a:solidFill>
                  <a:srgbClr val="0000FF"/>
                </a:solidFill>
              </a:rPr>
              <a:t>Electrical, mechanical or environmental abuse</a:t>
            </a:r>
            <a:r>
              <a:rPr lang="en-US" sz="2000" dirty="0"/>
              <a:t> </a:t>
            </a:r>
            <a:r>
              <a:rPr lang="en-US" sz="2000" b="0" dirty="0"/>
              <a:t>could cause internal cell pressure build-up that leads to rupture of battery, leakage of electrolyte, venting, fire or explosion with potential injury to the crew, or damage to equipment, vehicle or other crewed space environment.</a:t>
            </a:r>
          </a:p>
          <a:p>
            <a:r>
              <a:rPr lang="en-US" sz="2000" dirty="0">
                <a:solidFill>
                  <a:srgbClr val="0000FF"/>
                </a:solidFill>
              </a:rPr>
              <a:t>Validation of hazard controls are necessary</a:t>
            </a:r>
          </a:p>
          <a:p>
            <a:r>
              <a:rPr lang="en-US" sz="2000" dirty="0">
                <a:solidFill>
                  <a:srgbClr val="0000FF"/>
                </a:solidFill>
              </a:rPr>
              <a:t>Determine if battery/cells are healthy to fly</a:t>
            </a:r>
            <a:endParaRPr lang="en-US" sz="2000" b="0" dirty="0">
              <a:solidFill>
                <a:srgbClr val="0000FF"/>
              </a:solidFill>
            </a:endParaRPr>
          </a:p>
          <a:p>
            <a:endParaRPr lang="en-US" sz="1800" dirty="0"/>
          </a:p>
        </p:txBody>
      </p:sp>
      <p:pic>
        <p:nvPicPr>
          <p:cNvPr id="2050" name="Picture 2" descr="Related image"/>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7620000" y="2420966"/>
            <a:ext cx="1447800" cy="14668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1322" y="4213058"/>
            <a:ext cx="2362200" cy="2362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4" descr="Image result for hazard controls batter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0793" y="1141383"/>
            <a:ext cx="2063258" cy="27464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962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Battery Design Considerations</a:t>
            </a:r>
          </a:p>
        </p:txBody>
      </p:sp>
      <p:sp>
        <p:nvSpPr>
          <p:cNvPr id="3" name="Content Placeholder 2"/>
          <p:cNvSpPr>
            <a:spLocks noGrp="1"/>
          </p:cNvSpPr>
          <p:nvPr>
            <p:ph idx="1"/>
          </p:nvPr>
        </p:nvSpPr>
        <p:spPr>
          <a:xfrm>
            <a:off x="406400" y="1035926"/>
            <a:ext cx="11557000" cy="5822074"/>
          </a:xfrm>
        </p:spPr>
        <p:txBody>
          <a:bodyPr/>
          <a:lstStyle/>
          <a:p>
            <a:r>
              <a:rPr lang="en-US" sz="1800" dirty="0">
                <a:solidFill>
                  <a:srgbClr val="FF0000"/>
                </a:solidFill>
              </a:rPr>
              <a:t>Batteries aren’t certified!</a:t>
            </a:r>
          </a:p>
          <a:p>
            <a:r>
              <a:rPr lang="en-US" sz="1800" dirty="0">
                <a:solidFill>
                  <a:srgbClr val="FF0000"/>
                </a:solidFill>
              </a:rPr>
              <a:t>Applications or systems that use batteries are certified!</a:t>
            </a:r>
          </a:p>
          <a:p>
            <a:r>
              <a:rPr lang="en-US" sz="1800" dirty="0">
                <a:solidFill>
                  <a:srgbClr val="0000FF"/>
                </a:solidFill>
              </a:rPr>
              <a:t>Chapter 6 of JSC 20793 </a:t>
            </a:r>
            <a:r>
              <a:rPr lang="en-US" sz="1800" b="0" dirty="0"/>
              <a:t>discusses hazard and best practices for all chemistries</a:t>
            </a:r>
          </a:p>
          <a:p>
            <a:r>
              <a:rPr lang="en-US" sz="1800" dirty="0">
                <a:solidFill>
                  <a:srgbClr val="0000FF"/>
                </a:solidFill>
              </a:rPr>
              <a:t>Two failure tolerance </a:t>
            </a:r>
            <a:r>
              <a:rPr lang="en-US" sz="1800" b="0" dirty="0"/>
              <a:t>is required for all catastrophic hazards and vary based on cell chemistry</a:t>
            </a:r>
          </a:p>
          <a:p>
            <a:r>
              <a:rPr lang="en-US" sz="1800" dirty="0">
                <a:solidFill>
                  <a:srgbClr val="0000FF"/>
                </a:solidFill>
              </a:rPr>
              <a:t>Battery hazards that must be controlled</a:t>
            </a:r>
          </a:p>
          <a:p>
            <a:pPr lvl="1">
              <a:spcBef>
                <a:spcPts val="200"/>
              </a:spcBef>
            </a:pPr>
            <a:r>
              <a:rPr lang="en-US" sz="1800" b="0" dirty="0"/>
              <a:t>Overcharge (or charging of a primary battery)</a:t>
            </a:r>
          </a:p>
          <a:p>
            <a:pPr lvl="1">
              <a:spcBef>
                <a:spcPts val="200"/>
              </a:spcBef>
            </a:pPr>
            <a:r>
              <a:rPr lang="en-US" sz="1800" b="0" dirty="0"/>
              <a:t>Overdischarge (or recharge of an overdischarged battery)</a:t>
            </a:r>
          </a:p>
          <a:p>
            <a:pPr lvl="1">
              <a:spcBef>
                <a:spcPts val="200"/>
              </a:spcBef>
            </a:pPr>
            <a:r>
              <a:rPr lang="en-US" sz="1800" b="0" dirty="0"/>
              <a:t>External Short (reversal)</a:t>
            </a:r>
          </a:p>
          <a:p>
            <a:pPr lvl="1">
              <a:spcBef>
                <a:spcPts val="200"/>
              </a:spcBef>
            </a:pPr>
            <a:r>
              <a:rPr lang="en-US" sz="1800" b="0" dirty="0"/>
              <a:t>Internal Short</a:t>
            </a:r>
          </a:p>
          <a:p>
            <a:pPr lvl="1">
              <a:spcBef>
                <a:spcPts val="200"/>
              </a:spcBef>
            </a:pPr>
            <a:r>
              <a:rPr lang="en-US" sz="1800" b="0" dirty="0"/>
              <a:t>Temperature extremes</a:t>
            </a:r>
          </a:p>
          <a:p>
            <a:r>
              <a:rPr lang="en-US" sz="1800" dirty="0">
                <a:solidFill>
                  <a:srgbClr val="0000FF"/>
                </a:solidFill>
              </a:rPr>
              <a:t>Controls</a:t>
            </a:r>
            <a:r>
              <a:rPr lang="en-US" sz="1800" b="0" dirty="0"/>
              <a:t> must be </a:t>
            </a:r>
            <a:r>
              <a:rPr lang="en-US" sz="1800" b="0" u="sng" dirty="0">
                <a:solidFill>
                  <a:srgbClr val="FF0000"/>
                </a:solidFill>
              </a:rPr>
              <a:t>verified via test</a:t>
            </a:r>
            <a:r>
              <a:rPr lang="en-US" sz="1800" b="0" dirty="0">
                <a:solidFill>
                  <a:srgbClr val="FF0000"/>
                </a:solidFill>
              </a:rPr>
              <a:t> </a:t>
            </a:r>
            <a:r>
              <a:rPr lang="en-US" sz="1800" b="0" dirty="0"/>
              <a:t>when applicable</a:t>
            </a:r>
          </a:p>
          <a:p>
            <a:r>
              <a:rPr lang="en-US" sz="1800" dirty="0">
                <a:solidFill>
                  <a:srgbClr val="0000FF"/>
                </a:solidFill>
              </a:rPr>
              <a:t>100% Acceptance Testing </a:t>
            </a:r>
            <a:r>
              <a:rPr lang="en-US" sz="1800" b="0" dirty="0"/>
              <a:t>is required at the cell and/or battery level</a:t>
            </a:r>
          </a:p>
          <a:p>
            <a:r>
              <a:rPr lang="en-US" sz="1800" dirty="0">
                <a:solidFill>
                  <a:srgbClr val="0000FF"/>
                </a:solidFill>
              </a:rPr>
              <a:t>Qualification Testing </a:t>
            </a:r>
            <a:r>
              <a:rPr lang="en-US" sz="1800" b="0" dirty="0"/>
              <a:t>is required design meets minimum safety requirements </a:t>
            </a:r>
          </a:p>
          <a:p>
            <a:pPr lvl="1">
              <a:spcBef>
                <a:spcPts val="200"/>
              </a:spcBef>
            </a:pPr>
            <a:r>
              <a:rPr lang="en-US" sz="1800" b="0" dirty="0"/>
              <a:t>Safety (Abuse) Tests – Verifying hazard controls for the above as well as Thermal</a:t>
            </a:r>
            <a:br>
              <a:rPr lang="en-US" sz="1800" b="0" dirty="0"/>
            </a:br>
            <a:r>
              <a:rPr lang="en-US" sz="1800" b="0" dirty="0"/>
              <a:t>Runaway Propagation tests for batteries larger than 80 W-</a:t>
            </a:r>
            <a:r>
              <a:rPr lang="en-US" sz="1800" b="0" dirty="0" err="1"/>
              <a:t>hr</a:t>
            </a:r>
            <a:r>
              <a:rPr lang="en-US" sz="1800" b="0" dirty="0"/>
              <a:t> </a:t>
            </a:r>
          </a:p>
          <a:p>
            <a:pPr lvl="1">
              <a:spcBef>
                <a:spcPts val="200"/>
              </a:spcBef>
            </a:pPr>
            <a:r>
              <a:rPr lang="en-US" sz="1800" b="0" dirty="0"/>
              <a:t>Vacuum, Vibration and Thermal Tests</a:t>
            </a:r>
          </a:p>
          <a:p>
            <a:pPr lvl="1">
              <a:spcBef>
                <a:spcPts val="200"/>
              </a:spcBef>
            </a:pPr>
            <a:r>
              <a:rPr lang="en-US" sz="1800" b="0" dirty="0"/>
              <a:t>CT Scan and Destructive Physical Analysis (DPA)</a:t>
            </a:r>
          </a:p>
          <a:p>
            <a:r>
              <a:rPr lang="en-US" sz="1800" dirty="0"/>
              <a:t>Verification of the requirements can be adjusted by NASA, based on battery and application design as needed to meet the intent of JSC 20793</a:t>
            </a:r>
          </a:p>
        </p:txBody>
      </p:sp>
      <p:pic>
        <p:nvPicPr>
          <p:cNvPr id="4" name="Picture 3" descr="http://image.greenmanufacturer.net/a/sage-supplier-lowering-costs-of-lithium-ion-batteries-for-ev-power-trains-cylindrical-cells-diagram.gi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72399" y="2333694"/>
            <a:ext cx="2176410" cy="24605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battery abuse testi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948809" y="3929008"/>
            <a:ext cx="2014591" cy="20145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269313" y="5960120"/>
            <a:ext cx="1373582" cy="307777"/>
          </a:xfrm>
          <a:prstGeom prst="rect">
            <a:avLst/>
          </a:prstGeom>
          <a:noFill/>
        </p:spPr>
        <p:txBody>
          <a:bodyPr wrap="none" rtlCol="0">
            <a:spAutoFit/>
          </a:bodyPr>
          <a:lstStyle/>
          <a:p>
            <a:pPr algn="ctr"/>
            <a:r>
              <a:rPr lang="en-US" dirty="0">
                <a:solidFill>
                  <a:srgbClr val="7030A0"/>
                </a:solidFill>
              </a:rPr>
              <a:t>18650 TR Test</a:t>
            </a:r>
          </a:p>
        </p:txBody>
      </p:sp>
      <p:sp>
        <p:nvSpPr>
          <p:cNvPr id="7" name="TextBox 6"/>
          <p:cNvSpPr txBox="1"/>
          <p:nvPr/>
        </p:nvSpPr>
        <p:spPr>
          <a:xfrm>
            <a:off x="9282055" y="2314100"/>
            <a:ext cx="1333507" cy="307777"/>
          </a:xfrm>
          <a:prstGeom prst="rect">
            <a:avLst/>
          </a:prstGeom>
          <a:noFill/>
        </p:spPr>
        <p:txBody>
          <a:bodyPr wrap="none" rtlCol="0">
            <a:spAutoFit/>
          </a:bodyPr>
          <a:lstStyle/>
          <a:p>
            <a:pPr algn="ctr"/>
            <a:r>
              <a:rPr lang="en-US" dirty="0">
                <a:solidFill>
                  <a:srgbClr val="7030A0"/>
                </a:solidFill>
              </a:rPr>
              <a:t>Typical 18650</a:t>
            </a:r>
          </a:p>
        </p:txBody>
      </p:sp>
    </p:spTree>
    <p:extLst>
      <p:ext uri="{BB962C8B-B14F-4D97-AF65-F5344CB8AC3E}">
        <p14:creationId xmlns:p14="http://schemas.microsoft.com/office/powerpoint/2010/main" val="1125110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Battery Classifications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84865479"/>
              </p:ext>
            </p:extLst>
          </p:nvPr>
        </p:nvGraphicFramePr>
        <p:xfrm>
          <a:off x="304800" y="1288228"/>
          <a:ext cx="11480799" cy="554736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525673356"/>
                    </a:ext>
                  </a:extLst>
                </a:gridCol>
                <a:gridCol w="1600200">
                  <a:extLst>
                    <a:ext uri="{9D8B030D-6E8A-4147-A177-3AD203B41FA5}">
                      <a16:colId xmlns:a16="http://schemas.microsoft.com/office/drawing/2014/main" val="3213974547"/>
                    </a:ext>
                  </a:extLst>
                </a:gridCol>
                <a:gridCol w="8356599">
                  <a:extLst>
                    <a:ext uri="{9D8B030D-6E8A-4147-A177-3AD203B41FA5}">
                      <a16:colId xmlns:a16="http://schemas.microsoft.com/office/drawing/2014/main" val="4063685002"/>
                    </a:ext>
                  </a:extLst>
                </a:gridCol>
              </a:tblGrid>
              <a:tr h="370840">
                <a:tc>
                  <a:txBody>
                    <a:bodyPr/>
                    <a:lstStyle/>
                    <a:p>
                      <a:pPr algn="ctr"/>
                      <a:r>
                        <a:rPr lang="en-US" dirty="0"/>
                        <a:t>JSC 20793</a:t>
                      </a:r>
                    </a:p>
                  </a:txBody>
                  <a:tcPr/>
                </a:tc>
                <a:tc>
                  <a:txBody>
                    <a:bodyPr/>
                    <a:lstStyle/>
                    <a:p>
                      <a:pPr algn="ctr"/>
                      <a:r>
                        <a:rPr lang="en-US" dirty="0"/>
                        <a:t>SSP 51721 &amp; JWI</a:t>
                      </a:r>
                      <a:r>
                        <a:rPr lang="en-US" baseline="0" dirty="0"/>
                        <a:t> 8705.3</a:t>
                      </a:r>
                      <a:endParaRPr lang="en-US" dirty="0"/>
                    </a:p>
                  </a:txBody>
                  <a:tcPr/>
                </a:tc>
                <a:tc>
                  <a:txBody>
                    <a:bodyPr/>
                    <a:lstStyle/>
                    <a:p>
                      <a:pPr algn="ctr"/>
                      <a:r>
                        <a:rPr lang="en-US" dirty="0"/>
                        <a:t>Definition</a:t>
                      </a:r>
                    </a:p>
                  </a:txBody>
                  <a:tcPr/>
                </a:tc>
                <a:extLst>
                  <a:ext uri="{0D108BD9-81ED-4DB2-BD59-A6C34878D82A}">
                    <a16:rowId xmlns:a16="http://schemas.microsoft.com/office/drawing/2014/main" val="3447208559"/>
                  </a:ext>
                </a:extLst>
              </a:tr>
              <a:tr h="370840">
                <a:tc>
                  <a:txBody>
                    <a:bodyPr/>
                    <a:lstStyle/>
                    <a:p>
                      <a:pPr algn="ctr"/>
                      <a:r>
                        <a:rPr lang="en-US" dirty="0"/>
                        <a:t>Non-Critical</a:t>
                      </a:r>
                    </a:p>
                  </a:txBody>
                  <a:tcPr/>
                </a:tc>
                <a:tc>
                  <a:txBody>
                    <a:bodyPr/>
                    <a:lstStyle/>
                    <a:p>
                      <a:pPr algn="ctr"/>
                      <a:r>
                        <a:rPr lang="en-US" dirty="0"/>
                        <a:t>Low BRC</a:t>
                      </a:r>
                    </a:p>
                  </a:txBody>
                  <a:tcPr/>
                </a:tc>
                <a:tc>
                  <a:txBody>
                    <a:bodyPr/>
                    <a:lstStyle/>
                    <a:p>
                      <a:pPr marL="285750" indent="-285750">
                        <a:buFont typeface="Arial" panose="020B0604020202020204" pitchFamily="34" charset="0"/>
                        <a:buChar char="•"/>
                      </a:pPr>
                      <a:r>
                        <a:rPr lang="en-US" sz="1800" b="0" i="0" kern="1200" dirty="0">
                          <a:solidFill>
                            <a:schemeClr val="dk1"/>
                          </a:solidFill>
                          <a:effectLst/>
                          <a:latin typeface="+mn-lt"/>
                          <a:ea typeface="+mn-ea"/>
                          <a:cs typeface="+mn-cs"/>
                        </a:rPr>
                        <a:t>Lowest level of hazard control that is reserved for low energy cells and battery designs for which standard emergency procedures are written and practiced</a:t>
                      </a:r>
                      <a:endParaRPr lang="en-US" dirty="0"/>
                    </a:p>
                  </a:txBody>
                  <a:tcPr/>
                </a:tc>
                <a:extLst>
                  <a:ext uri="{0D108BD9-81ED-4DB2-BD59-A6C34878D82A}">
                    <a16:rowId xmlns:a16="http://schemas.microsoft.com/office/drawing/2014/main" val="2083133488"/>
                  </a:ext>
                </a:extLst>
              </a:tr>
              <a:tr h="370840">
                <a:tc>
                  <a:txBody>
                    <a:bodyPr/>
                    <a:lstStyle/>
                    <a:p>
                      <a:pPr algn="ctr"/>
                      <a:r>
                        <a:rPr lang="en-US" dirty="0"/>
                        <a:t>Critical</a:t>
                      </a:r>
                    </a:p>
                  </a:txBody>
                  <a:tcPr/>
                </a:tc>
                <a:tc>
                  <a:txBody>
                    <a:bodyPr/>
                    <a:lstStyle/>
                    <a:p>
                      <a:pPr algn="ctr"/>
                      <a:r>
                        <a:rPr lang="en-US" dirty="0"/>
                        <a:t>Medium BRC</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kern="1200" dirty="0">
                          <a:solidFill>
                            <a:schemeClr val="dk1"/>
                          </a:solidFill>
                          <a:effectLst/>
                          <a:latin typeface="+mn-lt"/>
                          <a:ea typeface="+mn-ea"/>
                          <a:cs typeface="+mn-cs"/>
                        </a:rPr>
                        <a:t>Typically manufactured in high volumes for the consumer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kern="1200" dirty="0">
                          <a:solidFill>
                            <a:schemeClr val="dk1"/>
                          </a:solidFill>
                          <a:effectLst/>
                          <a:latin typeface="+mn-lt"/>
                          <a:ea typeface="+mn-ea"/>
                          <a:cs typeface="+mn-cs"/>
                        </a:rPr>
                        <a:t>Have commonly available means to help determine the reliability and safety of the products.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kern="1200" dirty="0">
                          <a:solidFill>
                            <a:schemeClr val="dk1"/>
                          </a:solidFill>
                          <a:effectLst/>
                          <a:latin typeface="+mn-lt"/>
                          <a:ea typeface="+mn-ea"/>
                          <a:cs typeface="+mn-cs"/>
                        </a:rPr>
                        <a:t>Due the consequence of a failure, these End Items will follow a comprehensive test and validation plan</a:t>
                      </a:r>
                      <a:endParaRPr lang="en-US" dirty="0"/>
                    </a:p>
                  </a:txBody>
                  <a:tcPr/>
                </a:tc>
                <a:extLst>
                  <a:ext uri="{0D108BD9-81ED-4DB2-BD59-A6C34878D82A}">
                    <a16:rowId xmlns:a16="http://schemas.microsoft.com/office/drawing/2014/main" val="1673269896"/>
                  </a:ext>
                </a:extLst>
              </a:tr>
              <a:tr h="370840">
                <a:tc>
                  <a:txBody>
                    <a:bodyPr/>
                    <a:lstStyle/>
                    <a:p>
                      <a:pPr algn="ctr"/>
                      <a:r>
                        <a:rPr lang="en-US" dirty="0"/>
                        <a:t>Catastrophic</a:t>
                      </a:r>
                    </a:p>
                  </a:txBody>
                  <a:tcPr/>
                </a:tc>
                <a:tc>
                  <a:txBody>
                    <a:bodyPr/>
                    <a:lstStyle/>
                    <a:p>
                      <a:pPr algn="ctr"/>
                      <a:r>
                        <a:rPr lang="en-US" dirty="0"/>
                        <a:t>High BRC</a:t>
                      </a:r>
                    </a:p>
                  </a:txBody>
                  <a:tcPr/>
                </a:tc>
                <a:tc>
                  <a:txBody>
                    <a:bodyPr/>
                    <a:lstStyle/>
                    <a:p>
                      <a:pPr marL="285750" indent="-285750">
                        <a:buFont typeface="Arial" panose="020B0604020202020204" pitchFamily="34" charset="0"/>
                        <a:buChar char="•"/>
                      </a:pPr>
                      <a:r>
                        <a:rPr lang="en-US" sz="1800" b="0" i="0" kern="1200" dirty="0">
                          <a:solidFill>
                            <a:schemeClr val="dk1"/>
                          </a:solidFill>
                          <a:effectLst/>
                          <a:latin typeface="+mn-lt"/>
                          <a:ea typeface="+mn-ea"/>
                          <a:cs typeface="+mn-cs"/>
                        </a:rPr>
                        <a:t>Typically custom, high energy, or high power designs</a:t>
                      </a:r>
                    </a:p>
                    <a:p>
                      <a:pPr marL="285750" indent="-285750">
                        <a:buFont typeface="Arial" panose="020B0604020202020204" pitchFamily="34" charset="0"/>
                        <a:buChar char="•"/>
                      </a:pPr>
                      <a:r>
                        <a:rPr lang="en-US" sz="1800" b="0" i="0" kern="1200" dirty="0">
                          <a:solidFill>
                            <a:schemeClr val="dk1"/>
                          </a:solidFill>
                          <a:effectLst/>
                          <a:latin typeface="+mn-lt"/>
                          <a:ea typeface="+mn-ea"/>
                          <a:cs typeface="+mn-cs"/>
                        </a:rPr>
                        <a:t>Due to the extreme consequence of a failure, these End Items will follow a comprehensive test and validation plan that includes testing to determine the result of single cell thermal runaway</a:t>
                      </a:r>
                    </a:p>
                    <a:p>
                      <a:pPr marL="285750" indent="-285750">
                        <a:buFont typeface="Arial" panose="020B0604020202020204" pitchFamily="34" charset="0"/>
                        <a:buChar char="•"/>
                      </a:pPr>
                      <a:r>
                        <a:rPr lang="en-US" sz="1800" b="0" i="0" kern="1200" dirty="0">
                          <a:solidFill>
                            <a:schemeClr val="dk1"/>
                          </a:solidFill>
                          <a:effectLst/>
                          <a:latin typeface="+mn-lt"/>
                          <a:ea typeface="+mn-ea"/>
                          <a:cs typeface="+mn-cs"/>
                        </a:rPr>
                        <a:t>Analysis of the thermal runaway can lead to a redesign of the battery to mitigate the consequence.</a:t>
                      </a:r>
                      <a:endParaRPr lang="en-US" dirty="0"/>
                    </a:p>
                  </a:txBody>
                  <a:tcPr/>
                </a:tc>
                <a:extLst>
                  <a:ext uri="{0D108BD9-81ED-4DB2-BD59-A6C34878D82A}">
                    <a16:rowId xmlns:a16="http://schemas.microsoft.com/office/drawing/2014/main" val="2079953524"/>
                  </a:ext>
                </a:extLst>
              </a:tr>
              <a:tr h="370840">
                <a:tc gridSpan="3">
                  <a:txBody>
                    <a:bodyPr/>
                    <a:lstStyle/>
                    <a:p>
                      <a:pPr marL="285750" indent="-285750" algn="l">
                        <a:buFont typeface="Arial" panose="020B0604020202020204" pitchFamily="34" charset="0"/>
                        <a:buChar char="•"/>
                      </a:pPr>
                      <a:r>
                        <a:rPr lang="en-US" sz="1600" dirty="0"/>
                        <a:t>BRC – “Battery</a:t>
                      </a:r>
                      <a:r>
                        <a:rPr lang="en-US" sz="1600" baseline="0" dirty="0"/>
                        <a:t> Risk Classification” is defined in the JWI 8705.3 along with JSC 20793 Revision E (draft) and any future updates to battery procedures and guidelines</a:t>
                      </a:r>
                    </a:p>
                    <a:p>
                      <a:pPr marL="285750" indent="-285750" algn="l">
                        <a:buFont typeface="Arial" panose="020B0604020202020204" pitchFamily="34" charset="0"/>
                        <a:buChar char="•"/>
                      </a:pPr>
                      <a:r>
                        <a:rPr lang="en-US" sz="1600" b="0" i="0" kern="1200" dirty="0">
                          <a:solidFill>
                            <a:schemeClr val="dk1"/>
                          </a:solidFill>
                          <a:effectLst/>
                          <a:latin typeface="+mn-lt"/>
                          <a:ea typeface="+mn-ea"/>
                          <a:cs typeface="+mn-cs"/>
                        </a:rPr>
                        <a:t>The terms “non-critical”, “critical” and “catastrophic” described above differs in context and are not to be confused with the ISRP hazard severity definitions as defined within </a:t>
                      </a:r>
                      <a:r>
                        <a:rPr lang="en-US" sz="1600" b="0" i="0" kern="1200" dirty="0">
                          <a:solidFill>
                            <a:schemeClr val="dk1"/>
                          </a:solidFill>
                          <a:effectLst/>
                          <a:highlight>
                            <a:srgbClr val="FFFF00"/>
                          </a:highlight>
                          <a:latin typeface="+mn-lt"/>
                          <a:ea typeface="+mn-ea"/>
                          <a:cs typeface="+mn-cs"/>
                        </a:rPr>
                        <a:t>SSP 30599, SSP 50021, and SSP 51700.</a:t>
                      </a:r>
                      <a:endParaRPr lang="en-US" sz="1600" dirty="0">
                        <a:highlight>
                          <a:srgbClr val="FFFF00"/>
                        </a:highlight>
                      </a:endParaRPr>
                    </a:p>
                  </a:txBody>
                  <a:tcPr/>
                </a:tc>
                <a:tc hMerge="1">
                  <a:txBody>
                    <a:bodyPr/>
                    <a:lstStyle/>
                    <a:p>
                      <a:pPr algn="ctr"/>
                      <a:endParaRPr lang="en-US" dirty="0"/>
                    </a:p>
                  </a:txBody>
                  <a:tcPr/>
                </a:tc>
                <a:tc hMerge="1">
                  <a:txBody>
                    <a:bodyPr/>
                    <a:lstStyle/>
                    <a:p>
                      <a:endParaRPr lang="en-US" dirty="0"/>
                    </a:p>
                  </a:txBody>
                  <a:tcPr/>
                </a:tc>
                <a:extLst>
                  <a:ext uri="{0D108BD9-81ED-4DB2-BD59-A6C34878D82A}">
                    <a16:rowId xmlns:a16="http://schemas.microsoft.com/office/drawing/2014/main" val="431232251"/>
                  </a:ext>
                </a:extLst>
              </a:tr>
            </a:tbl>
          </a:graphicData>
        </a:graphic>
      </p:graphicFrame>
      <p:sp>
        <p:nvSpPr>
          <p:cNvPr id="4" name="TextBox 3"/>
          <p:cNvSpPr txBox="1"/>
          <p:nvPr/>
        </p:nvSpPr>
        <p:spPr>
          <a:xfrm>
            <a:off x="482599" y="956846"/>
            <a:ext cx="11430000" cy="338554"/>
          </a:xfrm>
          <a:prstGeom prst="rect">
            <a:avLst/>
          </a:prstGeom>
          <a:noFill/>
        </p:spPr>
        <p:txBody>
          <a:bodyPr wrap="square" rtlCol="0">
            <a:spAutoFit/>
          </a:bodyPr>
          <a:lstStyle/>
          <a:p>
            <a:r>
              <a:rPr lang="en-US" sz="1600" dirty="0">
                <a:solidFill>
                  <a:srgbClr val="FF0000"/>
                </a:solidFill>
              </a:rPr>
              <a:t>Important:  Battery classification should be correctly identified as soon as possible to determine necessary testing!</a:t>
            </a:r>
          </a:p>
        </p:txBody>
      </p:sp>
    </p:spTree>
    <p:extLst>
      <p:ext uri="{BB962C8B-B14F-4D97-AF65-F5344CB8AC3E}">
        <p14:creationId xmlns:p14="http://schemas.microsoft.com/office/powerpoint/2010/main" val="548463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BRC Batteries</a:t>
            </a:r>
          </a:p>
        </p:txBody>
      </p:sp>
      <p:sp>
        <p:nvSpPr>
          <p:cNvPr id="3" name="Content Placeholder 2"/>
          <p:cNvSpPr>
            <a:spLocks noGrp="1"/>
          </p:cNvSpPr>
          <p:nvPr>
            <p:ph idx="1"/>
          </p:nvPr>
        </p:nvSpPr>
        <p:spPr>
          <a:xfrm>
            <a:off x="406400" y="1066800"/>
            <a:ext cx="11480800" cy="5791200"/>
          </a:xfrm>
        </p:spPr>
        <p:txBody>
          <a:bodyPr/>
          <a:lstStyle/>
          <a:p>
            <a:r>
              <a:rPr lang="en-US" dirty="0"/>
              <a:t>Lowest level of hazard control that is reserved for low energy cells and battery designs for which standard emergency procedures are written and practiced</a:t>
            </a:r>
          </a:p>
          <a:p>
            <a:r>
              <a:rPr lang="en-US" dirty="0"/>
              <a:t>Batteries within this ‘Low BRC’ or “Non-critical” classification shall be:</a:t>
            </a:r>
          </a:p>
          <a:p>
            <a:pPr lvl="1">
              <a:buFont typeface="Wingdings" panose="05000000000000000000" pitchFamily="2" charset="2"/>
              <a:buChar char="ü"/>
            </a:pPr>
            <a:r>
              <a:rPr lang="en-US" b="0" dirty="0"/>
              <a:t>Low energy &lt; 4 Watt-Hours (</a:t>
            </a:r>
            <a:r>
              <a:rPr lang="en-US" b="0" dirty="0" err="1"/>
              <a:t>Wh</a:t>
            </a:r>
            <a:r>
              <a:rPr lang="en-US" b="0" dirty="0"/>
              <a:t>) per battery pack where each battery is thermally and electrically isolated (or &lt; 60Wh for Alkaline Primary Batteries) where </a:t>
            </a:r>
            <a:r>
              <a:rPr lang="en-US" b="0" dirty="0" err="1"/>
              <a:t>Wh</a:t>
            </a:r>
            <a:r>
              <a:rPr lang="en-US" b="0" dirty="0"/>
              <a:t> = Cell Capacity (Ah) × Cell Voltage (V), and </a:t>
            </a:r>
          </a:p>
          <a:p>
            <a:pPr lvl="1">
              <a:buFont typeface="Wingdings" panose="05000000000000000000" pitchFamily="2" charset="2"/>
              <a:buChar char="ü"/>
            </a:pPr>
            <a:r>
              <a:rPr lang="en-US" b="0" dirty="0"/>
              <a:t>Rated with a Toxicity Hazard Level (THL) of 1 or 2, and </a:t>
            </a:r>
          </a:p>
          <a:p>
            <a:pPr lvl="1">
              <a:buFont typeface="Wingdings" panose="05000000000000000000" pitchFamily="2" charset="2"/>
              <a:buChar char="ü"/>
            </a:pPr>
            <a:r>
              <a:rPr lang="en-US" b="0" dirty="0"/>
              <a:t>Contained within a not intentionally sealed compartment, and </a:t>
            </a:r>
          </a:p>
          <a:p>
            <a:pPr lvl="1">
              <a:buFont typeface="Wingdings" panose="05000000000000000000" pitchFamily="2" charset="2"/>
              <a:buChar char="ü"/>
            </a:pPr>
            <a:r>
              <a:rPr lang="en-US" b="0" dirty="0"/>
              <a:t>Meet one of the following criteria based on battery chemistry: </a:t>
            </a:r>
          </a:p>
          <a:p>
            <a:pPr lvl="2"/>
            <a:r>
              <a:rPr lang="en-US" b="0" dirty="0"/>
              <a:t>Alkaline Primary Batteries (meets all five): </a:t>
            </a:r>
          </a:p>
          <a:p>
            <a:pPr lvl="3"/>
            <a:r>
              <a:rPr lang="en-US" b="0" dirty="0"/>
              <a:t>Non-rechargeable cells in sizes D or smaller and, </a:t>
            </a:r>
          </a:p>
          <a:p>
            <a:pPr lvl="3"/>
            <a:r>
              <a:rPr lang="en-US" b="0" dirty="0"/>
              <a:t>Maximum of 12 V and/or 60 </a:t>
            </a:r>
            <a:r>
              <a:rPr lang="en-US" b="0" dirty="0" err="1"/>
              <a:t>Wh</a:t>
            </a:r>
            <a:r>
              <a:rPr lang="en-US" b="0" dirty="0"/>
              <a:t> and, </a:t>
            </a:r>
          </a:p>
          <a:p>
            <a:pPr lvl="3"/>
            <a:r>
              <a:rPr lang="en-US" b="0" dirty="0"/>
              <a:t>Cells either all in series or all in parallel and, </a:t>
            </a:r>
          </a:p>
          <a:p>
            <a:pPr lvl="3"/>
            <a:r>
              <a:rPr lang="en-US" b="0" dirty="0"/>
              <a:t>No potential charging source and, </a:t>
            </a:r>
          </a:p>
          <a:p>
            <a:pPr lvl="3"/>
            <a:r>
              <a:rPr lang="en-US" b="0" dirty="0"/>
              <a:t>Cells located in a vented compartment </a:t>
            </a:r>
          </a:p>
          <a:p>
            <a:pPr lvl="3"/>
            <a:r>
              <a:rPr lang="en-US" b="0" dirty="0"/>
              <a:t>Note: Silver oxide cells are also considered alkaline chemistry. </a:t>
            </a:r>
          </a:p>
          <a:p>
            <a:pPr lvl="2"/>
            <a:r>
              <a:rPr lang="en-US" b="0" dirty="0"/>
              <a:t>Lithium-ion Secondary Batteries – COTS (rechargeable) lithium-ion button, cylindrical, or pouch batteries of up to 1000 </a:t>
            </a:r>
            <a:r>
              <a:rPr lang="en-US" b="0" dirty="0" err="1"/>
              <a:t>mAh</a:t>
            </a:r>
            <a:r>
              <a:rPr lang="en-US" b="0" dirty="0"/>
              <a:t> capacity. </a:t>
            </a:r>
          </a:p>
          <a:p>
            <a:pPr lvl="2"/>
            <a:r>
              <a:rPr lang="en-US" b="0" dirty="0"/>
              <a:t>Lithium Primary Batteries – COTS (non-rechargeable) lithium button cells (i.e., Li-MnO2, Li-CFX and LiFeS2) of up to 1000 </a:t>
            </a:r>
            <a:r>
              <a:rPr lang="en-US" b="0" dirty="0" err="1"/>
              <a:t>mAh</a:t>
            </a:r>
            <a:r>
              <a:rPr lang="en-US" b="0" dirty="0"/>
              <a:t> capacity. (Energizer only AA and AAA Lithium (LiFeS2) cells are now considered low BRC)</a:t>
            </a:r>
          </a:p>
          <a:p>
            <a:pPr lvl="2"/>
            <a:r>
              <a:rPr lang="en-US" b="0" dirty="0"/>
              <a:t>Nickel Cadmium Batteries – Nickel-cadmium (rechargeable) batteries and cells of up to 1000 </a:t>
            </a:r>
            <a:r>
              <a:rPr lang="en-US" b="0" dirty="0" err="1"/>
              <a:t>mAh</a:t>
            </a:r>
            <a:r>
              <a:rPr lang="en-US" b="0" dirty="0"/>
              <a:t> capacity. </a:t>
            </a:r>
          </a:p>
          <a:p>
            <a:pPr lvl="2"/>
            <a:r>
              <a:rPr lang="en-US" b="0" dirty="0"/>
              <a:t>Nickel-Metal Hydride Batteries – Nickel-metal hydride (rechargeable) batteries and cells of up to 1000 </a:t>
            </a:r>
            <a:r>
              <a:rPr lang="en-US" b="0" dirty="0" err="1"/>
              <a:t>mAh</a:t>
            </a:r>
            <a:r>
              <a:rPr lang="en-US" b="0" dirty="0"/>
              <a:t> capacity. </a:t>
            </a:r>
          </a:p>
          <a:p>
            <a:pPr lvl="2"/>
            <a:r>
              <a:rPr lang="en-US" b="0" dirty="0"/>
              <a:t>Silver-Zinc Batteries – Silver-zinc (rechargeable) batteries and cells of up to 1000 </a:t>
            </a:r>
            <a:r>
              <a:rPr lang="en-US" b="0" dirty="0" err="1"/>
              <a:t>mAh</a:t>
            </a:r>
            <a:r>
              <a:rPr lang="en-US" b="0" dirty="0"/>
              <a:t> capacity. </a:t>
            </a:r>
          </a:p>
          <a:p>
            <a:pPr lvl="2"/>
            <a:r>
              <a:rPr lang="en-US" b="0" dirty="0"/>
              <a:t>Zinc-Air Primary Batteries – Zinc-air (non-rechargeable) batteries and cells of up to 1000 </a:t>
            </a:r>
            <a:r>
              <a:rPr lang="en-US" b="0" dirty="0" err="1"/>
              <a:t>mAh</a:t>
            </a:r>
            <a:r>
              <a:rPr lang="en-US" b="0" dirty="0"/>
              <a:t> capacity. </a:t>
            </a:r>
          </a:p>
          <a:p>
            <a:pPr lvl="2"/>
            <a:r>
              <a:rPr lang="en-US" b="0" dirty="0"/>
              <a:t>Note: For primary cells, rated cell capacity is defined as the maximum stated capacity per cell product data sheet </a:t>
            </a:r>
          </a:p>
        </p:txBody>
      </p:sp>
      <p:pic>
        <p:nvPicPr>
          <p:cNvPr id="4" name="Picture 3" descr="Button Cell Se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5830" y="2203231"/>
            <a:ext cx="2654508" cy="129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PW2 Fig 3-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6446" b="5767"/>
          <a:stretch/>
        </p:blipFill>
        <p:spPr bwMode="auto">
          <a:xfrm>
            <a:off x="9982200" y="3519652"/>
            <a:ext cx="1371600" cy="1109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b="20975"/>
          <a:stretch/>
        </p:blipFill>
        <p:spPr>
          <a:xfrm>
            <a:off x="6096000" y="2772498"/>
            <a:ext cx="2667000" cy="1452265"/>
          </a:xfrm>
          <a:prstGeom prst="rect">
            <a:avLst/>
          </a:prstGeom>
        </p:spPr>
      </p:pic>
    </p:spTree>
    <p:extLst>
      <p:ext uri="{BB962C8B-B14F-4D97-AF65-F5344CB8AC3E}">
        <p14:creationId xmlns:p14="http://schemas.microsoft.com/office/powerpoint/2010/main" val="530066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BRC Battery Hazard Reports</a:t>
            </a:r>
          </a:p>
        </p:txBody>
      </p:sp>
      <p:sp>
        <p:nvSpPr>
          <p:cNvPr id="3" name="Content Placeholder 2"/>
          <p:cNvSpPr>
            <a:spLocks noGrp="1"/>
          </p:cNvSpPr>
          <p:nvPr>
            <p:ph idx="1"/>
          </p:nvPr>
        </p:nvSpPr>
        <p:spPr/>
        <p:txBody>
          <a:bodyPr>
            <a:normAutofit lnSpcReduction="10000"/>
          </a:bodyPr>
          <a:lstStyle/>
          <a:p>
            <a:r>
              <a:rPr lang="en-US" sz="1800" dirty="0">
                <a:solidFill>
                  <a:srgbClr val="FF0000"/>
                </a:solidFill>
              </a:rPr>
              <a:t>Requirement</a:t>
            </a:r>
            <a:r>
              <a:rPr lang="en-US" sz="1800" dirty="0"/>
              <a:t>:  Low BRC Batteries shall meet manufacturer’s specifications</a:t>
            </a:r>
          </a:p>
          <a:p>
            <a:r>
              <a:rPr lang="en-US" sz="1800" dirty="0"/>
              <a:t>Use </a:t>
            </a:r>
            <a:r>
              <a:rPr lang="en-US" sz="1800" dirty="0">
                <a:solidFill>
                  <a:srgbClr val="FF0000"/>
                </a:solidFill>
              </a:rPr>
              <a:t>Low BRC Template HR </a:t>
            </a:r>
            <a:r>
              <a:rPr lang="en-US" sz="1800" dirty="0"/>
              <a:t>(CP Hazard # 10409)</a:t>
            </a:r>
          </a:p>
          <a:p>
            <a:pPr lvl="1"/>
            <a:r>
              <a:rPr lang="en-US" sz="1800" b="0" dirty="0"/>
              <a:t>This template is intended to be used for cells/batteries that are considered "non-critical"* per JSC 20793, Rev. D. The Battery Risk Classification (BRC) per JWI 8705.3 is "low."</a:t>
            </a:r>
          </a:p>
          <a:p>
            <a:r>
              <a:rPr lang="en-US" sz="1800" dirty="0">
                <a:solidFill>
                  <a:srgbClr val="FF0000"/>
                </a:solidFill>
              </a:rPr>
              <a:t>Cause</a:t>
            </a:r>
            <a:r>
              <a:rPr lang="en-US" sz="1800" dirty="0"/>
              <a:t>:  Battery Leakage/Rupture Due to Improper Workmanship</a:t>
            </a:r>
          </a:p>
          <a:p>
            <a:pPr lvl="1"/>
            <a:r>
              <a:rPr lang="en-US" sz="1800" dirty="0"/>
              <a:t>Cause Description</a:t>
            </a:r>
            <a:r>
              <a:rPr lang="en-US" sz="1800" b="0" dirty="0"/>
              <a:t>: Poor quality control of the cell manufacturing process that can result in electrolyte leakage, fire, and thermal runaway.</a:t>
            </a:r>
          </a:p>
          <a:p>
            <a:pPr lvl="1"/>
            <a:r>
              <a:rPr lang="en-US" sz="1800" dirty="0"/>
              <a:t>Cause Remarks</a:t>
            </a:r>
            <a:r>
              <a:rPr lang="en-US" sz="1800" b="0" dirty="0"/>
              <a:t>: </a:t>
            </a:r>
          </a:p>
          <a:p>
            <a:pPr lvl="2"/>
            <a:r>
              <a:rPr lang="en-US" sz="1800" b="0" dirty="0"/>
              <a:t>Controls/verification methods noted within "Ctl-1" or "Ctl-2" (either approach is sufficient; only one control approach required) are to be used for cells/batteries procured/provided by the provider directly. </a:t>
            </a:r>
          </a:p>
          <a:p>
            <a:pPr lvl="2"/>
            <a:r>
              <a:rPr lang="en-US" sz="1800" b="0" dirty="0"/>
              <a:t>Control/verification method noted in "Ctl-3" is to be used for cells/batteries provided by the Program provided as Contractor Furnished Equipment (CFE) by the CMC-2 contract.</a:t>
            </a:r>
          </a:p>
          <a:p>
            <a:pPr lvl="1"/>
            <a:r>
              <a:rPr lang="en-US" sz="1800" dirty="0"/>
              <a:t>Controls</a:t>
            </a:r>
            <a:r>
              <a:rPr lang="en-US" sz="1800" b="0" dirty="0"/>
              <a:t>:</a:t>
            </a:r>
          </a:p>
          <a:p>
            <a:pPr lvl="2"/>
            <a:r>
              <a:rPr lang="en-US" sz="1800" b="0" dirty="0"/>
              <a:t>Ctl-1:  Provider Supplied/Procured Cells/Batteries: UL Certification using Battery Regulations</a:t>
            </a:r>
          </a:p>
          <a:p>
            <a:pPr lvl="2"/>
            <a:r>
              <a:rPr lang="en-US" sz="1800" b="0" dirty="0"/>
              <a:t>Ctl-2:  Provider Supplied/Procured Cells/Batteries: Flight Acceptance Testing</a:t>
            </a:r>
          </a:p>
          <a:p>
            <a:pPr lvl="2"/>
            <a:r>
              <a:rPr lang="en-US" sz="1800" b="0" dirty="0"/>
              <a:t>Ctl-3:  Program Provided Cells/Batteries: Use of Contractor Furnished Equipment (CFE) Within Certified Limits/Application</a:t>
            </a:r>
          </a:p>
          <a:p>
            <a:r>
              <a:rPr lang="en-US" sz="1800" dirty="0">
                <a:solidFill>
                  <a:srgbClr val="FF0000"/>
                </a:solidFill>
              </a:rPr>
              <a:t>HR Battery Description Form </a:t>
            </a:r>
          </a:p>
          <a:p>
            <a:pPr lvl="1"/>
            <a:r>
              <a:rPr lang="en-US" sz="1800" b="0" dirty="0"/>
              <a:t>Will be attached to the unique HR and is available as an attachment to the template</a:t>
            </a:r>
          </a:p>
          <a:p>
            <a:pPr lvl="2"/>
            <a:endParaRPr lang="en-US" sz="1800" b="0" dirty="0"/>
          </a:p>
        </p:txBody>
      </p:sp>
    </p:spTree>
    <p:extLst>
      <p:ext uri="{BB962C8B-B14F-4D97-AF65-F5344CB8AC3E}">
        <p14:creationId xmlns:p14="http://schemas.microsoft.com/office/powerpoint/2010/main" val="2725523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pouch cell li-ion"/>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319336" y="3048000"/>
            <a:ext cx="1914619" cy="17727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Medium BRC Batteries</a:t>
            </a:r>
          </a:p>
        </p:txBody>
      </p:sp>
      <p:sp>
        <p:nvSpPr>
          <p:cNvPr id="3" name="Content Placeholder 2"/>
          <p:cNvSpPr>
            <a:spLocks noGrp="1"/>
          </p:cNvSpPr>
          <p:nvPr>
            <p:ph idx="1"/>
          </p:nvPr>
        </p:nvSpPr>
        <p:spPr/>
        <p:txBody>
          <a:bodyPr/>
          <a:lstStyle/>
          <a:p>
            <a:r>
              <a:rPr lang="en-US" dirty="0"/>
              <a:t>Intermediate level of risk classification requiring single fault tolerance typical of commercial devices manufactured in high volumes for the global consumer</a:t>
            </a:r>
          </a:p>
          <a:p>
            <a:r>
              <a:rPr lang="en-US" dirty="0"/>
              <a:t>Batteries within this “Medium BRC” or “Critical” classification do not meet the ‘Non-Critical’ classification and shall be:</a:t>
            </a:r>
          </a:p>
          <a:p>
            <a:pPr lvl="1">
              <a:buClr>
                <a:srgbClr val="FF0000"/>
              </a:buClr>
              <a:buFont typeface="Wingdings" panose="05000000000000000000" pitchFamily="2" charset="2"/>
              <a:buChar char="ü"/>
            </a:pPr>
            <a:r>
              <a:rPr lang="en-US" b="0" dirty="0"/>
              <a:t>Energy levels &lt; 80 </a:t>
            </a:r>
            <a:r>
              <a:rPr lang="en-US" b="0" dirty="0" err="1"/>
              <a:t>Wh</a:t>
            </a:r>
            <a:r>
              <a:rPr lang="en-US" b="0" dirty="0"/>
              <a:t> per battery pack where each battery is thermally and electrically isolated (or &gt; 60Wh for Alkaline Primary Batteries) where </a:t>
            </a:r>
            <a:r>
              <a:rPr lang="en-US" b="0" dirty="0" err="1"/>
              <a:t>Wh</a:t>
            </a:r>
            <a:r>
              <a:rPr lang="en-US" b="0" dirty="0"/>
              <a:t> = Cell Capacity × Cell Voltage, and </a:t>
            </a:r>
          </a:p>
          <a:p>
            <a:pPr lvl="1">
              <a:buClr>
                <a:srgbClr val="FF0000"/>
              </a:buClr>
              <a:buFont typeface="Wingdings" panose="05000000000000000000" pitchFamily="2" charset="2"/>
              <a:buChar char="ü"/>
            </a:pPr>
            <a:r>
              <a:rPr lang="en-US" b="0" dirty="0"/>
              <a:t>Rated with a THL of 1 or 2, and </a:t>
            </a:r>
          </a:p>
          <a:p>
            <a:pPr lvl="1">
              <a:buClr>
                <a:srgbClr val="FF0000"/>
              </a:buClr>
              <a:buFont typeface="Wingdings" panose="05000000000000000000" pitchFamily="2" charset="2"/>
              <a:buChar char="ü"/>
            </a:pPr>
            <a:r>
              <a:rPr lang="en-US" b="0" dirty="0"/>
              <a:t>Contained within a not intentionally sealed compartment, and </a:t>
            </a:r>
          </a:p>
          <a:p>
            <a:pPr lvl="1">
              <a:buClr>
                <a:srgbClr val="FF0000"/>
              </a:buClr>
              <a:buFont typeface="Wingdings" panose="05000000000000000000" pitchFamily="2" charset="2"/>
              <a:buChar char="ü"/>
            </a:pPr>
            <a:r>
              <a:rPr lang="en-US" b="0" dirty="0"/>
              <a:t>Meet one of the following criteria based on battery chemistry: </a:t>
            </a:r>
          </a:p>
          <a:p>
            <a:pPr lvl="2"/>
            <a:r>
              <a:rPr lang="en-US" b="0" dirty="0"/>
              <a:t>Alkaline Primary Batteries (meets all five): </a:t>
            </a:r>
          </a:p>
          <a:p>
            <a:pPr lvl="3"/>
            <a:r>
              <a:rPr lang="en-US" b="0" dirty="0"/>
              <a:t>Non-rechargeable cells in sizes D or smaller and, </a:t>
            </a:r>
          </a:p>
          <a:p>
            <a:pPr lvl="3"/>
            <a:r>
              <a:rPr lang="en-US" b="0" dirty="0"/>
              <a:t>Greater than 12 V and/or 60 </a:t>
            </a:r>
            <a:r>
              <a:rPr lang="en-US" b="0" dirty="0" err="1"/>
              <a:t>Wh</a:t>
            </a:r>
            <a:r>
              <a:rPr lang="en-US" b="0" dirty="0"/>
              <a:t> and, </a:t>
            </a:r>
          </a:p>
          <a:p>
            <a:pPr lvl="3"/>
            <a:r>
              <a:rPr lang="en-US" b="0" dirty="0"/>
              <a:t>Cells either all in series or all in parallel and, </a:t>
            </a:r>
          </a:p>
          <a:p>
            <a:pPr lvl="3"/>
            <a:r>
              <a:rPr lang="en-US" b="0" dirty="0"/>
              <a:t>No potential charging source and, </a:t>
            </a:r>
          </a:p>
          <a:p>
            <a:pPr lvl="3"/>
            <a:r>
              <a:rPr lang="en-US" b="0" dirty="0"/>
              <a:t>Cells located in a vented compartment </a:t>
            </a:r>
          </a:p>
          <a:p>
            <a:pPr lvl="3"/>
            <a:r>
              <a:rPr lang="en-US" b="0" dirty="0"/>
              <a:t>Note: Silver oxide cells are considered alkaline chemistry. </a:t>
            </a:r>
          </a:p>
          <a:p>
            <a:pPr lvl="2"/>
            <a:r>
              <a:rPr lang="en-US" b="0" dirty="0"/>
              <a:t>Lithium-ion Secondary Batteries – COTS (rechargeable) lithium-ion button, cylindrical, or pouch batteries &gt; 1000 </a:t>
            </a:r>
            <a:r>
              <a:rPr lang="en-US" b="0" dirty="0" err="1"/>
              <a:t>mAh</a:t>
            </a:r>
            <a:r>
              <a:rPr lang="en-US" b="0" dirty="0"/>
              <a:t> capacity and ≤ 20 V. </a:t>
            </a:r>
          </a:p>
          <a:p>
            <a:pPr lvl="2"/>
            <a:r>
              <a:rPr lang="en-US" b="0" dirty="0"/>
              <a:t>Lithium Primary Batteries – COTS (non-rechargeable) lithium button cells (i.e., Li-MnO2, Li-CFX and LiFeS2) &gt; 1000 </a:t>
            </a:r>
            <a:r>
              <a:rPr lang="en-US" b="0" dirty="0" err="1"/>
              <a:t>mAh</a:t>
            </a:r>
            <a:r>
              <a:rPr lang="en-US" b="0" dirty="0"/>
              <a:t> capacity and ≤ 20 V. </a:t>
            </a:r>
          </a:p>
          <a:p>
            <a:pPr lvl="2"/>
            <a:r>
              <a:rPr lang="en-US" b="0" dirty="0"/>
              <a:t>Nickel Cadmium Batteries – Nickel-cadmium (rechargeable) batteries and cells &gt; 1000 </a:t>
            </a:r>
            <a:r>
              <a:rPr lang="en-US" b="0" dirty="0" err="1"/>
              <a:t>mAh</a:t>
            </a:r>
            <a:r>
              <a:rPr lang="en-US" b="0" dirty="0"/>
              <a:t> capacity. </a:t>
            </a:r>
          </a:p>
          <a:p>
            <a:pPr lvl="2"/>
            <a:r>
              <a:rPr lang="en-US" b="0" dirty="0"/>
              <a:t>Nickel-Metal Hydride Batteries – Nickel-metal hydride (rechargeable) batteries and cells &gt; 1000 </a:t>
            </a:r>
            <a:r>
              <a:rPr lang="en-US" b="0" dirty="0" err="1"/>
              <a:t>mAh</a:t>
            </a:r>
            <a:r>
              <a:rPr lang="en-US" b="0" dirty="0"/>
              <a:t> capacity. </a:t>
            </a:r>
          </a:p>
          <a:p>
            <a:pPr lvl="2"/>
            <a:r>
              <a:rPr lang="en-US" b="0" dirty="0"/>
              <a:t>Silver-Zinc Batteries – Silver-zinc (rechargeable) batteries and cells &gt; 1000 </a:t>
            </a:r>
            <a:r>
              <a:rPr lang="en-US" b="0" dirty="0" err="1"/>
              <a:t>mAh</a:t>
            </a:r>
            <a:r>
              <a:rPr lang="en-US" b="0" dirty="0"/>
              <a:t> capacity. </a:t>
            </a:r>
          </a:p>
          <a:p>
            <a:pPr lvl="2"/>
            <a:r>
              <a:rPr lang="en-US" b="0" dirty="0"/>
              <a:t>Zinc-Air Primary Batteries – Zinc-air (non-rechargeable) batteries and cells &gt; 1000 </a:t>
            </a:r>
            <a:r>
              <a:rPr lang="en-US" b="0" dirty="0" err="1"/>
              <a:t>mAh</a:t>
            </a:r>
            <a:r>
              <a:rPr lang="en-US" b="0" dirty="0"/>
              <a:t> capacity.</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37772" y="2026526"/>
            <a:ext cx="1775797" cy="1533431"/>
          </a:xfrm>
          <a:prstGeom prst="rect">
            <a:avLst/>
          </a:prstGeom>
        </p:spPr>
      </p:pic>
      <p:pic>
        <p:nvPicPr>
          <p:cNvPr id="1026" name="Picture 2" descr="Image result for inside camera batter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91976" y="2286000"/>
            <a:ext cx="2829435" cy="19851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dewalt battery"/>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7315200" y="3559957"/>
            <a:ext cx="1947370" cy="1157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373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Medium BRC Battery Hazard Reports</a:t>
            </a:r>
          </a:p>
        </p:txBody>
      </p:sp>
      <p:sp>
        <p:nvSpPr>
          <p:cNvPr id="3" name="Content Placeholder 2"/>
          <p:cNvSpPr>
            <a:spLocks noGrp="1"/>
          </p:cNvSpPr>
          <p:nvPr>
            <p:ph idx="1"/>
          </p:nvPr>
        </p:nvSpPr>
        <p:spPr/>
        <p:txBody>
          <a:bodyPr/>
          <a:lstStyle/>
          <a:p>
            <a:r>
              <a:rPr lang="en-US" sz="1600" dirty="0">
                <a:solidFill>
                  <a:srgbClr val="FF0000"/>
                </a:solidFill>
              </a:rPr>
              <a:t>Requirement</a:t>
            </a:r>
            <a:r>
              <a:rPr lang="en-US" sz="1600" dirty="0"/>
              <a:t>:  Medium and High BRC Batteries shall be designed to prevent internal cell pressures that result in cell/battery failure in the worst-case flight environments with margin </a:t>
            </a:r>
          </a:p>
          <a:p>
            <a:r>
              <a:rPr lang="en-US" sz="1600" dirty="0"/>
              <a:t>Use </a:t>
            </a:r>
            <a:r>
              <a:rPr lang="en-US" sz="1600" dirty="0">
                <a:solidFill>
                  <a:srgbClr val="FF0000"/>
                </a:solidFill>
              </a:rPr>
              <a:t>Medium and High BRC Template HR </a:t>
            </a:r>
            <a:r>
              <a:rPr lang="en-US" sz="1600" dirty="0"/>
              <a:t>(CP Hazard # 10408)</a:t>
            </a:r>
          </a:p>
          <a:p>
            <a:r>
              <a:rPr lang="en-US" sz="1600" dirty="0"/>
              <a:t>Causes:</a:t>
            </a:r>
          </a:p>
          <a:p>
            <a:pPr marL="615950" lvl="1" indent="-342900">
              <a:buFont typeface="+mj-lt"/>
              <a:buAutoNum type="arabicPeriod"/>
            </a:pPr>
            <a:r>
              <a:rPr lang="en-US" sz="1600" dirty="0"/>
              <a:t>Battery Leakage/Rupture Due to </a:t>
            </a:r>
            <a:r>
              <a:rPr lang="en-US" sz="1600" dirty="0">
                <a:solidFill>
                  <a:srgbClr val="0000FF"/>
                </a:solidFill>
              </a:rPr>
              <a:t>External Short Circuit</a:t>
            </a:r>
          </a:p>
          <a:p>
            <a:pPr lvl="2"/>
            <a:r>
              <a:rPr lang="en-US" b="0" dirty="0"/>
              <a:t>Improper battery design or operations error/mishandling allows for an external short circuit and subsequent leakage or battery rupture causing a loss of life and/or vehicle.</a:t>
            </a:r>
          </a:p>
          <a:p>
            <a:pPr lvl="2"/>
            <a:r>
              <a:rPr lang="en-US" b="0" dirty="0"/>
              <a:t>Controls include cell seal integrity, energized component separation, and external short tolerance</a:t>
            </a:r>
            <a:endParaRPr lang="en-US" sz="1600" b="0" dirty="0"/>
          </a:p>
          <a:p>
            <a:pPr marL="615950" lvl="1" indent="-342900">
              <a:buFont typeface="+mj-lt"/>
              <a:buAutoNum type="arabicPeriod"/>
            </a:pPr>
            <a:r>
              <a:rPr lang="en-US" sz="1600" dirty="0"/>
              <a:t>Battery Leakage/Rupture Due to </a:t>
            </a:r>
            <a:r>
              <a:rPr lang="en-US" sz="1600" dirty="0">
                <a:solidFill>
                  <a:srgbClr val="0000FF"/>
                </a:solidFill>
              </a:rPr>
              <a:t>Cell Internal Shorts (includes Workmanship)</a:t>
            </a:r>
          </a:p>
          <a:p>
            <a:pPr lvl="2"/>
            <a:r>
              <a:rPr lang="en-US" b="0" dirty="0"/>
              <a:t>Catastrophic internal shorts are generally rare events but can be very violent and damaging</a:t>
            </a:r>
          </a:p>
          <a:p>
            <a:pPr lvl="2"/>
            <a:r>
              <a:rPr lang="en-US" b="0" dirty="0"/>
              <a:t>Demonstrating tolerance to all external shorts does not imply achieving tolerance to all internal shorts</a:t>
            </a:r>
          </a:p>
          <a:p>
            <a:pPr lvl="2"/>
            <a:r>
              <a:rPr lang="en-US" b="0" dirty="0"/>
              <a:t>There are no tests that fully screen for the possibility or the severity of outcome for an internal short circuit of an individual cell</a:t>
            </a:r>
          </a:p>
          <a:p>
            <a:pPr lvl="2"/>
            <a:r>
              <a:rPr lang="en-US" b="0" dirty="0"/>
              <a:t>Controls include cell acceptance test, cell lot qualification test, battery qualification test, battery acceptance test, and </a:t>
            </a:r>
            <a:r>
              <a:rPr lang="en-US" dirty="0">
                <a:solidFill>
                  <a:srgbClr val="FF0000"/>
                </a:solidFill>
              </a:rPr>
              <a:t>single cell failure propagation mitigation</a:t>
            </a:r>
          </a:p>
          <a:p>
            <a:pPr marL="615950" lvl="1" indent="-342900">
              <a:buFont typeface="+mj-lt"/>
              <a:buAutoNum type="arabicPeriod"/>
            </a:pPr>
            <a:r>
              <a:rPr lang="en-US" sz="1600" dirty="0"/>
              <a:t>Battery Leakage/Rupture Due to </a:t>
            </a:r>
            <a:r>
              <a:rPr lang="en-US" sz="1600" dirty="0">
                <a:solidFill>
                  <a:srgbClr val="0000FF"/>
                </a:solidFill>
              </a:rPr>
              <a:t>Inadvertent Charging of Primary Cells/Batteries</a:t>
            </a:r>
          </a:p>
          <a:p>
            <a:pPr lvl="2"/>
            <a:r>
              <a:rPr lang="en-US" b="0" dirty="0"/>
              <a:t>Devices, controls and procedures to prevent inadvertent charging</a:t>
            </a:r>
          </a:p>
          <a:p>
            <a:pPr marL="615950" lvl="1" indent="-342900">
              <a:buFont typeface="+mj-lt"/>
              <a:buAutoNum type="arabicPeriod" startAt="4"/>
            </a:pPr>
            <a:r>
              <a:rPr lang="en-US" sz="1600" dirty="0"/>
              <a:t>Battery Leakage/Rupture Due to </a:t>
            </a:r>
            <a:r>
              <a:rPr lang="en-US" sz="1600" dirty="0">
                <a:solidFill>
                  <a:srgbClr val="0000FF"/>
                </a:solidFill>
              </a:rPr>
              <a:t>Improper Charging (includes Overcharge) of Secondary Cells/Batteries</a:t>
            </a:r>
          </a:p>
          <a:p>
            <a:pPr lvl="2"/>
            <a:r>
              <a:rPr lang="en-US" b="0" dirty="0"/>
              <a:t>Improper or overcharging of battery assembly can cause internal cell pressure build-up that leads to electrolyte leakage, venting, fire, or thermal runaway with potential injury to the crew or damage to surrounding equipment, or vehicle</a:t>
            </a:r>
          </a:p>
          <a:p>
            <a:pPr lvl="2"/>
            <a:r>
              <a:rPr lang="en-US" b="0" dirty="0"/>
              <a:t>Controls include designated charger compatibility, charger protocols, overcharge tolerance and battery overcharge controls</a:t>
            </a:r>
          </a:p>
        </p:txBody>
      </p:sp>
    </p:spTree>
    <p:extLst>
      <p:ext uri="{BB962C8B-B14F-4D97-AF65-F5344CB8AC3E}">
        <p14:creationId xmlns:p14="http://schemas.microsoft.com/office/powerpoint/2010/main" val="4182319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Medium BRC Battery Hazard Reports</a:t>
            </a:r>
          </a:p>
        </p:txBody>
      </p:sp>
      <p:sp>
        <p:nvSpPr>
          <p:cNvPr id="3" name="Content Placeholder 2"/>
          <p:cNvSpPr>
            <a:spLocks noGrp="1"/>
          </p:cNvSpPr>
          <p:nvPr>
            <p:ph idx="1"/>
          </p:nvPr>
        </p:nvSpPr>
        <p:spPr/>
        <p:txBody>
          <a:bodyPr/>
          <a:lstStyle/>
          <a:p>
            <a:r>
              <a:rPr lang="en-US" sz="1600" dirty="0">
                <a:solidFill>
                  <a:srgbClr val="FF0000"/>
                </a:solidFill>
              </a:rPr>
              <a:t>Medium and High BRC Template HR </a:t>
            </a:r>
            <a:r>
              <a:rPr lang="en-US" sz="1600" dirty="0"/>
              <a:t>(CP Hazard # 10408) continued</a:t>
            </a:r>
          </a:p>
          <a:p>
            <a:r>
              <a:rPr lang="en-US" sz="1600" dirty="0"/>
              <a:t>Causes (</a:t>
            </a:r>
            <a:r>
              <a:rPr lang="en-US" sz="1600" dirty="0" err="1"/>
              <a:t>con’t</a:t>
            </a:r>
            <a:r>
              <a:rPr lang="en-US" sz="1600" dirty="0"/>
              <a:t>):</a:t>
            </a:r>
          </a:p>
          <a:p>
            <a:pPr marL="615950" lvl="1" indent="-342900">
              <a:buFont typeface="+mj-lt"/>
              <a:buAutoNum type="arabicPeriod" startAt="5"/>
            </a:pPr>
            <a:r>
              <a:rPr lang="en-US" sz="1600" dirty="0"/>
              <a:t>Battery Leakage/Rupture Due to </a:t>
            </a:r>
            <a:r>
              <a:rPr lang="en-US" sz="1600" dirty="0">
                <a:solidFill>
                  <a:srgbClr val="0000FF"/>
                </a:solidFill>
              </a:rPr>
              <a:t>Overdischarge (includes Reversal)</a:t>
            </a:r>
          </a:p>
          <a:p>
            <a:pPr lvl="2"/>
            <a:r>
              <a:rPr lang="en-US" sz="1600" b="0" dirty="0"/>
              <a:t>Overdischarge can lead to electrolyte leakage, venting, fire, or thermal runaway with potential injury to the crew or damage to surrounding equipment, or vehicle</a:t>
            </a:r>
          </a:p>
          <a:p>
            <a:pPr lvl="2"/>
            <a:r>
              <a:rPr lang="en-US" sz="1600" b="0" dirty="0"/>
              <a:t>Controls include tolerance to 100% reversal, low voltage cut-off, low voltage limit for charge by charger, and overdischarge protocol by charger</a:t>
            </a:r>
          </a:p>
          <a:p>
            <a:pPr marL="615950" lvl="1" indent="-342900">
              <a:buFont typeface="+mj-lt"/>
              <a:buAutoNum type="arabicPeriod" startAt="5"/>
            </a:pPr>
            <a:r>
              <a:rPr lang="en-US" sz="1600" dirty="0"/>
              <a:t>Battery Leakage/Rupture Due to </a:t>
            </a:r>
            <a:r>
              <a:rPr lang="en-US" sz="1600" dirty="0">
                <a:solidFill>
                  <a:srgbClr val="0000FF"/>
                </a:solidFill>
              </a:rPr>
              <a:t>Thermal Extremes</a:t>
            </a:r>
          </a:p>
          <a:p>
            <a:pPr lvl="2"/>
            <a:r>
              <a:rPr lang="en-US" sz="1600" b="0" dirty="0"/>
              <a:t>Exposure to thermal extremes leads to electrolyte leakage, venting, fire, or thermal runaway with potential injury to the crew or damage to surrounding equipment, or vehicle</a:t>
            </a:r>
          </a:p>
          <a:p>
            <a:pPr lvl="2"/>
            <a:r>
              <a:rPr lang="en-US" sz="1600" b="0" dirty="0"/>
              <a:t>Controls include operational temperature range</a:t>
            </a:r>
          </a:p>
          <a:p>
            <a:r>
              <a:rPr lang="en-US" sz="1600" dirty="0"/>
              <a:t>Verifications:</a:t>
            </a:r>
          </a:p>
          <a:p>
            <a:pPr lvl="1"/>
            <a:r>
              <a:rPr lang="en-US" sz="1600" b="0" dirty="0"/>
              <a:t>There are one to many verifications to choose from for each control and other controls may be added to the HR depending on the design of the battery and/or charger hardware</a:t>
            </a:r>
          </a:p>
          <a:p>
            <a:pPr lvl="1"/>
            <a:r>
              <a:rPr lang="en-US" sz="1600" b="0" dirty="0"/>
              <a:t>Verifications stating to "Verify Once" should be performed each lot of cells and/or batteries.</a:t>
            </a:r>
          </a:p>
          <a:p>
            <a:pPr lvl="1"/>
            <a:r>
              <a:rPr lang="en-US" sz="1600" b="0" dirty="0"/>
              <a:t>Verifications stating to "Verify Each Flight" will be performed on each flight battery and/or cell.</a:t>
            </a:r>
          </a:p>
          <a:p>
            <a:r>
              <a:rPr lang="en-US" sz="1600" dirty="0">
                <a:solidFill>
                  <a:srgbClr val="FF0000"/>
                </a:solidFill>
              </a:rPr>
              <a:t>HR Battery Description Form </a:t>
            </a:r>
            <a:r>
              <a:rPr lang="en-US" sz="1600" dirty="0"/>
              <a:t>will be attached to the unique HR and is available as an attachment to the template</a:t>
            </a:r>
          </a:p>
        </p:txBody>
      </p:sp>
    </p:spTree>
    <p:extLst>
      <p:ext uri="{BB962C8B-B14F-4D97-AF65-F5344CB8AC3E}">
        <p14:creationId xmlns:p14="http://schemas.microsoft.com/office/powerpoint/2010/main" val="327759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311586" y="1219200"/>
            <a:ext cx="2518214" cy="1831428"/>
          </a:xfrm>
          <a:prstGeom prst="rect">
            <a:avLst/>
          </a:prstGeom>
        </p:spPr>
      </p:pic>
      <p:sp>
        <p:nvSpPr>
          <p:cNvPr id="3" name="Content Placeholder 2"/>
          <p:cNvSpPr>
            <a:spLocks noGrp="1"/>
          </p:cNvSpPr>
          <p:nvPr>
            <p:ph idx="1"/>
          </p:nvPr>
        </p:nvSpPr>
        <p:spPr/>
        <p:txBody>
          <a:bodyPr/>
          <a:lstStyle/>
          <a:p>
            <a:r>
              <a:rPr lang="en-US" sz="1600" dirty="0"/>
              <a:t>Batteries within this classification do not meet the Low and Medium BRC classification and are typically custom, high energy, or high power designs</a:t>
            </a:r>
          </a:p>
          <a:p>
            <a:r>
              <a:rPr lang="en-US" sz="1600" dirty="0"/>
              <a:t>Use </a:t>
            </a:r>
            <a:r>
              <a:rPr lang="en-US" sz="1600" dirty="0">
                <a:solidFill>
                  <a:srgbClr val="FF0000"/>
                </a:solidFill>
              </a:rPr>
              <a:t>Medium and High BRC Template HR </a:t>
            </a:r>
            <a:r>
              <a:rPr lang="en-US" sz="1600" dirty="0"/>
              <a:t>(CP Hazard # 28907)</a:t>
            </a:r>
          </a:p>
          <a:p>
            <a:r>
              <a:rPr lang="en-US" sz="1600" dirty="0"/>
              <a:t>Requirement addition to Medium BRC Batteries</a:t>
            </a:r>
          </a:p>
          <a:p>
            <a:pPr lvl="1"/>
            <a:r>
              <a:rPr lang="en-US" sz="1600" dirty="0"/>
              <a:t>5.1.5.1 – Thermal Runaway Propagation </a:t>
            </a:r>
          </a:p>
          <a:p>
            <a:pPr marL="944562" lvl="2" indent="-342900">
              <a:buFont typeface="+mj-lt"/>
              <a:buAutoNum type="alphaLcPeriod"/>
            </a:pPr>
            <a:r>
              <a:rPr lang="en-US" sz="1600" b="0" dirty="0"/>
              <a:t>For battery designs greater than a 80-Wh energy employing high specific </a:t>
            </a:r>
            <a:br>
              <a:rPr lang="en-US" sz="1600" b="0" dirty="0"/>
            </a:br>
            <a:r>
              <a:rPr lang="en-US" sz="1600" b="0" dirty="0"/>
              <a:t>energy cells (greater than 80 watt-hours/kg, for example, lithium-ion </a:t>
            </a:r>
            <a:br>
              <a:rPr lang="en-US" sz="1600" b="0" dirty="0"/>
            </a:br>
            <a:r>
              <a:rPr lang="en-US" sz="1600" b="0" dirty="0"/>
              <a:t>chemistries) with catastrophic failure modes, the battery shall be evaluated </a:t>
            </a:r>
            <a:br>
              <a:rPr lang="en-US" sz="1600" b="0" dirty="0"/>
            </a:br>
            <a:r>
              <a:rPr lang="en-US" sz="1600" b="0" dirty="0"/>
              <a:t>to ascertain the severity of a worst-case single-cell thermal runaway event and the propensity of the design to demonstrate cell-to-cell propagation in the intended application and environment.</a:t>
            </a:r>
          </a:p>
          <a:p>
            <a:pPr marL="944562" lvl="2" indent="-342900">
              <a:buFont typeface="+mj-lt"/>
              <a:buAutoNum type="alphaLcPeriod"/>
            </a:pPr>
            <a:r>
              <a:rPr lang="en-US" sz="1600" b="0" dirty="0"/>
              <a:t>The evaluation shall include all necessary analysis and test to quantify the severity (consequence) of the event in the intended application and environment as well as to identify design modifications to the battery or the system that could appreciably reduce that severity.</a:t>
            </a:r>
          </a:p>
          <a:p>
            <a:r>
              <a:rPr lang="en-US" sz="1600" dirty="0"/>
              <a:t>EP-19-001 Interpretation Memo for the Battery TR Propagation Requirements in JSC 20793 Rev D</a:t>
            </a:r>
          </a:p>
          <a:p>
            <a:r>
              <a:rPr lang="en-US" sz="1600" dirty="0"/>
              <a:t>Verification - High BRC End Item Thermal Runaway </a:t>
            </a:r>
          </a:p>
          <a:p>
            <a:pPr lvl="1"/>
            <a:r>
              <a:rPr lang="en-US" sz="1600" b="0" dirty="0"/>
              <a:t>Verification is considered successful when a </a:t>
            </a:r>
            <a:r>
              <a:rPr lang="en-US" sz="1600" dirty="0">
                <a:solidFill>
                  <a:srgbClr val="FF0000"/>
                </a:solidFill>
              </a:rPr>
              <a:t>Thermal Runaway Assessment </a:t>
            </a:r>
            <a:r>
              <a:rPr lang="en-US" sz="1600" b="0" dirty="0"/>
              <a:t>with no propagation can be substantiated via testing</a:t>
            </a:r>
          </a:p>
          <a:p>
            <a:pPr lvl="1"/>
            <a:r>
              <a:rPr lang="en-US" sz="1600" b="0" dirty="0"/>
              <a:t>The EP-19-001 memo provides pass/fail criteria and testing requirements to meet the intent of the requirements </a:t>
            </a:r>
          </a:p>
          <a:p>
            <a:pPr marL="0" indent="0">
              <a:buNone/>
            </a:pPr>
            <a:endParaRPr lang="en-US" sz="1600" b="0" dirty="0">
              <a:solidFill>
                <a:srgbClr val="FF0000"/>
              </a:solidFill>
            </a:endParaRPr>
          </a:p>
          <a:p>
            <a:pPr marL="0" indent="0">
              <a:buNone/>
            </a:pPr>
            <a:r>
              <a:rPr lang="en-US" sz="1600" dirty="0">
                <a:solidFill>
                  <a:srgbClr val="FF0000"/>
                </a:solidFill>
              </a:rPr>
              <a:t>HR Battery Description Form </a:t>
            </a:r>
            <a:r>
              <a:rPr lang="en-US" sz="1600" b="0" dirty="0"/>
              <a:t>will be attached to the unique HR and is available as an attachment to the template</a:t>
            </a:r>
          </a:p>
        </p:txBody>
      </p:sp>
      <p:sp>
        <p:nvSpPr>
          <p:cNvPr id="2" name="Title 1"/>
          <p:cNvSpPr>
            <a:spLocks noGrp="1"/>
          </p:cNvSpPr>
          <p:nvPr>
            <p:ph type="title"/>
          </p:nvPr>
        </p:nvSpPr>
        <p:spPr/>
        <p:txBody>
          <a:bodyPr/>
          <a:lstStyle/>
          <a:p>
            <a:r>
              <a:rPr lang="en-US" dirty="0"/>
              <a:t>High BRC Batteries</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829800" y="1524000"/>
            <a:ext cx="2286000" cy="1157111"/>
          </a:xfrm>
          <a:prstGeom prst="rect">
            <a:avLst/>
          </a:prstGeom>
        </p:spPr>
      </p:pic>
    </p:spTree>
    <p:extLst>
      <p:ext uri="{BB962C8B-B14F-4D97-AF65-F5344CB8AC3E}">
        <p14:creationId xmlns:p14="http://schemas.microsoft.com/office/powerpoint/2010/main" val="2860275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Battery Safety Process</a:t>
            </a:r>
          </a:p>
        </p:txBody>
      </p:sp>
      <p:sp>
        <p:nvSpPr>
          <p:cNvPr id="3" name="Content Placeholder 2"/>
          <p:cNvSpPr>
            <a:spLocks noGrp="1"/>
          </p:cNvSpPr>
          <p:nvPr>
            <p:ph idx="1"/>
          </p:nvPr>
        </p:nvSpPr>
        <p:spPr/>
        <p:txBody>
          <a:bodyPr/>
          <a:lstStyle/>
          <a:p>
            <a:r>
              <a:rPr lang="en-US" sz="1800" dirty="0">
                <a:solidFill>
                  <a:srgbClr val="0000FF"/>
                </a:solidFill>
              </a:rPr>
              <a:t>Phase I Safety Data Package</a:t>
            </a:r>
          </a:p>
          <a:p>
            <a:pPr lvl="1"/>
            <a:r>
              <a:rPr lang="en-US" sz="1800" dirty="0"/>
              <a:t>Preliminary list of type and number of cells and batteries, details of application and usage loads and environments, cell size (capacity), battery configuration (series/parallel), cell/battery chemistry, cell/battery manufacturer, model number(s), voltage, capacity, details of pre-flight test plan and on-orbit operations.</a:t>
            </a:r>
          </a:p>
          <a:p>
            <a:pPr lvl="1"/>
            <a:r>
              <a:rPr lang="en-US" sz="1800" dirty="0"/>
              <a:t>Preliminary design approach to fault tolerance or design for minimum risk strategy to meet battery safety requirements of JSC 20793, Crewed Space Vehicle Battery Safety Requirements.</a:t>
            </a:r>
          </a:p>
          <a:p>
            <a:pPr lvl="1"/>
            <a:r>
              <a:rPr lang="en-US" sz="1800" dirty="0"/>
              <a:t>State whether on-orbit cell/battery charging is intended.</a:t>
            </a:r>
          </a:p>
          <a:p>
            <a:pPr lvl="1"/>
            <a:r>
              <a:rPr lang="en-US" sz="1800" dirty="0"/>
              <a:t>Provide unique phase I hazard report with battery description form attached for each cell/battery model and unique application or hardware.</a:t>
            </a:r>
          </a:p>
        </p:txBody>
      </p:sp>
    </p:spTree>
    <p:extLst>
      <p:ext uri="{BB962C8B-B14F-4D97-AF65-F5344CB8AC3E}">
        <p14:creationId xmlns:p14="http://schemas.microsoft.com/office/powerpoint/2010/main" val="1573186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Battery Safety Process</a:t>
            </a:r>
          </a:p>
        </p:txBody>
      </p:sp>
      <p:sp>
        <p:nvSpPr>
          <p:cNvPr id="3" name="Content Placeholder 2"/>
          <p:cNvSpPr>
            <a:spLocks noGrp="1"/>
          </p:cNvSpPr>
          <p:nvPr>
            <p:ph idx="1"/>
          </p:nvPr>
        </p:nvSpPr>
        <p:spPr>
          <a:xfrm>
            <a:off x="381000" y="1066800"/>
            <a:ext cx="11582400" cy="5638800"/>
          </a:xfrm>
        </p:spPr>
        <p:txBody>
          <a:bodyPr/>
          <a:lstStyle/>
          <a:p>
            <a:r>
              <a:rPr lang="en-US" sz="1800" dirty="0">
                <a:solidFill>
                  <a:srgbClr val="0000FF"/>
                </a:solidFill>
              </a:rPr>
              <a:t>Phase II Safety Data Package</a:t>
            </a:r>
          </a:p>
          <a:p>
            <a:pPr lvl="1"/>
            <a:r>
              <a:rPr lang="en-US" sz="1600" dirty="0"/>
              <a:t>Confirmed list of type and number of cells and batteries, cell/battery size (capacity),cell/battery voltage,  battery configuration, cell/battery chemistry, cell/battery manufacturer, and model number(s) and charging circuit (if applicable), usage load and environment (including launch and return/landing vehicles).</a:t>
            </a:r>
          </a:p>
          <a:p>
            <a:pPr lvl="1"/>
            <a:r>
              <a:rPr lang="en-US" sz="1600" dirty="0"/>
              <a:t>Electrical power diagram detailing cell/battery safety circuit diagram including charging circuit showing compliance with applicable technical requirements.  Diagram of charging devices, characteristics, and implementation procedures.  Confirmed design approach to fault tolerance or design for minimum risk strategy to meet battery safety requirements of JSC 20793, “Crewed Space Vehicle Battery Safety Requirements.”  See requirements in JSC 20793, “Crewed Space Vehicle Battery Safety Requirements” and JWI 8705.3, “Battery Processing”.</a:t>
            </a:r>
          </a:p>
          <a:p>
            <a:pPr lvl="1"/>
            <a:r>
              <a:rPr lang="en-US" sz="1600" dirty="0"/>
              <a:t>Charging characteristics and procedures, e.g., pulse charging, charge rate, trickle charge rate, and method of charge termination.</a:t>
            </a:r>
          </a:p>
          <a:p>
            <a:pPr lvl="1"/>
            <a:r>
              <a:rPr lang="en-US" sz="1600" dirty="0"/>
              <a:t>Describe on-orbit operations including charging, discharging, conditioning, battery replacement, stowage, and disposal procedures.  Provide design details and a diagram for battery boxes that indicates materials of construction, absorbent material, venting provisions and other unique safety controls.</a:t>
            </a:r>
          </a:p>
          <a:p>
            <a:pPr lvl="1"/>
            <a:r>
              <a:rPr lang="en-US" sz="1600" dirty="0"/>
              <a:t>Verification plan, including qualification, flight acceptance and lot sample testing (where applicable).</a:t>
            </a:r>
          </a:p>
          <a:p>
            <a:pPr lvl="1"/>
            <a:r>
              <a:rPr lang="en-US" sz="1600" dirty="0"/>
              <a:t>Fracture control approach for battery cells where leakage causes a catastrophic hazard and for nickel-hydrogen batteries.</a:t>
            </a:r>
          </a:p>
          <a:p>
            <a:pPr lvl="1"/>
            <a:r>
              <a:rPr lang="en-US" sz="1600" dirty="0"/>
              <a:t>Updated unique phase II hazard report with battery description form attached for each cell/battery model</a:t>
            </a:r>
          </a:p>
        </p:txBody>
      </p:sp>
    </p:spTree>
    <p:extLst>
      <p:ext uri="{BB962C8B-B14F-4D97-AF65-F5344CB8AC3E}">
        <p14:creationId xmlns:p14="http://schemas.microsoft.com/office/powerpoint/2010/main" val="2332164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Battery Safety Process</a:t>
            </a:r>
          </a:p>
        </p:txBody>
      </p:sp>
      <p:sp>
        <p:nvSpPr>
          <p:cNvPr id="3" name="Content Placeholder 2"/>
          <p:cNvSpPr>
            <a:spLocks noGrp="1"/>
          </p:cNvSpPr>
          <p:nvPr>
            <p:ph idx="1"/>
          </p:nvPr>
        </p:nvSpPr>
        <p:spPr/>
        <p:txBody>
          <a:bodyPr/>
          <a:lstStyle/>
          <a:p>
            <a:r>
              <a:rPr lang="en-US" sz="1800" dirty="0">
                <a:solidFill>
                  <a:srgbClr val="0000FF"/>
                </a:solidFill>
              </a:rPr>
              <a:t>Phase III Safety Data Package</a:t>
            </a:r>
          </a:p>
          <a:p>
            <a:pPr lvl="1"/>
            <a:r>
              <a:rPr lang="en-US" sz="1800" dirty="0"/>
              <a:t>Final list of type and number of cells and batteries, cell size/battery size (capacity), battery configuration (series/parallel), cell/battery chemistry, cell manufacturer, and model number(s), usage loads and environment, details of application and launch and landing vehicles.</a:t>
            </a:r>
          </a:p>
          <a:p>
            <a:pPr lvl="1"/>
            <a:r>
              <a:rPr lang="en-US" sz="1800" dirty="0"/>
              <a:t>Final circuit diagrams, including safety circuitry, fracture control summary report (where applicable), and charging circuit showing compliance with applicable technical safety requirements.  Final design for fault tolerance controls or design for minimum risk strategy to meet battery safety requirements.  See requirements in JSC 20793, “Crewed Space Vehicle Battery Safety Requirements” and JWI 8705.3 “Battery Processing.”</a:t>
            </a:r>
          </a:p>
          <a:p>
            <a:pPr lvl="1"/>
            <a:r>
              <a:rPr lang="en-US" sz="1800" dirty="0"/>
              <a:t>Final on-orbit operations including charging, discharging, conditioning, battery replacement, stowage and disposal procedures.</a:t>
            </a:r>
          </a:p>
          <a:p>
            <a:pPr lvl="1"/>
            <a:r>
              <a:rPr lang="en-US" sz="1800" dirty="0"/>
              <a:t>Final design details and a diagram for battery boxes that indicates materials of construction, absorbent material, venting provisions and other unique safety controls.</a:t>
            </a:r>
          </a:p>
          <a:p>
            <a:pPr lvl="1"/>
            <a:r>
              <a:rPr lang="en-US" sz="1800" dirty="0"/>
              <a:t>Results of verification tests for the safety controls and fault tolerance mitigations, results of qualification and flight acceptance tests, results of lot acceptance tests where applicable, as well as final analyses and inspection closures.</a:t>
            </a:r>
          </a:p>
          <a:p>
            <a:pPr lvl="1"/>
            <a:r>
              <a:rPr lang="en-US" sz="1800" dirty="0"/>
              <a:t>Approved unique phase III hazard report</a:t>
            </a:r>
            <a:endParaRPr lang="en-US" sz="2000" dirty="0"/>
          </a:p>
        </p:txBody>
      </p:sp>
    </p:spTree>
    <p:extLst>
      <p:ext uri="{BB962C8B-B14F-4D97-AF65-F5344CB8AC3E}">
        <p14:creationId xmlns:p14="http://schemas.microsoft.com/office/powerpoint/2010/main" val="320276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JSC/EP5 Battery Group</a:t>
            </a:r>
          </a:p>
        </p:txBody>
      </p:sp>
      <p:sp>
        <p:nvSpPr>
          <p:cNvPr id="3" name="Content Placeholder 2"/>
          <p:cNvSpPr>
            <a:spLocks noGrp="1"/>
          </p:cNvSpPr>
          <p:nvPr>
            <p:ph idx="1"/>
          </p:nvPr>
        </p:nvSpPr>
        <p:spPr>
          <a:xfrm>
            <a:off x="406400" y="1143000"/>
            <a:ext cx="11480800" cy="5562600"/>
          </a:xfrm>
        </p:spPr>
        <p:txBody>
          <a:bodyPr/>
          <a:lstStyle/>
          <a:p>
            <a:r>
              <a:rPr lang="en-US" sz="2000" dirty="0">
                <a:solidFill>
                  <a:srgbClr val="0000FF"/>
                </a:solidFill>
              </a:rPr>
              <a:t>How can we help?</a:t>
            </a:r>
          </a:p>
          <a:p>
            <a:pPr lvl="1"/>
            <a:r>
              <a:rPr lang="en-US" sz="1800" dirty="0">
                <a:solidFill>
                  <a:srgbClr val="0000FF"/>
                </a:solidFill>
              </a:rPr>
              <a:t>Requirements interpretation:  </a:t>
            </a:r>
            <a:r>
              <a:rPr lang="en-US" sz="1800" dirty="0"/>
              <a:t>Interpret the requirements and help determine battery classification so that the hardware provider knows what to expect from the design, to testing, and through flight</a:t>
            </a:r>
          </a:p>
          <a:p>
            <a:pPr lvl="1"/>
            <a:r>
              <a:rPr lang="en-US" sz="1800" dirty="0">
                <a:solidFill>
                  <a:srgbClr val="0000FF"/>
                </a:solidFill>
              </a:rPr>
              <a:t>Identify safety concerns:  </a:t>
            </a:r>
            <a:r>
              <a:rPr lang="en-US" sz="1800" dirty="0"/>
              <a:t>Design of battery and/or charging to eliminate, or at least minimize, potential safety problems</a:t>
            </a:r>
          </a:p>
          <a:p>
            <a:pPr lvl="1"/>
            <a:r>
              <a:rPr lang="en-US" sz="1800" dirty="0">
                <a:solidFill>
                  <a:srgbClr val="0000FF"/>
                </a:solidFill>
              </a:rPr>
              <a:t>Battery design features:  </a:t>
            </a:r>
            <a:r>
              <a:rPr lang="en-US" sz="1800" dirty="0"/>
              <a:t>Historical features in cells and battery designs that may help a hardware provider maintain performance, fault tolerance and/or deal with thermal runaway propagation</a:t>
            </a:r>
          </a:p>
          <a:p>
            <a:pPr lvl="1"/>
            <a:r>
              <a:rPr lang="en-US" sz="1800" dirty="0">
                <a:solidFill>
                  <a:srgbClr val="0000FF"/>
                </a:solidFill>
              </a:rPr>
              <a:t>Communications:  </a:t>
            </a:r>
            <a:r>
              <a:rPr lang="en-US" sz="1800" dirty="0"/>
              <a:t>Maintaining communications with the JSC/EP5 Battery Group throughout the hardware provider’s development cycle will reduce surprises on both teams</a:t>
            </a:r>
          </a:p>
          <a:p>
            <a:pPr lvl="1"/>
            <a:endParaRPr lang="en-US" sz="1800" dirty="0"/>
          </a:p>
          <a:p>
            <a:r>
              <a:rPr lang="en-US" sz="2000" dirty="0">
                <a:solidFill>
                  <a:srgbClr val="0000FF"/>
                </a:solidFill>
              </a:rPr>
              <a:t>Point of Contacts:</a:t>
            </a:r>
          </a:p>
          <a:p>
            <a:pPr lvl="1"/>
            <a:r>
              <a:rPr lang="en-US" sz="1800" dirty="0">
                <a:solidFill>
                  <a:srgbClr val="0000FF"/>
                </a:solidFill>
              </a:rPr>
              <a:t>Dr. David </a:t>
            </a:r>
            <a:r>
              <a:rPr lang="en-US" sz="1800" dirty="0" err="1">
                <a:solidFill>
                  <a:srgbClr val="0000FF"/>
                </a:solidFill>
              </a:rPr>
              <a:t>Delafuente</a:t>
            </a:r>
            <a:r>
              <a:rPr lang="en-US" sz="1800" dirty="0">
                <a:solidFill>
                  <a:srgbClr val="0000FF"/>
                </a:solidFill>
              </a:rPr>
              <a:t>, Battery Safety Technical Discipline Lead</a:t>
            </a:r>
            <a:br>
              <a:rPr lang="en-US" sz="1800" dirty="0">
                <a:solidFill>
                  <a:srgbClr val="0000FF"/>
                </a:solidFill>
              </a:rPr>
            </a:br>
            <a:r>
              <a:rPr lang="en-US" sz="1800" dirty="0">
                <a:solidFill>
                  <a:srgbClr val="0000FF"/>
                </a:solidFill>
              </a:rPr>
              <a:t>Email:  </a:t>
            </a:r>
            <a:r>
              <a:rPr lang="en-US" sz="1800" dirty="0">
                <a:solidFill>
                  <a:srgbClr val="0000FF"/>
                </a:solidFill>
                <a:hlinkClick r:id="rId2"/>
              </a:rPr>
              <a:t>david.a.delafuente@nasa.gov</a:t>
            </a:r>
            <a:r>
              <a:rPr lang="en-US" sz="1800" dirty="0">
                <a:solidFill>
                  <a:srgbClr val="0000FF"/>
                </a:solidFill>
              </a:rPr>
              <a:t>, Office:  281-244-8268</a:t>
            </a:r>
          </a:p>
          <a:p>
            <a:pPr lvl="1"/>
            <a:r>
              <a:rPr lang="en-US" sz="1800" dirty="0">
                <a:solidFill>
                  <a:srgbClr val="0000FF"/>
                </a:solidFill>
              </a:rPr>
              <a:t>Dr. Eric Darcy, Battery Technology Technical Discipline Lead</a:t>
            </a:r>
            <a:br>
              <a:rPr lang="en-US" sz="1800" dirty="0">
                <a:solidFill>
                  <a:srgbClr val="0000FF"/>
                </a:solidFill>
              </a:rPr>
            </a:br>
            <a:r>
              <a:rPr lang="en-US" sz="1800" dirty="0">
                <a:solidFill>
                  <a:srgbClr val="0000FF"/>
                </a:solidFill>
              </a:rPr>
              <a:t>Email:  </a:t>
            </a:r>
            <a:r>
              <a:rPr lang="en-US" sz="1800" dirty="0">
                <a:solidFill>
                  <a:srgbClr val="0000FF"/>
                </a:solidFill>
                <a:hlinkClick r:id="rId3"/>
              </a:rPr>
              <a:t>eric.c.darcy@nasa.gov</a:t>
            </a:r>
            <a:r>
              <a:rPr lang="en-US" sz="1800" dirty="0">
                <a:solidFill>
                  <a:srgbClr val="0000FF"/>
                </a:solidFill>
              </a:rPr>
              <a:t>, Office:  281-483-9055</a:t>
            </a:r>
          </a:p>
          <a:p>
            <a:pPr lvl="1"/>
            <a:r>
              <a:rPr lang="en-US" sz="1800" dirty="0">
                <a:solidFill>
                  <a:srgbClr val="0000FF"/>
                </a:solidFill>
              </a:rPr>
              <a:t>Steven Kunkel, Battery SM for EVA and Portable Loads</a:t>
            </a:r>
            <a:br>
              <a:rPr lang="en-US" sz="1800" dirty="0">
                <a:solidFill>
                  <a:srgbClr val="0000FF"/>
                </a:solidFill>
              </a:rPr>
            </a:br>
            <a:r>
              <a:rPr lang="en-US" sz="1800" dirty="0">
                <a:solidFill>
                  <a:srgbClr val="0000FF"/>
                </a:solidFill>
              </a:rPr>
              <a:t>Email:  </a:t>
            </a:r>
            <a:r>
              <a:rPr lang="en-US" sz="1800" dirty="0">
                <a:solidFill>
                  <a:srgbClr val="0000FF"/>
                </a:solidFill>
                <a:hlinkClick r:id="rId4"/>
              </a:rPr>
              <a:t>steven.r.kunkel@nasa.gov</a:t>
            </a:r>
            <a:r>
              <a:rPr lang="en-US" sz="1800" dirty="0">
                <a:solidFill>
                  <a:srgbClr val="0000FF"/>
                </a:solidFill>
              </a:rPr>
              <a:t>, Office:  281-483-4356</a:t>
            </a:r>
          </a:p>
        </p:txBody>
      </p:sp>
    </p:spTree>
    <p:extLst>
      <p:ext uri="{BB962C8B-B14F-4D97-AF65-F5344CB8AC3E}">
        <p14:creationId xmlns:p14="http://schemas.microsoft.com/office/powerpoint/2010/main" val="3760800935"/>
      </p:ext>
    </p:extLst>
  </p:cSld>
  <p:clrMapOvr>
    <a:masterClrMapping/>
  </p:clrMapOvr>
</p:sld>
</file>

<file path=ppt/theme/theme1.xml><?xml version="1.0" encoding="utf-8"?>
<a:theme xmlns:a="http://schemas.openxmlformats.org/drawingml/2006/main" name="SSP Chart Forms">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SSP Chart Form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SSP Chart Forms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SP Chart Form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SSP Chart Forms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SP Chart Forms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SP Chart Forms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SP Chart Forms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SSP Chart Forms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3371</TotalTime>
  <Pages>1</Pages>
  <Words>3440</Words>
  <Application>Microsoft Macintosh PowerPoint</Application>
  <PresentationFormat>Widescreen</PresentationFormat>
  <Paragraphs>231</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Times New Roman</vt:lpstr>
      <vt:lpstr>Wingdings</vt:lpstr>
      <vt:lpstr>SSP Chart Forms</vt:lpstr>
      <vt:lpstr>Artemis Vehicle Battery Requirements and Processes   JSC/EP5 Battery Group   May 16, 2023</vt:lpstr>
      <vt:lpstr>Purpose</vt:lpstr>
      <vt:lpstr>Definitions and Requirements</vt:lpstr>
      <vt:lpstr>General Battery Hazards</vt:lpstr>
      <vt:lpstr>Battery Design Considerations</vt:lpstr>
      <vt:lpstr>Battery Classifications</vt:lpstr>
      <vt:lpstr>Low BRC Batteries</vt:lpstr>
      <vt:lpstr>Low BRC Battery Hazard Reports</vt:lpstr>
      <vt:lpstr>Medium BRC Batteries</vt:lpstr>
      <vt:lpstr>Medium BRC Battery Hazard Reports</vt:lpstr>
      <vt:lpstr>Medium BRC Battery Hazard Reports</vt:lpstr>
      <vt:lpstr>High BRC Batteries</vt:lpstr>
      <vt:lpstr>Battery Safety Process</vt:lpstr>
      <vt:lpstr>Battery Safety Process</vt:lpstr>
      <vt:lpstr>Battery Safety Process</vt:lpstr>
      <vt:lpstr>JSC/EP5 Battery Group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Point Blank Chart</dc:title>
  <dc:subject/>
  <dc:creator>Karen McMahon</dc:creator>
  <cp:keywords/>
  <dc:description/>
  <cp:lastModifiedBy>Weber, Renee C. (MSFC-ST01)</cp:lastModifiedBy>
  <cp:revision>375</cp:revision>
  <cp:lastPrinted>2017-08-09T17:49:46Z</cp:lastPrinted>
  <dcterms:created xsi:type="dcterms:W3CDTF">1995-05-08T08:45:30Z</dcterms:created>
  <dcterms:modified xsi:type="dcterms:W3CDTF">2023-05-23T13:13:08Z</dcterms:modified>
</cp:coreProperties>
</file>