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handoutMasterIdLst>
    <p:handoutMasterId r:id="rId37"/>
  </p:handoutMasterIdLst>
  <p:sldIdLst>
    <p:sldId id="256" r:id="rId2"/>
    <p:sldId id="274" r:id="rId3"/>
    <p:sldId id="275" r:id="rId4"/>
    <p:sldId id="277" r:id="rId5"/>
    <p:sldId id="279" r:id="rId6"/>
    <p:sldId id="284" r:id="rId7"/>
    <p:sldId id="262" r:id="rId8"/>
    <p:sldId id="294" r:id="rId9"/>
    <p:sldId id="285" r:id="rId10"/>
    <p:sldId id="288" r:id="rId11"/>
    <p:sldId id="289" r:id="rId12"/>
    <p:sldId id="290" r:id="rId13"/>
    <p:sldId id="305" r:id="rId14"/>
    <p:sldId id="296" r:id="rId15"/>
    <p:sldId id="325" r:id="rId16"/>
    <p:sldId id="323" r:id="rId17"/>
    <p:sldId id="324" r:id="rId18"/>
    <p:sldId id="313" r:id="rId19"/>
    <p:sldId id="312" r:id="rId20"/>
    <p:sldId id="276" r:id="rId21"/>
    <p:sldId id="258" r:id="rId22"/>
    <p:sldId id="263" r:id="rId23"/>
    <p:sldId id="295" r:id="rId24"/>
    <p:sldId id="321" r:id="rId25"/>
    <p:sldId id="286" r:id="rId26"/>
    <p:sldId id="287" r:id="rId27"/>
    <p:sldId id="291" r:id="rId28"/>
    <p:sldId id="297" r:id="rId29"/>
    <p:sldId id="301" r:id="rId30"/>
    <p:sldId id="320" r:id="rId31"/>
    <p:sldId id="302" r:id="rId32"/>
    <p:sldId id="303" r:id="rId33"/>
    <p:sldId id="304" r:id="rId34"/>
    <p:sldId id="30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039C8692-AE8C-4145-A5FE-3B39AC2862B3}">
          <p14:sldIdLst>
            <p14:sldId id="256"/>
          </p14:sldIdLst>
        </p14:section>
        <p14:section name="Introduction and Motivation" id="{78158162-A0EE-493E-8B81-28E762513D2C}">
          <p14:sldIdLst>
            <p14:sldId id="274"/>
            <p14:sldId id="275"/>
            <p14:sldId id="277"/>
          </p14:sldIdLst>
        </p14:section>
        <p14:section name="FEM" id="{534DC912-7741-4829-88F6-3D908BC3020E}">
          <p14:sldIdLst>
            <p14:sldId id="279"/>
            <p14:sldId id="284"/>
            <p14:sldId id="262"/>
            <p14:sldId id="294"/>
          </p14:sldIdLst>
        </p14:section>
        <p14:section name="Space Filling" id="{3786BE78-62E2-40B8-AA86-80182299C5B8}">
          <p14:sldIdLst>
            <p14:sldId id="285"/>
            <p14:sldId id="288"/>
          </p14:sldIdLst>
        </p14:section>
        <p14:section name="Dimension Reduction" id="{5DDD9556-3EAD-4E67-974C-B3CDF8B367D5}">
          <p14:sldIdLst>
            <p14:sldId id="289"/>
            <p14:sldId id="290"/>
            <p14:sldId id="305"/>
          </p14:sldIdLst>
        </p14:section>
        <p14:section name="Surrogate Model" id="{A5D5E33E-32F6-4877-9D20-92247B0B8691}">
          <p14:sldIdLst>
            <p14:sldId id="296"/>
            <p14:sldId id="325"/>
            <p14:sldId id="323"/>
            <p14:sldId id="324"/>
            <p14:sldId id="313"/>
            <p14:sldId id="312"/>
          </p14:sldIdLst>
        </p14:section>
        <p14:section name="References" id="{D3E3F245-E511-4D23-BD46-82EF39219286}">
          <p14:sldIdLst>
            <p14:sldId id="276"/>
          </p14:sldIdLst>
        </p14:section>
        <p14:section name="Backup" id="{4AA80728-54E5-4E38-80B5-B384AEC6FD89}">
          <p14:sldIdLst>
            <p14:sldId id="258"/>
            <p14:sldId id="263"/>
            <p14:sldId id="295"/>
            <p14:sldId id="321"/>
            <p14:sldId id="286"/>
            <p14:sldId id="287"/>
            <p14:sldId id="291"/>
            <p14:sldId id="297"/>
            <p14:sldId id="301"/>
            <p14:sldId id="320"/>
            <p14:sldId id="302"/>
            <p14:sldId id="303"/>
            <p14:sldId id="304"/>
            <p14:sldId id="3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0B05"/>
    <a:srgbClr val="A6A2AE"/>
    <a:srgbClr val="BE6262"/>
    <a:srgbClr val="9966FF"/>
    <a:srgbClr val="D195B4"/>
    <a:srgbClr val="89E0FF"/>
    <a:srgbClr val="99FF99"/>
    <a:srgbClr val="FFFF81"/>
    <a:srgbClr val="FFF301"/>
    <a:srgbClr val="46FF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F8EEC5-4D84-42CF-AB83-4D26AB60BDE7}" v="7" dt="2023-06-26T12:11:47.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9436" autoAdjust="0"/>
  </p:normalViewPr>
  <p:slideViewPr>
    <p:cSldViewPr snapToGrid="0">
      <p:cViewPr varScale="1">
        <p:scale>
          <a:sx n="61" d="100"/>
          <a:sy n="61" d="100"/>
        </p:scale>
        <p:origin x="1286" y="58"/>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C7015E-FBC6-405D-9E19-A9E90C057F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7B7F3A-F338-4A04-AA35-85D593B30B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E40427-345E-418D-94BF-2AB2EB19C75E}" type="datetimeFigureOut">
              <a:rPr lang="en-US" smtClean="0"/>
              <a:t>6/26/2023</a:t>
            </a:fld>
            <a:endParaRPr lang="en-US"/>
          </a:p>
        </p:txBody>
      </p:sp>
      <p:sp>
        <p:nvSpPr>
          <p:cNvPr id="4" name="Footer Placeholder 3">
            <a:extLst>
              <a:ext uri="{FF2B5EF4-FFF2-40B4-BE49-F238E27FC236}">
                <a16:creationId xmlns:a16="http://schemas.microsoft.com/office/drawing/2014/main" id="{DAB3E749-200E-4891-9DD8-1E4450D43A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184044-CA6F-482A-A628-94FC9CD4F9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E97D3B-B017-4E88-81C6-45190A511C80}" type="slidenum">
              <a:rPr lang="en-US" smtClean="0"/>
              <a:t>‹#›</a:t>
            </a:fld>
            <a:endParaRPr lang="en-US"/>
          </a:p>
        </p:txBody>
      </p:sp>
    </p:spTree>
    <p:extLst>
      <p:ext uri="{BB962C8B-B14F-4D97-AF65-F5344CB8AC3E}">
        <p14:creationId xmlns:p14="http://schemas.microsoft.com/office/powerpoint/2010/main" val="4169102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C8E72B-99D4-4AE5-8A5C-EE6A615D9FC7}"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B2A94-CEE3-411F-B389-3E648E2779D7}" type="slidenum">
              <a:rPr lang="en-US" smtClean="0"/>
              <a:t>‹#›</a:t>
            </a:fld>
            <a:endParaRPr lang="en-US"/>
          </a:p>
        </p:txBody>
      </p:sp>
    </p:spTree>
    <p:extLst>
      <p:ext uri="{BB962C8B-B14F-4D97-AF65-F5344CB8AC3E}">
        <p14:creationId xmlns:p14="http://schemas.microsoft.com/office/powerpoint/2010/main" val="394156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2</a:t>
            </a:fld>
            <a:endParaRPr lang="en-US"/>
          </a:p>
        </p:txBody>
      </p:sp>
    </p:spTree>
    <p:extLst>
      <p:ext uri="{BB962C8B-B14F-4D97-AF65-F5344CB8AC3E}">
        <p14:creationId xmlns:p14="http://schemas.microsoft.com/office/powerpoint/2010/main" val="332097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term here: explainable </a:t>
            </a:r>
          </a:p>
          <a:p>
            <a:r>
              <a:rPr lang="en-US" dirty="0"/>
              <a:t>Explainable AI</a:t>
            </a:r>
          </a:p>
        </p:txBody>
      </p:sp>
      <p:sp>
        <p:nvSpPr>
          <p:cNvPr id="4" name="Slide Number Placeholder 3"/>
          <p:cNvSpPr>
            <a:spLocks noGrp="1"/>
          </p:cNvSpPr>
          <p:nvPr>
            <p:ph type="sldNum" sz="quarter" idx="5"/>
          </p:nvPr>
        </p:nvSpPr>
        <p:spPr/>
        <p:txBody>
          <a:bodyPr/>
          <a:lstStyle/>
          <a:p>
            <a:fld id="{F40B2A94-CEE3-411F-B389-3E648E2779D7}" type="slidenum">
              <a:rPr lang="en-US" smtClean="0"/>
              <a:t>14</a:t>
            </a:fld>
            <a:endParaRPr lang="en-US"/>
          </a:p>
        </p:txBody>
      </p:sp>
    </p:spTree>
    <p:extLst>
      <p:ext uri="{BB962C8B-B14F-4D97-AF65-F5344CB8AC3E}">
        <p14:creationId xmlns:p14="http://schemas.microsoft.com/office/powerpoint/2010/main" val="1181285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17</a:t>
            </a:fld>
            <a:endParaRPr lang="en-US"/>
          </a:p>
        </p:txBody>
      </p:sp>
    </p:spTree>
    <p:extLst>
      <p:ext uri="{BB962C8B-B14F-4D97-AF65-F5344CB8AC3E}">
        <p14:creationId xmlns:p14="http://schemas.microsoft.com/office/powerpoint/2010/main" val="643689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lots of time on this slide</a:t>
            </a:r>
          </a:p>
        </p:txBody>
      </p:sp>
      <p:sp>
        <p:nvSpPr>
          <p:cNvPr id="4" name="Slide Number Placeholder 3"/>
          <p:cNvSpPr>
            <a:spLocks noGrp="1"/>
          </p:cNvSpPr>
          <p:nvPr>
            <p:ph type="sldNum" sz="quarter" idx="5"/>
          </p:nvPr>
        </p:nvSpPr>
        <p:spPr/>
        <p:txBody>
          <a:bodyPr/>
          <a:lstStyle/>
          <a:p>
            <a:fld id="{F40B2A94-CEE3-411F-B389-3E648E2779D7}" type="slidenum">
              <a:rPr lang="en-US" smtClean="0"/>
              <a:t>18</a:t>
            </a:fld>
            <a:endParaRPr lang="en-US"/>
          </a:p>
        </p:txBody>
      </p:sp>
    </p:spTree>
    <p:extLst>
      <p:ext uri="{BB962C8B-B14F-4D97-AF65-F5344CB8AC3E}">
        <p14:creationId xmlns:p14="http://schemas.microsoft.com/office/powerpoint/2010/main" val="4052046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19</a:t>
            </a:fld>
            <a:endParaRPr lang="en-US"/>
          </a:p>
        </p:txBody>
      </p:sp>
    </p:spTree>
    <p:extLst>
      <p:ext uri="{BB962C8B-B14F-4D97-AF65-F5344CB8AC3E}">
        <p14:creationId xmlns:p14="http://schemas.microsoft.com/office/powerpoint/2010/main" val="397306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20</a:t>
            </a:fld>
            <a:endParaRPr lang="en-US"/>
          </a:p>
        </p:txBody>
      </p:sp>
    </p:spTree>
    <p:extLst>
      <p:ext uri="{BB962C8B-B14F-4D97-AF65-F5344CB8AC3E}">
        <p14:creationId xmlns:p14="http://schemas.microsoft.com/office/powerpoint/2010/main" val="899003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b="0" dirty="0"/>
              <a:t>https://www.scratchapixel.com/lessons/mathematics-physics-for-computer-graphics/monte-carlo-methods-in-practice/monte-carlo-integration.html</a:t>
            </a:r>
          </a:p>
          <a:p>
            <a:endParaRPr lang="en-US" sz="8000" b="0" dirty="0"/>
          </a:p>
          <a:p>
            <a:r>
              <a:rPr lang="en-US" sz="8000" b="0" dirty="0"/>
              <a:t>The above formula for expected value comes from the generalization of variance to an arbitrary PDF.</a:t>
            </a:r>
          </a:p>
        </p:txBody>
      </p:sp>
      <p:sp>
        <p:nvSpPr>
          <p:cNvPr id="4" name="Slide Number Placeholder 3"/>
          <p:cNvSpPr>
            <a:spLocks noGrp="1"/>
          </p:cNvSpPr>
          <p:nvPr>
            <p:ph type="sldNum" sz="quarter" idx="5"/>
          </p:nvPr>
        </p:nvSpPr>
        <p:spPr/>
        <p:txBody>
          <a:bodyPr/>
          <a:lstStyle/>
          <a:p>
            <a:fld id="{F40B2A94-CEE3-411F-B389-3E648E2779D7}" type="slidenum">
              <a:rPr lang="en-US" smtClean="0"/>
              <a:t>23</a:t>
            </a:fld>
            <a:endParaRPr lang="en-US"/>
          </a:p>
        </p:txBody>
      </p:sp>
    </p:spTree>
    <p:extLst>
      <p:ext uri="{BB962C8B-B14F-4D97-AF65-F5344CB8AC3E}">
        <p14:creationId xmlns:p14="http://schemas.microsoft.com/office/powerpoint/2010/main" val="316493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b="0" dirty="0"/>
              <a:t>https://www.scratchapixel.com/lessons/mathematics-physics-for-computer-graphics/monte-carlo-methods-in-practice/monte-carlo-integration.html</a:t>
            </a:r>
          </a:p>
          <a:p>
            <a:endParaRPr lang="en-US" sz="8000" b="0" dirty="0"/>
          </a:p>
          <a:p>
            <a:r>
              <a:rPr lang="en-US" sz="8000" b="0" dirty="0"/>
              <a:t>The above formula for expected value comes from the generalization of variance to an arbitrary PDF.</a:t>
            </a:r>
          </a:p>
          <a:p>
            <a:endParaRPr lang="en-US" sz="8000" b="0" dirty="0"/>
          </a:p>
          <a:p>
            <a:r>
              <a:rPr lang="en-US" sz="8000" b="0" dirty="0"/>
              <a:t>Example showing a uniform distribution</a:t>
            </a:r>
          </a:p>
        </p:txBody>
      </p:sp>
      <p:sp>
        <p:nvSpPr>
          <p:cNvPr id="4" name="Slide Number Placeholder 3"/>
          <p:cNvSpPr>
            <a:spLocks noGrp="1"/>
          </p:cNvSpPr>
          <p:nvPr>
            <p:ph type="sldNum" sz="quarter" idx="5"/>
          </p:nvPr>
        </p:nvSpPr>
        <p:spPr/>
        <p:txBody>
          <a:bodyPr/>
          <a:lstStyle/>
          <a:p>
            <a:fld id="{F40B2A94-CEE3-411F-B389-3E648E2779D7}" type="slidenum">
              <a:rPr lang="en-US" smtClean="0"/>
              <a:t>24</a:t>
            </a:fld>
            <a:endParaRPr lang="en-US"/>
          </a:p>
        </p:txBody>
      </p:sp>
    </p:spTree>
    <p:extLst>
      <p:ext uri="{BB962C8B-B14F-4D97-AF65-F5344CB8AC3E}">
        <p14:creationId xmlns:p14="http://schemas.microsoft.com/office/powerpoint/2010/main" val="387998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b="0" dirty="0"/>
              <a:t>https://www.scratchapixel.com/lessons/mathematics-physics-for-computer-graphics/monte-carlo-methods-in-practice/variance-reduction-methods.html</a:t>
            </a:r>
          </a:p>
          <a:p>
            <a:endParaRPr lang="en-US" sz="8000" b="0" dirty="0"/>
          </a:p>
          <a:p>
            <a:r>
              <a:rPr lang="en-US" sz="8000" b="0" dirty="0"/>
              <a:t>https://www.math.kent.edu/~oana/math60093/10lecture5.pdf</a:t>
            </a:r>
          </a:p>
        </p:txBody>
      </p:sp>
      <p:sp>
        <p:nvSpPr>
          <p:cNvPr id="4" name="Slide Number Placeholder 3"/>
          <p:cNvSpPr>
            <a:spLocks noGrp="1"/>
          </p:cNvSpPr>
          <p:nvPr>
            <p:ph type="sldNum" sz="quarter" idx="5"/>
          </p:nvPr>
        </p:nvSpPr>
        <p:spPr/>
        <p:txBody>
          <a:bodyPr/>
          <a:lstStyle/>
          <a:p>
            <a:fld id="{F40B2A94-CEE3-411F-B389-3E648E2779D7}" type="slidenum">
              <a:rPr lang="en-US" smtClean="0"/>
              <a:t>25</a:t>
            </a:fld>
            <a:endParaRPr lang="en-US"/>
          </a:p>
        </p:txBody>
      </p:sp>
    </p:spTree>
    <p:extLst>
      <p:ext uri="{BB962C8B-B14F-4D97-AF65-F5344CB8AC3E}">
        <p14:creationId xmlns:p14="http://schemas.microsoft.com/office/powerpoint/2010/main" val="3895853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b="0" dirty="0"/>
              <a:t>https://www.scratchapixel.com/lessons/mathematics-physics-for-computer-graphics/monte-carlo-methods-in-practice/variance-reduction-methods.html</a:t>
            </a:r>
          </a:p>
          <a:p>
            <a:endParaRPr lang="en-US" sz="8000" b="0" dirty="0"/>
          </a:p>
          <a:p>
            <a:r>
              <a:rPr lang="en-US" sz="8000" b="0" dirty="0"/>
              <a:t>https://www.webpages.uidaho.edu/~stevel/565/lectures/2_Monte_Carlo_Integration.pdf</a:t>
            </a:r>
          </a:p>
          <a:p>
            <a:endParaRPr lang="en-US" sz="8000" b="0" dirty="0"/>
          </a:p>
          <a:p>
            <a:r>
              <a:rPr lang="en-US" sz="8000" b="0" dirty="0"/>
              <a:t>https://www.ynufe.edu.cn/pub/tsxy/jhzhao/teach/CS/notes/lec5.pdf</a:t>
            </a:r>
          </a:p>
          <a:p>
            <a:endParaRPr lang="en-US" sz="8000" b="0" dirty="0"/>
          </a:p>
          <a:p>
            <a:r>
              <a:rPr lang="en-US" sz="8000" b="0" dirty="0"/>
              <a:t>https://artowen.su.domains/mc/Ch-var-basic.pdf</a:t>
            </a:r>
          </a:p>
        </p:txBody>
      </p:sp>
      <p:sp>
        <p:nvSpPr>
          <p:cNvPr id="4" name="Slide Number Placeholder 3"/>
          <p:cNvSpPr>
            <a:spLocks noGrp="1"/>
          </p:cNvSpPr>
          <p:nvPr>
            <p:ph type="sldNum" sz="quarter" idx="5"/>
          </p:nvPr>
        </p:nvSpPr>
        <p:spPr/>
        <p:txBody>
          <a:bodyPr/>
          <a:lstStyle/>
          <a:p>
            <a:fld id="{F40B2A94-CEE3-411F-B389-3E648E2779D7}" type="slidenum">
              <a:rPr lang="en-US" smtClean="0"/>
              <a:t>26</a:t>
            </a:fld>
            <a:endParaRPr lang="en-US"/>
          </a:p>
        </p:txBody>
      </p:sp>
    </p:spTree>
    <p:extLst>
      <p:ext uri="{BB962C8B-B14F-4D97-AF65-F5344CB8AC3E}">
        <p14:creationId xmlns:p14="http://schemas.microsoft.com/office/powerpoint/2010/main" val="1834535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27</a:t>
            </a:fld>
            <a:endParaRPr lang="en-US"/>
          </a:p>
        </p:txBody>
      </p:sp>
    </p:spTree>
    <p:extLst>
      <p:ext uri="{BB962C8B-B14F-4D97-AF65-F5344CB8AC3E}">
        <p14:creationId xmlns:p14="http://schemas.microsoft.com/office/powerpoint/2010/main" val="395801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3</a:t>
            </a:fld>
            <a:endParaRPr lang="en-US"/>
          </a:p>
        </p:txBody>
      </p:sp>
    </p:spTree>
    <p:extLst>
      <p:ext uri="{BB962C8B-B14F-4D97-AF65-F5344CB8AC3E}">
        <p14:creationId xmlns:p14="http://schemas.microsoft.com/office/powerpoint/2010/main" val="164911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32</a:t>
            </a:fld>
            <a:endParaRPr lang="en-US"/>
          </a:p>
        </p:txBody>
      </p:sp>
    </p:spTree>
    <p:extLst>
      <p:ext uri="{BB962C8B-B14F-4D97-AF65-F5344CB8AC3E}">
        <p14:creationId xmlns:p14="http://schemas.microsoft.com/office/powerpoint/2010/main" val="3633179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33</a:t>
            </a:fld>
            <a:endParaRPr lang="en-US"/>
          </a:p>
        </p:txBody>
      </p:sp>
    </p:spTree>
    <p:extLst>
      <p:ext uri="{BB962C8B-B14F-4D97-AF65-F5344CB8AC3E}">
        <p14:creationId xmlns:p14="http://schemas.microsoft.com/office/powerpoint/2010/main" val="317245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5</a:t>
            </a:fld>
            <a:endParaRPr lang="en-US"/>
          </a:p>
        </p:txBody>
      </p:sp>
    </p:spTree>
    <p:extLst>
      <p:ext uri="{BB962C8B-B14F-4D97-AF65-F5344CB8AC3E}">
        <p14:creationId xmlns:p14="http://schemas.microsoft.com/office/powerpoint/2010/main" val="169998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6</a:t>
            </a:fld>
            <a:endParaRPr lang="en-US"/>
          </a:p>
        </p:txBody>
      </p:sp>
    </p:spTree>
    <p:extLst>
      <p:ext uri="{BB962C8B-B14F-4D97-AF65-F5344CB8AC3E}">
        <p14:creationId xmlns:p14="http://schemas.microsoft.com/office/powerpoint/2010/main" val="169160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7</a:t>
            </a:fld>
            <a:endParaRPr lang="en-US"/>
          </a:p>
        </p:txBody>
      </p:sp>
    </p:spTree>
    <p:extLst>
      <p:ext uri="{BB962C8B-B14F-4D97-AF65-F5344CB8AC3E}">
        <p14:creationId xmlns:p14="http://schemas.microsoft.com/office/powerpoint/2010/main" val="170543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spcBef>
                    <a:spcPts val="0"/>
                  </a:spcBef>
                </a:pPr>
                <a:r>
                  <a:rPr lang="en-US" sz="9600" dirty="0"/>
                  <a:t>Error is minimized as </a:t>
                </a:r>
                <a14:m>
                  <m:oMath xmlns:m="http://schemas.openxmlformats.org/officeDocument/2006/math">
                    <m:r>
                      <a:rPr lang="en-US" sz="9600" b="0" i="1" smtClean="0">
                        <a:latin typeface="Cambria Math" panose="02040503050406030204" pitchFamily="18" charset="0"/>
                      </a:rPr>
                      <m:t>𝑛</m:t>
                    </m:r>
                    <m:r>
                      <a:rPr lang="en-US" sz="9600" b="0" i="1" smtClean="0">
                        <a:latin typeface="Cambria Math" panose="02040503050406030204" pitchFamily="18" charset="0"/>
                      </a:rPr>
                      <m:t>→∞</m:t>
                    </m:r>
                  </m:oMath>
                </a14:m>
                <a:r>
                  <a:rPr lang="en-US" sz="9600" dirty="0"/>
                  <a:t>, but this is computationally expensive. </a:t>
                </a:r>
                <a:r>
                  <a:rPr lang="en-US" sz="9600" i="1" dirty="0"/>
                  <a:t>Variation reduction</a:t>
                </a:r>
                <a:r>
                  <a:rPr lang="en-US" sz="9600" dirty="0"/>
                  <a:t> is a method by which the variance of the estimator is reduced such that the method becomes more efficient. Selection methods / generation techniques are often referred to </a:t>
                </a:r>
                <a:r>
                  <a:rPr lang="en-US" sz="9600" i="1" dirty="0"/>
                  <a:t>space filling technique (SFT).</a:t>
                </a:r>
              </a:p>
            </p:txBody>
          </p:sp>
        </mc:Choice>
        <mc:Fallback xmlns="">
          <p:sp>
            <p:nvSpPr>
              <p:cNvPr id="3" name="Notes Placeholder 2"/>
              <p:cNvSpPr>
                <a:spLocks noGrp="1"/>
              </p:cNvSpPr>
              <p:nvPr>
                <p:ph type="body" idx="1"/>
              </p:nvPr>
            </p:nvSpPr>
            <p:spPr/>
            <p:txBody>
              <a:bodyPr/>
              <a:lstStyle/>
              <a:p>
                <a:pPr>
                  <a:spcBef>
                    <a:spcPts val="0"/>
                  </a:spcBef>
                </a:pPr>
                <a:r>
                  <a:rPr lang="en-US" sz="9600" dirty="0"/>
                  <a:t>Error is minimized as </a:t>
                </a:r>
                <a:r>
                  <a:rPr lang="en-US" sz="9600" b="0" i="0">
                    <a:latin typeface="Cambria Math" panose="02040503050406030204" pitchFamily="18" charset="0"/>
                  </a:rPr>
                  <a:t>𝑛→∞</a:t>
                </a:r>
                <a:r>
                  <a:rPr lang="en-US" sz="9600" dirty="0"/>
                  <a:t>, but this is computationally expensive. </a:t>
                </a:r>
                <a:r>
                  <a:rPr lang="en-US" sz="9600" i="1" dirty="0"/>
                  <a:t>Variation reduction</a:t>
                </a:r>
                <a:r>
                  <a:rPr lang="en-US" sz="9600" dirty="0"/>
                  <a:t> is a method by which the variance of the estimator is reduced such that the method becomes more efficient. Selection methods / generation techniques are often referred to </a:t>
                </a:r>
                <a:r>
                  <a:rPr lang="en-US" sz="9600" i="1" dirty="0"/>
                  <a:t>space filling technique (SFT).</a:t>
                </a:r>
              </a:p>
            </p:txBody>
          </p:sp>
        </mc:Fallback>
      </mc:AlternateContent>
      <p:sp>
        <p:nvSpPr>
          <p:cNvPr id="4" name="Slide Number Placeholder 3"/>
          <p:cNvSpPr>
            <a:spLocks noGrp="1"/>
          </p:cNvSpPr>
          <p:nvPr>
            <p:ph type="sldNum" sz="quarter" idx="5"/>
          </p:nvPr>
        </p:nvSpPr>
        <p:spPr/>
        <p:txBody>
          <a:bodyPr/>
          <a:lstStyle/>
          <a:p>
            <a:fld id="{F40B2A94-CEE3-411F-B389-3E648E2779D7}" type="slidenum">
              <a:rPr lang="en-US" smtClean="0"/>
              <a:t>9</a:t>
            </a:fld>
            <a:endParaRPr lang="en-US"/>
          </a:p>
        </p:txBody>
      </p:sp>
    </p:spTree>
    <p:extLst>
      <p:ext uri="{BB962C8B-B14F-4D97-AF65-F5344CB8AC3E}">
        <p14:creationId xmlns:p14="http://schemas.microsoft.com/office/powerpoint/2010/main" val="120264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Curse of dimensionality: the algorithm becomes less efficient after a specific number. The amount of work that it takes to generate the space. Log(N), log(</a:t>
                </a:r>
                <a:r>
                  <a:rPr lang="en-US" dirty="0" err="1"/>
                  <a:t>e^n</a:t>
                </a:r>
                <a:r>
                  <a:rPr lang="en-US" dirty="0"/>
                  <a:t>)…. </a:t>
                </a:r>
              </a:p>
              <a:p>
                <a:endParaRPr lang="en-US" dirty="0"/>
              </a:p>
              <a:p>
                <a:r>
                  <a:rPr lang="en-US" dirty="0"/>
                  <a:t>Latin hypercube, for example, can’t handle 260 dimensions.</a:t>
                </a:r>
              </a:p>
              <a:p>
                <a:endParaRPr lang="en-US" dirty="0"/>
              </a:p>
              <a:p>
                <a:r>
                  <a:rPr lang="en-US" dirty="0"/>
                  <a:t>To have a low-discrepancy sequence, the number of elements in </a:t>
                </a:r>
                <a14:m>
                  <m:oMath xmlns:m="http://schemas.openxmlformats.org/officeDocument/2006/math">
                    <m:r>
                      <a:rPr lang="en-US" b="0" i="1" smtClean="0">
                        <a:latin typeface="Cambria Math" panose="02040503050406030204" pitchFamily="18" charset="0"/>
                      </a:rPr>
                      <m:t>𝐽</m:t>
                    </m:r>
                  </m:oMath>
                </a14:m>
                <a:r>
                  <a:rPr lang="en-US" dirty="0"/>
                  <a:t> needs to be close to proportional to the fraction of the entire space </a:t>
                </a:r>
                <a14:m>
                  <m:oMath xmlns:m="http://schemas.openxmlformats.org/officeDocument/2006/math">
                    <m:r>
                      <a:rPr lang="en-US" b="0" i="1" smtClean="0">
                        <a:latin typeface="Cambria Math" panose="02040503050406030204" pitchFamily="18" charset="0"/>
                      </a:rPr>
                      <m:t>𝐽</m:t>
                    </m:r>
                  </m:oMath>
                </a14:m>
                <a:r>
                  <a:rPr lang="en-US" dirty="0"/>
                  <a:t> takes up. If </a:t>
                </a:r>
                <a14:m>
                  <m:oMath xmlns:m="http://schemas.openxmlformats.org/officeDocument/2006/math">
                    <m:r>
                      <a:rPr lang="en-US" b="0" i="1" smtClean="0">
                        <a:latin typeface="Cambria Math" panose="02040503050406030204" pitchFamily="18" charset="0"/>
                      </a:rPr>
                      <m:t>𝐷</m:t>
                    </m:r>
                    <m:d>
                      <m:dPr>
                        <m:ctrlPr>
                          <a:rPr lang="en-US" b="0" i="1" smtClean="0">
                            <a:latin typeface="Cambria Math" panose="02040503050406030204" pitchFamily="18" charset="0"/>
                          </a:rPr>
                        </m:ctrlPr>
                      </m:dPr>
                      <m:e>
                        <m:r>
                          <a:rPr lang="en-US" b="0" i="1" smtClean="0">
                            <a:latin typeface="Cambria Math" panose="02040503050406030204" pitchFamily="18" charset="0"/>
                          </a:rPr>
                          <m:t>𝐽</m:t>
                        </m:r>
                        <m:r>
                          <a:rPr lang="en-US" b="0" i="1" smtClean="0">
                            <a:latin typeface="Cambria Math" panose="02040503050406030204" pitchFamily="18" charset="0"/>
                          </a:rPr>
                          <m:t>, </m:t>
                        </m:r>
                        <m:r>
                          <a:rPr lang="en-US" b="0" i="1" smtClean="0">
                            <a:latin typeface="Cambria Math" panose="02040503050406030204" pitchFamily="18" charset="0"/>
                          </a:rPr>
                          <m:t>𝑁</m:t>
                        </m:r>
                      </m:e>
                    </m:d>
                    <m:r>
                      <a:rPr lang="en-US" b="0" i="1" smtClean="0">
                        <a:latin typeface="Cambria Math" panose="02040503050406030204" pitchFamily="18" charset="0"/>
                      </a:rPr>
                      <m:t>=0</m:t>
                    </m:r>
                  </m:oMath>
                </a14:m>
                <a:r>
                  <a:rPr lang="en-US" dirty="0"/>
                  <a:t>, the sequence has no randomness.</a:t>
                </a:r>
              </a:p>
              <a:p>
                <a:r>
                  <a:rPr lang="en-US" dirty="0"/>
                  <a:t>The </a:t>
                </a:r>
                <a:r>
                  <a:rPr lang="en-US" i="1" dirty="0"/>
                  <a:t>Sobol</a:t>
                </a:r>
                <a:r>
                  <a:rPr lang="en-US" dirty="0"/>
                  <a:t> LDS is constructed using binary operations and is efficient using modern computing power [4]</a:t>
                </a:r>
              </a:p>
              <a:p>
                <a:r>
                  <a:rPr lang="en-US" dirty="0"/>
                  <a:t>Little-to-no degradation up to 260 dimensions [5]</a:t>
                </a:r>
              </a:p>
              <a:p>
                <a:endParaRPr lang="en-US" dirty="0"/>
              </a:p>
            </p:txBody>
          </p:sp>
        </mc:Choice>
        <mc:Fallback xmlns="">
          <p:sp>
            <p:nvSpPr>
              <p:cNvPr id="3" name="Notes Placeholder 2"/>
              <p:cNvSpPr>
                <a:spLocks noGrp="1"/>
              </p:cNvSpPr>
              <p:nvPr>
                <p:ph type="body" idx="1"/>
              </p:nvPr>
            </p:nvSpPr>
            <p:spPr/>
            <p:txBody>
              <a:bodyPr/>
              <a:lstStyle/>
              <a:p>
                <a:r>
                  <a:rPr lang="en-US" dirty="0"/>
                  <a:t>Curse of dimensionality: the algorithm becomes less efficient after a specific number. The amount of work that it takes to generate the space. Log(N), log(</a:t>
                </a:r>
                <a:r>
                  <a:rPr lang="en-US" dirty="0" err="1"/>
                  <a:t>e^n</a:t>
                </a:r>
                <a:r>
                  <a:rPr lang="en-US" dirty="0"/>
                  <a:t>)…. </a:t>
                </a:r>
              </a:p>
              <a:p>
                <a:endParaRPr lang="en-US" dirty="0"/>
              </a:p>
              <a:p>
                <a:r>
                  <a:rPr lang="en-US" dirty="0"/>
                  <a:t>Latin hypercube, for example, can’t handle 260 dimensions.</a:t>
                </a:r>
              </a:p>
              <a:p>
                <a:endParaRPr lang="en-US" dirty="0"/>
              </a:p>
              <a:p>
                <a:r>
                  <a:rPr lang="en-US" dirty="0"/>
                  <a:t>To have a low-discrepancy sequence, the number of elements in </a:t>
                </a:r>
                <a:r>
                  <a:rPr lang="en-US" b="0" i="0">
                    <a:latin typeface="Cambria Math" panose="02040503050406030204" pitchFamily="18" charset="0"/>
                  </a:rPr>
                  <a:t>𝐽</a:t>
                </a:r>
                <a:r>
                  <a:rPr lang="en-US" dirty="0"/>
                  <a:t> needs to be close to proportional to the fraction of the entire space </a:t>
                </a:r>
                <a:r>
                  <a:rPr lang="en-US" b="0" i="0">
                    <a:latin typeface="Cambria Math" panose="02040503050406030204" pitchFamily="18" charset="0"/>
                  </a:rPr>
                  <a:t>𝐽</a:t>
                </a:r>
                <a:r>
                  <a:rPr lang="en-US" dirty="0"/>
                  <a:t> takes up. If </a:t>
                </a:r>
                <a:r>
                  <a:rPr lang="en-US" b="0" i="0">
                    <a:latin typeface="Cambria Math" panose="02040503050406030204" pitchFamily="18" charset="0"/>
                  </a:rPr>
                  <a:t>𝐷(𝐽, 𝑁)=0</a:t>
                </a:r>
                <a:r>
                  <a:rPr lang="en-US" dirty="0"/>
                  <a:t>, the sequence has no randomness.</a:t>
                </a:r>
              </a:p>
              <a:p>
                <a:r>
                  <a:rPr lang="en-US" dirty="0"/>
                  <a:t>The </a:t>
                </a:r>
                <a:r>
                  <a:rPr lang="en-US" i="1" dirty="0"/>
                  <a:t>Sobol</a:t>
                </a:r>
                <a:r>
                  <a:rPr lang="en-US" dirty="0"/>
                  <a:t> LDS is constructed using binary operations and is efficient using modern computing power [4]</a:t>
                </a:r>
              </a:p>
              <a:p>
                <a:r>
                  <a:rPr lang="en-US" dirty="0"/>
                  <a:t>Little-to-no degradation up to 260 dimensions [5]</a:t>
                </a:r>
              </a:p>
              <a:p>
                <a:endParaRPr lang="en-US" dirty="0"/>
              </a:p>
            </p:txBody>
          </p:sp>
        </mc:Fallback>
      </mc:AlternateContent>
      <p:sp>
        <p:nvSpPr>
          <p:cNvPr id="4" name="Slide Number Placeholder 3"/>
          <p:cNvSpPr>
            <a:spLocks noGrp="1"/>
          </p:cNvSpPr>
          <p:nvPr>
            <p:ph type="sldNum" sz="quarter" idx="5"/>
          </p:nvPr>
        </p:nvSpPr>
        <p:spPr/>
        <p:txBody>
          <a:bodyPr/>
          <a:lstStyle/>
          <a:p>
            <a:fld id="{F40B2A94-CEE3-411F-B389-3E648E2779D7}" type="slidenum">
              <a:rPr lang="en-US" smtClean="0"/>
              <a:t>10</a:t>
            </a:fld>
            <a:endParaRPr lang="en-US"/>
          </a:p>
        </p:txBody>
      </p:sp>
    </p:spTree>
    <p:extLst>
      <p:ext uri="{BB962C8B-B14F-4D97-AF65-F5344CB8AC3E}">
        <p14:creationId xmlns:p14="http://schemas.microsoft.com/office/powerpoint/2010/main" val="111819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11</a:t>
            </a:fld>
            <a:endParaRPr lang="en-US"/>
          </a:p>
        </p:txBody>
      </p:sp>
    </p:spTree>
    <p:extLst>
      <p:ext uri="{BB962C8B-B14F-4D97-AF65-F5344CB8AC3E}">
        <p14:creationId xmlns:p14="http://schemas.microsoft.com/office/powerpoint/2010/main" val="338385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an emphasis on </a:t>
            </a:r>
            <a:r>
              <a:rPr lang="en-US" b="1" dirty="0"/>
              <a:t>mass</a:t>
            </a:r>
            <a:r>
              <a:rPr lang="en-US" b="0" dirty="0"/>
              <a:t> when presenting</a:t>
            </a:r>
          </a:p>
          <a:p>
            <a:endParaRPr lang="en-US" b="0" dirty="0"/>
          </a:p>
          <a:p>
            <a:r>
              <a:rPr lang="en-US" b="0" dirty="0"/>
              <a:t>Linear correlation</a:t>
            </a:r>
          </a:p>
          <a:p>
            <a:endParaRPr lang="en-US" b="0" dirty="0"/>
          </a:p>
          <a:p>
            <a:r>
              <a:rPr lang="en-US" b="0" dirty="0"/>
              <a:t>After performing dimensionality importance, we fine-tuned the data and observe these results. Large number implies a linear relationship – low number doesn’t really mean anything</a:t>
            </a:r>
            <a:endParaRPr lang="en-US" dirty="0"/>
          </a:p>
        </p:txBody>
      </p:sp>
      <p:sp>
        <p:nvSpPr>
          <p:cNvPr id="4" name="Slide Number Placeholder 3"/>
          <p:cNvSpPr>
            <a:spLocks noGrp="1"/>
          </p:cNvSpPr>
          <p:nvPr>
            <p:ph type="sldNum" sz="quarter" idx="5"/>
          </p:nvPr>
        </p:nvSpPr>
        <p:spPr/>
        <p:txBody>
          <a:bodyPr/>
          <a:lstStyle/>
          <a:p>
            <a:fld id="{F40B2A94-CEE3-411F-B389-3E648E2779D7}" type="slidenum">
              <a:rPr lang="en-US" smtClean="0"/>
              <a:t>13</a:t>
            </a:fld>
            <a:endParaRPr lang="en-US"/>
          </a:p>
        </p:txBody>
      </p:sp>
    </p:spTree>
    <p:extLst>
      <p:ext uri="{BB962C8B-B14F-4D97-AF65-F5344CB8AC3E}">
        <p14:creationId xmlns:p14="http://schemas.microsoft.com/office/powerpoint/2010/main" val="2563633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a:latin typeface="Arial" panose="020B0604020202020204" pitchFamily="34" charset="0"/>
                <a:cs typeface="Arial" panose="020B0604020202020204" pitchFamily="34" charset="0"/>
              </a:defRPr>
            </a:lvl1pPr>
          </a:lstStyle>
          <a:p>
            <a:r>
              <a:rPr lang="en-US" dirty="0"/>
              <a:t>Scientific</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National Aeronautics and Space Association</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dirty="0"/>
          </a:p>
        </p:txBody>
      </p:sp>
    </p:spTree>
    <p:extLst>
      <p:ext uri="{BB962C8B-B14F-4D97-AF65-F5344CB8AC3E}">
        <p14:creationId xmlns:p14="http://schemas.microsoft.com/office/powerpoint/2010/main" val="18542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100446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1060721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800" b="1">
                <a:latin typeface="Arial" panose="020B0604020202020204" pitchFamily="34" charset="0"/>
                <a:cs typeface="Arial" panose="020B0604020202020204" pitchFamily="34" charset="0"/>
              </a:defRPr>
            </a:lvl1pPr>
          </a:lstStyle>
          <a:p>
            <a:r>
              <a:rPr lang="en-US"/>
              <a:t>National Aeronautics and Space Association</a:t>
            </a:r>
            <a:endParaRPr lang="en-US" dirty="0"/>
          </a:p>
        </p:txBody>
      </p:sp>
      <p:sp>
        <p:nvSpPr>
          <p:cNvPr id="5" name="Footer Placeholder 4"/>
          <p:cNvSpPr>
            <a:spLocks noGrp="1"/>
          </p:cNvSpPr>
          <p:nvPr>
            <p:ph type="ftr" sz="quarter" idx="11"/>
          </p:nvPr>
        </p:nvSpPr>
        <p:spPr/>
        <p:txBody>
          <a:bodyPr/>
          <a:lstStyle>
            <a:lvl1pPr>
              <a:defRPr sz="800">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sz="800">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392182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354755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347749" y="1068849"/>
            <a:ext cx="5672051" cy="5108114"/>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068849"/>
            <a:ext cx="5672050" cy="5108114"/>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317528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206088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217939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endParaRPr lang="en-US" dirty="0"/>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40797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206470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National Aeronautics and Space Association</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spTree>
    <p:extLst>
      <p:ext uri="{BB962C8B-B14F-4D97-AF65-F5344CB8AC3E}">
        <p14:creationId xmlns:p14="http://schemas.microsoft.com/office/powerpoint/2010/main" val="408540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72B4F37-85F3-42FE-84E6-C4BD79A01F3F}"/>
              </a:ext>
            </a:extLst>
          </p:cNvPr>
          <p:cNvGrpSpPr/>
          <p:nvPr userDrawn="1"/>
        </p:nvGrpSpPr>
        <p:grpSpPr>
          <a:xfrm rot="10800000">
            <a:off x="9453994" y="-1"/>
            <a:ext cx="3197522" cy="6858001"/>
            <a:chOff x="-473777" y="-10707"/>
            <a:chExt cx="3197522" cy="6876909"/>
          </a:xfrm>
          <a:gradFill>
            <a:gsLst>
              <a:gs pos="0">
                <a:schemeClr val="bg2">
                  <a:lumMod val="50000"/>
                </a:schemeClr>
              </a:gs>
              <a:gs pos="100000">
                <a:schemeClr val="bg1"/>
              </a:gs>
            </a:gsLst>
            <a:lin ang="5400000" scaled="1"/>
          </a:gradFill>
        </p:grpSpPr>
        <p:sp>
          <p:nvSpPr>
            <p:cNvPr id="10" name="Freeform 5">
              <a:extLst>
                <a:ext uri="{FF2B5EF4-FFF2-40B4-BE49-F238E27FC236}">
                  <a16:creationId xmlns:a16="http://schemas.microsoft.com/office/drawing/2014/main" id="{1EDB38D1-2D55-4DEF-8FEE-5C3383ADB81E}"/>
                </a:ext>
              </a:extLst>
            </p:cNvPr>
            <p:cNvSpPr>
              <a:spLocks/>
            </p:cNvSpPr>
            <p:nvPr/>
          </p:nvSpPr>
          <p:spPr bwMode="auto">
            <a:xfrm>
              <a:off x="-473777" y="-10707"/>
              <a:ext cx="3197522" cy="6152518"/>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65000"/>
                    <a:lumOff val="35000"/>
                  </a:schemeClr>
                </a:solidFill>
              </a:endParaRPr>
            </a:p>
          </p:txBody>
        </p:sp>
        <p:sp>
          <p:nvSpPr>
            <p:cNvPr id="11" name="Freeform 6">
              <a:extLst>
                <a:ext uri="{FF2B5EF4-FFF2-40B4-BE49-F238E27FC236}">
                  <a16:creationId xmlns:a16="http://schemas.microsoft.com/office/drawing/2014/main" id="{75549748-D5BB-4BFA-8981-18BDF34BB71F}"/>
                </a:ext>
              </a:extLst>
            </p:cNvPr>
            <p:cNvSpPr>
              <a:spLocks noEditPoints="1"/>
            </p:cNvSpPr>
            <p:nvPr/>
          </p:nvSpPr>
          <p:spPr bwMode="auto">
            <a:xfrm>
              <a:off x="-14252" y="-10706"/>
              <a:ext cx="1913089" cy="6876908"/>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65000"/>
                    <a:lumOff val="35000"/>
                  </a:schemeClr>
                </a:solidFill>
              </a:endParaRPr>
            </a:p>
          </p:txBody>
        </p:sp>
      </p:grpSp>
      <p:sp>
        <p:nvSpPr>
          <p:cNvPr id="2" name="Title Placeholder 1"/>
          <p:cNvSpPr>
            <a:spLocks noGrp="1"/>
          </p:cNvSpPr>
          <p:nvPr>
            <p:ph type="title"/>
          </p:nvPr>
        </p:nvSpPr>
        <p:spPr>
          <a:xfrm>
            <a:off x="347749" y="18255"/>
            <a:ext cx="11006051" cy="8712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7749" y="1168919"/>
            <a:ext cx="11556076" cy="49908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b="1">
                <a:solidFill>
                  <a:schemeClr val="tx1">
                    <a:lumMod val="95000"/>
                  </a:schemeClr>
                </a:solidFill>
                <a:latin typeface="Arial" panose="020B0604020202020204" pitchFamily="34" charset="0"/>
                <a:cs typeface="Arial" panose="020B0604020202020204" pitchFamily="34" charset="0"/>
              </a:defRPr>
            </a:lvl1pPr>
          </a:lstStyle>
          <a:p>
            <a:r>
              <a:rPr lang="en-US"/>
              <a:t>National Aeronautics and Space Association</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lumMod val="9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lumMod val="95000"/>
                  </a:schemeClr>
                </a:solidFill>
                <a:latin typeface="Arial" panose="020B0604020202020204" pitchFamily="34" charset="0"/>
                <a:cs typeface="Arial" panose="020B0604020202020204" pitchFamily="34" charset="0"/>
              </a:defRPr>
            </a:lvl1pPr>
          </a:lstStyle>
          <a:p>
            <a:fld id="{98B00430-F449-4D7D-8E40-5182397599E2}" type="slidenum">
              <a:rPr lang="en-US" smtClean="0"/>
              <a:pPr/>
              <a:t>‹#›</a:t>
            </a:fld>
            <a:endParaRPr lang="en-US"/>
          </a:p>
        </p:txBody>
      </p:sp>
      <p:pic>
        <p:nvPicPr>
          <p:cNvPr id="8" name="Picture 7" descr="Icon&#10;&#10;Description automatically generated">
            <a:extLst>
              <a:ext uri="{FF2B5EF4-FFF2-40B4-BE49-F238E27FC236}">
                <a16:creationId xmlns:a16="http://schemas.microsoft.com/office/drawing/2014/main" id="{300C9C55-0E67-462A-A5A4-5E5B31DF59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64681" y="120880"/>
            <a:ext cx="1266306" cy="633153"/>
          </a:xfrm>
          <a:prstGeom prst="rect">
            <a:avLst/>
          </a:prstGeom>
        </p:spPr>
      </p:pic>
    </p:spTree>
    <p:extLst>
      <p:ext uri="{BB962C8B-B14F-4D97-AF65-F5344CB8AC3E}">
        <p14:creationId xmlns:p14="http://schemas.microsoft.com/office/powerpoint/2010/main" val="201437013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p:txStyles>
    <p:titleStyle>
      <a:lvl1pPr algn="l" defTabSz="914400" rtl="0" eaLnBrk="1" latinLnBrk="0" hangingPunct="1">
        <a:lnSpc>
          <a:spcPct val="90000"/>
        </a:lnSpc>
        <a:spcBef>
          <a:spcPct val="0"/>
        </a:spcBef>
        <a:buNone/>
        <a:defRPr sz="4400" kern="1200">
          <a:solidFill>
            <a:schemeClr val="tx1">
              <a:lumMod val="9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0.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0.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320.png"/><Relationship Id="rId3" Type="http://schemas.openxmlformats.org/officeDocument/2006/relationships/image" Target="../media/image220.png"/><Relationship Id="rId7" Type="http://schemas.openxmlformats.org/officeDocument/2006/relationships/image" Target="../media/image260.png"/><Relationship Id="rId12" Type="http://schemas.openxmlformats.org/officeDocument/2006/relationships/image" Target="../media/image3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300.png"/><Relationship Id="rId5" Type="http://schemas.openxmlformats.org/officeDocument/2006/relationships/image" Target="../media/image240.png"/><Relationship Id="rId10" Type="http://schemas.openxmlformats.org/officeDocument/2006/relationships/image" Target="../media/image290.png"/><Relationship Id="rId4" Type="http://schemas.openxmlformats.org/officeDocument/2006/relationships/image" Target="../media/image230.png"/><Relationship Id="rId9" Type="http://schemas.openxmlformats.org/officeDocument/2006/relationships/image" Target="../media/image280.png"/></Relationships>
</file>

<file path=ppt/slides/_rels/slide28.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F101-B20C-4589-AE9C-6F9C61A0C1E9}"/>
              </a:ext>
            </a:extLst>
          </p:cNvPr>
          <p:cNvSpPr>
            <a:spLocks noGrp="1"/>
          </p:cNvSpPr>
          <p:nvPr>
            <p:ph type="ctrTitle"/>
          </p:nvPr>
        </p:nvSpPr>
        <p:spPr>
          <a:xfrm>
            <a:off x="402211" y="2036762"/>
            <a:ext cx="9144000" cy="2387600"/>
          </a:xfrm>
        </p:spPr>
        <p:txBody>
          <a:bodyPr>
            <a:noAutofit/>
          </a:bodyPr>
          <a:lstStyle/>
          <a:p>
            <a:pPr algn="l"/>
            <a:r>
              <a:rPr lang="en-US" sz="4000" dirty="0">
                <a:solidFill>
                  <a:schemeClr val="tx1">
                    <a:lumMod val="95000"/>
                  </a:schemeClr>
                </a:solidFill>
              </a:rPr>
              <a:t>Structural Evaluation and Optimization of Aeroshell Design Properties for Launch and Reentry Load Cases for Future AI-Informed Design Leveraging Large Datasets</a:t>
            </a:r>
          </a:p>
        </p:txBody>
      </p:sp>
      <p:sp>
        <p:nvSpPr>
          <p:cNvPr id="3" name="Subtitle 2">
            <a:extLst>
              <a:ext uri="{FF2B5EF4-FFF2-40B4-BE49-F238E27FC236}">
                <a16:creationId xmlns:a16="http://schemas.microsoft.com/office/drawing/2014/main" id="{ACB7969D-2C06-414C-A63B-C3FF53C61819}"/>
              </a:ext>
            </a:extLst>
          </p:cNvPr>
          <p:cNvSpPr>
            <a:spLocks noGrp="1"/>
          </p:cNvSpPr>
          <p:nvPr>
            <p:ph type="subTitle" idx="1"/>
          </p:nvPr>
        </p:nvSpPr>
        <p:spPr>
          <a:xfrm>
            <a:off x="465057" y="4741257"/>
            <a:ext cx="9144000" cy="1298196"/>
          </a:xfrm>
        </p:spPr>
        <p:txBody>
          <a:bodyPr>
            <a:normAutofit/>
          </a:bodyPr>
          <a:lstStyle/>
          <a:p>
            <a:pPr marL="0" marR="0" algn="l">
              <a:lnSpc>
                <a:spcPct val="107000"/>
              </a:lnSpc>
              <a:spcBef>
                <a:spcPts val="0"/>
              </a:spcBef>
              <a:spcAft>
                <a:spcPts val="0"/>
              </a:spcAft>
            </a:pPr>
            <a:r>
              <a:rPr lang="en-US" sz="1200" i="1" dirty="0">
                <a:solidFill>
                  <a:schemeClr val="tx1">
                    <a:lumMod val="95000"/>
                  </a:schemeClr>
                </a:solidFill>
                <a:effectLst/>
                <a:ea typeface="Calibri" panose="020F0502020204030204" pitchFamily="34" charset="0"/>
              </a:rPr>
              <a:t>John Bell, Ph.D.</a:t>
            </a:r>
            <a:r>
              <a:rPr lang="en-US" sz="1200" i="1" baseline="30000" dirty="0">
                <a:solidFill>
                  <a:schemeClr val="tx1">
                    <a:lumMod val="95000"/>
                  </a:schemeClr>
                </a:solidFill>
                <a:effectLst/>
                <a:ea typeface="Calibri" panose="020F0502020204030204" pitchFamily="34" charset="0"/>
              </a:rPr>
              <a:t>1</a:t>
            </a:r>
            <a:endParaRPr lang="en-US" sz="1200" dirty="0">
              <a:solidFill>
                <a:schemeClr val="tx1">
                  <a:lumMod val="95000"/>
                </a:schemeClr>
              </a:solidFill>
              <a:effectLst/>
              <a:ea typeface="Calibri" panose="020F0502020204030204" pitchFamily="34" charset="0"/>
            </a:endParaRPr>
          </a:p>
          <a:p>
            <a:pPr marL="0" marR="0" algn="l">
              <a:lnSpc>
                <a:spcPct val="107000"/>
              </a:lnSpc>
              <a:spcBef>
                <a:spcPts val="0"/>
              </a:spcBef>
              <a:spcAft>
                <a:spcPts val="0"/>
              </a:spcAft>
            </a:pPr>
            <a:r>
              <a:rPr lang="en-US" sz="1200" i="1" dirty="0">
                <a:solidFill>
                  <a:schemeClr val="tx1">
                    <a:lumMod val="95000"/>
                  </a:schemeClr>
                </a:solidFill>
                <a:effectLst/>
                <a:ea typeface="Calibri" panose="020F0502020204030204" pitchFamily="34" charset="0"/>
              </a:rPr>
              <a:t>Sasan Armand, Ph.D.</a:t>
            </a:r>
            <a:r>
              <a:rPr lang="en-US" sz="1200" i="1" baseline="30000" dirty="0">
                <a:solidFill>
                  <a:schemeClr val="tx1">
                    <a:lumMod val="95000"/>
                  </a:schemeClr>
                </a:solidFill>
                <a:effectLst/>
                <a:ea typeface="Calibri" panose="020F0502020204030204" pitchFamily="34" charset="0"/>
              </a:rPr>
              <a:t> 1</a:t>
            </a:r>
            <a:endParaRPr lang="en-US" sz="1200" dirty="0">
              <a:solidFill>
                <a:schemeClr val="tx1">
                  <a:lumMod val="95000"/>
                </a:schemeClr>
              </a:solidFill>
              <a:effectLst/>
              <a:ea typeface="Calibri" panose="020F0502020204030204" pitchFamily="34" charset="0"/>
            </a:endParaRPr>
          </a:p>
          <a:p>
            <a:pPr marL="0" marR="0" algn="l">
              <a:lnSpc>
                <a:spcPct val="107000"/>
              </a:lnSpc>
              <a:spcBef>
                <a:spcPts val="0"/>
              </a:spcBef>
              <a:spcAft>
                <a:spcPts val="0"/>
              </a:spcAft>
            </a:pPr>
            <a:r>
              <a:rPr lang="en-US" sz="1200" i="1" dirty="0">
                <a:solidFill>
                  <a:schemeClr val="tx1">
                    <a:lumMod val="95000"/>
                  </a:schemeClr>
                </a:solidFill>
                <a:effectLst/>
                <a:ea typeface="Calibri" panose="020F0502020204030204" pitchFamily="34" charset="0"/>
              </a:rPr>
              <a:t>Jamshid Samareh, Ph.D.</a:t>
            </a:r>
            <a:r>
              <a:rPr lang="en-US" sz="1200" i="1" baseline="30000" dirty="0">
                <a:solidFill>
                  <a:schemeClr val="tx1">
                    <a:lumMod val="95000"/>
                  </a:schemeClr>
                </a:solidFill>
                <a:effectLst/>
                <a:ea typeface="Calibri" panose="020F0502020204030204" pitchFamily="34" charset="0"/>
              </a:rPr>
              <a:t>2</a:t>
            </a:r>
            <a:endParaRPr lang="en-US" sz="1200" dirty="0">
              <a:solidFill>
                <a:schemeClr val="tx1">
                  <a:lumMod val="95000"/>
                </a:schemeClr>
              </a:solidFill>
              <a:effectLst/>
              <a:ea typeface="Calibri" panose="020F0502020204030204" pitchFamily="34" charset="0"/>
            </a:endParaRPr>
          </a:p>
          <a:p>
            <a:pPr marL="0" marR="0" algn="l">
              <a:lnSpc>
                <a:spcPct val="107000"/>
              </a:lnSpc>
              <a:spcBef>
                <a:spcPts val="0"/>
              </a:spcBef>
              <a:spcAft>
                <a:spcPts val="0"/>
              </a:spcAft>
            </a:pPr>
            <a:r>
              <a:rPr lang="en-US" sz="1200" i="1" dirty="0">
                <a:solidFill>
                  <a:schemeClr val="tx1">
                    <a:lumMod val="95000"/>
                  </a:schemeClr>
                </a:solidFill>
                <a:effectLst/>
                <a:ea typeface="Calibri" panose="020F0502020204030204" pitchFamily="34" charset="0"/>
              </a:rPr>
              <a:t>NASA Langley Research Center (LaRC), D206</a:t>
            </a:r>
            <a:r>
              <a:rPr lang="en-US" sz="1200" i="1" baseline="30000" dirty="0">
                <a:solidFill>
                  <a:schemeClr val="tx1">
                    <a:lumMod val="95000"/>
                  </a:schemeClr>
                </a:solidFill>
                <a:effectLst/>
                <a:ea typeface="Calibri" panose="020F0502020204030204" pitchFamily="34" charset="0"/>
              </a:rPr>
              <a:t> 1</a:t>
            </a:r>
            <a:r>
              <a:rPr lang="en-US" sz="1200" i="1" dirty="0">
                <a:solidFill>
                  <a:schemeClr val="tx1">
                    <a:lumMod val="95000"/>
                  </a:schemeClr>
                </a:solidFill>
                <a:effectLst/>
                <a:ea typeface="Calibri" panose="020F0502020204030204" pitchFamily="34" charset="0"/>
              </a:rPr>
              <a:t>, E401</a:t>
            </a:r>
            <a:r>
              <a:rPr lang="en-US" sz="1200" i="1" baseline="30000" dirty="0">
                <a:solidFill>
                  <a:schemeClr val="tx1">
                    <a:lumMod val="95000"/>
                  </a:schemeClr>
                </a:solidFill>
                <a:effectLst/>
                <a:ea typeface="Calibri" panose="020F0502020204030204" pitchFamily="34" charset="0"/>
              </a:rPr>
              <a:t>2</a:t>
            </a:r>
            <a:endParaRPr lang="en-US" sz="1200" dirty="0">
              <a:solidFill>
                <a:schemeClr val="tx1">
                  <a:lumMod val="95000"/>
                </a:schemeClr>
              </a:solidFill>
              <a:effectLst/>
              <a:ea typeface="Calibri" panose="020F0502020204030204" pitchFamily="34" charset="0"/>
            </a:endParaRPr>
          </a:p>
          <a:p>
            <a:pPr algn="l"/>
            <a:endParaRPr lang="en-US" sz="1600" dirty="0">
              <a:solidFill>
                <a:schemeClr val="tx1">
                  <a:lumMod val="95000"/>
                </a:schemeClr>
              </a:solidFill>
            </a:endParaRPr>
          </a:p>
        </p:txBody>
      </p:sp>
      <p:sp>
        <p:nvSpPr>
          <p:cNvPr id="4" name="Date Placeholder 3">
            <a:extLst>
              <a:ext uri="{FF2B5EF4-FFF2-40B4-BE49-F238E27FC236}">
                <a16:creationId xmlns:a16="http://schemas.microsoft.com/office/drawing/2014/main" id="{F9A06058-9C44-442D-9878-A22FB228A57A}"/>
              </a:ext>
            </a:extLst>
          </p:cNvPr>
          <p:cNvSpPr>
            <a:spLocks noGrp="1"/>
          </p:cNvSpPr>
          <p:nvPr>
            <p:ph type="dt" sz="half" idx="10"/>
          </p:nvPr>
        </p:nvSpPr>
        <p:spPr/>
        <p:txBody>
          <a:bodyPr/>
          <a:lstStyle/>
          <a:p>
            <a:r>
              <a:rPr lang="en-US" dirty="0"/>
              <a:t>National Aeronautics and Space Association</a:t>
            </a:r>
          </a:p>
        </p:txBody>
      </p:sp>
      <p:sp>
        <p:nvSpPr>
          <p:cNvPr id="5" name="Slide Number Placeholder 4">
            <a:extLst>
              <a:ext uri="{FF2B5EF4-FFF2-40B4-BE49-F238E27FC236}">
                <a16:creationId xmlns:a16="http://schemas.microsoft.com/office/drawing/2014/main" id="{479F70DE-C520-4134-9D73-3228460FE09A}"/>
              </a:ext>
            </a:extLst>
          </p:cNvPr>
          <p:cNvSpPr>
            <a:spLocks noGrp="1"/>
          </p:cNvSpPr>
          <p:nvPr>
            <p:ph type="sldNum" sz="quarter" idx="12"/>
          </p:nvPr>
        </p:nvSpPr>
        <p:spPr/>
        <p:txBody>
          <a:bodyPr/>
          <a:lstStyle/>
          <a:p>
            <a:fld id="{98B00430-F449-4D7D-8E40-5182397599E2}" type="slidenum">
              <a:rPr lang="en-US" smtClean="0"/>
              <a:pPr/>
              <a:t>1</a:t>
            </a:fld>
            <a:endParaRPr lang="en-US"/>
          </a:p>
        </p:txBody>
      </p:sp>
      <p:sp>
        <p:nvSpPr>
          <p:cNvPr id="6" name="Date Placeholder 3">
            <a:extLst>
              <a:ext uri="{FF2B5EF4-FFF2-40B4-BE49-F238E27FC236}">
                <a16:creationId xmlns:a16="http://schemas.microsoft.com/office/drawing/2014/main" id="{CFBA89A0-CCCB-4B41-930C-60DF09261659}"/>
              </a:ext>
            </a:extLst>
          </p:cNvPr>
          <p:cNvSpPr txBox="1">
            <a:spLocks/>
          </p:cNvSpPr>
          <p:nvPr/>
        </p:nvSpPr>
        <p:spPr>
          <a:xfrm>
            <a:off x="4724400" y="6356349"/>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APPROVED FOR PUBLIC RELEASE</a:t>
            </a:r>
          </a:p>
        </p:txBody>
      </p:sp>
    </p:spTree>
    <p:extLst>
      <p:ext uri="{BB962C8B-B14F-4D97-AF65-F5344CB8AC3E}">
        <p14:creationId xmlns:p14="http://schemas.microsoft.com/office/powerpoint/2010/main" val="1455252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E798-04FD-4868-825B-43D7A6FE24F7}"/>
              </a:ext>
            </a:extLst>
          </p:cNvPr>
          <p:cNvSpPr>
            <a:spLocks noGrp="1"/>
          </p:cNvSpPr>
          <p:nvPr>
            <p:ph type="title"/>
          </p:nvPr>
        </p:nvSpPr>
        <p:spPr/>
        <p:txBody>
          <a:bodyPr/>
          <a:lstStyle/>
          <a:p>
            <a:r>
              <a:rPr lang="en-US" dirty="0"/>
              <a:t>Sobol Space Filling Technique</a:t>
            </a:r>
          </a:p>
        </p:txBody>
      </p:sp>
      <p:sp>
        <p:nvSpPr>
          <p:cNvPr id="4" name="Date Placeholder 3">
            <a:extLst>
              <a:ext uri="{FF2B5EF4-FFF2-40B4-BE49-F238E27FC236}">
                <a16:creationId xmlns:a16="http://schemas.microsoft.com/office/drawing/2014/main" id="{5E1D3D22-52E6-47E3-9130-BA919578FA5B}"/>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B5FDE525-940F-4147-8FA8-562C6F1FCFA7}"/>
              </a:ext>
            </a:extLst>
          </p:cNvPr>
          <p:cNvSpPr>
            <a:spLocks noGrp="1"/>
          </p:cNvSpPr>
          <p:nvPr>
            <p:ph type="sldNum" sz="quarter" idx="12"/>
          </p:nvPr>
        </p:nvSpPr>
        <p:spPr/>
        <p:txBody>
          <a:bodyPr/>
          <a:lstStyle/>
          <a:p>
            <a:fld id="{98B00430-F449-4D7D-8E40-5182397599E2}" type="slidenum">
              <a:rPr lang="en-US" smtClean="0"/>
              <a:pPr/>
              <a:t>10</a:t>
            </a:fld>
            <a:endParaRPr lang="en-US"/>
          </a:p>
        </p:txBody>
      </p:sp>
      <p:pic>
        <p:nvPicPr>
          <p:cNvPr id="11" name="Picture 10">
            <a:extLst>
              <a:ext uri="{FF2B5EF4-FFF2-40B4-BE49-F238E27FC236}">
                <a16:creationId xmlns:a16="http://schemas.microsoft.com/office/drawing/2014/main" id="{165FEB23-754A-48A0-8884-DA3AB14AD074}"/>
              </a:ext>
            </a:extLst>
          </p:cNvPr>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31136" y="3555239"/>
            <a:ext cx="6872229" cy="2371745"/>
          </a:xfrm>
          <a:prstGeom prst="rect">
            <a:avLst/>
          </a:prstGeom>
        </p:spPr>
      </p:pic>
      <mc:AlternateContent xmlns:mc="http://schemas.openxmlformats.org/markup-compatibility/2006" xmlns:a14="http://schemas.microsoft.com/office/drawing/2010/main">
        <mc:Choice Requires="a14">
          <p:graphicFrame>
            <p:nvGraphicFramePr>
              <p:cNvPr id="12" name="Table 5">
                <a:extLst>
                  <a:ext uri="{FF2B5EF4-FFF2-40B4-BE49-F238E27FC236}">
                    <a16:creationId xmlns:a16="http://schemas.microsoft.com/office/drawing/2014/main" id="{BD1A7B54-5BA5-4CC2-A9A2-1A1A199DE500}"/>
                  </a:ext>
                </a:extLst>
              </p:cNvPr>
              <p:cNvGraphicFramePr>
                <a:graphicFrameLocks noGrp="1"/>
              </p:cNvGraphicFramePr>
              <p:nvPr>
                <p:extLst>
                  <p:ext uri="{D42A27DB-BD31-4B8C-83A1-F6EECF244321}">
                    <p14:modId xmlns:p14="http://schemas.microsoft.com/office/powerpoint/2010/main" val="2288192472"/>
                  </p:ext>
                </p:extLst>
              </p:nvPr>
            </p:nvGraphicFramePr>
            <p:xfrm>
              <a:off x="577644" y="3183784"/>
              <a:ext cx="3182883" cy="2743200"/>
            </p:xfrm>
            <a:graphic>
              <a:graphicData uri="http://schemas.openxmlformats.org/drawingml/2006/table">
                <a:tbl>
                  <a:tblPr firstRow="1" bandRow="1">
                    <a:tableStyleId>{2D5ABB26-0587-4C30-8999-92F81FD0307C}</a:tableStyleId>
                  </a:tblPr>
                  <a:tblGrid>
                    <a:gridCol w="3182883">
                      <a:extLst>
                        <a:ext uri="{9D8B030D-6E8A-4147-A177-3AD203B41FA5}">
                          <a16:colId xmlns:a16="http://schemas.microsoft.com/office/drawing/2014/main" val="805205869"/>
                        </a:ext>
                      </a:extLst>
                    </a:gridCol>
                  </a:tblGrid>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b="1" dirty="0">
                              <a:solidFill>
                                <a:srgbClr val="FFFF00"/>
                              </a:solidFill>
                              <a:latin typeface="Arial" panose="020B0604020202020204" pitchFamily="34" charset="0"/>
                              <a:cs typeface="Arial" panose="020B0604020202020204" pitchFamily="34" charset="0"/>
                            </a:rPr>
                            <a:t>Selected Parameters</a:t>
                          </a:r>
                        </a:p>
                      </a:txBody>
                      <a:tcPr anchor="ctr"/>
                    </a:tc>
                    <a:extLst>
                      <a:ext uri="{0D108BD9-81ED-4DB2-BD59-A6C34878D82A}">
                        <a16:rowId xmlns:a16="http://schemas.microsoft.com/office/drawing/2014/main" val="3502531990"/>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b="0" dirty="0">
                              <a:solidFill>
                                <a:schemeClr val="tx1"/>
                              </a:solidFill>
                              <a:latin typeface="Arial" panose="020B0604020202020204" pitchFamily="34" charset="0"/>
                              <a:cs typeface="Arial" panose="020B0604020202020204" pitchFamily="34" charset="0"/>
                            </a:rPr>
                            <a:t>Nose radius (Rn)</a:t>
                          </a:r>
                        </a:p>
                      </a:txBody>
                      <a:tcPr anchor="ctr"/>
                    </a:tc>
                    <a:extLst>
                      <a:ext uri="{0D108BD9-81ED-4DB2-BD59-A6C34878D82A}">
                        <a16:rowId xmlns:a16="http://schemas.microsoft.com/office/drawing/2014/main" val="152522490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Total heat shield radius (Rb)</a:t>
                          </a:r>
                        </a:p>
                      </a:txBody>
                      <a:tcPr anchor="ctr"/>
                    </a:tc>
                    <a:extLst>
                      <a:ext uri="{0D108BD9-81ED-4DB2-BD59-A6C34878D82A}">
                        <a16:rowId xmlns:a16="http://schemas.microsoft.com/office/drawing/2014/main" val="3377741983"/>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Side curve radius (Rs)</a:t>
                          </a:r>
                        </a:p>
                      </a:txBody>
                      <a:tcPr anchor="ctr"/>
                    </a:tc>
                    <a:extLst>
                      <a:ext uri="{0D108BD9-81ED-4DB2-BD59-A6C34878D82A}">
                        <a16:rowId xmlns:a16="http://schemas.microsoft.com/office/drawing/2014/main" val="216799823"/>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Cone angle (</a:t>
                          </a:r>
                          <a14:m>
                            <m:oMath xmlns:m="http://schemas.openxmlformats.org/officeDocument/2006/math">
                              <m:r>
                                <a:rPr lang="en-US" sz="1200" b="0" i="1" strike="noStrike" baseline="0" smtClean="0">
                                  <a:solidFill>
                                    <a:schemeClr val="tx1"/>
                                  </a:solidFill>
                                  <a:latin typeface="Cambria Math" panose="02040503050406030204" pitchFamily="18" charset="0"/>
                                  <a:cs typeface="Arial" panose="020B0604020202020204" pitchFamily="34" charset="0"/>
                                </a:rPr>
                                <m:t>𝛼</m:t>
                              </m:r>
                              <m:r>
                                <a:rPr lang="en-US" sz="1200" b="0" i="1" strike="noStrike" baseline="0" smtClean="0">
                                  <a:solidFill>
                                    <a:schemeClr val="tx1"/>
                                  </a:solidFill>
                                  <a:latin typeface="Cambria Math" panose="02040503050406030204" pitchFamily="18" charset="0"/>
                                  <a:cs typeface="Arial" panose="020B0604020202020204" pitchFamily="34" charset="0"/>
                                </a:rPr>
                                <m:t>)</m:t>
                              </m:r>
                            </m:oMath>
                          </a14:m>
                          <a:endParaRPr lang="en-US" sz="1200" strike="noStrike" baseline="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5425182"/>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Back shell angles </a:t>
                          </a:r>
                          <a14:m>
                            <m:oMath xmlns:m="http://schemas.openxmlformats.org/officeDocument/2006/math">
                              <m:r>
                                <a:rPr lang="en-US" sz="1200" b="0" i="1" strike="noStrike" baseline="0" smtClean="0">
                                  <a:solidFill>
                                    <a:schemeClr val="tx1"/>
                                  </a:solidFill>
                                  <a:latin typeface="Cambria Math" panose="02040503050406030204" pitchFamily="18" charset="0"/>
                                  <a:cs typeface="Arial" panose="020B0604020202020204" pitchFamily="34" charset="0"/>
                                </a:rPr>
                                <m:t>[</m:t>
                              </m:r>
                              <m:sSub>
                                <m:sSubPr>
                                  <m:ctrlPr>
                                    <a:rPr lang="en-US" sz="1200" b="0" i="1" strike="noStrike" baseline="0" smtClean="0">
                                      <a:solidFill>
                                        <a:schemeClr val="tx1"/>
                                      </a:solidFill>
                                      <a:latin typeface="Cambria Math" panose="02040503050406030204" pitchFamily="18" charset="0"/>
                                      <a:cs typeface="Arial" panose="020B0604020202020204" pitchFamily="34" charset="0"/>
                                    </a:rPr>
                                  </m:ctrlPr>
                                </m:sSubPr>
                                <m:e>
                                  <m:r>
                                    <a:rPr lang="en-US" sz="1200" b="0" i="1" strike="noStrike" baseline="0" smtClean="0">
                                      <a:solidFill>
                                        <a:schemeClr val="tx1"/>
                                      </a:solidFill>
                                      <a:latin typeface="Cambria Math" panose="02040503050406030204" pitchFamily="18" charset="0"/>
                                      <a:cs typeface="Arial" panose="020B0604020202020204" pitchFamily="34" charset="0"/>
                                    </a:rPr>
                                    <m:t>𝛽</m:t>
                                  </m:r>
                                </m:e>
                                <m:sub>
                                  <m:r>
                                    <a:rPr lang="en-US" sz="1200" b="0" i="1" strike="noStrike" baseline="0" smtClean="0">
                                      <a:solidFill>
                                        <a:schemeClr val="tx1"/>
                                      </a:solidFill>
                                      <a:latin typeface="Cambria Math" panose="02040503050406030204" pitchFamily="18" charset="0"/>
                                      <a:cs typeface="Arial" panose="020B0604020202020204" pitchFamily="34" charset="0"/>
                                    </a:rPr>
                                    <m:t>1</m:t>
                                  </m:r>
                                </m:sub>
                              </m:sSub>
                              <m:r>
                                <a:rPr lang="en-US" sz="1200" b="0" i="1" strike="noStrike" baseline="0" smtClean="0">
                                  <a:solidFill>
                                    <a:schemeClr val="tx1"/>
                                  </a:solidFill>
                                  <a:latin typeface="Cambria Math" panose="02040503050406030204" pitchFamily="18" charset="0"/>
                                  <a:cs typeface="Arial" panose="020B0604020202020204" pitchFamily="34" charset="0"/>
                                </a:rPr>
                                <m:t>,</m:t>
                              </m:r>
                              <m:sSub>
                                <m:sSubPr>
                                  <m:ctrlPr>
                                    <a:rPr lang="en-US" sz="1200" b="0" i="1" strike="noStrike" baseline="0" smtClean="0">
                                      <a:solidFill>
                                        <a:schemeClr val="tx1"/>
                                      </a:solidFill>
                                      <a:latin typeface="Cambria Math" panose="02040503050406030204" pitchFamily="18" charset="0"/>
                                      <a:cs typeface="Arial" panose="020B0604020202020204" pitchFamily="34" charset="0"/>
                                    </a:rPr>
                                  </m:ctrlPr>
                                </m:sSubPr>
                                <m:e>
                                  <m:r>
                                    <a:rPr lang="en-US" sz="1200" b="0" i="1" strike="noStrike" baseline="0" smtClean="0">
                                      <a:solidFill>
                                        <a:schemeClr val="tx1"/>
                                      </a:solidFill>
                                      <a:latin typeface="Cambria Math" panose="02040503050406030204" pitchFamily="18" charset="0"/>
                                      <a:cs typeface="Arial" panose="020B0604020202020204" pitchFamily="34" charset="0"/>
                                    </a:rPr>
                                    <m:t> </m:t>
                                  </m:r>
                                  <m:r>
                                    <a:rPr lang="en-US" sz="1200" b="0" i="1" strike="noStrike" baseline="0" smtClean="0">
                                      <a:solidFill>
                                        <a:schemeClr val="tx1"/>
                                      </a:solidFill>
                                      <a:latin typeface="Cambria Math" panose="02040503050406030204" pitchFamily="18" charset="0"/>
                                      <a:cs typeface="Arial" panose="020B0604020202020204" pitchFamily="34" charset="0"/>
                                    </a:rPr>
                                    <m:t>𝛽</m:t>
                                  </m:r>
                                </m:e>
                                <m:sub>
                                  <m:r>
                                    <a:rPr lang="en-US" sz="1200" b="0" i="1" strike="noStrike" baseline="0" smtClean="0">
                                      <a:solidFill>
                                        <a:schemeClr val="tx1"/>
                                      </a:solidFill>
                                      <a:latin typeface="Cambria Math" panose="02040503050406030204" pitchFamily="18" charset="0"/>
                                      <a:cs typeface="Arial" panose="020B0604020202020204" pitchFamily="34" charset="0"/>
                                    </a:rPr>
                                    <m:t>2</m:t>
                                  </m:r>
                                </m:sub>
                              </m:sSub>
                              <m:r>
                                <a:rPr lang="en-US" sz="1200" b="0" i="1" strike="noStrike" baseline="0" smtClean="0">
                                  <a:solidFill>
                                    <a:schemeClr val="tx1"/>
                                  </a:solidFill>
                                  <a:latin typeface="Cambria Math" panose="02040503050406030204" pitchFamily="18" charset="0"/>
                                  <a:cs typeface="Arial" panose="020B0604020202020204" pitchFamily="34" charset="0"/>
                                </a:rPr>
                                <m:t>]</m:t>
                              </m:r>
                            </m:oMath>
                          </a14:m>
                          <a:endParaRPr lang="en-US" sz="1200" strike="noStrike" baseline="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45289165"/>
                      </a:ext>
                    </a:extLst>
                  </a:tr>
                  <a:tr h="181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trike="noStrike" baseline="0" dirty="0">
                              <a:solidFill>
                                <a:schemeClr val="tx1"/>
                              </a:solidFill>
                              <a:latin typeface="Arial" panose="020B0604020202020204" pitchFamily="34" charset="0"/>
                              <a:cs typeface="Arial" panose="020B0604020202020204" pitchFamily="34" charset="0"/>
                            </a:rPr>
                            <a:t>Thickness (t)</a:t>
                          </a:r>
                        </a:p>
                      </a:txBody>
                      <a:tcPr anchor="ctr"/>
                    </a:tc>
                    <a:extLst>
                      <a:ext uri="{0D108BD9-81ED-4DB2-BD59-A6C34878D82A}">
                        <a16:rowId xmlns:a16="http://schemas.microsoft.com/office/drawing/2014/main" val="3739262751"/>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Payload mass</a:t>
                          </a:r>
                        </a:p>
                      </a:txBody>
                      <a:tcPr anchor="ctr"/>
                    </a:tc>
                    <a:extLst>
                      <a:ext uri="{0D108BD9-81ED-4DB2-BD59-A6C34878D82A}">
                        <a16:rowId xmlns:a16="http://schemas.microsoft.com/office/drawing/2014/main" val="288088071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Distance between payload and heat shield</a:t>
                          </a:r>
                        </a:p>
                      </a:txBody>
                      <a:tcPr anchor="ctr"/>
                    </a:tc>
                    <a:extLst>
                      <a:ext uri="{0D108BD9-81ED-4DB2-BD59-A6C34878D82A}">
                        <a16:rowId xmlns:a16="http://schemas.microsoft.com/office/drawing/2014/main" val="1475075962"/>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Stiffener cross-section (base, height)</a:t>
                          </a:r>
                        </a:p>
                      </a:txBody>
                      <a:tcPr anchor="ctr"/>
                    </a:tc>
                    <a:extLst>
                      <a:ext uri="{0D108BD9-81ED-4DB2-BD59-A6C34878D82A}">
                        <a16:rowId xmlns:a16="http://schemas.microsoft.com/office/drawing/2014/main" val="3980984026"/>
                      </a:ext>
                    </a:extLst>
                  </a:tr>
                </a:tbl>
              </a:graphicData>
            </a:graphic>
          </p:graphicFrame>
        </mc:Choice>
        <mc:Fallback xmlns="">
          <p:graphicFrame>
            <p:nvGraphicFramePr>
              <p:cNvPr id="12" name="Table 5">
                <a:extLst>
                  <a:ext uri="{FF2B5EF4-FFF2-40B4-BE49-F238E27FC236}">
                    <a16:creationId xmlns:a16="http://schemas.microsoft.com/office/drawing/2014/main" id="{BD1A7B54-5BA5-4CC2-A9A2-1A1A199DE500}"/>
                  </a:ext>
                </a:extLst>
              </p:cNvPr>
              <p:cNvGraphicFramePr>
                <a:graphicFrameLocks noGrp="1"/>
              </p:cNvGraphicFramePr>
              <p:nvPr>
                <p:extLst>
                  <p:ext uri="{D42A27DB-BD31-4B8C-83A1-F6EECF244321}">
                    <p14:modId xmlns:p14="http://schemas.microsoft.com/office/powerpoint/2010/main" val="2288192472"/>
                  </p:ext>
                </p:extLst>
              </p:nvPr>
            </p:nvGraphicFramePr>
            <p:xfrm>
              <a:off x="577644" y="3183784"/>
              <a:ext cx="3182883" cy="2743200"/>
            </p:xfrm>
            <a:graphic>
              <a:graphicData uri="http://schemas.openxmlformats.org/drawingml/2006/table">
                <a:tbl>
                  <a:tblPr firstRow="1" bandRow="1">
                    <a:tableStyleId>{2D5ABB26-0587-4C30-8999-92F81FD0307C}</a:tableStyleId>
                  </a:tblPr>
                  <a:tblGrid>
                    <a:gridCol w="3182883">
                      <a:extLst>
                        <a:ext uri="{9D8B030D-6E8A-4147-A177-3AD203B41FA5}">
                          <a16:colId xmlns:a16="http://schemas.microsoft.com/office/drawing/2014/main" val="805205869"/>
                        </a:ext>
                      </a:extLst>
                    </a:gridCol>
                  </a:tblGrid>
                  <a:tr h="274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b="1" dirty="0">
                              <a:solidFill>
                                <a:srgbClr val="FFFF00"/>
                              </a:solidFill>
                              <a:latin typeface="Arial" panose="020B0604020202020204" pitchFamily="34" charset="0"/>
                              <a:cs typeface="Arial" panose="020B0604020202020204" pitchFamily="34" charset="0"/>
                            </a:rPr>
                            <a:t>Selected Parameters</a:t>
                          </a:r>
                        </a:p>
                      </a:txBody>
                      <a:tcPr anchor="ctr"/>
                    </a:tc>
                    <a:extLst>
                      <a:ext uri="{0D108BD9-81ED-4DB2-BD59-A6C34878D82A}">
                        <a16:rowId xmlns:a16="http://schemas.microsoft.com/office/drawing/2014/main" val="3502531990"/>
                      </a:ext>
                    </a:extLst>
                  </a:tr>
                  <a:tr h="274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b="0" dirty="0">
                              <a:solidFill>
                                <a:schemeClr val="tx1"/>
                              </a:solidFill>
                              <a:latin typeface="Arial" panose="020B0604020202020204" pitchFamily="34" charset="0"/>
                              <a:cs typeface="Arial" panose="020B0604020202020204" pitchFamily="34" charset="0"/>
                            </a:rPr>
                            <a:t>Nose radius (Rn)</a:t>
                          </a:r>
                        </a:p>
                      </a:txBody>
                      <a:tcPr anchor="ctr"/>
                    </a:tc>
                    <a:extLst>
                      <a:ext uri="{0D108BD9-81ED-4DB2-BD59-A6C34878D82A}">
                        <a16:rowId xmlns:a16="http://schemas.microsoft.com/office/drawing/2014/main" val="1525224906"/>
                      </a:ext>
                    </a:extLst>
                  </a:tr>
                  <a:tr h="274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Total heat shield radius (Rb)</a:t>
                          </a:r>
                        </a:p>
                      </a:txBody>
                      <a:tcPr anchor="ctr"/>
                    </a:tc>
                    <a:extLst>
                      <a:ext uri="{0D108BD9-81ED-4DB2-BD59-A6C34878D82A}">
                        <a16:rowId xmlns:a16="http://schemas.microsoft.com/office/drawing/2014/main" val="3377741983"/>
                      </a:ext>
                    </a:extLst>
                  </a:tr>
                  <a:tr h="274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Side curve radius (Rs)</a:t>
                          </a:r>
                        </a:p>
                      </a:txBody>
                      <a:tcPr anchor="ctr"/>
                    </a:tc>
                    <a:extLst>
                      <a:ext uri="{0D108BD9-81ED-4DB2-BD59-A6C34878D82A}">
                        <a16:rowId xmlns:a16="http://schemas.microsoft.com/office/drawing/2014/main" val="216799823"/>
                      </a:ext>
                    </a:extLst>
                  </a:tr>
                  <a:tr h="274320">
                    <a:tc>
                      <a:txBody>
                        <a:bodyPr/>
                        <a:lstStyle/>
                        <a:p>
                          <a:endParaRPr lang="en-US"/>
                        </a:p>
                      </a:txBody>
                      <a:tcPr anchor="ctr">
                        <a:blipFill>
                          <a:blip r:embed="rId5"/>
                          <a:stretch>
                            <a:fillRect t="-393478" b="-502174"/>
                          </a:stretch>
                        </a:blipFill>
                      </a:tcPr>
                    </a:tc>
                    <a:extLst>
                      <a:ext uri="{0D108BD9-81ED-4DB2-BD59-A6C34878D82A}">
                        <a16:rowId xmlns:a16="http://schemas.microsoft.com/office/drawing/2014/main" val="1655425182"/>
                      </a:ext>
                    </a:extLst>
                  </a:tr>
                  <a:tr h="274320">
                    <a:tc>
                      <a:txBody>
                        <a:bodyPr/>
                        <a:lstStyle/>
                        <a:p>
                          <a:endParaRPr lang="en-US"/>
                        </a:p>
                      </a:txBody>
                      <a:tcPr anchor="ctr">
                        <a:blipFill>
                          <a:blip r:embed="rId5"/>
                          <a:stretch>
                            <a:fillRect t="-504444" b="-413333"/>
                          </a:stretch>
                        </a:blipFill>
                      </a:tcPr>
                    </a:tc>
                    <a:extLst>
                      <a:ext uri="{0D108BD9-81ED-4DB2-BD59-A6C34878D82A}">
                        <a16:rowId xmlns:a16="http://schemas.microsoft.com/office/drawing/2014/main" val="3145289165"/>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trike="noStrike" baseline="0" dirty="0">
                              <a:solidFill>
                                <a:schemeClr val="tx1"/>
                              </a:solidFill>
                              <a:latin typeface="Arial" panose="020B0604020202020204" pitchFamily="34" charset="0"/>
                              <a:cs typeface="Arial" panose="020B0604020202020204" pitchFamily="34" charset="0"/>
                            </a:rPr>
                            <a:t>Thickness (t)</a:t>
                          </a:r>
                        </a:p>
                      </a:txBody>
                      <a:tcPr anchor="ctr"/>
                    </a:tc>
                    <a:extLst>
                      <a:ext uri="{0D108BD9-81ED-4DB2-BD59-A6C34878D82A}">
                        <a16:rowId xmlns:a16="http://schemas.microsoft.com/office/drawing/2014/main" val="3739262751"/>
                      </a:ext>
                    </a:extLst>
                  </a:tr>
                  <a:tr h="274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Payload mass</a:t>
                          </a:r>
                        </a:p>
                      </a:txBody>
                      <a:tcPr anchor="ctr"/>
                    </a:tc>
                    <a:extLst>
                      <a:ext uri="{0D108BD9-81ED-4DB2-BD59-A6C34878D82A}">
                        <a16:rowId xmlns:a16="http://schemas.microsoft.com/office/drawing/2014/main" val="2880880716"/>
                      </a:ext>
                    </a:extLst>
                  </a:tr>
                  <a:tr h="274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Distance between payload and heat shield</a:t>
                          </a:r>
                        </a:p>
                      </a:txBody>
                      <a:tcPr anchor="ctr"/>
                    </a:tc>
                    <a:extLst>
                      <a:ext uri="{0D108BD9-81ED-4DB2-BD59-A6C34878D82A}">
                        <a16:rowId xmlns:a16="http://schemas.microsoft.com/office/drawing/2014/main" val="1475075962"/>
                      </a:ext>
                    </a:extLst>
                  </a:tr>
                  <a:tr h="274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strike="noStrike" baseline="0" dirty="0">
                              <a:solidFill>
                                <a:schemeClr val="tx1"/>
                              </a:solidFill>
                              <a:latin typeface="Arial" panose="020B0604020202020204" pitchFamily="34" charset="0"/>
                              <a:cs typeface="Arial" panose="020B0604020202020204" pitchFamily="34" charset="0"/>
                            </a:rPr>
                            <a:t>Stiffener cross-section (base, height)</a:t>
                          </a:r>
                        </a:p>
                      </a:txBody>
                      <a:tcPr anchor="ctr"/>
                    </a:tc>
                    <a:extLst>
                      <a:ext uri="{0D108BD9-81ED-4DB2-BD59-A6C34878D82A}">
                        <a16:rowId xmlns:a16="http://schemas.microsoft.com/office/drawing/2014/main" val="3980984026"/>
                      </a:ext>
                    </a:extLst>
                  </a:tr>
                </a:tbl>
              </a:graphicData>
            </a:graphic>
          </p:graphicFrame>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CBA84068-E6ED-44FE-86F2-2BFA67078339}"/>
                  </a:ext>
                </a:extLst>
              </p:cNvPr>
              <p:cNvSpPr>
                <a:spLocks noGrp="1"/>
              </p:cNvSpPr>
              <p:nvPr>
                <p:ph idx="1"/>
              </p:nvPr>
            </p:nvSpPr>
            <p:spPr>
              <a:xfrm>
                <a:off x="317962" y="889462"/>
                <a:ext cx="11556076" cy="2190946"/>
              </a:xfrm>
            </p:spPr>
            <p:txBody>
              <a:bodyPr>
                <a:normAutofit/>
              </a:bodyPr>
              <a:lstStyle/>
              <a:p>
                <a:r>
                  <a:rPr lang="en-US" sz="1600" dirty="0"/>
                  <a:t>Space filling technique chosen </a:t>
                </a:r>
                <a:r>
                  <a:rPr lang="en-US" sz="1600" dirty="0">
                    <a:solidFill>
                      <a:srgbClr val="FF0000"/>
                    </a:solidFill>
                  </a:rPr>
                  <a:t>[backup 3]</a:t>
                </a:r>
                <a:r>
                  <a:rPr lang="en-US" sz="1600" dirty="0"/>
                  <a:t>: Sobol Low Discrepancy Sequence (LDS) </a:t>
                </a:r>
              </a:p>
              <a:p>
                <a:pPr lvl="1">
                  <a:spcBef>
                    <a:spcPts val="1000"/>
                  </a:spcBef>
                </a:pPr>
                <a:r>
                  <a:rPr lang="en-US" sz="1400" dirty="0"/>
                  <a:t>Given a half-open s-dimensional unit cube </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𝐼</m:t>
                        </m:r>
                      </m:e>
                      <m:sup>
                        <m:r>
                          <a:rPr lang="en-US" sz="1400" b="0" i="1" smtClean="0">
                            <a:latin typeface="Cambria Math" panose="02040503050406030204" pitchFamily="18" charset="0"/>
                          </a:rPr>
                          <m:t>𝑠</m:t>
                        </m:r>
                      </m:sup>
                    </m:sSup>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d>
                          <m:dPr>
                            <m:begChr m:val="["/>
                            <m:ctrlPr>
                              <a:rPr lang="en-US" sz="1400" b="0" i="1" smtClean="0">
                                <a:latin typeface="Cambria Math" panose="02040503050406030204" pitchFamily="18" charset="0"/>
                              </a:rPr>
                            </m:ctrlPr>
                          </m:dPr>
                          <m:e>
                            <m:r>
                              <a:rPr lang="en-US" sz="1400" b="0" i="1" smtClean="0">
                                <a:latin typeface="Cambria Math" panose="02040503050406030204" pitchFamily="18" charset="0"/>
                              </a:rPr>
                              <m:t>0, 1</m:t>
                            </m:r>
                          </m:e>
                        </m:d>
                      </m:e>
                      <m:sup>
                        <m:r>
                          <a:rPr lang="en-US" sz="1400" b="0" i="1" smtClean="0">
                            <a:latin typeface="Cambria Math" panose="02040503050406030204" pitchFamily="18" charset="0"/>
                          </a:rPr>
                          <m:t>𝑠</m:t>
                        </m:r>
                      </m:sup>
                    </m:sSup>
                  </m:oMath>
                </a14:m>
                <a:r>
                  <a:rPr lang="en-US" sz="1400" dirty="0"/>
                  <a:t>, with </a:t>
                </a:r>
                <a14:m>
                  <m:oMath xmlns:m="http://schemas.openxmlformats.org/officeDocument/2006/math">
                    <m:r>
                      <a:rPr lang="en-US" sz="1400" b="0" i="1" smtClean="0">
                        <a:latin typeface="Cambria Math" panose="02040503050406030204" pitchFamily="18" charset="0"/>
                      </a:rPr>
                      <m:t>𝑁</m:t>
                    </m:r>
                  </m:oMath>
                </a14:m>
                <a:r>
                  <a:rPr lang="en-US" sz="1400" dirty="0"/>
                  <a:t> points, and a subset </a:t>
                </a:r>
                <a14:m>
                  <m:oMath xmlns:m="http://schemas.openxmlformats.org/officeDocument/2006/math">
                    <m:r>
                      <a:rPr lang="en-US" sz="1400" b="0" i="1" smtClean="0">
                        <a:latin typeface="Cambria Math" panose="02040503050406030204" pitchFamily="18" charset="0"/>
                      </a:rPr>
                      <m:t>𝐽</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𝐼</m:t>
                        </m:r>
                      </m:e>
                      <m:sup>
                        <m:r>
                          <a:rPr lang="en-US" sz="1400" b="0" i="1" smtClean="0">
                            <a:latin typeface="Cambria Math" panose="02040503050406030204" pitchFamily="18" charset="0"/>
                          </a:rPr>
                          <m:t>𝑠</m:t>
                        </m:r>
                      </m:sup>
                    </m:sSup>
                  </m:oMath>
                </a14:m>
                <a:r>
                  <a:rPr lang="en-US" sz="1400" dirty="0"/>
                  <a:t> such that </a:t>
                </a:r>
                <a14:m>
                  <m:oMath xmlns:m="http://schemas.openxmlformats.org/officeDocument/2006/math">
                    <m:r>
                      <a:rPr lang="en-US" sz="1400" b="0" i="1" smtClean="0">
                        <a:latin typeface="Cambria Math" panose="02040503050406030204" pitchFamily="18" charset="0"/>
                      </a:rPr>
                      <m:t>𝑉</m:t>
                    </m:r>
                    <m:r>
                      <a:rPr lang="en-US" sz="1400" b="0" i="1" smtClean="0">
                        <a:latin typeface="Cambria Math" panose="02040503050406030204" pitchFamily="18" charset="0"/>
                      </a:rPr>
                      <m:t>(</m:t>
                    </m:r>
                    <m:r>
                      <a:rPr lang="en-US" sz="1400" b="0" i="1" smtClean="0">
                        <a:latin typeface="Cambria Math" panose="02040503050406030204" pitchFamily="18" charset="0"/>
                      </a:rPr>
                      <m:t>𝐽</m:t>
                    </m:r>
                    <m:r>
                      <a:rPr lang="en-US" sz="1400" b="0" i="1" smtClean="0">
                        <a:latin typeface="Cambria Math" panose="02040503050406030204" pitchFamily="18" charset="0"/>
                      </a:rPr>
                      <m:t>)</m:t>
                    </m:r>
                  </m:oMath>
                </a14:m>
                <a:r>
                  <a:rPr lang="en-US" sz="1400" dirty="0"/>
                  <a:t> is the volume of the subset, the discrepancy is defined by:</a:t>
                </a:r>
              </a:p>
              <a:p>
                <a:pPr marL="0" indent="0" algn="ctr">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𝐷</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𝐽</m:t>
                          </m:r>
                          <m:r>
                            <a:rPr lang="en-US" sz="1600" b="0" i="1" smtClean="0">
                              <a:latin typeface="Cambria Math" panose="02040503050406030204" pitchFamily="18" charset="0"/>
                            </a:rPr>
                            <m:t>, </m:t>
                          </m:r>
                          <m:r>
                            <a:rPr lang="en-US" sz="1600" b="0" i="1" smtClean="0">
                              <a:latin typeface="Cambria Math" panose="02040503050406030204" pitchFamily="18" charset="0"/>
                            </a:rPr>
                            <m:t>𝑁</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d>
                                <m:dPr>
                                  <m:begChr m:val="|"/>
                                  <m:endChr m:val="|"/>
                                  <m:ctrlPr>
                                    <a:rPr lang="en-US" sz="1600" b="0" i="1" smtClean="0">
                                      <a:latin typeface="Cambria Math" panose="02040503050406030204" pitchFamily="18" charset="0"/>
                                    </a:rPr>
                                  </m:ctrlPr>
                                </m:dPr>
                                <m:e>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𝐽</m:t>
                                      </m:r>
                                    </m:e>
                                  </m:d>
                                </m:e>
                              </m:d>
                            </m:num>
                            <m:den>
                              <m:r>
                                <a:rPr lang="en-US" sz="1600" b="0" i="1" smtClean="0">
                                  <a:latin typeface="Cambria Math" panose="02040503050406030204" pitchFamily="18" charset="0"/>
                                </a:rPr>
                                <m:t>𝑁</m:t>
                              </m:r>
                            </m:den>
                          </m:f>
                          <m:r>
                            <a:rPr lang="en-US" sz="1600" b="0" i="1" smtClean="0">
                              <a:latin typeface="Cambria Math" panose="02040503050406030204" pitchFamily="18" charset="0"/>
                            </a:rPr>
                            <m:t>−</m:t>
                          </m:r>
                          <m:r>
                            <a:rPr lang="en-US" sz="1600" b="0" i="1" smtClean="0">
                              <a:latin typeface="Cambria Math" panose="02040503050406030204" pitchFamily="18" charset="0"/>
                            </a:rPr>
                            <m:t>𝑉</m:t>
                          </m:r>
                          <m:r>
                            <a:rPr lang="en-US" sz="1600" b="0" i="1" smtClean="0">
                              <a:latin typeface="Cambria Math" panose="02040503050406030204" pitchFamily="18" charset="0"/>
                            </a:rPr>
                            <m:t>(</m:t>
                          </m:r>
                          <m:r>
                            <a:rPr lang="en-US" sz="1600" b="0" i="1" smtClean="0">
                              <a:latin typeface="Cambria Math" panose="02040503050406030204" pitchFamily="18" charset="0"/>
                            </a:rPr>
                            <m:t>𝐽</m:t>
                          </m:r>
                          <m:r>
                            <a:rPr lang="en-US" sz="1600" b="0" i="1" smtClean="0">
                              <a:latin typeface="Cambria Math" panose="02040503050406030204" pitchFamily="18" charset="0"/>
                            </a:rPr>
                            <m:t>)</m:t>
                          </m:r>
                        </m:e>
                      </m:d>
                    </m:oMath>
                  </m:oMathPara>
                </a14:m>
                <a:endParaRPr lang="en-US" sz="1600" dirty="0"/>
              </a:p>
              <a:p>
                <a:pPr lvl="1"/>
                <a:r>
                  <a:rPr lang="en-US" sz="1400" dirty="0"/>
                  <a:t>To have a low-discrepancy sequence, the number of elements in </a:t>
                </a:r>
                <a14:m>
                  <m:oMath xmlns:m="http://schemas.openxmlformats.org/officeDocument/2006/math">
                    <m:r>
                      <a:rPr lang="en-US" sz="1400" b="0" i="1" smtClean="0">
                        <a:latin typeface="Cambria Math" panose="02040503050406030204" pitchFamily="18" charset="0"/>
                      </a:rPr>
                      <m:t>𝐽</m:t>
                    </m:r>
                  </m:oMath>
                </a14:m>
                <a:r>
                  <a:rPr lang="en-US" sz="1400" dirty="0"/>
                  <a:t> needs to be close to proportional to the fraction of the entire space </a:t>
                </a:r>
                <a14:m>
                  <m:oMath xmlns:m="http://schemas.openxmlformats.org/officeDocument/2006/math">
                    <m:r>
                      <a:rPr lang="en-US" sz="1400" b="0" i="1" smtClean="0">
                        <a:latin typeface="Cambria Math" panose="02040503050406030204" pitchFamily="18" charset="0"/>
                      </a:rPr>
                      <m:t>𝐽</m:t>
                    </m:r>
                  </m:oMath>
                </a14:m>
                <a:r>
                  <a:rPr lang="en-US" sz="1400" dirty="0"/>
                  <a:t> takes up. If </a:t>
                </a:r>
                <a14:m>
                  <m:oMath xmlns:m="http://schemas.openxmlformats.org/officeDocument/2006/math">
                    <m:r>
                      <a:rPr lang="en-US" sz="1400" b="0" i="1" smtClean="0">
                        <a:latin typeface="Cambria Math" panose="02040503050406030204" pitchFamily="18" charset="0"/>
                      </a:rPr>
                      <m:t>𝐷</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𝐽</m:t>
                        </m:r>
                        <m:r>
                          <a:rPr lang="en-US" sz="1400" b="0" i="1" smtClean="0">
                            <a:latin typeface="Cambria Math" panose="02040503050406030204" pitchFamily="18" charset="0"/>
                          </a:rPr>
                          <m:t>, </m:t>
                        </m:r>
                        <m:r>
                          <a:rPr lang="en-US" sz="1400" b="0" i="1" smtClean="0">
                            <a:latin typeface="Cambria Math" panose="02040503050406030204" pitchFamily="18" charset="0"/>
                          </a:rPr>
                          <m:t>𝑁</m:t>
                        </m:r>
                      </m:e>
                    </m:d>
                    <m:r>
                      <a:rPr lang="en-US" sz="1400" b="0" i="1" smtClean="0">
                        <a:latin typeface="Cambria Math" panose="02040503050406030204" pitchFamily="18" charset="0"/>
                      </a:rPr>
                      <m:t>=0</m:t>
                    </m:r>
                  </m:oMath>
                </a14:m>
                <a:r>
                  <a:rPr lang="en-US" sz="1400" dirty="0"/>
                  <a:t>, the sequence has no randomness.</a:t>
                </a:r>
              </a:p>
              <a:p>
                <a:pPr lvl="1"/>
                <a:r>
                  <a:rPr lang="en-US" sz="1400" dirty="0"/>
                  <a:t>Little-to-no degradation up to 260 dimensions [5]</a:t>
                </a:r>
              </a:p>
            </p:txBody>
          </p:sp>
        </mc:Choice>
        <mc:Fallback xmlns="">
          <p:sp>
            <p:nvSpPr>
              <p:cNvPr id="7" name="Content Placeholder 2">
                <a:extLst>
                  <a:ext uri="{FF2B5EF4-FFF2-40B4-BE49-F238E27FC236}">
                    <a16:creationId xmlns:a16="http://schemas.microsoft.com/office/drawing/2014/main" id="{CBA84068-E6ED-44FE-86F2-2BFA67078339}"/>
                  </a:ext>
                </a:extLst>
              </p:cNvPr>
              <p:cNvSpPr>
                <a:spLocks noGrp="1" noRot="1" noChangeAspect="1" noMove="1" noResize="1" noEditPoints="1" noAdjustHandles="1" noChangeArrowheads="1" noChangeShapeType="1" noTextEdit="1"/>
              </p:cNvSpPr>
              <p:nvPr>
                <p:ph idx="1"/>
              </p:nvPr>
            </p:nvSpPr>
            <p:spPr>
              <a:xfrm>
                <a:off x="317962" y="889462"/>
                <a:ext cx="11556076" cy="2190946"/>
              </a:xfrm>
              <a:blipFill>
                <a:blip r:embed="rId6"/>
                <a:stretch>
                  <a:fillRect l="-211" t="-195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A47AD44-BCB0-4886-9CAB-63AD5868D626}"/>
              </a:ext>
            </a:extLst>
          </p:cNvPr>
          <p:cNvSpPr txBox="1"/>
          <p:nvPr/>
        </p:nvSpPr>
        <p:spPr>
          <a:xfrm>
            <a:off x="4357331" y="3523677"/>
            <a:ext cx="1918304" cy="253916"/>
          </a:xfrm>
          <a:prstGeom prst="rect">
            <a:avLst/>
          </a:prstGeom>
          <a:solidFill>
            <a:schemeClr val="bg1"/>
          </a:solidFill>
        </p:spPr>
        <p:txBody>
          <a:bodyPr wrap="square" rtlCol="0" anchor="b">
            <a:spAutoFit/>
          </a:bodyPr>
          <a:lstStyle/>
          <a:p>
            <a:pPr algn="ctr"/>
            <a:r>
              <a:rPr lang="en-US" sz="1050" dirty="0">
                <a:highlight>
                  <a:srgbClr val="000000"/>
                </a:highlight>
              </a:rPr>
              <a:t>Sobol (Uniform Distribution)</a:t>
            </a:r>
          </a:p>
        </p:txBody>
      </p:sp>
      <p:sp>
        <p:nvSpPr>
          <p:cNvPr id="9" name="TextBox 8">
            <a:extLst>
              <a:ext uri="{FF2B5EF4-FFF2-40B4-BE49-F238E27FC236}">
                <a16:creationId xmlns:a16="http://schemas.microsoft.com/office/drawing/2014/main" id="{95F4ED0D-0A84-44E4-B870-764DE51B296C}"/>
              </a:ext>
            </a:extLst>
          </p:cNvPr>
          <p:cNvSpPr txBox="1"/>
          <p:nvPr/>
        </p:nvSpPr>
        <p:spPr>
          <a:xfrm>
            <a:off x="6601830" y="3523677"/>
            <a:ext cx="1918304" cy="253916"/>
          </a:xfrm>
          <a:prstGeom prst="rect">
            <a:avLst/>
          </a:prstGeom>
          <a:solidFill>
            <a:schemeClr val="bg1"/>
          </a:solidFill>
        </p:spPr>
        <p:txBody>
          <a:bodyPr wrap="square" rtlCol="0" anchor="b">
            <a:spAutoFit/>
          </a:bodyPr>
          <a:lstStyle/>
          <a:p>
            <a:pPr algn="ctr"/>
            <a:r>
              <a:rPr lang="en-US" sz="1050" dirty="0">
                <a:highlight>
                  <a:srgbClr val="000000"/>
                </a:highlight>
              </a:rPr>
              <a:t>Random (Uniform Distribution)</a:t>
            </a:r>
          </a:p>
        </p:txBody>
      </p:sp>
      <p:sp>
        <p:nvSpPr>
          <p:cNvPr id="10" name="TextBox 9">
            <a:extLst>
              <a:ext uri="{FF2B5EF4-FFF2-40B4-BE49-F238E27FC236}">
                <a16:creationId xmlns:a16="http://schemas.microsoft.com/office/drawing/2014/main" id="{D3EDA589-12AB-4C91-8D76-DB7EE9E8EBC9}"/>
              </a:ext>
            </a:extLst>
          </p:cNvPr>
          <p:cNvSpPr txBox="1"/>
          <p:nvPr/>
        </p:nvSpPr>
        <p:spPr>
          <a:xfrm>
            <a:off x="8985061" y="3509774"/>
            <a:ext cx="1918304" cy="253916"/>
          </a:xfrm>
          <a:prstGeom prst="rect">
            <a:avLst/>
          </a:prstGeom>
          <a:solidFill>
            <a:schemeClr val="bg1"/>
          </a:solidFill>
        </p:spPr>
        <p:txBody>
          <a:bodyPr wrap="square" rtlCol="0" anchor="b">
            <a:spAutoFit/>
          </a:bodyPr>
          <a:lstStyle/>
          <a:p>
            <a:pPr algn="ctr"/>
            <a:r>
              <a:rPr lang="en-US" sz="1050" dirty="0">
                <a:highlight>
                  <a:srgbClr val="000000"/>
                </a:highlight>
              </a:rPr>
              <a:t>Random (Normal Distribution)</a:t>
            </a:r>
          </a:p>
        </p:txBody>
      </p:sp>
    </p:spTree>
    <p:extLst>
      <p:ext uri="{BB962C8B-B14F-4D97-AF65-F5344CB8AC3E}">
        <p14:creationId xmlns:p14="http://schemas.microsoft.com/office/powerpoint/2010/main" val="318184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3A0D-D9F6-4742-B0FF-DB8C9E137A2B}"/>
              </a:ext>
            </a:extLst>
          </p:cNvPr>
          <p:cNvSpPr>
            <a:spLocks noGrp="1"/>
          </p:cNvSpPr>
          <p:nvPr>
            <p:ph type="title"/>
          </p:nvPr>
        </p:nvSpPr>
        <p:spPr/>
        <p:txBody>
          <a:bodyPr/>
          <a:lstStyle/>
          <a:p>
            <a:r>
              <a:rPr lang="en-US" dirty="0"/>
              <a:t>Dimensionality Reduction (Algorithms) </a:t>
            </a:r>
          </a:p>
        </p:txBody>
      </p:sp>
      <p:sp>
        <p:nvSpPr>
          <p:cNvPr id="3" name="Content Placeholder 2">
            <a:extLst>
              <a:ext uri="{FF2B5EF4-FFF2-40B4-BE49-F238E27FC236}">
                <a16:creationId xmlns:a16="http://schemas.microsoft.com/office/drawing/2014/main" id="{95D14AE2-7173-4B79-B692-5989F29E462D}"/>
              </a:ext>
            </a:extLst>
          </p:cNvPr>
          <p:cNvSpPr>
            <a:spLocks noGrp="1"/>
          </p:cNvSpPr>
          <p:nvPr>
            <p:ph idx="1"/>
          </p:nvPr>
        </p:nvSpPr>
        <p:spPr>
          <a:xfrm>
            <a:off x="347749" y="1168919"/>
            <a:ext cx="3445691" cy="4990812"/>
          </a:xfrm>
        </p:spPr>
        <p:txBody>
          <a:bodyPr>
            <a:normAutofit/>
          </a:bodyPr>
          <a:lstStyle/>
          <a:p>
            <a:pPr marL="0" indent="0">
              <a:buNone/>
            </a:pPr>
            <a:r>
              <a:rPr lang="en-US" sz="1600" dirty="0"/>
              <a:t>Implemented regression methods:</a:t>
            </a:r>
          </a:p>
          <a:p>
            <a:r>
              <a:rPr lang="en-US" sz="1600" dirty="0"/>
              <a:t>Single linear regression</a:t>
            </a:r>
          </a:p>
          <a:p>
            <a:r>
              <a:rPr lang="en-US" sz="1600" dirty="0"/>
              <a:t>Multiple linear regression</a:t>
            </a:r>
          </a:p>
          <a:p>
            <a:r>
              <a:rPr lang="en-US" sz="1600" dirty="0"/>
              <a:t>Polynomial regression</a:t>
            </a:r>
          </a:p>
          <a:p>
            <a:r>
              <a:rPr lang="en-US" sz="1600" dirty="0"/>
              <a:t>Decision tree</a:t>
            </a:r>
          </a:p>
          <a:p>
            <a:r>
              <a:rPr lang="en-US" sz="1600" dirty="0"/>
              <a:t>Gaussian process regression</a:t>
            </a:r>
          </a:p>
          <a:p>
            <a:r>
              <a:rPr lang="en-US" sz="1600" dirty="0">
                <a:solidFill>
                  <a:srgbClr val="FFFF00"/>
                </a:solidFill>
              </a:rPr>
              <a:t>Random forest [9] </a:t>
            </a:r>
            <a:r>
              <a:rPr lang="en-US" sz="1600" dirty="0">
                <a:solidFill>
                  <a:srgbClr val="FF0000"/>
                </a:solidFill>
              </a:rPr>
              <a:t>[backup 4]</a:t>
            </a:r>
            <a:endParaRPr lang="en-US" sz="1600" dirty="0">
              <a:solidFill>
                <a:srgbClr val="FFFF00"/>
              </a:solidFill>
            </a:endParaRPr>
          </a:p>
          <a:p>
            <a:pPr lvl="1"/>
            <a:r>
              <a:rPr lang="en-US" sz="1400" dirty="0">
                <a:solidFill>
                  <a:srgbClr val="FFFF00"/>
                </a:solidFill>
              </a:rPr>
              <a:t>Often used for high dimensional data </a:t>
            </a:r>
          </a:p>
          <a:p>
            <a:pPr lvl="1"/>
            <a:r>
              <a:rPr lang="en-US" sz="1400" dirty="0">
                <a:solidFill>
                  <a:srgbClr val="FFFF00"/>
                </a:solidFill>
              </a:rPr>
              <a:t>Large amount of variable importance metrics [10, 11]</a:t>
            </a:r>
          </a:p>
        </p:txBody>
      </p:sp>
      <p:sp>
        <p:nvSpPr>
          <p:cNvPr id="4" name="Date Placeholder 3">
            <a:extLst>
              <a:ext uri="{FF2B5EF4-FFF2-40B4-BE49-F238E27FC236}">
                <a16:creationId xmlns:a16="http://schemas.microsoft.com/office/drawing/2014/main" id="{5E83DE27-2B82-4795-B234-B17434415C7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4FA876F3-E53E-45A2-B829-D282BBDB019D}"/>
              </a:ext>
            </a:extLst>
          </p:cNvPr>
          <p:cNvSpPr>
            <a:spLocks noGrp="1"/>
          </p:cNvSpPr>
          <p:nvPr>
            <p:ph type="sldNum" sz="quarter" idx="12"/>
          </p:nvPr>
        </p:nvSpPr>
        <p:spPr/>
        <p:txBody>
          <a:bodyPr/>
          <a:lstStyle/>
          <a:p>
            <a:fld id="{98B00430-F449-4D7D-8E40-5182397599E2}" type="slidenum">
              <a:rPr lang="en-US" smtClean="0"/>
              <a:pPr/>
              <a:t>11</a:t>
            </a:fld>
            <a:endParaRPr lang="en-US" dirty="0"/>
          </a:p>
        </p:txBody>
      </p:sp>
      <p:cxnSp>
        <p:nvCxnSpPr>
          <p:cNvPr id="10" name="Straight Arrow Connector 9">
            <a:extLst>
              <a:ext uri="{FF2B5EF4-FFF2-40B4-BE49-F238E27FC236}">
                <a16:creationId xmlns:a16="http://schemas.microsoft.com/office/drawing/2014/main" id="{609BD481-C01B-48C9-A2CB-81205BD69F45}"/>
              </a:ext>
            </a:extLst>
          </p:cNvPr>
          <p:cNvCxnSpPr>
            <a:cxnSpLocks/>
            <a:stCxn id="22" idx="2"/>
            <a:endCxn id="64" idx="7"/>
          </p:cNvCxnSpPr>
          <p:nvPr/>
        </p:nvCxnSpPr>
        <p:spPr>
          <a:xfrm flipH="1">
            <a:off x="5161773" y="1067601"/>
            <a:ext cx="1963483" cy="8865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EB557A-AD09-45E6-B1E9-9E5905C61C67}"/>
              </a:ext>
            </a:extLst>
          </p:cNvPr>
          <p:cNvCxnSpPr>
            <a:cxnSpLocks/>
            <a:stCxn id="22" idx="2"/>
            <a:endCxn id="81" idx="0"/>
          </p:cNvCxnSpPr>
          <p:nvPr/>
        </p:nvCxnSpPr>
        <p:spPr>
          <a:xfrm flipH="1">
            <a:off x="6747112" y="1067601"/>
            <a:ext cx="378144" cy="17268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54ECFE-5E5A-43DD-A47B-492E7E96CC07}"/>
              </a:ext>
            </a:extLst>
          </p:cNvPr>
          <p:cNvSpPr txBox="1"/>
          <p:nvPr/>
        </p:nvSpPr>
        <p:spPr>
          <a:xfrm>
            <a:off x="6808278" y="698269"/>
            <a:ext cx="633956" cy="369332"/>
          </a:xfrm>
          <a:prstGeom prst="rect">
            <a:avLst/>
          </a:prstGeom>
          <a:noFill/>
        </p:spPr>
        <p:txBody>
          <a:bodyPr wrap="none" rtlCol="0">
            <a:spAutoFit/>
          </a:bodyPr>
          <a:lstStyle/>
          <a:p>
            <a:r>
              <a:rPr lang="en-US" b="1" dirty="0"/>
              <a:t>Data</a:t>
            </a:r>
          </a:p>
        </p:txBody>
      </p:sp>
      <p:cxnSp>
        <p:nvCxnSpPr>
          <p:cNvPr id="26" name="Straight Arrow Connector 25">
            <a:extLst>
              <a:ext uri="{FF2B5EF4-FFF2-40B4-BE49-F238E27FC236}">
                <a16:creationId xmlns:a16="http://schemas.microsoft.com/office/drawing/2014/main" id="{0F439852-10C3-4C34-8915-465965E1C673}"/>
              </a:ext>
            </a:extLst>
          </p:cNvPr>
          <p:cNvCxnSpPr>
            <a:cxnSpLocks/>
            <a:stCxn id="22" idx="2"/>
            <a:endCxn id="107" idx="1"/>
          </p:cNvCxnSpPr>
          <p:nvPr/>
        </p:nvCxnSpPr>
        <p:spPr>
          <a:xfrm>
            <a:off x="7125256" y="1067601"/>
            <a:ext cx="2497415" cy="12942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EAEE4F6-02B6-4EAC-8781-5E83CFAA6854}"/>
              </a:ext>
            </a:extLst>
          </p:cNvPr>
          <p:cNvCxnSpPr>
            <a:cxnSpLocks/>
            <a:stCxn id="22" idx="2"/>
          </p:cNvCxnSpPr>
          <p:nvPr/>
        </p:nvCxnSpPr>
        <p:spPr>
          <a:xfrm>
            <a:off x="7125256" y="1067601"/>
            <a:ext cx="958917" cy="1577678"/>
          </a:xfrm>
          <a:prstGeom prst="straightConnector1">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68324D4-F074-4A57-8384-B43093DFE4C5}"/>
              </a:ext>
            </a:extLst>
          </p:cNvPr>
          <p:cNvSpPr txBox="1"/>
          <p:nvPr/>
        </p:nvSpPr>
        <p:spPr>
          <a:xfrm>
            <a:off x="5048951" y="1423666"/>
            <a:ext cx="632802" cy="307777"/>
          </a:xfrm>
          <a:prstGeom prst="rect">
            <a:avLst/>
          </a:prstGeom>
          <a:noFill/>
        </p:spPr>
        <p:txBody>
          <a:bodyPr wrap="none" rtlCol="0">
            <a:spAutoFit/>
          </a:bodyPr>
          <a:lstStyle/>
          <a:p>
            <a:r>
              <a:rPr lang="en-US" sz="1400" dirty="0"/>
              <a:t>Tree 1</a:t>
            </a:r>
          </a:p>
        </p:txBody>
      </p:sp>
      <p:sp>
        <p:nvSpPr>
          <p:cNvPr id="41" name="TextBox 40">
            <a:extLst>
              <a:ext uri="{FF2B5EF4-FFF2-40B4-BE49-F238E27FC236}">
                <a16:creationId xmlns:a16="http://schemas.microsoft.com/office/drawing/2014/main" id="{4E8EE518-D8BF-4567-9A24-5EC744CDC047}"/>
              </a:ext>
            </a:extLst>
          </p:cNvPr>
          <p:cNvSpPr txBox="1"/>
          <p:nvPr/>
        </p:nvSpPr>
        <p:spPr>
          <a:xfrm>
            <a:off x="8946203" y="1800873"/>
            <a:ext cx="634404" cy="307777"/>
          </a:xfrm>
          <a:prstGeom prst="rect">
            <a:avLst/>
          </a:prstGeom>
          <a:noFill/>
        </p:spPr>
        <p:txBody>
          <a:bodyPr wrap="none" rtlCol="0">
            <a:spAutoFit/>
          </a:bodyPr>
          <a:lstStyle/>
          <a:p>
            <a:r>
              <a:rPr lang="en-US" sz="1400" dirty="0"/>
              <a:t>Tree </a:t>
            </a:r>
            <a:r>
              <a:rPr lang="en-US" sz="1400" i="1" dirty="0"/>
              <a:t>n</a:t>
            </a:r>
            <a:endParaRPr lang="en-US" sz="1400" dirty="0"/>
          </a:p>
        </p:txBody>
      </p:sp>
      <p:sp>
        <p:nvSpPr>
          <p:cNvPr id="42" name="TextBox 41">
            <a:extLst>
              <a:ext uri="{FF2B5EF4-FFF2-40B4-BE49-F238E27FC236}">
                <a16:creationId xmlns:a16="http://schemas.microsoft.com/office/drawing/2014/main" id="{7B840CA9-EB74-40F7-B0F3-A49CC9A94773}"/>
              </a:ext>
            </a:extLst>
          </p:cNvPr>
          <p:cNvSpPr txBox="1"/>
          <p:nvPr/>
        </p:nvSpPr>
        <p:spPr>
          <a:xfrm>
            <a:off x="6223812" y="2149111"/>
            <a:ext cx="632802" cy="307777"/>
          </a:xfrm>
          <a:prstGeom prst="rect">
            <a:avLst/>
          </a:prstGeom>
          <a:noFill/>
        </p:spPr>
        <p:txBody>
          <a:bodyPr wrap="none" rtlCol="0">
            <a:spAutoFit/>
          </a:bodyPr>
          <a:lstStyle/>
          <a:p>
            <a:r>
              <a:rPr lang="en-US" sz="1400" dirty="0"/>
              <a:t>Tree 2</a:t>
            </a:r>
          </a:p>
        </p:txBody>
      </p:sp>
      <p:sp>
        <p:nvSpPr>
          <p:cNvPr id="44" name="Oval 43">
            <a:extLst>
              <a:ext uri="{FF2B5EF4-FFF2-40B4-BE49-F238E27FC236}">
                <a16:creationId xmlns:a16="http://schemas.microsoft.com/office/drawing/2014/main" id="{A8EC9E3C-0A67-4537-B31F-6A6FD18FFD74}"/>
              </a:ext>
            </a:extLst>
          </p:cNvPr>
          <p:cNvSpPr/>
          <p:nvPr/>
        </p:nvSpPr>
        <p:spPr>
          <a:xfrm>
            <a:off x="4539965" y="2464304"/>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761D22D-D7C9-4B4D-89A7-FA64AB25A87D}"/>
              </a:ext>
            </a:extLst>
          </p:cNvPr>
          <p:cNvSpPr/>
          <p:nvPr/>
        </p:nvSpPr>
        <p:spPr>
          <a:xfrm>
            <a:off x="4244690" y="299770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0E7E005-D797-48D8-8B58-2D451AAC442A}"/>
              </a:ext>
            </a:extLst>
          </p:cNvPr>
          <p:cNvSpPr/>
          <p:nvPr/>
        </p:nvSpPr>
        <p:spPr>
          <a:xfrm>
            <a:off x="4809420" y="2993517"/>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CD8FEFC6-35E6-4444-9E8D-9DD32AA15AD2}"/>
              </a:ext>
            </a:extLst>
          </p:cNvPr>
          <p:cNvCxnSpPr>
            <a:cxnSpLocks/>
            <a:stCxn id="44" idx="3"/>
            <a:endCxn id="45" idx="7"/>
          </p:cNvCxnSpPr>
          <p:nvPr/>
        </p:nvCxnSpPr>
        <p:spPr>
          <a:xfrm flipH="1">
            <a:off x="4399162" y="261877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B66413D-A5E3-4B7A-B3E6-78DA2EB80DBD}"/>
              </a:ext>
            </a:extLst>
          </p:cNvPr>
          <p:cNvCxnSpPr>
            <a:cxnSpLocks/>
            <a:stCxn id="44" idx="5"/>
            <a:endCxn id="46" idx="1"/>
          </p:cNvCxnSpPr>
          <p:nvPr/>
        </p:nvCxnSpPr>
        <p:spPr>
          <a:xfrm>
            <a:off x="4694437" y="261877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8693A06-016B-48C7-86EA-706C2A7EA3A4}"/>
              </a:ext>
            </a:extLst>
          </p:cNvPr>
          <p:cNvSpPr/>
          <p:nvPr/>
        </p:nvSpPr>
        <p:spPr>
          <a:xfrm>
            <a:off x="5483551" y="246430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190E08F-57FD-44E9-931B-243AF058AD32}"/>
              </a:ext>
            </a:extLst>
          </p:cNvPr>
          <p:cNvSpPr/>
          <p:nvPr/>
        </p:nvSpPr>
        <p:spPr>
          <a:xfrm>
            <a:off x="5188276" y="299770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BCD2AF3-0C12-4145-B7D2-E9CEB9523C21}"/>
              </a:ext>
            </a:extLst>
          </p:cNvPr>
          <p:cNvSpPr/>
          <p:nvPr/>
        </p:nvSpPr>
        <p:spPr>
          <a:xfrm>
            <a:off x="5753006" y="2993517"/>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2ADC7540-4DC5-40EC-957B-28EC17F73426}"/>
              </a:ext>
            </a:extLst>
          </p:cNvPr>
          <p:cNvCxnSpPr>
            <a:cxnSpLocks/>
            <a:stCxn id="54" idx="3"/>
            <a:endCxn id="55" idx="7"/>
          </p:cNvCxnSpPr>
          <p:nvPr/>
        </p:nvCxnSpPr>
        <p:spPr>
          <a:xfrm flipH="1">
            <a:off x="5342748" y="261877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1886E3-0234-445C-9A5C-7BA6C80FC829}"/>
              </a:ext>
            </a:extLst>
          </p:cNvPr>
          <p:cNvCxnSpPr>
            <a:cxnSpLocks/>
            <a:stCxn id="54" idx="5"/>
            <a:endCxn id="56" idx="1"/>
          </p:cNvCxnSpPr>
          <p:nvPr/>
        </p:nvCxnSpPr>
        <p:spPr>
          <a:xfrm>
            <a:off x="5638023" y="261877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6297CE97-4FE8-4143-B889-17B4D2262D41}"/>
              </a:ext>
            </a:extLst>
          </p:cNvPr>
          <p:cNvSpPr/>
          <p:nvPr/>
        </p:nvSpPr>
        <p:spPr>
          <a:xfrm>
            <a:off x="5007301" y="1927675"/>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8BC249E2-C740-4FE5-9BBC-74F53F5B8946}"/>
              </a:ext>
            </a:extLst>
          </p:cNvPr>
          <p:cNvCxnSpPr>
            <a:cxnSpLocks/>
            <a:stCxn id="64" idx="3"/>
            <a:endCxn id="44" idx="7"/>
          </p:cNvCxnSpPr>
          <p:nvPr/>
        </p:nvCxnSpPr>
        <p:spPr>
          <a:xfrm flipH="1">
            <a:off x="4694437" y="2082147"/>
            <a:ext cx="339367"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B1E109A-4162-4F19-8CAB-34E0ACA6D29C}"/>
              </a:ext>
            </a:extLst>
          </p:cNvPr>
          <p:cNvCxnSpPr>
            <a:cxnSpLocks/>
            <a:stCxn id="64" idx="5"/>
            <a:endCxn id="54" idx="1"/>
          </p:cNvCxnSpPr>
          <p:nvPr/>
        </p:nvCxnSpPr>
        <p:spPr>
          <a:xfrm>
            <a:off x="5161773" y="2082147"/>
            <a:ext cx="348281"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942D5897-F59B-460F-AB39-A16430ACA2A4}"/>
              </a:ext>
            </a:extLst>
          </p:cNvPr>
          <p:cNvSpPr/>
          <p:nvPr/>
        </p:nvSpPr>
        <p:spPr>
          <a:xfrm>
            <a:off x="6189288" y="3331079"/>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A98ED49-3871-4F3F-8AB3-EFA1F91BEF4A}"/>
              </a:ext>
            </a:extLst>
          </p:cNvPr>
          <p:cNvSpPr/>
          <p:nvPr/>
        </p:nvSpPr>
        <p:spPr>
          <a:xfrm>
            <a:off x="5894013" y="3864479"/>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47D8117-6226-43FE-84C0-D3D0008934C1}"/>
              </a:ext>
            </a:extLst>
          </p:cNvPr>
          <p:cNvSpPr/>
          <p:nvPr/>
        </p:nvSpPr>
        <p:spPr>
          <a:xfrm>
            <a:off x="6458743" y="3860292"/>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19EAF1DB-2FE3-47B7-8E00-106441DCC836}"/>
              </a:ext>
            </a:extLst>
          </p:cNvPr>
          <p:cNvCxnSpPr>
            <a:cxnSpLocks/>
            <a:stCxn id="71" idx="3"/>
            <a:endCxn id="72" idx="7"/>
          </p:cNvCxnSpPr>
          <p:nvPr/>
        </p:nvCxnSpPr>
        <p:spPr>
          <a:xfrm flipH="1">
            <a:off x="6048485" y="3485551"/>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2F02786-EBD2-4471-AA2E-0C3618D5470B}"/>
              </a:ext>
            </a:extLst>
          </p:cNvPr>
          <p:cNvCxnSpPr>
            <a:cxnSpLocks/>
            <a:stCxn id="71" idx="5"/>
            <a:endCxn id="73" idx="1"/>
          </p:cNvCxnSpPr>
          <p:nvPr/>
        </p:nvCxnSpPr>
        <p:spPr>
          <a:xfrm>
            <a:off x="6343760" y="3485551"/>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A6F30873-8C9D-4BD2-A833-80FAF1AEE512}"/>
              </a:ext>
            </a:extLst>
          </p:cNvPr>
          <p:cNvSpPr/>
          <p:nvPr/>
        </p:nvSpPr>
        <p:spPr>
          <a:xfrm>
            <a:off x="7132874" y="3331079"/>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D2974C4-6967-42D1-AB67-65B039ED9A6E}"/>
              </a:ext>
            </a:extLst>
          </p:cNvPr>
          <p:cNvSpPr/>
          <p:nvPr/>
        </p:nvSpPr>
        <p:spPr>
          <a:xfrm>
            <a:off x="6837599" y="3864479"/>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9E1912A-06A9-47A7-A002-F9389CC7D1C7}"/>
              </a:ext>
            </a:extLst>
          </p:cNvPr>
          <p:cNvSpPr/>
          <p:nvPr/>
        </p:nvSpPr>
        <p:spPr>
          <a:xfrm>
            <a:off x="7402329" y="3860292"/>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0AD943B-BE7B-4C11-921F-7C3B1A43B443}"/>
              </a:ext>
            </a:extLst>
          </p:cNvPr>
          <p:cNvCxnSpPr>
            <a:cxnSpLocks/>
            <a:stCxn id="76" idx="3"/>
            <a:endCxn id="77" idx="7"/>
          </p:cNvCxnSpPr>
          <p:nvPr/>
        </p:nvCxnSpPr>
        <p:spPr>
          <a:xfrm flipH="1">
            <a:off x="6992071" y="3485551"/>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D212866-B571-4104-AA1E-E090416F54F3}"/>
              </a:ext>
            </a:extLst>
          </p:cNvPr>
          <p:cNvCxnSpPr>
            <a:cxnSpLocks/>
            <a:stCxn id="76" idx="5"/>
            <a:endCxn id="78" idx="1"/>
          </p:cNvCxnSpPr>
          <p:nvPr/>
        </p:nvCxnSpPr>
        <p:spPr>
          <a:xfrm>
            <a:off x="7287346" y="3485551"/>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919EB5B9-96C0-4732-A7E3-96A60226DB77}"/>
              </a:ext>
            </a:extLst>
          </p:cNvPr>
          <p:cNvSpPr/>
          <p:nvPr/>
        </p:nvSpPr>
        <p:spPr>
          <a:xfrm>
            <a:off x="6656624" y="2794450"/>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00F469D6-6026-4916-860D-B2F6D060E60A}"/>
              </a:ext>
            </a:extLst>
          </p:cNvPr>
          <p:cNvCxnSpPr>
            <a:cxnSpLocks/>
            <a:stCxn id="81" idx="3"/>
            <a:endCxn id="71" idx="7"/>
          </p:cNvCxnSpPr>
          <p:nvPr/>
        </p:nvCxnSpPr>
        <p:spPr>
          <a:xfrm flipH="1">
            <a:off x="6343760" y="2948922"/>
            <a:ext cx="339367"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65F77AB-5050-4737-BACD-46C7A1BED838}"/>
              </a:ext>
            </a:extLst>
          </p:cNvPr>
          <p:cNvCxnSpPr>
            <a:cxnSpLocks/>
            <a:stCxn id="81" idx="5"/>
            <a:endCxn id="76" idx="1"/>
          </p:cNvCxnSpPr>
          <p:nvPr/>
        </p:nvCxnSpPr>
        <p:spPr>
          <a:xfrm>
            <a:off x="6811096" y="2948922"/>
            <a:ext cx="348281"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B0A37C74-9C84-4365-A915-B96E8AF970F6}"/>
              </a:ext>
            </a:extLst>
          </p:cNvPr>
          <p:cNvSpPr/>
          <p:nvPr/>
        </p:nvSpPr>
        <p:spPr>
          <a:xfrm>
            <a:off x="9128832" y="287196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C49E571-4E83-4EB9-8BEE-49F2E6DE0AF9}"/>
              </a:ext>
            </a:extLst>
          </p:cNvPr>
          <p:cNvSpPr/>
          <p:nvPr/>
        </p:nvSpPr>
        <p:spPr>
          <a:xfrm>
            <a:off x="8833557" y="340536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C0941A1-3AA6-44E4-915B-93F07CCF561B}"/>
              </a:ext>
            </a:extLst>
          </p:cNvPr>
          <p:cNvSpPr/>
          <p:nvPr/>
        </p:nvSpPr>
        <p:spPr>
          <a:xfrm>
            <a:off x="9398287" y="3401177"/>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D4901744-9CCE-4BF2-9EFC-01146DD118E9}"/>
              </a:ext>
            </a:extLst>
          </p:cNvPr>
          <p:cNvCxnSpPr>
            <a:cxnSpLocks/>
            <a:stCxn id="97" idx="3"/>
            <a:endCxn id="98" idx="7"/>
          </p:cNvCxnSpPr>
          <p:nvPr/>
        </p:nvCxnSpPr>
        <p:spPr>
          <a:xfrm flipH="1">
            <a:off x="8988029" y="302643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07D9A70-8BD4-4A86-8EE5-35D886631FC9}"/>
              </a:ext>
            </a:extLst>
          </p:cNvPr>
          <p:cNvCxnSpPr>
            <a:cxnSpLocks/>
            <a:stCxn id="97" idx="5"/>
            <a:endCxn id="99" idx="1"/>
          </p:cNvCxnSpPr>
          <p:nvPr/>
        </p:nvCxnSpPr>
        <p:spPr>
          <a:xfrm>
            <a:off x="9283304" y="302643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AA02545E-8063-40A5-A9AC-12EE95D5F106}"/>
              </a:ext>
            </a:extLst>
          </p:cNvPr>
          <p:cNvSpPr/>
          <p:nvPr/>
        </p:nvSpPr>
        <p:spPr>
          <a:xfrm>
            <a:off x="10072418" y="2871964"/>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3133E4A5-0B5D-4930-8AFD-5DA04DCF3CB9}"/>
              </a:ext>
            </a:extLst>
          </p:cNvPr>
          <p:cNvSpPr/>
          <p:nvPr/>
        </p:nvSpPr>
        <p:spPr>
          <a:xfrm>
            <a:off x="9777143" y="3405364"/>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90E19A32-D655-4F33-8418-C69C273288E2}"/>
              </a:ext>
            </a:extLst>
          </p:cNvPr>
          <p:cNvSpPr/>
          <p:nvPr/>
        </p:nvSpPr>
        <p:spPr>
          <a:xfrm>
            <a:off x="10341873" y="3401177"/>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57E0EB3C-68F7-416C-AC6F-AA1DEB9120C7}"/>
              </a:ext>
            </a:extLst>
          </p:cNvPr>
          <p:cNvCxnSpPr>
            <a:cxnSpLocks/>
            <a:stCxn id="102" idx="3"/>
            <a:endCxn id="103" idx="7"/>
          </p:cNvCxnSpPr>
          <p:nvPr/>
        </p:nvCxnSpPr>
        <p:spPr>
          <a:xfrm flipH="1">
            <a:off x="9931615" y="302643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249D189-9B43-4C7A-9492-B329CDDEF474}"/>
              </a:ext>
            </a:extLst>
          </p:cNvPr>
          <p:cNvCxnSpPr>
            <a:cxnSpLocks/>
            <a:stCxn id="102" idx="5"/>
            <a:endCxn id="104" idx="1"/>
          </p:cNvCxnSpPr>
          <p:nvPr/>
        </p:nvCxnSpPr>
        <p:spPr>
          <a:xfrm>
            <a:off x="10226890" y="302643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B062918F-B243-46D7-B5B7-0479C2190D26}"/>
              </a:ext>
            </a:extLst>
          </p:cNvPr>
          <p:cNvSpPr/>
          <p:nvPr/>
        </p:nvSpPr>
        <p:spPr>
          <a:xfrm>
            <a:off x="9596168" y="2335335"/>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E5E3B46E-EE32-4E71-8603-9DAC94E51748}"/>
              </a:ext>
            </a:extLst>
          </p:cNvPr>
          <p:cNvCxnSpPr>
            <a:cxnSpLocks/>
            <a:stCxn id="107" idx="3"/>
            <a:endCxn id="97" idx="7"/>
          </p:cNvCxnSpPr>
          <p:nvPr/>
        </p:nvCxnSpPr>
        <p:spPr>
          <a:xfrm flipH="1">
            <a:off x="9283304" y="2489807"/>
            <a:ext cx="339367"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B245C4C-9025-4935-88A3-6072DDD3B23F}"/>
              </a:ext>
            </a:extLst>
          </p:cNvPr>
          <p:cNvCxnSpPr>
            <a:cxnSpLocks/>
            <a:stCxn id="107" idx="5"/>
            <a:endCxn id="102" idx="1"/>
          </p:cNvCxnSpPr>
          <p:nvPr/>
        </p:nvCxnSpPr>
        <p:spPr>
          <a:xfrm>
            <a:off x="9750640" y="2489807"/>
            <a:ext cx="348281"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FDB6893D-A5C1-4C81-A7AB-50208FC6117D}"/>
              </a:ext>
            </a:extLst>
          </p:cNvPr>
          <p:cNvSpPr txBox="1"/>
          <p:nvPr/>
        </p:nvSpPr>
        <p:spPr>
          <a:xfrm>
            <a:off x="7889914" y="2555404"/>
            <a:ext cx="516488" cy="369332"/>
          </a:xfrm>
          <a:prstGeom prst="rect">
            <a:avLst/>
          </a:prstGeom>
          <a:noFill/>
        </p:spPr>
        <p:txBody>
          <a:bodyPr wrap="none" rtlCol="0">
            <a:spAutoFit/>
          </a:bodyPr>
          <a:lstStyle/>
          <a:p>
            <a:r>
              <a:rPr lang="en-US" dirty="0"/>
              <a:t>. . . </a:t>
            </a:r>
          </a:p>
        </p:txBody>
      </p:sp>
      <p:cxnSp>
        <p:nvCxnSpPr>
          <p:cNvPr id="142" name="Straight Arrow Connector 141">
            <a:extLst>
              <a:ext uri="{FF2B5EF4-FFF2-40B4-BE49-F238E27FC236}">
                <a16:creationId xmlns:a16="http://schemas.microsoft.com/office/drawing/2014/main" id="{91254B81-ED6A-4F39-8BC5-93067657C0DC}"/>
              </a:ext>
            </a:extLst>
          </p:cNvPr>
          <p:cNvCxnSpPr>
            <a:cxnSpLocks/>
            <a:stCxn id="46" idx="4"/>
            <a:endCxn id="145" idx="0"/>
          </p:cNvCxnSpPr>
          <p:nvPr/>
        </p:nvCxnSpPr>
        <p:spPr>
          <a:xfrm flipH="1">
            <a:off x="4887315" y="3174492"/>
            <a:ext cx="12593" cy="1270745"/>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C684AEE5-10EF-4C0A-AE69-471798D992A2}"/>
              </a:ext>
            </a:extLst>
          </p:cNvPr>
          <p:cNvSpPr txBox="1"/>
          <p:nvPr/>
        </p:nvSpPr>
        <p:spPr>
          <a:xfrm>
            <a:off x="4723648" y="4445237"/>
            <a:ext cx="327334" cy="307777"/>
          </a:xfrm>
          <a:prstGeom prst="rect">
            <a:avLst/>
          </a:prstGeom>
          <a:noFill/>
        </p:spPr>
        <p:txBody>
          <a:bodyPr wrap="none" rtlCol="0">
            <a:spAutoFit/>
          </a:bodyPr>
          <a:lstStyle/>
          <a:p>
            <a:pPr algn="ctr"/>
            <a:r>
              <a:rPr lang="en-US" sz="1400" dirty="0">
                <a:solidFill>
                  <a:srgbClr val="FFFF00"/>
                </a:solidFill>
              </a:rPr>
              <a:t>S</a:t>
            </a:r>
            <a:r>
              <a:rPr lang="en-US" sz="1400" baseline="-25000" dirty="0">
                <a:solidFill>
                  <a:srgbClr val="FFFF00"/>
                </a:solidFill>
              </a:rPr>
              <a:t>1</a:t>
            </a:r>
          </a:p>
        </p:txBody>
      </p:sp>
      <p:sp>
        <p:nvSpPr>
          <p:cNvPr id="146" name="TextBox 145">
            <a:extLst>
              <a:ext uri="{FF2B5EF4-FFF2-40B4-BE49-F238E27FC236}">
                <a16:creationId xmlns:a16="http://schemas.microsoft.com/office/drawing/2014/main" id="{8A5275A3-49CD-4601-8517-CCD9994F29E8}"/>
              </a:ext>
            </a:extLst>
          </p:cNvPr>
          <p:cNvSpPr txBox="1"/>
          <p:nvPr/>
        </p:nvSpPr>
        <p:spPr>
          <a:xfrm>
            <a:off x="6854907" y="4445236"/>
            <a:ext cx="327334" cy="307777"/>
          </a:xfrm>
          <a:prstGeom prst="rect">
            <a:avLst/>
          </a:prstGeom>
          <a:noFill/>
        </p:spPr>
        <p:txBody>
          <a:bodyPr wrap="none" rtlCol="0">
            <a:spAutoFit/>
          </a:bodyPr>
          <a:lstStyle/>
          <a:p>
            <a:pPr algn="ctr"/>
            <a:r>
              <a:rPr lang="en-US" sz="1400" dirty="0">
                <a:solidFill>
                  <a:srgbClr val="FFFF00"/>
                </a:solidFill>
              </a:rPr>
              <a:t>S</a:t>
            </a:r>
            <a:r>
              <a:rPr lang="en-US" sz="1400" baseline="-25000" dirty="0">
                <a:solidFill>
                  <a:srgbClr val="FFFF00"/>
                </a:solidFill>
              </a:rPr>
              <a:t>2</a:t>
            </a:r>
          </a:p>
        </p:txBody>
      </p:sp>
      <p:sp>
        <p:nvSpPr>
          <p:cNvPr id="147" name="TextBox 146">
            <a:extLst>
              <a:ext uri="{FF2B5EF4-FFF2-40B4-BE49-F238E27FC236}">
                <a16:creationId xmlns:a16="http://schemas.microsoft.com/office/drawing/2014/main" id="{75EB2235-B017-4428-8465-68779652D9C1}"/>
              </a:ext>
            </a:extLst>
          </p:cNvPr>
          <p:cNvSpPr txBox="1"/>
          <p:nvPr/>
        </p:nvSpPr>
        <p:spPr>
          <a:xfrm>
            <a:off x="9512338" y="4445236"/>
            <a:ext cx="327334" cy="307777"/>
          </a:xfrm>
          <a:prstGeom prst="rect">
            <a:avLst/>
          </a:prstGeom>
          <a:noFill/>
        </p:spPr>
        <p:txBody>
          <a:bodyPr wrap="none" rtlCol="0">
            <a:spAutoFit/>
          </a:bodyPr>
          <a:lstStyle/>
          <a:p>
            <a:pPr algn="ctr"/>
            <a:r>
              <a:rPr lang="en-US" sz="1400" dirty="0">
                <a:solidFill>
                  <a:srgbClr val="FFFF00"/>
                </a:solidFill>
              </a:rPr>
              <a:t>S</a:t>
            </a:r>
            <a:r>
              <a:rPr lang="en-US" sz="1400" i="1" baseline="-25000" dirty="0">
                <a:solidFill>
                  <a:srgbClr val="FFFF00"/>
                </a:solidFill>
              </a:rPr>
              <a:t>n</a:t>
            </a:r>
            <a:endParaRPr lang="en-US" sz="1400" baseline="-25000" dirty="0">
              <a:solidFill>
                <a:srgbClr val="FFFF00"/>
              </a:solidFill>
            </a:endParaRPr>
          </a:p>
        </p:txBody>
      </p:sp>
      <p:sp>
        <p:nvSpPr>
          <p:cNvPr id="148" name="TextBox 147">
            <a:extLst>
              <a:ext uri="{FF2B5EF4-FFF2-40B4-BE49-F238E27FC236}">
                <a16:creationId xmlns:a16="http://schemas.microsoft.com/office/drawing/2014/main" id="{85E4E8FA-123A-4E98-A057-801149B90FE4}"/>
              </a:ext>
            </a:extLst>
          </p:cNvPr>
          <p:cNvSpPr txBox="1"/>
          <p:nvPr/>
        </p:nvSpPr>
        <p:spPr>
          <a:xfrm>
            <a:off x="8003784" y="3603528"/>
            <a:ext cx="399469" cy="307777"/>
          </a:xfrm>
          <a:prstGeom prst="rect">
            <a:avLst/>
          </a:prstGeom>
          <a:noFill/>
        </p:spPr>
        <p:txBody>
          <a:bodyPr wrap="none" rtlCol="0">
            <a:spAutoFit/>
          </a:bodyPr>
          <a:lstStyle/>
          <a:p>
            <a:pPr algn="ctr"/>
            <a:r>
              <a:rPr lang="en-US" sz="1400" dirty="0">
                <a:solidFill>
                  <a:srgbClr val="FFFF00"/>
                </a:solidFill>
              </a:rPr>
              <a:t>. . .</a:t>
            </a:r>
          </a:p>
        </p:txBody>
      </p:sp>
      <p:cxnSp>
        <p:nvCxnSpPr>
          <p:cNvPr id="151" name="Straight Arrow Connector 150">
            <a:extLst>
              <a:ext uri="{FF2B5EF4-FFF2-40B4-BE49-F238E27FC236}">
                <a16:creationId xmlns:a16="http://schemas.microsoft.com/office/drawing/2014/main" id="{09708EEF-C955-4DD9-BE0A-5FCE1E3729CD}"/>
              </a:ext>
            </a:extLst>
          </p:cNvPr>
          <p:cNvCxnSpPr>
            <a:cxnSpLocks/>
            <a:stCxn id="78" idx="3"/>
            <a:endCxn id="146" idx="0"/>
          </p:cNvCxnSpPr>
          <p:nvPr/>
        </p:nvCxnSpPr>
        <p:spPr>
          <a:xfrm flipH="1">
            <a:off x="7018574" y="4014764"/>
            <a:ext cx="410258" cy="430472"/>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4BA665D2-6626-45F4-B641-6F47982921B2}"/>
              </a:ext>
            </a:extLst>
          </p:cNvPr>
          <p:cNvCxnSpPr>
            <a:cxnSpLocks/>
            <a:stCxn id="126" idx="2"/>
            <a:endCxn id="148" idx="0"/>
          </p:cNvCxnSpPr>
          <p:nvPr/>
        </p:nvCxnSpPr>
        <p:spPr>
          <a:xfrm>
            <a:off x="8148158" y="2924736"/>
            <a:ext cx="55361" cy="678792"/>
          </a:xfrm>
          <a:prstGeom prst="straightConnector1">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E48DDA5-9E0A-44C1-A7D6-EC43B5BCF3E9}"/>
              </a:ext>
            </a:extLst>
          </p:cNvPr>
          <p:cNvCxnSpPr>
            <a:cxnSpLocks/>
            <a:stCxn id="103" idx="4"/>
            <a:endCxn id="147" idx="0"/>
          </p:cNvCxnSpPr>
          <p:nvPr/>
        </p:nvCxnSpPr>
        <p:spPr>
          <a:xfrm flipH="1">
            <a:off x="9676005" y="3586339"/>
            <a:ext cx="191626" cy="858897"/>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59D7711E-7E1B-4630-A8CE-D03FBD041420}"/>
                  </a:ext>
                </a:extLst>
              </p:cNvPr>
              <p:cNvSpPr txBox="1"/>
              <p:nvPr/>
            </p:nvSpPr>
            <p:spPr>
              <a:xfrm>
                <a:off x="7613873" y="4234745"/>
                <a:ext cx="1669431" cy="5228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𝑝𝑟𝑒𝑑𝑖𝑐𝑡𝑖𝑜𝑛</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𝑛</m:t>
                          </m:r>
                        </m:den>
                      </m:f>
                      <m:nary>
                        <m:naryPr>
                          <m:chr m:val="∑"/>
                          <m:supHide m:val="on"/>
                          <m:ctrlPr>
                            <a:rPr lang="en-US" sz="1400" b="0" i="1" smtClean="0">
                              <a:latin typeface="Cambria Math" panose="02040503050406030204" pitchFamily="18" charset="0"/>
                            </a:rPr>
                          </m:ctrlPr>
                        </m:naryPr>
                        <m:sub>
                          <m:r>
                            <a:rPr lang="en-US" sz="1400" b="0" i="1" smtClean="0">
                              <a:latin typeface="Cambria Math" panose="02040503050406030204" pitchFamily="18" charset="0"/>
                            </a:rPr>
                            <m:t>𝑖</m:t>
                          </m: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m:t>
                              </m:r>
                            </m:e>
                            <m:sub>
                              <m:r>
                                <a:rPr lang="en-US" sz="1400" b="0" i="1" smtClean="0">
                                  <a:latin typeface="Cambria Math" panose="02040503050406030204" pitchFamily="18" charset="0"/>
                                </a:rPr>
                                <m:t>𝑖</m:t>
                              </m:r>
                            </m:sub>
                          </m:sSub>
                        </m:e>
                      </m:nary>
                    </m:oMath>
                  </m:oMathPara>
                </a14:m>
                <a:endParaRPr lang="en-US" sz="1400" dirty="0"/>
              </a:p>
            </p:txBody>
          </p:sp>
        </mc:Choice>
        <mc:Fallback xmlns="">
          <p:sp>
            <p:nvSpPr>
              <p:cNvPr id="162" name="TextBox 161">
                <a:extLst>
                  <a:ext uri="{FF2B5EF4-FFF2-40B4-BE49-F238E27FC236}">
                    <a16:creationId xmlns:a16="http://schemas.microsoft.com/office/drawing/2014/main" id="{59D7711E-7E1B-4630-A8CE-D03FBD041420}"/>
                  </a:ext>
                </a:extLst>
              </p:cNvPr>
              <p:cNvSpPr txBox="1">
                <a:spLocks noRot="1" noChangeAspect="1" noMove="1" noResize="1" noEditPoints="1" noAdjustHandles="1" noChangeArrowheads="1" noChangeShapeType="1" noTextEdit="1"/>
              </p:cNvSpPr>
              <p:nvPr/>
            </p:nvSpPr>
            <p:spPr>
              <a:xfrm>
                <a:off x="7613873" y="4234745"/>
                <a:ext cx="1669431" cy="522835"/>
              </a:xfrm>
              <a:prstGeom prst="rect">
                <a:avLst/>
              </a:prstGeom>
              <a:blipFill>
                <a:blip r:embed="rId4"/>
                <a:stretch>
                  <a:fillRect l="-3285" t="-147059" r="-66423" b="-20705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9909BE3-51F7-408B-B819-655043FBFEFD}"/>
              </a:ext>
            </a:extLst>
          </p:cNvPr>
          <p:cNvSpPr txBox="1"/>
          <p:nvPr/>
        </p:nvSpPr>
        <p:spPr>
          <a:xfrm>
            <a:off x="8535078" y="885552"/>
            <a:ext cx="2497415" cy="646331"/>
          </a:xfrm>
          <a:prstGeom prst="rect">
            <a:avLst/>
          </a:prstGeom>
          <a:noFill/>
        </p:spPr>
        <p:txBody>
          <a:bodyPr wrap="square" rtlCol="0">
            <a:spAutoFit/>
          </a:bodyPr>
          <a:lstStyle/>
          <a:p>
            <a:pPr algn="r"/>
            <a:r>
              <a:rPr lang="en-US" dirty="0"/>
              <a:t>Figure: diagram of a decision tree</a:t>
            </a:r>
          </a:p>
        </p:txBody>
      </p:sp>
      <p:pic>
        <p:nvPicPr>
          <p:cNvPr id="66" name="Picture 65">
            <a:extLst>
              <a:ext uri="{FF2B5EF4-FFF2-40B4-BE49-F238E27FC236}">
                <a16:creationId xmlns:a16="http://schemas.microsoft.com/office/drawing/2014/main" id="{E91A16B5-AC1E-4619-8061-2C3BDBE47822}"/>
              </a:ext>
            </a:extLst>
          </p:cNvPr>
          <p:cNvPicPr>
            <a:picLocks noChangeAspect="1"/>
          </p:cNvPicPr>
          <p:nvPr/>
        </p:nvPicPr>
        <p:blipFill>
          <a:blip r:embed="rId5">
            <a:clrChange>
              <a:clrFrom>
                <a:srgbClr val="FA00C0"/>
              </a:clrFrom>
              <a:clrTo>
                <a:srgbClr val="FA00C0">
                  <a:alpha val="0"/>
                </a:srgbClr>
              </a:clrTo>
            </a:clrChange>
            <a:grayscl/>
          </a:blip>
          <a:stretch>
            <a:fillRect/>
          </a:stretch>
        </p:blipFill>
        <p:spPr>
          <a:xfrm>
            <a:off x="664788" y="4737573"/>
            <a:ext cx="10820400" cy="1533525"/>
          </a:xfrm>
          <a:prstGeom prst="rect">
            <a:avLst/>
          </a:prstGeom>
        </p:spPr>
      </p:pic>
      <p:sp>
        <p:nvSpPr>
          <p:cNvPr id="69" name="Rectangle 68">
            <a:extLst>
              <a:ext uri="{FF2B5EF4-FFF2-40B4-BE49-F238E27FC236}">
                <a16:creationId xmlns:a16="http://schemas.microsoft.com/office/drawing/2014/main" id="{C828F69E-91EE-4499-AE28-59BC77CACA37}"/>
              </a:ext>
            </a:extLst>
          </p:cNvPr>
          <p:cNvSpPr/>
          <p:nvPr/>
        </p:nvSpPr>
        <p:spPr>
          <a:xfrm>
            <a:off x="5498439" y="4985136"/>
            <a:ext cx="1195122" cy="119597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21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F617-8BEF-4F76-837A-D7053CE964AD}"/>
              </a:ext>
            </a:extLst>
          </p:cNvPr>
          <p:cNvSpPr>
            <a:spLocks noGrp="1"/>
          </p:cNvSpPr>
          <p:nvPr>
            <p:ph type="title"/>
          </p:nvPr>
        </p:nvSpPr>
        <p:spPr/>
        <p:txBody>
          <a:bodyPr/>
          <a:lstStyle/>
          <a:p>
            <a:r>
              <a:rPr lang="en-US" dirty="0"/>
              <a:t>Dimensionality Importance 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235E64-91EE-49FF-AA0B-7891EA7B6DE3}"/>
                  </a:ext>
                </a:extLst>
              </p:cNvPr>
              <p:cNvSpPr>
                <a:spLocks noGrp="1"/>
              </p:cNvSpPr>
              <p:nvPr>
                <p:ph idx="1"/>
              </p:nvPr>
            </p:nvSpPr>
            <p:spPr>
              <a:xfrm>
                <a:off x="347749" y="997468"/>
                <a:ext cx="11556076" cy="5187431"/>
              </a:xfrm>
            </p:spPr>
            <p:txBody>
              <a:bodyPr>
                <a:normAutofit/>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a:p>
                <a:endParaRPr lang="en-US" sz="1400" dirty="0"/>
              </a:p>
              <a:p>
                <a:r>
                  <a:rPr lang="en-US" sz="1400" dirty="0"/>
                  <a:t>Most important variables: </a:t>
                </a:r>
                <a:r>
                  <a:rPr lang="en-US" sz="1400" b="1" i="1" dirty="0"/>
                  <a:t>t, Rb, cone angle (</a:t>
                </a:r>
                <a:r>
                  <a:rPr lang="el-GR" sz="1400" b="1" i="1" dirty="0"/>
                  <a:t>α</a:t>
                </a:r>
                <a:r>
                  <a:rPr lang="en-US" sz="1400" b="1" i="1" dirty="0"/>
                  <a:t>), stiffener height, number of circumferential stiffeners, stiffener base</a:t>
                </a:r>
                <a:endParaRPr lang="en-US" sz="1400" dirty="0"/>
              </a:p>
              <a:p>
                <a:r>
                  <a:rPr lang="en-US" sz="1400" dirty="0"/>
                  <a:t>Importance values </a:t>
                </a:r>
                <a14:m>
                  <m:oMath xmlns:m="http://schemas.openxmlformats.org/officeDocument/2006/math">
                    <m:r>
                      <a:rPr lang="en-US" sz="1400" b="0" i="1" smtClean="0">
                        <a:latin typeface="Cambria Math" panose="02040503050406030204" pitchFamily="18" charset="0"/>
                      </a:rPr>
                      <m:t>∑=1</m:t>
                    </m:r>
                  </m:oMath>
                </a14:m>
                <a:r>
                  <a:rPr lang="en-US" sz="1400" dirty="0"/>
                  <a:t> and are calculated using the </a:t>
                </a:r>
                <a:r>
                  <a:rPr lang="en-US" sz="1400" i="1" dirty="0"/>
                  <a:t>Gini Importance Factor</a:t>
                </a:r>
                <a:r>
                  <a:rPr lang="en-US" sz="1400" dirty="0"/>
                  <a:t> [12]</a:t>
                </a:r>
              </a:p>
            </p:txBody>
          </p:sp>
        </mc:Choice>
        <mc:Fallback xmlns="">
          <p:sp>
            <p:nvSpPr>
              <p:cNvPr id="3" name="Content Placeholder 2">
                <a:extLst>
                  <a:ext uri="{FF2B5EF4-FFF2-40B4-BE49-F238E27FC236}">
                    <a16:creationId xmlns:a16="http://schemas.microsoft.com/office/drawing/2014/main" id="{68235E64-91EE-49FF-AA0B-7891EA7B6DE3}"/>
                  </a:ext>
                </a:extLst>
              </p:cNvPr>
              <p:cNvSpPr>
                <a:spLocks noGrp="1" noRot="1" noChangeAspect="1" noMove="1" noResize="1" noEditPoints="1" noAdjustHandles="1" noChangeArrowheads="1" noChangeShapeType="1" noTextEdit="1"/>
              </p:cNvSpPr>
              <p:nvPr>
                <p:ph idx="1"/>
              </p:nvPr>
            </p:nvSpPr>
            <p:spPr>
              <a:xfrm>
                <a:off x="347749" y="997468"/>
                <a:ext cx="11556076" cy="5187431"/>
              </a:xfrm>
              <a:blipFill>
                <a:blip r:embed="rId2"/>
                <a:stretch>
                  <a:fillRect l="-5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90FF762-850A-4E00-B8FB-63076E32C0EA}"/>
              </a:ext>
            </a:extLst>
          </p:cNvPr>
          <p:cNvSpPr>
            <a:spLocks noGrp="1"/>
          </p:cNvSpPr>
          <p:nvPr>
            <p:ph type="dt" sz="half" idx="10"/>
          </p:nvPr>
        </p:nvSpPr>
        <p:spPr/>
        <p:txBody>
          <a:bodyPr/>
          <a:lstStyle/>
          <a:p>
            <a:r>
              <a:rPr lang="en-US" dirty="0"/>
              <a:t>National Aeronautics and Space Association</a:t>
            </a:r>
          </a:p>
        </p:txBody>
      </p:sp>
      <p:sp>
        <p:nvSpPr>
          <p:cNvPr id="5" name="Slide Number Placeholder 4">
            <a:extLst>
              <a:ext uri="{FF2B5EF4-FFF2-40B4-BE49-F238E27FC236}">
                <a16:creationId xmlns:a16="http://schemas.microsoft.com/office/drawing/2014/main" id="{3EFE740A-8092-45B8-84E4-D0F7BF2C59ED}"/>
              </a:ext>
            </a:extLst>
          </p:cNvPr>
          <p:cNvSpPr>
            <a:spLocks noGrp="1"/>
          </p:cNvSpPr>
          <p:nvPr>
            <p:ph type="sldNum" sz="quarter" idx="12"/>
          </p:nvPr>
        </p:nvSpPr>
        <p:spPr/>
        <p:txBody>
          <a:bodyPr/>
          <a:lstStyle/>
          <a:p>
            <a:fld id="{98B00430-F449-4D7D-8E40-5182397599E2}" type="slidenum">
              <a:rPr lang="en-US" smtClean="0"/>
              <a:pPr/>
              <a:t>12</a:t>
            </a:fld>
            <a:endParaRPr lang="en-US"/>
          </a:p>
        </p:txBody>
      </p:sp>
      <p:pic>
        <p:nvPicPr>
          <p:cNvPr id="29" name="Picture 28">
            <a:extLst>
              <a:ext uri="{FF2B5EF4-FFF2-40B4-BE49-F238E27FC236}">
                <a16:creationId xmlns:a16="http://schemas.microsoft.com/office/drawing/2014/main" id="{FCA4501A-F6AA-4391-8266-FECD62B3AE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89462"/>
            <a:ext cx="12192000" cy="4389120"/>
          </a:xfrm>
          <a:prstGeom prst="rect">
            <a:avLst/>
          </a:prstGeom>
        </p:spPr>
      </p:pic>
    </p:spTree>
    <p:extLst>
      <p:ext uri="{BB962C8B-B14F-4D97-AF65-F5344CB8AC3E}">
        <p14:creationId xmlns:p14="http://schemas.microsoft.com/office/powerpoint/2010/main" val="43944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3846F2-DF82-4130-A6FF-9ECE31E038BC}"/>
              </a:ext>
            </a:extLst>
          </p:cNvPr>
          <p:cNvPicPr>
            <a:picLocks noChangeAspect="1"/>
          </p:cNvPicPr>
          <p:nvPr/>
        </p:nvPicPr>
        <p:blipFill>
          <a:blip r:embed="rId3">
            <a:extLst>
              <a:ext uri="{BEBA8EAE-BF5A-486C-A8C5-ECC9F3942E4B}">
                <a14:imgProps xmlns:a14="http://schemas.microsoft.com/office/drawing/2010/main">
                  <a14:imgLayer r:embed="rId4">
                    <a14:imgEffect>
                      <a14:saturation sat="86000"/>
                    </a14:imgEffect>
                    <a14:imgEffect>
                      <a14:brightnessContrast contrast="-20000"/>
                    </a14:imgEffect>
                  </a14:imgLayer>
                </a14:imgProps>
              </a:ext>
            </a:extLst>
          </a:blip>
          <a:stretch>
            <a:fillRect/>
          </a:stretch>
        </p:blipFill>
        <p:spPr>
          <a:xfrm>
            <a:off x="693146" y="2430165"/>
            <a:ext cx="10289082" cy="1396313"/>
          </a:xfrm>
          <a:prstGeom prst="rect">
            <a:avLst/>
          </a:prstGeom>
        </p:spPr>
      </p:pic>
      <p:sp>
        <p:nvSpPr>
          <p:cNvPr id="2" name="Title 1">
            <a:extLst>
              <a:ext uri="{FF2B5EF4-FFF2-40B4-BE49-F238E27FC236}">
                <a16:creationId xmlns:a16="http://schemas.microsoft.com/office/drawing/2014/main" id="{90DDA837-334B-4701-B533-E442F54BB5AE}"/>
              </a:ext>
            </a:extLst>
          </p:cNvPr>
          <p:cNvSpPr>
            <a:spLocks noGrp="1"/>
          </p:cNvSpPr>
          <p:nvPr>
            <p:ph type="title"/>
          </p:nvPr>
        </p:nvSpPr>
        <p:spPr/>
        <p:txBody>
          <a:bodyPr>
            <a:normAutofit fontScale="90000"/>
          </a:bodyPr>
          <a:lstStyle/>
          <a:p>
            <a:r>
              <a:rPr lang="en-US" dirty="0"/>
              <a:t>Pearson Product-Moment Correlation Matrix</a:t>
            </a:r>
          </a:p>
        </p:txBody>
      </p:sp>
      <p:sp>
        <p:nvSpPr>
          <p:cNvPr id="4" name="Date Placeholder 3">
            <a:extLst>
              <a:ext uri="{FF2B5EF4-FFF2-40B4-BE49-F238E27FC236}">
                <a16:creationId xmlns:a16="http://schemas.microsoft.com/office/drawing/2014/main" id="{278515B9-5A42-49E8-80F4-82E7ACB12F0A}"/>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26D6396B-FB50-4C77-A383-5E0DBB68A9C2}"/>
              </a:ext>
            </a:extLst>
          </p:cNvPr>
          <p:cNvSpPr>
            <a:spLocks noGrp="1"/>
          </p:cNvSpPr>
          <p:nvPr>
            <p:ph type="sldNum" sz="quarter" idx="12"/>
          </p:nvPr>
        </p:nvSpPr>
        <p:spPr/>
        <p:txBody>
          <a:bodyPr/>
          <a:lstStyle/>
          <a:p>
            <a:fld id="{98B00430-F449-4D7D-8E40-5182397599E2}" type="slidenum">
              <a:rPr lang="en-US" smtClean="0"/>
              <a:pPr/>
              <a:t>13</a:t>
            </a:fld>
            <a:endParaRPr lang="en-US"/>
          </a:p>
        </p:txBody>
      </p:sp>
      <p:sp>
        <p:nvSpPr>
          <p:cNvPr id="8" name="TextBox 7">
            <a:extLst>
              <a:ext uri="{FF2B5EF4-FFF2-40B4-BE49-F238E27FC236}">
                <a16:creationId xmlns:a16="http://schemas.microsoft.com/office/drawing/2014/main" id="{9D81778C-2B9E-4BF8-905D-95B0F78BC9A4}"/>
              </a:ext>
            </a:extLst>
          </p:cNvPr>
          <p:cNvSpPr txBox="1"/>
          <p:nvPr/>
        </p:nvSpPr>
        <p:spPr>
          <a:xfrm>
            <a:off x="5759823" y="2953870"/>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189695-BD47-4AFC-A17C-BECD6E5C0B71}"/>
                  </a:ext>
                </a:extLst>
              </p:cNvPr>
              <p:cNvSpPr txBox="1"/>
              <p:nvPr/>
            </p:nvSpPr>
            <p:spPr>
              <a:xfrm>
                <a:off x="2742263" y="4017353"/>
                <a:ext cx="6217022" cy="7518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𝑖𝑗</m:t>
                              </m:r>
                            </m:sub>
                          </m:sSub>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𝑗𝑗</m:t>
                                  </m:r>
                                </m:sub>
                              </m:sSub>
                            </m:e>
                          </m:ra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e>
                          </m:nary>
                        </m:num>
                        <m:den>
                          <m:rad>
                            <m:radPr>
                              <m:degHide m:val="on"/>
                              <m:ctrlPr>
                                <a:rPr lang="en-US" b="0" i="1" smtClean="0">
                                  <a:latin typeface="Cambria Math" panose="02040503050406030204" pitchFamily="18" charset="0"/>
                                </a:rPr>
                              </m:ctrlPr>
                            </m:radPr>
                            <m:deg/>
                            <m:e>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d>
                                    </m:e>
                                    <m:sup>
                                      <m:r>
                                        <a:rPr lang="en-US" b="0" i="1" smtClean="0">
                                          <a:latin typeface="Cambria Math" panose="02040503050406030204" pitchFamily="18" charset="0"/>
                                        </a:rPr>
                                        <m:t>2</m:t>
                                      </m:r>
                                    </m:sup>
                                  </m:sSup>
                                </m:e>
                              </m:nary>
                            </m:e>
                          </m:rad>
                          <m:rad>
                            <m:radPr>
                              <m:degHide m:val="on"/>
                              <m:ctrlPr>
                                <a:rPr lang="en-US" b="0" i="1" smtClean="0">
                                  <a:latin typeface="Cambria Math" panose="02040503050406030204" pitchFamily="18" charset="0"/>
                                </a:rPr>
                              </m:ctrlPr>
                            </m:radPr>
                            <m:deg/>
                            <m:e>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d>
                                    </m:e>
                                    <m:sup>
                                      <m:r>
                                        <a:rPr lang="en-US" b="0" i="1" smtClean="0">
                                          <a:latin typeface="Cambria Math" panose="02040503050406030204" pitchFamily="18" charset="0"/>
                                        </a:rPr>
                                        <m:t>2</m:t>
                                      </m:r>
                                    </m:sup>
                                  </m:sSup>
                                </m:e>
                              </m:nary>
                            </m:e>
                          </m:rad>
                        </m:den>
                      </m:f>
                    </m:oMath>
                  </m:oMathPara>
                </a14:m>
                <a:endParaRPr lang="en-US" dirty="0"/>
              </a:p>
            </p:txBody>
          </p:sp>
        </mc:Choice>
        <mc:Fallback xmlns="">
          <p:sp>
            <p:nvSpPr>
              <p:cNvPr id="10" name="TextBox 9">
                <a:extLst>
                  <a:ext uri="{FF2B5EF4-FFF2-40B4-BE49-F238E27FC236}">
                    <a16:creationId xmlns:a16="http://schemas.microsoft.com/office/drawing/2014/main" id="{FC189695-BD47-4AFC-A17C-BECD6E5C0B71}"/>
                  </a:ext>
                </a:extLst>
              </p:cNvPr>
              <p:cNvSpPr txBox="1">
                <a:spLocks noRot="1" noChangeAspect="1" noMove="1" noResize="1" noEditPoints="1" noAdjustHandles="1" noChangeArrowheads="1" noChangeShapeType="1" noTextEdit="1"/>
              </p:cNvSpPr>
              <p:nvPr/>
            </p:nvSpPr>
            <p:spPr>
              <a:xfrm>
                <a:off x="2742263" y="4017353"/>
                <a:ext cx="6217022" cy="75180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3695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2C176-1992-411F-A1F9-0D4BAEED7089}"/>
              </a:ext>
            </a:extLst>
          </p:cNvPr>
          <p:cNvSpPr>
            <a:spLocks noGrp="1"/>
          </p:cNvSpPr>
          <p:nvPr>
            <p:ph type="title"/>
          </p:nvPr>
        </p:nvSpPr>
        <p:spPr/>
        <p:txBody>
          <a:bodyPr/>
          <a:lstStyle/>
          <a:p>
            <a:r>
              <a:rPr lang="en-US" dirty="0"/>
              <a:t>Surrogate Model Formation</a:t>
            </a:r>
          </a:p>
        </p:txBody>
      </p:sp>
      <p:sp>
        <p:nvSpPr>
          <p:cNvPr id="3" name="Content Placeholder 2">
            <a:extLst>
              <a:ext uri="{FF2B5EF4-FFF2-40B4-BE49-F238E27FC236}">
                <a16:creationId xmlns:a16="http://schemas.microsoft.com/office/drawing/2014/main" id="{35C4CF19-6309-49C7-A0A2-2330E5B36680}"/>
              </a:ext>
            </a:extLst>
          </p:cNvPr>
          <p:cNvSpPr>
            <a:spLocks noGrp="1"/>
          </p:cNvSpPr>
          <p:nvPr>
            <p:ph idx="1"/>
          </p:nvPr>
        </p:nvSpPr>
        <p:spPr>
          <a:xfrm>
            <a:off x="347749" y="1168919"/>
            <a:ext cx="4719551" cy="4990812"/>
          </a:xfrm>
        </p:spPr>
        <p:txBody>
          <a:bodyPr/>
          <a:lstStyle/>
          <a:p>
            <a:endParaRPr lang="en-US" dirty="0"/>
          </a:p>
          <a:p>
            <a:endParaRPr lang="en-US" dirty="0"/>
          </a:p>
          <a:p>
            <a:endParaRPr lang="en-US" dirty="0"/>
          </a:p>
          <a:p>
            <a:endParaRPr lang="en-US" dirty="0"/>
          </a:p>
          <a:p>
            <a:endParaRPr lang="en-US" dirty="0"/>
          </a:p>
          <a:p>
            <a:r>
              <a:rPr lang="en-US" dirty="0"/>
              <a:t>Number of runs: 10,000 (x3 – buckling, frequency, inertia relief)</a:t>
            </a:r>
          </a:p>
          <a:p>
            <a:r>
              <a:rPr lang="en-US" dirty="0"/>
              <a:t>Number of parameters: 6</a:t>
            </a:r>
          </a:p>
          <a:p>
            <a:r>
              <a:rPr lang="en-US" dirty="0"/>
              <a:t>Sobol space filling</a:t>
            </a:r>
          </a:p>
        </p:txBody>
      </p:sp>
      <p:sp>
        <p:nvSpPr>
          <p:cNvPr id="4" name="Date Placeholder 3">
            <a:extLst>
              <a:ext uri="{FF2B5EF4-FFF2-40B4-BE49-F238E27FC236}">
                <a16:creationId xmlns:a16="http://schemas.microsoft.com/office/drawing/2014/main" id="{A253A959-F75F-4B44-AF52-B2314D5891E1}"/>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0852D122-1D57-430F-ADDF-18FF3FE61ABE}"/>
              </a:ext>
            </a:extLst>
          </p:cNvPr>
          <p:cNvSpPr>
            <a:spLocks noGrp="1"/>
          </p:cNvSpPr>
          <p:nvPr>
            <p:ph type="sldNum" sz="quarter" idx="12"/>
          </p:nvPr>
        </p:nvSpPr>
        <p:spPr/>
        <p:txBody>
          <a:bodyPr/>
          <a:lstStyle/>
          <a:p>
            <a:fld id="{98B00430-F449-4D7D-8E40-5182397599E2}" type="slidenum">
              <a:rPr lang="en-US" smtClean="0"/>
              <a:pPr/>
              <a:t>14</a:t>
            </a:fld>
            <a:endParaRPr lang="en-US" dirty="0"/>
          </a:p>
        </p:txBody>
      </p:sp>
      <p:sp>
        <p:nvSpPr>
          <p:cNvPr id="9" name="TextBox 8">
            <a:extLst>
              <a:ext uri="{FF2B5EF4-FFF2-40B4-BE49-F238E27FC236}">
                <a16:creationId xmlns:a16="http://schemas.microsoft.com/office/drawing/2014/main" id="{94890A3F-90ED-4EB7-8593-7D4ACF6F029A}"/>
              </a:ext>
            </a:extLst>
          </p:cNvPr>
          <p:cNvSpPr txBox="1"/>
          <p:nvPr/>
        </p:nvSpPr>
        <p:spPr>
          <a:xfrm>
            <a:off x="6269559" y="2824266"/>
            <a:ext cx="2155270" cy="307777"/>
          </a:xfrm>
          <a:prstGeom prst="rect">
            <a:avLst/>
          </a:prstGeom>
          <a:noFill/>
          <a:ln>
            <a:noFill/>
          </a:ln>
        </p:spPr>
        <p:txBody>
          <a:bodyPr wrap="none" rtlCol="0">
            <a:spAutoFit/>
          </a:bodyPr>
          <a:lstStyle/>
          <a:p>
            <a:r>
              <a:rPr lang="en-US" sz="1400" b="1" dirty="0"/>
              <a:t>Surrogate Model Selection</a:t>
            </a:r>
          </a:p>
        </p:txBody>
      </p:sp>
      <p:cxnSp>
        <p:nvCxnSpPr>
          <p:cNvPr id="12" name="Straight Connector 11">
            <a:extLst>
              <a:ext uri="{FF2B5EF4-FFF2-40B4-BE49-F238E27FC236}">
                <a16:creationId xmlns:a16="http://schemas.microsoft.com/office/drawing/2014/main" id="{C0335394-F107-4F30-898C-6D37D932803D}"/>
              </a:ext>
            </a:extLst>
          </p:cNvPr>
          <p:cNvCxnSpPr>
            <a:cxnSpLocks/>
            <a:stCxn id="9" idx="2"/>
            <a:endCxn id="13" idx="0"/>
          </p:cNvCxnSpPr>
          <p:nvPr/>
        </p:nvCxnSpPr>
        <p:spPr>
          <a:xfrm flipH="1">
            <a:off x="6006109" y="3132043"/>
            <a:ext cx="1341085" cy="4400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99A30FC-26AA-49CD-9A86-50F735245AB8}"/>
                  </a:ext>
                </a:extLst>
              </p:cNvPr>
              <p:cNvSpPr txBox="1"/>
              <p:nvPr/>
            </p:nvSpPr>
            <p:spPr>
              <a:xfrm>
                <a:off x="5077830" y="3572069"/>
                <a:ext cx="1856557" cy="1169551"/>
              </a:xfrm>
              <a:prstGeom prst="rect">
                <a:avLst/>
              </a:prstGeom>
              <a:noFill/>
            </p:spPr>
            <p:txBody>
              <a:bodyPr wrap="square" rtlCol="0">
                <a:spAutoFit/>
              </a:bodyPr>
              <a:lstStyle/>
              <a:p>
                <a:pPr algn="ctr"/>
                <a:r>
                  <a:rPr lang="en-US" sz="1400" dirty="0"/>
                  <a:t>Linear, power models</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𝑦</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𝑥</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2</m:t>
                          </m:r>
                        </m:sub>
                      </m:sSub>
                    </m:oMath>
                  </m:oMathPara>
                </a14:m>
                <a:endParaRPr lang="en-US" sz="1400" b="0" dirty="0"/>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𝑦</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1</m:t>
                          </m:r>
                        </m:sub>
                      </m:s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𝑥</m:t>
                          </m:r>
                        </m:e>
                        <m:sup>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2</m:t>
                              </m:r>
                            </m:sub>
                          </m:sSub>
                        </m:sup>
                      </m:sSup>
                    </m:oMath>
                  </m:oMathPara>
                </a14:m>
                <a:endParaRPr lang="en-US" sz="1400" dirty="0"/>
              </a:p>
              <a:p>
                <a:pPr algn="ctr"/>
                <a:r>
                  <a:rPr lang="en-US" sz="1400" dirty="0"/>
                  <a:t>Multivariate linear fit: </a:t>
                </a:r>
                <a:r>
                  <a:rPr lang="en-US" sz="1400" dirty="0">
                    <a:solidFill>
                      <a:srgbClr val="FF0000"/>
                    </a:solidFill>
                  </a:rPr>
                  <a:t>[Backup 5]</a:t>
                </a:r>
                <a:endParaRPr lang="en-US" sz="1400" dirty="0"/>
              </a:p>
            </p:txBody>
          </p:sp>
        </mc:Choice>
        <mc:Fallback xmlns="">
          <p:sp>
            <p:nvSpPr>
              <p:cNvPr id="13" name="TextBox 12">
                <a:extLst>
                  <a:ext uri="{FF2B5EF4-FFF2-40B4-BE49-F238E27FC236}">
                    <a16:creationId xmlns:a16="http://schemas.microsoft.com/office/drawing/2014/main" id="{799A30FC-26AA-49CD-9A86-50F735245AB8}"/>
                  </a:ext>
                </a:extLst>
              </p:cNvPr>
              <p:cNvSpPr txBox="1">
                <a:spLocks noRot="1" noChangeAspect="1" noMove="1" noResize="1" noEditPoints="1" noAdjustHandles="1" noChangeArrowheads="1" noChangeShapeType="1" noTextEdit="1"/>
              </p:cNvSpPr>
              <p:nvPr/>
            </p:nvSpPr>
            <p:spPr>
              <a:xfrm>
                <a:off x="5077830" y="3572069"/>
                <a:ext cx="1856557" cy="1169551"/>
              </a:xfrm>
              <a:prstGeom prst="rect">
                <a:avLst/>
              </a:prstGeom>
              <a:blipFill>
                <a:blip r:embed="rId3"/>
                <a:stretch>
                  <a:fillRect t="-1042" r="-328" b="-4167"/>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FB0BECFD-77FF-4BF6-B3D9-723533B16D30}"/>
              </a:ext>
            </a:extLst>
          </p:cNvPr>
          <p:cNvCxnSpPr>
            <a:cxnSpLocks/>
            <a:stCxn id="13" idx="2"/>
            <a:endCxn id="18" idx="0"/>
          </p:cNvCxnSpPr>
          <p:nvPr/>
        </p:nvCxnSpPr>
        <p:spPr>
          <a:xfrm flipH="1">
            <a:off x="6006108" y="4741620"/>
            <a:ext cx="1" cy="567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515E972-D55A-42DE-ABC9-02BC618DEBA8}"/>
              </a:ext>
            </a:extLst>
          </p:cNvPr>
          <p:cNvSpPr txBox="1"/>
          <p:nvPr/>
        </p:nvSpPr>
        <p:spPr>
          <a:xfrm>
            <a:off x="5167865" y="5309437"/>
            <a:ext cx="1676485" cy="738664"/>
          </a:xfrm>
          <a:prstGeom prst="rect">
            <a:avLst/>
          </a:prstGeom>
          <a:noFill/>
        </p:spPr>
        <p:txBody>
          <a:bodyPr wrap="none" rtlCol="0">
            <a:spAutoFit/>
          </a:bodyPr>
          <a:lstStyle/>
          <a:p>
            <a:pPr marL="285750" indent="-285750">
              <a:buFont typeface="Arial" panose="020B0604020202020204" pitchFamily="34" charset="0"/>
              <a:buChar char="•"/>
            </a:pPr>
            <a:r>
              <a:rPr lang="en-US" sz="1400" i="1" dirty="0"/>
              <a:t>Predictability</a:t>
            </a:r>
          </a:p>
          <a:p>
            <a:pPr marL="285750" indent="-285750">
              <a:buFont typeface="Arial" panose="020B0604020202020204" pitchFamily="34" charset="0"/>
              <a:buChar char="•"/>
            </a:pPr>
            <a:r>
              <a:rPr lang="en-US" sz="1400" i="1" dirty="0"/>
              <a:t>Clarity</a:t>
            </a:r>
          </a:p>
          <a:p>
            <a:pPr marL="285750" indent="-285750">
              <a:buFont typeface="Arial" panose="020B0604020202020204" pitchFamily="34" charset="0"/>
              <a:buChar char="•"/>
            </a:pPr>
            <a:r>
              <a:rPr lang="en-US" sz="1400" i="1" dirty="0"/>
              <a:t>Analytical ability</a:t>
            </a:r>
          </a:p>
        </p:txBody>
      </p:sp>
      <p:cxnSp>
        <p:nvCxnSpPr>
          <p:cNvPr id="22" name="Straight Connector 21">
            <a:extLst>
              <a:ext uri="{FF2B5EF4-FFF2-40B4-BE49-F238E27FC236}">
                <a16:creationId xmlns:a16="http://schemas.microsoft.com/office/drawing/2014/main" id="{8F632948-F4FF-4332-8F1B-C2317D12681E}"/>
              </a:ext>
            </a:extLst>
          </p:cNvPr>
          <p:cNvCxnSpPr>
            <a:cxnSpLocks/>
            <a:stCxn id="9" idx="2"/>
            <a:endCxn id="23" idx="0"/>
          </p:cNvCxnSpPr>
          <p:nvPr/>
        </p:nvCxnSpPr>
        <p:spPr>
          <a:xfrm>
            <a:off x="7347194" y="3132043"/>
            <a:ext cx="1191697" cy="4400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CA38355-CBA9-4D15-82BC-5870CBD2067C}"/>
              </a:ext>
            </a:extLst>
          </p:cNvPr>
          <p:cNvSpPr txBox="1"/>
          <p:nvPr/>
        </p:nvSpPr>
        <p:spPr>
          <a:xfrm>
            <a:off x="7677854" y="3572069"/>
            <a:ext cx="1722074" cy="307777"/>
          </a:xfrm>
          <a:prstGeom prst="rect">
            <a:avLst/>
          </a:prstGeom>
          <a:noFill/>
        </p:spPr>
        <p:txBody>
          <a:bodyPr wrap="none" rtlCol="0">
            <a:spAutoFit/>
          </a:bodyPr>
          <a:lstStyle/>
          <a:p>
            <a:r>
              <a:rPr lang="en-US" sz="1400" dirty="0"/>
              <a:t>Neural Network (NN)</a:t>
            </a:r>
          </a:p>
        </p:txBody>
      </p:sp>
      <p:cxnSp>
        <p:nvCxnSpPr>
          <p:cNvPr id="24" name="Straight Connector 23">
            <a:extLst>
              <a:ext uri="{FF2B5EF4-FFF2-40B4-BE49-F238E27FC236}">
                <a16:creationId xmlns:a16="http://schemas.microsoft.com/office/drawing/2014/main" id="{55557021-BD26-4C2E-94B3-107BF2CAFFC4}"/>
              </a:ext>
            </a:extLst>
          </p:cNvPr>
          <p:cNvCxnSpPr>
            <a:cxnSpLocks/>
            <a:stCxn id="23" idx="2"/>
            <a:endCxn id="30" idx="0"/>
          </p:cNvCxnSpPr>
          <p:nvPr/>
        </p:nvCxnSpPr>
        <p:spPr>
          <a:xfrm flipH="1">
            <a:off x="8528073" y="3879846"/>
            <a:ext cx="10818" cy="3567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ube 29">
            <a:extLst>
              <a:ext uri="{FF2B5EF4-FFF2-40B4-BE49-F238E27FC236}">
                <a16:creationId xmlns:a16="http://schemas.microsoft.com/office/drawing/2014/main" id="{920D108F-C05E-46BB-B64B-80D6685E9BBC}"/>
              </a:ext>
            </a:extLst>
          </p:cNvPr>
          <p:cNvSpPr/>
          <p:nvPr/>
        </p:nvSpPr>
        <p:spPr>
          <a:xfrm>
            <a:off x="7911605" y="4236588"/>
            <a:ext cx="1048194" cy="738965"/>
          </a:xfrm>
          <a:prstGeom prst="cub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solidFill>
                  <a:schemeClr val="tx1"/>
                </a:solidFill>
                <a:latin typeface="+mj-lt"/>
              </a:rPr>
              <a:t>Black Box</a:t>
            </a:r>
          </a:p>
        </p:txBody>
      </p:sp>
      <p:cxnSp>
        <p:nvCxnSpPr>
          <p:cNvPr id="32" name="Straight Arrow Connector 31">
            <a:extLst>
              <a:ext uri="{FF2B5EF4-FFF2-40B4-BE49-F238E27FC236}">
                <a16:creationId xmlns:a16="http://schemas.microsoft.com/office/drawing/2014/main" id="{AEE0C50D-9FF5-4A87-AAB0-C62D92F6D5F9}"/>
              </a:ext>
            </a:extLst>
          </p:cNvPr>
          <p:cNvCxnSpPr>
            <a:cxnSpLocks/>
            <a:stCxn id="41" idx="3"/>
            <a:endCxn id="30" idx="2"/>
          </p:cNvCxnSpPr>
          <p:nvPr/>
        </p:nvCxnSpPr>
        <p:spPr>
          <a:xfrm>
            <a:off x="7603636" y="4698441"/>
            <a:ext cx="30796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A7DBD5B-6198-4B81-9D15-31F9A681A966}"/>
              </a:ext>
            </a:extLst>
          </p:cNvPr>
          <p:cNvCxnSpPr>
            <a:cxnSpLocks/>
            <a:stCxn id="30" idx="5"/>
            <a:endCxn id="43" idx="1"/>
          </p:cNvCxnSpPr>
          <p:nvPr/>
        </p:nvCxnSpPr>
        <p:spPr>
          <a:xfrm>
            <a:off x="8959799" y="4513700"/>
            <a:ext cx="307969" cy="27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7F155B1-A5E6-4982-85CB-D08B6E2F66DA}"/>
              </a:ext>
            </a:extLst>
          </p:cNvPr>
          <p:cNvSpPr txBox="1"/>
          <p:nvPr/>
        </p:nvSpPr>
        <p:spPr>
          <a:xfrm>
            <a:off x="6958908" y="4544552"/>
            <a:ext cx="644728" cy="307777"/>
          </a:xfrm>
          <a:prstGeom prst="rect">
            <a:avLst/>
          </a:prstGeom>
          <a:noFill/>
        </p:spPr>
        <p:txBody>
          <a:bodyPr wrap="none" rtlCol="0">
            <a:spAutoFit/>
          </a:bodyPr>
          <a:lstStyle/>
          <a:p>
            <a:r>
              <a:rPr lang="en-US" sz="1400" dirty="0"/>
              <a:t>Inputs</a:t>
            </a:r>
          </a:p>
        </p:txBody>
      </p:sp>
      <p:sp>
        <p:nvSpPr>
          <p:cNvPr id="43" name="TextBox 42">
            <a:extLst>
              <a:ext uri="{FF2B5EF4-FFF2-40B4-BE49-F238E27FC236}">
                <a16:creationId xmlns:a16="http://schemas.microsoft.com/office/drawing/2014/main" id="{5D0C9858-CBF9-4B8B-924C-C97901F89F81}"/>
              </a:ext>
            </a:extLst>
          </p:cNvPr>
          <p:cNvSpPr txBox="1"/>
          <p:nvPr/>
        </p:nvSpPr>
        <p:spPr>
          <a:xfrm>
            <a:off x="9267768" y="4362589"/>
            <a:ext cx="779381" cy="307777"/>
          </a:xfrm>
          <a:prstGeom prst="rect">
            <a:avLst/>
          </a:prstGeom>
          <a:noFill/>
        </p:spPr>
        <p:txBody>
          <a:bodyPr wrap="none" rtlCol="0">
            <a:spAutoFit/>
          </a:bodyPr>
          <a:lstStyle/>
          <a:p>
            <a:r>
              <a:rPr lang="en-US" sz="1400" dirty="0"/>
              <a:t>Outputs</a:t>
            </a:r>
          </a:p>
        </p:txBody>
      </p:sp>
      <p:cxnSp>
        <p:nvCxnSpPr>
          <p:cNvPr id="102" name="Straight Connector 101">
            <a:extLst>
              <a:ext uri="{FF2B5EF4-FFF2-40B4-BE49-F238E27FC236}">
                <a16:creationId xmlns:a16="http://schemas.microsoft.com/office/drawing/2014/main" id="{F9937790-0164-4455-80B8-2B20C4CA4BFC}"/>
              </a:ext>
            </a:extLst>
          </p:cNvPr>
          <p:cNvCxnSpPr>
            <a:cxnSpLocks/>
            <a:stCxn id="30" idx="3"/>
            <a:endCxn id="103" idx="0"/>
          </p:cNvCxnSpPr>
          <p:nvPr/>
        </p:nvCxnSpPr>
        <p:spPr>
          <a:xfrm flipH="1">
            <a:off x="8342865" y="4975553"/>
            <a:ext cx="466" cy="3276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B889F923-CCAB-4179-BB6D-EB10603F3ED1}"/>
              </a:ext>
            </a:extLst>
          </p:cNvPr>
          <p:cNvSpPr txBox="1"/>
          <p:nvPr/>
        </p:nvSpPr>
        <p:spPr>
          <a:xfrm>
            <a:off x="7373184" y="5303198"/>
            <a:ext cx="1939361" cy="954107"/>
          </a:xfrm>
          <a:prstGeom prst="rect">
            <a:avLst/>
          </a:prstGeom>
          <a:noFill/>
        </p:spPr>
        <p:txBody>
          <a:bodyPr wrap="square" rtlCol="0">
            <a:spAutoFit/>
          </a:bodyPr>
          <a:lstStyle/>
          <a:p>
            <a:pPr marL="285750" indent="-285750">
              <a:buFont typeface="Arial" panose="020B0604020202020204" pitchFamily="34" charset="0"/>
              <a:buChar char="•"/>
            </a:pPr>
            <a:r>
              <a:rPr lang="en-US" sz="1400" i="1" dirty="0"/>
              <a:t>Accuracy</a:t>
            </a:r>
          </a:p>
          <a:p>
            <a:pPr marL="285750" indent="-285750">
              <a:buFont typeface="Arial" panose="020B0604020202020204" pitchFamily="34" charset="0"/>
              <a:buChar char="•"/>
            </a:pPr>
            <a:r>
              <a:rPr lang="en-US" sz="1400" i="1" dirty="0"/>
              <a:t>Robustness</a:t>
            </a:r>
          </a:p>
          <a:p>
            <a:pPr marL="285750" indent="-285750">
              <a:buFont typeface="Arial" panose="020B0604020202020204" pitchFamily="34" charset="0"/>
              <a:buChar char="•"/>
            </a:pPr>
            <a:r>
              <a:rPr lang="en-US" sz="1400" i="1" dirty="0"/>
              <a:t>Lack of clarity for higher order models</a:t>
            </a:r>
          </a:p>
        </p:txBody>
      </p:sp>
      <p:pic>
        <p:nvPicPr>
          <p:cNvPr id="25" name="Picture 24">
            <a:extLst>
              <a:ext uri="{FF2B5EF4-FFF2-40B4-BE49-F238E27FC236}">
                <a16:creationId xmlns:a16="http://schemas.microsoft.com/office/drawing/2014/main" id="{36603EB0-16B2-4C68-A48A-DB01247CDFD4}"/>
              </a:ext>
            </a:extLst>
          </p:cNvPr>
          <p:cNvPicPr>
            <a:picLocks noChangeAspect="1"/>
          </p:cNvPicPr>
          <p:nvPr/>
        </p:nvPicPr>
        <p:blipFill>
          <a:blip r:embed="rId4">
            <a:clrChange>
              <a:clrFrom>
                <a:srgbClr val="FA00C0"/>
              </a:clrFrom>
              <a:clrTo>
                <a:srgbClr val="FA00C0">
                  <a:alpha val="0"/>
                </a:srgbClr>
              </a:clrTo>
            </a:clrChange>
            <a:grayscl/>
          </a:blip>
          <a:stretch>
            <a:fillRect/>
          </a:stretch>
        </p:blipFill>
        <p:spPr>
          <a:xfrm>
            <a:off x="685800" y="850715"/>
            <a:ext cx="10820400" cy="1533525"/>
          </a:xfrm>
          <a:prstGeom prst="rect">
            <a:avLst/>
          </a:prstGeom>
        </p:spPr>
      </p:pic>
      <p:sp>
        <p:nvSpPr>
          <p:cNvPr id="26" name="Rectangle 25">
            <a:extLst>
              <a:ext uri="{FF2B5EF4-FFF2-40B4-BE49-F238E27FC236}">
                <a16:creationId xmlns:a16="http://schemas.microsoft.com/office/drawing/2014/main" id="{4EE555A7-8EC5-4EC9-91F7-D7317E70530C}"/>
              </a:ext>
            </a:extLst>
          </p:cNvPr>
          <p:cNvSpPr/>
          <p:nvPr/>
        </p:nvSpPr>
        <p:spPr>
          <a:xfrm>
            <a:off x="7160059" y="1099904"/>
            <a:ext cx="1195122" cy="119597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969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DB56-E334-4288-ACF0-6EF133D160E2}"/>
              </a:ext>
            </a:extLst>
          </p:cNvPr>
          <p:cNvSpPr>
            <a:spLocks noGrp="1"/>
          </p:cNvSpPr>
          <p:nvPr>
            <p:ph type="title"/>
          </p:nvPr>
        </p:nvSpPr>
        <p:spPr/>
        <p:txBody>
          <a:bodyPr/>
          <a:lstStyle/>
          <a:p>
            <a:r>
              <a:rPr lang="en-US" dirty="0"/>
              <a:t>Surrogate Model Results</a:t>
            </a:r>
          </a:p>
        </p:txBody>
      </p:sp>
      <p:sp>
        <p:nvSpPr>
          <p:cNvPr id="3" name="Content Placeholder 2">
            <a:extLst>
              <a:ext uri="{FF2B5EF4-FFF2-40B4-BE49-F238E27FC236}">
                <a16:creationId xmlns:a16="http://schemas.microsoft.com/office/drawing/2014/main" id="{3563AC34-07A2-4803-8F9F-5D32D2AC702B}"/>
              </a:ext>
            </a:extLst>
          </p:cNvPr>
          <p:cNvSpPr>
            <a:spLocks noGrp="1"/>
          </p:cNvSpPr>
          <p:nvPr>
            <p:ph idx="1"/>
          </p:nvPr>
        </p:nvSpPr>
        <p:spPr/>
        <p:txBody>
          <a:bodyPr/>
          <a:lstStyle/>
          <a:p>
            <a:r>
              <a:rPr lang="en-US" dirty="0"/>
              <a:t>Other results in </a:t>
            </a:r>
            <a:r>
              <a:rPr lang="en-US" dirty="0">
                <a:solidFill>
                  <a:srgbClr val="FF0000"/>
                </a:solidFill>
              </a:rPr>
              <a:t>[Backup 6]</a:t>
            </a:r>
            <a:endParaRPr lang="en-US" b="0" dirty="0">
              <a:solidFill>
                <a:srgbClr val="FF0000"/>
              </a:solidFill>
            </a:endParaRPr>
          </a:p>
          <a:p>
            <a:endParaRPr lang="en-US" dirty="0"/>
          </a:p>
        </p:txBody>
      </p:sp>
      <p:sp>
        <p:nvSpPr>
          <p:cNvPr id="4" name="Date Placeholder 3">
            <a:extLst>
              <a:ext uri="{FF2B5EF4-FFF2-40B4-BE49-F238E27FC236}">
                <a16:creationId xmlns:a16="http://schemas.microsoft.com/office/drawing/2014/main" id="{C4C6BDB3-FB3C-45D4-8C7A-E5102595A714}"/>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D62483F5-7A06-4A8E-8D9D-665EA920867F}"/>
              </a:ext>
            </a:extLst>
          </p:cNvPr>
          <p:cNvSpPr>
            <a:spLocks noGrp="1"/>
          </p:cNvSpPr>
          <p:nvPr>
            <p:ph type="sldNum" sz="quarter" idx="12"/>
          </p:nvPr>
        </p:nvSpPr>
        <p:spPr/>
        <p:txBody>
          <a:bodyPr/>
          <a:lstStyle/>
          <a:p>
            <a:fld id="{98B00430-F449-4D7D-8E40-5182397599E2}" type="slidenum">
              <a:rPr lang="en-US" smtClean="0"/>
              <a:pPr/>
              <a:t>15</a:t>
            </a:fld>
            <a:endParaRPr lang="en-US"/>
          </a:p>
        </p:txBody>
      </p:sp>
      <p:pic>
        <p:nvPicPr>
          <p:cNvPr id="9" name="Picture 8">
            <a:extLst>
              <a:ext uri="{FF2B5EF4-FFF2-40B4-BE49-F238E27FC236}">
                <a16:creationId xmlns:a16="http://schemas.microsoft.com/office/drawing/2014/main" id="{8E0E469C-F9F9-468F-8C17-0F9E2912F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883" y="1604556"/>
            <a:ext cx="6478537" cy="3829474"/>
          </a:xfrm>
          <a:prstGeom prst="rect">
            <a:avLst/>
          </a:prstGeom>
        </p:spPr>
      </p:pic>
      <p:pic>
        <p:nvPicPr>
          <p:cNvPr id="13" name="Picture 12">
            <a:extLst>
              <a:ext uri="{FF2B5EF4-FFF2-40B4-BE49-F238E27FC236}">
                <a16:creationId xmlns:a16="http://schemas.microsoft.com/office/drawing/2014/main" id="{FCBA41A7-86C8-43AA-A2ED-56D04064AD88}"/>
              </a:ext>
            </a:extLst>
          </p:cNvPr>
          <p:cNvPicPr>
            <a:picLocks noChangeAspect="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974554" y="1604556"/>
            <a:ext cx="4126074" cy="3829474"/>
          </a:xfrm>
          <a:prstGeom prst="rect">
            <a:avLst/>
          </a:prstGeom>
        </p:spPr>
      </p:pic>
    </p:spTree>
    <p:extLst>
      <p:ext uri="{BB962C8B-B14F-4D97-AF65-F5344CB8AC3E}">
        <p14:creationId xmlns:p14="http://schemas.microsoft.com/office/powerpoint/2010/main" val="49678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16</a:t>
            </a:fld>
            <a:endParaRPr lang="en-US"/>
          </a:p>
        </p:txBody>
      </p:sp>
      <p:pic>
        <p:nvPicPr>
          <p:cNvPr id="7" name="Picture 6">
            <a:extLst>
              <a:ext uri="{FF2B5EF4-FFF2-40B4-BE49-F238E27FC236}">
                <a16:creationId xmlns:a16="http://schemas.microsoft.com/office/drawing/2014/main" id="{09864523-F60C-41CC-AB93-C105F8C062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080" y="1102936"/>
            <a:ext cx="5644853" cy="4840664"/>
          </a:xfrm>
          <a:prstGeom prst="rect">
            <a:avLst/>
          </a:prstGeom>
        </p:spPr>
      </p:pic>
      <p:pic>
        <p:nvPicPr>
          <p:cNvPr id="11" name="Picture 10">
            <a:extLst>
              <a:ext uri="{FF2B5EF4-FFF2-40B4-BE49-F238E27FC236}">
                <a16:creationId xmlns:a16="http://schemas.microsoft.com/office/drawing/2014/main" id="{BF461FCC-71F3-4E4E-A068-D61A8A6F7295}"/>
              </a:ext>
            </a:extLst>
          </p:cNvPr>
          <p:cNvPicPr>
            <a:picLocks noChangeAspect="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389933" y="1102936"/>
            <a:ext cx="4687591" cy="4840664"/>
          </a:xfrm>
          <a:prstGeom prst="rect">
            <a:avLst/>
          </a:prstGeom>
        </p:spPr>
      </p:pic>
    </p:spTree>
    <p:extLst>
      <p:ext uri="{BB962C8B-B14F-4D97-AF65-F5344CB8AC3E}">
        <p14:creationId xmlns:p14="http://schemas.microsoft.com/office/powerpoint/2010/main" val="3436478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17</a:t>
            </a:fld>
            <a:endParaRPr lang="en-US"/>
          </a:p>
        </p:txBody>
      </p:sp>
      <p:pic>
        <p:nvPicPr>
          <p:cNvPr id="7" name="Picture 6">
            <a:extLst>
              <a:ext uri="{FF2B5EF4-FFF2-40B4-BE49-F238E27FC236}">
                <a16:creationId xmlns:a16="http://schemas.microsoft.com/office/drawing/2014/main" id="{21BE0493-391D-472E-AB6C-544DBF23F9F3}"/>
              </a:ext>
            </a:extLst>
          </p:cNvPr>
          <p:cNvPicPr>
            <a:picLocks noChangeAspect="1"/>
          </p:cNvPicPr>
          <p:nvPr/>
        </p:nvPicPr>
        <p:blipFill>
          <a:blip r:embed="rId3"/>
          <a:stretch>
            <a:fillRect/>
          </a:stretch>
        </p:blipFill>
        <p:spPr>
          <a:xfrm>
            <a:off x="838200" y="1070599"/>
            <a:ext cx="5490061" cy="4892511"/>
          </a:xfrm>
          <a:prstGeom prst="rect">
            <a:avLst/>
          </a:prstGeom>
        </p:spPr>
      </p:pic>
      <p:pic>
        <p:nvPicPr>
          <p:cNvPr id="9" name="Picture 8">
            <a:extLst>
              <a:ext uri="{FF2B5EF4-FFF2-40B4-BE49-F238E27FC236}">
                <a16:creationId xmlns:a16="http://schemas.microsoft.com/office/drawing/2014/main" id="{080732B1-7FC7-43AC-975C-DBC0180C8329}"/>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28261" y="1070598"/>
            <a:ext cx="4746767" cy="4892511"/>
          </a:xfrm>
          <a:prstGeom prst="rect">
            <a:avLst/>
          </a:prstGeom>
        </p:spPr>
      </p:pic>
    </p:spTree>
    <p:extLst>
      <p:ext uri="{BB962C8B-B14F-4D97-AF65-F5344CB8AC3E}">
        <p14:creationId xmlns:p14="http://schemas.microsoft.com/office/powerpoint/2010/main" val="271208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7A39-24B5-4A2D-9AC9-666D8139546C}"/>
              </a:ext>
            </a:extLst>
          </p:cNvPr>
          <p:cNvSpPr>
            <a:spLocks noGrp="1"/>
          </p:cNvSpPr>
          <p:nvPr>
            <p:ph type="title"/>
          </p:nvPr>
        </p:nvSpPr>
        <p:spPr/>
        <p:txBody>
          <a:bodyPr/>
          <a:lstStyle/>
          <a:p>
            <a:r>
              <a:rPr lang="en-US" dirty="0"/>
              <a:t>Proof of Concept: Viking Aeroshell</a:t>
            </a:r>
          </a:p>
        </p:txBody>
      </p:sp>
      <p:sp>
        <p:nvSpPr>
          <p:cNvPr id="3" name="Content Placeholder 2">
            <a:extLst>
              <a:ext uri="{FF2B5EF4-FFF2-40B4-BE49-F238E27FC236}">
                <a16:creationId xmlns:a16="http://schemas.microsoft.com/office/drawing/2014/main" id="{208C9522-E167-41B6-BBE3-42DD3A587D48}"/>
              </a:ext>
            </a:extLst>
          </p:cNvPr>
          <p:cNvSpPr>
            <a:spLocks noGrp="1"/>
          </p:cNvSpPr>
          <p:nvPr>
            <p:ph idx="1"/>
          </p:nvPr>
        </p:nvSpPr>
        <p:spPr/>
        <p:txBody>
          <a:bodyPr/>
          <a:lstStyle/>
          <a:p>
            <a:r>
              <a:rPr lang="en-US" dirty="0"/>
              <a:t>Parameters selected based on the </a:t>
            </a:r>
            <a:r>
              <a:rPr lang="en-US" b="1" dirty="0"/>
              <a:t>Viking </a:t>
            </a:r>
            <a:r>
              <a:rPr lang="en-US" dirty="0"/>
              <a:t>geometry [2]</a:t>
            </a:r>
          </a:p>
          <a:p>
            <a:pPr lvl="2"/>
            <a:r>
              <a:rPr lang="en-US" dirty="0"/>
              <a:t>Launch: August 20, 1975</a:t>
            </a:r>
          </a:p>
          <a:p>
            <a:pPr lvl="2"/>
            <a:r>
              <a:rPr lang="en-US" dirty="0"/>
              <a:t>Entry to Martian atmosphere: July 20, 1976</a:t>
            </a:r>
          </a:p>
          <a:p>
            <a:pPr lvl="1"/>
            <a:r>
              <a:rPr lang="en-US" dirty="0"/>
              <a:t>Aeroshell radius: 1.75 m</a:t>
            </a:r>
          </a:p>
          <a:p>
            <a:pPr lvl="1"/>
            <a:r>
              <a:rPr lang="en-US" dirty="0"/>
              <a:t>Nose radius: 0.875 m</a:t>
            </a:r>
          </a:p>
          <a:p>
            <a:pPr lvl="1"/>
            <a:r>
              <a:rPr lang="en-US" dirty="0"/>
              <a:t>Side radius: 0.026 m</a:t>
            </a:r>
          </a:p>
          <a:p>
            <a:pPr lvl="1"/>
            <a:r>
              <a:rPr lang="en-US" dirty="0"/>
              <a:t>α (cone angle): 70 deg</a:t>
            </a:r>
          </a:p>
          <a:p>
            <a:pPr lvl="1"/>
            <a:r>
              <a:rPr lang="en-US" dirty="0"/>
              <a:t>t (thickness): 13.8 mm</a:t>
            </a:r>
          </a:p>
          <a:p>
            <a:endParaRPr lang="en-US" dirty="0"/>
          </a:p>
        </p:txBody>
      </p:sp>
      <p:sp>
        <p:nvSpPr>
          <p:cNvPr id="4" name="Date Placeholder 3">
            <a:extLst>
              <a:ext uri="{FF2B5EF4-FFF2-40B4-BE49-F238E27FC236}">
                <a16:creationId xmlns:a16="http://schemas.microsoft.com/office/drawing/2014/main" id="{D57778CE-0988-44E5-9246-21E0D05ADC1F}"/>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093E8087-4CD5-4A60-9E8E-C312EE51514F}"/>
              </a:ext>
            </a:extLst>
          </p:cNvPr>
          <p:cNvSpPr>
            <a:spLocks noGrp="1"/>
          </p:cNvSpPr>
          <p:nvPr>
            <p:ph type="sldNum" sz="quarter" idx="12"/>
          </p:nvPr>
        </p:nvSpPr>
        <p:spPr/>
        <p:txBody>
          <a:bodyPr/>
          <a:lstStyle/>
          <a:p>
            <a:fld id="{98B00430-F449-4D7D-8E40-5182397599E2}" type="slidenum">
              <a:rPr lang="en-US" smtClean="0"/>
              <a:pPr/>
              <a:t>18</a:t>
            </a:fld>
            <a:endParaRPr lang="en-US"/>
          </a:p>
        </p:txBody>
      </p:sp>
      <p:grpSp>
        <p:nvGrpSpPr>
          <p:cNvPr id="12" name="Group 11">
            <a:extLst>
              <a:ext uri="{FF2B5EF4-FFF2-40B4-BE49-F238E27FC236}">
                <a16:creationId xmlns:a16="http://schemas.microsoft.com/office/drawing/2014/main" id="{D9810F88-B542-4DEE-8D16-8691447A2B51}"/>
              </a:ext>
            </a:extLst>
          </p:cNvPr>
          <p:cNvGrpSpPr/>
          <p:nvPr/>
        </p:nvGrpSpPr>
        <p:grpSpPr>
          <a:xfrm>
            <a:off x="7036716" y="889462"/>
            <a:ext cx="2040049" cy="2674009"/>
            <a:chOff x="7722851" y="889462"/>
            <a:chExt cx="2040049" cy="2674009"/>
          </a:xfrm>
        </p:grpSpPr>
        <p:pic>
          <p:nvPicPr>
            <p:cNvPr id="9" name="Picture 8">
              <a:extLst>
                <a:ext uri="{FF2B5EF4-FFF2-40B4-BE49-F238E27FC236}">
                  <a16:creationId xmlns:a16="http://schemas.microsoft.com/office/drawing/2014/main" id="{F1FF7E22-8470-48CC-BC52-D8E39506AB39}"/>
                </a:ext>
              </a:extLst>
            </p:cNvPr>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22851" y="889462"/>
              <a:ext cx="2040049" cy="2674009"/>
            </a:xfrm>
            <a:prstGeom prst="rect">
              <a:avLst/>
            </a:prstGeom>
          </p:spPr>
        </p:pic>
        <p:cxnSp>
          <p:nvCxnSpPr>
            <p:cNvPr id="10" name="Straight Connector 9">
              <a:extLst>
                <a:ext uri="{FF2B5EF4-FFF2-40B4-BE49-F238E27FC236}">
                  <a16:creationId xmlns:a16="http://schemas.microsoft.com/office/drawing/2014/main" id="{3B51AAB6-7970-4C4B-ADA4-FA035C575827}"/>
                </a:ext>
              </a:extLst>
            </p:cNvPr>
            <p:cNvCxnSpPr>
              <a:cxnSpLocks/>
            </p:cNvCxnSpPr>
            <p:nvPr/>
          </p:nvCxnSpPr>
          <p:spPr>
            <a:xfrm>
              <a:off x="8285148" y="2895499"/>
              <a:ext cx="4416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2A4BEF6-9691-4227-A07E-7CDD0CFD230A}"/>
                    </a:ext>
                  </a:extLst>
                </p:cNvPr>
                <p:cNvSpPr txBox="1"/>
                <p:nvPr/>
              </p:nvSpPr>
              <p:spPr>
                <a:xfrm>
                  <a:off x="8553245" y="2895499"/>
                  <a:ext cx="114710"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solidFill>
                              <a:schemeClr val="tx1"/>
                            </a:solidFill>
                            <a:latin typeface="Cambria Math" panose="02040503050406030204" pitchFamily="18" charset="0"/>
                          </a:rPr>
                          <m:t>𝛼</m:t>
                        </m:r>
                      </m:oMath>
                    </m:oMathPara>
                  </a14:m>
                  <a:endParaRPr lang="en-US" sz="1050" b="0" dirty="0">
                    <a:solidFill>
                      <a:schemeClr val="tx1"/>
                    </a:solidFill>
                  </a:endParaRPr>
                </a:p>
              </p:txBody>
            </p:sp>
          </mc:Choice>
          <mc:Fallback xmlns="">
            <p:sp>
              <p:nvSpPr>
                <p:cNvPr id="11" name="TextBox 10">
                  <a:extLst>
                    <a:ext uri="{FF2B5EF4-FFF2-40B4-BE49-F238E27FC236}">
                      <a16:creationId xmlns:a16="http://schemas.microsoft.com/office/drawing/2014/main" id="{F2A4BEF6-9691-4227-A07E-7CDD0CFD230A}"/>
                    </a:ext>
                  </a:extLst>
                </p:cNvPr>
                <p:cNvSpPr txBox="1">
                  <a:spLocks noRot="1" noChangeAspect="1" noMove="1" noResize="1" noEditPoints="1" noAdjustHandles="1" noChangeArrowheads="1" noChangeShapeType="1" noTextEdit="1"/>
                </p:cNvSpPr>
                <p:nvPr/>
              </p:nvSpPr>
              <p:spPr>
                <a:xfrm>
                  <a:off x="8553245" y="2895499"/>
                  <a:ext cx="114710" cy="161583"/>
                </a:xfrm>
                <a:prstGeom prst="rect">
                  <a:avLst/>
                </a:prstGeom>
                <a:blipFill>
                  <a:blip r:embed="rId5"/>
                  <a:stretch>
                    <a:fillRect l="-16667" r="-16667"/>
                  </a:stretch>
                </a:blipFill>
              </p:spPr>
              <p:txBody>
                <a:bodyPr/>
                <a:lstStyle/>
                <a:p>
                  <a:r>
                    <a:rPr lang="en-US">
                      <a:noFill/>
                    </a:rPr>
                    <a:t> </a:t>
                  </a:r>
                </a:p>
              </p:txBody>
            </p:sp>
          </mc:Fallback>
        </mc:AlternateContent>
      </p:grpSp>
      <p:graphicFrame>
        <p:nvGraphicFramePr>
          <p:cNvPr id="13" name="Table 12">
            <a:extLst>
              <a:ext uri="{FF2B5EF4-FFF2-40B4-BE49-F238E27FC236}">
                <a16:creationId xmlns:a16="http://schemas.microsoft.com/office/drawing/2014/main" id="{3DAF4722-2B80-4C4E-9AAD-B6852BF8692A}"/>
              </a:ext>
            </a:extLst>
          </p:cNvPr>
          <p:cNvGraphicFramePr>
            <a:graphicFrameLocks noGrp="1"/>
          </p:cNvGraphicFramePr>
          <p:nvPr>
            <p:extLst>
              <p:ext uri="{D42A27DB-BD31-4B8C-83A1-F6EECF244321}">
                <p14:modId xmlns:p14="http://schemas.microsoft.com/office/powerpoint/2010/main" val="3171247879"/>
              </p:ext>
            </p:extLst>
          </p:nvPr>
        </p:nvGraphicFramePr>
        <p:xfrm>
          <a:off x="1733082" y="3842928"/>
          <a:ext cx="8235384" cy="2179978"/>
        </p:xfrm>
        <a:graphic>
          <a:graphicData uri="http://schemas.openxmlformats.org/drawingml/2006/table">
            <a:tbl>
              <a:tblPr>
                <a:tableStyleId>{5C22544A-7EE6-4342-B048-85BDC9FD1C3A}</a:tableStyleId>
              </a:tblPr>
              <a:tblGrid>
                <a:gridCol w="1102659">
                  <a:extLst>
                    <a:ext uri="{9D8B030D-6E8A-4147-A177-3AD203B41FA5}">
                      <a16:colId xmlns:a16="http://schemas.microsoft.com/office/drawing/2014/main" val="4119218700"/>
                    </a:ext>
                  </a:extLst>
                </a:gridCol>
                <a:gridCol w="1245321">
                  <a:extLst>
                    <a:ext uri="{9D8B030D-6E8A-4147-A177-3AD203B41FA5}">
                      <a16:colId xmlns:a16="http://schemas.microsoft.com/office/drawing/2014/main" val="2297364899"/>
                    </a:ext>
                  </a:extLst>
                </a:gridCol>
                <a:gridCol w="1200750">
                  <a:extLst>
                    <a:ext uri="{9D8B030D-6E8A-4147-A177-3AD203B41FA5}">
                      <a16:colId xmlns:a16="http://schemas.microsoft.com/office/drawing/2014/main" val="128519653"/>
                    </a:ext>
                  </a:extLst>
                </a:gridCol>
                <a:gridCol w="1386915">
                  <a:extLst>
                    <a:ext uri="{9D8B030D-6E8A-4147-A177-3AD203B41FA5}">
                      <a16:colId xmlns:a16="http://schemas.microsoft.com/office/drawing/2014/main" val="3122207035"/>
                    </a:ext>
                  </a:extLst>
                </a:gridCol>
                <a:gridCol w="1361316">
                  <a:extLst>
                    <a:ext uri="{9D8B030D-6E8A-4147-A177-3AD203B41FA5}">
                      <a16:colId xmlns:a16="http://schemas.microsoft.com/office/drawing/2014/main" val="2701597641"/>
                    </a:ext>
                  </a:extLst>
                </a:gridCol>
                <a:gridCol w="1197239">
                  <a:extLst>
                    <a:ext uri="{9D8B030D-6E8A-4147-A177-3AD203B41FA5}">
                      <a16:colId xmlns:a16="http://schemas.microsoft.com/office/drawing/2014/main" val="1498309166"/>
                    </a:ext>
                  </a:extLst>
                </a:gridCol>
                <a:gridCol w="741184">
                  <a:extLst>
                    <a:ext uri="{9D8B030D-6E8A-4147-A177-3AD203B41FA5}">
                      <a16:colId xmlns:a16="http://schemas.microsoft.com/office/drawing/2014/main" val="4134534625"/>
                    </a:ext>
                  </a:extLst>
                </a:gridCol>
              </a:tblGrid>
              <a:tr h="773895">
                <a:tc>
                  <a:txBody>
                    <a:bodyPr/>
                    <a:lstStyle/>
                    <a:p>
                      <a:pPr algn="ctr" fontAlgn="b"/>
                      <a:r>
                        <a:rPr lang="en-US" sz="1400" b="1" u="none" strike="noStrike" dirty="0">
                          <a:solidFill>
                            <a:schemeClr val="tx1"/>
                          </a:solidFill>
                          <a:effectLst/>
                        </a:rPr>
                        <a:t>Output variable:</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b="1" u="none" strike="noStrike" dirty="0">
                          <a:solidFill>
                            <a:schemeClr val="tx1"/>
                          </a:solidFill>
                          <a:effectLst/>
                        </a:rPr>
                        <a:t>Critical Buckling Mode (m/s</a:t>
                      </a:r>
                      <a:r>
                        <a:rPr lang="en-US" sz="1400" b="1" u="none" strike="noStrike" baseline="30000" dirty="0">
                          <a:solidFill>
                            <a:schemeClr val="tx1"/>
                          </a:solidFill>
                          <a:effectLst/>
                        </a:rPr>
                        <a:t>2</a:t>
                      </a:r>
                      <a:r>
                        <a:rPr lang="en-US" sz="1400" b="1" u="none" strike="noStrike" dirty="0">
                          <a:solidFill>
                            <a:schemeClr val="tx1"/>
                          </a:solidFill>
                          <a:effectLst/>
                        </a:rPr>
                        <a:t>)</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b="1" u="none" strike="noStrike" dirty="0">
                          <a:solidFill>
                            <a:schemeClr val="tx1"/>
                          </a:solidFill>
                          <a:effectLst/>
                        </a:rPr>
                        <a:t>First Flexural Mode (Hz)</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b="1" u="none" strike="noStrike" dirty="0">
                          <a:solidFill>
                            <a:schemeClr val="tx1"/>
                          </a:solidFill>
                          <a:effectLst/>
                        </a:rPr>
                        <a:t>Max. Stiffener Stress (Pa)</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b="1" u="none" strike="noStrike" dirty="0">
                          <a:solidFill>
                            <a:schemeClr val="tx1"/>
                          </a:solidFill>
                          <a:effectLst/>
                        </a:rPr>
                        <a:t>Maximum Triad Stress (Pa)</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b="1" u="none" strike="noStrike" dirty="0">
                          <a:solidFill>
                            <a:schemeClr val="tx1"/>
                          </a:solidFill>
                          <a:effectLst/>
                        </a:rPr>
                        <a:t>Maximum Quad Stress (Pa)</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b="1" u="none" strike="noStrike" dirty="0">
                          <a:solidFill>
                            <a:schemeClr val="tx1"/>
                          </a:solidFill>
                          <a:effectLst/>
                        </a:rPr>
                        <a:t>Mass (kg)</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91144796"/>
                  </a:ext>
                </a:extLst>
              </a:tr>
              <a:tr h="589603">
                <a:tc>
                  <a:txBody>
                    <a:bodyPr/>
                    <a:lstStyle/>
                    <a:p>
                      <a:pPr algn="ctr" fontAlgn="b"/>
                      <a:r>
                        <a:rPr lang="en-US" sz="1400" b="1" u="none" strike="noStrike" dirty="0">
                          <a:solidFill>
                            <a:schemeClr val="tx1"/>
                          </a:solidFill>
                          <a:effectLst/>
                        </a:rPr>
                        <a:t>LN(Predicted Value):</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u="none" strike="noStrike" dirty="0">
                          <a:solidFill>
                            <a:schemeClr val="tx1"/>
                          </a:solidFill>
                          <a:effectLst/>
                        </a:rPr>
                        <a:t>6.21</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2.12</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21.82</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19.32</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21.84</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6.02</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8610222"/>
                  </a:ext>
                </a:extLst>
              </a:tr>
              <a:tr h="487298">
                <a:tc>
                  <a:txBody>
                    <a:bodyPr/>
                    <a:lstStyle/>
                    <a:p>
                      <a:pPr algn="ctr" fontAlgn="b"/>
                      <a:r>
                        <a:rPr lang="en-US" sz="1400" b="1" u="none" strike="noStrike" dirty="0">
                          <a:solidFill>
                            <a:schemeClr val="tx1"/>
                          </a:solidFill>
                          <a:effectLst/>
                        </a:rPr>
                        <a:t>LN(Actual Value):</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u="none" strike="noStrike" dirty="0">
                          <a:solidFill>
                            <a:schemeClr val="tx1"/>
                          </a:solidFill>
                          <a:effectLst/>
                        </a:rPr>
                        <a:t>5.86</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2.07</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21.81</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18.56</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21.81</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u="none" strike="noStrike" dirty="0">
                          <a:solidFill>
                            <a:schemeClr val="tx1"/>
                          </a:solidFill>
                          <a:effectLst/>
                        </a:rPr>
                        <a:t>5.98</a:t>
                      </a:r>
                      <a:endParaRPr lang="en-US" sz="1400" b="0"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8958701"/>
                  </a:ext>
                </a:extLst>
              </a:tr>
              <a:tr h="329182">
                <a:tc>
                  <a:txBody>
                    <a:bodyPr/>
                    <a:lstStyle/>
                    <a:p>
                      <a:pPr algn="ctr" fontAlgn="b"/>
                      <a:r>
                        <a:rPr lang="en-US" sz="1400" b="1" u="none" strike="noStrike" dirty="0">
                          <a:solidFill>
                            <a:schemeClr val="tx1"/>
                          </a:solidFill>
                          <a:effectLst/>
                        </a:rPr>
                        <a:t>Error:</a:t>
                      </a:r>
                      <a:endParaRPr lang="en-US" sz="1400" b="1" i="0" u="none" strike="noStrike" dirty="0">
                        <a:solidFill>
                          <a:schemeClr val="tx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400" b="1" u="none" strike="noStrike" dirty="0">
                          <a:solidFill>
                            <a:srgbClr val="FFF301"/>
                          </a:solidFill>
                          <a:effectLst/>
                        </a:rPr>
                        <a:t>6.06%</a:t>
                      </a:r>
                      <a:endParaRPr lang="en-US" sz="1400" b="1" i="0" u="none" strike="noStrike" dirty="0">
                        <a:solidFill>
                          <a:srgbClr val="FFF30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solidFill>
                            <a:srgbClr val="FFF301"/>
                          </a:solidFill>
                          <a:effectLst/>
                        </a:rPr>
                        <a:t>2.28%</a:t>
                      </a:r>
                      <a:endParaRPr lang="en-US" sz="1400" b="1" i="0" u="none" strike="noStrike" dirty="0">
                        <a:solidFill>
                          <a:srgbClr val="FFF30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solidFill>
                            <a:srgbClr val="FFF301"/>
                          </a:solidFill>
                          <a:effectLst/>
                        </a:rPr>
                        <a:t>0.04%</a:t>
                      </a:r>
                      <a:endParaRPr lang="en-US" sz="1400" b="1" i="0" u="none" strike="noStrike" dirty="0">
                        <a:solidFill>
                          <a:srgbClr val="FFF30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solidFill>
                            <a:srgbClr val="FFF301"/>
                          </a:solidFill>
                          <a:effectLst/>
                        </a:rPr>
                        <a:t>4.06%</a:t>
                      </a:r>
                      <a:endParaRPr lang="en-US" sz="1400" b="1" i="0" u="none" strike="noStrike" dirty="0">
                        <a:solidFill>
                          <a:srgbClr val="FFF30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solidFill>
                            <a:srgbClr val="FFF301"/>
                          </a:solidFill>
                          <a:effectLst/>
                        </a:rPr>
                        <a:t>0.16%</a:t>
                      </a:r>
                      <a:endParaRPr lang="en-US" sz="1400" b="1" i="0" u="none" strike="noStrike" dirty="0">
                        <a:solidFill>
                          <a:srgbClr val="FFF30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solidFill>
                            <a:srgbClr val="FFF301"/>
                          </a:solidFill>
                          <a:effectLst/>
                        </a:rPr>
                        <a:t>0.69%</a:t>
                      </a:r>
                      <a:endParaRPr lang="en-US" sz="1400" b="1" i="0" u="none" strike="noStrike" dirty="0">
                        <a:solidFill>
                          <a:srgbClr val="FFF301"/>
                        </a:solidFill>
                        <a:effectLst/>
                        <a:latin typeface="Calibri" panose="020F050202020403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900817"/>
                  </a:ext>
                </a:extLst>
              </a:tr>
            </a:tbl>
          </a:graphicData>
        </a:graphic>
      </p:graphicFrame>
    </p:spTree>
    <p:extLst>
      <p:ext uri="{BB962C8B-B14F-4D97-AF65-F5344CB8AC3E}">
        <p14:creationId xmlns:p14="http://schemas.microsoft.com/office/powerpoint/2010/main" val="607367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4472-99CE-4723-9D24-C85DF7C0DA01}"/>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42C80854-5229-4E23-BF15-3AFD43032F24}"/>
              </a:ext>
            </a:extLst>
          </p:cNvPr>
          <p:cNvSpPr>
            <a:spLocks noGrp="1"/>
          </p:cNvSpPr>
          <p:nvPr>
            <p:ph idx="1"/>
          </p:nvPr>
        </p:nvSpPr>
        <p:spPr>
          <a:xfrm>
            <a:off x="347749" y="1168918"/>
            <a:ext cx="11006051" cy="4936607"/>
          </a:xfrm>
        </p:spPr>
        <p:txBody>
          <a:bodyPr>
            <a:normAutofit/>
          </a:bodyPr>
          <a:lstStyle/>
          <a:p>
            <a:pPr>
              <a:buSzPct val="60000"/>
            </a:pPr>
            <a:r>
              <a:rPr lang="en-US" dirty="0"/>
              <a:t>Implement the back shell in the FEM</a:t>
            </a:r>
          </a:p>
          <a:p>
            <a:pPr>
              <a:buSzPct val="60000"/>
            </a:pPr>
            <a:r>
              <a:rPr lang="en-US" dirty="0"/>
              <a:t>Consider advanced materials for the face sheets</a:t>
            </a:r>
          </a:p>
          <a:p>
            <a:pPr>
              <a:buSzPct val="60000"/>
            </a:pPr>
            <a:r>
              <a:rPr lang="en-US" dirty="0"/>
              <a:t>Generate large datasets for the development of a black-box neural network</a:t>
            </a:r>
          </a:p>
          <a:p>
            <a:pPr>
              <a:buSzPct val="60000"/>
            </a:pPr>
            <a:r>
              <a:rPr lang="en-US" dirty="0"/>
              <a:t>Implement transient thermal analysis and optimization</a:t>
            </a:r>
          </a:p>
          <a:p>
            <a:pPr>
              <a:buSzPct val="60000"/>
            </a:pPr>
            <a:r>
              <a:rPr lang="en-US" dirty="0"/>
              <a:t>Perform analysis of structural-thermal interactions and optimization</a:t>
            </a:r>
          </a:p>
          <a:p>
            <a:pPr>
              <a:buSzPct val="60000"/>
            </a:pPr>
            <a:r>
              <a:rPr lang="en-US" dirty="0"/>
              <a:t>Implement controls analysis and optimization</a:t>
            </a:r>
          </a:p>
          <a:p>
            <a:pPr>
              <a:buSzPct val="60000"/>
            </a:pPr>
            <a:r>
              <a:rPr lang="en-US" dirty="0"/>
              <a:t>Develop robust design for:</a:t>
            </a:r>
          </a:p>
          <a:p>
            <a:pPr lvl="1">
              <a:buSzPct val="60000"/>
            </a:pPr>
            <a:r>
              <a:rPr lang="en-US" dirty="0"/>
              <a:t>Performance</a:t>
            </a:r>
          </a:p>
          <a:p>
            <a:pPr lvl="1">
              <a:buSzPct val="60000"/>
            </a:pPr>
            <a:r>
              <a:rPr lang="en-US" dirty="0"/>
              <a:t>Variability of performance (+/- 𝜎)</a:t>
            </a:r>
          </a:p>
          <a:p>
            <a:pPr>
              <a:buSzPct val="60000"/>
            </a:pPr>
            <a:endParaRPr lang="en-US" dirty="0"/>
          </a:p>
          <a:p>
            <a:pPr marL="0" indent="0">
              <a:buNone/>
            </a:pPr>
            <a:endParaRPr lang="en-US" dirty="0"/>
          </a:p>
        </p:txBody>
      </p:sp>
      <p:sp>
        <p:nvSpPr>
          <p:cNvPr id="4" name="Date Placeholder 3">
            <a:extLst>
              <a:ext uri="{FF2B5EF4-FFF2-40B4-BE49-F238E27FC236}">
                <a16:creationId xmlns:a16="http://schemas.microsoft.com/office/drawing/2014/main" id="{9401F850-0E93-4565-9C71-C29793AB4FC4}"/>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EE2D387F-0CC0-4E45-9CC2-2F008FA94473}"/>
              </a:ext>
            </a:extLst>
          </p:cNvPr>
          <p:cNvSpPr>
            <a:spLocks noGrp="1"/>
          </p:cNvSpPr>
          <p:nvPr>
            <p:ph type="sldNum" sz="quarter" idx="12"/>
          </p:nvPr>
        </p:nvSpPr>
        <p:spPr/>
        <p:txBody>
          <a:bodyPr/>
          <a:lstStyle/>
          <a:p>
            <a:fld id="{98B00430-F449-4D7D-8E40-5182397599E2}" type="slidenum">
              <a:rPr lang="en-US" smtClean="0"/>
              <a:pPr/>
              <a:t>19</a:t>
            </a:fld>
            <a:endParaRPr lang="en-US"/>
          </a:p>
        </p:txBody>
      </p:sp>
    </p:spTree>
    <p:extLst>
      <p:ext uri="{BB962C8B-B14F-4D97-AF65-F5344CB8AC3E}">
        <p14:creationId xmlns:p14="http://schemas.microsoft.com/office/powerpoint/2010/main" val="71656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A22A118-7602-4370-82EF-B61134CB6F28}"/>
              </a:ext>
            </a:extLst>
          </p:cNvPr>
          <p:cNvSpPr/>
          <p:nvPr/>
        </p:nvSpPr>
        <p:spPr>
          <a:xfrm>
            <a:off x="347746" y="4382224"/>
            <a:ext cx="1385803" cy="1591896"/>
          </a:xfrm>
          <a:prstGeom prst="rect">
            <a:avLst/>
          </a:prstGeom>
          <a:solidFill>
            <a:srgbClr val="190B05"/>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a:extLst>
              <a:ext uri="{FF2B5EF4-FFF2-40B4-BE49-F238E27FC236}">
                <a16:creationId xmlns:a16="http://schemas.microsoft.com/office/drawing/2014/main" id="{CF0AA01C-E50F-43CF-9788-367952C1E7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695"/>
          <a:stretch/>
        </p:blipFill>
        <p:spPr bwMode="auto">
          <a:xfrm>
            <a:off x="434366" y="4416128"/>
            <a:ext cx="1212557" cy="1557992"/>
          </a:xfrm>
          <a:prstGeom prst="rect">
            <a:avLst/>
          </a:prstGeom>
          <a:noFill/>
          <a:extLst>
            <a:ext uri="{909E8E84-426E-40DD-AFC4-6F175D3DCCD1}">
              <a14:hiddenFill xmlns:a14="http://schemas.microsoft.com/office/drawing/2010/main">
                <a:solidFill>
                  <a:srgbClr val="FFFFFF"/>
                </a:solidFill>
              </a14:hiddenFill>
            </a:ext>
          </a:extLst>
        </p:spPr>
      </p:pic>
      <p:sp>
        <p:nvSpPr>
          <p:cNvPr id="37" name="Content Placeholder 2">
            <a:extLst>
              <a:ext uri="{FF2B5EF4-FFF2-40B4-BE49-F238E27FC236}">
                <a16:creationId xmlns:a16="http://schemas.microsoft.com/office/drawing/2014/main" id="{19651AE8-A72E-4596-8293-2D0E3D77713D}"/>
              </a:ext>
            </a:extLst>
          </p:cNvPr>
          <p:cNvSpPr txBox="1">
            <a:spLocks/>
          </p:cNvSpPr>
          <p:nvPr/>
        </p:nvSpPr>
        <p:spPr>
          <a:xfrm>
            <a:off x="1733549" y="2641155"/>
            <a:ext cx="8562976" cy="1591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tx1">
                    <a:lumMod val="95000"/>
                  </a:schemeClr>
                </a:solidFill>
              </a:rPr>
              <a:t>Sasan Armand, Ph.D.</a:t>
            </a:r>
          </a:p>
          <a:p>
            <a:pPr marL="0" indent="0">
              <a:buNone/>
            </a:pPr>
            <a:r>
              <a:rPr lang="en-US" sz="1400" dirty="0">
                <a:solidFill>
                  <a:schemeClr val="tx1">
                    <a:lumMod val="95000"/>
                  </a:schemeClr>
                </a:solidFill>
              </a:rPr>
              <a:t>(LaRC D206) Dr. Sasan Armand obtained his PhD in engineering in 1990. He has 35 years of civil service at NASA and has worked on multiple high-profile hardware projects and served as the Chief of Mission Analysis Branch and Acting Division Chief at NASA Glenn before coming to LaRC.</a:t>
            </a:r>
          </a:p>
          <a:p>
            <a:pPr marL="0" indent="0">
              <a:buFont typeface="Arial" panose="020B0604020202020204" pitchFamily="34" charset="0"/>
              <a:buNone/>
            </a:pPr>
            <a:endParaRPr lang="en-US" sz="1400" b="1" dirty="0">
              <a:solidFill>
                <a:schemeClr val="tx1">
                  <a:lumMod val="95000"/>
                </a:schemeClr>
              </a:solidFill>
            </a:endParaRPr>
          </a:p>
        </p:txBody>
      </p:sp>
      <p:pic>
        <p:nvPicPr>
          <p:cNvPr id="25" name="Picture 24" descr="A person smiling for the camera&#10;&#10;Description automatically generated with low confidence">
            <a:extLst>
              <a:ext uri="{FF2B5EF4-FFF2-40B4-BE49-F238E27FC236}">
                <a16:creationId xmlns:a16="http://schemas.microsoft.com/office/drawing/2014/main" id="{0670ED94-465B-4210-B780-898C426858E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t="4672" b="18765"/>
          <a:stretch/>
        </p:blipFill>
        <p:spPr>
          <a:xfrm>
            <a:off x="347746" y="883879"/>
            <a:ext cx="1385803" cy="1591896"/>
          </a:xfrm>
          <a:prstGeom prst="rect">
            <a:avLst/>
          </a:prstGeom>
          <a:ln>
            <a:solidFill>
              <a:schemeClr val="bg1">
                <a:lumMod val="50000"/>
                <a:lumOff val="50000"/>
              </a:schemeClr>
            </a:solidFill>
          </a:ln>
        </p:spPr>
      </p:pic>
      <p:pic>
        <p:nvPicPr>
          <p:cNvPr id="23" name="Picture 22" descr="A person wearing glasses&#10;&#10;Description automatically generated with low confidence">
            <a:extLst>
              <a:ext uri="{FF2B5EF4-FFF2-40B4-BE49-F238E27FC236}">
                <a16:creationId xmlns:a16="http://schemas.microsoft.com/office/drawing/2014/main" id="{70C99467-3F3B-4E4E-81C1-2DCBC3685F5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472" r="6474"/>
          <a:stretch/>
        </p:blipFill>
        <p:spPr>
          <a:xfrm>
            <a:off x="347746" y="2633051"/>
            <a:ext cx="1385803" cy="1591897"/>
          </a:xfrm>
          <a:prstGeom prst="rect">
            <a:avLst/>
          </a:prstGeom>
          <a:ln>
            <a:solidFill>
              <a:schemeClr val="bg1">
                <a:lumMod val="50000"/>
                <a:lumOff val="50000"/>
              </a:schemeClr>
            </a:solidFill>
          </a:ln>
        </p:spPr>
      </p:pic>
      <p:sp>
        <p:nvSpPr>
          <p:cNvPr id="2" name="Title 1">
            <a:extLst>
              <a:ext uri="{FF2B5EF4-FFF2-40B4-BE49-F238E27FC236}">
                <a16:creationId xmlns:a16="http://schemas.microsoft.com/office/drawing/2014/main" id="{342868ED-A7BC-4B93-AD69-FD1DACCB753E}"/>
              </a:ext>
            </a:extLst>
          </p:cNvPr>
          <p:cNvSpPr>
            <a:spLocks noGrp="1"/>
          </p:cNvSpPr>
          <p:nvPr>
            <p:ph type="title"/>
          </p:nvPr>
        </p:nvSpPr>
        <p:spPr/>
        <p:txBody>
          <a:bodyPr/>
          <a:lstStyle/>
          <a:p>
            <a:r>
              <a:rPr lang="en-US" dirty="0">
                <a:solidFill>
                  <a:schemeClr val="tx1">
                    <a:lumMod val="95000"/>
                  </a:schemeClr>
                </a:solidFill>
              </a:rPr>
              <a:t>Introduction / Motivation</a:t>
            </a:r>
          </a:p>
        </p:txBody>
      </p:sp>
      <p:sp>
        <p:nvSpPr>
          <p:cNvPr id="8" name="Date Placeholder 7">
            <a:extLst>
              <a:ext uri="{FF2B5EF4-FFF2-40B4-BE49-F238E27FC236}">
                <a16:creationId xmlns:a16="http://schemas.microsoft.com/office/drawing/2014/main" id="{671B9F28-E2E1-4424-ABF4-B43F745F67E9}"/>
              </a:ext>
            </a:extLst>
          </p:cNvPr>
          <p:cNvSpPr>
            <a:spLocks noGrp="1"/>
          </p:cNvSpPr>
          <p:nvPr>
            <p:ph type="dt" sz="half" idx="10"/>
          </p:nvPr>
        </p:nvSpPr>
        <p:spPr/>
        <p:txBody>
          <a:bodyPr/>
          <a:lstStyle/>
          <a:p>
            <a:r>
              <a:rPr lang="en-US"/>
              <a:t>National Aeronautics and Space Association</a:t>
            </a:r>
            <a:endParaRPr lang="en-US" dirty="0"/>
          </a:p>
        </p:txBody>
      </p:sp>
      <p:sp>
        <p:nvSpPr>
          <p:cNvPr id="10" name="Slide Number Placeholder 9">
            <a:extLst>
              <a:ext uri="{FF2B5EF4-FFF2-40B4-BE49-F238E27FC236}">
                <a16:creationId xmlns:a16="http://schemas.microsoft.com/office/drawing/2014/main" id="{10658F33-996D-46B0-9511-8AF1F509D075}"/>
              </a:ext>
            </a:extLst>
          </p:cNvPr>
          <p:cNvSpPr>
            <a:spLocks noGrp="1"/>
          </p:cNvSpPr>
          <p:nvPr>
            <p:ph type="sldNum" sz="quarter" idx="12"/>
          </p:nvPr>
        </p:nvSpPr>
        <p:spPr/>
        <p:txBody>
          <a:bodyPr/>
          <a:lstStyle/>
          <a:p>
            <a:fld id="{98B00430-F449-4D7D-8E40-5182397599E2}" type="slidenum">
              <a:rPr lang="en-US" smtClean="0"/>
              <a:pPr/>
              <a:t>2</a:t>
            </a:fld>
            <a:endParaRPr lang="en-US"/>
          </a:p>
        </p:txBody>
      </p:sp>
      <p:sp>
        <p:nvSpPr>
          <p:cNvPr id="18" name="Content Placeholder 2">
            <a:extLst>
              <a:ext uri="{FF2B5EF4-FFF2-40B4-BE49-F238E27FC236}">
                <a16:creationId xmlns:a16="http://schemas.microsoft.com/office/drawing/2014/main" id="{E0DF218D-9227-46DA-A9EC-EC174FE41E63}"/>
              </a:ext>
            </a:extLst>
          </p:cNvPr>
          <p:cNvSpPr txBox="1">
            <a:spLocks/>
          </p:cNvSpPr>
          <p:nvPr/>
        </p:nvSpPr>
        <p:spPr>
          <a:xfrm>
            <a:off x="1733550" y="883880"/>
            <a:ext cx="8562976" cy="1591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tx1">
                    <a:lumMod val="95000"/>
                  </a:schemeClr>
                </a:solidFill>
              </a:rPr>
              <a:t>John Bell, Ph.D.</a:t>
            </a:r>
          </a:p>
          <a:p>
            <a:pPr marL="0" indent="0">
              <a:buNone/>
            </a:pPr>
            <a:r>
              <a:rPr lang="en-US" sz="1400" dirty="0">
                <a:solidFill>
                  <a:schemeClr val="tx1">
                    <a:lumMod val="95000"/>
                  </a:schemeClr>
                </a:solidFill>
              </a:rPr>
              <a:t>(LaRC D206) Dr. John Bell is a recent graduate from Clemson University. Holding degrees in mathematics and engineering, he has worked on a variety of interdisciplinary projects. His dissertation research was partnered with NASA JPL and focused on the development of rigid-flex PCB robotic architectures for interplanetary exploration.</a:t>
            </a:r>
          </a:p>
          <a:p>
            <a:pPr marL="0" indent="0">
              <a:buFont typeface="Arial" panose="020B0604020202020204" pitchFamily="34" charset="0"/>
              <a:buNone/>
            </a:pPr>
            <a:endParaRPr lang="en-US" sz="1400" b="1" dirty="0">
              <a:solidFill>
                <a:schemeClr val="tx1">
                  <a:lumMod val="95000"/>
                </a:schemeClr>
              </a:solidFill>
            </a:endParaRPr>
          </a:p>
        </p:txBody>
      </p:sp>
      <p:sp>
        <p:nvSpPr>
          <p:cNvPr id="38" name="Content Placeholder 2">
            <a:extLst>
              <a:ext uri="{FF2B5EF4-FFF2-40B4-BE49-F238E27FC236}">
                <a16:creationId xmlns:a16="http://schemas.microsoft.com/office/drawing/2014/main" id="{EC862C03-03CC-49A3-A327-35913B68E590}"/>
              </a:ext>
            </a:extLst>
          </p:cNvPr>
          <p:cNvSpPr txBox="1">
            <a:spLocks/>
          </p:cNvSpPr>
          <p:nvPr/>
        </p:nvSpPr>
        <p:spPr>
          <a:xfrm>
            <a:off x="1733549" y="4390326"/>
            <a:ext cx="8562976" cy="1591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chemeClr val="tx1">
                    <a:lumMod val="95000"/>
                  </a:schemeClr>
                </a:solidFill>
              </a:rPr>
              <a:t>Jamshid Samareh, Ph.D.</a:t>
            </a:r>
          </a:p>
          <a:p>
            <a:pPr marL="0" indent="0">
              <a:buNone/>
            </a:pPr>
            <a:r>
              <a:rPr lang="en-US" sz="1400" dirty="0">
                <a:solidFill>
                  <a:schemeClr val="tx1">
                    <a:lumMod val="95000"/>
                  </a:schemeClr>
                </a:solidFill>
              </a:rPr>
              <a:t>(LaRC E401) Jamshid holds a B.S., M.E., and a Ph.D. in Mechanical Engineering and Mechanics, and he has authored over 100 technical publications. He is the recipient of the NASA Outstanding Leadership Medal, the NASA Exceptional Public Service Medal, and five group achievement awards. He was a member of the </a:t>
            </a:r>
            <a:r>
              <a:rPr lang="en-US" sz="1400" dirty="0" err="1">
                <a:solidFill>
                  <a:schemeClr val="tx1">
                    <a:lumMod val="95000"/>
                  </a:schemeClr>
                </a:solidFill>
              </a:rPr>
              <a:t>TetrUSS</a:t>
            </a:r>
            <a:r>
              <a:rPr lang="en-US" sz="1400" dirty="0">
                <a:solidFill>
                  <a:schemeClr val="tx1">
                    <a:lumMod val="95000"/>
                  </a:schemeClr>
                </a:solidFill>
              </a:rPr>
              <a:t> CFD team that won the NASA Software of the Year Award twice. He served as an associate editor for the AIAA journal and on the AIAA MDAO technical committee. </a:t>
            </a:r>
          </a:p>
          <a:p>
            <a:pPr marL="0" indent="0">
              <a:buFont typeface="Arial" panose="020B0604020202020204" pitchFamily="34" charset="0"/>
              <a:buNone/>
            </a:pPr>
            <a:endParaRPr lang="en-US" sz="1400" b="1" dirty="0">
              <a:solidFill>
                <a:schemeClr val="tx1">
                  <a:lumMod val="95000"/>
                </a:schemeClr>
              </a:solidFill>
            </a:endParaRPr>
          </a:p>
        </p:txBody>
      </p:sp>
    </p:spTree>
    <p:extLst>
      <p:ext uri="{BB962C8B-B14F-4D97-AF65-F5344CB8AC3E}">
        <p14:creationId xmlns:p14="http://schemas.microsoft.com/office/powerpoint/2010/main" val="14012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19E0-F190-4E4A-BE3C-BD51947D001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9C05F30-F3A2-4183-A67C-4E4CEE2A204C}"/>
              </a:ext>
            </a:extLst>
          </p:cNvPr>
          <p:cNvSpPr>
            <a:spLocks noGrp="1"/>
          </p:cNvSpPr>
          <p:nvPr>
            <p:ph idx="1"/>
          </p:nvPr>
        </p:nvSpPr>
        <p:spPr/>
        <p:txBody>
          <a:bodyPr>
            <a:normAutofit/>
          </a:bodyPr>
          <a:lstStyle/>
          <a:p>
            <a:pPr marL="0" indent="0">
              <a:buNone/>
            </a:pPr>
            <a:r>
              <a:rPr lang="en-US" sz="1400" dirty="0"/>
              <a:t>[1] </a:t>
            </a:r>
            <a:r>
              <a:rPr lang="en-US" sz="1400" dirty="0">
                <a:effectLst/>
              </a:rPr>
              <a:t>NASA. (2015, February 27). </a:t>
            </a:r>
            <a:r>
              <a:rPr lang="en-US" sz="1400" i="1" dirty="0">
                <a:effectLst/>
              </a:rPr>
              <a:t>Viking Aeroshell</a:t>
            </a:r>
            <a:r>
              <a:rPr lang="en-US" sz="1400" dirty="0">
                <a:effectLst/>
              </a:rPr>
              <a:t>. NASA. Retrieved May 3, 2023, from https://www.nasa.gov/multimedia/imagegallery/image_feature_542.html </a:t>
            </a:r>
            <a:endParaRPr lang="en-US" sz="1400" dirty="0"/>
          </a:p>
          <a:p>
            <a:pPr marL="0" indent="0">
              <a:buNone/>
            </a:pPr>
            <a:r>
              <a:rPr lang="en-US" sz="1400" dirty="0"/>
              <a:t>[2] </a:t>
            </a:r>
            <a:r>
              <a:rPr lang="en-US" sz="1400" i="1" dirty="0">
                <a:effectLst/>
              </a:rPr>
              <a:t>Aeroshells: Keeping spacecraft safe</a:t>
            </a:r>
            <a:r>
              <a:rPr lang="en-US" sz="1400" dirty="0">
                <a:effectLst/>
              </a:rPr>
              <a:t>. Lockheed Martin. (n.d.). Retrieved April 3, 2023, from https://www.lockheedmartin.com/en-us/capabilities/space/aeroshell-space.html </a:t>
            </a:r>
          </a:p>
          <a:p>
            <a:pPr marL="0" indent="0">
              <a:buNone/>
            </a:pPr>
            <a:r>
              <a:rPr lang="en-US" sz="1400" dirty="0"/>
              <a:t>[3] Davies, C., &amp; </a:t>
            </a:r>
            <a:r>
              <a:rPr lang="en-US" sz="1400" dirty="0" err="1"/>
              <a:t>Arcadi</a:t>
            </a:r>
            <a:r>
              <a:rPr lang="en-US" sz="1400" dirty="0"/>
              <a:t>, M. (2006). </a:t>
            </a:r>
            <a:r>
              <a:rPr lang="en-US" sz="1400" i="1" dirty="0"/>
              <a:t>Planetary mission entry vehicles quick reference guide. Version 3.0</a:t>
            </a:r>
            <a:r>
              <a:rPr lang="en-US" sz="1400" dirty="0"/>
              <a:t> (No. NASA/SP-2006-3401).</a:t>
            </a:r>
            <a:endParaRPr lang="en-US" sz="1400" dirty="0">
              <a:effectLst/>
            </a:endParaRPr>
          </a:p>
          <a:p>
            <a:pPr marL="0" indent="0">
              <a:buNone/>
            </a:pPr>
            <a:r>
              <a:rPr lang="en-US" sz="1400" dirty="0">
                <a:effectLst/>
              </a:rPr>
              <a:t>[4] </a:t>
            </a:r>
            <a:r>
              <a:rPr lang="en-US" sz="1400" dirty="0" err="1">
                <a:effectLst/>
              </a:rPr>
              <a:t>Dalal</a:t>
            </a:r>
            <a:r>
              <a:rPr lang="en-US" sz="1400" dirty="0">
                <a:effectLst/>
              </a:rPr>
              <a:t>, I. L., Stefan, D., &amp; </a:t>
            </a:r>
            <a:r>
              <a:rPr lang="en-US" sz="1400" dirty="0" err="1">
                <a:effectLst/>
              </a:rPr>
              <a:t>Harwayne-Gidansky</a:t>
            </a:r>
            <a:r>
              <a:rPr lang="en-US" sz="1400" dirty="0">
                <a:effectLst/>
              </a:rPr>
              <a:t>, J. (2008). Low discrepancy sequences for Monte Carlo simulations on reconfigurable platforms. </a:t>
            </a:r>
            <a:r>
              <a:rPr lang="en-US" sz="1400" i="1" dirty="0">
                <a:effectLst/>
              </a:rPr>
              <a:t>2008 International Conference on Application-Specific Systems, Architectures and Processors</a:t>
            </a:r>
            <a:r>
              <a:rPr lang="en-US" sz="1400" dirty="0">
                <a:effectLst/>
              </a:rPr>
              <a:t>. https://doi.org/10.1109/asap.2008.4580163 </a:t>
            </a:r>
          </a:p>
          <a:p>
            <a:pPr marL="0" indent="0">
              <a:buNone/>
            </a:pPr>
            <a:r>
              <a:rPr lang="en-US" sz="1400" dirty="0"/>
              <a:t>[5] </a:t>
            </a:r>
            <a:r>
              <a:rPr lang="en-US" sz="1400" dirty="0" err="1">
                <a:effectLst/>
              </a:rPr>
              <a:t>Galanti</a:t>
            </a:r>
            <a:r>
              <a:rPr lang="en-US" sz="1400" dirty="0">
                <a:effectLst/>
              </a:rPr>
              <a:t>, S., &amp; Jung, A. (1997). Low-discrepancy sequences. </a:t>
            </a:r>
            <a:r>
              <a:rPr lang="en-US" sz="1400" i="1" dirty="0">
                <a:effectLst/>
              </a:rPr>
              <a:t>The Journal of Derivatives</a:t>
            </a:r>
            <a:r>
              <a:rPr lang="en-US" sz="1400" dirty="0">
                <a:effectLst/>
              </a:rPr>
              <a:t>, </a:t>
            </a:r>
            <a:r>
              <a:rPr lang="en-US" sz="1400" i="1" dirty="0">
                <a:effectLst/>
              </a:rPr>
              <a:t>5</a:t>
            </a:r>
            <a:r>
              <a:rPr lang="en-US" sz="1400" dirty="0">
                <a:effectLst/>
              </a:rPr>
              <a:t>(1), 63–83. https://doi.org/10.3905/jod.1997.407985 </a:t>
            </a:r>
          </a:p>
          <a:p>
            <a:pPr marL="0" indent="0">
              <a:buNone/>
            </a:pPr>
            <a:r>
              <a:rPr lang="en-US" sz="1400" dirty="0"/>
              <a:t>[6] </a:t>
            </a:r>
            <a:r>
              <a:rPr lang="en-US" sz="1400" dirty="0" err="1">
                <a:effectLst/>
              </a:rPr>
              <a:t>McGeoch</a:t>
            </a:r>
            <a:r>
              <a:rPr lang="en-US" sz="1400" dirty="0">
                <a:effectLst/>
              </a:rPr>
              <a:t>, C. (1992). Analyzing algorithms by Simulation. </a:t>
            </a:r>
            <a:r>
              <a:rPr lang="en-US" sz="1400" i="1" dirty="0">
                <a:effectLst/>
              </a:rPr>
              <a:t>ACM Computing Surveys</a:t>
            </a:r>
            <a:r>
              <a:rPr lang="en-US" sz="1400" dirty="0">
                <a:effectLst/>
              </a:rPr>
              <a:t>, </a:t>
            </a:r>
            <a:r>
              <a:rPr lang="en-US" sz="1400" i="1" dirty="0">
                <a:effectLst/>
              </a:rPr>
              <a:t>24</a:t>
            </a:r>
            <a:r>
              <a:rPr lang="en-US" sz="1400" dirty="0">
                <a:effectLst/>
              </a:rPr>
              <a:t>(2), 195–212. https://doi.org/10.1145/130844.130853 </a:t>
            </a:r>
          </a:p>
          <a:p>
            <a:pPr marL="0" indent="0">
              <a:buNone/>
            </a:pPr>
            <a:r>
              <a:rPr lang="en-US" sz="1400" dirty="0"/>
              <a:t>[7] </a:t>
            </a:r>
            <a:r>
              <a:rPr lang="en-US" sz="1400" dirty="0" err="1">
                <a:effectLst/>
              </a:rPr>
              <a:t>Kleijnen</a:t>
            </a:r>
            <a:r>
              <a:rPr lang="en-US" sz="1400" dirty="0">
                <a:effectLst/>
              </a:rPr>
              <a:t>, J. P., Ridder, A., &amp; Rubinstein, R. (2010). Variance reduction techniques in Monte Carlo Methods. </a:t>
            </a:r>
            <a:r>
              <a:rPr lang="en-US" sz="1400" i="1" dirty="0">
                <a:effectLst/>
              </a:rPr>
              <a:t>SSRN Electronic Journal</a:t>
            </a:r>
            <a:r>
              <a:rPr lang="en-US" sz="1400" dirty="0">
                <a:effectLst/>
              </a:rPr>
              <a:t>. https://doi.org/10.2139/ssrn.1715474 </a:t>
            </a:r>
          </a:p>
          <a:p>
            <a:pPr marL="0" indent="0">
              <a:buNone/>
            </a:pPr>
            <a:r>
              <a:rPr lang="en-US" sz="1400" dirty="0"/>
              <a:t>[8] </a:t>
            </a:r>
            <a:r>
              <a:rPr lang="en-US" sz="1400" dirty="0" err="1">
                <a:effectLst/>
              </a:rPr>
              <a:t>Asmussen</a:t>
            </a:r>
            <a:r>
              <a:rPr lang="en-US" sz="1400" dirty="0">
                <a:effectLst/>
              </a:rPr>
              <a:t>, S., &amp; Glynn, P. W. (2011). </a:t>
            </a:r>
            <a:r>
              <a:rPr lang="en-US" sz="1400" i="1" dirty="0">
                <a:effectLst/>
              </a:rPr>
              <a:t>Stochastic simulation: Algorithms and analysis</a:t>
            </a:r>
            <a:r>
              <a:rPr lang="en-US" sz="1400" dirty="0">
                <a:effectLst/>
              </a:rPr>
              <a:t>. Springer. </a:t>
            </a:r>
          </a:p>
          <a:p>
            <a:pPr marL="0" indent="0">
              <a:buNone/>
            </a:pPr>
            <a:r>
              <a:rPr lang="en-US" sz="1400" dirty="0"/>
              <a:t>[9] </a:t>
            </a:r>
            <a:r>
              <a:rPr lang="en-US" sz="1400" dirty="0" err="1"/>
              <a:t>Breiman</a:t>
            </a:r>
            <a:r>
              <a:rPr lang="en-US" sz="1400" dirty="0"/>
              <a:t>, L. Random Forests. </a:t>
            </a:r>
            <a:r>
              <a:rPr lang="en-US" sz="1400" i="1" dirty="0"/>
              <a:t>Machine Learning</a:t>
            </a:r>
            <a:r>
              <a:rPr lang="en-US" sz="1400" dirty="0"/>
              <a:t> </a:t>
            </a:r>
            <a:r>
              <a:rPr lang="en-US" sz="1400" b="1" dirty="0"/>
              <a:t>45</a:t>
            </a:r>
            <a:r>
              <a:rPr lang="en-US" sz="1400" dirty="0"/>
              <a:t>, 5–32 (2001). https://doi.org/10.1023/A:1010933404324</a:t>
            </a:r>
          </a:p>
          <a:p>
            <a:pPr marL="0" indent="0">
              <a:buNone/>
            </a:pPr>
            <a:r>
              <a:rPr lang="en-US" sz="1400" dirty="0"/>
              <a:t>[10] </a:t>
            </a:r>
            <a:r>
              <a:rPr lang="en-US" sz="1400" dirty="0" err="1"/>
              <a:t>Breiman</a:t>
            </a:r>
            <a:r>
              <a:rPr lang="en-US" sz="1400" dirty="0"/>
              <a:t>, L. (2017). </a:t>
            </a:r>
            <a:r>
              <a:rPr lang="en-US" sz="1400" i="1" dirty="0"/>
              <a:t>Classification and regression trees</a:t>
            </a:r>
            <a:r>
              <a:rPr lang="en-US" sz="1400" dirty="0"/>
              <a:t>. Routledge.</a:t>
            </a:r>
          </a:p>
          <a:p>
            <a:pPr marL="0" indent="0">
              <a:buNone/>
            </a:pPr>
            <a:r>
              <a:rPr lang="en-US" sz="1400" dirty="0"/>
              <a:t>[11] Stefano </a:t>
            </a:r>
            <a:r>
              <a:rPr lang="en-US" sz="1400" dirty="0" err="1"/>
              <a:t>Nembrini</a:t>
            </a:r>
            <a:r>
              <a:rPr lang="en-US" sz="1400" dirty="0"/>
              <a:t>, </a:t>
            </a:r>
            <a:r>
              <a:rPr lang="en-US" sz="1400" dirty="0" err="1"/>
              <a:t>Inke</a:t>
            </a:r>
            <a:r>
              <a:rPr lang="en-US" sz="1400" dirty="0"/>
              <a:t> R König, Marvin N Wright, </a:t>
            </a:r>
            <a:r>
              <a:rPr lang="en-US" sz="1400" i="1" dirty="0"/>
              <a:t>The revival of the Gini importance?</a:t>
            </a:r>
            <a:r>
              <a:rPr lang="en-US" sz="1400" dirty="0"/>
              <a:t>, Bioinformatics, Volume 34, Issue 21, November 2018, Pages 3711–3718, https://doi.org/10.1093/bioinformatics/bty373 </a:t>
            </a:r>
          </a:p>
          <a:p>
            <a:pPr marL="0" indent="0">
              <a:buNone/>
            </a:pPr>
            <a:r>
              <a:rPr lang="en-US" sz="1400" dirty="0"/>
              <a:t>[12] </a:t>
            </a:r>
            <a:r>
              <a:rPr lang="en-US" sz="1400" dirty="0" err="1"/>
              <a:t>Louppe</a:t>
            </a:r>
            <a:r>
              <a:rPr lang="en-US" sz="1400" dirty="0"/>
              <a:t>, G., </a:t>
            </a:r>
            <a:r>
              <a:rPr lang="en-US" sz="1400" dirty="0" err="1"/>
              <a:t>Wehenkel</a:t>
            </a:r>
            <a:r>
              <a:rPr lang="en-US" sz="1400" dirty="0"/>
              <a:t>, L., </a:t>
            </a:r>
            <a:r>
              <a:rPr lang="en-US" sz="1400" dirty="0" err="1"/>
              <a:t>Sutera</a:t>
            </a:r>
            <a:r>
              <a:rPr lang="en-US" sz="1400" dirty="0"/>
              <a:t>, A., &amp; </a:t>
            </a:r>
            <a:r>
              <a:rPr lang="en-US" sz="1400" dirty="0" err="1"/>
              <a:t>Geurts</a:t>
            </a:r>
            <a:r>
              <a:rPr lang="en-US" sz="1400" dirty="0"/>
              <a:t>, P. (2013). Understanding variable </a:t>
            </a:r>
            <a:r>
              <a:rPr lang="en-US" sz="1400" dirty="0" err="1"/>
              <a:t>importances</a:t>
            </a:r>
            <a:r>
              <a:rPr lang="en-US" sz="1400" dirty="0"/>
              <a:t> in forests of randomized trees. </a:t>
            </a:r>
            <a:r>
              <a:rPr lang="en-US" sz="1400" i="1" dirty="0"/>
              <a:t>Advances in neural information processing systems</a:t>
            </a:r>
            <a:r>
              <a:rPr lang="en-US" sz="1400" dirty="0"/>
              <a:t>, </a:t>
            </a:r>
            <a:r>
              <a:rPr lang="en-US" sz="1400" i="1" dirty="0"/>
              <a:t>26</a:t>
            </a:r>
            <a:r>
              <a:rPr lang="en-US" sz="1400" dirty="0"/>
              <a:t>.</a:t>
            </a:r>
          </a:p>
          <a:p>
            <a:pPr marL="0" indent="0">
              <a:buNone/>
            </a:pPr>
            <a:endParaRPr lang="en-US" sz="1400" dirty="0"/>
          </a:p>
        </p:txBody>
      </p:sp>
      <p:sp>
        <p:nvSpPr>
          <p:cNvPr id="6" name="Date Placeholder 5">
            <a:extLst>
              <a:ext uri="{FF2B5EF4-FFF2-40B4-BE49-F238E27FC236}">
                <a16:creationId xmlns:a16="http://schemas.microsoft.com/office/drawing/2014/main" id="{93168537-6A37-4251-B1FE-2679B39BF48C}"/>
              </a:ext>
            </a:extLst>
          </p:cNvPr>
          <p:cNvSpPr>
            <a:spLocks noGrp="1"/>
          </p:cNvSpPr>
          <p:nvPr>
            <p:ph type="dt" sz="half" idx="10"/>
          </p:nvPr>
        </p:nvSpPr>
        <p:spPr/>
        <p:txBody>
          <a:bodyPr/>
          <a:lstStyle/>
          <a:p>
            <a:r>
              <a:rPr lang="en-US"/>
              <a:t>National Aeronautics and Space Association</a:t>
            </a:r>
            <a:endParaRPr lang="en-US" dirty="0"/>
          </a:p>
        </p:txBody>
      </p:sp>
      <p:sp>
        <p:nvSpPr>
          <p:cNvPr id="7" name="Slide Number Placeholder 6">
            <a:extLst>
              <a:ext uri="{FF2B5EF4-FFF2-40B4-BE49-F238E27FC236}">
                <a16:creationId xmlns:a16="http://schemas.microsoft.com/office/drawing/2014/main" id="{D3536BE5-1BA3-4155-9E8D-B07CE7306B16}"/>
              </a:ext>
            </a:extLst>
          </p:cNvPr>
          <p:cNvSpPr>
            <a:spLocks noGrp="1"/>
          </p:cNvSpPr>
          <p:nvPr>
            <p:ph type="sldNum" sz="quarter" idx="12"/>
          </p:nvPr>
        </p:nvSpPr>
        <p:spPr/>
        <p:txBody>
          <a:bodyPr/>
          <a:lstStyle/>
          <a:p>
            <a:fld id="{98B00430-F449-4D7D-8E40-5182397599E2}" type="slidenum">
              <a:rPr lang="en-US" smtClean="0"/>
              <a:pPr/>
              <a:t>20</a:t>
            </a:fld>
            <a:endParaRPr lang="en-US"/>
          </a:p>
        </p:txBody>
      </p:sp>
    </p:spTree>
    <p:extLst>
      <p:ext uri="{BB962C8B-B14F-4D97-AF65-F5344CB8AC3E}">
        <p14:creationId xmlns:p14="http://schemas.microsoft.com/office/powerpoint/2010/main" val="2362428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292D-EAE7-4126-ABCC-84F085016308}"/>
              </a:ext>
            </a:extLst>
          </p:cNvPr>
          <p:cNvSpPr>
            <a:spLocks noGrp="1"/>
          </p:cNvSpPr>
          <p:nvPr>
            <p:ph type="title"/>
          </p:nvPr>
        </p:nvSpPr>
        <p:spPr/>
        <p:txBody>
          <a:bodyPr/>
          <a:lstStyle/>
          <a:p>
            <a:r>
              <a:rPr lang="en-US" dirty="0">
                <a:solidFill>
                  <a:srgbClr val="FF0000"/>
                </a:solidFill>
              </a:rPr>
              <a:t>Backup 1 </a:t>
            </a:r>
            <a:r>
              <a:rPr lang="en-US" dirty="0"/>
              <a:t>-</a:t>
            </a:r>
            <a:r>
              <a:rPr lang="en-US" dirty="0">
                <a:solidFill>
                  <a:srgbClr val="FF0000"/>
                </a:solidFill>
              </a:rPr>
              <a:t> </a:t>
            </a:r>
            <a:r>
              <a:rPr lang="en-US" dirty="0"/>
              <a:t>Modified Newtonian Pressure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65DE6D-5515-4FCA-988A-D55611E3765E}"/>
                  </a:ext>
                </a:extLst>
              </p:cNvPr>
              <p:cNvSpPr>
                <a:spLocks noGrp="1"/>
              </p:cNvSpPr>
              <p:nvPr>
                <p:ph idx="1"/>
              </p:nvPr>
            </p:nvSpPr>
            <p:spPr/>
            <p:txBody>
              <a:bodyPr>
                <a:normAutofit/>
              </a:bodyPr>
              <a:lstStyle/>
              <a:p>
                <a:pPr marL="0" indent="0">
                  <a:buNone/>
                </a:pPr>
                <a:r>
                  <a:rPr lang="en-US" sz="1400" dirty="0"/>
                  <a:t>Hypersonic flow is inherently nonlinear, as it captures the physical behavior of high-temperature chemically reacting flows, viscous interaction, entropy layers, shock, etc. However, it can be expressed in linear terms with accuracy appropriate for early design cycle. In </a:t>
                </a:r>
                <a:r>
                  <a:rPr lang="en-US" sz="1400" i="1" dirty="0"/>
                  <a:t>Hypersonic Flow</a:t>
                </a:r>
                <a:r>
                  <a:rPr lang="en-US" sz="1400" dirty="0"/>
                  <a:t> written by Lester Lees, the following form of the Newtonian theory is presented:</a:t>
                </a:r>
              </a:p>
              <a:p>
                <a:pPr marL="0" indent="0">
                  <a:buNone/>
                </a:pPr>
                <a:endParaRPr lang="en-US" sz="1400" dirty="0"/>
              </a:p>
              <a:p>
                <a:pPr marL="0" indent="0">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𝑝</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𝑝𝑚𝑎𝑥</m:t>
                          </m:r>
                        </m:sub>
                      </m:sSub>
                      <m:func>
                        <m:funcPr>
                          <m:ctrlPr>
                            <a:rPr lang="en-US" sz="1400" b="0" i="1" smtClean="0">
                              <a:latin typeface="Cambria Math" panose="02040503050406030204" pitchFamily="18" charset="0"/>
                            </a:rPr>
                          </m:ctrlPr>
                        </m:funcPr>
                        <m:fName>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sin</m:t>
                              </m:r>
                            </m:e>
                            <m:sup>
                              <m:r>
                                <a:rPr lang="en-US" sz="1400" b="0" i="1" smtClean="0">
                                  <a:latin typeface="Cambria Math" panose="02040503050406030204" pitchFamily="18" charset="0"/>
                                </a:rPr>
                                <m:t>2</m:t>
                              </m:r>
                            </m:sup>
                          </m:sSup>
                        </m:fName>
                        <m:e>
                          <m:r>
                            <a:rPr lang="en-US" sz="1400" b="0" i="1" smtClean="0">
                              <a:latin typeface="Cambria Math" panose="02040503050406030204" pitchFamily="18" charset="0"/>
                            </a:rPr>
                            <m:t>𝜃</m:t>
                          </m:r>
                        </m:e>
                      </m:func>
                    </m:oMath>
                  </m:oMathPara>
                </a14:m>
                <a:endParaRPr lang="en-US" sz="1400" b="0" dirty="0"/>
              </a:p>
              <a:p>
                <a:pPr marL="0" indent="0">
                  <a:buNone/>
                </a:pPr>
                <a:endParaRPr lang="en-US" sz="1400" b="0" dirty="0"/>
              </a:p>
              <a:p>
                <a:pPr marL="0" indent="0">
                  <a:buNone/>
                </a:pPr>
                <a:r>
                  <a:rPr lang="en-US" sz="1400" dirty="0"/>
                  <a:t>Where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𝑝𝑚𝑎𝑥</m:t>
                        </m:r>
                      </m:sub>
                    </m:sSub>
                  </m:oMath>
                </a14:m>
                <a:r>
                  <a:rPr lang="en-US" sz="1400" b="0" dirty="0"/>
                  <a:t> is the maximum value of the pressure coefficient, evaluated at a stagnation point behind a normal shock wave. In the derivation presented in </a:t>
                </a:r>
                <a:r>
                  <a:rPr lang="en-US" sz="1400" b="0" i="1" dirty="0"/>
                  <a:t>Hypersonic and High Temperature Gas Dynamics </a:t>
                </a:r>
                <a:r>
                  <a:rPr lang="en-US" sz="1400" b="0" dirty="0"/>
                  <a:t>by John Anderson, the following equation for the maximum pressure coefficient is provided. </a:t>
                </a:r>
              </a:p>
              <a:p>
                <a:pPr marL="0" indent="0">
                  <a:buNone/>
                </a:pPr>
                <a:endParaRPr lang="en-US" sz="1400" b="0" dirty="0"/>
              </a:p>
              <a:p>
                <a:pPr marL="0" indent="0">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𝑝𝑚𝑎𝑥</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𝛾</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𝑀</m:t>
                              </m:r>
                            </m:e>
                            <m:sub>
                              <m:r>
                                <a:rPr lang="en-US" sz="1400" b="0" i="1" smtClean="0">
                                  <a:latin typeface="Cambria Math" panose="02040503050406030204" pitchFamily="18" charset="0"/>
                                </a:rPr>
                                <m:t>∞</m:t>
                              </m:r>
                            </m:sub>
                            <m:sup>
                              <m:r>
                                <a:rPr lang="en-US" sz="1400" b="0" i="1" smtClean="0">
                                  <a:latin typeface="Cambria Math" panose="02040503050406030204" pitchFamily="18" charset="0"/>
                                </a:rPr>
                                <m:t>2</m:t>
                              </m:r>
                            </m:sup>
                          </m:sSubSup>
                        </m:den>
                      </m:f>
                      <m:d>
                        <m:dPr>
                          <m:begChr m:val="{"/>
                          <m:endChr m:val="}"/>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d>
                                <m:dPr>
                                  <m:begChr m:val="["/>
                                  <m:endChr m:val="]"/>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𝛾</m:t>
                                              </m:r>
                                              <m:r>
                                                <a:rPr lang="en-US" sz="1400" b="0" i="1" smtClean="0">
                                                  <a:latin typeface="Cambria Math" panose="02040503050406030204" pitchFamily="18" charset="0"/>
                                                </a:rPr>
                                                <m:t>+1</m:t>
                                              </m:r>
                                            </m:e>
                                          </m:d>
                                        </m:e>
                                        <m:sup>
                                          <m:r>
                                            <a:rPr lang="en-US" sz="1400" b="0" i="1" smtClean="0">
                                              <a:latin typeface="Cambria Math" panose="02040503050406030204" pitchFamily="18" charset="0"/>
                                            </a:rPr>
                                            <m:t>2</m:t>
                                          </m:r>
                                        </m:sup>
                                      </m:sSup>
                                      <m:sSubSup>
                                        <m:sSubSupPr>
                                          <m:ctrlPr>
                                            <a:rPr lang="en-US" sz="1400" i="1">
                                              <a:latin typeface="Cambria Math" panose="02040503050406030204" pitchFamily="18" charset="0"/>
                                            </a:rPr>
                                          </m:ctrlPr>
                                        </m:sSubSupPr>
                                        <m:e>
                                          <m:r>
                                            <a:rPr lang="en-US" sz="1400" i="1">
                                              <a:latin typeface="Cambria Math" panose="02040503050406030204" pitchFamily="18" charset="0"/>
                                            </a:rPr>
                                            <m:t>𝑀</m:t>
                                          </m:r>
                                        </m:e>
                                        <m:sub>
                                          <m:r>
                                            <a:rPr lang="en-US" sz="1400" i="1">
                                              <a:latin typeface="Cambria Math" panose="02040503050406030204" pitchFamily="18" charset="0"/>
                                            </a:rPr>
                                            <m:t>∞</m:t>
                                          </m:r>
                                        </m:sub>
                                        <m:sup>
                                          <m:r>
                                            <a:rPr lang="en-US" sz="1400" i="1">
                                              <a:latin typeface="Cambria Math" panose="02040503050406030204" pitchFamily="18" charset="0"/>
                                            </a:rPr>
                                            <m:t>2</m:t>
                                          </m:r>
                                        </m:sup>
                                      </m:sSubSup>
                                    </m:num>
                                    <m:den>
                                      <m:r>
                                        <a:rPr lang="en-US" sz="1400" b="0" i="1" smtClean="0">
                                          <a:latin typeface="Cambria Math" panose="02040503050406030204" pitchFamily="18" charset="0"/>
                                        </a:rPr>
                                        <m:t>4</m:t>
                                      </m:r>
                                      <m:r>
                                        <a:rPr lang="en-US" sz="1400" b="0" i="1" smtClean="0">
                                          <a:latin typeface="Cambria Math" panose="02040503050406030204" pitchFamily="18" charset="0"/>
                                        </a:rPr>
                                        <m:t>𝛾</m:t>
                                      </m:r>
                                      <m:sSubSup>
                                        <m:sSubSupPr>
                                          <m:ctrlPr>
                                            <a:rPr lang="en-US" sz="1400" i="1">
                                              <a:latin typeface="Cambria Math" panose="02040503050406030204" pitchFamily="18" charset="0"/>
                                            </a:rPr>
                                          </m:ctrlPr>
                                        </m:sSubSupPr>
                                        <m:e>
                                          <m:r>
                                            <a:rPr lang="en-US" sz="1400" i="1">
                                              <a:latin typeface="Cambria Math" panose="02040503050406030204" pitchFamily="18" charset="0"/>
                                            </a:rPr>
                                            <m:t>𝑀</m:t>
                                          </m:r>
                                        </m:e>
                                        <m:sub>
                                          <m:r>
                                            <a:rPr lang="en-US" sz="1400" i="1">
                                              <a:latin typeface="Cambria Math" panose="02040503050406030204" pitchFamily="18" charset="0"/>
                                            </a:rPr>
                                            <m:t>∞</m:t>
                                          </m:r>
                                        </m:sub>
                                        <m:sup>
                                          <m:r>
                                            <a:rPr lang="en-US" sz="1400" i="1">
                                              <a:latin typeface="Cambria Math" panose="02040503050406030204" pitchFamily="18" charset="0"/>
                                            </a:rPr>
                                            <m:t>2</m:t>
                                          </m:r>
                                        </m:sup>
                                      </m:sSubSup>
                                      <m:r>
                                        <a:rPr lang="en-US" sz="1400" b="0" i="1" smtClean="0">
                                          <a:latin typeface="Cambria Math" panose="02040503050406030204" pitchFamily="18" charset="0"/>
                                        </a:rPr>
                                        <m:t>−2</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𝛾</m:t>
                                          </m:r>
                                          <m:r>
                                            <a:rPr lang="en-US" sz="1400" b="0" i="1" smtClean="0">
                                              <a:latin typeface="Cambria Math" panose="02040503050406030204" pitchFamily="18" charset="0"/>
                                            </a:rPr>
                                            <m:t>−1</m:t>
                                          </m:r>
                                        </m:e>
                                      </m:d>
                                    </m:den>
                                  </m:f>
                                </m:e>
                              </m:d>
                            </m:e>
                            <m:sup>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𝛾</m:t>
                                  </m:r>
                                </m:num>
                                <m:den>
                                  <m:r>
                                    <a:rPr lang="en-US" sz="1400" b="0" i="1" smtClean="0">
                                      <a:latin typeface="Cambria Math" panose="02040503050406030204" pitchFamily="18" charset="0"/>
                                    </a:rPr>
                                    <m:t>(</m:t>
                                  </m:r>
                                  <m:r>
                                    <a:rPr lang="en-US" sz="1400" b="0" i="1" smtClean="0">
                                      <a:latin typeface="Cambria Math" panose="02040503050406030204" pitchFamily="18" charset="0"/>
                                    </a:rPr>
                                    <m:t>𝛾</m:t>
                                  </m:r>
                                  <m:r>
                                    <a:rPr lang="en-US" sz="1400" b="0" i="1" smtClean="0">
                                      <a:latin typeface="Cambria Math" panose="02040503050406030204" pitchFamily="18" charset="0"/>
                                    </a:rPr>
                                    <m:t>−1)</m:t>
                                  </m:r>
                                </m:den>
                              </m:f>
                            </m:sup>
                          </m:sSup>
                          <m:d>
                            <m:dPr>
                              <m:begChr m:val="["/>
                              <m:endChr m:val="]"/>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r>
                                    <a:rPr lang="en-US" sz="1400" b="0" i="1" smtClean="0">
                                      <a:latin typeface="Cambria Math" panose="02040503050406030204" pitchFamily="18" charset="0"/>
                                    </a:rPr>
                                    <m:t>𝛾</m:t>
                                  </m:r>
                                  <m:r>
                                    <a:rPr lang="en-US" sz="1400" b="0" i="1" smtClean="0">
                                      <a:latin typeface="Cambria Math" panose="02040503050406030204" pitchFamily="18" charset="0"/>
                                    </a:rPr>
                                    <m:t>+2</m:t>
                                  </m:r>
                                  <m:r>
                                    <a:rPr lang="en-US" sz="1400" b="0" i="1" smtClean="0">
                                      <a:latin typeface="Cambria Math" panose="02040503050406030204" pitchFamily="18" charset="0"/>
                                    </a:rPr>
                                    <m:t>𝛾</m:t>
                                  </m:r>
                                  <m:sSubSup>
                                    <m:sSubSupPr>
                                      <m:ctrlPr>
                                        <a:rPr lang="en-US" sz="1400" i="1">
                                          <a:latin typeface="Cambria Math" panose="02040503050406030204" pitchFamily="18" charset="0"/>
                                        </a:rPr>
                                      </m:ctrlPr>
                                    </m:sSubSupPr>
                                    <m:e>
                                      <m:r>
                                        <a:rPr lang="en-US" sz="1400" i="1">
                                          <a:latin typeface="Cambria Math" panose="02040503050406030204" pitchFamily="18" charset="0"/>
                                        </a:rPr>
                                        <m:t>𝑀</m:t>
                                      </m:r>
                                    </m:e>
                                    <m:sub>
                                      <m:r>
                                        <a:rPr lang="en-US" sz="1400" i="1">
                                          <a:latin typeface="Cambria Math" panose="02040503050406030204" pitchFamily="18" charset="0"/>
                                        </a:rPr>
                                        <m:t>∞</m:t>
                                      </m:r>
                                    </m:sub>
                                    <m:sup>
                                      <m:r>
                                        <a:rPr lang="en-US" sz="1400" i="1">
                                          <a:latin typeface="Cambria Math" panose="02040503050406030204" pitchFamily="18" charset="0"/>
                                        </a:rPr>
                                        <m:t>2</m:t>
                                      </m:r>
                                    </m:sup>
                                  </m:sSubSup>
                                </m:num>
                                <m:den>
                                  <m:r>
                                    <a:rPr lang="en-US" sz="1400" b="0" i="1" smtClean="0">
                                      <a:latin typeface="Cambria Math" panose="02040503050406030204" pitchFamily="18" charset="0"/>
                                    </a:rPr>
                                    <m:t>𝛾</m:t>
                                  </m:r>
                                  <m:r>
                                    <a:rPr lang="en-US" sz="1400" b="0" i="1" smtClean="0">
                                      <a:latin typeface="Cambria Math" panose="02040503050406030204" pitchFamily="18" charset="0"/>
                                    </a:rPr>
                                    <m:t>+1</m:t>
                                  </m:r>
                                </m:den>
                              </m:f>
                            </m:e>
                          </m:d>
                          <m:r>
                            <a:rPr lang="en-US" sz="1400" b="0" i="1" smtClean="0">
                              <a:latin typeface="Cambria Math" panose="02040503050406030204" pitchFamily="18" charset="0"/>
                            </a:rPr>
                            <m:t>−1</m:t>
                          </m:r>
                        </m:e>
                      </m:d>
                    </m:oMath>
                  </m:oMathPara>
                </a14:m>
                <a:endParaRPr lang="en-US" sz="1400" b="0" dirty="0"/>
              </a:p>
              <a:p>
                <a:pPr marL="0" indent="0">
                  <a:buNone/>
                </a:pPr>
                <a:endParaRPr lang="en-US" sz="1400" b="0" dirty="0"/>
              </a:p>
              <a:p>
                <a:pPr marL="0" indent="0">
                  <a:buNone/>
                </a:pPr>
                <a:r>
                  <a:rPr lang="en-US" sz="1400" dirty="0"/>
                  <a:t>And the above holds the following characteristics:</a:t>
                </a:r>
              </a:p>
              <a:p>
                <a:pPr marL="0" indent="0">
                  <a:buNone/>
                </a:pPr>
                <a:endParaRPr lang="en-US" sz="1400" dirty="0"/>
              </a:p>
              <a:p>
                <a:pPr marL="0" indent="0" algn="ctr">
                  <a:lnSpc>
                    <a:spcPct val="100000"/>
                  </a:lnSpc>
                  <a:spcBef>
                    <a:spcPts val="0"/>
                  </a:spcBef>
                  <a:buNone/>
                </a:pPr>
                <a14:m>
                  <m:oMathPara xmlns:m="http://schemas.openxmlformats.org/officeDocument/2006/math">
                    <m:oMathParaPr>
                      <m:jc m:val="centerGroup"/>
                    </m:oMathParaPr>
                    <m:oMath xmlns:m="http://schemas.openxmlformats.org/officeDocument/2006/math">
                      <m:func>
                        <m:funcPr>
                          <m:ctrlPr>
                            <a:rPr lang="en-US" sz="1400" b="0" i="1" smtClean="0">
                              <a:latin typeface="Cambria Math" panose="02040503050406030204" pitchFamily="18" charset="0"/>
                            </a:rPr>
                          </m:ctrlPr>
                        </m:funcPr>
                        <m:fName>
                          <m:limLow>
                            <m:limLowPr>
                              <m:ctrlPr>
                                <a:rPr lang="en-US" sz="1400" b="0" i="1" smtClean="0">
                                  <a:latin typeface="Cambria Math" panose="02040503050406030204" pitchFamily="18" charset="0"/>
                                </a:rPr>
                              </m:ctrlPr>
                            </m:limLowPr>
                            <m:e>
                              <m:r>
                                <m:rPr>
                                  <m:sty m:val="p"/>
                                </m:rPr>
                                <a:rPr lang="en-US" sz="1400" b="0" i="0" smtClean="0">
                                  <a:latin typeface="Cambria Math" panose="02040503050406030204" pitchFamily="18" charset="0"/>
                                </a:rPr>
                                <m:t>lim</m:t>
                              </m:r>
                            </m:e>
                            <m:lim>
                              <m:r>
                                <a:rPr lang="en-US" sz="1400" b="0" i="1" smtClean="0">
                                  <a:latin typeface="Cambria Math" panose="02040503050406030204" pitchFamily="18" charset="0"/>
                                </a:rPr>
                                <m:t>𝑀</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𝑀</m:t>
                                  </m:r>
                                </m:e>
                                <m:sub>
                                  <m:r>
                                    <a:rPr lang="en-US" sz="1400" b="0" i="1" smtClean="0">
                                      <a:latin typeface="Cambria Math" panose="02040503050406030204" pitchFamily="18" charset="0"/>
                                    </a:rPr>
                                    <m:t>∞</m:t>
                                  </m:r>
                                </m:sub>
                              </m:sSub>
                            </m:lim>
                          </m:limLow>
                        </m:fName>
                        <m:e>
                          <m:d>
                            <m:dPr>
                              <m:begChr m:val="{"/>
                              <m:endChr m:val="|"/>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𝑝𝑚𝑎𝑥</m:t>
                                  </m:r>
                                </m:sub>
                              </m:sSub>
                              <m:r>
                                <a:rPr lang="en-US" sz="1400" b="0" i="1" smtClean="0">
                                  <a:latin typeface="Cambria Math" panose="02040503050406030204" pitchFamily="18" charset="0"/>
                                </a:rPr>
                                <m:t> </m:t>
                              </m:r>
                            </m:e>
                          </m:d>
                          <m:r>
                            <a:rPr lang="en-US" sz="1400" b="0" i="1" smtClean="0">
                              <a:latin typeface="Cambria Math" panose="02040503050406030204" pitchFamily="18" charset="0"/>
                            </a:rPr>
                            <m:t> </m:t>
                          </m:r>
                          <m:r>
                            <a:rPr lang="en-US" sz="1400" b="0" i="1" smtClean="0">
                              <a:latin typeface="Cambria Math" panose="02040503050406030204" pitchFamily="18" charset="0"/>
                            </a:rPr>
                            <m:t>𝛾</m:t>
                          </m:r>
                          <m:r>
                            <a:rPr lang="en-US" sz="1400" b="0" i="1" smtClean="0">
                              <a:latin typeface="Cambria Math" panose="02040503050406030204" pitchFamily="18" charset="0"/>
                            </a:rPr>
                            <m:t>=1.4}=1.839</m:t>
                          </m:r>
                        </m:e>
                      </m:func>
                    </m:oMath>
                  </m:oMathPara>
                </a14:m>
                <a:endParaRPr lang="en-US" sz="1400" b="0" dirty="0"/>
              </a:p>
              <a:p>
                <a:pPr marL="0" indent="0" algn="ctr">
                  <a:lnSpc>
                    <a:spcPct val="100000"/>
                  </a:lnSpc>
                  <a:spcBef>
                    <a:spcPts val="0"/>
                  </a:spcBef>
                  <a:buNone/>
                </a:pPr>
                <a:endParaRPr lang="en-US" sz="1400" b="0" dirty="0"/>
              </a:p>
              <a:p>
                <a:pPr marL="0" indent="0" algn="ctr">
                  <a:lnSpc>
                    <a:spcPct val="100000"/>
                  </a:lnSpc>
                  <a:spcBef>
                    <a:spcPts val="0"/>
                  </a:spcBef>
                  <a:buNone/>
                </a:pPr>
                <a14:m>
                  <m:oMathPara xmlns:m="http://schemas.openxmlformats.org/officeDocument/2006/math">
                    <m:oMathParaPr>
                      <m:jc m:val="centerGroup"/>
                    </m:oMathParaPr>
                    <m:oMath xmlns:m="http://schemas.openxmlformats.org/officeDocument/2006/math">
                      <m:func>
                        <m:funcPr>
                          <m:ctrlPr>
                            <a:rPr lang="en-US" sz="1400" b="0" i="1" smtClean="0">
                              <a:latin typeface="Cambria Math" panose="02040503050406030204" pitchFamily="18" charset="0"/>
                            </a:rPr>
                          </m:ctrlPr>
                        </m:funcPr>
                        <m:fName>
                          <m:limLow>
                            <m:limLowPr>
                              <m:ctrlPr>
                                <a:rPr lang="en-US" sz="1400" b="0" i="1" smtClean="0">
                                  <a:latin typeface="Cambria Math" panose="02040503050406030204" pitchFamily="18" charset="0"/>
                                </a:rPr>
                              </m:ctrlPr>
                            </m:limLowPr>
                            <m:e>
                              <m:r>
                                <m:rPr>
                                  <m:sty m:val="p"/>
                                </m:rPr>
                                <a:rPr lang="en-US" sz="1400" b="0" i="0" smtClean="0">
                                  <a:latin typeface="Cambria Math" panose="02040503050406030204" pitchFamily="18" charset="0"/>
                                </a:rPr>
                                <m:t>lim</m:t>
                              </m:r>
                            </m:e>
                            <m:lim>
                              <m:r>
                                <a:rPr lang="en-US" sz="1400" b="0" i="1" smtClean="0">
                                  <a:latin typeface="Cambria Math" panose="02040503050406030204" pitchFamily="18" charset="0"/>
                                </a:rPr>
                                <m:t>𝑀</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𝑀</m:t>
                                  </m:r>
                                </m:e>
                                <m:sub>
                                  <m:r>
                                    <a:rPr lang="en-US" sz="1400" b="0" i="1" smtClean="0">
                                      <a:latin typeface="Cambria Math" panose="02040503050406030204" pitchFamily="18" charset="0"/>
                                    </a:rPr>
                                    <m:t>∞</m:t>
                                  </m:r>
                                </m:sub>
                              </m:sSub>
                            </m:lim>
                          </m:limLow>
                        </m:fName>
                        <m:e>
                          <m:d>
                            <m:dPr>
                              <m:begChr m:val="{"/>
                              <m:endChr m:val="|"/>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𝑝𝑚𝑎𝑥</m:t>
                                  </m:r>
                                </m:sub>
                              </m:sSub>
                              <m:r>
                                <a:rPr lang="en-US" sz="1400" b="0" i="1" smtClean="0">
                                  <a:latin typeface="Cambria Math" panose="02040503050406030204" pitchFamily="18" charset="0"/>
                                </a:rPr>
                                <m:t> </m:t>
                              </m:r>
                            </m:e>
                          </m:d>
                          <m:r>
                            <a:rPr lang="en-US" sz="1400" b="0" i="1" smtClean="0">
                              <a:latin typeface="Cambria Math" panose="02040503050406030204" pitchFamily="18" charset="0"/>
                            </a:rPr>
                            <m:t> </m:t>
                          </m:r>
                          <m:r>
                            <a:rPr lang="en-US" sz="1400" b="0" i="1" smtClean="0">
                              <a:latin typeface="Cambria Math" panose="02040503050406030204" pitchFamily="18" charset="0"/>
                            </a:rPr>
                            <m:t>𝛾</m:t>
                          </m:r>
                          <m:r>
                            <a:rPr lang="en-US" sz="1400" b="0" i="1" smtClean="0">
                              <a:latin typeface="Cambria Math" panose="02040503050406030204" pitchFamily="18" charset="0"/>
                            </a:rPr>
                            <m:t>=1.0}=2.0</m:t>
                          </m:r>
                        </m:e>
                      </m:func>
                    </m:oMath>
                  </m:oMathPara>
                </a14:m>
                <a:endParaRPr lang="en-US" sz="1400" dirty="0"/>
              </a:p>
            </p:txBody>
          </p:sp>
        </mc:Choice>
        <mc:Fallback xmlns="">
          <p:sp>
            <p:nvSpPr>
              <p:cNvPr id="3" name="Content Placeholder 2">
                <a:extLst>
                  <a:ext uri="{FF2B5EF4-FFF2-40B4-BE49-F238E27FC236}">
                    <a16:creationId xmlns:a16="http://schemas.microsoft.com/office/drawing/2014/main" id="{3C65DE6D-5515-4FCA-988A-D55611E3765E}"/>
                  </a:ext>
                </a:extLst>
              </p:cNvPr>
              <p:cNvSpPr>
                <a:spLocks noGrp="1" noRot="1" noChangeAspect="1" noMove="1" noResize="1" noEditPoints="1" noAdjustHandles="1" noChangeArrowheads="1" noChangeShapeType="1" noTextEdit="1"/>
              </p:cNvSpPr>
              <p:nvPr>
                <p:ph idx="1"/>
              </p:nvPr>
            </p:nvSpPr>
            <p:spPr>
              <a:blipFill>
                <a:blip r:embed="rId2"/>
                <a:stretch>
                  <a:fillRect l="-158" t="-611" r="-211"/>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D1548359-9297-4AF2-B5C6-4CC670992DD2}"/>
              </a:ext>
            </a:extLst>
          </p:cNvPr>
          <p:cNvSpPr>
            <a:spLocks noGrp="1"/>
          </p:cNvSpPr>
          <p:nvPr>
            <p:ph type="dt" sz="half" idx="10"/>
          </p:nvPr>
        </p:nvSpPr>
        <p:spPr/>
        <p:txBody>
          <a:bodyPr/>
          <a:lstStyle/>
          <a:p>
            <a:r>
              <a:rPr lang="en-US"/>
              <a:t>National Aeronautics and Space Association</a:t>
            </a:r>
            <a:endParaRPr lang="en-US" dirty="0"/>
          </a:p>
        </p:txBody>
      </p:sp>
      <p:sp>
        <p:nvSpPr>
          <p:cNvPr id="7" name="Slide Number Placeholder 6">
            <a:extLst>
              <a:ext uri="{FF2B5EF4-FFF2-40B4-BE49-F238E27FC236}">
                <a16:creationId xmlns:a16="http://schemas.microsoft.com/office/drawing/2014/main" id="{3DC76724-8D98-41C5-9D6E-1C3305544D67}"/>
              </a:ext>
            </a:extLst>
          </p:cNvPr>
          <p:cNvSpPr>
            <a:spLocks noGrp="1"/>
          </p:cNvSpPr>
          <p:nvPr>
            <p:ph type="sldNum" sz="quarter" idx="12"/>
          </p:nvPr>
        </p:nvSpPr>
        <p:spPr/>
        <p:txBody>
          <a:bodyPr/>
          <a:lstStyle/>
          <a:p>
            <a:fld id="{98B00430-F449-4D7D-8E40-5182397599E2}" type="slidenum">
              <a:rPr lang="en-US" smtClean="0"/>
              <a:pPr/>
              <a:t>21</a:t>
            </a:fld>
            <a:endParaRPr lang="en-US"/>
          </a:p>
        </p:txBody>
      </p:sp>
    </p:spTree>
    <p:extLst>
      <p:ext uri="{BB962C8B-B14F-4D97-AF65-F5344CB8AC3E}">
        <p14:creationId xmlns:p14="http://schemas.microsoft.com/office/powerpoint/2010/main" val="2077350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80DF-C828-4548-8DFE-72198B3D2B22}"/>
              </a:ext>
            </a:extLst>
          </p:cNvPr>
          <p:cNvSpPr>
            <a:spLocks noGrp="1"/>
          </p:cNvSpPr>
          <p:nvPr>
            <p:ph type="title"/>
          </p:nvPr>
        </p:nvSpPr>
        <p:spPr/>
        <p:txBody>
          <a:bodyPr/>
          <a:lstStyle/>
          <a:p>
            <a:r>
              <a:rPr lang="en-US" dirty="0">
                <a:solidFill>
                  <a:srgbClr val="FF0000"/>
                </a:solidFill>
              </a:rPr>
              <a:t>Backup 1 </a:t>
            </a:r>
            <a:r>
              <a:rPr lang="en-US" dirty="0"/>
              <a:t>-</a:t>
            </a:r>
            <a:r>
              <a:rPr lang="en-US" dirty="0">
                <a:solidFill>
                  <a:srgbClr val="FF0000"/>
                </a:solidFill>
              </a:rPr>
              <a:t> </a:t>
            </a:r>
            <a:r>
              <a:rPr lang="en-US" dirty="0"/>
              <a:t>Modified Newtonian Pressure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FA4407-5535-477D-AF1E-BCA84C41341F}"/>
                  </a:ext>
                </a:extLst>
              </p:cNvPr>
              <p:cNvSpPr>
                <a:spLocks noGrp="1"/>
              </p:cNvSpPr>
              <p:nvPr>
                <p:ph idx="1"/>
              </p:nvPr>
            </p:nvSpPr>
            <p:spPr>
              <a:xfrm>
                <a:off x="347749" y="1168919"/>
                <a:ext cx="6235931" cy="4990812"/>
              </a:xfrm>
            </p:spPr>
            <p:txBody>
              <a:bodyPr>
                <a:normAutofit/>
              </a:bodyPr>
              <a:lstStyle/>
              <a:p>
                <a:pPr marL="0" indent="0">
                  <a:buNone/>
                </a:pPr>
                <a:r>
                  <a:rPr lang="en-US" sz="1200" dirty="0"/>
                  <a:t>Newtonian pressure is applied to the model through the following:</a:t>
                </a:r>
              </a:p>
              <a:p>
                <a:pPr marL="0" indent="0">
                  <a:buNone/>
                </a:pPr>
                <a:r>
                  <a:rPr lang="en-US" sz="1200" dirty="0"/>
                  <a:t>1. Given values for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𝑐</m:t>
                        </m:r>
                      </m:e>
                      <m:sub>
                        <m:r>
                          <a:rPr lang="en-US" sz="1200" b="0" i="1" smtClean="0">
                            <a:latin typeface="Cambria Math" panose="02040503050406030204" pitchFamily="18" charset="0"/>
                          </a:rPr>
                          <m:t>𝑝</m:t>
                        </m:r>
                      </m:sub>
                    </m:sSub>
                  </m:oMath>
                </a14:m>
                <a:r>
                  <a:rPr lang="en-US" sz="1200" dirty="0"/>
                  <a:t> and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𝑐</m:t>
                        </m:r>
                      </m:e>
                      <m:sub>
                        <m:r>
                          <a:rPr lang="en-US" sz="1200" b="0" i="1" smtClean="0">
                            <a:latin typeface="Cambria Math" panose="02040503050406030204" pitchFamily="18" charset="0"/>
                          </a:rPr>
                          <m:t>𝑣</m:t>
                        </m:r>
                      </m:sub>
                    </m:sSub>
                  </m:oMath>
                </a14:m>
                <a:r>
                  <a:rPr lang="en-US" sz="1200" dirty="0"/>
                  <a:t>, calculate:</a:t>
                </a:r>
              </a:p>
              <a:p>
                <a:pPr marL="0" indent="0">
                  <a:buNone/>
                </a:pPr>
                <a:endParaRPr lang="en-US" sz="1200" dirty="0"/>
              </a:p>
              <a:p>
                <a:pPr marL="0" indent="0">
                  <a:buNone/>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𝛾</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𝑐</m:t>
                              </m:r>
                            </m:e>
                            <m:sub>
                              <m:r>
                                <a:rPr lang="en-US" sz="1200" b="0" i="1" smtClean="0">
                                  <a:latin typeface="Cambria Math" panose="02040503050406030204" pitchFamily="18" charset="0"/>
                                </a:rPr>
                                <m:t>𝑝</m:t>
                              </m:r>
                            </m:sub>
                          </m:sSub>
                        </m:num>
                        <m:den>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𝑐</m:t>
                              </m:r>
                            </m:e>
                            <m:sub>
                              <m:r>
                                <a:rPr lang="en-US" sz="1200" b="0" i="1" smtClean="0">
                                  <a:latin typeface="Cambria Math" panose="02040503050406030204" pitchFamily="18" charset="0"/>
                                </a:rPr>
                                <m:t>𝑣</m:t>
                              </m:r>
                            </m:sub>
                          </m:sSub>
                        </m:den>
                      </m:f>
                    </m:oMath>
                  </m:oMathPara>
                </a14:m>
                <a:endParaRPr lang="en-US" sz="1200" dirty="0"/>
              </a:p>
              <a:p>
                <a:pPr marL="0" indent="0">
                  <a:buNone/>
                </a:pPr>
                <a:endParaRPr lang="en-US" sz="1200" dirty="0"/>
              </a:p>
              <a:p>
                <a:pPr marL="0" indent="0">
                  <a:lnSpc>
                    <a:spcPct val="100000"/>
                  </a:lnSpc>
                  <a:spcBef>
                    <a:spcPts val="0"/>
                  </a:spcBef>
                  <a:buNone/>
                </a:pPr>
                <a:r>
                  <a:rPr lang="en-US" sz="1200" dirty="0"/>
                  <a:t>2. Providing an input of current air temperature, calculate the speed of sound:</a:t>
                </a:r>
              </a:p>
              <a:p>
                <a:pPr marL="0" indent="0">
                  <a:lnSpc>
                    <a:spcPct val="100000"/>
                  </a:lnSpc>
                  <a:spcBef>
                    <a:spcPts val="0"/>
                  </a:spcBef>
                  <a:buNone/>
                </a:pPr>
                <a:endParaRPr lang="en-US" sz="1200" dirty="0"/>
              </a:p>
              <a:p>
                <a:pPr marL="0" indent="0">
                  <a:lnSpc>
                    <a:spcPct val="100000"/>
                  </a:lnSpc>
                  <a:spcBef>
                    <a:spcPts val="0"/>
                  </a:spcBef>
                  <a:buNone/>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𝜈</m:t>
                      </m:r>
                      <m:r>
                        <a:rPr lang="en-US" sz="1200" b="0" i="1" smtClean="0">
                          <a:latin typeface="Cambria Math" panose="02040503050406030204" pitchFamily="18" charset="0"/>
                        </a:rPr>
                        <m:t>=331</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𝑚</m:t>
                          </m:r>
                        </m:num>
                        <m:den>
                          <m:r>
                            <a:rPr lang="en-US" sz="1200" b="0" i="1" smtClean="0">
                              <a:latin typeface="Cambria Math" panose="02040503050406030204" pitchFamily="18" charset="0"/>
                            </a:rPr>
                            <m:t>𝑠</m:t>
                          </m:r>
                        </m:den>
                      </m:f>
                      <m:rad>
                        <m:radPr>
                          <m:degHide m:val="on"/>
                          <m:ctrlPr>
                            <a:rPr lang="en-US" sz="1200" b="0" i="1" smtClean="0">
                              <a:latin typeface="Cambria Math" panose="02040503050406030204" pitchFamily="18" charset="0"/>
                            </a:rPr>
                          </m:ctrlPr>
                        </m:radPr>
                        <m:deg/>
                        <m:e>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𝑇</m:t>
                                  </m:r>
                                </m:e>
                                <m:sub>
                                  <m:r>
                                    <a:rPr lang="en-US" sz="1200" b="0" i="1" smtClean="0">
                                      <a:latin typeface="Cambria Math" panose="02040503050406030204" pitchFamily="18" charset="0"/>
                                    </a:rPr>
                                    <m:t>𝑎𝑖𝑟</m:t>
                                  </m:r>
                                </m:sub>
                              </m:sSub>
                            </m:num>
                            <m:den>
                              <m:r>
                                <a:rPr lang="en-US" sz="1200" b="0" i="1" smtClean="0">
                                  <a:latin typeface="Cambria Math" panose="02040503050406030204" pitchFamily="18" charset="0"/>
                                </a:rPr>
                                <m:t>273</m:t>
                              </m:r>
                              <m:r>
                                <a:rPr lang="en-US" sz="1200" b="0" i="1" smtClean="0">
                                  <a:latin typeface="Cambria Math" panose="02040503050406030204" pitchFamily="18" charset="0"/>
                                </a:rPr>
                                <m:t>𝐾</m:t>
                              </m:r>
                            </m:den>
                          </m:f>
                        </m:e>
                      </m:rad>
                    </m:oMath>
                  </m:oMathPara>
                </a14:m>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dirty="0"/>
                  <a:t>3. Given a Mach number for the aeroshell, </a:t>
                </a:r>
                <a:r>
                  <a:rPr lang="en-US" sz="1200" i="1" dirty="0"/>
                  <a:t>M</a:t>
                </a:r>
                <a:r>
                  <a:rPr lang="en-US" sz="1200" dirty="0"/>
                  <a:t>, calculate the corresponding air velocity:</a:t>
                </a:r>
              </a:p>
              <a:p>
                <a:pPr marL="0" indent="0">
                  <a:lnSpc>
                    <a:spcPct val="100000"/>
                  </a:lnSpc>
                  <a:spcBef>
                    <a:spcPts val="0"/>
                  </a:spcBef>
                  <a:buNone/>
                </a:pPr>
                <a:endParaRPr lang="en-US" sz="1200" dirty="0"/>
              </a:p>
              <a:p>
                <a:pPr marL="0" indent="0">
                  <a:lnSpc>
                    <a:spcPct val="100000"/>
                  </a:lnSpc>
                  <a:spcBef>
                    <a:spcPts val="0"/>
                  </a:spcBef>
                  <a:buNone/>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𝑉</m:t>
                      </m:r>
                      <m:r>
                        <a:rPr lang="en-US" sz="1200" b="0" i="1" smtClean="0">
                          <a:latin typeface="Cambria Math" panose="02040503050406030204" pitchFamily="18" charset="0"/>
                        </a:rPr>
                        <m:t>=</m:t>
                      </m:r>
                      <m:r>
                        <a:rPr lang="en-US" sz="1200" b="0" i="1" smtClean="0">
                          <a:latin typeface="Cambria Math" panose="02040503050406030204" pitchFamily="18" charset="0"/>
                        </a:rPr>
                        <m:t>𝜈</m:t>
                      </m:r>
                      <m:r>
                        <a:rPr lang="en-US" sz="1200" b="0" i="1" smtClean="0">
                          <a:latin typeface="Cambria Math" panose="02040503050406030204" pitchFamily="18" charset="0"/>
                        </a:rPr>
                        <m:t>𝑀</m:t>
                      </m:r>
                    </m:oMath>
                  </m:oMathPara>
                </a14:m>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dirty="0"/>
                  <a:t>4. Calculate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𝐶</m:t>
                        </m:r>
                      </m:e>
                      <m:sub>
                        <m:r>
                          <a:rPr lang="en-US" sz="1200" b="0" i="1" smtClean="0">
                            <a:latin typeface="Cambria Math" panose="02040503050406030204" pitchFamily="18" charset="0"/>
                          </a:rPr>
                          <m:t>𝑝𝑚𝑎𝑥</m:t>
                        </m:r>
                      </m:sub>
                    </m:sSub>
                  </m:oMath>
                </a14:m>
                <a:r>
                  <a:rPr lang="en-US" sz="1200" dirty="0"/>
                  <a:t> based on the modified Newtonian pressure equation</a:t>
                </a:r>
              </a:p>
              <a:p>
                <a:pPr marL="0" indent="0">
                  <a:lnSpc>
                    <a:spcPct val="100000"/>
                  </a:lnSpc>
                  <a:spcBef>
                    <a:spcPts val="0"/>
                  </a:spcBef>
                  <a:buNone/>
                </a:pPr>
                <a:endParaRPr lang="en-US" sz="1200" dirty="0"/>
              </a:p>
              <a:p>
                <a:pPr marL="0" indent="0">
                  <a:lnSpc>
                    <a:spcPct val="100000"/>
                  </a:lnSpc>
                  <a:spcBef>
                    <a:spcPts val="0"/>
                  </a:spcBef>
                  <a:buNone/>
                </a:pPr>
                <a:r>
                  <a:rPr lang="en-US" sz="1200" dirty="0"/>
                  <a:t>5. Using the piecewise equation describing the shape of the aeroshell heat shield and the specified mesh density, calculate the theta angle for each circular “ring” of elements based on the start and end coordinates of the element.</a:t>
                </a:r>
              </a:p>
              <a:p>
                <a:pPr marL="0" indent="0">
                  <a:lnSpc>
                    <a:spcPct val="100000"/>
                  </a:lnSpc>
                  <a:spcBef>
                    <a:spcPts val="0"/>
                  </a:spcBef>
                  <a:buNone/>
                </a:pPr>
                <a:endParaRPr lang="en-US" sz="1200" dirty="0"/>
              </a:p>
              <a:p>
                <a:pPr marL="0" indent="0">
                  <a:lnSpc>
                    <a:spcPct val="100000"/>
                  </a:lnSpc>
                  <a:spcBef>
                    <a:spcPts val="0"/>
                  </a:spcBef>
                  <a:buNone/>
                </a:pPr>
                <a:r>
                  <a:rPr lang="en-US" sz="1200" dirty="0"/>
                  <a:t>6. Calculate the pressure for each ring (in each ring, all elements have the same theta value) and apply through a PLOAD4 pressure load.</a:t>
                </a:r>
              </a:p>
              <a:p>
                <a:pPr marL="0" indent="0">
                  <a:lnSpc>
                    <a:spcPct val="100000"/>
                  </a:lnSpc>
                  <a:spcBef>
                    <a:spcPts val="0"/>
                  </a:spcBef>
                  <a:buNone/>
                </a:pPr>
                <a:endParaRPr lang="en-US" sz="1200" dirty="0"/>
              </a:p>
            </p:txBody>
          </p:sp>
        </mc:Choice>
        <mc:Fallback xmlns="">
          <p:sp>
            <p:nvSpPr>
              <p:cNvPr id="3" name="Content Placeholder 2">
                <a:extLst>
                  <a:ext uri="{FF2B5EF4-FFF2-40B4-BE49-F238E27FC236}">
                    <a16:creationId xmlns:a16="http://schemas.microsoft.com/office/drawing/2014/main" id="{89FA4407-5535-477D-AF1E-BCA84C41341F}"/>
                  </a:ext>
                </a:extLst>
              </p:cNvPr>
              <p:cNvSpPr>
                <a:spLocks noGrp="1" noRot="1" noChangeAspect="1" noMove="1" noResize="1" noEditPoints="1" noAdjustHandles="1" noChangeArrowheads="1" noChangeShapeType="1" noTextEdit="1"/>
              </p:cNvSpPr>
              <p:nvPr>
                <p:ph idx="1"/>
              </p:nvPr>
            </p:nvSpPr>
            <p:spPr>
              <a:xfrm>
                <a:off x="347749" y="1168919"/>
                <a:ext cx="6235931" cy="4990812"/>
              </a:xfrm>
              <a:blipFill>
                <a:blip r:embed="rId2"/>
                <a:stretch>
                  <a:fillRect t="-611"/>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1F43D6F2-126B-4711-ABB6-5CAC1A9C37B5}"/>
              </a:ext>
            </a:extLst>
          </p:cNvPr>
          <p:cNvSpPr>
            <a:spLocks noGrp="1"/>
          </p:cNvSpPr>
          <p:nvPr>
            <p:ph type="dt" sz="half" idx="10"/>
          </p:nvPr>
        </p:nvSpPr>
        <p:spPr/>
        <p:txBody>
          <a:bodyPr/>
          <a:lstStyle/>
          <a:p>
            <a:r>
              <a:rPr lang="en-US"/>
              <a:t>National Aeronautics and Space Association</a:t>
            </a:r>
            <a:endParaRPr lang="en-US" dirty="0"/>
          </a:p>
        </p:txBody>
      </p:sp>
      <p:sp>
        <p:nvSpPr>
          <p:cNvPr id="8" name="Slide Number Placeholder 7">
            <a:extLst>
              <a:ext uri="{FF2B5EF4-FFF2-40B4-BE49-F238E27FC236}">
                <a16:creationId xmlns:a16="http://schemas.microsoft.com/office/drawing/2014/main" id="{85B63358-7369-4ECE-9695-EEC09514AF76}"/>
              </a:ext>
            </a:extLst>
          </p:cNvPr>
          <p:cNvSpPr>
            <a:spLocks noGrp="1"/>
          </p:cNvSpPr>
          <p:nvPr>
            <p:ph type="sldNum" sz="quarter" idx="12"/>
          </p:nvPr>
        </p:nvSpPr>
        <p:spPr/>
        <p:txBody>
          <a:bodyPr/>
          <a:lstStyle/>
          <a:p>
            <a:fld id="{98B00430-F449-4D7D-8E40-5182397599E2}" type="slidenum">
              <a:rPr lang="en-US" smtClean="0"/>
              <a:pPr/>
              <a:t>22</a:t>
            </a:fld>
            <a:endParaRPr lang="en-US"/>
          </a:p>
        </p:txBody>
      </p:sp>
      <p:pic>
        <p:nvPicPr>
          <p:cNvPr id="10" name="Picture 9">
            <a:extLst>
              <a:ext uri="{FF2B5EF4-FFF2-40B4-BE49-F238E27FC236}">
                <a16:creationId xmlns:a16="http://schemas.microsoft.com/office/drawing/2014/main" id="{3F89972E-A5A3-4551-8257-E73423B3C33F}"/>
              </a:ext>
            </a:extLst>
          </p:cNvPr>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324873" y="1479031"/>
            <a:ext cx="4210050" cy="4210050"/>
          </a:xfrm>
          <a:prstGeom prst="rect">
            <a:avLst/>
          </a:prstGeom>
        </p:spPr>
      </p:pic>
    </p:spTree>
    <p:extLst>
      <p:ext uri="{BB962C8B-B14F-4D97-AF65-F5344CB8AC3E}">
        <p14:creationId xmlns:p14="http://schemas.microsoft.com/office/powerpoint/2010/main" val="278467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D8C-3FD2-499F-9E78-38E317A825A4}"/>
              </a:ext>
            </a:extLst>
          </p:cNvPr>
          <p:cNvSpPr>
            <a:spLocks noGrp="1"/>
          </p:cNvSpPr>
          <p:nvPr>
            <p:ph type="title"/>
          </p:nvPr>
        </p:nvSpPr>
        <p:spPr/>
        <p:txBody>
          <a:bodyPr>
            <a:noAutofit/>
          </a:bodyPr>
          <a:lstStyle/>
          <a:p>
            <a:r>
              <a:rPr lang="en-US" sz="2800" dirty="0">
                <a:solidFill>
                  <a:srgbClr val="FF0000"/>
                </a:solidFill>
              </a:rPr>
              <a:t>Backup 2 </a:t>
            </a:r>
            <a:r>
              <a:rPr lang="en-US" sz="2800" dirty="0"/>
              <a:t>-</a:t>
            </a:r>
            <a:r>
              <a:rPr lang="en-US" sz="2800" dirty="0">
                <a:solidFill>
                  <a:srgbClr val="FF0000"/>
                </a:solidFill>
              </a:rPr>
              <a:t> </a:t>
            </a:r>
            <a:r>
              <a:rPr lang="en-US" sz="2800" dirty="0"/>
              <a:t>Parameter Selection Using Space Filling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96CE8-D7B3-4EEF-982C-C171F3B8A4DB}"/>
                  </a:ext>
                </a:extLst>
              </p:cNvPr>
              <p:cNvSpPr>
                <a:spLocks noGrp="1"/>
              </p:cNvSpPr>
              <p:nvPr>
                <p:ph idx="1"/>
              </p:nvPr>
            </p:nvSpPr>
            <p:spPr/>
            <p:txBody>
              <a:bodyPr>
                <a:normAutofit/>
              </a:bodyPr>
              <a:lstStyle/>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marL="0" indent="0">
                  <a:spcBef>
                    <a:spcPts val="0"/>
                  </a:spcBef>
                  <a:buNone/>
                </a:pPr>
                <a:endParaRPr lang="en-US" dirty="0"/>
              </a:p>
              <a:p>
                <a:pPr marL="0" indent="0">
                  <a:spcBef>
                    <a:spcPts val="0"/>
                  </a:spcBef>
                  <a:buNone/>
                </a:pPr>
                <a:r>
                  <a:rPr lang="en-US" b="1" dirty="0"/>
                  <a:t>Objective: expedite the dimensionality reduction process by intelligently sampling sets of parameters</a:t>
                </a:r>
              </a:p>
              <a:p>
                <a:pPr>
                  <a:spcBef>
                    <a:spcPts val="0"/>
                  </a:spcBef>
                </a:pPr>
                <a:endParaRPr lang="en-US" dirty="0"/>
              </a:p>
              <a:p>
                <a:pPr>
                  <a:spcBef>
                    <a:spcPts val="0"/>
                  </a:spcBef>
                </a:pPr>
                <a:r>
                  <a:rPr lang="en-US" dirty="0"/>
                  <a:t>Recall the </a:t>
                </a:r>
                <a:r>
                  <a:rPr lang="en-US" i="1" dirty="0"/>
                  <a:t>law of the unconscious statistician</a:t>
                </a:r>
                <a:r>
                  <a:rPr lang="en-US" dirty="0"/>
                  <a:t>, which expresses the expected value of a given function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oMath>
                </a14:m>
                <a:r>
                  <a:rPr lang="en-US" dirty="0"/>
                  <a:t> of the random variable (RV) </a:t>
                </a:r>
                <a14:m>
                  <m:oMath xmlns:m="http://schemas.openxmlformats.org/officeDocument/2006/math">
                    <m:r>
                      <a:rPr lang="en-US" b="0" i="1" smtClean="0">
                        <a:latin typeface="Cambria Math" panose="02040503050406030204" pitchFamily="18" charset="0"/>
                      </a:rPr>
                      <m:t>𝑋</m:t>
                    </m:r>
                  </m:oMath>
                </a14:m>
                <a:r>
                  <a:rPr lang="en-US" dirty="0"/>
                  <a:t> by using the associated arbitrary probability density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a:p>
                <a:pPr>
                  <a:spcBef>
                    <a:spcPts val="0"/>
                  </a:spcBef>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e>
                      </m:d>
                      <m:r>
                        <a:rPr lang="en-US" b="0" i="1" smtClean="0">
                          <a:latin typeface="Cambria Math" panose="02040503050406030204" pitchFamily="18" charset="0"/>
                        </a:rPr>
                        <m:t>=</m:t>
                      </m:r>
                      <m:r>
                        <a:rPr lang="en-US" b="0" i="1" smtClean="0">
                          <a:latin typeface="Cambria Math" panose="02040503050406030204" pitchFamily="18" charset="0"/>
                        </a:rPr>
                        <m:t>𝜇</m:t>
                      </m:r>
                      <m:r>
                        <a:rPr lang="en-US" b="0" i="1" smtClean="0">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m:t>
                          </m:r>
                          <m:r>
                            <a:rPr lang="en-US" i="1">
                              <a:latin typeface="Cambria Math" panose="02040503050406030204" pitchFamily="18" charset="0"/>
                            </a:rPr>
                            <m:t>∞</m:t>
                          </m:r>
                        </m:sub>
                        <m:sup>
                          <m:r>
                            <a:rPr lang="en-US" i="1">
                              <a:latin typeface="Cambria Math" panose="02040503050406030204" pitchFamily="18" charset="0"/>
                            </a:rPr>
                            <m:t>∞</m:t>
                          </m:r>
                        </m:sup>
                        <m:e>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𝑑𝑥</m:t>
                          </m:r>
                        </m:e>
                      </m:nary>
                    </m:oMath>
                  </m:oMathPara>
                </a14:m>
                <a:endParaRPr lang="en-US" dirty="0"/>
              </a:p>
              <a:p>
                <a:pPr marL="0" indent="0" algn="ctr">
                  <a:spcBef>
                    <a:spcPts val="0"/>
                  </a:spcBef>
                  <a:buNone/>
                </a:pPr>
                <a:endParaRPr lang="en-US" dirty="0"/>
              </a:p>
              <a:p>
                <a:pPr>
                  <a:spcBef>
                    <a:spcPts val="0"/>
                  </a:spcBef>
                </a:pPr>
                <a:r>
                  <a:rPr lang="en-US" dirty="0"/>
                  <a:t>Given that the RV </a:t>
                </a:r>
                <a14:m>
                  <m:oMath xmlns:m="http://schemas.openxmlformats.org/officeDocument/2006/math">
                    <m:r>
                      <a:rPr lang="en-US" b="0" i="1" smtClean="0">
                        <a:latin typeface="Cambria Math" panose="02040503050406030204" pitchFamily="18" charset="0"/>
                      </a:rPr>
                      <m:t>𝑋</m:t>
                    </m:r>
                  </m:oMath>
                </a14:m>
                <a:r>
                  <a:rPr lang="en-US" dirty="0"/>
                  <a:t> is discrete, the expected value of a sample may be calculated using the following:</a:t>
                </a:r>
              </a:p>
              <a:p>
                <a:pPr>
                  <a:spcBef>
                    <a:spcPts val="0"/>
                  </a:spcBef>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e>
                      </m:d>
                      <m:r>
                        <a:rPr lang="en-US" b="0" i="1" smtClean="0">
                          <a:latin typeface="Cambria Math" panose="02040503050406030204" pitchFamily="18" charset="0"/>
                        </a:rPr>
                        <m:t>=</m:t>
                      </m:r>
                      <m:r>
                        <a:rPr lang="en-US" b="0" i="1" smtClean="0">
                          <a:latin typeface="Cambria Math" panose="02040503050406030204" pitchFamily="18" charset="0"/>
                        </a:rPr>
                        <m:t>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𝑗</m:t>
                              </m:r>
                            </m:sub>
                          </m:sSub>
                          <m:r>
                            <a:rPr lang="en-US" b="0" i="1" smtClean="0">
                              <a:latin typeface="Cambria Math" panose="02040503050406030204" pitchFamily="18" charset="0"/>
                            </a:rPr>
                            <m:t>)</m:t>
                          </m:r>
                        </m:e>
                      </m:nary>
                    </m:oMath>
                  </m:oMathPara>
                </a14:m>
                <a:endParaRPr lang="en-US" dirty="0"/>
              </a:p>
              <a:p>
                <a:pPr marL="0" indent="0" algn="ctr">
                  <a:spcBef>
                    <a:spcPts val="0"/>
                  </a:spcBef>
                  <a:buNone/>
                </a:pPr>
                <a:endParaRPr lang="en-US" dirty="0"/>
              </a:p>
            </p:txBody>
          </p:sp>
        </mc:Choice>
        <mc:Fallback xmlns="">
          <p:sp>
            <p:nvSpPr>
              <p:cNvPr id="3" name="Content Placeholder 2">
                <a:extLst>
                  <a:ext uri="{FF2B5EF4-FFF2-40B4-BE49-F238E27FC236}">
                    <a16:creationId xmlns:a16="http://schemas.microsoft.com/office/drawing/2014/main" id="{BCF96CE8-D7B3-4EEF-982C-C171F3B8A4DB}"/>
                  </a:ext>
                </a:extLst>
              </p:cNvPr>
              <p:cNvSpPr>
                <a:spLocks noGrp="1" noRot="1" noChangeAspect="1" noMove="1" noResize="1" noEditPoints="1" noAdjustHandles="1" noChangeArrowheads="1" noChangeShapeType="1" noTextEdit="1"/>
              </p:cNvSpPr>
              <p:nvPr>
                <p:ph idx="1"/>
              </p:nvPr>
            </p:nvSpPr>
            <p:spPr>
              <a:blipFill>
                <a:blip r:embed="rId3"/>
                <a:stretch>
                  <a:fillRect l="-422" r="-15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0E4A67-B6D2-4174-8252-35019DFA36BB}"/>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57C07872-F792-4563-8647-2022F534A006}"/>
              </a:ext>
            </a:extLst>
          </p:cNvPr>
          <p:cNvSpPr>
            <a:spLocks noGrp="1"/>
          </p:cNvSpPr>
          <p:nvPr>
            <p:ph type="sldNum" sz="quarter" idx="12"/>
          </p:nvPr>
        </p:nvSpPr>
        <p:spPr/>
        <p:txBody>
          <a:bodyPr/>
          <a:lstStyle/>
          <a:p>
            <a:fld id="{98B00430-F449-4D7D-8E40-5182397599E2}" type="slidenum">
              <a:rPr lang="en-US" smtClean="0"/>
              <a:pPr/>
              <a:t>23</a:t>
            </a:fld>
            <a:endParaRPr lang="en-US"/>
          </a:p>
        </p:txBody>
      </p:sp>
      <p:pic>
        <p:nvPicPr>
          <p:cNvPr id="9" name="Picture 8">
            <a:extLst>
              <a:ext uri="{FF2B5EF4-FFF2-40B4-BE49-F238E27FC236}">
                <a16:creationId xmlns:a16="http://schemas.microsoft.com/office/drawing/2014/main" id="{9C8D43DE-43C8-42E3-B21F-80AE5B12E8E4}"/>
              </a:ext>
            </a:extLst>
          </p:cNvPr>
          <p:cNvPicPr>
            <a:picLocks noChangeAspect="1"/>
          </p:cNvPicPr>
          <p:nvPr/>
        </p:nvPicPr>
        <p:blipFill>
          <a:blip r:embed="rId4">
            <a:clrChange>
              <a:clrFrom>
                <a:srgbClr val="FA00C0"/>
              </a:clrFrom>
              <a:clrTo>
                <a:srgbClr val="FA00C0">
                  <a:alpha val="0"/>
                </a:srgbClr>
              </a:clrTo>
            </a:clrChange>
            <a:grayscl/>
          </a:blip>
          <a:stretch>
            <a:fillRect/>
          </a:stretch>
        </p:blipFill>
        <p:spPr>
          <a:xfrm>
            <a:off x="685800" y="889462"/>
            <a:ext cx="10820400" cy="1533525"/>
          </a:xfrm>
          <a:prstGeom prst="rect">
            <a:avLst/>
          </a:prstGeom>
        </p:spPr>
      </p:pic>
      <p:sp>
        <p:nvSpPr>
          <p:cNvPr id="10" name="Rectangle 9">
            <a:extLst>
              <a:ext uri="{FF2B5EF4-FFF2-40B4-BE49-F238E27FC236}">
                <a16:creationId xmlns:a16="http://schemas.microsoft.com/office/drawing/2014/main" id="{8D350D6E-F5D0-4B4B-95A2-D55988BEBB96}"/>
              </a:ext>
            </a:extLst>
          </p:cNvPr>
          <p:cNvSpPr/>
          <p:nvPr/>
        </p:nvSpPr>
        <p:spPr>
          <a:xfrm>
            <a:off x="3879278" y="1137800"/>
            <a:ext cx="1195122" cy="119597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54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D8C-3FD2-499F-9E78-38E317A825A4}"/>
              </a:ext>
            </a:extLst>
          </p:cNvPr>
          <p:cNvSpPr>
            <a:spLocks noGrp="1"/>
          </p:cNvSpPr>
          <p:nvPr>
            <p:ph type="title"/>
          </p:nvPr>
        </p:nvSpPr>
        <p:spPr/>
        <p:txBody>
          <a:bodyPr>
            <a:noAutofit/>
          </a:bodyPr>
          <a:lstStyle/>
          <a:p>
            <a:r>
              <a:rPr lang="en-US" sz="3600" dirty="0">
                <a:solidFill>
                  <a:srgbClr val="FF0000"/>
                </a:solidFill>
              </a:rPr>
              <a:t>Backup 2 </a:t>
            </a:r>
            <a:r>
              <a:rPr lang="en-US" sz="3600" dirty="0"/>
              <a:t>-</a:t>
            </a:r>
            <a:r>
              <a:rPr lang="en-US" sz="3600" dirty="0">
                <a:solidFill>
                  <a:srgbClr val="FF0000"/>
                </a:solidFill>
              </a:rPr>
              <a:t> </a:t>
            </a:r>
            <a:r>
              <a:rPr lang="en-US" sz="3600" dirty="0"/>
              <a:t>Applicable Space Filling Techniques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96CE8-D7B3-4EEF-982C-C171F3B8A4DB}"/>
                  </a:ext>
                </a:extLst>
              </p:cNvPr>
              <p:cNvSpPr>
                <a:spLocks noGrp="1"/>
              </p:cNvSpPr>
              <p:nvPr>
                <p:ph idx="1"/>
              </p:nvPr>
            </p:nvSpPr>
            <p:spPr/>
            <p:txBody>
              <a:bodyPr>
                <a:normAutofit/>
              </a:bodyPr>
              <a:lstStyle/>
              <a:p>
                <a:pPr>
                  <a:spcBef>
                    <a:spcPts val="0"/>
                  </a:spcBef>
                </a:pPr>
                <a:r>
                  <a:rPr lang="en-US" dirty="0"/>
                  <a:t>Recall the definition for the </a:t>
                </a:r>
                <a:r>
                  <a:rPr lang="en-US" i="1" dirty="0"/>
                  <a:t>variance (error variance)</a:t>
                </a:r>
                <a:r>
                  <a:rPr lang="en-US" dirty="0"/>
                  <a:t>:</a:t>
                </a:r>
              </a:p>
              <a:p>
                <a:pPr>
                  <a:spcBef>
                    <a:spcPts val="0"/>
                  </a:spcBef>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𝑋</m:t>
                              </m:r>
                            </m:e>
                          </m:d>
                        </m:e>
                        <m:sup>
                          <m:r>
                            <a:rPr lang="en-US" b="0" i="1" smtClean="0">
                              <a:latin typeface="Cambria Math" panose="02040503050406030204" pitchFamily="18" charset="0"/>
                            </a:rPr>
                            <m:t>2</m:t>
                          </m:r>
                        </m:sup>
                      </m:sSup>
                      <m:r>
                        <a:rPr lang="en-US" b="0" i="0"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𝑛</m:t>
                          </m:r>
                        </m:den>
                      </m:f>
                    </m:oMath>
                  </m:oMathPara>
                </a14:m>
                <a:endParaRPr lang="en-US" dirty="0"/>
              </a:p>
              <a:p>
                <a:pPr marL="0" indent="0" algn="ctr">
                  <a:spcBef>
                    <a:spcPts val="0"/>
                  </a:spcBef>
                  <a:buNone/>
                </a:pPr>
                <a:endParaRPr lang="en-US" dirty="0"/>
              </a:p>
              <a:p>
                <a:pPr>
                  <a:spcBef>
                    <a:spcPts val="0"/>
                  </a:spcBef>
                </a:pPr>
                <a:r>
                  <a:rPr lang="en-US" dirty="0"/>
                  <a:t>The convergence of a random uniformly-distributed parameter selection is proportional to the variance </a:t>
                </a:r>
                <a14:m>
                  <m:oMath xmlns:m="http://schemas.openxmlformats.org/officeDocument/2006/math">
                    <m:r>
                      <m:rPr>
                        <m:sty m:val="p"/>
                      </m:rPr>
                      <a:rPr lang="en-US" dirty="0" smtClean="0">
                        <a:latin typeface="Cambria Math" panose="02040503050406030204" pitchFamily="18" charset="0"/>
                      </a:rPr>
                      <m:t>O</m:t>
                    </m:r>
                    <m:d>
                      <m:dPr>
                        <m:ctrlPr>
                          <a:rPr lang="en-US" b="0" i="1" dirty="0" smtClean="0">
                            <a:latin typeface="Cambria Math" panose="02040503050406030204" pitchFamily="18" charset="0"/>
                          </a:rPr>
                        </m:ctrlPr>
                      </m:dPr>
                      <m:e>
                        <m:rad>
                          <m:radPr>
                            <m:degHide m:val="on"/>
                            <m:ctrlPr>
                              <a:rPr lang="en-US" b="0" i="1" dirty="0" smtClean="0">
                                <a:latin typeface="Cambria Math" panose="02040503050406030204" pitchFamily="18" charset="0"/>
                              </a:rPr>
                            </m:ctrlPr>
                          </m:radPr>
                          <m:deg/>
                          <m:e>
                            <m:r>
                              <a:rPr lang="en-US" b="0" i="1" dirty="0" smtClean="0">
                                <a:latin typeface="Cambria Math" panose="02040503050406030204" pitchFamily="18" charset="0"/>
                              </a:rPr>
                              <m:t>𝑁</m:t>
                            </m:r>
                          </m:e>
                        </m:rad>
                      </m:e>
                    </m:d>
                    <m:r>
                      <a:rPr lang="en-US" b="0" i="1" smtClean="0">
                        <a:latin typeface="Cambria Math" panose="02040503050406030204" pitchFamily="18" charset="0"/>
                      </a:rPr>
                      <m:t> </m:t>
                    </m:r>
                  </m:oMath>
                </a14:m>
                <a:r>
                  <a:rPr lang="en-US" dirty="0"/>
                  <a:t>. To reduce the error of the estimate by half, 4x the samples are needed.</a:t>
                </a:r>
              </a:p>
              <a:p>
                <a:pPr algn="ctr">
                  <a:spcBef>
                    <a:spcPts val="0"/>
                  </a:spcBef>
                </a:pPr>
                <a:endParaRPr lang="en-US" dirty="0"/>
              </a:p>
            </p:txBody>
          </p:sp>
        </mc:Choice>
        <mc:Fallback xmlns="">
          <p:sp>
            <p:nvSpPr>
              <p:cNvPr id="3" name="Content Placeholder 2">
                <a:extLst>
                  <a:ext uri="{FF2B5EF4-FFF2-40B4-BE49-F238E27FC236}">
                    <a16:creationId xmlns:a16="http://schemas.microsoft.com/office/drawing/2014/main" id="{BCF96CE8-D7B3-4EEF-982C-C171F3B8A4DB}"/>
                  </a:ext>
                </a:extLst>
              </p:cNvPr>
              <p:cNvSpPr>
                <a:spLocks noGrp="1" noRot="1" noChangeAspect="1" noMove="1" noResize="1" noEditPoints="1" noAdjustHandles="1" noChangeArrowheads="1" noChangeShapeType="1" noTextEdit="1"/>
              </p:cNvSpPr>
              <p:nvPr>
                <p:ph idx="1"/>
              </p:nvPr>
            </p:nvSpPr>
            <p:spPr>
              <a:blipFill>
                <a:blip r:embed="rId3"/>
                <a:stretch>
                  <a:fillRect l="-316" t="-122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0E4A67-B6D2-4174-8252-35019DFA36BB}"/>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57C07872-F792-4563-8647-2022F534A006}"/>
              </a:ext>
            </a:extLst>
          </p:cNvPr>
          <p:cNvSpPr>
            <a:spLocks noGrp="1"/>
          </p:cNvSpPr>
          <p:nvPr>
            <p:ph type="sldNum" sz="quarter" idx="12"/>
          </p:nvPr>
        </p:nvSpPr>
        <p:spPr/>
        <p:txBody>
          <a:bodyPr/>
          <a:lstStyle/>
          <a:p>
            <a:fld id="{98B00430-F449-4D7D-8E40-5182397599E2}" type="slidenum">
              <a:rPr lang="en-US" smtClean="0"/>
              <a:pPr/>
              <a:t>24</a:t>
            </a:fld>
            <a:endParaRPr lang="en-US"/>
          </a:p>
        </p:txBody>
      </p:sp>
      <p:pic>
        <p:nvPicPr>
          <p:cNvPr id="35" name="Picture 34">
            <a:extLst>
              <a:ext uri="{FF2B5EF4-FFF2-40B4-BE49-F238E27FC236}">
                <a16:creationId xmlns:a16="http://schemas.microsoft.com/office/drawing/2014/main" id="{C895F4C0-5AEF-45A5-8EC7-129B095AF130}"/>
              </a:ext>
            </a:extLst>
          </p:cNvPr>
          <p:cNvPicPr>
            <a:picLocks noChangeAspect="1"/>
          </p:cNvPicPr>
          <p:nvPr/>
        </p:nvPicPr>
        <p:blipFill>
          <a:blip r:embed="rId4"/>
          <a:stretch>
            <a:fillRect/>
          </a:stretch>
        </p:blipFill>
        <p:spPr>
          <a:xfrm>
            <a:off x="1066388" y="3233561"/>
            <a:ext cx="4032640" cy="3024480"/>
          </a:xfrm>
          <a:prstGeom prst="rect">
            <a:avLst/>
          </a:prstGeom>
        </p:spPr>
      </p:pic>
      <p:pic>
        <p:nvPicPr>
          <p:cNvPr id="37" name="Picture 36">
            <a:extLst>
              <a:ext uri="{FF2B5EF4-FFF2-40B4-BE49-F238E27FC236}">
                <a16:creationId xmlns:a16="http://schemas.microsoft.com/office/drawing/2014/main" id="{2420FA27-1807-4C31-93C3-AB4669CB6665}"/>
              </a:ext>
            </a:extLst>
          </p:cNvPr>
          <p:cNvPicPr>
            <a:picLocks noChangeAspect="1"/>
          </p:cNvPicPr>
          <p:nvPr/>
        </p:nvPicPr>
        <p:blipFill>
          <a:blip r:embed="rId5"/>
          <a:stretch>
            <a:fillRect/>
          </a:stretch>
        </p:blipFill>
        <p:spPr>
          <a:xfrm>
            <a:off x="3994413" y="3233561"/>
            <a:ext cx="4032640" cy="3024480"/>
          </a:xfrm>
          <a:prstGeom prst="rect">
            <a:avLst/>
          </a:prstGeom>
        </p:spPr>
      </p:pic>
      <p:pic>
        <p:nvPicPr>
          <p:cNvPr id="39" name="Picture 38">
            <a:extLst>
              <a:ext uri="{FF2B5EF4-FFF2-40B4-BE49-F238E27FC236}">
                <a16:creationId xmlns:a16="http://schemas.microsoft.com/office/drawing/2014/main" id="{61CD1199-AA62-4AF4-9A6E-2280D5F541F4}"/>
              </a:ext>
            </a:extLst>
          </p:cNvPr>
          <p:cNvPicPr>
            <a:picLocks noChangeAspect="1"/>
          </p:cNvPicPr>
          <p:nvPr/>
        </p:nvPicPr>
        <p:blipFill>
          <a:blip r:embed="rId6"/>
          <a:stretch>
            <a:fillRect/>
          </a:stretch>
        </p:blipFill>
        <p:spPr>
          <a:xfrm>
            <a:off x="6904000" y="3233561"/>
            <a:ext cx="4032640" cy="3024480"/>
          </a:xfrm>
          <a:prstGeom prst="rect">
            <a:avLst/>
          </a:prstGeom>
        </p:spPr>
      </p:pic>
      <p:sp>
        <p:nvSpPr>
          <p:cNvPr id="40" name="TextBox 39">
            <a:extLst>
              <a:ext uri="{FF2B5EF4-FFF2-40B4-BE49-F238E27FC236}">
                <a16:creationId xmlns:a16="http://schemas.microsoft.com/office/drawing/2014/main" id="{EDE870C4-1CD3-4DFE-BD51-A72F23A7F655}"/>
              </a:ext>
            </a:extLst>
          </p:cNvPr>
          <p:cNvSpPr txBox="1"/>
          <p:nvPr/>
        </p:nvSpPr>
        <p:spPr>
          <a:xfrm>
            <a:off x="2422187" y="4105072"/>
            <a:ext cx="652743" cy="215444"/>
          </a:xfrm>
          <a:prstGeom prst="rect">
            <a:avLst/>
          </a:prstGeom>
          <a:noFill/>
        </p:spPr>
        <p:txBody>
          <a:bodyPr wrap="none" rtlCol="0">
            <a:spAutoFit/>
          </a:bodyPr>
          <a:lstStyle/>
          <a:p>
            <a:r>
              <a:rPr lang="en-US" sz="800" dirty="0">
                <a:solidFill>
                  <a:srgbClr val="FF0000"/>
                </a:solidFill>
              </a:rPr>
              <a:t>(0.25, 0.75)</a:t>
            </a:r>
          </a:p>
        </p:txBody>
      </p:sp>
      <p:sp>
        <p:nvSpPr>
          <p:cNvPr id="41" name="TextBox 40">
            <a:extLst>
              <a:ext uri="{FF2B5EF4-FFF2-40B4-BE49-F238E27FC236}">
                <a16:creationId xmlns:a16="http://schemas.microsoft.com/office/drawing/2014/main" id="{B2CCECAC-5587-4BAA-9035-1EEDCA39AAB7}"/>
              </a:ext>
            </a:extLst>
          </p:cNvPr>
          <p:cNvSpPr txBox="1"/>
          <p:nvPr/>
        </p:nvSpPr>
        <p:spPr>
          <a:xfrm>
            <a:off x="5232398" y="4105072"/>
            <a:ext cx="652743" cy="215444"/>
          </a:xfrm>
          <a:prstGeom prst="rect">
            <a:avLst/>
          </a:prstGeom>
          <a:noFill/>
        </p:spPr>
        <p:txBody>
          <a:bodyPr wrap="none" rtlCol="0">
            <a:spAutoFit/>
          </a:bodyPr>
          <a:lstStyle/>
          <a:p>
            <a:r>
              <a:rPr lang="en-US" sz="800" dirty="0">
                <a:solidFill>
                  <a:srgbClr val="FF0000"/>
                </a:solidFill>
              </a:rPr>
              <a:t>(0.25, 0.75)</a:t>
            </a:r>
          </a:p>
        </p:txBody>
      </p:sp>
      <p:sp>
        <p:nvSpPr>
          <p:cNvPr id="42" name="TextBox 41">
            <a:extLst>
              <a:ext uri="{FF2B5EF4-FFF2-40B4-BE49-F238E27FC236}">
                <a16:creationId xmlns:a16="http://schemas.microsoft.com/office/drawing/2014/main" id="{928BFB6C-5984-4B31-8626-AC41E4574E46}"/>
              </a:ext>
            </a:extLst>
          </p:cNvPr>
          <p:cNvSpPr txBox="1"/>
          <p:nvPr/>
        </p:nvSpPr>
        <p:spPr>
          <a:xfrm>
            <a:off x="8143868" y="4105072"/>
            <a:ext cx="652743" cy="215444"/>
          </a:xfrm>
          <a:prstGeom prst="rect">
            <a:avLst/>
          </a:prstGeom>
          <a:noFill/>
        </p:spPr>
        <p:txBody>
          <a:bodyPr wrap="none" rtlCol="0">
            <a:spAutoFit/>
          </a:bodyPr>
          <a:lstStyle/>
          <a:p>
            <a:r>
              <a:rPr lang="en-US" sz="800" dirty="0">
                <a:solidFill>
                  <a:srgbClr val="FF0000"/>
                </a:solidFill>
              </a:rPr>
              <a:t>(0.25, 0.75)</a:t>
            </a:r>
          </a:p>
        </p:txBody>
      </p:sp>
    </p:spTree>
    <p:extLst>
      <p:ext uri="{BB962C8B-B14F-4D97-AF65-F5344CB8AC3E}">
        <p14:creationId xmlns:p14="http://schemas.microsoft.com/office/powerpoint/2010/main" val="1460045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D8C-3FD2-499F-9E78-38E317A825A4}"/>
              </a:ext>
            </a:extLst>
          </p:cNvPr>
          <p:cNvSpPr>
            <a:spLocks noGrp="1"/>
          </p:cNvSpPr>
          <p:nvPr>
            <p:ph type="title"/>
          </p:nvPr>
        </p:nvSpPr>
        <p:spPr/>
        <p:txBody>
          <a:bodyPr>
            <a:noAutofit/>
          </a:bodyPr>
          <a:lstStyle/>
          <a:p>
            <a:r>
              <a:rPr lang="en-US" sz="3600" dirty="0">
                <a:solidFill>
                  <a:srgbClr val="FF0000"/>
                </a:solidFill>
              </a:rPr>
              <a:t>Backup 3 </a:t>
            </a:r>
            <a:r>
              <a:rPr lang="en-US" sz="3600" dirty="0"/>
              <a:t>-</a:t>
            </a:r>
            <a:r>
              <a:rPr lang="en-US" sz="3600" dirty="0">
                <a:solidFill>
                  <a:srgbClr val="FF0000"/>
                </a:solidFill>
              </a:rPr>
              <a:t> </a:t>
            </a:r>
            <a:r>
              <a:rPr lang="en-US" sz="3600" dirty="0"/>
              <a:t>Applicable Space Filling Techniques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96CE8-D7B3-4EEF-982C-C171F3B8A4DB}"/>
                  </a:ext>
                </a:extLst>
              </p:cNvPr>
              <p:cNvSpPr>
                <a:spLocks noGrp="1"/>
              </p:cNvSpPr>
              <p:nvPr>
                <p:ph idx="1"/>
              </p:nvPr>
            </p:nvSpPr>
            <p:spPr/>
            <p:txBody>
              <a:bodyPr>
                <a:normAutofit/>
              </a:bodyPr>
              <a:lstStyle/>
              <a:p>
                <a:pPr>
                  <a:spcBef>
                    <a:spcPts val="0"/>
                  </a:spcBef>
                </a:pPr>
                <a:r>
                  <a:rPr lang="en-US" dirty="0"/>
                  <a:t>Error is minimized 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but this is computationally expensive. </a:t>
                </a:r>
                <a:r>
                  <a:rPr lang="en-US" i="1" dirty="0"/>
                  <a:t>Variation reduction</a:t>
                </a:r>
                <a:r>
                  <a:rPr lang="en-US" dirty="0"/>
                  <a:t> is a method by which the variance of the estimator is reduced such that the method becomes more efficient. Selection methods / generation techniques are often referred to </a:t>
                </a:r>
                <a:r>
                  <a:rPr lang="en-US" i="1" dirty="0"/>
                  <a:t>space filling technique (SFT).</a:t>
                </a:r>
              </a:p>
              <a:p>
                <a:pPr>
                  <a:spcBef>
                    <a:spcPts val="0"/>
                  </a:spcBef>
                </a:pPr>
                <a:endParaRPr lang="en-US" i="1" dirty="0"/>
              </a:p>
              <a:p>
                <a:pPr>
                  <a:spcBef>
                    <a:spcPts val="0"/>
                  </a:spcBef>
                </a:pPr>
                <a:r>
                  <a:rPr lang="en-US" dirty="0"/>
                  <a:t>SFT 1: </a:t>
                </a:r>
                <a:r>
                  <a:rPr lang="en-US" i="1" dirty="0"/>
                  <a:t>antithetic sampling</a:t>
                </a:r>
                <a:r>
                  <a:rPr lang="en-US" dirty="0"/>
                  <a:t> is a method to reduce variance in a simulation by introducing negative correlation between pairs of observations. </a:t>
                </a:r>
              </a:p>
              <a:p>
                <a:pPr lvl="1">
                  <a:spcBef>
                    <a:spcPts val="0"/>
                  </a:spcBef>
                </a:pPr>
                <a:endParaRPr lang="en-US" i="1" dirty="0"/>
              </a:p>
              <a:p>
                <a:pPr lvl="1">
                  <a:spcBef>
                    <a:spcPts val="0"/>
                  </a:spcBef>
                </a:pPr>
                <a:r>
                  <a:rPr lang="en-US" dirty="0"/>
                  <a:t>Consider the mean of two identically distributed RVs </a:t>
                </a:r>
                <a14:m>
                  <m:oMath xmlns:m="http://schemas.openxmlformats.org/officeDocument/2006/math">
                    <m:r>
                      <a:rPr lang="en-US" b="0" i="1" smtClean="0">
                        <a:latin typeface="Cambria Math" panose="02040503050406030204" pitchFamily="18" charset="0"/>
                      </a:rPr>
                      <m:t>𝑋</m:t>
                    </m:r>
                  </m:oMath>
                </a14:m>
                <a:r>
                  <a:rPr lang="en-US" dirty="0"/>
                  <a:t> and </a:t>
                </a:r>
                <a14:m>
                  <m:oMath xmlns:m="http://schemas.openxmlformats.org/officeDocument/2006/math">
                    <m:r>
                      <a:rPr lang="en-US" b="0" i="1" smtClean="0">
                        <a:latin typeface="Cambria Math" panose="02040503050406030204" pitchFamily="18" charset="0"/>
                      </a:rPr>
                      <m:t>𝑌</m:t>
                    </m:r>
                  </m:oMath>
                </a14:m>
                <a:r>
                  <a:rPr lang="en-US" dirty="0"/>
                  <a:t>. The variance of the mean of these selected RVs is as follows:</a:t>
                </a:r>
              </a:p>
              <a:p>
                <a:pPr marL="457200" lvl="1" indent="0">
                  <a:spcBef>
                    <a:spcPts val="0"/>
                  </a:spcBef>
                  <a:buNone/>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𝑣𝑎𝑟</m:t>
                      </m:r>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𝑋</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𝑌</m:t>
                                  </m:r>
                                </m:e>
                                <m:sub>
                                  <m:r>
                                    <a:rPr lang="en-US" sz="1600" b="0" i="1" smtClean="0">
                                      <a:latin typeface="Cambria Math" panose="02040503050406030204" pitchFamily="18" charset="0"/>
                                    </a:rPr>
                                    <m:t>𝑖</m:t>
                                  </m:r>
                                </m:sub>
                              </m:sSub>
                            </m:num>
                            <m:den>
                              <m:r>
                                <a:rPr lang="en-US" sz="1600" b="0" i="1" smtClean="0">
                                  <a:latin typeface="Cambria Math" panose="02040503050406030204" pitchFamily="18" charset="0"/>
                                </a:rPr>
                                <m:t>2</m:t>
                              </m:r>
                            </m:den>
                          </m:f>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4</m:t>
                          </m:r>
                        </m:den>
                      </m:f>
                      <m:r>
                        <a:rPr lang="en-US" sz="1600" b="0" i="1" smtClean="0">
                          <a:latin typeface="Cambria Math" panose="02040503050406030204" pitchFamily="18" charset="0"/>
                        </a:rPr>
                        <m:t>(</m:t>
                      </m:r>
                      <m:r>
                        <a:rPr lang="en-US" sz="1600" b="0" i="1" smtClean="0">
                          <a:latin typeface="Cambria Math" panose="02040503050406030204" pitchFamily="18" charset="0"/>
                        </a:rPr>
                        <m:t>𝑣𝑎𝑟</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𝑋</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m:t>
                      </m:r>
                      <m:r>
                        <a:rPr lang="en-US" sz="1600" b="0" i="1" smtClean="0">
                          <a:latin typeface="Cambria Math" panose="02040503050406030204" pitchFamily="18" charset="0"/>
                        </a:rPr>
                        <m:t>𝑣𝑎𝑟</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𝑌</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+2</m:t>
                      </m:r>
                      <m:r>
                        <a:rPr lang="en-US" sz="1600" b="0" i="1" smtClean="0">
                          <a:latin typeface="Cambria Math" panose="02040503050406030204" pitchFamily="18" charset="0"/>
                        </a:rPr>
                        <m:t>𝑐𝑜𝑣</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𝑋</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𝑌</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m:t>
                      </m:r>
                    </m:oMath>
                  </m:oMathPara>
                </a14:m>
                <a:endParaRPr lang="en-US" sz="1600" dirty="0"/>
              </a:p>
              <a:p>
                <a:pPr marL="0" indent="0" algn="ctr">
                  <a:spcBef>
                    <a:spcPts val="0"/>
                  </a:spcBef>
                  <a:buNone/>
                </a:pPr>
                <a:endParaRPr lang="en-US" sz="1600" dirty="0"/>
              </a:p>
              <a:p>
                <a:pPr lvl="1">
                  <a:spcBef>
                    <a:spcPts val="0"/>
                  </a:spcBef>
                </a:pPr>
                <a:r>
                  <a:rPr lang="en-US" sz="1400" dirty="0"/>
                  <a:t>Hence, the variance is reduced when a negative correlation is enforced between the random variables. </a:t>
                </a:r>
              </a:p>
              <a:p>
                <a:pPr>
                  <a:spcBef>
                    <a:spcPts val="0"/>
                  </a:spcBef>
                </a:pPr>
                <a:endParaRPr lang="en-US" dirty="0"/>
              </a:p>
              <a:p>
                <a:pPr>
                  <a:spcBef>
                    <a:spcPts val="0"/>
                  </a:spcBef>
                </a:pPr>
                <a:r>
                  <a:rPr lang="en-US" dirty="0"/>
                  <a:t>SFT 2: </a:t>
                </a:r>
                <a:r>
                  <a:rPr lang="en-US" i="1" dirty="0"/>
                  <a:t>Latin hypercube sampling </a:t>
                </a:r>
                <a:r>
                  <a:rPr lang="en-US" dirty="0"/>
                  <a:t>typically is more efficient than traditional random sampling. It accomplishes this by representing each variable as its cumulative distribution function and partitioning to then sample from each region. Equivalent to placing rooks on a chess board.</a:t>
                </a:r>
              </a:p>
            </p:txBody>
          </p:sp>
        </mc:Choice>
        <mc:Fallback xmlns="">
          <p:sp>
            <p:nvSpPr>
              <p:cNvPr id="3" name="Content Placeholder 2">
                <a:extLst>
                  <a:ext uri="{FF2B5EF4-FFF2-40B4-BE49-F238E27FC236}">
                    <a16:creationId xmlns:a16="http://schemas.microsoft.com/office/drawing/2014/main" id="{BCF96CE8-D7B3-4EEF-982C-C171F3B8A4DB}"/>
                  </a:ext>
                </a:extLst>
              </p:cNvPr>
              <p:cNvSpPr>
                <a:spLocks noGrp="1" noRot="1" noChangeAspect="1" noMove="1" noResize="1" noEditPoints="1" noAdjustHandles="1" noChangeArrowheads="1" noChangeShapeType="1" noTextEdit="1"/>
              </p:cNvSpPr>
              <p:nvPr>
                <p:ph idx="1"/>
              </p:nvPr>
            </p:nvSpPr>
            <p:spPr>
              <a:blipFill>
                <a:blip r:embed="rId3"/>
                <a:stretch>
                  <a:fillRect l="-316" t="-122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0E4A67-B6D2-4174-8252-35019DFA36BB}"/>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57C07872-F792-4563-8647-2022F534A006}"/>
              </a:ext>
            </a:extLst>
          </p:cNvPr>
          <p:cNvSpPr>
            <a:spLocks noGrp="1"/>
          </p:cNvSpPr>
          <p:nvPr>
            <p:ph type="sldNum" sz="quarter" idx="12"/>
          </p:nvPr>
        </p:nvSpPr>
        <p:spPr/>
        <p:txBody>
          <a:bodyPr/>
          <a:lstStyle/>
          <a:p>
            <a:fld id="{98B00430-F449-4D7D-8E40-5182397599E2}" type="slidenum">
              <a:rPr lang="en-US" smtClean="0"/>
              <a:pPr/>
              <a:t>25</a:t>
            </a:fld>
            <a:endParaRPr lang="en-US"/>
          </a:p>
        </p:txBody>
      </p:sp>
    </p:spTree>
    <p:extLst>
      <p:ext uri="{BB962C8B-B14F-4D97-AF65-F5344CB8AC3E}">
        <p14:creationId xmlns:p14="http://schemas.microsoft.com/office/powerpoint/2010/main" val="2986576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D8C-3FD2-499F-9E78-38E317A825A4}"/>
              </a:ext>
            </a:extLst>
          </p:cNvPr>
          <p:cNvSpPr>
            <a:spLocks noGrp="1"/>
          </p:cNvSpPr>
          <p:nvPr>
            <p:ph type="title"/>
          </p:nvPr>
        </p:nvSpPr>
        <p:spPr/>
        <p:txBody>
          <a:bodyPr>
            <a:noAutofit/>
          </a:bodyPr>
          <a:lstStyle/>
          <a:p>
            <a:r>
              <a:rPr lang="en-US" sz="3600" dirty="0">
                <a:solidFill>
                  <a:srgbClr val="FF0000"/>
                </a:solidFill>
              </a:rPr>
              <a:t>Backup 3 </a:t>
            </a:r>
            <a:r>
              <a:rPr lang="en-US" sz="3600" dirty="0"/>
              <a:t>-</a:t>
            </a:r>
            <a:r>
              <a:rPr lang="en-US" sz="3600" dirty="0">
                <a:solidFill>
                  <a:srgbClr val="FF0000"/>
                </a:solidFill>
              </a:rPr>
              <a:t> </a:t>
            </a:r>
            <a:r>
              <a:rPr lang="en-US" sz="3600" dirty="0"/>
              <a:t>Applicable Space Filling Techniques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96CE8-D7B3-4EEF-982C-C171F3B8A4DB}"/>
                  </a:ext>
                </a:extLst>
              </p:cNvPr>
              <p:cNvSpPr>
                <a:spLocks noGrp="1"/>
              </p:cNvSpPr>
              <p:nvPr>
                <p:ph idx="1"/>
              </p:nvPr>
            </p:nvSpPr>
            <p:spPr/>
            <p:txBody>
              <a:bodyPr>
                <a:normAutofit/>
              </a:bodyPr>
              <a:lstStyle/>
              <a:p>
                <a:r>
                  <a:rPr lang="en-US" dirty="0"/>
                  <a:t>SFT 3: Pseudo-Random Number Generator</a:t>
                </a:r>
              </a:p>
              <a:p>
                <a:pPr lvl="1">
                  <a:spcBef>
                    <a:spcPts val="1000"/>
                  </a:spcBef>
                </a:pPr>
                <a:r>
                  <a:rPr lang="en-US" dirty="0"/>
                  <a:t>Widely available using MATLAB, Python</a:t>
                </a:r>
              </a:p>
              <a:p>
                <a:pPr lvl="1">
                  <a:spcBef>
                    <a:spcPts val="1000"/>
                  </a:spcBef>
                </a:pPr>
                <a:r>
                  <a:rPr lang="en-US" dirty="0"/>
                  <a:t>Approximates the properties of sequences of random numbers, but requires a seed</a:t>
                </a:r>
              </a:p>
              <a:p>
                <a:pPr lvl="1">
                  <a:spcBef>
                    <a:spcPts val="1000"/>
                  </a:spcBef>
                </a:pPr>
                <a:endParaRPr lang="en-US" dirty="0"/>
              </a:p>
              <a:p>
                <a:r>
                  <a:rPr lang="en-US" dirty="0"/>
                  <a:t>SFT 4: Low Discrepancy Sequences (LDS), also known as pseudo-random sequences, provide a more equidistibuted set of data over a volume than pseudo-random numbers.</a:t>
                </a:r>
              </a:p>
              <a:p>
                <a:pPr lvl="1">
                  <a:spcBef>
                    <a:spcPts val="1000"/>
                  </a:spcBef>
                </a:pPr>
                <a:r>
                  <a:rPr lang="en-US" dirty="0"/>
                  <a:t>Given a half-open s-dimensional unit cube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𝐼</m:t>
                        </m:r>
                      </m:e>
                      <m:sup>
                        <m:r>
                          <a:rPr lang="en-US" b="0" i="1" smtClean="0">
                            <a:latin typeface="Cambria Math" panose="02040503050406030204" pitchFamily="18" charset="0"/>
                          </a:rPr>
                          <m:t>𝑠</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ctrlPr>
                              <a:rPr lang="en-US" b="0" i="1" smtClean="0">
                                <a:latin typeface="Cambria Math" panose="02040503050406030204" pitchFamily="18" charset="0"/>
                              </a:rPr>
                            </m:ctrlPr>
                          </m:dPr>
                          <m:e>
                            <m:r>
                              <a:rPr lang="en-US" b="0" i="1" smtClean="0">
                                <a:latin typeface="Cambria Math" panose="02040503050406030204" pitchFamily="18" charset="0"/>
                              </a:rPr>
                              <m:t>0, 1</m:t>
                            </m:r>
                          </m:e>
                        </m:d>
                      </m:e>
                      <m:sup>
                        <m:r>
                          <a:rPr lang="en-US" b="0" i="1" smtClean="0">
                            <a:latin typeface="Cambria Math" panose="02040503050406030204" pitchFamily="18" charset="0"/>
                          </a:rPr>
                          <m:t>𝑠</m:t>
                        </m:r>
                      </m:sup>
                    </m:sSup>
                  </m:oMath>
                </a14:m>
                <a:r>
                  <a:rPr lang="en-US" dirty="0"/>
                  <a:t>, with </a:t>
                </a:r>
                <a14:m>
                  <m:oMath xmlns:m="http://schemas.openxmlformats.org/officeDocument/2006/math">
                    <m:r>
                      <a:rPr lang="en-US" b="0" i="1" smtClean="0">
                        <a:latin typeface="Cambria Math" panose="02040503050406030204" pitchFamily="18" charset="0"/>
                      </a:rPr>
                      <m:t>𝑁</m:t>
                    </m:r>
                  </m:oMath>
                </a14:m>
                <a:r>
                  <a:rPr lang="en-US" dirty="0"/>
                  <a:t> points, and a subset </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𝐼</m:t>
                        </m:r>
                      </m:e>
                      <m:sup>
                        <m:r>
                          <a:rPr lang="en-US" b="0" i="1" smtClean="0">
                            <a:latin typeface="Cambria Math" panose="02040503050406030204" pitchFamily="18" charset="0"/>
                          </a:rPr>
                          <m:t>𝑠</m:t>
                        </m:r>
                      </m:sup>
                    </m:sSup>
                  </m:oMath>
                </a14:m>
                <a:r>
                  <a:rPr lang="en-US" dirty="0"/>
                  <a:t> such that </a:t>
                </a: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m:t>
                    </m:r>
                  </m:oMath>
                </a14:m>
                <a:r>
                  <a:rPr lang="en-US" dirty="0"/>
                  <a:t> is the volume of the subset, the discrepancy is defined by:</a:t>
                </a: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d>
                        <m:dPr>
                          <m:ctrlPr>
                            <a:rPr lang="en-US" b="0" i="1" smtClean="0">
                              <a:latin typeface="Cambria Math" panose="02040503050406030204" pitchFamily="18" charset="0"/>
                            </a:rPr>
                          </m:ctrlPr>
                        </m:dPr>
                        <m:e>
                          <m:r>
                            <a:rPr lang="en-US" b="0" i="1" smtClean="0">
                              <a:latin typeface="Cambria Math" panose="02040503050406030204" pitchFamily="18" charset="0"/>
                            </a:rPr>
                            <m:t>𝐽</m:t>
                          </m:r>
                          <m:r>
                            <a:rPr lang="en-US" b="0" i="1" smtClean="0">
                              <a:latin typeface="Cambria Math" panose="02040503050406030204" pitchFamily="18" charset="0"/>
                            </a:rPr>
                            <m:t>, </m:t>
                          </m:r>
                          <m:r>
                            <a:rPr lang="en-US" b="0" i="1" smtClean="0">
                              <a:latin typeface="Cambria Math" panose="02040503050406030204" pitchFamily="18" charset="0"/>
                            </a:rPr>
                            <m:t>𝑁</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𝐽</m:t>
                                      </m:r>
                                    </m:e>
                                  </m:d>
                                </m:e>
                              </m:d>
                            </m:num>
                            <m:den>
                              <m:r>
                                <a:rPr lang="en-US" b="0" i="1" smtClean="0">
                                  <a:latin typeface="Cambria Math" panose="02040503050406030204" pitchFamily="18" charset="0"/>
                                </a:rPr>
                                <m:t>𝑁</m:t>
                              </m:r>
                            </m:den>
                          </m:f>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m:t>
                          </m:r>
                        </m:e>
                      </m:d>
                    </m:oMath>
                  </m:oMathPara>
                </a14:m>
                <a:endParaRPr lang="en-US" dirty="0"/>
              </a:p>
              <a:p>
                <a:pPr lvl="1"/>
                <a:r>
                  <a:rPr lang="en-US" dirty="0"/>
                  <a:t>To have a low-discrepancy sequence, the number of elements in </a:t>
                </a:r>
                <a14:m>
                  <m:oMath xmlns:m="http://schemas.openxmlformats.org/officeDocument/2006/math">
                    <m:r>
                      <a:rPr lang="en-US" b="0" i="1" smtClean="0">
                        <a:latin typeface="Cambria Math" panose="02040503050406030204" pitchFamily="18" charset="0"/>
                      </a:rPr>
                      <m:t>𝐽</m:t>
                    </m:r>
                  </m:oMath>
                </a14:m>
                <a:r>
                  <a:rPr lang="en-US" dirty="0"/>
                  <a:t> needs to be close to proportional to the fraction of the entire space </a:t>
                </a:r>
                <a14:m>
                  <m:oMath xmlns:m="http://schemas.openxmlformats.org/officeDocument/2006/math">
                    <m:r>
                      <a:rPr lang="en-US" b="0" i="1" smtClean="0">
                        <a:latin typeface="Cambria Math" panose="02040503050406030204" pitchFamily="18" charset="0"/>
                      </a:rPr>
                      <m:t>𝐽</m:t>
                    </m:r>
                  </m:oMath>
                </a14:m>
                <a:r>
                  <a:rPr lang="en-US" dirty="0"/>
                  <a:t> takes up. If </a:t>
                </a:r>
                <a14:m>
                  <m:oMath xmlns:m="http://schemas.openxmlformats.org/officeDocument/2006/math">
                    <m:r>
                      <a:rPr lang="en-US" b="0" i="1" smtClean="0">
                        <a:latin typeface="Cambria Math" panose="02040503050406030204" pitchFamily="18" charset="0"/>
                      </a:rPr>
                      <m:t>𝐷</m:t>
                    </m:r>
                    <m:d>
                      <m:dPr>
                        <m:ctrlPr>
                          <a:rPr lang="en-US" b="0" i="1" smtClean="0">
                            <a:latin typeface="Cambria Math" panose="02040503050406030204" pitchFamily="18" charset="0"/>
                          </a:rPr>
                        </m:ctrlPr>
                      </m:dPr>
                      <m:e>
                        <m:r>
                          <a:rPr lang="en-US" b="0" i="1" smtClean="0">
                            <a:latin typeface="Cambria Math" panose="02040503050406030204" pitchFamily="18" charset="0"/>
                          </a:rPr>
                          <m:t>𝐽</m:t>
                        </m:r>
                        <m:r>
                          <a:rPr lang="en-US" b="0" i="1" smtClean="0">
                            <a:latin typeface="Cambria Math" panose="02040503050406030204" pitchFamily="18" charset="0"/>
                          </a:rPr>
                          <m:t>, </m:t>
                        </m:r>
                        <m:r>
                          <a:rPr lang="en-US" b="0" i="1" smtClean="0">
                            <a:latin typeface="Cambria Math" panose="02040503050406030204" pitchFamily="18" charset="0"/>
                          </a:rPr>
                          <m:t>𝑁</m:t>
                        </m:r>
                      </m:e>
                    </m:d>
                    <m:r>
                      <a:rPr lang="en-US" b="0" i="1" smtClean="0">
                        <a:latin typeface="Cambria Math" panose="02040503050406030204" pitchFamily="18" charset="0"/>
                      </a:rPr>
                      <m:t>=0</m:t>
                    </m:r>
                  </m:oMath>
                </a14:m>
                <a:r>
                  <a:rPr lang="en-US" dirty="0"/>
                  <a:t>, the sequence has no randomness.</a:t>
                </a:r>
              </a:p>
              <a:p>
                <a:pPr lvl="1"/>
                <a:r>
                  <a:rPr lang="en-US" dirty="0"/>
                  <a:t>The </a:t>
                </a:r>
                <a:r>
                  <a:rPr lang="en-US" i="1" dirty="0"/>
                  <a:t>Sobol</a:t>
                </a:r>
                <a:r>
                  <a:rPr lang="en-US" dirty="0"/>
                  <a:t> LDS is constructed using binary operations and is efficient using modern computing power [4]</a:t>
                </a:r>
              </a:p>
              <a:p>
                <a:pPr lvl="1"/>
                <a:r>
                  <a:rPr lang="en-US" dirty="0"/>
                  <a:t>Little-to-no degradation up to 260 dimensions [5]</a:t>
                </a:r>
              </a:p>
              <a:p>
                <a:endParaRPr lang="en-US" dirty="0"/>
              </a:p>
              <a:p>
                <a:r>
                  <a:rPr lang="en-US" dirty="0"/>
                  <a:t>Others: stratified sampling, poststratification, importance sampling, control variates [6 - 8]</a:t>
                </a:r>
              </a:p>
            </p:txBody>
          </p:sp>
        </mc:Choice>
        <mc:Fallback xmlns="">
          <p:sp>
            <p:nvSpPr>
              <p:cNvPr id="3" name="Content Placeholder 2">
                <a:extLst>
                  <a:ext uri="{FF2B5EF4-FFF2-40B4-BE49-F238E27FC236}">
                    <a16:creationId xmlns:a16="http://schemas.microsoft.com/office/drawing/2014/main" id="{BCF96CE8-D7B3-4EEF-982C-C171F3B8A4DB}"/>
                  </a:ext>
                </a:extLst>
              </p:cNvPr>
              <p:cNvSpPr>
                <a:spLocks noGrp="1" noRot="1" noChangeAspect="1" noMove="1" noResize="1" noEditPoints="1" noAdjustHandles="1" noChangeArrowheads="1" noChangeShapeType="1" noTextEdit="1"/>
              </p:cNvSpPr>
              <p:nvPr>
                <p:ph idx="1"/>
              </p:nvPr>
            </p:nvSpPr>
            <p:spPr>
              <a:blipFill>
                <a:blip r:embed="rId3"/>
                <a:stretch>
                  <a:fillRect l="-316" t="-1222" b="-134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0E4A67-B6D2-4174-8252-35019DFA36BB}"/>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57C07872-F792-4563-8647-2022F534A006}"/>
              </a:ext>
            </a:extLst>
          </p:cNvPr>
          <p:cNvSpPr>
            <a:spLocks noGrp="1"/>
          </p:cNvSpPr>
          <p:nvPr>
            <p:ph type="sldNum" sz="quarter" idx="12"/>
          </p:nvPr>
        </p:nvSpPr>
        <p:spPr/>
        <p:txBody>
          <a:bodyPr/>
          <a:lstStyle/>
          <a:p>
            <a:fld id="{98B00430-F449-4D7D-8E40-5182397599E2}" type="slidenum">
              <a:rPr lang="en-US" smtClean="0"/>
              <a:pPr/>
              <a:t>26</a:t>
            </a:fld>
            <a:endParaRPr lang="en-US"/>
          </a:p>
        </p:txBody>
      </p:sp>
    </p:spTree>
    <p:extLst>
      <p:ext uri="{BB962C8B-B14F-4D97-AF65-F5344CB8AC3E}">
        <p14:creationId xmlns:p14="http://schemas.microsoft.com/office/powerpoint/2010/main" val="662852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3A0D-D9F6-4742-B0FF-DB8C9E137A2B}"/>
              </a:ext>
            </a:extLst>
          </p:cNvPr>
          <p:cNvSpPr>
            <a:spLocks noGrp="1"/>
          </p:cNvSpPr>
          <p:nvPr>
            <p:ph type="title"/>
          </p:nvPr>
        </p:nvSpPr>
        <p:spPr/>
        <p:txBody>
          <a:bodyPr>
            <a:noAutofit/>
          </a:bodyPr>
          <a:lstStyle/>
          <a:p>
            <a:r>
              <a:rPr lang="en-US" sz="3600" dirty="0">
                <a:solidFill>
                  <a:srgbClr val="FF0000"/>
                </a:solidFill>
              </a:rPr>
              <a:t>Backup 4 </a:t>
            </a:r>
            <a:r>
              <a:rPr lang="en-US" sz="3600" dirty="0"/>
              <a:t>–</a:t>
            </a:r>
            <a:r>
              <a:rPr lang="en-US" sz="3600" dirty="0">
                <a:solidFill>
                  <a:srgbClr val="FF0000"/>
                </a:solidFill>
              </a:rPr>
              <a:t> </a:t>
            </a:r>
            <a:r>
              <a:rPr lang="en-US" sz="3600" dirty="0"/>
              <a:t>Dimensionality Reduction (Algorithms)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D14AE2-7173-4B79-B692-5989F29E462D}"/>
                  </a:ext>
                </a:extLst>
              </p:cNvPr>
              <p:cNvSpPr>
                <a:spLocks noGrp="1"/>
              </p:cNvSpPr>
              <p:nvPr>
                <p:ph idx="1"/>
              </p:nvPr>
            </p:nvSpPr>
            <p:spPr>
              <a:xfrm>
                <a:off x="347749" y="1168919"/>
                <a:ext cx="3445691" cy="4990812"/>
              </a:xfrm>
            </p:spPr>
            <p:txBody>
              <a:bodyPr>
                <a:normAutofit lnSpcReduction="10000"/>
              </a:bodyPr>
              <a:lstStyle/>
              <a:p>
                <a:pPr marL="0" indent="0">
                  <a:buNone/>
                </a:pPr>
                <a:r>
                  <a:rPr lang="en-US" sz="1600" dirty="0"/>
                  <a:t>Information Gain (IG):</a:t>
                </a:r>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𝐼𝐺</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𝑝</m:t>
                              </m:r>
                            </m:sub>
                          </m:sSub>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r>
                        <a:rPr lang="en-US" sz="1600" b="0" i="1" smtClean="0">
                          <a:latin typeface="Cambria Math" panose="02040503050406030204" pitchFamily="18" charset="0"/>
                        </a:rPr>
                        <m:t>𝐼</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𝑝</m:t>
                              </m:r>
                            </m:sub>
                          </m:sSub>
                        </m:e>
                      </m:d>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a:rPr lang="en-US" sz="1600" b="0" i="1" smtClean="0">
                              <a:latin typeface="Cambria Math" panose="02040503050406030204" pitchFamily="18" charset="0"/>
                            </a:rPr>
                            <m:t>𝑗</m:t>
                          </m:r>
                          <m:r>
                            <a:rPr lang="en-US" sz="1600" b="0" i="1" smtClean="0">
                              <a:latin typeface="Cambria Math" panose="02040503050406030204" pitchFamily="18" charset="0"/>
                            </a:rPr>
                            <m:t>=1</m:t>
                          </m:r>
                        </m:sub>
                        <m:sup>
                          <m:r>
                            <a:rPr lang="en-US" sz="1600" b="0" i="1" smtClean="0">
                              <a:latin typeface="Cambria Math" panose="02040503050406030204" pitchFamily="18" charset="0"/>
                            </a:rPr>
                            <m:t>𝑚</m:t>
                          </m:r>
                        </m:sup>
                        <m:e>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𝑗</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𝑝</m:t>
                                  </m:r>
                                </m:sub>
                              </m:sSub>
                            </m:den>
                          </m:f>
                          <m:r>
                            <a:rPr lang="en-US" sz="1600" b="0" i="1" smtClean="0">
                              <a:latin typeface="Cambria Math" panose="02040503050406030204" pitchFamily="18" charset="0"/>
                            </a:rPr>
                            <m:t>𝐼</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𝑗</m:t>
                              </m:r>
                            </m:sub>
                          </m:sSub>
                          <m:r>
                            <a:rPr lang="en-US" sz="1600" b="0" i="1" smtClean="0">
                              <a:latin typeface="Cambria Math" panose="02040503050406030204" pitchFamily="18" charset="0"/>
                            </a:rPr>
                            <m:t>)</m:t>
                          </m:r>
                        </m:e>
                      </m:nary>
                    </m:oMath>
                  </m:oMathPara>
                </a14:m>
                <a:endParaRPr lang="en-US" sz="1600" dirty="0"/>
              </a:p>
              <a:p>
                <a:pPr marL="0" indent="0">
                  <a:buNone/>
                </a:pPr>
                <a:endParaRPr lang="en-US" sz="1600" dirty="0"/>
              </a:p>
              <a:p>
                <a:pPr marL="0" indent="0">
                  <a:buNone/>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𝑝</m:t>
                        </m:r>
                      </m:sub>
                    </m:sSub>
                    <m:r>
                      <a:rPr lang="en-US" sz="1600" b="0" i="1" smtClean="0">
                        <a:latin typeface="Cambria Math" panose="02040503050406030204" pitchFamily="18" charset="0"/>
                      </a:rPr>
                      <m:t> </m:t>
                    </m:r>
                  </m:oMath>
                </a14:m>
                <a:r>
                  <a:rPr lang="en-US" sz="1600" dirty="0"/>
                  <a:t>- number of instances on the parent node</a:t>
                </a:r>
              </a:p>
              <a:p>
                <a:pPr marL="0" indent="0">
                  <a:buNone/>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𝑗</m:t>
                        </m:r>
                      </m:sub>
                    </m:sSub>
                    <m:r>
                      <a:rPr lang="en-US" sz="1600" b="0" i="1" smtClean="0">
                        <a:latin typeface="Cambria Math" panose="02040503050406030204" pitchFamily="18" charset="0"/>
                      </a:rPr>
                      <m:t> </m:t>
                    </m:r>
                  </m:oMath>
                </a14:m>
                <a:r>
                  <a:rPr lang="en-US" sz="1600" dirty="0"/>
                  <a:t>- number of instances on the </a:t>
                </a:r>
                <a:r>
                  <a:rPr lang="en-US" sz="1600" dirty="0" err="1"/>
                  <a:t>jth</a:t>
                </a:r>
                <a:r>
                  <a:rPr lang="en-US" sz="1600" dirty="0"/>
                  <a:t> child node</a:t>
                </a:r>
              </a:p>
              <a:p>
                <a:pPr marL="0" indent="0">
                  <a:buNone/>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𝑝</m:t>
                        </m:r>
                      </m:sub>
                    </m:sSub>
                    <m:r>
                      <a:rPr lang="en-US" sz="1600" b="0" i="1" smtClean="0">
                        <a:latin typeface="Cambria Math" panose="02040503050406030204" pitchFamily="18" charset="0"/>
                      </a:rPr>
                      <m:t> </m:t>
                    </m:r>
                  </m:oMath>
                </a14:m>
                <a:r>
                  <a:rPr lang="en-US" sz="1600" dirty="0"/>
                  <a:t>- data amount of the parent node</a:t>
                </a:r>
              </a:p>
              <a:p>
                <a:pPr marL="0" indent="0">
                  <a:buNone/>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𝑗</m:t>
                        </m:r>
                      </m:sub>
                    </m:sSub>
                    <m:r>
                      <a:rPr lang="en-US" sz="1600" b="0" i="1" smtClean="0">
                        <a:latin typeface="Cambria Math" panose="02040503050406030204" pitchFamily="18" charset="0"/>
                      </a:rPr>
                      <m:t> </m:t>
                    </m:r>
                  </m:oMath>
                </a14:m>
                <a:r>
                  <a:rPr lang="en-US" sz="1600" dirty="0"/>
                  <a:t>- data amount of the </a:t>
                </a:r>
                <a:r>
                  <a:rPr lang="en-US" sz="1600" dirty="0" err="1"/>
                  <a:t>jth</a:t>
                </a:r>
                <a:r>
                  <a:rPr lang="en-US" sz="1600" dirty="0"/>
                  <a:t> child node</a:t>
                </a:r>
              </a:p>
              <a:p>
                <a:pPr marL="0" indent="0">
                  <a:buNone/>
                </a:pPr>
                <a14:m>
                  <m:oMath xmlns:m="http://schemas.openxmlformats.org/officeDocument/2006/math">
                    <m:r>
                      <a:rPr lang="en-US" sz="1600" b="0" i="1" smtClean="0">
                        <a:latin typeface="Cambria Math" panose="02040503050406030204" pitchFamily="18" charset="0"/>
                      </a:rPr>
                      <m:t>𝐼</m:t>
                    </m:r>
                    <m:r>
                      <a:rPr lang="en-US" sz="1600" b="0" i="1" smtClean="0">
                        <a:latin typeface="Cambria Math" panose="02040503050406030204" pitchFamily="18" charset="0"/>
                      </a:rPr>
                      <m:t> </m:t>
                    </m:r>
                  </m:oMath>
                </a14:m>
                <a:r>
                  <a:rPr lang="en-US" sz="1600" dirty="0"/>
                  <a:t>– measure of impurity (mean-squared-error, MSE)</a:t>
                </a:r>
              </a:p>
              <a:p>
                <a:pPr marL="0" indent="0">
                  <a:buNone/>
                </a:pPr>
                <a:endParaRPr lang="en-US" sz="1600" dirty="0"/>
              </a:p>
              <a:p>
                <a:pPr marL="0" indent="0">
                  <a:buNone/>
                </a:pPr>
                <a14:m>
                  <m:oMathPara xmlns:m="http://schemas.openxmlformats.org/officeDocument/2006/math">
                    <m:oMathParaPr>
                      <m:jc m:val="center"/>
                    </m:oMathParaPr>
                    <m:oMath xmlns:m="http://schemas.openxmlformats.org/officeDocument/2006/math">
                      <m:r>
                        <a:rPr lang="en-US" sz="1600" b="0" i="1" smtClean="0">
                          <a:latin typeface="Cambria Math" panose="02040503050406030204" pitchFamily="18" charset="0"/>
                        </a:rPr>
                        <m:t>𝐼</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𝑡</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𝑡</m:t>
                              </m:r>
                            </m:sub>
                          </m:sSub>
                        </m:den>
                      </m:f>
                      <m:nary>
                        <m:naryPr>
                          <m:chr m:val="∑"/>
                          <m:supHide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𝑖</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𝑡</m:t>
                              </m:r>
                            </m:sub>
                          </m:sSub>
                        </m:sub>
                        <m:sup/>
                        <m:e>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𝑦</m:t>
                                      </m:r>
                                    </m:e>
                                    <m:sup>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𝑖</m:t>
                                          </m:r>
                                        </m:e>
                                      </m:d>
                                    </m:sup>
                                  </m:s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𝑦</m:t>
                                          </m:r>
                                        </m:e>
                                      </m:acc>
                                    </m:e>
                                    <m:sub>
                                      <m:r>
                                        <a:rPr lang="en-US" sz="1600" b="0" i="1" smtClean="0">
                                          <a:latin typeface="Cambria Math" panose="02040503050406030204" pitchFamily="18" charset="0"/>
                                        </a:rPr>
                                        <m:t>𝑡</m:t>
                                      </m:r>
                                    </m:sub>
                                  </m:sSub>
                                </m:e>
                              </m:d>
                            </m:e>
                            <m:sup>
                              <m:r>
                                <a:rPr lang="en-US" sz="1600" b="0" i="1" smtClean="0">
                                  <a:latin typeface="Cambria Math" panose="02040503050406030204" pitchFamily="18" charset="0"/>
                                </a:rPr>
                                <m:t>2</m:t>
                              </m:r>
                            </m:sup>
                          </m:sSup>
                          <m:r>
                            <a:rPr lang="en-US" sz="1600" b="0" i="1" smtClean="0">
                              <a:latin typeface="Cambria Math" panose="02040503050406030204" pitchFamily="18" charset="0"/>
                            </a:rPr>
                            <m:t> </m:t>
                          </m:r>
                        </m:e>
                      </m:nary>
                    </m:oMath>
                  </m:oMathPara>
                </a14:m>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mc:Choice>
        <mc:Fallback xmlns="">
          <p:sp>
            <p:nvSpPr>
              <p:cNvPr id="3" name="Content Placeholder 2">
                <a:extLst>
                  <a:ext uri="{FF2B5EF4-FFF2-40B4-BE49-F238E27FC236}">
                    <a16:creationId xmlns:a16="http://schemas.microsoft.com/office/drawing/2014/main" id="{95D14AE2-7173-4B79-B692-5989F29E462D}"/>
                  </a:ext>
                </a:extLst>
              </p:cNvPr>
              <p:cNvSpPr>
                <a:spLocks noGrp="1" noRot="1" noChangeAspect="1" noMove="1" noResize="1" noEditPoints="1" noAdjustHandles="1" noChangeArrowheads="1" noChangeShapeType="1" noTextEdit="1"/>
              </p:cNvSpPr>
              <p:nvPr>
                <p:ph idx="1"/>
              </p:nvPr>
            </p:nvSpPr>
            <p:spPr>
              <a:xfrm>
                <a:off x="347749" y="1168919"/>
                <a:ext cx="3445691" cy="4990812"/>
              </a:xfrm>
              <a:blipFill>
                <a:blip r:embed="rId3"/>
                <a:stretch>
                  <a:fillRect l="-885" t="-1345" b="-2151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E83DE27-2B82-4795-B234-B17434415C7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4FA876F3-E53E-45A2-B829-D282BBDB019D}"/>
              </a:ext>
            </a:extLst>
          </p:cNvPr>
          <p:cNvSpPr>
            <a:spLocks noGrp="1"/>
          </p:cNvSpPr>
          <p:nvPr>
            <p:ph type="sldNum" sz="quarter" idx="12"/>
          </p:nvPr>
        </p:nvSpPr>
        <p:spPr/>
        <p:txBody>
          <a:bodyPr/>
          <a:lstStyle/>
          <a:p>
            <a:fld id="{98B00430-F449-4D7D-8E40-5182397599E2}" type="slidenum">
              <a:rPr lang="en-US" smtClean="0"/>
              <a:pPr/>
              <a:t>27</a:t>
            </a:fld>
            <a:endParaRPr lang="en-US" dirty="0"/>
          </a:p>
        </p:txBody>
      </p:sp>
      <p:cxnSp>
        <p:nvCxnSpPr>
          <p:cNvPr id="10" name="Straight Arrow Connector 9">
            <a:extLst>
              <a:ext uri="{FF2B5EF4-FFF2-40B4-BE49-F238E27FC236}">
                <a16:creationId xmlns:a16="http://schemas.microsoft.com/office/drawing/2014/main" id="{609BD481-C01B-48C9-A2CB-81205BD69F45}"/>
              </a:ext>
            </a:extLst>
          </p:cNvPr>
          <p:cNvCxnSpPr>
            <a:cxnSpLocks/>
            <a:stCxn id="22" idx="2"/>
            <a:endCxn id="64" idx="7"/>
          </p:cNvCxnSpPr>
          <p:nvPr/>
        </p:nvCxnSpPr>
        <p:spPr>
          <a:xfrm flipH="1">
            <a:off x="5016075" y="1538251"/>
            <a:ext cx="1963483" cy="8865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EB557A-AD09-45E6-B1E9-9E5905C61C67}"/>
              </a:ext>
            </a:extLst>
          </p:cNvPr>
          <p:cNvCxnSpPr>
            <a:cxnSpLocks/>
            <a:stCxn id="22" idx="2"/>
            <a:endCxn id="81" idx="0"/>
          </p:cNvCxnSpPr>
          <p:nvPr/>
        </p:nvCxnSpPr>
        <p:spPr>
          <a:xfrm flipH="1">
            <a:off x="6601414" y="1538251"/>
            <a:ext cx="378144" cy="17268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54ECFE-5E5A-43DD-A47B-492E7E96CC07}"/>
              </a:ext>
            </a:extLst>
          </p:cNvPr>
          <p:cNvSpPr txBox="1"/>
          <p:nvPr/>
        </p:nvSpPr>
        <p:spPr>
          <a:xfrm>
            <a:off x="6662580" y="1168919"/>
            <a:ext cx="633956" cy="369332"/>
          </a:xfrm>
          <a:prstGeom prst="rect">
            <a:avLst/>
          </a:prstGeom>
          <a:noFill/>
        </p:spPr>
        <p:txBody>
          <a:bodyPr wrap="none" rtlCol="0">
            <a:spAutoFit/>
          </a:bodyPr>
          <a:lstStyle/>
          <a:p>
            <a:r>
              <a:rPr lang="en-US" b="1" dirty="0"/>
              <a:t>Data</a:t>
            </a:r>
          </a:p>
        </p:txBody>
      </p:sp>
      <p:cxnSp>
        <p:nvCxnSpPr>
          <p:cNvPr id="26" name="Straight Arrow Connector 25">
            <a:extLst>
              <a:ext uri="{FF2B5EF4-FFF2-40B4-BE49-F238E27FC236}">
                <a16:creationId xmlns:a16="http://schemas.microsoft.com/office/drawing/2014/main" id="{0F439852-10C3-4C34-8915-465965E1C673}"/>
              </a:ext>
            </a:extLst>
          </p:cNvPr>
          <p:cNvCxnSpPr>
            <a:cxnSpLocks/>
            <a:stCxn id="22" idx="2"/>
            <a:endCxn id="107" idx="1"/>
          </p:cNvCxnSpPr>
          <p:nvPr/>
        </p:nvCxnSpPr>
        <p:spPr>
          <a:xfrm>
            <a:off x="6979558" y="1538251"/>
            <a:ext cx="2497415" cy="12942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EAEE4F6-02B6-4EAC-8781-5E83CFAA6854}"/>
              </a:ext>
            </a:extLst>
          </p:cNvPr>
          <p:cNvCxnSpPr>
            <a:cxnSpLocks/>
            <a:stCxn id="22" idx="2"/>
          </p:cNvCxnSpPr>
          <p:nvPr/>
        </p:nvCxnSpPr>
        <p:spPr>
          <a:xfrm>
            <a:off x="6979558" y="1538251"/>
            <a:ext cx="958917" cy="1577678"/>
          </a:xfrm>
          <a:prstGeom prst="straightConnector1">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68324D4-F074-4A57-8384-B43093DFE4C5}"/>
              </a:ext>
            </a:extLst>
          </p:cNvPr>
          <p:cNvSpPr txBox="1"/>
          <p:nvPr/>
        </p:nvSpPr>
        <p:spPr>
          <a:xfrm>
            <a:off x="4903253" y="1894316"/>
            <a:ext cx="632802" cy="307777"/>
          </a:xfrm>
          <a:prstGeom prst="rect">
            <a:avLst/>
          </a:prstGeom>
          <a:noFill/>
        </p:spPr>
        <p:txBody>
          <a:bodyPr wrap="none" rtlCol="0">
            <a:spAutoFit/>
          </a:bodyPr>
          <a:lstStyle/>
          <a:p>
            <a:r>
              <a:rPr lang="en-US" sz="1400" dirty="0"/>
              <a:t>Tree 1</a:t>
            </a:r>
          </a:p>
        </p:txBody>
      </p:sp>
      <p:sp>
        <p:nvSpPr>
          <p:cNvPr id="41" name="TextBox 40">
            <a:extLst>
              <a:ext uri="{FF2B5EF4-FFF2-40B4-BE49-F238E27FC236}">
                <a16:creationId xmlns:a16="http://schemas.microsoft.com/office/drawing/2014/main" id="{4E8EE518-D8BF-4567-9A24-5EC744CDC047}"/>
              </a:ext>
            </a:extLst>
          </p:cNvPr>
          <p:cNvSpPr txBox="1"/>
          <p:nvPr/>
        </p:nvSpPr>
        <p:spPr>
          <a:xfrm>
            <a:off x="8800505" y="2271523"/>
            <a:ext cx="634404" cy="307777"/>
          </a:xfrm>
          <a:prstGeom prst="rect">
            <a:avLst/>
          </a:prstGeom>
          <a:noFill/>
        </p:spPr>
        <p:txBody>
          <a:bodyPr wrap="none" rtlCol="0">
            <a:spAutoFit/>
          </a:bodyPr>
          <a:lstStyle/>
          <a:p>
            <a:r>
              <a:rPr lang="en-US" sz="1400" dirty="0"/>
              <a:t>Tree </a:t>
            </a:r>
            <a:r>
              <a:rPr lang="en-US" sz="1400" i="1" dirty="0"/>
              <a:t>n</a:t>
            </a:r>
            <a:endParaRPr lang="en-US" sz="1400" dirty="0"/>
          </a:p>
        </p:txBody>
      </p:sp>
      <p:sp>
        <p:nvSpPr>
          <p:cNvPr id="42" name="TextBox 41">
            <a:extLst>
              <a:ext uri="{FF2B5EF4-FFF2-40B4-BE49-F238E27FC236}">
                <a16:creationId xmlns:a16="http://schemas.microsoft.com/office/drawing/2014/main" id="{7B840CA9-EB74-40F7-B0F3-A49CC9A94773}"/>
              </a:ext>
            </a:extLst>
          </p:cNvPr>
          <p:cNvSpPr txBox="1"/>
          <p:nvPr/>
        </p:nvSpPr>
        <p:spPr>
          <a:xfrm>
            <a:off x="6078114" y="2619761"/>
            <a:ext cx="632802" cy="307777"/>
          </a:xfrm>
          <a:prstGeom prst="rect">
            <a:avLst/>
          </a:prstGeom>
          <a:noFill/>
        </p:spPr>
        <p:txBody>
          <a:bodyPr wrap="none" rtlCol="0">
            <a:spAutoFit/>
          </a:bodyPr>
          <a:lstStyle/>
          <a:p>
            <a:r>
              <a:rPr lang="en-US" sz="1400" dirty="0"/>
              <a:t>Tree 2</a:t>
            </a:r>
          </a:p>
        </p:txBody>
      </p:sp>
      <p:sp>
        <p:nvSpPr>
          <p:cNvPr id="44" name="Oval 43">
            <a:extLst>
              <a:ext uri="{FF2B5EF4-FFF2-40B4-BE49-F238E27FC236}">
                <a16:creationId xmlns:a16="http://schemas.microsoft.com/office/drawing/2014/main" id="{A8EC9E3C-0A67-4537-B31F-6A6FD18FFD74}"/>
              </a:ext>
            </a:extLst>
          </p:cNvPr>
          <p:cNvSpPr/>
          <p:nvPr/>
        </p:nvSpPr>
        <p:spPr>
          <a:xfrm>
            <a:off x="4394267" y="2934954"/>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761D22D-D7C9-4B4D-89A7-FA64AB25A87D}"/>
              </a:ext>
            </a:extLst>
          </p:cNvPr>
          <p:cNvSpPr/>
          <p:nvPr/>
        </p:nvSpPr>
        <p:spPr>
          <a:xfrm>
            <a:off x="4098992" y="346835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0E7E005-D797-48D8-8B58-2D451AAC442A}"/>
              </a:ext>
            </a:extLst>
          </p:cNvPr>
          <p:cNvSpPr/>
          <p:nvPr/>
        </p:nvSpPr>
        <p:spPr>
          <a:xfrm>
            <a:off x="4663722" y="3464167"/>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CD8FEFC6-35E6-4444-9E8D-9DD32AA15AD2}"/>
              </a:ext>
            </a:extLst>
          </p:cNvPr>
          <p:cNvCxnSpPr>
            <a:cxnSpLocks/>
            <a:stCxn id="44" idx="3"/>
            <a:endCxn id="45" idx="7"/>
          </p:cNvCxnSpPr>
          <p:nvPr/>
        </p:nvCxnSpPr>
        <p:spPr>
          <a:xfrm flipH="1">
            <a:off x="4253464" y="308942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B66413D-A5E3-4B7A-B3E6-78DA2EB80DBD}"/>
              </a:ext>
            </a:extLst>
          </p:cNvPr>
          <p:cNvCxnSpPr>
            <a:cxnSpLocks/>
            <a:stCxn id="44" idx="5"/>
            <a:endCxn id="46" idx="1"/>
          </p:cNvCxnSpPr>
          <p:nvPr/>
        </p:nvCxnSpPr>
        <p:spPr>
          <a:xfrm>
            <a:off x="4548739" y="308942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8693A06-016B-48C7-86EA-706C2A7EA3A4}"/>
              </a:ext>
            </a:extLst>
          </p:cNvPr>
          <p:cNvSpPr/>
          <p:nvPr/>
        </p:nvSpPr>
        <p:spPr>
          <a:xfrm>
            <a:off x="5337853" y="293495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190E08F-57FD-44E9-931B-243AF058AD32}"/>
              </a:ext>
            </a:extLst>
          </p:cNvPr>
          <p:cNvSpPr/>
          <p:nvPr/>
        </p:nvSpPr>
        <p:spPr>
          <a:xfrm>
            <a:off x="5042578" y="346835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BCD2AF3-0C12-4145-B7D2-E9CEB9523C21}"/>
              </a:ext>
            </a:extLst>
          </p:cNvPr>
          <p:cNvSpPr/>
          <p:nvPr/>
        </p:nvSpPr>
        <p:spPr>
          <a:xfrm>
            <a:off x="5607308" y="3464167"/>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2ADC7540-4DC5-40EC-957B-28EC17F73426}"/>
              </a:ext>
            </a:extLst>
          </p:cNvPr>
          <p:cNvCxnSpPr>
            <a:cxnSpLocks/>
            <a:stCxn id="54" idx="3"/>
            <a:endCxn id="55" idx="7"/>
          </p:cNvCxnSpPr>
          <p:nvPr/>
        </p:nvCxnSpPr>
        <p:spPr>
          <a:xfrm flipH="1">
            <a:off x="5197050" y="308942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1886E3-0234-445C-9A5C-7BA6C80FC829}"/>
              </a:ext>
            </a:extLst>
          </p:cNvPr>
          <p:cNvCxnSpPr>
            <a:cxnSpLocks/>
            <a:stCxn id="54" idx="5"/>
            <a:endCxn id="56" idx="1"/>
          </p:cNvCxnSpPr>
          <p:nvPr/>
        </p:nvCxnSpPr>
        <p:spPr>
          <a:xfrm>
            <a:off x="5492325" y="308942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6297CE97-4FE8-4143-B889-17B4D2262D41}"/>
              </a:ext>
            </a:extLst>
          </p:cNvPr>
          <p:cNvSpPr/>
          <p:nvPr/>
        </p:nvSpPr>
        <p:spPr>
          <a:xfrm>
            <a:off x="4861603" y="2398325"/>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8BC249E2-C740-4FE5-9BBC-74F53F5B8946}"/>
              </a:ext>
            </a:extLst>
          </p:cNvPr>
          <p:cNvCxnSpPr>
            <a:cxnSpLocks/>
            <a:stCxn id="64" idx="3"/>
            <a:endCxn id="44" idx="7"/>
          </p:cNvCxnSpPr>
          <p:nvPr/>
        </p:nvCxnSpPr>
        <p:spPr>
          <a:xfrm flipH="1">
            <a:off x="4548739" y="2552797"/>
            <a:ext cx="339367"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B1E109A-4162-4F19-8CAB-34E0ACA6D29C}"/>
              </a:ext>
            </a:extLst>
          </p:cNvPr>
          <p:cNvCxnSpPr>
            <a:cxnSpLocks/>
            <a:stCxn id="64" idx="5"/>
            <a:endCxn id="54" idx="1"/>
          </p:cNvCxnSpPr>
          <p:nvPr/>
        </p:nvCxnSpPr>
        <p:spPr>
          <a:xfrm>
            <a:off x="5016075" y="2552797"/>
            <a:ext cx="348281"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942D5897-F59B-460F-AB39-A16430ACA2A4}"/>
              </a:ext>
            </a:extLst>
          </p:cNvPr>
          <p:cNvSpPr/>
          <p:nvPr/>
        </p:nvSpPr>
        <p:spPr>
          <a:xfrm>
            <a:off x="6043590" y="3801729"/>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A98ED49-3871-4F3F-8AB3-EFA1F91BEF4A}"/>
              </a:ext>
            </a:extLst>
          </p:cNvPr>
          <p:cNvSpPr/>
          <p:nvPr/>
        </p:nvSpPr>
        <p:spPr>
          <a:xfrm>
            <a:off x="5748315" y="4335129"/>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47D8117-6226-43FE-84C0-D3D0008934C1}"/>
              </a:ext>
            </a:extLst>
          </p:cNvPr>
          <p:cNvSpPr/>
          <p:nvPr/>
        </p:nvSpPr>
        <p:spPr>
          <a:xfrm>
            <a:off x="6313045" y="4330942"/>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19EAF1DB-2FE3-47B7-8E00-106441DCC836}"/>
              </a:ext>
            </a:extLst>
          </p:cNvPr>
          <p:cNvCxnSpPr>
            <a:cxnSpLocks/>
            <a:stCxn id="71" idx="3"/>
            <a:endCxn id="72" idx="7"/>
          </p:cNvCxnSpPr>
          <p:nvPr/>
        </p:nvCxnSpPr>
        <p:spPr>
          <a:xfrm flipH="1">
            <a:off x="5902787" y="3956201"/>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2F02786-EBD2-4471-AA2E-0C3618D5470B}"/>
              </a:ext>
            </a:extLst>
          </p:cNvPr>
          <p:cNvCxnSpPr>
            <a:cxnSpLocks/>
            <a:stCxn id="71" idx="5"/>
            <a:endCxn id="73" idx="1"/>
          </p:cNvCxnSpPr>
          <p:nvPr/>
        </p:nvCxnSpPr>
        <p:spPr>
          <a:xfrm>
            <a:off x="6198062" y="3956201"/>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A6F30873-8C9D-4BD2-A833-80FAF1AEE512}"/>
              </a:ext>
            </a:extLst>
          </p:cNvPr>
          <p:cNvSpPr/>
          <p:nvPr/>
        </p:nvSpPr>
        <p:spPr>
          <a:xfrm>
            <a:off x="6987176" y="3801729"/>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D2974C4-6967-42D1-AB67-65B039ED9A6E}"/>
              </a:ext>
            </a:extLst>
          </p:cNvPr>
          <p:cNvSpPr/>
          <p:nvPr/>
        </p:nvSpPr>
        <p:spPr>
          <a:xfrm>
            <a:off x="6691901" y="4335129"/>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9E1912A-06A9-47A7-A002-F9389CC7D1C7}"/>
              </a:ext>
            </a:extLst>
          </p:cNvPr>
          <p:cNvSpPr/>
          <p:nvPr/>
        </p:nvSpPr>
        <p:spPr>
          <a:xfrm>
            <a:off x="7256631" y="4330942"/>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0AD943B-BE7B-4C11-921F-7C3B1A43B443}"/>
              </a:ext>
            </a:extLst>
          </p:cNvPr>
          <p:cNvCxnSpPr>
            <a:cxnSpLocks/>
            <a:stCxn id="76" idx="3"/>
            <a:endCxn id="77" idx="7"/>
          </p:cNvCxnSpPr>
          <p:nvPr/>
        </p:nvCxnSpPr>
        <p:spPr>
          <a:xfrm flipH="1">
            <a:off x="6846373" y="3956201"/>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D212866-B571-4104-AA1E-E090416F54F3}"/>
              </a:ext>
            </a:extLst>
          </p:cNvPr>
          <p:cNvCxnSpPr>
            <a:cxnSpLocks/>
            <a:stCxn id="76" idx="5"/>
            <a:endCxn id="78" idx="1"/>
          </p:cNvCxnSpPr>
          <p:nvPr/>
        </p:nvCxnSpPr>
        <p:spPr>
          <a:xfrm>
            <a:off x="7141648" y="3956201"/>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919EB5B9-96C0-4732-A7E3-96A60226DB77}"/>
              </a:ext>
            </a:extLst>
          </p:cNvPr>
          <p:cNvSpPr/>
          <p:nvPr/>
        </p:nvSpPr>
        <p:spPr>
          <a:xfrm>
            <a:off x="6510926" y="3265100"/>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00F469D6-6026-4916-860D-B2F6D060E60A}"/>
              </a:ext>
            </a:extLst>
          </p:cNvPr>
          <p:cNvCxnSpPr>
            <a:cxnSpLocks/>
            <a:stCxn id="81" idx="3"/>
            <a:endCxn id="71" idx="7"/>
          </p:cNvCxnSpPr>
          <p:nvPr/>
        </p:nvCxnSpPr>
        <p:spPr>
          <a:xfrm flipH="1">
            <a:off x="6198062" y="3419572"/>
            <a:ext cx="339367"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65F77AB-5050-4737-BACD-46C7A1BED838}"/>
              </a:ext>
            </a:extLst>
          </p:cNvPr>
          <p:cNvCxnSpPr>
            <a:cxnSpLocks/>
            <a:stCxn id="81" idx="5"/>
            <a:endCxn id="76" idx="1"/>
          </p:cNvCxnSpPr>
          <p:nvPr/>
        </p:nvCxnSpPr>
        <p:spPr>
          <a:xfrm>
            <a:off x="6665398" y="3419572"/>
            <a:ext cx="348281"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B0A37C74-9C84-4365-A915-B96E8AF970F6}"/>
              </a:ext>
            </a:extLst>
          </p:cNvPr>
          <p:cNvSpPr/>
          <p:nvPr/>
        </p:nvSpPr>
        <p:spPr>
          <a:xfrm>
            <a:off x="8983134" y="334261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C49E571-4E83-4EB9-8BEE-49F2E6DE0AF9}"/>
              </a:ext>
            </a:extLst>
          </p:cNvPr>
          <p:cNvSpPr/>
          <p:nvPr/>
        </p:nvSpPr>
        <p:spPr>
          <a:xfrm>
            <a:off x="8687859" y="3876014"/>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C0941A1-3AA6-44E4-915B-93F07CCF561B}"/>
              </a:ext>
            </a:extLst>
          </p:cNvPr>
          <p:cNvSpPr/>
          <p:nvPr/>
        </p:nvSpPr>
        <p:spPr>
          <a:xfrm>
            <a:off x="9252589" y="3871827"/>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D4901744-9CCE-4BF2-9EFC-01146DD118E9}"/>
              </a:ext>
            </a:extLst>
          </p:cNvPr>
          <p:cNvCxnSpPr>
            <a:cxnSpLocks/>
            <a:stCxn id="97" idx="3"/>
            <a:endCxn id="98" idx="7"/>
          </p:cNvCxnSpPr>
          <p:nvPr/>
        </p:nvCxnSpPr>
        <p:spPr>
          <a:xfrm flipH="1">
            <a:off x="8842331" y="349708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07D9A70-8BD4-4A86-8EE5-35D886631FC9}"/>
              </a:ext>
            </a:extLst>
          </p:cNvPr>
          <p:cNvCxnSpPr>
            <a:cxnSpLocks/>
            <a:stCxn id="97" idx="5"/>
            <a:endCxn id="99" idx="1"/>
          </p:cNvCxnSpPr>
          <p:nvPr/>
        </p:nvCxnSpPr>
        <p:spPr>
          <a:xfrm>
            <a:off x="9137606" y="349708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AA02545E-8063-40A5-A9AC-12EE95D5F106}"/>
              </a:ext>
            </a:extLst>
          </p:cNvPr>
          <p:cNvSpPr/>
          <p:nvPr/>
        </p:nvSpPr>
        <p:spPr>
          <a:xfrm>
            <a:off x="9926720" y="3342614"/>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3133E4A5-0B5D-4930-8AFD-5DA04DCF3CB9}"/>
              </a:ext>
            </a:extLst>
          </p:cNvPr>
          <p:cNvSpPr/>
          <p:nvPr/>
        </p:nvSpPr>
        <p:spPr>
          <a:xfrm>
            <a:off x="9631445" y="3876014"/>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90E19A32-D655-4F33-8418-C69C273288E2}"/>
              </a:ext>
            </a:extLst>
          </p:cNvPr>
          <p:cNvSpPr/>
          <p:nvPr/>
        </p:nvSpPr>
        <p:spPr>
          <a:xfrm>
            <a:off x="10196175" y="3871827"/>
            <a:ext cx="180975" cy="180975"/>
          </a:xfrm>
          <a:prstGeom prst="ellipse">
            <a:avLst/>
          </a:prstGeom>
          <a:solidFill>
            <a:srgbClr val="FF4747"/>
          </a:solidFill>
          <a:ln>
            <a:solidFill>
              <a:srgbClr val="7F2D1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57E0EB3C-68F7-416C-AC6F-AA1DEB9120C7}"/>
              </a:ext>
            </a:extLst>
          </p:cNvPr>
          <p:cNvCxnSpPr>
            <a:cxnSpLocks/>
            <a:stCxn id="102" idx="3"/>
            <a:endCxn id="103" idx="7"/>
          </p:cNvCxnSpPr>
          <p:nvPr/>
        </p:nvCxnSpPr>
        <p:spPr>
          <a:xfrm flipH="1">
            <a:off x="9785917" y="3497086"/>
            <a:ext cx="167306" cy="405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249D189-9B43-4C7A-9492-B329CDDEF474}"/>
              </a:ext>
            </a:extLst>
          </p:cNvPr>
          <p:cNvCxnSpPr>
            <a:cxnSpLocks/>
            <a:stCxn id="102" idx="5"/>
            <a:endCxn id="104" idx="1"/>
          </p:cNvCxnSpPr>
          <p:nvPr/>
        </p:nvCxnSpPr>
        <p:spPr>
          <a:xfrm>
            <a:off x="10081192" y="3497086"/>
            <a:ext cx="141486" cy="401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B062918F-B243-46D7-B5B7-0479C2190D26}"/>
              </a:ext>
            </a:extLst>
          </p:cNvPr>
          <p:cNvSpPr/>
          <p:nvPr/>
        </p:nvSpPr>
        <p:spPr>
          <a:xfrm>
            <a:off x="9450470" y="2805985"/>
            <a:ext cx="180975" cy="180975"/>
          </a:xfrm>
          <a:prstGeom prst="ellipse">
            <a:avLst/>
          </a:prstGeom>
          <a:solidFill>
            <a:srgbClr val="92D050"/>
          </a:solidFill>
          <a:ln>
            <a:solidFill>
              <a:srgbClr val="29661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E5E3B46E-EE32-4E71-8603-9DAC94E51748}"/>
              </a:ext>
            </a:extLst>
          </p:cNvPr>
          <p:cNvCxnSpPr>
            <a:cxnSpLocks/>
            <a:stCxn id="107" idx="3"/>
            <a:endCxn id="97" idx="7"/>
          </p:cNvCxnSpPr>
          <p:nvPr/>
        </p:nvCxnSpPr>
        <p:spPr>
          <a:xfrm flipH="1">
            <a:off x="9137606" y="2960457"/>
            <a:ext cx="339367"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B245C4C-9025-4935-88A3-6072DDD3B23F}"/>
              </a:ext>
            </a:extLst>
          </p:cNvPr>
          <p:cNvCxnSpPr>
            <a:cxnSpLocks/>
            <a:stCxn id="107" idx="5"/>
            <a:endCxn id="102" idx="1"/>
          </p:cNvCxnSpPr>
          <p:nvPr/>
        </p:nvCxnSpPr>
        <p:spPr>
          <a:xfrm>
            <a:off x="9604942" y="2960457"/>
            <a:ext cx="348281" cy="40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FDB6893D-A5C1-4C81-A7AB-50208FC6117D}"/>
              </a:ext>
            </a:extLst>
          </p:cNvPr>
          <p:cNvSpPr txBox="1"/>
          <p:nvPr/>
        </p:nvSpPr>
        <p:spPr>
          <a:xfrm>
            <a:off x="7744216" y="3026054"/>
            <a:ext cx="516488" cy="369332"/>
          </a:xfrm>
          <a:prstGeom prst="rect">
            <a:avLst/>
          </a:prstGeom>
          <a:noFill/>
        </p:spPr>
        <p:txBody>
          <a:bodyPr wrap="none" rtlCol="0">
            <a:spAutoFit/>
          </a:bodyPr>
          <a:lstStyle/>
          <a:p>
            <a:r>
              <a:rPr lang="en-US" dirty="0"/>
              <a:t>. . . </a:t>
            </a:r>
          </a:p>
        </p:txBody>
      </p:sp>
      <p:cxnSp>
        <p:nvCxnSpPr>
          <p:cNvPr id="142" name="Straight Arrow Connector 141">
            <a:extLst>
              <a:ext uri="{FF2B5EF4-FFF2-40B4-BE49-F238E27FC236}">
                <a16:creationId xmlns:a16="http://schemas.microsoft.com/office/drawing/2014/main" id="{91254B81-ED6A-4F39-8BC5-93067657C0DC}"/>
              </a:ext>
            </a:extLst>
          </p:cNvPr>
          <p:cNvCxnSpPr>
            <a:cxnSpLocks/>
            <a:stCxn id="46" idx="4"/>
            <a:endCxn id="145" idx="0"/>
          </p:cNvCxnSpPr>
          <p:nvPr/>
        </p:nvCxnSpPr>
        <p:spPr>
          <a:xfrm flipH="1">
            <a:off x="4741617" y="3645142"/>
            <a:ext cx="12593" cy="1270745"/>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C684AEE5-10EF-4C0A-AE69-471798D992A2}"/>
              </a:ext>
            </a:extLst>
          </p:cNvPr>
          <p:cNvSpPr txBox="1"/>
          <p:nvPr/>
        </p:nvSpPr>
        <p:spPr>
          <a:xfrm>
            <a:off x="4577950" y="4915887"/>
            <a:ext cx="327334" cy="307777"/>
          </a:xfrm>
          <a:prstGeom prst="rect">
            <a:avLst/>
          </a:prstGeom>
          <a:noFill/>
        </p:spPr>
        <p:txBody>
          <a:bodyPr wrap="none" rtlCol="0">
            <a:spAutoFit/>
          </a:bodyPr>
          <a:lstStyle/>
          <a:p>
            <a:pPr algn="ctr"/>
            <a:r>
              <a:rPr lang="en-US" sz="1400" dirty="0">
                <a:solidFill>
                  <a:srgbClr val="FFFF00"/>
                </a:solidFill>
              </a:rPr>
              <a:t>S</a:t>
            </a:r>
            <a:r>
              <a:rPr lang="en-US" sz="1400" baseline="-25000" dirty="0">
                <a:solidFill>
                  <a:srgbClr val="FFFF00"/>
                </a:solidFill>
              </a:rPr>
              <a:t>1</a:t>
            </a:r>
          </a:p>
        </p:txBody>
      </p:sp>
      <p:sp>
        <p:nvSpPr>
          <p:cNvPr id="146" name="TextBox 145">
            <a:extLst>
              <a:ext uri="{FF2B5EF4-FFF2-40B4-BE49-F238E27FC236}">
                <a16:creationId xmlns:a16="http://schemas.microsoft.com/office/drawing/2014/main" id="{8A5275A3-49CD-4601-8517-CCD9994F29E8}"/>
              </a:ext>
            </a:extLst>
          </p:cNvPr>
          <p:cNvSpPr txBox="1"/>
          <p:nvPr/>
        </p:nvSpPr>
        <p:spPr>
          <a:xfrm>
            <a:off x="6709209" y="4915886"/>
            <a:ext cx="327334" cy="307777"/>
          </a:xfrm>
          <a:prstGeom prst="rect">
            <a:avLst/>
          </a:prstGeom>
          <a:noFill/>
        </p:spPr>
        <p:txBody>
          <a:bodyPr wrap="none" rtlCol="0">
            <a:spAutoFit/>
          </a:bodyPr>
          <a:lstStyle/>
          <a:p>
            <a:pPr algn="ctr"/>
            <a:r>
              <a:rPr lang="en-US" sz="1400" dirty="0">
                <a:solidFill>
                  <a:srgbClr val="FFFF00"/>
                </a:solidFill>
              </a:rPr>
              <a:t>S</a:t>
            </a:r>
            <a:r>
              <a:rPr lang="en-US" sz="1400" baseline="-25000" dirty="0">
                <a:solidFill>
                  <a:srgbClr val="FFFF00"/>
                </a:solidFill>
              </a:rPr>
              <a:t>2</a:t>
            </a:r>
          </a:p>
        </p:txBody>
      </p:sp>
      <p:sp>
        <p:nvSpPr>
          <p:cNvPr id="147" name="TextBox 146">
            <a:extLst>
              <a:ext uri="{FF2B5EF4-FFF2-40B4-BE49-F238E27FC236}">
                <a16:creationId xmlns:a16="http://schemas.microsoft.com/office/drawing/2014/main" id="{75EB2235-B017-4428-8465-68779652D9C1}"/>
              </a:ext>
            </a:extLst>
          </p:cNvPr>
          <p:cNvSpPr txBox="1"/>
          <p:nvPr/>
        </p:nvSpPr>
        <p:spPr>
          <a:xfrm>
            <a:off x="9366640" y="4915886"/>
            <a:ext cx="327334" cy="307777"/>
          </a:xfrm>
          <a:prstGeom prst="rect">
            <a:avLst/>
          </a:prstGeom>
          <a:noFill/>
        </p:spPr>
        <p:txBody>
          <a:bodyPr wrap="none" rtlCol="0">
            <a:spAutoFit/>
          </a:bodyPr>
          <a:lstStyle/>
          <a:p>
            <a:pPr algn="ctr"/>
            <a:r>
              <a:rPr lang="en-US" sz="1400" dirty="0">
                <a:solidFill>
                  <a:srgbClr val="FFFF00"/>
                </a:solidFill>
              </a:rPr>
              <a:t>S</a:t>
            </a:r>
            <a:r>
              <a:rPr lang="en-US" sz="1400" i="1" baseline="-25000" dirty="0">
                <a:solidFill>
                  <a:srgbClr val="FFFF00"/>
                </a:solidFill>
              </a:rPr>
              <a:t>n</a:t>
            </a:r>
            <a:endParaRPr lang="en-US" sz="1400" baseline="-25000" dirty="0">
              <a:solidFill>
                <a:srgbClr val="FFFF00"/>
              </a:solidFill>
            </a:endParaRPr>
          </a:p>
        </p:txBody>
      </p:sp>
      <p:sp>
        <p:nvSpPr>
          <p:cNvPr id="148" name="TextBox 147">
            <a:extLst>
              <a:ext uri="{FF2B5EF4-FFF2-40B4-BE49-F238E27FC236}">
                <a16:creationId xmlns:a16="http://schemas.microsoft.com/office/drawing/2014/main" id="{85E4E8FA-123A-4E98-A057-801149B90FE4}"/>
              </a:ext>
            </a:extLst>
          </p:cNvPr>
          <p:cNvSpPr txBox="1"/>
          <p:nvPr/>
        </p:nvSpPr>
        <p:spPr>
          <a:xfrm>
            <a:off x="7858086" y="4074178"/>
            <a:ext cx="399469" cy="307777"/>
          </a:xfrm>
          <a:prstGeom prst="rect">
            <a:avLst/>
          </a:prstGeom>
          <a:noFill/>
        </p:spPr>
        <p:txBody>
          <a:bodyPr wrap="none" rtlCol="0">
            <a:spAutoFit/>
          </a:bodyPr>
          <a:lstStyle/>
          <a:p>
            <a:pPr algn="ctr"/>
            <a:r>
              <a:rPr lang="en-US" sz="1400" dirty="0">
                <a:solidFill>
                  <a:srgbClr val="FFFF00"/>
                </a:solidFill>
              </a:rPr>
              <a:t>. . .</a:t>
            </a:r>
          </a:p>
        </p:txBody>
      </p:sp>
      <p:cxnSp>
        <p:nvCxnSpPr>
          <p:cNvPr id="151" name="Straight Arrow Connector 150">
            <a:extLst>
              <a:ext uri="{FF2B5EF4-FFF2-40B4-BE49-F238E27FC236}">
                <a16:creationId xmlns:a16="http://schemas.microsoft.com/office/drawing/2014/main" id="{09708EEF-C955-4DD9-BE0A-5FCE1E3729CD}"/>
              </a:ext>
            </a:extLst>
          </p:cNvPr>
          <p:cNvCxnSpPr>
            <a:cxnSpLocks/>
            <a:stCxn id="78" idx="3"/>
            <a:endCxn id="146" idx="0"/>
          </p:cNvCxnSpPr>
          <p:nvPr/>
        </p:nvCxnSpPr>
        <p:spPr>
          <a:xfrm flipH="1">
            <a:off x="6872876" y="4485414"/>
            <a:ext cx="410258" cy="430472"/>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4BA665D2-6626-45F4-B641-6F47982921B2}"/>
              </a:ext>
            </a:extLst>
          </p:cNvPr>
          <p:cNvCxnSpPr>
            <a:cxnSpLocks/>
            <a:stCxn id="126" idx="2"/>
            <a:endCxn id="148" idx="0"/>
          </p:cNvCxnSpPr>
          <p:nvPr/>
        </p:nvCxnSpPr>
        <p:spPr>
          <a:xfrm>
            <a:off x="8002460" y="3395386"/>
            <a:ext cx="55361" cy="678792"/>
          </a:xfrm>
          <a:prstGeom prst="straightConnector1">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E48DDA5-9E0A-44C1-A7D6-EC43B5BCF3E9}"/>
              </a:ext>
            </a:extLst>
          </p:cNvPr>
          <p:cNvCxnSpPr>
            <a:cxnSpLocks/>
            <a:stCxn id="103" idx="4"/>
            <a:endCxn id="147" idx="0"/>
          </p:cNvCxnSpPr>
          <p:nvPr/>
        </p:nvCxnSpPr>
        <p:spPr>
          <a:xfrm flipH="1">
            <a:off x="9530307" y="4056989"/>
            <a:ext cx="191626" cy="858897"/>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42E301EB-1E3D-4A84-A559-B27D708372B8}"/>
              </a:ext>
            </a:extLst>
          </p:cNvPr>
          <p:cNvSpPr/>
          <p:nvPr/>
        </p:nvSpPr>
        <p:spPr>
          <a:xfrm>
            <a:off x="4307476" y="2862439"/>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3F2DF54-66A1-4212-8573-99E018BCCF96}"/>
              </a:ext>
            </a:extLst>
          </p:cNvPr>
          <p:cNvSpPr/>
          <p:nvPr/>
        </p:nvSpPr>
        <p:spPr>
          <a:xfrm>
            <a:off x="5254263" y="2842233"/>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E89ADB8-7315-4754-A0D6-EDDF13E6269A}"/>
              </a:ext>
            </a:extLst>
          </p:cNvPr>
          <p:cNvSpPr/>
          <p:nvPr/>
        </p:nvSpPr>
        <p:spPr>
          <a:xfrm>
            <a:off x="4788173" y="2322542"/>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F5E689D-5ABE-4532-AC38-C8F40CEEAB16}"/>
              </a:ext>
            </a:extLst>
          </p:cNvPr>
          <p:cNvSpPr/>
          <p:nvPr/>
        </p:nvSpPr>
        <p:spPr>
          <a:xfrm>
            <a:off x="5951099" y="3719677"/>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974E0CFB-52A6-42B5-9962-BC392BDA7CD9}"/>
              </a:ext>
            </a:extLst>
          </p:cNvPr>
          <p:cNvSpPr/>
          <p:nvPr/>
        </p:nvSpPr>
        <p:spPr>
          <a:xfrm>
            <a:off x="6417113" y="3185787"/>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525785A-31C5-4B94-8BAD-D6762B2C16E9}"/>
              </a:ext>
            </a:extLst>
          </p:cNvPr>
          <p:cNvSpPr/>
          <p:nvPr/>
        </p:nvSpPr>
        <p:spPr>
          <a:xfrm>
            <a:off x="6916093" y="3726597"/>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DF19F4B-24F1-4F1E-9012-32307DB6A2CE}"/>
              </a:ext>
            </a:extLst>
          </p:cNvPr>
          <p:cNvSpPr/>
          <p:nvPr/>
        </p:nvSpPr>
        <p:spPr>
          <a:xfrm>
            <a:off x="8901204" y="3258961"/>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4378D54F-1D27-472B-B9E9-B27B46229198}"/>
              </a:ext>
            </a:extLst>
          </p:cNvPr>
          <p:cNvSpPr/>
          <p:nvPr/>
        </p:nvSpPr>
        <p:spPr>
          <a:xfrm>
            <a:off x="9365094" y="2740302"/>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A4C082A-7EF7-4361-B5E7-2C617443F159}"/>
              </a:ext>
            </a:extLst>
          </p:cNvPr>
          <p:cNvSpPr/>
          <p:nvPr/>
        </p:nvSpPr>
        <p:spPr>
          <a:xfrm>
            <a:off x="9839525" y="3258961"/>
            <a:ext cx="348281" cy="348281"/>
          </a:xfrm>
          <a:prstGeom prst="ellipse">
            <a:avLst/>
          </a:prstGeom>
          <a:noFill/>
          <a:ln w="28575">
            <a:solidFill>
              <a:srgbClr val="01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A50AB70-62DC-487D-812F-8DCD62A0AC5A}"/>
                  </a:ext>
                </a:extLst>
              </p:cNvPr>
              <p:cNvSpPr txBox="1"/>
              <p:nvPr/>
            </p:nvSpPr>
            <p:spPr>
              <a:xfrm>
                <a:off x="4373463" y="2113777"/>
                <a:ext cx="501484" cy="3097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1</m:t>
                          </m:r>
                        </m:sub>
                        <m:sup>
                          <m:r>
                            <a:rPr lang="en-US" sz="1400" b="0" i="1" dirty="0" smtClean="0">
                              <a:latin typeface="Cambria Math" panose="02040503050406030204" pitchFamily="18" charset="0"/>
                            </a:rPr>
                            <m:t>1</m:t>
                          </m:r>
                        </m:sup>
                      </m:sSubSup>
                    </m:oMath>
                  </m:oMathPara>
                </a14:m>
                <a:endParaRPr lang="en-US" sz="1400" dirty="0"/>
              </a:p>
            </p:txBody>
          </p:sp>
        </mc:Choice>
        <mc:Fallback xmlns="">
          <p:sp>
            <p:nvSpPr>
              <p:cNvPr id="89" name="TextBox 88">
                <a:extLst>
                  <a:ext uri="{FF2B5EF4-FFF2-40B4-BE49-F238E27FC236}">
                    <a16:creationId xmlns:a16="http://schemas.microsoft.com/office/drawing/2014/main" id="{9A50AB70-62DC-487D-812F-8DCD62A0AC5A}"/>
                  </a:ext>
                </a:extLst>
              </p:cNvPr>
              <p:cNvSpPr txBox="1">
                <a:spLocks noRot="1" noChangeAspect="1" noMove="1" noResize="1" noEditPoints="1" noAdjustHandles="1" noChangeArrowheads="1" noChangeShapeType="1" noTextEdit="1"/>
              </p:cNvSpPr>
              <p:nvPr/>
            </p:nvSpPr>
            <p:spPr>
              <a:xfrm>
                <a:off x="4373463" y="2113777"/>
                <a:ext cx="501484" cy="3097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7C8D72B-151E-4077-875C-3061116C6BBC}"/>
                  </a:ext>
                </a:extLst>
              </p:cNvPr>
              <p:cNvSpPr txBox="1"/>
              <p:nvPr/>
            </p:nvSpPr>
            <p:spPr>
              <a:xfrm>
                <a:off x="3846709" y="2670823"/>
                <a:ext cx="501484" cy="3101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2</m:t>
                          </m:r>
                        </m:sub>
                        <m:sup>
                          <m:r>
                            <a:rPr lang="en-US" sz="1400" b="0" i="1" dirty="0" smtClean="0">
                              <a:latin typeface="Cambria Math" panose="02040503050406030204" pitchFamily="18" charset="0"/>
                            </a:rPr>
                            <m:t>1</m:t>
                          </m:r>
                        </m:sup>
                      </m:sSubSup>
                    </m:oMath>
                  </m:oMathPara>
                </a14:m>
                <a:endParaRPr lang="en-US" sz="1400" dirty="0"/>
              </a:p>
            </p:txBody>
          </p:sp>
        </mc:Choice>
        <mc:Fallback xmlns="">
          <p:sp>
            <p:nvSpPr>
              <p:cNvPr id="90" name="TextBox 89">
                <a:extLst>
                  <a:ext uri="{FF2B5EF4-FFF2-40B4-BE49-F238E27FC236}">
                    <a16:creationId xmlns:a16="http://schemas.microsoft.com/office/drawing/2014/main" id="{97C8D72B-151E-4077-875C-3061116C6BBC}"/>
                  </a:ext>
                </a:extLst>
              </p:cNvPr>
              <p:cNvSpPr txBox="1">
                <a:spLocks noRot="1" noChangeAspect="1" noMove="1" noResize="1" noEditPoints="1" noAdjustHandles="1" noChangeArrowheads="1" noChangeShapeType="1" noTextEdit="1"/>
              </p:cNvSpPr>
              <p:nvPr/>
            </p:nvSpPr>
            <p:spPr>
              <a:xfrm>
                <a:off x="3846709" y="2670823"/>
                <a:ext cx="501484" cy="3101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8D2E6A69-BB09-4A93-8A2D-21EDEAD8846F}"/>
                  </a:ext>
                </a:extLst>
              </p:cNvPr>
              <p:cNvSpPr txBox="1"/>
              <p:nvPr/>
            </p:nvSpPr>
            <p:spPr>
              <a:xfrm>
                <a:off x="5316509" y="2534814"/>
                <a:ext cx="501484" cy="3112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3</m:t>
                          </m:r>
                        </m:sub>
                        <m:sup>
                          <m:r>
                            <a:rPr lang="en-US" sz="1400" b="0" i="1" dirty="0" smtClean="0">
                              <a:latin typeface="Cambria Math" panose="02040503050406030204" pitchFamily="18" charset="0"/>
                            </a:rPr>
                            <m:t>1</m:t>
                          </m:r>
                        </m:sup>
                      </m:sSubSup>
                    </m:oMath>
                  </m:oMathPara>
                </a14:m>
                <a:endParaRPr lang="en-US" sz="1400" dirty="0"/>
              </a:p>
            </p:txBody>
          </p:sp>
        </mc:Choice>
        <mc:Fallback xmlns="">
          <p:sp>
            <p:nvSpPr>
              <p:cNvPr id="91" name="TextBox 90">
                <a:extLst>
                  <a:ext uri="{FF2B5EF4-FFF2-40B4-BE49-F238E27FC236}">
                    <a16:creationId xmlns:a16="http://schemas.microsoft.com/office/drawing/2014/main" id="{8D2E6A69-BB09-4A93-8A2D-21EDEAD8846F}"/>
                  </a:ext>
                </a:extLst>
              </p:cNvPr>
              <p:cNvSpPr txBox="1">
                <a:spLocks noRot="1" noChangeAspect="1" noMove="1" noResize="1" noEditPoints="1" noAdjustHandles="1" noChangeArrowheads="1" noChangeShapeType="1" noTextEdit="1"/>
              </p:cNvSpPr>
              <p:nvPr/>
            </p:nvSpPr>
            <p:spPr>
              <a:xfrm>
                <a:off x="5316509" y="2534814"/>
                <a:ext cx="501484" cy="31123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52F5BC6C-A752-467A-8B9A-E53B3A1E5394}"/>
                  </a:ext>
                </a:extLst>
              </p:cNvPr>
              <p:cNvSpPr txBox="1"/>
              <p:nvPr/>
            </p:nvSpPr>
            <p:spPr>
              <a:xfrm>
                <a:off x="7161678" y="3541516"/>
                <a:ext cx="505330" cy="3116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3</m:t>
                          </m:r>
                        </m:sub>
                        <m:sup>
                          <m:r>
                            <a:rPr lang="en-US" sz="1400" b="0" i="1" dirty="0" smtClean="0">
                              <a:latin typeface="Cambria Math" panose="02040503050406030204" pitchFamily="18" charset="0"/>
                            </a:rPr>
                            <m:t>2</m:t>
                          </m:r>
                        </m:sup>
                      </m:sSubSup>
                    </m:oMath>
                  </m:oMathPara>
                </a14:m>
                <a:endParaRPr lang="en-US" sz="1400" dirty="0"/>
              </a:p>
            </p:txBody>
          </p:sp>
        </mc:Choice>
        <mc:Fallback xmlns="">
          <p:sp>
            <p:nvSpPr>
              <p:cNvPr id="92" name="TextBox 91">
                <a:extLst>
                  <a:ext uri="{FF2B5EF4-FFF2-40B4-BE49-F238E27FC236}">
                    <a16:creationId xmlns:a16="http://schemas.microsoft.com/office/drawing/2014/main" id="{52F5BC6C-A752-467A-8B9A-E53B3A1E5394}"/>
                  </a:ext>
                </a:extLst>
              </p:cNvPr>
              <p:cNvSpPr txBox="1">
                <a:spLocks noRot="1" noChangeAspect="1" noMove="1" noResize="1" noEditPoints="1" noAdjustHandles="1" noChangeArrowheads="1" noChangeShapeType="1" noTextEdit="1"/>
              </p:cNvSpPr>
              <p:nvPr/>
            </p:nvSpPr>
            <p:spPr>
              <a:xfrm>
                <a:off x="7161678" y="3541516"/>
                <a:ext cx="505330" cy="31168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601189DA-397D-42BB-882C-18AA51E49C48}"/>
                  </a:ext>
                </a:extLst>
              </p:cNvPr>
              <p:cNvSpPr txBox="1"/>
              <p:nvPr/>
            </p:nvSpPr>
            <p:spPr>
              <a:xfrm>
                <a:off x="5991297" y="3147315"/>
                <a:ext cx="505330" cy="3102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1</m:t>
                          </m:r>
                        </m:sub>
                        <m:sup>
                          <m:r>
                            <a:rPr lang="en-US" sz="1400" b="0" i="1" dirty="0" smtClean="0">
                              <a:latin typeface="Cambria Math" panose="02040503050406030204" pitchFamily="18" charset="0"/>
                            </a:rPr>
                            <m:t>2</m:t>
                          </m:r>
                        </m:sup>
                      </m:sSubSup>
                    </m:oMath>
                  </m:oMathPara>
                </a14:m>
                <a:endParaRPr lang="en-US" sz="1400" dirty="0"/>
              </a:p>
            </p:txBody>
          </p:sp>
        </mc:Choice>
        <mc:Fallback xmlns="">
          <p:sp>
            <p:nvSpPr>
              <p:cNvPr id="93" name="TextBox 92">
                <a:extLst>
                  <a:ext uri="{FF2B5EF4-FFF2-40B4-BE49-F238E27FC236}">
                    <a16:creationId xmlns:a16="http://schemas.microsoft.com/office/drawing/2014/main" id="{601189DA-397D-42BB-882C-18AA51E49C48}"/>
                  </a:ext>
                </a:extLst>
              </p:cNvPr>
              <p:cNvSpPr txBox="1">
                <a:spLocks noRot="1" noChangeAspect="1" noMove="1" noResize="1" noEditPoints="1" noAdjustHandles="1" noChangeArrowheads="1" noChangeShapeType="1" noTextEdit="1"/>
              </p:cNvSpPr>
              <p:nvPr/>
            </p:nvSpPr>
            <p:spPr>
              <a:xfrm>
                <a:off x="5991297" y="3147315"/>
                <a:ext cx="505330" cy="31021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08BBEA8-55E8-4AF5-A1BB-C601690B3706}"/>
                  </a:ext>
                </a:extLst>
              </p:cNvPr>
              <p:cNvSpPr txBox="1"/>
              <p:nvPr/>
            </p:nvSpPr>
            <p:spPr>
              <a:xfrm>
                <a:off x="5464543" y="3704361"/>
                <a:ext cx="505330" cy="3105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2</m:t>
                          </m:r>
                        </m:sub>
                        <m:sup>
                          <m:r>
                            <a:rPr lang="en-US" sz="1400" b="0" i="1" dirty="0" smtClean="0">
                              <a:latin typeface="Cambria Math" panose="02040503050406030204" pitchFamily="18" charset="0"/>
                            </a:rPr>
                            <m:t>2</m:t>
                          </m:r>
                        </m:sup>
                      </m:sSubSup>
                    </m:oMath>
                  </m:oMathPara>
                </a14:m>
                <a:endParaRPr lang="en-US" sz="1400" dirty="0"/>
              </a:p>
            </p:txBody>
          </p:sp>
        </mc:Choice>
        <mc:Fallback xmlns="">
          <p:sp>
            <p:nvSpPr>
              <p:cNvPr id="94" name="TextBox 93">
                <a:extLst>
                  <a:ext uri="{FF2B5EF4-FFF2-40B4-BE49-F238E27FC236}">
                    <a16:creationId xmlns:a16="http://schemas.microsoft.com/office/drawing/2014/main" id="{E08BBEA8-55E8-4AF5-A1BB-C601690B3706}"/>
                  </a:ext>
                </a:extLst>
              </p:cNvPr>
              <p:cNvSpPr txBox="1">
                <a:spLocks noRot="1" noChangeAspect="1" noMove="1" noResize="1" noEditPoints="1" noAdjustHandles="1" noChangeArrowheads="1" noChangeShapeType="1" noTextEdit="1"/>
              </p:cNvSpPr>
              <p:nvPr/>
            </p:nvSpPr>
            <p:spPr>
              <a:xfrm>
                <a:off x="5464543" y="3704361"/>
                <a:ext cx="505330" cy="3105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D4B966E8-4E4E-4BC1-93F0-5AE030894F6F}"/>
                  </a:ext>
                </a:extLst>
              </p:cNvPr>
              <p:cNvSpPr txBox="1"/>
              <p:nvPr/>
            </p:nvSpPr>
            <p:spPr>
              <a:xfrm>
                <a:off x="9621679" y="2492122"/>
                <a:ext cx="505330" cy="3112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1</m:t>
                          </m:r>
                        </m:sub>
                        <m:sup>
                          <m:r>
                            <a:rPr lang="en-US" sz="1400" b="0" i="1" dirty="0" smtClean="0">
                              <a:latin typeface="Cambria Math" panose="02040503050406030204" pitchFamily="18" charset="0"/>
                            </a:rPr>
                            <m:t>3</m:t>
                          </m:r>
                        </m:sup>
                      </m:sSubSup>
                    </m:oMath>
                  </m:oMathPara>
                </a14:m>
                <a:endParaRPr lang="en-US" sz="1400" dirty="0"/>
              </a:p>
            </p:txBody>
          </p:sp>
        </mc:Choice>
        <mc:Fallback xmlns="">
          <p:sp>
            <p:nvSpPr>
              <p:cNvPr id="95" name="TextBox 94">
                <a:extLst>
                  <a:ext uri="{FF2B5EF4-FFF2-40B4-BE49-F238E27FC236}">
                    <a16:creationId xmlns:a16="http://schemas.microsoft.com/office/drawing/2014/main" id="{D4B966E8-4E4E-4BC1-93F0-5AE030894F6F}"/>
                  </a:ext>
                </a:extLst>
              </p:cNvPr>
              <p:cNvSpPr txBox="1">
                <a:spLocks noRot="1" noChangeAspect="1" noMove="1" noResize="1" noEditPoints="1" noAdjustHandles="1" noChangeArrowheads="1" noChangeShapeType="1" noTextEdit="1"/>
              </p:cNvSpPr>
              <p:nvPr/>
            </p:nvSpPr>
            <p:spPr>
              <a:xfrm>
                <a:off x="9621679" y="2492122"/>
                <a:ext cx="505330" cy="31123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D2400751-B26D-4954-B5D9-CA7DA1CB22E3}"/>
                  </a:ext>
                </a:extLst>
              </p:cNvPr>
              <p:cNvSpPr txBox="1"/>
              <p:nvPr/>
            </p:nvSpPr>
            <p:spPr>
              <a:xfrm>
                <a:off x="8636122" y="2942906"/>
                <a:ext cx="505330" cy="3116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2</m:t>
                          </m:r>
                        </m:sub>
                        <m:sup>
                          <m:r>
                            <a:rPr lang="en-US" sz="1400" b="0" i="1" dirty="0" smtClean="0">
                              <a:latin typeface="Cambria Math" panose="02040503050406030204" pitchFamily="18" charset="0"/>
                            </a:rPr>
                            <m:t>3</m:t>
                          </m:r>
                        </m:sup>
                      </m:sSubSup>
                    </m:oMath>
                  </m:oMathPara>
                </a14:m>
                <a:endParaRPr lang="en-US" sz="1400" dirty="0"/>
              </a:p>
            </p:txBody>
          </p:sp>
        </mc:Choice>
        <mc:Fallback xmlns="">
          <p:sp>
            <p:nvSpPr>
              <p:cNvPr id="96" name="TextBox 95">
                <a:extLst>
                  <a:ext uri="{FF2B5EF4-FFF2-40B4-BE49-F238E27FC236}">
                    <a16:creationId xmlns:a16="http://schemas.microsoft.com/office/drawing/2014/main" id="{D2400751-B26D-4954-B5D9-CA7DA1CB22E3}"/>
                  </a:ext>
                </a:extLst>
              </p:cNvPr>
              <p:cNvSpPr txBox="1">
                <a:spLocks noRot="1" noChangeAspect="1" noMove="1" noResize="1" noEditPoints="1" noAdjustHandles="1" noChangeArrowheads="1" noChangeShapeType="1" noTextEdit="1"/>
              </p:cNvSpPr>
              <p:nvPr/>
            </p:nvSpPr>
            <p:spPr>
              <a:xfrm>
                <a:off x="8636122" y="2942906"/>
                <a:ext cx="505330" cy="31168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80232E3-B045-4371-9294-AA56BED05B9A}"/>
                  </a:ext>
                </a:extLst>
              </p:cNvPr>
              <p:cNvSpPr txBox="1"/>
              <p:nvPr/>
            </p:nvSpPr>
            <p:spPr>
              <a:xfrm>
                <a:off x="10151935" y="3280005"/>
                <a:ext cx="505330" cy="3127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𝐼</m:t>
                      </m:r>
                      <m:sSubSup>
                        <m:sSubSupPr>
                          <m:ctrlPr>
                            <a:rPr lang="en-US" sz="1400" b="0" i="1" dirty="0" smtClean="0">
                              <a:latin typeface="Cambria Math" panose="02040503050406030204" pitchFamily="18" charset="0"/>
                            </a:rPr>
                          </m:ctrlPr>
                        </m:sSubSupPr>
                        <m:e>
                          <m:r>
                            <a:rPr lang="en-US" sz="1400" i="1" dirty="0" smtClean="0">
                              <a:latin typeface="Cambria Math" panose="02040503050406030204" pitchFamily="18" charset="0"/>
                            </a:rPr>
                            <m:t>𝐺</m:t>
                          </m:r>
                        </m:e>
                        <m:sub>
                          <m:r>
                            <a:rPr lang="en-US" sz="1400" b="0" i="1" dirty="0" smtClean="0">
                              <a:latin typeface="Cambria Math" panose="02040503050406030204" pitchFamily="18" charset="0"/>
                            </a:rPr>
                            <m:t>3</m:t>
                          </m:r>
                        </m:sub>
                        <m:sup>
                          <m:r>
                            <a:rPr lang="en-US" sz="1400" b="0" i="1" dirty="0" smtClean="0">
                              <a:latin typeface="Cambria Math" panose="02040503050406030204" pitchFamily="18" charset="0"/>
                            </a:rPr>
                            <m:t>3</m:t>
                          </m:r>
                        </m:sup>
                      </m:sSubSup>
                    </m:oMath>
                  </m:oMathPara>
                </a14:m>
                <a:endParaRPr lang="en-US" sz="1400" dirty="0"/>
              </a:p>
            </p:txBody>
          </p:sp>
        </mc:Choice>
        <mc:Fallback xmlns="">
          <p:sp>
            <p:nvSpPr>
              <p:cNvPr id="110" name="TextBox 109">
                <a:extLst>
                  <a:ext uri="{FF2B5EF4-FFF2-40B4-BE49-F238E27FC236}">
                    <a16:creationId xmlns:a16="http://schemas.microsoft.com/office/drawing/2014/main" id="{980232E3-B045-4371-9294-AA56BED05B9A}"/>
                  </a:ext>
                </a:extLst>
              </p:cNvPr>
              <p:cNvSpPr txBox="1">
                <a:spLocks noRot="1" noChangeAspect="1" noMove="1" noResize="1" noEditPoints="1" noAdjustHandles="1" noChangeArrowheads="1" noChangeShapeType="1" noTextEdit="1"/>
              </p:cNvSpPr>
              <p:nvPr/>
            </p:nvSpPr>
            <p:spPr>
              <a:xfrm>
                <a:off x="10151935" y="3280005"/>
                <a:ext cx="505330" cy="3127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Content Placeholder 2">
                <a:extLst>
                  <a:ext uri="{FF2B5EF4-FFF2-40B4-BE49-F238E27FC236}">
                    <a16:creationId xmlns:a16="http://schemas.microsoft.com/office/drawing/2014/main" id="{70DC2D71-D1DC-4E32-ADC0-09749BEF56A9}"/>
                  </a:ext>
                </a:extLst>
              </p:cNvPr>
              <p:cNvSpPr txBox="1">
                <a:spLocks/>
              </p:cNvSpPr>
              <p:nvPr/>
            </p:nvSpPr>
            <p:spPr>
              <a:xfrm>
                <a:off x="5008468" y="5409880"/>
                <a:ext cx="4010421" cy="1206384"/>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𝑁</m:t>
                        </m:r>
                      </m:e>
                      <m:sub>
                        <m:r>
                          <a:rPr lang="en-US" sz="1600" b="0" i="1" smtClean="0">
                            <a:latin typeface="Cambria Math" panose="02040503050406030204" pitchFamily="18" charset="0"/>
                          </a:rPr>
                          <m:t>𝑡</m:t>
                        </m:r>
                      </m:sub>
                    </m:sSub>
                    <m:r>
                      <a:rPr lang="en-US" sz="1600" i="1" smtClean="0">
                        <a:latin typeface="Cambria Math" panose="02040503050406030204" pitchFamily="18" charset="0"/>
                      </a:rPr>
                      <m:t> </m:t>
                    </m:r>
                  </m:oMath>
                </a14:m>
                <a:r>
                  <a:rPr lang="en-US" sz="1600" dirty="0"/>
                  <a:t>- number of training objects of the node</a:t>
                </a:r>
              </a:p>
              <a:p>
                <a:pPr marL="0" indent="0" algn="ctr">
                  <a:buNone/>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𝑡</m:t>
                        </m:r>
                      </m:sub>
                    </m:sSub>
                    <m:r>
                      <a:rPr lang="en-US" sz="1600" i="1" smtClean="0">
                        <a:latin typeface="Cambria Math" panose="02040503050406030204" pitchFamily="18" charset="0"/>
                      </a:rPr>
                      <m:t> </m:t>
                    </m:r>
                  </m:oMath>
                </a14:m>
                <a:r>
                  <a:rPr lang="en-US" sz="1600" dirty="0"/>
                  <a:t>- training subset of the node</a:t>
                </a:r>
              </a:p>
              <a:p>
                <a:pPr marL="0" indent="0" algn="ctr">
                  <a:buNone/>
                </a:pP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𝑦</m:t>
                        </m:r>
                      </m:e>
                      <m:sup>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𝑖</m:t>
                            </m:r>
                          </m:e>
                        </m:d>
                      </m:sup>
                    </m:sSup>
                  </m:oMath>
                </a14:m>
                <a:r>
                  <a:rPr lang="en-US" sz="1600" dirty="0"/>
                  <a:t> - actual target value</a:t>
                </a:r>
              </a:p>
              <a:p>
                <a:pPr marL="0" indent="0" algn="ctr">
                  <a:buNone/>
                </a:pPr>
                <a14:m>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𝑦</m:t>
                            </m:r>
                          </m:e>
                        </m:acc>
                      </m:e>
                      <m:sub>
                        <m:r>
                          <a:rPr lang="en-US" sz="1600" b="0" i="1" smtClean="0">
                            <a:latin typeface="Cambria Math" panose="02040503050406030204" pitchFamily="18" charset="0"/>
                          </a:rPr>
                          <m:t>𝑡</m:t>
                        </m:r>
                      </m:sub>
                    </m:sSub>
                  </m:oMath>
                </a14:m>
                <a:r>
                  <a:rPr lang="en-US" sz="1600" dirty="0"/>
                  <a:t> - predicted target value</a:t>
                </a:r>
              </a:p>
            </p:txBody>
          </p:sp>
        </mc:Choice>
        <mc:Fallback xmlns="">
          <p:sp>
            <p:nvSpPr>
              <p:cNvPr id="113" name="Content Placeholder 2">
                <a:extLst>
                  <a:ext uri="{FF2B5EF4-FFF2-40B4-BE49-F238E27FC236}">
                    <a16:creationId xmlns:a16="http://schemas.microsoft.com/office/drawing/2014/main" id="{70DC2D71-D1DC-4E32-ADC0-09749BEF56A9}"/>
                  </a:ext>
                </a:extLst>
              </p:cNvPr>
              <p:cNvSpPr txBox="1">
                <a:spLocks noRot="1" noChangeAspect="1" noMove="1" noResize="1" noEditPoints="1" noAdjustHandles="1" noChangeArrowheads="1" noChangeShapeType="1" noTextEdit="1"/>
              </p:cNvSpPr>
              <p:nvPr/>
            </p:nvSpPr>
            <p:spPr>
              <a:xfrm>
                <a:off x="5008468" y="5409880"/>
                <a:ext cx="4010421" cy="1206384"/>
              </a:xfrm>
              <a:prstGeom prst="rect">
                <a:avLst/>
              </a:prstGeom>
              <a:blipFill>
                <a:blip r:embed="rId13"/>
                <a:stretch>
                  <a:fillRect t="-2525" b="-2525"/>
                </a:stretch>
              </a:blipFill>
            </p:spPr>
            <p:txBody>
              <a:bodyPr/>
              <a:lstStyle/>
              <a:p>
                <a:r>
                  <a:rPr lang="en-US">
                    <a:noFill/>
                  </a:rPr>
                  <a:t> </a:t>
                </a:r>
              </a:p>
            </p:txBody>
          </p:sp>
        </mc:Fallback>
      </mc:AlternateContent>
      <p:sp>
        <p:nvSpPr>
          <p:cNvPr id="111" name="TextBox 110">
            <a:extLst>
              <a:ext uri="{FF2B5EF4-FFF2-40B4-BE49-F238E27FC236}">
                <a16:creationId xmlns:a16="http://schemas.microsoft.com/office/drawing/2014/main" id="{61E0F753-777C-4FAD-BFEF-4775A5BE0F5D}"/>
              </a:ext>
            </a:extLst>
          </p:cNvPr>
          <p:cNvSpPr txBox="1"/>
          <p:nvPr/>
        </p:nvSpPr>
        <p:spPr>
          <a:xfrm>
            <a:off x="8535078" y="885552"/>
            <a:ext cx="2497415" cy="646331"/>
          </a:xfrm>
          <a:prstGeom prst="rect">
            <a:avLst/>
          </a:prstGeom>
          <a:noFill/>
        </p:spPr>
        <p:txBody>
          <a:bodyPr wrap="square" rtlCol="0">
            <a:spAutoFit/>
          </a:bodyPr>
          <a:lstStyle/>
          <a:p>
            <a:pPr algn="r"/>
            <a:r>
              <a:rPr lang="en-US" dirty="0"/>
              <a:t>Figure: diagram of a decision tree</a:t>
            </a:r>
          </a:p>
        </p:txBody>
      </p:sp>
    </p:spTree>
    <p:extLst>
      <p:ext uri="{BB962C8B-B14F-4D97-AF65-F5344CB8AC3E}">
        <p14:creationId xmlns:p14="http://schemas.microsoft.com/office/powerpoint/2010/main" val="342533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B35C-03F5-4F13-AF76-27833D9F61D3}"/>
              </a:ext>
            </a:extLst>
          </p:cNvPr>
          <p:cNvSpPr>
            <a:spLocks noGrp="1"/>
          </p:cNvSpPr>
          <p:nvPr>
            <p:ph type="title"/>
          </p:nvPr>
        </p:nvSpPr>
        <p:spPr/>
        <p:txBody>
          <a:bodyPr/>
          <a:lstStyle/>
          <a:p>
            <a:r>
              <a:rPr lang="en-US" sz="4400" dirty="0">
                <a:solidFill>
                  <a:srgbClr val="FF0000"/>
                </a:solidFill>
              </a:rPr>
              <a:t>Backup 5 </a:t>
            </a:r>
            <a:r>
              <a:rPr lang="en-US" sz="4400" dirty="0"/>
              <a:t>–</a:t>
            </a:r>
            <a:r>
              <a:rPr lang="en-US" sz="4400" dirty="0">
                <a:solidFill>
                  <a:srgbClr val="FF0000"/>
                </a:solidFill>
              </a:rPr>
              <a:t> </a:t>
            </a:r>
            <a:r>
              <a:rPr lang="en-US" dirty="0"/>
              <a:t>Multivariate Linear Fit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B3F8D0-624E-4D3B-93D2-69DE65F3D02C}"/>
                  </a:ext>
                </a:extLst>
              </p:cNvPr>
              <p:cNvSpPr>
                <a:spLocks noGrp="1"/>
              </p:cNvSpPr>
              <p:nvPr>
                <p:ph idx="1"/>
              </p:nvPr>
            </p:nvSpPr>
            <p:spPr/>
            <p:txBody>
              <a:bodyPr>
                <a:normAutofit fontScale="92500" lnSpcReduction="20000"/>
              </a:bodyPr>
              <a:lstStyle/>
              <a:p>
                <a:r>
                  <a:rPr lang="en-US" dirty="0"/>
                  <a:t>Multivariate linear fit: </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r>
                            <a:rPr lang="en-US" b="0" i="1" smtClean="0">
                              <a:latin typeface="Cambria Math" panose="02040503050406030204" pitchFamily="18" charset="0"/>
                            </a:rPr>
                            <m:t>𝑚</m:t>
                          </m:r>
                        </m:sub>
                      </m:sSub>
                    </m:oMath>
                  </m:oMathPara>
                </a14:m>
                <a:endParaRPr lang="en-US" b="0" dirty="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m:t>
                          </m:r>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m:t>
                          </m:r>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𝑚</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m:t>
                          </m:r>
                          <m:r>
                            <a:rPr lang="en-US" b="0" i="1" smtClean="0">
                              <a:latin typeface="Cambria Math" panose="02040503050406030204" pitchFamily="18" charset="0"/>
                            </a:rPr>
                            <m:t>𝑚</m:t>
                          </m:r>
                        </m:sub>
                      </m:sSub>
                    </m:oMath>
                  </m:oMathPara>
                </a14:m>
                <a:endParaRPr lang="en-US" dirty="0"/>
              </a:p>
              <a:p>
                <a:pPr marL="0" indent="0" algn="ctr">
                  <a:buNone/>
                </a:pPr>
                <a:r>
                  <a:rPr lang="en-US" dirty="0"/>
                  <a:t>…</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𝑛</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𝑛</m:t>
                          </m:r>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𝑛</m:t>
                          </m:r>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𝑚</m:t>
                          </m:r>
                        </m:sub>
                      </m:s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𝑛𝑚</m:t>
                          </m:r>
                        </m:sub>
                      </m:sSub>
                    </m:oMath>
                  </m:oMathPara>
                </a14:m>
                <a:endParaRPr lang="en-US" dirty="0"/>
              </a:p>
              <a:p>
                <a:pPr marL="0" indent="0">
                  <a:buNone/>
                </a:pPr>
                <a:endParaRPr lang="en-US" b="0"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b="0" dirty="0"/>
              </a:p>
              <a:p>
                <a:pPr marL="0" indent="0">
                  <a:buNone/>
                </a:pPr>
                <a:endParaRPr lang="en-US" dirty="0"/>
              </a:p>
              <a:p>
                <a:r>
                  <a:rPr lang="en-US" b="0" dirty="0"/>
                  <a:t>Fit through the </a:t>
                </a:r>
                <a:r>
                  <a:rPr lang="en-US" b="0" i="1" dirty="0"/>
                  <a:t>method of ordinary least squares</a:t>
                </a:r>
                <a:r>
                  <a:rPr lang="en-US" b="0" dirty="0"/>
                  <a:t>, assuming response variable </a:t>
                </a:r>
                <a14:m>
                  <m:oMath xmlns:m="http://schemas.openxmlformats.org/officeDocument/2006/math">
                    <m:r>
                      <a:rPr lang="en-US" b="0" i="1" smtClean="0">
                        <a:latin typeface="Cambria Math" panose="02040503050406030204" pitchFamily="18" charset="0"/>
                      </a:rPr>
                      <m:t>𝑦</m:t>
                    </m:r>
                  </m:oMath>
                </a14:m>
                <a:r>
                  <a:rPr lang="en-US" b="0" dirty="0"/>
                  <a:t>, observed variables </a:t>
                </a:r>
                <a14:m>
                  <m:oMath xmlns:m="http://schemas.openxmlformats.org/officeDocument/2006/math">
                    <m:r>
                      <a:rPr lang="en-US" b="0" i="1" smtClean="0">
                        <a:latin typeface="Cambria Math" panose="02040503050406030204" pitchFamily="18" charset="0"/>
                      </a:rPr>
                      <m:t>𝑥</m:t>
                    </m:r>
                  </m:oMath>
                </a14:m>
                <a:r>
                  <a:rPr lang="en-US" b="0" dirty="0"/>
                  <a:t>, scalar error term </a:t>
                </a:r>
                <a14:m>
                  <m:oMath xmlns:m="http://schemas.openxmlformats.org/officeDocument/2006/math">
                    <m:r>
                      <a:rPr lang="en-US" b="0" i="1" smtClean="0">
                        <a:latin typeface="Cambria Math" panose="02040503050406030204" pitchFamily="18" charset="0"/>
                      </a:rPr>
                      <m:t>𝜖</m:t>
                    </m:r>
                  </m:oMath>
                </a14:m>
                <a:r>
                  <a:rPr lang="en-US" b="0" dirty="0"/>
                  <a:t>, and fitting parameters </a:t>
                </a:r>
                <a14:m>
                  <m:oMath xmlns:m="http://schemas.openxmlformats.org/officeDocument/2006/math">
                    <m:r>
                      <a:rPr lang="en-US" b="0" i="1" smtClean="0">
                        <a:latin typeface="Cambria Math" panose="02040503050406030204" pitchFamily="18" charset="0"/>
                      </a:rPr>
                      <m:t>𝛽</m:t>
                    </m:r>
                  </m:oMath>
                </a14:m>
                <a:r>
                  <a:rPr lang="en-US" b="0" dirty="0"/>
                  <a:t>:</a:t>
                </a:r>
              </a:p>
              <a:p>
                <a:pPr marL="0" indent="0">
                  <a:buNone/>
                </a:pPr>
                <a:endParaRPr lang="en-US" b="0"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b="0" dirty="0"/>
              </a:p>
              <a:p>
                <a:pPr marL="0" indent="0">
                  <a:buNone/>
                </a:pPr>
                <a:endParaRPr lang="en-US" b="0"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𝑇</m:t>
                          </m:r>
                          <m:r>
                            <a:rPr lang="en-US" b="0" i="1" smtClean="0">
                              <a:latin typeface="Cambria Math" panose="02040503050406030204" pitchFamily="18" charset="0"/>
                            </a:rPr>
                            <m:t> </m:t>
                          </m:r>
                        </m:sup>
                      </m:s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𝛽</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𝜖</m:t>
                          </m:r>
                        </m:e>
                      </m:d>
                    </m:oMath>
                  </m:oMathPara>
                </a14:m>
                <a:endParaRPr lang="en-US" b="0" dirty="0"/>
              </a:p>
              <a:p>
                <a:pPr marL="0" indent="0">
                  <a:buNone/>
                </a:pPr>
                <a:endParaRPr lang="en-US" dirty="0"/>
              </a:p>
              <a:p>
                <a:pPr marL="0" indent="0">
                  <a:buNone/>
                </a:pPr>
                <a:r>
                  <a:rPr lang="en-US" b="0" dirty="0"/>
                  <a:t>The difference between the fit curve and the observed is taken and minimized, resulting in the coefficient vector of the least-squares hyperplane,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oMath>
                </a14:m>
                <a:r>
                  <a:rPr lang="en-US" b="0" dirty="0"/>
                  <a:t>:</a:t>
                </a:r>
              </a:p>
              <a:p>
                <a:pPr marL="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𝛽</m:t>
                              </m:r>
                            </m:e>
                          </m:d>
                        </m:e>
                      </m:acc>
                      <m:r>
                        <a:rPr lang="en-US" b="0" i="1" dirty="0" smtClean="0">
                          <a:latin typeface="Cambria Math" panose="02040503050406030204" pitchFamily="18" charset="0"/>
                        </a:rPr>
                        <m:t>  =</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𝛽</m:t>
                          </m:r>
                        </m:e>
                      </m:d>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e>
                                <m:sup>
                                  <m:r>
                                    <a:rPr lang="en-US" b="0" i="1" dirty="0" smtClean="0">
                                      <a:latin typeface="Cambria Math" panose="02040503050406030204" pitchFamily="18" charset="0"/>
                                    </a:rPr>
                                    <m:t>𝑇</m:t>
                                  </m:r>
                                </m:sup>
                              </m:sSup>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e>
                          </m:d>
                        </m:e>
                        <m:sup>
                          <m:r>
                            <a:rPr lang="en-US" b="0" i="1" dirty="0" smtClean="0">
                              <a:latin typeface="Cambria Math" panose="02040503050406030204" pitchFamily="18" charset="0"/>
                            </a:rPr>
                            <m:t>−1</m:t>
                          </m:r>
                        </m:sup>
                      </m:sSup>
                      <m:sSup>
                        <m:sSupPr>
                          <m:ctrlPr>
                            <a:rPr lang="en-US" b="0" i="1" dirty="0" smtClean="0">
                              <a:latin typeface="Cambria Math" panose="02040503050406030204" pitchFamily="18" charset="0"/>
                            </a:rPr>
                          </m:ctrlPr>
                        </m:s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e>
                        <m:sup>
                          <m:r>
                            <a:rPr lang="en-US" b="0" i="1" dirty="0" smtClean="0">
                              <a:latin typeface="Cambria Math" panose="02040503050406030204" pitchFamily="18" charset="0"/>
                            </a:rPr>
                            <m:t>𝑇</m:t>
                          </m:r>
                        </m:sup>
                      </m:sSup>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𝜖</m:t>
                          </m:r>
                        </m:e>
                      </m:d>
                    </m:oMath>
                  </m:oMathPara>
                </a14:m>
                <a:endParaRPr lang="en-US" b="0" dirty="0"/>
              </a:p>
              <a:p>
                <a:endParaRPr lang="en-US" b="0" dirty="0"/>
              </a:p>
              <a:p>
                <a:endParaRPr lang="en-US" dirty="0"/>
              </a:p>
            </p:txBody>
          </p:sp>
        </mc:Choice>
        <mc:Fallback xmlns="">
          <p:sp>
            <p:nvSpPr>
              <p:cNvPr id="3" name="Content Placeholder 2">
                <a:extLst>
                  <a:ext uri="{FF2B5EF4-FFF2-40B4-BE49-F238E27FC236}">
                    <a16:creationId xmlns:a16="http://schemas.microsoft.com/office/drawing/2014/main" id="{50B3F8D0-624E-4D3B-93D2-69DE65F3D02C}"/>
                  </a:ext>
                </a:extLst>
              </p:cNvPr>
              <p:cNvSpPr>
                <a:spLocks noGrp="1" noRot="1" noChangeAspect="1" noMove="1" noResize="1" noEditPoints="1" noAdjustHandles="1" noChangeArrowheads="1" noChangeShapeType="1" noTextEdit="1"/>
              </p:cNvSpPr>
              <p:nvPr>
                <p:ph idx="1"/>
              </p:nvPr>
            </p:nvSpPr>
            <p:spPr>
              <a:blipFill>
                <a:blip r:embed="rId2"/>
                <a:stretch>
                  <a:fillRect l="-316" t="-195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C1E5D58-62AD-47C3-9AF1-86B9A3C1E4DF}"/>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515B518C-F380-4CD6-A089-6157BEF4ECBB}"/>
              </a:ext>
            </a:extLst>
          </p:cNvPr>
          <p:cNvSpPr>
            <a:spLocks noGrp="1"/>
          </p:cNvSpPr>
          <p:nvPr>
            <p:ph type="sldNum" sz="quarter" idx="12"/>
          </p:nvPr>
        </p:nvSpPr>
        <p:spPr/>
        <p:txBody>
          <a:bodyPr/>
          <a:lstStyle/>
          <a:p>
            <a:fld id="{98B00430-F449-4D7D-8E40-5182397599E2}" type="slidenum">
              <a:rPr lang="en-US" smtClean="0"/>
              <a:pPr/>
              <a:t>28</a:t>
            </a:fld>
            <a:endParaRPr lang="en-US"/>
          </a:p>
        </p:txBody>
      </p:sp>
    </p:spTree>
    <p:extLst>
      <p:ext uri="{BB962C8B-B14F-4D97-AF65-F5344CB8AC3E}">
        <p14:creationId xmlns:p14="http://schemas.microsoft.com/office/powerpoint/2010/main" val="2386747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sz="4400" dirty="0">
                <a:solidFill>
                  <a:srgbClr val="FF0000"/>
                </a:solidFill>
              </a:rPr>
              <a:t>Backup 6 </a:t>
            </a:r>
            <a:r>
              <a:rPr lang="en-US" sz="4400" dirty="0"/>
              <a:t>–</a:t>
            </a:r>
            <a:r>
              <a:rPr lang="en-US" sz="4400" dirty="0">
                <a:solidFill>
                  <a:srgbClr val="FF0000"/>
                </a:solidFill>
              </a:rPr>
              <a:t> </a:t>
            </a:r>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29</a:t>
            </a:fld>
            <a:endParaRPr lang="en-US"/>
          </a:p>
        </p:txBody>
      </p:sp>
      <p:pic>
        <p:nvPicPr>
          <p:cNvPr id="7" name="Picture 6">
            <a:extLst>
              <a:ext uri="{FF2B5EF4-FFF2-40B4-BE49-F238E27FC236}">
                <a16:creationId xmlns:a16="http://schemas.microsoft.com/office/drawing/2014/main" id="{D425C867-8781-43D9-9202-A4B3B1D10DA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1295036" y="1901249"/>
            <a:ext cx="9111476" cy="3638799"/>
          </a:xfrm>
          <a:prstGeom prst="rect">
            <a:avLst/>
          </a:prstGeom>
        </p:spPr>
      </p:pic>
    </p:spTree>
    <p:extLst>
      <p:ext uri="{BB962C8B-B14F-4D97-AF65-F5344CB8AC3E}">
        <p14:creationId xmlns:p14="http://schemas.microsoft.com/office/powerpoint/2010/main" val="1551500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156B-FA8C-43D5-A92D-BCFFA924C9E6}"/>
              </a:ext>
            </a:extLst>
          </p:cNvPr>
          <p:cNvSpPr>
            <a:spLocks noGrp="1"/>
          </p:cNvSpPr>
          <p:nvPr>
            <p:ph type="title"/>
          </p:nvPr>
        </p:nvSpPr>
        <p:spPr/>
        <p:txBody>
          <a:bodyPr/>
          <a:lstStyle/>
          <a:p>
            <a:r>
              <a:rPr lang="en-US" dirty="0"/>
              <a:t>Introduction / Motivation</a:t>
            </a:r>
          </a:p>
        </p:txBody>
      </p:sp>
      <p:sp>
        <p:nvSpPr>
          <p:cNvPr id="3" name="Content Placeholder 2">
            <a:extLst>
              <a:ext uri="{FF2B5EF4-FFF2-40B4-BE49-F238E27FC236}">
                <a16:creationId xmlns:a16="http://schemas.microsoft.com/office/drawing/2014/main" id="{530032ED-22D7-4595-AD74-5E83309A747B}"/>
              </a:ext>
            </a:extLst>
          </p:cNvPr>
          <p:cNvSpPr>
            <a:spLocks noGrp="1"/>
          </p:cNvSpPr>
          <p:nvPr>
            <p:ph idx="1"/>
          </p:nvPr>
        </p:nvSpPr>
        <p:spPr>
          <a:xfrm>
            <a:off x="347748" y="1168919"/>
            <a:ext cx="11496501" cy="4990812"/>
          </a:xfrm>
        </p:spPr>
        <p:txBody>
          <a:bodyPr/>
          <a:lstStyle/>
          <a:p>
            <a:r>
              <a:rPr lang="en-US" b="1" dirty="0"/>
              <a:t>Aeroshells </a:t>
            </a:r>
            <a:r>
              <a:rPr lang="en-US" dirty="0"/>
              <a:t>of reentry vehicles are designed to endure aerodynamic heating and hypersonic entry, descent, and landing (EDL) loads in order to deliver payloads through planetary atmospheres</a:t>
            </a:r>
          </a:p>
          <a:p>
            <a:r>
              <a:rPr lang="en-US" dirty="0"/>
              <a:t>The main components are the </a:t>
            </a:r>
            <a:r>
              <a:rPr lang="en-US" b="1" dirty="0"/>
              <a:t>heat shield</a:t>
            </a:r>
            <a:r>
              <a:rPr lang="en-US" dirty="0"/>
              <a:t> and the </a:t>
            </a:r>
            <a:r>
              <a:rPr lang="en-US" b="1" dirty="0"/>
              <a:t>back shell</a:t>
            </a:r>
            <a:r>
              <a:rPr lang="en-US" dirty="0"/>
              <a:t>. For this work, when referring to the aeroshell, we specifically are discussing the heat shield. </a:t>
            </a:r>
          </a:p>
        </p:txBody>
      </p:sp>
      <p:pic>
        <p:nvPicPr>
          <p:cNvPr id="6" name="Picture 5" descr="A picture containing indoor, person, ceiling, device&#10;&#10;Description automatically generated">
            <a:extLst>
              <a:ext uri="{FF2B5EF4-FFF2-40B4-BE49-F238E27FC236}">
                <a16:creationId xmlns:a16="http://schemas.microsoft.com/office/drawing/2014/main" id="{AC265C97-E6D2-4AC1-A09E-D168F28E77E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589791" y="2905347"/>
            <a:ext cx="3490059" cy="2792718"/>
          </a:xfrm>
          <a:prstGeom prst="rect">
            <a:avLst/>
          </a:prstGeom>
          <a:ln w="12700">
            <a:solidFill>
              <a:srgbClr val="A6A2AE"/>
            </a:solidFill>
          </a:ln>
        </p:spPr>
      </p:pic>
      <p:sp>
        <p:nvSpPr>
          <p:cNvPr id="12" name="TextBox 11">
            <a:extLst>
              <a:ext uri="{FF2B5EF4-FFF2-40B4-BE49-F238E27FC236}">
                <a16:creationId xmlns:a16="http://schemas.microsoft.com/office/drawing/2014/main" id="{042B3728-42AD-4DE3-89A7-0BD109A249B7}"/>
              </a:ext>
            </a:extLst>
          </p:cNvPr>
          <p:cNvSpPr txBox="1"/>
          <p:nvPr/>
        </p:nvSpPr>
        <p:spPr>
          <a:xfrm>
            <a:off x="589790" y="5698065"/>
            <a:ext cx="3490059" cy="461665"/>
          </a:xfrm>
          <a:prstGeom prst="rect">
            <a:avLst/>
          </a:prstGeom>
          <a:solidFill>
            <a:srgbClr val="A6A2AE"/>
          </a:solidFill>
          <a:ln w="12700">
            <a:solidFill>
              <a:srgbClr val="A6A2AE"/>
            </a:solidFill>
          </a:ln>
        </p:spPr>
        <p:txBody>
          <a:bodyPr wrap="square" rtlCol="0">
            <a:spAutoFit/>
          </a:bodyPr>
          <a:lstStyle/>
          <a:p>
            <a:pPr algn="ctr"/>
            <a:r>
              <a:rPr lang="en-US" sz="1200" dirty="0">
                <a:solidFill>
                  <a:schemeClr val="bg1"/>
                </a:solidFill>
              </a:rPr>
              <a:t>[1] the Viking Lander I aeroshell that entered the Martian atmosphere in 1976, NASA Langley </a:t>
            </a:r>
          </a:p>
        </p:txBody>
      </p:sp>
      <p:sp>
        <p:nvSpPr>
          <p:cNvPr id="14" name="Rectangle 13">
            <a:extLst>
              <a:ext uri="{FF2B5EF4-FFF2-40B4-BE49-F238E27FC236}">
                <a16:creationId xmlns:a16="http://schemas.microsoft.com/office/drawing/2014/main" id="{F2527ABD-54F1-48A7-BB5B-E95BFEF98221}"/>
              </a:ext>
            </a:extLst>
          </p:cNvPr>
          <p:cNvSpPr/>
          <p:nvPr/>
        </p:nvSpPr>
        <p:spPr>
          <a:xfrm>
            <a:off x="589790" y="2905346"/>
            <a:ext cx="3490058" cy="3250921"/>
          </a:xfrm>
          <a:prstGeom prst="rect">
            <a:avLst/>
          </a:prstGeom>
          <a:noFill/>
          <a:ln w="28575">
            <a:solidFill>
              <a:srgbClr val="A6A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EB0A544-3659-AD30-9C9C-44C72EA40F59}"/>
              </a:ext>
            </a:extLst>
          </p:cNvPr>
          <p:cNvGrpSpPr/>
          <p:nvPr/>
        </p:nvGrpSpPr>
        <p:grpSpPr>
          <a:xfrm>
            <a:off x="4321889" y="2897392"/>
            <a:ext cx="4190719" cy="3258875"/>
            <a:chOff x="4321889" y="2897392"/>
            <a:chExt cx="4190719" cy="3258875"/>
          </a:xfrm>
        </p:grpSpPr>
        <p:pic>
          <p:nvPicPr>
            <p:cNvPr id="10" name="Picture 9" descr="A picture containing indoor&#10;&#10;Description automatically generated">
              <a:extLst>
                <a:ext uri="{FF2B5EF4-FFF2-40B4-BE49-F238E27FC236}">
                  <a16:creationId xmlns:a16="http://schemas.microsoft.com/office/drawing/2014/main" id="{689C16FE-8FDD-4B6E-82C3-2139C24458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21892" y="2897392"/>
              <a:ext cx="4190716" cy="2792718"/>
            </a:xfrm>
            <a:prstGeom prst="rect">
              <a:avLst/>
            </a:prstGeom>
            <a:ln w="12700">
              <a:solidFill>
                <a:srgbClr val="A6A2AE"/>
              </a:solidFill>
            </a:ln>
          </p:spPr>
        </p:pic>
        <p:sp>
          <p:nvSpPr>
            <p:cNvPr id="18" name="TextBox 17">
              <a:extLst>
                <a:ext uri="{FF2B5EF4-FFF2-40B4-BE49-F238E27FC236}">
                  <a16:creationId xmlns:a16="http://schemas.microsoft.com/office/drawing/2014/main" id="{8FF13F62-C792-48D6-8B0C-09B617092574}"/>
                </a:ext>
              </a:extLst>
            </p:cNvPr>
            <p:cNvSpPr txBox="1"/>
            <p:nvPr/>
          </p:nvSpPr>
          <p:spPr>
            <a:xfrm>
              <a:off x="4321889" y="5694602"/>
              <a:ext cx="4190716" cy="461665"/>
            </a:xfrm>
            <a:prstGeom prst="rect">
              <a:avLst/>
            </a:prstGeom>
            <a:solidFill>
              <a:srgbClr val="A6A2AE"/>
            </a:solidFill>
            <a:ln w="12700">
              <a:solidFill>
                <a:srgbClr val="A6A2AE"/>
              </a:solidFill>
            </a:ln>
          </p:spPr>
          <p:txBody>
            <a:bodyPr wrap="square" rtlCol="0">
              <a:spAutoFit/>
            </a:bodyPr>
            <a:lstStyle/>
            <a:p>
              <a:pPr algn="ctr"/>
              <a:r>
                <a:rPr lang="en-US" sz="1200" dirty="0">
                  <a:solidFill>
                    <a:schemeClr val="bg1"/>
                  </a:solidFill>
                </a:rPr>
                <a:t>[2] The aeroshell used on the Mars 2020 mission, Lockheed Martin</a:t>
              </a:r>
            </a:p>
          </p:txBody>
        </p:sp>
        <p:sp>
          <p:nvSpPr>
            <p:cNvPr id="20" name="Rectangle 19">
              <a:extLst>
                <a:ext uri="{FF2B5EF4-FFF2-40B4-BE49-F238E27FC236}">
                  <a16:creationId xmlns:a16="http://schemas.microsoft.com/office/drawing/2014/main" id="{B52BB641-444A-4213-BBEB-D1F40378ABD3}"/>
                </a:ext>
              </a:extLst>
            </p:cNvPr>
            <p:cNvSpPr/>
            <p:nvPr/>
          </p:nvSpPr>
          <p:spPr>
            <a:xfrm>
              <a:off x="4321889" y="2901883"/>
              <a:ext cx="4190716" cy="3254383"/>
            </a:xfrm>
            <a:prstGeom prst="rect">
              <a:avLst/>
            </a:prstGeom>
            <a:noFill/>
            <a:ln w="28575">
              <a:solidFill>
                <a:srgbClr val="A6A2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240233E2-6A98-4F1E-98CC-DFA003047790}"/>
              </a:ext>
            </a:extLst>
          </p:cNvPr>
          <p:cNvPicPr>
            <a:picLocks noChangeAspect="1"/>
          </p:cNvPicPr>
          <p:nvPr/>
        </p:nvPicPr>
        <p:blipFill rotWithShape="1">
          <a:blip r:embed="rId6">
            <a:clrChange>
              <a:clrFrom>
                <a:srgbClr val="000000"/>
              </a:clrFrom>
              <a:clrTo>
                <a:srgbClr val="000000">
                  <a:alpha val="0"/>
                </a:srgbClr>
              </a:clrTo>
            </a:clrChange>
            <a:extLst>
              <a:ext uri="{BEBA8EAE-BF5A-486C-A8C5-ECC9F3942E4B}">
                <a14:imgProps xmlns:a14="http://schemas.microsoft.com/office/drawing/2010/main">
                  <a14:imgLayer r:embed="rId7">
                    <a14:imgEffect>
                      <a14:sharpenSoften amount="50000"/>
                    </a14:imgEffect>
                  </a14:imgLayer>
                </a14:imgProps>
              </a:ext>
            </a:extLst>
          </a:blip>
          <a:srcRect l="16491"/>
          <a:stretch/>
        </p:blipFill>
        <p:spPr>
          <a:xfrm>
            <a:off x="9083767" y="2905346"/>
            <a:ext cx="1673887" cy="3134392"/>
          </a:xfrm>
          <a:prstGeom prst="rect">
            <a:avLst/>
          </a:prstGeom>
        </p:spPr>
      </p:pic>
      <p:sp>
        <p:nvSpPr>
          <p:cNvPr id="33" name="TextBox 32">
            <a:extLst>
              <a:ext uri="{FF2B5EF4-FFF2-40B4-BE49-F238E27FC236}">
                <a16:creationId xmlns:a16="http://schemas.microsoft.com/office/drawing/2014/main" id="{33DC89E4-79EE-4808-924B-6CF5B806E70D}"/>
              </a:ext>
            </a:extLst>
          </p:cNvPr>
          <p:cNvSpPr txBox="1"/>
          <p:nvPr/>
        </p:nvSpPr>
        <p:spPr>
          <a:xfrm>
            <a:off x="10668791" y="3723231"/>
            <a:ext cx="1245301" cy="1569660"/>
          </a:xfrm>
          <a:prstGeom prst="rect">
            <a:avLst/>
          </a:prstGeom>
          <a:noFill/>
        </p:spPr>
        <p:txBody>
          <a:bodyPr wrap="square" rtlCol="0">
            <a:spAutoFit/>
          </a:bodyPr>
          <a:lstStyle/>
          <a:p>
            <a:r>
              <a:rPr lang="en-US" sz="1200" dirty="0">
                <a:solidFill>
                  <a:schemeClr val="tx1">
                    <a:lumMod val="95000"/>
                  </a:schemeClr>
                </a:solidFill>
              </a:rPr>
              <a:t>[3] Aeroshell side profile showing the heat shield (left of dashed line) and the back shell (right of dashed line)</a:t>
            </a:r>
          </a:p>
        </p:txBody>
      </p:sp>
      <p:cxnSp>
        <p:nvCxnSpPr>
          <p:cNvPr id="35" name="Straight Connector 34">
            <a:extLst>
              <a:ext uri="{FF2B5EF4-FFF2-40B4-BE49-F238E27FC236}">
                <a16:creationId xmlns:a16="http://schemas.microsoft.com/office/drawing/2014/main" id="{4C4E9C3C-1DF9-4259-9F4B-82312AE37A68}"/>
              </a:ext>
            </a:extLst>
          </p:cNvPr>
          <p:cNvCxnSpPr>
            <a:cxnSpLocks/>
          </p:cNvCxnSpPr>
          <p:nvPr/>
        </p:nvCxnSpPr>
        <p:spPr>
          <a:xfrm>
            <a:off x="9671228" y="3045106"/>
            <a:ext cx="0" cy="2880328"/>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62374828-44DF-4BD8-91F1-E9A1F31FC63E}"/>
              </a:ext>
            </a:extLst>
          </p:cNvPr>
          <p:cNvSpPr>
            <a:spLocks noGrp="1"/>
          </p:cNvSpPr>
          <p:nvPr>
            <p:ph type="dt" sz="half" idx="10"/>
          </p:nvPr>
        </p:nvSpPr>
        <p:spPr/>
        <p:txBody>
          <a:bodyPr/>
          <a:lstStyle/>
          <a:p>
            <a:r>
              <a:rPr lang="en-US"/>
              <a:t>National Aeronautics and Space Association</a:t>
            </a:r>
            <a:endParaRPr lang="en-US" dirty="0"/>
          </a:p>
        </p:txBody>
      </p:sp>
      <p:sp>
        <p:nvSpPr>
          <p:cNvPr id="8" name="Slide Number Placeholder 7">
            <a:extLst>
              <a:ext uri="{FF2B5EF4-FFF2-40B4-BE49-F238E27FC236}">
                <a16:creationId xmlns:a16="http://schemas.microsoft.com/office/drawing/2014/main" id="{F1EFAD99-00B4-4F52-8A17-BFE7F2575C43}"/>
              </a:ext>
            </a:extLst>
          </p:cNvPr>
          <p:cNvSpPr>
            <a:spLocks noGrp="1"/>
          </p:cNvSpPr>
          <p:nvPr>
            <p:ph type="sldNum" sz="quarter" idx="12"/>
          </p:nvPr>
        </p:nvSpPr>
        <p:spPr/>
        <p:txBody>
          <a:bodyPr/>
          <a:lstStyle/>
          <a:p>
            <a:fld id="{98B00430-F449-4D7D-8E40-5182397599E2}" type="slidenum">
              <a:rPr lang="en-US" smtClean="0"/>
              <a:pPr/>
              <a:t>3</a:t>
            </a:fld>
            <a:endParaRPr lang="en-US"/>
          </a:p>
        </p:txBody>
      </p:sp>
      <p:cxnSp>
        <p:nvCxnSpPr>
          <p:cNvPr id="5" name="Straight Arrow Connector 4">
            <a:extLst>
              <a:ext uri="{FF2B5EF4-FFF2-40B4-BE49-F238E27FC236}">
                <a16:creationId xmlns:a16="http://schemas.microsoft.com/office/drawing/2014/main" id="{0D57C739-4DA2-48D8-9B0E-84B59F46E654}"/>
              </a:ext>
            </a:extLst>
          </p:cNvPr>
          <p:cNvCxnSpPr>
            <a:cxnSpLocks/>
          </p:cNvCxnSpPr>
          <p:nvPr/>
        </p:nvCxnSpPr>
        <p:spPr>
          <a:xfrm flipH="1">
            <a:off x="9083767" y="3227294"/>
            <a:ext cx="587461" cy="0"/>
          </a:xfrm>
          <a:prstGeom prst="straightConnector1">
            <a:avLst/>
          </a:prstGeom>
          <a:ln w="19050">
            <a:solidFill>
              <a:srgbClr val="46FF0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75BEEDC-1775-438D-8E36-09FC08D10B9D}"/>
              </a:ext>
            </a:extLst>
          </p:cNvPr>
          <p:cNvCxnSpPr>
            <a:cxnSpLocks/>
          </p:cNvCxnSpPr>
          <p:nvPr/>
        </p:nvCxnSpPr>
        <p:spPr>
          <a:xfrm>
            <a:off x="9671228" y="5824581"/>
            <a:ext cx="752154" cy="79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A8CF70E-3C90-4954-8782-29D6D579DA47}"/>
              </a:ext>
            </a:extLst>
          </p:cNvPr>
          <p:cNvSpPr txBox="1"/>
          <p:nvPr/>
        </p:nvSpPr>
        <p:spPr>
          <a:xfrm>
            <a:off x="8580293" y="2950295"/>
            <a:ext cx="1006942" cy="276999"/>
          </a:xfrm>
          <a:prstGeom prst="rect">
            <a:avLst/>
          </a:prstGeom>
          <a:noFill/>
        </p:spPr>
        <p:txBody>
          <a:bodyPr wrap="none" rtlCol="0">
            <a:spAutoFit/>
          </a:bodyPr>
          <a:lstStyle/>
          <a:p>
            <a:r>
              <a:rPr lang="en-US" sz="1200" dirty="0">
                <a:solidFill>
                  <a:srgbClr val="46FF05"/>
                </a:solidFill>
              </a:rPr>
              <a:t>Current work</a:t>
            </a:r>
          </a:p>
        </p:txBody>
      </p:sp>
      <p:sp>
        <p:nvSpPr>
          <p:cNvPr id="25" name="TextBox 24">
            <a:extLst>
              <a:ext uri="{FF2B5EF4-FFF2-40B4-BE49-F238E27FC236}">
                <a16:creationId xmlns:a16="http://schemas.microsoft.com/office/drawing/2014/main" id="{D30CD230-52B7-4829-9B3B-3D7BC747721C}"/>
              </a:ext>
            </a:extLst>
          </p:cNvPr>
          <p:cNvSpPr txBox="1"/>
          <p:nvPr/>
        </p:nvSpPr>
        <p:spPr>
          <a:xfrm>
            <a:off x="9857369" y="5806766"/>
            <a:ext cx="944233" cy="276999"/>
          </a:xfrm>
          <a:prstGeom prst="rect">
            <a:avLst/>
          </a:prstGeom>
          <a:noFill/>
        </p:spPr>
        <p:txBody>
          <a:bodyPr wrap="none" rtlCol="0">
            <a:spAutoFit/>
          </a:bodyPr>
          <a:lstStyle/>
          <a:p>
            <a:r>
              <a:rPr lang="en-US" sz="1200" dirty="0">
                <a:solidFill>
                  <a:srgbClr val="FF0000"/>
                </a:solidFill>
              </a:rPr>
              <a:t>Future work</a:t>
            </a:r>
          </a:p>
        </p:txBody>
      </p:sp>
    </p:spTree>
    <p:extLst>
      <p:ext uri="{BB962C8B-B14F-4D97-AF65-F5344CB8AC3E}">
        <p14:creationId xmlns:p14="http://schemas.microsoft.com/office/powerpoint/2010/main" val="3313088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sz="4400" dirty="0">
                <a:solidFill>
                  <a:srgbClr val="FF0000"/>
                </a:solidFill>
              </a:rPr>
              <a:t>Backup 6 </a:t>
            </a:r>
            <a:r>
              <a:rPr lang="en-US" sz="4400" dirty="0"/>
              <a:t>–</a:t>
            </a:r>
            <a:r>
              <a:rPr lang="en-US" sz="4400" dirty="0">
                <a:solidFill>
                  <a:srgbClr val="FF0000"/>
                </a:solidFill>
              </a:rPr>
              <a:t> </a:t>
            </a:r>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30</a:t>
            </a:fld>
            <a:endParaRPr lang="en-US"/>
          </a:p>
        </p:txBody>
      </p:sp>
      <p:pic>
        <p:nvPicPr>
          <p:cNvPr id="9" name="Picture 8">
            <a:extLst>
              <a:ext uri="{FF2B5EF4-FFF2-40B4-BE49-F238E27FC236}">
                <a16:creationId xmlns:a16="http://schemas.microsoft.com/office/drawing/2014/main" id="{1C993E1C-D66C-4E2D-86EA-8AC2E62B32E3}"/>
              </a:ext>
            </a:extLst>
          </p:cNvPr>
          <p:cNvPicPr>
            <a:picLocks noChangeAspect="1"/>
          </p:cNvPicPr>
          <p:nvPr/>
        </p:nvPicPr>
        <p:blipFill>
          <a:blip r:embed="rId2"/>
          <a:stretch>
            <a:fillRect/>
          </a:stretch>
        </p:blipFill>
        <p:spPr>
          <a:xfrm>
            <a:off x="3166957" y="1212001"/>
            <a:ext cx="5367634" cy="4821810"/>
          </a:xfrm>
          <a:prstGeom prst="rect">
            <a:avLst/>
          </a:prstGeom>
        </p:spPr>
      </p:pic>
    </p:spTree>
    <p:extLst>
      <p:ext uri="{BB962C8B-B14F-4D97-AF65-F5344CB8AC3E}">
        <p14:creationId xmlns:p14="http://schemas.microsoft.com/office/powerpoint/2010/main" val="48909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sz="4400" dirty="0">
                <a:solidFill>
                  <a:srgbClr val="FF0000"/>
                </a:solidFill>
              </a:rPr>
              <a:t>Backup 6 </a:t>
            </a:r>
            <a:r>
              <a:rPr lang="en-US" sz="4400" dirty="0"/>
              <a:t>–</a:t>
            </a:r>
            <a:r>
              <a:rPr lang="en-US" sz="4400" dirty="0">
                <a:solidFill>
                  <a:srgbClr val="FF0000"/>
                </a:solidFill>
              </a:rPr>
              <a:t> </a:t>
            </a:r>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31</a:t>
            </a:fld>
            <a:endParaRPr lang="en-US"/>
          </a:p>
        </p:txBody>
      </p:sp>
      <p:pic>
        <p:nvPicPr>
          <p:cNvPr id="6" name="Picture 5">
            <a:extLst>
              <a:ext uri="{FF2B5EF4-FFF2-40B4-BE49-F238E27FC236}">
                <a16:creationId xmlns:a16="http://schemas.microsoft.com/office/drawing/2014/main" id="{232CDDEC-2520-4463-9809-59AD4CC347BE}"/>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0" y="1597801"/>
            <a:ext cx="12192000" cy="3662397"/>
          </a:xfrm>
          <a:prstGeom prst="rect">
            <a:avLst/>
          </a:prstGeom>
        </p:spPr>
      </p:pic>
    </p:spTree>
    <p:extLst>
      <p:ext uri="{BB962C8B-B14F-4D97-AF65-F5344CB8AC3E}">
        <p14:creationId xmlns:p14="http://schemas.microsoft.com/office/powerpoint/2010/main" val="2782794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sz="4400" dirty="0">
                <a:solidFill>
                  <a:srgbClr val="FF0000"/>
                </a:solidFill>
              </a:rPr>
              <a:t>Backup 6 </a:t>
            </a:r>
            <a:r>
              <a:rPr lang="en-US" sz="4400" dirty="0"/>
              <a:t>–</a:t>
            </a:r>
            <a:r>
              <a:rPr lang="en-US" sz="4400" dirty="0">
                <a:solidFill>
                  <a:srgbClr val="FF0000"/>
                </a:solidFill>
              </a:rPr>
              <a:t> </a:t>
            </a:r>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32</a:t>
            </a:fld>
            <a:endParaRPr lang="en-US"/>
          </a:p>
        </p:txBody>
      </p:sp>
      <p:pic>
        <p:nvPicPr>
          <p:cNvPr id="11" name="Picture 10">
            <a:extLst>
              <a:ext uri="{FF2B5EF4-FFF2-40B4-BE49-F238E27FC236}">
                <a16:creationId xmlns:a16="http://schemas.microsoft.com/office/drawing/2014/main" id="{016CED39-386C-4C75-BA26-C1E9B0113491}"/>
              </a:ext>
            </a:extLst>
          </p:cNvPr>
          <p:cNvPicPr>
            <a:picLocks noChangeAspect="1"/>
          </p:cNvPicPr>
          <p:nvPr/>
        </p:nvPicPr>
        <p:blipFill>
          <a:blip r:embed="rId3"/>
          <a:stretch>
            <a:fillRect/>
          </a:stretch>
        </p:blipFill>
        <p:spPr>
          <a:xfrm>
            <a:off x="2602382" y="867103"/>
            <a:ext cx="6496783" cy="5489247"/>
          </a:xfrm>
          <a:prstGeom prst="rect">
            <a:avLst/>
          </a:prstGeom>
        </p:spPr>
      </p:pic>
    </p:spTree>
    <p:extLst>
      <p:ext uri="{BB962C8B-B14F-4D97-AF65-F5344CB8AC3E}">
        <p14:creationId xmlns:p14="http://schemas.microsoft.com/office/powerpoint/2010/main" val="360262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sz="4400" dirty="0">
                <a:solidFill>
                  <a:srgbClr val="FF0000"/>
                </a:solidFill>
              </a:rPr>
              <a:t>Backup 6 </a:t>
            </a:r>
            <a:r>
              <a:rPr lang="en-US" sz="4400" dirty="0"/>
              <a:t>–</a:t>
            </a:r>
            <a:r>
              <a:rPr lang="en-US" sz="4400" dirty="0">
                <a:solidFill>
                  <a:srgbClr val="FF0000"/>
                </a:solidFill>
              </a:rPr>
              <a:t> </a:t>
            </a:r>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33</a:t>
            </a:fld>
            <a:endParaRPr lang="en-US"/>
          </a:p>
        </p:txBody>
      </p:sp>
      <p:pic>
        <p:nvPicPr>
          <p:cNvPr id="6" name="Picture 5">
            <a:extLst>
              <a:ext uri="{FF2B5EF4-FFF2-40B4-BE49-F238E27FC236}">
                <a16:creationId xmlns:a16="http://schemas.microsoft.com/office/drawing/2014/main" id="{6545843D-7183-4A23-8CEE-0E16E8723AA9}"/>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14400" y="1729306"/>
            <a:ext cx="10061542" cy="3762420"/>
          </a:xfrm>
          <a:prstGeom prst="rect">
            <a:avLst/>
          </a:prstGeom>
        </p:spPr>
      </p:pic>
    </p:spTree>
    <p:extLst>
      <p:ext uri="{BB962C8B-B14F-4D97-AF65-F5344CB8AC3E}">
        <p14:creationId xmlns:p14="http://schemas.microsoft.com/office/powerpoint/2010/main" val="3193423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B170-5859-4A9D-A51C-5803704417E7}"/>
              </a:ext>
            </a:extLst>
          </p:cNvPr>
          <p:cNvSpPr>
            <a:spLocks noGrp="1"/>
          </p:cNvSpPr>
          <p:nvPr>
            <p:ph type="title"/>
          </p:nvPr>
        </p:nvSpPr>
        <p:spPr/>
        <p:txBody>
          <a:bodyPr/>
          <a:lstStyle/>
          <a:p>
            <a:r>
              <a:rPr lang="en-US" sz="4400" dirty="0">
                <a:solidFill>
                  <a:srgbClr val="FF0000"/>
                </a:solidFill>
              </a:rPr>
              <a:t>Backup 6 </a:t>
            </a:r>
            <a:r>
              <a:rPr lang="en-US" sz="4400" dirty="0"/>
              <a:t>–</a:t>
            </a:r>
            <a:r>
              <a:rPr lang="en-US" sz="4400" dirty="0">
                <a:solidFill>
                  <a:srgbClr val="FF0000"/>
                </a:solidFill>
              </a:rPr>
              <a:t> </a:t>
            </a:r>
            <a:r>
              <a:rPr lang="en-US" dirty="0"/>
              <a:t>Surrogate Model Results</a:t>
            </a:r>
          </a:p>
        </p:txBody>
      </p:sp>
      <p:sp>
        <p:nvSpPr>
          <p:cNvPr id="4" name="Date Placeholder 3">
            <a:extLst>
              <a:ext uri="{FF2B5EF4-FFF2-40B4-BE49-F238E27FC236}">
                <a16:creationId xmlns:a16="http://schemas.microsoft.com/office/drawing/2014/main" id="{B666DC15-EDAB-42EB-9C96-44EDE9915F08}"/>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A1227BF0-8B7E-48C0-B187-397ACCA30A74}"/>
              </a:ext>
            </a:extLst>
          </p:cNvPr>
          <p:cNvSpPr>
            <a:spLocks noGrp="1"/>
          </p:cNvSpPr>
          <p:nvPr>
            <p:ph type="sldNum" sz="quarter" idx="12"/>
          </p:nvPr>
        </p:nvSpPr>
        <p:spPr/>
        <p:txBody>
          <a:bodyPr/>
          <a:lstStyle/>
          <a:p>
            <a:fld id="{98B00430-F449-4D7D-8E40-5182397599E2}" type="slidenum">
              <a:rPr lang="en-US" smtClean="0"/>
              <a:pPr/>
              <a:t>34</a:t>
            </a:fld>
            <a:endParaRPr lang="en-US"/>
          </a:p>
        </p:txBody>
      </p:sp>
      <p:pic>
        <p:nvPicPr>
          <p:cNvPr id="10" name="Picture 9">
            <a:extLst>
              <a:ext uri="{FF2B5EF4-FFF2-40B4-BE49-F238E27FC236}">
                <a16:creationId xmlns:a16="http://schemas.microsoft.com/office/drawing/2014/main" id="{C56EDE41-85B1-43C6-930C-50C7827EDED6}"/>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695292" y="1020094"/>
            <a:ext cx="6103845" cy="5205624"/>
          </a:xfrm>
          <a:prstGeom prst="rect">
            <a:avLst/>
          </a:prstGeom>
        </p:spPr>
      </p:pic>
    </p:spTree>
    <p:extLst>
      <p:ext uri="{BB962C8B-B14F-4D97-AF65-F5344CB8AC3E}">
        <p14:creationId xmlns:p14="http://schemas.microsoft.com/office/powerpoint/2010/main" val="4293048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3F68-1FA4-4A0C-B994-949088D1E985}"/>
              </a:ext>
            </a:extLst>
          </p:cNvPr>
          <p:cNvSpPr>
            <a:spLocks noGrp="1"/>
          </p:cNvSpPr>
          <p:nvPr>
            <p:ph type="title"/>
          </p:nvPr>
        </p:nvSpPr>
        <p:spPr/>
        <p:txBody>
          <a:bodyPr/>
          <a:lstStyle/>
          <a:p>
            <a:r>
              <a:rPr lang="en-US" dirty="0"/>
              <a:t>Introduction / Motivation</a:t>
            </a:r>
          </a:p>
        </p:txBody>
      </p:sp>
      <p:sp>
        <p:nvSpPr>
          <p:cNvPr id="3" name="Content Placeholder 2">
            <a:extLst>
              <a:ext uri="{FF2B5EF4-FFF2-40B4-BE49-F238E27FC236}">
                <a16:creationId xmlns:a16="http://schemas.microsoft.com/office/drawing/2014/main" id="{D950868C-9B62-4426-AA75-1F7DB5A9BE67}"/>
              </a:ext>
            </a:extLst>
          </p:cNvPr>
          <p:cNvSpPr>
            <a:spLocks noGrp="1"/>
          </p:cNvSpPr>
          <p:nvPr>
            <p:ph idx="1"/>
          </p:nvPr>
        </p:nvSpPr>
        <p:spPr/>
        <p:txBody>
          <a:bodyPr/>
          <a:lstStyle/>
          <a:p>
            <a:r>
              <a:rPr lang="en-US" dirty="0"/>
              <a:t>Aeroshells for reentry vehicles are traditionally designed as mission-specific structures and have a diverse set of geometries. </a:t>
            </a:r>
          </a:p>
          <a:p>
            <a:r>
              <a:rPr lang="en-US" dirty="0"/>
              <a:t>Some work has been done on aeroshell geometric optimization using multiple objectives. Drawbacks of current state of the art include: </a:t>
            </a:r>
          </a:p>
          <a:p>
            <a:pPr lvl="1"/>
            <a:r>
              <a:rPr lang="en-US" dirty="0"/>
              <a:t>Manual parameter selection</a:t>
            </a:r>
          </a:p>
          <a:p>
            <a:pPr lvl="1"/>
            <a:r>
              <a:rPr lang="en-US" dirty="0"/>
              <a:t>Reduction in target objectives</a:t>
            </a:r>
          </a:p>
          <a:p>
            <a:pPr lvl="1"/>
            <a:r>
              <a:rPr lang="en-US" dirty="0"/>
              <a:t>Implementation of processes that would not produce results as optimized as those obtained with a high-fidelity surrogate model.</a:t>
            </a:r>
          </a:p>
          <a:p>
            <a:r>
              <a:rPr lang="en-US" b="1" dirty="0"/>
              <a:t>Motivation:</a:t>
            </a:r>
            <a:r>
              <a:rPr lang="en-US" dirty="0"/>
              <a:t> implement state-of-the-art statistical and artificial intelligence techniques for the design and development of an aeroshell with mass and structural adequacy as the objective functions.</a:t>
            </a:r>
            <a:endParaRPr lang="en-US" b="1" dirty="0"/>
          </a:p>
        </p:txBody>
      </p:sp>
      <p:sp>
        <p:nvSpPr>
          <p:cNvPr id="6" name="Date Placeholder 5">
            <a:extLst>
              <a:ext uri="{FF2B5EF4-FFF2-40B4-BE49-F238E27FC236}">
                <a16:creationId xmlns:a16="http://schemas.microsoft.com/office/drawing/2014/main" id="{6E21FA9B-C916-4F9E-BD0F-7F3168AA8847}"/>
              </a:ext>
            </a:extLst>
          </p:cNvPr>
          <p:cNvSpPr>
            <a:spLocks noGrp="1"/>
          </p:cNvSpPr>
          <p:nvPr>
            <p:ph type="dt" sz="half" idx="10"/>
          </p:nvPr>
        </p:nvSpPr>
        <p:spPr/>
        <p:txBody>
          <a:bodyPr/>
          <a:lstStyle/>
          <a:p>
            <a:r>
              <a:rPr lang="en-US" dirty="0"/>
              <a:t>National Aeronautics and Space Association</a:t>
            </a:r>
          </a:p>
        </p:txBody>
      </p:sp>
      <p:sp>
        <p:nvSpPr>
          <p:cNvPr id="7" name="Slide Number Placeholder 6">
            <a:extLst>
              <a:ext uri="{FF2B5EF4-FFF2-40B4-BE49-F238E27FC236}">
                <a16:creationId xmlns:a16="http://schemas.microsoft.com/office/drawing/2014/main" id="{3CE58D54-DDDE-4758-82FC-2604A4A0F63A}"/>
              </a:ext>
            </a:extLst>
          </p:cNvPr>
          <p:cNvSpPr>
            <a:spLocks noGrp="1"/>
          </p:cNvSpPr>
          <p:nvPr>
            <p:ph type="sldNum" sz="quarter" idx="12"/>
          </p:nvPr>
        </p:nvSpPr>
        <p:spPr/>
        <p:txBody>
          <a:bodyPr/>
          <a:lstStyle/>
          <a:p>
            <a:fld id="{98B00430-F449-4D7D-8E40-5182397599E2}" type="slidenum">
              <a:rPr lang="en-US" smtClean="0"/>
              <a:pPr/>
              <a:t>4</a:t>
            </a:fld>
            <a:endParaRPr lang="en-US"/>
          </a:p>
        </p:txBody>
      </p:sp>
      <p:pic>
        <p:nvPicPr>
          <p:cNvPr id="9" name="Picture 8">
            <a:extLst>
              <a:ext uri="{FF2B5EF4-FFF2-40B4-BE49-F238E27FC236}">
                <a16:creationId xmlns:a16="http://schemas.microsoft.com/office/drawing/2014/main" id="{C3B811F9-3529-48E1-AF99-0EBF0FBA0312}"/>
              </a:ext>
            </a:extLst>
          </p:cNvPr>
          <p:cNvPicPr>
            <a:picLocks noChangeAspect="1"/>
          </p:cNvPicPr>
          <p:nvPr/>
        </p:nvPicPr>
        <p:blipFill>
          <a:blip r:embed="rId2">
            <a:clrChange>
              <a:clrFrom>
                <a:srgbClr val="FA00C0"/>
              </a:clrFrom>
              <a:clrTo>
                <a:srgbClr val="FA00C0">
                  <a:alpha val="0"/>
                </a:srgbClr>
              </a:clrTo>
            </a:clrChange>
            <a:grayscl/>
          </a:blip>
          <a:stretch>
            <a:fillRect/>
          </a:stretch>
        </p:blipFill>
        <p:spPr>
          <a:xfrm>
            <a:off x="685800" y="4277123"/>
            <a:ext cx="10820400" cy="1533525"/>
          </a:xfrm>
          <a:prstGeom prst="rect">
            <a:avLst/>
          </a:prstGeom>
        </p:spPr>
      </p:pic>
    </p:spTree>
    <p:extLst>
      <p:ext uri="{BB962C8B-B14F-4D97-AF65-F5344CB8AC3E}">
        <p14:creationId xmlns:p14="http://schemas.microsoft.com/office/powerpoint/2010/main" val="3304531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A461-DE47-4366-AF1C-6AED691F77BD}"/>
              </a:ext>
            </a:extLst>
          </p:cNvPr>
          <p:cNvSpPr>
            <a:spLocks noGrp="1"/>
          </p:cNvSpPr>
          <p:nvPr>
            <p:ph type="title"/>
          </p:nvPr>
        </p:nvSpPr>
        <p:spPr/>
        <p:txBody>
          <a:bodyPr/>
          <a:lstStyle/>
          <a:p>
            <a:r>
              <a:rPr lang="en-US" dirty="0"/>
              <a:t>Finite Element Model Construction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12CE2D-E2F4-4A45-B510-8775EF7B5BAF}"/>
                  </a:ext>
                </a:extLst>
              </p:cNvPr>
              <p:cNvSpPr>
                <a:spLocks noGrp="1"/>
              </p:cNvSpPr>
              <p:nvPr>
                <p:ph idx="1"/>
              </p:nvPr>
            </p:nvSpPr>
            <p:spPr>
              <a:xfrm>
                <a:off x="347749" y="1320427"/>
                <a:ext cx="5565371" cy="4696691"/>
              </a:xfrm>
            </p:spPr>
            <p:txBody>
              <a:bodyPr/>
              <a:lstStyle/>
              <a:p>
                <a:r>
                  <a:rPr lang="en-US" dirty="0"/>
                  <a:t>Models are generated using a script written in MATLAB with geometric input parameters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𝑏</m:t>
                        </m:r>
                      </m:sub>
                    </m:sSub>
                    <m:r>
                      <a:rPr lang="en-US" b="0" i="1" smtClean="0">
                        <a:latin typeface="Cambria Math" panose="02040503050406030204" pitchFamily="18" charset="0"/>
                      </a:rPr>
                      <m:t>, </m:t>
                    </m:r>
                    <m:r>
                      <a:rPr lang="en-US" b="0" i="1" smtClean="0">
                        <a:latin typeface="Cambria Math" panose="02040503050406030204" pitchFamily="18" charset="0"/>
                      </a:rPr>
                      <m:t>𝛼</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𝑠</m:t>
                        </m:r>
                      </m:sub>
                    </m:sSub>
                  </m:oMath>
                </a14:m>
                <a:r>
                  <a:rPr lang="en-US" dirty="0"/>
                  <a:t>]</a:t>
                </a:r>
              </a:p>
              <a:p>
                <a:r>
                  <a:rPr lang="en-US" dirty="0"/>
                  <a:t>Generated a 2D mesh with CTRIA3 and CQUAD4 shells on the X-Y plane</a:t>
                </a:r>
              </a:p>
              <a:p>
                <a:r>
                  <a:rPr lang="en-US" dirty="0"/>
                  <a:t>Z-values are determined through sets of analytical equations</a:t>
                </a:r>
              </a:p>
              <a:p>
                <a:r>
                  <a:rPr lang="en-US" dirty="0"/>
                  <a:t>Radial and circumferential stiffeners are added</a:t>
                </a:r>
              </a:p>
            </p:txBody>
          </p:sp>
        </mc:Choice>
        <mc:Fallback xmlns="">
          <p:sp>
            <p:nvSpPr>
              <p:cNvPr id="3" name="Content Placeholder 2">
                <a:extLst>
                  <a:ext uri="{FF2B5EF4-FFF2-40B4-BE49-F238E27FC236}">
                    <a16:creationId xmlns:a16="http://schemas.microsoft.com/office/drawing/2014/main" id="{1B12CE2D-E2F4-4A45-B510-8775EF7B5BAF}"/>
                  </a:ext>
                </a:extLst>
              </p:cNvPr>
              <p:cNvSpPr>
                <a:spLocks noGrp="1" noRot="1" noChangeAspect="1" noMove="1" noResize="1" noEditPoints="1" noAdjustHandles="1" noChangeArrowheads="1" noChangeShapeType="1" noTextEdit="1"/>
              </p:cNvSpPr>
              <p:nvPr>
                <p:ph idx="1"/>
              </p:nvPr>
            </p:nvSpPr>
            <p:spPr>
              <a:xfrm>
                <a:off x="347749" y="1320427"/>
                <a:ext cx="5565371" cy="4696691"/>
              </a:xfrm>
              <a:blipFill>
                <a:blip r:embed="rId3"/>
                <a:stretch>
                  <a:fillRect l="-657" t="-1299" r="-65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F27B9C4-E10F-4295-855F-37A64010CAF3}"/>
              </a:ext>
            </a:extLst>
          </p:cNvPr>
          <p:cNvPicPr>
            <a:picLocks noChangeAspect="1"/>
          </p:cNvPicPr>
          <p:nvPr/>
        </p:nvPicPr>
        <p:blipFill>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55229" y="1177815"/>
            <a:ext cx="4310741" cy="4981916"/>
          </a:xfrm>
          <a:prstGeom prst="rect">
            <a:avLst/>
          </a:prstGeom>
        </p:spPr>
      </p:pic>
      <p:pic>
        <p:nvPicPr>
          <p:cNvPr id="7" name="Picture 6">
            <a:extLst>
              <a:ext uri="{FF2B5EF4-FFF2-40B4-BE49-F238E27FC236}">
                <a16:creationId xmlns:a16="http://schemas.microsoft.com/office/drawing/2014/main" id="{4364D725-DB04-4C2A-8D11-0B51950F85C4}"/>
              </a:ext>
            </a:extLst>
          </p:cNvPr>
          <p:cNvPicPr>
            <a:picLocks noChangeAspect="1"/>
          </p:cNvPicPr>
          <p:nvPr/>
        </p:nvPicPr>
        <p:blipFill>
          <a:blip r:embed="rId6"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23564" y="5157436"/>
            <a:ext cx="6473325" cy="814968"/>
          </a:xfrm>
          <a:prstGeom prst="rect">
            <a:avLst/>
          </a:prstGeom>
        </p:spPr>
      </p:pic>
      <p:pic>
        <p:nvPicPr>
          <p:cNvPr id="10" name="Picture 9">
            <a:extLst>
              <a:ext uri="{FF2B5EF4-FFF2-40B4-BE49-F238E27FC236}">
                <a16:creationId xmlns:a16="http://schemas.microsoft.com/office/drawing/2014/main" id="{E6B8953D-1F69-4765-92AE-33A51767EAB5}"/>
              </a:ext>
            </a:extLst>
          </p:cNvPr>
          <p:cNvPicPr>
            <a:picLocks noChangeAspect="1"/>
          </p:cNvPicPr>
          <p:nvPr/>
        </p:nvPicPr>
        <p:blipFill>
          <a:blip r:embed="rId7"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69576" y="3978070"/>
            <a:ext cx="6381303" cy="891013"/>
          </a:xfrm>
          <a:prstGeom prst="rect">
            <a:avLst/>
          </a:prstGeom>
        </p:spPr>
      </p:pic>
      <p:sp>
        <p:nvSpPr>
          <p:cNvPr id="12" name="Date Placeholder 11">
            <a:extLst>
              <a:ext uri="{FF2B5EF4-FFF2-40B4-BE49-F238E27FC236}">
                <a16:creationId xmlns:a16="http://schemas.microsoft.com/office/drawing/2014/main" id="{8497AE9E-12E1-4387-9159-C935DD652913}"/>
              </a:ext>
            </a:extLst>
          </p:cNvPr>
          <p:cNvSpPr>
            <a:spLocks noGrp="1"/>
          </p:cNvSpPr>
          <p:nvPr>
            <p:ph type="dt" sz="half" idx="10"/>
          </p:nvPr>
        </p:nvSpPr>
        <p:spPr/>
        <p:txBody>
          <a:bodyPr/>
          <a:lstStyle/>
          <a:p>
            <a:r>
              <a:rPr lang="en-US" dirty="0"/>
              <a:t>National Aeronautics and Space Association</a:t>
            </a:r>
          </a:p>
        </p:txBody>
      </p:sp>
      <p:sp>
        <p:nvSpPr>
          <p:cNvPr id="13" name="Slide Number Placeholder 12">
            <a:extLst>
              <a:ext uri="{FF2B5EF4-FFF2-40B4-BE49-F238E27FC236}">
                <a16:creationId xmlns:a16="http://schemas.microsoft.com/office/drawing/2014/main" id="{4C32D30E-B454-41BA-9F81-5B41C1D0871F}"/>
              </a:ext>
            </a:extLst>
          </p:cNvPr>
          <p:cNvSpPr>
            <a:spLocks noGrp="1"/>
          </p:cNvSpPr>
          <p:nvPr>
            <p:ph type="sldNum" sz="quarter" idx="12"/>
          </p:nvPr>
        </p:nvSpPr>
        <p:spPr/>
        <p:txBody>
          <a:bodyPr/>
          <a:lstStyle/>
          <a:p>
            <a:fld id="{98B00430-F449-4D7D-8E40-5182397599E2}" type="slidenum">
              <a:rPr lang="en-US" smtClean="0"/>
              <a:pPr/>
              <a:t>5</a:t>
            </a:fld>
            <a:endParaRPr lang="en-US"/>
          </a:p>
        </p:txBody>
      </p:sp>
    </p:spTree>
    <p:extLst>
      <p:ext uri="{BB962C8B-B14F-4D97-AF65-F5344CB8AC3E}">
        <p14:creationId xmlns:p14="http://schemas.microsoft.com/office/powerpoint/2010/main" val="305882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420C-7AEF-42F2-A166-89587F3658CF}"/>
              </a:ext>
            </a:extLst>
          </p:cNvPr>
          <p:cNvSpPr>
            <a:spLocks noGrp="1"/>
          </p:cNvSpPr>
          <p:nvPr>
            <p:ph type="title"/>
          </p:nvPr>
        </p:nvSpPr>
        <p:spPr/>
        <p:txBody>
          <a:bodyPr/>
          <a:lstStyle/>
          <a:p>
            <a:r>
              <a:rPr lang="en-US" dirty="0"/>
              <a:t>Finite Element Model </a:t>
            </a:r>
          </a:p>
        </p:txBody>
      </p:sp>
      <p:sp>
        <p:nvSpPr>
          <p:cNvPr id="3" name="Content Placeholder 2">
            <a:extLst>
              <a:ext uri="{FF2B5EF4-FFF2-40B4-BE49-F238E27FC236}">
                <a16:creationId xmlns:a16="http://schemas.microsoft.com/office/drawing/2014/main" id="{69AF7710-7CCD-44E7-A3D1-BD39B5F0FE63}"/>
              </a:ext>
            </a:extLst>
          </p:cNvPr>
          <p:cNvSpPr>
            <a:spLocks noGrp="1"/>
          </p:cNvSpPr>
          <p:nvPr>
            <p:ph idx="1"/>
          </p:nvPr>
        </p:nvSpPr>
        <p:spPr>
          <a:xfrm>
            <a:off x="347749" y="933594"/>
            <a:ext cx="5044383" cy="4990812"/>
          </a:xfrm>
        </p:spPr>
        <p:txBody>
          <a:bodyPr>
            <a:normAutofit/>
          </a:bodyPr>
          <a:lstStyle/>
          <a:p>
            <a:r>
              <a:rPr lang="en-US" sz="1600" dirty="0"/>
              <a:t>Executes with NASTRAN</a:t>
            </a:r>
          </a:p>
          <a:p>
            <a:r>
              <a:rPr lang="en-US" sz="1600" dirty="0"/>
              <a:t>Three simulations: </a:t>
            </a:r>
          </a:p>
          <a:p>
            <a:pPr lvl="1"/>
            <a:r>
              <a:rPr lang="en-US" sz="1400" dirty="0"/>
              <a:t>SOL 105 (linear buckling)</a:t>
            </a:r>
          </a:p>
          <a:p>
            <a:pPr lvl="1"/>
            <a:r>
              <a:rPr lang="en-US" sz="1400" dirty="0"/>
              <a:t>SOL 103 (real eigenvalue analysis) </a:t>
            </a:r>
          </a:p>
          <a:p>
            <a:pPr lvl="1"/>
            <a:r>
              <a:rPr lang="en-US" sz="1400" dirty="0"/>
              <a:t>SOL 101 (linear statics) with inertia relief</a:t>
            </a:r>
          </a:p>
          <a:p>
            <a:r>
              <a:rPr lang="en-US" sz="1600" dirty="0"/>
              <a:t>Post-processing written in Python</a:t>
            </a:r>
          </a:p>
        </p:txBody>
      </p:sp>
      <p:sp>
        <p:nvSpPr>
          <p:cNvPr id="6" name="Date Placeholder 5">
            <a:extLst>
              <a:ext uri="{FF2B5EF4-FFF2-40B4-BE49-F238E27FC236}">
                <a16:creationId xmlns:a16="http://schemas.microsoft.com/office/drawing/2014/main" id="{B48691C5-E8F0-4D85-81CE-CC107FDF57F2}"/>
              </a:ext>
            </a:extLst>
          </p:cNvPr>
          <p:cNvSpPr>
            <a:spLocks noGrp="1"/>
          </p:cNvSpPr>
          <p:nvPr>
            <p:ph type="dt" sz="half" idx="10"/>
          </p:nvPr>
        </p:nvSpPr>
        <p:spPr/>
        <p:txBody>
          <a:bodyPr/>
          <a:lstStyle/>
          <a:p>
            <a:r>
              <a:rPr lang="en-US"/>
              <a:t>National Aeronautics and Space Association</a:t>
            </a:r>
            <a:endParaRPr lang="en-US" dirty="0"/>
          </a:p>
        </p:txBody>
      </p:sp>
      <p:sp>
        <p:nvSpPr>
          <p:cNvPr id="7" name="Slide Number Placeholder 6">
            <a:extLst>
              <a:ext uri="{FF2B5EF4-FFF2-40B4-BE49-F238E27FC236}">
                <a16:creationId xmlns:a16="http://schemas.microsoft.com/office/drawing/2014/main" id="{EA543398-C2D7-4429-AD48-54E62886F320}"/>
              </a:ext>
            </a:extLst>
          </p:cNvPr>
          <p:cNvSpPr>
            <a:spLocks noGrp="1"/>
          </p:cNvSpPr>
          <p:nvPr>
            <p:ph type="sldNum" sz="quarter" idx="12"/>
          </p:nvPr>
        </p:nvSpPr>
        <p:spPr/>
        <p:txBody>
          <a:bodyPr/>
          <a:lstStyle/>
          <a:p>
            <a:fld id="{98B00430-F449-4D7D-8E40-5182397599E2}" type="slidenum">
              <a:rPr lang="en-US" smtClean="0"/>
              <a:pPr/>
              <a:t>6</a:t>
            </a:fld>
            <a:endParaRPr lang="en-US" dirty="0"/>
          </a:p>
        </p:txBody>
      </p:sp>
      <p:graphicFrame>
        <p:nvGraphicFramePr>
          <p:cNvPr id="8" name="Table 5">
            <a:extLst>
              <a:ext uri="{FF2B5EF4-FFF2-40B4-BE49-F238E27FC236}">
                <a16:creationId xmlns:a16="http://schemas.microsoft.com/office/drawing/2014/main" id="{CADF0E82-7240-47D7-906B-56B872B56398}"/>
              </a:ext>
            </a:extLst>
          </p:cNvPr>
          <p:cNvGraphicFramePr>
            <a:graphicFrameLocks noGrp="1"/>
          </p:cNvGraphicFramePr>
          <p:nvPr>
            <p:extLst>
              <p:ext uri="{D42A27DB-BD31-4B8C-83A1-F6EECF244321}">
                <p14:modId xmlns:p14="http://schemas.microsoft.com/office/powerpoint/2010/main" val="382569919"/>
              </p:ext>
            </p:extLst>
          </p:nvPr>
        </p:nvGraphicFramePr>
        <p:xfrm>
          <a:off x="5608399" y="898006"/>
          <a:ext cx="4900772" cy="5257800"/>
        </p:xfrm>
        <a:graphic>
          <a:graphicData uri="http://schemas.openxmlformats.org/drawingml/2006/table">
            <a:tbl>
              <a:tblPr firstRow="1" bandRow="1"/>
              <a:tblGrid>
                <a:gridCol w="2734323">
                  <a:extLst>
                    <a:ext uri="{9D8B030D-6E8A-4147-A177-3AD203B41FA5}">
                      <a16:colId xmlns:a16="http://schemas.microsoft.com/office/drawing/2014/main" val="805205869"/>
                    </a:ext>
                  </a:extLst>
                </a:gridCol>
                <a:gridCol w="2166449">
                  <a:extLst>
                    <a:ext uri="{9D8B030D-6E8A-4147-A177-3AD203B41FA5}">
                      <a16:colId xmlns:a16="http://schemas.microsoft.com/office/drawing/2014/main" val="3193955313"/>
                    </a:ext>
                  </a:extLst>
                </a:gridCol>
              </a:tblGrid>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b="1" dirty="0">
                          <a:latin typeface="Arial" panose="020B0604020202020204" pitchFamily="34" charset="0"/>
                          <a:cs typeface="Arial" panose="020B0604020202020204" pitchFamily="34" charset="0"/>
                        </a:rPr>
                        <a:t>Adjustable Parameters</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r>
                        <a:rPr lang="en-US" sz="900" b="1" dirty="0">
                          <a:latin typeface="Arial" panose="020B0604020202020204" pitchFamily="34" charset="0"/>
                          <a:cs typeface="Arial" panose="020B0604020202020204" pitchFamily="34" charset="0"/>
                        </a:rPr>
                        <a:t>Category</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2531990"/>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b="0" dirty="0">
                          <a:solidFill>
                            <a:schemeClr val="bg1"/>
                          </a:solidFill>
                          <a:latin typeface="Arial" panose="020B0604020202020204" pitchFamily="34" charset="0"/>
                          <a:cs typeface="Arial" panose="020B0604020202020204" pitchFamily="34" charset="0"/>
                        </a:rPr>
                        <a:t>Nose radius (Rn)</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81"/>
                    </a:solidFill>
                  </a:tcPr>
                </a:tc>
                <a:tc rowSpan="9">
                  <a:txBody>
                    <a:bodyPr/>
                    <a:lstStyle/>
                    <a:p>
                      <a:pPr algn="ctr"/>
                      <a:r>
                        <a:rPr lang="en-US" sz="900" b="1" dirty="0">
                          <a:solidFill>
                            <a:schemeClr val="bg1"/>
                          </a:solidFill>
                          <a:latin typeface="Arial" panose="020B0604020202020204" pitchFamily="34" charset="0"/>
                          <a:cs typeface="Arial" panose="020B0604020202020204" pitchFamily="34" charset="0"/>
                        </a:rPr>
                        <a:t>Aeroshell geometric properties</a:t>
                      </a: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81"/>
                    </a:solidFill>
                  </a:tcPr>
                </a:tc>
                <a:extLst>
                  <a:ext uri="{0D108BD9-81ED-4DB2-BD59-A6C34878D82A}">
                    <a16:rowId xmlns:a16="http://schemas.microsoft.com/office/drawing/2014/main" val="152522490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Total heat shield radius (Rb)</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81"/>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77741983"/>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Side curve radius (Rs)</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81"/>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6799823"/>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Alpha angle</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81"/>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55425182"/>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Beta angles</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81"/>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45289165"/>
                  </a:ext>
                </a:extLst>
              </a:tr>
              <a:tr h="181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strike="noStrike" baseline="0" dirty="0">
                          <a:solidFill>
                            <a:schemeClr val="bg1"/>
                          </a:solidFill>
                          <a:latin typeface="Arial" panose="020B0604020202020204" pitchFamily="34" charset="0"/>
                          <a:cs typeface="Arial" panose="020B0604020202020204" pitchFamily="34" charset="0"/>
                        </a:rPr>
                        <a:t>Thickness</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8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39262751"/>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rgbClr val="000000"/>
                          </a:solidFill>
                          <a:latin typeface="Arial" panose="020B0604020202020204" pitchFamily="34" charset="0"/>
                          <a:cs typeface="Arial" panose="020B0604020202020204" pitchFamily="34" charset="0"/>
                        </a:rPr>
                        <a:t>Payload mass</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FFF81"/>
                    </a:solidFill>
                  </a:tcPr>
                </a:tc>
                <a:tc vMerge="1">
                  <a:txBody>
                    <a:bodyPr/>
                    <a:lstStyle/>
                    <a:p>
                      <a:pPr algn="ctr"/>
                      <a:endParaRPr lang="en-US" sz="800" strike="noStrike" baseline="0" dirty="0">
                        <a:solidFill>
                          <a:srgbClr val="000000"/>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88071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rgbClr val="000000"/>
                          </a:solidFill>
                          <a:latin typeface="Arial" panose="020B0604020202020204" pitchFamily="34" charset="0"/>
                          <a:cs typeface="Arial" panose="020B0604020202020204" pitchFamily="34" charset="0"/>
                        </a:rPr>
                        <a:t>Distance between payload and heat shield</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FFF81"/>
                    </a:solidFill>
                  </a:tcPr>
                </a:tc>
                <a:tc vMerge="1">
                  <a:txBody>
                    <a:bodyPr/>
                    <a:lstStyle/>
                    <a:p>
                      <a:pPr algn="ctr"/>
                      <a:endParaRPr lang="en-US" sz="800" strike="noStrike" baseline="0" dirty="0">
                        <a:solidFill>
                          <a:srgbClr val="000000"/>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75075962"/>
                  </a:ext>
                </a:extLst>
              </a:tr>
              <a:tr h="181741">
                <a:tc>
                  <a:txBody>
                    <a:bodyPr/>
                    <a:lstStyle/>
                    <a:p>
                      <a:pPr algn="ctr"/>
                      <a:r>
                        <a:rPr lang="en-US" sz="900" strike="noStrike" baseline="0" dirty="0">
                          <a:solidFill>
                            <a:srgbClr val="000000"/>
                          </a:solidFill>
                          <a:latin typeface="Arial" panose="020B0604020202020204" pitchFamily="34" charset="0"/>
                          <a:cs typeface="Arial" panose="020B0604020202020204" pitchFamily="34" charset="0"/>
                        </a:rPr>
                        <a:t>Entry load (Earth g)</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FFF81"/>
                    </a:solidFill>
                  </a:tcPr>
                </a:tc>
                <a:tc vMerge="1">
                  <a:txBody>
                    <a:bodyPr/>
                    <a:lstStyle/>
                    <a:p>
                      <a:pPr algn="ctr"/>
                      <a:endParaRPr lang="en-US" sz="800" strike="noStrike" baseline="0" dirty="0">
                        <a:solidFill>
                          <a:srgbClr val="000000"/>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5353356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Circumferential mesh density</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99FF99"/>
                    </a:solidFill>
                  </a:tcPr>
                </a:tc>
                <a:tc rowSpan="2">
                  <a:txBody>
                    <a:bodyPr/>
                    <a:lstStyle/>
                    <a:p>
                      <a:pPr algn="ctr"/>
                      <a:r>
                        <a:rPr lang="en-US" sz="900" b="1" strike="noStrike" baseline="0" dirty="0">
                          <a:solidFill>
                            <a:schemeClr val="bg1"/>
                          </a:solidFill>
                          <a:latin typeface="Arial" panose="020B0604020202020204" pitchFamily="34" charset="0"/>
                          <a:cs typeface="Arial" panose="020B0604020202020204" pitchFamily="34" charset="0"/>
                        </a:rPr>
                        <a:t>Model mesh properties</a:t>
                      </a: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FF99"/>
                    </a:solidFill>
                  </a:tcPr>
                </a:tc>
                <a:extLst>
                  <a:ext uri="{0D108BD9-81ED-4DB2-BD59-A6C34878D82A}">
                    <a16:rowId xmlns:a16="http://schemas.microsoft.com/office/drawing/2014/main" val="1743877293"/>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Radial mesh density</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9FF99"/>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6FF66"/>
                    </a:solidFill>
                  </a:tcPr>
                </a:tc>
                <a:extLst>
                  <a:ext uri="{0D108BD9-81ED-4DB2-BD59-A6C34878D82A}">
                    <a16:rowId xmlns:a16="http://schemas.microsoft.com/office/drawing/2014/main" val="2949846624"/>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Material Density</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89E0FF"/>
                    </a:solidFill>
                  </a:tcPr>
                </a:tc>
                <a:tc rowSpan="3">
                  <a:txBody>
                    <a:bodyPr/>
                    <a:lstStyle/>
                    <a:p>
                      <a:pPr algn="ctr"/>
                      <a:r>
                        <a:rPr lang="en-US" sz="900" b="1" strike="noStrike" baseline="0" dirty="0">
                          <a:solidFill>
                            <a:schemeClr val="bg1"/>
                          </a:solidFill>
                          <a:latin typeface="Arial" panose="020B0604020202020204" pitchFamily="34" charset="0"/>
                          <a:cs typeface="Arial" panose="020B0604020202020204" pitchFamily="34" charset="0"/>
                        </a:rPr>
                        <a:t>Aeroshell material properties</a:t>
                      </a: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9E0FF"/>
                    </a:solidFill>
                  </a:tcPr>
                </a:tc>
                <a:extLst>
                  <a:ext uri="{0D108BD9-81ED-4DB2-BD59-A6C34878D82A}">
                    <a16:rowId xmlns:a16="http://schemas.microsoft.com/office/drawing/2014/main" val="792268727"/>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Material elastic modulus</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9E0FF"/>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991023954"/>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Material Poisson’s ratio</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9E0FF"/>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40336114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Radial stiffener spacing</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BE6262"/>
                    </a:solidFill>
                  </a:tcPr>
                </a:tc>
                <a:tc rowSpan="3">
                  <a:txBody>
                    <a:bodyPr/>
                    <a:lstStyle/>
                    <a:p>
                      <a:pPr algn="ctr"/>
                      <a:r>
                        <a:rPr lang="en-US" sz="900" b="1" strike="noStrike" baseline="0" dirty="0">
                          <a:solidFill>
                            <a:schemeClr val="bg1"/>
                          </a:solidFill>
                          <a:latin typeface="Arial" panose="020B0604020202020204" pitchFamily="34" charset="0"/>
                          <a:cs typeface="Arial" panose="020B0604020202020204" pitchFamily="34" charset="0"/>
                        </a:rPr>
                        <a:t>Stiffener geometric properties</a:t>
                      </a: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6262"/>
                    </a:solidFill>
                  </a:tcPr>
                </a:tc>
                <a:extLst>
                  <a:ext uri="{0D108BD9-81ED-4DB2-BD59-A6C34878D82A}">
                    <a16:rowId xmlns:a16="http://schemas.microsoft.com/office/drawing/2014/main" val="502568280"/>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Circumferential stiffener spacing</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BE6262"/>
                    </a:solidFill>
                  </a:tcPr>
                </a:tc>
                <a:tc vMerge="1">
                  <a:txBody>
                    <a:bodyPr/>
                    <a:lstStyle/>
                    <a:p>
                      <a:pPr algn="ctr"/>
                      <a:endParaRPr lang="en-US" sz="900" b="1" strike="noStrike" baseline="0" dirty="0">
                        <a:solidFill>
                          <a:schemeClr val="bg1"/>
                        </a:solidFill>
                        <a:latin typeface="Arial" panose="020B0604020202020204" pitchFamily="34" charset="0"/>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6262"/>
                    </a:solidFill>
                  </a:tcPr>
                </a:tc>
                <a:extLst>
                  <a:ext uri="{0D108BD9-81ED-4DB2-BD59-A6C34878D82A}">
                    <a16:rowId xmlns:a16="http://schemas.microsoft.com/office/drawing/2014/main" val="3367933517"/>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Stiffener cross-section (base, height)</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BE6262"/>
                    </a:solidFill>
                  </a:tcPr>
                </a:tc>
                <a:tc vMerge="1">
                  <a:txBody>
                    <a:bodyPr/>
                    <a:lstStyle/>
                    <a:p>
                      <a:pPr algn="ctr"/>
                      <a:endParaRPr lang="en-US" sz="900" b="1" strike="noStrike" baseline="0" dirty="0">
                        <a:solidFill>
                          <a:schemeClr val="bg1"/>
                        </a:solidFill>
                        <a:latin typeface="Arial" panose="020B0604020202020204" pitchFamily="34" charset="0"/>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6262"/>
                    </a:solidFill>
                  </a:tcPr>
                </a:tc>
                <a:extLst>
                  <a:ext uri="{0D108BD9-81ED-4DB2-BD59-A6C34878D82A}">
                    <a16:rowId xmlns:a16="http://schemas.microsoft.com/office/drawing/2014/main" val="398098402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Stiffener elastic modulus</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966FF"/>
                    </a:solidFill>
                  </a:tcPr>
                </a:tc>
                <a:tc rowSpan="3">
                  <a:txBody>
                    <a:bodyPr/>
                    <a:lstStyle/>
                    <a:p>
                      <a:pPr algn="ctr"/>
                      <a:r>
                        <a:rPr lang="en-US" sz="900" b="1" strike="noStrike" baseline="0" dirty="0">
                          <a:solidFill>
                            <a:schemeClr val="bg1"/>
                          </a:solidFill>
                          <a:latin typeface="Arial" panose="020B0604020202020204" pitchFamily="34" charset="0"/>
                          <a:cs typeface="Arial" panose="020B0604020202020204" pitchFamily="34" charset="0"/>
                        </a:rPr>
                        <a:t>Stiffener material properties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66FF"/>
                    </a:solidFill>
                  </a:tcPr>
                </a:tc>
                <a:extLst>
                  <a:ext uri="{0D108BD9-81ED-4DB2-BD59-A6C34878D82A}">
                    <a16:rowId xmlns:a16="http://schemas.microsoft.com/office/drawing/2014/main" val="1418022206"/>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Stiffener Poisson’s ratio</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966FF"/>
                    </a:solidFill>
                  </a:tcPr>
                </a:tc>
                <a:tc vMerge="1">
                  <a:txBody>
                    <a:bodyPr/>
                    <a:lstStyle/>
                    <a:p>
                      <a:pPr algn="ctr"/>
                      <a:r>
                        <a:rPr lang="en-US" sz="900" b="1" strike="noStrike" baseline="0" dirty="0">
                          <a:solidFill>
                            <a:schemeClr val="bg1"/>
                          </a:solidFill>
                          <a:latin typeface="Arial" panose="020B0604020202020204" pitchFamily="34" charset="0"/>
                          <a:cs typeface="Arial" panose="020B0604020202020204" pitchFamily="34" charset="0"/>
                        </a:rPr>
                        <a:t>Stiffener material properties</a:t>
                      </a: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33FF"/>
                    </a:solidFill>
                  </a:tcPr>
                </a:tc>
                <a:extLst>
                  <a:ext uri="{0D108BD9-81ED-4DB2-BD59-A6C34878D82A}">
                    <a16:rowId xmlns:a16="http://schemas.microsoft.com/office/drawing/2014/main" val="3236121655"/>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Stiffener density</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966FF"/>
                    </a:solidFill>
                  </a:tcPr>
                </a:tc>
                <a:tc vMerge="1">
                  <a:txBody>
                    <a:bodyPr/>
                    <a:lstStyle/>
                    <a:p>
                      <a:pPr algn="ctr"/>
                      <a:endParaRPr lang="en-US" sz="800" strike="noStrike" baseline="0" dirty="0">
                        <a:solidFill>
                          <a:schemeClr val="bg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33FF"/>
                    </a:solidFill>
                  </a:tcPr>
                </a:tc>
                <a:extLst>
                  <a:ext uri="{0D108BD9-81ED-4DB2-BD59-A6C34878D82A}">
                    <a16:rowId xmlns:a16="http://schemas.microsoft.com/office/drawing/2014/main" val="3866545793"/>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FEM maximum time</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6A2AE"/>
                    </a:solidFill>
                  </a:tcPr>
                </a:tc>
                <a:tc rowSpan="2">
                  <a:txBody>
                    <a:bodyPr/>
                    <a:lstStyle/>
                    <a:p>
                      <a:pPr algn="ctr"/>
                      <a:r>
                        <a:rPr lang="en-US" sz="900" b="1" strike="noStrike" baseline="0" dirty="0">
                          <a:solidFill>
                            <a:schemeClr val="bg1"/>
                          </a:solidFill>
                          <a:latin typeface="Arial" panose="020B0604020202020204" pitchFamily="34" charset="0"/>
                          <a:cs typeface="Arial" panose="020B0604020202020204" pitchFamily="34" charset="0"/>
                        </a:rPr>
                        <a:t>FEM solver options</a:t>
                      </a: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A6A2AE"/>
                    </a:solidFill>
                  </a:tcPr>
                </a:tc>
                <a:extLst>
                  <a:ext uri="{0D108BD9-81ED-4DB2-BD59-A6C34878D82A}">
                    <a16:rowId xmlns:a16="http://schemas.microsoft.com/office/drawing/2014/main" val="3444310194"/>
                  </a:ext>
                </a:extLst>
              </a:tr>
              <a:tr h="181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900" strike="noStrike" baseline="0" dirty="0">
                          <a:solidFill>
                            <a:schemeClr val="bg1"/>
                          </a:solidFill>
                          <a:latin typeface="Arial" panose="020B0604020202020204" pitchFamily="34" charset="0"/>
                          <a:cs typeface="Arial" panose="020B0604020202020204" pitchFamily="34" charset="0"/>
                        </a:rPr>
                        <a:t>FEM time step</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A6A2AE"/>
                    </a:solidFill>
                  </a:tcPr>
                </a:tc>
                <a:tc vMerge="1">
                  <a:txBody>
                    <a:bodyPr/>
                    <a:lstStyle/>
                    <a:p>
                      <a:pPr algn="ctr"/>
                      <a:endParaRPr lang="en-US" sz="800" strike="noStrike" baseline="0" dirty="0">
                        <a:solidFill>
                          <a:schemeClr val="tx1"/>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000099"/>
                    </a:solidFill>
                  </a:tcPr>
                </a:tc>
                <a:extLst>
                  <a:ext uri="{0D108BD9-81ED-4DB2-BD59-A6C34878D82A}">
                    <a16:rowId xmlns:a16="http://schemas.microsoft.com/office/drawing/2014/main" val="3955097064"/>
                  </a:ext>
                </a:extLst>
              </a:tr>
            </a:tbl>
          </a:graphicData>
        </a:graphic>
      </p:graphicFrame>
      <p:pic>
        <p:nvPicPr>
          <p:cNvPr id="16" name="Picture 15">
            <a:extLst>
              <a:ext uri="{FF2B5EF4-FFF2-40B4-BE49-F238E27FC236}">
                <a16:creationId xmlns:a16="http://schemas.microsoft.com/office/drawing/2014/main" id="{D39339E1-072E-49CD-B7F2-923AB5CBC2D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838200" y="2838859"/>
            <a:ext cx="3657186" cy="3439496"/>
          </a:xfrm>
          <a:prstGeom prst="rect">
            <a:avLst/>
          </a:prstGeom>
        </p:spPr>
      </p:pic>
    </p:spTree>
    <p:extLst>
      <p:ext uri="{BB962C8B-B14F-4D97-AF65-F5344CB8AC3E}">
        <p14:creationId xmlns:p14="http://schemas.microsoft.com/office/powerpoint/2010/main" val="1866859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834565-6DEC-4ECB-A339-94AB141FCDF8}"/>
              </a:ext>
            </a:extLst>
          </p:cNvPr>
          <p:cNvPicPr>
            <a:picLocks noChangeAspect="1"/>
          </p:cNvPicPr>
          <p:nvPr/>
        </p:nvPicPr>
        <p:blipFill rotWithShape="1">
          <a:blip r:embed="rId3" cstate="email">
            <a:clrChange>
              <a:clrFrom>
                <a:srgbClr val="000000"/>
              </a:clrFrom>
              <a:clrTo>
                <a:srgbClr val="000000">
                  <a:alpha val="0"/>
                </a:srgbClr>
              </a:clrTo>
            </a:clrChange>
            <a:extLst>
              <a:ext uri="{BEBA8EAE-BF5A-486C-A8C5-ECC9F3942E4B}">
                <a14:imgProps xmlns:a14="http://schemas.microsoft.com/office/drawing/2010/main">
                  <a14:imgLayer r:embed="rId4">
                    <a14:imgEffect>
                      <a14:saturation sat="78000"/>
                    </a14:imgEffect>
                  </a14:imgLayer>
                </a14:imgProps>
              </a:ext>
              <a:ext uri="{28A0092B-C50C-407E-A947-70E740481C1C}">
                <a14:useLocalDpi xmlns:a14="http://schemas.microsoft.com/office/drawing/2010/main"/>
              </a:ext>
            </a:extLst>
          </a:blip>
          <a:srcRect b="3644"/>
          <a:stretch/>
        </p:blipFill>
        <p:spPr>
          <a:xfrm>
            <a:off x="347749" y="425738"/>
            <a:ext cx="11496502" cy="5930612"/>
          </a:xfrm>
          <a:prstGeom prst="rect">
            <a:avLst/>
          </a:prstGeom>
        </p:spPr>
      </p:pic>
      <p:sp>
        <p:nvSpPr>
          <p:cNvPr id="2" name="Title 1">
            <a:extLst>
              <a:ext uri="{FF2B5EF4-FFF2-40B4-BE49-F238E27FC236}">
                <a16:creationId xmlns:a16="http://schemas.microsoft.com/office/drawing/2014/main" id="{1394E868-8CCD-4F80-9E14-0D0501D29922}"/>
              </a:ext>
            </a:extLst>
          </p:cNvPr>
          <p:cNvSpPr>
            <a:spLocks noGrp="1"/>
          </p:cNvSpPr>
          <p:nvPr>
            <p:ph type="title"/>
          </p:nvPr>
        </p:nvSpPr>
        <p:spPr/>
        <p:txBody>
          <a:bodyPr/>
          <a:lstStyle/>
          <a:p>
            <a:r>
              <a:rPr lang="en-US" dirty="0"/>
              <a:t>Aeroshell Model Description</a:t>
            </a:r>
          </a:p>
        </p:txBody>
      </p:sp>
      <p:cxnSp>
        <p:nvCxnSpPr>
          <p:cNvPr id="8" name="Straight Arrow Connector 7">
            <a:extLst>
              <a:ext uri="{FF2B5EF4-FFF2-40B4-BE49-F238E27FC236}">
                <a16:creationId xmlns:a16="http://schemas.microsoft.com/office/drawing/2014/main" id="{4FC53669-E60D-4D92-946A-D245E3E6792B}"/>
              </a:ext>
            </a:extLst>
          </p:cNvPr>
          <p:cNvCxnSpPr>
            <a:cxnSpLocks/>
            <a:stCxn id="10" idx="0"/>
          </p:cNvCxnSpPr>
          <p:nvPr/>
        </p:nvCxnSpPr>
        <p:spPr>
          <a:xfrm flipV="1">
            <a:off x="1571922" y="3062765"/>
            <a:ext cx="308492" cy="1240597"/>
          </a:xfrm>
          <a:prstGeom prst="straightConnector1">
            <a:avLst/>
          </a:prstGeom>
          <a:ln w="12700">
            <a:solidFill>
              <a:srgbClr val="01FDFD"/>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023582-8060-4661-B77C-DC7C09EF12EF}"/>
              </a:ext>
            </a:extLst>
          </p:cNvPr>
          <p:cNvSpPr txBox="1"/>
          <p:nvPr/>
        </p:nvSpPr>
        <p:spPr>
          <a:xfrm>
            <a:off x="382585" y="4303362"/>
            <a:ext cx="2378673" cy="523220"/>
          </a:xfrm>
          <a:prstGeom prst="rect">
            <a:avLst/>
          </a:prstGeom>
          <a:noFill/>
        </p:spPr>
        <p:txBody>
          <a:bodyPr wrap="square" rtlCol="0">
            <a:spAutoFit/>
          </a:bodyPr>
          <a:lstStyle/>
          <a:p>
            <a:r>
              <a:rPr lang="en-US" sz="1400" dirty="0">
                <a:solidFill>
                  <a:srgbClr val="01FDFD"/>
                </a:solidFill>
                <a:latin typeface="Arial" panose="020B0604020202020204" pitchFamily="34" charset="0"/>
                <a:cs typeface="Arial" panose="020B0604020202020204" pitchFamily="34" charset="0"/>
              </a:rPr>
              <a:t>Stiffeners (circumferential &amp; tangential) </a:t>
            </a:r>
          </a:p>
        </p:txBody>
      </p:sp>
      <p:cxnSp>
        <p:nvCxnSpPr>
          <p:cNvPr id="13" name="Straight Arrow Connector 12">
            <a:extLst>
              <a:ext uri="{FF2B5EF4-FFF2-40B4-BE49-F238E27FC236}">
                <a16:creationId xmlns:a16="http://schemas.microsoft.com/office/drawing/2014/main" id="{44AD3DE5-6D19-44B0-8149-52CE820977E6}"/>
              </a:ext>
            </a:extLst>
          </p:cNvPr>
          <p:cNvCxnSpPr>
            <a:cxnSpLocks/>
            <a:stCxn id="14" idx="0"/>
          </p:cNvCxnSpPr>
          <p:nvPr/>
        </p:nvCxnSpPr>
        <p:spPr>
          <a:xfrm flipV="1">
            <a:off x="3770626" y="3943609"/>
            <a:ext cx="1574441" cy="145863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E17B08-A988-4F8C-B5D9-8F6E2AC46DCB}"/>
              </a:ext>
            </a:extLst>
          </p:cNvPr>
          <p:cNvSpPr txBox="1"/>
          <p:nvPr/>
        </p:nvSpPr>
        <p:spPr>
          <a:xfrm>
            <a:off x="2581289" y="5402243"/>
            <a:ext cx="2378673" cy="95410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RBE3 distributed coupling elements connected to specified circumferential stiffener ring</a:t>
            </a:r>
          </a:p>
        </p:txBody>
      </p:sp>
      <p:sp>
        <p:nvSpPr>
          <p:cNvPr id="18" name="TextBox 17">
            <a:extLst>
              <a:ext uri="{FF2B5EF4-FFF2-40B4-BE49-F238E27FC236}">
                <a16:creationId xmlns:a16="http://schemas.microsoft.com/office/drawing/2014/main" id="{7177EB91-3856-404D-8151-4CA959F42158}"/>
              </a:ext>
            </a:extLst>
          </p:cNvPr>
          <p:cNvSpPr txBox="1"/>
          <p:nvPr/>
        </p:nvSpPr>
        <p:spPr>
          <a:xfrm>
            <a:off x="8032233" y="5359168"/>
            <a:ext cx="2378673" cy="307777"/>
          </a:xfrm>
          <a:prstGeom prst="rect">
            <a:avLst/>
          </a:prstGeom>
          <a:noFill/>
        </p:spPr>
        <p:txBody>
          <a:bodyPr wrap="square" rtlCol="0">
            <a:spAutoFit/>
          </a:bodyPr>
          <a:lstStyle/>
          <a:p>
            <a:r>
              <a:rPr lang="en-US" sz="1400" dirty="0">
                <a:solidFill>
                  <a:srgbClr val="FFFF00"/>
                </a:solidFill>
                <a:latin typeface="Arial" panose="020B0604020202020204" pitchFamily="34" charset="0"/>
                <a:cs typeface="Arial" panose="020B0604020202020204" pitchFamily="34" charset="0"/>
              </a:rPr>
              <a:t>Lumped payload mass</a:t>
            </a:r>
          </a:p>
        </p:txBody>
      </p:sp>
      <p:cxnSp>
        <p:nvCxnSpPr>
          <p:cNvPr id="22" name="Straight Arrow Connector 21">
            <a:extLst>
              <a:ext uri="{FF2B5EF4-FFF2-40B4-BE49-F238E27FC236}">
                <a16:creationId xmlns:a16="http://schemas.microsoft.com/office/drawing/2014/main" id="{D560CC4E-E20C-4A91-80F2-8B1A22B9BC0D}"/>
              </a:ext>
            </a:extLst>
          </p:cNvPr>
          <p:cNvCxnSpPr>
            <a:cxnSpLocks/>
          </p:cNvCxnSpPr>
          <p:nvPr/>
        </p:nvCxnSpPr>
        <p:spPr>
          <a:xfrm flipH="1">
            <a:off x="6134173" y="5513057"/>
            <a:ext cx="1908071" cy="74015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66EFA29-5FD1-49CB-9974-BD62962ABF16}"/>
              </a:ext>
            </a:extLst>
          </p:cNvPr>
          <p:cNvSpPr txBox="1"/>
          <p:nvPr/>
        </p:nvSpPr>
        <p:spPr>
          <a:xfrm>
            <a:off x="347749" y="1191283"/>
            <a:ext cx="334049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Entry static models with inertia relief only: free-free boundary condition</a:t>
            </a:r>
          </a:p>
        </p:txBody>
      </p:sp>
      <p:sp>
        <p:nvSpPr>
          <p:cNvPr id="38" name="TextBox 37">
            <a:extLst>
              <a:ext uri="{FF2B5EF4-FFF2-40B4-BE49-F238E27FC236}">
                <a16:creationId xmlns:a16="http://schemas.microsoft.com/office/drawing/2014/main" id="{CE4E83F0-DBC5-4AC8-9C99-17FD731B5C8B}"/>
              </a:ext>
            </a:extLst>
          </p:cNvPr>
          <p:cNvSpPr txBox="1"/>
          <p:nvPr/>
        </p:nvSpPr>
        <p:spPr>
          <a:xfrm>
            <a:off x="8240219" y="3474667"/>
            <a:ext cx="3340498" cy="307777"/>
          </a:xfrm>
          <a:prstGeom prst="rect">
            <a:avLst/>
          </a:prstGeom>
          <a:noFill/>
        </p:spPr>
        <p:txBody>
          <a:bodyPr wrap="square" rtlCol="0">
            <a:spAutoFit/>
          </a:bodyPr>
          <a:lstStyle/>
          <a:p>
            <a:r>
              <a:rPr lang="en-US" sz="1400" dirty="0">
                <a:solidFill>
                  <a:srgbClr val="929292"/>
                </a:solidFill>
                <a:latin typeface="Arial" panose="020B0604020202020204" pitchFamily="34" charset="0"/>
                <a:cs typeface="Arial" panose="020B0604020202020204" pitchFamily="34" charset="0"/>
              </a:rPr>
              <a:t>CTRIA3 and CQUAD4 shell elements</a:t>
            </a:r>
          </a:p>
        </p:txBody>
      </p:sp>
      <p:cxnSp>
        <p:nvCxnSpPr>
          <p:cNvPr id="39" name="Straight Arrow Connector 38">
            <a:extLst>
              <a:ext uri="{FF2B5EF4-FFF2-40B4-BE49-F238E27FC236}">
                <a16:creationId xmlns:a16="http://schemas.microsoft.com/office/drawing/2014/main" id="{9F5D2909-28AB-4EE6-AA6E-106B85C21D62}"/>
              </a:ext>
            </a:extLst>
          </p:cNvPr>
          <p:cNvCxnSpPr>
            <a:cxnSpLocks/>
          </p:cNvCxnSpPr>
          <p:nvPr/>
        </p:nvCxnSpPr>
        <p:spPr>
          <a:xfrm flipH="1" flipV="1">
            <a:off x="7889967" y="3062765"/>
            <a:ext cx="360263" cy="565791"/>
          </a:xfrm>
          <a:prstGeom prst="straightConnector1">
            <a:avLst/>
          </a:prstGeom>
          <a:ln w="12700">
            <a:solidFill>
              <a:srgbClr val="92929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ED4316-A3C2-46FD-909F-80DA3F76066A}"/>
              </a:ext>
            </a:extLst>
          </p:cNvPr>
          <p:cNvSpPr txBox="1"/>
          <p:nvPr/>
        </p:nvSpPr>
        <p:spPr>
          <a:xfrm>
            <a:off x="9848164" y="904137"/>
            <a:ext cx="2204502" cy="954107"/>
          </a:xfrm>
          <a:prstGeom prst="rect">
            <a:avLst/>
          </a:prstGeom>
          <a:noFill/>
        </p:spPr>
        <p:txBody>
          <a:bodyPr wrap="square" rtlCol="0">
            <a:spAutoFit/>
          </a:bodyPr>
          <a:lstStyle/>
          <a:p>
            <a:r>
              <a:rPr lang="en-US" sz="1400" dirty="0">
                <a:solidFill>
                  <a:srgbClr val="FFFF00"/>
                </a:solidFill>
                <a:latin typeface="Arial" panose="020B0604020202020204" pitchFamily="34" charset="0"/>
                <a:cs typeface="Arial" panose="020B0604020202020204" pitchFamily="34" charset="0"/>
              </a:rPr>
              <a:t>PLOAD4 entry pressure loading (modified Newtonian pressure) </a:t>
            </a:r>
            <a:r>
              <a:rPr lang="en-US" sz="1400" dirty="0">
                <a:solidFill>
                  <a:srgbClr val="FF0000"/>
                </a:solidFill>
                <a:latin typeface="Arial" panose="020B0604020202020204" pitchFamily="34" charset="0"/>
                <a:cs typeface="Arial" panose="020B0604020202020204" pitchFamily="34" charset="0"/>
              </a:rPr>
              <a:t>[backup 1]</a:t>
            </a:r>
            <a:endParaRPr lang="en-US" sz="1400" dirty="0">
              <a:solidFill>
                <a:srgbClr val="FFFF00"/>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CE2DFEC1-C97A-4B09-82EA-2BBBF6ED951C}"/>
              </a:ext>
            </a:extLst>
          </p:cNvPr>
          <p:cNvCxnSpPr>
            <a:cxnSpLocks/>
          </p:cNvCxnSpPr>
          <p:nvPr/>
        </p:nvCxnSpPr>
        <p:spPr>
          <a:xfrm flipH="1">
            <a:off x="8795659" y="1058026"/>
            <a:ext cx="1062515" cy="632287"/>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5AA5B87-1D13-4D84-A9C7-A6C9A825A278}"/>
              </a:ext>
            </a:extLst>
          </p:cNvPr>
          <p:cNvSpPr>
            <a:spLocks noGrp="1"/>
          </p:cNvSpPr>
          <p:nvPr>
            <p:ph type="dt" sz="half" idx="10"/>
          </p:nvPr>
        </p:nvSpPr>
        <p:spPr/>
        <p:txBody>
          <a:bodyPr/>
          <a:lstStyle/>
          <a:p>
            <a:r>
              <a:rPr lang="en-US"/>
              <a:t>National Aeronautics and Space Association</a:t>
            </a:r>
            <a:endParaRPr lang="en-US" dirty="0"/>
          </a:p>
        </p:txBody>
      </p:sp>
      <p:sp>
        <p:nvSpPr>
          <p:cNvPr id="6" name="Slide Number Placeholder 5">
            <a:extLst>
              <a:ext uri="{FF2B5EF4-FFF2-40B4-BE49-F238E27FC236}">
                <a16:creationId xmlns:a16="http://schemas.microsoft.com/office/drawing/2014/main" id="{FA8F2822-2248-4FB7-BCC0-3781077221D1}"/>
              </a:ext>
            </a:extLst>
          </p:cNvPr>
          <p:cNvSpPr>
            <a:spLocks noGrp="1"/>
          </p:cNvSpPr>
          <p:nvPr>
            <p:ph type="sldNum" sz="quarter" idx="12"/>
          </p:nvPr>
        </p:nvSpPr>
        <p:spPr/>
        <p:txBody>
          <a:bodyPr/>
          <a:lstStyle/>
          <a:p>
            <a:fld id="{98B00430-F449-4D7D-8E40-5182397599E2}" type="slidenum">
              <a:rPr lang="en-US" smtClean="0"/>
              <a:pPr/>
              <a:t>7</a:t>
            </a:fld>
            <a:endParaRPr lang="en-US"/>
          </a:p>
        </p:txBody>
      </p:sp>
      <p:sp>
        <p:nvSpPr>
          <p:cNvPr id="17" name="Isosceles Triangle 16">
            <a:extLst>
              <a:ext uri="{FF2B5EF4-FFF2-40B4-BE49-F238E27FC236}">
                <a16:creationId xmlns:a16="http://schemas.microsoft.com/office/drawing/2014/main" id="{ACC1ED09-72EB-4853-A655-B57B6E48AF8C}"/>
              </a:ext>
            </a:extLst>
          </p:cNvPr>
          <p:cNvSpPr/>
          <p:nvPr/>
        </p:nvSpPr>
        <p:spPr>
          <a:xfrm>
            <a:off x="6003572" y="5607242"/>
            <a:ext cx="222720" cy="192000"/>
          </a:xfrm>
          <a:prstGeom prst="triangle">
            <a:avLst/>
          </a:prstGeom>
          <a:noFill/>
          <a:ln w="19050">
            <a:solidFill>
              <a:srgbClr val="46FF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609A666-693E-46B6-915B-3FEED4E5EC0A}"/>
              </a:ext>
            </a:extLst>
          </p:cNvPr>
          <p:cNvCxnSpPr>
            <a:cxnSpLocks/>
            <a:stCxn id="17" idx="0"/>
          </p:cNvCxnSpPr>
          <p:nvPr/>
        </p:nvCxnSpPr>
        <p:spPr>
          <a:xfrm>
            <a:off x="6114932" y="5607242"/>
            <a:ext cx="3336" cy="633762"/>
          </a:xfrm>
          <a:prstGeom prst="line">
            <a:avLst/>
          </a:prstGeom>
          <a:ln w="19050">
            <a:solidFill>
              <a:srgbClr val="46FF0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4AD9DFF-5277-4654-A07F-AC9F49D04C9A}"/>
              </a:ext>
            </a:extLst>
          </p:cNvPr>
          <p:cNvSpPr txBox="1"/>
          <p:nvPr/>
        </p:nvSpPr>
        <p:spPr>
          <a:xfrm>
            <a:off x="8048138" y="4759004"/>
            <a:ext cx="3340498" cy="523220"/>
          </a:xfrm>
          <a:prstGeom prst="rect">
            <a:avLst/>
          </a:prstGeom>
          <a:noFill/>
        </p:spPr>
        <p:txBody>
          <a:bodyPr wrap="square" rtlCol="0">
            <a:spAutoFit/>
          </a:bodyPr>
          <a:lstStyle/>
          <a:p>
            <a:r>
              <a:rPr lang="en-US" sz="1400" dirty="0">
                <a:solidFill>
                  <a:srgbClr val="46FF05"/>
                </a:solidFill>
                <a:latin typeface="Arial" panose="020B0604020202020204" pitchFamily="34" charset="0"/>
                <a:cs typeface="Arial" panose="020B0604020202020204" pitchFamily="34" charset="0"/>
              </a:rPr>
              <a:t>Buckling model only: RBE2 kinematic coupling element</a:t>
            </a:r>
          </a:p>
        </p:txBody>
      </p:sp>
      <p:cxnSp>
        <p:nvCxnSpPr>
          <p:cNvPr id="24" name="Straight Arrow Connector 23">
            <a:extLst>
              <a:ext uri="{FF2B5EF4-FFF2-40B4-BE49-F238E27FC236}">
                <a16:creationId xmlns:a16="http://schemas.microsoft.com/office/drawing/2014/main" id="{E7B61431-A01F-447C-8017-0445AE2C8791}"/>
              </a:ext>
            </a:extLst>
          </p:cNvPr>
          <p:cNvCxnSpPr>
            <a:cxnSpLocks/>
            <a:stCxn id="23" idx="1"/>
          </p:cNvCxnSpPr>
          <p:nvPr/>
        </p:nvCxnSpPr>
        <p:spPr>
          <a:xfrm flipH="1">
            <a:off x="6150078" y="5020614"/>
            <a:ext cx="1898060" cy="868736"/>
          </a:xfrm>
          <a:prstGeom prst="straightConnector1">
            <a:avLst/>
          </a:prstGeom>
          <a:ln w="12700">
            <a:solidFill>
              <a:srgbClr val="46FF05"/>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64217E-AA81-41CB-87E8-EDF348199603}"/>
              </a:ext>
            </a:extLst>
          </p:cNvPr>
          <p:cNvSpPr txBox="1"/>
          <p:nvPr/>
        </p:nvSpPr>
        <p:spPr>
          <a:xfrm>
            <a:off x="8091884" y="4189889"/>
            <a:ext cx="3532579" cy="523220"/>
          </a:xfrm>
          <a:prstGeom prst="rect">
            <a:avLst/>
          </a:prstGeom>
          <a:noFill/>
        </p:spPr>
        <p:txBody>
          <a:bodyPr wrap="square" rtlCol="0">
            <a:spAutoFit/>
          </a:bodyPr>
          <a:lstStyle/>
          <a:p>
            <a:r>
              <a:rPr lang="en-US" sz="1400" dirty="0">
                <a:solidFill>
                  <a:srgbClr val="46FF05"/>
                </a:solidFill>
                <a:latin typeface="Arial" panose="020B0604020202020204" pitchFamily="34" charset="0"/>
                <a:cs typeface="Arial" panose="020B0604020202020204" pitchFamily="34" charset="0"/>
              </a:rPr>
              <a:t>Buckling model only: fixed boundary condition (123456) at CM</a:t>
            </a:r>
          </a:p>
        </p:txBody>
      </p:sp>
      <p:cxnSp>
        <p:nvCxnSpPr>
          <p:cNvPr id="26" name="Straight Arrow Connector 25">
            <a:extLst>
              <a:ext uri="{FF2B5EF4-FFF2-40B4-BE49-F238E27FC236}">
                <a16:creationId xmlns:a16="http://schemas.microsoft.com/office/drawing/2014/main" id="{9B7A4E12-D5DC-4B40-9063-B8B25EF7D43D}"/>
              </a:ext>
            </a:extLst>
          </p:cNvPr>
          <p:cNvCxnSpPr>
            <a:cxnSpLocks/>
            <a:stCxn id="25" idx="1"/>
          </p:cNvCxnSpPr>
          <p:nvPr/>
        </p:nvCxnSpPr>
        <p:spPr>
          <a:xfrm flipH="1">
            <a:off x="6150078" y="4451499"/>
            <a:ext cx="1941806" cy="1172760"/>
          </a:xfrm>
          <a:prstGeom prst="straightConnector1">
            <a:avLst/>
          </a:prstGeom>
          <a:ln w="12700">
            <a:solidFill>
              <a:srgbClr val="46FF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128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2105DF-059F-4A5D-9467-78D2BE0DBD99}"/>
              </a:ext>
            </a:extLst>
          </p:cNvPr>
          <p:cNvPicPr>
            <a:picLocks noChangeAspect="1"/>
          </p:cNvPicPr>
          <p:nvPr/>
        </p:nvPicPr>
        <p:blipFill>
          <a:blip r:embed="rId2">
            <a:clrChange>
              <a:clrFrom>
                <a:srgbClr val="FA00C0"/>
              </a:clrFrom>
              <a:clrTo>
                <a:srgbClr val="FA00C0">
                  <a:alpha val="0"/>
                </a:srgbClr>
              </a:clrTo>
            </a:clrChange>
            <a:grayscl/>
          </a:blip>
          <a:stretch>
            <a:fillRect/>
          </a:stretch>
        </p:blipFill>
        <p:spPr>
          <a:xfrm>
            <a:off x="685800" y="4442036"/>
            <a:ext cx="10820400" cy="1533525"/>
          </a:xfrm>
          <a:prstGeom prst="rect">
            <a:avLst/>
          </a:prstGeom>
        </p:spPr>
      </p:pic>
      <p:sp>
        <p:nvSpPr>
          <p:cNvPr id="2" name="Title 1">
            <a:extLst>
              <a:ext uri="{FF2B5EF4-FFF2-40B4-BE49-F238E27FC236}">
                <a16:creationId xmlns:a16="http://schemas.microsoft.com/office/drawing/2014/main" id="{270200F8-0BFD-4886-8196-3F8CD8CC6233}"/>
              </a:ext>
            </a:extLst>
          </p:cNvPr>
          <p:cNvSpPr>
            <a:spLocks noGrp="1"/>
          </p:cNvSpPr>
          <p:nvPr>
            <p:ph type="title"/>
          </p:nvPr>
        </p:nvSpPr>
        <p:spPr/>
        <p:txBody>
          <a:bodyPr/>
          <a:lstStyle/>
          <a:p>
            <a:r>
              <a:rPr lang="en-US" dirty="0"/>
              <a:t>Baseline Parameters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EC7777-E069-49D2-A169-70DC3B5EA1E6}"/>
                  </a:ext>
                </a:extLst>
              </p:cNvPr>
              <p:cNvSpPr>
                <a:spLocks noGrp="1"/>
              </p:cNvSpPr>
              <p:nvPr>
                <p:ph idx="1"/>
              </p:nvPr>
            </p:nvSpPr>
            <p:spPr>
              <a:xfrm>
                <a:off x="515685" y="1428098"/>
                <a:ext cx="8094915" cy="2475301"/>
              </a:xfrm>
            </p:spPr>
            <p:txBody>
              <a:bodyPr>
                <a:normAutofit fontScale="92500" lnSpcReduction="10000"/>
              </a:bodyPr>
              <a:lstStyle/>
              <a:p>
                <a:r>
                  <a:rPr lang="en-US" dirty="0"/>
                  <a:t>Baseline parameters are based on the </a:t>
                </a:r>
                <a:r>
                  <a:rPr lang="en-US" b="1" dirty="0"/>
                  <a:t>Pathfinder </a:t>
                </a:r>
                <a:r>
                  <a:rPr lang="en-US" dirty="0"/>
                  <a:t>geometry [2]</a:t>
                </a:r>
              </a:p>
              <a:p>
                <a:pPr lvl="1"/>
                <a:r>
                  <a:rPr lang="en-US" dirty="0"/>
                  <a:t>Launch: December 4, 1996</a:t>
                </a:r>
              </a:p>
              <a:p>
                <a:pPr lvl="1"/>
                <a:r>
                  <a:rPr lang="en-US" dirty="0"/>
                  <a:t>Entry to Martian atmosphere: July 4, 1997</a:t>
                </a:r>
              </a:p>
              <a:p>
                <a:r>
                  <a:rPr lang="en-US" dirty="0"/>
                  <a:t>Aeroshell radius: 1.325 m</a:t>
                </a:r>
              </a:p>
              <a:p>
                <a:r>
                  <a:rPr lang="en-US" dirty="0"/>
                  <a:t>Nose radius: 0.663 m</a:t>
                </a:r>
              </a:p>
              <a:p>
                <a:r>
                  <a:rPr lang="en-US" dirty="0"/>
                  <a:t>Shoulder radius: 0.066 m</a:t>
                </a:r>
              </a:p>
              <a:p>
                <a:r>
                  <a:rPr lang="en-US" dirty="0"/>
                  <a:t>Cone angle (</a:t>
                </a:r>
                <a14:m>
                  <m:oMath xmlns:m="http://schemas.openxmlformats.org/officeDocument/2006/math">
                    <m:r>
                      <a:rPr lang="en-US" b="0" i="1" smtClean="0">
                        <a:latin typeface="Cambria Math" panose="02040503050406030204" pitchFamily="18" charset="0"/>
                      </a:rPr>
                      <m:t>𝛼</m:t>
                    </m:r>
                  </m:oMath>
                </a14:m>
                <a:r>
                  <a:rPr lang="en-US" dirty="0"/>
                  <a:t>): 70 deg</a:t>
                </a:r>
              </a:p>
              <a:p>
                <a:r>
                  <a:rPr lang="en-US" dirty="0"/>
                  <a:t>t (thickness): 19 mm</a:t>
                </a:r>
              </a:p>
            </p:txBody>
          </p:sp>
        </mc:Choice>
        <mc:Fallback xmlns="">
          <p:sp>
            <p:nvSpPr>
              <p:cNvPr id="3" name="Content Placeholder 2">
                <a:extLst>
                  <a:ext uri="{FF2B5EF4-FFF2-40B4-BE49-F238E27FC236}">
                    <a16:creationId xmlns:a16="http://schemas.microsoft.com/office/drawing/2014/main" id="{B1EC7777-E069-49D2-A169-70DC3B5EA1E6}"/>
                  </a:ext>
                </a:extLst>
              </p:cNvPr>
              <p:cNvSpPr>
                <a:spLocks noGrp="1" noRot="1" noChangeAspect="1" noMove="1" noResize="1" noEditPoints="1" noAdjustHandles="1" noChangeArrowheads="1" noChangeShapeType="1" noTextEdit="1"/>
              </p:cNvSpPr>
              <p:nvPr>
                <p:ph idx="1"/>
              </p:nvPr>
            </p:nvSpPr>
            <p:spPr>
              <a:xfrm>
                <a:off x="515685" y="1428098"/>
                <a:ext cx="8094915" cy="2475301"/>
              </a:xfrm>
              <a:blipFill>
                <a:blip r:embed="rId3"/>
                <a:stretch>
                  <a:fillRect l="-377" t="-2709" b="-295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E8213A7-D9F2-4E12-B7A8-88BDC9F18E19}"/>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DCC03966-52CA-4E84-862A-161FA53D137D}"/>
              </a:ext>
            </a:extLst>
          </p:cNvPr>
          <p:cNvSpPr>
            <a:spLocks noGrp="1"/>
          </p:cNvSpPr>
          <p:nvPr>
            <p:ph type="sldNum" sz="quarter" idx="12"/>
          </p:nvPr>
        </p:nvSpPr>
        <p:spPr/>
        <p:txBody>
          <a:bodyPr/>
          <a:lstStyle/>
          <a:p>
            <a:fld id="{98B00430-F449-4D7D-8E40-5182397599E2}" type="slidenum">
              <a:rPr lang="en-US" smtClean="0"/>
              <a:pPr/>
              <a:t>8</a:t>
            </a:fld>
            <a:endParaRPr lang="en-US"/>
          </a:p>
        </p:txBody>
      </p:sp>
      <p:pic>
        <p:nvPicPr>
          <p:cNvPr id="8" name="Picture 7">
            <a:extLst>
              <a:ext uri="{FF2B5EF4-FFF2-40B4-BE49-F238E27FC236}">
                <a16:creationId xmlns:a16="http://schemas.microsoft.com/office/drawing/2014/main" id="{338ADCD3-62E1-4A90-BAC8-77075A01480A}"/>
              </a:ext>
            </a:extLst>
          </p:cNvPr>
          <p:cNvPicPr>
            <a:picLocks noChangeAspect="1"/>
          </p:cNvPicPr>
          <p:nvPr/>
        </p:nvPicPr>
        <p:blipFill>
          <a:blip r:embed="rId4"/>
          <a:stretch>
            <a:fillRect/>
          </a:stretch>
        </p:blipFill>
        <p:spPr>
          <a:xfrm>
            <a:off x="7315201" y="891923"/>
            <a:ext cx="2667000" cy="3550113"/>
          </a:xfrm>
          <a:prstGeom prst="rect">
            <a:avLst/>
          </a:prstGeom>
        </p:spPr>
      </p:pic>
      <p:cxnSp>
        <p:nvCxnSpPr>
          <p:cNvPr id="10" name="Straight Connector 9">
            <a:extLst>
              <a:ext uri="{FF2B5EF4-FFF2-40B4-BE49-F238E27FC236}">
                <a16:creationId xmlns:a16="http://schemas.microsoft.com/office/drawing/2014/main" id="{B1610A75-5A49-433B-A76C-3C115E6B5267}"/>
              </a:ext>
            </a:extLst>
          </p:cNvPr>
          <p:cNvCxnSpPr>
            <a:cxnSpLocks/>
          </p:cNvCxnSpPr>
          <p:nvPr/>
        </p:nvCxnSpPr>
        <p:spPr>
          <a:xfrm>
            <a:off x="7941291" y="3023253"/>
            <a:ext cx="4416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C354163-EEDB-49D0-B1B2-CA58342A0EE6}"/>
                  </a:ext>
                </a:extLst>
              </p:cNvPr>
              <p:cNvSpPr txBox="1"/>
              <p:nvPr/>
            </p:nvSpPr>
            <p:spPr>
              <a:xfrm>
                <a:off x="8209388" y="3023253"/>
                <a:ext cx="114710"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solidFill>
                            <a:schemeClr val="tx1"/>
                          </a:solidFill>
                          <a:latin typeface="Cambria Math" panose="02040503050406030204" pitchFamily="18" charset="0"/>
                        </a:rPr>
                        <m:t>𝛼</m:t>
                      </m:r>
                    </m:oMath>
                  </m:oMathPara>
                </a14:m>
                <a:endParaRPr lang="en-US" sz="1050" b="0" dirty="0">
                  <a:solidFill>
                    <a:schemeClr val="tx1"/>
                  </a:solidFill>
                </a:endParaRPr>
              </a:p>
            </p:txBody>
          </p:sp>
        </mc:Choice>
        <mc:Fallback xmlns="">
          <p:sp>
            <p:nvSpPr>
              <p:cNvPr id="12" name="TextBox 11">
                <a:extLst>
                  <a:ext uri="{FF2B5EF4-FFF2-40B4-BE49-F238E27FC236}">
                    <a16:creationId xmlns:a16="http://schemas.microsoft.com/office/drawing/2014/main" id="{5C354163-EEDB-49D0-B1B2-CA58342A0EE6}"/>
                  </a:ext>
                </a:extLst>
              </p:cNvPr>
              <p:cNvSpPr txBox="1">
                <a:spLocks noRot="1" noChangeAspect="1" noMove="1" noResize="1" noEditPoints="1" noAdjustHandles="1" noChangeArrowheads="1" noChangeShapeType="1" noTextEdit="1"/>
              </p:cNvSpPr>
              <p:nvPr/>
            </p:nvSpPr>
            <p:spPr>
              <a:xfrm>
                <a:off x="8209388" y="3023253"/>
                <a:ext cx="114710" cy="161583"/>
              </a:xfrm>
              <a:prstGeom prst="rect">
                <a:avLst/>
              </a:prstGeom>
              <a:blipFill>
                <a:blip r:embed="rId5"/>
                <a:stretch>
                  <a:fillRect l="-15789" r="-10526"/>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25944D27-34F2-44EB-983E-DC75B41359C9}"/>
              </a:ext>
            </a:extLst>
          </p:cNvPr>
          <p:cNvSpPr/>
          <p:nvPr/>
        </p:nvSpPr>
        <p:spPr>
          <a:xfrm>
            <a:off x="2233835" y="4692755"/>
            <a:ext cx="1195122" cy="119597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2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D8C-3FD2-499F-9E78-38E317A825A4}"/>
              </a:ext>
            </a:extLst>
          </p:cNvPr>
          <p:cNvSpPr>
            <a:spLocks noGrp="1"/>
          </p:cNvSpPr>
          <p:nvPr>
            <p:ph type="title"/>
          </p:nvPr>
        </p:nvSpPr>
        <p:spPr>
          <a:xfrm>
            <a:off x="347749" y="262665"/>
            <a:ext cx="11006051" cy="871207"/>
          </a:xfrm>
        </p:spPr>
        <p:txBody>
          <a:bodyPr>
            <a:noAutofit/>
          </a:bodyPr>
          <a:lstStyle/>
          <a:p>
            <a:r>
              <a:rPr lang="en-US" sz="3600" dirty="0"/>
              <a:t>Parameter Variation - Applicable Space Filling Techniques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96CE8-D7B3-4EEF-982C-C171F3B8A4DB}"/>
                  </a:ext>
                </a:extLst>
              </p:cNvPr>
              <p:cNvSpPr>
                <a:spLocks noGrp="1"/>
              </p:cNvSpPr>
              <p:nvPr>
                <p:ph idx="1"/>
              </p:nvPr>
            </p:nvSpPr>
            <p:spPr>
              <a:xfrm>
                <a:off x="347749" y="1379501"/>
                <a:ext cx="11556076" cy="4780230"/>
              </a:xfrm>
            </p:spPr>
            <p:txBody>
              <a:bodyPr>
                <a:normAutofit/>
              </a:bodyPr>
              <a:lstStyle/>
              <a:p>
                <a:pPr marL="0" indent="0">
                  <a:spcBef>
                    <a:spcPts val="0"/>
                  </a:spcBef>
                  <a:buNone/>
                </a:pPr>
                <a:r>
                  <a:rPr lang="en-US" sz="1600" b="1" dirty="0"/>
                  <a:t>Objective: optimize the parameter variation and dimensionality reduction processes by intelligently sampling sets of parameters</a:t>
                </a:r>
                <a:endParaRPr lang="en-US" sz="1600" dirty="0"/>
              </a:p>
              <a:p>
                <a:pPr marL="0" indent="0" algn="ctr">
                  <a:spcBef>
                    <a:spcPts val="0"/>
                  </a:spcBef>
                  <a:buNone/>
                </a:pPr>
                <a:endParaRPr lang="en-US" sz="1600" dirty="0"/>
              </a:p>
              <a:p>
                <a:pPr>
                  <a:spcBef>
                    <a:spcPts val="0"/>
                  </a:spcBef>
                </a:pPr>
                <a:r>
                  <a:rPr lang="en-US" sz="1600" dirty="0"/>
                  <a:t>The convergence of a random uniformly-distributed parameter selection is proportional to the variance </a:t>
                </a:r>
                <a14:m>
                  <m:oMath xmlns:m="http://schemas.openxmlformats.org/officeDocument/2006/math">
                    <m:r>
                      <m:rPr>
                        <m:sty m:val="p"/>
                      </m:rPr>
                      <a:rPr lang="en-US" sz="1600" dirty="0" smtClean="0">
                        <a:latin typeface="Cambria Math" panose="02040503050406030204" pitchFamily="18" charset="0"/>
                      </a:rPr>
                      <m:t>O</m:t>
                    </m:r>
                    <m:d>
                      <m:dPr>
                        <m:ctrlPr>
                          <a:rPr lang="en-US" sz="1600" b="0" i="1" dirty="0" smtClean="0">
                            <a:latin typeface="Cambria Math" panose="02040503050406030204" pitchFamily="18" charset="0"/>
                          </a:rPr>
                        </m:ctrlPr>
                      </m:dPr>
                      <m:e>
                        <m:rad>
                          <m:radPr>
                            <m:degHide m:val="on"/>
                            <m:ctrlPr>
                              <a:rPr lang="en-US" sz="1600" b="0" i="1" dirty="0" smtClean="0">
                                <a:latin typeface="Cambria Math" panose="02040503050406030204" pitchFamily="18" charset="0"/>
                              </a:rPr>
                            </m:ctrlPr>
                          </m:radPr>
                          <m:deg/>
                          <m:e>
                            <m:r>
                              <a:rPr lang="en-US" sz="1600" b="0" i="1" dirty="0" smtClean="0">
                                <a:latin typeface="Cambria Math" panose="02040503050406030204" pitchFamily="18" charset="0"/>
                              </a:rPr>
                              <m:t>𝑁</m:t>
                            </m:r>
                          </m:e>
                        </m:rad>
                      </m:e>
                    </m:d>
                    <m:r>
                      <a:rPr lang="en-US" sz="1600" b="0" i="1" smtClean="0">
                        <a:latin typeface="Cambria Math" panose="02040503050406030204" pitchFamily="18" charset="0"/>
                      </a:rPr>
                      <m:t> </m:t>
                    </m:r>
                  </m:oMath>
                </a14:m>
                <a:r>
                  <a:rPr lang="en-US" sz="1600" dirty="0"/>
                  <a:t> </a:t>
                </a:r>
                <a:r>
                  <a:rPr lang="en-US" sz="1600" dirty="0">
                    <a:solidFill>
                      <a:srgbClr val="FF0000"/>
                    </a:solidFill>
                  </a:rPr>
                  <a:t>[backup 2]</a:t>
                </a:r>
                <a:r>
                  <a:rPr lang="en-US" sz="1600" dirty="0"/>
                  <a:t>. To reduce the error of the estimate by half, 4x the samples are needed.</a:t>
                </a:r>
              </a:p>
              <a:p>
                <a:pPr algn="ctr">
                  <a:spcBef>
                    <a:spcPts val="0"/>
                  </a:spcBef>
                </a:pPr>
                <a:endParaRPr lang="en-US" sz="1600" dirty="0"/>
              </a:p>
            </p:txBody>
          </p:sp>
        </mc:Choice>
        <mc:Fallback xmlns="">
          <p:sp>
            <p:nvSpPr>
              <p:cNvPr id="3" name="Content Placeholder 2">
                <a:extLst>
                  <a:ext uri="{FF2B5EF4-FFF2-40B4-BE49-F238E27FC236}">
                    <a16:creationId xmlns:a16="http://schemas.microsoft.com/office/drawing/2014/main" id="{BCF96CE8-D7B3-4EEF-982C-C171F3B8A4DB}"/>
                  </a:ext>
                </a:extLst>
              </p:cNvPr>
              <p:cNvSpPr>
                <a:spLocks noGrp="1" noRot="1" noChangeAspect="1" noMove="1" noResize="1" noEditPoints="1" noAdjustHandles="1" noChangeArrowheads="1" noChangeShapeType="1" noTextEdit="1"/>
              </p:cNvSpPr>
              <p:nvPr>
                <p:ph idx="1"/>
              </p:nvPr>
            </p:nvSpPr>
            <p:spPr>
              <a:xfrm>
                <a:off x="347749" y="1379501"/>
                <a:ext cx="11556076" cy="4780230"/>
              </a:xfrm>
              <a:blipFill>
                <a:blip r:embed="rId3"/>
                <a:stretch>
                  <a:fillRect l="-264" t="-89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0E4A67-B6D2-4174-8252-35019DFA36BB}"/>
              </a:ext>
            </a:extLst>
          </p:cNvPr>
          <p:cNvSpPr>
            <a:spLocks noGrp="1"/>
          </p:cNvSpPr>
          <p:nvPr>
            <p:ph type="dt" sz="half" idx="10"/>
          </p:nvPr>
        </p:nvSpPr>
        <p:spPr/>
        <p:txBody>
          <a:bodyPr/>
          <a:lstStyle/>
          <a:p>
            <a:r>
              <a:rPr lang="en-US"/>
              <a:t>National Aeronautics and Space Association</a:t>
            </a:r>
            <a:endParaRPr lang="en-US" dirty="0"/>
          </a:p>
        </p:txBody>
      </p:sp>
      <p:sp>
        <p:nvSpPr>
          <p:cNvPr id="5" name="Slide Number Placeholder 4">
            <a:extLst>
              <a:ext uri="{FF2B5EF4-FFF2-40B4-BE49-F238E27FC236}">
                <a16:creationId xmlns:a16="http://schemas.microsoft.com/office/drawing/2014/main" id="{57C07872-F792-4563-8647-2022F534A006}"/>
              </a:ext>
            </a:extLst>
          </p:cNvPr>
          <p:cNvSpPr>
            <a:spLocks noGrp="1"/>
          </p:cNvSpPr>
          <p:nvPr>
            <p:ph type="sldNum" sz="quarter" idx="12"/>
          </p:nvPr>
        </p:nvSpPr>
        <p:spPr/>
        <p:txBody>
          <a:bodyPr/>
          <a:lstStyle/>
          <a:p>
            <a:fld id="{98B00430-F449-4D7D-8E40-5182397599E2}" type="slidenum">
              <a:rPr lang="en-US" smtClean="0"/>
              <a:pPr/>
              <a:t>9</a:t>
            </a:fld>
            <a:endParaRPr lang="en-US"/>
          </a:p>
        </p:txBody>
      </p:sp>
      <p:grpSp>
        <p:nvGrpSpPr>
          <p:cNvPr id="7" name="Group 6">
            <a:extLst>
              <a:ext uri="{FF2B5EF4-FFF2-40B4-BE49-F238E27FC236}">
                <a16:creationId xmlns:a16="http://schemas.microsoft.com/office/drawing/2014/main" id="{85750224-E392-4D79-8302-6182796A6272}"/>
              </a:ext>
            </a:extLst>
          </p:cNvPr>
          <p:cNvGrpSpPr/>
          <p:nvPr/>
        </p:nvGrpSpPr>
        <p:grpSpPr>
          <a:xfrm>
            <a:off x="457001" y="2802193"/>
            <a:ext cx="11277998" cy="3455847"/>
            <a:chOff x="1066388" y="3233561"/>
            <a:chExt cx="9870252" cy="3024480"/>
          </a:xfrm>
        </p:grpSpPr>
        <p:pic>
          <p:nvPicPr>
            <p:cNvPr id="35" name="Picture 34">
              <a:extLst>
                <a:ext uri="{FF2B5EF4-FFF2-40B4-BE49-F238E27FC236}">
                  <a16:creationId xmlns:a16="http://schemas.microsoft.com/office/drawing/2014/main" id="{C895F4C0-5AEF-45A5-8EC7-129B095AF1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388" y="3233561"/>
              <a:ext cx="4032640" cy="3024480"/>
            </a:xfrm>
            <a:prstGeom prst="rect">
              <a:avLst/>
            </a:prstGeom>
          </p:spPr>
        </p:pic>
        <p:pic>
          <p:nvPicPr>
            <p:cNvPr id="37" name="Picture 36">
              <a:extLst>
                <a:ext uri="{FF2B5EF4-FFF2-40B4-BE49-F238E27FC236}">
                  <a16:creationId xmlns:a16="http://schemas.microsoft.com/office/drawing/2014/main" id="{2420FA27-1807-4C31-93C3-AB4669CB66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4413" y="3233561"/>
              <a:ext cx="4032640" cy="3024480"/>
            </a:xfrm>
            <a:prstGeom prst="rect">
              <a:avLst/>
            </a:prstGeom>
          </p:spPr>
        </p:pic>
        <p:pic>
          <p:nvPicPr>
            <p:cNvPr id="39" name="Picture 38">
              <a:extLst>
                <a:ext uri="{FF2B5EF4-FFF2-40B4-BE49-F238E27FC236}">
                  <a16:creationId xmlns:a16="http://schemas.microsoft.com/office/drawing/2014/main" id="{61CD1199-AA62-4AF4-9A6E-2280D5F541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4000" y="3233561"/>
              <a:ext cx="4032640" cy="3024480"/>
            </a:xfrm>
            <a:prstGeom prst="rect">
              <a:avLst/>
            </a:prstGeom>
          </p:spPr>
        </p:pic>
        <p:sp>
          <p:nvSpPr>
            <p:cNvPr id="40" name="TextBox 39">
              <a:extLst>
                <a:ext uri="{FF2B5EF4-FFF2-40B4-BE49-F238E27FC236}">
                  <a16:creationId xmlns:a16="http://schemas.microsoft.com/office/drawing/2014/main" id="{EDE870C4-1CD3-4DFE-BD51-A72F23A7F655}"/>
                </a:ext>
              </a:extLst>
            </p:cNvPr>
            <p:cNvSpPr txBox="1"/>
            <p:nvPr/>
          </p:nvSpPr>
          <p:spPr>
            <a:xfrm>
              <a:off x="2422187" y="4105072"/>
              <a:ext cx="652743" cy="215444"/>
            </a:xfrm>
            <a:prstGeom prst="rect">
              <a:avLst/>
            </a:prstGeom>
            <a:noFill/>
          </p:spPr>
          <p:txBody>
            <a:bodyPr wrap="none" rtlCol="0">
              <a:spAutoFit/>
            </a:bodyPr>
            <a:lstStyle/>
            <a:p>
              <a:r>
                <a:rPr lang="en-US" sz="800" dirty="0">
                  <a:solidFill>
                    <a:srgbClr val="FF0000"/>
                  </a:solidFill>
                </a:rPr>
                <a:t>(0.25, 0.75)</a:t>
              </a:r>
            </a:p>
          </p:txBody>
        </p:sp>
        <p:sp>
          <p:nvSpPr>
            <p:cNvPr id="41" name="TextBox 40">
              <a:extLst>
                <a:ext uri="{FF2B5EF4-FFF2-40B4-BE49-F238E27FC236}">
                  <a16:creationId xmlns:a16="http://schemas.microsoft.com/office/drawing/2014/main" id="{B2CCECAC-5587-4BAA-9035-1EEDCA39AAB7}"/>
                </a:ext>
              </a:extLst>
            </p:cNvPr>
            <p:cNvSpPr txBox="1"/>
            <p:nvPr/>
          </p:nvSpPr>
          <p:spPr>
            <a:xfrm>
              <a:off x="5232398" y="4105072"/>
              <a:ext cx="652743" cy="215444"/>
            </a:xfrm>
            <a:prstGeom prst="rect">
              <a:avLst/>
            </a:prstGeom>
            <a:noFill/>
          </p:spPr>
          <p:txBody>
            <a:bodyPr wrap="none" rtlCol="0">
              <a:spAutoFit/>
            </a:bodyPr>
            <a:lstStyle/>
            <a:p>
              <a:r>
                <a:rPr lang="en-US" sz="800" dirty="0">
                  <a:solidFill>
                    <a:srgbClr val="FF0000"/>
                  </a:solidFill>
                </a:rPr>
                <a:t>(0.25, 0.75)</a:t>
              </a:r>
            </a:p>
          </p:txBody>
        </p:sp>
        <p:sp>
          <p:nvSpPr>
            <p:cNvPr id="42" name="TextBox 41">
              <a:extLst>
                <a:ext uri="{FF2B5EF4-FFF2-40B4-BE49-F238E27FC236}">
                  <a16:creationId xmlns:a16="http://schemas.microsoft.com/office/drawing/2014/main" id="{928BFB6C-5984-4B31-8626-AC41E4574E46}"/>
                </a:ext>
              </a:extLst>
            </p:cNvPr>
            <p:cNvSpPr txBox="1"/>
            <p:nvPr/>
          </p:nvSpPr>
          <p:spPr>
            <a:xfrm>
              <a:off x="8143868" y="4105072"/>
              <a:ext cx="652743" cy="215444"/>
            </a:xfrm>
            <a:prstGeom prst="rect">
              <a:avLst/>
            </a:prstGeom>
            <a:noFill/>
          </p:spPr>
          <p:txBody>
            <a:bodyPr wrap="none" rtlCol="0">
              <a:spAutoFit/>
            </a:bodyPr>
            <a:lstStyle/>
            <a:p>
              <a:r>
                <a:rPr lang="en-US" sz="800" dirty="0">
                  <a:solidFill>
                    <a:srgbClr val="FF0000"/>
                  </a:solidFill>
                </a:rPr>
                <a:t>(0.25, 0.75)</a:t>
              </a:r>
            </a:p>
          </p:txBody>
        </p:sp>
      </p:grpSp>
      <p:sp>
        <p:nvSpPr>
          <p:cNvPr id="8" name="TextBox 7">
            <a:extLst>
              <a:ext uri="{FF2B5EF4-FFF2-40B4-BE49-F238E27FC236}">
                <a16:creationId xmlns:a16="http://schemas.microsoft.com/office/drawing/2014/main" id="{18688F31-AE96-8403-1528-E8F26C2D668F}"/>
              </a:ext>
            </a:extLst>
          </p:cNvPr>
          <p:cNvSpPr txBox="1"/>
          <p:nvPr/>
        </p:nvSpPr>
        <p:spPr>
          <a:xfrm>
            <a:off x="2500480" y="3059997"/>
            <a:ext cx="720069" cy="230832"/>
          </a:xfrm>
          <a:prstGeom prst="rect">
            <a:avLst/>
          </a:prstGeom>
          <a:noFill/>
        </p:spPr>
        <p:txBody>
          <a:bodyPr wrap="none" rtlCol="0">
            <a:spAutoFit/>
          </a:bodyPr>
          <a:lstStyle/>
          <a:p>
            <a:r>
              <a:rPr lang="en-US" sz="900" b="1" dirty="0">
                <a:highlight>
                  <a:srgbClr val="000000"/>
                </a:highlight>
                <a:latin typeface="Arial" panose="020B0604020202020204" pitchFamily="34" charset="0"/>
                <a:cs typeface="Arial" panose="020B0604020202020204" pitchFamily="34" charset="0"/>
              </a:rPr>
              <a:t># out = 38</a:t>
            </a:r>
          </a:p>
        </p:txBody>
      </p:sp>
      <p:sp>
        <p:nvSpPr>
          <p:cNvPr id="9" name="TextBox 8">
            <a:extLst>
              <a:ext uri="{FF2B5EF4-FFF2-40B4-BE49-F238E27FC236}">
                <a16:creationId xmlns:a16="http://schemas.microsoft.com/office/drawing/2014/main" id="{1DD20D0D-F5C6-8538-3394-C078166606E4}"/>
              </a:ext>
            </a:extLst>
          </p:cNvPr>
          <p:cNvSpPr txBox="1"/>
          <p:nvPr/>
        </p:nvSpPr>
        <p:spPr>
          <a:xfrm>
            <a:off x="5781995" y="3059997"/>
            <a:ext cx="784189" cy="230832"/>
          </a:xfrm>
          <a:prstGeom prst="rect">
            <a:avLst/>
          </a:prstGeom>
          <a:noFill/>
        </p:spPr>
        <p:txBody>
          <a:bodyPr wrap="none" rtlCol="0">
            <a:spAutoFit/>
          </a:bodyPr>
          <a:lstStyle/>
          <a:p>
            <a:r>
              <a:rPr lang="en-US" sz="900" b="1" dirty="0">
                <a:highlight>
                  <a:srgbClr val="000000"/>
                </a:highlight>
                <a:latin typeface="Arial" panose="020B0604020202020204" pitchFamily="34" charset="0"/>
                <a:cs typeface="Arial" panose="020B0604020202020204" pitchFamily="34" charset="0"/>
              </a:rPr>
              <a:t># out = 383</a:t>
            </a:r>
          </a:p>
        </p:txBody>
      </p:sp>
      <p:sp>
        <p:nvSpPr>
          <p:cNvPr id="10" name="TextBox 9">
            <a:extLst>
              <a:ext uri="{FF2B5EF4-FFF2-40B4-BE49-F238E27FC236}">
                <a16:creationId xmlns:a16="http://schemas.microsoft.com/office/drawing/2014/main" id="{C27945D7-71C9-A87C-235D-EAA2D1DCADB5}"/>
              </a:ext>
            </a:extLst>
          </p:cNvPr>
          <p:cNvSpPr txBox="1"/>
          <p:nvPr/>
        </p:nvSpPr>
        <p:spPr>
          <a:xfrm>
            <a:off x="9068961" y="3059997"/>
            <a:ext cx="848309" cy="230832"/>
          </a:xfrm>
          <a:prstGeom prst="rect">
            <a:avLst/>
          </a:prstGeom>
          <a:noFill/>
        </p:spPr>
        <p:txBody>
          <a:bodyPr wrap="none" rtlCol="0">
            <a:spAutoFit/>
          </a:bodyPr>
          <a:lstStyle/>
          <a:p>
            <a:r>
              <a:rPr lang="en-US" sz="900" b="1" dirty="0">
                <a:highlight>
                  <a:srgbClr val="000000"/>
                </a:highlight>
                <a:latin typeface="Arial" panose="020B0604020202020204" pitchFamily="34" charset="0"/>
                <a:cs typeface="Arial" panose="020B0604020202020204" pitchFamily="34" charset="0"/>
              </a:rPr>
              <a:t># out = 3790</a:t>
            </a:r>
          </a:p>
        </p:txBody>
      </p:sp>
    </p:spTree>
    <p:extLst>
      <p:ext uri="{BB962C8B-B14F-4D97-AF65-F5344CB8AC3E}">
        <p14:creationId xmlns:p14="http://schemas.microsoft.com/office/powerpoint/2010/main" val="2267917553"/>
      </p:ext>
    </p:extLst>
  </p:cSld>
  <p:clrMapOvr>
    <a:masterClrMapping/>
  </p:clrMapOvr>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11507</TotalTime>
  <Words>3709</Words>
  <Application>Microsoft Office PowerPoint</Application>
  <PresentationFormat>Widescreen</PresentationFormat>
  <Paragraphs>514</Paragraphs>
  <Slides>34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Cambria Math</vt:lpstr>
      <vt:lpstr>Office Theme</vt:lpstr>
      <vt:lpstr>Structural Evaluation and Optimization of Aeroshell Design Properties for Launch and Reentry Load Cases for Future AI-Informed Design Leveraging Large Datasets</vt:lpstr>
      <vt:lpstr>Introduction / Motivation</vt:lpstr>
      <vt:lpstr>Introduction / Motivation</vt:lpstr>
      <vt:lpstr>Introduction / Motivation</vt:lpstr>
      <vt:lpstr>Finite Element Model Construction</vt:lpstr>
      <vt:lpstr>Finite Element Model </vt:lpstr>
      <vt:lpstr>Aeroshell Model Description</vt:lpstr>
      <vt:lpstr>Baseline Parameters</vt:lpstr>
      <vt:lpstr>Parameter Variation - Applicable Space Filling Techniques</vt:lpstr>
      <vt:lpstr>Sobol Space Filling Technique</vt:lpstr>
      <vt:lpstr>Dimensionality Reduction (Algorithms) </vt:lpstr>
      <vt:lpstr>Dimensionality Importance Results</vt:lpstr>
      <vt:lpstr>Pearson Product-Moment Correlation Matrix</vt:lpstr>
      <vt:lpstr>Surrogate Model Formation</vt:lpstr>
      <vt:lpstr>Surrogate Model Results</vt:lpstr>
      <vt:lpstr>Surrogate Model Results</vt:lpstr>
      <vt:lpstr>Surrogate Model Results</vt:lpstr>
      <vt:lpstr>Proof of Concept: Viking Aeroshell</vt:lpstr>
      <vt:lpstr>Future Work</vt:lpstr>
      <vt:lpstr>References</vt:lpstr>
      <vt:lpstr>Backup 1 - Modified Newtonian Pressure</vt:lpstr>
      <vt:lpstr>Backup 1 - Modified Newtonian Pressure</vt:lpstr>
      <vt:lpstr>Backup 2 - Parameter Selection Using Space Filling Algorithm</vt:lpstr>
      <vt:lpstr>Backup 2 - Applicable Space Filling Techniques</vt:lpstr>
      <vt:lpstr>Backup 3 - Applicable Space Filling Techniques</vt:lpstr>
      <vt:lpstr>Backup 3 - Applicable Space Filling Techniques</vt:lpstr>
      <vt:lpstr>Backup 4 – Dimensionality Reduction (Algorithms)</vt:lpstr>
      <vt:lpstr>Backup 5 – Multivariate Linear Fit</vt:lpstr>
      <vt:lpstr>Backup 6 – Surrogate Model Results</vt:lpstr>
      <vt:lpstr>Backup 6 – Surrogate Model Results</vt:lpstr>
      <vt:lpstr>Backup 6 – Surrogate Model Results</vt:lpstr>
      <vt:lpstr>Backup 6 – Surrogate Model Results</vt:lpstr>
      <vt:lpstr>Backup 6 – Surrogate Model Results</vt:lpstr>
      <vt:lpstr>Backup 6 – Surrogate Model Results</vt:lpstr>
    </vt:vector>
  </TitlesOfParts>
  <Company>NASA 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Evaluation and Optimization of Aeroshell Design Properties for Launch and Reentry Load Cases for Future AI-Informed Design Leveraging Large Datasets</dc:title>
  <dc:creator>Bell, John S. (LARC-D206)</dc:creator>
  <cp:lastModifiedBy>Baize, Wanda M Hickson (LARC-B713)[LAMPS 2]</cp:lastModifiedBy>
  <cp:revision>4</cp:revision>
  <dcterms:created xsi:type="dcterms:W3CDTF">2023-03-30T13:28:40Z</dcterms:created>
  <dcterms:modified xsi:type="dcterms:W3CDTF">2023-06-26T12:21:26Z</dcterms:modified>
</cp:coreProperties>
</file>