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36"/>
  </p:notesMasterIdLst>
  <p:sldIdLst>
    <p:sldId id="271" r:id="rId5"/>
    <p:sldId id="274" r:id="rId6"/>
    <p:sldId id="285" r:id="rId7"/>
    <p:sldId id="277" r:id="rId8"/>
    <p:sldId id="276" r:id="rId9"/>
    <p:sldId id="289" r:id="rId10"/>
    <p:sldId id="284" r:id="rId11"/>
    <p:sldId id="275" r:id="rId12"/>
    <p:sldId id="286" r:id="rId13"/>
    <p:sldId id="278" r:id="rId14"/>
    <p:sldId id="287" r:id="rId15"/>
    <p:sldId id="308" r:id="rId16"/>
    <p:sldId id="309" r:id="rId17"/>
    <p:sldId id="297" r:id="rId18"/>
    <p:sldId id="314" r:id="rId19"/>
    <p:sldId id="316" r:id="rId20"/>
    <p:sldId id="315" r:id="rId21"/>
    <p:sldId id="301" r:id="rId22"/>
    <p:sldId id="310" r:id="rId23"/>
    <p:sldId id="302" r:id="rId24"/>
    <p:sldId id="293" r:id="rId25"/>
    <p:sldId id="288" r:id="rId26"/>
    <p:sldId id="281" r:id="rId27"/>
    <p:sldId id="294" r:id="rId28"/>
    <p:sldId id="311" r:id="rId29"/>
    <p:sldId id="312" r:id="rId30"/>
    <p:sldId id="282" r:id="rId31"/>
    <p:sldId id="319" r:id="rId32"/>
    <p:sldId id="318" r:id="rId33"/>
    <p:sldId id="317" r:id="rId34"/>
    <p:sldId id="313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oebler, William J. (LARC-D321)" initials="DWJ(" lastIdx="1" clrIdx="0">
    <p:extLst>
      <p:ext uri="{19B8F6BF-5375-455C-9EA6-DF929625EA0E}">
        <p15:presenceInfo xmlns:p15="http://schemas.microsoft.com/office/powerpoint/2012/main" userId="S-1-5-21-330711430-3775241029-4075259233-777162" providerId="AD"/>
      </p:ext>
    </p:extLst>
  </p:cmAuthor>
  <p:cmAuthor id="2" name="Loubeau, Alexandra (LARC-D321)" initials="LA(" lastIdx="31" clrIdx="1">
    <p:extLst>
      <p:ext uri="{19B8F6BF-5375-455C-9EA6-DF929625EA0E}">
        <p15:presenceInfo xmlns:p15="http://schemas.microsoft.com/office/powerpoint/2012/main" userId="S::aloubeau@ndc.nasa.gov::bc0ed32d-919a-4446-8601-d201835796d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74BE"/>
    <a:srgbClr val="CF3FBA"/>
    <a:srgbClr val="D95319"/>
    <a:srgbClr val="6236CC"/>
    <a:srgbClr val="227CC5"/>
    <a:srgbClr val="A5E8CB"/>
    <a:srgbClr val="7CD558"/>
    <a:srgbClr val="D5C256"/>
    <a:srgbClr val="0000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6005" autoAdjust="0"/>
  </p:normalViewPr>
  <p:slideViewPr>
    <p:cSldViewPr snapToGrid="0">
      <p:cViewPr varScale="1">
        <p:scale>
          <a:sx n="62" d="100"/>
          <a:sy n="62" d="100"/>
        </p:scale>
        <p:origin x="1382" y="48"/>
      </p:cViewPr>
      <p:guideLst/>
    </p:cSldViewPr>
  </p:slideViewPr>
  <p:notesTextViewPr>
    <p:cViewPr>
      <p:scale>
        <a:sx n="66" d="100"/>
        <a:sy n="66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A554A6-5D59-4F8C-B52B-23451EBB30F4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A9501D-8A85-4CCA-9C6E-0235E77D4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51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9501D-8A85-4CCA-9C6E-0235E77D4E5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943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9501D-8A85-4CCA-9C6E-0235E77D4E5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0616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9501D-8A85-4CCA-9C6E-0235E77D4E5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4261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9501D-8A85-4CCA-9C6E-0235E77D4E5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052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BF18E8-3BBF-4D07-8F1B-062E116F8E4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6824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9501D-8A85-4CCA-9C6E-0235E77D4E5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4390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9501D-8A85-4CCA-9C6E-0235E77D4E5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8367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9501D-8A85-4CCA-9C6E-0235E77D4E5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8179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9501D-8A85-4CCA-9C6E-0235E77D4E5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7396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9501D-8A85-4CCA-9C6E-0235E77D4E5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0728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800" baseline="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BF18E8-3BBF-4D07-8F1B-062E116F8E4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4760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9501D-8A85-4CCA-9C6E-0235E77D4E5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95838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BF18E8-3BBF-4D07-8F1B-062E116F8E4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58412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9501D-8A85-4CCA-9C6E-0235E77D4E5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49322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9501D-8A85-4CCA-9C6E-0235E77D4E5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2923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9501D-8A85-4CCA-9C6E-0235E77D4E5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64415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9501D-8A85-4CCA-9C6E-0235E77D4E5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34493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9501D-8A85-4CCA-9C6E-0235E77D4E5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45442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9501D-8A85-4CCA-9C6E-0235E77D4E5A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19956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9501D-8A85-4CCA-9C6E-0235E77D4E5A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49708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9501D-8A85-4CCA-9C6E-0235E77D4E5A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52844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9501D-8A85-4CCA-9C6E-0235E77D4E5A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0523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9501D-8A85-4CCA-9C6E-0235E77D4E5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3892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9501D-8A85-4CCA-9C6E-0235E77D4E5A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38207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9501D-8A85-4CCA-9C6E-0235E77D4E5A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3958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80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9501D-8A85-4CCA-9C6E-0235E77D4E5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8560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80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9501D-8A85-4CCA-9C6E-0235E77D4E5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9119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9501D-8A85-4CCA-9C6E-0235E77D4E5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4980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9501D-8A85-4CCA-9C6E-0235E77D4E5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7212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9501D-8A85-4CCA-9C6E-0235E77D4E5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2850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9501D-8A85-4CCA-9C6E-0235E77D4E5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333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7544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 txBox="1">
            <a:spLocks/>
          </p:cNvSpPr>
          <p:nvPr/>
        </p:nvSpPr>
        <p:spPr bwMode="auto">
          <a:xfrm>
            <a:off x="9243484" y="6627813"/>
            <a:ext cx="2844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FA6F2AB-96B2-C340-899D-553A5844BE10}" type="slidenum">
              <a:rPr kumimoji="0" lang="en-US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 marL="0" marR="0" lvl="0" indent="0" algn="r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cxnSp>
        <p:nvCxnSpPr>
          <p:cNvPr id="6" name="Straight Connector 5"/>
          <p:cNvCxnSpPr>
            <a:cxnSpLocks noChangeShapeType="1"/>
          </p:cNvCxnSpPr>
          <p:nvPr/>
        </p:nvCxnSpPr>
        <p:spPr bwMode="auto">
          <a:xfrm>
            <a:off x="304804" y="932675"/>
            <a:ext cx="10212917" cy="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600" y="1221189"/>
            <a:ext cx="11988800" cy="5380856"/>
          </a:xfrm>
          <a:prstGeom prst="rect">
            <a:avLst/>
          </a:prstGeom>
        </p:spPr>
        <p:txBody>
          <a:bodyPr/>
          <a:lstStyle>
            <a:lvl1pPr>
              <a:buClr>
                <a:schemeClr val="accent2">
                  <a:lumMod val="75000"/>
                </a:schemeClr>
              </a:buClr>
              <a:defRPr sz="2400"/>
            </a:lvl1pPr>
            <a:lvl2pPr>
              <a:buClr>
                <a:schemeClr val="accent1"/>
              </a:buCl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Title Placeholder 8"/>
          <p:cNvSpPr>
            <a:spLocks noGrp="1"/>
          </p:cNvSpPr>
          <p:nvPr>
            <p:ph type="title"/>
          </p:nvPr>
        </p:nvSpPr>
        <p:spPr bwMode="auto">
          <a:xfrm>
            <a:off x="304803" y="167511"/>
            <a:ext cx="10212939" cy="615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l">
              <a:defRPr sz="3200">
                <a:solidFill>
                  <a:srgbClr val="000090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9922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 txBox="1">
            <a:spLocks/>
          </p:cNvSpPr>
          <p:nvPr/>
        </p:nvSpPr>
        <p:spPr bwMode="auto">
          <a:xfrm>
            <a:off x="9243484" y="6627813"/>
            <a:ext cx="2844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7B89BD8-9FF2-8A41-AB75-86AF9ED87A51}" type="slidenum">
              <a:rPr kumimoji="0" lang="en-US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 marL="0" marR="0" lvl="0" indent="0" algn="r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cxnSp>
        <p:nvCxnSpPr>
          <p:cNvPr id="5" name="Straight Connector 4"/>
          <p:cNvCxnSpPr>
            <a:cxnSpLocks noChangeShapeType="1"/>
          </p:cNvCxnSpPr>
          <p:nvPr/>
        </p:nvCxnSpPr>
        <p:spPr bwMode="auto">
          <a:xfrm>
            <a:off x="203202" y="955675"/>
            <a:ext cx="10314517" cy="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" name="Title Placeholder 8"/>
          <p:cNvSpPr>
            <a:spLocks noGrp="1"/>
          </p:cNvSpPr>
          <p:nvPr>
            <p:ph type="title"/>
          </p:nvPr>
        </p:nvSpPr>
        <p:spPr bwMode="auto">
          <a:xfrm>
            <a:off x="203203" y="167511"/>
            <a:ext cx="10314539" cy="615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l">
              <a:defRPr sz="3200">
                <a:solidFill>
                  <a:srgbClr val="000090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5041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/>
          <p:cNvSpPr txBox="1">
            <a:spLocks/>
          </p:cNvSpPr>
          <p:nvPr/>
        </p:nvSpPr>
        <p:spPr bwMode="auto">
          <a:xfrm>
            <a:off x="99484" y="6627813"/>
            <a:ext cx="2844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1C6BCCC-D428-4059-ACB6-D1E43208947A}" type="datetime1">
              <a:rPr kumimoji="0" lang="en-US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 marL="0" marR="0" lvl="0" indent="0" algn="l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5/24/2023</a:t>
            </a:fld>
            <a:endParaRPr kumimoji="0" lang="en-US" alt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Footer Placeholder 4"/>
          <p:cNvSpPr txBox="1">
            <a:spLocks/>
          </p:cNvSpPr>
          <p:nvPr/>
        </p:nvSpPr>
        <p:spPr bwMode="auto">
          <a:xfrm>
            <a:off x="4163484" y="6627813"/>
            <a:ext cx="3860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0" marR="0" lvl="0" indent="0" algn="ct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charset="0"/>
                <a:ea typeface="ＭＳ Ｐゴシック" charset="0"/>
                <a:cs typeface="Arial" charset="0"/>
              </a:rPr>
              <a:t>Document Title</a:t>
            </a:r>
          </a:p>
        </p:txBody>
      </p:sp>
      <p:sp>
        <p:nvSpPr>
          <p:cNvPr id="5" name="Slide Number Placeholder 5"/>
          <p:cNvSpPr txBox="1">
            <a:spLocks/>
          </p:cNvSpPr>
          <p:nvPr/>
        </p:nvSpPr>
        <p:spPr bwMode="auto">
          <a:xfrm>
            <a:off x="9243484" y="6627813"/>
            <a:ext cx="2844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5AE6C2-82BA-804B-BC99-DA96FAEB3ED0}" type="slidenum">
              <a:rPr kumimoji="0" lang="en-US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 marL="0" marR="0" lvl="0" indent="0" algn="r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7" name="Title Placeholder 8"/>
          <p:cNvSpPr>
            <a:spLocks noGrp="1"/>
          </p:cNvSpPr>
          <p:nvPr>
            <p:ph type="title"/>
          </p:nvPr>
        </p:nvSpPr>
        <p:spPr bwMode="auto">
          <a:xfrm>
            <a:off x="1656321" y="167511"/>
            <a:ext cx="8861420" cy="615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rgbClr val="000090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213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 txBox="1">
            <a:spLocks/>
          </p:cNvSpPr>
          <p:nvPr/>
        </p:nvSpPr>
        <p:spPr bwMode="auto">
          <a:xfrm>
            <a:off x="9243484" y="6627813"/>
            <a:ext cx="2844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EEAE07-E49E-EB49-8C23-96E8A2DD0138}" type="slidenum">
              <a:rPr kumimoji="0" lang="en-US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 marL="0" marR="0" lvl="0" indent="0" algn="r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rgbClr val="00009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101600" y="6629400"/>
            <a:ext cx="2844800" cy="228600"/>
          </a:xfrm>
          <a:prstGeom prst="rect">
            <a:avLst/>
          </a:prstGeo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1" fontAlgn="base" hangingPunct="1">
              <a:spcBef>
                <a:spcPct val="0"/>
              </a:spcBef>
              <a:spcAft>
                <a:spcPct val="0"/>
              </a:spcAft>
              <a:defRPr>
                <a:latin typeface="+mn-lt"/>
                <a:ea typeface="ヒラギノ角ゴ Pro W3" charset="-128"/>
                <a:cs typeface="+mn-cs"/>
              </a:defRPr>
            </a:lvl1pPr>
          </a:lstStyle>
          <a:p>
            <a:pPr defTabSz="1219170">
              <a:defRPr/>
            </a:pPr>
            <a:r>
              <a:rPr lang="en-US" sz="2400">
                <a:solidFill>
                  <a:prstClr val="black"/>
                </a:solidFill>
              </a:rPr>
              <a:t>October 22, 2012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198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>
            <a:cxnSpLocks noChangeShapeType="1"/>
          </p:cNvCxnSpPr>
          <p:nvPr/>
        </p:nvCxnSpPr>
        <p:spPr bwMode="auto">
          <a:xfrm>
            <a:off x="609603" y="1022287"/>
            <a:ext cx="10351033" cy="0"/>
          </a:xfrm>
          <a:prstGeom prst="line">
            <a:avLst/>
          </a:prstGeom>
          <a:noFill/>
          <a:ln w="25400">
            <a:solidFill>
              <a:srgbClr val="993300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" name="Slide Number Placeholder 5"/>
          <p:cNvSpPr txBox="1">
            <a:spLocks/>
          </p:cNvSpPr>
          <p:nvPr/>
        </p:nvSpPr>
        <p:spPr bwMode="auto">
          <a:xfrm>
            <a:off x="9243484" y="6627813"/>
            <a:ext cx="2844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7EC9A0D-1CD7-4448-8BF2-1AF4A1D173AC}" type="slidenum">
              <a:rPr kumimoji="0" lang="en-US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 marL="0" marR="0" lvl="0" indent="0" algn="r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4639"/>
            <a:ext cx="10043793" cy="639763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rgbClr val="00009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buClr>
                <a:schemeClr val="accent2">
                  <a:lumMod val="75000"/>
                </a:schemeClr>
              </a:buClr>
              <a:defRPr sz="2667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buClr>
                <a:schemeClr val="accent2">
                  <a:lumMod val="75000"/>
                </a:schemeClr>
              </a:buClr>
              <a:defRPr sz="2667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103716" y="6556558"/>
            <a:ext cx="2844800" cy="281956"/>
          </a:xfrm>
          <a:prstGeom prst="rect">
            <a:avLst/>
          </a:prstGeo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1" fontAlgn="base" hangingPunct="1">
              <a:spcBef>
                <a:spcPct val="0"/>
              </a:spcBef>
              <a:spcAft>
                <a:spcPct val="0"/>
              </a:spcAft>
              <a:defRPr sz="1400">
                <a:latin typeface="+mn-lt"/>
                <a:ea typeface="ヒラギノ角ゴ Pro W3" charset="-128"/>
                <a:cs typeface="+mn-cs"/>
              </a:defRPr>
            </a:lvl1pPr>
          </a:lstStyle>
          <a:p>
            <a:pPr defTabSz="1219170">
              <a:defRPr/>
            </a:pPr>
            <a:r>
              <a:rPr lang="en-US">
                <a:solidFill>
                  <a:prstClr val="black"/>
                </a:solidFill>
              </a:rPr>
              <a:t>October 22, 2012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34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>
            <a:cxnSpLocks noChangeShapeType="1"/>
          </p:cNvCxnSpPr>
          <p:nvPr/>
        </p:nvCxnSpPr>
        <p:spPr bwMode="auto">
          <a:xfrm>
            <a:off x="1625604" y="1066801"/>
            <a:ext cx="8860367" cy="1588"/>
          </a:xfrm>
          <a:prstGeom prst="line">
            <a:avLst/>
          </a:prstGeom>
          <a:noFill/>
          <a:ln w="25400">
            <a:solidFill>
              <a:srgbClr val="993300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Slide Number Placeholder 5"/>
          <p:cNvSpPr txBox="1">
            <a:spLocks/>
          </p:cNvSpPr>
          <p:nvPr/>
        </p:nvSpPr>
        <p:spPr bwMode="auto">
          <a:xfrm>
            <a:off x="9243484" y="6627813"/>
            <a:ext cx="2844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48B91AE-A1C4-3C4D-AF8F-B5CB4ABFEE6E}" type="slidenum">
              <a:rPr kumimoji="0" lang="en-US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 marL="0" marR="0" lvl="0" indent="0" algn="r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74639"/>
            <a:ext cx="8940800" cy="6397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9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2" y="1535115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2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buClr>
                <a:schemeClr val="accent2">
                  <a:lumMod val="75000"/>
                </a:schemeClr>
              </a:buCl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535115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buClr>
                <a:schemeClr val="accent2">
                  <a:lumMod val="75000"/>
                </a:schemeClr>
              </a:buCl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>
          <a:xfrm>
            <a:off x="101600" y="6629400"/>
            <a:ext cx="2844800" cy="228600"/>
          </a:xfrm>
          <a:prstGeom prst="rect">
            <a:avLst/>
          </a:prstGeo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1" fontAlgn="base" hangingPunct="1">
              <a:spcBef>
                <a:spcPct val="0"/>
              </a:spcBef>
              <a:spcAft>
                <a:spcPct val="0"/>
              </a:spcAft>
              <a:defRPr>
                <a:latin typeface="+mn-lt"/>
                <a:ea typeface="ヒラギノ角ゴ Pro W3" charset="-128"/>
                <a:cs typeface="+mn-cs"/>
              </a:defRPr>
            </a:lvl1pPr>
          </a:lstStyle>
          <a:p>
            <a:pPr defTabSz="1219170">
              <a:defRPr/>
            </a:pPr>
            <a:r>
              <a:rPr lang="en-US" sz="2400">
                <a:solidFill>
                  <a:prstClr val="black"/>
                </a:solidFill>
              </a:rPr>
              <a:t>October 22, 2012</a:t>
            </a:r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143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>
            <a:cxnSpLocks noChangeShapeType="1"/>
          </p:cNvCxnSpPr>
          <p:nvPr/>
        </p:nvCxnSpPr>
        <p:spPr bwMode="auto">
          <a:xfrm>
            <a:off x="508000" y="1219200"/>
            <a:ext cx="4165600" cy="0"/>
          </a:xfrm>
          <a:prstGeom prst="line">
            <a:avLst/>
          </a:prstGeom>
          <a:noFill/>
          <a:ln w="25400">
            <a:solidFill>
              <a:srgbClr val="993300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" name="Slide Number Placeholder 5"/>
          <p:cNvSpPr txBox="1">
            <a:spLocks/>
          </p:cNvSpPr>
          <p:nvPr/>
        </p:nvSpPr>
        <p:spPr bwMode="auto">
          <a:xfrm>
            <a:off x="9243484" y="6627813"/>
            <a:ext cx="2844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C11D658-F609-C04B-9C25-9B3AB77DDB88}" type="slidenum">
              <a:rPr kumimoji="0" lang="en-US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 marL="0" marR="0" lvl="0" indent="0" algn="r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2" y="273052"/>
            <a:ext cx="3096684" cy="793751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00009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5" y="1219203"/>
            <a:ext cx="6815667" cy="4906963"/>
          </a:xfrm>
          <a:prstGeom prst="rect">
            <a:avLst/>
          </a:prstGeom>
        </p:spPr>
        <p:txBody>
          <a:bodyPr/>
          <a:lstStyle>
            <a:lvl1pPr>
              <a:buClr>
                <a:schemeClr val="accent2">
                  <a:lumMod val="75000"/>
                </a:schemeClr>
              </a:buCl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371601"/>
            <a:ext cx="4011084" cy="47545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101600" y="6629400"/>
            <a:ext cx="2844800" cy="228600"/>
          </a:xfrm>
          <a:prstGeom prst="rect">
            <a:avLst/>
          </a:prstGeo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1" fontAlgn="base" hangingPunct="1">
              <a:spcBef>
                <a:spcPct val="0"/>
              </a:spcBef>
              <a:spcAft>
                <a:spcPct val="0"/>
              </a:spcAft>
              <a:defRPr>
                <a:latin typeface="+mn-lt"/>
                <a:ea typeface="ヒラギノ角ゴ Pro W3" charset="-128"/>
                <a:cs typeface="+mn-cs"/>
              </a:defRPr>
            </a:lvl1pPr>
          </a:lstStyle>
          <a:p>
            <a:pPr defTabSz="1219170">
              <a:defRPr/>
            </a:pPr>
            <a:r>
              <a:rPr lang="en-US" sz="2400">
                <a:solidFill>
                  <a:prstClr val="black"/>
                </a:solidFill>
              </a:rPr>
              <a:t>October 22, 2012</a:t>
            </a: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339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 txBox="1">
            <a:spLocks/>
          </p:cNvSpPr>
          <p:nvPr/>
        </p:nvSpPr>
        <p:spPr bwMode="auto">
          <a:xfrm>
            <a:off x="9243484" y="6627813"/>
            <a:ext cx="2844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8F9FEE-A4B5-1F41-B1BB-1E06EE1980D0}" type="slidenum">
              <a:rPr kumimoji="0" lang="en-US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 marL="0" marR="0" lvl="0" indent="0" algn="r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00009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0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101600" y="6629400"/>
            <a:ext cx="2844800" cy="228600"/>
          </a:xfrm>
          <a:prstGeom prst="rect">
            <a:avLst/>
          </a:prstGeo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1" fontAlgn="base" hangingPunct="1">
              <a:spcBef>
                <a:spcPct val="0"/>
              </a:spcBef>
              <a:spcAft>
                <a:spcPct val="0"/>
              </a:spcAft>
              <a:defRPr>
                <a:latin typeface="+mn-lt"/>
                <a:ea typeface="ヒラギノ角ゴ Pro W3" charset="-128"/>
                <a:cs typeface="+mn-cs"/>
              </a:defRPr>
            </a:lvl1pPr>
          </a:lstStyle>
          <a:p>
            <a:pPr defTabSz="1219170">
              <a:defRPr/>
            </a:pPr>
            <a:r>
              <a:rPr lang="en-US" sz="2400">
                <a:solidFill>
                  <a:prstClr val="black"/>
                </a:solidFill>
              </a:rPr>
              <a:t>October 22, 2012</a:t>
            </a: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349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629400"/>
            <a:ext cx="3860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121917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45600" y="6629400"/>
            <a:ext cx="2844800" cy="2286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5FB118B9-ACBC-CA4C-BCF4-8262FFC0A5D8}" type="slidenum">
              <a:rPr lang="en-US" altLang="en-US" smtClean="0"/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8157" y="151004"/>
            <a:ext cx="1207008" cy="1008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487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</p:sldLayoutIdLst>
  <p:hf sldNum="0" hdr="0" ft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2800" b="1" kern="1200">
          <a:solidFill>
            <a:srgbClr val="0000FF"/>
          </a:solidFill>
          <a:latin typeface="+mj-lt"/>
          <a:ea typeface="ヒラギノ角ゴ Pro W3" pitchFamily="-109" charset="-128"/>
          <a:cs typeface="ヒラギノ角ゴ Pro W3" pitchFamily="-109" charset="-128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00FF"/>
          </a:solidFill>
          <a:latin typeface="Calibri" pitchFamily="34" charset="0"/>
          <a:ea typeface="ヒラギノ角ゴ Pro W3" pitchFamily="-109" charset="-128"/>
          <a:cs typeface="ヒラギノ角ゴ Pro W3" pitchFamily="-109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00FF"/>
          </a:solidFill>
          <a:latin typeface="Calibri" pitchFamily="34" charset="0"/>
          <a:ea typeface="ヒラギノ角ゴ Pro W3" pitchFamily="-109" charset="-128"/>
          <a:cs typeface="ヒラギノ角ゴ Pro W3" pitchFamily="-109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00FF"/>
          </a:solidFill>
          <a:latin typeface="Calibri" pitchFamily="34" charset="0"/>
          <a:ea typeface="ヒラギノ角ゴ Pro W3" pitchFamily="-109" charset="-128"/>
          <a:cs typeface="ヒラギノ角ゴ Pro W3" pitchFamily="-109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00FF"/>
          </a:solidFill>
          <a:latin typeface="Calibri" pitchFamily="34" charset="0"/>
          <a:ea typeface="ヒラギノ角ゴ Pro W3" pitchFamily="-109" charset="-128"/>
          <a:cs typeface="ヒラギノ角ゴ Pro W3" pitchFamily="-109" charset="-128"/>
        </a:defRPr>
      </a:lvl5pPr>
      <a:lvl6pPr marL="457189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Calibri" pitchFamily="34" charset="0"/>
        </a:defRPr>
      </a:lvl6pPr>
      <a:lvl7pPr marL="914377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Calibri" pitchFamily="34" charset="0"/>
        </a:defRPr>
      </a:lvl7pPr>
      <a:lvl8pPr marL="1371566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Calibri" pitchFamily="34" charset="0"/>
        </a:defRPr>
      </a:lvl8pPr>
      <a:lvl9pPr marL="1828754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Calibri" pitchFamily="34" charset="0"/>
        </a:defRPr>
      </a:lvl9pPr>
    </p:titleStyle>
    <p:bodyStyle>
      <a:lvl1pPr marL="342891" indent="-342891" algn="l" rtl="0" eaLnBrk="1" fontAlgn="base" hangingPunct="1">
        <a:spcBef>
          <a:spcPct val="20000"/>
        </a:spcBef>
        <a:spcAft>
          <a:spcPct val="0"/>
        </a:spcAft>
        <a:buClr>
          <a:srgbClr val="C00000"/>
        </a:buClr>
        <a:buFont typeface="Wingdings" charset="2"/>
        <a:buChar char="Ø"/>
        <a:defRPr sz="2800" b="1" kern="1200">
          <a:solidFill>
            <a:schemeClr val="tx1"/>
          </a:solidFill>
          <a:latin typeface="+mn-lt"/>
          <a:ea typeface="ヒラギノ角ゴ Pro W3" pitchFamily="-109" charset="-128"/>
          <a:cs typeface="ヒラギノ角ゴ Pro W3" pitchFamily="-109" charset="-128"/>
        </a:defRPr>
      </a:lvl1pPr>
      <a:lvl2pPr marL="742932" indent="-285744" algn="l" rtl="0" eaLnBrk="1" fontAlgn="base" hangingPunct="1">
        <a:spcBef>
          <a:spcPct val="20000"/>
        </a:spcBef>
        <a:spcAft>
          <a:spcPct val="0"/>
        </a:spcAft>
        <a:buClr>
          <a:srgbClr val="0000CC"/>
        </a:buClr>
        <a:buFont typeface="Arial" charset="0"/>
        <a:buChar char="•"/>
        <a:defRPr sz="2400" kern="1200">
          <a:solidFill>
            <a:schemeClr val="tx1"/>
          </a:solidFill>
          <a:latin typeface="+mn-lt"/>
          <a:ea typeface="ヒラギノ角ゴ Pro W3" pitchFamily="-109" charset="-128"/>
          <a:cs typeface="ヒラギノ角ゴ Pro W3"/>
        </a:defRPr>
      </a:lvl2pPr>
      <a:lvl3pPr marL="1142971" indent="-228594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ヒラギノ角ゴ Pro W3"/>
        </a:defRPr>
      </a:lvl3pPr>
      <a:lvl4pPr marL="1600160" indent="-228594" algn="l" rtl="0" eaLnBrk="1" fontAlgn="base" hangingPunct="1">
        <a:spcBef>
          <a:spcPct val="20000"/>
        </a:spcBef>
        <a:spcAft>
          <a:spcPct val="0"/>
        </a:spcAft>
        <a:buFont typeface="Courier New" charset="0"/>
        <a:buChar char="o"/>
        <a:defRPr kern="1200">
          <a:solidFill>
            <a:schemeClr val="tx1"/>
          </a:solidFill>
          <a:latin typeface="+mn-lt"/>
          <a:ea typeface="MS PGothic" panose="020B0600070205080204" pitchFamily="34" charset="-128"/>
          <a:cs typeface="ヒラギノ角ゴ Pro W3"/>
        </a:defRPr>
      </a:lvl4pPr>
      <a:lvl5pPr marL="2057349" indent="-22859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sv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emf"/><Relationship Id="rId5" Type="http://schemas.openxmlformats.org/officeDocument/2006/relationships/image" Target="../media/image28.emf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428427" y="2118049"/>
            <a:ext cx="9335146" cy="153007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rgbClr val="0000FF"/>
                </a:solidFill>
                <a:latin typeface="+mj-lt"/>
                <a:ea typeface="ヒラギノ角ゴ Pro W3" pitchFamily="-109" charset="-128"/>
                <a:cs typeface="ヒラギノ角ゴ Pro W3" pitchFamily="-109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FF"/>
                </a:solidFill>
                <a:latin typeface="Calibri" pitchFamily="34" charset="0"/>
                <a:ea typeface="ヒラギノ角ゴ Pro W3" pitchFamily="-109" charset="-128"/>
                <a:cs typeface="ヒラギノ角ゴ Pro W3" pitchFamily="-109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FF"/>
                </a:solidFill>
                <a:latin typeface="Calibri" pitchFamily="34" charset="0"/>
                <a:ea typeface="ヒラギノ角ゴ Pro W3" pitchFamily="-109" charset="-128"/>
                <a:cs typeface="ヒラギノ角ゴ Pro W3" pitchFamily="-109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FF"/>
                </a:solidFill>
                <a:latin typeface="Calibri" pitchFamily="34" charset="0"/>
                <a:ea typeface="ヒラギノ角ゴ Pro W3" pitchFamily="-109" charset="-128"/>
                <a:cs typeface="ヒラギノ角ゴ Pro W3" pitchFamily="-109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FF"/>
                </a:solidFill>
                <a:latin typeface="Calibri" pitchFamily="34" charset="0"/>
                <a:ea typeface="ヒラギノ角ゴ Pro W3" pitchFamily="-109" charset="-128"/>
                <a:cs typeface="ヒラギノ角ゴ Pro W3" pitchFamily="-109" charset="-128"/>
              </a:defRPr>
            </a:lvl5pPr>
            <a:lvl6pPr marL="457189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Calibri" pitchFamily="34" charset="0"/>
              </a:defRPr>
            </a:lvl6pPr>
            <a:lvl7pPr marL="914377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Calibri" pitchFamily="34" charset="0"/>
              </a:defRPr>
            </a:lvl7pPr>
            <a:lvl8pPr marL="1371566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Calibri" pitchFamily="34" charset="0"/>
              </a:defRPr>
            </a:lvl8pPr>
            <a:lvl9pPr marL="1828754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Calibri" pitchFamily="34" charset="0"/>
              </a:defRPr>
            </a:lvl9pPr>
          </a:lstStyle>
          <a:p>
            <a:r>
              <a:rPr lang="en-US" sz="3600" dirty="0">
                <a:solidFill>
                  <a:srgbClr val="000090"/>
                </a:solidFill>
              </a:rPr>
              <a:t>Simulation and Regression Modeling of NASA's X-59 Low-Boom Carpets Across America</a:t>
            </a:r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2079356" y="3618238"/>
            <a:ext cx="8033288" cy="1047068"/>
          </a:xfrm>
          <a:prstGeom prst="rect">
            <a:avLst/>
          </a:prstGeom>
        </p:spPr>
        <p:txBody>
          <a:bodyPr/>
          <a:lstStyle>
            <a:lvl1pPr marL="342891" indent="-34289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Font typeface="Wingdings" charset="2"/>
              <a:buChar char="Ø"/>
              <a:defRPr sz="2800" b="1" kern="1200">
                <a:solidFill>
                  <a:schemeClr val="tx1"/>
                </a:solidFill>
                <a:latin typeface="+mn-lt"/>
                <a:ea typeface="ヒラギノ角ゴ Pro W3" pitchFamily="-109" charset="-128"/>
                <a:cs typeface="ヒラギノ角ゴ Pro W3" pitchFamily="-109" charset="-128"/>
              </a:defRPr>
            </a:lvl1pPr>
            <a:lvl2pPr marL="742932" indent="-28574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CC"/>
              </a:buClr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ヒラギノ角ゴ Pro W3" pitchFamily="-109" charset="-128"/>
                <a:cs typeface="ヒラギノ角ゴ Pro W3"/>
              </a:defRPr>
            </a:lvl2pPr>
            <a:lvl3pPr marL="1142971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ヒラギノ角ゴ Pro W3"/>
              </a:defRPr>
            </a:lvl3pPr>
            <a:lvl4pPr marL="1600160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charset="0"/>
              <a:buChar char="o"/>
              <a:defRPr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ヒラギノ角ゴ Pro W3"/>
              </a:defRPr>
            </a:lvl4pPr>
            <a:lvl5pPr marL="2057349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ヒラギノ角ゴ Pro W3" charset="-128"/>
                <a:cs typeface="ヒラギノ角ゴ Pro W3" charset="-128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/>
              <a:t>Will Doebler, Sara Wilson, and Alexandra Loubeau</a:t>
            </a:r>
          </a:p>
          <a:p>
            <a:pPr marL="0" indent="0" algn="ctr">
              <a:buNone/>
            </a:pPr>
            <a:r>
              <a:rPr lang="en-US"/>
              <a:t>NASA Langley Research Center</a:t>
            </a: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3779520" y="5148305"/>
            <a:ext cx="4632960" cy="538162"/>
          </a:xfrm>
          <a:prstGeom prst="rect">
            <a:avLst/>
          </a:prstGeom>
        </p:spPr>
        <p:txBody>
          <a:bodyPr/>
          <a:lstStyle>
            <a:lvl1pPr marL="342891" indent="-34289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Font typeface="Wingdings" charset="2"/>
              <a:buChar char="Ø"/>
              <a:defRPr sz="2800" b="1" kern="1200">
                <a:solidFill>
                  <a:schemeClr val="tx1"/>
                </a:solidFill>
                <a:latin typeface="+mn-lt"/>
                <a:ea typeface="ヒラギノ角ゴ Pro W3" pitchFamily="-109" charset="-128"/>
                <a:cs typeface="ヒラギノ角ゴ Pro W3" pitchFamily="-109" charset="-128"/>
              </a:defRPr>
            </a:lvl1pPr>
            <a:lvl2pPr marL="742932" indent="-28574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CC"/>
              </a:buClr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ヒラギノ角ゴ Pro W3" pitchFamily="-109" charset="-128"/>
                <a:cs typeface="ヒラギノ角ゴ Pro W3"/>
              </a:defRPr>
            </a:lvl2pPr>
            <a:lvl3pPr marL="1142971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ヒラギノ角ゴ Pro W3"/>
              </a:defRPr>
            </a:lvl3pPr>
            <a:lvl4pPr marL="1600160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charset="0"/>
              <a:buChar char="o"/>
              <a:defRPr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ヒラギノ角ゴ Pro W3"/>
              </a:defRPr>
            </a:lvl4pPr>
            <a:lvl5pPr marL="2057349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ヒラギノ角ゴ Pro W3" charset="-128"/>
                <a:cs typeface="ヒラギノ角ゴ Pro W3" charset="-128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dirty="0"/>
              <a:t>AIAA HRS Young Professional Lecture</a:t>
            </a:r>
          </a:p>
          <a:p>
            <a:pPr marL="0" indent="0" algn="ctr">
              <a:buNone/>
            </a:pPr>
            <a:r>
              <a:rPr lang="en-US" sz="2000" dirty="0"/>
              <a:t>5/24/2023</a:t>
            </a:r>
          </a:p>
        </p:txBody>
      </p:sp>
    </p:spTree>
    <p:extLst>
      <p:ext uri="{BB962C8B-B14F-4D97-AF65-F5344CB8AC3E}">
        <p14:creationId xmlns:p14="http://schemas.microsoft.com/office/powerpoint/2010/main" val="33495026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DC5C33A-82C9-43D7-9ACB-3E5E807A8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600" y="1221189"/>
            <a:ext cx="4919799" cy="5380856"/>
          </a:xfrm>
        </p:spPr>
        <p:txBody>
          <a:bodyPr/>
          <a:lstStyle/>
          <a:p>
            <a:r>
              <a:rPr lang="en-US" dirty="0"/>
              <a:t>Assess nationwide X-59 low-boom </a:t>
            </a:r>
          </a:p>
          <a:p>
            <a:pPr lvl="1"/>
            <a:r>
              <a:rPr lang="en-US" dirty="0"/>
              <a:t>Loudness and variability</a:t>
            </a:r>
          </a:p>
          <a:p>
            <a:pPr lvl="1"/>
            <a:r>
              <a:rPr lang="en-US" dirty="0"/>
              <a:t>Exposure region size and variability</a:t>
            </a:r>
          </a:p>
          <a:p>
            <a:pPr marL="342900" indent="0">
              <a:buNone/>
            </a:pPr>
            <a:r>
              <a:rPr lang="en-US" dirty="0"/>
              <a:t>due to:</a:t>
            </a:r>
          </a:p>
          <a:p>
            <a:pPr lvl="1"/>
            <a:r>
              <a:rPr lang="en-US" dirty="0"/>
              <a:t>Climate</a:t>
            </a:r>
          </a:p>
          <a:p>
            <a:pPr lvl="1"/>
            <a:r>
              <a:rPr lang="en-US" dirty="0"/>
              <a:t>Season</a:t>
            </a:r>
          </a:p>
          <a:p>
            <a:pPr lvl="1"/>
            <a:r>
              <a:rPr lang="en-US" dirty="0"/>
              <a:t>Flight direction</a:t>
            </a:r>
          </a:p>
          <a:p>
            <a:pPr lvl="1"/>
            <a:r>
              <a:rPr lang="en-US" dirty="0"/>
              <a:t>Time of day</a:t>
            </a:r>
          </a:p>
          <a:p>
            <a:pPr lvl="1"/>
            <a:r>
              <a:rPr lang="en-US" dirty="0"/>
              <a:t>Geographical location</a:t>
            </a:r>
          </a:p>
          <a:p>
            <a:pPr lvl="1"/>
            <a:r>
              <a:rPr lang="en-US" dirty="0"/>
              <a:t>Ground elevation</a:t>
            </a:r>
          </a:p>
          <a:p>
            <a:pPr marL="342900" indent="0">
              <a:buNone/>
            </a:pPr>
            <a:r>
              <a:rPr lang="en-US" dirty="0"/>
              <a:t>balancing:</a:t>
            </a:r>
          </a:p>
          <a:p>
            <a:pPr lvl="1"/>
            <a:r>
              <a:rPr lang="en-US" dirty="0"/>
              <a:t>Computational constraints</a:t>
            </a:r>
          </a:p>
          <a:p>
            <a:pPr lvl="1"/>
            <a:r>
              <a:rPr lang="en-US" dirty="0"/>
              <a:t>Project schedule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28A454E-05A9-4988-934F-0B9DC0DB1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Goals of Sonic Boom Propagation Simulation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01B4DDD-A91D-42CA-8739-86EE3CA372C3}"/>
              </a:ext>
            </a:extLst>
          </p:cNvPr>
          <p:cNvGrpSpPr/>
          <p:nvPr/>
        </p:nvGrpSpPr>
        <p:grpSpPr>
          <a:xfrm>
            <a:off x="4741999" y="2679720"/>
            <a:ext cx="6913849" cy="4010769"/>
            <a:chOff x="5098975" y="1221187"/>
            <a:chExt cx="6913849" cy="4010769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3947624C-D305-4893-B739-72C71A647D20}"/>
                </a:ext>
              </a:extLst>
            </p:cNvPr>
            <p:cNvSpPr/>
            <p:nvPr/>
          </p:nvSpPr>
          <p:spPr>
            <a:xfrm>
              <a:off x="9750043" y="1221188"/>
              <a:ext cx="2262781" cy="1066291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</a:rPr>
                <a:t>Atmospheric Model Data</a:t>
              </a:r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9C67D303-3094-40D0-9557-4293D7DA3364}"/>
                </a:ext>
              </a:extLst>
            </p:cNvPr>
            <p:cNvSpPr/>
            <p:nvPr/>
          </p:nvSpPr>
          <p:spPr>
            <a:xfrm>
              <a:off x="7424509" y="1221190"/>
              <a:ext cx="2262781" cy="1066291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</a:rPr>
                <a:t>Computational Fluid Dynamics Acoustic Data</a:t>
              </a:r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3DBC1D74-C669-40FA-A8A4-671F3795E2F9}"/>
                </a:ext>
              </a:extLst>
            </p:cNvPr>
            <p:cNvSpPr/>
            <p:nvPr/>
          </p:nvSpPr>
          <p:spPr>
            <a:xfrm>
              <a:off x="7361754" y="2705953"/>
              <a:ext cx="2388290" cy="1066291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</a:rPr>
                <a:t>PCBoom</a:t>
              </a:r>
              <a:br>
                <a:rPr lang="en-US" sz="2000" b="1" dirty="0">
                  <a:solidFill>
                    <a:schemeClr val="tx1"/>
                  </a:solidFill>
                </a:rPr>
              </a:br>
              <a:r>
                <a:rPr lang="en-US" sz="2000" b="1" dirty="0">
                  <a:solidFill>
                    <a:schemeClr val="tx1"/>
                  </a:solidFill>
                </a:rPr>
                <a:t>Acoustic Propagation Model</a:t>
              </a: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FD6F4F19-A23B-437A-B7A2-E5A4E2FF0DC3}"/>
                </a:ext>
              </a:extLst>
            </p:cNvPr>
            <p:cNvSpPr/>
            <p:nvPr/>
          </p:nvSpPr>
          <p:spPr>
            <a:xfrm>
              <a:off x="9076747" y="4165665"/>
              <a:ext cx="2262781" cy="1066291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</a:rPr>
                <a:t>Low-boom Loudness</a:t>
              </a: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7B5CC8FD-F02B-4F97-ABB9-B400E3E87225}"/>
                </a:ext>
              </a:extLst>
            </p:cNvPr>
            <p:cNvSpPr/>
            <p:nvPr/>
          </p:nvSpPr>
          <p:spPr>
            <a:xfrm>
              <a:off x="5605327" y="4165665"/>
              <a:ext cx="2262781" cy="1066291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</a:rPr>
                <a:t>Size of the region exposed to noise</a:t>
              </a: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0A1C5B7E-6267-4A90-B38C-F01CBA9891CA}"/>
                </a:ext>
              </a:extLst>
            </p:cNvPr>
            <p:cNvSpPr/>
            <p:nvPr/>
          </p:nvSpPr>
          <p:spPr>
            <a:xfrm>
              <a:off x="5098975" y="1221187"/>
              <a:ext cx="2262781" cy="1066291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>
                  <a:solidFill>
                    <a:schemeClr val="tx1"/>
                  </a:solidFill>
                </a:rPr>
                <a:t>Aircraft Trajectory Information</a:t>
              </a: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D58FBE2E-2323-4D41-8A3D-23C3C379087C}"/>
                </a:ext>
              </a:extLst>
            </p:cNvPr>
            <p:cNvCxnSpPr/>
            <p:nvPr/>
          </p:nvCxnSpPr>
          <p:spPr>
            <a:xfrm>
              <a:off x="8530542" y="2460362"/>
              <a:ext cx="0" cy="245591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E729E1D-8FB8-4FE8-AF63-317825E7BB55}"/>
                </a:ext>
              </a:extLst>
            </p:cNvPr>
            <p:cNvCxnSpPr>
              <a:cxnSpLocks/>
            </p:cNvCxnSpPr>
            <p:nvPr/>
          </p:nvCxnSpPr>
          <p:spPr>
            <a:xfrm>
              <a:off x="6230365" y="2460362"/>
              <a:ext cx="4667714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6EF95DBD-7DC2-4117-9612-713693E740C3}"/>
                </a:ext>
              </a:extLst>
            </p:cNvPr>
            <p:cNvCxnSpPr>
              <a:cxnSpLocks/>
            </p:cNvCxnSpPr>
            <p:nvPr/>
          </p:nvCxnSpPr>
          <p:spPr>
            <a:xfrm>
              <a:off x="6230365" y="2287478"/>
              <a:ext cx="0" cy="1728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AEB20A81-4FBC-4DDE-87B4-A2078EC2CA32}"/>
                </a:ext>
              </a:extLst>
            </p:cNvPr>
            <p:cNvCxnSpPr>
              <a:cxnSpLocks/>
            </p:cNvCxnSpPr>
            <p:nvPr/>
          </p:nvCxnSpPr>
          <p:spPr>
            <a:xfrm>
              <a:off x="8530542" y="2287478"/>
              <a:ext cx="0" cy="1728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7D77C99-C6BE-4D07-ACF3-E630DE838FB2}"/>
                </a:ext>
              </a:extLst>
            </p:cNvPr>
            <p:cNvCxnSpPr>
              <a:cxnSpLocks/>
            </p:cNvCxnSpPr>
            <p:nvPr/>
          </p:nvCxnSpPr>
          <p:spPr>
            <a:xfrm>
              <a:off x="10898079" y="2287478"/>
              <a:ext cx="0" cy="1728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27A161DC-AB62-4DFA-8FDE-17E0ABE1AC21}"/>
                </a:ext>
              </a:extLst>
            </p:cNvPr>
            <p:cNvCxnSpPr/>
            <p:nvPr/>
          </p:nvCxnSpPr>
          <p:spPr>
            <a:xfrm>
              <a:off x="6722699" y="3920074"/>
              <a:ext cx="0" cy="245591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7D6042E7-0A18-4351-BF26-7B704FEB46DF}"/>
                </a:ext>
              </a:extLst>
            </p:cNvPr>
            <p:cNvCxnSpPr>
              <a:cxnSpLocks/>
            </p:cNvCxnSpPr>
            <p:nvPr/>
          </p:nvCxnSpPr>
          <p:spPr>
            <a:xfrm>
              <a:off x="6722699" y="3920075"/>
              <a:ext cx="3499457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4560C8EF-D78F-438E-98D1-5F810921EE39}"/>
                </a:ext>
              </a:extLst>
            </p:cNvPr>
            <p:cNvCxnSpPr>
              <a:cxnSpLocks/>
            </p:cNvCxnSpPr>
            <p:nvPr/>
          </p:nvCxnSpPr>
          <p:spPr>
            <a:xfrm>
              <a:off x="8543781" y="3772244"/>
              <a:ext cx="0" cy="14783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C10BF450-07F6-4090-98BA-9A0B983A9AC1}"/>
                </a:ext>
              </a:extLst>
            </p:cNvPr>
            <p:cNvCxnSpPr/>
            <p:nvPr/>
          </p:nvCxnSpPr>
          <p:spPr>
            <a:xfrm>
              <a:off x="10208137" y="3920074"/>
              <a:ext cx="0" cy="245591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680635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022C215-B84E-4B9D-B2A1-207CEA55E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Presentation Overview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E0F31DD-BC82-4E38-8682-3FC0C6818157}"/>
              </a:ext>
            </a:extLst>
          </p:cNvPr>
          <p:cNvSpPr/>
          <p:nvPr/>
        </p:nvSpPr>
        <p:spPr>
          <a:xfrm>
            <a:off x="4276906" y="4469390"/>
            <a:ext cx="2262781" cy="1066291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/>
                </a:solidFill>
              </a:rPr>
              <a:t>DoE Approach </a:t>
            </a:r>
            <a:br>
              <a:rPr lang="en-US" sz="2000" b="1">
                <a:solidFill>
                  <a:schemeClr val="tx1"/>
                </a:solidFill>
              </a:rPr>
            </a:br>
            <a:r>
              <a:rPr lang="en-US" sz="2000" b="1">
                <a:solidFill>
                  <a:schemeClr val="tx1"/>
                </a:solidFill>
              </a:rPr>
              <a:t>for X-59 Sonic Boom Simulation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C6A6344-1FD5-4B8C-90F0-73FB007F9E24}"/>
              </a:ext>
            </a:extLst>
          </p:cNvPr>
          <p:cNvSpPr/>
          <p:nvPr/>
        </p:nvSpPr>
        <p:spPr>
          <a:xfrm>
            <a:off x="5475890" y="5624198"/>
            <a:ext cx="2262781" cy="106629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/>
                </a:solidFill>
              </a:rPr>
              <a:t>Simulation Results and Visualizations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5D6A06F-7D94-4605-A249-F9D083C6AD50}"/>
              </a:ext>
            </a:extLst>
          </p:cNvPr>
          <p:cNvSpPr/>
          <p:nvPr/>
        </p:nvSpPr>
        <p:spPr>
          <a:xfrm>
            <a:off x="3099934" y="3341149"/>
            <a:ext cx="2262781" cy="106629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/>
                </a:solidFill>
              </a:rPr>
              <a:t>Outline of the Sonic Boom Simulation Goals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7671416-6C63-4D88-B5A0-BBB79AE44047}"/>
              </a:ext>
            </a:extLst>
          </p:cNvPr>
          <p:cNvSpPr/>
          <p:nvPr/>
        </p:nvSpPr>
        <p:spPr>
          <a:xfrm>
            <a:off x="837153" y="1078397"/>
            <a:ext cx="2262781" cy="106629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>
                <a:solidFill>
                  <a:schemeClr val="tx1"/>
                </a:solidFill>
              </a:rPr>
              <a:t>Sonic Boom Background Info</a:t>
            </a:r>
          </a:p>
        </p:txBody>
      </p:sp>
      <p:pic>
        <p:nvPicPr>
          <p:cNvPr id="10" name="Picture Placeholder 19" descr="Artist illustration of the X-59 in flight over water and land.">
            <a:extLst>
              <a:ext uri="{FF2B5EF4-FFF2-40B4-BE49-F238E27FC236}">
                <a16:creationId xmlns:a16="http://schemas.microsoft.com/office/drawing/2014/main" id="{8ABDC49A-F7DC-40C1-8AB2-BAAEFAC0FC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755" b="7755"/>
          <a:stretch/>
        </p:blipFill>
        <p:spPr>
          <a:xfrm>
            <a:off x="7022708" y="1431568"/>
            <a:ext cx="4138719" cy="2622699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31CB550-BF21-47D7-BD0F-45C3A9B1A048}"/>
              </a:ext>
            </a:extLst>
          </p:cNvPr>
          <p:cNvSpPr/>
          <p:nvPr/>
        </p:nvSpPr>
        <p:spPr>
          <a:xfrm>
            <a:off x="2082660" y="2209773"/>
            <a:ext cx="2262781" cy="106629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err="1">
                <a:solidFill>
                  <a:schemeClr val="tx1"/>
                </a:solidFill>
              </a:rPr>
              <a:t>Quesst</a:t>
            </a:r>
            <a:r>
              <a:rPr lang="en-US" sz="2200" b="1" dirty="0">
                <a:solidFill>
                  <a:schemeClr val="tx1"/>
                </a:solidFill>
              </a:rPr>
              <a:t> Mission and X-59 aircraft</a:t>
            </a:r>
          </a:p>
        </p:txBody>
      </p:sp>
      <p:pic>
        <p:nvPicPr>
          <p:cNvPr id="12" name="Picture Placeholder 14" descr="The word Quesst with an image inside of the letters. The image is of a blue sky and white clouds.">
            <a:extLst>
              <a:ext uri="{FF2B5EF4-FFF2-40B4-BE49-F238E27FC236}">
                <a16:creationId xmlns:a16="http://schemas.microsoft.com/office/drawing/2014/main" id="{4986EBC8-53F1-475E-AF47-A1C4D2BB691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7" b="107"/>
          <a:stretch/>
        </p:blipFill>
        <p:spPr>
          <a:xfrm>
            <a:off x="572164" y="5535681"/>
            <a:ext cx="3020991" cy="391355"/>
          </a:xfrm>
          <a:custGeom>
            <a:avLst/>
            <a:gdLst>
              <a:gd name="connsiteX0" fmla="*/ 6436472 w 11319517"/>
              <a:gd name="connsiteY0" fmla="*/ 25078 h 1466388"/>
              <a:gd name="connsiteX1" fmla="*/ 7584209 w 11319517"/>
              <a:gd name="connsiteY1" fmla="*/ 25078 h 1466388"/>
              <a:gd name="connsiteX2" fmla="*/ 8351334 w 11319517"/>
              <a:gd name="connsiteY2" fmla="*/ 25078 h 1466388"/>
              <a:gd name="connsiteX3" fmla="*/ 8354284 w 11319517"/>
              <a:gd name="connsiteY3" fmla="*/ 25078 h 1466388"/>
              <a:gd name="connsiteX4" fmla="*/ 9488595 w 11319517"/>
              <a:gd name="connsiteY4" fmla="*/ 25078 h 1466388"/>
              <a:gd name="connsiteX5" fmla="*/ 9488595 w 11319517"/>
              <a:gd name="connsiteY5" fmla="*/ 39370 h 1466388"/>
              <a:gd name="connsiteX6" fmla="*/ 9319091 w 11319517"/>
              <a:gd name="connsiteY6" fmla="*/ 219810 h 1466388"/>
              <a:gd name="connsiteX7" fmla="*/ 8302651 w 11319517"/>
              <a:gd name="connsiteY7" fmla="*/ 219810 h 1466388"/>
              <a:gd name="connsiteX8" fmla="*/ 7933841 w 11319517"/>
              <a:gd name="connsiteY8" fmla="*/ 480927 h 1466388"/>
              <a:gd name="connsiteX9" fmla="*/ 8321829 w 11319517"/>
              <a:gd name="connsiteY9" fmla="*/ 646154 h 1466388"/>
              <a:gd name="connsiteX10" fmla="*/ 8897172 w 11319517"/>
              <a:gd name="connsiteY10" fmla="*/ 646154 h 1466388"/>
              <a:gd name="connsiteX11" fmla="*/ 9360398 w 11319517"/>
              <a:gd name="connsiteY11" fmla="*/ 961855 h 1466388"/>
              <a:gd name="connsiteX12" fmla="*/ 8717193 w 11319517"/>
              <a:gd name="connsiteY12" fmla="*/ 1442784 h 1466388"/>
              <a:gd name="connsiteX13" fmla="*/ 7469140 w 11319517"/>
              <a:gd name="connsiteY13" fmla="*/ 1442784 h 1466388"/>
              <a:gd name="connsiteX14" fmla="*/ 7653545 w 11319517"/>
              <a:gd name="connsiteY14" fmla="*/ 1249527 h 1466388"/>
              <a:gd name="connsiteX15" fmla="*/ 8767351 w 11319517"/>
              <a:gd name="connsiteY15" fmla="*/ 1249527 h 1466388"/>
              <a:gd name="connsiteX16" fmla="*/ 9136161 w 11319517"/>
              <a:gd name="connsiteY16" fmla="*/ 986935 h 1466388"/>
              <a:gd name="connsiteX17" fmla="*/ 8748173 w 11319517"/>
              <a:gd name="connsiteY17" fmla="*/ 815807 h 1466388"/>
              <a:gd name="connsiteX18" fmla="*/ 8175780 w 11319517"/>
              <a:gd name="connsiteY18" fmla="*/ 815807 h 1466388"/>
              <a:gd name="connsiteX19" fmla="*/ 7709604 w 11319517"/>
              <a:gd name="connsiteY19" fmla="*/ 495679 h 1466388"/>
              <a:gd name="connsiteX20" fmla="*/ 7795168 w 11319517"/>
              <a:gd name="connsiteY20" fmla="*/ 219810 h 1466388"/>
              <a:gd name="connsiteX21" fmla="*/ 7222775 w 11319517"/>
              <a:gd name="connsiteY21" fmla="*/ 219810 h 1466388"/>
              <a:gd name="connsiteX22" fmla="*/ 6386314 w 11319517"/>
              <a:gd name="connsiteY22" fmla="*/ 219810 h 1466388"/>
              <a:gd name="connsiteX23" fmla="*/ 6017504 w 11319517"/>
              <a:gd name="connsiteY23" fmla="*/ 480927 h 1466388"/>
              <a:gd name="connsiteX24" fmla="*/ 6405492 w 11319517"/>
              <a:gd name="connsiteY24" fmla="*/ 646154 h 1466388"/>
              <a:gd name="connsiteX25" fmla="*/ 6980836 w 11319517"/>
              <a:gd name="connsiteY25" fmla="*/ 646154 h 1466388"/>
              <a:gd name="connsiteX26" fmla="*/ 7442586 w 11319517"/>
              <a:gd name="connsiteY26" fmla="*/ 961855 h 1466388"/>
              <a:gd name="connsiteX27" fmla="*/ 6799381 w 11319517"/>
              <a:gd name="connsiteY27" fmla="*/ 1442784 h 1466388"/>
              <a:gd name="connsiteX28" fmla="*/ 5551328 w 11319517"/>
              <a:gd name="connsiteY28" fmla="*/ 1442784 h 1466388"/>
              <a:gd name="connsiteX29" fmla="*/ 5735733 w 11319517"/>
              <a:gd name="connsiteY29" fmla="*/ 1249527 h 1466388"/>
              <a:gd name="connsiteX30" fmla="*/ 6849539 w 11319517"/>
              <a:gd name="connsiteY30" fmla="*/ 1249527 h 1466388"/>
              <a:gd name="connsiteX31" fmla="*/ 7218349 w 11319517"/>
              <a:gd name="connsiteY31" fmla="*/ 986935 h 1466388"/>
              <a:gd name="connsiteX32" fmla="*/ 6830361 w 11319517"/>
              <a:gd name="connsiteY32" fmla="*/ 815807 h 1466388"/>
              <a:gd name="connsiteX33" fmla="*/ 6257968 w 11319517"/>
              <a:gd name="connsiteY33" fmla="*/ 815807 h 1466388"/>
              <a:gd name="connsiteX34" fmla="*/ 5791792 w 11319517"/>
              <a:gd name="connsiteY34" fmla="*/ 495679 h 1466388"/>
              <a:gd name="connsiteX35" fmla="*/ 6436472 w 11319517"/>
              <a:gd name="connsiteY35" fmla="*/ 25078 h 1466388"/>
              <a:gd name="connsiteX36" fmla="*/ 3757436 w 11319517"/>
              <a:gd name="connsiteY36" fmla="*/ 23603 h 1466388"/>
              <a:gd name="connsiteX37" fmla="*/ 3989049 w 11319517"/>
              <a:gd name="connsiteY37" fmla="*/ 23603 h 1466388"/>
              <a:gd name="connsiteX38" fmla="*/ 3847426 w 11319517"/>
              <a:gd name="connsiteY38" fmla="*/ 823183 h 1466388"/>
              <a:gd name="connsiteX39" fmla="*/ 2912124 w 11319517"/>
              <a:gd name="connsiteY39" fmla="*/ 1466388 h 1466388"/>
              <a:gd name="connsiteX40" fmla="*/ 2103692 w 11319517"/>
              <a:gd name="connsiteY40" fmla="*/ 966281 h 1466388"/>
              <a:gd name="connsiteX41" fmla="*/ 2116969 w 11319517"/>
              <a:gd name="connsiteY41" fmla="*/ 824659 h 1466388"/>
              <a:gd name="connsiteX42" fmla="*/ 2258592 w 11319517"/>
              <a:gd name="connsiteY42" fmla="*/ 25078 h 1466388"/>
              <a:gd name="connsiteX43" fmla="*/ 2487254 w 11319517"/>
              <a:gd name="connsiteY43" fmla="*/ 25078 h 1466388"/>
              <a:gd name="connsiteX44" fmla="*/ 2345631 w 11319517"/>
              <a:gd name="connsiteY44" fmla="*/ 824659 h 1466388"/>
              <a:gd name="connsiteX45" fmla="*/ 2335305 w 11319517"/>
              <a:gd name="connsiteY45" fmla="*/ 935302 h 1466388"/>
              <a:gd name="connsiteX46" fmla="*/ 2946054 w 11319517"/>
              <a:gd name="connsiteY46" fmla="*/ 1277557 h 1466388"/>
              <a:gd name="connsiteX47" fmla="*/ 3615813 w 11319517"/>
              <a:gd name="connsiteY47" fmla="*/ 826134 h 1466388"/>
              <a:gd name="connsiteX48" fmla="*/ 9677575 w 11319517"/>
              <a:gd name="connsiteY48" fmla="*/ 23602 h 1466388"/>
              <a:gd name="connsiteX49" fmla="*/ 11319517 w 11319517"/>
              <a:gd name="connsiteY49" fmla="*/ 23602 h 1466388"/>
              <a:gd name="connsiteX50" fmla="*/ 11135112 w 11319517"/>
              <a:gd name="connsiteY50" fmla="*/ 218334 h 1466388"/>
              <a:gd name="connsiteX51" fmla="*/ 10472729 w 11319517"/>
              <a:gd name="connsiteY51" fmla="*/ 218334 h 1466388"/>
              <a:gd name="connsiteX52" fmla="*/ 10255869 w 11319517"/>
              <a:gd name="connsiteY52" fmla="*/ 1442783 h 1466388"/>
              <a:gd name="connsiteX53" fmla="*/ 10025732 w 11319517"/>
              <a:gd name="connsiteY53" fmla="*/ 1442783 h 1466388"/>
              <a:gd name="connsiteX54" fmla="*/ 10242592 w 11319517"/>
              <a:gd name="connsiteY54" fmla="*/ 218334 h 1466388"/>
              <a:gd name="connsiteX55" fmla="*/ 9488744 w 11319517"/>
              <a:gd name="connsiteY55" fmla="*/ 218334 h 1466388"/>
              <a:gd name="connsiteX56" fmla="*/ 4223612 w 11319517"/>
              <a:gd name="connsiteY56" fmla="*/ 23602 h 1466388"/>
              <a:gd name="connsiteX57" fmla="*/ 5730982 w 11319517"/>
              <a:gd name="connsiteY57" fmla="*/ 23602 h 1466388"/>
              <a:gd name="connsiteX58" fmla="*/ 5730982 w 11319517"/>
              <a:gd name="connsiteY58" fmla="*/ 23945 h 1466388"/>
              <a:gd name="connsiteX59" fmla="*/ 5546902 w 11319517"/>
              <a:gd name="connsiteY59" fmla="*/ 218334 h 1466388"/>
              <a:gd name="connsiteX60" fmla="*/ 4419819 w 11319517"/>
              <a:gd name="connsiteY60" fmla="*/ 218334 h 1466388"/>
              <a:gd name="connsiteX61" fmla="*/ 4343106 w 11319517"/>
              <a:gd name="connsiteY61" fmla="*/ 644678 h 1466388"/>
              <a:gd name="connsiteX62" fmla="*/ 5552803 w 11319517"/>
              <a:gd name="connsiteY62" fmla="*/ 644678 h 1466388"/>
              <a:gd name="connsiteX63" fmla="*/ 5392002 w 11319517"/>
              <a:gd name="connsiteY63" fmla="*/ 814331 h 1466388"/>
              <a:gd name="connsiteX64" fmla="*/ 4313601 w 11319517"/>
              <a:gd name="connsiteY64" fmla="*/ 814331 h 1466388"/>
              <a:gd name="connsiteX65" fmla="*/ 4236889 w 11319517"/>
              <a:gd name="connsiteY65" fmla="*/ 1249527 h 1466388"/>
              <a:gd name="connsiteX66" fmla="*/ 5521823 w 11319517"/>
              <a:gd name="connsiteY66" fmla="*/ 1249527 h 1466388"/>
              <a:gd name="connsiteX67" fmla="*/ 5337418 w 11319517"/>
              <a:gd name="connsiteY67" fmla="*/ 1442783 h 1466388"/>
              <a:gd name="connsiteX68" fmla="*/ 3972821 w 11319517"/>
              <a:gd name="connsiteY68" fmla="*/ 1442783 h 1466388"/>
              <a:gd name="connsiteX69" fmla="*/ 1094627 w 11319517"/>
              <a:gd name="connsiteY69" fmla="*/ 0 h 1466388"/>
              <a:gd name="connsiteX70" fmla="*/ 1934040 w 11319517"/>
              <a:gd name="connsiteY70" fmla="*/ 590096 h 1466388"/>
              <a:gd name="connsiteX71" fmla="*/ 1818970 w 11319517"/>
              <a:gd name="connsiteY71" fmla="*/ 969233 h 1466388"/>
              <a:gd name="connsiteX72" fmla="*/ 1575556 w 11319517"/>
              <a:gd name="connsiteY72" fmla="*/ 969233 h 1466388"/>
              <a:gd name="connsiteX73" fmla="*/ 1700952 w 11319517"/>
              <a:gd name="connsiteY73" fmla="*/ 612225 h 1466388"/>
              <a:gd name="connsiteX74" fmla="*/ 1060698 w 11319517"/>
              <a:gd name="connsiteY74" fmla="*/ 191781 h 1466388"/>
              <a:gd name="connsiteX75" fmla="*/ 231613 w 11319517"/>
              <a:gd name="connsiteY75" fmla="*/ 830560 h 1466388"/>
              <a:gd name="connsiteX76" fmla="*/ 709590 w 11319517"/>
              <a:gd name="connsiteY76" fmla="*/ 1248053 h 1466388"/>
              <a:gd name="connsiteX77" fmla="*/ 1352795 w 11319517"/>
              <a:gd name="connsiteY77" fmla="*/ 1248053 h 1466388"/>
              <a:gd name="connsiteX78" fmla="*/ 964807 w 11319517"/>
              <a:gd name="connsiteY78" fmla="*/ 832036 h 1466388"/>
              <a:gd name="connsiteX79" fmla="*/ 1268707 w 11319517"/>
              <a:gd name="connsiteY79" fmla="*/ 832036 h 1466388"/>
              <a:gd name="connsiteX80" fmla="*/ 1841100 w 11319517"/>
              <a:gd name="connsiteY80" fmla="*/ 1441310 h 1466388"/>
              <a:gd name="connsiteX81" fmla="*/ 674185 w 11319517"/>
              <a:gd name="connsiteY81" fmla="*/ 1441310 h 1466388"/>
              <a:gd name="connsiteX82" fmla="*/ 674185 w 11319517"/>
              <a:gd name="connsiteY82" fmla="*/ 1442785 h 1466388"/>
              <a:gd name="connsiteX83" fmla="*/ 0 w 11319517"/>
              <a:gd name="connsiteY83" fmla="*/ 852689 h 1466388"/>
              <a:gd name="connsiteX84" fmla="*/ 1094627 w 11319517"/>
              <a:gd name="connsiteY84" fmla="*/ 0 h 1466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11319517" h="1466388">
                <a:moveTo>
                  <a:pt x="6436472" y="25078"/>
                </a:moveTo>
                <a:lnTo>
                  <a:pt x="7584209" y="25078"/>
                </a:lnTo>
                <a:lnTo>
                  <a:pt x="8351334" y="25078"/>
                </a:lnTo>
                <a:cubicBezTo>
                  <a:pt x="8352808" y="25078"/>
                  <a:pt x="8352808" y="25078"/>
                  <a:pt x="8354284" y="25078"/>
                </a:cubicBezTo>
                <a:lnTo>
                  <a:pt x="9488595" y="25078"/>
                </a:lnTo>
                <a:lnTo>
                  <a:pt x="9488595" y="39370"/>
                </a:lnTo>
                <a:lnTo>
                  <a:pt x="9319091" y="219810"/>
                </a:lnTo>
                <a:lnTo>
                  <a:pt x="8302651" y="219810"/>
                </a:lnTo>
                <a:cubicBezTo>
                  <a:pt x="8056286" y="219810"/>
                  <a:pt x="7933841" y="311274"/>
                  <a:pt x="7933841" y="480927"/>
                </a:cubicBezTo>
                <a:cubicBezTo>
                  <a:pt x="7933841" y="626976"/>
                  <a:pt x="8078414" y="646154"/>
                  <a:pt x="8321829" y="646154"/>
                </a:cubicBezTo>
                <a:lnTo>
                  <a:pt x="8897172" y="646154"/>
                </a:lnTo>
                <a:cubicBezTo>
                  <a:pt x="9202547" y="646154"/>
                  <a:pt x="9358922" y="752371"/>
                  <a:pt x="9360398" y="961855"/>
                </a:cubicBezTo>
                <a:cubicBezTo>
                  <a:pt x="9360398" y="1259854"/>
                  <a:pt x="9171567" y="1442784"/>
                  <a:pt x="8717193" y="1442784"/>
                </a:cubicBezTo>
                <a:lnTo>
                  <a:pt x="7469140" y="1442784"/>
                </a:lnTo>
                <a:lnTo>
                  <a:pt x="7653545" y="1249527"/>
                </a:lnTo>
                <a:lnTo>
                  <a:pt x="8767351" y="1249527"/>
                </a:lnTo>
                <a:cubicBezTo>
                  <a:pt x="9015192" y="1249527"/>
                  <a:pt x="9136161" y="1156587"/>
                  <a:pt x="9136161" y="986935"/>
                </a:cubicBezTo>
                <a:cubicBezTo>
                  <a:pt x="9136161" y="834985"/>
                  <a:pt x="8990112" y="815807"/>
                  <a:pt x="8748173" y="815807"/>
                </a:cubicBezTo>
                <a:lnTo>
                  <a:pt x="8175780" y="815807"/>
                </a:lnTo>
                <a:cubicBezTo>
                  <a:pt x="7860079" y="815807"/>
                  <a:pt x="7709604" y="700738"/>
                  <a:pt x="7709604" y="495679"/>
                </a:cubicBezTo>
                <a:cubicBezTo>
                  <a:pt x="7709604" y="387987"/>
                  <a:pt x="7737634" y="293572"/>
                  <a:pt x="7795168" y="219810"/>
                </a:cubicBezTo>
                <a:lnTo>
                  <a:pt x="7222775" y="219810"/>
                </a:lnTo>
                <a:lnTo>
                  <a:pt x="6386314" y="219810"/>
                </a:lnTo>
                <a:cubicBezTo>
                  <a:pt x="6139949" y="219810"/>
                  <a:pt x="6017504" y="311274"/>
                  <a:pt x="6017504" y="480927"/>
                </a:cubicBezTo>
                <a:cubicBezTo>
                  <a:pt x="6017504" y="626976"/>
                  <a:pt x="6162077" y="646154"/>
                  <a:pt x="6405492" y="646154"/>
                </a:cubicBezTo>
                <a:lnTo>
                  <a:pt x="6980836" y="646154"/>
                </a:lnTo>
                <a:cubicBezTo>
                  <a:pt x="7286210" y="646154"/>
                  <a:pt x="7442586" y="752371"/>
                  <a:pt x="7442586" y="961855"/>
                </a:cubicBezTo>
                <a:cubicBezTo>
                  <a:pt x="7442586" y="1259854"/>
                  <a:pt x="7253755" y="1442784"/>
                  <a:pt x="6799381" y="1442784"/>
                </a:cubicBezTo>
                <a:lnTo>
                  <a:pt x="5551328" y="1442784"/>
                </a:lnTo>
                <a:lnTo>
                  <a:pt x="5735733" y="1249527"/>
                </a:lnTo>
                <a:lnTo>
                  <a:pt x="6849539" y="1249527"/>
                </a:lnTo>
                <a:cubicBezTo>
                  <a:pt x="7097379" y="1249527"/>
                  <a:pt x="7218349" y="1156587"/>
                  <a:pt x="7218349" y="986935"/>
                </a:cubicBezTo>
                <a:cubicBezTo>
                  <a:pt x="7218349" y="834985"/>
                  <a:pt x="7072300" y="815807"/>
                  <a:pt x="6830361" y="815807"/>
                </a:cubicBezTo>
                <a:lnTo>
                  <a:pt x="6257968" y="815807"/>
                </a:lnTo>
                <a:cubicBezTo>
                  <a:pt x="5942267" y="815807"/>
                  <a:pt x="5791792" y="700738"/>
                  <a:pt x="5791792" y="495679"/>
                </a:cubicBezTo>
                <a:cubicBezTo>
                  <a:pt x="5791792" y="208008"/>
                  <a:pt x="5989474" y="25078"/>
                  <a:pt x="6436472" y="25078"/>
                </a:cubicBezTo>
                <a:close/>
                <a:moveTo>
                  <a:pt x="3757436" y="23603"/>
                </a:moveTo>
                <a:lnTo>
                  <a:pt x="3989049" y="23603"/>
                </a:lnTo>
                <a:lnTo>
                  <a:pt x="3847426" y="823183"/>
                </a:lnTo>
                <a:cubicBezTo>
                  <a:pt x="3770713" y="1251003"/>
                  <a:pt x="3460913" y="1466388"/>
                  <a:pt x="2912124" y="1466388"/>
                </a:cubicBezTo>
                <a:cubicBezTo>
                  <a:pt x="2351532" y="1466388"/>
                  <a:pt x="2103692" y="1301161"/>
                  <a:pt x="2103692" y="966281"/>
                </a:cubicBezTo>
                <a:cubicBezTo>
                  <a:pt x="2103692" y="922024"/>
                  <a:pt x="2105167" y="873341"/>
                  <a:pt x="2116969" y="824659"/>
                </a:cubicBezTo>
                <a:lnTo>
                  <a:pt x="2258592" y="25078"/>
                </a:lnTo>
                <a:lnTo>
                  <a:pt x="2487254" y="25078"/>
                </a:lnTo>
                <a:lnTo>
                  <a:pt x="2345631" y="824659"/>
                </a:lnTo>
                <a:cubicBezTo>
                  <a:pt x="2336780" y="863015"/>
                  <a:pt x="2335305" y="901371"/>
                  <a:pt x="2335305" y="935302"/>
                </a:cubicBezTo>
                <a:cubicBezTo>
                  <a:pt x="2335305" y="1172815"/>
                  <a:pt x="2518235" y="1277557"/>
                  <a:pt x="2946054" y="1277557"/>
                </a:cubicBezTo>
                <a:cubicBezTo>
                  <a:pt x="3435834" y="1277557"/>
                  <a:pt x="3561229" y="1143310"/>
                  <a:pt x="3615813" y="826134"/>
                </a:cubicBezTo>
                <a:close/>
                <a:moveTo>
                  <a:pt x="9677575" y="23602"/>
                </a:moveTo>
                <a:lnTo>
                  <a:pt x="11319517" y="23602"/>
                </a:lnTo>
                <a:lnTo>
                  <a:pt x="11135112" y="218334"/>
                </a:lnTo>
                <a:lnTo>
                  <a:pt x="10472729" y="218334"/>
                </a:lnTo>
                <a:lnTo>
                  <a:pt x="10255869" y="1442783"/>
                </a:lnTo>
                <a:lnTo>
                  <a:pt x="10025732" y="1442783"/>
                </a:lnTo>
                <a:lnTo>
                  <a:pt x="10242592" y="218334"/>
                </a:lnTo>
                <a:lnTo>
                  <a:pt x="9488744" y="218334"/>
                </a:lnTo>
                <a:close/>
                <a:moveTo>
                  <a:pt x="4223612" y="23602"/>
                </a:moveTo>
                <a:lnTo>
                  <a:pt x="5730982" y="23602"/>
                </a:lnTo>
                <a:lnTo>
                  <a:pt x="5730982" y="23945"/>
                </a:lnTo>
                <a:lnTo>
                  <a:pt x="5546902" y="218334"/>
                </a:lnTo>
                <a:lnTo>
                  <a:pt x="4419819" y="218334"/>
                </a:lnTo>
                <a:lnTo>
                  <a:pt x="4343106" y="644678"/>
                </a:lnTo>
                <a:lnTo>
                  <a:pt x="5552803" y="644678"/>
                </a:lnTo>
                <a:lnTo>
                  <a:pt x="5392002" y="814331"/>
                </a:lnTo>
                <a:lnTo>
                  <a:pt x="4313601" y="814331"/>
                </a:lnTo>
                <a:lnTo>
                  <a:pt x="4236889" y="1249527"/>
                </a:lnTo>
                <a:lnTo>
                  <a:pt x="5521823" y="1249527"/>
                </a:lnTo>
                <a:lnTo>
                  <a:pt x="5337418" y="1442783"/>
                </a:lnTo>
                <a:lnTo>
                  <a:pt x="3972821" y="1442783"/>
                </a:lnTo>
                <a:close/>
                <a:moveTo>
                  <a:pt x="1094627" y="0"/>
                </a:moveTo>
                <a:cubicBezTo>
                  <a:pt x="1650794" y="0"/>
                  <a:pt x="1934040" y="187356"/>
                  <a:pt x="1934040" y="590096"/>
                </a:cubicBezTo>
                <a:cubicBezTo>
                  <a:pt x="1934040" y="770076"/>
                  <a:pt x="1882406" y="880719"/>
                  <a:pt x="1818970" y="969233"/>
                </a:cubicBezTo>
                <a:lnTo>
                  <a:pt x="1575556" y="969233"/>
                </a:lnTo>
                <a:cubicBezTo>
                  <a:pt x="1677348" y="863015"/>
                  <a:pt x="1700952" y="747947"/>
                  <a:pt x="1700952" y="612225"/>
                </a:cubicBezTo>
                <a:cubicBezTo>
                  <a:pt x="1700952" y="303900"/>
                  <a:pt x="1497369" y="191781"/>
                  <a:pt x="1060698" y="191781"/>
                </a:cubicBezTo>
                <a:cubicBezTo>
                  <a:pt x="449948" y="191781"/>
                  <a:pt x="231613" y="380612"/>
                  <a:pt x="231613" y="830560"/>
                </a:cubicBezTo>
                <a:cubicBezTo>
                  <a:pt x="231613" y="1116757"/>
                  <a:pt x="420443" y="1248053"/>
                  <a:pt x="709590" y="1248053"/>
                </a:cubicBezTo>
                <a:lnTo>
                  <a:pt x="1352795" y="1248053"/>
                </a:lnTo>
                <a:lnTo>
                  <a:pt x="964807" y="832036"/>
                </a:lnTo>
                <a:lnTo>
                  <a:pt x="1268707" y="832036"/>
                </a:lnTo>
                <a:lnTo>
                  <a:pt x="1841100" y="1441310"/>
                </a:lnTo>
                <a:lnTo>
                  <a:pt x="674185" y="1441310"/>
                </a:lnTo>
                <a:lnTo>
                  <a:pt x="674185" y="1442785"/>
                </a:lnTo>
                <a:cubicBezTo>
                  <a:pt x="280296" y="1442785"/>
                  <a:pt x="0" y="1237727"/>
                  <a:pt x="0" y="852689"/>
                </a:cubicBezTo>
                <a:cubicBezTo>
                  <a:pt x="0" y="286197"/>
                  <a:pt x="354058" y="0"/>
                  <a:pt x="1094627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590993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1600" y="1077113"/>
            <a:ext cx="5916645" cy="5524932"/>
          </a:xfrm>
        </p:spPr>
        <p:txBody>
          <a:bodyPr anchor="t"/>
          <a:lstStyle/>
          <a:p>
            <a:pPr marL="342265" indent="-342265"/>
            <a:r>
              <a:rPr lang="en-US">
                <a:ea typeface="ヒラギノ角ゴ Pro W3"/>
              </a:rPr>
              <a:t>Need to determine appropriate locations and times of atmospheric profiles </a:t>
            </a:r>
            <a:br>
              <a:rPr lang="en-US">
                <a:ea typeface="ヒラギノ角ゴ Pro W3"/>
              </a:rPr>
            </a:br>
            <a:r>
              <a:rPr lang="en-US">
                <a:ea typeface="ヒラギノ角ゴ Pro W3"/>
              </a:rPr>
              <a:t>through which to propagate</a:t>
            </a:r>
          </a:p>
          <a:p>
            <a:pPr marL="342265" indent="-342265"/>
            <a:r>
              <a:rPr lang="en-US">
                <a:ea typeface="ヒラギノ角ゴ Pro W3"/>
              </a:rPr>
              <a:t>Locations across USA chosen using Fast Flexible Filling Design</a:t>
            </a:r>
          </a:p>
          <a:p>
            <a:pPr marL="742315" lvl="1" indent="-285115"/>
            <a:r>
              <a:rPr lang="en-US">
                <a:ea typeface="ヒラギノ角ゴ Pro W3"/>
              </a:rPr>
              <a:t>Provides good space filling properties and can accommodate irregular shapes like the contiguous USA</a:t>
            </a:r>
          </a:p>
          <a:p>
            <a:pPr marL="342274" indent="-285115"/>
            <a:r>
              <a:rPr lang="en-US">
                <a:ea typeface="ヒラギノ角ゴ Pro W3"/>
              </a:rPr>
              <a:t>Two spatial resolutions:</a:t>
            </a:r>
          </a:p>
          <a:p>
            <a:pPr marL="742306" lvl="1" indent="-342265"/>
            <a:r>
              <a:rPr lang="en-US">
                <a:ea typeface="ヒラギノ角ゴ Pro W3"/>
              </a:rPr>
              <a:t>150 and 450 locations across USA</a:t>
            </a:r>
          </a:p>
          <a:p>
            <a:pPr marL="342265" indent="-342265"/>
            <a:endParaRPr lang="en-US">
              <a:ea typeface="ヒラギノ角ゴ Pro W3"/>
            </a:endParaRPr>
          </a:p>
          <a:p>
            <a:pPr marL="0" indent="0">
              <a:buNone/>
            </a:pPr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Design of Experiments Approach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72653" y="6145247"/>
            <a:ext cx="61840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err="1"/>
              <a:t>Lekivetz</a:t>
            </a:r>
            <a:r>
              <a:rPr lang="en-US" sz="1600"/>
              <a:t>, R. and Jones, B., (2015) “Fast Flexible Space-Filling Designs for Nonrectangular Regions,” </a:t>
            </a:r>
            <a:r>
              <a:rPr lang="en-US" sz="1600" i="1"/>
              <a:t>Qual. </a:t>
            </a:r>
            <a:r>
              <a:rPr lang="en-US" sz="1600" i="1" err="1"/>
              <a:t>Reliab</a:t>
            </a:r>
            <a:r>
              <a:rPr lang="en-US" sz="1600" i="1"/>
              <a:t>. </a:t>
            </a:r>
            <a:r>
              <a:rPr lang="en-US" sz="1600" i="1" err="1"/>
              <a:t>Engng</a:t>
            </a:r>
            <a:r>
              <a:rPr lang="en-US" sz="1600" i="1"/>
              <a:t>. Int.</a:t>
            </a:r>
            <a:r>
              <a:rPr lang="en-US" sz="1600"/>
              <a:t>, 31(5), 829-837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9" t="9814"/>
          <a:stretch/>
        </p:blipFill>
        <p:spPr>
          <a:xfrm>
            <a:off x="5848309" y="1205942"/>
            <a:ext cx="6085544" cy="3537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7064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1600" y="1077113"/>
            <a:ext cx="8314611" cy="5524932"/>
          </a:xfrm>
        </p:spPr>
        <p:txBody>
          <a:bodyPr anchor="t"/>
          <a:lstStyle/>
          <a:p>
            <a:pPr marL="342265" indent="-342265"/>
            <a:r>
              <a:rPr lang="en-US">
                <a:ea typeface="ヒラギノ角ゴ Pro W3"/>
              </a:rPr>
              <a:t>Completed propagation simulation for subset of locations in the Northeast </a:t>
            </a:r>
          </a:p>
          <a:p>
            <a:pPr marL="342265" indent="-342265"/>
            <a:r>
              <a:rPr lang="en-US">
                <a:ea typeface="ヒラギノ角ゴ Pro W3"/>
              </a:rPr>
              <a:t>Compared results of designs with higher and lower spatial and temporal resolutions</a:t>
            </a:r>
          </a:p>
          <a:p>
            <a:pPr marL="742315" lvl="1" indent="-285115"/>
            <a:r>
              <a:rPr lang="en-US">
                <a:ea typeface="ヒラギノ角ゴ Pro W3"/>
              </a:rPr>
              <a:t>34 vs. 10 locations in Northeast</a:t>
            </a:r>
            <a:endParaRPr lang="en-US"/>
          </a:p>
          <a:p>
            <a:pPr marL="742315" lvl="1" indent="-285115"/>
            <a:r>
              <a:rPr lang="en-US"/>
              <a:t>4 vs. 1 atmospheric profiles per day</a:t>
            </a:r>
          </a:p>
          <a:p>
            <a:pPr marL="342274" indent="-285115"/>
            <a:r>
              <a:rPr lang="en-US"/>
              <a:t>5 years of atmospheric profiles, 4 aircraft headings</a:t>
            </a:r>
          </a:p>
          <a:p>
            <a:pPr>
              <a:lnSpc>
                <a:spcPts val="2200"/>
              </a:lnSpc>
            </a:pPr>
            <a:r>
              <a:rPr lang="en-US"/>
              <a:t>Subset storage size</a:t>
            </a:r>
          </a:p>
          <a:p>
            <a:pPr lvl="1">
              <a:lnSpc>
                <a:spcPts val="2200"/>
              </a:lnSpc>
            </a:pPr>
            <a:r>
              <a:rPr lang="en-US"/>
              <a:t>About 1.5 TB total for nearly 1 million carpets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04" t="9819"/>
          <a:stretch/>
        </p:blipFill>
        <p:spPr>
          <a:xfrm>
            <a:off x="8416211" y="1168605"/>
            <a:ext cx="3587865" cy="5341948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4467CC50-2780-4FCD-BDAE-61C58556C6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Subset analysis to determine simulation resolution</a:t>
            </a:r>
          </a:p>
        </p:txBody>
      </p:sp>
    </p:spTree>
    <p:extLst>
      <p:ext uri="{BB962C8B-B14F-4D97-AF65-F5344CB8AC3E}">
        <p14:creationId xmlns:p14="http://schemas.microsoft.com/office/powerpoint/2010/main" val="41241811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1" y="77639"/>
            <a:ext cx="10212939" cy="705822"/>
          </a:xfrm>
        </p:spPr>
        <p:txBody>
          <a:bodyPr anchor="t"/>
          <a:lstStyle/>
          <a:p>
            <a:r>
              <a:rPr lang="en-US" sz="2800">
                <a:ea typeface="ヒラギノ角ゴ Pro W3"/>
              </a:rPr>
              <a:t>To determine importance of input factors,</a:t>
            </a:r>
            <a:br>
              <a:rPr lang="en-US" sz="2800">
                <a:ea typeface="ヒラギノ角ゴ Pro W3"/>
              </a:rPr>
            </a:br>
            <a:r>
              <a:rPr lang="en-US" sz="2800">
                <a:ea typeface="ヒラギノ角ゴ Pro W3"/>
              </a:rPr>
              <a:t>used decision tree and bootstrap forest analysis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3FDF481-0D92-404D-9D65-5C5273F8AB32}"/>
              </a:ext>
            </a:extLst>
          </p:cNvPr>
          <p:cNvGrpSpPr/>
          <p:nvPr/>
        </p:nvGrpSpPr>
        <p:grpSpPr>
          <a:xfrm>
            <a:off x="2998157" y="1068526"/>
            <a:ext cx="8220973" cy="495834"/>
            <a:chOff x="2998157" y="1068526"/>
            <a:chExt cx="8220973" cy="495834"/>
          </a:xfrm>
        </p:grpSpPr>
        <p:pic>
          <p:nvPicPr>
            <p:cNvPr id="62" name="Picture 61"/>
            <p:cNvPicPr>
              <a:picLocks noChangeAspect="1"/>
            </p:cNvPicPr>
            <p:nvPr/>
          </p:nvPicPr>
          <p:blipFill rotWithShape="1">
            <a:blip r:embed="rId3"/>
            <a:srcRect l="721" r="2145" b="81833"/>
            <a:stretch/>
          </p:blipFill>
          <p:spPr>
            <a:xfrm>
              <a:off x="2998157" y="1068526"/>
              <a:ext cx="8220973" cy="495834"/>
            </a:xfrm>
            <a:prstGeom prst="rect">
              <a:avLst/>
            </a:prstGeom>
          </p:spPr>
        </p:pic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4FD01962-B22D-4506-8481-F5CF52153265}"/>
                </a:ext>
              </a:extLst>
            </p:cNvPr>
            <p:cNvSpPr/>
            <p:nvPr/>
          </p:nvSpPr>
          <p:spPr>
            <a:xfrm>
              <a:off x="6657023" y="1216174"/>
              <a:ext cx="982023" cy="27305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All Data</a:t>
              </a:r>
            </a:p>
          </p:txBody>
        </p:sp>
      </p:grp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1600" y="1221189"/>
            <a:ext cx="5056996" cy="5380856"/>
          </a:xfrm>
        </p:spPr>
        <p:txBody>
          <a:bodyPr/>
          <a:lstStyle/>
          <a:p>
            <a:r>
              <a:rPr lang="en-US" dirty="0"/>
              <a:t>Input factors (predictors)</a:t>
            </a:r>
          </a:p>
          <a:p>
            <a:pPr lvl="1"/>
            <a:r>
              <a:rPr lang="en-US" dirty="0"/>
              <a:t>Heading</a:t>
            </a:r>
          </a:p>
          <a:p>
            <a:pPr lvl="1"/>
            <a:r>
              <a:rPr lang="en-US" dirty="0"/>
              <a:t>Latitude/longitude</a:t>
            </a:r>
          </a:p>
          <a:p>
            <a:pPr lvl="1"/>
            <a:r>
              <a:rPr lang="en-US" dirty="0"/>
              <a:t>Season</a:t>
            </a:r>
          </a:p>
          <a:p>
            <a:pPr lvl="1"/>
            <a:r>
              <a:rPr lang="en-US" dirty="0"/>
              <a:t>Datetime</a:t>
            </a:r>
          </a:p>
          <a:p>
            <a:pPr lvl="1"/>
            <a:r>
              <a:rPr lang="en-US" dirty="0"/>
              <a:t>Ground elevation</a:t>
            </a:r>
          </a:p>
          <a:p>
            <a:r>
              <a:rPr lang="en-US" dirty="0"/>
              <a:t>Carpet quantifiers</a:t>
            </a:r>
          </a:p>
          <a:p>
            <a:pPr lvl="1"/>
            <a:r>
              <a:rPr lang="en-US" u="sng" dirty="0"/>
              <a:t>Exposure Region Size</a:t>
            </a:r>
          </a:p>
          <a:p>
            <a:pPr lvl="2"/>
            <a:r>
              <a:rPr lang="en-US" dirty="0"/>
              <a:t>“Carpet width”</a:t>
            </a:r>
          </a:p>
          <a:p>
            <a:pPr lvl="1"/>
            <a:r>
              <a:rPr lang="en-US" dirty="0"/>
              <a:t>Undertrack Perceived Level (PL)</a:t>
            </a:r>
          </a:p>
          <a:p>
            <a:pPr lvl="1"/>
            <a:r>
              <a:rPr lang="en-US" dirty="0"/>
              <a:t>Range of PL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13632" y="1140396"/>
            <a:ext cx="36249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Example decision tree data for CW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4BF540A5-C91F-42DE-98E3-CAFABDCB1F00}"/>
              </a:ext>
            </a:extLst>
          </p:cNvPr>
          <p:cNvGrpSpPr/>
          <p:nvPr/>
        </p:nvGrpSpPr>
        <p:grpSpPr>
          <a:xfrm>
            <a:off x="4885364" y="3490131"/>
            <a:ext cx="5472068" cy="2889066"/>
            <a:chOff x="4885364" y="3490131"/>
            <a:chExt cx="5472068" cy="2889066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EB13C88E-BE5F-4A6D-9780-623F1F0C2B4E}"/>
                </a:ext>
              </a:extLst>
            </p:cNvPr>
            <p:cNvGrpSpPr/>
            <p:nvPr/>
          </p:nvGrpSpPr>
          <p:grpSpPr>
            <a:xfrm>
              <a:off x="4885364" y="3490131"/>
              <a:ext cx="5472068" cy="2889066"/>
              <a:chOff x="4885364" y="3490131"/>
              <a:chExt cx="5472068" cy="2889066"/>
            </a:xfrm>
          </p:grpSpPr>
          <p:pic>
            <p:nvPicPr>
              <p:cNvPr id="50" name="Picture 49">
                <a:extLst>
                  <a:ext uri="{FF2B5EF4-FFF2-40B4-BE49-F238E27FC236}">
                    <a16:creationId xmlns:a16="http://schemas.microsoft.com/office/drawing/2014/main" id="{1BCB59B0-105C-495B-A28F-CEBE4E8773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987537" y="3490131"/>
                <a:ext cx="5369895" cy="2889066"/>
              </a:xfrm>
              <a:prstGeom prst="rect">
                <a:avLst/>
              </a:prstGeom>
            </p:spPr>
          </p:pic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3ACAB672-9D42-4552-9345-2FF5918B21B9}"/>
                  </a:ext>
                </a:extLst>
              </p:cNvPr>
              <p:cNvSpPr/>
              <p:nvPr/>
            </p:nvSpPr>
            <p:spPr>
              <a:xfrm rot="16200000">
                <a:off x="3876241" y="4643874"/>
                <a:ext cx="2387577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 lvl="1"/>
                <a:r>
                  <a:rPr lang="en-US" dirty="0"/>
                  <a:t>Carpet Width (km)</a:t>
                </a:r>
              </a:p>
            </p:txBody>
          </p:sp>
        </p:grp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A67D0F7C-0919-4988-89D8-4788234F47E6}"/>
                </a:ext>
              </a:extLst>
            </p:cNvPr>
            <p:cNvSpPr/>
            <p:nvPr/>
          </p:nvSpPr>
          <p:spPr>
            <a:xfrm>
              <a:off x="7399498" y="5936456"/>
              <a:ext cx="982023" cy="273055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All Data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490706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/>
          <p:cNvGrpSpPr/>
          <p:nvPr/>
        </p:nvGrpSpPr>
        <p:grpSpPr>
          <a:xfrm>
            <a:off x="4948941" y="3490131"/>
            <a:ext cx="5447084" cy="2889066"/>
            <a:chOff x="39316" y="1395811"/>
            <a:chExt cx="5447084" cy="2889066"/>
          </a:xfrm>
        </p:grpSpPr>
        <p:grpSp>
          <p:nvGrpSpPr>
            <p:cNvPr id="31" name="Group 30"/>
            <p:cNvGrpSpPr/>
            <p:nvPr/>
          </p:nvGrpSpPr>
          <p:grpSpPr>
            <a:xfrm>
              <a:off x="131058" y="1395811"/>
              <a:ext cx="5355342" cy="2889066"/>
              <a:chOff x="131058" y="1395811"/>
              <a:chExt cx="5355342" cy="2889066"/>
            </a:xfrm>
          </p:grpSpPr>
          <p:pic>
            <p:nvPicPr>
              <p:cNvPr id="34" name="Picture 33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31058" y="1395811"/>
                <a:ext cx="5355342" cy="2889066"/>
              </a:xfrm>
              <a:prstGeom prst="rect">
                <a:avLst/>
              </a:prstGeom>
            </p:spPr>
          </p:pic>
          <p:sp>
            <p:nvSpPr>
              <p:cNvPr id="35" name="Rectangle 34"/>
              <p:cNvSpPr/>
              <p:nvPr/>
            </p:nvSpPr>
            <p:spPr>
              <a:xfrm>
                <a:off x="714376" y="3215640"/>
                <a:ext cx="4671060" cy="220980"/>
              </a:xfrm>
              <a:prstGeom prst="rect">
                <a:avLst/>
              </a:prstGeom>
              <a:solidFill>
                <a:srgbClr val="000000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2" name="Rectangle 31"/>
            <p:cNvSpPr/>
            <p:nvPr/>
          </p:nvSpPr>
          <p:spPr>
            <a:xfrm rot="16200000">
              <a:off x="-949769" y="2655677"/>
              <a:ext cx="2347502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pPr lvl="1"/>
              <a:r>
                <a:rPr lang="en-US" dirty="0"/>
                <a:t>Carpet width (km)</a:t>
              </a:r>
            </a:p>
          </p:txBody>
        </p: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1" y="77639"/>
            <a:ext cx="10212939" cy="705822"/>
          </a:xfrm>
        </p:spPr>
        <p:txBody>
          <a:bodyPr anchor="t"/>
          <a:lstStyle/>
          <a:p>
            <a:r>
              <a:rPr lang="en-US" sz="2800">
                <a:ea typeface="ヒラギノ角ゴ Pro W3"/>
              </a:rPr>
              <a:t>To determine importance of input factors,</a:t>
            </a:r>
            <a:br>
              <a:rPr lang="en-US" sz="2800">
                <a:ea typeface="ヒラギノ角ゴ Pro W3"/>
              </a:rPr>
            </a:br>
            <a:r>
              <a:rPr lang="en-US" sz="2800">
                <a:ea typeface="ヒラギノ角ゴ Pro W3"/>
              </a:rPr>
              <a:t>used decision tree and bootstrap forest analysis</a:t>
            </a:r>
          </a:p>
        </p:txBody>
      </p:sp>
      <p:pic>
        <p:nvPicPr>
          <p:cNvPr id="63" name="Picture 62"/>
          <p:cNvPicPr>
            <a:picLocks noChangeAspect="1"/>
          </p:cNvPicPr>
          <p:nvPr/>
        </p:nvPicPr>
        <p:blipFill rotWithShape="1">
          <a:blip r:embed="rId4"/>
          <a:srcRect l="721" t="15835" r="2145" b="63877"/>
          <a:stretch/>
        </p:blipFill>
        <p:spPr>
          <a:xfrm>
            <a:off x="2998157" y="1472920"/>
            <a:ext cx="8220973" cy="55371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C3FDF481-0D92-404D-9D65-5C5273F8AB32}"/>
              </a:ext>
            </a:extLst>
          </p:cNvPr>
          <p:cNvGrpSpPr/>
          <p:nvPr/>
        </p:nvGrpSpPr>
        <p:grpSpPr>
          <a:xfrm>
            <a:off x="2998157" y="1068526"/>
            <a:ext cx="8220973" cy="495834"/>
            <a:chOff x="2998157" y="1068526"/>
            <a:chExt cx="8220973" cy="495834"/>
          </a:xfrm>
        </p:grpSpPr>
        <p:pic>
          <p:nvPicPr>
            <p:cNvPr id="62" name="Picture 61"/>
            <p:cNvPicPr>
              <a:picLocks noChangeAspect="1"/>
            </p:cNvPicPr>
            <p:nvPr/>
          </p:nvPicPr>
          <p:blipFill rotWithShape="1">
            <a:blip r:embed="rId4"/>
            <a:srcRect l="721" r="2145" b="81833"/>
            <a:stretch/>
          </p:blipFill>
          <p:spPr>
            <a:xfrm>
              <a:off x="2998157" y="1068526"/>
              <a:ext cx="8220973" cy="495834"/>
            </a:xfrm>
            <a:prstGeom prst="rect">
              <a:avLst/>
            </a:prstGeom>
          </p:spPr>
        </p:pic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4FD01962-B22D-4506-8481-F5CF52153265}"/>
                </a:ext>
              </a:extLst>
            </p:cNvPr>
            <p:cNvSpPr/>
            <p:nvPr/>
          </p:nvSpPr>
          <p:spPr>
            <a:xfrm>
              <a:off x="6657023" y="1216174"/>
              <a:ext cx="982023" cy="27305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All Data</a:t>
              </a:r>
            </a:p>
          </p:txBody>
        </p:sp>
      </p:grp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1600" y="1221189"/>
            <a:ext cx="5056996" cy="5380856"/>
          </a:xfrm>
        </p:spPr>
        <p:txBody>
          <a:bodyPr/>
          <a:lstStyle/>
          <a:p>
            <a:r>
              <a:rPr lang="en-US" dirty="0"/>
              <a:t>Input factors (predictors)</a:t>
            </a:r>
          </a:p>
          <a:p>
            <a:pPr lvl="1"/>
            <a:r>
              <a:rPr lang="en-US" dirty="0"/>
              <a:t>Heading</a:t>
            </a:r>
          </a:p>
          <a:p>
            <a:pPr lvl="1"/>
            <a:r>
              <a:rPr lang="en-US" dirty="0"/>
              <a:t>Latitude/longitude</a:t>
            </a:r>
          </a:p>
          <a:p>
            <a:pPr lvl="1"/>
            <a:r>
              <a:rPr lang="en-US" dirty="0"/>
              <a:t>Season</a:t>
            </a:r>
          </a:p>
          <a:p>
            <a:pPr lvl="1"/>
            <a:r>
              <a:rPr lang="en-US" dirty="0"/>
              <a:t>Datetime</a:t>
            </a:r>
          </a:p>
          <a:p>
            <a:pPr lvl="1"/>
            <a:r>
              <a:rPr lang="en-US" dirty="0"/>
              <a:t>Ground elevation</a:t>
            </a:r>
          </a:p>
          <a:p>
            <a:r>
              <a:rPr lang="en-US" dirty="0"/>
              <a:t>Carpet quantifiers</a:t>
            </a:r>
          </a:p>
          <a:p>
            <a:pPr lvl="1"/>
            <a:r>
              <a:rPr lang="en-US" u="sng" dirty="0"/>
              <a:t>Exposure Region Size</a:t>
            </a:r>
          </a:p>
          <a:p>
            <a:pPr lvl="2"/>
            <a:r>
              <a:rPr lang="en-US" dirty="0"/>
              <a:t>“Carpet width”</a:t>
            </a:r>
          </a:p>
          <a:p>
            <a:pPr lvl="1"/>
            <a:r>
              <a:rPr lang="en-US" dirty="0"/>
              <a:t>Undertrack Perceived Level (PL)</a:t>
            </a:r>
          </a:p>
          <a:p>
            <a:pPr lvl="1"/>
            <a:r>
              <a:rPr lang="en-US" dirty="0"/>
              <a:t>Range of PL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13632" y="1140396"/>
            <a:ext cx="36249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Example decision tree data for CW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FEBC2864-1D56-4E7F-82FB-E9402F9C5B23}"/>
              </a:ext>
            </a:extLst>
          </p:cNvPr>
          <p:cNvSpPr/>
          <p:nvPr/>
        </p:nvSpPr>
        <p:spPr>
          <a:xfrm>
            <a:off x="7468519" y="6134667"/>
            <a:ext cx="982023" cy="27305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Data</a:t>
            </a:r>
          </a:p>
        </p:txBody>
      </p:sp>
    </p:spTree>
    <p:extLst>
      <p:ext uri="{BB962C8B-B14F-4D97-AF65-F5344CB8AC3E}">
        <p14:creationId xmlns:p14="http://schemas.microsoft.com/office/powerpoint/2010/main" val="38416498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1" y="77639"/>
            <a:ext cx="10212939" cy="705822"/>
          </a:xfrm>
        </p:spPr>
        <p:txBody>
          <a:bodyPr anchor="t"/>
          <a:lstStyle/>
          <a:p>
            <a:r>
              <a:rPr lang="en-US" sz="2800">
                <a:ea typeface="ヒラギノ角ゴ Pro W3"/>
              </a:rPr>
              <a:t>To determine importance of input factors,</a:t>
            </a:r>
            <a:br>
              <a:rPr lang="en-US" sz="2800">
                <a:ea typeface="ヒラギノ角ゴ Pro W3"/>
              </a:rPr>
            </a:br>
            <a:r>
              <a:rPr lang="en-US" sz="2800">
                <a:ea typeface="ヒラギノ角ゴ Pro W3"/>
              </a:rPr>
              <a:t>used decision tree and bootstrap forest analysis</a:t>
            </a:r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 rotWithShape="1">
          <a:blip r:embed="rId3"/>
          <a:srcRect l="721" t="35751" r="2145" b="43030"/>
          <a:stretch/>
        </p:blipFill>
        <p:spPr>
          <a:xfrm>
            <a:off x="2998159" y="2011680"/>
            <a:ext cx="8220973" cy="579120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 rotWithShape="1">
          <a:blip r:embed="rId3"/>
          <a:srcRect l="721" t="15835" r="2145" b="63877"/>
          <a:stretch/>
        </p:blipFill>
        <p:spPr>
          <a:xfrm>
            <a:off x="2998157" y="1472920"/>
            <a:ext cx="8220973" cy="55371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C3FDF481-0D92-404D-9D65-5C5273F8AB32}"/>
              </a:ext>
            </a:extLst>
          </p:cNvPr>
          <p:cNvGrpSpPr/>
          <p:nvPr/>
        </p:nvGrpSpPr>
        <p:grpSpPr>
          <a:xfrm>
            <a:off x="2998157" y="1068526"/>
            <a:ext cx="8220973" cy="495834"/>
            <a:chOff x="2998157" y="1068526"/>
            <a:chExt cx="8220973" cy="495834"/>
          </a:xfrm>
        </p:grpSpPr>
        <p:pic>
          <p:nvPicPr>
            <p:cNvPr id="62" name="Picture 61"/>
            <p:cNvPicPr>
              <a:picLocks noChangeAspect="1"/>
            </p:cNvPicPr>
            <p:nvPr/>
          </p:nvPicPr>
          <p:blipFill rotWithShape="1">
            <a:blip r:embed="rId3"/>
            <a:srcRect l="721" r="2145" b="81833"/>
            <a:stretch/>
          </p:blipFill>
          <p:spPr>
            <a:xfrm>
              <a:off x="2998157" y="1068526"/>
              <a:ext cx="8220973" cy="495834"/>
            </a:xfrm>
            <a:prstGeom prst="rect">
              <a:avLst/>
            </a:prstGeom>
          </p:spPr>
        </p:pic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4FD01962-B22D-4506-8481-F5CF52153265}"/>
                </a:ext>
              </a:extLst>
            </p:cNvPr>
            <p:cNvSpPr/>
            <p:nvPr/>
          </p:nvSpPr>
          <p:spPr>
            <a:xfrm>
              <a:off x="6657023" y="1216174"/>
              <a:ext cx="982023" cy="27305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All Data</a:t>
              </a:r>
            </a:p>
          </p:txBody>
        </p:sp>
      </p:grp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1600" y="1221189"/>
            <a:ext cx="5056996" cy="5380856"/>
          </a:xfrm>
        </p:spPr>
        <p:txBody>
          <a:bodyPr/>
          <a:lstStyle/>
          <a:p>
            <a:r>
              <a:rPr lang="en-US" dirty="0"/>
              <a:t>Input factors (predictors)</a:t>
            </a:r>
          </a:p>
          <a:p>
            <a:pPr lvl="1"/>
            <a:r>
              <a:rPr lang="en-US" dirty="0"/>
              <a:t>Heading</a:t>
            </a:r>
          </a:p>
          <a:p>
            <a:pPr lvl="1"/>
            <a:r>
              <a:rPr lang="en-US" dirty="0"/>
              <a:t>Latitude/longitude</a:t>
            </a:r>
          </a:p>
          <a:p>
            <a:pPr lvl="1"/>
            <a:r>
              <a:rPr lang="en-US" dirty="0"/>
              <a:t>Season</a:t>
            </a:r>
          </a:p>
          <a:p>
            <a:pPr lvl="1"/>
            <a:r>
              <a:rPr lang="en-US" dirty="0"/>
              <a:t>Datetime</a:t>
            </a:r>
          </a:p>
          <a:p>
            <a:pPr lvl="1"/>
            <a:r>
              <a:rPr lang="en-US" dirty="0"/>
              <a:t>Ground elevation</a:t>
            </a:r>
          </a:p>
          <a:p>
            <a:r>
              <a:rPr lang="en-US" dirty="0"/>
              <a:t>Carpet quantifiers</a:t>
            </a:r>
          </a:p>
          <a:p>
            <a:pPr lvl="1"/>
            <a:r>
              <a:rPr lang="en-US" u="sng" dirty="0"/>
              <a:t>Exposure Region Size</a:t>
            </a:r>
          </a:p>
          <a:p>
            <a:pPr lvl="2"/>
            <a:r>
              <a:rPr lang="en-US" dirty="0"/>
              <a:t>“Carpet width”</a:t>
            </a:r>
          </a:p>
          <a:p>
            <a:pPr lvl="1"/>
            <a:r>
              <a:rPr lang="en-US" dirty="0"/>
              <a:t>Undertrack Perceived Level (PL)</a:t>
            </a:r>
          </a:p>
          <a:p>
            <a:pPr lvl="1"/>
            <a:r>
              <a:rPr lang="en-US" dirty="0"/>
              <a:t>Range of PL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13632" y="1140396"/>
            <a:ext cx="36249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Example decision tree data for CW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5C4A3E12-302E-441C-8A8E-EE92CDA76BAF}"/>
              </a:ext>
            </a:extLst>
          </p:cNvPr>
          <p:cNvGrpSpPr/>
          <p:nvPr/>
        </p:nvGrpSpPr>
        <p:grpSpPr>
          <a:xfrm>
            <a:off x="4885358" y="3462207"/>
            <a:ext cx="5333062" cy="3112682"/>
            <a:chOff x="4885358" y="3462207"/>
            <a:chExt cx="5333062" cy="3112682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BA7D7C1B-FAAE-4538-A639-D0E48B2F57AE}"/>
                </a:ext>
              </a:extLst>
            </p:cNvPr>
            <p:cNvGrpSpPr/>
            <p:nvPr/>
          </p:nvGrpSpPr>
          <p:grpSpPr>
            <a:xfrm>
              <a:off x="4885358" y="3462207"/>
              <a:ext cx="5333062" cy="3011834"/>
              <a:chOff x="4885358" y="3462207"/>
              <a:chExt cx="5333062" cy="3011834"/>
            </a:xfrm>
          </p:grpSpPr>
          <p:grpSp>
            <p:nvGrpSpPr>
              <p:cNvPr id="47" name="Group 46">
                <a:extLst>
                  <a:ext uri="{FF2B5EF4-FFF2-40B4-BE49-F238E27FC236}">
                    <a16:creationId xmlns:a16="http://schemas.microsoft.com/office/drawing/2014/main" id="{47080468-687C-4431-8B40-18C62D04AF40}"/>
                  </a:ext>
                </a:extLst>
              </p:cNvPr>
              <p:cNvGrpSpPr/>
              <p:nvPr/>
            </p:nvGrpSpPr>
            <p:grpSpPr>
              <a:xfrm>
                <a:off x="4885358" y="3490131"/>
                <a:ext cx="669622" cy="2889066"/>
                <a:chOff x="4885358" y="3490131"/>
                <a:chExt cx="669622" cy="2889066"/>
              </a:xfrm>
            </p:grpSpPr>
            <p:pic>
              <p:nvPicPr>
                <p:cNvPr id="49" name="Picture 48">
                  <a:extLst>
                    <a:ext uri="{FF2B5EF4-FFF2-40B4-BE49-F238E27FC236}">
                      <a16:creationId xmlns:a16="http://schemas.microsoft.com/office/drawing/2014/main" id="{CE03631D-8DC3-4F89-9830-F4D32C055F5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/>
                <a:srcRect r="89433"/>
                <a:stretch/>
              </p:blipFill>
              <p:spPr>
                <a:xfrm>
                  <a:off x="4987537" y="3490131"/>
                  <a:ext cx="567443" cy="2889066"/>
                </a:xfrm>
                <a:prstGeom prst="rect">
                  <a:avLst/>
                </a:prstGeom>
              </p:spPr>
            </p:pic>
            <p:sp>
              <p:nvSpPr>
                <p:cNvPr id="50" name="Rectangle 49">
                  <a:extLst>
                    <a:ext uri="{FF2B5EF4-FFF2-40B4-BE49-F238E27FC236}">
                      <a16:creationId xmlns:a16="http://schemas.microsoft.com/office/drawing/2014/main" id="{517AFA05-430C-4F96-AC48-5E43DC34FE63}"/>
                    </a:ext>
                  </a:extLst>
                </p:cNvPr>
                <p:cNvSpPr/>
                <p:nvPr/>
              </p:nvSpPr>
              <p:spPr>
                <a:xfrm rot="16200000">
                  <a:off x="3896273" y="4643874"/>
                  <a:ext cx="2347502" cy="369332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>
                  <a:spAutoFit/>
                </a:bodyPr>
                <a:lstStyle/>
                <a:p>
                  <a:pPr lvl="1"/>
                  <a:r>
                    <a:rPr lang="en-US" dirty="0"/>
                    <a:t>Carpet width (km)</a:t>
                  </a:r>
                </a:p>
              </p:txBody>
            </p:sp>
          </p:grpSp>
          <p:pic>
            <p:nvPicPr>
              <p:cNvPr id="48" name="Picture 47">
                <a:extLst>
                  <a:ext uri="{FF2B5EF4-FFF2-40B4-BE49-F238E27FC236}">
                    <a16:creationId xmlns:a16="http://schemas.microsoft.com/office/drawing/2014/main" id="{6E80F773-9C81-444A-B35E-A3307CAA2FD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562600" y="3462207"/>
                <a:ext cx="4655820" cy="3011834"/>
              </a:xfrm>
              <a:prstGeom prst="rect">
                <a:avLst/>
              </a:prstGeom>
            </p:spPr>
          </p:pic>
        </p:grp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08144E14-9A3D-4B0B-934E-4EDDA827C9D1}"/>
                </a:ext>
              </a:extLst>
            </p:cNvPr>
            <p:cNvSpPr/>
            <p:nvPr/>
          </p:nvSpPr>
          <p:spPr>
            <a:xfrm>
              <a:off x="7399498" y="6301834"/>
              <a:ext cx="982023" cy="273055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All Data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296578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1" y="77639"/>
            <a:ext cx="10212939" cy="705822"/>
          </a:xfrm>
        </p:spPr>
        <p:txBody>
          <a:bodyPr anchor="t"/>
          <a:lstStyle/>
          <a:p>
            <a:r>
              <a:rPr lang="en-US" sz="2800">
                <a:ea typeface="ヒラギノ角ゴ Pro W3"/>
              </a:rPr>
              <a:t>To determine importance of input factors,</a:t>
            </a:r>
            <a:br>
              <a:rPr lang="en-US" sz="2800">
                <a:ea typeface="ヒラギノ角ゴ Pro W3"/>
              </a:rPr>
            </a:br>
            <a:r>
              <a:rPr lang="en-US" sz="2800">
                <a:ea typeface="ヒラギノ角ゴ Pro W3"/>
              </a:rPr>
              <a:t>used decision tree and bootstrap forest analysis</a:t>
            </a:r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 rotWithShape="1">
          <a:blip r:embed="rId3"/>
          <a:srcRect l="721" t="35751" r="2145" b="43030"/>
          <a:stretch/>
        </p:blipFill>
        <p:spPr>
          <a:xfrm>
            <a:off x="2998159" y="2011680"/>
            <a:ext cx="8220973" cy="579120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 rotWithShape="1">
          <a:blip r:embed="rId3"/>
          <a:srcRect l="721" t="56784" r="2145" b="22184"/>
          <a:stretch/>
        </p:blipFill>
        <p:spPr>
          <a:xfrm>
            <a:off x="2998158" y="2595880"/>
            <a:ext cx="8220973" cy="574039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 rotWithShape="1">
          <a:blip r:embed="rId3"/>
          <a:srcRect l="721" t="15835" r="2145" b="63877"/>
          <a:stretch/>
        </p:blipFill>
        <p:spPr>
          <a:xfrm>
            <a:off x="2998157" y="1472920"/>
            <a:ext cx="8220973" cy="55371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C3FDF481-0D92-404D-9D65-5C5273F8AB32}"/>
              </a:ext>
            </a:extLst>
          </p:cNvPr>
          <p:cNvGrpSpPr/>
          <p:nvPr/>
        </p:nvGrpSpPr>
        <p:grpSpPr>
          <a:xfrm>
            <a:off x="2998157" y="1068526"/>
            <a:ext cx="8220973" cy="495834"/>
            <a:chOff x="2998157" y="1068526"/>
            <a:chExt cx="8220973" cy="495834"/>
          </a:xfrm>
        </p:grpSpPr>
        <p:pic>
          <p:nvPicPr>
            <p:cNvPr id="62" name="Picture 61"/>
            <p:cNvPicPr>
              <a:picLocks noChangeAspect="1"/>
            </p:cNvPicPr>
            <p:nvPr/>
          </p:nvPicPr>
          <p:blipFill rotWithShape="1">
            <a:blip r:embed="rId3"/>
            <a:srcRect l="721" r="2145" b="81833"/>
            <a:stretch/>
          </p:blipFill>
          <p:spPr>
            <a:xfrm>
              <a:off x="2998157" y="1068526"/>
              <a:ext cx="8220973" cy="495834"/>
            </a:xfrm>
            <a:prstGeom prst="rect">
              <a:avLst/>
            </a:prstGeom>
          </p:spPr>
        </p:pic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4FD01962-B22D-4506-8481-F5CF52153265}"/>
                </a:ext>
              </a:extLst>
            </p:cNvPr>
            <p:cNvSpPr/>
            <p:nvPr/>
          </p:nvSpPr>
          <p:spPr>
            <a:xfrm>
              <a:off x="6657023" y="1216174"/>
              <a:ext cx="982023" cy="27305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All Data</a:t>
              </a:r>
            </a:p>
          </p:txBody>
        </p:sp>
      </p:grp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1600" y="1221189"/>
            <a:ext cx="5056996" cy="5380856"/>
          </a:xfrm>
        </p:spPr>
        <p:txBody>
          <a:bodyPr/>
          <a:lstStyle/>
          <a:p>
            <a:r>
              <a:rPr lang="en-US" dirty="0"/>
              <a:t>Input factors (predictors)</a:t>
            </a:r>
          </a:p>
          <a:p>
            <a:pPr lvl="1"/>
            <a:r>
              <a:rPr lang="en-US" dirty="0"/>
              <a:t>Heading</a:t>
            </a:r>
          </a:p>
          <a:p>
            <a:pPr lvl="1"/>
            <a:r>
              <a:rPr lang="en-US" dirty="0"/>
              <a:t>Latitude/longitude</a:t>
            </a:r>
          </a:p>
          <a:p>
            <a:pPr lvl="1"/>
            <a:r>
              <a:rPr lang="en-US" dirty="0"/>
              <a:t>Season</a:t>
            </a:r>
          </a:p>
          <a:p>
            <a:pPr lvl="1"/>
            <a:r>
              <a:rPr lang="en-US" dirty="0"/>
              <a:t>Datetime</a:t>
            </a:r>
          </a:p>
          <a:p>
            <a:pPr lvl="1"/>
            <a:r>
              <a:rPr lang="en-US" dirty="0"/>
              <a:t>Ground elevation</a:t>
            </a:r>
          </a:p>
          <a:p>
            <a:r>
              <a:rPr lang="en-US" dirty="0"/>
              <a:t>Carpet quantifiers</a:t>
            </a:r>
          </a:p>
          <a:p>
            <a:pPr lvl="1"/>
            <a:r>
              <a:rPr lang="en-US" u="sng" dirty="0"/>
              <a:t>Exposure Region Size</a:t>
            </a:r>
          </a:p>
          <a:p>
            <a:pPr lvl="2"/>
            <a:r>
              <a:rPr lang="en-US" dirty="0"/>
              <a:t>“Carpet width”</a:t>
            </a:r>
          </a:p>
          <a:p>
            <a:pPr lvl="1"/>
            <a:r>
              <a:rPr lang="en-US" dirty="0"/>
              <a:t>Undertrack Perceived Level (PL)</a:t>
            </a:r>
          </a:p>
          <a:p>
            <a:pPr lvl="1"/>
            <a:r>
              <a:rPr lang="en-US" dirty="0"/>
              <a:t>Range of PL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13632" y="1140396"/>
            <a:ext cx="36249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Example decision tree data for CW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33AC9CF-728E-4CEF-96D0-E8AB61A54F86}"/>
              </a:ext>
            </a:extLst>
          </p:cNvPr>
          <p:cNvGrpSpPr/>
          <p:nvPr/>
        </p:nvGrpSpPr>
        <p:grpSpPr>
          <a:xfrm>
            <a:off x="4885358" y="3463881"/>
            <a:ext cx="5423072" cy="3274691"/>
            <a:chOff x="4885358" y="3463881"/>
            <a:chExt cx="5423072" cy="3274691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166703C9-6E05-4778-8F42-962A9585EA95}"/>
                </a:ext>
              </a:extLst>
            </p:cNvPr>
            <p:cNvGrpSpPr/>
            <p:nvPr/>
          </p:nvGrpSpPr>
          <p:grpSpPr>
            <a:xfrm>
              <a:off x="4885358" y="3463881"/>
              <a:ext cx="5423072" cy="3198544"/>
              <a:chOff x="4885358" y="3486741"/>
              <a:chExt cx="5423072" cy="3198544"/>
            </a:xfrm>
          </p:grpSpPr>
          <p:pic>
            <p:nvPicPr>
              <p:cNvPr id="47" name="Picture 46">
                <a:extLst>
                  <a:ext uri="{FF2B5EF4-FFF2-40B4-BE49-F238E27FC236}">
                    <a16:creationId xmlns:a16="http://schemas.microsoft.com/office/drawing/2014/main" id="{05E40B2B-A903-486B-AE1C-CEE00D470B1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r="89380"/>
              <a:stretch/>
            </p:blipFill>
            <p:spPr>
              <a:xfrm>
                <a:off x="4987537" y="3490131"/>
                <a:ext cx="570301" cy="2889066"/>
              </a:xfrm>
              <a:prstGeom prst="rect">
                <a:avLst/>
              </a:prstGeom>
            </p:spPr>
          </p:pic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96DDB3C8-7185-420E-91C1-2254BD68767E}"/>
                  </a:ext>
                </a:extLst>
              </p:cNvPr>
              <p:cNvSpPr/>
              <p:nvPr/>
            </p:nvSpPr>
            <p:spPr>
              <a:xfrm rot="16200000">
                <a:off x="3896273" y="4643874"/>
                <a:ext cx="2347502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 lvl="1"/>
                <a:r>
                  <a:rPr lang="en-US" dirty="0"/>
                  <a:t>Carpet width (km)</a:t>
                </a:r>
              </a:p>
            </p:txBody>
          </p: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909ABF58-A2A3-47B5-811F-1B0878D76B06}"/>
                  </a:ext>
                </a:extLst>
              </p:cNvPr>
              <p:cNvGrpSpPr/>
              <p:nvPr/>
            </p:nvGrpSpPr>
            <p:grpSpPr>
              <a:xfrm>
                <a:off x="5534685" y="3486741"/>
                <a:ext cx="4773745" cy="3198544"/>
                <a:chOff x="5534685" y="3486741"/>
                <a:chExt cx="4773745" cy="3198544"/>
              </a:xfrm>
            </p:grpSpPr>
            <p:grpSp>
              <p:nvGrpSpPr>
                <p:cNvPr id="50" name="Group 49">
                  <a:extLst>
                    <a:ext uri="{FF2B5EF4-FFF2-40B4-BE49-F238E27FC236}">
                      <a16:creationId xmlns:a16="http://schemas.microsoft.com/office/drawing/2014/main" id="{D918DA85-EC7D-4E43-B5AC-5176A621D647}"/>
                    </a:ext>
                  </a:extLst>
                </p:cNvPr>
                <p:cNvGrpSpPr/>
                <p:nvPr/>
              </p:nvGrpSpPr>
              <p:grpSpPr>
                <a:xfrm>
                  <a:off x="5534685" y="3486741"/>
                  <a:ext cx="4773745" cy="3163196"/>
                  <a:chOff x="12983885" y="974365"/>
                  <a:chExt cx="4773745" cy="3163196"/>
                </a:xfrm>
              </p:grpSpPr>
              <p:pic>
                <p:nvPicPr>
                  <p:cNvPr id="65" name="Picture 64">
                    <a:extLst>
                      <a:ext uri="{FF2B5EF4-FFF2-40B4-BE49-F238E27FC236}">
                        <a16:creationId xmlns:a16="http://schemas.microsoft.com/office/drawing/2014/main" id="{752C966D-7444-4DA1-B4CC-EAE93705275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5"/>
                  <a:srcRect l="10420" r="68737" b="27333"/>
                  <a:stretch/>
                </p:blipFill>
                <p:spPr>
                  <a:xfrm>
                    <a:off x="13016305" y="975132"/>
                    <a:ext cx="1105981" cy="2457678"/>
                  </a:xfrm>
                  <a:prstGeom prst="rect">
                    <a:avLst/>
                  </a:prstGeom>
                </p:spPr>
              </p:pic>
              <p:pic>
                <p:nvPicPr>
                  <p:cNvPr id="66" name="Picture 65">
                    <a:extLst>
                      <a:ext uri="{FF2B5EF4-FFF2-40B4-BE49-F238E27FC236}">
                        <a16:creationId xmlns:a16="http://schemas.microsoft.com/office/drawing/2014/main" id="{2495BC2C-2A40-4A25-A2A7-966902304010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5"/>
                  <a:srcRect l="10420" t="82942" r="67891"/>
                  <a:stretch/>
                </p:blipFill>
                <p:spPr>
                  <a:xfrm>
                    <a:off x="12983885" y="3584453"/>
                    <a:ext cx="1148055" cy="553108"/>
                  </a:xfrm>
                  <a:prstGeom prst="rect">
                    <a:avLst/>
                  </a:prstGeom>
                </p:spPr>
              </p:pic>
              <p:pic>
                <p:nvPicPr>
                  <p:cNvPr id="67" name="Picture 66">
                    <a:extLst>
                      <a:ext uri="{FF2B5EF4-FFF2-40B4-BE49-F238E27FC236}">
                        <a16:creationId xmlns:a16="http://schemas.microsoft.com/office/drawing/2014/main" id="{B9E1B116-0EA2-4288-8759-26E36A1A1EA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6"/>
                  <a:srcRect l="32680" b="24068"/>
                  <a:stretch/>
                </p:blipFill>
                <p:spPr>
                  <a:xfrm>
                    <a:off x="14065923" y="974365"/>
                    <a:ext cx="3691707" cy="2449715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64" name="Picture 63">
                  <a:extLst>
                    <a:ext uri="{FF2B5EF4-FFF2-40B4-BE49-F238E27FC236}">
                      <a16:creationId xmlns:a16="http://schemas.microsoft.com/office/drawing/2014/main" id="{9887FE80-3F40-408E-9781-09DA686524A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/>
                <a:srcRect l="32077" t="76277"/>
                <a:stretch/>
              </p:blipFill>
              <p:spPr>
                <a:xfrm>
                  <a:off x="6657023" y="5935502"/>
                  <a:ext cx="3649018" cy="749783"/>
                </a:xfrm>
                <a:prstGeom prst="rect">
                  <a:avLst/>
                </a:prstGeom>
              </p:spPr>
            </p:pic>
          </p:grpSp>
        </p:grp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03703BA8-8D39-44F1-AE43-6C0108BD92B7}"/>
                </a:ext>
              </a:extLst>
            </p:cNvPr>
            <p:cNvSpPr/>
            <p:nvPr/>
          </p:nvSpPr>
          <p:spPr>
            <a:xfrm>
              <a:off x="7322620" y="6465517"/>
              <a:ext cx="982023" cy="273055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All Data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029027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1600" y="1221189"/>
            <a:ext cx="6431280" cy="5380856"/>
          </a:xfrm>
        </p:spPr>
        <p:txBody>
          <a:bodyPr/>
          <a:lstStyle/>
          <a:p>
            <a:r>
              <a:rPr lang="en-US"/>
              <a:t>Bootstrap forest analysis was conducted to evaluate spatial and temporal resolution</a:t>
            </a:r>
          </a:p>
          <a:p>
            <a:pPr lvl="1"/>
            <a:r>
              <a:rPr lang="en-US"/>
              <a:t>Randomly sampled from the dataset to build 100 decisions trees</a:t>
            </a:r>
          </a:p>
          <a:p>
            <a:pPr lvl="1"/>
            <a:r>
              <a:rPr lang="en-US"/>
              <a:t>Statistical decision tree recursively partitioned data according to the relationship between predictors and response variables</a:t>
            </a:r>
          </a:p>
          <a:p>
            <a:pPr lvl="1"/>
            <a:r>
              <a:rPr lang="en-US"/>
              <a:t>Contribution of each predictor was then ranked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839" y="4051007"/>
            <a:ext cx="2810696" cy="21521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FFA8E08-2DB2-4077-A79F-2267A91495A8}"/>
              </a:ext>
            </a:extLst>
          </p:cNvPr>
          <p:cNvSpPr/>
          <p:nvPr/>
        </p:nvSpPr>
        <p:spPr>
          <a:xfrm>
            <a:off x="8764905" y="1315453"/>
            <a:ext cx="605790" cy="16844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Data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362071A-1BB4-4432-AB83-1B16E234E31C}"/>
              </a:ext>
            </a:extLst>
          </p:cNvPr>
          <p:cNvGrpSpPr/>
          <p:nvPr/>
        </p:nvGrpSpPr>
        <p:grpSpPr>
          <a:xfrm>
            <a:off x="6388210" y="1193321"/>
            <a:ext cx="5545761" cy="3682073"/>
            <a:chOff x="6388210" y="1193321"/>
            <a:chExt cx="5545761" cy="368207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Rectangle 3">
                  <a:extLst>
                    <a:ext uri="{FF2B5EF4-FFF2-40B4-BE49-F238E27FC236}">
                      <a16:creationId xmlns:a16="http://schemas.microsoft.com/office/drawing/2014/main" id="{66397CE8-F8B2-4710-B7CC-1276DB2E81FE}"/>
                    </a:ext>
                  </a:extLst>
                </p:cNvPr>
                <p:cNvSpPr/>
                <p:nvPr/>
              </p:nvSpPr>
              <p:spPr>
                <a:xfrm rot="20434202">
                  <a:off x="10043710" y="1193321"/>
                  <a:ext cx="1890261" cy="923330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r>
                        <a:rPr lang="en-US" sz="5400" b="0" i="1" cap="none" spc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accent5"/>
                          </a:solidFill>
                          <a:effectLst>
                            <a:outerShdw blurRad="12700" dist="38100" dir="2700000" algn="tl" rotWithShape="0">
                              <a:schemeClr val="accent5">
                                <a:lumMod val="60000"/>
                                <a:lumOff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a14:m>
                  <a:r>
                    <a:rPr lang="en-US" sz="5400" cap="none" spc="0" dirty="0">
                      <a:ln w="9525">
                        <a:solidFill>
                          <a:schemeClr val="bg1"/>
                        </a:solidFill>
                        <a:prstDash val="solid"/>
                      </a:ln>
                      <a:solidFill>
                        <a:schemeClr val="accent5"/>
                      </a:solidFill>
                      <a:effectLst>
                        <a:outerShdw blurRad="12700" dist="38100" dir="2700000" algn="tl" rotWithShape="0">
                          <a:schemeClr val="accent5">
                            <a:lumMod val="60000"/>
                            <a:lumOff val="40000"/>
                          </a:schemeClr>
                        </a:outerShdw>
                      </a:effectLst>
                    </a:rPr>
                    <a:t> 100</a:t>
                  </a:r>
                </a:p>
              </p:txBody>
            </p:sp>
          </mc:Choice>
          <mc:Fallback xmlns="">
            <p:sp>
              <p:nvSpPr>
                <p:cNvPr id="4" name="Rectangle 3">
                  <a:extLst>
                    <a:ext uri="{FF2B5EF4-FFF2-40B4-BE49-F238E27FC236}">
                      <a16:creationId xmlns:a16="http://schemas.microsoft.com/office/drawing/2014/main" id="{66397CE8-F8B2-4710-B7CC-1276DB2E81F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20434202">
                  <a:off x="10043710" y="1193321"/>
                  <a:ext cx="1890261" cy="923330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3296AC2F-C44A-4727-AEC4-1D9058DB22B6}"/>
                </a:ext>
              </a:extLst>
            </p:cNvPr>
            <p:cNvGrpSpPr/>
            <p:nvPr/>
          </p:nvGrpSpPr>
          <p:grpSpPr>
            <a:xfrm>
              <a:off x="6388210" y="1221189"/>
              <a:ext cx="5341778" cy="3654205"/>
              <a:chOff x="6388210" y="1221189"/>
              <a:chExt cx="5341778" cy="3654205"/>
            </a:xfrm>
          </p:grpSpPr>
          <p:pic>
            <p:nvPicPr>
              <p:cNvPr id="10" name="Picture 9"/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6388210" y="1221189"/>
                <a:ext cx="5341778" cy="3637798"/>
              </a:xfrm>
              <a:prstGeom prst="rect">
                <a:avLst/>
              </a:prstGeom>
            </p:spPr>
          </p:pic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C0D97051-0AC7-4BA7-9F77-B1018BC24897}"/>
                  </a:ext>
                </a:extLst>
              </p:cNvPr>
              <p:cNvSpPr/>
              <p:nvPr/>
            </p:nvSpPr>
            <p:spPr>
              <a:xfrm>
                <a:off x="9225915" y="4720194"/>
                <a:ext cx="558165" cy="15520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7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All Data</a:t>
                </a:r>
              </a:p>
            </p:txBody>
          </p:sp>
        </p:grpSp>
      </p:grpSp>
      <p:sp>
        <p:nvSpPr>
          <p:cNvPr id="13" name="Title 12">
            <a:extLst>
              <a:ext uri="{FF2B5EF4-FFF2-40B4-BE49-F238E27FC236}">
                <a16:creationId xmlns:a16="http://schemas.microsoft.com/office/drawing/2014/main" id="{E2416B00-03CC-4D51-8FA7-D0BBCE78A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ヒラギノ角ゴ Pro W3"/>
              </a:rPr>
              <a:t>Bootstrap forest analysis description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3641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14720" y="5151767"/>
            <a:ext cx="7671412" cy="1706233"/>
          </a:xfrm>
        </p:spPr>
        <p:txBody>
          <a:bodyPr/>
          <a:lstStyle/>
          <a:p>
            <a:pPr marL="0" indent="0">
              <a:buNone/>
            </a:pPr>
            <a:endParaRPr lang="en-US" sz="2000"/>
          </a:p>
          <a:p>
            <a:r>
              <a:rPr lang="en-US" sz="2200"/>
              <a:t>Time of day was not important</a:t>
            </a:r>
          </a:p>
          <a:p>
            <a:r>
              <a:rPr lang="en-US" sz="2200"/>
              <a:t>Equivalent predictor importance for both spatial resolutions</a:t>
            </a:r>
          </a:p>
        </p:txBody>
      </p:sp>
      <p:sp>
        <p:nvSpPr>
          <p:cNvPr id="111" name="Rectangle 110"/>
          <p:cNvSpPr/>
          <p:nvPr/>
        </p:nvSpPr>
        <p:spPr>
          <a:xfrm>
            <a:off x="915616" y="5556003"/>
            <a:ext cx="3638316" cy="402571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Content Placeholder 1"/>
          <p:cNvSpPr txBox="1">
            <a:spLocks/>
          </p:cNvSpPr>
          <p:nvPr/>
        </p:nvSpPr>
        <p:spPr>
          <a:xfrm>
            <a:off x="101599" y="4561918"/>
            <a:ext cx="9408192" cy="1988171"/>
          </a:xfrm>
          <a:prstGeom prst="rect">
            <a:avLst/>
          </a:prstGeom>
        </p:spPr>
        <p:txBody>
          <a:bodyPr/>
          <a:lstStyle>
            <a:lvl1pPr marL="342891" indent="-34289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>
                  <a:lumMod val="75000"/>
                </a:schemeClr>
              </a:buClr>
              <a:buFont typeface="Wingdings" charset="2"/>
              <a:buChar char="Ø"/>
              <a:defRPr sz="2400" b="1" kern="1200">
                <a:solidFill>
                  <a:schemeClr val="tx1"/>
                </a:solidFill>
                <a:latin typeface="+mn-lt"/>
                <a:ea typeface="ヒラギノ角ゴ Pro W3" pitchFamily="-109" charset="-128"/>
                <a:cs typeface="ヒラギノ角ゴ Pro W3" pitchFamily="-109" charset="-128"/>
              </a:defRPr>
            </a:lvl1pPr>
            <a:lvl2pPr marL="742932" indent="-28574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ヒラギノ角ゴ Pro W3" pitchFamily="-109" charset="-128"/>
                <a:cs typeface="ヒラギノ角ゴ Pro W3"/>
              </a:defRPr>
            </a:lvl2pPr>
            <a:lvl3pPr marL="1142971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ヒラギノ角ゴ Pro W3"/>
              </a:defRPr>
            </a:lvl3pPr>
            <a:lvl4pPr marL="1600160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charset="0"/>
              <a:buChar char="o"/>
              <a:defRPr sz="16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ヒラギノ角ゴ Pro W3"/>
              </a:defRPr>
            </a:lvl4pPr>
            <a:lvl5pPr marL="2057349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ヒラギノ角ゴ Pro W3" charset="-128"/>
                <a:cs typeface="ヒラギノ角ゴ Pro W3" charset="-128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800"/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04" t="9819"/>
          <a:stretch/>
        </p:blipFill>
        <p:spPr>
          <a:xfrm>
            <a:off x="8416211" y="1168605"/>
            <a:ext cx="3587865" cy="534194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958" y="969073"/>
            <a:ext cx="7005284" cy="4279019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B85C34B6-5199-4338-BDD2-CC9D4712A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Bootstrap forest results</a:t>
            </a:r>
          </a:p>
        </p:txBody>
      </p:sp>
    </p:spTree>
    <p:extLst>
      <p:ext uri="{BB962C8B-B14F-4D97-AF65-F5344CB8AC3E}">
        <p14:creationId xmlns:p14="http://schemas.microsoft.com/office/powerpoint/2010/main" val="261270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022C215-B84E-4B9D-B2A1-207CEA55E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Presentation Overview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6ACC20B-69A1-4C0C-9039-D392702336DE}"/>
              </a:ext>
            </a:extLst>
          </p:cNvPr>
          <p:cNvSpPr/>
          <p:nvPr/>
        </p:nvSpPr>
        <p:spPr>
          <a:xfrm>
            <a:off x="2082660" y="2209773"/>
            <a:ext cx="2262781" cy="106629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err="1">
                <a:solidFill>
                  <a:schemeClr val="tx1"/>
                </a:solidFill>
              </a:rPr>
              <a:t>Quesst</a:t>
            </a:r>
            <a:r>
              <a:rPr lang="en-US" sz="2200" b="1" dirty="0">
                <a:solidFill>
                  <a:schemeClr val="tx1"/>
                </a:solidFill>
              </a:rPr>
              <a:t> Mission and X-59 aircraft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E0F31DD-BC82-4E38-8682-3FC0C6818157}"/>
              </a:ext>
            </a:extLst>
          </p:cNvPr>
          <p:cNvSpPr/>
          <p:nvPr/>
        </p:nvSpPr>
        <p:spPr>
          <a:xfrm>
            <a:off x="4276906" y="4469390"/>
            <a:ext cx="2262781" cy="106629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/>
                </a:solidFill>
              </a:rPr>
              <a:t>DoE Approach </a:t>
            </a:r>
            <a:br>
              <a:rPr lang="en-US" sz="2000" b="1">
                <a:solidFill>
                  <a:schemeClr val="tx1"/>
                </a:solidFill>
              </a:rPr>
            </a:br>
            <a:r>
              <a:rPr lang="en-US" sz="2000" b="1">
                <a:solidFill>
                  <a:schemeClr val="tx1"/>
                </a:solidFill>
              </a:rPr>
              <a:t>for X-59 Sonic Boom Simulation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C6A6344-1FD5-4B8C-90F0-73FB007F9E24}"/>
              </a:ext>
            </a:extLst>
          </p:cNvPr>
          <p:cNvSpPr/>
          <p:nvPr/>
        </p:nvSpPr>
        <p:spPr>
          <a:xfrm>
            <a:off x="5475890" y="5624198"/>
            <a:ext cx="2262781" cy="106629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/>
                </a:solidFill>
              </a:rPr>
              <a:t>Simulation Results and Visualizations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5D6A06F-7D94-4605-A249-F9D083C6AD50}"/>
              </a:ext>
            </a:extLst>
          </p:cNvPr>
          <p:cNvSpPr/>
          <p:nvPr/>
        </p:nvSpPr>
        <p:spPr>
          <a:xfrm>
            <a:off x="3099934" y="3341149"/>
            <a:ext cx="2262781" cy="106629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/>
                </a:solidFill>
              </a:rPr>
              <a:t>Outline of the Sonic Boom Simulation Goals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7671416-6C63-4D88-B5A0-BBB79AE44047}"/>
              </a:ext>
            </a:extLst>
          </p:cNvPr>
          <p:cNvSpPr/>
          <p:nvPr/>
        </p:nvSpPr>
        <p:spPr>
          <a:xfrm>
            <a:off x="837153" y="1078397"/>
            <a:ext cx="2262781" cy="106629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>
                <a:solidFill>
                  <a:schemeClr val="tx1"/>
                </a:solidFill>
              </a:rPr>
              <a:t>Sonic Boom Background Info</a:t>
            </a:r>
          </a:p>
        </p:txBody>
      </p:sp>
      <p:pic>
        <p:nvPicPr>
          <p:cNvPr id="10" name="Picture Placeholder 19" descr="Artist illustration of the X-59 in flight over water and land.">
            <a:extLst>
              <a:ext uri="{FF2B5EF4-FFF2-40B4-BE49-F238E27FC236}">
                <a16:creationId xmlns:a16="http://schemas.microsoft.com/office/drawing/2014/main" id="{DB972702-8B64-46C0-BCF0-F096FDDE53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755" b="7755"/>
          <a:stretch/>
        </p:blipFill>
        <p:spPr>
          <a:xfrm>
            <a:off x="7022708" y="1431568"/>
            <a:ext cx="4138719" cy="2622699"/>
          </a:xfrm>
          <a:prstGeom prst="rect">
            <a:avLst/>
          </a:prstGeom>
        </p:spPr>
      </p:pic>
      <p:pic>
        <p:nvPicPr>
          <p:cNvPr id="11" name="Picture Placeholder 14" descr="The word Quesst with an image inside of the letters. The image is of a blue sky and white clouds.">
            <a:extLst>
              <a:ext uri="{FF2B5EF4-FFF2-40B4-BE49-F238E27FC236}">
                <a16:creationId xmlns:a16="http://schemas.microsoft.com/office/drawing/2014/main" id="{C05BD360-9490-4200-8768-BE74FA995E7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7" b="107"/>
          <a:stretch/>
        </p:blipFill>
        <p:spPr>
          <a:xfrm>
            <a:off x="572164" y="5535681"/>
            <a:ext cx="3020991" cy="391355"/>
          </a:xfrm>
          <a:custGeom>
            <a:avLst/>
            <a:gdLst>
              <a:gd name="connsiteX0" fmla="*/ 6436472 w 11319517"/>
              <a:gd name="connsiteY0" fmla="*/ 25078 h 1466388"/>
              <a:gd name="connsiteX1" fmla="*/ 7584209 w 11319517"/>
              <a:gd name="connsiteY1" fmla="*/ 25078 h 1466388"/>
              <a:gd name="connsiteX2" fmla="*/ 8351334 w 11319517"/>
              <a:gd name="connsiteY2" fmla="*/ 25078 h 1466388"/>
              <a:gd name="connsiteX3" fmla="*/ 8354284 w 11319517"/>
              <a:gd name="connsiteY3" fmla="*/ 25078 h 1466388"/>
              <a:gd name="connsiteX4" fmla="*/ 9488595 w 11319517"/>
              <a:gd name="connsiteY4" fmla="*/ 25078 h 1466388"/>
              <a:gd name="connsiteX5" fmla="*/ 9488595 w 11319517"/>
              <a:gd name="connsiteY5" fmla="*/ 39370 h 1466388"/>
              <a:gd name="connsiteX6" fmla="*/ 9319091 w 11319517"/>
              <a:gd name="connsiteY6" fmla="*/ 219810 h 1466388"/>
              <a:gd name="connsiteX7" fmla="*/ 8302651 w 11319517"/>
              <a:gd name="connsiteY7" fmla="*/ 219810 h 1466388"/>
              <a:gd name="connsiteX8" fmla="*/ 7933841 w 11319517"/>
              <a:gd name="connsiteY8" fmla="*/ 480927 h 1466388"/>
              <a:gd name="connsiteX9" fmla="*/ 8321829 w 11319517"/>
              <a:gd name="connsiteY9" fmla="*/ 646154 h 1466388"/>
              <a:gd name="connsiteX10" fmla="*/ 8897172 w 11319517"/>
              <a:gd name="connsiteY10" fmla="*/ 646154 h 1466388"/>
              <a:gd name="connsiteX11" fmla="*/ 9360398 w 11319517"/>
              <a:gd name="connsiteY11" fmla="*/ 961855 h 1466388"/>
              <a:gd name="connsiteX12" fmla="*/ 8717193 w 11319517"/>
              <a:gd name="connsiteY12" fmla="*/ 1442784 h 1466388"/>
              <a:gd name="connsiteX13" fmla="*/ 7469140 w 11319517"/>
              <a:gd name="connsiteY13" fmla="*/ 1442784 h 1466388"/>
              <a:gd name="connsiteX14" fmla="*/ 7653545 w 11319517"/>
              <a:gd name="connsiteY14" fmla="*/ 1249527 h 1466388"/>
              <a:gd name="connsiteX15" fmla="*/ 8767351 w 11319517"/>
              <a:gd name="connsiteY15" fmla="*/ 1249527 h 1466388"/>
              <a:gd name="connsiteX16" fmla="*/ 9136161 w 11319517"/>
              <a:gd name="connsiteY16" fmla="*/ 986935 h 1466388"/>
              <a:gd name="connsiteX17" fmla="*/ 8748173 w 11319517"/>
              <a:gd name="connsiteY17" fmla="*/ 815807 h 1466388"/>
              <a:gd name="connsiteX18" fmla="*/ 8175780 w 11319517"/>
              <a:gd name="connsiteY18" fmla="*/ 815807 h 1466388"/>
              <a:gd name="connsiteX19" fmla="*/ 7709604 w 11319517"/>
              <a:gd name="connsiteY19" fmla="*/ 495679 h 1466388"/>
              <a:gd name="connsiteX20" fmla="*/ 7795168 w 11319517"/>
              <a:gd name="connsiteY20" fmla="*/ 219810 h 1466388"/>
              <a:gd name="connsiteX21" fmla="*/ 7222775 w 11319517"/>
              <a:gd name="connsiteY21" fmla="*/ 219810 h 1466388"/>
              <a:gd name="connsiteX22" fmla="*/ 6386314 w 11319517"/>
              <a:gd name="connsiteY22" fmla="*/ 219810 h 1466388"/>
              <a:gd name="connsiteX23" fmla="*/ 6017504 w 11319517"/>
              <a:gd name="connsiteY23" fmla="*/ 480927 h 1466388"/>
              <a:gd name="connsiteX24" fmla="*/ 6405492 w 11319517"/>
              <a:gd name="connsiteY24" fmla="*/ 646154 h 1466388"/>
              <a:gd name="connsiteX25" fmla="*/ 6980836 w 11319517"/>
              <a:gd name="connsiteY25" fmla="*/ 646154 h 1466388"/>
              <a:gd name="connsiteX26" fmla="*/ 7442586 w 11319517"/>
              <a:gd name="connsiteY26" fmla="*/ 961855 h 1466388"/>
              <a:gd name="connsiteX27" fmla="*/ 6799381 w 11319517"/>
              <a:gd name="connsiteY27" fmla="*/ 1442784 h 1466388"/>
              <a:gd name="connsiteX28" fmla="*/ 5551328 w 11319517"/>
              <a:gd name="connsiteY28" fmla="*/ 1442784 h 1466388"/>
              <a:gd name="connsiteX29" fmla="*/ 5735733 w 11319517"/>
              <a:gd name="connsiteY29" fmla="*/ 1249527 h 1466388"/>
              <a:gd name="connsiteX30" fmla="*/ 6849539 w 11319517"/>
              <a:gd name="connsiteY30" fmla="*/ 1249527 h 1466388"/>
              <a:gd name="connsiteX31" fmla="*/ 7218349 w 11319517"/>
              <a:gd name="connsiteY31" fmla="*/ 986935 h 1466388"/>
              <a:gd name="connsiteX32" fmla="*/ 6830361 w 11319517"/>
              <a:gd name="connsiteY32" fmla="*/ 815807 h 1466388"/>
              <a:gd name="connsiteX33" fmla="*/ 6257968 w 11319517"/>
              <a:gd name="connsiteY33" fmla="*/ 815807 h 1466388"/>
              <a:gd name="connsiteX34" fmla="*/ 5791792 w 11319517"/>
              <a:gd name="connsiteY34" fmla="*/ 495679 h 1466388"/>
              <a:gd name="connsiteX35" fmla="*/ 6436472 w 11319517"/>
              <a:gd name="connsiteY35" fmla="*/ 25078 h 1466388"/>
              <a:gd name="connsiteX36" fmla="*/ 3757436 w 11319517"/>
              <a:gd name="connsiteY36" fmla="*/ 23603 h 1466388"/>
              <a:gd name="connsiteX37" fmla="*/ 3989049 w 11319517"/>
              <a:gd name="connsiteY37" fmla="*/ 23603 h 1466388"/>
              <a:gd name="connsiteX38" fmla="*/ 3847426 w 11319517"/>
              <a:gd name="connsiteY38" fmla="*/ 823183 h 1466388"/>
              <a:gd name="connsiteX39" fmla="*/ 2912124 w 11319517"/>
              <a:gd name="connsiteY39" fmla="*/ 1466388 h 1466388"/>
              <a:gd name="connsiteX40" fmla="*/ 2103692 w 11319517"/>
              <a:gd name="connsiteY40" fmla="*/ 966281 h 1466388"/>
              <a:gd name="connsiteX41" fmla="*/ 2116969 w 11319517"/>
              <a:gd name="connsiteY41" fmla="*/ 824659 h 1466388"/>
              <a:gd name="connsiteX42" fmla="*/ 2258592 w 11319517"/>
              <a:gd name="connsiteY42" fmla="*/ 25078 h 1466388"/>
              <a:gd name="connsiteX43" fmla="*/ 2487254 w 11319517"/>
              <a:gd name="connsiteY43" fmla="*/ 25078 h 1466388"/>
              <a:gd name="connsiteX44" fmla="*/ 2345631 w 11319517"/>
              <a:gd name="connsiteY44" fmla="*/ 824659 h 1466388"/>
              <a:gd name="connsiteX45" fmla="*/ 2335305 w 11319517"/>
              <a:gd name="connsiteY45" fmla="*/ 935302 h 1466388"/>
              <a:gd name="connsiteX46" fmla="*/ 2946054 w 11319517"/>
              <a:gd name="connsiteY46" fmla="*/ 1277557 h 1466388"/>
              <a:gd name="connsiteX47" fmla="*/ 3615813 w 11319517"/>
              <a:gd name="connsiteY47" fmla="*/ 826134 h 1466388"/>
              <a:gd name="connsiteX48" fmla="*/ 9677575 w 11319517"/>
              <a:gd name="connsiteY48" fmla="*/ 23602 h 1466388"/>
              <a:gd name="connsiteX49" fmla="*/ 11319517 w 11319517"/>
              <a:gd name="connsiteY49" fmla="*/ 23602 h 1466388"/>
              <a:gd name="connsiteX50" fmla="*/ 11135112 w 11319517"/>
              <a:gd name="connsiteY50" fmla="*/ 218334 h 1466388"/>
              <a:gd name="connsiteX51" fmla="*/ 10472729 w 11319517"/>
              <a:gd name="connsiteY51" fmla="*/ 218334 h 1466388"/>
              <a:gd name="connsiteX52" fmla="*/ 10255869 w 11319517"/>
              <a:gd name="connsiteY52" fmla="*/ 1442783 h 1466388"/>
              <a:gd name="connsiteX53" fmla="*/ 10025732 w 11319517"/>
              <a:gd name="connsiteY53" fmla="*/ 1442783 h 1466388"/>
              <a:gd name="connsiteX54" fmla="*/ 10242592 w 11319517"/>
              <a:gd name="connsiteY54" fmla="*/ 218334 h 1466388"/>
              <a:gd name="connsiteX55" fmla="*/ 9488744 w 11319517"/>
              <a:gd name="connsiteY55" fmla="*/ 218334 h 1466388"/>
              <a:gd name="connsiteX56" fmla="*/ 4223612 w 11319517"/>
              <a:gd name="connsiteY56" fmla="*/ 23602 h 1466388"/>
              <a:gd name="connsiteX57" fmla="*/ 5730982 w 11319517"/>
              <a:gd name="connsiteY57" fmla="*/ 23602 h 1466388"/>
              <a:gd name="connsiteX58" fmla="*/ 5730982 w 11319517"/>
              <a:gd name="connsiteY58" fmla="*/ 23945 h 1466388"/>
              <a:gd name="connsiteX59" fmla="*/ 5546902 w 11319517"/>
              <a:gd name="connsiteY59" fmla="*/ 218334 h 1466388"/>
              <a:gd name="connsiteX60" fmla="*/ 4419819 w 11319517"/>
              <a:gd name="connsiteY60" fmla="*/ 218334 h 1466388"/>
              <a:gd name="connsiteX61" fmla="*/ 4343106 w 11319517"/>
              <a:gd name="connsiteY61" fmla="*/ 644678 h 1466388"/>
              <a:gd name="connsiteX62" fmla="*/ 5552803 w 11319517"/>
              <a:gd name="connsiteY62" fmla="*/ 644678 h 1466388"/>
              <a:gd name="connsiteX63" fmla="*/ 5392002 w 11319517"/>
              <a:gd name="connsiteY63" fmla="*/ 814331 h 1466388"/>
              <a:gd name="connsiteX64" fmla="*/ 4313601 w 11319517"/>
              <a:gd name="connsiteY64" fmla="*/ 814331 h 1466388"/>
              <a:gd name="connsiteX65" fmla="*/ 4236889 w 11319517"/>
              <a:gd name="connsiteY65" fmla="*/ 1249527 h 1466388"/>
              <a:gd name="connsiteX66" fmla="*/ 5521823 w 11319517"/>
              <a:gd name="connsiteY66" fmla="*/ 1249527 h 1466388"/>
              <a:gd name="connsiteX67" fmla="*/ 5337418 w 11319517"/>
              <a:gd name="connsiteY67" fmla="*/ 1442783 h 1466388"/>
              <a:gd name="connsiteX68" fmla="*/ 3972821 w 11319517"/>
              <a:gd name="connsiteY68" fmla="*/ 1442783 h 1466388"/>
              <a:gd name="connsiteX69" fmla="*/ 1094627 w 11319517"/>
              <a:gd name="connsiteY69" fmla="*/ 0 h 1466388"/>
              <a:gd name="connsiteX70" fmla="*/ 1934040 w 11319517"/>
              <a:gd name="connsiteY70" fmla="*/ 590096 h 1466388"/>
              <a:gd name="connsiteX71" fmla="*/ 1818970 w 11319517"/>
              <a:gd name="connsiteY71" fmla="*/ 969233 h 1466388"/>
              <a:gd name="connsiteX72" fmla="*/ 1575556 w 11319517"/>
              <a:gd name="connsiteY72" fmla="*/ 969233 h 1466388"/>
              <a:gd name="connsiteX73" fmla="*/ 1700952 w 11319517"/>
              <a:gd name="connsiteY73" fmla="*/ 612225 h 1466388"/>
              <a:gd name="connsiteX74" fmla="*/ 1060698 w 11319517"/>
              <a:gd name="connsiteY74" fmla="*/ 191781 h 1466388"/>
              <a:gd name="connsiteX75" fmla="*/ 231613 w 11319517"/>
              <a:gd name="connsiteY75" fmla="*/ 830560 h 1466388"/>
              <a:gd name="connsiteX76" fmla="*/ 709590 w 11319517"/>
              <a:gd name="connsiteY76" fmla="*/ 1248053 h 1466388"/>
              <a:gd name="connsiteX77" fmla="*/ 1352795 w 11319517"/>
              <a:gd name="connsiteY77" fmla="*/ 1248053 h 1466388"/>
              <a:gd name="connsiteX78" fmla="*/ 964807 w 11319517"/>
              <a:gd name="connsiteY78" fmla="*/ 832036 h 1466388"/>
              <a:gd name="connsiteX79" fmla="*/ 1268707 w 11319517"/>
              <a:gd name="connsiteY79" fmla="*/ 832036 h 1466388"/>
              <a:gd name="connsiteX80" fmla="*/ 1841100 w 11319517"/>
              <a:gd name="connsiteY80" fmla="*/ 1441310 h 1466388"/>
              <a:gd name="connsiteX81" fmla="*/ 674185 w 11319517"/>
              <a:gd name="connsiteY81" fmla="*/ 1441310 h 1466388"/>
              <a:gd name="connsiteX82" fmla="*/ 674185 w 11319517"/>
              <a:gd name="connsiteY82" fmla="*/ 1442785 h 1466388"/>
              <a:gd name="connsiteX83" fmla="*/ 0 w 11319517"/>
              <a:gd name="connsiteY83" fmla="*/ 852689 h 1466388"/>
              <a:gd name="connsiteX84" fmla="*/ 1094627 w 11319517"/>
              <a:gd name="connsiteY84" fmla="*/ 0 h 1466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11319517" h="1466388">
                <a:moveTo>
                  <a:pt x="6436472" y="25078"/>
                </a:moveTo>
                <a:lnTo>
                  <a:pt x="7584209" y="25078"/>
                </a:lnTo>
                <a:lnTo>
                  <a:pt x="8351334" y="25078"/>
                </a:lnTo>
                <a:cubicBezTo>
                  <a:pt x="8352808" y="25078"/>
                  <a:pt x="8352808" y="25078"/>
                  <a:pt x="8354284" y="25078"/>
                </a:cubicBezTo>
                <a:lnTo>
                  <a:pt x="9488595" y="25078"/>
                </a:lnTo>
                <a:lnTo>
                  <a:pt x="9488595" y="39370"/>
                </a:lnTo>
                <a:lnTo>
                  <a:pt x="9319091" y="219810"/>
                </a:lnTo>
                <a:lnTo>
                  <a:pt x="8302651" y="219810"/>
                </a:lnTo>
                <a:cubicBezTo>
                  <a:pt x="8056286" y="219810"/>
                  <a:pt x="7933841" y="311274"/>
                  <a:pt x="7933841" y="480927"/>
                </a:cubicBezTo>
                <a:cubicBezTo>
                  <a:pt x="7933841" y="626976"/>
                  <a:pt x="8078414" y="646154"/>
                  <a:pt x="8321829" y="646154"/>
                </a:cubicBezTo>
                <a:lnTo>
                  <a:pt x="8897172" y="646154"/>
                </a:lnTo>
                <a:cubicBezTo>
                  <a:pt x="9202547" y="646154"/>
                  <a:pt x="9358922" y="752371"/>
                  <a:pt x="9360398" y="961855"/>
                </a:cubicBezTo>
                <a:cubicBezTo>
                  <a:pt x="9360398" y="1259854"/>
                  <a:pt x="9171567" y="1442784"/>
                  <a:pt x="8717193" y="1442784"/>
                </a:cubicBezTo>
                <a:lnTo>
                  <a:pt x="7469140" y="1442784"/>
                </a:lnTo>
                <a:lnTo>
                  <a:pt x="7653545" y="1249527"/>
                </a:lnTo>
                <a:lnTo>
                  <a:pt x="8767351" y="1249527"/>
                </a:lnTo>
                <a:cubicBezTo>
                  <a:pt x="9015192" y="1249527"/>
                  <a:pt x="9136161" y="1156587"/>
                  <a:pt x="9136161" y="986935"/>
                </a:cubicBezTo>
                <a:cubicBezTo>
                  <a:pt x="9136161" y="834985"/>
                  <a:pt x="8990112" y="815807"/>
                  <a:pt x="8748173" y="815807"/>
                </a:cubicBezTo>
                <a:lnTo>
                  <a:pt x="8175780" y="815807"/>
                </a:lnTo>
                <a:cubicBezTo>
                  <a:pt x="7860079" y="815807"/>
                  <a:pt x="7709604" y="700738"/>
                  <a:pt x="7709604" y="495679"/>
                </a:cubicBezTo>
                <a:cubicBezTo>
                  <a:pt x="7709604" y="387987"/>
                  <a:pt x="7737634" y="293572"/>
                  <a:pt x="7795168" y="219810"/>
                </a:cubicBezTo>
                <a:lnTo>
                  <a:pt x="7222775" y="219810"/>
                </a:lnTo>
                <a:lnTo>
                  <a:pt x="6386314" y="219810"/>
                </a:lnTo>
                <a:cubicBezTo>
                  <a:pt x="6139949" y="219810"/>
                  <a:pt x="6017504" y="311274"/>
                  <a:pt x="6017504" y="480927"/>
                </a:cubicBezTo>
                <a:cubicBezTo>
                  <a:pt x="6017504" y="626976"/>
                  <a:pt x="6162077" y="646154"/>
                  <a:pt x="6405492" y="646154"/>
                </a:cubicBezTo>
                <a:lnTo>
                  <a:pt x="6980836" y="646154"/>
                </a:lnTo>
                <a:cubicBezTo>
                  <a:pt x="7286210" y="646154"/>
                  <a:pt x="7442586" y="752371"/>
                  <a:pt x="7442586" y="961855"/>
                </a:cubicBezTo>
                <a:cubicBezTo>
                  <a:pt x="7442586" y="1259854"/>
                  <a:pt x="7253755" y="1442784"/>
                  <a:pt x="6799381" y="1442784"/>
                </a:cubicBezTo>
                <a:lnTo>
                  <a:pt x="5551328" y="1442784"/>
                </a:lnTo>
                <a:lnTo>
                  <a:pt x="5735733" y="1249527"/>
                </a:lnTo>
                <a:lnTo>
                  <a:pt x="6849539" y="1249527"/>
                </a:lnTo>
                <a:cubicBezTo>
                  <a:pt x="7097379" y="1249527"/>
                  <a:pt x="7218349" y="1156587"/>
                  <a:pt x="7218349" y="986935"/>
                </a:cubicBezTo>
                <a:cubicBezTo>
                  <a:pt x="7218349" y="834985"/>
                  <a:pt x="7072300" y="815807"/>
                  <a:pt x="6830361" y="815807"/>
                </a:cubicBezTo>
                <a:lnTo>
                  <a:pt x="6257968" y="815807"/>
                </a:lnTo>
                <a:cubicBezTo>
                  <a:pt x="5942267" y="815807"/>
                  <a:pt x="5791792" y="700738"/>
                  <a:pt x="5791792" y="495679"/>
                </a:cubicBezTo>
                <a:cubicBezTo>
                  <a:pt x="5791792" y="208008"/>
                  <a:pt x="5989474" y="25078"/>
                  <a:pt x="6436472" y="25078"/>
                </a:cubicBezTo>
                <a:close/>
                <a:moveTo>
                  <a:pt x="3757436" y="23603"/>
                </a:moveTo>
                <a:lnTo>
                  <a:pt x="3989049" y="23603"/>
                </a:lnTo>
                <a:lnTo>
                  <a:pt x="3847426" y="823183"/>
                </a:lnTo>
                <a:cubicBezTo>
                  <a:pt x="3770713" y="1251003"/>
                  <a:pt x="3460913" y="1466388"/>
                  <a:pt x="2912124" y="1466388"/>
                </a:cubicBezTo>
                <a:cubicBezTo>
                  <a:pt x="2351532" y="1466388"/>
                  <a:pt x="2103692" y="1301161"/>
                  <a:pt x="2103692" y="966281"/>
                </a:cubicBezTo>
                <a:cubicBezTo>
                  <a:pt x="2103692" y="922024"/>
                  <a:pt x="2105167" y="873341"/>
                  <a:pt x="2116969" y="824659"/>
                </a:cubicBezTo>
                <a:lnTo>
                  <a:pt x="2258592" y="25078"/>
                </a:lnTo>
                <a:lnTo>
                  <a:pt x="2487254" y="25078"/>
                </a:lnTo>
                <a:lnTo>
                  <a:pt x="2345631" y="824659"/>
                </a:lnTo>
                <a:cubicBezTo>
                  <a:pt x="2336780" y="863015"/>
                  <a:pt x="2335305" y="901371"/>
                  <a:pt x="2335305" y="935302"/>
                </a:cubicBezTo>
                <a:cubicBezTo>
                  <a:pt x="2335305" y="1172815"/>
                  <a:pt x="2518235" y="1277557"/>
                  <a:pt x="2946054" y="1277557"/>
                </a:cubicBezTo>
                <a:cubicBezTo>
                  <a:pt x="3435834" y="1277557"/>
                  <a:pt x="3561229" y="1143310"/>
                  <a:pt x="3615813" y="826134"/>
                </a:cubicBezTo>
                <a:close/>
                <a:moveTo>
                  <a:pt x="9677575" y="23602"/>
                </a:moveTo>
                <a:lnTo>
                  <a:pt x="11319517" y="23602"/>
                </a:lnTo>
                <a:lnTo>
                  <a:pt x="11135112" y="218334"/>
                </a:lnTo>
                <a:lnTo>
                  <a:pt x="10472729" y="218334"/>
                </a:lnTo>
                <a:lnTo>
                  <a:pt x="10255869" y="1442783"/>
                </a:lnTo>
                <a:lnTo>
                  <a:pt x="10025732" y="1442783"/>
                </a:lnTo>
                <a:lnTo>
                  <a:pt x="10242592" y="218334"/>
                </a:lnTo>
                <a:lnTo>
                  <a:pt x="9488744" y="218334"/>
                </a:lnTo>
                <a:close/>
                <a:moveTo>
                  <a:pt x="4223612" y="23602"/>
                </a:moveTo>
                <a:lnTo>
                  <a:pt x="5730982" y="23602"/>
                </a:lnTo>
                <a:lnTo>
                  <a:pt x="5730982" y="23945"/>
                </a:lnTo>
                <a:lnTo>
                  <a:pt x="5546902" y="218334"/>
                </a:lnTo>
                <a:lnTo>
                  <a:pt x="4419819" y="218334"/>
                </a:lnTo>
                <a:lnTo>
                  <a:pt x="4343106" y="644678"/>
                </a:lnTo>
                <a:lnTo>
                  <a:pt x="5552803" y="644678"/>
                </a:lnTo>
                <a:lnTo>
                  <a:pt x="5392002" y="814331"/>
                </a:lnTo>
                <a:lnTo>
                  <a:pt x="4313601" y="814331"/>
                </a:lnTo>
                <a:lnTo>
                  <a:pt x="4236889" y="1249527"/>
                </a:lnTo>
                <a:lnTo>
                  <a:pt x="5521823" y="1249527"/>
                </a:lnTo>
                <a:lnTo>
                  <a:pt x="5337418" y="1442783"/>
                </a:lnTo>
                <a:lnTo>
                  <a:pt x="3972821" y="1442783"/>
                </a:lnTo>
                <a:close/>
                <a:moveTo>
                  <a:pt x="1094627" y="0"/>
                </a:moveTo>
                <a:cubicBezTo>
                  <a:pt x="1650794" y="0"/>
                  <a:pt x="1934040" y="187356"/>
                  <a:pt x="1934040" y="590096"/>
                </a:cubicBezTo>
                <a:cubicBezTo>
                  <a:pt x="1934040" y="770076"/>
                  <a:pt x="1882406" y="880719"/>
                  <a:pt x="1818970" y="969233"/>
                </a:cubicBezTo>
                <a:lnTo>
                  <a:pt x="1575556" y="969233"/>
                </a:lnTo>
                <a:cubicBezTo>
                  <a:pt x="1677348" y="863015"/>
                  <a:pt x="1700952" y="747947"/>
                  <a:pt x="1700952" y="612225"/>
                </a:cubicBezTo>
                <a:cubicBezTo>
                  <a:pt x="1700952" y="303900"/>
                  <a:pt x="1497369" y="191781"/>
                  <a:pt x="1060698" y="191781"/>
                </a:cubicBezTo>
                <a:cubicBezTo>
                  <a:pt x="449948" y="191781"/>
                  <a:pt x="231613" y="380612"/>
                  <a:pt x="231613" y="830560"/>
                </a:cubicBezTo>
                <a:cubicBezTo>
                  <a:pt x="231613" y="1116757"/>
                  <a:pt x="420443" y="1248053"/>
                  <a:pt x="709590" y="1248053"/>
                </a:cubicBezTo>
                <a:lnTo>
                  <a:pt x="1352795" y="1248053"/>
                </a:lnTo>
                <a:lnTo>
                  <a:pt x="964807" y="832036"/>
                </a:lnTo>
                <a:lnTo>
                  <a:pt x="1268707" y="832036"/>
                </a:lnTo>
                <a:lnTo>
                  <a:pt x="1841100" y="1441310"/>
                </a:lnTo>
                <a:lnTo>
                  <a:pt x="674185" y="1441310"/>
                </a:lnTo>
                <a:lnTo>
                  <a:pt x="674185" y="1442785"/>
                </a:lnTo>
                <a:cubicBezTo>
                  <a:pt x="280296" y="1442785"/>
                  <a:pt x="0" y="1237727"/>
                  <a:pt x="0" y="852689"/>
                </a:cubicBezTo>
                <a:cubicBezTo>
                  <a:pt x="0" y="286197"/>
                  <a:pt x="354058" y="0"/>
                  <a:pt x="1094627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39246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3"/>
          <a:srcRect r="7821"/>
          <a:stretch/>
        </p:blipFill>
        <p:spPr>
          <a:xfrm>
            <a:off x="28913" y="1301110"/>
            <a:ext cx="9922807" cy="555689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1" y="167509"/>
            <a:ext cx="11094719" cy="615951"/>
          </a:xfrm>
        </p:spPr>
        <p:txBody>
          <a:bodyPr/>
          <a:lstStyle/>
          <a:p>
            <a:r>
              <a:rPr lang="en-US"/>
              <a:t>Carpet width (CW) mean and standard deviation (SD) results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001189" y="1010652"/>
            <a:ext cx="3076576" cy="369332"/>
          </a:xfrm>
          <a:prstGeom prst="rect">
            <a:avLst/>
          </a:prstGeom>
          <a:gradFill flip="none" rotWithShape="1">
            <a:gsLst>
              <a:gs pos="86000">
                <a:srgbClr val="3448FB"/>
              </a:gs>
              <a:gs pos="49000">
                <a:srgbClr val="C0BFC0"/>
              </a:gs>
              <a:gs pos="0">
                <a:srgbClr val="FA111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>
            <a:spAutoFit/>
          </a:bodyPr>
          <a:lstStyle/>
          <a:p>
            <a:pPr lvl="1"/>
            <a:r>
              <a:rPr lang="en-US" b="1"/>
              <a:t>Dot color indicates mean</a:t>
            </a:r>
          </a:p>
        </p:txBody>
      </p:sp>
      <p:grpSp>
        <p:nvGrpSpPr>
          <p:cNvPr id="40" name="Group 39"/>
          <p:cNvGrpSpPr/>
          <p:nvPr/>
        </p:nvGrpSpPr>
        <p:grpSpPr>
          <a:xfrm>
            <a:off x="4196694" y="976107"/>
            <a:ext cx="4618990" cy="369332"/>
            <a:chOff x="6065804" y="623752"/>
            <a:chExt cx="4618990" cy="369332"/>
          </a:xfrm>
        </p:grpSpPr>
        <p:sp>
          <p:nvSpPr>
            <p:cNvPr id="21" name="Rectangle 20"/>
            <p:cNvSpPr/>
            <p:nvPr/>
          </p:nvSpPr>
          <p:spPr>
            <a:xfrm>
              <a:off x="6065804" y="623752"/>
              <a:ext cx="412432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1"/>
              <a:r>
                <a:rPr lang="en-US" b="1"/>
                <a:t>Dot size indicates standard deviation (SD)</a:t>
              </a:r>
            </a:p>
          </p:txBody>
        </p:sp>
        <p:sp>
          <p:nvSpPr>
            <p:cNvPr id="22" name="Oval 21"/>
            <p:cNvSpPr/>
            <p:nvPr/>
          </p:nvSpPr>
          <p:spPr>
            <a:xfrm>
              <a:off x="10494294" y="716480"/>
              <a:ext cx="190500" cy="190500"/>
            </a:xfrm>
            <a:prstGeom prst="ellipse">
              <a:avLst/>
            </a:prstGeom>
            <a:solidFill>
              <a:srgbClr val="C0BFC0"/>
            </a:solidFill>
            <a:ln>
              <a:solidFill>
                <a:srgbClr val="C0BF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10263313" y="750310"/>
              <a:ext cx="122840" cy="122840"/>
            </a:xfrm>
            <a:prstGeom prst="ellipse">
              <a:avLst/>
            </a:prstGeom>
            <a:solidFill>
              <a:srgbClr val="C0BFC0"/>
            </a:solidFill>
            <a:ln>
              <a:solidFill>
                <a:srgbClr val="C0BF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10105056" y="783648"/>
              <a:ext cx="50116" cy="50116"/>
            </a:xfrm>
            <a:prstGeom prst="ellipse">
              <a:avLst/>
            </a:prstGeom>
            <a:solidFill>
              <a:srgbClr val="C0BFC0"/>
            </a:solidFill>
            <a:ln>
              <a:solidFill>
                <a:srgbClr val="C0BF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10055276" y="3542743"/>
            <a:ext cx="2096219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/>
              <a:t>Values vary smoothly between nearby points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9324537" y="1322059"/>
            <a:ext cx="1778849" cy="8309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/>
              <a:t>Range of CW SD: </a:t>
            </a:r>
            <a:br>
              <a:rPr lang="en-US" sz="1600" b="1"/>
            </a:br>
            <a:r>
              <a:rPr lang="en-US" sz="1600" b="1"/>
              <a:t>3.8 to 14.8 mi</a:t>
            </a:r>
          </a:p>
          <a:p>
            <a:r>
              <a:rPr lang="en-US" sz="1600" b="1"/>
              <a:t>(6.1 to 23.8 km)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/>
          <a:srcRect l="92260" t="4560" r="5262" b="74926"/>
          <a:stretch/>
        </p:blipFill>
        <p:spPr>
          <a:xfrm>
            <a:off x="4714018" y="1670442"/>
            <a:ext cx="694489" cy="296844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 rot="16200000">
            <a:off x="3956566" y="3057802"/>
            <a:ext cx="1844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Mean CW (miles)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0429" y="4319339"/>
            <a:ext cx="7346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rgbClr val="2B2620"/>
                </a:solidFill>
              </a:rPr>
              <a:t>(32 km)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285888" y="1675522"/>
            <a:ext cx="8558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rgbClr val="2B2620"/>
                </a:solidFill>
              </a:rPr>
              <a:t>(105 km)</a:t>
            </a:r>
          </a:p>
        </p:txBody>
      </p:sp>
    </p:spTree>
    <p:extLst>
      <p:ext uri="{BB962C8B-B14F-4D97-AF65-F5344CB8AC3E}">
        <p14:creationId xmlns:p14="http://schemas.microsoft.com/office/powerpoint/2010/main" val="21368034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D43AC7F-F276-43FD-B5D8-AF2D619745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600" y="1221189"/>
            <a:ext cx="6549702" cy="5380856"/>
          </a:xfrm>
        </p:spPr>
        <p:txBody>
          <a:bodyPr/>
          <a:lstStyle/>
          <a:p>
            <a:pPr>
              <a:spcBef>
                <a:spcPts val="576"/>
              </a:spcBef>
            </a:pPr>
            <a:r>
              <a:rPr lang="en-US" dirty="0"/>
              <a:t>Inputs</a:t>
            </a:r>
          </a:p>
          <a:p>
            <a:pPr lvl="1">
              <a:spcBef>
                <a:spcPts val="576"/>
              </a:spcBef>
            </a:pPr>
            <a:r>
              <a:rPr lang="en-US" dirty="0"/>
              <a:t>138 locations separated by about 200 km</a:t>
            </a:r>
          </a:p>
          <a:p>
            <a:pPr lvl="1">
              <a:spcBef>
                <a:spcPts val="576"/>
              </a:spcBef>
            </a:pPr>
            <a:r>
              <a:rPr lang="en-US" dirty="0"/>
              <a:t>5 years of atmospheric data at each location</a:t>
            </a:r>
          </a:p>
          <a:p>
            <a:pPr lvl="1">
              <a:spcBef>
                <a:spcPts val="576"/>
              </a:spcBef>
            </a:pPr>
            <a:r>
              <a:rPr lang="en-US" dirty="0"/>
              <a:t>One time per day, 1800 UTC, 11 AM to 2 PM local</a:t>
            </a:r>
          </a:p>
          <a:p>
            <a:pPr lvl="1">
              <a:spcBef>
                <a:spcPts val="576"/>
              </a:spcBef>
            </a:pPr>
            <a:r>
              <a:rPr lang="en-US" dirty="0"/>
              <a:t>4 cardinal aircraft headings</a:t>
            </a:r>
          </a:p>
          <a:p>
            <a:pPr>
              <a:spcBef>
                <a:spcPts val="576"/>
              </a:spcBef>
            </a:pPr>
            <a:r>
              <a:rPr lang="en-US" dirty="0"/>
              <a:t>Results</a:t>
            </a:r>
          </a:p>
          <a:p>
            <a:pPr lvl="1">
              <a:spcBef>
                <a:spcPts val="576"/>
              </a:spcBef>
            </a:pPr>
            <a:r>
              <a:rPr lang="en-US" dirty="0"/>
              <a:t>Over 1 million X-59 sonic boom exposure region sizes</a:t>
            </a:r>
          </a:p>
          <a:p>
            <a:pPr lvl="1">
              <a:spcBef>
                <a:spcPts val="576"/>
              </a:spcBef>
            </a:pPr>
            <a:r>
              <a:rPr lang="en-US" dirty="0"/>
              <a:t>Over 18 million X-59 sonic boom waveforms</a:t>
            </a:r>
          </a:p>
          <a:p>
            <a:pPr>
              <a:spcBef>
                <a:spcPts val="576"/>
              </a:spcBef>
            </a:pPr>
            <a:r>
              <a:rPr lang="en-US" dirty="0"/>
              <a:t>Follow-on analysis</a:t>
            </a:r>
          </a:p>
          <a:p>
            <a:pPr lvl="1">
              <a:spcBef>
                <a:spcPts val="576"/>
              </a:spcBef>
            </a:pPr>
            <a:r>
              <a:rPr lang="en-US" dirty="0"/>
              <a:t>Multiple linear regression models to estimate  quantities in intermediate locations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31720D0-53D0-491E-BFF0-3A4759FF8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Final Design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CE88E2-6A70-4FCE-9D8A-8BF382967780}"/>
              </a:ext>
            </a:extLst>
          </p:cNvPr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6991" y="1263648"/>
            <a:ext cx="5975009" cy="37572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50218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022C215-B84E-4B9D-B2A1-207CEA55E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Presentation Overview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E0F31DD-BC82-4E38-8682-3FC0C6818157}"/>
              </a:ext>
            </a:extLst>
          </p:cNvPr>
          <p:cNvSpPr/>
          <p:nvPr/>
        </p:nvSpPr>
        <p:spPr>
          <a:xfrm>
            <a:off x="4276906" y="4469390"/>
            <a:ext cx="2262781" cy="106629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/>
                </a:solidFill>
              </a:rPr>
              <a:t>DoE Approach </a:t>
            </a:r>
            <a:br>
              <a:rPr lang="en-US" sz="2000" b="1">
                <a:solidFill>
                  <a:schemeClr val="tx1"/>
                </a:solidFill>
              </a:rPr>
            </a:br>
            <a:r>
              <a:rPr lang="en-US" sz="2000" b="1">
                <a:solidFill>
                  <a:schemeClr val="tx1"/>
                </a:solidFill>
              </a:rPr>
              <a:t>for X-59 Sonic Boom Simulation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C6A6344-1FD5-4B8C-90F0-73FB007F9E24}"/>
              </a:ext>
            </a:extLst>
          </p:cNvPr>
          <p:cNvSpPr/>
          <p:nvPr/>
        </p:nvSpPr>
        <p:spPr>
          <a:xfrm>
            <a:off x="5475890" y="5624198"/>
            <a:ext cx="2262781" cy="1066291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/>
                </a:solidFill>
              </a:rPr>
              <a:t>Simulation Results and Visualizations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5D6A06F-7D94-4605-A249-F9D083C6AD50}"/>
              </a:ext>
            </a:extLst>
          </p:cNvPr>
          <p:cNvSpPr/>
          <p:nvPr/>
        </p:nvSpPr>
        <p:spPr>
          <a:xfrm>
            <a:off x="3099934" y="3341149"/>
            <a:ext cx="2262781" cy="106629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/>
                </a:solidFill>
              </a:rPr>
              <a:t>Outline of the Sonic Boom Simulation Goals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7671416-6C63-4D88-B5A0-BBB79AE44047}"/>
              </a:ext>
            </a:extLst>
          </p:cNvPr>
          <p:cNvSpPr/>
          <p:nvPr/>
        </p:nvSpPr>
        <p:spPr>
          <a:xfrm>
            <a:off x="837153" y="1078397"/>
            <a:ext cx="2262781" cy="106629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>
                <a:solidFill>
                  <a:schemeClr val="tx1"/>
                </a:solidFill>
              </a:rPr>
              <a:t>Sonic Boom Background Info</a:t>
            </a:r>
          </a:p>
        </p:txBody>
      </p:sp>
      <p:pic>
        <p:nvPicPr>
          <p:cNvPr id="10" name="Picture Placeholder 19" descr="Artist illustration of the X-59 in flight over water and land.">
            <a:extLst>
              <a:ext uri="{FF2B5EF4-FFF2-40B4-BE49-F238E27FC236}">
                <a16:creationId xmlns:a16="http://schemas.microsoft.com/office/drawing/2014/main" id="{13738108-A4D3-48B0-ACA1-C6C4C4912F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755" b="7755"/>
          <a:stretch/>
        </p:blipFill>
        <p:spPr>
          <a:xfrm>
            <a:off x="7022708" y="1431568"/>
            <a:ext cx="4138719" cy="2622699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440B123-AFD0-47E7-B246-EE85F32F2D1B}"/>
              </a:ext>
            </a:extLst>
          </p:cNvPr>
          <p:cNvSpPr/>
          <p:nvPr/>
        </p:nvSpPr>
        <p:spPr>
          <a:xfrm>
            <a:off x="2082660" y="2209773"/>
            <a:ext cx="2262781" cy="106629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err="1">
                <a:solidFill>
                  <a:schemeClr val="tx1"/>
                </a:solidFill>
              </a:rPr>
              <a:t>Quesst</a:t>
            </a:r>
            <a:r>
              <a:rPr lang="en-US" sz="2200" b="1" dirty="0">
                <a:solidFill>
                  <a:schemeClr val="tx1"/>
                </a:solidFill>
              </a:rPr>
              <a:t> Mission and X-59 aircraft</a:t>
            </a:r>
          </a:p>
        </p:txBody>
      </p:sp>
      <p:pic>
        <p:nvPicPr>
          <p:cNvPr id="12" name="Picture Placeholder 14" descr="The word Quesst with an image inside of the letters. The image is of a blue sky and white clouds.">
            <a:extLst>
              <a:ext uri="{FF2B5EF4-FFF2-40B4-BE49-F238E27FC236}">
                <a16:creationId xmlns:a16="http://schemas.microsoft.com/office/drawing/2014/main" id="{665B0CC5-D6B5-47B0-9DDF-3C32142FBB1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7" b="107"/>
          <a:stretch/>
        </p:blipFill>
        <p:spPr>
          <a:xfrm>
            <a:off x="572164" y="5535681"/>
            <a:ext cx="3020991" cy="391355"/>
          </a:xfrm>
          <a:custGeom>
            <a:avLst/>
            <a:gdLst>
              <a:gd name="connsiteX0" fmla="*/ 6436472 w 11319517"/>
              <a:gd name="connsiteY0" fmla="*/ 25078 h 1466388"/>
              <a:gd name="connsiteX1" fmla="*/ 7584209 w 11319517"/>
              <a:gd name="connsiteY1" fmla="*/ 25078 h 1466388"/>
              <a:gd name="connsiteX2" fmla="*/ 8351334 w 11319517"/>
              <a:gd name="connsiteY2" fmla="*/ 25078 h 1466388"/>
              <a:gd name="connsiteX3" fmla="*/ 8354284 w 11319517"/>
              <a:gd name="connsiteY3" fmla="*/ 25078 h 1466388"/>
              <a:gd name="connsiteX4" fmla="*/ 9488595 w 11319517"/>
              <a:gd name="connsiteY4" fmla="*/ 25078 h 1466388"/>
              <a:gd name="connsiteX5" fmla="*/ 9488595 w 11319517"/>
              <a:gd name="connsiteY5" fmla="*/ 39370 h 1466388"/>
              <a:gd name="connsiteX6" fmla="*/ 9319091 w 11319517"/>
              <a:gd name="connsiteY6" fmla="*/ 219810 h 1466388"/>
              <a:gd name="connsiteX7" fmla="*/ 8302651 w 11319517"/>
              <a:gd name="connsiteY7" fmla="*/ 219810 h 1466388"/>
              <a:gd name="connsiteX8" fmla="*/ 7933841 w 11319517"/>
              <a:gd name="connsiteY8" fmla="*/ 480927 h 1466388"/>
              <a:gd name="connsiteX9" fmla="*/ 8321829 w 11319517"/>
              <a:gd name="connsiteY9" fmla="*/ 646154 h 1466388"/>
              <a:gd name="connsiteX10" fmla="*/ 8897172 w 11319517"/>
              <a:gd name="connsiteY10" fmla="*/ 646154 h 1466388"/>
              <a:gd name="connsiteX11" fmla="*/ 9360398 w 11319517"/>
              <a:gd name="connsiteY11" fmla="*/ 961855 h 1466388"/>
              <a:gd name="connsiteX12" fmla="*/ 8717193 w 11319517"/>
              <a:gd name="connsiteY12" fmla="*/ 1442784 h 1466388"/>
              <a:gd name="connsiteX13" fmla="*/ 7469140 w 11319517"/>
              <a:gd name="connsiteY13" fmla="*/ 1442784 h 1466388"/>
              <a:gd name="connsiteX14" fmla="*/ 7653545 w 11319517"/>
              <a:gd name="connsiteY14" fmla="*/ 1249527 h 1466388"/>
              <a:gd name="connsiteX15" fmla="*/ 8767351 w 11319517"/>
              <a:gd name="connsiteY15" fmla="*/ 1249527 h 1466388"/>
              <a:gd name="connsiteX16" fmla="*/ 9136161 w 11319517"/>
              <a:gd name="connsiteY16" fmla="*/ 986935 h 1466388"/>
              <a:gd name="connsiteX17" fmla="*/ 8748173 w 11319517"/>
              <a:gd name="connsiteY17" fmla="*/ 815807 h 1466388"/>
              <a:gd name="connsiteX18" fmla="*/ 8175780 w 11319517"/>
              <a:gd name="connsiteY18" fmla="*/ 815807 h 1466388"/>
              <a:gd name="connsiteX19" fmla="*/ 7709604 w 11319517"/>
              <a:gd name="connsiteY19" fmla="*/ 495679 h 1466388"/>
              <a:gd name="connsiteX20" fmla="*/ 7795168 w 11319517"/>
              <a:gd name="connsiteY20" fmla="*/ 219810 h 1466388"/>
              <a:gd name="connsiteX21" fmla="*/ 7222775 w 11319517"/>
              <a:gd name="connsiteY21" fmla="*/ 219810 h 1466388"/>
              <a:gd name="connsiteX22" fmla="*/ 6386314 w 11319517"/>
              <a:gd name="connsiteY22" fmla="*/ 219810 h 1466388"/>
              <a:gd name="connsiteX23" fmla="*/ 6017504 w 11319517"/>
              <a:gd name="connsiteY23" fmla="*/ 480927 h 1466388"/>
              <a:gd name="connsiteX24" fmla="*/ 6405492 w 11319517"/>
              <a:gd name="connsiteY24" fmla="*/ 646154 h 1466388"/>
              <a:gd name="connsiteX25" fmla="*/ 6980836 w 11319517"/>
              <a:gd name="connsiteY25" fmla="*/ 646154 h 1466388"/>
              <a:gd name="connsiteX26" fmla="*/ 7442586 w 11319517"/>
              <a:gd name="connsiteY26" fmla="*/ 961855 h 1466388"/>
              <a:gd name="connsiteX27" fmla="*/ 6799381 w 11319517"/>
              <a:gd name="connsiteY27" fmla="*/ 1442784 h 1466388"/>
              <a:gd name="connsiteX28" fmla="*/ 5551328 w 11319517"/>
              <a:gd name="connsiteY28" fmla="*/ 1442784 h 1466388"/>
              <a:gd name="connsiteX29" fmla="*/ 5735733 w 11319517"/>
              <a:gd name="connsiteY29" fmla="*/ 1249527 h 1466388"/>
              <a:gd name="connsiteX30" fmla="*/ 6849539 w 11319517"/>
              <a:gd name="connsiteY30" fmla="*/ 1249527 h 1466388"/>
              <a:gd name="connsiteX31" fmla="*/ 7218349 w 11319517"/>
              <a:gd name="connsiteY31" fmla="*/ 986935 h 1466388"/>
              <a:gd name="connsiteX32" fmla="*/ 6830361 w 11319517"/>
              <a:gd name="connsiteY32" fmla="*/ 815807 h 1466388"/>
              <a:gd name="connsiteX33" fmla="*/ 6257968 w 11319517"/>
              <a:gd name="connsiteY33" fmla="*/ 815807 h 1466388"/>
              <a:gd name="connsiteX34" fmla="*/ 5791792 w 11319517"/>
              <a:gd name="connsiteY34" fmla="*/ 495679 h 1466388"/>
              <a:gd name="connsiteX35" fmla="*/ 6436472 w 11319517"/>
              <a:gd name="connsiteY35" fmla="*/ 25078 h 1466388"/>
              <a:gd name="connsiteX36" fmla="*/ 3757436 w 11319517"/>
              <a:gd name="connsiteY36" fmla="*/ 23603 h 1466388"/>
              <a:gd name="connsiteX37" fmla="*/ 3989049 w 11319517"/>
              <a:gd name="connsiteY37" fmla="*/ 23603 h 1466388"/>
              <a:gd name="connsiteX38" fmla="*/ 3847426 w 11319517"/>
              <a:gd name="connsiteY38" fmla="*/ 823183 h 1466388"/>
              <a:gd name="connsiteX39" fmla="*/ 2912124 w 11319517"/>
              <a:gd name="connsiteY39" fmla="*/ 1466388 h 1466388"/>
              <a:gd name="connsiteX40" fmla="*/ 2103692 w 11319517"/>
              <a:gd name="connsiteY40" fmla="*/ 966281 h 1466388"/>
              <a:gd name="connsiteX41" fmla="*/ 2116969 w 11319517"/>
              <a:gd name="connsiteY41" fmla="*/ 824659 h 1466388"/>
              <a:gd name="connsiteX42" fmla="*/ 2258592 w 11319517"/>
              <a:gd name="connsiteY42" fmla="*/ 25078 h 1466388"/>
              <a:gd name="connsiteX43" fmla="*/ 2487254 w 11319517"/>
              <a:gd name="connsiteY43" fmla="*/ 25078 h 1466388"/>
              <a:gd name="connsiteX44" fmla="*/ 2345631 w 11319517"/>
              <a:gd name="connsiteY44" fmla="*/ 824659 h 1466388"/>
              <a:gd name="connsiteX45" fmla="*/ 2335305 w 11319517"/>
              <a:gd name="connsiteY45" fmla="*/ 935302 h 1466388"/>
              <a:gd name="connsiteX46" fmla="*/ 2946054 w 11319517"/>
              <a:gd name="connsiteY46" fmla="*/ 1277557 h 1466388"/>
              <a:gd name="connsiteX47" fmla="*/ 3615813 w 11319517"/>
              <a:gd name="connsiteY47" fmla="*/ 826134 h 1466388"/>
              <a:gd name="connsiteX48" fmla="*/ 9677575 w 11319517"/>
              <a:gd name="connsiteY48" fmla="*/ 23602 h 1466388"/>
              <a:gd name="connsiteX49" fmla="*/ 11319517 w 11319517"/>
              <a:gd name="connsiteY49" fmla="*/ 23602 h 1466388"/>
              <a:gd name="connsiteX50" fmla="*/ 11135112 w 11319517"/>
              <a:gd name="connsiteY50" fmla="*/ 218334 h 1466388"/>
              <a:gd name="connsiteX51" fmla="*/ 10472729 w 11319517"/>
              <a:gd name="connsiteY51" fmla="*/ 218334 h 1466388"/>
              <a:gd name="connsiteX52" fmla="*/ 10255869 w 11319517"/>
              <a:gd name="connsiteY52" fmla="*/ 1442783 h 1466388"/>
              <a:gd name="connsiteX53" fmla="*/ 10025732 w 11319517"/>
              <a:gd name="connsiteY53" fmla="*/ 1442783 h 1466388"/>
              <a:gd name="connsiteX54" fmla="*/ 10242592 w 11319517"/>
              <a:gd name="connsiteY54" fmla="*/ 218334 h 1466388"/>
              <a:gd name="connsiteX55" fmla="*/ 9488744 w 11319517"/>
              <a:gd name="connsiteY55" fmla="*/ 218334 h 1466388"/>
              <a:gd name="connsiteX56" fmla="*/ 4223612 w 11319517"/>
              <a:gd name="connsiteY56" fmla="*/ 23602 h 1466388"/>
              <a:gd name="connsiteX57" fmla="*/ 5730982 w 11319517"/>
              <a:gd name="connsiteY57" fmla="*/ 23602 h 1466388"/>
              <a:gd name="connsiteX58" fmla="*/ 5730982 w 11319517"/>
              <a:gd name="connsiteY58" fmla="*/ 23945 h 1466388"/>
              <a:gd name="connsiteX59" fmla="*/ 5546902 w 11319517"/>
              <a:gd name="connsiteY59" fmla="*/ 218334 h 1466388"/>
              <a:gd name="connsiteX60" fmla="*/ 4419819 w 11319517"/>
              <a:gd name="connsiteY60" fmla="*/ 218334 h 1466388"/>
              <a:gd name="connsiteX61" fmla="*/ 4343106 w 11319517"/>
              <a:gd name="connsiteY61" fmla="*/ 644678 h 1466388"/>
              <a:gd name="connsiteX62" fmla="*/ 5552803 w 11319517"/>
              <a:gd name="connsiteY62" fmla="*/ 644678 h 1466388"/>
              <a:gd name="connsiteX63" fmla="*/ 5392002 w 11319517"/>
              <a:gd name="connsiteY63" fmla="*/ 814331 h 1466388"/>
              <a:gd name="connsiteX64" fmla="*/ 4313601 w 11319517"/>
              <a:gd name="connsiteY64" fmla="*/ 814331 h 1466388"/>
              <a:gd name="connsiteX65" fmla="*/ 4236889 w 11319517"/>
              <a:gd name="connsiteY65" fmla="*/ 1249527 h 1466388"/>
              <a:gd name="connsiteX66" fmla="*/ 5521823 w 11319517"/>
              <a:gd name="connsiteY66" fmla="*/ 1249527 h 1466388"/>
              <a:gd name="connsiteX67" fmla="*/ 5337418 w 11319517"/>
              <a:gd name="connsiteY67" fmla="*/ 1442783 h 1466388"/>
              <a:gd name="connsiteX68" fmla="*/ 3972821 w 11319517"/>
              <a:gd name="connsiteY68" fmla="*/ 1442783 h 1466388"/>
              <a:gd name="connsiteX69" fmla="*/ 1094627 w 11319517"/>
              <a:gd name="connsiteY69" fmla="*/ 0 h 1466388"/>
              <a:gd name="connsiteX70" fmla="*/ 1934040 w 11319517"/>
              <a:gd name="connsiteY70" fmla="*/ 590096 h 1466388"/>
              <a:gd name="connsiteX71" fmla="*/ 1818970 w 11319517"/>
              <a:gd name="connsiteY71" fmla="*/ 969233 h 1466388"/>
              <a:gd name="connsiteX72" fmla="*/ 1575556 w 11319517"/>
              <a:gd name="connsiteY72" fmla="*/ 969233 h 1466388"/>
              <a:gd name="connsiteX73" fmla="*/ 1700952 w 11319517"/>
              <a:gd name="connsiteY73" fmla="*/ 612225 h 1466388"/>
              <a:gd name="connsiteX74" fmla="*/ 1060698 w 11319517"/>
              <a:gd name="connsiteY74" fmla="*/ 191781 h 1466388"/>
              <a:gd name="connsiteX75" fmla="*/ 231613 w 11319517"/>
              <a:gd name="connsiteY75" fmla="*/ 830560 h 1466388"/>
              <a:gd name="connsiteX76" fmla="*/ 709590 w 11319517"/>
              <a:gd name="connsiteY76" fmla="*/ 1248053 h 1466388"/>
              <a:gd name="connsiteX77" fmla="*/ 1352795 w 11319517"/>
              <a:gd name="connsiteY77" fmla="*/ 1248053 h 1466388"/>
              <a:gd name="connsiteX78" fmla="*/ 964807 w 11319517"/>
              <a:gd name="connsiteY78" fmla="*/ 832036 h 1466388"/>
              <a:gd name="connsiteX79" fmla="*/ 1268707 w 11319517"/>
              <a:gd name="connsiteY79" fmla="*/ 832036 h 1466388"/>
              <a:gd name="connsiteX80" fmla="*/ 1841100 w 11319517"/>
              <a:gd name="connsiteY80" fmla="*/ 1441310 h 1466388"/>
              <a:gd name="connsiteX81" fmla="*/ 674185 w 11319517"/>
              <a:gd name="connsiteY81" fmla="*/ 1441310 h 1466388"/>
              <a:gd name="connsiteX82" fmla="*/ 674185 w 11319517"/>
              <a:gd name="connsiteY82" fmla="*/ 1442785 h 1466388"/>
              <a:gd name="connsiteX83" fmla="*/ 0 w 11319517"/>
              <a:gd name="connsiteY83" fmla="*/ 852689 h 1466388"/>
              <a:gd name="connsiteX84" fmla="*/ 1094627 w 11319517"/>
              <a:gd name="connsiteY84" fmla="*/ 0 h 1466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11319517" h="1466388">
                <a:moveTo>
                  <a:pt x="6436472" y="25078"/>
                </a:moveTo>
                <a:lnTo>
                  <a:pt x="7584209" y="25078"/>
                </a:lnTo>
                <a:lnTo>
                  <a:pt x="8351334" y="25078"/>
                </a:lnTo>
                <a:cubicBezTo>
                  <a:pt x="8352808" y="25078"/>
                  <a:pt x="8352808" y="25078"/>
                  <a:pt x="8354284" y="25078"/>
                </a:cubicBezTo>
                <a:lnTo>
                  <a:pt x="9488595" y="25078"/>
                </a:lnTo>
                <a:lnTo>
                  <a:pt x="9488595" y="39370"/>
                </a:lnTo>
                <a:lnTo>
                  <a:pt x="9319091" y="219810"/>
                </a:lnTo>
                <a:lnTo>
                  <a:pt x="8302651" y="219810"/>
                </a:lnTo>
                <a:cubicBezTo>
                  <a:pt x="8056286" y="219810"/>
                  <a:pt x="7933841" y="311274"/>
                  <a:pt x="7933841" y="480927"/>
                </a:cubicBezTo>
                <a:cubicBezTo>
                  <a:pt x="7933841" y="626976"/>
                  <a:pt x="8078414" y="646154"/>
                  <a:pt x="8321829" y="646154"/>
                </a:cubicBezTo>
                <a:lnTo>
                  <a:pt x="8897172" y="646154"/>
                </a:lnTo>
                <a:cubicBezTo>
                  <a:pt x="9202547" y="646154"/>
                  <a:pt x="9358922" y="752371"/>
                  <a:pt x="9360398" y="961855"/>
                </a:cubicBezTo>
                <a:cubicBezTo>
                  <a:pt x="9360398" y="1259854"/>
                  <a:pt x="9171567" y="1442784"/>
                  <a:pt x="8717193" y="1442784"/>
                </a:cubicBezTo>
                <a:lnTo>
                  <a:pt x="7469140" y="1442784"/>
                </a:lnTo>
                <a:lnTo>
                  <a:pt x="7653545" y="1249527"/>
                </a:lnTo>
                <a:lnTo>
                  <a:pt x="8767351" y="1249527"/>
                </a:lnTo>
                <a:cubicBezTo>
                  <a:pt x="9015192" y="1249527"/>
                  <a:pt x="9136161" y="1156587"/>
                  <a:pt x="9136161" y="986935"/>
                </a:cubicBezTo>
                <a:cubicBezTo>
                  <a:pt x="9136161" y="834985"/>
                  <a:pt x="8990112" y="815807"/>
                  <a:pt x="8748173" y="815807"/>
                </a:cubicBezTo>
                <a:lnTo>
                  <a:pt x="8175780" y="815807"/>
                </a:lnTo>
                <a:cubicBezTo>
                  <a:pt x="7860079" y="815807"/>
                  <a:pt x="7709604" y="700738"/>
                  <a:pt x="7709604" y="495679"/>
                </a:cubicBezTo>
                <a:cubicBezTo>
                  <a:pt x="7709604" y="387987"/>
                  <a:pt x="7737634" y="293572"/>
                  <a:pt x="7795168" y="219810"/>
                </a:cubicBezTo>
                <a:lnTo>
                  <a:pt x="7222775" y="219810"/>
                </a:lnTo>
                <a:lnTo>
                  <a:pt x="6386314" y="219810"/>
                </a:lnTo>
                <a:cubicBezTo>
                  <a:pt x="6139949" y="219810"/>
                  <a:pt x="6017504" y="311274"/>
                  <a:pt x="6017504" y="480927"/>
                </a:cubicBezTo>
                <a:cubicBezTo>
                  <a:pt x="6017504" y="626976"/>
                  <a:pt x="6162077" y="646154"/>
                  <a:pt x="6405492" y="646154"/>
                </a:cubicBezTo>
                <a:lnTo>
                  <a:pt x="6980836" y="646154"/>
                </a:lnTo>
                <a:cubicBezTo>
                  <a:pt x="7286210" y="646154"/>
                  <a:pt x="7442586" y="752371"/>
                  <a:pt x="7442586" y="961855"/>
                </a:cubicBezTo>
                <a:cubicBezTo>
                  <a:pt x="7442586" y="1259854"/>
                  <a:pt x="7253755" y="1442784"/>
                  <a:pt x="6799381" y="1442784"/>
                </a:cubicBezTo>
                <a:lnTo>
                  <a:pt x="5551328" y="1442784"/>
                </a:lnTo>
                <a:lnTo>
                  <a:pt x="5735733" y="1249527"/>
                </a:lnTo>
                <a:lnTo>
                  <a:pt x="6849539" y="1249527"/>
                </a:lnTo>
                <a:cubicBezTo>
                  <a:pt x="7097379" y="1249527"/>
                  <a:pt x="7218349" y="1156587"/>
                  <a:pt x="7218349" y="986935"/>
                </a:cubicBezTo>
                <a:cubicBezTo>
                  <a:pt x="7218349" y="834985"/>
                  <a:pt x="7072300" y="815807"/>
                  <a:pt x="6830361" y="815807"/>
                </a:cubicBezTo>
                <a:lnTo>
                  <a:pt x="6257968" y="815807"/>
                </a:lnTo>
                <a:cubicBezTo>
                  <a:pt x="5942267" y="815807"/>
                  <a:pt x="5791792" y="700738"/>
                  <a:pt x="5791792" y="495679"/>
                </a:cubicBezTo>
                <a:cubicBezTo>
                  <a:pt x="5791792" y="208008"/>
                  <a:pt x="5989474" y="25078"/>
                  <a:pt x="6436472" y="25078"/>
                </a:cubicBezTo>
                <a:close/>
                <a:moveTo>
                  <a:pt x="3757436" y="23603"/>
                </a:moveTo>
                <a:lnTo>
                  <a:pt x="3989049" y="23603"/>
                </a:lnTo>
                <a:lnTo>
                  <a:pt x="3847426" y="823183"/>
                </a:lnTo>
                <a:cubicBezTo>
                  <a:pt x="3770713" y="1251003"/>
                  <a:pt x="3460913" y="1466388"/>
                  <a:pt x="2912124" y="1466388"/>
                </a:cubicBezTo>
                <a:cubicBezTo>
                  <a:pt x="2351532" y="1466388"/>
                  <a:pt x="2103692" y="1301161"/>
                  <a:pt x="2103692" y="966281"/>
                </a:cubicBezTo>
                <a:cubicBezTo>
                  <a:pt x="2103692" y="922024"/>
                  <a:pt x="2105167" y="873341"/>
                  <a:pt x="2116969" y="824659"/>
                </a:cubicBezTo>
                <a:lnTo>
                  <a:pt x="2258592" y="25078"/>
                </a:lnTo>
                <a:lnTo>
                  <a:pt x="2487254" y="25078"/>
                </a:lnTo>
                <a:lnTo>
                  <a:pt x="2345631" y="824659"/>
                </a:lnTo>
                <a:cubicBezTo>
                  <a:pt x="2336780" y="863015"/>
                  <a:pt x="2335305" y="901371"/>
                  <a:pt x="2335305" y="935302"/>
                </a:cubicBezTo>
                <a:cubicBezTo>
                  <a:pt x="2335305" y="1172815"/>
                  <a:pt x="2518235" y="1277557"/>
                  <a:pt x="2946054" y="1277557"/>
                </a:cubicBezTo>
                <a:cubicBezTo>
                  <a:pt x="3435834" y="1277557"/>
                  <a:pt x="3561229" y="1143310"/>
                  <a:pt x="3615813" y="826134"/>
                </a:cubicBezTo>
                <a:close/>
                <a:moveTo>
                  <a:pt x="9677575" y="23602"/>
                </a:moveTo>
                <a:lnTo>
                  <a:pt x="11319517" y="23602"/>
                </a:lnTo>
                <a:lnTo>
                  <a:pt x="11135112" y="218334"/>
                </a:lnTo>
                <a:lnTo>
                  <a:pt x="10472729" y="218334"/>
                </a:lnTo>
                <a:lnTo>
                  <a:pt x="10255869" y="1442783"/>
                </a:lnTo>
                <a:lnTo>
                  <a:pt x="10025732" y="1442783"/>
                </a:lnTo>
                <a:lnTo>
                  <a:pt x="10242592" y="218334"/>
                </a:lnTo>
                <a:lnTo>
                  <a:pt x="9488744" y="218334"/>
                </a:lnTo>
                <a:close/>
                <a:moveTo>
                  <a:pt x="4223612" y="23602"/>
                </a:moveTo>
                <a:lnTo>
                  <a:pt x="5730982" y="23602"/>
                </a:lnTo>
                <a:lnTo>
                  <a:pt x="5730982" y="23945"/>
                </a:lnTo>
                <a:lnTo>
                  <a:pt x="5546902" y="218334"/>
                </a:lnTo>
                <a:lnTo>
                  <a:pt x="4419819" y="218334"/>
                </a:lnTo>
                <a:lnTo>
                  <a:pt x="4343106" y="644678"/>
                </a:lnTo>
                <a:lnTo>
                  <a:pt x="5552803" y="644678"/>
                </a:lnTo>
                <a:lnTo>
                  <a:pt x="5392002" y="814331"/>
                </a:lnTo>
                <a:lnTo>
                  <a:pt x="4313601" y="814331"/>
                </a:lnTo>
                <a:lnTo>
                  <a:pt x="4236889" y="1249527"/>
                </a:lnTo>
                <a:lnTo>
                  <a:pt x="5521823" y="1249527"/>
                </a:lnTo>
                <a:lnTo>
                  <a:pt x="5337418" y="1442783"/>
                </a:lnTo>
                <a:lnTo>
                  <a:pt x="3972821" y="1442783"/>
                </a:lnTo>
                <a:close/>
                <a:moveTo>
                  <a:pt x="1094627" y="0"/>
                </a:moveTo>
                <a:cubicBezTo>
                  <a:pt x="1650794" y="0"/>
                  <a:pt x="1934040" y="187356"/>
                  <a:pt x="1934040" y="590096"/>
                </a:cubicBezTo>
                <a:cubicBezTo>
                  <a:pt x="1934040" y="770076"/>
                  <a:pt x="1882406" y="880719"/>
                  <a:pt x="1818970" y="969233"/>
                </a:cubicBezTo>
                <a:lnTo>
                  <a:pt x="1575556" y="969233"/>
                </a:lnTo>
                <a:cubicBezTo>
                  <a:pt x="1677348" y="863015"/>
                  <a:pt x="1700952" y="747947"/>
                  <a:pt x="1700952" y="612225"/>
                </a:cubicBezTo>
                <a:cubicBezTo>
                  <a:pt x="1700952" y="303900"/>
                  <a:pt x="1497369" y="191781"/>
                  <a:pt x="1060698" y="191781"/>
                </a:cubicBezTo>
                <a:cubicBezTo>
                  <a:pt x="449948" y="191781"/>
                  <a:pt x="231613" y="380612"/>
                  <a:pt x="231613" y="830560"/>
                </a:cubicBezTo>
                <a:cubicBezTo>
                  <a:pt x="231613" y="1116757"/>
                  <a:pt x="420443" y="1248053"/>
                  <a:pt x="709590" y="1248053"/>
                </a:cubicBezTo>
                <a:lnTo>
                  <a:pt x="1352795" y="1248053"/>
                </a:lnTo>
                <a:lnTo>
                  <a:pt x="964807" y="832036"/>
                </a:lnTo>
                <a:lnTo>
                  <a:pt x="1268707" y="832036"/>
                </a:lnTo>
                <a:lnTo>
                  <a:pt x="1841100" y="1441310"/>
                </a:lnTo>
                <a:lnTo>
                  <a:pt x="674185" y="1441310"/>
                </a:lnTo>
                <a:lnTo>
                  <a:pt x="674185" y="1442785"/>
                </a:lnTo>
                <a:cubicBezTo>
                  <a:pt x="280296" y="1442785"/>
                  <a:pt x="0" y="1237727"/>
                  <a:pt x="0" y="852689"/>
                </a:cubicBezTo>
                <a:cubicBezTo>
                  <a:pt x="0" y="286197"/>
                  <a:pt x="354058" y="0"/>
                  <a:pt x="1094627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216500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E2C294F-5E4C-49FA-98A9-63DCBEABD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Visualization Techniques: Violin Plots for Loudness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04FAB6-D064-490A-B0D0-AB231CF1D41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3" t="5142" r="8319"/>
          <a:stretch>
            <a:fillRect/>
          </a:stretch>
        </p:blipFill>
        <p:spPr>
          <a:xfrm>
            <a:off x="5849221" y="1846752"/>
            <a:ext cx="6037976" cy="3363088"/>
          </a:xfrm>
          <a:prstGeom prst="rect">
            <a:avLst/>
          </a:prstGeom>
        </p:spPr>
      </p:pic>
      <p:pic>
        <p:nvPicPr>
          <p:cNvPr id="5" name="Picture 4" descr="A large area of land with a body of water in the distance&#10;&#10;Description automatically generated with low confidence">
            <a:extLst>
              <a:ext uri="{FF2B5EF4-FFF2-40B4-BE49-F238E27FC236}">
                <a16:creationId xmlns:a16="http://schemas.microsoft.com/office/drawing/2014/main" id="{65521512-DDAC-47EC-A14C-67DBE4D410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76" y="1846752"/>
            <a:ext cx="5366363" cy="297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127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E2C294F-5E4C-49FA-98A9-63DCBEABD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Visualization Techniques: Violin Plots for Climate Results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D030555-65CA-481F-982A-973DEF3B1476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1386196"/>
            <a:ext cx="4927600" cy="40360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05D257EE-5379-4F9B-9AE9-B2BBECDF1630}"/>
              </a:ext>
            </a:extLst>
          </p:cNvPr>
          <p:cNvGrpSpPr/>
          <p:nvPr/>
        </p:nvGrpSpPr>
        <p:grpSpPr>
          <a:xfrm>
            <a:off x="5268358" y="1386197"/>
            <a:ext cx="6822042" cy="4709039"/>
            <a:chOff x="5268358" y="1386197"/>
            <a:chExt cx="6822042" cy="470903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32FADBD-BB3B-4366-B4F2-5E63F74C9F44}"/>
                </a:ext>
              </a:extLst>
            </p:cNvPr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6386415" y="268140"/>
              <a:ext cx="4585928" cy="68220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DBBEB1C7-1727-42F8-B37F-06671450111E}"/>
                </a:ext>
              </a:extLst>
            </p:cNvPr>
            <p:cNvSpPr txBox="1"/>
            <p:nvPr/>
          </p:nvSpPr>
          <p:spPr>
            <a:xfrm flipH="1">
              <a:off x="7876674" y="5787459"/>
              <a:ext cx="1155032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Season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57841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CB5DADC-442A-4824-A3C8-ED261A4BA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3" y="167511"/>
            <a:ext cx="10586717" cy="615951"/>
          </a:xfrm>
        </p:spPr>
        <p:txBody>
          <a:bodyPr/>
          <a:lstStyle/>
          <a:p>
            <a:r>
              <a:rPr lang="en-US" sz="3000"/>
              <a:t>Visualization Techniques: Map plots for Loudness and Variability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97DCFE-9CA3-405A-A506-E7B73C6F111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5008" y="1666240"/>
            <a:ext cx="8481060" cy="4267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483540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3260115-8FD2-40AF-8669-A2A83BEB3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3" y="167511"/>
            <a:ext cx="10556237" cy="615951"/>
          </a:xfrm>
        </p:spPr>
        <p:txBody>
          <a:bodyPr/>
          <a:lstStyle/>
          <a:p>
            <a:r>
              <a:rPr lang="en-US"/>
              <a:t>Visualization Techniques: Map plots for Season and Heading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E5A4B4-4596-4D9F-B60E-7DEEC8722A6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1621" y="1221189"/>
            <a:ext cx="9739504" cy="52578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39692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2715819-3F0C-4EA1-A30A-234A85149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3" y="167511"/>
            <a:ext cx="10678157" cy="615951"/>
          </a:xfrm>
        </p:spPr>
        <p:txBody>
          <a:bodyPr/>
          <a:lstStyle/>
          <a:p>
            <a:r>
              <a:rPr lang="en-US" sz="3000"/>
              <a:t>Visualization Techniques: Map plots for multiple linear regression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41FD5D-209C-49C2-BA23-AF6739305DA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395" y="1357312"/>
            <a:ext cx="10160006" cy="50333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544182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FE7108-417C-40E8-A48F-3A41D3067E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600" y="1163316"/>
            <a:ext cx="11988800" cy="5380856"/>
          </a:xfrm>
        </p:spPr>
        <p:txBody>
          <a:bodyPr/>
          <a:lstStyle/>
          <a:p>
            <a:r>
              <a:rPr lang="en-US" dirty="0"/>
              <a:t>X-59 shaped booms expected to be louder at higher latitudes in colder climates</a:t>
            </a:r>
          </a:p>
          <a:p>
            <a:pPr lvl="1"/>
            <a:r>
              <a:rPr lang="en-US" dirty="0"/>
              <a:t>In general, low-booms produced during winter tend to be louder than summer</a:t>
            </a:r>
          </a:p>
          <a:p>
            <a:r>
              <a:rPr lang="en-US" dirty="0"/>
              <a:t>Mean PL across the USA varied by 7 dB for this aircraft configuration</a:t>
            </a:r>
          </a:p>
          <a:p>
            <a:endParaRPr lang="en-US" dirty="0"/>
          </a:p>
          <a:p>
            <a:r>
              <a:rPr lang="en-US" dirty="0"/>
              <a:t>Carpet widths are widest with an east heading and most variable at higher latitudes</a:t>
            </a:r>
          </a:p>
          <a:p>
            <a:r>
              <a:rPr lang="en-US" dirty="0"/>
              <a:t>Mean CW across the USA varied from 42 to 62 km</a:t>
            </a:r>
          </a:p>
          <a:p>
            <a:endParaRPr lang="en-US" dirty="0"/>
          </a:p>
          <a:p>
            <a:r>
              <a:rPr lang="en-US" dirty="0"/>
              <a:t>Propagation through realistic atmospheres results in lower PL than the standard atmosphere in which X-59 was designed to achieve a 75 dB target</a:t>
            </a:r>
          </a:p>
          <a:p>
            <a:endParaRPr lang="en-US" dirty="0"/>
          </a:p>
          <a:p>
            <a:r>
              <a:rPr lang="en-US" dirty="0"/>
              <a:t>Results aid in X-59 community noise survey planning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5848131-6794-4CAC-8E9D-4B4DF42C8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simulation results</a:t>
            </a:r>
          </a:p>
        </p:txBody>
      </p:sp>
    </p:spTree>
    <p:extLst>
      <p:ext uri="{BB962C8B-B14F-4D97-AF65-F5344CB8AC3E}">
        <p14:creationId xmlns:p14="http://schemas.microsoft.com/office/powerpoint/2010/main" val="32661324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01247FD-875D-4AC7-A10C-ECEEA94BD81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1600" y="1221189"/>
                <a:ext cx="12090400" cy="1533586"/>
              </a:xfrm>
            </p:spPr>
            <p:txBody>
              <a:bodyPr/>
              <a:lstStyle/>
              <a:p>
                <a:r>
                  <a:rPr lang="en-US" dirty="0"/>
                  <a:t>Slight modifications to X-59 geometry and increased fidelity in X-59 near-field pressure</a:t>
                </a:r>
              </a:p>
              <a:p>
                <a:pPr lvl="1"/>
                <a:r>
                  <a:rPr lang="en-US" dirty="0"/>
                  <a:t>X-59 “C609”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X-59 “C612A”</a:t>
                </a:r>
              </a:p>
              <a:p>
                <a:r>
                  <a:rPr lang="en-US" dirty="0"/>
                  <a:t>X-59 noise dose range computed (to appear in JASA-EL, </a:t>
                </a:r>
                <a:r>
                  <a:rPr lang="en-US" dirty="0" err="1"/>
                  <a:t>doi</a:t>
                </a:r>
                <a:r>
                  <a:rPr lang="en-US" dirty="0"/>
                  <a:t>: 10.1121/10.0019501)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01247FD-875D-4AC7-A10C-ECEEA94BD81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1600" y="1221189"/>
                <a:ext cx="12090400" cy="1533586"/>
              </a:xfrm>
              <a:blipFill>
                <a:blip r:embed="rId3"/>
                <a:stretch>
                  <a:fillRect l="-706" t="-31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C4678340-177B-457B-9F62-42C66463C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activity since completing this simulation study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67A3D831-47F3-4183-A0D6-625C253427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3460" y="2837735"/>
            <a:ext cx="4926171" cy="3694628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B174C8F5-B54B-415C-821F-20B5308D598F}"/>
              </a:ext>
            </a:extLst>
          </p:cNvPr>
          <p:cNvGrpSpPr/>
          <p:nvPr/>
        </p:nvGrpSpPr>
        <p:grpSpPr>
          <a:xfrm>
            <a:off x="5797513" y="2837735"/>
            <a:ext cx="5861027" cy="4020265"/>
            <a:chOff x="5797513" y="2837735"/>
            <a:chExt cx="5861027" cy="4020265"/>
          </a:xfrm>
        </p:grpSpPr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F47A22F8-DECF-43F7-89EB-4A532B31279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97513" y="2837735"/>
              <a:ext cx="5861027" cy="3820199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E37D6E9-E896-44EC-BB74-3F3BD3AF1E45}"/>
                </a:ext>
              </a:extLst>
            </p:cNvPr>
            <p:cNvSpPr txBox="1"/>
            <p:nvPr/>
          </p:nvSpPr>
          <p:spPr>
            <a:xfrm>
              <a:off x="6870289" y="6488668"/>
              <a:ext cx="37154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Location Index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86340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022C215-B84E-4B9D-B2A1-207CEA55E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Presentation Overview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E0F31DD-BC82-4E38-8682-3FC0C6818157}"/>
              </a:ext>
            </a:extLst>
          </p:cNvPr>
          <p:cNvSpPr/>
          <p:nvPr/>
        </p:nvSpPr>
        <p:spPr>
          <a:xfrm>
            <a:off x="4276906" y="4469390"/>
            <a:ext cx="2262781" cy="106629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/>
                </a:solidFill>
              </a:rPr>
              <a:t>DoE Approach </a:t>
            </a:r>
            <a:br>
              <a:rPr lang="en-US" sz="2000" b="1">
                <a:solidFill>
                  <a:schemeClr val="tx1"/>
                </a:solidFill>
              </a:rPr>
            </a:br>
            <a:r>
              <a:rPr lang="en-US" sz="2000" b="1">
                <a:solidFill>
                  <a:schemeClr val="tx1"/>
                </a:solidFill>
              </a:rPr>
              <a:t>for X-59 Sonic Boom Simulation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C6A6344-1FD5-4B8C-90F0-73FB007F9E24}"/>
              </a:ext>
            </a:extLst>
          </p:cNvPr>
          <p:cNvSpPr/>
          <p:nvPr/>
        </p:nvSpPr>
        <p:spPr>
          <a:xfrm>
            <a:off x="5475890" y="5624198"/>
            <a:ext cx="2262781" cy="106629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/>
                </a:solidFill>
              </a:rPr>
              <a:t>Simulation Results and Visualizations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5D6A06F-7D94-4605-A249-F9D083C6AD50}"/>
              </a:ext>
            </a:extLst>
          </p:cNvPr>
          <p:cNvSpPr/>
          <p:nvPr/>
        </p:nvSpPr>
        <p:spPr>
          <a:xfrm>
            <a:off x="3099934" y="3341149"/>
            <a:ext cx="2262781" cy="106629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/>
                </a:solidFill>
              </a:rPr>
              <a:t>Outline of the Sonic Boom Simulation Goals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7671416-6C63-4D88-B5A0-BBB79AE44047}"/>
              </a:ext>
            </a:extLst>
          </p:cNvPr>
          <p:cNvSpPr/>
          <p:nvPr/>
        </p:nvSpPr>
        <p:spPr>
          <a:xfrm>
            <a:off x="837153" y="1078397"/>
            <a:ext cx="2262781" cy="1066291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>
                <a:solidFill>
                  <a:schemeClr val="tx1"/>
                </a:solidFill>
              </a:rPr>
              <a:t>Sonic Boom Background Info</a:t>
            </a:r>
          </a:p>
        </p:txBody>
      </p:sp>
      <p:pic>
        <p:nvPicPr>
          <p:cNvPr id="10" name="Picture Placeholder 19" descr="Artist illustration of the X-59 in flight over water and land.">
            <a:extLst>
              <a:ext uri="{FF2B5EF4-FFF2-40B4-BE49-F238E27FC236}">
                <a16:creationId xmlns:a16="http://schemas.microsoft.com/office/drawing/2014/main" id="{1AF6FAE6-1CAF-495A-BDE5-EA374E9421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755" b="7755"/>
          <a:stretch/>
        </p:blipFill>
        <p:spPr>
          <a:xfrm>
            <a:off x="7022708" y="1431568"/>
            <a:ext cx="4138719" cy="2622699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D93532F-D615-4192-A08A-7E03536DF892}"/>
              </a:ext>
            </a:extLst>
          </p:cNvPr>
          <p:cNvSpPr/>
          <p:nvPr/>
        </p:nvSpPr>
        <p:spPr>
          <a:xfrm>
            <a:off x="2082660" y="2209773"/>
            <a:ext cx="2262781" cy="106629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err="1">
                <a:solidFill>
                  <a:schemeClr val="tx1"/>
                </a:solidFill>
              </a:rPr>
              <a:t>Quesst</a:t>
            </a:r>
            <a:r>
              <a:rPr lang="en-US" sz="2200" b="1" dirty="0">
                <a:solidFill>
                  <a:schemeClr val="tx1"/>
                </a:solidFill>
              </a:rPr>
              <a:t> Mission and X-59 aircraft</a:t>
            </a:r>
          </a:p>
        </p:txBody>
      </p:sp>
      <p:pic>
        <p:nvPicPr>
          <p:cNvPr id="12" name="Picture Placeholder 14" descr="The word Quesst with an image inside of the letters. The image is of a blue sky and white clouds.">
            <a:extLst>
              <a:ext uri="{FF2B5EF4-FFF2-40B4-BE49-F238E27FC236}">
                <a16:creationId xmlns:a16="http://schemas.microsoft.com/office/drawing/2014/main" id="{B555D6E3-48A4-4529-84FE-8E5E77DACF5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7" b="107"/>
          <a:stretch/>
        </p:blipFill>
        <p:spPr>
          <a:xfrm>
            <a:off x="572164" y="5535681"/>
            <a:ext cx="3020991" cy="391355"/>
          </a:xfrm>
          <a:custGeom>
            <a:avLst/>
            <a:gdLst>
              <a:gd name="connsiteX0" fmla="*/ 6436472 w 11319517"/>
              <a:gd name="connsiteY0" fmla="*/ 25078 h 1466388"/>
              <a:gd name="connsiteX1" fmla="*/ 7584209 w 11319517"/>
              <a:gd name="connsiteY1" fmla="*/ 25078 h 1466388"/>
              <a:gd name="connsiteX2" fmla="*/ 8351334 w 11319517"/>
              <a:gd name="connsiteY2" fmla="*/ 25078 h 1466388"/>
              <a:gd name="connsiteX3" fmla="*/ 8354284 w 11319517"/>
              <a:gd name="connsiteY3" fmla="*/ 25078 h 1466388"/>
              <a:gd name="connsiteX4" fmla="*/ 9488595 w 11319517"/>
              <a:gd name="connsiteY4" fmla="*/ 25078 h 1466388"/>
              <a:gd name="connsiteX5" fmla="*/ 9488595 w 11319517"/>
              <a:gd name="connsiteY5" fmla="*/ 39370 h 1466388"/>
              <a:gd name="connsiteX6" fmla="*/ 9319091 w 11319517"/>
              <a:gd name="connsiteY6" fmla="*/ 219810 h 1466388"/>
              <a:gd name="connsiteX7" fmla="*/ 8302651 w 11319517"/>
              <a:gd name="connsiteY7" fmla="*/ 219810 h 1466388"/>
              <a:gd name="connsiteX8" fmla="*/ 7933841 w 11319517"/>
              <a:gd name="connsiteY8" fmla="*/ 480927 h 1466388"/>
              <a:gd name="connsiteX9" fmla="*/ 8321829 w 11319517"/>
              <a:gd name="connsiteY9" fmla="*/ 646154 h 1466388"/>
              <a:gd name="connsiteX10" fmla="*/ 8897172 w 11319517"/>
              <a:gd name="connsiteY10" fmla="*/ 646154 h 1466388"/>
              <a:gd name="connsiteX11" fmla="*/ 9360398 w 11319517"/>
              <a:gd name="connsiteY11" fmla="*/ 961855 h 1466388"/>
              <a:gd name="connsiteX12" fmla="*/ 8717193 w 11319517"/>
              <a:gd name="connsiteY12" fmla="*/ 1442784 h 1466388"/>
              <a:gd name="connsiteX13" fmla="*/ 7469140 w 11319517"/>
              <a:gd name="connsiteY13" fmla="*/ 1442784 h 1466388"/>
              <a:gd name="connsiteX14" fmla="*/ 7653545 w 11319517"/>
              <a:gd name="connsiteY14" fmla="*/ 1249527 h 1466388"/>
              <a:gd name="connsiteX15" fmla="*/ 8767351 w 11319517"/>
              <a:gd name="connsiteY15" fmla="*/ 1249527 h 1466388"/>
              <a:gd name="connsiteX16" fmla="*/ 9136161 w 11319517"/>
              <a:gd name="connsiteY16" fmla="*/ 986935 h 1466388"/>
              <a:gd name="connsiteX17" fmla="*/ 8748173 w 11319517"/>
              <a:gd name="connsiteY17" fmla="*/ 815807 h 1466388"/>
              <a:gd name="connsiteX18" fmla="*/ 8175780 w 11319517"/>
              <a:gd name="connsiteY18" fmla="*/ 815807 h 1466388"/>
              <a:gd name="connsiteX19" fmla="*/ 7709604 w 11319517"/>
              <a:gd name="connsiteY19" fmla="*/ 495679 h 1466388"/>
              <a:gd name="connsiteX20" fmla="*/ 7795168 w 11319517"/>
              <a:gd name="connsiteY20" fmla="*/ 219810 h 1466388"/>
              <a:gd name="connsiteX21" fmla="*/ 7222775 w 11319517"/>
              <a:gd name="connsiteY21" fmla="*/ 219810 h 1466388"/>
              <a:gd name="connsiteX22" fmla="*/ 6386314 w 11319517"/>
              <a:gd name="connsiteY22" fmla="*/ 219810 h 1466388"/>
              <a:gd name="connsiteX23" fmla="*/ 6017504 w 11319517"/>
              <a:gd name="connsiteY23" fmla="*/ 480927 h 1466388"/>
              <a:gd name="connsiteX24" fmla="*/ 6405492 w 11319517"/>
              <a:gd name="connsiteY24" fmla="*/ 646154 h 1466388"/>
              <a:gd name="connsiteX25" fmla="*/ 6980836 w 11319517"/>
              <a:gd name="connsiteY25" fmla="*/ 646154 h 1466388"/>
              <a:gd name="connsiteX26" fmla="*/ 7442586 w 11319517"/>
              <a:gd name="connsiteY26" fmla="*/ 961855 h 1466388"/>
              <a:gd name="connsiteX27" fmla="*/ 6799381 w 11319517"/>
              <a:gd name="connsiteY27" fmla="*/ 1442784 h 1466388"/>
              <a:gd name="connsiteX28" fmla="*/ 5551328 w 11319517"/>
              <a:gd name="connsiteY28" fmla="*/ 1442784 h 1466388"/>
              <a:gd name="connsiteX29" fmla="*/ 5735733 w 11319517"/>
              <a:gd name="connsiteY29" fmla="*/ 1249527 h 1466388"/>
              <a:gd name="connsiteX30" fmla="*/ 6849539 w 11319517"/>
              <a:gd name="connsiteY30" fmla="*/ 1249527 h 1466388"/>
              <a:gd name="connsiteX31" fmla="*/ 7218349 w 11319517"/>
              <a:gd name="connsiteY31" fmla="*/ 986935 h 1466388"/>
              <a:gd name="connsiteX32" fmla="*/ 6830361 w 11319517"/>
              <a:gd name="connsiteY32" fmla="*/ 815807 h 1466388"/>
              <a:gd name="connsiteX33" fmla="*/ 6257968 w 11319517"/>
              <a:gd name="connsiteY33" fmla="*/ 815807 h 1466388"/>
              <a:gd name="connsiteX34" fmla="*/ 5791792 w 11319517"/>
              <a:gd name="connsiteY34" fmla="*/ 495679 h 1466388"/>
              <a:gd name="connsiteX35" fmla="*/ 6436472 w 11319517"/>
              <a:gd name="connsiteY35" fmla="*/ 25078 h 1466388"/>
              <a:gd name="connsiteX36" fmla="*/ 3757436 w 11319517"/>
              <a:gd name="connsiteY36" fmla="*/ 23603 h 1466388"/>
              <a:gd name="connsiteX37" fmla="*/ 3989049 w 11319517"/>
              <a:gd name="connsiteY37" fmla="*/ 23603 h 1466388"/>
              <a:gd name="connsiteX38" fmla="*/ 3847426 w 11319517"/>
              <a:gd name="connsiteY38" fmla="*/ 823183 h 1466388"/>
              <a:gd name="connsiteX39" fmla="*/ 2912124 w 11319517"/>
              <a:gd name="connsiteY39" fmla="*/ 1466388 h 1466388"/>
              <a:gd name="connsiteX40" fmla="*/ 2103692 w 11319517"/>
              <a:gd name="connsiteY40" fmla="*/ 966281 h 1466388"/>
              <a:gd name="connsiteX41" fmla="*/ 2116969 w 11319517"/>
              <a:gd name="connsiteY41" fmla="*/ 824659 h 1466388"/>
              <a:gd name="connsiteX42" fmla="*/ 2258592 w 11319517"/>
              <a:gd name="connsiteY42" fmla="*/ 25078 h 1466388"/>
              <a:gd name="connsiteX43" fmla="*/ 2487254 w 11319517"/>
              <a:gd name="connsiteY43" fmla="*/ 25078 h 1466388"/>
              <a:gd name="connsiteX44" fmla="*/ 2345631 w 11319517"/>
              <a:gd name="connsiteY44" fmla="*/ 824659 h 1466388"/>
              <a:gd name="connsiteX45" fmla="*/ 2335305 w 11319517"/>
              <a:gd name="connsiteY45" fmla="*/ 935302 h 1466388"/>
              <a:gd name="connsiteX46" fmla="*/ 2946054 w 11319517"/>
              <a:gd name="connsiteY46" fmla="*/ 1277557 h 1466388"/>
              <a:gd name="connsiteX47" fmla="*/ 3615813 w 11319517"/>
              <a:gd name="connsiteY47" fmla="*/ 826134 h 1466388"/>
              <a:gd name="connsiteX48" fmla="*/ 9677575 w 11319517"/>
              <a:gd name="connsiteY48" fmla="*/ 23602 h 1466388"/>
              <a:gd name="connsiteX49" fmla="*/ 11319517 w 11319517"/>
              <a:gd name="connsiteY49" fmla="*/ 23602 h 1466388"/>
              <a:gd name="connsiteX50" fmla="*/ 11135112 w 11319517"/>
              <a:gd name="connsiteY50" fmla="*/ 218334 h 1466388"/>
              <a:gd name="connsiteX51" fmla="*/ 10472729 w 11319517"/>
              <a:gd name="connsiteY51" fmla="*/ 218334 h 1466388"/>
              <a:gd name="connsiteX52" fmla="*/ 10255869 w 11319517"/>
              <a:gd name="connsiteY52" fmla="*/ 1442783 h 1466388"/>
              <a:gd name="connsiteX53" fmla="*/ 10025732 w 11319517"/>
              <a:gd name="connsiteY53" fmla="*/ 1442783 h 1466388"/>
              <a:gd name="connsiteX54" fmla="*/ 10242592 w 11319517"/>
              <a:gd name="connsiteY54" fmla="*/ 218334 h 1466388"/>
              <a:gd name="connsiteX55" fmla="*/ 9488744 w 11319517"/>
              <a:gd name="connsiteY55" fmla="*/ 218334 h 1466388"/>
              <a:gd name="connsiteX56" fmla="*/ 4223612 w 11319517"/>
              <a:gd name="connsiteY56" fmla="*/ 23602 h 1466388"/>
              <a:gd name="connsiteX57" fmla="*/ 5730982 w 11319517"/>
              <a:gd name="connsiteY57" fmla="*/ 23602 h 1466388"/>
              <a:gd name="connsiteX58" fmla="*/ 5730982 w 11319517"/>
              <a:gd name="connsiteY58" fmla="*/ 23945 h 1466388"/>
              <a:gd name="connsiteX59" fmla="*/ 5546902 w 11319517"/>
              <a:gd name="connsiteY59" fmla="*/ 218334 h 1466388"/>
              <a:gd name="connsiteX60" fmla="*/ 4419819 w 11319517"/>
              <a:gd name="connsiteY60" fmla="*/ 218334 h 1466388"/>
              <a:gd name="connsiteX61" fmla="*/ 4343106 w 11319517"/>
              <a:gd name="connsiteY61" fmla="*/ 644678 h 1466388"/>
              <a:gd name="connsiteX62" fmla="*/ 5552803 w 11319517"/>
              <a:gd name="connsiteY62" fmla="*/ 644678 h 1466388"/>
              <a:gd name="connsiteX63" fmla="*/ 5392002 w 11319517"/>
              <a:gd name="connsiteY63" fmla="*/ 814331 h 1466388"/>
              <a:gd name="connsiteX64" fmla="*/ 4313601 w 11319517"/>
              <a:gd name="connsiteY64" fmla="*/ 814331 h 1466388"/>
              <a:gd name="connsiteX65" fmla="*/ 4236889 w 11319517"/>
              <a:gd name="connsiteY65" fmla="*/ 1249527 h 1466388"/>
              <a:gd name="connsiteX66" fmla="*/ 5521823 w 11319517"/>
              <a:gd name="connsiteY66" fmla="*/ 1249527 h 1466388"/>
              <a:gd name="connsiteX67" fmla="*/ 5337418 w 11319517"/>
              <a:gd name="connsiteY67" fmla="*/ 1442783 h 1466388"/>
              <a:gd name="connsiteX68" fmla="*/ 3972821 w 11319517"/>
              <a:gd name="connsiteY68" fmla="*/ 1442783 h 1466388"/>
              <a:gd name="connsiteX69" fmla="*/ 1094627 w 11319517"/>
              <a:gd name="connsiteY69" fmla="*/ 0 h 1466388"/>
              <a:gd name="connsiteX70" fmla="*/ 1934040 w 11319517"/>
              <a:gd name="connsiteY70" fmla="*/ 590096 h 1466388"/>
              <a:gd name="connsiteX71" fmla="*/ 1818970 w 11319517"/>
              <a:gd name="connsiteY71" fmla="*/ 969233 h 1466388"/>
              <a:gd name="connsiteX72" fmla="*/ 1575556 w 11319517"/>
              <a:gd name="connsiteY72" fmla="*/ 969233 h 1466388"/>
              <a:gd name="connsiteX73" fmla="*/ 1700952 w 11319517"/>
              <a:gd name="connsiteY73" fmla="*/ 612225 h 1466388"/>
              <a:gd name="connsiteX74" fmla="*/ 1060698 w 11319517"/>
              <a:gd name="connsiteY74" fmla="*/ 191781 h 1466388"/>
              <a:gd name="connsiteX75" fmla="*/ 231613 w 11319517"/>
              <a:gd name="connsiteY75" fmla="*/ 830560 h 1466388"/>
              <a:gd name="connsiteX76" fmla="*/ 709590 w 11319517"/>
              <a:gd name="connsiteY76" fmla="*/ 1248053 h 1466388"/>
              <a:gd name="connsiteX77" fmla="*/ 1352795 w 11319517"/>
              <a:gd name="connsiteY77" fmla="*/ 1248053 h 1466388"/>
              <a:gd name="connsiteX78" fmla="*/ 964807 w 11319517"/>
              <a:gd name="connsiteY78" fmla="*/ 832036 h 1466388"/>
              <a:gd name="connsiteX79" fmla="*/ 1268707 w 11319517"/>
              <a:gd name="connsiteY79" fmla="*/ 832036 h 1466388"/>
              <a:gd name="connsiteX80" fmla="*/ 1841100 w 11319517"/>
              <a:gd name="connsiteY80" fmla="*/ 1441310 h 1466388"/>
              <a:gd name="connsiteX81" fmla="*/ 674185 w 11319517"/>
              <a:gd name="connsiteY81" fmla="*/ 1441310 h 1466388"/>
              <a:gd name="connsiteX82" fmla="*/ 674185 w 11319517"/>
              <a:gd name="connsiteY82" fmla="*/ 1442785 h 1466388"/>
              <a:gd name="connsiteX83" fmla="*/ 0 w 11319517"/>
              <a:gd name="connsiteY83" fmla="*/ 852689 h 1466388"/>
              <a:gd name="connsiteX84" fmla="*/ 1094627 w 11319517"/>
              <a:gd name="connsiteY84" fmla="*/ 0 h 1466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11319517" h="1466388">
                <a:moveTo>
                  <a:pt x="6436472" y="25078"/>
                </a:moveTo>
                <a:lnTo>
                  <a:pt x="7584209" y="25078"/>
                </a:lnTo>
                <a:lnTo>
                  <a:pt x="8351334" y="25078"/>
                </a:lnTo>
                <a:cubicBezTo>
                  <a:pt x="8352808" y="25078"/>
                  <a:pt x="8352808" y="25078"/>
                  <a:pt x="8354284" y="25078"/>
                </a:cubicBezTo>
                <a:lnTo>
                  <a:pt x="9488595" y="25078"/>
                </a:lnTo>
                <a:lnTo>
                  <a:pt x="9488595" y="39370"/>
                </a:lnTo>
                <a:lnTo>
                  <a:pt x="9319091" y="219810"/>
                </a:lnTo>
                <a:lnTo>
                  <a:pt x="8302651" y="219810"/>
                </a:lnTo>
                <a:cubicBezTo>
                  <a:pt x="8056286" y="219810"/>
                  <a:pt x="7933841" y="311274"/>
                  <a:pt x="7933841" y="480927"/>
                </a:cubicBezTo>
                <a:cubicBezTo>
                  <a:pt x="7933841" y="626976"/>
                  <a:pt x="8078414" y="646154"/>
                  <a:pt x="8321829" y="646154"/>
                </a:cubicBezTo>
                <a:lnTo>
                  <a:pt x="8897172" y="646154"/>
                </a:lnTo>
                <a:cubicBezTo>
                  <a:pt x="9202547" y="646154"/>
                  <a:pt x="9358922" y="752371"/>
                  <a:pt x="9360398" y="961855"/>
                </a:cubicBezTo>
                <a:cubicBezTo>
                  <a:pt x="9360398" y="1259854"/>
                  <a:pt x="9171567" y="1442784"/>
                  <a:pt x="8717193" y="1442784"/>
                </a:cubicBezTo>
                <a:lnTo>
                  <a:pt x="7469140" y="1442784"/>
                </a:lnTo>
                <a:lnTo>
                  <a:pt x="7653545" y="1249527"/>
                </a:lnTo>
                <a:lnTo>
                  <a:pt x="8767351" y="1249527"/>
                </a:lnTo>
                <a:cubicBezTo>
                  <a:pt x="9015192" y="1249527"/>
                  <a:pt x="9136161" y="1156587"/>
                  <a:pt x="9136161" y="986935"/>
                </a:cubicBezTo>
                <a:cubicBezTo>
                  <a:pt x="9136161" y="834985"/>
                  <a:pt x="8990112" y="815807"/>
                  <a:pt x="8748173" y="815807"/>
                </a:cubicBezTo>
                <a:lnTo>
                  <a:pt x="8175780" y="815807"/>
                </a:lnTo>
                <a:cubicBezTo>
                  <a:pt x="7860079" y="815807"/>
                  <a:pt x="7709604" y="700738"/>
                  <a:pt x="7709604" y="495679"/>
                </a:cubicBezTo>
                <a:cubicBezTo>
                  <a:pt x="7709604" y="387987"/>
                  <a:pt x="7737634" y="293572"/>
                  <a:pt x="7795168" y="219810"/>
                </a:cubicBezTo>
                <a:lnTo>
                  <a:pt x="7222775" y="219810"/>
                </a:lnTo>
                <a:lnTo>
                  <a:pt x="6386314" y="219810"/>
                </a:lnTo>
                <a:cubicBezTo>
                  <a:pt x="6139949" y="219810"/>
                  <a:pt x="6017504" y="311274"/>
                  <a:pt x="6017504" y="480927"/>
                </a:cubicBezTo>
                <a:cubicBezTo>
                  <a:pt x="6017504" y="626976"/>
                  <a:pt x="6162077" y="646154"/>
                  <a:pt x="6405492" y="646154"/>
                </a:cubicBezTo>
                <a:lnTo>
                  <a:pt x="6980836" y="646154"/>
                </a:lnTo>
                <a:cubicBezTo>
                  <a:pt x="7286210" y="646154"/>
                  <a:pt x="7442586" y="752371"/>
                  <a:pt x="7442586" y="961855"/>
                </a:cubicBezTo>
                <a:cubicBezTo>
                  <a:pt x="7442586" y="1259854"/>
                  <a:pt x="7253755" y="1442784"/>
                  <a:pt x="6799381" y="1442784"/>
                </a:cubicBezTo>
                <a:lnTo>
                  <a:pt x="5551328" y="1442784"/>
                </a:lnTo>
                <a:lnTo>
                  <a:pt x="5735733" y="1249527"/>
                </a:lnTo>
                <a:lnTo>
                  <a:pt x="6849539" y="1249527"/>
                </a:lnTo>
                <a:cubicBezTo>
                  <a:pt x="7097379" y="1249527"/>
                  <a:pt x="7218349" y="1156587"/>
                  <a:pt x="7218349" y="986935"/>
                </a:cubicBezTo>
                <a:cubicBezTo>
                  <a:pt x="7218349" y="834985"/>
                  <a:pt x="7072300" y="815807"/>
                  <a:pt x="6830361" y="815807"/>
                </a:cubicBezTo>
                <a:lnTo>
                  <a:pt x="6257968" y="815807"/>
                </a:lnTo>
                <a:cubicBezTo>
                  <a:pt x="5942267" y="815807"/>
                  <a:pt x="5791792" y="700738"/>
                  <a:pt x="5791792" y="495679"/>
                </a:cubicBezTo>
                <a:cubicBezTo>
                  <a:pt x="5791792" y="208008"/>
                  <a:pt x="5989474" y="25078"/>
                  <a:pt x="6436472" y="25078"/>
                </a:cubicBezTo>
                <a:close/>
                <a:moveTo>
                  <a:pt x="3757436" y="23603"/>
                </a:moveTo>
                <a:lnTo>
                  <a:pt x="3989049" y="23603"/>
                </a:lnTo>
                <a:lnTo>
                  <a:pt x="3847426" y="823183"/>
                </a:lnTo>
                <a:cubicBezTo>
                  <a:pt x="3770713" y="1251003"/>
                  <a:pt x="3460913" y="1466388"/>
                  <a:pt x="2912124" y="1466388"/>
                </a:cubicBezTo>
                <a:cubicBezTo>
                  <a:pt x="2351532" y="1466388"/>
                  <a:pt x="2103692" y="1301161"/>
                  <a:pt x="2103692" y="966281"/>
                </a:cubicBezTo>
                <a:cubicBezTo>
                  <a:pt x="2103692" y="922024"/>
                  <a:pt x="2105167" y="873341"/>
                  <a:pt x="2116969" y="824659"/>
                </a:cubicBezTo>
                <a:lnTo>
                  <a:pt x="2258592" y="25078"/>
                </a:lnTo>
                <a:lnTo>
                  <a:pt x="2487254" y="25078"/>
                </a:lnTo>
                <a:lnTo>
                  <a:pt x="2345631" y="824659"/>
                </a:lnTo>
                <a:cubicBezTo>
                  <a:pt x="2336780" y="863015"/>
                  <a:pt x="2335305" y="901371"/>
                  <a:pt x="2335305" y="935302"/>
                </a:cubicBezTo>
                <a:cubicBezTo>
                  <a:pt x="2335305" y="1172815"/>
                  <a:pt x="2518235" y="1277557"/>
                  <a:pt x="2946054" y="1277557"/>
                </a:cubicBezTo>
                <a:cubicBezTo>
                  <a:pt x="3435834" y="1277557"/>
                  <a:pt x="3561229" y="1143310"/>
                  <a:pt x="3615813" y="826134"/>
                </a:cubicBezTo>
                <a:close/>
                <a:moveTo>
                  <a:pt x="9677575" y="23602"/>
                </a:moveTo>
                <a:lnTo>
                  <a:pt x="11319517" y="23602"/>
                </a:lnTo>
                <a:lnTo>
                  <a:pt x="11135112" y="218334"/>
                </a:lnTo>
                <a:lnTo>
                  <a:pt x="10472729" y="218334"/>
                </a:lnTo>
                <a:lnTo>
                  <a:pt x="10255869" y="1442783"/>
                </a:lnTo>
                <a:lnTo>
                  <a:pt x="10025732" y="1442783"/>
                </a:lnTo>
                <a:lnTo>
                  <a:pt x="10242592" y="218334"/>
                </a:lnTo>
                <a:lnTo>
                  <a:pt x="9488744" y="218334"/>
                </a:lnTo>
                <a:close/>
                <a:moveTo>
                  <a:pt x="4223612" y="23602"/>
                </a:moveTo>
                <a:lnTo>
                  <a:pt x="5730982" y="23602"/>
                </a:lnTo>
                <a:lnTo>
                  <a:pt x="5730982" y="23945"/>
                </a:lnTo>
                <a:lnTo>
                  <a:pt x="5546902" y="218334"/>
                </a:lnTo>
                <a:lnTo>
                  <a:pt x="4419819" y="218334"/>
                </a:lnTo>
                <a:lnTo>
                  <a:pt x="4343106" y="644678"/>
                </a:lnTo>
                <a:lnTo>
                  <a:pt x="5552803" y="644678"/>
                </a:lnTo>
                <a:lnTo>
                  <a:pt x="5392002" y="814331"/>
                </a:lnTo>
                <a:lnTo>
                  <a:pt x="4313601" y="814331"/>
                </a:lnTo>
                <a:lnTo>
                  <a:pt x="4236889" y="1249527"/>
                </a:lnTo>
                <a:lnTo>
                  <a:pt x="5521823" y="1249527"/>
                </a:lnTo>
                <a:lnTo>
                  <a:pt x="5337418" y="1442783"/>
                </a:lnTo>
                <a:lnTo>
                  <a:pt x="3972821" y="1442783"/>
                </a:lnTo>
                <a:close/>
                <a:moveTo>
                  <a:pt x="1094627" y="0"/>
                </a:moveTo>
                <a:cubicBezTo>
                  <a:pt x="1650794" y="0"/>
                  <a:pt x="1934040" y="187356"/>
                  <a:pt x="1934040" y="590096"/>
                </a:cubicBezTo>
                <a:cubicBezTo>
                  <a:pt x="1934040" y="770076"/>
                  <a:pt x="1882406" y="880719"/>
                  <a:pt x="1818970" y="969233"/>
                </a:cubicBezTo>
                <a:lnTo>
                  <a:pt x="1575556" y="969233"/>
                </a:lnTo>
                <a:cubicBezTo>
                  <a:pt x="1677348" y="863015"/>
                  <a:pt x="1700952" y="747947"/>
                  <a:pt x="1700952" y="612225"/>
                </a:cubicBezTo>
                <a:cubicBezTo>
                  <a:pt x="1700952" y="303900"/>
                  <a:pt x="1497369" y="191781"/>
                  <a:pt x="1060698" y="191781"/>
                </a:cubicBezTo>
                <a:cubicBezTo>
                  <a:pt x="449948" y="191781"/>
                  <a:pt x="231613" y="380612"/>
                  <a:pt x="231613" y="830560"/>
                </a:cubicBezTo>
                <a:cubicBezTo>
                  <a:pt x="231613" y="1116757"/>
                  <a:pt x="420443" y="1248053"/>
                  <a:pt x="709590" y="1248053"/>
                </a:cubicBezTo>
                <a:lnTo>
                  <a:pt x="1352795" y="1248053"/>
                </a:lnTo>
                <a:lnTo>
                  <a:pt x="964807" y="832036"/>
                </a:lnTo>
                <a:lnTo>
                  <a:pt x="1268707" y="832036"/>
                </a:lnTo>
                <a:lnTo>
                  <a:pt x="1841100" y="1441310"/>
                </a:lnTo>
                <a:lnTo>
                  <a:pt x="674185" y="1441310"/>
                </a:lnTo>
                <a:lnTo>
                  <a:pt x="674185" y="1442785"/>
                </a:lnTo>
                <a:cubicBezTo>
                  <a:pt x="280296" y="1442785"/>
                  <a:pt x="0" y="1237727"/>
                  <a:pt x="0" y="852689"/>
                </a:cubicBezTo>
                <a:cubicBezTo>
                  <a:pt x="0" y="286197"/>
                  <a:pt x="354058" y="0"/>
                  <a:pt x="1094627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5785870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882AB2A-0989-49A3-9AB5-01AED788DF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en-US" dirty="0"/>
              <a:t>X-59 will be flying over US communities starting in 2025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dirty="0"/>
              <a:t>to collect community noise data on low-booms</a:t>
            </a:r>
          </a:p>
          <a:p>
            <a:r>
              <a:rPr lang="en-US" dirty="0"/>
              <a:t>A simulation study was conducted to assess the impact of climate, heading, season, time of day, and geographical location on low-boom loudness, variability, and exposure region size</a:t>
            </a:r>
          </a:p>
          <a:p>
            <a:pPr lvl="1"/>
            <a:r>
              <a:rPr lang="en-US" dirty="0"/>
              <a:t>Fast-flexible filling design was used to decide the locations</a:t>
            </a:r>
          </a:p>
          <a:p>
            <a:pPr lvl="1"/>
            <a:r>
              <a:rPr lang="en-US" dirty="0"/>
              <a:t>A bootstrap forest of decision trees was used to decide the final temporal and spatial resolution</a:t>
            </a:r>
          </a:p>
          <a:p>
            <a:pPr lvl="1"/>
            <a:r>
              <a:rPr lang="en-US" dirty="0"/>
              <a:t>Results included millions of sonic boom waveforms and exposure region sizes</a:t>
            </a:r>
          </a:p>
          <a:p>
            <a:r>
              <a:rPr lang="en-US" dirty="0"/>
              <a:t>Multiple linear regression was used to estimate loudness, variability, and exposure region size at intermediate locations</a:t>
            </a:r>
          </a:p>
          <a:p>
            <a:pPr lvl="1"/>
            <a:r>
              <a:rPr lang="en-US" dirty="0"/>
              <a:t>Results were visualized using violin plots and on maps to show trends induced by climate, heading, season, and location</a:t>
            </a:r>
          </a:p>
          <a:p>
            <a:r>
              <a:rPr lang="en-US" dirty="0"/>
              <a:t>The simulated data will be used to aid X-59 community test plans</a:t>
            </a:r>
          </a:p>
          <a:p>
            <a:r>
              <a:rPr lang="en-US" dirty="0"/>
              <a:t>Additional work has been conducted to estimate the loudness capabilities of the X-59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04F1FAB-05FE-4F9A-9742-E8B99C0F9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24886137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FDFEF95-7025-44C1-80E3-2D14AAC32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BA473D-C6F7-4129-9778-F6E7F5AD6DB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176320"/>
            <a:ext cx="5229986" cy="263143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48A92C8-EF9E-4E85-A058-FD93D23D6CD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3" t="5142" r="8319"/>
          <a:stretch>
            <a:fillRect/>
          </a:stretch>
        </p:blipFill>
        <p:spPr>
          <a:xfrm>
            <a:off x="6096000" y="1176320"/>
            <a:ext cx="4724397" cy="26314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780BD32-88D1-40A6-A9A9-BD9927BF889D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115662"/>
            <a:ext cx="5487801" cy="271868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A0AFFC2-1D2C-42FE-A218-60042D287229}"/>
              </a:ext>
            </a:extLst>
          </p:cNvPr>
          <p:cNvGrpSpPr/>
          <p:nvPr/>
        </p:nvGrpSpPr>
        <p:grpSpPr>
          <a:xfrm>
            <a:off x="943866" y="4059049"/>
            <a:ext cx="3914537" cy="2775302"/>
            <a:chOff x="4921116" y="1996349"/>
            <a:chExt cx="6189285" cy="4388037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6FC8F4D-62A6-43E2-85A4-3656EAD1E9E8}"/>
                </a:ext>
              </a:extLst>
            </p:cNvPr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5935471" y="981994"/>
              <a:ext cx="4160576" cy="618928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CF80989-D2AF-430A-8C57-DB0E20B1ECF8}"/>
                </a:ext>
              </a:extLst>
            </p:cNvPr>
            <p:cNvSpPr txBox="1"/>
            <p:nvPr/>
          </p:nvSpPr>
          <p:spPr>
            <a:xfrm flipH="1">
              <a:off x="7226082" y="5970754"/>
              <a:ext cx="1155032" cy="4136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Season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10611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C6D64CA-480E-4DB9-874C-13ED87853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Brief and abbreviated history of civilian supersonic flight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E273EFF-FD42-42D1-A411-C410568F022A}"/>
              </a:ext>
            </a:extLst>
          </p:cNvPr>
          <p:cNvSpPr/>
          <p:nvPr/>
        </p:nvSpPr>
        <p:spPr>
          <a:xfrm>
            <a:off x="458944" y="1166489"/>
            <a:ext cx="2397967" cy="112999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/>
                </a:solidFill>
              </a:rPr>
              <a:t>1947 Yaeger breaks the sound barrier in the X-1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9EB7754-2E2A-4C2E-AF99-51553AF73B33}"/>
              </a:ext>
            </a:extLst>
          </p:cNvPr>
          <p:cNvSpPr/>
          <p:nvPr/>
        </p:nvSpPr>
        <p:spPr>
          <a:xfrm>
            <a:off x="5778964" y="2296484"/>
            <a:ext cx="2397967" cy="112999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/>
                </a:solidFill>
              </a:rPr>
              <a:t>1973 FAA Prohibits Civilian Supersonic Flight Over Land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6889C8B-4341-4834-9638-FE99FBF5E8CA}"/>
              </a:ext>
            </a:extLst>
          </p:cNvPr>
          <p:cNvSpPr/>
          <p:nvPr/>
        </p:nvSpPr>
        <p:spPr>
          <a:xfrm>
            <a:off x="3076367" y="1731487"/>
            <a:ext cx="2397967" cy="112999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1960s Sonic Boom Community Noise Surveys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E1CA30DB-5B53-488A-A357-326B2A71AF92}"/>
              </a:ext>
            </a:extLst>
          </p:cNvPr>
          <p:cNvSpPr/>
          <p:nvPr/>
        </p:nvSpPr>
        <p:spPr>
          <a:xfrm>
            <a:off x="458944" y="3544614"/>
            <a:ext cx="2397967" cy="112999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/>
                </a:solidFill>
              </a:rPr>
              <a:t>2003 Concorde Retires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6CA95341-1557-4071-A221-1BCB9474F22F}"/>
              </a:ext>
            </a:extLst>
          </p:cNvPr>
          <p:cNvSpPr/>
          <p:nvPr/>
        </p:nvSpPr>
        <p:spPr>
          <a:xfrm>
            <a:off x="5778964" y="4674608"/>
            <a:ext cx="2397967" cy="112999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</a:rPr>
              <a:t>2020 FAA Notice of Proposed Rulemaking Regarding Supersonic Flight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2CACD76-1263-4191-95A7-B2ED9BF7E5A9}"/>
              </a:ext>
            </a:extLst>
          </p:cNvPr>
          <p:cNvSpPr/>
          <p:nvPr/>
        </p:nvSpPr>
        <p:spPr>
          <a:xfrm>
            <a:off x="3076366" y="4109611"/>
            <a:ext cx="2397967" cy="112999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/>
                </a:solidFill>
              </a:rPr>
              <a:t>2005 Shaped Sonic Boom Demonstrator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9FA733BF-B6C6-41C0-B72A-B7FC350D2E2A}"/>
              </a:ext>
            </a:extLst>
          </p:cNvPr>
          <p:cNvSpPr/>
          <p:nvPr/>
        </p:nvSpPr>
        <p:spPr>
          <a:xfrm>
            <a:off x="8449798" y="5229246"/>
            <a:ext cx="2397967" cy="112999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2025 X-59 Low-boom Community Noise Surveys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D6E89352-8339-48AA-8856-553EF05FD804}"/>
              </a:ext>
            </a:extLst>
          </p:cNvPr>
          <p:cNvSpPr/>
          <p:nvPr/>
        </p:nvSpPr>
        <p:spPr>
          <a:xfrm>
            <a:off x="8449798" y="2861481"/>
            <a:ext cx="2397967" cy="112999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/>
                </a:solidFill>
              </a:rPr>
              <a:t>1976 Concorde Supersonic Over Water Routes</a:t>
            </a:r>
          </a:p>
        </p:txBody>
      </p:sp>
    </p:spTree>
    <p:extLst>
      <p:ext uri="{BB962C8B-B14F-4D97-AF65-F5344CB8AC3E}">
        <p14:creationId xmlns:p14="http://schemas.microsoft.com/office/powerpoint/2010/main" val="33143376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64BF4E5-8CB1-4541-B28E-FC7ED23FB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Traditional N-wave Sonic Booms and Shaped Low-Booms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BDF8D4A-437A-4442-B010-33025F8361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332153"/>
            <a:ext cx="2577955" cy="2577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8DBAD52-A756-4066-80DA-5529F5017AF0}"/>
              </a:ext>
            </a:extLst>
          </p:cNvPr>
          <p:cNvSpPr/>
          <p:nvPr/>
        </p:nvSpPr>
        <p:spPr>
          <a:xfrm>
            <a:off x="73808" y="3812292"/>
            <a:ext cx="3349880" cy="165116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/>
                </a:solidFill>
              </a:rPr>
              <a:t>Shocks near the aircraft merge together to form an “N-wave” with strong bow and tail shocks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9F38965-8DBC-44FF-ACBE-498C561F7923}"/>
              </a:ext>
            </a:extLst>
          </p:cNvPr>
          <p:cNvSpPr/>
          <p:nvPr/>
        </p:nvSpPr>
        <p:spPr>
          <a:xfrm>
            <a:off x="8768314" y="3789696"/>
            <a:ext cx="3349880" cy="165116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/>
                </a:solidFill>
              </a:rPr>
              <a:t>Clever aircraft shaping prevents shocks from merging, which significantly reduces the loudness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E4178BB-C84B-479A-80C7-E909CCDD0F5B}"/>
              </a:ext>
            </a:extLst>
          </p:cNvPr>
          <p:cNvSpPr txBox="1"/>
          <p:nvPr/>
        </p:nvSpPr>
        <p:spPr>
          <a:xfrm>
            <a:off x="525636" y="1123840"/>
            <a:ext cx="2007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chemeClr val="accent1"/>
                </a:solidFill>
              </a:rPr>
              <a:t>Traditional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421666-76A2-40F1-A594-66E58CB18AD9}"/>
              </a:ext>
            </a:extLst>
          </p:cNvPr>
          <p:cNvSpPr txBox="1"/>
          <p:nvPr/>
        </p:nvSpPr>
        <p:spPr>
          <a:xfrm>
            <a:off x="9404425" y="1123840"/>
            <a:ext cx="2007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0374BE"/>
                </a:solidFill>
              </a:rPr>
              <a:t>Low-boom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1C6A661-9757-4966-A303-A4FB7FCE61E6}"/>
              </a:ext>
            </a:extLst>
          </p:cNvPr>
          <p:cNvCxnSpPr>
            <a:cxnSpLocks/>
          </p:cNvCxnSpPr>
          <p:nvPr/>
        </p:nvCxnSpPr>
        <p:spPr>
          <a:xfrm>
            <a:off x="4971393" y="4234445"/>
            <a:ext cx="0" cy="71347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B64178B-B6A7-4879-884C-5C0B555DB63F}"/>
              </a:ext>
            </a:extLst>
          </p:cNvPr>
          <p:cNvCxnSpPr/>
          <p:nvPr/>
        </p:nvCxnSpPr>
        <p:spPr>
          <a:xfrm>
            <a:off x="3768659" y="5463454"/>
            <a:ext cx="0" cy="1135117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A4E0A0B-F9A7-439D-A9A9-F58822A97EC8}"/>
              </a:ext>
            </a:extLst>
          </p:cNvPr>
          <p:cNvCxnSpPr>
            <a:cxnSpLocks/>
          </p:cNvCxnSpPr>
          <p:nvPr/>
        </p:nvCxnSpPr>
        <p:spPr>
          <a:xfrm flipH="1">
            <a:off x="3762654" y="6597960"/>
            <a:ext cx="2252066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F29893D-2ACD-4D78-B567-35A5C1E52EAF}"/>
              </a:ext>
            </a:extLst>
          </p:cNvPr>
          <p:cNvCxnSpPr/>
          <p:nvPr/>
        </p:nvCxnSpPr>
        <p:spPr>
          <a:xfrm>
            <a:off x="3762654" y="6031012"/>
            <a:ext cx="47406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99F6CEB-FDED-4652-8553-3AF300231F64}"/>
              </a:ext>
            </a:extLst>
          </p:cNvPr>
          <p:cNvCxnSpPr>
            <a:cxnSpLocks/>
          </p:cNvCxnSpPr>
          <p:nvPr/>
        </p:nvCxnSpPr>
        <p:spPr>
          <a:xfrm rot="16200000">
            <a:off x="3999687" y="5793979"/>
            <a:ext cx="47406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43AA27D-7556-4F16-B868-661483589E4F}"/>
              </a:ext>
            </a:extLst>
          </p:cNvPr>
          <p:cNvCxnSpPr>
            <a:cxnSpLocks/>
          </p:cNvCxnSpPr>
          <p:nvPr/>
        </p:nvCxnSpPr>
        <p:spPr>
          <a:xfrm rot="16200000">
            <a:off x="5174239" y="6300709"/>
            <a:ext cx="47406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7754E48-4ED9-44C8-86CE-CF61ADFF5D98}"/>
              </a:ext>
            </a:extLst>
          </p:cNvPr>
          <p:cNvCxnSpPr>
            <a:cxnSpLocks/>
          </p:cNvCxnSpPr>
          <p:nvPr/>
        </p:nvCxnSpPr>
        <p:spPr>
          <a:xfrm flipH="1" flipV="1">
            <a:off x="4236720" y="5556945"/>
            <a:ext cx="1174552" cy="98079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4C14BB83-B354-4B38-9BFA-24FFF9DDEE3D}"/>
              </a:ext>
            </a:extLst>
          </p:cNvPr>
          <p:cNvCxnSpPr/>
          <p:nvPr/>
        </p:nvCxnSpPr>
        <p:spPr>
          <a:xfrm>
            <a:off x="5411272" y="6063675"/>
            <a:ext cx="47406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CF1B7D6E-06C4-4AEF-A9F7-86ABEBDE961F}"/>
              </a:ext>
            </a:extLst>
          </p:cNvPr>
          <p:cNvSpPr txBox="1"/>
          <p:nvPr/>
        </p:nvSpPr>
        <p:spPr>
          <a:xfrm rot="16200000">
            <a:off x="2973329" y="5830450"/>
            <a:ext cx="1103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Pressure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44D4B50-88FB-42B2-A2B0-DA74751BAEEC}"/>
              </a:ext>
            </a:extLst>
          </p:cNvPr>
          <p:cNvSpPr txBox="1"/>
          <p:nvPr/>
        </p:nvSpPr>
        <p:spPr>
          <a:xfrm>
            <a:off x="4082483" y="6566779"/>
            <a:ext cx="1500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Time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4B42B8C-7376-4706-81F9-6D5C3EE41AE5}"/>
              </a:ext>
            </a:extLst>
          </p:cNvPr>
          <p:cNvSpPr txBox="1"/>
          <p:nvPr/>
        </p:nvSpPr>
        <p:spPr>
          <a:xfrm>
            <a:off x="5360993" y="4297118"/>
            <a:ext cx="16242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Sound arrives at the ground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9E684939-E64E-4055-BD12-2D304905FDAA}"/>
              </a:ext>
            </a:extLst>
          </p:cNvPr>
          <p:cNvCxnSpPr/>
          <p:nvPr/>
        </p:nvCxnSpPr>
        <p:spPr>
          <a:xfrm>
            <a:off x="6601466" y="5432356"/>
            <a:ext cx="0" cy="1135117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B4948EA-496C-4B85-9705-7337B044F838}"/>
              </a:ext>
            </a:extLst>
          </p:cNvPr>
          <p:cNvCxnSpPr>
            <a:cxnSpLocks/>
          </p:cNvCxnSpPr>
          <p:nvPr/>
        </p:nvCxnSpPr>
        <p:spPr>
          <a:xfrm flipH="1">
            <a:off x="6595461" y="6566862"/>
            <a:ext cx="2252066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33321F75-5E3C-4422-8623-B4F3AD5FC67B}"/>
              </a:ext>
            </a:extLst>
          </p:cNvPr>
          <p:cNvCxnSpPr/>
          <p:nvPr/>
        </p:nvCxnSpPr>
        <p:spPr>
          <a:xfrm>
            <a:off x="6595461" y="5999914"/>
            <a:ext cx="474066" cy="0"/>
          </a:xfrm>
          <a:prstGeom prst="line">
            <a:avLst/>
          </a:prstGeom>
          <a:ln w="28575">
            <a:solidFill>
              <a:srgbClr val="0374B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983EC1DD-D42A-440B-8B38-A6334C8BED4F}"/>
              </a:ext>
            </a:extLst>
          </p:cNvPr>
          <p:cNvCxnSpPr/>
          <p:nvPr/>
        </p:nvCxnSpPr>
        <p:spPr>
          <a:xfrm>
            <a:off x="8077200" y="6028549"/>
            <a:ext cx="474066" cy="0"/>
          </a:xfrm>
          <a:prstGeom prst="line">
            <a:avLst/>
          </a:prstGeom>
          <a:ln w="28575">
            <a:solidFill>
              <a:srgbClr val="0374B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E188D2B4-EA56-46A7-B6F4-BB1E309BA735}"/>
              </a:ext>
            </a:extLst>
          </p:cNvPr>
          <p:cNvSpPr txBox="1"/>
          <p:nvPr/>
        </p:nvSpPr>
        <p:spPr>
          <a:xfrm rot="16200000">
            <a:off x="5806136" y="5799352"/>
            <a:ext cx="1103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Pressure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F085CBC-123A-4B45-91A1-4C82CDD3CEAD}"/>
              </a:ext>
            </a:extLst>
          </p:cNvPr>
          <p:cNvSpPr txBox="1"/>
          <p:nvPr/>
        </p:nvSpPr>
        <p:spPr>
          <a:xfrm>
            <a:off x="6915290" y="6535681"/>
            <a:ext cx="1500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Time</a:t>
            </a:r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1CF038F4-2752-4760-AF0D-FFA509D31D34}"/>
              </a:ext>
            </a:extLst>
          </p:cNvPr>
          <p:cNvSpPr/>
          <p:nvPr/>
        </p:nvSpPr>
        <p:spPr>
          <a:xfrm>
            <a:off x="7071360" y="5542620"/>
            <a:ext cx="1005840" cy="872635"/>
          </a:xfrm>
          <a:custGeom>
            <a:avLst/>
            <a:gdLst>
              <a:gd name="connsiteX0" fmla="*/ 0 w 1005840"/>
              <a:gd name="connsiteY0" fmla="*/ 567602 h 1067417"/>
              <a:gd name="connsiteX1" fmla="*/ 243840 w 1005840"/>
              <a:gd name="connsiteY1" fmla="*/ 12866 h 1067417"/>
              <a:gd name="connsiteX2" fmla="*/ 768096 w 1005840"/>
              <a:gd name="connsiteY2" fmla="*/ 1055282 h 1067417"/>
              <a:gd name="connsiteX3" fmla="*/ 1005840 w 1005840"/>
              <a:gd name="connsiteY3" fmla="*/ 579794 h 1067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5840" h="1067417">
                <a:moveTo>
                  <a:pt x="0" y="567602"/>
                </a:moveTo>
                <a:cubicBezTo>
                  <a:pt x="57912" y="249594"/>
                  <a:pt x="115824" y="-68414"/>
                  <a:pt x="243840" y="12866"/>
                </a:cubicBezTo>
                <a:cubicBezTo>
                  <a:pt x="371856" y="94146"/>
                  <a:pt x="641096" y="960794"/>
                  <a:pt x="768096" y="1055282"/>
                </a:cubicBezTo>
                <a:cubicBezTo>
                  <a:pt x="895096" y="1149770"/>
                  <a:pt x="958088" y="664122"/>
                  <a:pt x="1005840" y="579794"/>
                </a:cubicBezTo>
              </a:path>
            </a:pathLst>
          </a:custGeom>
          <a:noFill/>
          <a:ln>
            <a:solidFill>
              <a:srgbClr val="0374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06661F9-6D66-4E73-B39D-B5BAC5A66005}"/>
              </a:ext>
            </a:extLst>
          </p:cNvPr>
          <p:cNvSpPr txBox="1"/>
          <p:nvPr/>
        </p:nvSpPr>
        <p:spPr>
          <a:xfrm>
            <a:off x="3911600" y="5225463"/>
            <a:ext cx="816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Bang!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5C02B33-2516-424E-A585-CC592ECB2982}"/>
              </a:ext>
            </a:extLst>
          </p:cNvPr>
          <p:cNvSpPr txBox="1"/>
          <p:nvPr/>
        </p:nvSpPr>
        <p:spPr>
          <a:xfrm>
            <a:off x="4945186" y="5625644"/>
            <a:ext cx="816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Bang!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8A769BF-8F12-4A3F-90C7-FE18FCBDAD58}"/>
              </a:ext>
            </a:extLst>
          </p:cNvPr>
          <p:cNvSpPr txBox="1"/>
          <p:nvPr/>
        </p:nvSpPr>
        <p:spPr>
          <a:xfrm>
            <a:off x="6707035" y="5247689"/>
            <a:ext cx="10427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/>
              <a:t>Thump</a:t>
            </a: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A05B8736-AED1-4883-87C5-B8FECA35E0F4}"/>
              </a:ext>
            </a:extLst>
          </p:cNvPr>
          <p:cNvCxnSpPr>
            <a:cxnSpLocks/>
          </p:cNvCxnSpPr>
          <p:nvPr/>
        </p:nvCxnSpPr>
        <p:spPr>
          <a:xfrm>
            <a:off x="7246607" y="4258539"/>
            <a:ext cx="0" cy="71347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D6C00D5E-BF09-4ED7-AE98-99952ABEAE84}"/>
              </a:ext>
            </a:extLst>
          </p:cNvPr>
          <p:cNvSpPr txBox="1"/>
          <p:nvPr/>
        </p:nvSpPr>
        <p:spPr>
          <a:xfrm>
            <a:off x="7539420" y="5643627"/>
            <a:ext cx="10427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/>
              <a:t>Thump</a:t>
            </a:r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EC25E041-C476-4E52-9C89-E29B957E4B6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820"/>
          <a:stretch/>
        </p:blipFill>
        <p:spPr>
          <a:xfrm rot="16200000" flipH="1">
            <a:off x="3506096" y="1480445"/>
            <a:ext cx="2539545" cy="2327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8450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C343C35-FC00-47C3-9F77-715A2B9D0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Sonic Boom Exposure Region Size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1CA825E-3B36-4EDD-A0D2-76300180467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8" t="1544" r="426" b="2246"/>
          <a:stretch/>
        </p:blipFill>
        <p:spPr>
          <a:xfrm>
            <a:off x="1737257" y="1340929"/>
            <a:ext cx="8763208" cy="4770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521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022C215-B84E-4B9D-B2A1-207CEA55E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Presentation Overview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6ACC20B-69A1-4C0C-9039-D392702336DE}"/>
              </a:ext>
            </a:extLst>
          </p:cNvPr>
          <p:cNvSpPr/>
          <p:nvPr/>
        </p:nvSpPr>
        <p:spPr>
          <a:xfrm>
            <a:off x="2082660" y="2209773"/>
            <a:ext cx="2262781" cy="1066291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err="1">
                <a:solidFill>
                  <a:schemeClr val="tx1"/>
                </a:solidFill>
              </a:rPr>
              <a:t>Quesst</a:t>
            </a:r>
            <a:r>
              <a:rPr lang="en-US" sz="2200" b="1" dirty="0">
                <a:solidFill>
                  <a:schemeClr val="tx1"/>
                </a:solidFill>
              </a:rPr>
              <a:t> Mission and X-59 aircraft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E0F31DD-BC82-4E38-8682-3FC0C6818157}"/>
              </a:ext>
            </a:extLst>
          </p:cNvPr>
          <p:cNvSpPr/>
          <p:nvPr/>
        </p:nvSpPr>
        <p:spPr>
          <a:xfrm>
            <a:off x="4276906" y="4469390"/>
            <a:ext cx="2262781" cy="106629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/>
                </a:solidFill>
              </a:rPr>
              <a:t>DoE Approach </a:t>
            </a:r>
            <a:br>
              <a:rPr lang="en-US" sz="2000" b="1">
                <a:solidFill>
                  <a:schemeClr val="tx1"/>
                </a:solidFill>
              </a:rPr>
            </a:br>
            <a:r>
              <a:rPr lang="en-US" sz="2000" b="1">
                <a:solidFill>
                  <a:schemeClr val="tx1"/>
                </a:solidFill>
              </a:rPr>
              <a:t>for X-59 Sonic Boom Simulation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C6A6344-1FD5-4B8C-90F0-73FB007F9E24}"/>
              </a:ext>
            </a:extLst>
          </p:cNvPr>
          <p:cNvSpPr/>
          <p:nvPr/>
        </p:nvSpPr>
        <p:spPr>
          <a:xfrm>
            <a:off x="5475890" y="5624198"/>
            <a:ext cx="2262781" cy="106629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/>
                </a:solidFill>
              </a:rPr>
              <a:t>Simulation Results and Visualizations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5D6A06F-7D94-4605-A249-F9D083C6AD50}"/>
              </a:ext>
            </a:extLst>
          </p:cNvPr>
          <p:cNvSpPr/>
          <p:nvPr/>
        </p:nvSpPr>
        <p:spPr>
          <a:xfrm>
            <a:off x="3099934" y="3341149"/>
            <a:ext cx="2262781" cy="106629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/>
                </a:solidFill>
              </a:rPr>
              <a:t>Outline of the Sonic Boom Simulation Goals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7671416-6C63-4D88-B5A0-BBB79AE44047}"/>
              </a:ext>
            </a:extLst>
          </p:cNvPr>
          <p:cNvSpPr/>
          <p:nvPr/>
        </p:nvSpPr>
        <p:spPr>
          <a:xfrm>
            <a:off x="837153" y="1078397"/>
            <a:ext cx="2262781" cy="106629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>
                <a:solidFill>
                  <a:schemeClr val="tx1"/>
                </a:solidFill>
              </a:rPr>
              <a:t>Sonic Boom Background Info</a:t>
            </a:r>
          </a:p>
        </p:txBody>
      </p:sp>
      <p:pic>
        <p:nvPicPr>
          <p:cNvPr id="10" name="Picture Placeholder 19" descr="Artist illustration of the X-59 in flight over water and land.">
            <a:extLst>
              <a:ext uri="{FF2B5EF4-FFF2-40B4-BE49-F238E27FC236}">
                <a16:creationId xmlns:a16="http://schemas.microsoft.com/office/drawing/2014/main" id="{716FE409-8604-4B03-B003-8EBAA941C7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755" b="7755"/>
          <a:stretch/>
        </p:blipFill>
        <p:spPr>
          <a:xfrm>
            <a:off x="7175108" y="1583968"/>
            <a:ext cx="4138719" cy="2622699"/>
          </a:xfrm>
          <a:prstGeom prst="rect">
            <a:avLst/>
          </a:prstGeom>
        </p:spPr>
      </p:pic>
      <p:pic>
        <p:nvPicPr>
          <p:cNvPr id="12" name="Picture Placeholder 14" descr="The word Quesst with an image inside of the letters. The image is of a blue sky and white clouds.">
            <a:extLst>
              <a:ext uri="{FF2B5EF4-FFF2-40B4-BE49-F238E27FC236}">
                <a16:creationId xmlns:a16="http://schemas.microsoft.com/office/drawing/2014/main" id="{8E45EC3B-941A-4E37-A714-F9E5D6C6584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7" b="107"/>
          <a:stretch/>
        </p:blipFill>
        <p:spPr>
          <a:xfrm>
            <a:off x="572164" y="5535681"/>
            <a:ext cx="3020991" cy="391355"/>
          </a:xfrm>
          <a:custGeom>
            <a:avLst/>
            <a:gdLst>
              <a:gd name="connsiteX0" fmla="*/ 6436472 w 11319517"/>
              <a:gd name="connsiteY0" fmla="*/ 25078 h 1466388"/>
              <a:gd name="connsiteX1" fmla="*/ 7584209 w 11319517"/>
              <a:gd name="connsiteY1" fmla="*/ 25078 h 1466388"/>
              <a:gd name="connsiteX2" fmla="*/ 8351334 w 11319517"/>
              <a:gd name="connsiteY2" fmla="*/ 25078 h 1466388"/>
              <a:gd name="connsiteX3" fmla="*/ 8354284 w 11319517"/>
              <a:gd name="connsiteY3" fmla="*/ 25078 h 1466388"/>
              <a:gd name="connsiteX4" fmla="*/ 9488595 w 11319517"/>
              <a:gd name="connsiteY4" fmla="*/ 25078 h 1466388"/>
              <a:gd name="connsiteX5" fmla="*/ 9488595 w 11319517"/>
              <a:gd name="connsiteY5" fmla="*/ 39370 h 1466388"/>
              <a:gd name="connsiteX6" fmla="*/ 9319091 w 11319517"/>
              <a:gd name="connsiteY6" fmla="*/ 219810 h 1466388"/>
              <a:gd name="connsiteX7" fmla="*/ 8302651 w 11319517"/>
              <a:gd name="connsiteY7" fmla="*/ 219810 h 1466388"/>
              <a:gd name="connsiteX8" fmla="*/ 7933841 w 11319517"/>
              <a:gd name="connsiteY8" fmla="*/ 480927 h 1466388"/>
              <a:gd name="connsiteX9" fmla="*/ 8321829 w 11319517"/>
              <a:gd name="connsiteY9" fmla="*/ 646154 h 1466388"/>
              <a:gd name="connsiteX10" fmla="*/ 8897172 w 11319517"/>
              <a:gd name="connsiteY10" fmla="*/ 646154 h 1466388"/>
              <a:gd name="connsiteX11" fmla="*/ 9360398 w 11319517"/>
              <a:gd name="connsiteY11" fmla="*/ 961855 h 1466388"/>
              <a:gd name="connsiteX12" fmla="*/ 8717193 w 11319517"/>
              <a:gd name="connsiteY12" fmla="*/ 1442784 h 1466388"/>
              <a:gd name="connsiteX13" fmla="*/ 7469140 w 11319517"/>
              <a:gd name="connsiteY13" fmla="*/ 1442784 h 1466388"/>
              <a:gd name="connsiteX14" fmla="*/ 7653545 w 11319517"/>
              <a:gd name="connsiteY14" fmla="*/ 1249527 h 1466388"/>
              <a:gd name="connsiteX15" fmla="*/ 8767351 w 11319517"/>
              <a:gd name="connsiteY15" fmla="*/ 1249527 h 1466388"/>
              <a:gd name="connsiteX16" fmla="*/ 9136161 w 11319517"/>
              <a:gd name="connsiteY16" fmla="*/ 986935 h 1466388"/>
              <a:gd name="connsiteX17" fmla="*/ 8748173 w 11319517"/>
              <a:gd name="connsiteY17" fmla="*/ 815807 h 1466388"/>
              <a:gd name="connsiteX18" fmla="*/ 8175780 w 11319517"/>
              <a:gd name="connsiteY18" fmla="*/ 815807 h 1466388"/>
              <a:gd name="connsiteX19" fmla="*/ 7709604 w 11319517"/>
              <a:gd name="connsiteY19" fmla="*/ 495679 h 1466388"/>
              <a:gd name="connsiteX20" fmla="*/ 7795168 w 11319517"/>
              <a:gd name="connsiteY20" fmla="*/ 219810 h 1466388"/>
              <a:gd name="connsiteX21" fmla="*/ 7222775 w 11319517"/>
              <a:gd name="connsiteY21" fmla="*/ 219810 h 1466388"/>
              <a:gd name="connsiteX22" fmla="*/ 6386314 w 11319517"/>
              <a:gd name="connsiteY22" fmla="*/ 219810 h 1466388"/>
              <a:gd name="connsiteX23" fmla="*/ 6017504 w 11319517"/>
              <a:gd name="connsiteY23" fmla="*/ 480927 h 1466388"/>
              <a:gd name="connsiteX24" fmla="*/ 6405492 w 11319517"/>
              <a:gd name="connsiteY24" fmla="*/ 646154 h 1466388"/>
              <a:gd name="connsiteX25" fmla="*/ 6980836 w 11319517"/>
              <a:gd name="connsiteY25" fmla="*/ 646154 h 1466388"/>
              <a:gd name="connsiteX26" fmla="*/ 7442586 w 11319517"/>
              <a:gd name="connsiteY26" fmla="*/ 961855 h 1466388"/>
              <a:gd name="connsiteX27" fmla="*/ 6799381 w 11319517"/>
              <a:gd name="connsiteY27" fmla="*/ 1442784 h 1466388"/>
              <a:gd name="connsiteX28" fmla="*/ 5551328 w 11319517"/>
              <a:gd name="connsiteY28" fmla="*/ 1442784 h 1466388"/>
              <a:gd name="connsiteX29" fmla="*/ 5735733 w 11319517"/>
              <a:gd name="connsiteY29" fmla="*/ 1249527 h 1466388"/>
              <a:gd name="connsiteX30" fmla="*/ 6849539 w 11319517"/>
              <a:gd name="connsiteY30" fmla="*/ 1249527 h 1466388"/>
              <a:gd name="connsiteX31" fmla="*/ 7218349 w 11319517"/>
              <a:gd name="connsiteY31" fmla="*/ 986935 h 1466388"/>
              <a:gd name="connsiteX32" fmla="*/ 6830361 w 11319517"/>
              <a:gd name="connsiteY32" fmla="*/ 815807 h 1466388"/>
              <a:gd name="connsiteX33" fmla="*/ 6257968 w 11319517"/>
              <a:gd name="connsiteY33" fmla="*/ 815807 h 1466388"/>
              <a:gd name="connsiteX34" fmla="*/ 5791792 w 11319517"/>
              <a:gd name="connsiteY34" fmla="*/ 495679 h 1466388"/>
              <a:gd name="connsiteX35" fmla="*/ 6436472 w 11319517"/>
              <a:gd name="connsiteY35" fmla="*/ 25078 h 1466388"/>
              <a:gd name="connsiteX36" fmla="*/ 3757436 w 11319517"/>
              <a:gd name="connsiteY36" fmla="*/ 23603 h 1466388"/>
              <a:gd name="connsiteX37" fmla="*/ 3989049 w 11319517"/>
              <a:gd name="connsiteY37" fmla="*/ 23603 h 1466388"/>
              <a:gd name="connsiteX38" fmla="*/ 3847426 w 11319517"/>
              <a:gd name="connsiteY38" fmla="*/ 823183 h 1466388"/>
              <a:gd name="connsiteX39" fmla="*/ 2912124 w 11319517"/>
              <a:gd name="connsiteY39" fmla="*/ 1466388 h 1466388"/>
              <a:gd name="connsiteX40" fmla="*/ 2103692 w 11319517"/>
              <a:gd name="connsiteY40" fmla="*/ 966281 h 1466388"/>
              <a:gd name="connsiteX41" fmla="*/ 2116969 w 11319517"/>
              <a:gd name="connsiteY41" fmla="*/ 824659 h 1466388"/>
              <a:gd name="connsiteX42" fmla="*/ 2258592 w 11319517"/>
              <a:gd name="connsiteY42" fmla="*/ 25078 h 1466388"/>
              <a:gd name="connsiteX43" fmla="*/ 2487254 w 11319517"/>
              <a:gd name="connsiteY43" fmla="*/ 25078 h 1466388"/>
              <a:gd name="connsiteX44" fmla="*/ 2345631 w 11319517"/>
              <a:gd name="connsiteY44" fmla="*/ 824659 h 1466388"/>
              <a:gd name="connsiteX45" fmla="*/ 2335305 w 11319517"/>
              <a:gd name="connsiteY45" fmla="*/ 935302 h 1466388"/>
              <a:gd name="connsiteX46" fmla="*/ 2946054 w 11319517"/>
              <a:gd name="connsiteY46" fmla="*/ 1277557 h 1466388"/>
              <a:gd name="connsiteX47" fmla="*/ 3615813 w 11319517"/>
              <a:gd name="connsiteY47" fmla="*/ 826134 h 1466388"/>
              <a:gd name="connsiteX48" fmla="*/ 9677575 w 11319517"/>
              <a:gd name="connsiteY48" fmla="*/ 23602 h 1466388"/>
              <a:gd name="connsiteX49" fmla="*/ 11319517 w 11319517"/>
              <a:gd name="connsiteY49" fmla="*/ 23602 h 1466388"/>
              <a:gd name="connsiteX50" fmla="*/ 11135112 w 11319517"/>
              <a:gd name="connsiteY50" fmla="*/ 218334 h 1466388"/>
              <a:gd name="connsiteX51" fmla="*/ 10472729 w 11319517"/>
              <a:gd name="connsiteY51" fmla="*/ 218334 h 1466388"/>
              <a:gd name="connsiteX52" fmla="*/ 10255869 w 11319517"/>
              <a:gd name="connsiteY52" fmla="*/ 1442783 h 1466388"/>
              <a:gd name="connsiteX53" fmla="*/ 10025732 w 11319517"/>
              <a:gd name="connsiteY53" fmla="*/ 1442783 h 1466388"/>
              <a:gd name="connsiteX54" fmla="*/ 10242592 w 11319517"/>
              <a:gd name="connsiteY54" fmla="*/ 218334 h 1466388"/>
              <a:gd name="connsiteX55" fmla="*/ 9488744 w 11319517"/>
              <a:gd name="connsiteY55" fmla="*/ 218334 h 1466388"/>
              <a:gd name="connsiteX56" fmla="*/ 4223612 w 11319517"/>
              <a:gd name="connsiteY56" fmla="*/ 23602 h 1466388"/>
              <a:gd name="connsiteX57" fmla="*/ 5730982 w 11319517"/>
              <a:gd name="connsiteY57" fmla="*/ 23602 h 1466388"/>
              <a:gd name="connsiteX58" fmla="*/ 5730982 w 11319517"/>
              <a:gd name="connsiteY58" fmla="*/ 23945 h 1466388"/>
              <a:gd name="connsiteX59" fmla="*/ 5546902 w 11319517"/>
              <a:gd name="connsiteY59" fmla="*/ 218334 h 1466388"/>
              <a:gd name="connsiteX60" fmla="*/ 4419819 w 11319517"/>
              <a:gd name="connsiteY60" fmla="*/ 218334 h 1466388"/>
              <a:gd name="connsiteX61" fmla="*/ 4343106 w 11319517"/>
              <a:gd name="connsiteY61" fmla="*/ 644678 h 1466388"/>
              <a:gd name="connsiteX62" fmla="*/ 5552803 w 11319517"/>
              <a:gd name="connsiteY62" fmla="*/ 644678 h 1466388"/>
              <a:gd name="connsiteX63" fmla="*/ 5392002 w 11319517"/>
              <a:gd name="connsiteY63" fmla="*/ 814331 h 1466388"/>
              <a:gd name="connsiteX64" fmla="*/ 4313601 w 11319517"/>
              <a:gd name="connsiteY64" fmla="*/ 814331 h 1466388"/>
              <a:gd name="connsiteX65" fmla="*/ 4236889 w 11319517"/>
              <a:gd name="connsiteY65" fmla="*/ 1249527 h 1466388"/>
              <a:gd name="connsiteX66" fmla="*/ 5521823 w 11319517"/>
              <a:gd name="connsiteY66" fmla="*/ 1249527 h 1466388"/>
              <a:gd name="connsiteX67" fmla="*/ 5337418 w 11319517"/>
              <a:gd name="connsiteY67" fmla="*/ 1442783 h 1466388"/>
              <a:gd name="connsiteX68" fmla="*/ 3972821 w 11319517"/>
              <a:gd name="connsiteY68" fmla="*/ 1442783 h 1466388"/>
              <a:gd name="connsiteX69" fmla="*/ 1094627 w 11319517"/>
              <a:gd name="connsiteY69" fmla="*/ 0 h 1466388"/>
              <a:gd name="connsiteX70" fmla="*/ 1934040 w 11319517"/>
              <a:gd name="connsiteY70" fmla="*/ 590096 h 1466388"/>
              <a:gd name="connsiteX71" fmla="*/ 1818970 w 11319517"/>
              <a:gd name="connsiteY71" fmla="*/ 969233 h 1466388"/>
              <a:gd name="connsiteX72" fmla="*/ 1575556 w 11319517"/>
              <a:gd name="connsiteY72" fmla="*/ 969233 h 1466388"/>
              <a:gd name="connsiteX73" fmla="*/ 1700952 w 11319517"/>
              <a:gd name="connsiteY73" fmla="*/ 612225 h 1466388"/>
              <a:gd name="connsiteX74" fmla="*/ 1060698 w 11319517"/>
              <a:gd name="connsiteY74" fmla="*/ 191781 h 1466388"/>
              <a:gd name="connsiteX75" fmla="*/ 231613 w 11319517"/>
              <a:gd name="connsiteY75" fmla="*/ 830560 h 1466388"/>
              <a:gd name="connsiteX76" fmla="*/ 709590 w 11319517"/>
              <a:gd name="connsiteY76" fmla="*/ 1248053 h 1466388"/>
              <a:gd name="connsiteX77" fmla="*/ 1352795 w 11319517"/>
              <a:gd name="connsiteY77" fmla="*/ 1248053 h 1466388"/>
              <a:gd name="connsiteX78" fmla="*/ 964807 w 11319517"/>
              <a:gd name="connsiteY78" fmla="*/ 832036 h 1466388"/>
              <a:gd name="connsiteX79" fmla="*/ 1268707 w 11319517"/>
              <a:gd name="connsiteY79" fmla="*/ 832036 h 1466388"/>
              <a:gd name="connsiteX80" fmla="*/ 1841100 w 11319517"/>
              <a:gd name="connsiteY80" fmla="*/ 1441310 h 1466388"/>
              <a:gd name="connsiteX81" fmla="*/ 674185 w 11319517"/>
              <a:gd name="connsiteY81" fmla="*/ 1441310 h 1466388"/>
              <a:gd name="connsiteX82" fmla="*/ 674185 w 11319517"/>
              <a:gd name="connsiteY82" fmla="*/ 1442785 h 1466388"/>
              <a:gd name="connsiteX83" fmla="*/ 0 w 11319517"/>
              <a:gd name="connsiteY83" fmla="*/ 852689 h 1466388"/>
              <a:gd name="connsiteX84" fmla="*/ 1094627 w 11319517"/>
              <a:gd name="connsiteY84" fmla="*/ 0 h 1466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11319517" h="1466388">
                <a:moveTo>
                  <a:pt x="6436472" y="25078"/>
                </a:moveTo>
                <a:lnTo>
                  <a:pt x="7584209" y="25078"/>
                </a:lnTo>
                <a:lnTo>
                  <a:pt x="8351334" y="25078"/>
                </a:lnTo>
                <a:cubicBezTo>
                  <a:pt x="8352808" y="25078"/>
                  <a:pt x="8352808" y="25078"/>
                  <a:pt x="8354284" y="25078"/>
                </a:cubicBezTo>
                <a:lnTo>
                  <a:pt x="9488595" y="25078"/>
                </a:lnTo>
                <a:lnTo>
                  <a:pt x="9488595" y="39370"/>
                </a:lnTo>
                <a:lnTo>
                  <a:pt x="9319091" y="219810"/>
                </a:lnTo>
                <a:lnTo>
                  <a:pt x="8302651" y="219810"/>
                </a:lnTo>
                <a:cubicBezTo>
                  <a:pt x="8056286" y="219810"/>
                  <a:pt x="7933841" y="311274"/>
                  <a:pt x="7933841" y="480927"/>
                </a:cubicBezTo>
                <a:cubicBezTo>
                  <a:pt x="7933841" y="626976"/>
                  <a:pt x="8078414" y="646154"/>
                  <a:pt x="8321829" y="646154"/>
                </a:cubicBezTo>
                <a:lnTo>
                  <a:pt x="8897172" y="646154"/>
                </a:lnTo>
                <a:cubicBezTo>
                  <a:pt x="9202547" y="646154"/>
                  <a:pt x="9358922" y="752371"/>
                  <a:pt x="9360398" y="961855"/>
                </a:cubicBezTo>
                <a:cubicBezTo>
                  <a:pt x="9360398" y="1259854"/>
                  <a:pt x="9171567" y="1442784"/>
                  <a:pt x="8717193" y="1442784"/>
                </a:cubicBezTo>
                <a:lnTo>
                  <a:pt x="7469140" y="1442784"/>
                </a:lnTo>
                <a:lnTo>
                  <a:pt x="7653545" y="1249527"/>
                </a:lnTo>
                <a:lnTo>
                  <a:pt x="8767351" y="1249527"/>
                </a:lnTo>
                <a:cubicBezTo>
                  <a:pt x="9015192" y="1249527"/>
                  <a:pt x="9136161" y="1156587"/>
                  <a:pt x="9136161" y="986935"/>
                </a:cubicBezTo>
                <a:cubicBezTo>
                  <a:pt x="9136161" y="834985"/>
                  <a:pt x="8990112" y="815807"/>
                  <a:pt x="8748173" y="815807"/>
                </a:cubicBezTo>
                <a:lnTo>
                  <a:pt x="8175780" y="815807"/>
                </a:lnTo>
                <a:cubicBezTo>
                  <a:pt x="7860079" y="815807"/>
                  <a:pt x="7709604" y="700738"/>
                  <a:pt x="7709604" y="495679"/>
                </a:cubicBezTo>
                <a:cubicBezTo>
                  <a:pt x="7709604" y="387987"/>
                  <a:pt x="7737634" y="293572"/>
                  <a:pt x="7795168" y="219810"/>
                </a:cubicBezTo>
                <a:lnTo>
                  <a:pt x="7222775" y="219810"/>
                </a:lnTo>
                <a:lnTo>
                  <a:pt x="6386314" y="219810"/>
                </a:lnTo>
                <a:cubicBezTo>
                  <a:pt x="6139949" y="219810"/>
                  <a:pt x="6017504" y="311274"/>
                  <a:pt x="6017504" y="480927"/>
                </a:cubicBezTo>
                <a:cubicBezTo>
                  <a:pt x="6017504" y="626976"/>
                  <a:pt x="6162077" y="646154"/>
                  <a:pt x="6405492" y="646154"/>
                </a:cubicBezTo>
                <a:lnTo>
                  <a:pt x="6980836" y="646154"/>
                </a:lnTo>
                <a:cubicBezTo>
                  <a:pt x="7286210" y="646154"/>
                  <a:pt x="7442586" y="752371"/>
                  <a:pt x="7442586" y="961855"/>
                </a:cubicBezTo>
                <a:cubicBezTo>
                  <a:pt x="7442586" y="1259854"/>
                  <a:pt x="7253755" y="1442784"/>
                  <a:pt x="6799381" y="1442784"/>
                </a:cubicBezTo>
                <a:lnTo>
                  <a:pt x="5551328" y="1442784"/>
                </a:lnTo>
                <a:lnTo>
                  <a:pt x="5735733" y="1249527"/>
                </a:lnTo>
                <a:lnTo>
                  <a:pt x="6849539" y="1249527"/>
                </a:lnTo>
                <a:cubicBezTo>
                  <a:pt x="7097379" y="1249527"/>
                  <a:pt x="7218349" y="1156587"/>
                  <a:pt x="7218349" y="986935"/>
                </a:cubicBezTo>
                <a:cubicBezTo>
                  <a:pt x="7218349" y="834985"/>
                  <a:pt x="7072300" y="815807"/>
                  <a:pt x="6830361" y="815807"/>
                </a:cubicBezTo>
                <a:lnTo>
                  <a:pt x="6257968" y="815807"/>
                </a:lnTo>
                <a:cubicBezTo>
                  <a:pt x="5942267" y="815807"/>
                  <a:pt x="5791792" y="700738"/>
                  <a:pt x="5791792" y="495679"/>
                </a:cubicBezTo>
                <a:cubicBezTo>
                  <a:pt x="5791792" y="208008"/>
                  <a:pt x="5989474" y="25078"/>
                  <a:pt x="6436472" y="25078"/>
                </a:cubicBezTo>
                <a:close/>
                <a:moveTo>
                  <a:pt x="3757436" y="23603"/>
                </a:moveTo>
                <a:lnTo>
                  <a:pt x="3989049" y="23603"/>
                </a:lnTo>
                <a:lnTo>
                  <a:pt x="3847426" y="823183"/>
                </a:lnTo>
                <a:cubicBezTo>
                  <a:pt x="3770713" y="1251003"/>
                  <a:pt x="3460913" y="1466388"/>
                  <a:pt x="2912124" y="1466388"/>
                </a:cubicBezTo>
                <a:cubicBezTo>
                  <a:pt x="2351532" y="1466388"/>
                  <a:pt x="2103692" y="1301161"/>
                  <a:pt x="2103692" y="966281"/>
                </a:cubicBezTo>
                <a:cubicBezTo>
                  <a:pt x="2103692" y="922024"/>
                  <a:pt x="2105167" y="873341"/>
                  <a:pt x="2116969" y="824659"/>
                </a:cubicBezTo>
                <a:lnTo>
                  <a:pt x="2258592" y="25078"/>
                </a:lnTo>
                <a:lnTo>
                  <a:pt x="2487254" y="25078"/>
                </a:lnTo>
                <a:lnTo>
                  <a:pt x="2345631" y="824659"/>
                </a:lnTo>
                <a:cubicBezTo>
                  <a:pt x="2336780" y="863015"/>
                  <a:pt x="2335305" y="901371"/>
                  <a:pt x="2335305" y="935302"/>
                </a:cubicBezTo>
                <a:cubicBezTo>
                  <a:pt x="2335305" y="1172815"/>
                  <a:pt x="2518235" y="1277557"/>
                  <a:pt x="2946054" y="1277557"/>
                </a:cubicBezTo>
                <a:cubicBezTo>
                  <a:pt x="3435834" y="1277557"/>
                  <a:pt x="3561229" y="1143310"/>
                  <a:pt x="3615813" y="826134"/>
                </a:cubicBezTo>
                <a:close/>
                <a:moveTo>
                  <a:pt x="9677575" y="23602"/>
                </a:moveTo>
                <a:lnTo>
                  <a:pt x="11319517" y="23602"/>
                </a:lnTo>
                <a:lnTo>
                  <a:pt x="11135112" y="218334"/>
                </a:lnTo>
                <a:lnTo>
                  <a:pt x="10472729" y="218334"/>
                </a:lnTo>
                <a:lnTo>
                  <a:pt x="10255869" y="1442783"/>
                </a:lnTo>
                <a:lnTo>
                  <a:pt x="10025732" y="1442783"/>
                </a:lnTo>
                <a:lnTo>
                  <a:pt x="10242592" y="218334"/>
                </a:lnTo>
                <a:lnTo>
                  <a:pt x="9488744" y="218334"/>
                </a:lnTo>
                <a:close/>
                <a:moveTo>
                  <a:pt x="4223612" y="23602"/>
                </a:moveTo>
                <a:lnTo>
                  <a:pt x="5730982" y="23602"/>
                </a:lnTo>
                <a:lnTo>
                  <a:pt x="5730982" y="23945"/>
                </a:lnTo>
                <a:lnTo>
                  <a:pt x="5546902" y="218334"/>
                </a:lnTo>
                <a:lnTo>
                  <a:pt x="4419819" y="218334"/>
                </a:lnTo>
                <a:lnTo>
                  <a:pt x="4343106" y="644678"/>
                </a:lnTo>
                <a:lnTo>
                  <a:pt x="5552803" y="644678"/>
                </a:lnTo>
                <a:lnTo>
                  <a:pt x="5392002" y="814331"/>
                </a:lnTo>
                <a:lnTo>
                  <a:pt x="4313601" y="814331"/>
                </a:lnTo>
                <a:lnTo>
                  <a:pt x="4236889" y="1249527"/>
                </a:lnTo>
                <a:lnTo>
                  <a:pt x="5521823" y="1249527"/>
                </a:lnTo>
                <a:lnTo>
                  <a:pt x="5337418" y="1442783"/>
                </a:lnTo>
                <a:lnTo>
                  <a:pt x="3972821" y="1442783"/>
                </a:lnTo>
                <a:close/>
                <a:moveTo>
                  <a:pt x="1094627" y="0"/>
                </a:moveTo>
                <a:cubicBezTo>
                  <a:pt x="1650794" y="0"/>
                  <a:pt x="1934040" y="187356"/>
                  <a:pt x="1934040" y="590096"/>
                </a:cubicBezTo>
                <a:cubicBezTo>
                  <a:pt x="1934040" y="770076"/>
                  <a:pt x="1882406" y="880719"/>
                  <a:pt x="1818970" y="969233"/>
                </a:cubicBezTo>
                <a:lnTo>
                  <a:pt x="1575556" y="969233"/>
                </a:lnTo>
                <a:cubicBezTo>
                  <a:pt x="1677348" y="863015"/>
                  <a:pt x="1700952" y="747947"/>
                  <a:pt x="1700952" y="612225"/>
                </a:cubicBezTo>
                <a:cubicBezTo>
                  <a:pt x="1700952" y="303900"/>
                  <a:pt x="1497369" y="191781"/>
                  <a:pt x="1060698" y="191781"/>
                </a:cubicBezTo>
                <a:cubicBezTo>
                  <a:pt x="449948" y="191781"/>
                  <a:pt x="231613" y="380612"/>
                  <a:pt x="231613" y="830560"/>
                </a:cubicBezTo>
                <a:cubicBezTo>
                  <a:pt x="231613" y="1116757"/>
                  <a:pt x="420443" y="1248053"/>
                  <a:pt x="709590" y="1248053"/>
                </a:cubicBezTo>
                <a:lnTo>
                  <a:pt x="1352795" y="1248053"/>
                </a:lnTo>
                <a:lnTo>
                  <a:pt x="964807" y="832036"/>
                </a:lnTo>
                <a:lnTo>
                  <a:pt x="1268707" y="832036"/>
                </a:lnTo>
                <a:lnTo>
                  <a:pt x="1841100" y="1441310"/>
                </a:lnTo>
                <a:lnTo>
                  <a:pt x="674185" y="1441310"/>
                </a:lnTo>
                <a:lnTo>
                  <a:pt x="674185" y="1442785"/>
                </a:lnTo>
                <a:cubicBezTo>
                  <a:pt x="280296" y="1442785"/>
                  <a:pt x="0" y="1237727"/>
                  <a:pt x="0" y="852689"/>
                </a:cubicBezTo>
                <a:cubicBezTo>
                  <a:pt x="0" y="286197"/>
                  <a:pt x="354058" y="0"/>
                  <a:pt x="1094627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5430019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06492D8-8D53-47F8-BDA6-7C4DDFD7D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Quesst</a:t>
            </a:r>
            <a:r>
              <a:rPr lang="en-US" dirty="0"/>
              <a:t> Mission Introduction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49B76575-A55C-45EC-91E5-AF751F185344}"/>
              </a:ext>
            </a:extLst>
          </p:cNvPr>
          <p:cNvSpPr txBox="1">
            <a:spLocks/>
          </p:cNvSpPr>
          <p:nvPr/>
        </p:nvSpPr>
        <p:spPr>
          <a:xfrm>
            <a:off x="133643" y="3535772"/>
            <a:ext cx="3766244" cy="2928250"/>
          </a:xfrm>
          <a:prstGeom prst="rect">
            <a:avLst/>
          </a:prstGeom>
        </p:spPr>
        <p:txBody>
          <a:bodyPr/>
          <a:lstStyle>
            <a:lvl1pPr marL="342891" indent="-342891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>
                  <a:lumMod val="75000"/>
                </a:schemeClr>
              </a:buClr>
              <a:buFont typeface="Wingdings" charset="2"/>
              <a:buChar char="Ø"/>
              <a:defRPr sz="2400" b="1" kern="1200">
                <a:solidFill>
                  <a:schemeClr val="tx1"/>
                </a:solidFill>
                <a:latin typeface="+mn-lt"/>
                <a:ea typeface="ヒラギノ角ゴ Pro W3" pitchFamily="-109" charset="-128"/>
                <a:cs typeface="ヒラギノ角ゴ Pro W3" pitchFamily="-109" charset="-128"/>
              </a:defRPr>
            </a:lvl1pPr>
            <a:lvl2pPr marL="742932" indent="-285744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ヒラギノ角ゴ Pro W3" pitchFamily="-109" charset="-128"/>
                <a:cs typeface="ヒラギノ角ゴ Pro W3"/>
              </a:defRPr>
            </a:lvl2pPr>
            <a:lvl3pPr marL="1142971" indent="-228594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ヒラギノ角ゴ Pro W3"/>
              </a:defRPr>
            </a:lvl3pPr>
            <a:lvl4pPr marL="1600160" indent="-228594" algn="l" rtl="0" eaLnBrk="1" fontAlgn="base" hangingPunct="1">
              <a:spcBef>
                <a:spcPct val="20000"/>
              </a:spcBef>
              <a:spcAft>
                <a:spcPct val="0"/>
              </a:spcAft>
              <a:buFont typeface="Courier New" charset="0"/>
              <a:buChar char="o"/>
              <a:defRPr sz="16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ヒラギノ角ゴ Pro W3"/>
              </a:defRPr>
            </a:lvl4pPr>
            <a:lvl5pPr marL="2057349" indent="-228594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ヒラギノ角ゴ Pro W3" charset="-128"/>
                <a:cs typeface="ヒラギノ角ゴ Pro W3" charset="-128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charset="2"/>
              <a:buNone/>
            </a:pPr>
            <a:r>
              <a:rPr lang="en-US" sz="2000" dirty="0"/>
              <a:t>X-59</a:t>
            </a:r>
          </a:p>
          <a:p>
            <a:pPr marL="0" indent="0" algn="ctr">
              <a:buFont typeface="Wingdings" charset="2"/>
              <a:buNone/>
            </a:pPr>
            <a:r>
              <a:rPr lang="en-US" sz="1800" b="0" dirty="0"/>
              <a:t>Mach 1.4 at 53,200 ft</a:t>
            </a:r>
          </a:p>
          <a:p>
            <a:pPr marL="0" indent="0" algn="ctr">
              <a:buFont typeface="Wingdings" charset="2"/>
              <a:buNone/>
            </a:pPr>
            <a:r>
              <a:rPr lang="en-US" sz="1800" b="0" dirty="0"/>
              <a:t>Low-boom Perceived Level (PL): 75 dB</a:t>
            </a:r>
          </a:p>
        </p:txBody>
      </p: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F765869C-1E07-4D63-851B-04E91F0FB9A7}"/>
              </a:ext>
            </a:extLst>
          </p:cNvPr>
          <p:cNvSpPr txBox="1">
            <a:spLocks/>
          </p:cNvSpPr>
          <p:nvPr/>
        </p:nvSpPr>
        <p:spPr>
          <a:xfrm>
            <a:off x="3964488" y="1101666"/>
            <a:ext cx="8227512" cy="5351701"/>
          </a:xfrm>
          <a:prstGeom prst="rect">
            <a:avLst/>
          </a:prstGeom>
        </p:spPr>
        <p:txBody>
          <a:bodyPr/>
          <a:lstStyle>
            <a:lvl1pPr marL="342891" indent="-34289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>
                  <a:lumMod val="75000"/>
                </a:schemeClr>
              </a:buClr>
              <a:buFont typeface="Wingdings" charset="2"/>
              <a:buChar char="Ø"/>
              <a:defRPr sz="2400" b="1" kern="1200">
                <a:solidFill>
                  <a:schemeClr val="tx1"/>
                </a:solidFill>
                <a:latin typeface="+mn-lt"/>
                <a:ea typeface="ヒラギノ角ゴ Pro W3" pitchFamily="-109" charset="-128"/>
                <a:cs typeface="ヒラギノ角ゴ Pro W3" pitchFamily="-109" charset="-128"/>
              </a:defRPr>
            </a:lvl1pPr>
            <a:lvl2pPr marL="742932" indent="-28574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ヒラギノ角ゴ Pro W3" pitchFamily="-109" charset="-128"/>
                <a:cs typeface="ヒラギノ角ゴ Pro W3"/>
              </a:defRPr>
            </a:lvl2pPr>
            <a:lvl3pPr marL="1142971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ヒラギノ角ゴ Pro W3"/>
              </a:defRPr>
            </a:lvl3pPr>
            <a:lvl4pPr marL="1600160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charset="0"/>
              <a:buChar char="o"/>
              <a:defRPr sz="16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ヒラギノ角ゴ Pro W3"/>
              </a:defRPr>
            </a:lvl4pPr>
            <a:lvl5pPr marL="2057349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ヒラギノ角ゴ Pro W3" charset="-128"/>
                <a:cs typeface="ヒラギノ角ゴ Pro W3" charset="-128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Community Noise Surveys to start in 2025</a:t>
            </a:r>
          </a:p>
          <a:p>
            <a:pPr lvl="1"/>
            <a:r>
              <a:rPr lang="en-US" dirty="0"/>
              <a:t>Four to six community tests are being planned</a:t>
            </a:r>
          </a:p>
          <a:p>
            <a:pPr lvl="2"/>
            <a:r>
              <a:rPr lang="en-US" dirty="0"/>
              <a:t>X-59 will fly supersonic over a community creating a low-boom of a prescribed loudness chosen by experimental design</a:t>
            </a:r>
          </a:p>
          <a:p>
            <a:pPr lvl="2"/>
            <a:r>
              <a:rPr lang="en-US" dirty="0"/>
              <a:t>Noise monitors will record the low-booms</a:t>
            </a:r>
          </a:p>
          <a:p>
            <a:pPr lvl="2"/>
            <a:r>
              <a:rPr lang="en-US" dirty="0"/>
              <a:t>Survey participants will report their annoyance</a:t>
            </a:r>
          </a:p>
          <a:p>
            <a:pPr lvl="1"/>
            <a:r>
              <a:rPr lang="en-US" dirty="0"/>
              <a:t>Boom level vs. annoyance data (dose-response curves) will be provided to</a:t>
            </a:r>
          </a:p>
          <a:p>
            <a:pPr lvl="2"/>
            <a:r>
              <a:rPr lang="en-US" dirty="0"/>
              <a:t>International Civil Aviation Organization (ICAO) </a:t>
            </a:r>
          </a:p>
          <a:p>
            <a:pPr lvl="2"/>
            <a:r>
              <a:rPr lang="en-US" dirty="0"/>
              <a:t>US Federal Aviation Administration (FAA)</a:t>
            </a:r>
          </a:p>
          <a:p>
            <a:pPr marL="746125" lvl="2" indent="0">
              <a:buNone/>
            </a:pPr>
            <a:r>
              <a:rPr lang="en-US" sz="2000" dirty="0"/>
              <a:t>for consideration in noise certification standards</a:t>
            </a:r>
            <a:endParaRPr lang="en-US" dirty="0"/>
          </a:p>
          <a:p>
            <a:r>
              <a:rPr lang="en-US" dirty="0"/>
              <a:t>How will the X-59 noise exposure region size and loudness change across the US due to prevailing atmospheric conditions?</a:t>
            </a:r>
          </a:p>
          <a:p>
            <a:pPr lvl="1"/>
            <a:r>
              <a:rPr lang="en-US" dirty="0"/>
              <a:t>Simulation study was conducted to aid in planning community tests</a:t>
            </a:r>
          </a:p>
        </p:txBody>
      </p:sp>
      <p:pic>
        <p:nvPicPr>
          <p:cNvPr id="6" name="Picture Placeholder 25" descr="Artist illustration of the X-59 in flight over a suburb with a green landscape.">
            <a:extLst>
              <a:ext uri="{FF2B5EF4-FFF2-40B4-BE49-F238E27FC236}">
                <a16:creationId xmlns:a16="http://schemas.microsoft.com/office/drawing/2014/main" id="{21C183BB-7E33-4CE1-94A2-969CFAC078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68" r="5568"/>
          <a:stretch/>
        </p:blipFill>
        <p:spPr>
          <a:xfrm>
            <a:off x="293227" y="1157809"/>
            <a:ext cx="3714181" cy="2353670"/>
          </a:xfrm>
          <a:prstGeom prst="rect">
            <a:avLst/>
          </a:prstGeom>
          <a:pattFill prst="pct5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</p:pic>
    </p:spTree>
    <p:extLst>
      <p:ext uri="{BB962C8B-B14F-4D97-AF65-F5344CB8AC3E}">
        <p14:creationId xmlns:p14="http://schemas.microsoft.com/office/powerpoint/2010/main" val="2085083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022C215-B84E-4B9D-B2A1-207CEA55E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Presentation Overview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E0F31DD-BC82-4E38-8682-3FC0C6818157}"/>
              </a:ext>
            </a:extLst>
          </p:cNvPr>
          <p:cNvSpPr/>
          <p:nvPr/>
        </p:nvSpPr>
        <p:spPr>
          <a:xfrm>
            <a:off x="4276906" y="4469390"/>
            <a:ext cx="2262781" cy="106629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/>
                </a:solidFill>
              </a:rPr>
              <a:t>DoE Approach </a:t>
            </a:r>
            <a:br>
              <a:rPr lang="en-US" sz="2000" b="1">
                <a:solidFill>
                  <a:schemeClr val="tx1"/>
                </a:solidFill>
              </a:rPr>
            </a:br>
            <a:r>
              <a:rPr lang="en-US" sz="2000" b="1">
                <a:solidFill>
                  <a:schemeClr val="tx1"/>
                </a:solidFill>
              </a:rPr>
              <a:t>for X-59 Sonic Boom Simulation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C6A6344-1FD5-4B8C-90F0-73FB007F9E24}"/>
              </a:ext>
            </a:extLst>
          </p:cNvPr>
          <p:cNvSpPr/>
          <p:nvPr/>
        </p:nvSpPr>
        <p:spPr>
          <a:xfrm>
            <a:off x="5475890" y="5624198"/>
            <a:ext cx="2262781" cy="106629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/>
                </a:solidFill>
              </a:rPr>
              <a:t>Simulation Results and Visualizations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5D6A06F-7D94-4605-A249-F9D083C6AD50}"/>
              </a:ext>
            </a:extLst>
          </p:cNvPr>
          <p:cNvSpPr/>
          <p:nvPr/>
        </p:nvSpPr>
        <p:spPr>
          <a:xfrm>
            <a:off x="3099934" y="3341149"/>
            <a:ext cx="2262781" cy="1066291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/>
                </a:solidFill>
              </a:rPr>
              <a:t>Outline of the Sonic Boom Simulation Goals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7671416-6C63-4D88-B5A0-BBB79AE44047}"/>
              </a:ext>
            </a:extLst>
          </p:cNvPr>
          <p:cNvSpPr/>
          <p:nvPr/>
        </p:nvSpPr>
        <p:spPr>
          <a:xfrm>
            <a:off x="837153" y="1078397"/>
            <a:ext cx="2262781" cy="106629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>
                <a:solidFill>
                  <a:schemeClr val="tx1"/>
                </a:solidFill>
              </a:rPr>
              <a:t>Sonic Boom Background Info</a:t>
            </a:r>
          </a:p>
        </p:txBody>
      </p:sp>
      <p:pic>
        <p:nvPicPr>
          <p:cNvPr id="10" name="Picture Placeholder 19" descr="Artist illustration of the X-59 in flight over water and land.">
            <a:extLst>
              <a:ext uri="{FF2B5EF4-FFF2-40B4-BE49-F238E27FC236}">
                <a16:creationId xmlns:a16="http://schemas.microsoft.com/office/drawing/2014/main" id="{FC20B21F-14AE-42F9-8FEF-C26BFF5101A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755" b="7755"/>
          <a:stretch/>
        </p:blipFill>
        <p:spPr>
          <a:xfrm>
            <a:off x="7022708" y="1431568"/>
            <a:ext cx="4138719" cy="2622699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04E20CB-85EA-4B52-987D-F8B7497F6C22}"/>
              </a:ext>
            </a:extLst>
          </p:cNvPr>
          <p:cNvSpPr/>
          <p:nvPr/>
        </p:nvSpPr>
        <p:spPr>
          <a:xfrm>
            <a:off x="2082660" y="2209773"/>
            <a:ext cx="2262781" cy="106629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err="1">
                <a:solidFill>
                  <a:schemeClr val="tx1"/>
                </a:solidFill>
              </a:rPr>
              <a:t>Quesst</a:t>
            </a:r>
            <a:r>
              <a:rPr lang="en-US" sz="2200" b="1" dirty="0">
                <a:solidFill>
                  <a:schemeClr val="tx1"/>
                </a:solidFill>
              </a:rPr>
              <a:t> Mission and X-59 aircraft</a:t>
            </a:r>
          </a:p>
        </p:txBody>
      </p:sp>
      <p:pic>
        <p:nvPicPr>
          <p:cNvPr id="12" name="Picture Placeholder 14" descr="The word Quesst with an image inside of the letters. The image is of a blue sky and white clouds.">
            <a:extLst>
              <a:ext uri="{FF2B5EF4-FFF2-40B4-BE49-F238E27FC236}">
                <a16:creationId xmlns:a16="http://schemas.microsoft.com/office/drawing/2014/main" id="{BC908366-13D3-4060-B3B5-3C5D1C614AA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7" b="107"/>
          <a:stretch/>
        </p:blipFill>
        <p:spPr>
          <a:xfrm>
            <a:off x="572164" y="5535681"/>
            <a:ext cx="3020991" cy="391355"/>
          </a:xfrm>
          <a:custGeom>
            <a:avLst/>
            <a:gdLst>
              <a:gd name="connsiteX0" fmla="*/ 6436472 w 11319517"/>
              <a:gd name="connsiteY0" fmla="*/ 25078 h 1466388"/>
              <a:gd name="connsiteX1" fmla="*/ 7584209 w 11319517"/>
              <a:gd name="connsiteY1" fmla="*/ 25078 h 1466388"/>
              <a:gd name="connsiteX2" fmla="*/ 8351334 w 11319517"/>
              <a:gd name="connsiteY2" fmla="*/ 25078 h 1466388"/>
              <a:gd name="connsiteX3" fmla="*/ 8354284 w 11319517"/>
              <a:gd name="connsiteY3" fmla="*/ 25078 h 1466388"/>
              <a:gd name="connsiteX4" fmla="*/ 9488595 w 11319517"/>
              <a:gd name="connsiteY4" fmla="*/ 25078 h 1466388"/>
              <a:gd name="connsiteX5" fmla="*/ 9488595 w 11319517"/>
              <a:gd name="connsiteY5" fmla="*/ 39370 h 1466388"/>
              <a:gd name="connsiteX6" fmla="*/ 9319091 w 11319517"/>
              <a:gd name="connsiteY6" fmla="*/ 219810 h 1466388"/>
              <a:gd name="connsiteX7" fmla="*/ 8302651 w 11319517"/>
              <a:gd name="connsiteY7" fmla="*/ 219810 h 1466388"/>
              <a:gd name="connsiteX8" fmla="*/ 7933841 w 11319517"/>
              <a:gd name="connsiteY8" fmla="*/ 480927 h 1466388"/>
              <a:gd name="connsiteX9" fmla="*/ 8321829 w 11319517"/>
              <a:gd name="connsiteY9" fmla="*/ 646154 h 1466388"/>
              <a:gd name="connsiteX10" fmla="*/ 8897172 w 11319517"/>
              <a:gd name="connsiteY10" fmla="*/ 646154 h 1466388"/>
              <a:gd name="connsiteX11" fmla="*/ 9360398 w 11319517"/>
              <a:gd name="connsiteY11" fmla="*/ 961855 h 1466388"/>
              <a:gd name="connsiteX12" fmla="*/ 8717193 w 11319517"/>
              <a:gd name="connsiteY12" fmla="*/ 1442784 h 1466388"/>
              <a:gd name="connsiteX13" fmla="*/ 7469140 w 11319517"/>
              <a:gd name="connsiteY13" fmla="*/ 1442784 h 1466388"/>
              <a:gd name="connsiteX14" fmla="*/ 7653545 w 11319517"/>
              <a:gd name="connsiteY14" fmla="*/ 1249527 h 1466388"/>
              <a:gd name="connsiteX15" fmla="*/ 8767351 w 11319517"/>
              <a:gd name="connsiteY15" fmla="*/ 1249527 h 1466388"/>
              <a:gd name="connsiteX16" fmla="*/ 9136161 w 11319517"/>
              <a:gd name="connsiteY16" fmla="*/ 986935 h 1466388"/>
              <a:gd name="connsiteX17" fmla="*/ 8748173 w 11319517"/>
              <a:gd name="connsiteY17" fmla="*/ 815807 h 1466388"/>
              <a:gd name="connsiteX18" fmla="*/ 8175780 w 11319517"/>
              <a:gd name="connsiteY18" fmla="*/ 815807 h 1466388"/>
              <a:gd name="connsiteX19" fmla="*/ 7709604 w 11319517"/>
              <a:gd name="connsiteY19" fmla="*/ 495679 h 1466388"/>
              <a:gd name="connsiteX20" fmla="*/ 7795168 w 11319517"/>
              <a:gd name="connsiteY20" fmla="*/ 219810 h 1466388"/>
              <a:gd name="connsiteX21" fmla="*/ 7222775 w 11319517"/>
              <a:gd name="connsiteY21" fmla="*/ 219810 h 1466388"/>
              <a:gd name="connsiteX22" fmla="*/ 6386314 w 11319517"/>
              <a:gd name="connsiteY22" fmla="*/ 219810 h 1466388"/>
              <a:gd name="connsiteX23" fmla="*/ 6017504 w 11319517"/>
              <a:gd name="connsiteY23" fmla="*/ 480927 h 1466388"/>
              <a:gd name="connsiteX24" fmla="*/ 6405492 w 11319517"/>
              <a:gd name="connsiteY24" fmla="*/ 646154 h 1466388"/>
              <a:gd name="connsiteX25" fmla="*/ 6980836 w 11319517"/>
              <a:gd name="connsiteY25" fmla="*/ 646154 h 1466388"/>
              <a:gd name="connsiteX26" fmla="*/ 7442586 w 11319517"/>
              <a:gd name="connsiteY26" fmla="*/ 961855 h 1466388"/>
              <a:gd name="connsiteX27" fmla="*/ 6799381 w 11319517"/>
              <a:gd name="connsiteY27" fmla="*/ 1442784 h 1466388"/>
              <a:gd name="connsiteX28" fmla="*/ 5551328 w 11319517"/>
              <a:gd name="connsiteY28" fmla="*/ 1442784 h 1466388"/>
              <a:gd name="connsiteX29" fmla="*/ 5735733 w 11319517"/>
              <a:gd name="connsiteY29" fmla="*/ 1249527 h 1466388"/>
              <a:gd name="connsiteX30" fmla="*/ 6849539 w 11319517"/>
              <a:gd name="connsiteY30" fmla="*/ 1249527 h 1466388"/>
              <a:gd name="connsiteX31" fmla="*/ 7218349 w 11319517"/>
              <a:gd name="connsiteY31" fmla="*/ 986935 h 1466388"/>
              <a:gd name="connsiteX32" fmla="*/ 6830361 w 11319517"/>
              <a:gd name="connsiteY32" fmla="*/ 815807 h 1466388"/>
              <a:gd name="connsiteX33" fmla="*/ 6257968 w 11319517"/>
              <a:gd name="connsiteY33" fmla="*/ 815807 h 1466388"/>
              <a:gd name="connsiteX34" fmla="*/ 5791792 w 11319517"/>
              <a:gd name="connsiteY34" fmla="*/ 495679 h 1466388"/>
              <a:gd name="connsiteX35" fmla="*/ 6436472 w 11319517"/>
              <a:gd name="connsiteY35" fmla="*/ 25078 h 1466388"/>
              <a:gd name="connsiteX36" fmla="*/ 3757436 w 11319517"/>
              <a:gd name="connsiteY36" fmla="*/ 23603 h 1466388"/>
              <a:gd name="connsiteX37" fmla="*/ 3989049 w 11319517"/>
              <a:gd name="connsiteY37" fmla="*/ 23603 h 1466388"/>
              <a:gd name="connsiteX38" fmla="*/ 3847426 w 11319517"/>
              <a:gd name="connsiteY38" fmla="*/ 823183 h 1466388"/>
              <a:gd name="connsiteX39" fmla="*/ 2912124 w 11319517"/>
              <a:gd name="connsiteY39" fmla="*/ 1466388 h 1466388"/>
              <a:gd name="connsiteX40" fmla="*/ 2103692 w 11319517"/>
              <a:gd name="connsiteY40" fmla="*/ 966281 h 1466388"/>
              <a:gd name="connsiteX41" fmla="*/ 2116969 w 11319517"/>
              <a:gd name="connsiteY41" fmla="*/ 824659 h 1466388"/>
              <a:gd name="connsiteX42" fmla="*/ 2258592 w 11319517"/>
              <a:gd name="connsiteY42" fmla="*/ 25078 h 1466388"/>
              <a:gd name="connsiteX43" fmla="*/ 2487254 w 11319517"/>
              <a:gd name="connsiteY43" fmla="*/ 25078 h 1466388"/>
              <a:gd name="connsiteX44" fmla="*/ 2345631 w 11319517"/>
              <a:gd name="connsiteY44" fmla="*/ 824659 h 1466388"/>
              <a:gd name="connsiteX45" fmla="*/ 2335305 w 11319517"/>
              <a:gd name="connsiteY45" fmla="*/ 935302 h 1466388"/>
              <a:gd name="connsiteX46" fmla="*/ 2946054 w 11319517"/>
              <a:gd name="connsiteY46" fmla="*/ 1277557 h 1466388"/>
              <a:gd name="connsiteX47" fmla="*/ 3615813 w 11319517"/>
              <a:gd name="connsiteY47" fmla="*/ 826134 h 1466388"/>
              <a:gd name="connsiteX48" fmla="*/ 9677575 w 11319517"/>
              <a:gd name="connsiteY48" fmla="*/ 23602 h 1466388"/>
              <a:gd name="connsiteX49" fmla="*/ 11319517 w 11319517"/>
              <a:gd name="connsiteY49" fmla="*/ 23602 h 1466388"/>
              <a:gd name="connsiteX50" fmla="*/ 11135112 w 11319517"/>
              <a:gd name="connsiteY50" fmla="*/ 218334 h 1466388"/>
              <a:gd name="connsiteX51" fmla="*/ 10472729 w 11319517"/>
              <a:gd name="connsiteY51" fmla="*/ 218334 h 1466388"/>
              <a:gd name="connsiteX52" fmla="*/ 10255869 w 11319517"/>
              <a:gd name="connsiteY52" fmla="*/ 1442783 h 1466388"/>
              <a:gd name="connsiteX53" fmla="*/ 10025732 w 11319517"/>
              <a:gd name="connsiteY53" fmla="*/ 1442783 h 1466388"/>
              <a:gd name="connsiteX54" fmla="*/ 10242592 w 11319517"/>
              <a:gd name="connsiteY54" fmla="*/ 218334 h 1466388"/>
              <a:gd name="connsiteX55" fmla="*/ 9488744 w 11319517"/>
              <a:gd name="connsiteY55" fmla="*/ 218334 h 1466388"/>
              <a:gd name="connsiteX56" fmla="*/ 4223612 w 11319517"/>
              <a:gd name="connsiteY56" fmla="*/ 23602 h 1466388"/>
              <a:gd name="connsiteX57" fmla="*/ 5730982 w 11319517"/>
              <a:gd name="connsiteY57" fmla="*/ 23602 h 1466388"/>
              <a:gd name="connsiteX58" fmla="*/ 5730982 w 11319517"/>
              <a:gd name="connsiteY58" fmla="*/ 23945 h 1466388"/>
              <a:gd name="connsiteX59" fmla="*/ 5546902 w 11319517"/>
              <a:gd name="connsiteY59" fmla="*/ 218334 h 1466388"/>
              <a:gd name="connsiteX60" fmla="*/ 4419819 w 11319517"/>
              <a:gd name="connsiteY60" fmla="*/ 218334 h 1466388"/>
              <a:gd name="connsiteX61" fmla="*/ 4343106 w 11319517"/>
              <a:gd name="connsiteY61" fmla="*/ 644678 h 1466388"/>
              <a:gd name="connsiteX62" fmla="*/ 5552803 w 11319517"/>
              <a:gd name="connsiteY62" fmla="*/ 644678 h 1466388"/>
              <a:gd name="connsiteX63" fmla="*/ 5392002 w 11319517"/>
              <a:gd name="connsiteY63" fmla="*/ 814331 h 1466388"/>
              <a:gd name="connsiteX64" fmla="*/ 4313601 w 11319517"/>
              <a:gd name="connsiteY64" fmla="*/ 814331 h 1466388"/>
              <a:gd name="connsiteX65" fmla="*/ 4236889 w 11319517"/>
              <a:gd name="connsiteY65" fmla="*/ 1249527 h 1466388"/>
              <a:gd name="connsiteX66" fmla="*/ 5521823 w 11319517"/>
              <a:gd name="connsiteY66" fmla="*/ 1249527 h 1466388"/>
              <a:gd name="connsiteX67" fmla="*/ 5337418 w 11319517"/>
              <a:gd name="connsiteY67" fmla="*/ 1442783 h 1466388"/>
              <a:gd name="connsiteX68" fmla="*/ 3972821 w 11319517"/>
              <a:gd name="connsiteY68" fmla="*/ 1442783 h 1466388"/>
              <a:gd name="connsiteX69" fmla="*/ 1094627 w 11319517"/>
              <a:gd name="connsiteY69" fmla="*/ 0 h 1466388"/>
              <a:gd name="connsiteX70" fmla="*/ 1934040 w 11319517"/>
              <a:gd name="connsiteY70" fmla="*/ 590096 h 1466388"/>
              <a:gd name="connsiteX71" fmla="*/ 1818970 w 11319517"/>
              <a:gd name="connsiteY71" fmla="*/ 969233 h 1466388"/>
              <a:gd name="connsiteX72" fmla="*/ 1575556 w 11319517"/>
              <a:gd name="connsiteY72" fmla="*/ 969233 h 1466388"/>
              <a:gd name="connsiteX73" fmla="*/ 1700952 w 11319517"/>
              <a:gd name="connsiteY73" fmla="*/ 612225 h 1466388"/>
              <a:gd name="connsiteX74" fmla="*/ 1060698 w 11319517"/>
              <a:gd name="connsiteY74" fmla="*/ 191781 h 1466388"/>
              <a:gd name="connsiteX75" fmla="*/ 231613 w 11319517"/>
              <a:gd name="connsiteY75" fmla="*/ 830560 h 1466388"/>
              <a:gd name="connsiteX76" fmla="*/ 709590 w 11319517"/>
              <a:gd name="connsiteY76" fmla="*/ 1248053 h 1466388"/>
              <a:gd name="connsiteX77" fmla="*/ 1352795 w 11319517"/>
              <a:gd name="connsiteY77" fmla="*/ 1248053 h 1466388"/>
              <a:gd name="connsiteX78" fmla="*/ 964807 w 11319517"/>
              <a:gd name="connsiteY78" fmla="*/ 832036 h 1466388"/>
              <a:gd name="connsiteX79" fmla="*/ 1268707 w 11319517"/>
              <a:gd name="connsiteY79" fmla="*/ 832036 h 1466388"/>
              <a:gd name="connsiteX80" fmla="*/ 1841100 w 11319517"/>
              <a:gd name="connsiteY80" fmla="*/ 1441310 h 1466388"/>
              <a:gd name="connsiteX81" fmla="*/ 674185 w 11319517"/>
              <a:gd name="connsiteY81" fmla="*/ 1441310 h 1466388"/>
              <a:gd name="connsiteX82" fmla="*/ 674185 w 11319517"/>
              <a:gd name="connsiteY82" fmla="*/ 1442785 h 1466388"/>
              <a:gd name="connsiteX83" fmla="*/ 0 w 11319517"/>
              <a:gd name="connsiteY83" fmla="*/ 852689 h 1466388"/>
              <a:gd name="connsiteX84" fmla="*/ 1094627 w 11319517"/>
              <a:gd name="connsiteY84" fmla="*/ 0 h 1466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11319517" h="1466388">
                <a:moveTo>
                  <a:pt x="6436472" y="25078"/>
                </a:moveTo>
                <a:lnTo>
                  <a:pt x="7584209" y="25078"/>
                </a:lnTo>
                <a:lnTo>
                  <a:pt x="8351334" y="25078"/>
                </a:lnTo>
                <a:cubicBezTo>
                  <a:pt x="8352808" y="25078"/>
                  <a:pt x="8352808" y="25078"/>
                  <a:pt x="8354284" y="25078"/>
                </a:cubicBezTo>
                <a:lnTo>
                  <a:pt x="9488595" y="25078"/>
                </a:lnTo>
                <a:lnTo>
                  <a:pt x="9488595" y="39370"/>
                </a:lnTo>
                <a:lnTo>
                  <a:pt x="9319091" y="219810"/>
                </a:lnTo>
                <a:lnTo>
                  <a:pt x="8302651" y="219810"/>
                </a:lnTo>
                <a:cubicBezTo>
                  <a:pt x="8056286" y="219810"/>
                  <a:pt x="7933841" y="311274"/>
                  <a:pt x="7933841" y="480927"/>
                </a:cubicBezTo>
                <a:cubicBezTo>
                  <a:pt x="7933841" y="626976"/>
                  <a:pt x="8078414" y="646154"/>
                  <a:pt x="8321829" y="646154"/>
                </a:cubicBezTo>
                <a:lnTo>
                  <a:pt x="8897172" y="646154"/>
                </a:lnTo>
                <a:cubicBezTo>
                  <a:pt x="9202547" y="646154"/>
                  <a:pt x="9358922" y="752371"/>
                  <a:pt x="9360398" y="961855"/>
                </a:cubicBezTo>
                <a:cubicBezTo>
                  <a:pt x="9360398" y="1259854"/>
                  <a:pt x="9171567" y="1442784"/>
                  <a:pt x="8717193" y="1442784"/>
                </a:cubicBezTo>
                <a:lnTo>
                  <a:pt x="7469140" y="1442784"/>
                </a:lnTo>
                <a:lnTo>
                  <a:pt x="7653545" y="1249527"/>
                </a:lnTo>
                <a:lnTo>
                  <a:pt x="8767351" y="1249527"/>
                </a:lnTo>
                <a:cubicBezTo>
                  <a:pt x="9015192" y="1249527"/>
                  <a:pt x="9136161" y="1156587"/>
                  <a:pt x="9136161" y="986935"/>
                </a:cubicBezTo>
                <a:cubicBezTo>
                  <a:pt x="9136161" y="834985"/>
                  <a:pt x="8990112" y="815807"/>
                  <a:pt x="8748173" y="815807"/>
                </a:cubicBezTo>
                <a:lnTo>
                  <a:pt x="8175780" y="815807"/>
                </a:lnTo>
                <a:cubicBezTo>
                  <a:pt x="7860079" y="815807"/>
                  <a:pt x="7709604" y="700738"/>
                  <a:pt x="7709604" y="495679"/>
                </a:cubicBezTo>
                <a:cubicBezTo>
                  <a:pt x="7709604" y="387987"/>
                  <a:pt x="7737634" y="293572"/>
                  <a:pt x="7795168" y="219810"/>
                </a:cubicBezTo>
                <a:lnTo>
                  <a:pt x="7222775" y="219810"/>
                </a:lnTo>
                <a:lnTo>
                  <a:pt x="6386314" y="219810"/>
                </a:lnTo>
                <a:cubicBezTo>
                  <a:pt x="6139949" y="219810"/>
                  <a:pt x="6017504" y="311274"/>
                  <a:pt x="6017504" y="480927"/>
                </a:cubicBezTo>
                <a:cubicBezTo>
                  <a:pt x="6017504" y="626976"/>
                  <a:pt x="6162077" y="646154"/>
                  <a:pt x="6405492" y="646154"/>
                </a:cubicBezTo>
                <a:lnTo>
                  <a:pt x="6980836" y="646154"/>
                </a:lnTo>
                <a:cubicBezTo>
                  <a:pt x="7286210" y="646154"/>
                  <a:pt x="7442586" y="752371"/>
                  <a:pt x="7442586" y="961855"/>
                </a:cubicBezTo>
                <a:cubicBezTo>
                  <a:pt x="7442586" y="1259854"/>
                  <a:pt x="7253755" y="1442784"/>
                  <a:pt x="6799381" y="1442784"/>
                </a:cubicBezTo>
                <a:lnTo>
                  <a:pt x="5551328" y="1442784"/>
                </a:lnTo>
                <a:lnTo>
                  <a:pt x="5735733" y="1249527"/>
                </a:lnTo>
                <a:lnTo>
                  <a:pt x="6849539" y="1249527"/>
                </a:lnTo>
                <a:cubicBezTo>
                  <a:pt x="7097379" y="1249527"/>
                  <a:pt x="7218349" y="1156587"/>
                  <a:pt x="7218349" y="986935"/>
                </a:cubicBezTo>
                <a:cubicBezTo>
                  <a:pt x="7218349" y="834985"/>
                  <a:pt x="7072300" y="815807"/>
                  <a:pt x="6830361" y="815807"/>
                </a:cubicBezTo>
                <a:lnTo>
                  <a:pt x="6257968" y="815807"/>
                </a:lnTo>
                <a:cubicBezTo>
                  <a:pt x="5942267" y="815807"/>
                  <a:pt x="5791792" y="700738"/>
                  <a:pt x="5791792" y="495679"/>
                </a:cubicBezTo>
                <a:cubicBezTo>
                  <a:pt x="5791792" y="208008"/>
                  <a:pt x="5989474" y="25078"/>
                  <a:pt x="6436472" y="25078"/>
                </a:cubicBezTo>
                <a:close/>
                <a:moveTo>
                  <a:pt x="3757436" y="23603"/>
                </a:moveTo>
                <a:lnTo>
                  <a:pt x="3989049" y="23603"/>
                </a:lnTo>
                <a:lnTo>
                  <a:pt x="3847426" y="823183"/>
                </a:lnTo>
                <a:cubicBezTo>
                  <a:pt x="3770713" y="1251003"/>
                  <a:pt x="3460913" y="1466388"/>
                  <a:pt x="2912124" y="1466388"/>
                </a:cubicBezTo>
                <a:cubicBezTo>
                  <a:pt x="2351532" y="1466388"/>
                  <a:pt x="2103692" y="1301161"/>
                  <a:pt x="2103692" y="966281"/>
                </a:cubicBezTo>
                <a:cubicBezTo>
                  <a:pt x="2103692" y="922024"/>
                  <a:pt x="2105167" y="873341"/>
                  <a:pt x="2116969" y="824659"/>
                </a:cubicBezTo>
                <a:lnTo>
                  <a:pt x="2258592" y="25078"/>
                </a:lnTo>
                <a:lnTo>
                  <a:pt x="2487254" y="25078"/>
                </a:lnTo>
                <a:lnTo>
                  <a:pt x="2345631" y="824659"/>
                </a:lnTo>
                <a:cubicBezTo>
                  <a:pt x="2336780" y="863015"/>
                  <a:pt x="2335305" y="901371"/>
                  <a:pt x="2335305" y="935302"/>
                </a:cubicBezTo>
                <a:cubicBezTo>
                  <a:pt x="2335305" y="1172815"/>
                  <a:pt x="2518235" y="1277557"/>
                  <a:pt x="2946054" y="1277557"/>
                </a:cubicBezTo>
                <a:cubicBezTo>
                  <a:pt x="3435834" y="1277557"/>
                  <a:pt x="3561229" y="1143310"/>
                  <a:pt x="3615813" y="826134"/>
                </a:cubicBezTo>
                <a:close/>
                <a:moveTo>
                  <a:pt x="9677575" y="23602"/>
                </a:moveTo>
                <a:lnTo>
                  <a:pt x="11319517" y="23602"/>
                </a:lnTo>
                <a:lnTo>
                  <a:pt x="11135112" y="218334"/>
                </a:lnTo>
                <a:lnTo>
                  <a:pt x="10472729" y="218334"/>
                </a:lnTo>
                <a:lnTo>
                  <a:pt x="10255869" y="1442783"/>
                </a:lnTo>
                <a:lnTo>
                  <a:pt x="10025732" y="1442783"/>
                </a:lnTo>
                <a:lnTo>
                  <a:pt x="10242592" y="218334"/>
                </a:lnTo>
                <a:lnTo>
                  <a:pt x="9488744" y="218334"/>
                </a:lnTo>
                <a:close/>
                <a:moveTo>
                  <a:pt x="4223612" y="23602"/>
                </a:moveTo>
                <a:lnTo>
                  <a:pt x="5730982" y="23602"/>
                </a:lnTo>
                <a:lnTo>
                  <a:pt x="5730982" y="23945"/>
                </a:lnTo>
                <a:lnTo>
                  <a:pt x="5546902" y="218334"/>
                </a:lnTo>
                <a:lnTo>
                  <a:pt x="4419819" y="218334"/>
                </a:lnTo>
                <a:lnTo>
                  <a:pt x="4343106" y="644678"/>
                </a:lnTo>
                <a:lnTo>
                  <a:pt x="5552803" y="644678"/>
                </a:lnTo>
                <a:lnTo>
                  <a:pt x="5392002" y="814331"/>
                </a:lnTo>
                <a:lnTo>
                  <a:pt x="4313601" y="814331"/>
                </a:lnTo>
                <a:lnTo>
                  <a:pt x="4236889" y="1249527"/>
                </a:lnTo>
                <a:lnTo>
                  <a:pt x="5521823" y="1249527"/>
                </a:lnTo>
                <a:lnTo>
                  <a:pt x="5337418" y="1442783"/>
                </a:lnTo>
                <a:lnTo>
                  <a:pt x="3972821" y="1442783"/>
                </a:lnTo>
                <a:close/>
                <a:moveTo>
                  <a:pt x="1094627" y="0"/>
                </a:moveTo>
                <a:cubicBezTo>
                  <a:pt x="1650794" y="0"/>
                  <a:pt x="1934040" y="187356"/>
                  <a:pt x="1934040" y="590096"/>
                </a:cubicBezTo>
                <a:cubicBezTo>
                  <a:pt x="1934040" y="770076"/>
                  <a:pt x="1882406" y="880719"/>
                  <a:pt x="1818970" y="969233"/>
                </a:cubicBezTo>
                <a:lnTo>
                  <a:pt x="1575556" y="969233"/>
                </a:lnTo>
                <a:cubicBezTo>
                  <a:pt x="1677348" y="863015"/>
                  <a:pt x="1700952" y="747947"/>
                  <a:pt x="1700952" y="612225"/>
                </a:cubicBezTo>
                <a:cubicBezTo>
                  <a:pt x="1700952" y="303900"/>
                  <a:pt x="1497369" y="191781"/>
                  <a:pt x="1060698" y="191781"/>
                </a:cubicBezTo>
                <a:cubicBezTo>
                  <a:pt x="449948" y="191781"/>
                  <a:pt x="231613" y="380612"/>
                  <a:pt x="231613" y="830560"/>
                </a:cubicBezTo>
                <a:cubicBezTo>
                  <a:pt x="231613" y="1116757"/>
                  <a:pt x="420443" y="1248053"/>
                  <a:pt x="709590" y="1248053"/>
                </a:cubicBezTo>
                <a:lnTo>
                  <a:pt x="1352795" y="1248053"/>
                </a:lnTo>
                <a:lnTo>
                  <a:pt x="964807" y="832036"/>
                </a:lnTo>
                <a:lnTo>
                  <a:pt x="1268707" y="832036"/>
                </a:lnTo>
                <a:lnTo>
                  <a:pt x="1841100" y="1441310"/>
                </a:lnTo>
                <a:lnTo>
                  <a:pt x="674185" y="1441310"/>
                </a:lnTo>
                <a:lnTo>
                  <a:pt x="674185" y="1442785"/>
                </a:lnTo>
                <a:cubicBezTo>
                  <a:pt x="280296" y="1442785"/>
                  <a:pt x="0" y="1237727"/>
                  <a:pt x="0" y="852689"/>
                </a:cubicBezTo>
                <a:cubicBezTo>
                  <a:pt x="0" y="286197"/>
                  <a:pt x="354058" y="0"/>
                  <a:pt x="1094627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945453338"/>
      </p:ext>
    </p:extLst>
  </p:cSld>
  <p:clrMapOvr>
    <a:masterClrMapping/>
  </p:clrMapOvr>
</p:sld>
</file>

<file path=ppt/theme/theme1.xml><?xml version="1.0" encoding="utf-8"?>
<a:theme xmlns:a="http://schemas.openxmlformats.org/drawingml/2006/main" name="ED PPT Template 7 12 11">
  <a:themeElements>
    <a:clrScheme name="Codex">
      <a:dk1>
        <a:sysClr val="windowText" lastClr="000000"/>
      </a:dk1>
      <a:lt1>
        <a:sysClr val="window" lastClr="FFFFFF"/>
      </a:lt1>
      <a:dk2>
        <a:srgbClr val="59564B"/>
      </a:dk2>
      <a:lt2>
        <a:srgbClr val="DFDAC7"/>
      </a:lt2>
      <a:accent1>
        <a:srgbClr val="990000"/>
      </a:accent1>
      <a:accent2>
        <a:srgbClr val="EFAB16"/>
      </a:accent2>
      <a:accent3>
        <a:srgbClr val="78AC35"/>
      </a:accent3>
      <a:accent4>
        <a:srgbClr val="35ACA2"/>
      </a:accent4>
      <a:accent5>
        <a:srgbClr val="4083CF"/>
      </a:accent5>
      <a:accent6>
        <a:srgbClr val="0D335E"/>
      </a:accent6>
      <a:hlink>
        <a:srgbClr val="EF8E1C"/>
      </a:hlink>
      <a:folHlink>
        <a:srgbClr val="FEC60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B1632826-9D7F-4F63-886C-21FDD0B1FFC5}" vid="{1274DFB4-5958-4829-BEB5-752B18F4FDE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D71F3C3AD162418168A3D1EEC31C68" ma:contentTypeVersion="12" ma:contentTypeDescription="Create a new document." ma:contentTypeScope="" ma:versionID="c6577bbc6d96d8348117af017934127b">
  <xsd:schema xmlns:xsd="http://www.w3.org/2001/XMLSchema" xmlns:xs="http://www.w3.org/2001/XMLSchema" xmlns:p="http://schemas.microsoft.com/office/2006/metadata/properties" xmlns:ns3="3cb15ddf-dbe9-47ea-851d-c70642058130" xmlns:ns4="4817ca35-7031-43a6-bda2-0d9832ef6347" targetNamespace="http://schemas.microsoft.com/office/2006/metadata/properties" ma:root="true" ma:fieldsID="f094611ddd93a70ce793b93b971d7a82" ns3:_="" ns4:_="">
    <xsd:import namespace="3cb15ddf-dbe9-47ea-851d-c70642058130"/>
    <xsd:import namespace="4817ca35-7031-43a6-bda2-0d9832ef634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b15ddf-dbe9-47ea-851d-c706420581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17ca35-7031-43a6-bda2-0d9832ef634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DFA2CB0-3365-4050-8674-15C100CCEBC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39050DD-2EC3-4709-BDB0-8366CCA3A25F}">
  <ds:schemaRefs>
    <ds:schemaRef ds:uri="http://schemas.microsoft.com/office/infopath/2007/PartnerControls"/>
    <ds:schemaRef ds:uri="http://purl.org/dc/dcmitype/"/>
    <ds:schemaRef ds:uri="3cb15ddf-dbe9-47ea-851d-c70642058130"/>
    <ds:schemaRef ds:uri="4817ca35-7031-43a6-bda2-0d9832ef6347"/>
    <ds:schemaRef ds:uri="http://purl.org/dc/terms/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AD52009-7846-476E-A2B2-B2506CB8A06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cb15ddf-dbe9-47ea-851d-c70642058130"/>
    <ds:schemaRef ds:uri="4817ca35-7031-43a6-bda2-0d9832ef634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7005d458-45be-48ae-8140-d43da96dd17b}" enabled="0" method="" siteId="{7005d458-45be-48ae-8140-d43da96dd17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NASA_template_2020_v2</Template>
  <TotalTime>8647</TotalTime>
  <Words>1477</Words>
  <Application>Microsoft Office PowerPoint</Application>
  <PresentationFormat>Widescreen</PresentationFormat>
  <Paragraphs>277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8" baseType="lpstr">
      <vt:lpstr>Arial</vt:lpstr>
      <vt:lpstr>Calibri</vt:lpstr>
      <vt:lpstr>Cambria Math</vt:lpstr>
      <vt:lpstr>Courier New</vt:lpstr>
      <vt:lpstr>Times New Roman</vt:lpstr>
      <vt:lpstr>Wingdings</vt:lpstr>
      <vt:lpstr>ED PPT Template 7 12 11</vt:lpstr>
      <vt:lpstr>PowerPoint Presentation</vt:lpstr>
      <vt:lpstr>Presentation Overview</vt:lpstr>
      <vt:lpstr>Presentation Overview</vt:lpstr>
      <vt:lpstr>Brief and abbreviated history of civilian supersonic flight</vt:lpstr>
      <vt:lpstr>Traditional N-wave Sonic Booms and Shaped Low-Booms</vt:lpstr>
      <vt:lpstr>Sonic Boom Exposure Region Size</vt:lpstr>
      <vt:lpstr>Presentation Overview</vt:lpstr>
      <vt:lpstr>Quesst Mission Introduction</vt:lpstr>
      <vt:lpstr>Presentation Overview</vt:lpstr>
      <vt:lpstr>Goals of Sonic Boom Propagation Simulation</vt:lpstr>
      <vt:lpstr>Presentation Overview</vt:lpstr>
      <vt:lpstr>Design of Experiments Approach</vt:lpstr>
      <vt:lpstr>Subset analysis to determine simulation resolution</vt:lpstr>
      <vt:lpstr>To determine importance of input factors, used decision tree and bootstrap forest analysis</vt:lpstr>
      <vt:lpstr>To determine importance of input factors, used decision tree and bootstrap forest analysis</vt:lpstr>
      <vt:lpstr>To determine importance of input factors, used decision tree and bootstrap forest analysis</vt:lpstr>
      <vt:lpstr>To determine importance of input factors, used decision tree and bootstrap forest analysis</vt:lpstr>
      <vt:lpstr>Bootstrap forest analysis description</vt:lpstr>
      <vt:lpstr>Bootstrap forest results</vt:lpstr>
      <vt:lpstr>Carpet width (CW) mean and standard deviation (SD) results</vt:lpstr>
      <vt:lpstr>Final Design</vt:lpstr>
      <vt:lpstr>Presentation Overview</vt:lpstr>
      <vt:lpstr>Visualization Techniques: Violin Plots for Loudness</vt:lpstr>
      <vt:lpstr>Visualization Techniques: Violin Plots for Climate Results</vt:lpstr>
      <vt:lpstr>Visualization Techniques: Map plots for Loudness and Variability</vt:lpstr>
      <vt:lpstr>Visualization Techniques: Map plots for Season and Heading</vt:lpstr>
      <vt:lpstr>Visualization Techniques: Map plots for multiple linear regression</vt:lpstr>
      <vt:lpstr>Key simulation results</vt:lpstr>
      <vt:lpstr>Additional activity since completing this simulation study</vt:lpstr>
      <vt:lpstr>Summary</vt:lpstr>
      <vt:lpstr>Thank you</vt:lpstr>
    </vt:vector>
  </TitlesOfParts>
  <Company>HPES ACES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Doebler, William J. (LARC-D321)</dc:creator>
  <cp:lastModifiedBy>Doebler, William J. (LARC-D321)</cp:lastModifiedBy>
  <cp:revision>7</cp:revision>
  <dcterms:created xsi:type="dcterms:W3CDTF">2022-04-06T14:49:56Z</dcterms:created>
  <dcterms:modified xsi:type="dcterms:W3CDTF">2023-05-24T17:02:24Z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0x010100E2D71F3C3AD162418168A3D1EEC31C68</vt:lpwstr>
  </property>
</Properties>
</file>