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media/image7.jpg" ContentType="image/jpeg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52" r:id="rId4"/>
  </p:sldMasterIdLst>
  <p:notesMasterIdLst>
    <p:notesMasterId r:id="rId27"/>
  </p:notesMasterIdLst>
  <p:handoutMasterIdLst>
    <p:handoutMasterId r:id="rId28"/>
  </p:handoutMasterIdLst>
  <p:sldIdLst>
    <p:sldId id="256" r:id="rId5"/>
    <p:sldId id="2632" r:id="rId6"/>
    <p:sldId id="262" r:id="rId7"/>
    <p:sldId id="2628" r:id="rId8"/>
    <p:sldId id="2633" r:id="rId9"/>
    <p:sldId id="263" r:id="rId10"/>
    <p:sldId id="270" r:id="rId11"/>
    <p:sldId id="267" r:id="rId12"/>
    <p:sldId id="2634" r:id="rId13"/>
    <p:sldId id="2644" r:id="rId14"/>
    <p:sldId id="2637" r:id="rId15"/>
    <p:sldId id="2643" r:id="rId16"/>
    <p:sldId id="264" r:id="rId17"/>
    <p:sldId id="266" r:id="rId18"/>
    <p:sldId id="269" r:id="rId19"/>
    <p:sldId id="265" r:id="rId20"/>
    <p:sldId id="258" r:id="rId21"/>
    <p:sldId id="276" r:id="rId22"/>
    <p:sldId id="2629" r:id="rId23"/>
    <p:sldId id="275" r:id="rId24"/>
    <p:sldId id="2631" r:id="rId25"/>
    <p:sldId id="259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12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2" d="100"/>
          <a:sy n="122" d="100"/>
        </p:scale>
        <p:origin x="4998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2644CF8-BCE4-1823-BE39-2FB8A337C95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E49D87-95B9-C0A7-CEEF-C54907A5E6B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A585D0-468D-4925-998E-1BB2184D8D20}" type="datetimeFigureOut">
              <a:rPr lang="en-US" smtClean="0"/>
              <a:t>5/25/2023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401234-5D1B-0C03-F591-E076A668083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9F5371-4F47-9B3D-D60B-BD64DD557E7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72B42C-F2F9-4BE1-A9D9-4F9BB095F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7026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888587-7889-4FC5-B1DC-7A84E056A5FE}" type="datetimeFigureOut">
              <a:rPr lang="en-US" smtClean="0"/>
              <a:t>5/25/2023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C224A0-3470-48C3-8C6B-F60D2FF1B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354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Major ACS3 flight hardware subsystems.  Total ACS3 spacecraft mass: 16 kg.  Solar Sail deployed dimensions:  9 m x 9 m (10 m x 10 m with boom tips).  Not shown: 12U </a:t>
            </a:r>
            <a:r>
              <a:rPr lang="en-US" dirty="0" err="1">
                <a:cs typeface="Calibri"/>
              </a:rPr>
              <a:t>ExoLaunch</a:t>
            </a:r>
            <a:r>
              <a:rPr lang="en-US" dirty="0">
                <a:cs typeface="Calibri"/>
              </a:rPr>
              <a:t> dispenser.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F8CB27EF-5A81-9F4A-A956-590125B6A7F5}" type="slidenum">
              <a:rPr lang="en-US">
                <a:solidFill>
                  <a:prstClr val="black"/>
                </a:solidFill>
                <a:latin typeface="Calibri"/>
              </a:rPr>
              <a:pPr defTabSz="465887">
                <a:defRPr/>
              </a:pPr>
              <a:t>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6822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4E82B494-6F58-4ED2-9275-CDC271FFBF4D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19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45301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id="{468CC1EB-9DA1-5DDB-FF98-9E11B7EA93F8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 t="-23334" b="-12068"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ln w="31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5th, 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6th International Symposium on Space Sailing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8867-C5B3-444F-A4E0-CADD95F60B8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C297C6E-9425-4095-D149-ACAA70E884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1876" y="-17814"/>
            <a:ext cx="868680" cy="868680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440D4D6D-00D8-6D48-57B4-A6A5D98AE0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1668" y="-68333"/>
            <a:ext cx="1901044" cy="950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3838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5th, 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6th International Symposium on Space Sailing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8867-C5B3-444F-A4E0-CADD95F60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699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5th, 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6th International Symposium on Space Sailing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8867-C5B3-444F-A4E0-CADD95F60B8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bk object 16">
            <a:extLst>
              <a:ext uri="{FF2B5EF4-FFF2-40B4-BE49-F238E27FC236}">
                <a16:creationId xmlns:a16="http://schemas.microsoft.com/office/drawing/2014/main" id="{FB6AC90C-5BD2-D1D4-1D85-ADA1740F325F}"/>
              </a:ext>
            </a:extLst>
          </p:cNvPr>
          <p:cNvSpPr/>
          <p:nvPr userDrawn="1"/>
        </p:nvSpPr>
        <p:spPr>
          <a:xfrm>
            <a:off x="0" y="-3048"/>
            <a:ext cx="12192000" cy="8412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C4B5053-9619-4D97-D258-3CF6B0AD67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1876" y="-17814"/>
            <a:ext cx="868680" cy="868680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DBEB9A87-025E-044E-3CD6-4DA37B6D373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1668" y="-68333"/>
            <a:ext cx="1901044" cy="950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1035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1"/>
            <a:ext cx="10058400" cy="83184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946150"/>
            <a:ext cx="4937760" cy="49229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946150"/>
            <a:ext cx="4937760" cy="49229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5th, 2023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6th International Symposium on Space Sailing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8867-C5B3-444F-A4E0-CADD95F60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329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1"/>
            <a:ext cx="10058400" cy="812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961285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1697567"/>
            <a:ext cx="4937760" cy="41715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961285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1697566"/>
            <a:ext cx="4937760" cy="41715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5th, 2023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6th International Symposium on Space Sailing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8867-C5B3-444F-A4E0-CADD95F60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901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5th, 2023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6th International Symposium on Space Sailing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8867-C5B3-444F-A4E0-CADD95F60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43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5th, 2023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6th International Symposium on Space Sailing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8867-C5B3-444F-A4E0-CADD95F60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211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June 5th, 2023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6th International Symposium on Space Sailing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0918867-C5B3-444F-A4E0-CADD95F60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512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5th, 2023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6th International Symposium on Space Sailing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8867-C5B3-444F-A4E0-CADD95F60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601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5th, 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6th International Symposium on Space Sailing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8867-C5B3-444F-A4E0-CADD95F60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110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5th, 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6th International Symposium on Space Sailing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8867-C5B3-444F-A4E0-CADD95F60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469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CB8A173-93A8-3C82-85DF-4914D5B717FD}"/>
              </a:ext>
            </a:extLst>
          </p:cNvPr>
          <p:cNvSpPr/>
          <p:nvPr userDrawn="1"/>
        </p:nvSpPr>
        <p:spPr>
          <a:xfrm>
            <a:off x="0" y="6398325"/>
            <a:ext cx="12192000" cy="45967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bk object 16">
            <a:extLst>
              <a:ext uri="{FF2B5EF4-FFF2-40B4-BE49-F238E27FC236}">
                <a16:creationId xmlns:a16="http://schemas.microsoft.com/office/drawing/2014/main" id="{BC85DDD2-6975-7450-95EB-7EE8E5A9368E}"/>
              </a:ext>
            </a:extLst>
          </p:cNvPr>
          <p:cNvSpPr/>
          <p:nvPr userDrawn="1"/>
        </p:nvSpPr>
        <p:spPr>
          <a:xfrm>
            <a:off x="0" y="-3048"/>
            <a:ext cx="12192000" cy="84124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0"/>
            <a:ext cx="10058400" cy="838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941174"/>
            <a:ext cx="10058400" cy="492792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r>
              <a:rPr lang="en-US"/>
              <a:t>June 5th, 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6th International Symposium on Space Sailing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0918867-C5B3-444F-A4E0-CADD95F60B8D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DEF349A-F9B1-3679-06DE-D798C45AB409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-11876" y="-17814"/>
            <a:ext cx="868680" cy="86868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B205344-6CB7-D3A0-73E5-38D6CBFCBB3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1668" y="-68333"/>
            <a:ext cx="1901044" cy="950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6988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b="1" kern="1200" spc="-50" baseline="0">
          <a:ln w="3175">
            <a:solidFill>
              <a:schemeClr val="tx1"/>
            </a:solidFill>
          </a:ln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200.png"/><Relationship Id="rId4" Type="http://schemas.openxmlformats.org/officeDocument/2006/relationships/image" Target="../media/image27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EF518-7CDB-F440-889C-593A52AB38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ACS3 Flight Dynamics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82C7DF-B8B6-482A-D292-DD4E2BC6A4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85707" y="5270500"/>
            <a:ext cx="10058400" cy="1587500"/>
          </a:xfrm>
        </p:spPr>
        <p:txBody>
          <a:bodyPr>
            <a:normAutofit lnSpcReduction="10000"/>
          </a:bodyPr>
          <a:lstStyle/>
          <a:p>
            <a:pPr algn="r"/>
            <a:r>
              <a:rPr lang="en-US" sz="1800" b="1" dirty="0">
                <a:solidFill>
                  <a:schemeClr val="tx1"/>
                </a:solidFill>
                <a:latin typeface="+mn-lt"/>
              </a:rPr>
              <a:t>Andres </a:t>
            </a:r>
            <a:r>
              <a:rPr lang="en-US" sz="1800" b="1" dirty="0" err="1">
                <a:solidFill>
                  <a:schemeClr val="tx1"/>
                </a:solidFill>
                <a:latin typeface="+mn-lt"/>
              </a:rPr>
              <a:t>dono</a:t>
            </a:r>
            <a:r>
              <a:rPr lang="en-US" sz="1800" b="1" dirty="0">
                <a:solidFill>
                  <a:schemeClr val="tx1"/>
                </a:solidFill>
                <a:latin typeface="+mn-lt"/>
              </a:rPr>
              <a:t>, Ted Hendriks, Keats Wilkie</a:t>
            </a:r>
          </a:p>
          <a:p>
            <a:pPr algn="r"/>
            <a:r>
              <a:rPr lang="en-US" sz="1800" b="1" dirty="0">
                <a:solidFill>
                  <a:schemeClr val="tx1"/>
                </a:solidFill>
                <a:latin typeface="+mn-lt"/>
              </a:rPr>
              <a:t>NASA Ames Research Center</a:t>
            </a:r>
          </a:p>
          <a:p>
            <a:pPr algn="r"/>
            <a:r>
              <a:rPr lang="en-US" sz="1800" b="1" dirty="0">
                <a:solidFill>
                  <a:schemeClr val="tx1"/>
                </a:solidFill>
                <a:latin typeface="+mn-lt"/>
              </a:rPr>
              <a:t>NASA Langley research center</a:t>
            </a:r>
          </a:p>
          <a:p>
            <a:pPr algn="r"/>
            <a:r>
              <a:rPr lang="en-US" sz="1800" b="1" dirty="0">
                <a:solidFill>
                  <a:schemeClr val="tx1"/>
                </a:solidFill>
                <a:latin typeface="+mn-lt"/>
              </a:rPr>
              <a:t>6th International Symposium on Space Sailing</a:t>
            </a:r>
          </a:p>
          <a:p>
            <a:pPr algn="r"/>
            <a:endParaRPr lang="en-US" sz="1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16867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BDB6E-BD55-0E86-6236-1229A57F6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D750B-A193-68A9-A730-43E936AB48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ACS3 Mission Overview</a:t>
            </a:r>
          </a:p>
          <a:p>
            <a:r>
              <a:rPr lang="en-US" dirty="0"/>
              <a:t>Flight Dynamics Architecture</a:t>
            </a:r>
          </a:p>
          <a:p>
            <a:r>
              <a:rPr lang="en-US" dirty="0"/>
              <a:t>Solar Sail Simulation</a:t>
            </a:r>
          </a:p>
          <a:p>
            <a:r>
              <a:rPr lang="en-US" dirty="0"/>
              <a:t>Orbit Determination</a:t>
            </a:r>
          </a:p>
          <a:p>
            <a:r>
              <a:rPr lang="en-US" dirty="0"/>
              <a:t>Conclusions</a:t>
            </a:r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FF8D2AF-9C0D-3250-AEBD-CC5C34ABA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5th, 2023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FF056B-58E4-9106-0611-5496E7A52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8867-C5B3-444F-A4E0-CADD95F60B8D}" type="slidenum">
              <a:rPr lang="en-US" smtClean="0"/>
              <a:t>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BA321E-A3E8-E3A6-A8F1-2386C06B0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6th International Symposium on Space Sailing</a:t>
            </a:r>
          </a:p>
        </p:txBody>
      </p:sp>
    </p:spTree>
    <p:extLst>
      <p:ext uri="{BB962C8B-B14F-4D97-AF65-F5344CB8AC3E}">
        <p14:creationId xmlns:p14="http://schemas.microsoft.com/office/powerpoint/2010/main" val="3388773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CEA98-2FEE-E6B0-5B13-EA3698712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ACS3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B92FE-F9BA-488E-232F-0AB9E1B49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941174"/>
            <a:ext cx="4064267" cy="4927920"/>
          </a:xfrm>
        </p:spPr>
        <p:txBody>
          <a:bodyPr>
            <a:normAutofit/>
          </a:bodyPr>
          <a:lstStyle/>
          <a:p>
            <a:pPr fontAlgn="base">
              <a:buFont typeface="Arial" panose="020B0604020202020204" pitchFamily="34" charset="0"/>
              <a:buChar char="•"/>
            </a:pPr>
            <a:r>
              <a:rPr lang="en-US" dirty="0"/>
              <a:t>ACS3 is a 12U spacecraft that will deploy an 81 m</a:t>
            </a:r>
            <a:r>
              <a:rPr lang="en-US" baseline="30000" dirty="0"/>
              <a:t>2</a:t>
            </a:r>
            <a:r>
              <a:rPr lang="en-US" dirty="0"/>
              <a:t> solar sail in low Earth orbit.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dirty="0"/>
              <a:t>Launch: October-December 2023 (TBD)​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dirty="0"/>
              <a:t>Orbit:  715 km - 1000 km (TBD) 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dirty="0"/>
              <a:t>Midnight-Noon Sun Synchronous​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dirty="0"/>
              <a:t>Objectives:​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dirty="0"/>
              <a:t>Primary:  On-orbit deployment and characterization of a </a:t>
            </a:r>
            <a:r>
              <a:rPr lang="en-US" dirty="0" err="1"/>
              <a:t>smallsat</a:t>
            </a:r>
            <a:r>
              <a:rPr lang="en-US" dirty="0"/>
              <a:t>-class composite solar sail.  ​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dirty="0"/>
              <a:t>Secondary:  Demonstrate controlled solar sailing flight (e.g., SMA-raising/lowering) in LEO. Characterize deployed structural dynamics.​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C5B44-4171-6AFF-D6BD-3DE939FE0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5th,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48349E-7D5B-489B-4AE1-1930ABD5F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8867-C5B3-444F-A4E0-CADD95F60B8D}" type="slidenum">
              <a:rPr lang="en-US" smtClean="0"/>
              <a:t>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EF4D72-C8D2-26DE-56B6-75D2CFC12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6th International Symposium on Space Sailing</a:t>
            </a:r>
          </a:p>
        </p:txBody>
      </p:sp>
      <p:pic>
        <p:nvPicPr>
          <p:cNvPr id="7" name="Picture 6" descr="A satellite in space&#10;&#10;Description automatically generated with low confidence">
            <a:extLst>
              <a:ext uri="{FF2B5EF4-FFF2-40B4-BE49-F238E27FC236}">
                <a16:creationId xmlns:a16="http://schemas.microsoft.com/office/drawing/2014/main" id="{2DDA0FCC-B869-3EFB-15E4-E543EB37A0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149" y="1545028"/>
            <a:ext cx="6693568" cy="37679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6BFB364-F9EB-270B-6A1F-C491385BFEBD}"/>
              </a:ext>
            </a:extLst>
          </p:cNvPr>
          <p:cNvSpPr txBox="1"/>
          <p:nvPr/>
        </p:nvSpPr>
        <p:spPr>
          <a:xfrm>
            <a:off x="5390149" y="5324911"/>
            <a:ext cx="18528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Video Credit: NASA Ames</a:t>
            </a:r>
          </a:p>
        </p:txBody>
      </p:sp>
    </p:spTree>
    <p:extLst>
      <p:ext uri="{BB962C8B-B14F-4D97-AF65-F5344CB8AC3E}">
        <p14:creationId xmlns:p14="http://schemas.microsoft.com/office/powerpoint/2010/main" val="3613228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417E8A1-76A0-4E29-A2C4-F2E6D8CA1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ACS3 Flight Subsystems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FC3B22A9-24A4-421F-9F3D-E238867E09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1" t="5588" r="21891" b="19861"/>
          <a:stretch/>
        </p:blipFill>
        <p:spPr bwMode="auto">
          <a:xfrm>
            <a:off x="5406413" y="952235"/>
            <a:ext cx="5459360" cy="5194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 person working on a machine&#10;&#10;Description automatically generated with medium confidence">
            <a:extLst>
              <a:ext uri="{FF2B5EF4-FFF2-40B4-BE49-F238E27FC236}">
                <a16:creationId xmlns:a16="http://schemas.microsoft.com/office/drawing/2014/main" id="{73BE38ED-B7D8-46C6-842A-66E56AE374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569" t="14511" r="29003" b="31964"/>
          <a:stretch/>
        </p:blipFill>
        <p:spPr>
          <a:xfrm>
            <a:off x="1157212" y="4403197"/>
            <a:ext cx="2679507" cy="1758661"/>
          </a:xfrm>
          <a:prstGeom prst="rect">
            <a:avLst/>
          </a:prstGeom>
        </p:spPr>
      </p:pic>
      <p:pic>
        <p:nvPicPr>
          <p:cNvPr id="7" name="Picture 6" descr="A picture containing person, indoor, preparing, automaton&#10;&#10;Description automatically generated">
            <a:extLst>
              <a:ext uri="{FF2B5EF4-FFF2-40B4-BE49-F238E27FC236}">
                <a16:creationId xmlns:a16="http://schemas.microsoft.com/office/drawing/2014/main" id="{C3957675-F639-4ECD-A9E2-7CEA1C31DAB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6" t="26393" r="57611" b="22156"/>
          <a:stretch/>
        </p:blipFill>
        <p:spPr>
          <a:xfrm>
            <a:off x="1114995" y="880043"/>
            <a:ext cx="2721724" cy="338950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24B8B0C-E033-438C-8A6A-D35069E60832}"/>
              </a:ext>
            </a:extLst>
          </p:cNvPr>
          <p:cNvSpPr txBox="1"/>
          <p:nvPr/>
        </p:nvSpPr>
        <p:spPr>
          <a:xfrm>
            <a:off x="6283123" y="1120745"/>
            <a:ext cx="4087979" cy="769441"/>
          </a:xfrm>
          <a:prstGeom prst="rect">
            <a:avLst/>
          </a:prstGeom>
          <a:solidFill>
            <a:schemeClr val="bg1">
              <a:lumMod val="95000"/>
              <a:alpha val="76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pPr>
              <a:defRPr/>
            </a:pPr>
            <a:r>
              <a:rPr lang="en-US" sz="1600" i="1" dirty="0">
                <a:solidFill>
                  <a:schemeClr val="accent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ＭＳ Ｐゴシック"/>
              </a:rPr>
              <a:t>80 m</a:t>
            </a:r>
            <a:r>
              <a:rPr lang="en-US" sz="1600" i="1" baseline="30000" dirty="0">
                <a:solidFill>
                  <a:schemeClr val="accent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ＭＳ Ｐゴシック"/>
              </a:rPr>
              <a:t>2</a:t>
            </a:r>
            <a:r>
              <a:rPr lang="en-US" sz="1600" i="1" dirty="0">
                <a:solidFill>
                  <a:schemeClr val="accent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ＭＳ Ｐゴシック"/>
              </a:rPr>
              <a:t> Solar Sail (LaRC)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i="1" dirty="0">
                <a:solidFill>
                  <a:schemeClr val="accent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ＭＳ Ｐゴシック"/>
              </a:rPr>
              <a:t>STMD Deployable Composite Booms (DCB I)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i="1" dirty="0">
                <a:solidFill>
                  <a:schemeClr val="accent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ＭＳ Ｐゴシック"/>
              </a:rPr>
              <a:t>Low-cost Al/PEN/Cr sail quadrants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20590F-A4A3-4AFD-B98F-5555DEA833FE}"/>
              </a:ext>
            </a:extLst>
          </p:cNvPr>
          <p:cNvSpPr txBox="1"/>
          <p:nvPr/>
        </p:nvSpPr>
        <p:spPr>
          <a:xfrm>
            <a:off x="1468390" y="935437"/>
            <a:ext cx="1972715" cy="584775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600" i="1" dirty="0">
                <a:solidFill>
                  <a:schemeClr val="accent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ＭＳ Ｐゴシック"/>
              </a:rPr>
              <a:t>12U Spacecraft Bus (</a:t>
            </a:r>
            <a:r>
              <a:rPr lang="en-US" sz="1600" i="1" dirty="0" err="1">
                <a:solidFill>
                  <a:schemeClr val="accent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ＭＳ Ｐゴシック"/>
              </a:rPr>
              <a:t>NanoAvionics</a:t>
            </a:r>
            <a:r>
              <a:rPr lang="en-US" sz="1600" i="1" dirty="0">
                <a:solidFill>
                  <a:schemeClr val="accent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ＭＳ Ｐゴシック"/>
              </a:rPr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A4DE4A-DB83-4232-BBAF-8AAF557165DF}"/>
              </a:ext>
            </a:extLst>
          </p:cNvPr>
          <p:cNvSpPr txBox="1"/>
          <p:nvPr/>
        </p:nvSpPr>
        <p:spPr>
          <a:xfrm>
            <a:off x="2156855" y="5730971"/>
            <a:ext cx="1679864" cy="430887"/>
          </a:xfrm>
          <a:prstGeom prst="rect">
            <a:avLst/>
          </a:prstGeom>
          <a:solidFill>
            <a:schemeClr val="bg1">
              <a:lumMod val="95000"/>
              <a:alpha val="46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100" i="1" dirty="0">
                <a:solidFill>
                  <a:schemeClr val="accent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ＭＳ Ｐゴシック"/>
              </a:rPr>
              <a:t>Deployer Avionics and Camera System (ARC)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F3B3F5-BBFC-48EB-8B75-57424681ED97}"/>
              </a:ext>
            </a:extLst>
          </p:cNvPr>
          <p:cNvSpPr txBox="1"/>
          <p:nvPr/>
        </p:nvSpPr>
        <p:spPr>
          <a:xfrm>
            <a:off x="1180914" y="4512428"/>
            <a:ext cx="1304892" cy="430887"/>
          </a:xfrm>
          <a:prstGeom prst="rect">
            <a:avLst/>
          </a:prstGeom>
          <a:solidFill>
            <a:schemeClr val="bg1">
              <a:lumMod val="95000"/>
              <a:alpha val="76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100" i="1" dirty="0">
                <a:solidFill>
                  <a:schemeClr val="accent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ＭＳ Ｐゴシック"/>
              </a:rPr>
              <a:t>Sail-Boom Deployer (LaRC)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5B903B-2355-BB58-FD5C-C173B7971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5th, 2023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61C043C-27DE-EC27-D2C2-5002EDC7E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8867-C5B3-444F-A4E0-CADD95F60B8D}" type="slidenum">
              <a:rPr lang="en-US" smtClean="0"/>
              <a:t>4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BDA661E-2CDB-0A00-F465-AD8521624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6th International Symposium on Space Sailing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A6785D-AEA1-4822-EA49-3A60DB540994}"/>
              </a:ext>
            </a:extLst>
          </p:cNvPr>
          <p:cNvSpPr txBox="1"/>
          <p:nvPr/>
        </p:nvSpPr>
        <p:spPr>
          <a:xfrm>
            <a:off x="5406413" y="6124587"/>
            <a:ext cx="267950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Image credit: NASA Langley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5ECCCBE-C4DE-9D5C-3A81-54A579C5B475}"/>
              </a:ext>
            </a:extLst>
          </p:cNvPr>
          <p:cNvSpPr txBox="1"/>
          <p:nvPr/>
        </p:nvSpPr>
        <p:spPr>
          <a:xfrm>
            <a:off x="1097280" y="6113730"/>
            <a:ext cx="267950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Image credit: NASA Langley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AA5050-4027-5A09-38D6-E603257024A2}"/>
              </a:ext>
            </a:extLst>
          </p:cNvPr>
          <p:cNvSpPr txBox="1"/>
          <p:nvPr/>
        </p:nvSpPr>
        <p:spPr>
          <a:xfrm>
            <a:off x="1097279" y="4213327"/>
            <a:ext cx="267950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Image credit: NASA Langley</a:t>
            </a:r>
          </a:p>
        </p:txBody>
      </p:sp>
    </p:spTree>
    <p:extLst>
      <p:ext uri="{BB962C8B-B14F-4D97-AF65-F5344CB8AC3E}">
        <p14:creationId xmlns:p14="http://schemas.microsoft.com/office/powerpoint/2010/main" val="1618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39BAF-E713-FD36-6AB9-E4829D127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ACS3 CONOPS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83085B-C413-4D2A-D488-FA7E73CCF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5th, 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D83B72-127E-77E3-5864-5B4CC961F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6th International Symposium on Space Sailing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05B06C-7CCD-F1AD-D72E-7B571AF95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8867-C5B3-444F-A4E0-CADD95F60B8D}" type="slidenum">
              <a:rPr lang="en-US" smtClean="0"/>
              <a:t>5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794A6D7-5C80-34D3-DE0E-52606073E5BD}"/>
              </a:ext>
            </a:extLst>
          </p:cNvPr>
          <p:cNvGrpSpPr/>
          <p:nvPr/>
        </p:nvGrpSpPr>
        <p:grpSpPr>
          <a:xfrm>
            <a:off x="-801029" y="866342"/>
            <a:ext cx="13794058" cy="5446898"/>
            <a:chOff x="-2629138" y="1269990"/>
            <a:chExt cx="13794058" cy="544689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BF934AD-4431-BFD8-398F-8D349CD3141C}"/>
                </a:ext>
              </a:extLst>
            </p:cNvPr>
            <p:cNvGrpSpPr/>
            <p:nvPr/>
          </p:nvGrpSpPr>
          <p:grpSpPr>
            <a:xfrm>
              <a:off x="-2629138" y="1269990"/>
              <a:ext cx="13794058" cy="5446898"/>
              <a:chOff x="-2631687" y="1263315"/>
              <a:chExt cx="13794058" cy="5446898"/>
            </a:xfrm>
            <a:effectLst/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EFDCBE61-BF1A-CA61-1EDE-617341B1ACE0}"/>
                  </a:ext>
                </a:extLst>
              </p:cNvPr>
              <p:cNvSpPr/>
              <p:nvPr/>
            </p:nvSpPr>
            <p:spPr>
              <a:xfrm>
                <a:off x="87556" y="1263315"/>
                <a:ext cx="9056444" cy="5428293"/>
              </a:xfrm>
              <a:prstGeom prst="rect">
                <a:avLst/>
              </a:prstGeom>
              <a:solidFill>
                <a:srgbClr val="010204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7A52BFF6-6A2D-59E5-4B36-56B8F18911A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2676"/>
              <a:stretch/>
            </p:blipFill>
            <p:spPr>
              <a:xfrm>
                <a:off x="87042" y="1598326"/>
                <a:ext cx="9053409" cy="5111887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25A9D8A3-0E80-324C-E57A-00D0CCF01D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BFBFC"/>
                  </a:clrFrom>
                  <a:clrTo>
                    <a:srgbClr val="FBFBFC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 rot="4268419">
                <a:off x="8307179" y="5206353"/>
                <a:ext cx="383959" cy="362628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5E2EBBE3-55EE-A295-07DE-B4D266AC6B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86089" y="5005552"/>
                <a:ext cx="731520" cy="771227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CECFC984-CA7E-9120-5618-755DB2A542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72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90098" y="5698401"/>
                <a:ext cx="731520" cy="731520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6C2C140A-A906-DFD8-C312-329CD938E9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72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09742" y="5621095"/>
                <a:ext cx="731520" cy="731520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BE8363F1-DA96-DF8B-41C4-5F58BF496E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78688" y="5569044"/>
                <a:ext cx="406600" cy="428670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F95A47C4-3BD8-0A1B-E576-077E3CEE47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2326779" y="1295458"/>
                <a:ext cx="524052" cy="524052"/>
              </a:xfrm>
              <a:prstGeom prst="rect">
                <a:avLst/>
              </a:prstGeom>
            </p:spPr>
          </p:pic>
          <p:sp>
            <p:nvSpPr>
              <p:cNvPr id="20" name="TextBox 15">
                <a:extLst>
                  <a:ext uri="{FF2B5EF4-FFF2-40B4-BE49-F238E27FC236}">
                    <a16:creationId xmlns:a16="http://schemas.microsoft.com/office/drawing/2014/main" id="{EE97D628-5629-FD5A-962F-CC7369D64192}"/>
                  </a:ext>
                </a:extLst>
              </p:cNvPr>
              <p:cNvSpPr txBox="1"/>
              <p:nvPr/>
            </p:nvSpPr>
            <p:spPr>
              <a:xfrm>
                <a:off x="765860" y="1313056"/>
                <a:ext cx="145810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sz="1200" i="1" dirty="0">
                    <a:solidFill>
                      <a:prstClr val="white">
                        <a:lumMod val="95000"/>
                      </a:prstClr>
                    </a:solidFill>
                    <a:latin typeface="Calibri"/>
                  </a:rPr>
                  <a:t>GPS for precise orbit determination</a:t>
                </a:r>
              </a:p>
            </p:txBody>
          </p:sp>
          <p:sp>
            <p:nvSpPr>
              <p:cNvPr id="21" name="TextBox 16">
                <a:extLst>
                  <a:ext uri="{FF2B5EF4-FFF2-40B4-BE49-F238E27FC236}">
                    <a16:creationId xmlns:a16="http://schemas.microsoft.com/office/drawing/2014/main" id="{FFCD365F-588C-EDAF-4526-9E6BBC38A6C6}"/>
                  </a:ext>
                </a:extLst>
              </p:cNvPr>
              <p:cNvSpPr txBox="1"/>
              <p:nvPr/>
            </p:nvSpPr>
            <p:spPr>
              <a:xfrm>
                <a:off x="140694" y="4159117"/>
                <a:ext cx="895133" cy="507831"/>
              </a:xfrm>
              <a:prstGeom prst="rect">
                <a:avLst/>
              </a:prstGeom>
              <a:solidFill>
                <a:srgbClr val="010204"/>
              </a:solidFill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900" i="1">
                    <a:solidFill>
                      <a:prstClr val="white">
                        <a:lumMod val="95000"/>
                      </a:prstClr>
                    </a:solidFill>
                    <a:latin typeface="Calibri"/>
                  </a:rPr>
                  <a:t>Launch and spacecraft deployment</a:t>
                </a:r>
              </a:p>
            </p:txBody>
          </p:sp>
          <p:sp>
            <p:nvSpPr>
              <p:cNvPr id="22" name="TextBox 17">
                <a:extLst>
                  <a:ext uri="{FF2B5EF4-FFF2-40B4-BE49-F238E27FC236}">
                    <a16:creationId xmlns:a16="http://schemas.microsoft.com/office/drawing/2014/main" id="{2496C694-42DA-52E1-2B7A-44EE1D185C5A}"/>
                  </a:ext>
                </a:extLst>
              </p:cNvPr>
              <p:cNvSpPr txBox="1"/>
              <p:nvPr/>
            </p:nvSpPr>
            <p:spPr>
              <a:xfrm>
                <a:off x="2447544" y="3503772"/>
                <a:ext cx="113489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200" i="1">
                    <a:solidFill>
                      <a:prstClr val="white">
                        <a:lumMod val="95000"/>
                      </a:prstClr>
                    </a:solidFill>
                    <a:latin typeface="Calibri"/>
                  </a:rPr>
                  <a:t>Solar sail deployment</a:t>
                </a:r>
              </a:p>
            </p:txBody>
          </p:sp>
          <p:sp>
            <p:nvSpPr>
              <p:cNvPr id="23" name="TextBox 18">
                <a:extLst>
                  <a:ext uri="{FF2B5EF4-FFF2-40B4-BE49-F238E27FC236}">
                    <a16:creationId xmlns:a16="http://schemas.microsoft.com/office/drawing/2014/main" id="{BDA0B209-175A-5EE1-23F3-A1A941086BE7}"/>
                  </a:ext>
                </a:extLst>
              </p:cNvPr>
              <p:cNvSpPr txBox="1"/>
              <p:nvPr/>
            </p:nvSpPr>
            <p:spPr>
              <a:xfrm>
                <a:off x="5020429" y="2352388"/>
                <a:ext cx="134273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200" i="1">
                    <a:solidFill>
                      <a:prstClr val="white">
                        <a:lumMod val="95000"/>
                      </a:prstClr>
                    </a:solidFill>
                    <a:latin typeface="Calibri"/>
                  </a:rPr>
                  <a:t>Orbit raising demonstration</a:t>
                </a:r>
              </a:p>
            </p:txBody>
          </p:sp>
          <p:sp>
            <p:nvSpPr>
              <p:cNvPr id="24" name="TextBox 19">
                <a:extLst>
                  <a:ext uri="{FF2B5EF4-FFF2-40B4-BE49-F238E27FC236}">
                    <a16:creationId xmlns:a16="http://schemas.microsoft.com/office/drawing/2014/main" id="{83868268-0EB8-2A97-62A7-360ED932D13A}"/>
                  </a:ext>
                </a:extLst>
              </p:cNvPr>
              <p:cNvSpPr txBox="1"/>
              <p:nvPr/>
            </p:nvSpPr>
            <p:spPr>
              <a:xfrm>
                <a:off x="5281365" y="3416143"/>
                <a:ext cx="134273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200" i="1">
                    <a:solidFill>
                      <a:prstClr val="white">
                        <a:lumMod val="95000"/>
                      </a:prstClr>
                    </a:solidFill>
                    <a:latin typeface="Calibri"/>
                  </a:rPr>
                  <a:t>Orbit lowering demonstration</a:t>
                </a:r>
              </a:p>
            </p:txBody>
          </p:sp>
          <p:sp>
            <p:nvSpPr>
              <p:cNvPr id="25" name="TextBox 20">
                <a:extLst>
                  <a:ext uri="{FF2B5EF4-FFF2-40B4-BE49-F238E27FC236}">
                    <a16:creationId xmlns:a16="http://schemas.microsoft.com/office/drawing/2014/main" id="{37328C51-6201-D347-A6E4-07B14D3248F4}"/>
                  </a:ext>
                </a:extLst>
              </p:cNvPr>
              <p:cNvSpPr txBox="1"/>
              <p:nvPr/>
            </p:nvSpPr>
            <p:spPr>
              <a:xfrm>
                <a:off x="6534385" y="3504777"/>
                <a:ext cx="134273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200" i="1">
                    <a:solidFill>
                      <a:prstClr val="white">
                        <a:lumMod val="95000"/>
                      </a:prstClr>
                    </a:solidFill>
                    <a:latin typeface="Calibri"/>
                  </a:rPr>
                  <a:t>Extended sailing operations</a:t>
                </a:r>
              </a:p>
            </p:txBody>
          </p:sp>
          <p:sp>
            <p:nvSpPr>
              <p:cNvPr id="26" name="TextBox 21">
                <a:extLst>
                  <a:ext uri="{FF2B5EF4-FFF2-40B4-BE49-F238E27FC236}">
                    <a16:creationId xmlns:a16="http://schemas.microsoft.com/office/drawing/2014/main" id="{328A8095-FD5E-5A9A-81F9-E00B41A82AEF}"/>
                  </a:ext>
                </a:extLst>
              </p:cNvPr>
              <p:cNvSpPr txBox="1"/>
              <p:nvPr/>
            </p:nvSpPr>
            <p:spPr>
              <a:xfrm>
                <a:off x="7801265" y="5620608"/>
                <a:ext cx="134273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200" i="1">
                    <a:solidFill>
                      <a:prstClr val="white">
                        <a:lumMod val="95000"/>
                      </a:prst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/>
                  </a:rPr>
                  <a:t>Decommissioning and disposal</a:t>
                </a:r>
              </a:p>
            </p:txBody>
          </p:sp>
          <p:sp>
            <p:nvSpPr>
              <p:cNvPr id="27" name="TextBox 22">
                <a:extLst>
                  <a:ext uri="{FF2B5EF4-FFF2-40B4-BE49-F238E27FC236}">
                    <a16:creationId xmlns:a16="http://schemas.microsoft.com/office/drawing/2014/main" id="{77464D2C-97F2-EEBB-2034-9708F0DAD4BF}"/>
                  </a:ext>
                </a:extLst>
              </p:cNvPr>
              <p:cNvSpPr txBox="1"/>
              <p:nvPr/>
            </p:nvSpPr>
            <p:spPr>
              <a:xfrm>
                <a:off x="1216753" y="3392297"/>
                <a:ext cx="113489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200" i="1">
                    <a:solidFill>
                      <a:prstClr val="white">
                        <a:lumMod val="95000"/>
                      </a:prstClr>
                    </a:solidFill>
                    <a:latin typeface="Calibri"/>
                  </a:rPr>
                  <a:t>Spacecraft commissioning</a:t>
                </a:r>
              </a:p>
            </p:txBody>
          </p:sp>
          <p:sp>
            <p:nvSpPr>
              <p:cNvPr id="28" name="TextBox 23">
                <a:extLst>
                  <a:ext uri="{FF2B5EF4-FFF2-40B4-BE49-F238E27FC236}">
                    <a16:creationId xmlns:a16="http://schemas.microsoft.com/office/drawing/2014/main" id="{BE1A58A8-3040-3B9B-F346-77E3B3DFA6CD}"/>
                  </a:ext>
                </a:extLst>
              </p:cNvPr>
              <p:cNvSpPr txBox="1"/>
              <p:nvPr/>
            </p:nvSpPr>
            <p:spPr>
              <a:xfrm>
                <a:off x="720965" y="5359163"/>
                <a:ext cx="113489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200" b="1" i="1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/>
                  </a:rPr>
                  <a:t>NASA ARC</a:t>
                </a:r>
              </a:p>
            </p:txBody>
          </p:sp>
          <p:sp>
            <p:nvSpPr>
              <p:cNvPr id="29" name="TextBox 24">
                <a:extLst>
                  <a:ext uri="{FF2B5EF4-FFF2-40B4-BE49-F238E27FC236}">
                    <a16:creationId xmlns:a16="http://schemas.microsoft.com/office/drawing/2014/main" id="{C661EEE6-7473-93B8-EB65-42ED662B75B2}"/>
                  </a:ext>
                </a:extLst>
              </p:cNvPr>
              <p:cNvSpPr txBox="1"/>
              <p:nvPr/>
            </p:nvSpPr>
            <p:spPr>
              <a:xfrm>
                <a:off x="1913103" y="5801062"/>
                <a:ext cx="57908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200" b="1" i="1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/>
                  </a:rPr>
                  <a:t>SCU</a:t>
                </a:r>
              </a:p>
            </p:txBody>
          </p:sp>
          <p:sp>
            <p:nvSpPr>
              <p:cNvPr id="30" name="TextBox 25">
                <a:extLst>
                  <a:ext uri="{FF2B5EF4-FFF2-40B4-BE49-F238E27FC236}">
                    <a16:creationId xmlns:a16="http://schemas.microsoft.com/office/drawing/2014/main" id="{06995D0F-0A16-003E-1572-3970F91D5515}"/>
                  </a:ext>
                </a:extLst>
              </p:cNvPr>
              <p:cNvSpPr txBox="1"/>
              <p:nvPr/>
            </p:nvSpPr>
            <p:spPr>
              <a:xfrm>
                <a:off x="2862662" y="6183777"/>
                <a:ext cx="579080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900" i="1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/>
                  </a:rPr>
                  <a:t>backup ground station</a:t>
                </a:r>
              </a:p>
            </p:txBody>
          </p:sp>
          <p:sp>
            <p:nvSpPr>
              <p:cNvPr id="31" name="TextBox 26">
                <a:extLst>
                  <a:ext uri="{FF2B5EF4-FFF2-40B4-BE49-F238E27FC236}">
                    <a16:creationId xmlns:a16="http://schemas.microsoft.com/office/drawing/2014/main" id="{EA637885-8D76-0B67-0A23-7277822A662B}"/>
                  </a:ext>
                </a:extLst>
              </p:cNvPr>
              <p:cNvSpPr txBox="1"/>
              <p:nvPr/>
            </p:nvSpPr>
            <p:spPr>
              <a:xfrm>
                <a:off x="3755697" y="5312824"/>
                <a:ext cx="113489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200" b="1" i="1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/>
                  </a:rPr>
                  <a:t>NASA </a:t>
                </a:r>
                <a:r>
                  <a:rPr lang="en-US" sz="1200" b="1" i="1" err="1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/>
                  </a:rPr>
                  <a:t>LaRC</a:t>
                </a:r>
                <a:endParaRPr lang="en-US" sz="1200" b="1" i="1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endParaRPr>
              </a:p>
            </p:txBody>
          </p:sp>
          <p:sp>
            <p:nvSpPr>
              <p:cNvPr id="32" name="TextBox 27">
                <a:extLst>
                  <a:ext uri="{FF2B5EF4-FFF2-40B4-BE49-F238E27FC236}">
                    <a16:creationId xmlns:a16="http://schemas.microsoft.com/office/drawing/2014/main" id="{2CE1172A-D971-E9A2-FD10-E6BB23CB1FF2}"/>
                  </a:ext>
                </a:extLst>
              </p:cNvPr>
              <p:cNvSpPr txBox="1"/>
              <p:nvPr/>
            </p:nvSpPr>
            <p:spPr>
              <a:xfrm>
                <a:off x="1216753" y="2609556"/>
                <a:ext cx="1064406" cy="27699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200" b="1">
                    <a:solidFill>
                      <a:srgbClr val="FFFF00"/>
                    </a:solidFill>
                    <a:latin typeface="Calibri"/>
                  </a:rPr>
                  <a:t>30 to 60 days</a:t>
                </a:r>
              </a:p>
            </p:txBody>
          </p:sp>
          <p:sp>
            <p:nvSpPr>
              <p:cNvPr id="33" name="TextBox 28">
                <a:extLst>
                  <a:ext uri="{FF2B5EF4-FFF2-40B4-BE49-F238E27FC236}">
                    <a16:creationId xmlns:a16="http://schemas.microsoft.com/office/drawing/2014/main" id="{4B64A70B-7F81-771A-89AC-919834D09AAB}"/>
                  </a:ext>
                </a:extLst>
              </p:cNvPr>
              <p:cNvSpPr txBox="1"/>
              <p:nvPr/>
            </p:nvSpPr>
            <p:spPr>
              <a:xfrm>
                <a:off x="2675050" y="2299335"/>
                <a:ext cx="609182" cy="27699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lIns="91440" tIns="45720" rIns="91440" bIns="45720" rtlCol="0" anchor="t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200" b="1">
                    <a:solidFill>
                      <a:srgbClr val="FFFF00"/>
                    </a:solidFill>
                    <a:latin typeface="Calibri"/>
                  </a:rPr>
                  <a:t>7 days</a:t>
                </a:r>
              </a:p>
            </p:txBody>
          </p:sp>
          <p:sp>
            <p:nvSpPr>
              <p:cNvPr id="34" name="TextBox 29">
                <a:extLst>
                  <a:ext uri="{FF2B5EF4-FFF2-40B4-BE49-F238E27FC236}">
                    <a16:creationId xmlns:a16="http://schemas.microsoft.com/office/drawing/2014/main" id="{A91077F9-6B3F-F527-70D2-E06CACDFE38B}"/>
                  </a:ext>
                </a:extLst>
              </p:cNvPr>
              <p:cNvSpPr txBox="1"/>
              <p:nvPr/>
            </p:nvSpPr>
            <p:spPr>
              <a:xfrm>
                <a:off x="3848989" y="2286086"/>
                <a:ext cx="720729" cy="27699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200" b="1">
                    <a:solidFill>
                      <a:srgbClr val="FFFF00"/>
                    </a:solidFill>
                    <a:latin typeface="Calibri"/>
                  </a:rPr>
                  <a:t>30 days</a:t>
                </a:r>
              </a:p>
            </p:txBody>
          </p:sp>
          <p:sp>
            <p:nvSpPr>
              <p:cNvPr id="35" name="TextBox 30">
                <a:extLst>
                  <a:ext uri="{FF2B5EF4-FFF2-40B4-BE49-F238E27FC236}">
                    <a16:creationId xmlns:a16="http://schemas.microsoft.com/office/drawing/2014/main" id="{0B65F4C8-685C-C140-BDF8-8FDF49C668B3}"/>
                  </a:ext>
                </a:extLst>
              </p:cNvPr>
              <p:cNvSpPr txBox="1"/>
              <p:nvPr/>
            </p:nvSpPr>
            <p:spPr>
              <a:xfrm>
                <a:off x="5932117" y="1344214"/>
                <a:ext cx="893086" cy="461665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lIns="91440" tIns="45720" rIns="91440" bIns="45720" rtlCol="0" anchor="t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200" b="1" dirty="0">
                    <a:solidFill>
                      <a:srgbClr val="FFFF00"/>
                    </a:solidFill>
                    <a:latin typeface="Calibri"/>
                  </a:rPr>
                  <a:t>30 days</a:t>
                </a:r>
              </a:p>
              <a:p>
                <a:pPr algn="ctr">
                  <a:defRPr/>
                </a:pPr>
                <a:r>
                  <a:rPr lang="en-US" sz="1200" b="1" dirty="0">
                    <a:solidFill>
                      <a:srgbClr val="FFFF00"/>
                    </a:solidFill>
                    <a:latin typeface="Calibri"/>
                    <a:cs typeface="Calibri"/>
                  </a:rPr>
                  <a:t>(optional)</a:t>
                </a:r>
              </a:p>
            </p:txBody>
          </p:sp>
          <p:sp>
            <p:nvSpPr>
              <p:cNvPr id="36" name="TextBox 31">
                <a:extLst>
                  <a:ext uri="{FF2B5EF4-FFF2-40B4-BE49-F238E27FC236}">
                    <a16:creationId xmlns:a16="http://schemas.microsoft.com/office/drawing/2014/main" id="{25564F5E-E712-5354-9B2D-F3A270D37611}"/>
                  </a:ext>
                </a:extLst>
              </p:cNvPr>
              <p:cNvSpPr txBox="1"/>
              <p:nvPr/>
            </p:nvSpPr>
            <p:spPr>
              <a:xfrm>
                <a:off x="5413309" y="4789659"/>
                <a:ext cx="865871" cy="46166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200" b="1">
                    <a:solidFill>
                      <a:srgbClr val="FFFF00"/>
                    </a:solidFill>
                    <a:latin typeface="Calibri"/>
                  </a:rPr>
                  <a:t>30 days (optional)</a:t>
                </a:r>
              </a:p>
            </p:txBody>
          </p:sp>
          <p:sp>
            <p:nvSpPr>
              <p:cNvPr id="37" name="TextBox 32">
                <a:extLst>
                  <a:ext uri="{FF2B5EF4-FFF2-40B4-BE49-F238E27FC236}">
                    <a16:creationId xmlns:a16="http://schemas.microsoft.com/office/drawing/2014/main" id="{3CD6A309-CEAF-DA55-6078-12CBDF34CD84}"/>
                  </a:ext>
                </a:extLst>
              </p:cNvPr>
              <p:cNvSpPr txBox="1"/>
              <p:nvPr/>
            </p:nvSpPr>
            <p:spPr>
              <a:xfrm>
                <a:off x="7939281" y="6064161"/>
                <a:ext cx="102037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200" b="1" dirty="0">
                    <a:solidFill>
                      <a:srgbClr val="FFFF00"/>
                    </a:solidFill>
                    <a:latin typeface="Calibri"/>
                  </a:rPr>
                  <a:t>&lt;180 </a:t>
                </a:r>
                <a:r>
                  <a:rPr lang="en-US" sz="1200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/>
                  </a:rPr>
                  <a:t>days</a:t>
                </a:r>
              </a:p>
            </p:txBody>
          </p:sp>
          <p:sp>
            <p:nvSpPr>
              <p:cNvPr id="38" name="TextBox 33">
                <a:extLst>
                  <a:ext uri="{FF2B5EF4-FFF2-40B4-BE49-F238E27FC236}">
                    <a16:creationId xmlns:a16="http://schemas.microsoft.com/office/drawing/2014/main" id="{AF44BC7A-703F-2423-4603-BD922F30F8DE}"/>
                  </a:ext>
                </a:extLst>
              </p:cNvPr>
              <p:cNvSpPr txBox="1"/>
              <p:nvPr/>
            </p:nvSpPr>
            <p:spPr>
              <a:xfrm>
                <a:off x="6714118" y="4804588"/>
                <a:ext cx="970680" cy="46166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200" b="1" i="1">
                    <a:solidFill>
                      <a:srgbClr val="FFFF00"/>
                    </a:solidFill>
                    <a:latin typeface="Calibri"/>
                  </a:rPr>
                  <a:t>TBD days</a:t>
                </a:r>
                <a:endParaRPr lang="en-US"/>
              </a:p>
              <a:p>
                <a:pPr algn="ctr">
                  <a:defRPr/>
                </a:pPr>
                <a:r>
                  <a:rPr lang="en-US" sz="1200" b="1" i="1">
                    <a:solidFill>
                      <a:srgbClr val="FFFF00"/>
                    </a:solidFill>
                    <a:latin typeface="Calibri"/>
                  </a:rPr>
                  <a:t>(optional)</a:t>
                </a:r>
                <a:endParaRPr lang="en-US"/>
              </a:p>
            </p:txBody>
          </p: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1B46B4D6-5B7E-B760-74D6-4AF9846D130B}"/>
                  </a:ext>
                </a:extLst>
              </p:cNvPr>
              <p:cNvCxnSpPr/>
              <p:nvPr/>
            </p:nvCxnSpPr>
            <p:spPr>
              <a:xfrm flipV="1">
                <a:off x="2261299" y="4540337"/>
                <a:ext cx="184068" cy="440350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prstDash val="solid"/>
                <a:headEnd type="none" w="med" len="med"/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5CBD387F-E432-EDC5-3AC0-B2D5F0305E8F}"/>
                  </a:ext>
                </a:extLst>
              </p:cNvPr>
              <p:cNvCxnSpPr/>
              <p:nvPr/>
            </p:nvCxnSpPr>
            <p:spPr>
              <a:xfrm flipV="1">
                <a:off x="3190457" y="5074180"/>
                <a:ext cx="161672" cy="420145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prstDash val="sysDot"/>
                <a:headEnd type="none" w="med" len="med"/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38A6330B-9F2D-6110-CD08-CC2F63C1CEB5}"/>
                  </a:ext>
                </a:extLst>
              </p:cNvPr>
              <p:cNvCxnSpPr/>
              <p:nvPr/>
            </p:nvCxnSpPr>
            <p:spPr>
              <a:xfrm flipV="1">
                <a:off x="3294359" y="5133012"/>
                <a:ext cx="160332" cy="442919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prstDash val="sysDot"/>
                <a:headEnd type="triangl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C8056767-6381-2BA4-7663-F6D9572DC7D7}"/>
                  </a:ext>
                </a:extLst>
              </p:cNvPr>
              <p:cNvCxnSpPr/>
              <p:nvPr/>
            </p:nvCxnSpPr>
            <p:spPr>
              <a:xfrm flipV="1">
                <a:off x="2373487" y="4600622"/>
                <a:ext cx="184068" cy="440350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prstDash val="solid"/>
                <a:headEnd type="triangl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TextBox 38">
                <a:extLst>
                  <a:ext uri="{FF2B5EF4-FFF2-40B4-BE49-F238E27FC236}">
                    <a16:creationId xmlns:a16="http://schemas.microsoft.com/office/drawing/2014/main" id="{9CE35137-5BD3-77E4-E058-1E37FD3FC6E9}"/>
                  </a:ext>
                </a:extLst>
              </p:cNvPr>
              <p:cNvSpPr txBox="1"/>
              <p:nvPr/>
            </p:nvSpPr>
            <p:spPr>
              <a:xfrm>
                <a:off x="2584757" y="5987613"/>
                <a:ext cx="113489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050" b="1" i="1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/>
                  </a:rPr>
                  <a:t>SLU</a:t>
                </a:r>
              </a:p>
            </p:txBody>
          </p:sp>
          <p:sp>
            <p:nvSpPr>
              <p:cNvPr id="44" name="TextBox 39">
                <a:extLst>
                  <a:ext uri="{FF2B5EF4-FFF2-40B4-BE49-F238E27FC236}">
                    <a16:creationId xmlns:a16="http://schemas.microsoft.com/office/drawing/2014/main" id="{1FEAB681-2EDB-8DCB-5ECB-4888A292A078}"/>
                  </a:ext>
                </a:extLst>
              </p:cNvPr>
              <p:cNvSpPr txBox="1"/>
              <p:nvPr/>
            </p:nvSpPr>
            <p:spPr>
              <a:xfrm>
                <a:off x="1808213" y="6025333"/>
                <a:ext cx="758378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900" b="1" i="1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/>
                  </a:rPr>
                  <a:t>MOC and ground station</a:t>
                </a:r>
              </a:p>
            </p:txBody>
          </p:sp>
          <p:sp>
            <p:nvSpPr>
              <p:cNvPr id="45" name="TextBox 40">
                <a:extLst>
                  <a:ext uri="{FF2B5EF4-FFF2-40B4-BE49-F238E27FC236}">
                    <a16:creationId xmlns:a16="http://schemas.microsoft.com/office/drawing/2014/main" id="{86283EED-D816-9E4B-8CD8-CE484059B024}"/>
                  </a:ext>
                </a:extLst>
              </p:cNvPr>
              <p:cNvSpPr txBox="1"/>
              <p:nvPr/>
            </p:nvSpPr>
            <p:spPr>
              <a:xfrm>
                <a:off x="2465521" y="4719085"/>
                <a:ext cx="43954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sz="800" i="1">
                    <a:solidFill>
                      <a:srgbClr val="00B0F0"/>
                    </a:solidFill>
                    <a:latin typeface="Calibri"/>
                  </a:rPr>
                  <a:t>UL/DL</a:t>
                </a:r>
              </a:p>
            </p:txBody>
          </p:sp>
          <p:sp>
            <p:nvSpPr>
              <p:cNvPr id="46" name="TextBox 41">
                <a:extLst>
                  <a:ext uri="{FF2B5EF4-FFF2-40B4-BE49-F238E27FC236}">
                    <a16:creationId xmlns:a16="http://schemas.microsoft.com/office/drawing/2014/main" id="{5F640B67-1B3D-5DD5-0245-6AA2D4670A4B}"/>
                  </a:ext>
                </a:extLst>
              </p:cNvPr>
              <p:cNvSpPr txBox="1"/>
              <p:nvPr/>
            </p:nvSpPr>
            <p:spPr>
              <a:xfrm>
                <a:off x="3360462" y="5267538"/>
                <a:ext cx="43954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sz="800" i="1">
                    <a:solidFill>
                      <a:srgbClr val="00B0F0"/>
                    </a:solidFill>
                    <a:latin typeface="Calibri"/>
                  </a:rPr>
                  <a:t>UL/DL</a:t>
                </a:r>
              </a:p>
            </p:txBody>
          </p:sp>
          <p:sp>
            <p:nvSpPr>
              <p:cNvPr id="47" name="TextBox 42">
                <a:extLst>
                  <a:ext uri="{FF2B5EF4-FFF2-40B4-BE49-F238E27FC236}">
                    <a16:creationId xmlns:a16="http://schemas.microsoft.com/office/drawing/2014/main" id="{82FEAB1F-1DBF-8F29-8107-654C3C3F1147}"/>
                  </a:ext>
                </a:extLst>
              </p:cNvPr>
              <p:cNvSpPr txBox="1"/>
              <p:nvPr/>
            </p:nvSpPr>
            <p:spPr>
              <a:xfrm>
                <a:off x="87556" y="3743619"/>
                <a:ext cx="1001411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200" b="1" i="1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/>
                  </a:rPr>
                  <a:t>Rocket Lab</a:t>
                </a:r>
              </a:p>
              <a:p>
                <a:pPr algn="ctr">
                  <a:defRPr/>
                </a:pPr>
                <a:r>
                  <a:rPr lang="en-US" sz="900" b="1" i="1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/>
                  </a:rPr>
                  <a:t>LC-1 </a:t>
                </a:r>
                <a:r>
                  <a:rPr lang="en-US" sz="900" b="1" i="1" err="1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/>
                  </a:rPr>
                  <a:t>Mahia</a:t>
                </a:r>
                <a:r>
                  <a:rPr lang="en-US" sz="900" b="1" i="1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/>
                  </a:rPr>
                  <a:t>, NZ</a:t>
                </a:r>
              </a:p>
            </p:txBody>
          </p:sp>
          <p:sp>
            <p:nvSpPr>
              <p:cNvPr id="48" name="Arc 47">
                <a:extLst>
                  <a:ext uri="{FF2B5EF4-FFF2-40B4-BE49-F238E27FC236}">
                    <a16:creationId xmlns:a16="http://schemas.microsoft.com/office/drawing/2014/main" id="{F356E96D-85D9-54B3-1BF8-7880981A43FF}"/>
                  </a:ext>
                </a:extLst>
              </p:cNvPr>
              <p:cNvSpPr/>
              <p:nvPr/>
            </p:nvSpPr>
            <p:spPr>
              <a:xfrm>
                <a:off x="-2631687" y="3072635"/>
                <a:ext cx="13794058" cy="1583473"/>
              </a:xfrm>
              <a:prstGeom prst="arc">
                <a:avLst>
                  <a:gd name="adj1" fmla="val 11307513"/>
                  <a:gd name="adj2" fmla="val 21207031"/>
                </a:avLst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9" name="Arc 48">
                <a:extLst>
                  <a:ext uri="{FF2B5EF4-FFF2-40B4-BE49-F238E27FC236}">
                    <a16:creationId xmlns:a16="http://schemas.microsoft.com/office/drawing/2014/main" id="{A6CD0FF8-CF2A-2ED8-31DE-70A598B37B9A}"/>
                  </a:ext>
                </a:extLst>
              </p:cNvPr>
              <p:cNvSpPr/>
              <p:nvPr/>
            </p:nvSpPr>
            <p:spPr>
              <a:xfrm>
                <a:off x="-2631687" y="4349231"/>
                <a:ext cx="13794058" cy="1583473"/>
              </a:xfrm>
              <a:prstGeom prst="arc">
                <a:avLst>
                  <a:gd name="adj1" fmla="val 11307513"/>
                  <a:gd name="adj2" fmla="val 21207031"/>
                </a:avLst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0" name="Arc 49">
                <a:extLst>
                  <a:ext uri="{FF2B5EF4-FFF2-40B4-BE49-F238E27FC236}">
                    <a16:creationId xmlns:a16="http://schemas.microsoft.com/office/drawing/2014/main" id="{6D2B12ED-D3A8-0A27-0286-56340B26CC90}"/>
                  </a:ext>
                </a:extLst>
              </p:cNvPr>
              <p:cNvSpPr/>
              <p:nvPr/>
            </p:nvSpPr>
            <p:spPr>
              <a:xfrm>
                <a:off x="-2631687" y="1828990"/>
                <a:ext cx="13794058" cy="1583473"/>
              </a:xfrm>
              <a:prstGeom prst="arc">
                <a:avLst>
                  <a:gd name="adj1" fmla="val 11307513"/>
                  <a:gd name="adj2" fmla="val 21207031"/>
                </a:avLst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43514737-739F-44C0-3EE7-AEFAFA6FC0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BFBFC"/>
                  </a:clrFrom>
                  <a:clrTo>
                    <a:srgbClr val="FBFBFC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 rot="2649624">
                <a:off x="2668414" y="2740079"/>
                <a:ext cx="658740" cy="622143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0A95FFE8-445A-5A71-2FED-0177EC7BF2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BFBFC"/>
                  </a:clrFrom>
                  <a:clrTo>
                    <a:srgbClr val="FBFBFC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 rot="2735434">
                <a:off x="3911917" y="2722366"/>
                <a:ext cx="658740" cy="622143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E921226C-48AF-74E1-613A-628AC92876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BFBFC"/>
                  </a:clrFrom>
                  <a:clrTo>
                    <a:srgbClr val="FBFBFC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 rot="2737047">
                <a:off x="5349389" y="1628755"/>
                <a:ext cx="658740" cy="622143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54" name="Picture 53">
                <a:extLst>
                  <a:ext uri="{FF2B5EF4-FFF2-40B4-BE49-F238E27FC236}">
                    <a16:creationId xmlns:a16="http://schemas.microsoft.com/office/drawing/2014/main" id="{AC66FA33-2E22-D534-BF20-4639AE6789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BFBFC"/>
                  </a:clrFrom>
                  <a:clrTo>
                    <a:srgbClr val="FBFBFC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 rot="2765757">
                <a:off x="5543148" y="4018903"/>
                <a:ext cx="658740" cy="622143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55" name="Picture 54">
                <a:extLst>
                  <a:ext uri="{FF2B5EF4-FFF2-40B4-BE49-F238E27FC236}">
                    <a16:creationId xmlns:a16="http://schemas.microsoft.com/office/drawing/2014/main" id="{4A0B9FEA-6C4F-7E42-4BE1-B54AC4C85E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BFBFC"/>
                  </a:clrFrom>
                  <a:clrTo>
                    <a:srgbClr val="FBFBFC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 rot="2727045">
                <a:off x="6837493" y="4075028"/>
                <a:ext cx="658740" cy="622143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56" name="Picture 55">
                <a:extLst>
                  <a:ext uri="{FF2B5EF4-FFF2-40B4-BE49-F238E27FC236}">
                    <a16:creationId xmlns:a16="http://schemas.microsoft.com/office/drawing/2014/main" id="{39DCFE2B-A958-8095-6ADC-1D669C4D87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 rot="279673">
                <a:off x="123309" y="2945264"/>
                <a:ext cx="986340" cy="920058"/>
              </a:xfrm>
              <a:prstGeom prst="rect">
                <a:avLst/>
              </a:prstGeom>
            </p:spPr>
          </p:pic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6C4E62DE-1F3C-1DC7-ACA1-AE1A415493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499647" y="2970224"/>
                <a:ext cx="530398" cy="384081"/>
              </a:xfrm>
              <a:prstGeom prst="rect">
                <a:avLst/>
              </a:prstGeom>
            </p:spPr>
          </p:pic>
          <p:sp>
            <p:nvSpPr>
              <p:cNvPr id="58" name="TextBox 53">
                <a:extLst>
                  <a:ext uri="{FF2B5EF4-FFF2-40B4-BE49-F238E27FC236}">
                    <a16:creationId xmlns:a16="http://schemas.microsoft.com/office/drawing/2014/main" id="{B8809F92-1160-585F-E043-4EB21E0C609B}"/>
                  </a:ext>
                </a:extLst>
              </p:cNvPr>
              <p:cNvSpPr txBox="1"/>
              <p:nvPr/>
            </p:nvSpPr>
            <p:spPr>
              <a:xfrm rot="288385">
                <a:off x="7784239" y="1843859"/>
                <a:ext cx="1351176" cy="261610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100" b="1" dirty="0">
                    <a:solidFill>
                      <a:srgbClr val="FFFF00"/>
                    </a:solidFill>
                    <a:latin typeface="Calibri"/>
                  </a:rPr>
                  <a:t>Up to +0.5 km/day</a:t>
                </a:r>
              </a:p>
            </p:txBody>
          </p:sp>
          <p:sp>
            <p:nvSpPr>
              <p:cNvPr id="59" name="TextBox 54">
                <a:extLst>
                  <a:ext uri="{FF2B5EF4-FFF2-40B4-BE49-F238E27FC236}">
                    <a16:creationId xmlns:a16="http://schemas.microsoft.com/office/drawing/2014/main" id="{3B3F3C5D-400B-FDCD-8F9D-604CC4BB15DD}"/>
                  </a:ext>
                </a:extLst>
              </p:cNvPr>
              <p:cNvSpPr txBox="1"/>
              <p:nvPr/>
            </p:nvSpPr>
            <p:spPr>
              <a:xfrm rot="367121">
                <a:off x="7811118" y="3106636"/>
                <a:ext cx="1330256" cy="27699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200" b="1" dirty="0">
                    <a:solidFill>
                      <a:srgbClr val="FFFF00"/>
                    </a:solidFill>
                    <a:latin typeface="Calibri"/>
                  </a:rPr>
                  <a:t>1000</a:t>
                </a:r>
                <a:r>
                  <a:rPr lang="en-US" sz="1200" b="1" dirty="0">
                    <a:solidFill>
                      <a:srgbClr val="FFFF00"/>
                    </a:solidFill>
                    <a:latin typeface="Calibri"/>
                    <a:sym typeface="Symbol" panose="05050102010706020507" pitchFamily="18" charset="2"/>
                  </a:rPr>
                  <a:t> km SSO</a:t>
                </a:r>
                <a:endParaRPr lang="en-US" sz="1200" b="1" dirty="0">
                  <a:solidFill>
                    <a:srgbClr val="FFFF00"/>
                  </a:solidFill>
                  <a:latin typeface="Calibri"/>
                </a:endParaRPr>
              </a:p>
            </p:txBody>
          </p:sp>
          <p:sp>
            <p:nvSpPr>
              <p:cNvPr id="60" name="TextBox 55">
                <a:extLst>
                  <a:ext uri="{FF2B5EF4-FFF2-40B4-BE49-F238E27FC236}">
                    <a16:creationId xmlns:a16="http://schemas.microsoft.com/office/drawing/2014/main" id="{8BCB6B86-2368-32E0-FDA1-01F2B77D3082}"/>
                  </a:ext>
                </a:extLst>
              </p:cNvPr>
              <p:cNvSpPr txBox="1"/>
              <p:nvPr/>
            </p:nvSpPr>
            <p:spPr>
              <a:xfrm rot="288385">
                <a:off x="7838430" y="4376063"/>
                <a:ext cx="1275632" cy="261610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100" b="1">
                    <a:solidFill>
                      <a:srgbClr val="FFFF00"/>
                    </a:solidFill>
                    <a:latin typeface="Calibri"/>
                  </a:rPr>
                  <a:t>Up to -3 km/day</a:t>
                </a:r>
              </a:p>
            </p:txBody>
          </p:sp>
          <p:sp>
            <p:nvSpPr>
              <p:cNvPr id="61" name="TextBox 56">
                <a:extLst>
                  <a:ext uri="{FF2B5EF4-FFF2-40B4-BE49-F238E27FC236}">
                    <a16:creationId xmlns:a16="http://schemas.microsoft.com/office/drawing/2014/main" id="{7433E1AA-4C4B-B505-3B17-8BDDE41921E6}"/>
                  </a:ext>
                </a:extLst>
              </p:cNvPr>
              <p:cNvSpPr txBox="1"/>
              <p:nvPr/>
            </p:nvSpPr>
            <p:spPr>
              <a:xfrm>
                <a:off x="3531981" y="3497051"/>
                <a:ext cx="1342735" cy="64633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en-US" sz="1200" i="1">
                    <a:solidFill>
                      <a:srgbClr val="EEECE1"/>
                    </a:solidFill>
                    <a:latin typeface="Calibri"/>
                  </a:rPr>
                  <a:t>Solar sail characterization; imagery downlink</a:t>
                </a:r>
                <a:endParaRPr lang="en-US" sz="1200" i="1">
                  <a:solidFill>
                    <a:srgbClr val="EEECE1"/>
                  </a:solidFill>
                  <a:latin typeface="Calibri"/>
                  <a:cs typeface="Calibri"/>
                </a:endParaRPr>
              </a:p>
            </p:txBody>
          </p:sp>
        </p:grp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F35EEE2-216F-8CA6-1BF9-F611FB67BA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47830" y="1350889"/>
              <a:ext cx="0" cy="5365999"/>
            </a:xfrm>
            <a:prstGeom prst="line">
              <a:avLst/>
            </a:prstGeom>
            <a:ln w="28575"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20A0F6B5-D5B5-DB89-65D4-75603296D443}"/>
                </a:ext>
              </a:extLst>
            </p:cNvPr>
            <p:cNvSpPr txBox="1"/>
            <p:nvPr/>
          </p:nvSpPr>
          <p:spPr>
            <a:xfrm>
              <a:off x="6749515" y="1402454"/>
              <a:ext cx="109209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i="1" dirty="0">
                  <a:solidFill>
                    <a:schemeClr val="accent1"/>
                  </a:solidFill>
                </a:rPr>
                <a:t>Level I goals</a:t>
              </a: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FD331F77-EF3C-2857-29CF-09FCA85AA167}"/>
                </a:ext>
              </a:extLst>
            </p:cNvPr>
            <p:cNvSpPr txBox="1"/>
            <p:nvPr/>
          </p:nvSpPr>
          <p:spPr>
            <a:xfrm>
              <a:off x="3154751" y="1365309"/>
              <a:ext cx="16867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i="1" dirty="0">
                  <a:solidFill>
                    <a:schemeClr val="bg2">
                      <a:lumMod val="90000"/>
                    </a:schemeClr>
                  </a:solidFill>
                </a:rPr>
                <a:t>Level I requirements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D8CCD1F-9154-0343-3F1D-58184C39B9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14587" y="1350889"/>
              <a:ext cx="17674" cy="5347394"/>
            </a:xfrm>
            <a:prstGeom prst="line">
              <a:avLst/>
            </a:prstGeom>
            <a:ln w="28575"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61019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6ACDB693-3309-613F-CE56-96D177F438E5}"/>
              </a:ext>
            </a:extLst>
          </p:cNvPr>
          <p:cNvSpPr/>
          <p:nvPr/>
        </p:nvSpPr>
        <p:spPr>
          <a:xfrm>
            <a:off x="3017101" y="1295401"/>
            <a:ext cx="6558699" cy="4679948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A75156-FFA1-04B9-28D1-051200AB5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Flight Dynamics Architecture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C74C33C-FF8A-729A-3638-70CF3B98182D}"/>
              </a:ext>
            </a:extLst>
          </p:cNvPr>
          <p:cNvSpPr/>
          <p:nvPr/>
        </p:nvSpPr>
        <p:spPr>
          <a:xfrm>
            <a:off x="2577751" y="1739355"/>
            <a:ext cx="914400" cy="914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Raw </a:t>
            </a:r>
          </a:p>
          <a:p>
            <a:pPr algn="ctr"/>
            <a:r>
              <a:rPr lang="en-US" sz="1100" dirty="0"/>
              <a:t>GPS Data</a:t>
            </a:r>
          </a:p>
          <a:p>
            <a:pPr algn="ctr"/>
            <a:r>
              <a:rPr lang="en-US" sz="1100" dirty="0"/>
              <a:t>Telemetry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EDE81AD-63AD-0657-7ACB-611CA0187C6E}"/>
              </a:ext>
            </a:extLst>
          </p:cNvPr>
          <p:cNvSpPr/>
          <p:nvPr/>
        </p:nvSpPr>
        <p:spPr>
          <a:xfrm>
            <a:off x="248680" y="1465035"/>
            <a:ext cx="2057400" cy="1463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n w="3175">
                  <a:noFill/>
                </a:ln>
              </a:rPr>
              <a:t>Ground Station</a:t>
            </a:r>
          </a:p>
          <a:p>
            <a:pPr algn="ctr"/>
            <a:r>
              <a:rPr lang="en-US" sz="2400" dirty="0">
                <a:ln w="3175">
                  <a:noFill/>
                </a:ln>
              </a:rPr>
              <a:t>(SCU)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6633E88-DE53-F55D-73EA-6AF5DB2F86E2}"/>
              </a:ext>
            </a:extLst>
          </p:cNvPr>
          <p:cNvSpPr/>
          <p:nvPr/>
        </p:nvSpPr>
        <p:spPr>
          <a:xfrm>
            <a:off x="3765481" y="1465035"/>
            <a:ext cx="2057400" cy="1463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Ames</a:t>
            </a:r>
          </a:p>
          <a:p>
            <a:pPr algn="ctr"/>
            <a:r>
              <a:rPr lang="en-US" sz="2400" dirty="0"/>
              <a:t>FD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46E9DB7-9740-B897-4777-6A1749C78B0B}"/>
              </a:ext>
            </a:extLst>
          </p:cNvPr>
          <p:cNvSpPr/>
          <p:nvPr/>
        </p:nvSpPr>
        <p:spPr>
          <a:xfrm>
            <a:off x="3762235" y="4443793"/>
            <a:ext cx="2057400" cy="1463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Orbit Determination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8CB2CD5-E4E0-7992-FCC6-6E7D5B6646F7}"/>
              </a:ext>
            </a:extLst>
          </p:cNvPr>
          <p:cNvSpPr/>
          <p:nvPr/>
        </p:nvSpPr>
        <p:spPr>
          <a:xfrm>
            <a:off x="7279777" y="4448211"/>
            <a:ext cx="2057400" cy="1463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Ephemeris Propagation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591E2934-5F1E-BF63-9006-3D7B5313BB41}"/>
              </a:ext>
            </a:extLst>
          </p:cNvPr>
          <p:cNvSpPr/>
          <p:nvPr/>
        </p:nvSpPr>
        <p:spPr>
          <a:xfrm>
            <a:off x="9890601" y="3051149"/>
            <a:ext cx="2057400" cy="1463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CARA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B8607AC-2E35-7E99-98FE-901F3FF0569D}"/>
              </a:ext>
            </a:extLst>
          </p:cNvPr>
          <p:cNvCxnSpPr>
            <a:cxnSpLocks/>
            <a:stCxn id="45" idx="3"/>
            <a:endCxn id="33" idx="1"/>
          </p:cNvCxnSpPr>
          <p:nvPr/>
        </p:nvCxnSpPr>
        <p:spPr>
          <a:xfrm>
            <a:off x="2306080" y="2196555"/>
            <a:ext cx="27167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2E0A831B-C424-0327-3AD3-20637DE99E7D}"/>
              </a:ext>
            </a:extLst>
          </p:cNvPr>
          <p:cNvCxnSpPr>
            <a:cxnSpLocks/>
            <a:stCxn id="33" idx="3"/>
            <a:endCxn id="52" idx="1"/>
          </p:cNvCxnSpPr>
          <p:nvPr/>
        </p:nvCxnSpPr>
        <p:spPr>
          <a:xfrm>
            <a:off x="3492151" y="2196555"/>
            <a:ext cx="2733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Rectangle 70">
            <a:extLst>
              <a:ext uri="{FF2B5EF4-FFF2-40B4-BE49-F238E27FC236}">
                <a16:creationId xmlns:a16="http://schemas.microsoft.com/office/drawing/2014/main" id="{D8337273-37A0-F750-57D6-A7A6A12843F8}"/>
              </a:ext>
            </a:extLst>
          </p:cNvPr>
          <p:cNvSpPr/>
          <p:nvPr/>
        </p:nvSpPr>
        <p:spPr>
          <a:xfrm>
            <a:off x="3765481" y="3235841"/>
            <a:ext cx="914400" cy="914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Formatted GPS Data</a:t>
            </a: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BCDEB11D-0F3C-8CC5-9CD2-1EDAC6364300}"/>
              </a:ext>
            </a:extLst>
          </p:cNvPr>
          <p:cNvCxnSpPr>
            <a:cxnSpLocks/>
            <a:endCxn id="71" idx="0"/>
          </p:cNvCxnSpPr>
          <p:nvPr/>
        </p:nvCxnSpPr>
        <p:spPr>
          <a:xfrm>
            <a:off x="4222681" y="2929847"/>
            <a:ext cx="0" cy="3059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C951EF34-A44E-86EC-1936-1335064EFD39}"/>
              </a:ext>
            </a:extLst>
          </p:cNvPr>
          <p:cNvCxnSpPr>
            <a:cxnSpLocks/>
            <a:stCxn id="71" idx="2"/>
          </p:cNvCxnSpPr>
          <p:nvPr/>
        </p:nvCxnSpPr>
        <p:spPr>
          <a:xfrm>
            <a:off x="4222681" y="4150241"/>
            <a:ext cx="0" cy="2826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Rectangle 76">
            <a:extLst>
              <a:ext uri="{FF2B5EF4-FFF2-40B4-BE49-F238E27FC236}">
                <a16:creationId xmlns:a16="http://schemas.microsoft.com/office/drawing/2014/main" id="{3E1869B1-7E4A-5F2B-40A4-9F383B5E5C0F}"/>
              </a:ext>
            </a:extLst>
          </p:cNvPr>
          <p:cNvSpPr/>
          <p:nvPr/>
        </p:nvSpPr>
        <p:spPr>
          <a:xfrm>
            <a:off x="6092506" y="4718114"/>
            <a:ext cx="914400" cy="914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OD Results</a:t>
            </a:r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810CF90E-8E3D-2B91-D91C-CFEB124C8A5A}"/>
              </a:ext>
            </a:extLst>
          </p:cNvPr>
          <p:cNvCxnSpPr>
            <a:stCxn id="53" idx="3"/>
            <a:endCxn id="77" idx="1"/>
          </p:cNvCxnSpPr>
          <p:nvPr/>
        </p:nvCxnSpPr>
        <p:spPr>
          <a:xfrm>
            <a:off x="5819635" y="5175313"/>
            <a:ext cx="272871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0BECFF69-D9E3-478D-FCD9-56788157FB6B}"/>
              </a:ext>
            </a:extLst>
          </p:cNvPr>
          <p:cNvCxnSpPr>
            <a:stCxn id="77" idx="3"/>
            <a:endCxn id="54" idx="1"/>
          </p:cNvCxnSpPr>
          <p:nvPr/>
        </p:nvCxnSpPr>
        <p:spPr>
          <a:xfrm>
            <a:off x="7006906" y="5175314"/>
            <a:ext cx="272871" cy="44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5" name="Rectangle 84">
            <a:extLst>
              <a:ext uri="{FF2B5EF4-FFF2-40B4-BE49-F238E27FC236}">
                <a16:creationId xmlns:a16="http://schemas.microsoft.com/office/drawing/2014/main" id="{58DB8411-766F-05DD-B4D4-D76E22E13F06}"/>
              </a:ext>
            </a:extLst>
          </p:cNvPr>
          <p:cNvSpPr/>
          <p:nvPr/>
        </p:nvSpPr>
        <p:spPr>
          <a:xfrm>
            <a:off x="4905235" y="3235841"/>
            <a:ext cx="914400" cy="914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OD Reports</a:t>
            </a:r>
            <a:endParaRPr lang="en-US" sz="1200" dirty="0"/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C2AF8C6C-0E54-8723-8016-8ACC7A011EFA}"/>
              </a:ext>
            </a:extLst>
          </p:cNvPr>
          <p:cNvCxnSpPr>
            <a:cxnSpLocks/>
            <a:stCxn id="85" idx="0"/>
          </p:cNvCxnSpPr>
          <p:nvPr/>
        </p:nvCxnSpPr>
        <p:spPr>
          <a:xfrm flipV="1">
            <a:off x="5362435" y="2928075"/>
            <a:ext cx="0" cy="3077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03DF7800-2A76-7D6A-668A-8D1810C507E7}"/>
              </a:ext>
            </a:extLst>
          </p:cNvPr>
          <p:cNvCxnSpPr>
            <a:cxnSpLocks/>
            <a:endCxn id="85" idx="2"/>
          </p:cNvCxnSpPr>
          <p:nvPr/>
        </p:nvCxnSpPr>
        <p:spPr>
          <a:xfrm flipV="1">
            <a:off x="5362435" y="4150241"/>
            <a:ext cx="0" cy="2774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Rectangle 111">
            <a:extLst>
              <a:ext uri="{FF2B5EF4-FFF2-40B4-BE49-F238E27FC236}">
                <a16:creationId xmlns:a16="http://schemas.microsoft.com/office/drawing/2014/main" id="{08A9B42D-CBDC-EBF1-497A-C6B46379706D}"/>
              </a:ext>
            </a:extLst>
          </p:cNvPr>
          <p:cNvSpPr/>
          <p:nvPr/>
        </p:nvSpPr>
        <p:spPr>
          <a:xfrm>
            <a:off x="8416984" y="3235843"/>
            <a:ext cx="914400" cy="914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Predicted Ephemeris</a:t>
            </a:r>
          </a:p>
        </p:txBody>
      </p:sp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3DD1F193-9CC5-A9EE-10E1-CEB303984971}"/>
              </a:ext>
            </a:extLst>
          </p:cNvPr>
          <p:cNvCxnSpPr>
            <a:cxnSpLocks/>
            <a:endCxn id="112" idx="2"/>
          </p:cNvCxnSpPr>
          <p:nvPr/>
        </p:nvCxnSpPr>
        <p:spPr>
          <a:xfrm flipV="1">
            <a:off x="8874184" y="4150243"/>
            <a:ext cx="0" cy="2935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0" name="Rectangle 129">
            <a:extLst>
              <a:ext uri="{FF2B5EF4-FFF2-40B4-BE49-F238E27FC236}">
                <a16:creationId xmlns:a16="http://schemas.microsoft.com/office/drawing/2014/main" id="{B437D781-E3F5-55A7-623D-B66E6BB831AF}"/>
              </a:ext>
            </a:extLst>
          </p:cNvPr>
          <p:cNvSpPr/>
          <p:nvPr/>
        </p:nvSpPr>
        <p:spPr>
          <a:xfrm>
            <a:off x="7273984" y="3235841"/>
            <a:ext cx="914400" cy="914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Analysis Reports</a:t>
            </a:r>
          </a:p>
        </p:txBody>
      </p: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41981B45-D128-ACC2-6DEB-A043141EF41B}"/>
              </a:ext>
            </a:extLst>
          </p:cNvPr>
          <p:cNvCxnSpPr>
            <a:cxnSpLocks/>
            <a:endCxn id="130" idx="2"/>
          </p:cNvCxnSpPr>
          <p:nvPr/>
        </p:nvCxnSpPr>
        <p:spPr>
          <a:xfrm flipV="1">
            <a:off x="7731184" y="4150241"/>
            <a:ext cx="0" cy="2935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Connector: Elbow 136">
            <a:extLst>
              <a:ext uri="{FF2B5EF4-FFF2-40B4-BE49-F238E27FC236}">
                <a16:creationId xmlns:a16="http://schemas.microsoft.com/office/drawing/2014/main" id="{851A9EC6-4A51-EE70-4C99-F0161C7DEF41}"/>
              </a:ext>
            </a:extLst>
          </p:cNvPr>
          <p:cNvCxnSpPr>
            <a:cxnSpLocks/>
            <a:stCxn id="130" idx="0"/>
            <a:endCxn id="52" idx="3"/>
          </p:cNvCxnSpPr>
          <p:nvPr/>
        </p:nvCxnSpPr>
        <p:spPr>
          <a:xfrm rot="16200000" flipV="1">
            <a:off x="6257390" y="1762046"/>
            <a:ext cx="1039286" cy="190830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0350AA-66DE-05D0-F9C4-AAAB8AA60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5th, 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4BDF4E-C0A2-6AE1-A42C-0B92DA9A7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8867-C5B3-444F-A4E0-CADD95F60B8D}" type="slidenum">
              <a:rPr lang="en-US" smtClean="0"/>
              <a:t>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2E77ED-C435-274F-A656-461B6C646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6th International Symposium on Space Sailing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C9A3CF-59E6-6B69-FE65-8F9DF33E3502}"/>
              </a:ext>
            </a:extLst>
          </p:cNvPr>
          <p:cNvSpPr/>
          <p:nvPr/>
        </p:nvSpPr>
        <p:spPr>
          <a:xfrm>
            <a:off x="9890601" y="1465034"/>
            <a:ext cx="2057400" cy="1463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ACS3 Mission</a:t>
            </a:r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31CC8414-7C0D-33A6-2DC4-C4F5C1EF5816}"/>
              </a:ext>
            </a:extLst>
          </p:cNvPr>
          <p:cNvCxnSpPr>
            <a:cxnSpLocks/>
            <a:stCxn id="130" idx="0"/>
            <a:endCxn id="6" idx="1"/>
          </p:cNvCxnSpPr>
          <p:nvPr/>
        </p:nvCxnSpPr>
        <p:spPr>
          <a:xfrm rot="5400000" flipH="1" flipV="1">
            <a:off x="8291249" y="1636490"/>
            <a:ext cx="1039287" cy="215941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Connector: Elbow 101">
            <a:extLst>
              <a:ext uri="{FF2B5EF4-FFF2-40B4-BE49-F238E27FC236}">
                <a16:creationId xmlns:a16="http://schemas.microsoft.com/office/drawing/2014/main" id="{DE75051D-E393-D6BF-0078-EDBC9AE7F956}"/>
              </a:ext>
            </a:extLst>
          </p:cNvPr>
          <p:cNvCxnSpPr>
            <a:stCxn id="112" idx="3"/>
            <a:endCxn id="55" idx="1"/>
          </p:cNvCxnSpPr>
          <p:nvPr/>
        </p:nvCxnSpPr>
        <p:spPr>
          <a:xfrm>
            <a:off x="9331384" y="3693043"/>
            <a:ext cx="559217" cy="89626"/>
          </a:xfrm>
          <a:prstGeom prst="bentConnector3">
            <a:avLst>
              <a:gd name="adj1" fmla="val 57949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37155F92-7D1E-034E-DA74-BA3EE7516BE6}"/>
              </a:ext>
            </a:extLst>
          </p:cNvPr>
          <p:cNvSpPr txBox="1"/>
          <p:nvPr/>
        </p:nvSpPr>
        <p:spPr>
          <a:xfrm>
            <a:off x="7731184" y="1295401"/>
            <a:ext cx="18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FD Internal</a:t>
            </a:r>
          </a:p>
        </p:txBody>
      </p:sp>
    </p:spTree>
    <p:extLst>
      <p:ext uri="{BB962C8B-B14F-4D97-AF65-F5344CB8AC3E}">
        <p14:creationId xmlns:p14="http://schemas.microsoft.com/office/powerpoint/2010/main" val="3633586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ACA761B-DA9A-27AE-C3FC-4D56FB3DC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Orbit Determination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11066C-3826-9147-99FC-B851DB395D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B71AA2-3967-116C-4428-DFFCFE1E4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5th, 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6A94E5-D791-6EFF-7C4C-23586F3EF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8867-C5B3-444F-A4E0-CADD95F60B8D}" type="slidenum">
              <a:rPr lang="en-US" smtClean="0"/>
              <a:t>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46B5C5-838D-340A-5766-1E73D68A5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6th International Symposium on Space Sailing</a:t>
            </a:r>
          </a:p>
        </p:txBody>
      </p:sp>
    </p:spTree>
    <p:extLst>
      <p:ext uri="{BB962C8B-B14F-4D97-AF65-F5344CB8AC3E}">
        <p14:creationId xmlns:p14="http://schemas.microsoft.com/office/powerpoint/2010/main" val="2056231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79E6B-3D95-4C87-270D-BCFEC933B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Orbit Determination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B51C7F-66ED-0461-BE74-E5CB4FB0F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9150" y="941174"/>
            <a:ext cx="9066530" cy="4927920"/>
          </a:xfrm>
        </p:spPr>
        <p:txBody>
          <a:bodyPr anchor="ctr"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Spacecraft records one GPS measurement per minute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Data is downlinked at each ground pass (~12 hours between passes)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GPS telemetry data is processed by Ames Flight Dynamics team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Sequential filter is used to obtain ephemeris solution based on GPS tracking data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Orbit determination results are then used to generate predictive ephemeris with solar sail dynamics model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B71FF1-1C68-3AF9-7EB0-09F058122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5th,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6332BA-8C1E-E34C-5F58-0ED1B8020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8867-C5B3-444F-A4E0-CADD95F60B8D}" type="slidenum">
              <a:rPr lang="en-US" smtClean="0"/>
              <a:t>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E52FD0-BF23-BDF9-C066-6DAB9DE2B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6th International Symposium on Space Sailing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91A5F11-D213-5DC2-1E67-0C08EF145B16}"/>
              </a:ext>
            </a:extLst>
          </p:cNvPr>
          <p:cNvGrpSpPr/>
          <p:nvPr/>
        </p:nvGrpSpPr>
        <p:grpSpPr>
          <a:xfrm>
            <a:off x="147080" y="966029"/>
            <a:ext cx="2545200" cy="5061972"/>
            <a:chOff x="147080" y="966029"/>
            <a:chExt cx="2545200" cy="5061972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D760506-B3F0-73E1-B2AB-F5310F220324}"/>
                </a:ext>
              </a:extLst>
            </p:cNvPr>
            <p:cNvSpPr/>
            <p:nvPr/>
          </p:nvSpPr>
          <p:spPr>
            <a:xfrm>
              <a:off x="421400" y="2117222"/>
              <a:ext cx="822960" cy="68580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Raw </a:t>
              </a:r>
            </a:p>
            <a:p>
              <a:pPr algn="ctr"/>
              <a:r>
                <a:rPr lang="en-US" sz="1100" dirty="0"/>
                <a:t>GPS</a:t>
              </a:r>
            </a:p>
            <a:p>
              <a:pPr algn="ctr"/>
              <a:r>
                <a:rPr lang="en-US" sz="1100" dirty="0"/>
                <a:t>Data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914C8E8-7E18-63AE-1AD0-6C5047FA5D39}"/>
                </a:ext>
              </a:extLst>
            </p:cNvPr>
            <p:cNvSpPr/>
            <p:nvPr/>
          </p:nvSpPr>
          <p:spPr>
            <a:xfrm>
              <a:off x="147080" y="966029"/>
              <a:ext cx="1371600" cy="914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ln w="3175">
                    <a:noFill/>
                  </a:ln>
                </a:rPr>
                <a:t>Ground Station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43B2D2F-4D8E-C9A4-5A59-AE585E8B0986}"/>
                </a:ext>
              </a:extLst>
            </p:cNvPr>
            <p:cNvSpPr/>
            <p:nvPr/>
          </p:nvSpPr>
          <p:spPr>
            <a:xfrm>
              <a:off x="147080" y="3039815"/>
              <a:ext cx="1371600" cy="914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Ames</a:t>
              </a:r>
            </a:p>
            <a:p>
              <a:pPr algn="ctr"/>
              <a:r>
                <a:rPr lang="en-US" sz="2400" dirty="0"/>
                <a:t>FD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B4A9933-9EB5-7BFB-0881-8F20DCB6CE2A}"/>
                </a:ext>
              </a:extLst>
            </p:cNvPr>
            <p:cNvSpPr/>
            <p:nvPr/>
          </p:nvSpPr>
          <p:spPr>
            <a:xfrm>
              <a:off x="147080" y="5113601"/>
              <a:ext cx="1371600" cy="914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Orbit Determination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4A9BDE2-3913-D739-13B3-AD90ECF140A3}"/>
                </a:ext>
              </a:extLst>
            </p:cNvPr>
            <p:cNvSpPr/>
            <p:nvPr/>
          </p:nvSpPr>
          <p:spPr>
            <a:xfrm>
              <a:off x="421400" y="4191008"/>
              <a:ext cx="822960" cy="68580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Formatted</a:t>
              </a:r>
            </a:p>
            <a:p>
              <a:pPr algn="ctr"/>
              <a:r>
                <a:rPr lang="en-US" sz="1100" dirty="0"/>
                <a:t>GPS Data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BE0972C-1415-38DA-1D33-0EF7FFC2C256}"/>
                </a:ext>
              </a:extLst>
            </p:cNvPr>
            <p:cNvSpPr/>
            <p:nvPr/>
          </p:nvSpPr>
          <p:spPr>
            <a:xfrm>
              <a:off x="1869320" y="5227901"/>
              <a:ext cx="822960" cy="68580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OD Results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E40A872-22A8-1132-AF21-E2A31F3AA24B}"/>
                </a:ext>
              </a:extLst>
            </p:cNvPr>
            <p:cNvCxnSpPr>
              <a:stCxn id="19" idx="2"/>
              <a:endCxn id="18" idx="0"/>
            </p:cNvCxnSpPr>
            <p:nvPr/>
          </p:nvCxnSpPr>
          <p:spPr>
            <a:xfrm>
              <a:off x="832880" y="1880429"/>
              <a:ext cx="0" cy="23679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A310669F-E50B-2D67-999F-552E869586E8}"/>
                </a:ext>
              </a:extLst>
            </p:cNvPr>
            <p:cNvCxnSpPr>
              <a:stCxn id="18" idx="2"/>
              <a:endCxn id="20" idx="0"/>
            </p:cNvCxnSpPr>
            <p:nvPr/>
          </p:nvCxnSpPr>
          <p:spPr>
            <a:xfrm>
              <a:off x="832880" y="2803022"/>
              <a:ext cx="0" cy="23679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6381E276-A228-5239-8E11-21E28997DD5F}"/>
                </a:ext>
              </a:extLst>
            </p:cNvPr>
            <p:cNvCxnSpPr>
              <a:stCxn id="20" idx="2"/>
              <a:endCxn id="22" idx="0"/>
            </p:cNvCxnSpPr>
            <p:nvPr/>
          </p:nvCxnSpPr>
          <p:spPr>
            <a:xfrm>
              <a:off x="832880" y="3954215"/>
              <a:ext cx="0" cy="23679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1CA07B10-E105-95BB-3C46-149A994A7EF3}"/>
                </a:ext>
              </a:extLst>
            </p:cNvPr>
            <p:cNvCxnSpPr>
              <a:cxnSpLocks/>
              <a:stCxn id="22" idx="2"/>
              <a:endCxn id="21" idx="0"/>
            </p:cNvCxnSpPr>
            <p:nvPr/>
          </p:nvCxnSpPr>
          <p:spPr>
            <a:xfrm>
              <a:off x="832880" y="4876808"/>
              <a:ext cx="0" cy="23679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F240380C-7DCF-49EB-43FC-6416B16BE336}"/>
                </a:ext>
              </a:extLst>
            </p:cNvPr>
            <p:cNvCxnSpPr>
              <a:cxnSpLocks/>
              <a:stCxn id="21" idx="3"/>
              <a:endCxn id="23" idx="1"/>
            </p:cNvCxnSpPr>
            <p:nvPr/>
          </p:nvCxnSpPr>
          <p:spPr>
            <a:xfrm>
              <a:off x="1518680" y="5570801"/>
              <a:ext cx="3506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43540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30484-ACC2-C9EE-F06E-4D0FCE45F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Simulated Tracking Data: Residual Ratios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2DBDE04-A0FA-6EF6-E12A-FD3B38B06F36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3354" y="1399009"/>
            <a:ext cx="7217746" cy="4059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3035C08-82AF-9A09-BEE7-C8281D682B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6350" y="946150"/>
            <a:ext cx="3529330" cy="492294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To prepare for the mission we are running operation readiness tests (ORT)</a:t>
            </a:r>
          </a:p>
          <a:p>
            <a:r>
              <a:rPr lang="en-US" dirty="0"/>
              <a:t>Test simulates one week of GPS tracking data</a:t>
            </a:r>
          </a:p>
          <a:p>
            <a:r>
              <a:rPr lang="en-US" dirty="0"/>
              <a:t>Initial position uncertainty (3-</a:t>
            </a:r>
            <a:r>
              <a:rPr lang="el-GR" dirty="0"/>
              <a:t>σ</a:t>
            </a:r>
            <a:r>
              <a:rPr lang="en-US" dirty="0"/>
              <a:t>) of 3 km</a:t>
            </a:r>
          </a:p>
          <a:p>
            <a:r>
              <a:rPr lang="en-US" dirty="0"/>
              <a:t>Initial velocity uncertainty (3-</a:t>
            </a:r>
            <a:r>
              <a:rPr lang="el-GR" dirty="0"/>
              <a:t>σ</a:t>
            </a:r>
            <a:r>
              <a:rPr lang="en-US" dirty="0"/>
              <a:t>) of 0.3 m/s</a:t>
            </a:r>
          </a:p>
          <a:p>
            <a:r>
              <a:rPr lang="en-US" dirty="0"/>
              <a:t>Sequential filter and smoother were used to produce an OD solution</a:t>
            </a:r>
          </a:p>
          <a:p>
            <a:r>
              <a:rPr lang="en-US" dirty="0"/>
              <a:t>Measurement (pseudo-range) residual ratios are portrayed on the left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8D0D2E-2AA8-8560-16EB-A3A2DC651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5th,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0895A9-EF83-DA75-F638-4779FD713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6th International Symposium on Space Sailing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69249-808B-FD6D-F200-692EBB0DE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8867-C5B3-444F-A4E0-CADD95F60B8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295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30484-ACC2-C9EE-F06E-4D0FCE45F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Simulated Tracking Data: Position Uncertainty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3035C08-82AF-9A09-BEE7-C8281D682B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27462" y="2085975"/>
            <a:ext cx="2519996" cy="268605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After first measurement position uncertainty drops rapidly</a:t>
            </a:r>
          </a:p>
          <a:p>
            <a:r>
              <a:rPr lang="en-US" dirty="0"/>
              <a:t>Uncertainty grows between measurement points</a:t>
            </a:r>
          </a:p>
          <a:p>
            <a:r>
              <a:rPr lang="en-US" dirty="0"/>
              <a:t>Long term uncertainty is controlled at this measurement cadence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8D0D2E-2AA8-8560-16EB-A3A2DC651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5th,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0895A9-EF83-DA75-F638-4779FD713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6th International Symposium on Space Sailing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69249-808B-FD6D-F200-692EBB0DE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8867-C5B3-444F-A4E0-CADD95F60B8D}" type="slidenum">
              <a:rPr lang="en-US" smtClean="0"/>
              <a:t>10</a:t>
            </a:fld>
            <a:endParaRPr lang="en-US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691FF506-597F-A6B6-EB35-A8322E1771E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98" y="2216150"/>
            <a:ext cx="7236180" cy="407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">
            <a:extLst>
              <a:ext uri="{FF2B5EF4-FFF2-40B4-BE49-F238E27FC236}">
                <a16:creationId xmlns:a16="http://schemas.microsoft.com/office/drawing/2014/main" id="{63CBDB59-E15A-B9AA-755C-0A6CF2BC4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2450" y="965624"/>
            <a:ext cx="6997700" cy="3936207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496B4D3-274A-89FD-6242-2E4C54A8FD11}"/>
              </a:ext>
            </a:extLst>
          </p:cNvPr>
          <p:cNvSpPr/>
          <p:nvPr/>
        </p:nvSpPr>
        <p:spPr>
          <a:xfrm>
            <a:off x="482600" y="4940300"/>
            <a:ext cx="1060450" cy="10795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CF39372-FCB0-B5A5-0BF7-944862EFB785}"/>
              </a:ext>
            </a:extLst>
          </p:cNvPr>
          <p:cNvCxnSpPr>
            <a:cxnSpLocks/>
            <a:stCxn id="10" idx="0"/>
            <a:endCxn id="9" idx="1"/>
          </p:cNvCxnSpPr>
          <p:nvPr/>
        </p:nvCxnSpPr>
        <p:spPr>
          <a:xfrm flipV="1">
            <a:off x="1012825" y="2933728"/>
            <a:ext cx="809625" cy="2006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6CA4167-3412-847D-B8C6-437B05A79E28}"/>
              </a:ext>
            </a:extLst>
          </p:cNvPr>
          <p:cNvCxnSpPr>
            <a:cxnSpLocks/>
            <a:stCxn id="10" idx="3"/>
            <a:endCxn id="9" idx="2"/>
          </p:cNvCxnSpPr>
          <p:nvPr/>
        </p:nvCxnSpPr>
        <p:spPr>
          <a:xfrm flipV="1">
            <a:off x="1543050" y="4901831"/>
            <a:ext cx="3778250" cy="5782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4828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87BDE-903A-7210-6E92-088EEE127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Simulated Tracking Data: Velocity Uncertainty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7C2C82-B14D-676F-BFFF-EF3AA1B49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5th,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907E3-F698-02C6-E409-F88D1C51A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6th International Symposium on Space Sailing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5DFB9B-B94F-B36F-5174-7DA5D5D75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8867-C5B3-444F-A4E0-CADD95F60B8D}" type="slidenum">
              <a:rPr lang="en-US" smtClean="0"/>
              <a:t>11</a:t>
            </a:fld>
            <a:endParaRPr lang="en-US"/>
          </a:p>
        </p:txBody>
      </p:sp>
      <p:pic>
        <p:nvPicPr>
          <p:cNvPr id="6146" name="Picture 2" descr="image">
            <a:extLst>
              <a:ext uri="{FF2B5EF4-FFF2-40B4-BE49-F238E27FC236}">
                <a16:creationId xmlns:a16="http://schemas.microsoft.com/office/drawing/2014/main" id="{E0435FF5-080F-13AE-FD23-8A239F89D0C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47708"/>
            <a:ext cx="7233919" cy="4069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AF5D00B-DCD3-6FAE-D46A-3A44E1B5A788}"/>
              </a:ext>
            </a:extLst>
          </p:cNvPr>
          <p:cNvSpPr/>
          <p:nvPr/>
        </p:nvSpPr>
        <p:spPr>
          <a:xfrm>
            <a:off x="257186" y="5900932"/>
            <a:ext cx="4879964" cy="1648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3BD34E4-9472-1A5B-6114-34C5AEEC91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135" y="981196"/>
            <a:ext cx="8088272" cy="4549653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7EB82EE-E6BB-334E-0D93-D08F5C2CF425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561975" y="3256023"/>
            <a:ext cx="662160" cy="264490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CE5D6F2-79E2-750A-0338-C82DDF98CA13}"/>
              </a:ext>
            </a:extLst>
          </p:cNvPr>
          <p:cNvCxnSpPr>
            <a:cxnSpLocks/>
            <a:stCxn id="8" idx="0"/>
            <a:endCxn id="7" idx="2"/>
          </p:cNvCxnSpPr>
          <p:nvPr/>
        </p:nvCxnSpPr>
        <p:spPr>
          <a:xfrm flipV="1">
            <a:off x="2697168" y="5530849"/>
            <a:ext cx="2571103" cy="37008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ontent Placeholder 6">
            <a:extLst>
              <a:ext uri="{FF2B5EF4-FFF2-40B4-BE49-F238E27FC236}">
                <a16:creationId xmlns:a16="http://schemas.microsoft.com/office/drawing/2014/main" id="{7775082B-C9E8-F806-8E10-346A4256E549}"/>
              </a:ext>
            </a:extLst>
          </p:cNvPr>
          <p:cNvSpPr txBox="1">
            <a:spLocks/>
          </p:cNvSpPr>
          <p:nvPr/>
        </p:nvSpPr>
        <p:spPr>
          <a:xfrm>
            <a:off x="9227462" y="2085975"/>
            <a:ext cx="2519996" cy="2686051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As with position, after the first measurement velocity uncertainty drops rapidly</a:t>
            </a:r>
          </a:p>
          <a:p>
            <a:r>
              <a:rPr lang="en-US" dirty="0"/>
              <a:t>Uncertainty grows between measurement points</a:t>
            </a:r>
          </a:p>
          <a:p>
            <a:r>
              <a:rPr lang="en-US" dirty="0"/>
              <a:t>Long term uncertainty is controlled at this measurement cadence</a:t>
            </a:r>
          </a:p>
        </p:txBody>
      </p:sp>
    </p:spTree>
    <p:extLst>
      <p:ext uri="{BB962C8B-B14F-4D97-AF65-F5344CB8AC3E}">
        <p14:creationId xmlns:p14="http://schemas.microsoft.com/office/powerpoint/2010/main" val="137613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30484-ACC2-C9EE-F06E-4D0FCE45F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Simulated Tracking Data: Filter vs. Smoother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8D0D2E-2AA8-8560-16EB-A3A2DC651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5th,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0895A9-EF83-DA75-F638-4779FD713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6th International Symposium on Space Sailing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69249-808B-FD6D-F200-692EBB0DE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8867-C5B3-444F-A4E0-CADD95F60B8D}" type="slidenum">
              <a:rPr lang="en-US" smtClean="0"/>
              <a:t>12</a:t>
            </a:fld>
            <a:endParaRPr 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9F81462-AEBD-B821-ABF5-27BD3D7119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8141" y="2446651"/>
            <a:ext cx="6728012" cy="3784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36CC5568-158A-74D6-1E7F-69688D659BF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9746" y="926501"/>
            <a:ext cx="6059771" cy="3408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73447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27406-3D0A-C610-D23C-C76F43FEA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Solar Sail Simulation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1B44C-1AC7-3C2A-3D4C-E44F11CDB4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Vehicle Modeling and Propagation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9D5EA7-9040-3EFA-A814-247FB4612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5th,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2C8079-DB5A-3928-8C16-0897560CE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8867-C5B3-444F-A4E0-CADD95F60B8D}" type="slidenum">
              <a:rPr lang="en-US" smtClean="0"/>
              <a:t>13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7E3AE-AEA2-5FA5-0C5B-1A119AC9F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6th International Symposium on Space Sailing</a:t>
            </a:r>
          </a:p>
        </p:txBody>
      </p:sp>
    </p:spTree>
    <p:extLst>
      <p:ext uri="{BB962C8B-B14F-4D97-AF65-F5344CB8AC3E}">
        <p14:creationId xmlns:p14="http://schemas.microsoft.com/office/powerpoint/2010/main" val="7538225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42D59-8190-EDA6-6D8C-C21D7EBB4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Propagation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6485E1A-E1EE-0FE7-B72D-6E388ACDDA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141236" y="1070128"/>
            <a:ext cx="4776255" cy="5132151"/>
          </a:xfrm>
        </p:spPr>
        <p:txBody>
          <a:bodyPr anchor="ctr">
            <a:normAutofit/>
          </a:bodyPr>
          <a:lstStyle/>
          <a:p>
            <a:r>
              <a:rPr lang="en-US" dirty="0"/>
              <a:t>Need one week of predictive ephemeris for collision avoidance screenings</a:t>
            </a:r>
          </a:p>
          <a:p>
            <a:r>
              <a:rPr lang="en-US" dirty="0"/>
              <a:t>Predicted ephemeris, including covariance matrix, is provided to the  NASA Conjunction Assessment Risk Analysis (CARA) team to comply with requirements</a:t>
            </a:r>
          </a:p>
          <a:p>
            <a:r>
              <a:rPr lang="en-US" dirty="0"/>
              <a:t>Ephemeris is produced utilizing a high-fidelity propagator with a full atmospheric density model, and updated solar radiation pressure</a:t>
            </a: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A9D36D7E-49E6-51CA-78DD-FB59713E8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5th, 2023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9E8DE739-8599-9EF7-D57E-CA455E566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8867-C5B3-444F-A4E0-CADD95F60B8D}" type="slidenum">
              <a:rPr lang="en-US" smtClean="0"/>
              <a:t>14</a:t>
            </a:fld>
            <a:endParaRPr lang="en-US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576E5B85-73F9-1241-6248-3D48637F5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6th International Symposium on Space Sailing</a:t>
            </a:r>
          </a:p>
        </p:txBody>
      </p:sp>
      <p:graphicFrame>
        <p:nvGraphicFramePr>
          <p:cNvPr id="19" name="Table 19">
            <a:extLst>
              <a:ext uri="{FF2B5EF4-FFF2-40B4-BE49-F238E27FC236}">
                <a16:creationId xmlns:a16="http://schemas.microsoft.com/office/drawing/2014/main" id="{0C4DB139-42F7-2C17-231B-2EF813C777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6343981"/>
              </p:ext>
            </p:extLst>
          </p:nvPr>
        </p:nvGraphicFramePr>
        <p:xfrm>
          <a:off x="7266260" y="2264339"/>
          <a:ext cx="4672792" cy="2595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456642">
                  <a:extLst>
                    <a:ext uri="{9D8B030D-6E8A-4147-A177-3AD203B41FA5}">
                      <a16:colId xmlns:a16="http://schemas.microsoft.com/office/drawing/2014/main" val="2686216264"/>
                    </a:ext>
                  </a:extLst>
                </a:gridCol>
                <a:gridCol w="2216150">
                  <a:extLst>
                    <a:ext uri="{9D8B030D-6E8A-4147-A177-3AD203B41FA5}">
                      <a16:colId xmlns:a16="http://schemas.microsoft.com/office/drawing/2014/main" val="2873508753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Propagator Components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151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Integrator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RKF7(8)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24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Gravity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EGM08 24x24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363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Atmosphere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NRLMSISE-00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253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Third Bodies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Sun, Moon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765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Solar Radiation Pressure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N-Plate Model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490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Solar 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Daily F10.7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005139"/>
                  </a:ext>
                </a:extLst>
              </a:tr>
            </a:tbl>
          </a:graphicData>
        </a:graphic>
      </p:graphicFrame>
      <p:grpSp>
        <p:nvGrpSpPr>
          <p:cNvPr id="20" name="Group 19">
            <a:extLst>
              <a:ext uri="{FF2B5EF4-FFF2-40B4-BE49-F238E27FC236}">
                <a16:creationId xmlns:a16="http://schemas.microsoft.com/office/drawing/2014/main" id="{D1CAB1A3-C7B5-4C1C-A77D-4B52C47FF125}"/>
              </a:ext>
            </a:extLst>
          </p:cNvPr>
          <p:cNvGrpSpPr/>
          <p:nvPr/>
        </p:nvGrpSpPr>
        <p:grpSpPr>
          <a:xfrm>
            <a:off x="329427" y="1070128"/>
            <a:ext cx="1463040" cy="4556163"/>
            <a:chOff x="509905" y="1070128"/>
            <a:chExt cx="1463040" cy="455616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01F6EDB-6061-1712-55B5-3327E9BE5FD1}"/>
                </a:ext>
              </a:extLst>
            </p:cNvPr>
            <p:cNvSpPr/>
            <p:nvPr/>
          </p:nvSpPr>
          <p:spPr>
            <a:xfrm>
              <a:off x="509905" y="2433810"/>
              <a:ext cx="1463040" cy="914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n w="3175">
                    <a:noFill/>
                  </a:ln>
                </a:rPr>
                <a:t>Ephemeris Propagation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ED7EBE2-3304-2DC0-AF03-846EBBE87CF8}"/>
                </a:ext>
              </a:extLst>
            </p:cNvPr>
            <p:cNvSpPr/>
            <p:nvPr/>
          </p:nvSpPr>
          <p:spPr>
            <a:xfrm>
              <a:off x="829945" y="1409069"/>
              <a:ext cx="822960" cy="68580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OD Solution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86AD854-355D-1F92-D9A6-2F52CA7852E4}"/>
                </a:ext>
              </a:extLst>
            </p:cNvPr>
            <p:cNvSpPr/>
            <p:nvPr/>
          </p:nvSpPr>
          <p:spPr>
            <a:xfrm>
              <a:off x="829945" y="3687151"/>
              <a:ext cx="822960" cy="68580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Predictive</a:t>
              </a:r>
            </a:p>
            <a:p>
              <a:pPr algn="ctr"/>
              <a:r>
                <a:rPr lang="en-US" sz="1100" dirty="0"/>
                <a:t>Ephemeris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D416DB0-8B35-B3F5-C490-A6868CE8967F}"/>
                </a:ext>
              </a:extLst>
            </p:cNvPr>
            <p:cNvSpPr/>
            <p:nvPr/>
          </p:nvSpPr>
          <p:spPr>
            <a:xfrm>
              <a:off x="509905" y="4711891"/>
              <a:ext cx="1463040" cy="914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n w="3175">
                    <a:noFill/>
                  </a:ln>
                </a:rPr>
                <a:t>CARA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681EAC7E-00C9-6473-8E54-34F27744AF47}"/>
                </a:ext>
              </a:extLst>
            </p:cNvPr>
            <p:cNvCxnSpPr>
              <a:stCxn id="24" idx="2"/>
              <a:endCxn id="23" idx="0"/>
            </p:cNvCxnSpPr>
            <p:nvPr/>
          </p:nvCxnSpPr>
          <p:spPr>
            <a:xfrm>
              <a:off x="1241425" y="2094869"/>
              <a:ext cx="0" cy="33894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556CAB78-A71E-6B3B-7700-896BA6D2B379}"/>
                </a:ext>
              </a:extLst>
            </p:cNvPr>
            <p:cNvCxnSpPr>
              <a:cxnSpLocks/>
              <a:endCxn id="24" idx="0"/>
            </p:cNvCxnSpPr>
            <p:nvPr/>
          </p:nvCxnSpPr>
          <p:spPr>
            <a:xfrm>
              <a:off x="1241425" y="1070128"/>
              <a:ext cx="0" cy="33894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86E168E8-D702-09BF-15CB-E551CC8EF53A}"/>
                </a:ext>
              </a:extLst>
            </p:cNvPr>
            <p:cNvCxnSpPr>
              <a:cxnSpLocks/>
              <a:stCxn id="23" idx="2"/>
              <a:endCxn id="25" idx="0"/>
            </p:cNvCxnSpPr>
            <p:nvPr/>
          </p:nvCxnSpPr>
          <p:spPr>
            <a:xfrm>
              <a:off x="1241425" y="3348210"/>
              <a:ext cx="0" cy="33894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E5C67D32-5B90-F697-D4E8-A460A315F14F}"/>
                </a:ext>
              </a:extLst>
            </p:cNvPr>
            <p:cNvCxnSpPr>
              <a:cxnSpLocks/>
              <a:stCxn id="25" idx="2"/>
              <a:endCxn id="26" idx="0"/>
            </p:cNvCxnSpPr>
            <p:nvPr/>
          </p:nvCxnSpPr>
          <p:spPr>
            <a:xfrm>
              <a:off x="1241425" y="4372951"/>
              <a:ext cx="0" cy="33894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021515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7F5709B-3E56-47F5-6A77-040992CF0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Vehicle Modeling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2FC1BAC-F854-4EE0-8698-175EC5DD32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0671" y="2351636"/>
            <a:ext cx="4937760" cy="736282"/>
          </a:xfrm>
        </p:spPr>
        <p:txBody>
          <a:bodyPr/>
          <a:lstStyle/>
          <a:p>
            <a:r>
              <a:rPr lang="en-US" dirty="0"/>
              <a:t>Spherical Solar Radiation pressure (SRP)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06015EA-6F88-615E-B692-8EA8F7F106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00671" y="3087918"/>
            <a:ext cx="4937760" cy="1833032"/>
          </a:xfrm>
        </p:spPr>
        <p:txBody>
          <a:bodyPr>
            <a:normAutofit/>
          </a:bodyPr>
          <a:lstStyle/>
          <a:p>
            <a:r>
              <a:rPr lang="en-US" dirty="0"/>
              <a:t>Vehicle is a sphere with a constant cross-sectional area.</a:t>
            </a:r>
          </a:p>
          <a:p>
            <a:r>
              <a:rPr lang="en-US" dirty="0"/>
              <a:t>Attitude of vehicle does not affect apparent cross-sectional area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34C7FB-0D41-6D2F-A1DA-45DC197094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1311" y="2351636"/>
            <a:ext cx="4937760" cy="736282"/>
          </a:xfrm>
        </p:spPr>
        <p:txBody>
          <a:bodyPr/>
          <a:lstStyle/>
          <a:p>
            <a:r>
              <a:rPr lang="en-US" dirty="0"/>
              <a:t>N-Plate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2DD443A-4E20-E54F-23C4-17C92095E5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5373" y="3087917"/>
            <a:ext cx="4937760" cy="1833033"/>
          </a:xfrm>
        </p:spPr>
        <p:txBody>
          <a:bodyPr>
            <a:normAutofit/>
          </a:bodyPr>
          <a:lstStyle/>
          <a:p>
            <a:r>
              <a:rPr lang="en-US" dirty="0"/>
              <a:t>Vehicle is a collection of flat plates with orientations defined in the body fixed axes</a:t>
            </a:r>
          </a:p>
          <a:p>
            <a:r>
              <a:rPr lang="en-US" dirty="0"/>
              <a:t>Drag and SRP area are dependent pendent on the attitude, position, and velocity of the spacecraft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16D38D-823C-2F27-1DEB-B0CBB1BDD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5th, 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D9471-AFA6-DD09-8EDF-0D07D3E97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8867-C5B3-444F-A4E0-CADD95F60B8D}" type="slidenum">
              <a:rPr lang="en-US" smtClean="0"/>
              <a:t>15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0EF0DE-E093-6A34-0C2E-AEDD90575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6th International Symposium on Space Sailing</a:t>
            </a:r>
          </a:p>
        </p:txBody>
      </p:sp>
    </p:spTree>
    <p:extLst>
      <p:ext uri="{BB962C8B-B14F-4D97-AF65-F5344CB8AC3E}">
        <p14:creationId xmlns:p14="http://schemas.microsoft.com/office/powerpoint/2010/main" val="33403595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itle 43">
            <a:extLst>
              <a:ext uri="{FF2B5EF4-FFF2-40B4-BE49-F238E27FC236}">
                <a16:creationId xmlns:a16="http://schemas.microsoft.com/office/drawing/2014/main" id="{4933B8C8-9721-1595-B914-01F2C6A22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Orbit Raising with Spherical Model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63C1484-EBBE-B0B3-B320-15F54A4BBB9D}"/>
              </a:ext>
            </a:extLst>
          </p:cNvPr>
          <p:cNvSpPr txBox="1">
            <a:spLocks/>
          </p:cNvSpPr>
          <p:nvPr/>
        </p:nvSpPr>
        <p:spPr>
          <a:xfrm>
            <a:off x="6232651" y="948321"/>
            <a:ext cx="5202936" cy="48714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Drag area and SRP area are linked</a:t>
            </a:r>
          </a:p>
          <a:p>
            <a:r>
              <a:rPr lang="en-US" dirty="0"/>
              <a:t>Update drag and SRP area at certain points in the orbit to maximize SMA change</a:t>
            </a:r>
          </a:p>
          <a:p>
            <a:r>
              <a:rPr lang="en-US" dirty="0"/>
              <a:t>During eclipse, drag area is minimized</a:t>
            </a:r>
          </a:p>
          <a:p>
            <a:r>
              <a:rPr lang="en-US" dirty="0"/>
              <a:t>When sun would reduce SMA, minimize SRP area</a:t>
            </a:r>
          </a:p>
          <a:p>
            <a:r>
              <a:rPr lang="en-US" dirty="0"/>
              <a:t>SRP area is maximized when crossing the ecliptic</a:t>
            </a: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56218FAB-8837-65AD-C1F6-744E01B4A8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2701" y="948321"/>
            <a:ext cx="5199296" cy="487149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362204E-1D80-E330-2546-BE089028CDF2}"/>
              </a:ext>
            </a:extLst>
          </p:cNvPr>
          <p:cNvSpPr txBox="1"/>
          <p:nvPr/>
        </p:nvSpPr>
        <p:spPr>
          <a:xfrm>
            <a:off x="2094761" y="4273335"/>
            <a:ext cx="2377440" cy="40011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Minimum SRP Area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6C4AD91-E2E9-8D36-0263-79A90B89413F}"/>
              </a:ext>
            </a:extLst>
          </p:cNvPr>
          <p:cNvSpPr/>
          <p:nvPr/>
        </p:nvSpPr>
        <p:spPr>
          <a:xfrm>
            <a:off x="2460675" y="4994952"/>
            <a:ext cx="126400" cy="112064"/>
          </a:xfrm>
          <a:prstGeom prst="ellipse">
            <a:avLst/>
          </a:prstGeom>
          <a:noFill/>
          <a:ln>
            <a:solidFill>
              <a:srgbClr val="41AE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A1F5C7-7E1B-FE62-45A2-4CFF90E46F6A}"/>
              </a:ext>
            </a:extLst>
          </p:cNvPr>
          <p:cNvCxnSpPr>
            <a:cxnSpLocks/>
            <a:stCxn id="8" idx="2"/>
            <a:endCxn id="9" idx="7"/>
          </p:cNvCxnSpPr>
          <p:nvPr/>
        </p:nvCxnSpPr>
        <p:spPr>
          <a:xfrm flipH="1">
            <a:off x="2568564" y="4673445"/>
            <a:ext cx="714917" cy="3379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05D0A53-AF93-9F0B-CE7E-CBEEC24AD9A1}"/>
              </a:ext>
            </a:extLst>
          </p:cNvPr>
          <p:cNvSpPr txBox="1"/>
          <p:nvPr/>
        </p:nvSpPr>
        <p:spPr>
          <a:xfrm>
            <a:off x="3085111" y="3384069"/>
            <a:ext cx="2286000" cy="40011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Maximum SRP Area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D674ED4-0B38-2C12-E732-262AE2A2EE24}"/>
              </a:ext>
            </a:extLst>
          </p:cNvPr>
          <p:cNvSpPr/>
          <p:nvPr/>
        </p:nvSpPr>
        <p:spPr>
          <a:xfrm>
            <a:off x="5698354" y="3341390"/>
            <a:ext cx="126400" cy="112064"/>
          </a:xfrm>
          <a:prstGeom prst="ellipse">
            <a:avLst/>
          </a:prstGeom>
          <a:noFill/>
          <a:ln>
            <a:solidFill>
              <a:srgbClr val="41AE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9E12827-48AA-CA40-E162-A261D8BB0FC3}"/>
              </a:ext>
            </a:extLst>
          </p:cNvPr>
          <p:cNvCxnSpPr>
            <a:cxnSpLocks/>
            <a:stCxn id="15" idx="2"/>
            <a:endCxn id="13" idx="3"/>
          </p:cNvCxnSpPr>
          <p:nvPr/>
        </p:nvCxnSpPr>
        <p:spPr>
          <a:xfrm flipH="1">
            <a:off x="5371111" y="3397422"/>
            <a:ext cx="327243" cy="18670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6DF83388-9C66-2B51-5D7F-680DD9B0C8FB}"/>
              </a:ext>
            </a:extLst>
          </p:cNvPr>
          <p:cNvSpPr txBox="1"/>
          <p:nvPr/>
        </p:nvSpPr>
        <p:spPr>
          <a:xfrm>
            <a:off x="2364176" y="1853987"/>
            <a:ext cx="2352547" cy="40011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Minimum Drag Area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AB6B059-C667-FE9E-906C-B39D7A574A05}"/>
              </a:ext>
            </a:extLst>
          </p:cNvPr>
          <p:cNvCxnSpPr>
            <a:cxnSpLocks/>
            <a:stCxn id="22" idx="6"/>
            <a:endCxn id="18" idx="0"/>
          </p:cNvCxnSpPr>
          <p:nvPr/>
        </p:nvCxnSpPr>
        <p:spPr>
          <a:xfrm>
            <a:off x="2376075" y="1557248"/>
            <a:ext cx="1164375" cy="29673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921C9C64-D604-390E-BFAD-9150B7EF8731}"/>
              </a:ext>
            </a:extLst>
          </p:cNvPr>
          <p:cNvSpPr/>
          <p:nvPr/>
        </p:nvSpPr>
        <p:spPr>
          <a:xfrm>
            <a:off x="2249675" y="1501216"/>
            <a:ext cx="126400" cy="112064"/>
          </a:xfrm>
          <a:prstGeom prst="ellipse">
            <a:avLst/>
          </a:prstGeom>
          <a:noFill/>
          <a:ln>
            <a:solidFill>
              <a:srgbClr val="41AE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0617F508-FD40-B0AC-61BE-495B20B07A44}"/>
              </a:ext>
            </a:extLst>
          </p:cNvPr>
          <p:cNvSpPr/>
          <p:nvPr/>
        </p:nvSpPr>
        <p:spPr>
          <a:xfrm rot="4326231" flipH="1">
            <a:off x="4219864" y="1409266"/>
            <a:ext cx="1601108" cy="1371382"/>
          </a:xfrm>
          <a:prstGeom prst="arc">
            <a:avLst>
              <a:gd name="adj1" fmla="val 17278325"/>
              <a:gd name="adj2" fmla="val 20153338"/>
            </a:avLst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ADF606-A973-32C0-0391-8AB21BC5E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5th, 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B9FADA-0FD1-FB07-5B8F-D2EB81C55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8867-C5B3-444F-A4E0-CADD95F60B8D}" type="slidenum">
              <a:rPr lang="en-US" smtClean="0"/>
              <a:t>16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476B30-241F-669B-DA81-1BDB44404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6th International Symposium on Space Sailing</a:t>
            </a:r>
          </a:p>
        </p:txBody>
      </p:sp>
    </p:spTree>
    <p:extLst>
      <p:ext uri="{BB962C8B-B14F-4D97-AF65-F5344CB8AC3E}">
        <p14:creationId xmlns:p14="http://schemas.microsoft.com/office/powerpoint/2010/main" val="27777772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EF331-0E93-0276-F805-B37765CE6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Spherical SRP Simulation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49E7EA-657F-A10B-67B0-6E391042A9C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ctr"/>
          <a:lstStyle/>
          <a:p>
            <a:r>
              <a:rPr lang="en-US" dirty="0"/>
              <a:t>Two cases based on potential operational altitudes</a:t>
            </a:r>
          </a:p>
          <a:p>
            <a:r>
              <a:rPr lang="en-US" dirty="0"/>
              <a:t>Goal was to raise the semi-major axis of each orbit</a:t>
            </a:r>
          </a:p>
          <a:p>
            <a:r>
              <a:rPr lang="en-US" dirty="0"/>
              <a:t>Simulated each case for 180 days and tracked the mean semi-major axis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8CB09E-D031-E052-1E8D-FA2DF2F50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5th, 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62500-94BE-9C45-0617-54E2DE9E2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6th International Symposium on Space Sailing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613ACB-5BD2-2DE2-58BE-5B5453834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8867-C5B3-444F-A4E0-CADD95F60B8D}" type="slidenum">
              <a:rPr lang="en-US" smtClean="0"/>
              <a:t>17</a:t>
            </a:fld>
            <a:endParaRPr lang="en-US"/>
          </a:p>
        </p:txBody>
      </p:sp>
      <p:graphicFrame>
        <p:nvGraphicFramePr>
          <p:cNvPr id="9" name="Table 13">
            <a:extLst>
              <a:ext uri="{FF2B5EF4-FFF2-40B4-BE49-F238E27FC236}">
                <a16:creationId xmlns:a16="http://schemas.microsoft.com/office/drawing/2014/main" id="{E9EC9A39-3155-CBA2-23C6-C55B1D09B360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234859869"/>
              </p:ext>
            </p:extLst>
          </p:nvPr>
        </p:nvGraphicFramePr>
        <p:xfrm>
          <a:off x="6103936" y="1574800"/>
          <a:ext cx="5760720" cy="3708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95004698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1178436905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981552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715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900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227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Initial Epoch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 Jul 2023 00:00:00.000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794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Propagation Time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180 Days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846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Semi Major Axis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7093.137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7278.137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252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Eccentricity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0.00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036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Local Time of </a:t>
                      </a:r>
                      <a:r>
                        <a:rPr lang="en-US" dirty="0" err="1"/>
                        <a:t>Asc</a:t>
                      </a:r>
                      <a:r>
                        <a:rPr lang="en-US" dirty="0"/>
                        <a:t>. Node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00:00 (Midnight)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51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Inclination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99.370°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99.154°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523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Max Drag/SRP Area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81 m</a:t>
                      </a:r>
                      <a:r>
                        <a:rPr lang="en-US" baseline="30000" dirty="0"/>
                        <a:t>2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52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Min Drag/SRP Area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0.06 m</a:t>
                      </a:r>
                      <a:r>
                        <a:rPr lang="en-US" baseline="30000" dirty="0"/>
                        <a:t>2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083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Mass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 kg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3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69906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AA8C2-7373-185E-27FE-BAE648212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Results: Spherical SRP</a:t>
            </a:r>
          </a:p>
        </p:txBody>
      </p:sp>
      <p:pic>
        <p:nvPicPr>
          <p:cNvPr id="20" name="Content Placeholder 19" descr="A graph with green and black lines&#10;&#10;Description automatically generated with low confidence">
            <a:extLst>
              <a:ext uri="{FF2B5EF4-FFF2-40B4-BE49-F238E27FC236}">
                <a16:creationId xmlns:a16="http://schemas.microsoft.com/office/drawing/2014/main" id="{0D9FA66A-9C30-49CA-9394-1970805D523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2" y="1095376"/>
            <a:ext cx="8297334" cy="46672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2A2C9A46-90D5-7ACC-B1F2-B28D626912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14607" y="1269110"/>
            <a:ext cx="3027020" cy="4319781"/>
          </a:xfrm>
        </p:spPr>
        <p:txBody>
          <a:bodyPr vert="horz" lIns="0" tIns="45720" rIns="0" bIns="45720" rtlCol="0">
            <a:normAutofit/>
          </a:bodyPr>
          <a:lstStyle/>
          <a:p>
            <a:r>
              <a:rPr lang="en-US" dirty="0"/>
              <a:t>Both cases saw an increase in semi major axis</a:t>
            </a:r>
          </a:p>
          <a:p>
            <a:r>
              <a:rPr lang="en-US" dirty="0"/>
              <a:t>900 km</a:t>
            </a:r>
          </a:p>
          <a:p>
            <a:pPr lvl="1"/>
            <a:r>
              <a:rPr lang="en-US" dirty="0"/>
              <a:t>Initial – 7269 km</a:t>
            </a:r>
          </a:p>
          <a:p>
            <a:pPr lvl="1"/>
            <a:r>
              <a:rPr lang="en-US" dirty="0"/>
              <a:t>Final – 7609 km</a:t>
            </a:r>
          </a:p>
          <a:p>
            <a:pPr lvl="1"/>
            <a:r>
              <a:rPr lang="en-US" dirty="0"/>
              <a:t>Difference – 340 km</a:t>
            </a:r>
          </a:p>
          <a:p>
            <a:r>
              <a:rPr lang="en-US" dirty="0"/>
              <a:t>715 km </a:t>
            </a:r>
          </a:p>
          <a:p>
            <a:pPr lvl="1"/>
            <a:r>
              <a:rPr lang="en-US" dirty="0"/>
              <a:t>Initial – 7084 km</a:t>
            </a:r>
          </a:p>
          <a:p>
            <a:pPr lvl="1"/>
            <a:r>
              <a:rPr lang="en-US" dirty="0"/>
              <a:t>Final – 7383 km</a:t>
            </a:r>
          </a:p>
          <a:p>
            <a:pPr lvl="1"/>
            <a:r>
              <a:rPr lang="en-US" dirty="0"/>
              <a:t>Difference – 301 km</a:t>
            </a:r>
          </a:p>
        </p:txBody>
      </p:sp>
      <p:sp>
        <p:nvSpPr>
          <p:cNvPr id="21" name="Date Placeholder 20">
            <a:extLst>
              <a:ext uri="{FF2B5EF4-FFF2-40B4-BE49-F238E27FC236}">
                <a16:creationId xmlns:a16="http://schemas.microsoft.com/office/drawing/2014/main" id="{B6CB4AB2-9FD6-02FF-65C2-183C6F414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5th, 2023</a:t>
            </a:r>
          </a:p>
        </p:txBody>
      </p:sp>
      <p:sp>
        <p:nvSpPr>
          <p:cNvPr id="81" name="Slide Number Placeholder 80">
            <a:extLst>
              <a:ext uri="{FF2B5EF4-FFF2-40B4-BE49-F238E27FC236}">
                <a16:creationId xmlns:a16="http://schemas.microsoft.com/office/drawing/2014/main" id="{4791A001-7BFB-6A73-224C-2ADDA86F1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8867-C5B3-444F-A4E0-CADD95F60B8D}" type="slidenum">
              <a:rPr lang="en-US" smtClean="0"/>
              <a:t>18</a:t>
            </a:fld>
            <a:endParaRPr lang="en-US"/>
          </a:p>
        </p:txBody>
      </p:sp>
      <p:sp>
        <p:nvSpPr>
          <p:cNvPr id="82" name="Footer Placeholder 81">
            <a:extLst>
              <a:ext uri="{FF2B5EF4-FFF2-40B4-BE49-F238E27FC236}">
                <a16:creationId xmlns:a16="http://schemas.microsoft.com/office/drawing/2014/main" id="{4FABA363-CB6F-02E5-64F4-404D1EBFB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6th International Symposium on Space Sailing</a:t>
            </a:r>
          </a:p>
        </p:txBody>
      </p:sp>
    </p:spTree>
    <p:extLst>
      <p:ext uri="{BB962C8B-B14F-4D97-AF65-F5344CB8AC3E}">
        <p14:creationId xmlns:p14="http://schemas.microsoft.com/office/powerpoint/2010/main" val="17828148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Picture 1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7158" y="3234006"/>
            <a:ext cx="3851442" cy="2890811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419" r="23117"/>
          <a:stretch/>
        </p:blipFill>
        <p:spPr>
          <a:xfrm>
            <a:off x="2011304" y="3061573"/>
            <a:ext cx="2702979" cy="2853936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SMA Raising/Lowering Steering Profile </a:t>
            </a:r>
            <a:r>
              <a:rPr lang="en-US" sz="1200" dirty="0"/>
              <a:t>[ref: </a:t>
            </a:r>
            <a:r>
              <a:rPr lang="en-US" sz="1200" dirty="0" err="1"/>
              <a:t>McInnes</a:t>
            </a:r>
            <a:r>
              <a:rPr lang="en-US" sz="1200" dirty="0"/>
              <a:t>, 1999]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48277" y="1033422"/>
            <a:ext cx="5643506" cy="1617212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Locally optimal steering law for maximum energy gain/loss each orbit.</a:t>
            </a:r>
          </a:p>
          <a:p>
            <a:pPr lvl="1"/>
            <a:r>
              <a:rPr lang="en-US" sz="1600" dirty="0">
                <a:solidFill>
                  <a:schemeClr val="tx2"/>
                </a:solidFill>
              </a:rPr>
              <a:t>Sail oriented to maximize solar radiation thrust component in direction of flight.</a:t>
            </a:r>
          </a:p>
          <a:p>
            <a:pPr lvl="1"/>
            <a:r>
              <a:rPr lang="en-US" sz="1600" dirty="0">
                <a:solidFill>
                  <a:schemeClr val="tx2"/>
                </a:solidFill>
              </a:rPr>
              <a:t>For lowering, thrust component opposite direction of flight is maximized.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98510" y="5732204"/>
            <a:ext cx="2133600" cy="365125"/>
          </a:xfrm>
        </p:spPr>
        <p:txBody>
          <a:bodyPr/>
          <a:lstStyle/>
          <a:p>
            <a:pPr defTabSz="914400">
              <a:defRPr/>
            </a:pPr>
            <a:fld id="{1D9AA3EF-C7BE-964B-BDDB-8465578A8B02}" type="slidenum">
              <a:rPr lang="en-US" sz="1051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>
                <a:defRPr/>
              </a:pPr>
              <a:t>19</a:t>
            </a:fld>
            <a:endParaRPr lang="en-US" sz="1051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8" name="Sun 57"/>
          <p:cNvSpPr/>
          <p:nvPr/>
        </p:nvSpPr>
        <p:spPr bwMode="auto">
          <a:xfrm>
            <a:off x="876111" y="4310378"/>
            <a:ext cx="292608" cy="292608"/>
          </a:xfrm>
          <a:prstGeom prst="sun">
            <a:avLst/>
          </a:prstGeom>
          <a:solidFill>
            <a:srgbClr val="FFFF0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  <a:latin typeface="Helvetica Neue Black Condensed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grpSp>
        <p:nvGrpSpPr>
          <p:cNvPr id="59" name="Group 58"/>
          <p:cNvGrpSpPr/>
          <p:nvPr/>
        </p:nvGrpSpPr>
        <p:grpSpPr>
          <a:xfrm>
            <a:off x="2080503" y="4154031"/>
            <a:ext cx="230055" cy="490118"/>
            <a:chOff x="5519917" y="4686146"/>
            <a:chExt cx="230055" cy="490118"/>
          </a:xfrm>
        </p:grpSpPr>
        <p:sp>
          <p:nvSpPr>
            <p:cNvPr id="60" name="Down Arrow 59"/>
            <p:cNvSpPr/>
            <p:nvPr/>
          </p:nvSpPr>
          <p:spPr>
            <a:xfrm rot="3300000">
              <a:off x="5594260" y="4900138"/>
              <a:ext cx="58521" cy="207208"/>
            </a:xfrm>
            <a:prstGeom prst="down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1" name="Rectangle 60"/>
            <p:cNvSpPr>
              <a:spLocks noChangeAspect="1"/>
            </p:cNvSpPr>
            <p:nvPr/>
          </p:nvSpPr>
          <p:spPr>
            <a:xfrm rot="8700000">
              <a:off x="5704253" y="4686146"/>
              <a:ext cx="45719" cy="49011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196260" y="3020068"/>
            <a:ext cx="252926" cy="490118"/>
            <a:chOff x="6162176" y="5118508"/>
            <a:chExt cx="252926" cy="490118"/>
          </a:xfrm>
        </p:grpSpPr>
        <p:sp>
          <p:nvSpPr>
            <p:cNvPr id="63" name="Down Arrow 62"/>
            <p:cNvSpPr/>
            <p:nvPr/>
          </p:nvSpPr>
          <p:spPr>
            <a:xfrm rot="5400000">
              <a:off x="6236519" y="5259964"/>
              <a:ext cx="58521" cy="207208"/>
            </a:xfrm>
            <a:prstGeom prst="down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4" name="Rectangle 63"/>
            <p:cNvSpPr>
              <a:spLocks noChangeAspect="1"/>
            </p:cNvSpPr>
            <p:nvPr/>
          </p:nvSpPr>
          <p:spPr>
            <a:xfrm rot="10800000">
              <a:off x="6369383" y="5118508"/>
              <a:ext cx="45719" cy="49011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3181267" y="5581951"/>
            <a:ext cx="490118" cy="252927"/>
            <a:chOff x="7498527" y="4330189"/>
            <a:chExt cx="490118" cy="252927"/>
          </a:xfrm>
        </p:grpSpPr>
        <p:sp>
          <p:nvSpPr>
            <p:cNvPr id="66" name="Down Arrow 65"/>
            <p:cNvSpPr/>
            <p:nvPr/>
          </p:nvSpPr>
          <p:spPr>
            <a:xfrm>
              <a:off x="7714326" y="4375908"/>
              <a:ext cx="58521" cy="207208"/>
            </a:xfrm>
            <a:prstGeom prst="down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7" name="Rectangle 66"/>
            <p:cNvSpPr>
              <a:spLocks noChangeAspect="1"/>
            </p:cNvSpPr>
            <p:nvPr/>
          </p:nvSpPr>
          <p:spPr>
            <a:xfrm rot="5400000">
              <a:off x="7720726" y="4107990"/>
              <a:ext cx="45719" cy="49011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cxnSp>
        <p:nvCxnSpPr>
          <p:cNvPr id="76" name="Straight Connector 75"/>
          <p:cNvCxnSpPr>
            <a:cxnSpLocks/>
          </p:cNvCxnSpPr>
          <p:nvPr/>
        </p:nvCxnSpPr>
        <p:spPr>
          <a:xfrm>
            <a:off x="3440628" y="3347708"/>
            <a:ext cx="123261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cxnSpLocks/>
          </p:cNvCxnSpPr>
          <p:nvPr/>
        </p:nvCxnSpPr>
        <p:spPr>
          <a:xfrm>
            <a:off x="3440628" y="5517265"/>
            <a:ext cx="123261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8" name="Group 77"/>
          <p:cNvGrpSpPr/>
          <p:nvPr/>
        </p:nvGrpSpPr>
        <p:grpSpPr>
          <a:xfrm rot="1800000">
            <a:off x="2353311" y="5223437"/>
            <a:ext cx="490118" cy="252927"/>
            <a:chOff x="7498527" y="4330189"/>
            <a:chExt cx="490118" cy="252927"/>
          </a:xfrm>
        </p:grpSpPr>
        <p:sp>
          <p:nvSpPr>
            <p:cNvPr id="79" name="Down Arrow 78"/>
            <p:cNvSpPr/>
            <p:nvPr/>
          </p:nvSpPr>
          <p:spPr>
            <a:xfrm>
              <a:off x="7714326" y="4375908"/>
              <a:ext cx="58521" cy="207208"/>
            </a:xfrm>
            <a:prstGeom prst="down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0" name="Rectangle 79"/>
            <p:cNvSpPr>
              <a:spLocks noChangeAspect="1"/>
            </p:cNvSpPr>
            <p:nvPr/>
          </p:nvSpPr>
          <p:spPr>
            <a:xfrm rot="5400000">
              <a:off x="7720726" y="4107990"/>
              <a:ext cx="45719" cy="49011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 rot="1200000">
            <a:off x="2427850" y="3315416"/>
            <a:ext cx="230055" cy="490118"/>
            <a:chOff x="5519917" y="4686146"/>
            <a:chExt cx="230055" cy="490118"/>
          </a:xfrm>
        </p:grpSpPr>
        <p:sp>
          <p:nvSpPr>
            <p:cNvPr id="85" name="Down Arrow 84"/>
            <p:cNvSpPr/>
            <p:nvPr/>
          </p:nvSpPr>
          <p:spPr>
            <a:xfrm rot="3300000">
              <a:off x="5594260" y="4900138"/>
              <a:ext cx="58521" cy="207208"/>
            </a:xfrm>
            <a:prstGeom prst="down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6" name="Rectangle 85"/>
            <p:cNvSpPr>
              <a:spLocks noChangeAspect="1"/>
            </p:cNvSpPr>
            <p:nvPr/>
          </p:nvSpPr>
          <p:spPr>
            <a:xfrm rot="8700000">
              <a:off x="5704253" y="4686146"/>
              <a:ext cx="45719" cy="49011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3489016" y="2880229"/>
            <a:ext cx="6303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 i="1" dirty="0">
                <a:solidFill>
                  <a:srgbClr val="FF0000"/>
                </a:solidFill>
                <a:latin typeface="Symbol" panose="05050102010706020507" pitchFamily="18" charset="2"/>
              </a:rPr>
              <a:t>y</a:t>
            </a:r>
            <a:r>
              <a:rPr lang="en-US" sz="1400" i="1" dirty="0">
                <a:solidFill>
                  <a:srgbClr val="FF0000"/>
                </a:solidFill>
                <a:latin typeface="Calibri"/>
              </a:rPr>
              <a:t> = 0°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3042665" y="5796940"/>
            <a:ext cx="8130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 i="1" dirty="0">
                <a:solidFill>
                  <a:srgbClr val="FF0000"/>
                </a:solidFill>
                <a:latin typeface="Symbol" panose="05050102010706020507" pitchFamily="18" charset="2"/>
              </a:rPr>
              <a:t>y</a:t>
            </a:r>
            <a:r>
              <a:rPr lang="en-US" sz="1400" i="1" dirty="0">
                <a:solidFill>
                  <a:srgbClr val="FF0000"/>
                </a:solidFill>
                <a:latin typeface="Calibri"/>
              </a:rPr>
              <a:t> = 180°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298709" y="4182845"/>
            <a:ext cx="8130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 i="1" dirty="0">
                <a:solidFill>
                  <a:srgbClr val="FF0000"/>
                </a:solidFill>
                <a:latin typeface="Symbol" panose="05050102010706020507" pitchFamily="18" charset="2"/>
              </a:rPr>
              <a:t>y</a:t>
            </a:r>
            <a:r>
              <a:rPr lang="en-US" sz="1400" i="1" dirty="0">
                <a:solidFill>
                  <a:srgbClr val="FF0000"/>
                </a:solidFill>
                <a:latin typeface="Calibri"/>
              </a:rPr>
              <a:t> = 270°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2177581" y="2897201"/>
            <a:ext cx="8130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 i="1" dirty="0">
                <a:solidFill>
                  <a:srgbClr val="FF0000"/>
                </a:solidFill>
                <a:latin typeface="Symbol" panose="05050102010706020507" pitchFamily="18" charset="2"/>
              </a:rPr>
              <a:t>y</a:t>
            </a:r>
            <a:r>
              <a:rPr lang="en-US" sz="1400" i="1" dirty="0">
                <a:solidFill>
                  <a:srgbClr val="FF0000"/>
                </a:solidFill>
                <a:latin typeface="Calibri"/>
              </a:rPr>
              <a:t> = 315°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743455" y="5583748"/>
            <a:ext cx="8130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 i="1" dirty="0">
                <a:solidFill>
                  <a:srgbClr val="FF0000"/>
                </a:solidFill>
                <a:latin typeface="Symbol" panose="05050102010706020507" pitchFamily="18" charset="2"/>
              </a:rPr>
              <a:t>y</a:t>
            </a:r>
            <a:r>
              <a:rPr lang="en-US" sz="1400" i="1" dirty="0">
                <a:solidFill>
                  <a:srgbClr val="FF0000"/>
                </a:solidFill>
                <a:latin typeface="Calibri"/>
              </a:rPr>
              <a:t> = 225°</a:t>
            </a:r>
          </a:p>
        </p:txBody>
      </p:sp>
      <p:sp>
        <p:nvSpPr>
          <p:cNvPr id="98" name="Rectangle 97"/>
          <p:cNvSpPr/>
          <p:nvPr/>
        </p:nvSpPr>
        <p:spPr>
          <a:xfrm>
            <a:off x="3436014" y="3368019"/>
            <a:ext cx="1216176" cy="2131274"/>
          </a:xfrm>
          <a:prstGeom prst="rect">
            <a:avLst/>
          </a:prstGeom>
          <a:gradFill flip="none" rotWithShape="1">
            <a:gsLst>
              <a:gs pos="17000">
                <a:schemeClr val="tx1">
                  <a:alpha val="37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7073266" y="3929206"/>
            <a:ext cx="230055" cy="490118"/>
            <a:chOff x="5519917" y="4686146"/>
            <a:chExt cx="230055" cy="490118"/>
          </a:xfrm>
        </p:grpSpPr>
        <p:sp>
          <p:nvSpPr>
            <p:cNvPr id="25" name="Down Arrow 24"/>
            <p:cNvSpPr/>
            <p:nvPr/>
          </p:nvSpPr>
          <p:spPr>
            <a:xfrm rot="3300000">
              <a:off x="5594260" y="4900138"/>
              <a:ext cx="58521" cy="207208"/>
            </a:xfrm>
            <a:prstGeom prst="down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Rectangle 25"/>
            <p:cNvSpPr>
              <a:spLocks noChangeAspect="1"/>
            </p:cNvSpPr>
            <p:nvPr/>
          </p:nvSpPr>
          <p:spPr>
            <a:xfrm rot="8700000">
              <a:off x="5704253" y="4686146"/>
              <a:ext cx="45719" cy="49011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7715524" y="4361568"/>
            <a:ext cx="252926" cy="490118"/>
            <a:chOff x="6162176" y="5118508"/>
            <a:chExt cx="252926" cy="490118"/>
          </a:xfrm>
        </p:grpSpPr>
        <p:sp>
          <p:nvSpPr>
            <p:cNvPr id="28" name="Down Arrow 27"/>
            <p:cNvSpPr/>
            <p:nvPr/>
          </p:nvSpPr>
          <p:spPr>
            <a:xfrm rot="5400000">
              <a:off x="6236519" y="5259964"/>
              <a:ext cx="58521" cy="207208"/>
            </a:xfrm>
            <a:prstGeom prst="down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9" name="Rectangle 28"/>
            <p:cNvSpPr>
              <a:spLocks noChangeAspect="1"/>
            </p:cNvSpPr>
            <p:nvPr/>
          </p:nvSpPr>
          <p:spPr>
            <a:xfrm rot="10800000">
              <a:off x="6369383" y="5118508"/>
              <a:ext cx="45719" cy="49011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39" name="Rectangle 38"/>
          <p:cNvSpPr/>
          <p:nvPr/>
        </p:nvSpPr>
        <p:spPr>
          <a:xfrm>
            <a:off x="8104064" y="3448287"/>
            <a:ext cx="1074827" cy="2350294"/>
          </a:xfrm>
          <a:prstGeom prst="rect">
            <a:avLst/>
          </a:prstGeom>
          <a:gradFill flip="none" rotWithShape="1">
            <a:gsLst>
              <a:gs pos="17000">
                <a:schemeClr val="tx1">
                  <a:alpha val="37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9052946" y="3572845"/>
            <a:ext cx="490118" cy="252927"/>
            <a:chOff x="7498527" y="4330189"/>
            <a:chExt cx="490118" cy="252927"/>
          </a:xfrm>
        </p:grpSpPr>
        <p:sp>
          <p:nvSpPr>
            <p:cNvPr id="18" name="Down Arrow 17"/>
            <p:cNvSpPr/>
            <p:nvPr/>
          </p:nvSpPr>
          <p:spPr>
            <a:xfrm>
              <a:off x="7714326" y="4375908"/>
              <a:ext cx="58521" cy="207208"/>
            </a:xfrm>
            <a:prstGeom prst="down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9" name="Rectangle 18"/>
            <p:cNvSpPr>
              <a:spLocks noChangeAspect="1"/>
            </p:cNvSpPr>
            <p:nvPr/>
          </p:nvSpPr>
          <p:spPr>
            <a:xfrm rot="5400000">
              <a:off x="7720726" y="4107990"/>
              <a:ext cx="45719" cy="49011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40" name="Sun 39"/>
          <p:cNvSpPr/>
          <p:nvPr/>
        </p:nvSpPr>
        <p:spPr bwMode="auto">
          <a:xfrm>
            <a:off x="6284067" y="4460323"/>
            <a:ext cx="292608" cy="292608"/>
          </a:xfrm>
          <a:prstGeom prst="sun">
            <a:avLst/>
          </a:prstGeom>
          <a:solidFill>
            <a:srgbClr val="FFFF0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  <a:latin typeface="Helvetica Neue Black Condensed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cxnSp>
        <p:nvCxnSpPr>
          <p:cNvPr id="52" name="Straight Connector 51"/>
          <p:cNvCxnSpPr/>
          <p:nvPr/>
        </p:nvCxnSpPr>
        <p:spPr>
          <a:xfrm flipV="1">
            <a:off x="8027541" y="3680239"/>
            <a:ext cx="1210873" cy="897128"/>
          </a:xfrm>
          <a:prstGeom prst="line">
            <a:avLst/>
          </a:prstGeom>
          <a:ln w="12700">
            <a:solidFill>
              <a:srgbClr val="FFFF00"/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7" name="Group 86"/>
          <p:cNvGrpSpPr/>
          <p:nvPr/>
        </p:nvGrpSpPr>
        <p:grpSpPr>
          <a:xfrm rot="1200000">
            <a:off x="7419179" y="4143059"/>
            <a:ext cx="230055" cy="490118"/>
            <a:chOff x="5519917" y="4686146"/>
            <a:chExt cx="230055" cy="490118"/>
          </a:xfrm>
        </p:grpSpPr>
        <p:sp>
          <p:nvSpPr>
            <p:cNvPr id="88" name="Down Arrow 87"/>
            <p:cNvSpPr/>
            <p:nvPr/>
          </p:nvSpPr>
          <p:spPr>
            <a:xfrm rot="3300000">
              <a:off x="5594260" y="4900138"/>
              <a:ext cx="58521" cy="207208"/>
            </a:xfrm>
            <a:prstGeom prst="down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9" name="Rectangle 88"/>
            <p:cNvSpPr>
              <a:spLocks noChangeAspect="1"/>
            </p:cNvSpPr>
            <p:nvPr/>
          </p:nvSpPr>
          <p:spPr>
            <a:xfrm rot="8700000">
              <a:off x="5704253" y="4686146"/>
              <a:ext cx="45719" cy="49011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 rot="1800000">
            <a:off x="9314771" y="3871820"/>
            <a:ext cx="490118" cy="252927"/>
            <a:chOff x="7498527" y="4330189"/>
            <a:chExt cx="490118" cy="252927"/>
          </a:xfrm>
        </p:grpSpPr>
        <p:sp>
          <p:nvSpPr>
            <p:cNvPr id="91" name="Down Arrow 90"/>
            <p:cNvSpPr/>
            <p:nvPr/>
          </p:nvSpPr>
          <p:spPr>
            <a:xfrm>
              <a:off x="7714326" y="4375908"/>
              <a:ext cx="58521" cy="207208"/>
            </a:xfrm>
            <a:prstGeom prst="down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2" name="Rectangle 91"/>
            <p:cNvSpPr>
              <a:spLocks noChangeAspect="1"/>
            </p:cNvSpPr>
            <p:nvPr/>
          </p:nvSpPr>
          <p:spPr>
            <a:xfrm rot="5400000">
              <a:off x="7720726" y="4107990"/>
              <a:ext cx="45719" cy="49011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3274788" y="3901806"/>
            <a:ext cx="12018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i="1" dirty="0">
                <a:solidFill>
                  <a:srgbClr val="FFFF00"/>
                </a:solidFill>
                <a:latin typeface="Calibri"/>
              </a:rPr>
              <a:t>Profile can be reversed during eclipse to slew 90° and reset for next orbit.</a:t>
            </a:r>
          </a:p>
        </p:txBody>
      </p:sp>
      <p:grpSp>
        <p:nvGrpSpPr>
          <p:cNvPr id="129" name="Group 128"/>
          <p:cNvGrpSpPr/>
          <p:nvPr/>
        </p:nvGrpSpPr>
        <p:grpSpPr>
          <a:xfrm>
            <a:off x="6284067" y="1211099"/>
            <a:ext cx="5461425" cy="1054060"/>
            <a:chOff x="4701680" y="1883940"/>
            <a:chExt cx="5461425" cy="10540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/>
                <p:cNvSpPr txBox="1"/>
                <p:nvPr/>
              </p:nvSpPr>
              <p:spPr>
                <a:xfrm>
                  <a:off x="5422974" y="1907191"/>
                  <a:ext cx="3421292" cy="49468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400" i="1">
                                <a:solidFill>
                                  <a:srgbClr val="1F497D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rgbClr val="1F497D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rgbClr val="1F497D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sz="2400" i="1">
                            <a:solidFill>
                              <a:srgbClr val="1F497D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box>
                          <m:boxPr>
                            <m:ctrlPr>
                              <a:rPr lang="en-US" sz="2400" i="1">
                                <a:solidFill>
                                  <a:srgbClr val="1F497D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2400" i="1">
                                    <a:solidFill>
                                      <a:srgbClr val="1F497D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i="1">
                                    <a:solidFill>
                                      <a:srgbClr val="1F497D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400" i="1">
                                    <a:solidFill>
                                      <a:srgbClr val="1F497D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400" i="1">
                                    <a:solidFill>
                                      <a:srgbClr val="1F497D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solidFill>
                                      <a:srgbClr val="1F497D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𝜓</m:t>
                                </m:r>
                                <m:r>
                                  <a:rPr lang="en-US" sz="2400" i="1">
                                    <a:solidFill>
                                      <a:srgbClr val="1F497D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func>
                                  <m:funcPr>
                                    <m:ctrlPr>
                                      <a:rPr lang="en-US" sz="2400" i="1">
                                        <a:solidFill>
                                          <a:srgbClr val="1F497D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sSup>
                                      <m:sSupPr>
                                        <m:ctrlPr>
                                          <a:rPr lang="en-US" sz="2400" i="1">
                                            <a:solidFill>
                                              <a:srgbClr val="1F497D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400">
                                            <a:solidFill>
                                              <a:srgbClr val="1F497D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sin</m:t>
                                        </m:r>
                                      </m:e>
                                      <m:sup>
                                        <m:r>
                                          <a:rPr lang="en-US" sz="2400" i="1">
                                            <a:solidFill>
                                              <a:srgbClr val="1F497D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−1</m:t>
                                        </m:r>
                                      </m:sup>
                                    </m:sSup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sz="2400" i="1">
                                            <a:solidFill>
                                              <a:srgbClr val="1F497D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sz="2400" i="1">
                                                <a:solidFill>
                                                  <a:srgbClr val="1F497D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func>
                                              <m:funcPr>
                                                <m:ctrlPr>
                                                  <a:rPr lang="en-US" sz="2400" i="1">
                                                    <a:solidFill>
                                                      <a:srgbClr val="1F497D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funcPr>
                                              <m:fNam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2400">
                                                    <a:solidFill>
                                                      <a:srgbClr val="1F497D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sin</m:t>
                                                </m:r>
                                              </m:fName>
                                              <m:e>
                                                <m:r>
                                                  <a:rPr lang="en-US" sz="2400" i="1">
                                                    <a:solidFill>
                                                      <a:srgbClr val="1F497D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𝜓</m:t>
                                                </m:r>
                                              </m:e>
                                            </m:func>
                                          </m:num>
                                          <m:den>
                                            <m:r>
                                              <a:rPr lang="en-US" sz="2400" i="1">
                                                <a:solidFill>
                                                  <a:srgbClr val="1F497D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</m:func>
                              </m:e>
                            </m:d>
                          </m:e>
                        </m:box>
                      </m:oMath>
                    </m:oMathPara>
                  </a14:m>
                  <a:endParaRPr lang="en-US" sz="2400" dirty="0">
                    <a:solidFill>
                      <a:srgbClr val="1F497D"/>
                    </a:solidFill>
                    <a:latin typeface="Calibri"/>
                  </a:endParaRPr>
                </a:p>
              </p:txBody>
            </p:sp>
          </mc:Choice>
          <mc:Fallback xmlns="">
            <p:sp>
              <p:nvSpPr>
                <p:cNvPr id="55" name="TextBox 5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2974" y="1907191"/>
                  <a:ext cx="3421292" cy="494687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2" name="TextBox 101"/>
            <p:cNvSpPr txBox="1"/>
            <p:nvPr/>
          </p:nvSpPr>
          <p:spPr>
            <a:xfrm>
              <a:off x="8175248" y="2414780"/>
              <a:ext cx="19878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1400" i="1" dirty="0">
                  <a:solidFill>
                    <a:srgbClr val="FF0000"/>
                  </a:solidFill>
                  <a:latin typeface="Calibri"/>
                </a:rPr>
                <a:t>Angle of velocity vector with respect to sun line.</a:t>
              </a:r>
            </a:p>
          </p:txBody>
        </p:sp>
        <p:sp>
          <p:nvSpPr>
            <p:cNvPr id="103" name="Oval 102"/>
            <p:cNvSpPr/>
            <p:nvPr/>
          </p:nvSpPr>
          <p:spPr>
            <a:xfrm>
              <a:off x="6633998" y="2000588"/>
              <a:ext cx="307889" cy="307891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4" name="Oval 103"/>
            <p:cNvSpPr/>
            <p:nvPr/>
          </p:nvSpPr>
          <p:spPr>
            <a:xfrm>
              <a:off x="8066548" y="1883940"/>
              <a:ext cx="307889" cy="307891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4701680" y="2390062"/>
              <a:ext cx="1447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1400" i="1" dirty="0">
                  <a:solidFill>
                    <a:srgbClr val="F79646"/>
                  </a:solidFill>
                  <a:latin typeface="Calibri"/>
                </a:rPr>
                <a:t>Locally optimal sail pitch angle.</a:t>
              </a:r>
            </a:p>
          </p:txBody>
        </p:sp>
        <p:sp>
          <p:nvSpPr>
            <p:cNvPr id="106" name="Oval 105"/>
            <p:cNvSpPr/>
            <p:nvPr/>
          </p:nvSpPr>
          <p:spPr>
            <a:xfrm>
              <a:off x="5725860" y="2020766"/>
              <a:ext cx="307889" cy="307891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108" name="Straight Arrow Connector 107"/>
            <p:cNvCxnSpPr>
              <a:cxnSpLocks/>
              <a:stCxn id="105" idx="0"/>
              <a:endCxn id="106" idx="2"/>
            </p:cNvCxnSpPr>
            <p:nvPr/>
          </p:nvCxnSpPr>
          <p:spPr>
            <a:xfrm flipV="1">
              <a:off x="5425420" y="2174712"/>
              <a:ext cx="300440" cy="215350"/>
            </a:xfrm>
            <a:prstGeom prst="straightConnector1">
              <a:avLst/>
            </a:prstGeom>
            <a:ln w="12700">
              <a:solidFill>
                <a:schemeClr val="accent6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Arrow Connector 110"/>
            <p:cNvCxnSpPr>
              <a:cxnSpLocks/>
              <a:stCxn id="102" idx="1"/>
              <a:endCxn id="103" idx="5"/>
            </p:cNvCxnSpPr>
            <p:nvPr/>
          </p:nvCxnSpPr>
          <p:spPr>
            <a:xfrm flipH="1" flipV="1">
              <a:off x="6896798" y="2263389"/>
              <a:ext cx="1278450" cy="413001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Arrow Connector 115"/>
            <p:cNvCxnSpPr>
              <a:cxnSpLocks/>
              <a:stCxn id="102" idx="0"/>
              <a:endCxn id="104" idx="6"/>
            </p:cNvCxnSpPr>
            <p:nvPr/>
          </p:nvCxnSpPr>
          <p:spPr>
            <a:xfrm flipH="1" flipV="1">
              <a:off x="8374437" y="2037886"/>
              <a:ext cx="794740" cy="376894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Arc 124"/>
          <p:cNvSpPr/>
          <p:nvPr/>
        </p:nvSpPr>
        <p:spPr>
          <a:xfrm>
            <a:off x="2356908" y="3269687"/>
            <a:ext cx="2231838" cy="2287561"/>
          </a:xfrm>
          <a:prstGeom prst="arc">
            <a:avLst>
              <a:gd name="adj1" fmla="val 17040205"/>
              <a:gd name="adj2" fmla="val 4638862"/>
            </a:avLst>
          </a:prstGeom>
          <a:ln w="12700">
            <a:solidFill>
              <a:srgbClr val="FFFF00"/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65" name="Group 164"/>
          <p:cNvGrpSpPr/>
          <p:nvPr/>
        </p:nvGrpSpPr>
        <p:grpSpPr>
          <a:xfrm>
            <a:off x="7222199" y="2032451"/>
            <a:ext cx="2808429" cy="1438716"/>
            <a:chOff x="5667189" y="2254390"/>
            <a:chExt cx="2808429" cy="1438716"/>
          </a:xfrm>
        </p:grpSpPr>
        <p:grpSp>
          <p:nvGrpSpPr>
            <p:cNvPr id="157" name="Group 156"/>
            <p:cNvGrpSpPr/>
            <p:nvPr/>
          </p:nvGrpSpPr>
          <p:grpSpPr>
            <a:xfrm>
              <a:off x="5667189" y="2521661"/>
              <a:ext cx="2808429" cy="1076770"/>
              <a:chOff x="4987233" y="2530046"/>
              <a:chExt cx="2808429" cy="1076770"/>
            </a:xfrm>
          </p:grpSpPr>
          <p:grpSp>
            <p:nvGrpSpPr>
              <p:cNvPr id="126" name="Group 125"/>
              <p:cNvGrpSpPr/>
              <p:nvPr/>
            </p:nvGrpSpPr>
            <p:grpSpPr>
              <a:xfrm rot="20737780">
                <a:off x="6035047" y="2562943"/>
                <a:ext cx="423053" cy="978671"/>
                <a:chOff x="6162176" y="5118508"/>
                <a:chExt cx="252926" cy="490118"/>
              </a:xfrm>
            </p:grpSpPr>
            <p:sp>
              <p:nvSpPr>
                <p:cNvPr id="127" name="Down Arrow 126"/>
                <p:cNvSpPr/>
                <p:nvPr/>
              </p:nvSpPr>
              <p:spPr>
                <a:xfrm rot="5400000">
                  <a:off x="6236519" y="5259964"/>
                  <a:ext cx="58521" cy="207208"/>
                </a:xfrm>
                <a:prstGeom prst="downArrow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28" name="Rectangle 127"/>
                <p:cNvSpPr>
                  <a:spLocks noChangeAspect="1"/>
                </p:cNvSpPr>
                <p:nvPr/>
              </p:nvSpPr>
              <p:spPr>
                <a:xfrm rot="10800000">
                  <a:off x="6369383" y="5118508"/>
                  <a:ext cx="45719" cy="490118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cxnSp>
            <p:nvCxnSpPr>
              <p:cNvPr id="131" name="Straight Arrow Connector 130"/>
              <p:cNvCxnSpPr/>
              <p:nvPr/>
            </p:nvCxnSpPr>
            <p:spPr>
              <a:xfrm flipV="1">
                <a:off x="6400956" y="2721711"/>
                <a:ext cx="375463" cy="27554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headEnd type="oval" w="med" len="med"/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2" name="TextBox 131"/>
              <p:cNvSpPr txBox="1"/>
              <p:nvPr/>
            </p:nvSpPr>
            <p:spPr>
              <a:xfrm>
                <a:off x="6771790" y="2530046"/>
                <a:ext cx="76050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sz="1100" i="1" dirty="0">
                    <a:solidFill>
                      <a:srgbClr val="FF0000"/>
                    </a:solidFill>
                    <a:latin typeface="Calibri"/>
                  </a:rPr>
                  <a:t>Velocity vector</a:t>
                </a:r>
              </a:p>
            </p:txBody>
          </p:sp>
          <p:sp>
            <p:nvSpPr>
              <p:cNvPr id="133" name="TextBox 132"/>
              <p:cNvSpPr txBox="1"/>
              <p:nvPr/>
            </p:nvSpPr>
            <p:spPr>
              <a:xfrm>
                <a:off x="5705757" y="3175929"/>
                <a:ext cx="657616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sz="1100" i="1" dirty="0">
                    <a:solidFill>
                      <a:srgbClr val="1F497D"/>
                    </a:solidFill>
                    <a:latin typeface="Calibri"/>
                  </a:rPr>
                  <a:t>Sail normal</a:t>
                </a:r>
              </a:p>
            </p:txBody>
          </p:sp>
          <p:sp>
            <p:nvSpPr>
              <p:cNvPr id="134" name="Sun 133"/>
              <p:cNvSpPr/>
              <p:nvPr/>
            </p:nvSpPr>
            <p:spPr bwMode="auto">
              <a:xfrm>
                <a:off x="4987233" y="2851186"/>
                <a:ext cx="292608" cy="292608"/>
              </a:xfrm>
              <a:prstGeom prst="sun">
                <a:avLst/>
              </a:prstGeom>
              <a:solidFill>
                <a:srgbClr val="FFFF00"/>
              </a:solidFill>
              <a:ln w="9525" cap="flat" cmpd="sng" algn="ctr">
                <a:solidFill>
                  <a:srgbClr val="FFC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63500" dist="17961" dir="2700000" algn="ctr" rotWithShape="0">
                  <a:schemeClr val="tx1">
                    <a:alpha val="74998"/>
                  </a:scheme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2000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prstClr val="white"/>
                  </a:solidFill>
                  <a:latin typeface="Helvetica Neue Black Condensed" pitchFamily="-112" charset="0"/>
                  <a:ea typeface="ＭＳ Ｐゴシック" pitchFamily="-112" charset="-128"/>
                  <a:cs typeface="ＭＳ Ｐゴシック" pitchFamily="-112" charset="-128"/>
                </a:endParaRPr>
              </a:p>
            </p:txBody>
          </p:sp>
          <p:cxnSp>
            <p:nvCxnSpPr>
              <p:cNvPr id="136" name="Straight Connector 135"/>
              <p:cNvCxnSpPr/>
              <p:nvPr/>
            </p:nvCxnSpPr>
            <p:spPr>
              <a:xfrm>
                <a:off x="5433646" y="2997259"/>
                <a:ext cx="2362016" cy="0"/>
              </a:xfrm>
              <a:prstGeom prst="line">
                <a:avLst/>
              </a:prstGeom>
              <a:ln w="12700">
                <a:solidFill>
                  <a:srgbClr val="FFC000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7" name="TextBox 136"/>
              <p:cNvSpPr txBox="1"/>
              <p:nvPr/>
            </p:nvSpPr>
            <p:spPr>
              <a:xfrm>
                <a:off x="7044739" y="3015074"/>
                <a:ext cx="6576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sz="1100" i="1" dirty="0">
                    <a:solidFill>
                      <a:srgbClr val="F79646"/>
                    </a:solidFill>
                    <a:latin typeface="Calibri"/>
                  </a:rPr>
                  <a:t>Sun line</a:t>
                </a:r>
              </a:p>
            </p:txBody>
          </p:sp>
        </p:grpSp>
        <p:sp>
          <p:nvSpPr>
            <p:cNvPr id="158" name="Arc 157"/>
            <p:cNvSpPr/>
            <p:nvPr/>
          </p:nvSpPr>
          <p:spPr>
            <a:xfrm>
              <a:off x="6853452" y="2737165"/>
              <a:ext cx="484907" cy="493571"/>
            </a:xfrm>
            <a:prstGeom prst="arc">
              <a:avLst>
                <a:gd name="adj1" fmla="val 227790"/>
                <a:gd name="adj2" fmla="val 19064477"/>
              </a:avLst>
            </a:prstGeom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160" name="Straight Connector 159"/>
            <p:cNvCxnSpPr/>
            <p:nvPr/>
          </p:nvCxnSpPr>
          <p:spPr>
            <a:xfrm flipH="1">
              <a:off x="6277009" y="3000186"/>
              <a:ext cx="810470" cy="206126"/>
            </a:xfrm>
            <a:prstGeom prst="line">
              <a:avLst/>
            </a:prstGeom>
            <a:ln w="127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Arc 161"/>
            <p:cNvSpPr/>
            <p:nvPr/>
          </p:nvSpPr>
          <p:spPr>
            <a:xfrm>
              <a:off x="6387532" y="2254390"/>
              <a:ext cx="1413461" cy="1438716"/>
            </a:xfrm>
            <a:prstGeom prst="arc">
              <a:avLst>
                <a:gd name="adj1" fmla="val 9834370"/>
                <a:gd name="adj2" fmla="val 10854261"/>
              </a:avLst>
            </a:prstGeom>
            <a:ln w="12700">
              <a:solidFill>
                <a:schemeClr val="accent6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6051023" y="2604205"/>
              <a:ext cx="6576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2000" b="1" i="1" dirty="0">
                  <a:solidFill>
                    <a:srgbClr val="F79646"/>
                  </a:solidFill>
                  <a:latin typeface="Symbol" panose="05050102010706020507" pitchFamily="18" charset="2"/>
                </a:rPr>
                <a:t>a*</a:t>
              </a: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6889063" y="2360713"/>
              <a:ext cx="6576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2000" b="1" i="1" dirty="0">
                  <a:solidFill>
                    <a:srgbClr val="FF0000"/>
                  </a:solidFill>
                  <a:latin typeface="Symbol" panose="05050102010706020507" pitchFamily="18" charset="2"/>
                </a:rPr>
                <a:t>y</a:t>
              </a:r>
            </a:p>
          </p:txBody>
        </p:sp>
      </p:grpSp>
      <p:grpSp>
        <p:nvGrpSpPr>
          <p:cNvPr id="171" name="Group 170"/>
          <p:cNvGrpSpPr/>
          <p:nvPr/>
        </p:nvGrpSpPr>
        <p:grpSpPr>
          <a:xfrm>
            <a:off x="4400153" y="4153036"/>
            <a:ext cx="230055" cy="490118"/>
            <a:chOff x="5519917" y="4686146"/>
            <a:chExt cx="230055" cy="490118"/>
          </a:xfrm>
          <a:noFill/>
        </p:grpSpPr>
        <p:sp>
          <p:nvSpPr>
            <p:cNvPr id="172" name="Down Arrow 171"/>
            <p:cNvSpPr/>
            <p:nvPr/>
          </p:nvSpPr>
          <p:spPr>
            <a:xfrm rot="3300000">
              <a:off x="5594260" y="4900138"/>
              <a:ext cx="58521" cy="207208"/>
            </a:xfrm>
            <a:prstGeom prst="downArrow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3" name="Rectangle 172"/>
            <p:cNvSpPr>
              <a:spLocks noChangeAspect="1"/>
            </p:cNvSpPr>
            <p:nvPr/>
          </p:nvSpPr>
          <p:spPr>
            <a:xfrm rot="8700000">
              <a:off x="5704253" y="4686146"/>
              <a:ext cx="45719" cy="490118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174" name="Group 173"/>
          <p:cNvGrpSpPr/>
          <p:nvPr/>
        </p:nvGrpSpPr>
        <p:grpSpPr>
          <a:xfrm rot="1800000">
            <a:off x="3973717" y="5191706"/>
            <a:ext cx="490118" cy="252927"/>
            <a:chOff x="7498527" y="4330189"/>
            <a:chExt cx="490118" cy="252927"/>
          </a:xfrm>
          <a:noFill/>
        </p:grpSpPr>
        <p:sp>
          <p:nvSpPr>
            <p:cNvPr id="175" name="Down Arrow 174"/>
            <p:cNvSpPr/>
            <p:nvPr/>
          </p:nvSpPr>
          <p:spPr>
            <a:xfrm>
              <a:off x="7714326" y="4375908"/>
              <a:ext cx="58521" cy="207208"/>
            </a:xfrm>
            <a:prstGeom prst="downArrow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6" name="Rectangle 175"/>
            <p:cNvSpPr>
              <a:spLocks noChangeAspect="1"/>
            </p:cNvSpPr>
            <p:nvPr/>
          </p:nvSpPr>
          <p:spPr>
            <a:xfrm rot="5400000">
              <a:off x="7720726" y="4107990"/>
              <a:ext cx="45719" cy="490118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180" name="Group 179"/>
          <p:cNvGrpSpPr/>
          <p:nvPr/>
        </p:nvGrpSpPr>
        <p:grpSpPr>
          <a:xfrm>
            <a:off x="8410237" y="3913585"/>
            <a:ext cx="230055" cy="490118"/>
            <a:chOff x="5519917" y="4686146"/>
            <a:chExt cx="230055" cy="490118"/>
          </a:xfrm>
          <a:noFill/>
        </p:grpSpPr>
        <p:sp>
          <p:nvSpPr>
            <p:cNvPr id="181" name="Down Arrow 180"/>
            <p:cNvSpPr/>
            <p:nvPr/>
          </p:nvSpPr>
          <p:spPr>
            <a:xfrm rot="3300000">
              <a:off x="5594260" y="4900138"/>
              <a:ext cx="58521" cy="207208"/>
            </a:xfrm>
            <a:prstGeom prst="downArrow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82" name="Rectangle 181"/>
            <p:cNvSpPr>
              <a:spLocks noChangeAspect="1"/>
            </p:cNvSpPr>
            <p:nvPr/>
          </p:nvSpPr>
          <p:spPr>
            <a:xfrm rot="8700000">
              <a:off x="5704253" y="4686146"/>
              <a:ext cx="45719" cy="490118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183" name="Group 182"/>
          <p:cNvGrpSpPr/>
          <p:nvPr/>
        </p:nvGrpSpPr>
        <p:grpSpPr>
          <a:xfrm rot="1200000">
            <a:off x="8087642" y="4127438"/>
            <a:ext cx="230055" cy="490118"/>
            <a:chOff x="5519917" y="4686146"/>
            <a:chExt cx="230055" cy="490118"/>
          </a:xfrm>
          <a:noFill/>
        </p:grpSpPr>
        <p:sp>
          <p:nvSpPr>
            <p:cNvPr id="184" name="Down Arrow 183"/>
            <p:cNvSpPr/>
            <p:nvPr/>
          </p:nvSpPr>
          <p:spPr>
            <a:xfrm rot="3300000">
              <a:off x="5594260" y="4900138"/>
              <a:ext cx="58521" cy="207208"/>
            </a:xfrm>
            <a:prstGeom prst="downArrow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85" name="Rectangle 184"/>
            <p:cNvSpPr>
              <a:spLocks noChangeAspect="1"/>
            </p:cNvSpPr>
            <p:nvPr/>
          </p:nvSpPr>
          <p:spPr>
            <a:xfrm rot="8700000">
              <a:off x="5704253" y="4686146"/>
              <a:ext cx="45719" cy="490118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186" name="Group 185"/>
          <p:cNvGrpSpPr/>
          <p:nvPr/>
        </p:nvGrpSpPr>
        <p:grpSpPr>
          <a:xfrm rot="1800000">
            <a:off x="8644628" y="3868659"/>
            <a:ext cx="490118" cy="252927"/>
            <a:chOff x="7498527" y="4330189"/>
            <a:chExt cx="490118" cy="252927"/>
          </a:xfrm>
          <a:noFill/>
        </p:grpSpPr>
        <p:sp>
          <p:nvSpPr>
            <p:cNvPr id="187" name="Down Arrow 186"/>
            <p:cNvSpPr/>
            <p:nvPr/>
          </p:nvSpPr>
          <p:spPr>
            <a:xfrm>
              <a:off x="7714326" y="4375908"/>
              <a:ext cx="58521" cy="207208"/>
            </a:xfrm>
            <a:prstGeom prst="downArrow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88" name="Rectangle 187"/>
            <p:cNvSpPr>
              <a:spLocks noChangeAspect="1"/>
            </p:cNvSpPr>
            <p:nvPr/>
          </p:nvSpPr>
          <p:spPr>
            <a:xfrm rot="5400000">
              <a:off x="7720726" y="4107990"/>
              <a:ext cx="45719" cy="490118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177" name="Group 176"/>
          <p:cNvGrpSpPr/>
          <p:nvPr/>
        </p:nvGrpSpPr>
        <p:grpSpPr>
          <a:xfrm rot="1200000">
            <a:off x="4025204" y="3283685"/>
            <a:ext cx="230055" cy="490118"/>
            <a:chOff x="5519917" y="4686146"/>
            <a:chExt cx="230055" cy="490118"/>
          </a:xfrm>
          <a:noFill/>
        </p:grpSpPr>
        <p:sp>
          <p:nvSpPr>
            <p:cNvPr id="178" name="Down Arrow 177"/>
            <p:cNvSpPr/>
            <p:nvPr/>
          </p:nvSpPr>
          <p:spPr>
            <a:xfrm rot="3300000">
              <a:off x="5594260" y="4900138"/>
              <a:ext cx="58521" cy="207208"/>
            </a:xfrm>
            <a:prstGeom prst="downArrow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9" name="Rectangle 178"/>
            <p:cNvSpPr>
              <a:spLocks noChangeAspect="1"/>
            </p:cNvSpPr>
            <p:nvPr/>
          </p:nvSpPr>
          <p:spPr>
            <a:xfrm rot="8700000">
              <a:off x="5704253" y="4686146"/>
              <a:ext cx="45719" cy="490118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189" name="TextBox 188"/>
          <p:cNvSpPr txBox="1"/>
          <p:nvPr/>
        </p:nvSpPr>
        <p:spPr>
          <a:xfrm>
            <a:off x="3408197" y="3062475"/>
            <a:ext cx="726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 i="1" dirty="0">
                <a:solidFill>
                  <a:srgbClr val="F79646"/>
                </a:solidFill>
                <a:latin typeface="Symbol" panose="05050102010706020507" pitchFamily="18" charset="2"/>
              </a:rPr>
              <a:t>a*</a:t>
            </a:r>
            <a:r>
              <a:rPr lang="en-US" sz="1400" i="1" dirty="0">
                <a:solidFill>
                  <a:srgbClr val="F79646"/>
                </a:solidFill>
                <a:latin typeface="Calibri"/>
              </a:rPr>
              <a:t> = 0°</a:t>
            </a:r>
          </a:p>
        </p:txBody>
      </p:sp>
      <p:sp>
        <p:nvSpPr>
          <p:cNvPr id="190" name="TextBox 189"/>
          <p:cNvSpPr txBox="1"/>
          <p:nvPr/>
        </p:nvSpPr>
        <p:spPr>
          <a:xfrm>
            <a:off x="1296258" y="4413467"/>
            <a:ext cx="8018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 i="1" dirty="0">
                <a:solidFill>
                  <a:srgbClr val="F79646"/>
                </a:solidFill>
                <a:latin typeface="Symbol" panose="05050102010706020507" pitchFamily="18" charset="2"/>
              </a:rPr>
              <a:t>a*</a:t>
            </a:r>
            <a:r>
              <a:rPr lang="en-US" sz="1400" i="1" dirty="0">
                <a:solidFill>
                  <a:srgbClr val="F79646"/>
                </a:solidFill>
                <a:latin typeface="Calibri"/>
              </a:rPr>
              <a:t> = 35°</a:t>
            </a:r>
          </a:p>
        </p:txBody>
      </p:sp>
      <p:sp>
        <p:nvSpPr>
          <p:cNvPr id="191" name="TextBox 190"/>
          <p:cNvSpPr txBox="1"/>
          <p:nvPr/>
        </p:nvSpPr>
        <p:spPr>
          <a:xfrm>
            <a:off x="3816044" y="6140503"/>
            <a:ext cx="8018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 i="1" dirty="0">
                <a:solidFill>
                  <a:srgbClr val="F79646"/>
                </a:solidFill>
                <a:latin typeface="Symbol" panose="05050102010706020507" pitchFamily="18" charset="2"/>
              </a:rPr>
              <a:t>a*</a:t>
            </a:r>
            <a:r>
              <a:rPr lang="en-US" sz="1400" i="1" dirty="0">
                <a:solidFill>
                  <a:srgbClr val="F79646"/>
                </a:solidFill>
                <a:latin typeface="Calibri"/>
              </a:rPr>
              <a:t> = 90°</a:t>
            </a:r>
          </a:p>
        </p:txBody>
      </p:sp>
      <p:sp>
        <p:nvSpPr>
          <p:cNvPr id="192" name="TextBox 191"/>
          <p:cNvSpPr txBox="1"/>
          <p:nvPr/>
        </p:nvSpPr>
        <p:spPr>
          <a:xfrm>
            <a:off x="5248554" y="6118739"/>
            <a:ext cx="24064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100" i="1" dirty="0">
                <a:solidFill>
                  <a:srgbClr val="1F497D"/>
                </a:solidFill>
                <a:latin typeface="Calibri"/>
              </a:rPr>
              <a:t>- Noon-midnight SSO example shown. -</a:t>
            </a:r>
          </a:p>
        </p:txBody>
      </p:sp>
      <p:sp>
        <p:nvSpPr>
          <p:cNvPr id="193" name="TextBox 192"/>
          <p:cNvSpPr txBox="1"/>
          <p:nvPr/>
        </p:nvSpPr>
        <p:spPr>
          <a:xfrm>
            <a:off x="2097420" y="3074433"/>
            <a:ext cx="938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 i="1" dirty="0">
                <a:solidFill>
                  <a:srgbClr val="F79646"/>
                </a:solidFill>
                <a:latin typeface="Symbol" panose="05050102010706020507" pitchFamily="18" charset="2"/>
              </a:rPr>
              <a:t>a*</a:t>
            </a:r>
            <a:r>
              <a:rPr lang="en-US" sz="1400" i="1" dirty="0">
                <a:solidFill>
                  <a:srgbClr val="F79646"/>
                </a:solidFill>
                <a:latin typeface="Calibri"/>
              </a:rPr>
              <a:t> = 15.7°</a:t>
            </a:r>
          </a:p>
        </p:txBody>
      </p:sp>
      <p:sp>
        <p:nvSpPr>
          <p:cNvPr id="194" name="TextBox 193"/>
          <p:cNvSpPr txBox="1"/>
          <p:nvPr/>
        </p:nvSpPr>
        <p:spPr>
          <a:xfrm>
            <a:off x="1632094" y="5795440"/>
            <a:ext cx="938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 i="1" dirty="0">
                <a:solidFill>
                  <a:srgbClr val="F79646"/>
                </a:solidFill>
                <a:latin typeface="Symbol" panose="05050102010706020507" pitchFamily="18" charset="2"/>
              </a:rPr>
              <a:t>a*</a:t>
            </a:r>
            <a:r>
              <a:rPr lang="en-US" sz="1400" i="1" dirty="0">
                <a:solidFill>
                  <a:srgbClr val="F79646"/>
                </a:solidFill>
                <a:latin typeface="Calibri"/>
              </a:rPr>
              <a:t> = 60.7°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4CE1B2-9855-70C4-D656-76695B60D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5th, 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E6ABEC-318B-E840-D32E-1CA7199E1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6th International Symposium on Space Sailing</a:t>
            </a:r>
          </a:p>
        </p:txBody>
      </p:sp>
    </p:spTree>
    <p:extLst>
      <p:ext uri="{BB962C8B-B14F-4D97-AF65-F5344CB8AC3E}">
        <p14:creationId xmlns:p14="http://schemas.microsoft.com/office/powerpoint/2010/main" val="280837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3C422-F319-DA22-8F9D-CC5447E50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Propagation of N-Plate Model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DD4C982-C7BB-6594-D657-3AC7E73C4970}"/>
              </a:ext>
            </a:extLst>
          </p:cNvPr>
          <p:cNvGrpSpPr/>
          <p:nvPr/>
        </p:nvGrpSpPr>
        <p:grpSpPr>
          <a:xfrm>
            <a:off x="8564312" y="1482930"/>
            <a:ext cx="1246910" cy="3892140"/>
            <a:chOff x="8564312" y="1475838"/>
            <a:chExt cx="1246910" cy="389214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6421812-E1DD-B51B-9BD0-118B6C001CB8}"/>
                </a:ext>
              </a:extLst>
            </p:cNvPr>
            <p:cNvSpPr/>
            <p:nvPr/>
          </p:nvSpPr>
          <p:spPr>
            <a:xfrm>
              <a:off x="8564313" y="1475838"/>
              <a:ext cx="1246909" cy="67689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Initial State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1BF5FA3-DA3B-76AF-FF68-45D3D92E761A}"/>
                </a:ext>
              </a:extLst>
            </p:cNvPr>
            <p:cNvSpPr/>
            <p:nvPr/>
          </p:nvSpPr>
          <p:spPr>
            <a:xfrm>
              <a:off x="8588064" y="2348675"/>
              <a:ext cx="1199407" cy="6739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Update Orientation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FB963D8-84CD-343B-7645-8DAC8C708271}"/>
                </a:ext>
              </a:extLst>
            </p:cNvPr>
            <p:cNvSpPr/>
            <p:nvPr/>
          </p:nvSpPr>
          <p:spPr>
            <a:xfrm>
              <a:off x="8588064" y="3218544"/>
              <a:ext cx="1199407" cy="6739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Take Step</a:t>
              </a:r>
            </a:p>
          </p:txBody>
        </p:sp>
        <p:sp>
          <p:nvSpPr>
            <p:cNvPr id="9" name="Diamond 8">
              <a:extLst>
                <a:ext uri="{FF2B5EF4-FFF2-40B4-BE49-F238E27FC236}">
                  <a16:creationId xmlns:a16="http://schemas.microsoft.com/office/drawing/2014/main" id="{CE8694BA-0EFE-E817-CDD1-6F8CCBDFA227}"/>
                </a:ext>
              </a:extLst>
            </p:cNvPr>
            <p:cNvSpPr/>
            <p:nvPr/>
          </p:nvSpPr>
          <p:spPr>
            <a:xfrm>
              <a:off x="8564313" y="4088412"/>
              <a:ext cx="1246909" cy="673925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At Final Time?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BB7B42B1-7FFB-D727-B91F-349786372643}"/>
                </a:ext>
              </a:extLst>
            </p:cNvPr>
            <p:cNvCxnSpPr>
              <a:stCxn id="6" idx="4"/>
              <a:endCxn id="7" idx="0"/>
            </p:cNvCxnSpPr>
            <p:nvPr/>
          </p:nvCxnSpPr>
          <p:spPr>
            <a:xfrm>
              <a:off x="9187768" y="2152732"/>
              <a:ext cx="0" cy="1959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0C421D10-F534-CE76-2546-59315B89D44D}"/>
                </a:ext>
              </a:extLst>
            </p:cNvPr>
            <p:cNvCxnSpPr>
              <a:stCxn id="7" idx="2"/>
              <a:endCxn id="8" idx="0"/>
            </p:cNvCxnSpPr>
            <p:nvPr/>
          </p:nvCxnSpPr>
          <p:spPr>
            <a:xfrm>
              <a:off x="9187768" y="3022600"/>
              <a:ext cx="0" cy="19594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7332EA08-1544-B6C4-C9F8-2C410F8C58CE}"/>
                </a:ext>
              </a:extLst>
            </p:cNvPr>
            <p:cNvCxnSpPr>
              <a:stCxn id="8" idx="2"/>
              <a:endCxn id="9" idx="0"/>
            </p:cNvCxnSpPr>
            <p:nvPr/>
          </p:nvCxnSpPr>
          <p:spPr>
            <a:xfrm>
              <a:off x="9187768" y="3892469"/>
              <a:ext cx="0" cy="1959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9329E4A-D238-054B-471A-3ABBC8F74577}"/>
                </a:ext>
              </a:extLst>
            </p:cNvPr>
            <p:cNvSpPr/>
            <p:nvPr/>
          </p:nvSpPr>
          <p:spPr>
            <a:xfrm>
              <a:off x="8564312" y="4958280"/>
              <a:ext cx="1246910" cy="409698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End Sim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B069D475-B88A-26C8-F0C5-6C2ACAA30BB3}"/>
                </a:ext>
              </a:extLst>
            </p:cNvPr>
            <p:cNvCxnSpPr>
              <a:stCxn id="9" idx="2"/>
              <a:endCxn id="17" idx="0"/>
            </p:cNvCxnSpPr>
            <p:nvPr/>
          </p:nvCxnSpPr>
          <p:spPr>
            <a:xfrm flipH="1">
              <a:off x="9187767" y="4762337"/>
              <a:ext cx="1" cy="1959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or: Elbow 22">
              <a:extLst>
                <a:ext uri="{FF2B5EF4-FFF2-40B4-BE49-F238E27FC236}">
                  <a16:creationId xmlns:a16="http://schemas.microsoft.com/office/drawing/2014/main" id="{C8CE206F-1A33-28BF-446D-8A24FBC9169F}"/>
                </a:ext>
              </a:extLst>
            </p:cNvPr>
            <p:cNvCxnSpPr>
              <a:stCxn id="9" idx="1"/>
              <a:endCxn id="7" idx="1"/>
            </p:cNvCxnSpPr>
            <p:nvPr/>
          </p:nvCxnSpPr>
          <p:spPr>
            <a:xfrm rot="10800000" flipH="1">
              <a:off x="8564312" y="2685639"/>
              <a:ext cx="23751" cy="1739737"/>
            </a:xfrm>
            <a:prstGeom prst="bentConnector3">
              <a:avLst>
                <a:gd name="adj1" fmla="val -962486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9D425C10-4C23-6C06-82E1-C35CFB47CC15}"/>
              </a:ext>
            </a:extLst>
          </p:cNvPr>
          <p:cNvSpPr txBox="1">
            <a:spLocks/>
          </p:cNvSpPr>
          <p:nvPr/>
        </p:nvSpPr>
        <p:spPr>
          <a:xfrm>
            <a:off x="1388293" y="1209527"/>
            <a:ext cx="6053903" cy="44389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N-Plate model requires an accurate model for spacecraft attitude</a:t>
            </a:r>
          </a:p>
          <a:p>
            <a:r>
              <a:rPr lang="en-US" dirty="0"/>
              <a:t>Current approach is to propagate the spacecraft for 180 days, record needed values, compute attitude for all time points, and then re-run simulation with new attitude values</a:t>
            </a:r>
          </a:p>
          <a:p>
            <a:r>
              <a:rPr lang="en-US" dirty="0"/>
              <a:t>More accurate model can be achieved by updating vehicle attitude at each time step</a:t>
            </a:r>
          </a:p>
        </p:txBody>
      </p:sp>
      <p:sp>
        <p:nvSpPr>
          <p:cNvPr id="27" name="Date Placeholder 26">
            <a:extLst>
              <a:ext uri="{FF2B5EF4-FFF2-40B4-BE49-F238E27FC236}">
                <a16:creationId xmlns:a16="http://schemas.microsoft.com/office/drawing/2014/main" id="{53717DCF-44E3-B058-6B2B-31F299169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5th, 2023</a:t>
            </a:r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3FE26A46-8E9B-243F-B321-7B60B8057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8867-C5B3-444F-A4E0-CADD95F60B8D}" type="slidenum">
              <a:rPr lang="en-US" smtClean="0"/>
              <a:t>20</a:t>
            </a:fld>
            <a:endParaRPr lang="en-US"/>
          </a:p>
        </p:txBody>
      </p:sp>
      <p:sp>
        <p:nvSpPr>
          <p:cNvPr id="29" name="Footer Placeholder 28">
            <a:extLst>
              <a:ext uri="{FF2B5EF4-FFF2-40B4-BE49-F238E27FC236}">
                <a16:creationId xmlns:a16="http://schemas.microsoft.com/office/drawing/2014/main" id="{0BC4DCD2-1346-069C-AA6F-4E486BD77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6th International Symposium on Space Sailing</a:t>
            </a:r>
          </a:p>
        </p:txBody>
      </p:sp>
    </p:spTree>
    <p:extLst>
      <p:ext uri="{BB962C8B-B14F-4D97-AF65-F5344CB8AC3E}">
        <p14:creationId xmlns:p14="http://schemas.microsoft.com/office/powerpoint/2010/main" val="38559108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AA8C2-7373-185E-27FE-BAE648212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Results</a:t>
            </a:r>
            <a:r>
              <a:rPr lang="en-US"/>
              <a:t>: N-Plate</a:t>
            </a:r>
            <a:endParaRPr lang="en-US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2A2C9A46-90D5-7ACC-B1F2-B28D626912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14607" y="1902888"/>
            <a:ext cx="3027020" cy="4319781"/>
          </a:xfrm>
        </p:spPr>
        <p:txBody>
          <a:bodyPr vert="horz" lIns="0" tIns="45720" rIns="0" bIns="45720" rtlCol="0">
            <a:normAutofit/>
          </a:bodyPr>
          <a:lstStyle/>
          <a:p>
            <a:r>
              <a:rPr lang="en-US" dirty="0"/>
              <a:t>Both cases saw a decrease in semi major axis</a:t>
            </a:r>
          </a:p>
          <a:p>
            <a:r>
              <a:rPr lang="en-US" dirty="0"/>
              <a:t>900 km</a:t>
            </a:r>
          </a:p>
          <a:p>
            <a:pPr lvl="1"/>
            <a:r>
              <a:rPr lang="en-US" dirty="0"/>
              <a:t>Initial – 7269 km</a:t>
            </a:r>
          </a:p>
          <a:p>
            <a:pPr lvl="1"/>
            <a:r>
              <a:rPr lang="en-US" dirty="0"/>
              <a:t>Final – 7241 km</a:t>
            </a:r>
          </a:p>
          <a:p>
            <a:pPr lvl="1"/>
            <a:r>
              <a:rPr lang="en-US" dirty="0"/>
              <a:t>Difference – -58 km</a:t>
            </a:r>
          </a:p>
          <a:p>
            <a:r>
              <a:rPr lang="en-US" dirty="0"/>
              <a:t>715 km </a:t>
            </a:r>
          </a:p>
          <a:p>
            <a:pPr lvl="1"/>
            <a:r>
              <a:rPr lang="en-US" dirty="0"/>
              <a:t>Initial – 7084 km</a:t>
            </a:r>
          </a:p>
          <a:p>
            <a:pPr lvl="1"/>
            <a:r>
              <a:rPr lang="en-US" dirty="0"/>
              <a:t>Deorbits in ~4 months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7ED14A-C11A-E5A7-62E4-2BA970AF2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5th,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6ABDF1-C135-F382-1FEF-B078A8EA6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8867-C5B3-444F-A4E0-CADD95F60B8D}" type="slidenum">
              <a:rPr lang="en-US" smtClean="0"/>
              <a:t>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C6B7A9-217C-719F-2CF5-D15F95221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6th International Symposium on Space Sailing</a:t>
            </a:r>
          </a:p>
        </p:txBody>
      </p:sp>
      <p:pic>
        <p:nvPicPr>
          <p:cNvPr id="14" name="Content Placeholder 13" descr="A picture containing text, line, plot, diagram&#10;&#10;Description automatically generated">
            <a:extLst>
              <a:ext uri="{FF2B5EF4-FFF2-40B4-BE49-F238E27FC236}">
                <a16:creationId xmlns:a16="http://schemas.microsoft.com/office/drawing/2014/main" id="{1E996E7B-6D58-E08C-C356-D3CCD1FCA27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0" y="1097280"/>
            <a:ext cx="8290562" cy="4663440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917435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8F9EF-B359-56C0-D4DF-E65D5BF53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03CB1-161B-7EFD-E3C0-AEF750DFD6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Our simulations show that the mission can achieve the mission goals in DURATION DAYS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The ACS3 solar sail dynamics model can be utilized to complete the navigation process and can be used to produce predictive ephemeris for the spacecraft orbit transfer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We have built a custom flight dynamics system to support the ACS3 mission according to NASA CARA and project management requirements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Initial ORT has shown that the spacecraft can be tracked, and position and velocity uncertainty can be contained within expectations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NASA Ames Flight Dynamic team will collaborate with NASA Langley and SCU to track spacecraft and meet requirements.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789380-D80B-4E5D-88BC-FCAAE5AAB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5th,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17403C-F15F-FA1F-7193-0D958CCF0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8867-C5B3-444F-A4E0-CADD95F60B8D}" type="slidenum">
              <a:rPr lang="en-US" smtClean="0"/>
              <a:t>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CFAD02-7A81-012B-393D-AFBD06C35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6th International Symposium on Space Sailing</a:t>
            </a:r>
          </a:p>
        </p:txBody>
      </p:sp>
    </p:spTree>
    <p:extLst>
      <p:ext uri="{BB962C8B-B14F-4D97-AF65-F5344CB8AC3E}">
        <p14:creationId xmlns:p14="http://schemas.microsoft.com/office/powerpoint/2010/main" val="165595527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Custom 2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A4DEF4"/>
      </a:accent1>
      <a:accent2>
        <a:srgbClr val="1C6294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ceea287-4331-4c9b-b5ee-d04a7bd4c60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E0BF9370479E42937914BF2DFC8226" ma:contentTypeVersion="11" ma:contentTypeDescription="Create a new document." ma:contentTypeScope="" ma:versionID="58eefe17f872effd7e31fdb5ade0a01e">
  <xsd:schema xmlns:xsd="http://www.w3.org/2001/XMLSchema" xmlns:xs="http://www.w3.org/2001/XMLSchema" xmlns:p="http://schemas.microsoft.com/office/2006/metadata/properties" xmlns:ns3="42a225a7-ed23-459a-b838-3bc0b670b98d" xmlns:ns4="9ceea287-4331-4c9b-b5ee-d04a7bd4c60f" targetNamespace="http://schemas.microsoft.com/office/2006/metadata/properties" ma:root="true" ma:fieldsID="d0b4ada158f582c28e1c684192e63b09" ns3:_="" ns4:_="">
    <xsd:import namespace="42a225a7-ed23-459a-b838-3bc0b670b98d"/>
    <xsd:import namespace="9ceea287-4331-4c9b-b5ee-d04a7bd4c60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a225a7-ed23-459a-b838-3bc0b670b98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eea287-4331-4c9b-b5ee-d04a7bd4c6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8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FCE94A8-21F2-4C6A-AA20-3B2D8A95ABAA}">
  <ds:schemaRefs>
    <ds:schemaRef ds:uri="9ceea287-4331-4c9b-b5ee-d04a7bd4c60f"/>
    <ds:schemaRef ds:uri="42a225a7-ed23-459a-b838-3bc0b670b98d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8B891870-0143-4AFF-9E11-F3EBC0F2DBC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3295BD-117C-4168-9B3B-9FE5865F5F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a225a7-ed23-459a-b838-3bc0b670b98d"/>
    <ds:schemaRef ds:uri="9ceea287-4331-4c9b-b5ee-d04a7bd4c60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1459</TotalTime>
  <Words>1520</Words>
  <Application>Microsoft Office PowerPoint</Application>
  <PresentationFormat>Widescreen</PresentationFormat>
  <Paragraphs>308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Cambria Math</vt:lpstr>
      <vt:lpstr>Helvetica Neue Black Condensed</vt:lpstr>
      <vt:lpstr>Symbol</vt:lpstr>
      <vt:lpstr>Retrospect</vt:lpstr>
      <vt:lpstr>ACS3 Flight Dynamics</vt:lpstr>
      <vt:lpstr>Outline</vt:lpstr>
      <vt:lpstr>ACS3 Overview</vt:lpstr>
      <vt:lpstr>ACS3 Flight Subsystems</vt:lpstr>
      <vt:lpstr>ACS3 CONOPS</vt:lpstr>
      <vt:lpstr>Flight Dynamics Architecture</vt:lpstr>
      <vt:lpstr>Orbit Determination</vt:lpstr>
      <vt:lpstr>Orbit Determination Process</vt:lpstr>
      <vt:lpstr>Simulated Tracking Data: Residual Ratios</vt:lpstr>
      <vt:lpstr>Simulated Tracking Data: Position Uncertainty</vt:lpstr>
      <vt:lpstr>Simulated Tracking Data: Velocity Uncertainty</vt:lpstr>
      <vt:lpstr>Simulated Tracking Data: Filter vs. Smoother</vt:lpstr>
      <vt:lpstr>Solar Sail Simulation</vt:lpstr>
      <vt:lpstr>Propagation</vt:lpstr>
      <vt:lpstr>Vehicle Modeling</vt:lpstr>
      <vt:lpstr>Orbit Raising with Spherical Model</vt:lpstr>
      <vt:lpstr>Spherical SRP Simulation</vt:lpstr>
      <vt:lpstr>Results: Spherical SRP</vt:lpstr>
      <vt:lpstr>SMA Raising/Lowering Steering Profile [ref: McInnes, 1999]</vt:lpstr>
      <vt:lpstr>Propagation of N-Plate Model</vt:lpstr>
      <vt:lpstr>Results: N-Plate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Hendriks, Theodore G. (ARC-RS)[MILLENNIUM ENGINEERING &amp; INTEGRATION CO]</dc:creator>
  <cp:lastModifiedBy>Hendriks, Theodore G. (ARC-RS)[MILLENNIUM ENGINEERING &amp; INTEGRATION CO]</cp:lastModifiedBy>
  <cp:revision>4</cp:revision>
  <dcterms:created xsi:type="dcterms:W3CDTF">2023-05-09T18:05:10Z</dcterms:created>
  <dcterms:modified xsi:type="dcterms:W3CDTF">2023-05-25T15:54:33Z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0x0101004DE0BF9370479E42937914BF2DFC8226</vt:lpwstr>
  </property>
</Properties>
</file>