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411480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CDF19D-F886-2953-54FA-5C5ACDD7CE01}" v="1" dt="2023-05-30T20:14:45.495"/>
    <p1510:client id="{942A65B2-D782-2694-E2C8-24E6D581B651}" v="1" dt="2023-05-30T20:14:04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40" autoAdjust="0"/>
    <p:restoredTop sz="94660"/>
  </p:normalViewPr>
  <p:slideViewPr>
    <p:cSldViewPr snapToGrid="0">
      <p:cViewPr varScale="1">
        <p:scale>
          <a:sx n="14" d="100"/>
          <a:sy n="14" d="100"/>
        </p:scale>
        <p:origin x="1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dnik, Janet M. (MSFC-CS80)" userId="S::jmsudnik@ndc.nasa.gov::c01b4273-7c1f-450d-a1f8-64bf7d492c67" providerId="AD" clId="Web-{1ACDF19D-F886-2953-54FA-5C5ACDD7CE01}"/>
    <pc:docChg chg="modSld">
      <pc:chgData name="Sudnik, Janet M. (MSFC-CS80)" userId="S::jmsudnik@ndc.nasa.gov::c01b4273-7c1f-450d-a1f8-64bf7d492c67" providerId="AD" clId="Web-{1ACDF19D-F886-2953-54FA-5C5ACDD7CE01}" dt="2023-05-30T20:14:45.495" v="0" actId="1076"/>
      <pc:docMkLst>
        <pc:docMk/>
      </pc:docMkLst>
      <pc:sldChg chg="modSp">
        <pc:chgData name="Sudnik, Janet M. (MSFC-CS80)" userId="S::jmsudnik@ndc.nasa.gov::c01b4273-7c1f-450d-a1f8-64bf7d492c67" providerId="AD" clId="Web-{1ACDF19D-F886-2953-54FA-5C5ACDD7CE01}" dt="2023-05-30T20:14:45.495" v="0" actId="1076"/>
        <pc:sldMkLst>
          <pc:docMk/>
          <pc:sldMk cId="596018682" sldId="256"/>
        </pc:sldMkLst>
        <pc:grpChg chg="mod">
          <ac:chgData name="Sudnik, Janet M. (MSFC-CS80)" userId="S::jmsudnik@ndc.nasa.gov::c01b4273-7c1f-450d-a1f8-64bf7d492c67" providerId="AD" clId="Web-{1ACDF19D-F886-2953-54FA-5C5ACDD7CE01}" dt="2023-05-30T20:14:45.495" v="0" actId="1076"/>
          <ac:grpSpMkLst>
            <pc:docMk/>
            <pc:sldMk cId="596018682" sldId="256"/>
            <ac:grpSpMk id="46" creationId="{F47CA1ED-FC2B-796C-0140-910B9B53479A}"/>
          </ac:grpSpMkLst>
        </pc:grpChg>
      </pc:sldChg>
    </pc:docChg>
  </pc:docChgLst>
  <pc:docChgLst>
    <pc:chgData name="Sudnik, Janet M. (MSFC-CS80)" userId="S::jmsudnik@ndc.nasa.gov::c01b4273-7c1f-450d-a1f8-64bf7d492c67" providerId="AD" clId="Web-{942A65B2-D782-2694-E2C8-24E6D581B651}"/>
    <pc:docChg chg="modSld">
      <pc:chgData name="Sudnik, Janet M. (MSFC-CS80)" userId="S::jmsudnik@ndc.nasa.gov::c01b4273-7c1f-450d-a1f8-64bf7d492c67" providerId="AD" clId="Web-{942A65B2-D782-2694-E2C8-24E6D581B651}" dt="2023-05-30T20:14:04.782" v="0" actId="1076"/>
      <pc:docMkLst>
        <pc:docMk/>
      </pc:docMkLst>
      <pc:sldChg chg="modSp">
        <pc:chgData name="Sudnik, Janet M. (MSFC-CS80)" userId="S::jmsudnik@ndc.nasa.gov::c01b4273-7c1f-450d-a1f8-64bf7d492c67" providerId="AD" clId="Web-{942A65B2-D782-2694-E2C8-24E6D581B651}" dt="2023-05-30T20:14:04.782" v="0" actId="1076"/>
        <pc:sldMkLst>
          <pc:docMk/>
          <pc:sldMk cId="596018682" sldId="256"/>
        </pc:sldMkLst>
        <pc:grpChg chg="mod">
          <ac:chgData name="Sudnik, Janet M. (MSFC-CS80)" userId="S::jmsudnik@ndc.nasa.gov::c01b4273-7c1f-450d-a1f8-64bf7d492c67" providerId="AD" clId="Web-{942A65B2-D782-2694-E2C8-24E6D581B651}" dt="2023-05-30T20:14:04.782" v="0" actId="1076"/>
          <ac:grpSpMkLst>
            <pc:docMk/>
            <pc:sldMk cId="596018682" sldId="256"/>
            <ac:grpSpMk id="46" creationId="{F47CA1ED-FC2B-796C-0140-910B9B53479A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6100" y="5387342"/>
            <a:ext cx="34975800" cy="11460480"/>
          </a:xfrm>
        </p:spPr>
        <p:txBody>
          <a:bodyPr anchor="b"/>
          <a:lstStyle>
            <a:lvl1pPr algn="ctr">
              <a:defRPr sz="2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0" y="17289782"/>
            <a:ext cx="30861000" cy="7947658"/>
          </a:xfrm>
        </p:spPr>
        <p:txBody>
          <a:bodyPr/>
          <a:lstStyle>
            <a:lvl1pPr marL="0" indent="0" algn="ctr">
              <a:buNone/>
              <a:defRPr sz="10800"/>
            </a:lvl1pPr>
            <a:lvl2pPr marL="2057400" indent="0" algn="ctr">
              <a:buNone/>
              <a:defRPr sz="9000"/>
            </a:lvl2pPr>
            <a:lvl3pPr marL="4114800" indent="0" algn="ctr">
              <a:buNone/>
              <a:defRPr sz="8100"/>
            </a:lvl3pPr>
            <a:lvl4pPr marL="6172200" indent="0" algn="ctr">
              <a:buNone/>
              <a:defRPr sz="7200"/>
            </a:lvl4pPr>
            <a:lvl5pPr marL="8229600" indent="0" algn="ctr">
              <a:buNone/>
              <a:defRPr sz="7200"/>
            </a:lvl5pPr>
            <a:lvl6pPr marL="10287000" indent="0" algn="ctr">
              <a:buNone/>
              <a:defRPr sz="7200"/>
            </a:lvl6pPr>
            <a:lvl7pPr marL="12344400" indent="0" algn="ctr">
              <a:buNone/>
              <a:defRPr sz="7200"/>
            </a:lvl7pPr>
            <a:lvl8pPr marL="14401800" indent="0" algn="ctr">
              <a:buNone/>
              <a:defRPr sz="7200"/>
            </a:lvl8pPr>
            <a:lvl9pPr marL="16459200" indent="0" algn="ctr">
              <a:buNone/>
              <a:defRPr sz="7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32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8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7496" y="8206749"/>
            <a:ext cx="35490150" cy="13693138"/>
          </a:xfrm>
        </p:spPr>
        <p:txBody>
          <a:bodyPr anchor="b"/>
          <a:lstStyle>
            <a:lvl1pPr>
              <a:defRPr sz="2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07496" y="22029429"/>
            <a:ext cx="35490150" cy="7200898"/>
          </a:xfrm>
        </p:spPr>
        <p:txBody>
          <a:bodyPr/>
          <a:lstStyle>
            <a:lvl1pPr marL="0" indent="0">
              <a:buNone/>
              <a:defRPr sz="10800">
                <a:solidFill>
                  <a:schemeClr val="tx1"/>
                </a:solidFill>
              </a:defRPr>
            </a:lvl1pPr>
            <a:lvl2pPr marL="205740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6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8925" y="8763000"/>
            <a:ext cx="1748790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1175" y="8763000"/>
            <a:ext cx="1748790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85" y="1752607"/>
            <a:ext cx="3549015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4289" y="8069582"/>
            <a:ext cx="17407530" cy="3954778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34289" y="12024360"/>
            <a:ext cx="17407530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831177" y="8069582"/>
            <a:ext cx="17493260" cy="3954778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831177" y="12024360"/>
            <a:ext cx="17493260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2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9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4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85" y="2194560"/>
            <a:ext cx="13271301" cy="7680960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3259" y="4739647"/>
            <a:ext cx="20831175" cy="23393400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285" y="9875520"/>
            <a:ext cx="13271301" cy="18295622"/>
          </a:xfrm>
        </p:spPr>
        <p:txBody>
          <a:bodyPr/>
          <a:lstStyle>
            <a:lvl1pPr marL="0" indent="0">
              <a:buNone/>
              <a:defRPr sz="7200"/>
            </a:lvl1pPr>
            <a:lvl2pPr marL="2057400" indent="0">
              <a:buNone/>
              <a:defRPr sz="6300"/>
            </a:lvl2pPr>
            <a:lvl3pPr marL="4114800" indent="0">
              <a:buNone/>
              <a:defRPr sz="5400"/>
            </a:lvl3pPr>
            <a:lvl4pPr marL="6172200" indent="0">
              <a:buNone/>
              <a:defRPr sz="4500"/>
            </a:lvl4pPr>
            <a:lvl5pPr marL="8229600" indent="0">
              <a:buNone/>
              <a:defRPr sz="4500"/>
            </a:lvl5pPr>
            <a:lvl6pPr marL="10287000" indent="0">
              <a:buNone/>
              <a:defRPr sz="4500"/>
            </a:lvl6pPr>
            <a:lvl7pPr marL="12344400" indent="0">
              <a:buNone/>
              <a:defRPr sz="4500"/>
            </a:lvl7pPr>
            <a:lvl8pPr marL="14401800" indent="0">
              <a:buNone/>
              <a:defRPr sz="4500"/>
            </a:lvl8pPr>
            <a:lvl9pPr marL="16459200" indent="0">
              <a:buNone/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9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85" y="2194560"/>
            <a:ext cx="13271301" cy="7680960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493259" y="4739647"/>
            <a:ext cx="20831175" cy="23393400"/>
          </a:xfrm>
        </p:spPr>
        <p:txBody>
          <a:bodyPr anchor="t"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285" y="9875520"/>
            <a:ext cx="13271301" cy="18295622"/>
          </a:xfrm>
        </p:spPr>
        <p:txBody>
          <a:bodyPr/>
          <a:lstStyle>
            <a:lvl1pPr marL="0" indent="0">
              <a:buNone/>
              <a:defRPr sz="7200"/>
            </a:lvl1pPr>
            <a:lvl2pPr marL="2057400" indent="0">
              <a:buNone/>
              <a:defRPr sz="6300"/>
            </a:lvl2pPr>
            <a:lvl3pPr marL="4114800" indent="0">
              <a:buNone/>
              <a:defRPr sz="5400"/>
            </a:lvl3pPr>
            <a:lvl4pPr marL="6172200" indent="0">
              <a:buNone/>
              <a:defRPr sz="4500"/>
            </a:lvl4pPr>
            <a:lvl5pPr marL="8229600" indent="0">
              <a:buNone/>
              <a:defRPr sz="4500"/>
            </a:lvl5pPr>
            <a:lvl6pPr marL="10287000" indent="0">
              <a:buNone/>
              <a:defRPr sz="4500"/>
            </a:lvl6pPr>
            <a:lvl7pPr marL="12344400" indent="0">
              <a:buNone/>
              <a:defRPr sz="4500"/>
            </a:lvl7pPr>
            <a:lvl8pPr marL="14401800" indent="0">
              <a:buNone/>
              <a:defRPr sz="4500"/>
            </a:lvl8pPr>
            <a:lvl9pPr marL="16459200" indent="0">
              <a:buNone/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5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26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446540" y="1752600"/>
            <a:ext cx="8872538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28927" y="1752600"/>
            <a:ext cx="26103263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80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28925" y="1752607"/>
            <a:ext cx="3549015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8925" y="8763000"/>
            <a:ext cx="3549015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28925" y="30510487"/>
            <a:ext cx="925830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34B7A-9954-48D2-9DC9-213DBC6B452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30275" y="30510487"/>
            <a:ext cx="1388745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060775" y="30510487"/>
            <a:ext cx="925830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69E31-9C6A-4424-AC34-A5FDC2DB8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1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114800" rtl="0" eaLnBrk="1" latinLnBrk="0" hangingPunct="1">
        <a:lnSpc>
          <a:spcPct val="90000"/>
        </a:lnSpc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0" indent="-1028700" algn="l" defTabSz="4114800" rtl="0" eaLnBrk="1" latinLnBrk="0" hangingPunct="1">
        <a:lnSpc>
          <a:spcPct val="90000"/>
        </a:lnSpc>
        <a:spcBef>
          <a:spcPts val="4500"/>
        </a:spcBef>
        <a:buFont typeface="Arial" panose="020B0604020202020204" pitchFamily="34" charset="0"/>
        <a:buChar char="•"/>
        <a:defRPr sz="1260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FDD5171-9A31-42FD-94B2-09EB60DEEB81}"/>
              </a:ext>
            </a:extLst>
          </p:cNvPr>
          <p:cNvSpPr/>
          <p:nvPr/>
        </p:nvSpPr>
        <p:spPr>
          <a:xfrm>
            <a:off x="0" y="23388553"/>
            <a:ext cx="41147999" cy="930739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71D9F5-F0EB-4ACA-96F8-333C982D3A8F}"/>
              </a:ext>
            </a:extLst>
          </p:cNvPr>
          <p:cNvSpPr/>
          <p:nvPr/>
        </p:nvSpPr>
        <p:spPr>
          <a:xfrm>
            <a:off x="0" y="-44458"/>
            <a:ext cx="41147999" cy="9574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074D745-0ED3-432D-8FD3-96EE1618F4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468166" y="16353366"/>
            <a:ext cx="8325556" cy="832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endParaRPr lang="en-US" sz="125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35766CF-506C-4971-8A5A-291933DA0B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468166" y="16353366"/>
            <a:ext cx="8325556" cy="832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endParaRPr lang="en-US" sz="12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968C50-6B7D-4863-A427-09C5BA473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17" y="4742695"/>
            <a:ext cx="41200917" cy="224189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5BCA82-D52B-4614-B05E-C90DC615DF87}"/>
              </a:ext>
            </a:extLst>
          </p:cNvPr>
          <p:cNvSpPr txBox="1"/>
          <p:nvPr/>
        </p:nvSpPr>
        <p:spPr>
          <a:xfrm>
            <a:off x="1353311" y="1064366"/>
            <a:ext cx="3844137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</a:rPr>
              <a:t>Inflatable </a:t>
            </a:r>
            <a:r>
              <a:rPr lang="en-US" sz="10000" b="1" dirty="0" err="1">
                <a:solidFill>
                  <a:schemeClr val="bg1"/>
                </a:solidFill>
              </a:rPr>
              <a:t>Softgoods</a:t>
            </a:r>
            <a:r>
              <a:rPr lang="en-US" sz="10000" b="1" dirty="0">
                <a:solidFill>
                  <a:schemeClr val="bg1"/>
                </a:solidFill>
              </a:rPr>
              <a:t> Testing Capability Development for Habitation</a:t>
            </a:r>
          </a:p>
          <a:p>
            <a:pPr algn="ctr"/>
            <a:r>
              <a:rPr lang="en-US" sz="7500" b="1" dirty="0">
                <a:solidFill>
                  <a:schemeClr val="bg1"/>
                </a:solidFill>
              </a:rPr>
              <a:t>Tracie Prater (HP40), Jonah Burgin (ET10), Kendall Feist (ET10)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5AF88-B5C1-4FDF-82A6-A45250B779AD}"/>
              </a:ext>
            </a:extLst>
          </p:cNvPr>
          <p:cNvSpPr txBox="1"/>
          <p:nvPr/>
        </p:nvSpPr>
        <p:spPr>
          <a:xfrm>
            <a:off x="949080" y="6386276"/>
            <a:ext cx="16971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4000" b="1" dirty="0">
                <a:solidFill>
                  <a:schemeClr val="bg1"/>
                </a:solidFill>
              </a:rPr>
              <a:t>Inflatable </a:t>
            </a:r>
            <a:r>
              <a:rPr lang="en-US" sz="4000" b="1" dirty="0" err="1">
                <a:solidFill>
                  <a:schemeClr val="bg1"/>
                </a:solidFill>
              </a:rPr>
              <a:t>Softgoods</a:t>
            </a:r>
            <a:r>
              <a:rPr lang="en-US" sz="4000" b="1" dirty="0">
                <a:solidFill>
                  <a:schemeClr val="bg1"/>
                </a:solidFill>
              </a:rPr>
              <a:t> are a complex, multi-material system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A92332D-CF73-40D2-8433-E76C48270F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8" t="207" r="6772" b="-207"/>
          <a:stretch/>
        </p:blipFill>
        <p:spPr>
          <a:xfrm rot="16200000">
            <a:off x="946066" y="7419224"/>
            <a:ext cx="11380593" cy="1146986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34C395-991C-4816-81FA-8E915552E44A}"/>
              </a:ext>
            </a:extLst>
          </p:cNvPr>
          <p:cNvSpPr txBox="1"/>
          <p:nvPr/>
        </p:nvSpPr>
        <p:spPr>
          <a:xfrm>
            <a:off x="12729778" y="8710152"/>
            <a:ext cx="59460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1. Internal Scuff Layer</a:t>
            </a:r>
            <a:r>
              <a:rPr lang="en-US" sz="3200" dirty="0">
                <a:solidFill>
                  <a:schemeClr val="bg1"/>
                </a:solidFill>
              </a:rPr>
              <a:t>: Protects against punctures and fires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B0AAA6-439B-4C55-BC7E-827EABD5C8F4}"/>
              </a:ext>
            </a:extLst>
          </p:cNvPr>
          <p:cNvSpPr txBox="1"/>
          <p:nvPr/>
        </p:nvSpPr>
        <p:spPr>
          <a:xfrm>
            <a:off x="12729779" y="10265510"/>
            <a:ext cx="5946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2. Bladder</a:t>
            </a:r>
            <a:r>
              <a:rPr lang="en-US" sz="3200" dirty="0">
                <a:solidFill>
                  <a:schemeClr val="bg1"/>
                </a:solidFill>
              </a:rPr>
              <a:t>: Keeps air inside the habitat from escaping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313C70-E5FB-4268-9575-330DDC592515}"/>
              </a:ext>
            </a:extLst>
          </p:cNvPr>
          <p:cNvSpPr txBox="1"/>
          <p:nvPr/>
        </p:nvSpPr>
        <p:spPr>
          <a:xfrm>
            <a:off x="12729779" y="13376226"/>
            <a:ext cx="5946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4. Micro-meteoroid/ Orbital Debris Shield</a:t>
            </a:r>
            <a:r>
              <a:rPr lang="en-US" sz="3200" dirty="0">
                <a:solidFill>
                  <a:schemeClr val="bg1"/>
                </a:solidFill>
              </a:rPr>
              <a:t>: Multiple layers protect the structure from impacts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FDA772-1C77-47B9-9164-AAAF2E278A54}"/>
              </a:ext>
            </a:extLst>
          </p:cNvPr>
          <p:cNvSpPr txBox="1"/>
          <p:nvPr/>
        </p:nvSpPr>
        <p:spPr>
          <a:xfrm>
            <a:off x="12729779" y="15424026"/>
            <a:ext cx="5946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5. Thermal Blanket</a:t>
            </a:r>
            <a:r>
              <a:rPr lang="en-US" sz="3200" dirty="0">
                <a:solidFill>
                  <a:schemeClr val="bg1"/>
                </a:solidFill>
              </a:rPr>
              <a:t>: Protects the crew from extreme temperatures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FEE6F4-6E33-4DFF-A47D-D2BCB4FDA09E}"/>
              </a:ext>
            </a:extLst>
          </p:cNvPr>
          <p:cNvSpPr txBox="1"/>
          <p:nvPr/>
        </p:nvSpPr>
        <p:spPr>
          <a:xfrm>
            <a:off x="12729779" y="16979386"/>
            <a:ext cx="5946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6. External Shield</a:t>
            </a:r>
            <a:r>
              <a:rPr lang="en-US" sz="3200" dirty="0">
                <a:solidFill>
                  <a:schemeClr val="bg1"/>
                </a:solidFill>
              </a:rPr>
              <a:t>: Protects the habitat from erosion by atomic Oxygen or regolith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3340FC-BD78-4D68-8182-38BBD2C97F25}"/>
              </a:ext>
            </a:extLst>
          </p:cNvPr>
          <p:cNvSpPr txBox="1"/>
          <p:nvPr/>
        </p:nvSpPr>
        <p:spPr>
          <a:xfrm>
            <a:off x="12729779" y="11820868"/>
            <a:ext cx="5946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3. Restraint Layer</a:t>
            </a:r>
            <a:r>
              <a:rPr lang="en-US" sz="3200" dirty="0">
                <a:solidFill>
                  <a:schemeClr val="bg1"/>
                </a:solidFill>
              </a:rPr>
              <a:t>: Structural layer, usually Kevlar or </a:t>
            </a:r>
            <a:r>
              <a:rPr lang="en-US" sz="3200" dirty="0" err="1">
                <a:solidFill>
                  <a:schemeClr val="bg1"/>
                </a:solidFill>
              </a:rPr>
              <a:t>Vectran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40C3A18-9971-4F25-99D0-3D337BFCA228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10562453" y="8048432"/>
            <a:ext cx="2167325" cy="12003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C246D56-E58B-4ABF-A428-9C1A07937C96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11430000" y="10241453"/>
            <a:ext cx="1299779" cy="562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FA44C8A-D9B3-4709-AFB0-FDD891DDD811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10562453" y="12221020"/>
            <a:ext cx="2167326" cy="13845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1C0B0F7-3E42-4494-995F-D88CF7698D06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11430000" y="14161056"/>
            <a:ext cx="1299779" cy="4161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3DC8286-6511-4455-8E94-0EB560139989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11048972" y="15962635"/>
            <a:ext cx="1680807" cy="299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CBFF3D7-81C4-4BB9-9C57-B0F5893244AE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10481552" y="17115529"/>
            <a:ext cx="2248227" cy="6486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8774EFA-9BFD-4BBC-9942-E044A5F94E20}"/>
              </a:ext>
            </a:extLst>
          </p:cNvPr>
          <p:cNvSpPr txBox="1"/>
          <p:nvPr/>
        </p:nvSpPr>
        <p:spPr>
          <a:xfrm>
            <a:off x="552892" y="20241664"/>
            <a:ext cx="1823020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solidFill>
                  <a:schemeClr val="bg1"/>
                </a:solidFill>
              </a:rPr>
              <a:t>Inflatable </a:t>
            </a:r>
            <a:r>
              <a:rPr lang="en-US" sz="4500" b="1" dirty="0" err="1">
                <a:solidFill>
                  <a:schemeClr val="bg1"/>
                </a:solidFill>
              </a:rPr>
              <a:t>softgoods</a:t>
            </a:r>
            <a:r>
              <a:rPr lang="en-US" sz="4500" b="1" dirty="0">
                <a:solidFill>
                  <a:schemeClr val="bg1"/>
                </a:solidFill>
              </a:rPr>
              <a:t> are assumed as the primary structural material for habitation in the current government reference design for Lunar Surface Habitat and Mars Transit Habitat. 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04A0B868-8CA3-4C7B-84A0-76B097022F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0"/>
          <a:stretch/>
        </p:blipFill>
        <p:spPr>
          <a:xfrm>
            <a:off x="-1359285" y="22390356"/>
            <a:ext cx="11490585" cy="673687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25C8D78-DADB-4D3B-A8DB-9C0C977F17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43" t="16304" r="36711" b="43114"/>
          <a:stretch/>
        </p:blipFill>
        <p:spPr>
          <a:xfrm>
            <a:off x="8346645" y="23470956"/>
            <a:ext cx="9985463" cy="513005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E1E6D0B-3F4C-43A9-A2D4-28306CC74B9C}"/>
              </a:ext>
            </a:extLst>
          </p:cNvPr>
          <p:cNvSpPr txBox="1"/>
          <p:nvPr/>
        </p:nvSpPr>
        <p:spPr>
          <a:xfrm>
            <a:off x="1107072" y="28714713"/>
            <a:ext cx="80584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Lunar surface habitat</a:t>
            </a:r>
            <a:r>
              <a:rPr lang="en-US" sz="3600" dirty="0">
                <a:solidFill>
                  <a:schemeClr val="bg1"/>
                </a:solidFill>
              </a:rPr>
              <a:t>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2-4 crew*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30-60 day mission duration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EVA airlock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15 year operational life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*4 crew is surge capability when another habitable asset is on the surface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69FC0E9-6937-473C-9879-075943914A4A}"/>
              </a:ext>
            </a:extLst>
          </p:cNvPr>
          <p:cNvSpPr txBox="1"/>
          <p:nvPr/>
        </p:nvSpPr>
        <p:spPr>
          <a:xfrm>
            <a:off x="9672104" y="28714713"/>
            <a:ext cx="8058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Mars Transit Habitat</a:t>
            </a:r>
            <a:r>
              <a:rPr lang="en-US" sz="3600" dirty="0">
                <a:solidFill>
                  <a:schemeClr val="bg1"/>
                </a:solidFill>
              </a:rPr>
              <a:t>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4 crew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Up to 1,200 day mission duration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Docks with Gateway as visiting vehicle for precursor shakedown and analog missions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C92425D-2E22-4E22-A8FB-C6FF8543A0D3}"/>
              </a:ext>
            </a:extLst>
          </p:cNvPr>
          <p:cNvSpPr txBox="1"/>
          <p:nvPr/>
        </p:nvSpPr>
        <p:spPr>
          <a:xfrm>
            <a:off x="19173478" y="5180065"/>
            <a:ext cx="21577407" cy="661719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lIns="457200" tIns="457200" rIns="457200" bIns="457200" rtlCol="0">
            <a:spAutoFit/>
          </a:bodyPr>
          <a:lstStyle/>
          <a:p>
            <a:pPr algn="ctr"/>
            <a:r>
              <a:rPr lang="en-US" sz="4500" b="1" u="sng" dirty="0">
                <a:solidFill>
                  <a:schemeClr val="bg1"/>
                </a:solidFill>
              </a:rPr>
              <a:t>Path to Flight Certification</a:t>
            </a:r>
          </a:p>
          <a:p>
            <a:pPr algn="ctr"/>
            <a:endParaRPr lang="en-US" sz="4500" b="1" u="sng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NASA recommends a stepwise progression of testing to characterize material performance of </a:t>
            </a:r>
            <a:r>
              <a:rPr lang="en-US" sz="4000" dirty="0" err="1">
                <a:solidFill>
                  <a:schemeClr val="bg1"/>
                </a:solidFill>
              </a:rPr>
              <a:t>softgoods</a:t>
            </a:r>
            <a:r>
              <a:rPr lang="en-US" sz="4000" dirty="0">
                <a:solidFill>
                  <a:schemeClr val="bg1"/>
                </a:solidFill>
              </a:rPr>
              <a:t> and to mature inflatable habitats for use in crewed systems (per JSC-67721 Guidelines)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Recommended testing includes: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US" sz="4000" dirty="0">
                <a:solidFill>
                  <a:schemeClr val="bg1"/>
                </a:solidFill>
              </a:rPr>
              <a:t>Burst Testing of sub and full-scale articles to determine Ultimate Burst Pressure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US" sz="4000" dirty="0">
                <a:solidFill>
                  <a:schemeClr val="bg1"/>
                </a:solidFill>
              </a:rPr>
              <a:t>Creep testing of Component and sub-scale articles to generate a Time-To-Failure (TTF) Curve</a:t>
            </a:r>
          </a:p>
          <a:p>
            <a:pPr marL="2057400" lvl="3" indent="-685800">
              <a:buFont typeface="Wingdings" pitchFamily="2" charset="2"/>
              <a:buChar char="v"/>
            </a:pPr>
            <a:r>
              <a:rPr lang="en-US" sz="4000">
                <a:solidFill>
                  <a:schemeClr val="bg1"/>
                </a:solidFill>
              </a:rPr>
              <a:t>Module tests </a:t>
            </a:r>
            <a:r>
              <a:rPr lang="en-US" sz="4000" dirty="0">
                <a:solidFill>
                  <a:schemeClr val="bg1"/>
                </a:solidFill>
              </a:rPr>
              <a:t>with target durations of 100 Hours, 1000 Hours, and 10,000 Hours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F66B571-AD87-4C2B-B89E-DA6659FA2595}"/>
              </a:ext>
            </a:extLst>
          </p:cNvPr>
          <p:cNvSpPr txBox="1"/>
          <p:nvPr/>
        </p:nvSpPr>
        <p:spPr>
          <a:xfrm>
            <a:off x="19590092" y="13564498"/>
            <a:ext cx="159381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4500" b="1" dirty="0">
                <a:solidFill>
                  <a:schemeClr val="bg1"/>
                </a:solidFill>
              </a:rPr>
              <a:t>ET10 is developing inflatable </a:t>
            </a:r>
            <a:r>
              <a:rPr lang="en-US" sz="4500" b="1" dirty="0" err="1">
                <a:solidFill>
                  <a:schemeClr val="bg1"/>
                </a:solidFill>
              </a:rPr>
              <a:t>softgoods</a:t>
            </a:r>
            <a:r>
              <a:rPr lang="en-US" sz="4500" b="1" dirty="0">
                <a:solidFill>
                  <a:schemeClr val="bg1"/>
                </a:solidFill>
              </a:rPr>
              <a:t> testing capabilities for NASA Marshall to support commercial partners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CA48A6-342B-1A0E-ECAA-ED6446F3FD50}"/>
              </a:ext>
            </a:extLst>
          </p:cNvPr>
          <p:cNvSpPr/>
          <p:nvPr/>
        </p:nvSpPr>
        <p:spPr>
          <a:xfrm>
            <a:off x="19180201" y="12221020"/>
            <a:ext cx="21570696" cy="2006007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B8740-60BB-557B-3D9D-391ACD0BCC8B}"/>
              </a:ext>
            </a:extLst>
          </p:cNvPr>
          <p:cNvSpPr/>
          <p:nvPr/>
        </p:nvSpPr>
        <p:spPr>
          <a:xfrm>
            <a:off x="386466" y="19285885"/>
            <a:ext cx="18428531" cy="1299520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2C26E5-8EEE-23D5-1A27-F02FA35A6750}"/>
              </a:ext>
            </a:extLst>
          </p:cNvPr>
          <p:cNvSpPr/>
          <p:nvPr/>
        </p:nvSpPr>
        <p:spPr>
          <a:xfrm>
            <a:off x="386466" y="5182507"/>
            <a:ext cx="18428531" cy="1370322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527677-1D2A-CD7E-9203-8520D2B440E3}"/>
              </a:ext>
            </a:extLst>
          </p:cNvPr>
          <p:cNvSpPr txBox="1"/>
          <p:nvPr/>
        </p:nvSpPr>
        <p:spPr>
          <a:xfrm>
            <a:off x="25902068" y="12539979"/>
            <a:ext cx="81202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u="sng" dirty="0">
                <a:solidFill>
                  <a:schemeClr val="bg1"/>
                </a:solidFill>
              </a:rPr>
              <a:t>MSFC Test Capabilities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03F09B-15A4-4D2E-5F03-52CE09A18B69}"/>
              </a:ext>
            </a:extLst>
          </p:cNvPr>
          <p:cNvSpPr txBox="1"/>
          <p:nvPr/>
        </p:nvSpPr>
        <p:spPr>
          <a:xfrm>
            <a:off x="19590092" y="30452917"/>
            <a:ext cx="211151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4500" b="1" dirty="0">
                <a:solidFill>
                  <a:schemeClr val="bg1"/>
                </a:solidFill>
              </a:rPr>
              <a:t>Creep testing capabilities developed for operations lasting up to 2 years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US" sz="4500" b="1" dirty="0">
                <a:solidFill>
                  <a:schemeClr val="bg1"/>
                </a:solidFill>
              </a:rPr>
              <a:t>Two test positions allow for parallel operations/running multiple tests at once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47CA1ED-FC2B-796C-0140-910B9B53479A}"/>
              </a:ext>
            </a:extLst>
          </p:cNvPr>
          <p:cNvGrpSpPr/>
          <p:nvPr/>
        </p:nvGrpSpPr>
        <p:grpSpPr>
          <a:xfrm>
            <a:off x="19617801" y="16251306"/>
            <a:ext cx="20751855" cy="5523311"/>
            <a:chOff x="19617801" y="16256550"/>
            <a:chExt cx="20751855" cy="552331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07D6D39-F2C1-FC30-B2D4-644AF024D539}"/>
                </a:ext>
              </a:extLst>
            </p:cNvPr>
            <p:cNvGrpSpPr/>
            <p:nvPr/>
          </p:nvGrpSpPr>
          <p:grpSpPr>
            <a:xfrm>
              <a:off x="19617801" y="16256550"/>
              <a:ext cx="20751855" cy="5130050"/>
              <a:chOff x="19617801" y="16256550"/>
              <a:chExt cx="20751855" cy="513005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E2DEC70-E93A-FA6D-E2BB-968B9A3A1E1A}"/>
                  </a:ext>
                </a:extLst>
              </p:cNvPr>
              <p:cNvGrpSpPr/>
              <p:nvPr/>
            </p:nvGrpSpPr>
            <p:grpSpPr>
              <a:xfrm>
                <a:off x="19617801" y="16256550"/>
                <a:ext cx="20751855" cy="5130050"/>
                <a:chOff x="19590092" y="14787972"/>
                <a:chExt cx="20751855" cy="5130050"/>
              </a:xfrm>
            </p:grpSpPr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F728673D-50AC-4912-9A86-9E0582FF0E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90092" y="14787972"/>
                  <a:ext cx="6840066" cy="5130050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1DB1D70E-49B5-4133-AD4B-DD893B101EEA}"/>
                    </a:ext>
                  </a:extLst>
                </p:cNvPr>
                <p:cNvSpPr txBox="1"/>
                <p:nvPr/>
              </p:nvSpPr>
              <p:spPr>
                <a:xfrm>
                  <a:off x="20521972" y="18870916"/>
                  <a:ext cx="4976307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000" b="1" dirty="0">
                      <a:solidFill>
                        <a:schemeClr val="bg1"/>
                      </a:solidFill>
                    </a:rPr>
                    <a:t>Historic Saturn I Flame Trench Now Used for Burst Testing</a:t>
                  </a:r>
                </a:p>
              </p:txBody>
            </p:sp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3A94A912-C2B1-44F7-A7C8-6E47070A8A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747310" y="14788105"/>
                  <a:ext cx="7167001" cy="5129784"/>
                </a:xfrm>
                <a:prstGeom prst="rect">
                  <a:avLst/>
                </a:prstGeom>
              </p:spPr>
            </p:pic>
            <p:pic>
              <p:nvPicPr>
                <p:cNvPr id="65" name="Picture 64">
                  <a:extLst>
                    <a:ext uri="{FF2B5EF4-FFF2-40B4-BE49-F238E27FC236}">
                      <a16:creationId xmlns:a16="http://schemas.microsoft.com/office/drawing/2014/main" id="{6AF30964-9F1F-420D-B016-F1DAB2E13C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231463" y="14788105"/>
                  <a:ext cx="6110484" cy="5129784"/>
                </a:xfrm>
                <a:prstGeom prst="rect">
                  <a:avLst/>
                </a:prstGeom>
              </p:spPr>
            </p:pic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B9BC40-338B-7B84-FC5A-C85F9BE7E05E}"/>
                  </a:ext>
                </a:extLst>
              </p:cNvPr>
              <p:cNvSpPr txBox="1"/>
              <p:nvPr/>
            </p:nvSpPr>
            <p:spPr>
              <a:xfrm>
                <a:off x="27893025" y="20323603"/>
                <a:ext cx="497630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 err="1">
                    <a:solidFill>
                      <a:schemeClr val="bg1"/>
                    </a:solidFill>
                  </a:rPr>
                  <a:t>NextSTEP</a:t>
                </a:r>
                <a:r>
                  <a:rPr lang="en-US" sz="3000" b="1" dirty="0">
                    <a:solidFill>
                      <a:schemeClr val="bg1"/>
                    </a:solidFill>
                  </a:rPr>
                  <a:t> App. A (Habitation) burst test with Sierra Space 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D9B1AF-EE33-2DE7-0A3E-F91A10D9D902}"/>
                </a:ext>
              </a:extLst>
            </p:cNvPr>
            <p:cNvSpPr txBox="1"/>
            <p:nvPr/>
          </p:nvSpPr>
          <p:spPr>
            <a:xfrm>
              <a:off x="34826260" y="20764198"/>
              <a:ext cx="49763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</a:rPr>
                <a:t>High-Speed Camera View  of test for Sierra Space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C5CD7A9-D6D4-1A6D-D221-38EEC84098BB}"/>
              </a:ext>
            </a:extLst>
          </p:cNvPr>
          <p:cNvSpPr txBox="1"/>
          <p:nvPr/>
        </p:nvSpPr>
        <p:spPr>
          <a:xfrm>
            <a:off x="26138947" y="15462989"/>
            <a:ext cx="81202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</a:rPr>
              <a:t>Ultimate Burst Pressure Testing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6F86478-412F-20EE-D42D-CB1CD5927444}"/>
              </a:ext>
            </a:extLst>
          </p:cNvPr>
          <p:cNvGrpSpPr/>
          <p:nvPr/>
        </p:nvGrpSpPr>
        <p:grpSpPr>
          <a:xfrm>
            <a:off x="19458714" y="24094695"/>
            <a:ext cx="21022090" cy="6170704"/>
            <a:chOff x="19458714" y="23346552"/>
            <a:chExt cx="21022090" cy="617070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CDF64E9D-1D90-4F2D-AAD4-6B039587C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58715" y="24239766"/>
              <a:ext cx="6839712" cy="512978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7B81F7C-D883-43D9-AC72-12416536DD98}"/>
                </a:ext>
              </a:extLst>
            </p:cNvPr>
            <p:cNvSpPr txBox="1"/>
            <p:nvPr/>
          </p:nvSpPr>
          <p:spPr>
            <a:xfrm>
              <a:off x="19458714" y="28328630"/>
              <a:ext cx="683971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 dirty="0"/>
                <a:t>Inflatable Habitat Test Position 1 (IHTP1) for Long-Duration Creep Testing</a:t>
              </a:r>
            </a:p>
          </p:txBody>
        </p:sp>
        <p:pic>
          <p:nvPicPr>
            <p:cNvPr id="59" name="Picture 58" descr="A picture containing indoor, floor, ceiling&#10;&#10;Description automatically generated">
              <a:extLst>
                <a:ext uri="{FF2B5EF4-FFF2-40B4-BE49-F238E27FC236}">
                  <a16:creationId xmlns:a16="http://schemas.microsoft.com/office/drawing/2014/main" id="{8DE59006-C410-4F27-89E2-0F70AD2A7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57574" y="24239766"/>
              <a:ext cx="6839711" cy="5129784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2344616-E7DC-40CA-B4AC-E3C336E8CABF}"/>
                </a:ext>
              </a:extLst>
            </p:cNvPr>
            <p:cNvSpPr txBox="1"/>
            <p:nvPr/>
          </p:nvSpPr>
          <p:spPr>
            <a:xfrm>
              <a:off x="26475374" y="28321645"/>
              <a:ext cx="7004110" cy="101566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</a:rPr>
                <a:t>Reimbursable Space Act Agreement (RSAA) with Sierra Space</a:t>
              </a:r>
            </a:p>
          </p:txBody>
        </p:sp>
        <p:pic>
          <p:nvPicPr>
            <p:cNvPr id="21" name="Picture 20" descr="A picture containing sphere, indoor, art, globe&#10;&#10;Description automatically generated">
              <a:extLst>
                <a:ext uri="{FF2B5EF4-FFF2-40B4-BE49-F238E27FC236}">
                  <a16:creationId xmlns:a16="http://schemas.microsoft.com/office/drawing/2014/main" id="{C3F431FE-D342-EC95-46F6-B85F0B2A7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5546" y="24239766"/>
              <a:ext cx="6855258" cy="5129784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827B27-EE74-29C9-ABEE-811BF65419E5}"/>
                </a:ext>
              </a:extLst>
            </p:cNvPr>
            <p:cNvSpPr txBox="1"/>
            <p:nvPr/>
          </p:nvSpPr>
          <p:spPr>
            <a:xfrm>
              <a:off x="33646513" y="28501593"/>
              <a:ext cx="6813324" cy="101566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</a:rPr>
                <a:t>High-speed camera view of test for Sierra Space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9BD4638-C566-11E6-73D0-AF5E905128CE}"/>
                </a:ext>
              </a:extLst>
            </p:cNvPr>
            <p:cNvSpPr txBox="1"/>
            <p:nvPr/>
          </p:nvSpPr>
          <p:spPr>
            <a:xfrm>
              <a:off x="25917316" y="23346552"/>
              <a:ext cx="812022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b="1" dirty="0">
                  <a:solidFill>
                    <a:schemeClr val="bg1"/>
                  </a:solidFill>
                </a:rPr>
                <a:t>Long Duration Creep Testing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84D8FD7F-EB54-4540-06C8-0DAF5BD6CF36}"/>
              </a:ext>
            </a:extLst>
          </p:cNvPr>
          <p:cNvSpPr txBox="1"/>
          <p:nvPr/>
        </p:nvSpPr>
        <p:spPr>
          <a:xfrm>
            <a:off x="19613409" y="21678299"/>
            <a:ext cx="2111512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4500" b="1" dirty="0">
                <a:solidFill>
                  <a:schemeClr val="bg1"/>
                </a:solidFill>
              </a:rPr>
              <a:t>Subscale Ultimate Burst Pressure testing capability augmented from existing facility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US" sz="4500" b="1" dirty="0">
                <a:solidFill>
                  <a:schemeClr val="bg1"/>
                </a:solidFill>
              </a:rPr>
              <a:t>Future full-scale Ultimate Burst Pressure test capability will be first of its kind</a:t>
            </a:r>
          </a:p>
          <a:p>
            <a:pPr marL="1600200" lvl="2" indent="-685800">
              <a:buFont typeface="Wingdings" pitchFamily="2" charset="2"/>
              <a:buChar char="Ø"/>
            </a:pPr>
            <a:r>
              <a:rPr lang="en-US" sz="4500" b="1" dirty="0">
                <a:solidFill>
                  <a:schemeClr val="bg1"/>
                </a:solidFill>
              </a:rPr>
              <a:t>Under development and construction with center funding</a:t>
            </a:r>
          </a:p>
        </p:txBody>
      </p:sp>
      <p:pic>
        <p:nvPicPr>
          <p:cNvPr id="69" name="Picture 68" descr="A picture containing graphics, font, graphic design, text&#10;&#10;Description automatically generated">
            <a:extLst>
              <a:ext uri="{FF2B5EF4-FFF2-40B4-BE49-F238E27FC236}">
                <a16:creationId xmlns:a16="http://schemas.microsoft.com/office/drawing/2014/main" id="{9233AA60-921F-65DB-2B56-9F109C1997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8274" y="12414356"/>
            <a:ext cx="4976307" cy="2764615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85C85C5-6FED-51A7-6E1B-99C14D40CA68}"/>
              </a:ext>
            </a:extLst>
          </p:cNvPr>
          <p:cNvSpPr txBox="1"/>
          <p:nvPr/>
        </p:nvSpPr>
        <p:spPr>
          <a:xfrm>
            <a:off x="5607882" y="5377234"/>
            <a:ext cx="81202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u="sng" dirty="0">
                <a:solidFill>
                  <a:schemeClr val="bg1"/>
                </a:solidFill>
              </a:rPr>
              <a:t>Inflatable </a:t>
            </a:r>
            <a:r>
              <a:rPr lang="en-US" sz="4500" b="1" u="sng" dirty="0" err="1">
                <a:solidFill>
                  <a:schemeClr val="bg1"/>
                </a:solidFill>
              </a:rPr>
              <a:t>Softgoods</a:t>
            </a:r>
            <a:r>
              <a:rPr lang="en-US" sz="4500" b="1" u="sng" dirty="0">
                <a:solidFill>
                  <a:schemeClr val="bg1"/>
                </a:solidFill>
              </a:rPr>
              <a:t> Overview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09C0156-CA03-F258-EA09-3D7BD58FF8E0}"/>
              </a:ext>
            </a:extLst>
          </p:cNvPr>
          <p:cNvSpPr txBox="1"/>
          <p:nvPr/>
        </p:nvSpPr>
        <p:spPr>
          <a:xfrm>
            <a:off x="12371297" y="7252194"/>
            <a:ext cx="6304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Each Layer Performs a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Specific Function: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7E4F278-1AFF-1634-C72E-E25CEBA18A5F}"/>
              </a:ext>
            </a:extLst>
          </p:cNvPr>
          <p:cNvSpPr txBox="1"/>
          <p:nvPr/>
        </p:nvSpPr>
        <p:spPr>
          <a:xfrm>
            <a:off x="5503530" y="19466079"/>
            <a:ext cx="81202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u="sng" dirty="0">
                <a:solidFill>
                  <a:schemeClr val="bg1"/>
                </a:solidFill>
              </a:rPr>
              <a:t>Inflatable </a:t>
            </a:r>
            <a:r>
              <a:rPr lang="en-US" sz="4500" b="1" u="sng" dirty="0" err="1">
                <a:solidFill>
                  <a:schemeClr val="bg1"/>
                </a:solidFill>
              </a:rPr>
              <a:t>Softgoods</a:t>
            </a:r>
            <a:r>
              <a:rPr lang="en-US" sz="4500" b="1" u="sng" dirty="0">
                <a:solidFill>
                  <a:schemeClr val="bg1"/>
                </a:solidFill>
              </a:rPr>
              <a:t> Applications</a:t>
            </a:r>
          </a:p>
        </p:txBody>
      </p:sp>
    </p:spTree>
    <p:extLst>
      <p:ext uri="{BB962C8B-B14F-4D97-AF65-F5344CB8AC3E}">
        <p14:creationId xmlns:p14="http://schemas.microsoft.com/office/powerpoint/2010/main" val="596018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416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Prater, Tracie J. (MSFC-HP40)</dc:creator>
  <cp:lastModifiedBy>Tracie Prater</cp:lastModifiedBy>
  <cp:revision>12</cp:revision>
  <dcterms:created xsi:type="dcterms:W3CDTF">2023-05-17T13:49:48Z</dcterms:created>
  <dcterms:modified xsi:type="dcterms:W3CDTF">2023-05-30T20:14:45Z</dcterms:modified>
</cp:coreProperties>
</file>