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41148000" cy="2743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80" userDrawn="1">
          <p15:clr>
            <a:srgbClr val="A4A3A4"/>
          </p15:clr>
        </p15:guide>
        <p15:guide id="2" pos="129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D91"/>
    <a:srgbClr val="FC3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30" d="100"/>
          <a:sy n="30" d="100"/>
        </p:scale>
        <p:origin x="996" y="36"/>
      </p:cViewPr>
      <p:guideLst>
        <p:guide orient="horz" pos="8880"/>
        <p:guide pos="129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6100" y="4489452"/>
            <a:ext cx="34975800" cy="9550400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0" y="14408152"/>
            <a:ext cx="30861000" cy="6623048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E31F-ACAE-42AC-8371-4736DB4B84F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3FAE-AEB5-4987-B32D-D50BB357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7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E31F-ACAE-42AC-8371-4736DB4B84F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3FAE-AEB5-4987-B32D-D50BB357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2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9446540" y="1460500"/>
            <a:ext cx="8872538" cy="232473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8927" y="1460500"/>
            <a:ext cx="26103263" cy="232473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E31F-ACAE-42AC-8371-4736DB4B84F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3FAE-AEB5-4987-B32D-D50BB357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0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E31F-ACAE-42AC-8371-4736DB4B84F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3FAE-AEB5-4987-B32D-D50BB357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6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496" y="6838958"/>
            <a:ext cx="35490150" cy="11410948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7496" y="18357858"/>
            <a:ext cx="35490150" cy="6000748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E31F-ACAE-42AC-8371-4736DB4B84F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3FAE-AEB5-4987-B32D-D50BB357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1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8925" y="7302500"/>
            <a:ext cx="1748790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1175" y="7302500"/>
            <a:ext cx="1748790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E31F-ACAE-42AC-8371-4736DB4B84F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3FAE-AEB5-4987-B32D-D50BB357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27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285" y="1460506"/>
            <a:ext cx="35490150" cy="53022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34289" y="6724652"/>
            <a:ext cx="17407530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34289" y="10020300"/>
            <a:ext cx="17407530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831177" y="6724652"/>
            <a:ext cx="17493260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831177" y="10020300"/>
            <a:ext cx="17493260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E31F-ACAE-42AC-8371-4736DB4B84F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3FAE-AEB5-4987-B32D-D50BB357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0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E31F-ACAE-42AC-8371-4736DB4B84F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3FAE-AEB5-4987-B32D-D50BB357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51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E31F-ACAE-42AC-8371-4736DB4B84F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3FAE-AEB5-4987-B32D-D50BB357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5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285" y="1828800"/>
            <a:ext cx="13271301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93259" y="3949706"/>
            <a:ext cx="20831175" cy="19494500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34285" y="8229600"/>
            <a:ext cx="13271301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E31F-ACAE-42AC-8371-4736DB4B84F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3FAE-AEB5-4987-B32D-D50BB357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81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285" y="1828800"/>
            <a:ext cx="13271301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493259" y="3949706"/>
            <a:ext cx="20831175" cy="19494500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34285" y="8229600"/>
            <a:ext cx="13271301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E31F-ACAE-42AC-8371-4736DB4B84F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03FAE-AEB5-4987-B32D-D50BB357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5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8925" y="1460506"/>
            <a:ext cx="3549015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8925" y="7302500"/>
            <a:ext cx="3549015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28925" y="25425406"/>
            <a:ext cx="92583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DE31F-ACAE-42AC-8371-4736DB4B84F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30275" y="25425406"/>
            <a:ext cx="1388745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060775" y="25425406"/>
            <a:ext cx="92583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03FAE-AEB5-4987-B32D-D50BB3570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5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18" Type="http://schemas.microsoft.com/office/2007/relationships/hdphoto" Target="../media/hdphoto4.wdp"/><Relationship Id="rId26" Type="http://schemas.openxmlformats.org/officeDocument/2006/relationships/image" Target="../media/image19.jpeg"/><Relationship Id="rId3" Type="http://schemas.microsoft.com/office/2007/relationships/hdphoto" Target="../media/hdphoto1.wdp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24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openxmlformats.org/officeDocument/2006/relationships/image" Target="../media/image21.jpeg"/><Relationship Id="rId10" Type="http://schemas.openxmlformats.org/officeDocument/2006/relationships/image" Target="../media/image8.jp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microsoft.com/office/2007/relationships/hdphoto" Target="../media/hdphoto2.wdp"/><Relationship Id="rId22" Type="http://schemas.microsoft.com/office/2007/relationships/hdphoto" Target="../media/hdphoto6.wdp"/><Relationship Id="rId27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45071E22-2903-44F0-934F-D6132555D999}"/>
              </a:ext>
            </a:extLst>
          </p:cNvPr>
          <p:cNvSpPr txBox="1"/>
          <p:nvPr/>
        </p:nvSpPr>
        <p:spPr>
          <a:xfrm>
            <a:off x="0" y="0"/>
            <a:ext cx="41148000" cy="465512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6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3375" b="1" dirty="0">
              <a:solidFill>
                <a:srgbClr val="000000"/>
              </a:solidFill>
              <a:latin typeface="Times New Roman MT Std"/>
            </a:endParaRPr>
          </a:p>
          <a:p>
            <a:r>
              <a:rPr lang="en-US" sz="5625" b="1" dirty="0">
                <a:solidFill>
                  <a:schemeClr val="bg1"/>
                </a:solidFill>
                <a:latin typeface="Times New Roman MT Std"/>
              </a:rPr>
              <a:t>	</a:t>
            </a:r>
            <a:r>
              <a:rPr lang="en-US" sz="7200" b="1" dirty="0">
                <a:solidFill>
                  <a:schemeClr val="bg1"/>
                </a:solidFill>
                <a:latin typeface="Times New Roman MT Std"/>
              </a:rPr>
              <a:t>Development of Directed Energy Deposited NASA HR-1 to Optimize Properties </a:t>
            </a:r>
          </a:p>
          <a:p>
            <a:r>
              <a:rPr lang="en-US" sz="7200" b="1" dirty="0">
                <a:solidFill>
                  <a:schemeClr val="bg1"/>
                </a:solidFill>
                <a:latin typeface="Times New Roman MT Std"/>
              </a:rPr>
              <a:t>	for Liquid Rocket Engine Applications</a:t>
            </a:r>
          </a:p>
          <a:p>
            <a:r>
              <a:rPr lang="en-US" sz="4125" dirty="0">
                <a:solidFill>
                  <a:schemeClr val="bg1"/>
                </a:solidFill>
                <a:latin typeface="Times New Roman MT Std"/>
              </a:rPr>
              <a:t>	</a:t>
            </a:r>
          </a:p>
          <a:p>
            <a:r>
              <a:rPr lang="en-US" sz="4000" dirty="0">
                <a:solidFill>
                  <a:schemeClr val="bg1"/>
                </a:solidFill>
                <a:latin typeface="Times New Roman MT Std"/>
              </a:rPr>
              <a:t>	Colton Katsarelis, Po-Shou Chen, W. Matt Medders, Paul Gradl, Ching-Hua Su – NASA Marshall Space Flight Center</a:t>
            </a:r>
          </a:p>
          <a:p>
            <a:endParaRPr lang="en-US" sz="3750" dirty="0">
              <a:solidFill>
                <a:schemeClr val="bg1"/>
              </a:solidFill>
              <a:latin typeface="Times New Roman MT St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77011" y="26162"/>
            <a:ext cx="5470989" cy="4572000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C8891FA-05BB-4326-BBE8-DF6CE9D2B5D5}"/>
              </a:ext>
            </a:extLst>
          </p:cNvPr>
          <p:cNvCxnSpPr>
            <a:cxnSpLocks/>
          </p:cNvCxnSpPr>
          <p:nvPr/>
        </p:nvCxnSpPr>
        <p:spPr>
          <a:xfrm>
            <a:off x="0" y="4673983"/>
            <a:ext cx="41148000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rgbClr val="FC3D21"/>
                </a:gs>
                <a:gs pos="50000">
                  <a:srgbClr val="FC3D21"/>
                </a:gs>
                <a:gs pos="75000">
                  <a:srgbClr val="0B3D91">
                    <a:alpha val="25000"/>
                  </a:srgbClr>
                </a:gs>
                <a:gs pos="100000">
                  <a:schemeClr val="accent5">
                    <a:lumMod val="20000"/>
                    <a:lumOff val="80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: Single Corner Snipped 18">
            <a:extLst>
              <a:ext uri="{FF2B5EF4-FFF2-40B4-BE49-F238E27FC236}">
                <a16:creationId xmlns:a16="http://schemas.microsoft.com/office/drawing/2014/main" id="{D8CF231F-0233-4172-8133-31665283CF6E}"/>
              </a:ext>
            </a:extLst>
          </p:cNvPr>
          <p:cNvSpPr/>
          <p:nvPr/>
        </p:nvSpPr>
        <p:spPr>
          <a:xfrm>
            <a:off x="269373" y="15192991"/>
            <a:ext cx="19880337" cy="11945096"/>
          </a:xfrm>
          <a:custGeom>
            <a:avLst/>
            <a:gdLst>
              <a:gd name="connsiteX0" fmla="*/ 0 w 17079687"/>
              <a:gd name="connsiteY0" fmla="*/ 0 h 11293320"/>
              <a:gd name="connsiteX1" fmla="*/ 12450442 w 17079687"/>
              <a:gd name="connsiteY1" fmla="*/ 0 h 11293320"/>
              <a:gd name="connsiteX2" fmla="*/ 17079687 w 17079687"/>
              <a:gd name="connsiteY2" fmla="*/ 4629245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156754 h 11450074"/>
              <a:gd name="connsiteX1" fmla="*/ 11797299 w 17079687"/>
              <a:gd name="connsiteY1" fmla="*/ 0 h 11450074"/>
              <a:gd name="connsiteX2" fmla="*/ 17079687 w 17079687"/>
              <a:gd name="connsiteY2" fmla="*/ 4785999 h 11450074"/>
              <a:gd name="connsiteX3" fmla="*/ 17079687 w 17079687"/>
              <a:gd name="connsiteY3" fmla="*/ 11450074 h 11450074"/>
              <a:gd name="connsiteX4" fmla="*/ 0 w 17079687"/>
              <a:gd name="connsiteY4" fmla="*/ 11450074 h 11450074"/>
              <a:gd name="connsiteX5" fmla="*/ 0 w 17079687"/>
              <a:gd name="connsiteY5" fmla="*/ 156754 h 11450074"/>
              <a:gd name="connsiteX0" fmla="*/ 0 w 17079687"/>
              <a:gd name="connsiteY0" fmla="*/ 156754 h 11450074"/>
              <a:gd name="connsiteX1" fmla="*/ 11797299 w 17079687"/>
              <a:gd name="connsiteY1" fmla="*/ 0 h 11450074"/>
              <a:gd name="connsiteX2" fmla="*/ 17053562 w 17079687"/>
              <a:gd name="connsiteY2" fmla="*/ 4106731 h 11450074"/>
              <a:gd name="connsiteX3" fmla="*/ 17079687 w 17079687"/>
              <a:gd name="connsiteY3" fmla="*/ 11450074 h 11450074"/>
              <a:gd name="connsiteX4" fmla="*/ 0 w 17079687"/>
              <a:gd name="connsiteY4" fmla="*/ 11450074 h 11450074"/>
              <a:gd name="connsiteX5" fmla="*/ 0 w 17079687"/>
              <a:gd name="connsiteY5" fmla="*/ 156754 h 11450074"/>
              <a:gd name="connsiteX0" fmla="*/ 0 w 17079687"/>
              <a:gd name="connsiteY0" fmla="*/ 0 h 11293320"/>
              <a:gd name="connsiteX1" fmla="*/ 11797299 w 17079687"/>
              <a:gd name="connsiteY1" fmla="*/ 6531 h 11293320"/>
              <a:gd name="connsiteX2" fmla="*/ 17053562 w 17079687"/>
              <a:gd name="connsiteY2" fmla="*/ 3949977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1797299 w 17079687"/>
              <a:gd name="connsiteY1" fmla="*/ 6531 h 11293320"/>
              <a:gd name="connsiteX2" fmla="*/ 17053562 w 17079687"/>
              <a:gd name="connsiteY2" fmla="*/ 3949977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1797299 w 17079687"/>
              <a:gd name="connsiteY1" fmla="*/ 6531 h 11293320"/>
              <a:gd name="connsiteX2" fmla="*/ 17053562 w 17079687"/>
              <a:gd name="connsiteY2" fmla="*/ 3949977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1797299 w 17079687"/>
              <a:gd name="connsiteY1" fmla="*/ 6531 h 11293320"/>
              <a:gd name="connsiteX2" fmla="*/ 17053562 w 17079687"/>
              <a:gd name="connsiteY2" fmla="*/ 3949977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1797299 w 17079687"/>
              <a:gd name="connsiteY1" fmla="*/ 6531 h 11293320"/>
              <a:gd name="connsiteX2" fmla="*/ 17053562 w 17079687"/>
              <a:gd name="connsiteY2" fmla="*/ 3949977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1797299 w 17079687"/>
              <a:gd name="connsiteY1" fmla="*/ 6531 h 11293320"/>
              <a:gd name="connsiteX2" fmla="*/ 17053562 w 17079687"/>
              <a:gd name="connsiteY2" fmla="*/ 3949977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1797299 w 17079687"/>
              <a:gd name="connsiteY1" fmla="*/ 6531 h 11293320"/>
              <a:gd name="connsiteX2" fmla="*/ 17053562 w 17079687"/>
              <a:gd name="connsiteY2" fmla="*/ 3949977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1797299 w 17079687"/>
              <a:gd name="connsiteY1" fmla="*/ 6531 h 11293320"/>
              <a:gd name="connsiteX2" fmla="*/ 17053562 w 17079687"/>
              <a:gd name="connsiteY2" fmla="*/ 3949977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1797299 w 17079687"/>
              <a:gd name="connsiteY1" fmla="*/ 6531 h 11293320"/>
              <a:gd name="connsiteX2" fmla="*/ 17053562 w 17079687"/>
              <a:gd name="connsiteY2" fmla="*/ 4635324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1797299 w 17079687"/>
              <a:gd name="connsiteY1" fmla="*/ 6531 h 11293320"/>
              <a:gd name="connsiteX2" fmla="*/ 17053562 w 17079687"/>
              <a:gd name="connsiteY2" fmla="*/ 4635324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1797299 w 17079687"/>
              <a:gd name="connsiteY1" fmla="*/ 6531 h 11293320"/>
              <a:gd name="connsiteX2" fmla="*/ 17053562 w 17079687"/>
              <a:gd name="connsiteY2" fmla="*/ 4635324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1797299 w 17079687"/>
              <a:gd name="connsiteY1" fmla="*/ 6531 h 11293320"/>
              <a:gd name="connsiteX2" fmla="*/ 17053562 w 17079687"/>
              <a:gd name="connsiteY2" fmla="*/ 4188359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2051081 w 17079687"/>
              <a:gd name="connsiteY1" fmla="*/ 6531 h 11293320"/>
              <a:gd name="connsiteX2" fmla="*/ 17053562 w 17079687"/>
              <a:gd name="connsiteY2" fmla="*/ 4188359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2051081 w 17079687"/>
              <a:gd name="connsiteY1" fmla="*/ 6531 h 11293320"/>
              <a:gd name="connsiteX2" fmla="*/ 17053562 w 17079687"/>
              <a:gd name="connsiteY2" fmla="*/ 4188359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2051081 w 17079687"/>
              <a:gd name="connsiteY1" fmla="*/ 6531 h 11293320"/>
              <a:gd name="connsiteX2" fmla="*/ 17053562 w 17079687"/>
              <a:gd name="connsiteY2" fmla="*/ 4188359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2051081 w 17079687"/>
              <a:gd name="connsiteY1" fmla="*/ 6531 h 11293320"/>
              <a:gd name="connsiteX2" fmla="*/ 17053562 w 17079687"/>
              <a:gd name="connsiteY2" fmla="*/ 4188359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2051081 w 17079687"/>
              <a:gd name="connsiteY1" fmla="*/ 6531 h 11293320"/>
              <a:gd name="connsiteX2" fmla="*/ 17053562 w 17079687"/>
              <a:gd name="connsiteY2" fmla="*/ 4188359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2051081 w 17079687"/>
              <a:gd name="connsiteY1" fmla="*/ 6531 h 11293320"/>
              <a:gd name="connsiteX2" fmla="*/ 17053562 w 17079687"/>
              <a:gd name="connsiteY2" fmla="*/ 4188359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2051081 w 17079687"/>
              <a:gd name="connsiteY1" fmla="*/ 6531 h 11293320"/>
              <a:gd name="connsiteX2" fmla="*/ 17065899 w 17079687"/>
              <a:gd name="connsiteY2" fmla="*/ 4188360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2051081 w 17079687"/>
              <a:gd name="connsiteY1" fmla="*/ 6531 h 11293320"/>
              <a:gd name="connsiteX2" fmla="*/ 17065899 w 17079687"/>
              <a:gd name="connsiteY2" fmla="*/ 4188360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2051081 w 17079687"/>
              <a:gd name="connsiteY1" fmla="*/ 6531 h 11293320"/>
              <a:gd name="connsiteX2" fmla="*/ 17065899 w 17079687"/>
              <a:gd name="connsiteY2" fmla="*/ 4188360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2051081 w 17079687"/>
              <a:gd name="connsiteY1" fmla="*/ 6531 h 11293320"/>
              <a:gd name="connsiteX2" fmla="*/ 17065899 w 17079687"/>
              <a:gd name="connsiteY2" fmla="*/ 4188360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2051081 w 17079687"/>
              <a:gd name="connsiteY1" fmla="*/ 6531 h 11293320"/>
              <a:gd name="connsiteX2" fmla="*/ 17065899 w 17079687"/>
              <a:gd name="connsiteY2" fmla="*/ 4188360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0 h 11293320"/>
              <a:gd name="connsiteX1" fmla="*/ 12051081 w 17079687"/>
              <a:gd name="connsiteY1" fmla="*/ 6531 h 11293320"/>
              <a:gd name="connsiteX2" fmla="*/ 17065899 w 17079687"/>
              <a:gd name="connsiteY2" fmla="*/ 4188360 h 11293320"/>
              <a:gd name="connsiteX3" fmla="*/ 17079687 w 17079687"/>
              <a:gd name="connsiteY3" fmla="*/ 11293320 h 11293320"/>
              <a:gd name="connsiteX4" fmla="*/ 0 w 17079687"/>
              <a:gd name="connsiteY4" fmla="*/ 11293320 h 11293320"/>
              <a:gd name="connsiteX5" fmla="*/ 0 w 17079687"/>
              <a:gd name="connsiteY5" fmla="*/ 0 h 11293320"/>
              <a:gd name="connsiteX0" fmla="*/ 0 w 17079687"/>
              <a:gd name="connsiteY0" fmla="*/ 16058 h 11309378"/>
              <a:gd name="connsiteX1" fmla="*/ 12191329 w 17079687"/>
              <a:gd name="connsiteY1" fmla="*/ 0 h 11309378"/>
              <a:gd name="connsiteX2" fmla="*/ 17065899 w 17079687"/>
              <a:gd name="connsiteY2" fmla="*/ 4204418 h 11309378"/>
              <a:gd name="connsiteX3" fmla="*/ 17079687 w 17079687"/>
              <a:gd name="connsiteY3" fmla="*/ 11309378 h 11309378"/>
              <a:gd name="connsiteX4" fmla="*/ 0 w 17079687"/>
              <a:gd name="connsiteY4" fmla="*/ 11309378 h 11309378"/>
              <a:gd name="connsiteX5" fmla="*/ 0 w 17079687"/>
              <a:gd name="connsiteY5" fmla="*/ 16058 h 11309378"/>
              <a:gd name="connsiteX0" fmla="*/ 0 w 17079687"/>
              <a:gd name="connsiteY0" fmla="*/ 16058 h 11309378"/>
              <a:gd name="connsiteX1" fmla="*/ 12191329 w 17079687"/>
              <a:gd name="connsiteY1" fmla="*/ 0 h 11309378"/>
              <a:gd name="connsiteX2" fmla="*/ 17065899 w 17079687"/>
              <a:gd name="connsiteY2" fmla="*/ 4204418 h 11309378"/>
              <a:gd name="connsiteX3" fmla="*/ 17079687 w 17079687"/>
              <a:gd name="connsiteY3" fmla="*/ 11309378 h 11309378"/>
              <a:gd name="connsiteX4" fmla="*/ 0 w 17079687"/>
              <a:gd name="connsiteY4" fmla="*/ 11309378 h 11309378"/>
              <a:gd name="connsiteX5" fmla="*/ 0 w 17079687"/>
              <a:gd name="connsiteY5" fmla="*/ 16058 h 11309378"/>
              <a:gd name="connsiteX0" fmla="*/ 0 w 17079687"/>
              <a:gd name="connsiteY0" fmla="*/ 16058 h 11309378"/>
              <a:gd name="connsiteX1" fmla="*/ 12191329 w 17079687"/>
              <a:gd name="connsiteY1" fmla="*/ 0 h 11309378"/>
              <a:gd name="connsiteX2" fmla="*/ 17065899 w 17079687"/>
              <a:gd name="connsiteY2" fmla="*/ 4317359 h 11309378"/>
              <a:gd name="connsiteX3" fmla="*/ 17079687 w 17079687"/>
              <a:gd name="connsiteY3" fmla="*/ 11309378 h 11309378"/>
              <a:gd name="connsiteX4" fmla="*/ 0 w 17079687"/>
              <a:gd name="connsiteY4" fmla="*/ 11309378 h 11309378"/>
              <a:gd name="connsiteX5" fmla="*/ 0 w 17079687"/>
              <a:gd name="connsiteY5" fmla="*/ 16058 h 11309378"/>
              <a:gd name="connsiteX0" fmla="*/ 0 w 17079687"/>
              <a:gd name="connsiteY0" fmla="*/ 16058 h 11309378"/>
              <a:gd name="connsiteX1" fmla="*/ 12191329 w 17079687"/>
              <a:gd name="connsiteY1" fmla="*/ 0 h 11309378"/>
              <a:gd name="connsiteX2" fmla="*/ 17065899 w 17079687"/>
              <a:gd name="connsiteY2" fmla="*/ 4317359 h 11309378"/>
              <a:gd name="connsiteX3" fmla="*/ 17079687 w 17079687"/>
              <a:gd name="connsiteY3" fmla="*/ 11309378 h 11309378"/>
              <a:gd name="connsiteX4" fmla="*/ 0 w 17079687"/>
              <a:gd name="connsiteY4" fmla="*/ 11309378 h 11309378"/>
              <a:gd name="connsiteX5" fmla="*/ 0 w 17079687"/>
              <a:gd name="connsiteY5" fmla="*/ 16058 h 11309378"/>
              <a:gd name="connsiteX0" fmla="*/ 0 w 17079687"/>
              <a:gd name="connsiteY0" fmla="*/ 16058 h 11309378"/>
              <a:gd name="connsiteX1" fmla="*/ 12191329 w 17079687"/>
              <a:gd name="connsiteY1" fmla="*/ 0 h 11309378"/>
              <a:gd name="connsiteX2" fmla="*/ 17065899 w 17079687"/>
              <a:gd name="connsiteY2" fmla="*/ 4317359 h 11309378"/>
              <a:gd name="connsiteX3" fmla="*/ 17079687 w 17079687"/>
              <a:gd name="connsiteY3" fmla="*/ 11309378 h 11309378"/>
              <a:gd name="connsiteX4" fmla="*/ 0 w 17079687"/>
              <a:gd name="connsiteY4" fmla="*/ 11309378 h 11309378"/>
              <a:gd name="connsiteX5" fmla="*/ 0 w 17079687"/>
              <a:gd name="connsiteY5" fmla="*/ 16058 h 11309378"/>
              <a:gd name="connsiteX0" fmla="*/ 0 w 17079687"/>
              <a:gd name="connsiteY0" fmla="*/ 16058 h 11309378"/>
              <a:gd name="connsiteX1" fmla="*/ 12112022 w 17079687"/>
              <a:gd name="connsiteY1" fmla="*/ 0 h 11309378"/>
              <a:gd name="connsiteX2" fmla="*/ 17065899 w 17079687"/>
              <a:gd name="connsiteY2" fmla="*/ 4317359 h 11309378"/>
              <a:gd name="connsiteX3" fmla="*/ 17079687 w 17079687"/>
              <a:gd name="connsiteY3" fmla="*/ 11309378 h 11309378"/>
              <a:gd name="connsiteX4" fmla="*/ 0 w 17079687"/>
              <a:gd name="connsiteY4" fmla="*/ 11309378 h 11309378"/>
              <a:gd name="connsiteX5" fmla="*/ 0 w 17079687"/>
              <a:gd name="connsiteY5" fmla="*/ 16058 h 11309378"/>
              <a:gd name="connsiteX0" fmla="*/ 0 w 17079687"/>
              <a:gd name="connsiteY0" fmla="*/ 16058 h 11309378"/>
              <a:gd name="connsiteX1" fmla="*/ 12112022 w 17079687"/>
              <a:gd name="connsiteY1" fmla="*/ 0 h 11309378"/>
              <a:gd name="connsiteX2" fmla="*/ 17065899 w 17079687"/>
              <a:gd name="connsiteY2" fmla="*/ 4425561 h 11309378"/>
              <a:gd name="connsiteX3" fmla="*/ 17079687 w 17079687"/>
              <a:gd name="connsiteY3" fmla="*/ 11309378 h 11309378"/>
              <a:gd name="connsiteX4" fmla="*/ 0 w 17079687"/>
              <a:gd name="connsiteY4" fmla="*/ 11309378 h 11309378"/>
              <a:gd name="connsiteX5" fmla="*/ 0 w 17079687"/>
              <a:gd name="connsiteY5" fmla="*/ 16058 h 11309378"/>
              <a:gd name="connsiteX0" fmla="*/ 0 w 17079687"/>
              <a:gd name="connsiteY0" fmla="*/ 16058 h 11309378"/>
              <a:gd name="connsiteX1" fmla="*/ 12685513 w 17079687"/>
              <a:gd name="connsiteY1" fmla="*/ 0 h 11309378"/>
              <a:gd name="connsiteX2" fmla="*/ 17065899 w 17079687"/>
              <a:gd name="connsiteY2" fmla="*/ 4425561 h 11309378"/>
              <a:gd name="connsiteX3" fmla="*/ 17079687 w 17079687"/>
              <a:gd name="connsiteY3" fmla="*/ 11309378 h 11309378"/>
              <a:gd name="connsiteX4" fmla="*/ 0 w 17079687"/>
              <a:gd name="connsiteY4" fmla="*/ 11309378 h 11309378"/>
              <a:gd name="connsiteX5" fmla="*/ 0 w 17079687"/>
              <a:gd name="connsiteY5" fmla="*/ 16058 h 11309378"/>
              <a:gd name="connsiteX0" fmla="*/ 0 w 17079687"/>
              <a:gd name="connsiteY0" fmla="*/ 1386 h 11294706"/>
              <a:gd name="connsiteX1" fmla="*/ 12685513 w 17079687"/>
              <a:gd name="connsiteY1" fmla="*/ 0 h 11294706"/>
              <a:gd name="connsiteX2" fmla="*/ 17065899 w 17079687"/>
              <a:gd name="connsiteY2" fmla="*/ 4410889 h 11294706"/>
              <a:gd name="connsiteX3" fmla="*/ 17079687 w 17079687"/>
              <a:gd name="connsiteY3" fmla="*/ 11294706 h 11294706"/>
              <a:gd name="connsiteX4" fmla="*/ 0 w 17079687"/>
              <a:gd name="connsiteY4" fmla="*/ 11294706 h 11294706"/>
              <a:gd name="connsiteX5" fmla="*/ 0 w 17079687"/>
              <a:gd name="connsiteY5" fmla="*/ 1386 h 11294706"/>
              <a:gd name="connsiteX0" fmla="*/ 0 w 17079687"/>
              <a:gd name="connsiteY0" fmla="*/ 1386 h 11294706"/>
              <a:gd name="connsiteX1" fmla="*/ 12685513 w 17079687"/>
              <a:gd name="connsiteY1" fmla="*/ 0 h 11294706"/>
              <a:gd name="connsiteX2" fmla="*/ 17052563 w 17079687"/>
              <a:gd name="connsiteY2" fmla="*/ 4293517 h 11294706"/>
              <a:gd name="connsiteX3" fmla="*/ 17079687 w 17079687"/>
              <a:gd name="connsiteY3" fmla="*/ 11294706 h 11294706"/>
              <a:gd name="connsiteX4" fmla="*/ 0 w 17079687"/>
              <a:gd name="connsiteY4" fmla="*/ 11294706 h 11294706"/>
              <a:gd name="connsiteX5" fmla="*/ 0 w 17079687"/>
              <a:gd name="connsiteY5" fmla="*/ 1386 h 11294706"/>
              <a:gd name="connsiteX0" fmla="*/ 0 w 17079687"/>
              <a:gd name="connsiteY0" fmla="*/ 1386 h 11294706"/>
              <a:gd name="connsiteX1" fmla="*/ 12685513 w 17079687"/>
              <a:gd name="connsiteY1" fmla="*/ 0 h 11294706"/>
              <a:gd name="connsiteX2" fmla="*/ 17052563 w 17079687"/>
              <a:gd name="connsiteY2" fmla="*/ 4293517 h 11294706"/>
              <a:gd name="connsiteX3" fmla="*/ 17079687 w 17079687"/>
              <a:gd name="connsiteY3" fmla="*/ 11294706 h 11294706"/>
              <a:gd name="connsiteX4" fmla="*/ 0 w 17079687"/>
              <a:gd name="connsiteY4" fmla="*/ 11294706 h 11294706"/>
              <a:gd name="connsiteX5" fmla="*/ 0 w 17079687"/>
              <a:gd name="connsiteY5" fmla="*/ 1386 h 11294706"/>
              <a:gd name="connsiteX0" fmla="*/ 0 w 17079687"/>
              <a:gd name="connsiteY0" fmla="*/ 1386 h 11294706"/>
              <a:gd name="connsiteX1" fmla="*/ 12685513 w 17079687"/>
              <a:gd name="connsiteY1" fmla="*/ 0 h 11294706"/>
              <a:gd name="connsiteX2" fmla="*/ 17052563 w 17079687"/>
              <a:gd name="connsiteY2" fmla="*/ 4293517 h 11294706"/>
              <a:gd name="connsiteX3" fmla="*/ 17079687 w 17079687"/>
              <a:gd name="connsiteY3" fmla="*/ 11294706 h 11294706"/>
              <a:gd name="connsiteX4" fmla="*/ 0 w 17079687"/>
              <a:gd name="connsiteY4" fmla="*/ 11294706 h 11294706"/>
              <a:gd name="connsiteX5" fmla="*/ 0 w 17079687"/>
              <a:gd name="connsiteY5" fmla="*/ 1386 h 11294706"/>
              <a:gd name="connsiteX0" fmla="*/ 0 w 17095508"/>
              <a:gd name="connsiteY0" fmla="*/ 1386 h 11294706"/>
              <a:gd name="connsiteX1" fmla="*/ 12685513 w 17095508"/>
              <a:gd name="connsiteY1" fmla="*/ 0 h 11294706"/>
              <a:gd name="connsiteX2" fmla="*/ 17093979 w 17095508"/>
              <a:gd name="connsiteY2" fmla="*/ 4293517 h 11294706"/>
              <a:gd name="connsiteX3" fmla="*/ 17079687 w 17095508"/>
              <a:gd name="connsiteY3" fmla="*/ 11294706 h 11294706"/>
              <a:gd name="connsiteX4" fmla="*/ 0 w 17095508"/>
              <a:gd name="connsiteY4" fmla="*/ 11294706 h 11294706"/>
              <a:gd name="connsiteX5" fmla="*/ 0 w 17095508"/>
              <a:gd name="connsiteY5" fmla="*/ 1386 h 11294706"/>
              <a:gd name="connsiteX0" fmla="*/ 0 w 17095508"/>
              <a:gd name="connsiteY0" fmla="*/ 24166 h 11317486"/>
              <a:gd name="connsiteX1" fmla="*/ 12685513 w 17095508"/>
              <a:gd name="connsiteY1" fmla="*/ 0 h 11317486"/>
              <a:gd name="connsiteX2" fmla="*/ 17093979 w 17095508"/>
              <a:gd name="connsiteY2" fmla="*/ 4316297 h 11317486"/>
              <a:gd name="connsiteX3" fmla="*/ 17079687 w 17095508"/>
              <a:gd name="connsiteY3" fmla="*/ 11317486 h 11317486"/>
              <a:gd name="connsiteX4" fmla="*/ 0 w 17095508"/>
              <a:gd name="connsiteY4" fmla="*/ 11317486 h 11317486"/>
              <a:gd name="connsiteX5" fmla="*/ 0 w 17095508"/>
              <a:gd name="connsiteY5" fmla="*/ 24166 h 11317486"/>
              <a:gd name="connsiteX0" fmla="*/ 0 w 17079687"/>
              <a:gd name="connsiteY0" fmla="*/ 24166 h 11317486"/>
              <a:gd name="connsiteX1" fmla="*/ 12685513 w 17079687"/>
              <a:gd name="connsiteY1" fmla="*/ 0 h 11317486"/>
              <a:gd name="connsiteX2" fmla="*/ 17067750 w 17079687"/>
              <a:gd name="connsiteY2" fmla="*/ 4345151 h 11317486"/>
              <a:gd name="connsiteX3" fmla="*/ 17079687 w 17079687"/>
              <a:gd name="connsiteY3" fmla="*/ 11317486 h 11317486"/>
              <a:gd name="connsiteX4" fmla="*/ 0 w 17079687"/>
              <a:gd name="connsiteY4" fmla="*/ 11317486 h 11317486"/>
              <a:gd name="connsiteX5" fmla="*/ 0 w 17079687"/>
              <a:gd name="connsiteY5" fmla="*/ 24166 h 11317486"/>
              <a:gd name="connsiteX0" fmla="*/ 0 w 17079687"/>
              <a:gd name="connsiteY0" fmla="*/ 9739 h 11317486"/>
              <a:gd name="connsiteX1" fmla="*/ 12685513 w 17079687"/>
              <a:gd name="connsiteY1" fmla="*/ 0 h 11317486"/>
              <a:gd name="connsiteX2" fmla="*/ 17067750 w 17079687"/>
              <a:gd name="connsiteY2" fmla="*/ 4345151 h 11317486"/>
              <a:gd name="connsiteX3" fmla="*/ 17079687 w 17079687"/>
              <a:gd name="connsiteY3" fmla="*/ 11317486 h 11317486"/>
              <a:gd name="connsiteX4" fmla="*/ 0 w 17079687"/>
              <a:gd name="connsiteY4" fmla="*/ 11317486 h 11317486"/>
              <a:gd name="connsiteX5" fmla="*/ 0 w 17079687"/>
              <a:gd name="connsiteY5" fmla="*/ 9739 h 11317486"/>
              <a:gd name="connsiteX0" fmla="*/ 0 w 17081042"/>
              <a:gd name="connsiteY0" fmla="*/ 9739 h 11317486"/>
              <a:gd name="connsiteX1" fmla="*/ 12685513 w 17081042"/>
              <a:gd name="connsiteY1" fmla="*/ 0 h 11317486"/>
              <a:gd name="connsiteX2" fmla="*/ 17078366 w 17081042"/>
              <a:gd name="connsiteY2" fmla="*/ 4345151 h 11317486"/>
              <a:gd name="connsiteX3" fmla="*/ 17079687 w 17081042"/>
              <a:gd name="connsiteY3" fmla="*/ 11317486 h 11317486"/>
              <a:gd name="connsiteX4" fmla="*/ 0 w 17081042"/>
              <a:gd name="connsiteY4" fmla="*/ 11317486 h 11317486"/>
              <a:gd name="connsiteX5" fmla="*/ 0 w 17081042"/>
              <a:gd name="connsiteY5" fmla="*/ 9739 h 11317486"/>
              <a:gd name="connsiteX0" fmla="*/ 0 w 17081042"/>
              <a:gd name="connsiteY0" fmla="*/ 4191 h 11311938"/>
              <a:gd name="connsiteX1" fmla="*/ 12685513 w 17081042"/>
              <a:gd name="connsiteY1" fmla="*/ 0 h 11311938"/>
              <a:gd name="connsiteX2" fmla="*/ 17078366 w 17081042"/>
              <a:gd name="connsiteY2" fmla="*/ 4339603 h 11311938"/>
              <a:gd name="connsiteX3" fmla="*/ 17079687 w 17081042"/>
              <a:gd name="connsiteY3" fmla="*/ 11311938 h 11311938"/>
              <a:gd name="connsiteX4" fmla="*/ 0 w 17081042"/>
              <a:gd name="connsiteY4" fmla="*/ 11311938 h 11311938"/>
              <a:gd name="connsiteX5" fmla="*/ 0 w 17081042"/>
              <a:gd name="connsiteY5" fmla="*/ 4191 h 11311938"/>
              <a:gd name="connsiteX0" fmla="*/ 0 w 17081042"/>
              <a:gd name="connsiteY0" fmla="*/ 0 h 11307747"/>
              <a:gd name="connsiteX1" fmla="*/ 12690550 w 17081042"/>
              <a:gd name="connsiteY1" fmla="*/ 1358 h 11307747"/>
              <a:gd name="connsiteX2" fmla="*/ 17078366 w 17081042"/>
              <a:gd name="connsiteY2" fmla="*/ 4335412 h 11307747"/>
              <a:gd name="connsiteX3" fmla="*/ 17079687 w 17081042"/>
              <a:gd name="connsiteY3" fmla="*/ 11307747 h 11307747"/>
              <a:gd name="connsiteX4" fmla="*/ 0 w 17081042"/>
              <a:gd name="connsiteY4" fmla="*/ 11307747 h 11307747"/>
              <a:gd name="connsiteX5" fmla="*/ 0 w 17081042"/>
              <a:gd name="connsiteY5" fmla="*/ 0 h 1130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81042" h="11307747">
                <a:moveTo>
                  <a:pt x="0" y="0"/>
                </a:moveTo>
                <a:lnTo>
                  <a:pt x="12690550" y="1358"/>
                </a:lnTo>
                <a:cubicBezTo>
                  <a:pt x="13066755" y="2490921"/>
                  <a:pt x="14860562" y="4174798"/>
                  <a:pt x="17078366" y="4335412"/>
                </a:cubicBezTo>
                <a:cubicBezTo>
                  <a:pt x="17087074" y="6783193"/>
                  <a:pt x="17070979" y="8859966"/>
                  <a:pt x="17079687" y="11307747"/>
                </a:cubicBezTo>
                <a:lnTo>
                  <a:pt x="0" y="113077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793E995-4C88-4C17-ADA3-0D3E76170F32}"/>
              </a:ext>
            </a:extLst>
          </p:cNvPr>
          <p:cNvGrpSpPr/>
          <p:nvPr/>
        </p:nvGrpSpPr>
        <p:grpSpPr>
          <a:xfrm>
            <a:off x="15642771" y="9148100"/>
            <a:ext cx="9862458" cy="9862458"/>
            <a:chOff x="13356771" y="8784771"/>
            <a:chExt cx="9862458" cy="986245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5B203F1-B812-406A-ADB3-7F475C486783}"/>
                </a:ext>
              </a:extLst>
            </p:cNvPr>
            <p:cNvSpPr/>
            <p:nvPr/>
          </p:nvSpPr>
          <p:spPr>
            <a:xfrm>
              <a:off x="13356771" y="8784771"/>
              <a:ext cx="9862458" cy="9862458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1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E0F26BE-2690-48D6-816A-9DBB2E5B82E9}"/>
                </a:ext>
              </a:extLst>
            </p:cNvPr>
            <p:cNvGrpSpPr/>
            <p:nvPr/>
          </p:nvGrpSpPr>
          <p:grpSpPr>
            <a:xfrm>
              <a:off x="13751681" y="9179681"/>
              <a:ext cx="9072638" cy="9072638"/>
              <a:chOff x="13751681" y="9179681"/>
              <a:chExt cx="9072638" cy="9072638"/>
            </a:xfrm>
          </p:grpSpPr>
          <p:sp>
            <p:nvSpPr>
              <p:cNvPr id="80" name="Partial Circle 79">
                <a:extLst>
                  <a:ext uri="{FF2B5EF4-FFF2-40B4-BE49-F238E27FC236}">
                    <a16:creationId xmlns:a16="http://schemas.microsoft.com/office/drawing/2014/main" id="{D3EFC011-56F2-4E35-976B-D9D352BFAD36}"/>
                  </a:ext>
                </a:extLst>
              </p:cNvPr>
              <p:cNvSpPr/>
              <p:nvPr/>
            </p:nvSpPr>
            <p:spPr>
              <a:xfrm>
                <a:off x="13751681" y="9179681"/>
                <a:ext cx="9072638" cy="9072638"/>
              </a:xfrm>
              <a:prstGeom prst="pie">
                <a:avLst>
                  <a:gd name="adj1" fmla="val 8759623"/>
                  <a:gd name="adj2" fmla="val 16221620"/>
                </a:avLst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Partial Circle 80">
                <a:extLst>
                  <a:ext uri="{FF2B5EF4-FFF2-40B4-BE49-F238E27FC236}">
                    <a16:creationId xmlns:a16="http://schemas.microsoft.com/office/drawing/2014/main" id="{A2447117-A1AD-4C10-AE33-773E1E040E3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751681" y="9179681"/>
                <a:ext cx="9072638" cy="9072638"/>
              </a:xfrm>
              <a:prstGeom prst="pie">
                <a:avLst>
                  <a:gd name="adj1" fmla="val 1911404"/>
                  <a:gd name="adj2" fmla="val 8767571"/>
                </a:avLst>
              </a:prstGeom>
              <a:blipFill>
                <a:blip r:embed="rId6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Partial Circle 81">
                <a:extLst>
                  <a:ext uri="{FF2B5EF4-FFF2-40B4-BE49-F238E27FC236}">
                    <a16:creationId xmlns:a16="http://schemas.microsoft.com/office/drawing/2014/main" id="{304BB52E-7705-4F59-B9B0-311525DA4C96}"/>
                  </a:ext>
                </a:extLst>
              </p:cNvPr>
              <p:cNvSpPr/>
              <p:nvPr/>
            </p:nvSpPr>
            <p:spPr>
              <a:xfrm>
                <a:off x="13751681" y="9179681"/>
                <a:ext cx="9072638" cy="9072638"/>
              </a:xfrm>
              <a:prstGeom prst="pie">
                <a:avLst>
                  <a:gd name="adj1" fmla="val 16201392"/>
                  <a:gd name="adj2" fmla="val 1912845"/>
                </a:avLst>
              </a:prstGeom>
              <a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l="15733" t="13067" r="15733" b="20981"/>
                </a:stretch>
              </a:blip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EE8B54DA-DB51-4565-997C-9A4EE1BE6138}"/>
              </a:ext>
            </a:extLst>
          </p:cNvPr>
          <p:cNvSpPr txBox="1"/>
          <p:nvPr/>
        </p:nvSpPr>
        <p:spPr>
          <a:xfrm>
            <a:off x="516305" y="19052816"/>
            <a:ext cx="1935017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Testing Results</a:t>
            </a:r>
          </a:p>
          <a:p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tensile testing at cryogenic and elevated temperatures up to 1400°F LP-DED NASA HR-1 exhibited good strengths and high ductility in both aging conditions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Yield and ultimate strengths were lower than wrought NASA HR-1, while fracture elongation was significantly higher than wrought.  These trends were expected based on the composition changes made for LP-DED and the resulting microstructure.  The low cycle fatigue life across temperatures was also in a range good for targeted applications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Tensile and low cycle fatigue tests in high pressure hydrogen exhibited no significant strength or ductility loss occurred in tensile testing and no loss of fatigue life was observed at 2% total strain for either aging cycle.  In low cycle fatigue, LP-DED NASA HR-1 outperformed wrought in a high-pressure hydrogen environment</a:t>
            </a:r>
          </a:p>
        </p:txBody>
      </p:sp>
      <p:sp>
        <p:nvSpPr>
          <p:cNvPr id="85" name="Rectangle: Single Corner Snipped 2">
            <a:extLst>
              <a:ext uri="{FF2B5EF4-FFF2-40B4-BE49-F238E27FC236}">
                <a16:creationId xmlns:a16="http://schemas.microsoft.com/office/drawing/2014/main" id="{898147B6-164C-44B4-9D17-104B4C061D9D}"/>
              </a:ext>
            </a:extLst>
          </p:cNvPr>
          <p:cNvSpPr/>
          <p:nvPr/>
        </p:nvSpPr>
        <p:spPr>
          <a:xfrm rot="5400000">
            <a:off x="5472844" y="-160415"/>
            <a:ext cx="9444934" cy="19851877"/>
          </a:xfrm>
          <a:custGeom>
            <a:avLst/>
            <a:gdLst>
              <a:gd name="connsiteX0" fmla="*/ 0 w 9466633"/>
              <a:gd name="connsiteY0" fmla="*/ 0 h 16328370"/>
              <a:gd name="connsiteX1" fmla="*/ 4733317 w 9466633"/>
              <a:gd name="connsiteY1" fmla="*/ 0 h 16328370"/>
              <a:gd name="connsiteX2" fmla="*/ 9466633 w 9466633"/>
              <a:gd name="connsiteY2" fmla="*/ 4733317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66633 w 9466633"/>
              <a:gd name="connsiteY2" fmla="*/ 4733318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66633 w 9466633"/>
              <a:gd name="connsiteY2" fmla="*/ 4733318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383505 w 9466633"/>
              <a:gd name="connsiteY2" fmla="*/ 3957464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383505 w 9466633"/>
              <a:gd name="connsiteY2" fmla="*/ 3957464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38923 w 9466633"/>
              <a:gd name="connsiteY2" fmla="*/ 3985174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11214 w 9466633"/>
              <a:gd name="connsiteY2" fmla="*/ 3902047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9299"/>
              <a:gd name="connsiteY0" fmla="*/ 1 h 16328371"/>
              <a:gd name="connsiteX1" fmla="*/ 3541829 w 9469299"/>
              <a:gd name="connsiteY1" fmla="*/ 0 h 16328371"/>
              <a:gd name="connsiteX2" fmla="*/ 9466633 w 9469299"/>
              <a:gd name="connsiteY2" fmla="*/ 3874338 h 16328371"/>
              <a:gd name="connsiteX3" fmla="*/ 9466633 w 9469299"/>
              <a:gd name="connsiteY3" fmla="*/ 16328371 h 16328371"/>
              <a:gd name="connsiteX4" fmla="*/ 0 w 9469299"/>
              <a:gd name="connsiteY4" fmla="*/ 16328371 h 16328371"/>
              <a:gd name="connsiteX5" fmla="*/ 0 w 9469299"/>
              <a:gd name="connsiteY5" fmla="*/ 1 h 16328371"/>
              <a:gd name="connsiteX0" fmla="*/ 0 w 9469299"/>
              <a:gd name="connsiteY0" fmla="*/ 1 h 16328371"/>
              <a:gd name="connsiteX1" fmla="*/ 3541829 w 9469299"/>
              <a:gd name="connsiteY1" fmla="*/ 0 h 16328371"/>
              <a:gd name="connsiteX2" fmla="*/ 9466633 w 9469299"/>
              <a:gd name="connsiteY2" fmla="*/ 3874338 h 16328371"/>
              <a:gd name="connsiteX3" fmla="*/ 9466633 w 9469299"/>
              <a:gd name="connsiteY3" fmla="*/ 16328371 h 16328371"/>
              <a:gd name="connsiteX4" fmla="*/ 0 w 9469299"/>
              <a:gd name="connsiteY4" fmla="*/ 16328371 h 16328371"/>
              <a:gd name="connsiteX5" fmla="*/ 0 w 9469299"/>
              <a:gd name="connsiteY5" fmla="*/ 1 h 16328371"/>
              <a:gd name="connsiteX0" fmla="*/ 0 w 9469302"/>
              <a:gd name="connsiteY0" fmla="*/ 1 h 16328371"/>
              <a:gd name="connsiteX1" fmla="*/ 3541829 w 9469302"/>
              <a:gd name="connsiteY1" fmla="*/ 0 h 16328371"/>
              <a:gd name="connsiteX2" fmla="*/ 9466636 w 9469302"/>
              <a:gd name="connsiteY2" fmla="*/ 3874338 h 16328371"/>
              <a:gd name="connsiteX3" fmla="*/ 9466633 w 9469302"/>
              <a:gd name="connsiteY3" fmla="*/ 16328371 h 16328371"/>
              <a:gd name="connsiteX4" fmla="*/ 0 w 9469302"/>
              <a:gd name="connsiteY4" fmla="*/ 16328371 h 16328371"/>
              <a:gd name="connsiteX5" fmla="*/ 0 w 9469302"/>
              <a:gd name="connsiteY5" fmla="*/ 1 h 16328371"/>
              <a:gd name="connsiteX0" fmla="*/ 0 w 9469302"/>
              <a:gd name="connsiteY0" fmla="*/ 1 h 16328371"/>
              <a:gd name="connsiteX1" fmla="*/ 3541829 w 9469302"/>
              <a:gd name="connsiteY1" fmla="*/ 0 h 16328371"/>
              <a:gd name="connsiteX2" fmla="*/ 9466636 w 9469302"/>
              <a:gd name="connsiteY2" fmla="*/ 3874338 h 16328371"/>
              <a:gd name="connsiteX3" fmla="*/ 9466633 w 9469302"/>
              <a:gd name="connsiteY3" fmla="*/ 16328371 h 16328371"/>
              <a:gd name="connsiteX4" fmla="*/ 0 w 9469302"/>
              <a:gd name="connsiteY4" fmla="*/ 16328371 h 16328371"/>
              <a:gd name="connsiteX5" fmla="*/ 0 w 9469302"/>
              <a:gd name="connsiteY5" fmla="*/ 1 h 16328371"/>
              <a:gd name="connsiteX0" fmla="*/ 0 w 9469302"/>
              <a:gd name="connsiteY0" fmla="*/ 1 h 16328371"/>
              <a:gd name="connsiteX1" fmla="*/ 3541829 w 9469302"/>
              <a:gd name="connsiteY1" fmla="*/ 0 h 16328371"/>
              <a:gd name="connsiteX2" fmla="*/ 9466636 w 9469302"/>
              <a:gd name="connsiteY2" fmla="*/ 3874338 h 16328371"/>
              <a:gd name="connsiteX3" fmla="*/ 9466633 w 9469302"/>
              <a:gd name="connsiteY3" fmla="*/ 16328371 h 16328371"/>
              <a:gd name="connsiteX4" fmla="*/ 0 w 9469302"/>
              <a:gd name="connsiteY4" fmla="*/ 16328371 h 16328371"/>
              <a:gd name="connsiteX5" fmla="*/ 0 w 9469302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04001 w 9466633"/>
              <a:gd name="connsiteY2" fmla="*/ 4475831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04001 w 9466633"/>
              <a:gd name="connsiteY2" fmla="*/ 4475831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316311 w 9466633"/>
              <a:gd name="connsiteY2" fmla="*/ 4640947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316311 w 9466633"/>
              <a:gd name="connsiteY2" fmla="*/ 4640947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353890"/>
              <a:gd name="connsiteY0" fmla="*/ 1 h 16328371"/>
              <a:gd name="connsiteX1" fmla="*/ 3541829 w 9353890"/>
              <a:gd name="connsiteY1" fmla="*/ 0 h 16328371"/>
              <a:gd name="connsiteX2" fmla="*/ 9316311 w 9353890"/>
              <a:gd name="connsiteY2" fmla="*/ 4640947 h 16328371"/>
              <a:gd name="connsiteX3" fmla="*/ 9353890 w 9353890"/>
              <a:gd name="connsiteY3" fmla="*/ 16316577 h 16328371"/>
              <a:gd name="connsiteX4" fmla="*/ 0 w 9353890"/>
              <a:gd name="connsiteY4" fmla="*/ 16328371 h 16328371"/>
              <a:gd name="connsiteX5" fmla="*/ 0 w 9353890"/>
              <a:gd name="connsiteY5" fmla="*/ 1 h 16328371"/>
              <a:gd name="connsiteX0" fmla="*/ 0 w 9318977"/>
              <a:gd name="connsiteY0" fmla="*/ 1 h 16328371"/>
              <a:gd name="connsiteX1" fmla="*/ 3541829 w 9318977"/>
              <a:gd name="connsiteY1" fmla="*/ 0 h 16328371"/>
              <a:gd name="connsiteX2" fmla="*/ 9316311 w 9318977"/>
              <a:gd name="connsiteY2" fmla="*/ 4640947 h 16328371"/>
              <a:gd name="connsiteX3" fmla="*/ 9316309 w 9318977"/>
              <a:gd name="connsiteY3" fmla="*/ 16316577 h 16328371"/>
              <a:gd name="connsiteX4" fmla="*/ 0 w 9318977"/>
              <a:gd name="connsiteY4" fmla="*/ 16328371 h 16328371"/>
              <a:gd name="connsiteX5" fmla="*/ 0 w 9318977"/>
              <a:gd name="connsiteY5" fmla="*/ 1 h 16328371"/>
              <a:gd name="connsiteX0" fmla="*/ 0 w 9316309"/>
              <a:gd name="connsiteY0" fmla="*/ 1 h 16328371"/>
              <a:gd name="connsiteX1" fmla="*/ 3541829 w 9316309"/>
              <a:gd name="connsiteY1" fmla="*/ 0 h 16328371"/>
              <a:gd name="connsiteX2" fmla="*/ 9294839 w 9316309"/>
              <a:gd name="connsiteY2" fmla="*/ 4843130 h 16328371"/>
              <a:gd name="connsiteX3" fmla="*/ 9316309 w 9316309"/>
              <a:gd name="connsiteY3" fmla="*/ 16316577 h 16328371"/>
              <a:gd name="connsiteX4" fmla="*/ 0 w 9316309"/>
              <a:gd name="connsiteY4" fmla="*/ 16328371 h 16328371"/>
              <a:gd name="connsiteX5" fmla="*/ 0 w 9316309"/>
              <a:gd name="connsiteY5" fmla="*/ 1 h 16328371"/>
              <a:gd name="connsiteX0" fmla="*/ 0 w 9316309"/>
              <a:gd name="connsiteY0" fmla="*/ 40438 h 16368808"/>
              <a:gd name="connsiteX1" fmla="*/ 3262655 w 9316309"/>
              <a:gd name="connsiteY1" fmla="*/ 0 h 16368808"/>
              <a:gd name="connsiteX2" fmla="*/ 9294839 w 9316309"/>
              <a:gd name="connsiteY2" fmla="*/ 4883567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262655 w 9316309"/>
              <a:gd name="connsiteY1" fmla="*/ 0 h 16368808"/>
              <a:gd name="connsiteX2" fmla="*/ 9294839 w 9316309"/>
              <a:gd name="connsiteY2" fmla="*/ 4883567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520357 w 9316309"/>
              <a:gd name="connsiteY1" fmla="*/ 0 h 16368808"/>
              <a:gd name="connsiteX2" fmla="*/ 9294839 w 9316309"/>
              <a:gd name="connsiteY2" fmla="*/ 4883567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520357 w 9316309"/>
              <a:gd name="connsiteY1" fmla="*/ 0 h 16368808"/>
              <a:gd name="connsiteX2" fmla="*/ 9294842 w 9316309"/>
              <a:gd name="connsiteY2" fmla="*/ 4853239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720792 w 9316309"/>
              <a:gd name="connsiteY1" fmla="*/ 0 h 16368808"/>
              <a:gd name="connsiteX2" fmla="*/ 9294842 w 9316309"/>
              <a:gd name="connsiteY2" fmla="*/ 4853239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720792 w 9316309"/>
              <a:gd name="connsiteY1" fmla="*/ 0 h 16368808"/>
              <a:gd name="connsiteX2" fmla="*/ 9294845 w 9316309"/>
              <a:gd name="connsiteY2" fmla="*/ 4676329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720792 w 9316309"/>
              <a:gd name="connsiteY1" fmla="*/ 0 h 16368808"/>
              <a:gd name="connsiteX2" fmla="*/ 9294845 w 9316309"/>
              <a:gd name="connsiteY2" fmla="*/ 4676329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720792 w 9316309"/>
              <a:gd name="connsiteY1" fmla="*/ 0 h 16368808"/>
              <a:gd name="connsiteX2" fmla="*/ 9294845 w 9316309"/>
              <a:gd name="connsiteY2" fmla="*/ 4676329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720792 w 9316309"/>
              <a:gd name="connsiteY1" fmla="*/ 0 h 16368808"/>
              <a:gd name="connsiteX2" fmla="*/ 9294845 w 9316309"/>
              <a:gd name="connsiteY2" fmla="*/ 4676329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0 h 16328370"/>
              <a:gd name="connsiteX1" fmla="*/ 3720794 w 9316309"/>
              <a:gd name="connsiteY1" fmla="*/ 6737 h 16328370"/>
              <a:gd name="connsiteX2" fmla="*/ 9294845 w 9316309"/>
              <a:gd name="connsiteY2" fmla="*/ 4635891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3720794 w 9316309"/>
              <a:gd name="connsiteY1" fmla="*/ 6737 h 16328370"/>
              <a:gd name="connsiteX2" fmla="*/ 9294848 w 9316309"/>
              <a:gd name="connsiteY2" fmla="*/ 4658237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3720794 w 9316309"/>
              <a:gd name="connsiteY1" fmla="*/ 6737 h 16328370"/>
              <a:gd name="connsiteX2" fmla="*/ 9294848 w 9316309"/>
              <a:gd name="connsiteY2" fmla="*/ 4658237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3720794 w 9316309"/>
              <a:gd name="connsiteY1" fmla="*/ 6737 h 16328370"/>
              <a:gd name="connsiteX2" fmla="*/ 9294848 w 9316309"/>
              <a:gd name="connsiteY2" fmla="*/ 4658237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3720794 w 9316309"/>
              <a:gd name="connsiteY1" fmla="*/ 6737 h 16328370"/>
              <a:gd name="connsiteX2" fmla="*/ 9310957 w 9316309"/>
              <a:gd name="connsiteY2" fmla="*/ 4764382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3672478 w 9316309"/>
              <a:gd name="connsiteY1" fmla="*/ 6737 h 16328370"/>
              <a:gd name="connsiteX2" fmla="*/ 9310957 w 9316309"/>
              <a:gd name="connsiteY2" fmla="*/ 4764382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3672478 w 9316309"/>
              <a:gd name="connsiteY1" fmla="*/ 6737 h 16328370"/>
              <a:gd name="connsiteX2" fmla="*/ 9310957 w 9316309"/>
              <a:gd name="connsiteY2" fmla="*/ 4764382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3672478 w 9316309"/>
              <a:gd name="connsiteY1" fmla="*/ 6737 h 16328370"/>
              <a:gd name="connsiteX2" fmla="*/ 9310957 w 9316309"/>
              <a:gd name="connsiteY2" fmla="*/ 4764382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3672478 w 9316309"/>
              <a:gd name="connsiteY1" fmla="*/ 6737 h 16328370"/>
              <a:gd name="connsiteX2" fmla="*/ 9310957 w 9316309"/>
              <a:gd name="connsiteY2" fmla="*/ 4764382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3624163 w 9316309"/>
              <a:gd name="connsiteY1" fmla="*/ 21901 h 16328370"/>
              <a:gd name="connsiteX2" fmla="*/ 9310957 w 9316309"/>
              <a:gd name="connsiteY2" fmla="*/ 4764382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3624163 w 9316309"/>
              <a:gd name="connsiteY1" fmla="*/ 21901 h 16328370"/>
              <a:gd name="connsiteX2" fmla="*/ 9295669 w 9316309"/>
              <a:gd name="connsiteY2" fmla="*/ 4279870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3394855 w 9316309"/>
              <a:gd name="connsiteY1" fmla="*/ 9151 h 16328370"/>
              <a:gd name="connsiteX2" fmla="*/ 9295669 w 9316309"/>
              <a:gd name="connsiteY2" fmla="*/ 4279870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3599 h 16331969"/>
              <a:gd name="connsiteX1" fmla="*/ 3348993 w 9316309"/>
              <a:gd name="connsiteY1" fmla="*/ 0 h 16331969"/>
              <a:gd name="connsiteX2" fmla="*/ 9295669 w 9316309"/>
              <a:gd name="connsiteY2" fmla="*/ 4283469 h 16331969"/>
              <a:gd name="connsiteX3" fmla="*/ 9316309 w 9316309"/>
              <a:gd name="connsiteY3" fmla="*/ 16320175 h 16331969"/>
              <a:gd name="connsiteX4" fmla="*/ 0 w 9316309"/>
              <a:gd name="connsiteY4" fmla="*/ 16331969 h 16331969"/>
              <a:gd name="connsiteX5" fmla="*/ 0 w 9316309"/>
              <a:gd name="connsiteY5" fmla="*/ 3599 h 16331969"/>
              <a:gd name="connsiteX0" fmla="*/ 0 w 9316309"/>
              <a:gd name="connsiteY0" fmla="*/ 3599 h 16331969"/>
              <a:gd name="connsiteX1" fmla="*/ 3348993 w 9316309"/>
              <a:gd name="connsiteY1" fmla="*/ 0 h 16331969"/>
              <a:gd name="connsiteX2" fmla="*/ 9295669 w 9316309"/>
              <a:gd name="connsiteY2" fmla="*/ 4283469 h 16331969"/>
              <a:gd name="connsiteX3" fmla="*/ 9316309 w 9316309"/>
              <a:gd name="connsiteY3" fmla="*/ 16320175 h 16331969"/>
              <a:gd name="connsiteX4" fmla="*/ 0 w 9316309"/>
              <a:gd name="connsiteY4" fmla="*/ 16331969 h 16331969"/>
              <a:gd name="connsiteX5" fmla="*/ 0 w 9316309"/>
              <a:gd name="connsiteY5" fmla="*/ 3599 h 16331969"/>
              <a:gd name="connsiteX0" fmla="*/ 0 w 9316309"/>
              <a:gd name="connsiteY0" fmla="*/ 3599 h 16331969"/>
              <a:gd name="connsiteX1" fmla="*/ 3348993 w 9316309"/>
              <a:gd name="connsiteY1" fmla="*/ 0 h 16331969"/>
              <a:gd name="connsiteX2" fmla="*/ 9295671 w 9316309"/>
              <a:gd name="connsiteY2" fmla="*/ 4253378 h 16331969"/>
              <a:gd name="connsiteX3" fmla="*/ 9316309 w 9316309"/>
              <a:gd name="connsiteY3" fmla="*/ 16320175 h 16331969"/>
              <a:gd name="connsiteX4" fmla="*/ 0 w 9316309"/>
              <a:gd name="connsiteY4" fmla="*/ 16331969 h 16331969"/>
              <a:gd name="connsiteX5" fmla="*/ 0 w 9316309"/>
              <a:gd name="connsiteY5" fmla="*/ 3599 h 16331969"/>
              <a:gd name="connsiteX0" fmla="*/ 0 w 9316309"/>
              <a:gd name="connsiteY0" fmla="*/ 3599 h 16331969"/>
              <a:gd name="connsiteX1" fmla="*/ 3348993 w 9316309"/>
              <a:gd name="connsiteY1" fmla="*/ 0 h 16331969"/>
              <a:gd name="connsiteX2" fmla="*/ 9295671 w 9316309"/>
              <a:gd name="connsiteY2" fmla="*/ 4253378 h 16331969"/>
              <a:gd name="connsiteX3" fmla="*/ 9316309 w 9316309"/>
              <a:gd name="connsiteY3" fmla="*/ 16320175 h 16331969"/>
              <a:gd name="connsiteX4" fmla="*/ 0 w 9316309"/>
              <a:gd name="connsiteY4" fmla="*/ 16331969 h 16331969"/>
              <a:gd name="connsiteX5" fmla="*/ 0 w 9316309"/>
              <a:gd name="connsiteY5" fmla="*/ 3599 h 16331969"/>
              <a:gd name="connsiteX0" fmla="*/ 0 w 9316309"/>
              <a:gd name="connsiteY0" fmla="*/ 3599 h 16331969"/>
              <a:gd name="connsiteX1" fmla="*/ 3348993 w 9316309"/>
              <a:gd name="connsiteY1" fmla="*/ 0 h 16331969"/>
              <a:gd name="connsiteX2" fmla="*/ 9307237 w 9316309"/>
              <a:gd name="connsiteY2" fmla="*/ 4253378 h 16331969"/>
              <a:gd name="connsiteX3" fmla="*/ 9316309 w 9316309"/>
              <a:gd name="connsiteY3" fmla="*/ 16320175 h 16331969"/>
              <a:gd name="connsiteX4" fmla="*/ 0 w 9316309"/>
              <a:gd name="connsiteY4" fmla="*/ 16331969 h 16331969"/>
              <a:gd name="connsiteX5" fmla="*/ 0 w 9316309"/>
              <a:gd name="connsiteY5" fmla="*/ 3599 h 16331969"/>
              <a:gd name="connsiteX0" fmla="*/ 0 w 9316311"/>
              <a:gd name="connsiteY0" fmla="*/ 3599 h 16331969"/>
              <a:gd name="connsiteX1" fmla="*/ 3348993 w 9316311"/>
              <a:gd name="connsiteY1" fmla="*/ 0 h 16331969"/>
              <a:gd name="connsiteX2" fmla="*/ 9307237 w 9316311"/>
              <a:gd name="connsiteY2" fmla="*/ 4253378 h 16331969"/>
              <a:gd name="connsiteX3" fmla="*/ 9316311 w 9316311"/>
              <a:gd name="connsiteY3" fmla="*/ 16324997 h 16331969"/>
              <a:gd name="connsiteX4" fmla="*/ 0 w 9316311"/>
              <a:gd name="connsiteY4" fmla="*/ 16331969 h 16331969"/>
              <a:gd name="connsiteX5" fmla="*/ 0 w 9316311"/>
              <a:gd name="connsiteY5" fmla="*/ 3599 h 1633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16311" h="16331969">
                <a:moveTo>
                  <a:pt x="0" y="3599"/>
                </a:moveTo>
                <a:lnTo>
                  <a:pt x="3348993" y="0"/>
                </a:lnTo>
                <a:cubicBezTo>
                  <a:pt x="3540667" y="2727597"/>
                  <a:pt x="6117466" y="4351294"/>
                  <a:pt x="9307237" y="4253378"/>
                </a:cubicBezTo>
                <a:cubicBezTo>
                  <a:pt x="9316474" y="8367777"/>
                  <a:pt x="9307074" y="12210598"/>
                  <a:pt x="9316311" y="16324997"/>
                </a:cubicBezTo>
                <a:lnTo>
                  <a:pt x="0" y="16331969"/>
                </a:lnTo>
                <a:lnTo>
                  <a:pt x="0" y="3599"/>
                </a:ln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Single Corner Snipped 2">
            <a:extLst>
              <a:ext uri="{FF2B5EF4-FFF2-40B4-BE49-F238E27FC236}">
                <a16:creationId xmlns:a16="http://schemas.microsoft.com/office/drawing/2014/main" id="{CD620D98-3480-4966-9606-B6296570FDF1}"/>
              </a:ext>
            </a:extLst>
          </p:cNvPr>
          <p:cNvSpPr/>
          <p:nvPr/>
        </p:nvSpPr>
        <p:spPr>
          <a:xfrm rot="5400000" flipV="1">
            <a:off x="25569346" y="471403"/>
            <a:ext cx="10766690" cy="19851876"/>
          </a:xfrm>
          <a:custGeom>
            <a:avLst/>
            <a:gdLst>
              <a:gd name="connsiteX0" fmla="*/ 0 w 9466633"/>
              <a:gd name="connsiteY0" fmla="*/ 0 h 16328370"/>
              <a:gd name="connsiteX1" fmla="*/ 4733317 w 9466633"/>
              <a:gd name="connsiteY1" fmla="*/ 0 h 16328370"/>
              <a:gd name="connsiteX2" fmla="*/ 9466633 w 9466633"/>
              <a:gd name="connsiteY2" fmla="*/ 4733317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66633 w 9466633"/>
              <a:gd name="connsiteY2" fmla="*/ 4733318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66633 w 9466633"/>
              <a:gd name="connsiteY2" fmla="*/ 4733318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383505 w 9466633"/>
              <a:gd name="connsiteY2" fmla="*/ 3957464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383505 w 9466633"/>
              <a:gd name="connsiteY2" fmla="*/ 3957464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38923 w 9466633"/>
              <a:gd name="connsiteY2" fmla="*/ 3985174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11214 w 9466633"/>
              <a:gd name="connsiteY2" fmla="*/ 3902047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9299"/>
              <a:gd name="connsiteY0" fmla="*/ 1 h 16328371"/>
              <a:gd name="connsiteX1" fmla="*/ 3541829 w 9469299"/>
              <a:gd name="connsiteY1" fmla="*/ 0 h 16328371"/>
              <a:gd name="connsiteX2" fmla="*/ 9466633 w 9469299"/>
              <a:gd name="connsiteY2" fmla="*/ 3874338 h 16328371"/>
              <a:gd name="connsiteX3" fmla="*/ 9466633 w 9469299"/>
              <a:gd name="connsiteY3" fmla="*/ 16328371 h 16328371"/>
              <a:gd name="connsiteX4" fmla="*/ 0 w 9469299"/>
              <a:gd name="connsiteY4" fmla="*/ 16328371 h 16328371"/>
              <a:gd name="connsiteX5" fmla="*/ 0 w 9469299"/>
              <a:gd name="connsiteY5" fmla="*/ 1 h 16328371"/>
              <a:gd name="connsiteX0" fmla="*/ 0 w 9469299"/>
              <a:gd name="connsiteY0" fmla="*/ 1 h 16328371"/>
              <a:gd name="connsiteX1" fmla="*/ 3541829 w 9469299"/>
              <a:gd name="connsiteY1" fmla="*/ 0 h 16328371"/>
              <a:gd name="connsiteX2" fmla="*/ 9466633 w 9469299"/>
              <a:gd name="connsiteY2" fmla="*/ 3874338 h 16328371"/>
              <a:gd name="connsiteX3" fmla="*/ 9466633 w 9469299"/>
              <a:gd name="connsiteY3" fmla="*/ 16328371 h 16328371"/>
              <a:gd name="connsiteX4" fmla="*/ 0 w 9469299"/>
              <a:gd name="connsiteY4" fmla="*/ 16328371 h 16328371"/>
              <a:gd name="connsiteX5" fmla="*/ 0 w 9469299"/>
              <a:gd name="connsiteY5" fmla="*/ 1 h 16328371"/>
              <a:gd name="connsiteX0" fmla="*/ 0 w 9469302"/>
              <a:gd name="connsiteY0" fmla="*/ 1 h 16328371"/>
              <a:gd name="connsiteX1" fmla="*/ 3541829 w 9469302"/>
              <a:gd name="connsiteY1" fmla="*/ 0 h 16328371"/>
              <a:gd name="connsiteX2" fmla="*/ 9466636 w 9469302"/>
              <a:gd name="connsiteY2" fmla="*/ 3874338 h 16328371"/>
              <a:gd name="connsiteX3" fmla="*/ 9466633 w 9469302"/>
              <a:gd name="connsiteY3" fmla="*/ 16328371 h 16328371"/>
              <a:gd name="connsiteX4" fmla="*/ 0 w 9469302"/>
              <a:gd name="connsiteY4" fmla="*/ 16328371 h 16328371"/>
              <a:gd name="connsiteX5" fmla="*/ 0 w 9469302"/>
              <a:gd name="connsiteY5" fmla="*/ 1 h 16328371"/>
              <a:gd name="connsiteX0" fmla="*/ 0 w 9469302"/>
              <a:gd name="connsiteY0" fmla="*/ 1 h 16328371"/>
              <a:gd name="connsiteX1" fmla="*/ 3541829 w 9469302"/>
              <a:gd name="connsiteY1" fmla="*/ 0 h 16328371"/>
              <a:gd name="connsiteX2" fmla="*/ 9466636 w 9469302"/>
              <a:gd name="connsiteY2" fmla="*/ 3874338 h 16328371"/>
              <a:gd name="connsiteX3" fmla="*/ 9466633 w 9469302"/>
              <a:gd name="connsiteY3" fmla="*/ 16328371 h 16328371"/>
              <a:gd name="connsiteX4" fmla="*/ 0 w 9469302"/>
              <a:gd name="connsiteY4" fmla="*/ 16328371 h 16328371"/>
              <a:gd name="connsiteX5" fmla="*/ 0 w 9469302"/>
              <a:gd name="connsiteY5" fmla="*/ 1 h 16328371"/>
              <a:gd name="connsiteX0" fmla="*/ 0 w 9469303"/>
              <a:gd name="connsiteY0" fmla="*/ 1 h 16328371"/>
              <a:gd name="connsiteX1" fmla="*/ 3541829 w 9469303"/>
              <a:gd name="connsiteY1" fmla="*/ 0 h 16328371"/>
              <a:gd name="connsiteX2" fmla="*/ 9466638 w 9469303"/>
              <a:gd name="connsiteY2" fmla="*/ 4254231 h 16328371"/>
              <a:gd name="connsiteX3" fmla="*/ 9466633 w 9469303"/>
              <a:gd name="connsiteY3" fmla="*/ 16328371 h 16328371"/>
              <a:gd name="connsiteX4" fmla="*/ 0 w 9469303"/>
              <a:gd name="connsiteY4" fmla="*/ 16328371 h 16328371"/>
              <a:gd name="connsiteX5" fmla="*/ 0 w 9469303"/>
              <a:gd name="connsiteY5" fmla="*/ 1 h 16328371"/>
              <a:gd name="connsiteX0" fmla="*/ 0 w 9469303"/>
              <a:gd name="connsiteY0" fmla="*/ 1 h 16328371"/>
              <a:gd name="connsiteX1" fmla="*/ 3112471 w 9469303"/>
              <a:gd name="connsiteY1" fmla="*/ 0 h 16328371"/>
              <a:gd name="connsiteX2" fmla="*/ 9466638 w 9469303"/>
              <a:gd name="connsiteY2" fmla="*/ 4254231 h 16328371"/>
              <a:gd name="connsiteX3" fmla="*/ 9466633 w 9469303"/>
              <a:gd name="connsiteY3" fmla="*/ 16328371 h 16328371"/>
              <a:gd name="connsiteX4" fmla="*/ 0 w 9469303"/>
              <a:gd name="connsiteY4" fmla="*/ 16328371 h 16328371"/>
              <a:gd name="connsiteX5" fmla="*/ 0 w 9469303"/>
              <a:gd name="connsiteY5" fmla="*/ 1 h 16328371"/>
              <a:gd name="connsiteX0" fmla="*/ 0 w 9469303"/>
              <a:gd name="connsiteY0" fmla="*/ 1 h 16328371"/>
              <a:gd name="connsiteX1" fmla="*/ 3112471 w 9469303"/>
              <a:gd name="connsiteY1" fmla="*/ 0 h 16328371"/>
              <a:gd name="connsiteX2" fmla="*/ 9466638 w 9469303"/>
              <a:gd name="connsiteY2" fmla="*/ 4254231 h 16328371"/>
              <a:gd name="connsiteX3" fmla="*/ 9466633 w 9469303"/>
              <a:gd name="connsiteY3" fmla="*/ 16328371 h 16328371"/>
              <a:gd name="connsiteX4" fmla="*/ 0 w 9469303"/>
              <a:gd name="connsiteY4" fmla="*/ 16328371 h 16328371"/>
              <a:gd name="connsiteX5" fmla="*/ 0 w 946930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421443 w 9466633"/>
              <a:gd name="connsiteY2" fmla="*/ 4745855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421443 w 9466633"/>
              <a:gd name="connsiteY2" fmla="*/ 4745855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421443 w 9466633"/>
              <a:gd name="connsiteY2" fmla="*/ 4745855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421443 w 9466633"/>
              <a:gd name="connsiteY2" fmla="*/ 4745855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421446 w 9466633"/>
              <a:gd name="connsiteY2" fmla="*/ 4812897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376253 w 9466633"/>
              <a:gd name="connsiteY2" fmla="*/ 4812900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376253 w 9466633"/>
              <a:gd name="connsiteY2" fmla="*/ 4812900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376253 w 9466633"/>
              <a:gd name="connsiteY2" fmla="*/ 4812900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376253 w 9466633"/>
              <a:gd name="connsiteY2" fmla="*/ 4812900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376253 w 9466633"/>
              <a:gd name="connsiteY2" fmla="*/ 4812900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376253 w 9466633"/>
              <a:gd name="connsiteY2" fmla="*/ 4812900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376253 w 9466633"/>
              <a:gd name="connsiteY2" fmla="*/ 4812900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376255 w 9466633"/>
              <a:gd name="connsiteY2" fmla="*/ 4701171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376255 w 9466633"/>
              <a:gd name="connsiteY2" fmla="*/ 4701171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376258 w 9466633"/>
              <a:gd name="connsiteY2" fmla="*/ 4883138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112471 w 9466633"/>
              <a:gd name="connsiteY1" fmla="*/ 0 h 16328371"/>
              <a:gd name="connsiteX2" fmla="*/ 9376258 w 9466633"/>
              <a:gd name="connsiteY2" fmla="*/ 4883138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0 h 16328370"/>
              <a:gd name="connsiteX1" fmla="*/ 3472000 w 9466633"/>
              <a:gd name="connsiteY1" fmla="*/ 1 h 16328370"/>
              <a:gd name="connsiteX2" fmla="*/ 9376258 w 9466633"/>
              <a:gd name="connsiteY2" fmla="*/ 4883137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472000 w 9466633"/>
              <a:gd name="connsiteY1" fmla="*/ 1 h 16328370"/>
              <a:gd name="connsiteX2" fmla="*/ 9376258 w 9466633"/>
              <a:gd name="connsiteY2" fmla="*/ 4883137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472000 w 9466633"/>
              <a:gd name="connsiteY1" fmla="*/ 1 h 16328370"/>
              <a:gd name="connsiteX2" fmla="*/ 9376258 w 9466633"/>
              <a:gd name="connsiteY2" fmla="*/ 4883137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472000 w 9466633"/>
              <a:gd name="connsiteY1" fmla="*/ 1 h 16328370"/>
              <a:gd name="connsiteX2" fmla="*/ 9408943 w 9466633"/>
              <a:gd name="connsiteY2" fmla="*/ 4883137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472000 w 9466633"/>
              <a:gd name="connsiteY1" fmla="*/ 1 h 16328370"/>
              <a:gd name="connsiteX2" fmla="*/ 9441627 w 9466633"/>
              <a:gd name="connsiteY2" fmla="*/ 4852810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22343 h 16350713"/>
              <a:gd name="connsiteX1" fmla="*/ 3302741 w 9466633"/>
              <a:gd name="connsiteY1" fmla="*/ 0 h 16350713"/>
              <a:gd name="connsiteX2" fmla="*/ 9441627 w 9466633"/>
              <a:gd name="connsiteY2" fmla="*/ 4875153 h 16350713"/>
              <a:gd name="connsiteX3" fmla="*/ 9466633 w 9466633"/>
              <a:gd name="connsiteY3" fmla="*/ 16350713 h 16350713"/>
              <a:gd name="connsiteX4" fmla="*/ 0 w 9466633"/>
              <a:gd name="connsiteY4" fmla="*/ 16350713 h 16350713"/>
              <a:gd name="connsiteX5" fmla="*/ 0 w 9466633"/>
              <a:gd name="connsiteY5" fmla="*/ 22343 h 16350713"/>
              <a:gd name="connsiteX0" fmla="*/ 0 w 9466633"/>
              <a:gd name="connsiteY0" fmla="*/ 22343 h 16350713"/>
              <a:gd name="connsiteX1" fmla="*/ 3218110 w 9466633"/>
              <a:gd name="connsiteY1" fmla="*/ 0 h 16350713"/>
              <a:gd name="connsiteX2" fmla="*/ 9441627 w 9466633"/>
              <a:gd name="connsiteY2" fmla="*/ 4875153 h 16350713"/>
              <a:gd name="connsiteX3" fmla="*/ 9466633 w 9466633"/>
              <a:gd name="connsiteY3" fmla="*/ 16350713 h 16350713"/>
              <a:gd name="connsiteX4" fmla="*/ 0 w 9466633"/>
              <a:gd name="connsiteY4" fmla="*/ 16350713 h 16350713"/>
              <a:gd name="connsiteX5" fmla="*/ 0 w 9466633"/>
              <a:gd name="connsiteY5" fmla="*/ 22343 h 16350713"/>
              <a:gd name="connsiteX0" fmla="*/ 0 w 9466633"/>
              <a:gd name="connsiteY0" fmla="*/ 22343 h 16350713"/>
              <a:gd name="connsiteX1" fmla="*/ 3218110 w 9466633"/>
              <a:gd name="connsiteY1" fmla="*/ 0 h 16350713"/>
              <a:gd name="connsiteX2" fmla="*/ 9441627 w 9466633"/>
              <a:gd name="connsiteY2" fmla="*/ 4875153 h 16350713"/>
              <a:gd name="connsiteX3" fmla="*/ 9466633 w 9466633"/>
              <a:gd name="connsiteY3" fmla="*/ 16350713 h 16350713"/>
              <a:gd name="connsiteX4" fmla="*/ 0 w 9466633"/>
              <a:gd name="connsiteY4" fmla="*/ 16350713 h 16350713"/>
              <a:gd name="connsiteX5" fmla="*/ 0 w 9466633"/>
              <a:gd name="connsiteY5" fmla="*/ 22343 h 16350713"/>
              <a:gd name="connsiteX0" fmla="*/ 0 w 9466633"/>
              <a:gd name="connsiteY0" fmla="*/ 22343 h 16350713"/>
              <a:gd name="connsiteX1" fmla="*/ 3218110 w 9466633"/>
              <a:gd name="connsiteY1" fmla="*/ 0 h 16350713"/>
              <a:gd name="connsiteX2" fmla="*/ 9441627 w 9466633"/>
              <a:gd name="connsiteY2" fmla="*/ 4696381 h 16350713"/>
              <a:gd name="connsiteX3" fmla="*/ 9466633 w 9466633"/>
              <a:gd name="connsiteY3" fmla="*/ 16350713 h 16350713"/>
              <a:gd name="connsiteX4" fmla="*/ 0 w 9466633"/>
              <a:gd name="connsiteY4" fmla="*/ 16350713 h 16350713"/>
              <a:gd name="connsiteX5" fmla="*/ 0 w 9466633"/>
              <a:gd name="connsiteY5" fmla="*/ 22343 h 16350713"/>
              <a:gd name="connsiteX0" fmla="*/ 0 w 9466633"/>
              <a:gd name="connsiteY0" fmla="*/ 22343 h 16350713"/>
              <a:gd name="connsiteX1" fmla="*/ 3218110 w 9466633"/>
              <a:gd name="connsiteY1" fmla="*/ 0 h 16350713"/>
              <a:gd name="connsiteX2" fmla="*/ 9441627 w 9466633"/>
              <a:gd name="connsiteY2" fmla="*/ 4696381 h 16350713"/>
              <a:gd name="connsiteX3" fmla="*/ 9466633 w 9466633"/>
              <a:gd name="connsiteY3" fmla="*/ 16350713 h 16350713"/>
              <a:gd name="connsiteX4" fmla="*/ 0 w 9466633"/>
              <a:gd name="connsiteY4" fmla="*/ 16350713 h 16350713"/>
              <a:gd name="connsiteX5" fmla="*/ 0 w 9466633"/>
              <a:gd name="connsiteY5" fmla="*/ 22343 h 16350713"/>
              <a:gd name="connsiteX0" fmla="*/ 0 w 9466633"/>
              <a:gd name="connsiteY0" fmla="*/ 0 h 16328370"/>
              <a:gd name="connsiteX1" fmla="*/ 3013706 w 9466633"/>
              <a:gd name="connsiteY1" fmla="*/ 3527 h 16328370"/>
              <a:gd name="connsiteX2" fmla="*/ 9441627 w 9466633"/>
              <a:gd name="connsiteY2" fmla="*/ 4674038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013706 w 9466633"/>
              <a:gd name="connsiteY1" fmla="*/ 3527 h 16328370"/>
              <a:gd name="connsiteX2" fmla="*/ 9428003 w 9466633"/>
              <a:gd name="connsiteY2" fmla="*/ 4143719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013706 w 9466633"/>
              <a:gd name="connsiteY1" fmla="*/ 3527 h 16328370"/>
              <a:gd name="connsiteX2" fmla="*/ 9441632 w 9466633"/>
              <a:gd name="connsiteY2" fmla="*/ 4195460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013706 w 9466633"/>
              <a:gd name="connsiteY1" fmla="*/ 3527 h 16328370"/>
              <a:gd name="connsiteX2" fmla="*/ 9441632 w 9466633"/>
              <a:gd name="connsiteY2" fmla="*/ 4195460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013706 w 9466633"/>
              <a:gd name="connsiteY1" fmla="*/ 3527 h 16328370"/>
              <a:gd name="connsiteX2" fmla="*/ 9441632 w 9466633"/>
              <a:gd name="connsiteY2" fmla="*/ 4195460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013706 w 9466633"/>
              <a:gd name="connsiteY1" fmla="*/ 3527 h 16328370"/>
              <a:gd name="connsiteX2" fmla="*/ 9441635 w 9466633"/>
              <a:gd name="connsiteY2" fmla="*/ 4156658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013706 w 9466633"/>
              <a:gd name="connsiteY1" fmla="*/ 3527 h 16328370"/>
              <a:gd name="connsiteX2" fmla="*/ 9441635 w 9466633"/>
              <a:gd name="connsiteY2" fmla="*/ 4156658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024570 w 9466633"/>
              <a:gd name="connsiteY1" fmla="*/ 3527 h 16328370"/>
              <a:gd name="connsiteX2" fmla="*/ 9441635 w 9466633"/>
              <a:gd name="connsiteY2" fmla="*/ 4156658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024570 w 9466633"/>
              <a:gd name="connsiteY1" fmla="*/ 3527 h 16328370"/>
              <a:gd name="connsiteX2" fmla="*/ 9441635 w 9466633"/>
              <a:gd name="connsiteY2" fmla="*/ 4156658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6637 h 16335007"/>
              <a:gd name="connsiteX1" fmla="*/ 3013705 w 9466633"/>
              <a:gd name="connsiteY1" fmla="*/ 0 h 16335007"/>
              <a:gd name="connsiteX2" fmla="*/ 9441635 w 9466633"/>
              <a:gd name="connsiteY2" fmla="*/ 4163295 h 16335007"/>
              <a:gd name="connsiteX3" fmla="*/ 9466633 w 9466633"/>
              <a:gd name="connsiteY3" fmla="*/ 16335007 h 16335007"/>
              <a:gd name="connsiteX4" fmla="*/ 0 w 9466633"/>
              <a:gd name="connsiteY4" fmla="*/ 16335007 h 16335007"/>
              <a:gd name="connsiteX5" fmla="*/ 0 w 9466633"/>
              <a:gd name="connsiteY5" fmla="*/ 6637 h 16335007"/>
              <a:gd name="connsiteX0" fmla="*/ 0 w 9466633"/>
              <a:gd name="connsiteY0" fmla="*/ 0 h 16328370"/>
              <a:gd name="connsiteX1" fmla="*/ 3013708 w 9466633"/>
              <a:gd name="connsiteY1" fmla="*/ 13693 h 16328370"/>
              <a:gd name="connsiteX2" fmla="*/ 9441635 w 9466633"/>
              <a:gd name="connsiteY2" fmla="*/ 4156658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013708 w 9466633"/>
              <a:gd name="connsiteY1" fmla="*/ 13693 h 16328370"/>
              <a:gd name="connsiteX2" fmla="*/ 9441635 w 9466633"/>
              <a:gd name="connsiteY2" fmla="*/ 4156658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013708 w 9466633"/>
              <a:gd name="connsiteY1" fmla="*/ 3529 h 16328370"/>
              <a:gd name="connsiteX2" fmla="*/ 9441635 w 9466633"/>
              <a:gd name="connsiteY2" fmla="*/ 4156658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0 h 16328370"/>
              <a:gd name="connsiteX1" fmla="*/ 3013708 w 9466633"/>
              <a:gd name="connsiteY1" fmla="*/ 3529 h 16328370"/>
              <a:gd name="connsiteX2" fmla="*/ 9457097 w 9466633"/>
              <a:gd name="connsiteY2" fmla="*/ 4151837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66633" h="16328370">
                <a:moveTo>
                  <a:pt x="0" y="0"/>
                </a:moveTo>
                <a:lnTo>
                  <a:pt x="3013708" y="3529"/>
                </a:lnTo>
                <a:cubicBezTo>
                  <a:pt x="3242658" y="3023976"/>
                  <a:pt x="6127270" y="4961333"/>
                  <a:pt x="9457097" y="4151837"/>
                </a:cubicBezTo>
                <a:cubicBezTo>
                  <a:pt x="9466336" y="5562314"/>
                  <a:pt x="9457396" y="12213971"/>
                  <a:pt x="9466633" y="16328370"/>
                </a:cubicBezTo>
                <a:lnTo>
                  <a:pt x="0" y="1632837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858BF0C-697C-4053-A706-83EAC2B9E58C}"/>
              </a:ext>
            </a:extLst>
          </p:cNvPr>
          <p:cNvGrpSpPr/>
          <p:nvPr/>
        </p:nvGrpSpPr>
        <p:grpSpPr>
          <a:xfrm>
            <a:off x="9205519" y="5113262"/>
            <a:ext cx="9782500" cy="3349038"/>
            <a:chOff x="1336416" y="1671050"/>
            <a:chExt cx="10098044" cy="3457065"/>
          </a:xfrm>
          <a:noFill/>
        </p:grpSpPr>
        <p:grpSp>
          <p:nvGrpSpPr>
            <p:cNvPr id="88" name="Group 59">
              <a:extLst>
                <a:ext uri="{FF2B5EF4-FFF2-40B4-BE49-F238E27FC236}">
                  <a16:creationId xmlns:a16="http://schemas.microsoft.com/office/drawing/2014/main" id="{347662CC-6EA4-42A7-ABCD-C1F84BEBF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6416" y="1770506"/>
              <a:ext cx="4429287" cy="3264292"/>
              <a:chOff x="411268" y="1378732"/>
              <a:chExt cx="6158059" cy="4539380"/>
            </a:xfrm>
            <a:grpFill/>
          </p:grpSpPr>
          <p:sp>
            <p:nvSpPr>
              <p:cNvPr id="119" name="Freeform 61">
                <a:extLst>
                  <a:ext uri="{FF2B5EF4-FFF2-40B4-BE49-F238E27FC236}">
                    <a16:creationId xmlns:a16="http://schemas.microsoft.com/office/drawing/2014/main" id="{6711ED34-63F9-4CD8-B8D3-468F7CA998F4}"/>
                  </a:ext>
                </a:extLst>
              </p:cNvPr>
              <p:cNvSpPr/>
              <p:nvPr/>
            </p:nvSpPr>
            <p:spPr>
              <a:xfrm>
                <a:off x="1435803" y="1892504"/>
                <a:ext cx="3701323" cy="3536584"/>
              </a:xfrm>
              <a:custGeom>
                <a:avLst/>
                <a:gdLst>
                  <a:gd name="connsiteX0" fmla="*/ 2288805 w 4566390"/>
                  <a:gd name="connsiteY0" fmla="*/ 0 h 4364436"/>
                  <a:gd name="connsiteX1" fmla="*/ 0 w 4566390"/>
                  <a:gd name="connsiteY1" fmla="*/ 1660505 h 4364436"/>
                  <a:gd name="connsiteX2" fmla="*/ 875132 w 4566390"/>
                  <a:gd name="connsiteY2" fmla="*/ 4364436 h 4364436"/>
                  <a:gd name="connsiteX3" fmla="*/ 3696869 w 4566390"/>
                  <a:gd name="connsiteY3" fmla="*/ 4347607 h 4364436"/>
                  <a:gd name="connsiteX4" fmla="*/ 4566390 w 4566390"/>
                  <a:gd name="connsiteY4" fmla="*/ 1660505 h 4364436"/>
                  <a:gd name="connsiteX5" fmla="*/ 2288805 w 4566390"/>
                  <a:gd name="connsiteY5" fmla="*/ 0 h 4364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66390" h="4364436">
                    <a:moveTo>
                      <a:pt x="2288805" y="0"/>
                    </a:moveTo>
                    <a:lnTo>
                      <a:pt x="0" y="1660505"/>
                    </a:lnTo>
                    <a:lnTo>
                      <a:pt x="875132" y="4364436"/>
                    </a:lnTo>
                    <a:lnTo>
                      <a:pt x="3696869" y="4347607"/>
                    </a:lnTo>
                    <a:lnTo>
                      <a:pt x="4566390" y="1660505"/>
                    </a:lnTo>
                    <a:lnTo>
                      <a:pt x="2288805" y="0"/>
                    </a:lnTo>
                    <a:close/>
                  </a:path>
                </a:pathLst>
              </a:custGeom>
              <a:grp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/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1DC3FAF1-DDBD-4A20-9211-5343A53539C8}"/>
                  </a:ext>
                </a:extLst>
              </p:cNvPr>
              <p:cNvCxnSpPr>
                <a:stCxn id="119" idx="1"/>
              </p:cNvCxnSpPr>
              <p:nvPr/>
            </p:nvCxnSpPr>
            <p:spPr>
              <a:xfrm>
                <a:off x="1435803" y="3236935"/>
                <a:ext cx="1849557" cy="600469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523B5269-7A21-4FD9-9226-ADB6E1737F0C}"/>
                  </a:ext>
                </a:extLst>
              </p:cNvPr>
              <p:cNvCxnSpPr>
                <a:stCxn id="119" idx="0"/>
              </p:cNvCxnSpPr>
              <p:nvPr/>
            </p:nvCxnSpPr>
            <p:spPr>
              <a:xfrm flipH="1">
                <a:off x="3285360" y="1892504"/>
                <a:ext cx="4414" cy="1944900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F33F5FF-2F3D-41E8-A337-D61DB1A1EB9B}"/>
                  </a:ext>
                </a:extLst>
              </p:cNvPr>
              <p:cNvCxnSpPr>
                <a:stCxn id="119" idx="2"/>
              </p:cNvCxnSpPr>
              <p:nvPr/>
            </p:nvCxnSpPr>
            <p:spPr>
              <a:xfrm flipV="1">
                <a:off x="2144286" y="3837404"/>
                <a:ext cx="1141075" cy="1591684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F7E2F997-B10D-478B-9BFB-C9F7EC42F60A}"/>
                  </a:ext>
                </a:extLst>
              </p:cNvPr>
              <p:cNvCxnSpPr>
                <a:stCxn id="119" idx="3"/>
              </p:cNvCxnSpPr>
              <p:nvPr/>
            </p:nvCxnSpPr>
            <p:spPr>
              <a:xfrm flipH="1" flipV="1">
                <a:off x="3285360" y="3837404"/>
                <a:ext cx="1147697" cy="1578439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A015E47-F15E-48DA-B670-5DC7260CC623}"/>
                  </a:ext>
                </a:extLst>
              </p:cNvPr>
              <p:cNvCxnSpPr>
                <a:stCxn id="119" idx="4"/>
              </p:cNvCxnSpPr>
              <p:nvPr/>
            </p:nvCxnSpPr>
            <p:spPr>
              <a:xfrm flipH="1">
                <a:off x="3285360" y="3236935"/>
                <a:ext cx="1851765" cy="600469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9C3A3794-E078-46CC-820E-5AEDC3F84313}"/>
                  </a:ext>
                </a:extLst>
              </p:cNvPr>
              <p:cNvSpPr/>
              <p:nvPr/>
            </p:nvSpPr>
            <p:spPr>
              <a:xfrm>
                <a:off x="3236804" y="1850559"/>
                <a:ext cx="97113" cy="97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07F366CC-5913-442E-978D-EBACC81A7300}"/>
                  </a:ext>
                </a:extLst>
              </p:cNvPr>
              <p:cNvSpPr/>
              <p:nvPr/>
            </p:nvSpPr>
            <p:spPr>
              <a:xfrm>
                <a:off x="1396075" y="3188368"/>
                <a:ext cx="97113" cy="97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CEF00C8-4277-4339-883C-0AAE497DF2CD}"/>
                  </a:ext>
                </a:extLst>
              </p:cNvPr>
              <p:cNvSpPr/>
              <p:nvPr/>
            </p:nvSpPr>
            <p:spPr>
              <a:xfrm>
                <a:off x="2095729" y="5371690"/>
                <a:ext cx="97113" cy="97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C47AF90-4D96-4F2D-897A-29B352EEEE7A}"/>
                  </a:ext>
                </a:extLst>
              </p:cNvPr>
              <p:cNvSpPr/>
              <p:nvPr/>
            </p:nvSpPr>
            <p:spPr>
              <a:xfrm>
                <a:off x="4393329" y="5351821"/>
                <a:ext cx="97113" cy="97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B0842E2-DC88-4873-9D9F-8836AFDACB1A}"/>
                  </a:ext>
                </a:extLst>
              </p:cNvPr>
              <p:cNvSpPr/>
              <p:nvPr/>
            </p:nvSpPr>
            <p:spPr>
              <a:xfrm>
                <a:off x="5079741" y="3194991"/>
                <a:ext cx="97113" cy="971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30" name="TextBox 72">
                <a:extLst>
                  <a:ext uri="{FF2B5EF4-FFF2-40B4-BE49-F238E27FC236}">
                    <a16:creationId xmlns:a16="http://schemas.microsoft.com/office/drawing/2014/main" id="{1EF26964-79EB-4932-98C4-B2FCB1210E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3788" y="1378732"/>
                <a:ext cx="2804534" cy="4859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1600" dirty="0">
                    <a:latin typeface="Times New Roman" pitchFamily="18" charset="0"/>
                    <a:cs typeface="Times New Roman" pitchFamily="18" charset="0"/>
                  </a:rPr>
                  <a:t>Mechanical  Strength</a:t>
                </a:r>
              </a:p>
            </p:txBody>
          </p:sp>
          <p:sp>
            <p:nvSpPr>
              <p:cNvPr id="131" name="TextBox 73">
                <a:extLst>
                  <a:ext uri="{FF2B5EF4-FFF2-40B4-BE49-F238E27FC236}">
                    <a16:creationId xmlns:a16="http://schemas.microsoft.com/office/drawing/2014/main" id="{3228C105-0D93-414B-947B-D89980CED2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77643" y="2938917"/>
                <a:ext cx="1591684" cy="8394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600" dirty="0">
                    <a:latin typeface="Times New Roman" pitchFamily="18" charset="0"/>
                    <a:cs typeface="Times New Roman" pitchFamily="18" charset="0"/>
                  </a:rPr>
                  <a:t>HEE Resistance</a:t>
                </a:r>
              </a:p>
            </p:txBody>
          </p:sp>
          <p:sp>
            <p:nvSpPr>
              <p:cNvPr id="132" name="TextBox 74">
                <a:extLst>
                  <a:ext uri="{FF2B5EF4-FFF2-40B4-BE49-F238E27FC236}">
                    <a16:creationId xmlns:a16="http://schemas.microsoft.com/office/drawing/2014/main" id="{C8719AE9-CC82-4731-A7D0-8D66B765F1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63210" y="5246019"/>
                <a:ext cx="1408506" cy="4859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1600" dirty="0">
                    <a:latin typeface="Times New Roman" pitchFamily="18" charset="0"/>
                    <a:cs typeface="Times New Roman" pitchFamily="18" charset="0"/>
                  </a:rPr>
                  <a:t>Ductility</a:t>
                </a:r>
              </a:p>
            </p:txBody>
          </p:sp>
          <p:sp>
            <p:nvSpPr>
              <p:cNvPr id="133" name="TextBox 75">
                <a:extLst>
                  <a:ext uri="{FF2B5EF4-FFF2-40B4-BE49-F238E27FC236}">
                    <a16:creationId xmlns:a16="http://schemas.microsoft.com/office/drawing/2014/main" id="{36042AB5-76CF-4007-83F8-24BC531895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9620" y="5078683"/>
                <a:ext cx="1818657" cy="83942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1600" dirty="0">
                    <a:latin typeface="Times New Roman" pitchFamily="18" charset="0"/>
                    <a:cs typeface="Times New Roman" pitchFamily="18" charset="0"/>
                  </a:rPr>
                  <a:t>Thermal Conductivity</a:t>
                </a:r>
              </a:p>
            </p:txBody>
          </p:sp>
          <p:sp>
            <p:nvSpPr>
              <p:cNvPr id="134" name="TextBox 76">
                <a:extLst>
                  <a:ext uri="{FF2B5EF4-FFF2-40B4-BE49-F238E27FC236}">
                    <a16:creationId xmlns:a16="http://schemas.microsoft.com/office/drawing/2014/main" id="{8F4BAA0A-DAED-4065-A056-5DD3693F41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1268" y="3006977"/>
                <a:ext cx="1293220" cy="4859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600" dirty="0">
                    <a:latin typeface="Times New Roman" pitchFamily="18" charset="0"/>
                    <a:cs typeface="Times New Roman" pitchFamily="18" charset="0"/>
                  </a:rPr>
                  <a:t>LCF</a:t>
                </a: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89741E3C-B6FA-46E2-811B-D5890F719D0B}"/>
                  </a:ext>
                </a:extLst>
              </p:cNvPr>
              <p:cNvSpPr/>
              <p:nvPr/>
            </p:nvSpPr>
            <p:spPr>
              <a:xfrm>
                <a:off x="3212527" y="3751308"/>
                <a:ext cx="163326" cy="1633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89" name="Right Arrow 4">
              <a:extLst>
                <a:ext uri="{FF2B5EF4-FFF2-40B4-BE49-F238E27FC236}">
                  <a16:creationId xmlns:a16="http://schemas.microsoft.com/office/drawing/2014/main" id="{D184EE8D-91A8-4783-A3F2-FE60A8DBF720}"/>
                </a:ext>
              </a:extLst>
            </p:cNvPr>
            <p:cNvSpPr/>
            <p:nvPr/>
          </p:nvSpPr>
          <p:spPr>
            <a:xfrm>
              <a:off x="5767291" y="3204927"/>
              <a:ext cx="724277" cy="308211"/>
            </a:xfrm>
            <a:prstGeom prst="rightArrow">
              <a:avLst/>
            </a:prstGeom>
            <a:grp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rgbClr val="FFFFFF"/>
                </a:solidFill>
                <a:cs typeface="Arial" pitchFamily="34" charset="0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F070E15-E0A6-466C-AD06-7E22CD4BAD95}"/>
                </a:ext>
              </a:extLst>
            </p:cNvPr>
            <p:cNvGrpSpPr/>
            <p:nvPr/>
          </p:nvGrpSpPr>
          <p:grpSpPr>
            <a:xfrm>
              <a:off x="6531851" y="1671050"/>
              <a:ext cx="4902609" cy="3457065"/>
              <a:chOff x="7000960" y="1694903"/>
              <a:chExt cx="4902609" cy="3457065"/>
            </a:xfrm>
            <a:grpFill/>
          </p:grpSpPr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9B4018B8-066B-4A39-8C06-4980F618A907}"/>
                  </a:ext>
                </a:extLst>
              </p:cNvPr>
              <p:cNvCxnSpPr/>
              <p:nvPr/>
            </p:nvCxnSpPr>
            <p:spPr bwMode="auto">
              <a:xfrm>
                <a:off x="9467851" y="2078040"/>
                <a:ext cx="0" cy="182880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0951F046-A46D-47CC-9C01-61DC3C5AF670}"/>
                  </a:ext>
                </a:extLst>
              </p:cNvPr>
              <p:cNvCxnSpPr/>
              <p:nvPr/>
            </p:nvCxnSpPr>
            <p:spPr bwMode="auto">
              <a:xfrm flipH="1" flipV="1">
                <a:off x="7956551" y="3024190"/>
                <a:ext cx="157163" cy="39687"/>
              </a:xfrm>
              <a:prstGeom prst="straightConnector1">
                <a:avLst/>
              </a:prstGeom>
              <a:grpFill/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745070EF-B624-482F-AE73-9F57418B8BB7}"/>
                  </a:ext>
                </a:extLst>
              </p:cNvPr>
              <p:cNvCxnSpPr/>
              <p:nvPr/>
            </p:nvCxnSpPr>
            <p:spPr bwMode="auto">
              <a:xfrm rot="21180000" flipH="1">
                <a:off x="8551864" y="4678365"/>
                <a:ext cx="87312" cy="85725"/>
              </a:xfrm>
              <a:prstGeom prst="straightConnector1">
                <a:avLst/>
              </a:prstGeom>
              <a:grpFill/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71F0E096-EA63-49D6-9825-A8E1F33DBAEE}"/>
                  </a:ext>
                </a:extLst>
              </p:cNvPr>
              <p:cNvCxnSpPr/>
              <p:nvPr/>
            </p:nvCxnSpPr>
            <p:spPr bwMode="auto">
              <a:xfrm>
                <a:off x="10325101" y="4675191"/>
                <a:ext cx="123824" cy="173036"/>
              </a:xfrm>
              <a:prstGeom prst="straightConnector1">
                <a:avLst/>
              </a:prstGeom>
              <a:grpFill/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Freeform 81">
                <a:extLst>
                  <a:ext uri="{FF2B5EF4-FFF2-40B4-BE49-F238E27FC236}">
                    <a16:creationId xmlns:a16="http://schemas.microsoft.com/office/drawing/2014/main" id="{8FD07D20-983E-4438-98BE-59C0465F0D94}"/>
                  </a:ext>
                </a:extLst>
              </p:cNvPr>
              <p:cNvSpPr/>
              <p:nvPr/>
            </p:nvSpPr>
            <p:spPr bwMode="auto">
              <a:xfrm>
                <a:off x="8108951" y="2070102"/>
                <a:ext cx="2719387" cy="2600326"/>
              </a:xfrm>
              <a:custGeom>
                <a:avLst/>
                <a:gdLst>
                  <a:gd name="connsiteX0" fmla="*/ 2288805 w 4566390"/>
                  <a:gd name="connsiteY0" fmla="*/ 0 h 4364436"/>
                  <a:gd name="connsiteX1" fmla="*/ 0 w 4566390"/>
                  <a:gd name="connsiteY1" fmla="*/ 1660505 h 4364436"/>
                  <a:gd name="connsiteX2" fmla="*/ 875132 w 4566390"/>
                  <a:gd name="connsiteY2" fmla="*/ 4364436 h 4364436"/>
                  <a:gd name="connsiteX3" fmla="*/ 3696869 w 4566390"/>
                  <a:gd name="connsiteY3" fmla="*/ 4347607 h 4364436"/>
                  <a:gd name="connsiteX4" fmla="*/ 4566390 w 4566390"/>
                  <a:gd name="connsiteY4" fmla="*/ 1660505 h 4364436"/>
                  <a:gd name="connsiteX5" fmla="*/ 2288805 w 4566390"/>
                  <a:gd name="connsiteY5" fmla="*/ 0 h 4364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66390" h="4364436">
                    <a:moveTo>
                      <a:pt x="2288805" y="0"/>
                    </a:moveTo>
                    <a:lnTo>
                      <a:pt x="0" y="1660505"/>
                    </a:lnTo>
                    <a:lnTo>
                      <a:pt x="875132" y="4364436"/>
                    </a:lnTo>
                    <a:lnTo>
                      <a:pt x="3696869" y="4347607"/>
                    </a:lnTo>
                    <a:lnTo>
                      <a:pt x="4566390" y="1660505"/>
                    </a:lnTo>
                    <a:lnTo>
                      <a:pt x="2288805" y="0"/>
                    </a:lnTo>
                    <a:close/>
                  </a:path>
                </a:pathLst>
              </a:custGeom>
              <a:grp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/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976E33D-056A-4838-8574-C0C01F6A6BE4}"/>
                  </a:ext>
                </a:extLst>
              </p:cNvPr>
              <p:cNvCxnSpPr>
                <a:stCxn id="95" idx="1"/>
              </p:cNvCxnSpPr>
              <p:nvPr/>
            </p:nvCxnSpPr>
            <p:spPr bwMode="auto">
              <a:xfrm>
                <a:off x="8108951" y="3059115"/>
                <a:ext cx="1358899" cy="441325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16F33D1-D57C-42A6-A819-38E4A2D216CA}"/>
                  </a:ext>
                </a:extLst>
              </p:cNvPr>
              <p:cNvCxnSpPr/>
              <p:nvPr/>
            </p:nvCxnSpPr>
            <p:spPr bwMode="auto">
              <a:xfrm flipH="1">
                <a:off x="9474202" y="2305052"/>
                <a:ext cx="4133" cy="1143000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0D3BA790-8C79-47F7-9A25-AFEDAB88910E}"/>
                  </a:ext>
                </a:extLst>
              </p:cNvPr>
              <p:cNvCxnSpPr>
                <a:stCxn id="95" idx="2"/>
              </p:cNvCxnSpPr>
              <p:nvPr/>
            </p:nvCxnSpPr>
            <p:spPr bwMode="auto">
              <a:xfrm flipV="1">
                <a:off x="8629651" y="3500440"/>
                <a:ext cx="838200" cy="1169987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BB51E3A-3AFE-4936-B663-91E460D7993A}"/>
                  </a:ext>
                </a:extLst>
              </p:cNvPr>
              <p:cNvCxnSpPr>
                <a:stCxn id="95" idx="3"/>
              </p:cNvCxnSpPr>
              <p:nvPr/>
            </p:nvCxnSpPr>
            <p:spPr bwMode="auto">
              <a:xfrm flipH="1" flipV="1">
                <a:off x="9467851" y="3500440"/>
                <a:ext cx="842963" cy="116046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E6F58B3D-E8B8-4D5B-8B42-4801AAA1E641}"/>
                  </a:ext>
                </a:extLst>
              </p:cNvPr>
              <p:cNvCxnSpPr>
                <a:stCxn id="95" idx="4"/>
              </p:cNvCxnSpPr>
              <p:nvPr/>
            </p:nvCxnSpPr>
            <p:spPr bwMode="auto">
              <a:xfrm flipH="1">
                <a:off x="9467851" y="3059115"/>
                <a:ext cx="1360488" cy="441325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449C29CE-8C71-4535-B95F-29A0FD9D60AB}"/>
                  </a:ext>
                </a:extLst>
              </p:cNvPr>
              <p:cNvSpPr/>
              <p:nvPr/>
            </p:nvSpPr>
            <p:spPr bwMode="auto">
              <a:xfrm>
                <a:off x="9432925" y="2039939"/>
                <a:ext cx="71438" cy="730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4B396D92-D7B2-43AB-ADF9-84FA7C0B6F11}"/>
                  </a:ext>
                </a:extLst>
              </p:cNvPr>
              <p:cNvSpPr/>
              <p:nvPr/>
            </p:nvSpPr>
            <p:spPr bwMode="auto">
              <a:xfrm>
                <a:off x="8078789" y="3024190"/>
                <a:ext cx="73025" cy="714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7414415-6C5D-45CD-8DA7-46053F5F430E}"/>
                  </a:ext>
                </a:extLst>
              </p:cNvPr>
              <p:cNvSpPr/>
              <p:nvPr/>
            </p:nvSpPr>
            <p:spPr bwMode="auto">
              <a:xfrm>
                <a:off x="8593139" y="4629152"/>
                <a:ext cx="73025" cy="714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1FBDEFA-6EEC-4966-BDEC-F77F91778C18}"/>
                  </a:ext>
                </a:extLst>
              </p:cNvPr>
              <p:cNvSpPr/>
              <p:nvPr/>
            </p:nvSpPr>
            <p:spPr bwMode="auto">
              <a:xfrm>
                <a:off x="10280650" y="4613278"/>
                <a:ext cx="73025" cy="730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345AFEB9-0CDF-44CE-8E4B-15ABA3C20325}"/>
                  </a:ext>
                </a:extLst>
              </p:cNvPr>
              <p:cNvSpPr/>
              <p:nvPr/>
            </p:nvSpPr>
            <p:spPr bwMode="auto">
              <a:xfrm>
                <a:off x="10785475" y="3028952"/>
                <a:ext cx="71438" cy="714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06" name="Isosceles Triangle 105">
                <a:extLst>
                  <a:ext uri="{FF2B5EF4-FFF2-40B4-BE49-F238E27FC236}">
                    <a16:creationId xmlns:a16="http://schemas.microsoft.com/office/drawing/2014/main" id="{6E37A9D2-A9D3-45A9-A592-E4FD969F32AC}"/>
                  </a:ext>
                </a:extLst>
              </p:cNvPr>
              <p:cNvSpPr/>
              <p:nvPr/>
            </p:nvSpPr>
            <p:spPr bwMode="auto">
              <a:xfrm>
                <a:off x="9423401" y="2228852"/>
                <a:ext cx="88900" cy="8413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07" name="TextBox 105">
                <a:extLst>
                  <a:ext uri="{FF2B5EF4-FFF2-40B4-BE49-F238E27FC236}">
                    <a16:creationId xmlns:a16="http://schemas.microsoft.com/office/drawing/2014/main" id="{3D4F32DC-94EC-485E-8884-D093BD849C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77134" y="1694903"/>
                <a:ext cx="3981432" cy="34947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1600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 Mechanical </a:t>
                </a:r>
                <a:r>
                  <a:rPr lang="en-US" altLang="en-US" sz="1600" dirty="0">
                    <a:latin typeface="Times New Roman" pitchFamily="18" charset="0"/>
                    <a:cs typeface="Times New Roman" pitchFamily="18" charset="0"/>
                  </a:rPr>
                  <a:t>Strength (10 – 15% reduction)</a:t>
                </a:r>
              </a:p>
            </p:txBody>
          </p:sp>
          <p:sp>
            <p:nvSpPr>
              <p:cNvPr id="108" name="TextBox 111">
                <a:extLst>
                  <a:ext uri="{FF2B5EF4-FFF2-40B4-BE49-F238E27FC236}">
                    <a16:creationId xmlns:a16="http://schemas.microsoft.com/office/drawing/2014/main" id="{2567517C-9E63-4229-AD09-342BA1675A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94529" y="2841041"/>
                <a:ext cx="1109040" cy="6036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600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 </a:t>
                </a:r>
                <a:r>
                  <a:rPr lang="en-US" altLang="en-US" sz="1600" dirty="0">
                    <a:latin typeface="Times New Roman" pitchFamily="18" charset="0"/>
                    <a:cs typeface="Times New Roman" pitchFamily="18" charset="0"/>
                  </a:rPr>
                  <a:t>HEE Resistance</a:t>
                </a:r>
              </a:p>
            </p:txBody>
          </p:sp>
          <p:sp>
            <p:nvSpPr>
              <p:cNvPr id="109" name="TextBox 112">
                <a:extLst>
                  <a:ext uri="{FF2B5EF4-FFF2-40B4-BE49-F238E27FC236}">
                    <a16:creationId xmlns:a16="http://schemas.microsoft.com/office/drawing/2014/main" id="{40DB98BD-A652-41F0-A2D5-84987EC524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69874" y="4617499"/>
                <a:ext cx="1161955" cy="34947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1600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 Ductility</a:t>
                </a:r>
                <a:endParaRPr lang="en-US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TextBox 113">
                <a:extLst>
                  <a:ext uri="{FF2B5EF4-FFF2-40B4-BE49-F238E27FC236}">
                    <a16:creationId xmlns:a16="http://schemas.microsoft.com/office/drawing/2014/main" id="{D9B9D3E3-CAA5-4548-9AD1-34C6CFB5F6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19455" y="4548330"/>
                <a:ext cx="1308100" cy="6036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1600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 Thermal Conductivity</a:t>
                </a:r>
                <a:endParaRPr lang="en-US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1" name="TextBox 114">
                <a:extLst>
                  <a:ext uri="{FF2B5EF4-FFF2-40B4-BE49-F238E27FC236}">
                    <a16:creationId xmlns:a16="http://schemas.microsoft.com/office/drawing/2014/main" id="{FDB0C484-B485-41FF-B7CC-CC57872927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00960" y="2853000"/>
                <a:ext cx="1162916" cy="34947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600" dirty="0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 </a:t>
                </a:r>
                <a:r>
                  <a:rPr lang="en-US" altLang="en-US" sz="1600" dirty="0">
                    <a:latin typeface="Times New Roman" pitchFamily="18" charset="0"/>
                    <a:cs typeface="Times New Roman" pitchFamily="18" charset="0"/>
                  </a:rPr>
                  <a:t>LCF</a:t>
                </a:r>
              </a:p>
            </p:txBody>
          </p:sp>
          <p:sp>
            <p:nvSpPr>
              <p:cNvPr id="112" name="Isosceles Triangle 111">
                <a:extLst>
                  <a:ext uri="{FF2B5EF4-FFF2-40B4-BE49-F238E27FC236}">
                    <a16:creationId xmlns:a16="http://schemas.microsoft.com/office/drawing/2014/main" id="{9350335D-D784-4B4C-900E-43FA609C43D0}"/>
                  </a:ext>
                </a:extLst>
              </p:cNvPr>
              <p:cNvSpPr/>
              <p:nvPr/>
            </p:nvSpPr>
            <p:spPr bwMode="auto">
              <a:xfrm>
                <a:off x="7881939" y="2959102"/>
                <a:ext cx="88900" cy="8413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13" name="Isosceles Triangle 112">
                <a:extLst>
                  <a:ext uri="{FF2B5EF4-FFF2-40B4-BE49-F238E27FC236}">
                    <a16:creationId xmlns:a16="http://schemas.microsoft.com/office/drawing/2014/main" id="{18A1093F-5304-469A-BB7C-1948586BE0DF}"/>
                  </a:ext>
                </a:extLst>
              </p:cNvPr>
              <p:cNvSpPr/>
              <p:nvPr/>
            </p:nvSpPr>
            <p:spPr bwMode="auto">
              <a:xfrm>
                <a:off x="8513764" y="4706941"/>
                <a:ext cx="88900" cy="8413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14" name="Isosceles Triangle 113">
                <a:extLst>
                  <a:ext uri="{FF2B5EF4-FFF2-40B4-BE49-F238E27FC236}">
                    <a16:creationId xmlns:a16="http://schemas.microsoft.com/office/drawing/2014/main" id="{6B124C13-6922-4AA1-9B65-B1A9212F1B5E}"/>
                  </a:ext>
                </a:extLst>
              </p:cNvPr>
              <p:cNvSpPr/>
              <p:nvPr/>
            </p:nvSpPr>
            <p:spPr bwMode="auto">
              <a:xfrm>
                <a:off x="10410825" y="4797427"/>
                <a:ext cx="88900" cy="8255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15" name="Isosceles Triangle 114">
                <a:extLst>
                  <a:ext uri="{FF2B5EF4-FFF2-40B4-BE49-F238E27FC236}">
                    <a16:creationId xmlns:a16="http://schemas.microsoft.com/office/drawing/2014/main" id="{3364C42A-5C65-4929-944B-E7DF145C723B}"/>
                  </a:ext>
                </a:extLst>
              </p:cNvPr>
              <p:cNvSpPr/>
              <p:nvPr/>
            </p:nvSpPr>
            <p:spPr bwMode="auto">
              <a:xfrm>
                <a:off x="10852150" y="2984502"/>
                <a:ext cx="88900" cy="8413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BD311E57-80F4-4A7B-842F-A38F2237BA6C}"/>
                  </a:ext>
                </a:extLst>
              </p:cNvPr>
              <p:cNvSpPr/>
              <p:nvPr/>
            </p:nvSpPr>
            <p:spPr bwMode="auto">
              <a:xfrm>
                <a:off x="9413876" y="3438527"/>
                <a:ext cx="120650" cy="11906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140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17" name="Freeform 55">
                <a:extLst>
                  <a:ext uri="{FF2B5EF4-FFF2-40B4-BE49-F238E27FC236}">
                    <a16:creationId xmlns:a16="http://schemas.microsoft.com/office/drawing/2014/main" id="{7655AF1A-5FC4-4AA0-BEAE-72CB789A5FAF}"/>
                  </a:ext>
                </a:extLst>
              </p:cNvPr>
              <p:cNvSpPr/>
              <p:nvPr/>
            </p:nvSpPr>
            <p:spPr bwMode="auto">
              <a:xfrm>
                <a:off x="7926385" y="2281240"/>
                <a:ext cx="2967040" cy="2572236"/>
              </a:xfrm>
              <a:custGeom>
                <a:avLst/>
                <a:gdLst>
                  <a:gd name="connsiteX0" fmla="*/ 1824250 w 3512024"/>
                  <a:gd name="connsiteY0" fmla="*/ 0 h 2879678"/>
                  <a:gd name="connsiteX1" fmla="*/ 0 w 3512024"/>
                  <a:gd name="connsiteY1" fmla="*/ 791570 h 2879678"/>
                  <a:gd name="connsiteX2" fmla="*/ 723331 w 3512024"/>
                  <a:gd name="connsiteY2" fmla="*/ 2879678 h 2879678"/>
                  <a:gd name="connsiteX3" fmla="*/ 2925170 w 3512024"/>
                  <a:gd name="connsiteY3" fmla="*/ 2861481 h 2879678"/>
                  <a:gd name="connsiteX4" fmla="*/ 3512024 w 3512024"/>
                  <a:gd name="connsiteY4" fmla="*/ 809767 h 2879678"/>
                  <a:gd name="connsiteX5" fmla="*/ 1824250 w 3512024"/>
                  <a:gd name="connsiteY5" fmla="*/ 0 h 2879678"/>
                  <a:gd name="connsiteX0" fmla="*/ 1824250 w 3512024"/>
                  <a:gd name="connsiteY0" fmla="*/ 0 h 2861482"/>
                  <a:gd name="connsiteX1" fmla="*/ 0 w 3512024"/>
                  <a:gd name="connsiteY1" fmla="*/ 791570 h 2861482"/>
                  <a:gd name="connsiteX2" fmla="*/ 753397 w 3512024"/>
                  <a:gd name="connsiteY2" fmla="*/ 2857151 h 2861482"/>
                  <a:gd name="connsiteX3" fmla="*/ 2925170 w 3512024"/>
                  <a:gd name="connsiteY3" fmla="*/ 2861481 h 2861482"/>
                  <a:gd name="connsiteX4" fmla="*/ 3512024 w 3512024"/>
                  <a:gd name="connsiteY4" fmla="*/ 809767 h 2861482"/>
                  <a:gd name="connsiteX5" fmla="*/ 1824250 w 3512024"/>
                  <a:gd name="connsiteY5" fmla="*/ 0 h 2861482"/>
                  <a:gd name="connsiteX0" fmla="*/ 1824250 w 3512024"/>
                  <a:gd name="connsiteY0" fmla="*/ 0 h 2951588"/>
                  <a:gd name="connsiteX1" fmla="*/ 0 w 3512024"/>
                  <a:gd name="connsiteY1" fmla="*/ 791570 h 2951588"/>
                  <a:gd name="connsiteX2" fmla="*/ 753397 w 3512024"/>
                  <a:gd name="connsiteY2" fmla="*/ 2857151 h 2951588"/>
                  <a:gd name="connsiteX3" fmla="*/ 2992817 w 3512024"/>
                  <a:gd name="connsiteY3" fmla="*/ 2951588 h 2951588"/>
                  <a:gd name="connsiteX4" fmla="*/ 3512024 w 3512024"/>
                  <a:gd name="connsiteY4" fmla="*/ 809767 h 2951588"/>
                  <a:gd name="connsiteX5" fmla="*/ 1824250 w 3512024"/>
                  <a:gd name="connsiteY5" fmla="*/ 0 h 2951588"/>
                  <a:gd name="connsiteX0" fmla="*/ 1824250 w 3512024"/>
                  <a:gd name="connsiteY0" fmla="*/ 0 h 3041695"/>
                  <a:gd name="connsiteX1" fmla="*/ 0 w 3512024"/>
                  <a:gd name="connsiteY1" fmla="*/ 881677 h 3041695"/>
                  <a:gd name="connsiteX2" fmla="*/ 753397 w 3512024"/>
                  <a:gd name="connsiteY2" fmla="*/ 2947258 h 3041695"/>
                  <a:gd name="connsiteX3" fmla="*/ 2992817 w 3512024"/>
                  <a:gd name="connsiteY3" fmla="*/ 3041695 h 3041695"/>
                  <a:gd name="connsiteX4" fmla="*/ 3512024 w 3512024"/>
                  <a:gd name="connsiteY4" fmla="*/ 899874 h 3041695"/>
                  <a:gd name="connsiteX5" fmla="*/ 1824250 w 3512024"/>
                  <a:gd name="connsiteY5" fmla="*/ 0 h 3041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12024" h="3041695">
                    <a:moveTo>
                      <a:pt x="1824250" y="0"/>
                    </a:moveTo>
                    <a:lnTo>
                      <a:pt x="0" y="881677"/>
                    </a:lnTo>
                    <a:lnTo>
                      <a:pt x="753397" y="2947258"/>
                    </a:lnTo>
                    <a:lnTo>
                      <a:pt x="2992817" y="3041695"/>
                    </a:lnTo>
                    <a:lnTo>
                      <a:pt x="3512024" y="899874"/>
                    </a:lnTo>
                    <a:lnTo>
                      <a:pt x="1824250" y="0"/>
                    </a:lnTo>
                    <a:close/>
                  </a:path>
                </a:pathLst>
              </a:custGeom>
              <a:grp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23F350F5-B2C5-4CE6-B6DE-EA496C81677A}"/>
                  </a:ext>
                </a:extLst>
              </p:cNvPr>
              <p:cNvCxnSpPr/>
              <p:nvPr/>
            </p:nvCxnSpPr>
            <p:spPr bwMode="auto">
              <a:xfrm flipV="1">
                <a:off x="10858501" y="3028950"/>
                <a:ext cx="57149" cy="20640"/>
              </a:xfrm>
              <a:prstGeom prst="straightConnector1">
                <a:avLst/>
              </a:prstGeom>
              <a:grpFill/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36" name="Table 135">
            <a:extLst>
              <a:ext uri="{FF2B5EF4-FFF2-40B4-BE49-F238E27FC236}">
                <a16:creationId xmlns:a16="http://schemas.microsoft.com/office/drawing/2014/main" id="{BE635999-56CB-4004-A2EC-3ECC09319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847255"/>
              </p:ext>
            </p:extLst>
          </p:nvPr>
        </p:nvGraphicFramePr>
        <p:xfrm>
          <a:off x="1308353" y="12121050"/>
          <a:ext cx="11891507" cy="2195673"/>
        </p:xfrm>
        <a:graphic>
          <a:graphicData uri="http://schemas.openxmlformats.org/drawingml/2006/table">
            <a:tbl>
              <a:tblPr/>
              <a:tblGrid>
                <a:gridCol w="3531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3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3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3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33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33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335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65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654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9487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Alloy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Fe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Ni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Cr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Co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Al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Mn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Md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Wrought NASA HR-1 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38.90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34.10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15.50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2.40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2.20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3.50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2.80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0.928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3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LP-DED NASA HR-1 *Initial Formulation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39.80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34.00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15.50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2.20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2.10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3.30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2.50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0.922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LP-DED NASA HR-1 *Final Formulation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41.20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34.00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14.60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1.80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1.60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3.80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2.40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705" marR="15705" marT="157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0.913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87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Wrought A-286 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55.20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25.00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15.00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1.30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2.00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1.50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0.912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878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Wrought JBK-75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51.13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30.20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14.75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1.25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2.10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0.25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0.910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725" marR="8725" marT="87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7" name="TextBox 136">
            <a:extLst>
              <a:ext uri="{FF2B5EF4-FFF2-40B4-BE49-F238E27FC236}">
                <a16:creationId xmlns:a16="http://schemas.microsoft.com/office/drawing/2014/main" id="{E4C03725-499D-462F-8C3B-D47F862E37E4}"/>
              </a:ext>
            </a:extLst>
          </p:cNvPr>
          <p:cNvSpPr txBox="1"/>
          <p:nvPr/>
        </p:nvSpPr>
        <p:spPr>
          <a:xfrm>
            <a:off x="421597" y="5258989"/>
            <a:ext cx="885289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Adaptation of NASA HR-1</a:t>
            </a:r>
          </a:p>
          <a:p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3464" indent="-283464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 HR-1 is a high-strength Fe-Ni based superalloy designed to resist hydrogen environment embrittlement (HEE), oxidation, and corrosion</a:t>
            </a:r>
          </a:p>
          <a:p>
            <a:pPr marL="283464" indent="-283464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Derived from JBK-75 and A286, NASA HR-1 was designed to have higher strengths to meet the needs of liquid rocket engine applications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CD24C61-68CC-4001-9602-839ADD2FC798}"/>
              </a:ext>
            </a:extLst>
          </p:cNvPr>
          <p:cNvSpPr txBox="1"/>
          <p:nvPr/>
        </p:nvSpPr>
        <p:spPr>
          <a:xfrm>
            <a:off x="12780873" y="5341271"/>
            <a:ext cx="1954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Key Design Properties</a:t>
            </a: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12508B9D-17FD-4D83-8121-597BDC46E4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088" y="23508484"/>
            <a:ext cx="4634924" cy="3474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7C3EE5E1-B286-49C7-9399-5EE58EE563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05" y="15449427"/>
            <a:ext cx="4634922" cy="34747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2" name="Rectangle: Single Corner Snipped 2">
            <a:extLst>
              <a:ext uri="{FF2B5EF4-FFF2-40B4-BE49-F238E27FC236}">
                <a16:creationId xmlns:a16="http://schemas.microsoft.com/office/drawing/2014/main" id="{10D95F37-480F-4872-93A4-0FEB09860338}"/>
              </a:ext>
            </a:extLst>
          </p:cNvPr>
          <p:cNvSpPr/>
          <p:nvPr/>
        </p:nvSpPr>
        <p:spPr>
          <a:xfrm rot="16200000">
            <a:off x="25583806" y="11839430"/>
            <a:ext cx="10719491" cy="19870149"/>
          </a:xfrm>
          <a:custGeom>
            <a:avLst/>
            <a:gdLst>
              <a:gd name="connsiteX0" fmla="*/ 0 w 9466633"/>
              <a:gd name="connsiteY0" fmla="*/ 0 h 16328370"/>
              <a:gd name="connsiteX1" fmla="*/ 4733317 w 9466633"/>
              <a:gd name="connsiteY1" fmla="*/ 0 h 16328370"/>
              <a:gd name="connsiteX2" fmla="*/ 9466633 w 9466633"/>
              <a:gd name="connsiteY2" fmla="*/ 4733317 h 16328370"/>
              <a:gd name="connsiteX3" fmla="*/ 9466633 w 9466633"/>
              <a:gd name="connsiteY3" fmla="*/ 16328370 h 16328370"/>
              <a:gd name="connsiteX4" fmla="*/ 0 w 9466633"/>
              <a:gd name="connsiteY4" fmla="*/ 16328370 h 16328370"/>
              <a:gd name="connsiteX5" fmla="*/ 0 w 9466633"/>
              <a:gd name="connsiteY5" fmla="*/ 0 h 16328370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66633 w 9466633"/>
              <a:gd name="connsiteY2" fmla="*/ 4733318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66633 w 9466633"/>
              <a:gd name="connsiteY2" fmla="*/ 4733318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383505 w 9466633"/>
              <a:gd name="connsiteY2" fmla="*/ 3957464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383505 w 9466633"/>
              <a:gd name="connsiteY2" fmla="*/ 3957464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38923 w 9466633"/>
              <a:gd name="connsiteY2" fmla="*/ 3985174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11214 w 9466633"/>
              <a:gd name="connsiteY2" fmla="*/ 3902047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9299"/>
              <a:gd name="connsiteY0" fmla="*/ 1 h 16328371"/>
              <a:gd name="connsiteX1" fmla="*/ 3541829 w 9469299"/>
              <a:gd name="connsiteY1" fmla="*/ 0 h 16328371"/>
              <a:gd name="connsiteX2" fmla="*/ 9466633 w 9469299"/>
              <a:gd name="connsiteY2" fmla="*/ 3874338 h 16328371"/>
              <a:gd name="connsiteX3" fmla="*/ 9466633 w 9469299"/>
              <a:gd name="connsiteY3" fmla="*/ 16328371 h 16328371"/>
              <a:gd name="connsiteX4" fmla="*/ 0 w 9469299"/>
              <a:gd name="connsiteY4" fmla="*/ 16328371 h 16328371"/>
              <a:gd name="connsiteX5" fmla="*/ 0 w 9469299"/>
              <a:gd name="connsiteY5" fmla="*/ 1 h 16328371"/>
              <a:gd name="connsiteX0" fmla="*/ 0 w 9469299"/>
              <a:gd name="connsiteY0" fmla="*/ 1 h 16328371"/>
              <a:gd name="connsiteX1" fmla="*/ 3541829 w 9469299"/>
              <a:gd name="connsiteY1" fmla="*/ 0 h 16328371"/>
              <a:gd name="connsiteX2" fmla="*/ 9466633 w 9469299"/>
              <a:gd name="connsiteY2" fmla="*/ 3874338 h 16328371"/>
              <a:gd name="connsiteX3" fmla="*/ 9466633 w 9469299"/>
              <a:gd name="connsiteY3" fmla="*/ 16328371 h 16328371"/>
              <a:gd name="connsiteX4" fmla="*/ 0 w 9469299"/>
              <a:gd name="connsiteY4" fmla="*/ 16328371 h 16328371"/>
              <a:gd name="connsiteX5" fmla="*/ 0 w 9469299"/>
              <a:gd name="connsiteY5" fmla="*/ 1 h 16328371"/>
              <a:gd name="connsiteX0" fmla="*/ 0 w 9469302"/>
              <a:gd name="connsiteY0" fmla="*/ 1 h 16328371"/>
              <a:gd name="connsiteX1" fmla="*/ 3541829 w 9469302"/>
              <a:gd name="connsiteY1" fmla="*/ 0 h 16328371"/>
              <a:gd name="connsiteX2" fmla="*/ 9466636 w 9469302"/>
              <a:gd name="connsiteY2" fmla="*/ 3874338 h 16328371"/>
              <a:gd name="connsiteX3" fmla="*/ 9466633 w 9469302"/>
              <a:gd name="connsiteY3" fmla="*/ 16328371 h 16328371"/>
              <a:gd name="connsiteX4" fmla="*/ 0 w 9469302"/>
              <a:gd name="connsiteY4" fmla="*/ 16328371 h 16328371"/>
              <a:gd name="connsiteX5" fmla="*/ 0 w 9469302"/>
              <a:gd name="connsiteY5" fmla="*/ 1 h 16328371"/>
              <a:gd name="connsiteX0" fmla="*/ 0 w 9469302"/>
              <a:gd name="connsiteY0" fmla="*/ 1 h 16328371"/>
              <a:gd name="connsiteX1" fmla="*/ 3541829 w 9469302"/>
              <a:gd name="connsiteY1" fmla="*/ 0 h 16328371"/>
              <a:gd name="connsiteX2" fmla="*/ 9466636 w 9469302"/>
              <a:gd name="connsiteY2" fmla="*/ 3874338 h 16328371"/>
              <a:gd name="connsiteX3" fmla="*/ 9466633 w 9469302"/>
              <a:gd name="connsiteY3" fmla="*/ 16328371 h 16328371"/>
              <a:gd name="connsiteX4" fmla="*/ 0 w 9469302"/>
              <a:gd name="connsiteY4" fmla="*/ 16328371 h 16328371"/>
              <a:gd name="connsiteX5" fmla="*/ 0 w 9469302"/>
              <a:gd name="connsiteY5" fmla="*/ 1 h 16328371"/>
              <a:gd name="connsiteX0" fmla="*/ 0 w 9469302"/>
              <a:gd name="connsiteY0" fmla="*/ 1 h 16328371"/>
              <a:gd name="connsiteX1" fmla="*/ 3541829 w 9469302"/>
              <a:gd name="connsiteY1" fmla="*/ 0 h 16328371"/>
              <a:gd name="connsiteX2" fmla="*/ 9466636 w 9469302"/>
              <a:gd name="connsiteY2" fmla="*/ 3874338 h 16328371"/>
              <a:gd name="connsiteX3" fmla="*/ 9466633 w 9469302"/>
              <a:gd name="connsiteY3" fmla="*/ 16328371 h 16328371"/>
              <a:gd name="connsiteX4" fmla="*/ 0 w 9469302"/>
              <a:gd name="connsiteY4" fmla="*/ 16328371 h 16328371"/>
              <a:gd name="connsiteX5" fmla="*/ 0 w 9469302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04001 w 9466633"/>
              <a:gd name="connsiteY2" fmla="*/ 4475831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404001 w 9466633"/>
              <a:gd name="connsiteY2" fmla="*/ 4475831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316311 w 9466633"/>
              <a:gd name="connsiteY2" fmla="*/ 4640947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466633"/>
              <a:gd name="connsiteY0" fmla="*/ 1 h 16328371"/>
              <a:gd name="connsiteX1" fmla="*/ 3541829 w 9466633"/>
              <a:gd name="connsiteY1" fmla="*/ 0 h 16328371"/>
              <a:gd name="connsiteX2" fmla="*/ 9316311 w 9466633"/>
              <a:gd name="connsiteY2" fmla="*/ 4640947 h 16328371"/>
              <a:gd name="connsiteX3" fmla="*/ 9466633 w 9466633"/>
              <a:gd name="connsiteY3" fmla="*/ 16328371 h 16328371"/>
              <a:gd name="connsiteX4" fmla="*/ 0 w 9466633"/>
              <a:gd name="connsiteY4" fmla="*/ 16328371 h 16328371"/>
              <a:gd name="connsiteX5" fmla="*/ 0 w 9466633"/>
              <a:gd name="connsiteY5" fmla="*/ 1 h 16328371"/>
              <a:gd name="connsiteX0" fmla="*/ 0 w 9353890"/>
              <a:gd name="connsiteY0" fmla="*/ 1 h 16328371"/>
              <a:gd name="connsiteX1" fmla="*/ 3541829 w 9353890"/>
              <a:gd name="connsiteY1" fmla="*/ 0 h 16328371"/>
              <a:gd name="connsiteX2" fmla="*/ 9316311 w 9353890"/>
              <a:gd name="connsiteY2" fmla="*/ 4640947 h 16328371"/>
              <a:gd name="connsiteX3" fmla="*/ 9353890 w 9353890"/>
              <a:gd name="connsiteY3" fmla="*/ 16316577 h 16328371"/>
              <a:gd name="connsiteX4" fmla="*/ 0 w 9353890"/>
              <a:gd name="connsiteY4" fmla="*/ 16328371 h 16328371"/>
              <a:gd name="connsiteX5" fmla="*/ 0 w 9353890"/>
              <a:gd name="connsiteY5" fmla="*/ 1 h 16328371"/>
              <a:gd name="connsiteX0" fmla="*/ 0 w 9318977"/>
              <a:gd name="connsiteY0" fmla="*/ 1 h 16328371"/>
              <a:gd name="connsiteX1" fmla="*/ 3541829 w 9318977"/>
              <a:gd name="connsiteY1" fmla="*/ 0 h 16328371"/>
              <a:gd name="connsiteX2" fmla="*/ 9316311 w 9318977"/>
              <a:gd name="connsiteY2" fmla="*/ 4640947 h 16328371"/>
              <a:gd name="connsiteX3" fmla="*/ 9316309 w 9318977"/>
              <a:gd name="connsiteY3" fmla="*/ 16316577 h 16328371"/>
              <a:gd name="connsiteX4" fmla="*/ 0 w 9318977"/>
              <a:gd name="connsiteY4" fmla="*/ 16328371 h 16328371"/>
              <a:gd name="connsiteX5" fmla="*/ 0 w 9318977"/>
              <a:gd name="connsiteY5" fmla="*/ 1 h 16328371"/>
              <a:gd name="connsiteX0" fmla="*/ 0 w 9316309"/>
              <a:gd name="connsiteY0" fmla="*/ 1 h 16328371"/>
              <a:gd name="connsiteX1" fmla="*/ 3541829 w 9316309"/>
              <a:gd name="connsiteY1" fmla="*/ 0 h 16328371"/>
              <a:gd name="connsiteX2" fmla="*/ 9294839 w 9316309"/>
              <a:gd name="connsiteY2" fmla="*/ 4843130 h 16328371"/>
              <a:gd name="connsiteX3" fmla="*/ 9316309 w 9316309"/>
              <a:gd name="connsiteY3" fmla="*/ 16316577 h 16328371"/>
              <a:gd name="connsiteX4" fmla="*/ 0 w 9316309"/>
              <a:gd name="connsiteY4" fmla="*/ 16328371 h 16328371"/>
              <a:gd name="connsiteX5" fmla="*/ 0 w 9316309"/>
              <a:gd name="connsiteY5" fmla="*/ 1 h 16328371"/>
              <a:gd name="connsiteX0" fmla="*/ 0 w 9316309"/>
              <a:gd name="connsiteY0" fmla="*/ 40438 h 16368808"/>
              <a:gd name="connsiteX1" fmla="*/ 3262655 w 9316309"/>
              <a:gd name="connsiteY1" fmla="*/ 0 h 16368808"/>
              <a:gd name="connsiteX2" fmla="*/ 9294839 w 9316309"/>
              <a:gd name="connsiteY2" fmla="*/ 4883567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262655 w 9316309"/>
              <a:gd name="connsiteY1" fmla="*/ 0 h 16368808"/>
              <a:gd name="connsiteX2" fmla="*/ 9294839 w 9316309"/>
              <a:gd name="connsiteY2" fmla="*/ 4883567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520357 w 9316309"/>
              <a:gd name="connsiteY1" fmla="*/ 0 h 16368808"/>
              <a:gd name="connsiteX2" fmla="*/ 9294839 w 9316309"/>
              <a:gd name="connsiteY2" fmla="*/ 4883567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520357 w 9316309"/>
              <a:gd name="connsiteY1" fmla="*/ 0 h 16368808"/>
              <a:gd name="connsiteX2" fmla="*/ 9294842 w 9316309"/>
              <a:gd name="connsiteY2" fmla="*/ 4853239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720792 w 9316309"/>
              <a:gd name="connsiteY1" fmla="*/ 0 h 16368808"/>
              <a:gd name="connsiteX2" fmla="*/ 9294842 w 9316309"/>
              <a:gd name="connsiteY2" fmla="*/ 4853239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720792 w 9316309"/>
              <a:gd name="connsiteY1" fmla="*/ 0 h 16368808"/>
              <a:gd name="connsiteX2" fmla="*/ 9294845 w 9316309"/>
              <a:gd name="connsiteY2" fmla="*/ 4676329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720792 w 9316309"/>
              <a:gd name="connsiteY1" fmla="*/ 0 h 16368808"/>
              <a:gd name="connsiteX2" fmla="*/ 9294845 w 9316309"/>
              <a:gd name="connsiteY2" fmla="*/ 4676329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720792 w 9316309"/>
              <a:gd name="connsiteY1" fmla="*/ 0 h 16368808"/>
              <a:gd name="connsiteX2" fmla="*/ 9294845 w 9316309"/>
              <a:gd name="connsiteY2" fmla="*/ 4676329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40438 h 16368808"/>
              <a:gd name="connsiteX1" fmla="*/ 3720792 w 9316309"/>
              <a:gd name="connsiteY1" fmla="*/ 0 h 16368808"/>
              <a:gd name="connsiteX2" fmla="*/ 9294845 w 9316309"/>
              <a:gd name="connsiteY2" fmla="*/ 4676329 h 16368808"/>
              <a:gd name="connsiteX3" fmla="*/ 9316309 w 9316309"/>
              <a:gd name="connsiteY3" fmla="*/ 16357014 h 16368808"/>
              <a:gd name="connsiteX4" fmla="*/ 0 w 9316309"/>
              <a:gd name="connsiteY4" fmla="*/ 16368808 h 16368808"/>
              <a:gd name="connsiteX5" fmla="*/ 0 w 9316309"/>
              <a:gd name="connsiteY5" fmla="*/ 40438 h 16368808"/>
              <a:gd name="connsiteX0" fmla="*/ 0 w 9316309"/>
              <a:gd name="connsiteY0" fmla="*/ 0 h 16328370"/>
              <a:gd name="connsiteX1" fmla="*/ 3720794 w 9316309"/>
              <a:gd name="connsiteY1" fmla="*/ 6737 h 16328370"/>
              <a:gd name="connsiteX2" fmla="*/ 9294845 w 9316309"/>
              <a:gd name="connsiteY2" fmla="*/ 4635891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6510889 w 9316309"/>
              <a:gd name="connsiteY1" fmla="*/ 6737 h 16328370"/>
              <a:gd name="connsiteX2" fmla="*/ 9294845 w 9316309"/>
              <a:gd name="connsiteY2" fmla="*/ 4635891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6510889 w 9316309"/>
              <a:gd name="connsiteY1" fmla="*/ 6737 h 16328370"/>
              <a:gd name="connsiteX2" fmla="*/ 9294845 w 9316309"/>
              <a:gd name="connsiteY2" fmla="*/ 4412426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6510889 w 9316309"/>
              <a:gd name="connsiteY1" fmla="*/ 6737 h 16328370"/>
              <a:gd name="connsiteX2" fmla="*/ 9294845 w 9316309"/>
              <a:gd name="connsiteY2" fmla="*/ 4412426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6510889 w 9316309"/>
              <a:gd name="connsiteY1" fmla="*/ 6737 h 16328370"/>
              <a:gd name="connsiteX2" fmla="*/ 9294845 w 9316309"/>
              <a:gd name="connsiteY2" fmla="*/ 4412426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6510889 w 9316309"/>
              <a:gd name="connsiteY1" fmla="*/ 6737 h 16328370"/>
              <a:gd name="connsiteX2" fmla="*/ 9294845 w 9316309"/>
              <a:gd name="connsiteY2" fmla="*/ 4412426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16309"/>
              <a:gd name="connsiteY0" fmla="*/ 0 h 16328370"/>
              <a:gd name="connsiteX1" fmla="*/ 6510889 w 9316309"/>
              <a:gd name="connsiteY1" fmla="*/ 6737 h 16328370"/>
              <a:gd name="connsiteX2" fmla="*/ 9294845 w 9316309"/>
              <a:gd name="connsiteY2" fmla="*/ 4412426 h 16328370"/>
              <a:gd name="connsiteX3" fmla="*/ 9316309 w 9316309"/>
              <a:gd name="connsiteY3" fmla="*/ 16316576 h 16328370"/>
              <a:gd name="connsiteX4" fmla="*/ 0 w 9316309"/>
              <a:gd name="connsiteY4" fmla="*/ 16328370 h 16328370"/>
              <a:gd name="connsiteX5" fmla="*/ 0 w 9316309"/>
              <a:gd name="connsiteY5" fmla="*/ 0 h 16328370"/>
              <a:gd name="connsiteX0" fmla="*/ 0 w 9326146"/>
              <a:gd name="connsiteY0" fmla="*/ 0 h 16328370"/>
              <a:gd name="connsiteX1" fmla="*/ 6510889 w 9326146"/>
              <a:gd name="connsiteY1" fmla="*/ 6737 h 16328370"/>
              <a:gd name="connsiteX2" fmla="*/ 9324149 w 9326146"/>
              <a:gd name="connsiteY2" fmla="*/ 4412426 h 16328370"/>
              <a:gd name="connsiteX3" fmla="*/ 9316309 w 9326146"/>
              <a:gd name="connsiteY3" fmla="*/ 16316576 h 16328370"/>
              <a:gd name="connsiteX4" fmla="*/ 0 w 9326146"/>
              <a:gd name="connsiteY4" fmla="*/ 16328370 h 16328370"/>
              <a:gd name="connsiteX5" fmla="*/ 0 w 9326146"/>
              <a:gd name="connsiteY5" fmla="*/ 0 h 16328370"/>
              <a:gd name="connsiteX0" fmla="*/ 0 w 9326146"/>
              <a:gd name="connsiteY0" fmla="*/ 0 h 16328370"/>
              <a:gd name="connsiteX1" fmla="*/ 6335062 w 9326146"/>
              <a:gd name="connsiteY1" fmla="*/ 38188 h 16328370"/>
              <a:gd name="connsiteX2" fmla="*/ 9324149 w 9326146"/>
              <a:gd name="connsiteY2" fmla="*/ 4412426 h 16328370"/>
              <a:gd name="connsiteX3" fmla="*/ 9316309 w 9326146"/>
              <a:gd name="connsiteY3" fmla="*/ 16316576 h 16328370"/>
              <a:gd name="connsiteX4" fmla="*/ 0 w 9326146"/>
              <a:gd name="connsiteY4" fmla="*/ 16328370 h 16328370"/>
              <a:gd name="connsiteX5" fmla="*/ 0 w 9326146"/>
              <a:gd name="connsiteY5" fmla="*/ 0 h 16328370"/>
              <a:gd name="connsiteX0" fmla="*/ 0 w 9326146"/>
              <a:gd name="connsiteY0" fmla="*/ 0 h 16328370"/>
              <a:gd name="connsiteX1" fmla="*/ 6422975 w 9326146"/>
              <a:gd name="connsiteY1" fmla="*/ 38188 h 16328370"/>
              <a:gd name="connsiteX2" fmla="*/ 9324149 w 9326146"/>
              <a:gd name="connsiteY2" fmla="*/ 4412426 h 16328370"/>
              <a:gd name="connsiteX3" fmla="*/ 9316309 w 9326146"/>
              <a:gd name="connsiteY3" fmla="*/ 16316576 h 16328370"/>
              <a:gd name="connsiteX4" fmla="*/ 0 w 9326146"/>
              <a:gd name="connsiteY4" fmla="*/ 16328370 h 16328370"/>
              <a:gd name="connsiteX5" fmla="*/ 0 w 9326146"/>
              <a:gd name="connsiteY5" fmla="*/ 0 h 16328370"/>
              <a:gd name="connsiteX0" fmla="*/ 0 w 9326146"/>
              <a:gd name="connsiteY0" fmla="*/ 22466 h 16350836"/>
              <a:gd name="connsiteX1" fmla="*/ 6366460 w 9326146"/>
              <a:gd name="connsiteY1" fmla="*/ 0 h 16350836"/>
              <a:gd name="connsiteX2" fmla="*/ 9324149 w 9326146"/>
              <a:gd name="connsiteY2" fmla="*/ 4434892 h 16350836"/>
              <a:gd name="connsiteX3" fmla="*/ 9316309 w 9326146"/>
              <a:gd name="connsiteY3" fmla="*/ 16339042 h 16350836"/>
              <a:gd name="connsiteX4" fmla="*/ 0 w 9326146"/>
              <a:gd name="connsiteY4" fmla="*/ 16350836 h 16350836"/>
              <a:gd name="connsiteX5" fmla="*/ 0 w 9326146"/>
              <a:gd name="connsiteY5" fmla="*/ 22466 h 16350836"/>
              <a:gd name="connsiteX0" fmla="*/ 0 w 9326146"/>
              <a:gd name="connsiteY0" fmla="*/ 0 h 16328370"/>
              <a:gd name="connsiteX1" fmla="*/ 6366460 w 9326146"/>
              <a:gd name="connsiteY1" fmla="*/ 38188 h 16328370"/>
              <a:gd name="connsiteX2" fmla="*/ 9324149 w 9326146"/>
              <a:gd name="connsiteY2" fmla="*/ 4412426 h 16328370"/>
              <a:gd name="connsiteX3" fmla="*/ 9316309 w 9326146"/>
              <a:gd name="connsiteY3" fmla="*/ 16316576 h 16328370"/>
              <a:gd name="connsiteX4" fmla="*/ 0 w 9326146"/>
              <a:gd name="connsiteY4" fmla="*/ 16328370 h 16328370"/>
              <a:gd name="connsiteX5" fmla="*/ 0 w 9326146"/>
              <a:gd name="connsiteY5" fmla="*/ 0 h 16328370"/>
              <a:gd name="connsiteX0" fmla="*/ 0 w 9326146"/>
              <a:gd name="connsiteY0" fmla="*/ 22466 h 16350836"/>
              <a:gd name="connsiteX1" fmla="*/ 6366460 w 9326146"/>
              <a:gd name="connsiteY1" fmla="*/ 0 h 16350836"/>
              <a:gd name="connsiteX2" fmla="*/ 9324149 w 9326146"/>
              <a:gd name="connsiteY2" fmla="*/ 4434892 h 16350836"/>
              <a:gd name="connsiteX3" fmla="*/ 9316309 w 9326146"/>
              <a:gd name="connsiteY3" fmla="*/ 16339042 h 16350836"/>
              <a:gd name="connsiteX4" fmla="*/ 0 w 9326146"/>
              <a:gd name="connsiteY4" fmla="*/ 16350836 h 16350836"/>
              <a:gd name="connsiteX5" fmla="*/ 0 w 9326146"/>
              <a:gd name="connsiteY5" fmla="*/ 22466 h 16350836"/>
              <a:gd name="connsiteX0" fmla="*/ 0 w 9326146"/>
              <a:gd name="connsiteY0" fmla="*/ 22466 h 16350836"/>
              <a:gd name="connsiteX1" fmla="*/ 6366460 w 9326146"/>
              <a:gd name="connsiteY1" fmla="*/ 0 h 16350836"/>
              <a:gd name="connsiteX2" fmla="*/ 9324149 w 9326146"/>
              <a:gd name="connsiteY2" fmla="*/ 4510815 h 16350836"/>
              <a:gd name="connsiteX3" fmla="*/ 9316309 w 9326146"/>
              <a:gd name="connsiteY3" fmla="*/ 16339042 h 16350836"/>
              <a:gd name="connsiteX4" fmla="*/ 0 w 9326146"/>
              <a:gd name="connsiteY4" fmla="*/ 16350836 h 16350836"/>
              <a:gd name="connsiteX5" fmla="*/ 0 w 9326146"/>
              <a:gd name="connsiteY5" fmla="*/ 22466 h 16350836"/>
              <a:gd name="connsiteX0" fmla="*/ 0 w 9326146"/>
              <a:gd name="connsiteY0" fmla="*/ 22466 h 16350836"/>
              <a:gd name="connsiteX1" fmla="*/ 6366460 w 9326146"/>
              <a:gd name="connsiteY1" fmla="*/ 0 h 16350836"/>
              <a:gd name="connsiteX2" fmla="*/ 9324149 w 9326146"/>
              <a:gd name="connsiteY2" fmla="*/ 4465262 h 16350836"/>
              <a:gd name="connsiteX3" fmla="*/ 9316309 w 9326146"/>
              <a:gd name="connsiteY3" fmla="*/ 16339042 h 16350836"/>
              <a:gd name="connsiteX4" fmla="*/ 0 w 9326146"/>
              <a:gd name="connsiteY4" fmla="*/ 16350836 h 16350836"/>
              <a:gd name="connsiteX5" fmla="*/ 0 w 9326146"/>
              <a:gd name="connsiteY5" fmla="*/ 22466 h 16350836"/>
              <a:gd name="connsiteX0" fmla="*/ 0 w 9326146"/>
              <a:gd name="connsiteY0" fmla="*/ 35398 h 16363768"/>
              <a:gd name="connsiteX1" fmla="*/ 6461221 w 9326146"/>
              <a:gd name="connsiteY1" fmla="*/ 0 h 16363768"/>
              <a:gd name="connsiteX2" fmla="*/ 9324149 w 9326146"/>
              <a:gd name="connsiteY2" fmla="*/ 4478194 h 16363768"/>
              <a:gd name="connsiteX3" fmla="*/ 9316309 w 9326146"/>
              <a:gd name="connsiteY3" fmla="*/ 16351974 h 16363768"/>
              <a:gd name="connsiteX4" fmla="*/ 0 w 9326146"/>
              <a:gd name="connsiteY4" fmla="*/ 16363768 h 16363768"/>
              <a:gd name="connsiteX5" fmla="*/ 0 w 9326146"/>
              <a:gd name="connsiteY5" fmla="*/ 35398 h 16363768"/>
              <a:gd name="connsiteX0" fmla="*/ 0 w 9326146"/>
              <a:gd name="connsiteY0" fmla="*/ 35398 h 16363768"/>
              <a:gd name="connsiteX1" fmla="*/ 6434147 w 9326146"/>
              <a:gd name="connsiteY1" fmla="*/ 0 h 16363768"/>
              <a:gd name="connsiteX2" fmla="*/ 9324149 w 9326146"/>
              <a:gd name="connsiteY2" fmla="*/ 4478194 h 16363768"/>
              <a:gd name="connsiteX3" fmla="*/ 9316309 w 9326146"/>
              <a:gd name="connsiteY3" fmla="*/ 16351974 h 16363768"/>
              <a:gd name="connsiteX4" fmla="*/ 0 w 9326146"/>
              <a:gd name="connsiteY4" fmla="*/ 16363768 h 16363768"/>
              <a:gd name="connsiteX5" fmla="*/ 0 w 9326146"/>
              <a:gd name="connsiteY5" fmla="*/ 35398 h 16363768"/>
              <a:gd name="connsiteX0" fmla="*/ 0 w 9326146"/>
              <a:gd name="connsiteY0" fmla="*/ 35398 h 16363768"/>
              <a:gd name="connsiteX1" fmla="*/ 6447684 w 9326146"/>
              <a:gd name="connsiteY1" fmla="*/ 0 h 16363768"/>
              <a:gd name="connsiteX2" fmla="*/ 9324149 w 9326146"/>
              <a:gd name="connsiteY2" fmla="*/ 4478194 h 16363768"/>
              <a:gd name="connsiteX3" fmla="*/ 9316309 w 9326146"/>
              <a:gd name="connsiteY3" fmla="*/ 16351974 h 16363768"/>
              <a:gd name="connsiteX4" fmla="*/ 0 w 9326146"/>
              <a:gd name="connsiteY4" fmla="*/ 16363768 h 16363768"/>
              <a:gd name="connsiteX5" fmla="*/ 0 w 9326146"/>
              <a:gd name="connsiteY5" fmla="*/ 35398 h 16363768"/>
              <a:gd name="connsiteX0" fmla="*/ 0 w 9316309"/>
              <a:gd name="connsiteY0" fmla="*/ 35398 h 16363768"/>
              <a:gd name="connsiteX1" fmla="*/ 6447684 w 9316309"/>
              <a:gd name="connsiteY1" fmla="*/ 0 h 16363768"/>
              <a:gd name="connsiteX2" fmla="*/ 9310612 w 9316309"/>
              <a:gd name="connsiteY2" fmla="*/ 4154824 h 16363768"/>
              <a:gd name="connsiteX3" fmla="*/ 9316309 w 9316309"/>
              <a:gd name="connsiteY3" fmla="*/ 16351974 h 16363768"/>
              <a:gd name="connsiteX4" fmla="*/ 0 w 9316309"/>
              <a:gd name="connsiteY4" fmla="*/ 16363768 h 16363768"/>
              <a:gd name="connsiteX5" fmla="*/ 0 w 9316309"/>
              <a:gd name="connsiteY5" fmla="*/ 35398 h 16363768"/>
              <a:gd name="connsiteX0" fmla="*/ 0 w 9316309"/>
              <a:gd name="connsiteY0" fmla="*/ 35398 h 16363768"/>
              <a:gd name="connsiteX1" fmla="*/ 6447684 w 9316309"/>
              <a:gd name="connsiteY1" fmla="*/ 0 h 16363768"/>
              <a:gd name="connsiteX2" fmla="*/ 9310612 w 9316309"/>
              <a:gd name="connsiteY2" fmla="*/ 4154824 h 16363768"/>
              <a:gd name="connsiteX3" fmla="*/ 9316309 w 9316309"/>
              <a:gd name="connsiteY3" fmla="*/ 16351974 h 16363768"/>
              <a:gd name="connsiteX4" fmla="*/ 0 w 9316309"/>
              <a:gd name="connsiteY4" fmla="*/ 16363768 h 16363768"/>
              <a:gd name="connsiteX5" fmla="*/ 0 w 9316309"/>
              <a:gd name="connsiteY5" fmla="*/ 35398 h 16363768"/>
              <a:gd name="connsiteX0" fmla="*/ 0 w 9316309"/>
              <a:gd name="connsiteY0" fmla="*/ 35398 h 16363768"/>
              <a:gd name="connsiteX1" fmla="*/ 6447684 w 9316309"/>
              <a:gd name="connsiteY1" fmla="*/ 0 h 16363768"/>
              <a:gd name="connsiteX2" fmla="*/ 9310612 w 9316309"/>
              <a:gd name="connsiteY2" fmla="*/ 4154824 h 16363768"/>
              <a:gd name="connsiteX3" fmla="*/ 9316309 w 9316309"/>
              <a:gd name="connsiteY3" fmla="*/ 16351974 h 16363768"/>
              <a:gd name="connsiteX4" fmla="*/ 0 w 9316309"/>
              <a:gd name="connsiteY4" fmla="*/ 16363768 h 16363768"/>
              <a:gd name="connsiteX5" fmla="*/ 0 w 9316309"/>
              <a:gd name="connsiteY5" fmla="*/ 35398 h 16363768"/>
              <a:gd name="connsiteX0" fmla="*/ 0 w 9326147"/>
              <a:gd name="connsiteY0" fmla="*/ 35398 h 16363768"/>
              <a:gd name="connsiteX1" fmla="*/ 6447684 w 9326147"/>
              <a:gd name="connsiteY1" fmla="*/ 0 h 16363768"/>
              <a:gd name="connsiteX2" fmla="*/ 9324150 w 9326147"/>
              <a:gd name="connsiteY2" fmla="*/ 4090151 h 16363768"/>
              <a:gd name="connsiteX3" fmla="*/ 9316309 w 9326147"/>
              <a:gd name="connsiteY3" fmla="*/ 16351974 h 16363768"/>
              <a:gd name="connsiteX4" fmla="*/ 0 w 9326147"/>
              <a:gd name="connsiteY4" fmla="*/ 16363768 h 16363768"/>
              <a:gd name="connsiteX5" fmla="*/ 0 w 9326147"/>
              <a:gd name="connsiteY5" fmla="*/ 35398 h 16363768"/>
              <a:gd name="connsiteX0" fmla="*/ 0 w 9316309"/>
              <a:gd name="connsiteY0" fmla="*/ 35398 h 16363768"/>
              <a:gd name="connsiteX1" fmla="*/ 6447684 w 9316309"/>
              <a:gd name="connsiteY1" fmla="*/ 0 h 16363768"/>
              <a:gd name="connsiteX2" fmla="*/ 9297076 w 9316309"/>
              <a:gd name="connsiteY2" fmla="*/ 4090153 h 16363768"/>
              <a:gd name="connsiteX3" fmla="*/ 9316309 w 9316309"/>
              <a:gd name="connsiteY3" fmla="*/ 16351974 h 16363768"/>
              <a:gd name="connsiteX4" fmla="*/ 0 w 9316309"/>
              <a:gd name="connsiteY4" fmla="*/ 16363768 h 16363768"/>
              <a:gd name="connsiteX5" fmla="*/ 0 w 9316309"/>
              <a:gd name="connsiteY5" fmla="*/ 35398 h 16363768"/>
              <a:gd name="connsiteX0" fmla="*/ 0 w 9339087"/>
              <a:gd name="connsiteY0" fmla="*/ 35398 h 16363768"/>
              <a:gd name="connsiteX1" fmla="*/ 6447684 w 9339087"/>
              <a:gd name="connsiteY1" fmla="*/ 0 h 16363768"/>
              <a:gd name="connsiteX2" fmla="*/ 9337688 w 9339087"/>
              <a:gd name="connsiteY2" fmla="*/ 4090154 h 16363768"/>
              <a:gd name="connsiteX3" fmla="*/ 9316309 w 9339087"/>
              <a:gd name="connsiteY3" fmla="*/ 16351974 h 16363768"/>
              <a:gd name="connsiteX4" fmla="*/ 0 w 9339087"/>
              <a:gd name="connsiteY4" fmla="*/ 16363768 h 16363768"/>
              <a:gd name="connsiteX5" fmla="*/ 0 w 9339087"/>
              <a:gd name="connsiteY5" fmla="*/ 35398 h 16363768"/>
              <a:gd name="connsiteX0" fmla="*/ 0 w 9339086"/>
              <a:gd name="connsiteY0" fmla="*/ 35398 h 16363768"/>
              <a:gd name="connsiteX1" fmla="*/ 6447684 w 9339086"/>
              <a:gd name="connsiteY1" fmla="*/ 0 h 16363768"/>
              <a:gd name="connsiteX2" fmla="*/ 9337687 w 9339086"/>
              <a:gd name="connsiteY2" fmla="*/ 4038418 h 16363768"/>
              <a:gd name="connsiteX3" fmla="*/ 9316309 w 9339086"/>
              <a:gd name="connsiteY3" fmla="*/ 16351974 h 16363768"/>
              <a:gd name="connsiteX4" fmla="*/ 0 w 9339086"/>
              <a:gd name="connsiteY4" fmla="*/ 16363768 h 16363768"/>
              <a:gd name="connsiteX5" fmla="*/ 0 w 9339086"/>
              <a:gd name="connsiteY5" fmla="*/ 35398 h 16363768"/>
              <a:gd name="connsiteX0" fmla="*/ 0 w 9356921"/>
              <a:gd name="connsiteY0" fmla="*/ 35398 h 16363768"/>
              <a:gd name="connsiteX1" fmla="*/ 6447684 w 9356921"/>
              <a:gd name="connsiteY1" fmla="*/ 0 h 16363768"/>
              <a:gd name="connsiteX2" fmla="*/ 9337687 w 9356921"/>
              <a:gd name="connsiteY2" fmla="*/ 4038418 h 16363768"/>
              <a:gd name="connsiteX3" fmla="*/ 9356921 w 9356921"/>
              <a:gd name="connsiteY3" fmla="*/ 16351974 h 16363768"/>
              <a:gd name="connsiteX4" fmla="*/ 0 w 9356921"/>
              <a:gd name="connsiteY4" fmla="*/ 16363768 h 16363768"/>
              <a:gd name="connsiteX5" fmla="*/ 0 w 9356921"/>
              <a:gd name="connsiteY5" fmla="*/ 35398 h 16363768"/>
              <a:gd name="connsiteX0" fmla="*/ 0 w 9377940"/>
              <a:gd name="connsiteY0" fmla="*/ 0 h 16368535"/>
              <a:gd name="connsiteX1" fmla="*/ 6468703 w 9377940"/>
              <a:gd name="connsiteY1" fmla="*/ 4767 h 16368535"/>
              <a:gd name="connsiteX2" fmla="*/ 9358706 w 9377940"/>
              <a:gd name="connsiteY2" fmla="*/ 4043185 h 16368535"/>
              <a:gd name="connsiteX3" fmla="*/ 9377940 w 9377940"/>
              <a:gd name="connsiteY3" fmla="*/ 16356741 h 16368535"/>
              <a:gd name="connsiteX4" fmla="*/ 21019 w 9377940"/>
              <a:gd name="connsiteY4" fmla="*/ 16368535 h 16368535"/>
              <a:gd name="connsiteX5" fmla="*/ 0 w 9377940"/>
              <a:gd name="connsiteY5" fmla="*/ 0 h 16368535"/>
              <a:gd name="connsiteX0" fmla="*/ 2022 w 9358944"/>
              <a:gd name="connsiteY0" fmla="*/ 0 h 16368535"/>
              <a:gd name="connsiteX1" fmla="*/ 6449707 w 9358944"/>
              <a:gd name="connsiteY1" fmla="*/ 4767 h 16368535"/>
              <a:gd name="connsiteX2" fmla="*/ 9339710 w 9358944"/>
              <a:gd name="connsiteY2" fmla="*/ 4043185 h 16368535"/>
              <a:gd name="connsiteX3" fmla="*/ 9358944 w 9358944"/>
              <a:gd name="connsiteY3" fmla="*/ 16356741 h 16368535"/>
              <a:gd name="connsiteX4" fmla="*/ 2023 w 9358944"/>
              <a:gd name="connsiteY4" fmla="*/ 16368535 h 16368535"/>
              <a:gd name="connsiteX5" fmla="*/ 2022 w 9358944"/>
              <a:gd name="connsiteY5" fmla="*/ 0 h 16368535"/>
              <a:gd name="connsiteX0" fmla="*/ 2022 w 9358944"/>
              <a:gd name="connsiteY0" fmla="*/ 0 h 16368535"/>
              <a:gd name="connsiteX1" fmla="*/ 6449707 w 9358944"/>
              <a:gd name="connsiteY1" fmla="*/ 4767 h 16368535"/>
              <a:gd name="connsiteX2" fmla="*/ 9339710 w 9358944"/>
              <a:gd name="connsiteY2" fmla="*/ 4003020 h 16368535"/>
              <a:gd name="connsiteX3" fmla="*/ 9358944 w 9358944"/>
              <a:gd name="connsiteY3" fmla="*/ 16356741 h 16368535"/>
              <a:gd name="connsiteX4" fmla="*/ 2023 w 9358944"/>
              <a:gd name="connsiteY4" fmla="*/ 16368535 h 16368535"/>
              <a:gd name="connsiteX5" fmla="*/ 2022 w 9358944"/>
              <a:gd name="connsiteY5" fmla="*/ 0 h 16368535"/>
              <a:gd name="connsiteX0" fmla="*/ 2022 w 9363205"/>
              <a:gd name="connsiteY0" fmla="*/ 0 h 16368535"/>
              <a:gd name="connsiteX1" fmla="*/ 6449707 w 9363205"/>
              <a:gd name="connsiteY1" fmla="*/ 4767 h 16368535"/>
              <a:gd name="connsiteX2" fmla="*/ 9360729 w 9363205"/>
              <a:gd name="connsiteY2" fmla="*/ 4003020 h 16368535"/>
              <a:gd name="connsiteX3" fmla="*/ 9358944 w 9363205"/>
              <a:gd name="connsiteY3" fmla="*/ 16356741 h 16368535"/>
              <a:gd name="connsiteX4" fmla="*/ 2023 w 9363205"/>
              <a:gd name="connsiteY4" fmla="*/ 16368535 h 16368535"/>
              <a:gd name="connsiteX5" fmla="*/ 2022 w 9363205"/>
              <a:gd name="connsiteY5" fmla="*/ 0 h 16368535"/>
              <a:gd name="connsiteX0" fmla="*/ 2022 w 9363205"/>
              <a:gd name="connsiteY0" fmla="*/ 8391 h 16376926"/>
              <a:gd name="connsiteX1" fmla="*/ 6408395 w 9363205"/>
              <a:gd name="connsiteY1" fmla="*/ 0 h 16376926"/>
              <a:gd name="connsiteX2" fmla="*/ 9360729 w 9363205"/>
              <a:gd name="connsiteY2" fmla="*/ 4011411 h 16376926"/>
              <a:gd name="connsiteX3" fmla="*/ 9358944 w 9363205"/>
              <a:gd name="connsiteY3" fmla="*/ 16365132 h 16376926"/>
              <a:gd name="connsiteX4" fmla="*/ 2023 w 9363205"/>
              <a:gd name="connsiteY4" fmla="*/ 16376926 h 16376926"/>
              <a:gd name="connsiteX5" fmla="*/ 2022 w 9363205"/>
              <a:gd name="connsiteY5" fmla="*/ 8391 h 16376926"/>
              <a:gd name="connsiteX0" fmla="*/ 2022 w 9363205"/>
              <a:gd name="connsiteY0" fmla="*/ 0 h 16368535"/>
              <a:gd name="connsiteX1" fmla="*/ 6408395 w 9363205"/>
              <a:gd name="connsiteY1" fmla="*/ 1266 h 16368535"/>
              <a:gd name="connsiteX2" fmla="*/ 9360729 w 9363205"/>
              <a:gd name="connsiteY2" fmla="*/ 4003020 h 16368535"/>
              <a:gd name="connsiteX3" fmla="*/ 9358944 w 9363205"/>
              <a:gd name="connsiteY3" fmla="*/ 16356741 h 16368535"/>
              <a:gd name="connsiteX4" fmla="*/ 2023 w 9363205"/>
              <a:gd name="connsiteY4" fmla="*/ 16368535 h 16368535"/>
              <a:gd name="connsiteX5" fmla="*/ 2022 w 9363205"/>
              <a:gd name="connsiteY5" fmla="*/ 0 h 16368535"/>
              <a:gd name="connsiteX0" fmla="*/ 2022 w 9363205"/>
              <a:gd name="connsiteY0" fmla="*/ 0 h 16368535"/>
              <a:gd name="connsiteX1" fmla="*/ 6408395 w 9363205"/>
              <a:gd name="connsiteY1" fmla="*/ 1266 h 16368535"/>
              <a:gd name="connsiteX2" fmla="*/ 9360729 w 9363205"/>
              <a:gd name="connsiteY2" fmla="*/ 4003020 h 16368535"/>
              <a:gd name="connsiteX3" fmla="*/ 9358944 w 9363205"/>
              <a:gd name="connsiteY3" fmla="*/ 16366398 h 16368535"/>
              <a:gd name="connsiteX4" fmla="*/ 2023 w 9363205"/>
              <a:gd name="connsiteY4" fmla="*/ 16368535 h 16368535"/>
              <a:gd name="connsiteX5" fmla="*/ 2022 w 9363205"/>
              <a:gd name="connsiteY5" fmla="*/ 0 h 16368535"/>
              <a:gd name="connsiteX0" fmla="*/ 2022 w 9363205"/>
              <a:gd name="connsiteY0" fmla="*/ 4355 h 16372890"/>
              <a:gd name="connsiteX1" fmla="*/ 6420316 w 9363205"/>
              <a:gd name="connsiteY1" fmla="*/ 0 h 16372890"/>
              <a:gd name="connsiteX2" fmla="*/ 9360729 w 9363205"/>
              <a:gd name="connsiteY2" fmla="*/ 4007375 h 16372890"/>
              <a:gd name="connsiteX3" fmla="*/ 9358944 w 9363205"/>
              <a:gd name="connsiteY3" fmla="*/ 16370753 h 16372890"/>
              <a:gd name="connsiteX4" fmla="*/ 2023 w 9363205"/>
              <a:gd name="connsiteY4" fmla="*/ 16372890 h 16372890"/>
              <a:gd name="connsiteX5" fmla="*/ 2022 w 9363205"/>
              <a:gd name="connsiteY5" fmla="*/ 4355 h 16372890"/>
              <a:gd name="connsiteX0" fmla="*/ 2022 w 9363205"/>
              <a:gd name="connsiteY0" fmla="*/ 9974 h 16378509"/>
              <a:gd name="connsiteX1" fmla="*/ 6420316 w 9363205"/>
              <a:gd name="connsiteY1" fmla="*/ 0 h 16378509"/>
              <a:gd name="connsiteX2" fmla="*/ 9360729 w 9363205"/>
              <a:gd name="connsiteY2" fmla="*/ 4012994 h 16378509"/>
              <a:gd name="connsiteX3" fmla="*/ 9358944 w 9363205"/>
              <a:gd name="connsiteY3" fmla="*/ 16376372 h 16378509"/>
              <a:gd name="connsiteX4" fmla="*/ 2023 w 9363205"/>
              <a:gd name="connsiteY4" fmla="*/ 16378509 h 16378509"/>
              <a:gd name="connsiteX5" fmla="*/ 2022 w 9363205"/>
              <a:gd name="connsiteY5" fmla="*/ 9974 h 16378509"/>
              <a:gd name="connsiteX0" fmla="*/ 2022 w 9363205"/>
              <a:gd name="connsiteY0" fmla="*/ 0 h 16368535"/>
              <a:gd name="connsiteX1" fmla="*/ 6420316 w 9363205"/>
              <a:gd name="connsiteY1" fmla="*/ 1269 h 16368535"/>
              <a:gd name="connsiteX2" fmla="*/ 9360729 w 9363205"/>
              <a:gd name="connsiteY2" fmla="*/ 4003020 h 16368535"/>
              <a:gd name="connsiteX3" fmla="*/ 9358944 w 9363205"/>
              <a:gd name="connsiteY3" fmla="*/ 16366398 h 16368535"/>
              <a:gd name="connsiteX4" fmla="*/ 2023 w 9363205"/>
              <a:gd name="connsiteY4" fmla="*/ 16368535 h 16368535"/>
              <a:gd name="connsiteX5" fmla="*/ 2022 w 9363205"/>
              <a:gd name="connsiteY5" fmla="*/ 0 h 1636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63205" h="16368535">
                <a:moveTo>
                  <a:pt x="2022" y="0"/>
                </a:moveTo>
                <a:lnTo>
                  <a:pt x="6420316" y="1269"/>
                </a:lnTo>
                <a:cubicBezTo>
                  <a:pt x="6638828" y="2752587"/>
                  <a:pt x="8471284" y="3594240"/>
                  <a:pt x="9360729" y="4003020"/>
                </a:cubicBezTo>
                <a:cubicBezTo>
                  <a:pt x="9369966" y="8117419"/>
                  <a:pt x="9349707" y="12251999"/>
                  <a:pt x="9358944" y="16366398"/>
                </a:cubicBezTo>
                <a:lnTo>
                  <a:pt x="2023" y="16368535"/>
                </a:lnTo>
                <a:cubicBezTo>
                  <a:pt x="-4983" y="10912357"/>
                  <a:pt x="9028" y="5456178"/>
                  <a:pt x="2022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97DEEBB1-21A4-4B02-86AD-00DCB2D9C6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5008" y="23508484"/>
            <a:ext cx="4634923" cy="3474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AB90F5F6-EF38-4FBE-8F01-2FE9563BB9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9150" y="23508484"/>
            <a:ext cx="3474720" cy="3474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251668B-F317-49D9-8ADB-668976B270CB}"/>
              </a:ext>
            </a:extLst>
          </p:cNvPr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2326" y="5209313"/>
            <a:ext cx="8856135" cy="3137187"/>
          </a:xfrm>
          <a:prstGeom prst="rect">
            <a:avLst/>
          </a:prstGeom>
          <a:noFill/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9CC22422-49E6-4223-B031-CF6491CB2F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9133" y="10950564"/>
            <a:ext cx="4498038" cy="2254412"/>
          </a:xfrm>
          <a:prstGeom prst="rect">
            <a:avLst/>
          </a:prstGeom>
        </p:spPr>
      </p:pic>
      <p:sp>
        <p:nvSpPr>
          <p:cNvPr id="147" name="TextBox 146">
            <a:extLst>
              <a:ext uri="{FF2B5EF4-FFF2-40B4-BE49-F238E27FC236}">
                <a16:creationId xmlns:a16="http://schemas.microsoft.com/office/drawing/2014/main" id="{3B2997F9-9A2C-46F3-AC92-1C1CDAAFD673}"/>
              </a:ext>
            </a:extLst>
          </p:cNvPr>
          <p:cNvSpPr txBox="1"/>
          <p:nvPr/>
        </p:nvSpPr>
        <p:spPr>
          <a:xfrm>
            <a:off x="30139173" y="10902574"/>
            <a:ext cx="143446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Stress Relief:</a:t>
            </a:r>
          </a:p>
          <a:p>
            <a:r>
              <a:rPr lang="en-US" sz="1600" dirty="0"/>
              <a:t>1950°F 1.5h</a:t>
            </a: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9480A44-69E3-41EA-A879-AA4931F3EB7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57131" y="10950564"/>
            <a:ext cx="4458526" cy="2254412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D8A2E319-B780-4DEC-A414-99AE5C84F96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0193" y="13252354"/>
            <a:ext cx="4496978" cy="221652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EC17448D-AEDB-4895-B9A1-D82DDA1FB9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9249" y="13241573"/>
            <a:ext cx="4446407" cy="2231230"/>
          </a:xfrm>
          <a:prstGeom prst="rect">
            <a:avLst/>
          </a:prstGeom>
        </p:spPr>
      </p:pic>
      <p:sp>
        <p:nvSpPr>
          <p:cNvPr id="151" name="TextBox 150">
            <a:extLst>
              <a:ext uri="{FF2B5EF4-FFF2-40B4-BE49-F238E27FC236}">
                <a16:creationId xmlns:a16="http://schemas.microsoft.com/office/drawing/2014/main" id="{A6F731DB-A33B-493C-8C0C-F0F3303DFB0C}"/>
              </a:ext>
            </a:extLst>
          </p:cNvPr>
          <p:cNvSpPr txBox="1"/>
          <p:nvPr/>
        </p:nvSpPr>
        <p:spPr>
          <a:xfrm flipH="1">
            <a:off x="29522924" y="13260122"/>
            <a:ext cx="194275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SR+Homogenization</a:t>
            </a:r>
            <a:r>
              <a:rPr lang="en-US" sz="1600" dirty="0"/>
              <a:t> 2125F/6h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4ABCFD5B-E603-41B4-8B75-87829D9ADD80}"/>
              </a:ext>
            </a:extLst>
          </p:cNvPr>
          <p:cNvSpPr txBox="1"/>
          <p:nvPr/>
        </p:nvSpPr>
        <p:spPr>
          <a:xfrm>
            <a:off x="34226964" y="10947618"/>
            <a:ext cx="67020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350W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0FD6BF9-F63C-426A-9122-C9A7F08CC568}"/>
              </a:ext>
            </a:extLst>
          </p:cNvPr>
          <p:cNvSpPr txBox="1"/>
          <p:nvPr/>
        </p:nvSpPr>
        <p:spPr>
          <a:xfrm>
            <a:off x="35157527" y="10932583"/>
            <a:ext cx="75160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1070W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A6CDF074-7E0C-4123-8B59-C8826128FACB}"/>
              </a:ext>
            </a:extLst>
          </p:cNvPr>
          <p:cNvSpPr txBox="1"/>
          <p:nvPr/>
        </p:nvSpPr>
        <p:spPr>
          <a:xfrm>
            <a:off x="30341779" y="5158545"/>
            <a:ext cx="1028991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Characterization Through Heat Treatment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Post-processing heat treatments are key to obtaining optimal properties for AM alloys and characterization of the microstructure informs on how alloys will perform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relief, homogenization, solution, and aging cycles were developed to optimize the microstructure and properties of LP-DED NASA HR-1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Temperatures and times were adjusted to obtain desirable microstructure, mitigate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segregation observed, and prevent the formation of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-phase that is detrimental to the performance of NASA HR-1 in hydrogen environments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aging cycles were developed to adjust performance of NASA HR-1: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2-Step age for improved HEE resistance and LCF life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1-Step age for higher strength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characterization, various laser powers were examined to understand the impact of the LP-DED process parameters on the microstructure and properties to inform material application designs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68A9C1C-3E0D-4D6A-AA0A-D0A6CC49FCF0}"/>
              </a:ext>
            </a:extLst>
          </p:cNvPr>
          <p:cNvGrpSpPr/>
          <p:nvPr/>
        </p:nvGrpSpPr>
        <p:grpSpPr>
          <a:xfrm>
            <a:off x="26092723" y="8649318"/>
            <a:ext cx="3931049" cy="2948289"/>
            <a:chOff x="25957978" y="8484918"/>
            <a:chExt cx="3931049" cy="2948289"/>
          </a:xfrm>
        </p:grpSpPr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D9419E5C-A010-4B7C-8876-E7CB49659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4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7978" y="8484918"/>
              <a:ext cx="3931049" cy="29482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479DDA42-8BB5-4826-8363-AB8705C65CCB}"/>
                </a:ext>
              </a:extLst>
            </p:cNvPr>
            <p:cNvSpPr txBox="1"/>
            <p:nvPr/>
          </p:nvSpPr>
          <p:spPr>
            <a:xfrm>
              <a:off x="26565501" y="9186098"/>
              <a:ext cx="910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-phase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804FD9F-0396-422E-BEDC-765EE363B34B}"/>
                </a:ext>
              </a:extLst>
            </p:cNvPr>
            <p:cNvSpPr txBox="1"/>
            <p:nvPr/>
          </p:nvSpPr>
          <p:spPr>
            <a:xfrm>
              <a:off x="28698780" y="9724211"/>
              <a:ext cx="8781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-phase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E1DAFE2F-B00F-48E0-8BD7-7974A9D2402F}"/>
                </a:ext>
              </a:extLst>
            </p:cNvPr>
            <p:cNvCxnSpPr>
              <a:cxnSpLocks/>
            </p:cNvCxnSpPr>
            <p:nvPr/>
          </p:nvCxnSpPr>
          <p:spPr>
            <a:xfrm>
              <a:off x="26809330" y="9561249"/>
              <a:ext cx="54083" cy="4864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47576457-6793-4558-8668-887269A737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443074" y="9553602"/>
              <a:ext cx="375668" cy="2487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306FCF3F-3831-4B78-A792-D0E04E508371}"/>
                </a:ext>
              </a:extLst>
            </p:cNvPr>
            <p:cNvCxnSpPr/>
            <p:nvPr/>
          </p:nvCxnSpPr>
          <p:spPr>
            <a:xfrm>
              <a:off x="28736581" y="9995900"/>
              <a:ext cx="158964" cy="3472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F6DAF720-485E-42F2-8899-AB48DC4D26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246028" y="9687614"/>
              <a:ext cx="490553" cy="3089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AD4DDF19-1D03-4227-A85E-A976003548E1}"/>
              </a:ext>
            </a:extLst>
          </p:cNvPr>
          <p:cNvSpPr txBox="1"/>
          <p:nvPr/>
        </p:nvSpPr>
        <p:spPr>
          <a:xfrm>
            <a:off x="421595" y="8268481"/>
            <a:ext cx="143301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Wrought NASA HR-1 was too expensive to produce traditionally, however additive manufacturing (AM) processes such as laser powder directed energy deposition (LP-DED) have enabled the material to be a feasible option for liquid rocket engine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composition of NASA HR-1 was modified to adapt the alloy well to AM using PHACOMP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in development of LP-DED NASA HR-1 it was observed that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-phase formed after aging, so the initial formulation was modified to the final formulation shown below to stabilize the matrix to help minimize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-phase formation and optimize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Modifications made in the final formulation were expected to improve fatigue life, thermal conductivity, ductility, and HEE resistance at the expense of strength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9159305-5841-456B-8A5A-28EF72FB80FF}"/>
              </a:ext>
            </a:extLst>
          </p:cNvPr>
          <p:cNvSpPr txBox="1"/>
          <p:nvPr/>
        </p:nvSpPr>
        <p:spPr>
          <a:xfrm>
            <a:off x="12805359" y="7159610"/>
            <a:ext cx="1954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Initial to Final Formulation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CE7E2CD8-CF75-4EA1-AB08-1B395B840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982" y="19742644"/>
            <a:ext cx="4219711" cy="5729734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9222B8C-D575-4EA8-A3D5-922F23DCDB7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048" y="20315161"/>
            <a:ext cx="3591730" cy="4951216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ADE37972-B10F-40F2-9237-0D0EEB00B08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0525" y="20976611"/>
            <a:ext cx="2325320" cy="4062774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51F8F299-25EF-4B93-9075-FE131A14197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495" y="23265170"/>
            <a:ext cx="4812877" cy="3609659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E3B18174-E6D6-42BA-A890-8C2495B8BE81}"/>
              </a:ext>
            </a:extLst>
          </p:cNvPr>
          <p:cNvSpPr txBox="1"/>
          <p:nvPr/>
        </p:nvSpPr>
        <p:spPr>
          <a:xfrm>
            <a:off x="26092723" y="16510990"/>
            <a:ext cx="145389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LP-DED NASA HR-1 in Application and Hot Fire Testing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manufacturing demonstration parts have been built using LP-DED NASA HR-1 to show versatility of the AM process and alloy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LP-DED NASA HR-1 nozzle extensions have been successfully hot fire tested from 2k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lbf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thrust class up to 35k under the RAMPT project and other test programs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space partners are actively building LP-DED NASA HR-1 nozzles for future engine applications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 HR-1 has also been used as a cladded jacket on combustion chambers and bimetallic joints between GRCop42 and LP-DED NASA HR-1 have been developed to expand the design space for combustion devices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CBAFA777-66B5-4602-8B3C-12F0D3BAE22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76"/>
          <a:stretch/>
        </p:blipFill>
        <p:spPr bwMode="auto">
          <a:xfrm>
            <a:off x="21340495" y="19937572"/>
            <a:ext cx="4812877" cy="317802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999FDC42-AD0F-4A78-9D01-B050DAEE30ED}"/>
              </a:ext>
            </a:extLst>
          </p:cNvPr>
          <p:cNvSpPr txBox="1"/>
          <p:nvPr/>
        </p:nvSpPr>
        <p:spPr>
          <a:xfrm>
            <a:off x="26485389" y="25075982"/>
            <a:ext cx="139666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References</a:t>
            </a:r>
          </a:p>
          <a:p>
            <a:r>
              <a:rPr lang="en-US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Chen, P. S., Katsarelis, C. C., Medders, W. M., Gradl, P. R., and Su, C. H. 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Development of Directed Energy Deposited NASA HR-1 to Optimize Properties for Liquid Rocket Engine Applications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NASA TM 2023.</a:t>
            </a:r>
          </a:p>
          <a:p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- Chen, P. S., Fullen, M. D., Watwood, M. C., Rupp, B. L., Medders, W. M., Katsarelis, C. C., Gradl, P. R., </a:t>
            </a:r>
            <a:r>
              <a:rPr lang="en-US" i="1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Effects of Strain Rate and Surface Finish on Tensile Properties in High Pressure Hydrogen – A Case Study for LP-DED NASA HR-1. </a:t>
            </a:r>
            <a:r>
              <a:rPr 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NASA TM 2023</a:t>
            </a:r>
          </a:p>
          <a:p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Gradl, P. R., Teasley, T., Protz, C., Katsarelis, C., and Chen, P. Process Development and Hot-Fire Testing of Additively Manufactured NASA HR-1 for Liquid Rocket Engine Applications. 2021.</a:t>
            </a:r>
            <a:endParaRPr lang="en-US" dirty="0">
              <a:effectLst/>
              <a:latin typeface="+mj-lt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6C9C3E5F-2C33-4498-8293-49C3FC240437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3733" r="5550" b="3210"/>
          <a:stretch/>
        </p:blipFill>
        <p:spPr>
          <a:xfrm>
            <a:off x="10349010" y="15390895"/>
            <a:ext cx="4519076" cy="36619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693EDC-F7E2-4B4C-A70A-69139E72F0C6}"/>
              </a:ext>
            </a:extLst>
          </p:cNvPr>
          <p:cNvSpPr txBox="1"/>
          <p:nvPr/>
        </p:nvSpPr>
        <p:spPr>
          <a:xfrm>
            <a:off x="516305" y="23736629"/>
            <a:ext cx="6315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>
              <a:buFont typeface="+mj-lt"/>
              <a:buAutoNum type="arabicPeriod" startAt="4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conductivity results showed that the initial formulation of DED NASA HR-1 aligned well with wrought, and the final formulation improved the thermal conductivity of the material by approximately 15-20%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30CC30-E0C0-4BC0-A641-159676B5304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693" y="15431198"/>
            <a:ext cx="4660407" cy="34938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5825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1006</TotalTime>
  <Words>941</Words>
  <Application>Microsoft Office PowerPoint</Application>
  <PresentationFormat>Custom</PresentationFormat>
  <Paragraphs>127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Times New Roman</vt:lpstr>
      <vt:lpstr>Times New Roman MT Std</vt:lpstr>
      <vt:lpstr>Office Theme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Katsarelis, Colton C. (MSFC-EM31)</dc:creator>
  <cp:lastModifiedBy>Katsarelis, Colton C. (MSFC-EM31)</cp:lastModifiedBy>
  <cp:revision>66</cp:revision>
  <dcterms:created xsi:type="dcterms:W3CDTF">2020-02-06T20:08:30Z</dcterms:created>
  <dcterms:modified xsi:type="dcterms:W3CDTF">2023-05-24T17:02:50Z</dcterms:modified>
</cp:coreProperties>
</file>