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60" r:id="rId4"/>
    <p:sldId id="261" r:id="rId5"/>
    <p:sldId id="262" r:id="rId6"/>
    <p:sldId id="263" r:id="rId7"/>
    <p:sldId id="264" r:id="rId8"/>
    <p:sldId id="266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ms, Charles N. (GSFC-612.0)[UNIVERSITY OF MARYLAND]" initials="HCN(OM" lastIdx="0" clrIdx="0">
    <p:extLst>
      <p:ext uri="{19B8F6BF-5375-455C-9EA6-DF929625EA0E}">
        <p15:presenceInfo xmlns:p15="http://schemas.microsoft.com/office/powerpoint/2012/main" userId="S-1-5-21-330711430-3775241029-4075259233-840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97" d="100"/>
          <a:sy n="97" d="100"/>
        </p:scale>
        <p:origin x="509" y="3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63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FF401-BD9C-4970-848C-FAC2C8530D5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40FCD-656B-4FE1-A3AF-5010703A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98" y="6065368"/>
            <a:ext cx="3104144" cy="730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" y="76320"/>
            <a:ext cx="1611413" cy="1334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79" y="85857"/>
            <a:ext cx="1497963" cy="149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6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8ECC-1B66-49CF-A269-2FA9042ECF6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255-8562-43F0-8260-0ECB7CC20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8ECC-1B66-49CF-A269-2FA9042ECF6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255-8562-43F0-8260-0ECB7CC20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696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DA4A2340-092E-4F4C-B7D4-9D95631935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96926" y="-7143"/>
            <a:ext cx="86106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</a:t>
            </a: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Vertical Slope of Mesoscale Snow Band Reflectivity Signatures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60746" y="-7143"/>
            <a:ext cx="2531253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 December 2022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9660746" y="-7143"/>
            <a:ext cx="223045" cy="3115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0" y="304384"/>
            <a:ext cx="96607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746" y="6206426"/>
            <a:ext cx="2446907" cy="5760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0" y="6196233"/>
            <a:ext cx="576072" cy="5760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53" y="6206426"/>
            <a:ext cx="695694" cy="576072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1112694" y="6309796"/>
            <a:ext cx="420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Helms (charles.n.helms@nasa.gov)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8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8ECC-1B66-49CF-A269-2FA9042ECF6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255-8562-43F0-8260-0ECB7CC20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1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8ECC-1B66-49CF-A269-2FA9042ECF6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255-8562-43F0-8260-0ECB7CC20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8ECC-1B66-49CF-A269-2FA9042ECF6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255-8562-43F0-8260-0ECB7CC20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8ECC-1B66-49CF-A269-2FA9042ECF6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255-8562-43F0-8260-0ECB7CC20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8ECC-1B66-49CF-A269-2FA9042ECF6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255-8562-43F0-8260-0ECB7CC20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8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8ECC-1B66-49CF-A269-2FA9042ECF6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255-8562-43F0-8260-0ECB7CC20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7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8ECC-1B66-49CF-A269-2FA9042ECF6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255-8562-43F0-8260-0ECB7CC20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8ECC-1B66-49CF-A269-2FA9042ECF6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4255-8562-43F0-8260-0ECB7CC20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361" y="73840"/>
            <a:ext cx="9276693" cy="2387600"/>
          </a:xfrm>
        </p:spPr>
        <p:txBody>
          <a:bodyPr>
            <a:normAutofit/>
          </a:bodyPr>
          <a:lstStyle/>
          <a:p>
            <a:pPr algn="r"/>
            <a:r>
              <a:rPr lang="en-US" sz="5300" dirty="0" smtClean="0"/>
              <a:t>Understanding the Vertical Slope of Mesoscale Snow Band Reflectivity Signatures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766" y="2461440"/>
            <a:ext cx="5199421" cy="1776845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Charles Helms, Gerald Heymsfield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 smtClean="0"/>
              <a:t>Stephen </a:t>
            </a:r>
            <a:r>
              <a:rPr lang="en-US" sz="2800" dirty="0" smtClean="0"/>
              <a:t>Nicholls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American </a:t>
            </a:r>
            <a:r>
              <a:rPr lang="en-US" sz="1600" dirty="0" smtClean="0"/>
              <a:t>Geophysical </a:t>
            </a:r>
            <a:r>
              <a:rPr lang="en-US" sz="1600" dirty="0" smtClean="0"/>
              <a:t>Union Fall Meeting</a:t>
            </a:r>
            <a:endParaRPr lang="en-US" sz="1600" dirty="0" smtClean="0"/>
          </a:p>
          <a:p>
            <a:pPr algn="r"/>
            <a:r>
              <a:rPr lang="en-US" sz="1600" dirty="0" smtClean="0"/>
              <a:t>14 December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70" y="4238285"/>
            <a:ext cx="2272066" cy="226149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98524" y="2358099"/>
            <a:ext cx="4769090" cy="4078616"/>
            <a:chOff x="342879" y="1915709"/>
            <a:chExt cx="5431536" cy="46451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6" t="11550" r="6159" b="14182"/>
            <a:stretch/>
          </p:blipFill>
          <p:spPr>
            <a:xfrm>
              <a:off x="342879" y="1915709"/>
              <a:ext cx="5431536" cy="464515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18896456">
              <a:off x="2008247" y="3734208"/>
              <a:ext cx="1010924" cy="2634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9854000">
              <a:off x="3200551" y="2892925"/>
              <a:ext cx="1493241" cy="19478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0151333">
              <a:off x="3882194" y="2935973"/>
              <a:ext cx="991672" cy="17627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216390">
              <a:off x="4613124" y="2763485"/>
              <a:ext cx="991672" cy="17627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9723000">
              <a:off x="2765922" y="3622278"/>
              <a:ext cx="991672" cy="17627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83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8" y="556393"/>
            <a:ext cx="4482261" cy="4482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1" y="3151018"/>
            <a:ext cx="5951294" cy="297564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696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DA4A2340-092E-4F4C-B7D4-9D95631935E8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10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04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5 February 2020 Case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19885" y="1244105"/>
            <a:ext cx="6425067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Possible causes of a sloped reflectivity signature: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trike="sngStrike" dirty="0" smtClean="0"/>
              <a:t>Isentropic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Fall streak (snowflake size sorting) – plausible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Slantwise convection (symmetric instability) – possibly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Sloped dynamic features (e.g., a sloped deformation zone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Sloped aggregation layer (due to a sloped temperature field)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3" y="307427"/>
            <a:ext cx="1471568" cy="1464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7803" y="4921618"/>
            <a:ext cx="357483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Current working hypothesis: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Bands are formed by slantwise convection and the along-band slope is produced as a fall streak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11550" r="6159" b="14182"/>
          <a:stretch/>
        </p:blipFill>
        <p:spPr>
          <a:xfrm>
            <a:off x="231329" y="1510702"/>
            <a:ext cx="4769090" cy="407861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 rot="18896456">
            <a:off x="1693584" y="3107412"/>
            <a:ext cx="887629" cy="231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696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DA4A2340-092E-4F4C-B7D4-9D95631935E8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04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5 February 2020 Case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000564" y="2530365"/>
            <a:ext cx="1129338" cy="1679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r="8072" b="4079"/>
          <a:stretch/>
        </p:blipFill>
        <p:spPr>
          <a:xfrm>
            <a:off x="5142340" y="1549463"/>
            <a:ext cx="7042246" cy="395409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272202" y="5255519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705495" y="5255519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 rot="16200000">
            <a:off x="7464193" y="3893018"/>
            <a:ext cx="1771928" cy="953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6182" y="1539693"/>
            <a:ext cx="66043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EXRAD – Nadir Beam Reflectivity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622" y="1715872"/>
            <a:ext cx="1079651" cy="3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8" y="1109343"/>
            <a:ext cx="4894051" cy="4894051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696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DA4A2340-092E-4F4C-B7D4-9D95631935E8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04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5 February 2020 Case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2151" y="853443"/>
            <a:ext cx="39237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EXRAD – Scanning-beam Reflectivity</a:t>
            </a:r>
          </a:p>
          <a:p>
            <a:pPr algn="ctr"/>
            <a:r>
              <a:rPr lang="en-US" dirty="0" smtClean="0"/>
              <a:t>Cross-track Slice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r="8072" b="4079"/>
          <a:stretch/>
        </p:blipFill>
        <p:spPr>
          <a:xfrm>
            <a:off x="5142340" y="1549463"/>
            <a:ext cx="7042246" cy="3954092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8376313" y="1961866"/>
            <a:ext cx="0" cy="3293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72202" y="5255519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705495" y="5255519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 rot="16200000">
            <a:off x="7464193" y="3893018"/>
            <a:ext cx="1771928" cy="953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426182" y="1539693"/>
            <a:ext cx="66043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EXRAD – Nadir Beam Reflectivity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21927" y="1755674"/>
            <a:ext cx="368830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processes are responsible for the slope of this reflectivity feature?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08145" y="2685362"/>
            <a:ext cx="4089779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can </a:t>
            </a:r>
            <a:r>
              <a:rPr lang="en-US" dirty="0" smtClean="0"/>
              <a:t>this </a:t>
            </a:r>
            <a:r>
              <a:rPr lang="en-US" dirty="0"/>
              <a:t>tell us about the formation and maintenance </a:t>
            </a:r>
            <a:r>
              <a:rPr lang="en-US" dirty="0" smtClean="0"/>
              <a:t>mechanisms of these banding features?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53303" y="5482816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01979" y="5482902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68514" y="4079328"/>
            <a:ext cx="3919252" cy="220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8514" y="4355224"/>
            <a:ext cx="3916895" cy="501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6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8" y="1109343"/>
            <a:ext cx="4894051" cy="4894051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696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DA4A2340-092E-4F4C-B7D4-9D95631935E8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04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5 February 2020 Case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2151" y="853443"/>
            <a:ext cx="39237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EXRAD – Scanning-beam Reflectivity</a:t>
            </a:r>
          </a:p>
          <a:p>
            <a:pPr algn="ctr"/>
            <a:r>
              <a:rPr lang="en-US" dirty="0" smtClean="0"/>
              <a:t>Cross-track Slice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19885" y="1244105"/>
            <a:ext cx="6425067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Possible causes of a sloped reflectivity signature: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Isentropic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Fall </a:t>
            </a:r>
            <a:r>
              <a:rPr lang="en-US" dirty="0"/>
              <a:t>streak (snowflake size sorting)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Slantwise convection (symmetric instability)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Sloped dynamic features (e.g., a sloped deformation zone)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Sloped aggregation layer (due to a sloped temperature field)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80993" y="1583135"/>
            <a:ext cx="5545521" cy="828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3303" y="5482816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01979" y="5482902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8" y="1109343"/>
            <a:ext cx="4894051" cy="4894051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696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DA4A2340-092E-4F4C-B7D4-9D95631935E8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04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5 February 2020 Case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2151" y="853443"/>
            <a:ext cx="39237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EXRAD – Scanning-beam Reflectivity</a:t>
            </a:r>
          </a:p>
          <a:p>
            <a:pPr algn="ctr"/>
            <a:r>
              <a:rPr lang="en-US" dirty="0" smtClean="0"/>
              <a:t>Cross-track Slice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19885" y="1244105"/>
            <a:ext cx="6425067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Possible causes of a sloped reflectivity signature: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Isentropic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Fall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streak (snowflake size sorting)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Slantwise convection (symmetric instability)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Sloped dynamic features (e.g., a sloped deformation zone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Sloped aggregation layer (due to a sloped temperature field)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054" y="1663786"/>
            <a:ext cx="361665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Isentropes</a:t>
            </a:r>
            <a:r>
              <a:rPr lang="en-US" dirty="0" smtClean="0"/>
              <a:t> from the HRRR analysis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72151" y="3237931"/>
            <a:ext cx="3923733" cy="27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8515" y="4218852"/>
            <a:ext cx="3923733" cy="27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2151" y="3678344"/>
            <a:ext cx="3923733" cy="27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2151" y="3962952"/>
            <a:ext cx="3923733" cy="27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9731" y="4422562"/>
            <a:ext cx="3922517" cy="84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8515" y="4615460"/>
            <a:ext cx="3922517" cy="84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68515" y="4791874"/>
            <a:ext cx="3922517" cy="84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8514" y="4915011"/>
            <a:ext cx="3922517" cy="84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3303" y="5482816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01979" y="5482902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49951" y="3184635"/>
            <a:ext cx="5138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Isentropes</a:t>
            </a:r>
            <a:r>
              <a:rPr lang="en-US" dirty="0" smtClean="0"/>
              <a:t> are mostly 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Slight upward slope towards the southwest between 5 and 8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8" y="1109343"/>
            <a:ext cx="4894051" cy="4894051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696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DA4A2340-092E-4F4C-B7D4-9D95631935E8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04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5 February 2020 Case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2151" y="853443"/>
            <a:ext cx="39237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EXRAD – Scanning-beam Reflectivity</a:t>
            </a:r>
          </a:p>
          <a:p>
            <a:pPr algn="ctr"/>
            <a:r>
              <a:rPr lang="en-US" dirty="0" smtClean="0"/>
              <a:t>Cross-track Slice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19885" y="1244105"/>
            <a:ext cx="6425067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Possible causes of a sloped reflectivity signature: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trike="sngStrike" dirty="0" smtClean="0">
                <a:solidFill>
                  <a:schemeClr val="bg1">
                    <a:lumMod val="75000"/>
                  </a:schemeClr>
                </a:solidFill>
              </a:rPr>
              <a:t>Isentropic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Fall streak (snowflake size sorting)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Slantwise convection (symmetric instability)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Sloped dynamic features (e.g., a sloped deformation zone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Sloped aggregation layer (due to a sloped temperature field)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054" y="1663786"/>
            <a:ext cx="361665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Isentropes</a:t>
            </a:r>
            <a:r>
              <a:rPr lang="en-US" dirty="0" smtClean="0"/>
              <a:t> from the HRRR analysis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53303" y="5482816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01979" y="5482902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55687" y="4948781"/>
            <a:ext cx="535506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-&gt; FS = (slope) * (vertical shear) * (thickness)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73066" y="3096087"/>
            <a:ext cx="611769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snow fall speed would be needed for this feature to exist?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55687" y="3525229"/>
            <a:ext cx="5355061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Slope = FS / </a:t>
            </a:r>
            <a:r>
              <a:rPr lang="el-GR" dirty="0"/>
              <a:t>Δ</a:t>
            </a:r>
            <a:r>
              <a:rPr lang="en-US" dirty="0"/>
              <a:t>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FS = Fall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</a:t>
            </a:r>
            <a:r>
              <a:rPr lang="en-US" dirty="0" smtClean="0"/>
              <a:t>D = horizontal displacement rate by shear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55687" y="4514393"/>
            <a:ext cx="535506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D = (vertical shear) * (thickness over which shear acts)</a:t>
            </a:r>
          </a:p>
        </p:txBody>
      </p:sp>
    </p:spTree>
    <p:extLst>
      <p:ext uri="{BB962C8B-B14F-4D97-AF65-F5344CB8AC3E}">
        <p14:creationId xmlns:p14="http://schemas.microsoft.com/office/powerpoint/2010/main" val="18200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2" y="1109343"/>
            <a:ext cx="4894051" cy="4894051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696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DA4A2340-092E-4F4C-B7D4-9D95631935E8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04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5 February 2020 Case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2151" y="853443"/>
            <a:ext cx="39237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EXRAD – Scanning-beam Reflectivity</a:t>
            </a:r>
          </a:p>
          <a:p>
            <a:pPr algn="ctr"/>
            <a:r>
              <a:rPr lang="en-US" dirty="0" smtClean="0"/>
              <a:t>Cross-track Slice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19885" y="1244105"/>
            <a:ext cx="6425067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Possible causes of a sloped reflectivity signature: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trike="sngStrike" dirty="0" smtClean="0">
                <a:solidFill>
                  <a:schemeClr val="bg1">
                    <a:lumMod val="75000"/>
                  </a:schemeClr>
                </a:solidFill>
              </a:rPr>
              <a:t>Isentropic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Fall streak (snowflake size sorting)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Slantwise convection (symmetric instability)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Sloped dynamic features (e.g., a sloped deformation zone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Sloped aggregation layer (due to a sloped temperature field)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054" y="1663786"/>
            <a:ext cx="361665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Isentropes</a:t>
            </a:r>
            <a:r>
              <a:rPr lang="en-US" dirty="0" smtClean="0"/>
              <a:t> from the HRRR analysis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68514" y="4079328"/>
            <a:ext cx="3919252" cy="220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8514" y="4355224"/>
            <a:ext cx="3916895" cy="501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3303" y="5482816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01979" y="5482902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5814">
            <a:off x="677676" y="3714603"/>
            <a:ext cx="166395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Slope: 24 m/km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444848">
            <a:off x="581080" y="4483755"/>
            <a:ext cx="166395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Slope: 60 m/km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63363" y="4201510"/>
            <a:ext cx="457200" cy="658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77333" y="3094341"/>
            <a:ext cx="6064635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2–4-km along-band vertical shear (from EXRAD VAD)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7.8 m/s/km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77334" y="3821441"/>
            <a:ext cx="6064635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Thickness over which shear acts (height difference along slope)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Top: 0.6 km, Bottom: 1.5 km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68514" y="4079333"/>
            <a:ext cx="3919252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66157" y="4355224"/>
            <a:ext cx="3919252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85409" y="4077356"/>
            <a:ext cx="0" cy="22663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85409" y="4355224"/>
            <a:ext cx="0" cy="504497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77332" y="4548541"/>
            <a:ext cx="6064635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Required fall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Top: 0.06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Bottom: 1.62 m/s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77332" y="4825540"/>
            <a:ext cx="548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------------ </a:t>
            </a:r>
            <a:r>
              <a:rPr lang="en-US" dirty="0" smtClean="0">
                <a:solidFill>
                  <a:srgbClr val="C00000"/>
                </a:solidFill>
              </a:rPr>
              <a:t>Very slow for falling snowflake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77331" y="5098857"/>
            <a:ext cx="548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----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Reasonable snowflake fall speed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6" grpId="0" animBg="1"/>
      <p:bldP spid="30" grpId="0" animBg="1"/>
      <p:bldP spid="27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/>
          <p:cNvSpPr/>
          <p:nvPr/>
        </p:nvSpPr>
        <p:spPr>
          <a:xfrm>
            <a:off x="3797293" y="4310736"/>
            <a:ext cx="1087821" cy="449317"/>
          </a:xfrm>
          <a:custGeom>
            <a:avLst/>
            <a:gdLst>
              <a:gd name="connsiteX0" fmla="*/ 0 w 1087821"/>
              <a:gd name="connsiteY0" fmla="*/ 0 h 449317"/>
              <a:gd name="connsiteX1" fmla="*/ 1087821 w 1087821"/>
              <a:gd name="connsiteY1" fmla="*/ 307428 h 449317"/>
              <a:gd name="connsiteX2" fmla="*/ 1087821 w 1087821"/>
              <a:gd name="connsiteY2" fmla="*/ 445376 h 449317"/>
              <a:gd name="connsiteX3" fmla="*/ 394138 w 1087821"/>
              <a:gd name="connsiteY3" fmla="*/ 449317 h 449317"/>
              <a:gd name="connsiteX4" fmla="*/ 0 w 1087821"/>
              <a:gd name="connsiteY4" fmla="*/ 0 h 44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821" h="449317">
                <a:moveTo>
                  <a:pt x="0" y="0"/>
                </a:moveTo>
                <a:lnTo>
                  <a:pt x="1087821" y="307428"/>
                </a:lnTo>
                <a:lnTo>
                  <a:pt x="1087821" y="445376"/>
                </a:lnTo>
                <a:lnTo>
                  <a:pt x="394138" y="449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78652" y="2150860"/>
            <a:ext cx="3310758" cy="2148052"/>
          </a:xfrm>
          <a:custGeom>
            <a:avLst/>
            <a:gdLst>
              <a:gd name="connsiteX0" fmla="*/ 3310758 w 3310758"/>
              <a:gd name="connsiteY0" fmla="*/ 2148052 h 2148052"/>
              <a:gd name="connsiteX1" fmla="*/ 1466193 w 3310758"/>
              <a:gd name="connsiteY1" fmla="*/ 0 h 2148052"/>
              <a:gd name="connsiteX2" fmla="*/ 7882 w 3310758"/>
              <a:gd name="connsiteY2" fmla="*/ 3942 h 2148052"/>
              <a:gd name="connsiteX3" fmla="*/ 0 w 3310758"/>
              <a:gd name="connsiteY3" fmla="*/ 1146942 h 2148052"/>
              <a:gd name="connsiteX4" fmla="*/ 3310758 w 3310758"/>
              <a:gd name="connsiteY4" fmla="*/ 2148052 h 214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0758" h="2148052">
                <a:moveTo>
                  <a:pt x="3310758" y="2148052"/>
                </a:moveTo>
                <a:lnTo>
                  <a:pt x="1466193" y="0"/>
                </a:lnTo>
                <a:lnTo>
                  <a:pt x="7882" y="3942"/>
                </a:lnTo>
                <a:cubicBezTo>
                  <a:pt x="5255" y="384942"/>
                  <a:pt x="2627" y="765942"/>
                  <a:pt x="0" y="1146942"/>
                </a:cubicBezTo>
                <a:lnTo>
                  <a:pt x="3310758" y="21480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2593" y="2135096"/>
            <a:ext cx="4397342" cy="2628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696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DA4A2340-092E-4F4C-B7D4-9D95631935E8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8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04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5 February 2020 Case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19885" y="1244105"/>
            <a:ext cx="6425067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Possible causes of a sloped reflectivity signature: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trike="sngStrike" dirty="0" smtClean="0">
                <a:solidFill>
                  <a:schemeClr val="bg1">
                    <a:lumMod val="75000"/>
                  </a:schemeClr>
                </a:solidFill>
              </a:rPr>
              <a:t>Isentropic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Fall streak (snowflake size sorting) – plausible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Slantwise convection (symmetric instability)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Sloped dynamic features (e.g., a sloped deformation zone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Sloped aggregation layer (due to a sloped temperature field)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1930795" y="2135096"/>
            <a:ext cx="2254445" cy="26202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82593" y="3305123"/>
            <a:ext cx="4397342" cy="132092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782138" y="2147341"/>
            <a:ext cx="2251331" cy="261665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82593" y="2421751"/>
            <a:ext cx="4397342" cy="132092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630648" y="3503853"/>
            <a:ext cx="1641807" cy="113120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78652" y="4771135"/>
            <a:ext cx="455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House (2014) – Cloud Dynamics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762431" y="799818"/>
            <a:ext cx="709449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62430" y="1188701"/>
            <a:ext cx="709449" cy="0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531000" y="613417"/>
            <a:ext cx="275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Geostrophic momentum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530999" y="1002395"/>
            <a:ext cx="30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 Potential Temperature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762430" y="1454800"/>
            <a:ext cx="705507" cy="2167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530999" y="1378866"/>
            <a:ext cx="30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Unstable displacements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3738792" y="4247764"/>
            <a:ext cx="98534" cy="985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 rot="2967465">
            <a:off x="1917958" y="2458708"/>
            <a:ext cx="132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baseline="-25000" dirty="0" smtClean="0"/>
              <a:t>v</a:t>
            </a:r>
            <a:r>
              <a:rPr lang="en-US" dirty="0" smtClean="0"/>
              <a:t> + </a:t>
            </a:r>
            <a:r>
              <a:rPr lang="el-GR" dirty="0" smtClean="0"/>
              <a:t>Δθ</a:t>
            </a:r>
            <a:r>
              <a:rPr lang="en-US" baseline="-25000" dirty="0"/>
              <a:t>v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3085944">
            <a:off x="744621" y="2453666"/>
            <a:ext cx="132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baseline="-25000" dirty="0" smtClean="0"/>
              <a:t>v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988904">
            <a:off x="3874265" y="3247464"/>
            <a:ext cx="132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/>
              <a:t>g</a:t>
            </a:r>
            <a:r>
              <a:rPr lang="en-US" dirty="0" smtClean="0"/>
              <a:t> + </a:t>
            </a:r>
            <a:r>
              <a:rPr lang="el-GR" dirty="0" smtClean="0"/>
              <a:t>Δ</a:t>
            </a:r>
            <a:r>
              <a:rPr lang="en-US" dirty="0" smtClean="0"/>
              <a:t>M</a:t>
            </a:r>
            <a:r>
              <a:rPr lang="en-US" baseline="-25000" dirty="0"/>
              <a:t>g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rot="988904">
            <a:off x="4349385" y="4607408"/>
            <a:ext cx="132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g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324803" y="3305123"/>
            <a:ext cx="6388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Symmetric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Slantwise displacement will result in forces that push parcel farther from initial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 can be stable to pure vertical or horizontal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Vertical forces produced by buoyancy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Horizontal forces produced by momentum differences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6681" y="5147606"/>
            <a:ext cx="4556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Useful references: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Shultz and Schumacher (1999; MWR)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Emanuel (1983; JAS)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696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DA4A2340-092E-4F4C-B7D4-9D95631935E8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04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5 February 2020 Case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53303" y="5482816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01979" y="5482902"/>
            <a:ext cx="5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5309" r="13013" b="3567"/>
          <a:stretch/>
        </p:blipFill>
        <p:spPr>
          <a:xfrm>
            <a:off x="142547" y="1573111"/>
            <a:ext cx="7555624" cy="4532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303" y="1165286"/>
            <a:ext cx="634337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HRRR Virtual Potential Temperature and Geostrophic Momentum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1287925">
            <a:off x="4760559" y="3436686"/>
            <a:ext cx="1047628" cy="6155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19752" y="2573564"/>
            <a:ext cx="748862" cy="82784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47241" y="3157045"/>
            <a:ext cx="772511" cy="5281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74567" y="2137981"/>
            <a:ext cx="1072674" cy="9165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54993" y="3266349"/>
            <a:ext cx="866635" cy="69900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0765" y="2111953"/>
            <a:ext cx="69762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Stable</a:t>
            </a:r>
            <a:endParaRPr lang="en-US" sz="1400" dirty="0"/>
          </a:p>
        </p:txBody>
      </p:sp>
      <p:sp>
        <p:nvSpPr>
          <p:cNvPr id="9" name="Donut 8"/>
          <p:cNvSpPr/>
          <p:nvPr/>
        </p:nvSpPr>
        <p:spPr>
          <a:xfrm>
            <a:off x="3676380" y="3146035"/>
            <a:ext cx="537882" cy="537882"/>
          </a:xfrm>
          <a:prstGeom prst="donut">
            <a:avLst>
              <a:gd name="adj" fmla="val 188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ross 17"/>
          <p:cNvSpPr/>
          <p:nvPr/>
        </p:nvSpPr>
        <p:spPr>
          <a:xfrm rot="2700000">
            <a:off x="2672843" y="2238620"/>
            <a:ext cx="713389" cy="713389"/>
          </a:xfrm>
          <a:prstGeom prst="plus">
            <a:avLst>
              <a:gd name="adj" fmla="val 442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ross 24"/>
          <p:cNvSpPr/>
          <p:nvPr/>
        </p:nvSpPr>
        <p:spPr>
          <a:xfrm rot="2700000">
            <a:off x="2537801" y="3277926"/>
            <a:ext cx="713389" cy="713389"/>
          </a:xfrm>
          <a:prstGeom prst="plus">
            <a:avLst>
              <a:gd name="adj" fmla="val 442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/>
          <p:cNvSpPr/>
          <p:nvPr/>
        </p:nvSpPr>
        <p:spPr>
          <a:xfrm rot="2700000">
            <a:off x="4362010" y="2628241"/>
            <a:ext cx="713389" cy="713389"/>
          </a:xfrm>
          <a:prstGeom prst="plus">
            <a:avLst>
              <a:gd name="adj" fmla="val 442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ross 26"/>
          <p:cNvSpPr/>
          <p:nvPr/>
        </p:nvSpPr>
        <p:spPr>
          <a:xfrm rot="2700000">
            <a:off x="4919521" y="3380081"/>
            <a:ext cx="713389" cy="713389"/>
          </a:xfrm>
          <a:prstGeom prst="plus">
            <a:avLst>
              <a:gd name="adj" fmla="val 442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33127" y="3349796"/>
            <a:ext cx="69762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Stable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78922" y="2510192"/>
            <a:ext cx="69762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Stable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87460" y="3282792"/>
            <a:ext cx="69762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Stable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559566" y="3657573"/>
            <a:ext cx="886761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Unstable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1272136" y="2996999"/>
            <a:ext cx="772511" cy="6869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/>
          <p:nvPr/>
        </p:nvSpPr>
        <p:spPr>
          <a:xfrm>
            <a:off x="1386169" y="3035835"/>
            <a:ext cx="537882" cy="537882"/>
          </a:xfrm>
          <a:prstGeom prst="donut">
            <a:avLst>
              <a:gd name="adj" fmla="val 188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2789" y="2740513"/>
            <a:ext cx="886761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Unstable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8116591" y="3404601"/>
            <a:ext cx="3502390" cy="6643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Doesn’t explain along-band slope, but provides formation mechanism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20757" y="4217014"/>
            <a:ext cx="324932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Is the analysis just off by 50 km?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7896328" y="1800489"/>
            <a:ext cx="709449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896327" y="2189372"/>
            <a:ext cx="709449" cy="0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64897" y="1614088"/>
            <a:ext cx="275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Geostrophic Momentum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64896" y="2003066"/>
            <a:ext cx="30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 Potential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8" grpId="0" animBg="1"/>
      <p:bldP spid="9" grpId="0" animBg="1"/>
      <p:bldP spid="18" grpId="0" animBg="1"/>
      <p:bldP spid="25" grpId="0" animBg="1"/>
      <p:bldP spid="26" grpId="0" animBg="1"/>
      <p:bldP spid="27" grpId="0" animBg="1"/>
      <p:bldP spid="21" grpId="0" animBg="1"/>
      <p:bldP spid="20" grpId="0" animBg="1"/>
      <p:bldP spid="19" grpId="0" animBg="1"/>
      <p:bldP spid="22" grpId="0" animBg="1"/>
      <p:bldP spid="29" grpId="0" animBg="1"/>
      <p:bldP spid="30" grpId="0" animBg="1"/>
      <p:bldP spid="31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FCtemplate" id="{77CBEE18-1CD4-4CD9-93C5-00DE8C77B4D5}" vid="{431FB2E5-C513-4438-89A2-5E384C39E1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763</Words>
  <Application>Microsoft Office PowerPoint</Application>
  <PresentationFormat>Widescreen</PresentationFormat>
  <Paragraphs>140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Understanding the Vertical Slope of Mesoscale Snow Band Reflectivity Signatures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Helms, Charles N. (GSFC-612.0)[UNIVERSITY OF MARYLAND]</dc:creator>
  <cp:lastModifiedBy>Helms, Charles N. (GSFC-612.0)[UNIVERSITY OF MARYLAND]</cp:lastModifiedBy>
  <cp:revision>53</cp:revision>
  <dcterms:created xsi:type="dcterms:W3CDTF">2022-12-07T23:43:48Z</dcterms:created>
  <dcterms:modified xsi:type="dcterms:W3CDTF">2022-12-09T04:41:39Z</dcterms:modified>
</cp:coreProperties>
</file>