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72" r:id="rId1"/>
  </p:sldMasterIdLst>
  <p:notesMasterIdLst>
    <p:notesMasterId r:id="rId13"/>
  </p:notesMasterIdLst>
  <p:sldIdLst>
    <p:sldId id="258" r:id="rId2"/>
    <p:sldId id="275" r:id="rId3"/>
    <p:sldId id="280" r:id="rId4"/>
    <p:sldId id="272" r:id="rId5"/>
    <p:sldId id="276" r:id="rId6"/>
    <p:sldId id="270" r:id="rId7"/>
    <p:sldId id="273" r:id="rId8"/>
    <p:sldId id="274" r:id="rId9"/>
    <p:sldId id="278" r:id="rId10"/>
    <p:sldId id="260" r:id="rId11"/>
    <p:sldId id="27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DABD"/>
    <a:srgbClr val="C9DAA6"/>
    <a:srgbClr val="328FD2"/>
    <a:srgbClr val="328FC8"/>
    <a:srgbClr val="4578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15" autoAdjust="0"/>
    <p:restoredTop sz="94680" autoAdjust="0"/>
  </p:normalViewPr>
  <p:slideViewPr>
    <p:cSldViewPr snapToGrid="0">
      <p:cViewPr varScale="1">
        <p:scale>
          <a:sx n="76" d="100"/>
          <a:sy n="76" d="100"/>
        </p:scale>
        <p:origin x="63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B9588-1FE9-4C1D-97D1-3DA35D880874}" type="datetimeFigureOut">
              <a:rPr lang="en-US" smtClean="0"/>
              <a:t>5/25/2023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546B7-4968-48A2-8626-E2A9EA8F0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85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546B7-4968-48A2-8626-E2A9EA8F0C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57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546B7-4968-48A2-8626-E2A9EA8F0C2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55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546B7-4968-48A2-8626-E2A9EA8F0C2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000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546B7-4968-48A2-8626-E2A9EA8F0C2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84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019" y="1013214"/>
            <a:ext cx="11492509" cy="835413"/>
          </a:xfrm>
          <a:effectLst/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064" y="2014814"/>
            <a:ext cx="85344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10253F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9838268" y="5933307"/>
            <a:ext cx="1855965" cy="762593"/>
            <a:chOff x="3094893" y="5702318"/>
            <a:chExt cx="2602522" cy="1078321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223"/>
            <a:stretch/>
          </p:blipFill>
          <p:spPr>
            <a:xfrm>
              <a:off x="3094893" y="5702318"/>
              <a:ext cx="2602522" cy="771518"/>
            </a:xfrm>
            <a:prstGeom prst="rect">
              <a:avLst/>
            </a:prstGeom>
            <a:effectLst>
              <a:outerShdw blurRad="63500" sx="102000" sy="102000" algn="ctr" rotWithShape="0">
                <a:prstClr val="black"/>
              </a:outerShd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21" r="3610"/>
            <a:stretch/>
          </p:blipFill>
          <p:spPr>
            <a:xfrm>
              <a:off x="3224402" y="6136333"/>
              <a:ext cx="2410409" cy="644306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18" y="5772404"/>
            <a:ext cx="1467551" cy="830583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93517" y="6581552"/>
            <a:ext cx="32103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i="0" baseline="0" dirty="0">
                <a:solidFill>
                  <a:srgbClr val="FFFFFE"/>
                </a:solidFill>
                <a:cs typeface="Arial"/>
              </a:rPr>
              <a:t>www.nasa.gov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513662" y="6581552"/>
            <a:ext cx="2100546" cy="205970"/>
          </a:xfrm>
          <a:prstGeom prst="rect">
            <a:avLst/>
          </a:prstGeom>
        </p:spPr>
        <p:txBody>
          <a:bodyPr wrap="none" lIns="82059" tIns="41029" rIns="82059" bIns="41029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GSDO-TEMPL-001,  Rev.</a:t>
            </a:r>
            <a:r>
              <a:rPr lang="en-US" sz="800" baseline="0" dirty="0">
                <a:solidFill>
                  <a:schemeClr val="tx1"/>
                </a:solidFill>
              </a:rPr>
              <a:t> 17,  02/08/2018</a:t>
            </a:r>
            <a:endParaRPr lang="en-US" sz="800" dirty="0">
              <a:solidFill>
                <a:schemeClr val="tx1"/>
              </a:solidFill>
            </a:endParaRPr>
          </a:p>
        </p:txBody>
      </p:sp>
      <p:pic>
        <p:nvPicPr>
          <p:cNvPr id="14" name="Picture 13" descr="NASA CMYK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67" y="214432"/>
            <a:ext cx="629595" cy="499819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155913" y="739301"/>
            <a:ext cx="32103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FFFE"/>
                </a:solidFill>
                <a:cs typeface="Arial"/>
              </a:rPr>
              <a:t>National Aeronautics and Space Administration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753" y="35828"/>
            <a:ext cx="1294155" cy="74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254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995" y="1225298"/>
            <a:ext cx="11456152" cy="4418013"/>
          </a:xfrm>
        </p:spPr>
        <p:txBody>
          <a:bodyPr/>
          <a:lstStyle>
            <a:lvl1pPr marL="285744" indent="-285744">
              <a:buFontTx/>
              <a:buBlip>
                <a:blip r:embed="rId2"/>
              </a:buBlip>
              <a:defRPr sz="1800" b="1">
                <a:solidFill>
                  <a:schemeClr val="tx1"/>
                </a:solidFill>
              </a:defRPr>
            </a:lvl1pPr>
            <a:lvl2pPr marL="457188" indent="0">
              <a:buFont typeface="Wingdings" panose="05000000000000000000" pitchFamily="2" charset="2"/>
              <a:buNone/>
              <a:defRPr sz="1800">
                <a:solidFill>
                  <a:schemeClr val="tx1"/>
                </a:solidFill>
              </a:defRPr>
            </a:lvl2pPr>
            <a:lvl3pPr marL="1142971" indent="-228594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3pPr>
            <a:lvl4pPr marL="1600160" indent="-228594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57349" indent="-228594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98DA411-0064-8E43-8C67-3FB137CD0B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017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DA411-0064-8E43-8C67-3FB137CD0B38}" type="slidenum">
              <a:rPr lang="en-US" smtClean="0">
                <a:solidFill>
                  <a:srgbClr val="FFFFFE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E">
                  <a:tint val="75000"/>
                </a:srgb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376" y="1201500"/>
            <a:ext cx="7751251" cy="445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697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05854"/>
            <a:ext cx="10972800" cy="5532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601" y="1349741"/>
            <a:ext cx="10972800" cy="4226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DA411-0064-8E43-8C67-3FB137CD0B38}" type="slidenum">
              <a:rPr lang="en-US" smtClean="0">
                <a:solidFill>
                  <a:srgbClr val="FFFFFE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E">
                  <a:tint val="75000"/>
                </a:srgb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-588"/>
            <a:ext cx="12192000" cy="779223"/>
          </a:xfrm>
          <a:prstGeom prst="rect">
            <a:avLst/>
          </a:prstGeom>
          <a:solidFill>
            <a:srgbClr val="131A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E"/>
              </a:solidFill>
            </a:endParaRPr>
          </a:p>
        </p:txBody>
      </p:sp>
      <p:pic>
        <p:nvPicPr>
          <p:cNvPr id="9" name="Picture 8" descr="KSC-skyline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0986"/>
            <a:ext cx="12192000" cy="9770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5" y="48185"/>
            <a:ext cx="1220856" cy="6727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753" y="35828"/>
            <a:ext cx="1294155" cy="74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50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2" r:id="rId3"/>
  </p:sldLayoutIdLst>
  <p:hf hdr="0" ftr="0" dt="0"/>
  <p:txStyles>
    <p:titleStyle>
      <a:lvl1pPr algn="ctr" defTabSz="457189" rtl="0" eaLnBrk="1" latinLnBrk="0" hangingPunct="1">
        <a:spcBef>
          <a:spcPct val="0"/>
        </a:spcBef>
        <a:buNone/>
        <a:defRPr sz="2400" b="1" i="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457189" rtl="0" eaLnBrk="1" latinLnBrk="0" hangingPunct="1">
        <a:spcBef>
          <a:spcPct val="2000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EGS Reliability, Maintainability, and Availability Overview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Angelo Conner</a:t>
            </a:r>
          </a:p>
          <a:p>
            <a:r>
              <a:rPr lang="en-US" dirty="0"/>
              <a:t>Tyler Starr</a:t>
            </a:r>
          </a:p>
        </p:txBody>
      </p:sp>
    </p:spTree>
    <p:extLst>
      <p:ext uri="{BB962C8B-B14F-4D97-AF65-F5344CB8AC3E}">
        <p14:creationId xmlns:p14="http://schemas.microsoft.com/office/powerpoint/2010/main" val="3329401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DA411-0064-8E43-8C67-3FB137CD0B38}" type="slidenum">
              <a:rPr lang="en-US" smtClean="0">
                <a:solidFill>
                  <a:srgbClr val="FFFFFE">
                    <a:tint val="75000"/>
                  </a:srgbClr>
                </a:solidFill>
              </a:rPr>
              <a:pPr/>
              <a:t>10</a:t>
            </a:fld>
            <a:endParaRPr lang="en-US">
              <a:solidFill>
                <a:srgbClr val="FFFFFE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459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DA411-0064-8E43-8C67-3FB137CD0B38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18" y="896983"/>
            <a:ext cx="8516982" cy="54593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3993" y="935298"/>
            <a:ext cx="29514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lvl="0" indent="-285744" defTabSz="457189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1600" b="1" u="sng" dirty="0">
                <a:solidFill>
                  <a:prstClr val="black"/>
                </a:solidFill>
              </a:rPr>
              <a:t>Allocation Difficulties</a:t>
            </a:r>
          </a:p>
        </p:txBody>
      </p:sp>
    </p:spTree>
    <p:extLst>
      <p:ext uri="{BB962C8B-B14F-4D97-AF65-F5344CB8AC3E}">
        <p14:creationId xmlns:p14="http://schemas.microsoft.com/office/powerpoint/2010/main" val="594863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DA411-0064-8E43-8C67-3FB137CD0B3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19150" y="146050"/>
            <a:ext cx="1060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Where We Fit Into the Agency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163" y="975125"/>
            <a:ext cx="6889031" cy="5112386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9084855" y="4116671"/>
            <a:ext cx="989766" cy="327329"/>
          </a:xfrm>
          <a:prstGeom prst="rect">
            <a:avLst/>
          </a:prstGeom>
          <a:noFill/>
          <a:ln w="28575" cap="flat" cmpd="sng" algn="ctr">
            <a:solidFill>
              <a:srgbClr val="00008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rgbClr val="FFFFF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913970" y="3789608"/>
            <a:ext cx="1012674" cy="507743"/>
          </a:xfrm>
          <a:prstGeom prst="rect">
            <a:avLst/>
          </a:prstGeom>
          <a:noFill/>
          <a:ln w="28575" cap="flat" cmpd="sng" algn="ctr">
            <a:solidFill>
              <a:srgbClr val="FF9A0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FFFFF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537151" y="3169324"/>
            <a:ext cx="1470212" cy="242047"/>
          </a:xfrm>
          <a:prstGeom prst="rect">
            <a:avLst/>
          </a:prstGeom>
          <a:gradFill rotWithShape="1">
            <a:gsLst>
              <a:gs pos="0">
                <a:srgbClr val="FFBA00">
                  <a:tint val="100000"/>
                  <a:shade val="100000"/>
                  <a:satMod val="130000"/>
                </a:srgbClr>
              </a:gs>
              <a:gs pos="100000">
                <a:srgbClr val="FFBA00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28575" cap="flat" cmpd="sng" algn="ctr">
            <a:solidFill>
              <a:srgbClr val="FF9A00">
                <a:lumMod val="7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Launch Services Office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537151" y="3518947"/>
            <a:ext cx="1470212" cy="242047"/>
          </a:xfrm>
          <a:prstGeom prst="rect">
            <a:avLst/>
          </a:prstGeom>
          <a:gradFill rotWithShape="1">
            <a:gsLst>
              <a:gs pos="0">
                <a:srgbClr val="FFBA00">
                  <a:tint val="100000"/>
                  <a:shade val="100000"/>
                  <a:satMod val="130000"/>
                </a:srgbClr>
              </a:gs>
              <a:gs pos="100000">
                <a:srgbClr val="FFBA00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28575" cap="flat" cmpd="sng" algn="ctr">
            <a:solidFill>
              <a:srgbClr val="FF9A00">
                <a:lumMod val="7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International Space Station Division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537151" y="3868570"/>
            <a:ext cx="1470212" cy="242047"/>
          </a:xfrm>
          <a:prstGeom prst="rect">
            <a:avLst/>
          </a:prstGeom>
          <a:gradFill rotWithShape="1">
            <a:gsLst>
              <a:gs pos="0">
                <a:srgbClr val="FFBA00">
                  <a:tint val="100000"/>
                  <a:shade val="100000"/>
                  <a:satMod val="130000"/>
                </a:srgbClr>
              </a:gs>
              <a:gs pos="100000">
                <a:srgbClr val="FFBA00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28575" cap="flat" cmpd="sng" algn="ctr">
            <a:solidFill>
              <a:srgbClr val="FF9A00">
                <a:lumMod val="7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Commercial Spaceflight Development Division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537151" y="4218193"/>
            <a:ext cx="1470212" cy="242047"/>
          </a:xfrm>
          <a:prstGeom prst="rect">
            <a:avLst/>
          </a:prstGeom>
          <a:gradFill rotWithShape="1">
            <a:gsLst>
              <a:gs pos="0">
                <a:srgbClr val="FFBA00">
                  <a:tint val="100000"/>
                  <a:shade val="100000"/>
                  <a:satMod val="130000"/>
                </a:srgbClr>
              </a:gs>
              <a:gs pos="100000">
                <a:srgbClr val="FFBA00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28575" cap="flat" cmpd="sng" algn="ctr">
            <a:solidFill>
              <a:srgbClr val="FF9A00">
                <a:lumMod val="7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Advanced Exploration Systems Division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537151" y="4567816"/>
            <a:ext cx="1470212" cy="242047"/>
          </a:xfrm>
          <a:prstGeom prst="rect">
            <a:avLst/>
          </a:prstGeom>
          <a:gradFill rotWithShape="1">
            <a:gsLst>
              <a:gs pos="0">
                <a:srgbClr val="FFBA00">
                  <a:tint val="100000"/>
                  <a:shade val="100000"/>
                  <a:satMod val="130000"/>
                </a:srgbClr>
              </a:gs>
              <a:gs pos="100000">
                <a:srgbClr val="FFBA00">
                  <a:tint val="50000"/>
                  <a:shade val="100000"/>
                  <a:satMod val="350000"/>
                </a:srgbClr>
              </a:gs>
            </a:gsLst>
            <a:lin ang="16200000" scaled="0"/>
          </a:gradFill>
          <a:ln w="28575" cap="flat" cmpd="sng" algn="ctr">
            <a:solidFill>
              <a:srgbClr val="FF9A00">
                <a:lumMod val="7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Exploration Systems Development Division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260117" y="3918999"/>
            <a:ext cx="1470212" cy="242047"/>
          </a:xfrm>
          <a:prstGeom prst="rect">
            <a:avLst/>
          </a:prstGeom>
          <a:solidFill>
            <a:srgbClr val="70EE77"/>
          </a:solidFill>
          <a:ln w="9525" cap="flat" cmpd="sng" algn="ctr">
            <a:solidFill>
              <a:srgbClr val="00B05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Orion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260117" y="4268623"/>
            <a:ext cx="1470212" cy="242047"/>
          </a:xfrm>
          <a:prstGeom prst="rect">
            <a:avLst/>
          </a:prstGeom>
          <a:solidFill>
            <a:srgbClr val="70EE77"/>
          </a:solidFill>
          <a:ln w="9525" cap="flat" cmpd="sng" algn="ctr">
            <a:solidFill>
              <a:srgbClr val="00B05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Space Launch System (SLS)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260117" y="4618247"/>
            <a:ext cx="1470212" cy="367547"/>
          </a:xfrm>
          <a:prstGeom prst="rect">
            <a:avLst/>
          </a:prstGeom>
          <a:solidFill>
            <a:srgbClr val="70EE77"/>
          </a:solidFill>
          <a:ln w="9525" cap="flat" cmpd="sng" algn="ctr">
            <a:solidFill>
              <a:srgbClr val="00B05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Exploration Ground Systems (EGS)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H="1" flipV="1">
            <a:off x="5007364" y="3169325"/>
            <a:ext cx="1906606" cy="620284"/>
          </a:xfrm>
          <a:prstGeom prst="line">
            <a:avLst/>
          </a:prstGeom>
          <a:noFill/>
          <a:ln w="25400" cap="flat" cmpd="sng" algn="ctr">
            <a:solidFill>
              <a:srgbClr val="FFBA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9" name="Straight Connector 38"/>
          <p:cNvCxnSpPr/>
          <p:nvPr/>
        </p:nvCxnSpPr>
        <p:spPr>
          <a:xfrm flipH="1">
            <a:off x="5007365" y="4297351"/>
            <a:ext cx="1906604" cy="521480"/>
          </a:xfrm>
          <a:prstGeom prst="line">
            <a:avLst/>
          </a:prstGeom>
          <a:noFill/>
          <a:ln w="25400" cap="flat" cmpd="sng" algn="ctr">
            <a:solidFill>
              <a:srgbClr val="FFBA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0" name="Rectangle 39"/>
          <p:cNvSpPr/>
          <p:nvPr/>
        </p:nvSpPr>
        <p:spPr>
          <a:xfrm>
            <a:off x="3537150" y="4536442"/>
            <a:ext cx="1470213" cy="296958"/>
          </a:xfrm>
          <a:prstGeom prst="rect">
            <a:avLst/>
          </a:prstGeom>
          <a:noFill/>
          <a:ln w="28575" cap="flat" cmpd="sng" algn="ctr">
            <a:solidFill>
              <a:srgbClr val="00B05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FFFFF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H="1" flipV="1">
            <a:off x="2730329" y="3910031"/>
            <a:ext cx="806822" cy="626412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2" name="Straight Connector 41"/>
          <p:cNvCxnSpPr/>
          <p:nvPr/>
        </p:nvCxnSpPr>
        <p:spPr>
          <a:xfrm flipH="1">
            <a:off x="2730329" y="4833400"/>
            <a:ext cx="806822" cy="152394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3" name="TextBox 42"/>
          <p:cNvSpPr txBox="1"/>
          <p:nvPr/>
        </p:nvSpPr>
        <p:spPr>
          <a:xfrm>
            <a:off x="1896608" y="6149196"/>
            <a:ext cx="1488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</a:rPr>
              <a:t>We are here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H="1" flipV="1">
            <a:off x="1896608" y="5132592"/>
            <a:ext cx="475130" cy="1016604"/>
          </a:xfrm>
          <a:prstGeom prst="straightConnector1">
            <a:avLst/>
          </a:prstGeom>
          <a:noFill/>
          <a:ln w="25400" cap="flat" cmpd="sng" algn="ctr">
            <a:solidFill>
              <a:srgbClr val="FFBA0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5" name="Straight Arrow Connector 44"/>
          <p:cNvCxnSpPr>
            <a:stCxn id="43" idx="3"/>
          </p:cNvCxnSpPr>
          <p:nvPr/>
        </p:nvCxnSpPr>
        <p:spPr>
          <a:xfrm flipV="1">
            <a:off x="3385157" y="4444000"/>
            <a:ext cx="5620125" cy="1889862"/>
          </a:xfrm>
          <a:prstGeom prst="straightConnector1">
            <a:avLst/>
          </a:prstGeom>
          <a:noFill/>
          <a:ln w="25400" cap="flat" cmpd="sng" algn="ctr">
            <a:solidFill>
              <a:srgbClr val="FFBA00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6" name="Rectangle 45"/>
          <p:cNvSpPr/>
          <p:nvPr/>
        </p:nvSpPr>
        <p:spPr>
          <a:xfrm>
            <a:off x="1235324" y="4585746"/>
            <a:ext cx="1512935" cy="449357"/>
          </a:xfrm>
          <a:prstGeom prst="rect">
            <a:avLst/>
          </a:prstGeom>
          <a:noFill/>
          <a:ln w="28575" cap="flat" cmpd="sng" algn="ctr">
            <a:solidFill>
              <a:srgbClr val="00008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rgbClr val="FFFFF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0117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79537" y="6419604"/>
            <a:ext cx="2844800" cy="365125"/>
          </a:xfrm>
        </p:spPr>
        <p:txBody>
          <a:bodyPr/>
          <a:lstStyle/>
          <a:p>
            <a:fld id="{798DA411-0064-8E43-8C67-3FB137CD0B3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981609" y="950499"/>
            <a:ext cx="1470212" cy="242047"/>
          </a:xfrm>
          <a:prstGeom prst="rect">
            <a:avLst/>
          </a:prstGeom>
          <a:solidFill>
            <a:srgbClr val="66CCFF">
              <a:lumMod val="60000"/>
              <a:lumOff val="40000"/>
            </a:srgbClr>
          </a:solidFill>
          <a:ln w="9525" cap="flat" cmpd="sng" algn="ctr">
            <a:solidFill>
              <a:srgbClr val="00B0F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KSC Center Director Office (AA)</a:t>
            </a:r>
          </a:p>
        </p:txBody>
      </p:sp>
      <p:sp>
        <p:nvSpPr>
          <p:cNvPr id="5" name="Rectangle 4"/>
          <p:cNvSpPr/>
          <p:nvPr/>
        </p:nvSpPr>
        <p:spPr>
          <a:xfrm>
            <a:off x="4420880" y="1317881"/>
            <a:ext cx="1470212" cy="242047"/>
          </a:xfrm>
          <a:prstGeom prst="rect">
            <a:avLst/>
          </a:prstGeom>
          <a:solidFill>
            <a:srgbClr val="66CCFF">
              <a:lumMod val="60000"/>
              <a:lumOff val="40000"/>
            </a:srgbClr>
          </a:solidFill>
          <a:ln w="9525" cap="flat" cmpd="sng" algn="ctr">
            <a:solidFill>
              <a:srgbClr val="00B0F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Launch Services Program (VA)</a:t>
            </a:r>
          </a:p>
        </p:txBody>
      </p:sp>
      <p:sp>
        <p:nvSpPr>
          <p:cNvPr id="6" name="Rectangle 5"/>
          <p:cNvSpPr/>
          <p:nvPr/>
        </p:nvSpPr>
        <p:spPr>
          <a:xfrm>
            <a:off x="4420880" y="1696315"/>
            <a:ext cx="1470212" cy="242047"/>
          </a:xfrm>
          <a:prstGeom prst="rect">
            <a:avLst/>
          </a:prstGeom>
          <a:solidFill>
            <a:srgbClr val="66CCFF">
              <a:lumMod val="60000"/>
              <a:lumOff val="40000"/>
            </a:srgbClr>
          </a:solidFill>
          <a:ln w="9525" cap="flat" cmpd="sng" algn="ctr">
            <a:solidFill>
              <a:srgbClr val="00B0F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Commercial Crew Program (FA)</a:t>
            </a:r>
          </a:p>
        </p:txBody>
      </p:sp>
      <p:sp>
        <p:nvSpPr>
          <p:cNvPr id="7" name="Rectangle 6"/>
          <p:cNvSpPr/>
          <p:nvPr/>
        </p:nvSpPr>
        <p:spPr>
          <a:xfrm>
            <a:off x="4420880" y="2074749"/>
            <a:ext cx="1470212" cy="242047"/>
          </a:xfrm>
          <a:prstGeom prst="rect">
            <a:avLst/>
          </a:prstGeom>
          <a:solidFill>
            <a:srgbClr val="66CCFF">
              <a:lumMod val="60000"/>
              <a:lumOff val="40000"/>
            </a:srgbClr>
          </a:solidFill>
          <a:ln w="9525" cap="flat" cmpd="sng" algn="ctr">
            <a:solidFill>
              <a:srgbClr val="00B0F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EGS (LX)</a:t>
            </a:r>
          </a:p>
        </p:txBody>
      </p:sp>
      <p:sp>
        <p:nvSpPr>
          <p:cNvPr id="8" name="Rectangle 7"/>
          <p:cNvSpPr/>
          <p:nvPr/>
        </p:nvSpPr>
        <p:spPr>
          <a:xfrm>
            <a:off x="4420880" y="2453183"/>
            <a:ext cx="1470212" cy="242047"/>
          </a:xfrm>
          <a:prstGeom prst="rect">
            <a:avLst/>
          </a:prstGeom>
          <a:solidFill>
            <a:srgbClr val="66CCFF">
              <a:lumMod val="60000"/>
              <a:lumOff val="40000"/>
            </a:srgbClr>
          </a:solidFill>
          <a:ln w="9525" cap="flat" cmpd="sng" algn="ctr">
            <a:solidFill>
              <a:srgbClr val="00B0F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Exploration R&amp;T Programs (UB)</a:t>
            </a:r>
          </a:p>
        </p:txBody>
      </p:sp>
      <p:sp>
        <p:nvSpPr>
          <p:cNvPr id="9" name="Rectangle 8"/>
          <p:cNvSpPr/>
          <p:nvPr/>
        </p:nvSpPr>
        <p:spPr>
          <a:xfrm>
            <a:off x="4420880" y="2831617"/>
            <a:ext cx="1470212" cy="242047"/>
          </a:xfrm>
          <a:prstGeom prst="rect">
            <a:avLst/>
          </a:prstGeom>
          <a:solidFill>
            <a:srgbClr val="66CCFF">
              <a:lumMod val="60000"/>
              <a:lumOff val="40000"/>
            </a:srgbClr>
          </a:solidFill>
          <a:ln w="9525" cap="flat" cmpd="sng" algn="ctr">
            <a:solidFill>
              <a:srgbClr val="00B0F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Information Technology (IT)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20880" y="3210051"/>
            <a:ext cx="1470212" cy="242047"/>
          </a:xfrm>
          <a:prstGeom prst="rect">
            <a:avLst/>
          </a:prstGeom>
          <a:solidFill>
            <a:srgbClr val="66CCFF">
              <a:lumMod val="60000"/>
              <a:lumOff val="40000"/>
            </a:srgbClr>
          </a:solidFill>
          <a:ln w="9525" cap="flat" cmpd="sng" algn="ctr">
            <a:solidFill>
              <a:srgbClr val="00B0F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Center Planning (AD)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20880" y="3588485"/>
            <a:ext cx="1470212" cy="242047"/>
          </a:xfrm>
          <a:prstGeom prst="rect">
            <a:avLst/>
          </a:prstGeom>
          <a:solidFill>
            <a:srgbClr val="66CCFF">
              <a:lumMod val="60000"/>
              <a:lumOff val="40000"/>
            </a:srgbClr>
          </a:solidFill>
          <a:ln w="9525" cap="flat" cmpd="sng" algn="ctr">
            <a:solidFill>
              <a:srgbClr val="00B0F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Safety &amp; Mission Assurance (SA)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20880" y="3966919"/>
            <a:ext cx="1470212" cy="242047"/>
          </a:xfrm>
          <a:prstGeom prst="rect">
            <a:avLst/>
          </a:prstGeom>
          <a:solidFill>
            <a:srgbClr val="66CCFF">
              <a:lumMod val="60000"/>
              <a:lumOff val="40000"/>
            </a:srgbClr>
          </a:solidFill>
          <a:ln w="9525" cap="flat" cmpd="sng" algn="ctr">
            <a:solidFill>
              <a:srgbClr val="00B0F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Spaceport Integration &amp; Services (SI)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20880" y="4345353"/>
            <a:ext cx="1470212" cy="242047"/>
          </a:xfrm>
          <a:prstGeom prst="rect">
            <a:avLst/>
          </a:prstGeom>
          <a:solidFill>
            <a:srgbClr val="66CCFF">
              <a:lumMod val="60000"/>
              <a:lumOff val="40000"/>
            </a:srgbClr>
          </a:solidFill>
          <a:ln w="9525" cap="flat" cmpd="sng" algn="ctr">
            <a:solidFill>
              <a:srgbClr val="00B0F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Engineering (NE)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20880" y="4723787"/>
            <a:ext cx="1470212" cy="242047"/>
          </a:xfrm>
          <a:prstGeom prst="rect">
            <a:avLst/>
          </a:prstGeom>
          <a:solidFill>
            <a:srgbClr val="66CCFF">
              <a:lumMod val="60000"/>
              <a:lumOff val="40000"/>
            </a:srgbClr>
          </a:solidFill>
          <a:ln w="9525" cap="flat" cmpd="sng" algn="ctr">
            <a:solidFill>
              <a:srgbClr val="00B0F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Chief Financial Officer (GG)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420880" y="5102221"/>
            <a:ext cx="1470212" cy="242047"/>
          </a:xfrm>
          <a:prstGeom prst="rect">
            <a:avLst/>
          </a:prstGeom>
          <a:solidFill>
            <a:srgbClr val="66CCFF">
              <a:lumMod val="60000"/>
              <a:lumOff val="40000"/>
            </a:srgbClr>
          </a:solidFill>
          <a:ln w="9525" cap="flat" cmpd="sng" algn="ctr">
            <a:solidFill>
              <a:srgbClr val="00B0F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Communications &amp; Public Engagement (PX)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420880" y="5480655"/>
            <a:ext cx="1470212" cy="242047"/>
          </a:xfrm>
          <a:prstGeom prst="rect">
            <a:avLst/>
          </a:prstGeom>
          <a:solidFill>
            <a:srgbClr val="66CCFF">
              <a:lumMod val="60000"/>
              <a:lumOff val="40000"/>
            </a:srgbClr>
          </a:solidFill>
          <a:ln w="9525" cap="flat" cmpd="sng" algn="ctr">
            <a:solidFill>
              <a:srgbClr val="00B0F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Procurement (OP)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420880" y="5859089"/>
            <a:ext cx="1470212" cy="242047"/>
          </a:xfrm>
          <a:prstGeom prst="rect">
            <a:avLst/>
          </a:prstGeom>
          <a:solidFill>
            <a:srgbClr val="66CCFF">
              <a:lumMod val="60000"/>
              <a:lumOff val="40000"/>
            </a:srgbClr>
          </a:solidFill>
          <a:ln w="9525" cap="flat" cmpd="sng" algn="ctr">
            <a:solidFill>
              <a:srgbClr val="00B0F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Human Resources (BA)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420880" y="6237521"/>
            <a:ext cx="1470212" cy="242047"/>
          </a:xfrm>
          <a:prstGeom prst="rect">
            <a:avLst/>
          </a:prstGeom>
          <a:solidFill>
            <a:srgbClr val="66CCFF">
              <a:lumMod val="60000"/>
              <a:lumOff val="40000"/>
            </a:srgbClr>
          </a:solidFill>
          <a:ln w="9525" cap="flat" cmpd="sng" algn="ctr">
            <a:solidFill>
              <a:srgbClr val="00B0F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Diversity (AJ)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420880" y="6615953"/>
            <a:ext cx="1470212" cy="242047"/>
          </a:xfrm>
          <a:prstGeom prst="rect">
            <a:avLst/>
          </a:prstGeom>
          <a:solidFill>
            <a:srgbClr val="66CCFF">
              <a:lumMod val="60000"/>
              <a:lumOff val="40000"/>
            </a:srgbClr>
          </a:solidFill>
          <a:ln w="9525" cap="flat" cmpd="sng" algn="ctr">
            <a:solidFill>
              <a:srgbClr val="00B0F0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Chief Counsel (CC)</a:t>
            </a:r>
          </a:p>
        </p:txBody>
      </p:sp>
      <p:cxnSp>
        <p:nvCxnSpPr>
          <p:cNvPr id="20" name="Elbow Connector 19"/>
          <p:cNvCxnSpPr>
            <a:stCxn id="4" idx="1"/>
            <a:endCxn id="5" idx="1"/>
          </p:cNvCxnSpPr>
          <p:nvPr/>
        </p:nvCxnSpPr>
        <p:spPr>
          <a:xfrm rot="10800000" flipH="1" flipV="1">
            <a:off x="3981608" y="1071523"/>
            <a:ext cx="439271" cy="367382"/>
          </a:xfrm>
          <a:prstGeom prst="bentConnector3">
            <a:avLst>
              <a:gd name="adj1" fmla="val -52041"/>
            </a:avLst>
          </a:prstGeom>
          <a:noFill/>
          <a:ln w="19050" cap="flat" cmpd="sng" algn="ctr">
            <a:solidFill>
              <a:srgbClr val="00B0F0"/>
            </a:solidFill>
            <a:prstDash val="solid"/>
            <a:tailEnd type="triangle"/>
          </a:ln>
          <a:effectLst/>
        </p:spPr>
      </p:cxnSp>
      <p:cxnSp>
        <p:nvCxnSpPr>
          <p:cNvPr id="21" name="Elbow Connector 20"/>
          <p:cNvCxnSpPr>
            <a:stCxn id="4" idx="1"/>
            <a:endCxn id="6" idx="1"/>
          </p:cNvCxnSpPr>
          <p:nvPr/>
        </p:nvCxnSpPr>
        <p:spPr>
          <a:xfrm rot="10800000" flipH="1" flipV="1">
            <a:off x="3981608" y="1071523"/>
            <a:ext cx="439271" cy="745816"/>
          </a:xfrm>
          <a:prstGeom prst="bentConnector3">
            <a:avLst>
              <a:gd name="adj1" fmla="val -52041"/>
            </a:avLst>
          </a:prstGeom>
          <a:noFill/>
          <a:ln w="19050" cap="flat" cmpd="sng" algn="ctr">
            <a:solidFill>
              <a:srgbClr val="00B0F0"/>
            </a:solidFill>
            <a:prstDash val="solid"/>
            <a:tailEnd type="triangle"/>
          </a:ln>
          <a:effectLst/>
        </p:spPr>
      </p:cxnSp>
      <p:cxnSp>
        <p:nvCxnSpPr>
          <p:cNvPr id="22" name="Elbow Connector 21"/>
          <p:cNvCxnSpPr>
            <a:stCxn id="4" idx="1"/>
            <a:endCxn id="7" idx="1"/>
          </p:cNvCxnSpPr>
          <p:nvPr/>
        </p:nvCxnSpPr>
        <p:spPr>
          <a:xfrm rot="10800000" flipH="1" flipV="1">
            <a:off x="3981608" y="1071523"/>
            <a:ext cx="439271" cy="1124250"/>
          </a:xfrm>
          <a:prstGeom prst="bentConnector3">
            <a:avLst>
              <a:gd name="adj1" fmla="val -52041"/>
            </a:avLst>
          </a:prstGeom>
          <a:noFill/>
          <a:ln w="19050" cap="flat" cmpd="sng" algn="ctr">
            <a:solidFill>
              <a:srgbClr val="00B0F0"/>
            </a:solidFill>
            <a:prstDash val="solid"/>
            <a:tailEnd type="triangle"/>
          </a:ln>
          <a:effectLst/>
        </p:spPr>
      </p:cxnSp>
      <p:cxnSp>
        <p:nvCxnSpPr>
          <p:cNvPr id="23" name="Elbow Connector 22"/>
          <p:cNvCxnSpPr>
            <a:stCxn id="4" idx="1"/>
            <a:endCxn id="8" idx="1"/>
          </p:cNvCxnSpPr>
          <p:nvPr/>
        </p:nvCxnSpPr>
        <p:spPr>
          <a:xfrm rot="10800000" flipH="1" flipV="1">
            <a:off x="3981608" y="1071523"/>
            <a:ext cx="439271" cy="1502684"/>
          </a:xfrm>
          <a:prstGeom prst="bentConnector3">
            <a:avLst>
              <a:gd name="adj1" fmla="val -52041"/>
            </a:avLst>
          </a:prstGeom>
          <a:noFill/>
          <a:ln w="19050" cap="flat" cmpd="sng" algn="ctr">
            <a:solidFill>
              <a:srgbClr val="00B0F0"/>
            </a:solidFill>
            <a:prstDash val="solid"/>
            <a:tailEnd type="triangle"/>
          </a:ln>
          <a:effectLst/>
        </p:spPr>
      </p:cxnSp>
      <p:cxnSp>
        <p:nvCxnSpPr>
          <p:cNvPr id="24" name="Elbow Connector 23"/>
          <p:cNvCxnSpPr>
            <a:stCxn id="4" idx="1"/>
            <a:endCxn id="9" idx="1"/>
          </p:cNvCxnSpPr>
          <p:nvPr/>
        </p:nvCxnSpPr>
        <p:spPr>
          <a:xfrm rot="10800000" flipH="1" flipV="1">
            <a:off x="3981608" y="1071523"/>
            <a:ext cx="439271" cy="1881118"/>
          </a:xfrm>
          <a:prstGeom prst="bentConnector3">
            <a:avLst>
              <a:gd name="adj1" fmla="val -52041"/>
            </a:avLst>
          </a:prstGeom>
          <a:noFill/>
          <a:ln w="19050" cap="flat" cmpd="sng" algn="ctr">
            <a:solidFill>
              <a:srgbClr val="00B0F0"/>
            </a:solidFill>
            <a:prstDash val="solid"/>
            <a:tailEnd type="triangle"/>
          </a:ln>
          <a:effectLst/>
        </p:spPr>
      </p:cxnSp>
      <p:cxnSp>
        <p:nvCxnSpPr>
          <p:cNvPr id="25" name="Elbow Connector 24"/>
          <p:cNvCxnSpPr>
            <a:stCxn id="4" idx="1"/>
            <a:endCxn id="10" idx="1"/>
          </p:cNvCxnSpPr>
          <p:nvPr/>
        </p:nvCxnSpPr>
        <p:spPr>
          <a:xfrm rot="10800000" flipH="1" flipV="1">
            <a:off x="3981608" y="1071523"/>
            <a:ext cx="439271" cy="2259552"/>
          </a:xfrm>
          <a:prstGeom prst="bentConnector3">
            <a:avLst>
              <a:gd name="adj1" fmla="val -52041"/>
            </a:avLst>
          </a:prstGeom>
          <a:noFill/>
          <a:ln w="19050" cap="flat" cmpd="sng" algn="ctr">
            <a:solidFill>
              <a:srgbClr val="00B0F0"/>
            </a:solidFill>
            <a:prstDash val="solid"/>
            <a:tailEnd type="triangle"/>
          </a:ln>
          <a:effectLst/>
        </p:spPr>
      </p:cxnSp>
      <p:cxnSp>
        <p:nvCxnSpPr>
          <p:cNvPr id="26" name="Elbow Connector 25"/>
          <p:cNvCxnSpPr>
            <a:stCxn id="4" idx="1"/>
            <a:endCxn id="11" idx="1"/>
          </p:cNvCxnSpPr>
          <p:nvPr/>
        </p:nvCxnSpPr>
        <p:spPr>
          <a:xfrm rot="10800000" flipH="1" flipV="1">
            <a:off x="3981608" y="1071523"/>
            <a:ext cx="439271" cy="2637986"/>
          </a:xfrm>
          <a:prstGeom prst="bentConnector3">
            <a:avLst>
              <a:gd name="adj1" fmla="val -52041"/>
            </a:avLst>
          </a:prstGeom>
          <a:noFill/>
          <a:ln w="19050" cap="flat" cmpd="sng" algn="ctr">
            <a:solidFill>
              <a:srgbClr val="00B0F0"/>
            </a:solidFill>
            <a:prstDash val="solid"/>
            <a:tailEnd type="triangle"/>
          </a:ln>
          <a:effectLst/>
        </p:spPr>
      </p:cxnSp>
      <p:cxnSp>
        <p:nvCxnSpPr>
          <p:cNvPr id="27" name="Elbow Connector 26"/>
          <p:cNvCxnSpPr>
            <a:stCxn id="4" idx="1"/>
            <a:endCxn id="12" idx="1"/>
          </p:cNvCxnSpPr>
          <p:nvPr/>
        </p:nvCxnSpPr>
        <p:spPr>
          <a:xfrm rot="10800000" flipH="1" flipV="1">
            <a:off x="3981608" y="1071523"/>
            <a:ext cx="439271" cy="3016420"/>
          </a:xfrm>
          <a:prstGeom prst="bentConnector3">
            <a:avLst>
              <a:gd name="adj1" fmla="val -52041"/>
            </a:avLst>
          </a:prstGeom>
          <a:noFill/>
          <a:ln w="19050" cap="flat" cmpd="sng" algn="ctr">
            <a:solidFill>
              <a:srgbClr val="00B0F0"/>
            </a:solidFill>
            <a:prstDash val="solid"/>
            <a:tailEnd type="triangle"/>
          </a:ln>
          <a:effectLst/>
        </p:spPr>
      </p:cxnSp>
      <p:cxnSp>
        <p:nvCxnSpPr>
          <p:cNvPr id="28" name="Elbow Connector 27"/>
          <p:cNvCxnSpPr>
            <a:stCxn id="4" idx="1"/>
            <a:endCxn id="13" idx="1"/>
          </p:cNvCxnSpPr>
          <p:nvPr/>
        </p:nvCxnSpPr>
        <p:spPr>
          <a:xfrm rot="10800000" flipH="1" flipV="1">
            <a:off x="3981608" y="1071523"/>
            <a:ext cx="439271" cy="3394854"/>
          </a:xfrm>
          <a:prstGeom prst="bentConnector3">
            <a:avLst>
              <a:gd name="adj1" fmla="val -52041"/>
            </a:avLst>
          </a:prstGeom>
          <a:noFill/>
          <a:ln w="19050" cap="flat" cmpd="sng" algn="ctr">
            <a:solidFill>
              <a:srgbClr val="00B0F0"/>
            </a:solidFill>
            <a:prstDash val="solid"/>
            <a:tailEnd type="triangle"/>
          </a:ln>
          <a:effectLst/>
        </p:spPr>
      </p:cxnSp>
      <p:cxnSp>
        <p:nvCxnSpPr>
          <p:cNvPr id="29" name="Elbow Connector 28"/>
          <p:cNvCxnSpPr>
            <a:stCxn id="4" idx="1"/>
            <a:endCxn id="14" idx="1"/>
          </p:cNvCxnSpPr>
          <p:nvPr/>
        </p:nvCxnSpPr>
        <p:spPr>
          <a:xfrm rot="10800000" flipH="1" flipV="1">
            <a:off x="3981608" y="1071523"/>
            <a:ext cx="439271" cy="3773288"/>
          </a:xfrm>
          <a:prstGeom prst="bentConnector3">
            <a:avLst>
              <a:gd name="adj1" fmla="val -52041"/>
            </a:avLst>
          </a:prstGeom>
          <a:noFill/>
          <a:ln w="19050" cap="flat" cmpd="sng" algn="ctr">
            <a:solidFill>
              <a:srgbClr val="00B0F0"/>
            </a:solidFill>
            <a:prstDash val="solid"/>
            <a:tailEnd type="triangle"/>
          </a:ln>
          <a:effectLst/>
        </p:spPr>
      </p:cxnSp>
      <p:cxnSp>
        <p:nvCxnSpPr>
          <p:cNvPr id="30" name="Elbow Connector 29"/>
          <p:cNvCxnSpPr>
            <a:stCxn id="4" idx="1"/>
            <a:endCxn id="15" idx="1"/>
          </p:cNvCxnSpPr>
          <p:nvPr/>
        </p:nvCxnSpPr>
        <p:spPr>
          <a:xfrm rot="10800000" flipH="1" flipV="1">
            <a:off x="3981608" y="1071523"/>
            <a:ext cx="439271" cy="4151722"/>
          </a:xfrm>
          <a:prstGeom prst="bentConnector3">
            <a:avLst>
              <a:gd name="adj1" fmla="val -52041"/>
            </a:avLst>
          </a:prstGeom>
          <a:noFill/>
          <a:ln w="19050" cap="flat" cmpd="sng" algn="ctr">
            <a:solidFill>
              <a:srgbClr val="00B0F0"/>
            </a:solidFill>
            <a:prstDash val="solid"/>
            <a:tailEnd type="triangle"/>
          </a:ln>
          <a:effectLst/>
        </p:spPr>
      </p:cxnSp>
      <p:cxnSp>
        <p:nvCxnSpPr>
          <p:cNvPr id="31" name="Elbow Connector 30"/>
          <p:cNvCxnSpPr>
            <a:stCxn id="4" idx="1"/>
            <a:endCxn id="16" idx="1"/>
          </p:cNvCxnSpPr>
          <p:nvPr/>
        </p:nvCxnSpPr>
        <p:spPr>
          <a:xfrm rot="10800000" flipH="1" flipV="1">
            <a:off x="3981608" y="1071523"/>
            <a:ext cx="439271" cy="4530156"/>
          </a:xfrm>
          <a:prstGeom prst="bentConnector3">
            <a:avLst>
              <a:gd name="adj1" fmla="val -52041"/>
            </a:avLst>
          </a:prstGeom>
          <a:noFill/>
          <a:ln w="19050" cap="flat" cmpd="sng" algn="ctr">
            <a:solidFill>
              <a:srgbClr val="00B0F0"/>
            </a:solidFill>
            <a:prstDash val="solid"/>
            <a:tailEnd type="triangle"/>
          </a:ln>
          <a:effectLst/>
        </p:spPr>
      </p:cxnSp>
      <p:cxnSp>
        <p:nvCxnSpPr>
          <p:cNvPr id="32" name="Elbow Connector 31"/>
          <p:cNvCxnSpPr>
            <a:stCxn id="4" idx="1"/>
            <a:endCxn id="17" idx="1"/>
          </p:cNvCxnSpPr>
          <p:nvPr/>
        </p:nvCxnSpPr>
        <p:spPr>
          <a:xfrm rot="10800000" flipH="1" flipV="1">
            <a:off x="3981608" y="1071523"/>
            <a:ext cx="439271" cy="4908590"/>
          </a:xfrm>
          <a:prstGeom prst="bentConnector3">
            <a:avLst>
              <a:gd name="adj1" fmla="val -52041"/>
            </a:avLst>
          </a:prstGeom>
          <a:noFill/>
          <a:ln w="19050" cap="flat" cmpd="sng" algn="ctr">
            <a:solidFill>
              <a:srgbClr val="00B0F0"/>
            </a:solidFill>
            <a:prstDash val="solid"/>
            <a:tailEnd type="triangle"/>
          </a:ln>
          <a:effectLst/>
        </p:spPr>
      </p:cxnSp>
      <p:cxnSp>
        <p:nvCxnSpPr>
          <p:cNvPr id="33" name="Elbow Connector 32"/>
          <p:cNvCxnSpPr>
            <a:stCxn id="4" idx="1"/>
            <a:endCxn id="18" idx="1"/>
          </p:cNvCxnSpPr>
          <p:nvPr/>
        </p:nvCxnSpPr>
        <p:spPr>
          <a:xfrm rot="10800000" flipH="1" flipV="1">
            <a:off x="3981608" y="1071523"/>
            <a:ext cx="439271" cy="5287022"/>
          </a:xfrm>
          <a:prstGeom prst="bentConnector3">
            <a:avLst>
              <a:gd name="adj1" fmla="val -52041"/>
            </a:avLst>
          </a:prstGeom>
          <a:noFill/>
          <a:ln w="19050" cap="flat" cmpd="sng" algn="ctr">
            <a:solidFill>
              <a:srgbClr val="00B0F0"/>
            </a:solidFill>
            <a:prstDash val="solid"/>
            <a:tailEnd type="triangle"/>
          </a:ln>
          <a:effectLst/>
        </p:spPr>
      </p:cxnSp>
      <p:cxnSp>
        <p:nvCxnSpPr>
          <p:cNvPr id="34" name="Elbow Connector 33"/>
          <p:cNvCxnSpPr>
            <a:stCxn id="4" idx="1"/>
            <a:endCxn id="19" idx="1"/>
          </p:cNvCxnSpPr>
          <p:nvPr/>
        </p:nvCxnSpPr>
        <p:spPr>
          <a:xfrm rot="10800000" flipH="1" flipV="1">
            <a:off x="3981608" y="1071523"/>
            <a:ext cx="439271" cy="5665454"/>
          </a:xfrm>
          <a:prstGeom prst="bentConnector3">
            <a:avLst>
              <a:gd name="adj1" fmla="val -52041"/>
            </a:avLst>
          </a:prstGeom>
          <a:noFill/>
          <a:ln w="19050" cap="flat" cmpd="sng" algn="ctr">
            <a:solidFill>
              <a:srgbClr val="00B0F0"/>
            </a:solidFill>
            <a:prstDash val="solid"/>
            <a:tailEnd type="triangle"/>
          </a:ln>
          <a:effectLst/>
        </p:spPr>
      </p:cxnSp>
      <p:sp>
        <p:nvSpPr>
          <p:cNvPr id="35" name="Rectangle 34"/>
          <p:cNvSpPr/>
          <p:nvPr/>
        </p:nvSpPr>
        <p:spPr>
          <a:xfrm>
            <a:off x="6357250" y="1196483"/>
            <a:ext cx="1470212" cy="242047"/>
          </a:xfrm>
          <a:prstGeom prst="rect">
            <a:avLst/>
          </a:prstGeom>
          <a:solidFill>
            <a:srgbClr val="000080"/>
          </a:solidFill>
          <a:ln w="25400" cap="flat" cmpd="sng" algn="ctr">
            <a:solidFill>
              <a:srgbClr val="00008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Program Planning &amp; Control Division (LX-B)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357250" y="1571919"/>
            <a:ext cx="1470212" cy="242047"/>
          </a:xfrm>
          <a:prstGeom prst="rect">
            <a:avLst/>
          </a:prstGeom>
          <a:solidFill>
            <a:srgbClr val="000080"/>
          </a:solidFill>
          <a:ln w="25400" cap="flat" cmpd="sng" algn="ctr">
            <a:solidFill>
              <a:srgbClr val="00008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Command, Control &amp; Comm. Office (LX-C)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357250" y="1947355"/>
            <a:ext cx="1470212" cy="242047"/>
          </a:xfrm>
          <a:prstGeom prst="rect">
            <a:avLst/>
          </a:prstGeom>
          <a:solidFill>
            <a:srgbClr val="000080"/>
          </a:solidFill>
          <a:ln w="25400" cap="flat" cmpd="sng" algn="ctr">
            <a:solidFill>
              <a:srgbClr val="00008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Project Management Division (LX-D)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357250" y="2322791"/>
            <a:ext cx="1470212" cy="242047"/>
          </a:xfrm>
          <a:prstGeom prst="rect">
            <a:avLst/>
          </a:prstGeom>
          <a:solidFill>
            <a:srgbClr val="000080"/>
          </a:solidFill>
          <a:ln w="25400" cap="flat" cmpd="sng" algn="ctr">
            <a:solidFill>
              <a:srgbClr val="00008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Program Logistics Office (LX-L)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357250" y="2698227"/>
            <a:ext cx="1470212" cy="242047"/>
          </a:xfrm>
          <a:prstGeom prst="rect">
            <a:avLst/>
          </a:prstGeom>
          <a:solidFill>
            <a:srgbClr val="000080"/>
          </a:solidFill>
          <a:ln w="25400" cap="flat" cmpd="sng" algn="ctr">
            <a:solidFill>
              <a:srgbClr val="00008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Operations &amp; Test Management Div. (LX-O)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357250" y="3073664"/>
            <a:ext cx="1470212" cy="242047"/>
          </a:xfrm>
          <a:prstGeom prst="rect">
            <a:avLst/>
          </a:prstGeom>
          <a:solidFill>
            <a:srgbClr val="000080"/>
          </a:solidFill>
          <a:ln w="25400" cap="flat" cmpd="sng" algn="ctr">
            <a:solidFill>
              <a:srgbClr val="00008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Systems Engineering &amp; </a:t>
            </a:r>
            <a:r>
              <a:rPr kumimoji="0" lang="en-US" sz="800" b="0" i="0" u="none" strike="noStrike" kern="0" cap="none" spc="0" normalizeH="0" baseline="0" noProof="0" dirty="0" err="1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Integ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Div. (LX-S)</a:t>
            </a: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5891092" y="1192546"/>
            <a:ext cx="439272" cy="882204"/>
          </a:xfrm>
          <a:prstGeom prst="line">
            <a:avLst/>
          </a:prstGeom>
          <a:noFill/>
          <a:ln w="25400" cap="flat" cmpd="sng" algn="ctr">
            <a:solidFill>
              <a:srgbClr val="66CC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2" name="Straight Connector 41"/>
          <p:cNvCxnSpPr/>
          <p:nvPr/>
        </p:nvCxnSpPr>
        <p:spPr>
          <a:xfrm>
            <a:off x="5891092" y="2316796"/>
            <a:ext cx="439272" cy="1019805"/>
          </a:xfrm>
          <a:prstGeom prst="line">
            <a:avLst/>
          </a:prstGeom>
          <a:noFill/>
          <a:ln w="25400" cap="flat" cmpd="sng" algn="ctr">
            <a:solidFill>
              <a:srgbClr val="66CC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3" name="Rectangle 42"/>
          <p:cNvSpPr/>
          <p:nvPr/>
        </p:nvSpPr>
        <p:spPr>
          <a:xfrm>
            <a:off x="8239836" y="2068378"/>
            <a:ext cx="1470212" cy="242047"/>
          </a:xfrm>
          <a:prstGeom prst="rect">
            <a:avLst/>
          </a:prstGeom>
          <a:solidFill>
            <a:srgbClr val="FFFFFE">
              <a:lumMod val="50000"/>
            </a:srgbClr>
          </a:solidFill>
          <a:ln w="25400" cap="flat" cmpd="sng" algn="ctr">
            <a:solidFill>
              <a:srgbClr val="FF9A00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Operations Planning Branch (LX-O1)</a:t>
            </a:r>
          </a:p>
        </p:txBody>
      </p:sp>
      <p:sp>
        <p:nvSpPr>
          <p:cNvPr id="44" name="Rectangle 43"/>
          <p:cNvSpPr/>
          <p:nvPr/>
        </p:nvSpPr>
        <p:spPr>
          <a:xfrm>
            <a:off x="8239836" y="2487656"/>
            <a:ext cx="1470212" cy="242047"/>
          </a:xfrm>
          <a:prstGeom prst="rect">
            <a:avLst/>
          </a:prstGeom>
          <a:solidFill>
            <a:srgbClr val="FFFFFE">
              <a:lumMod val="50000"/>
            </a:srgbClr>
          </a:solidFill>
          <a:ln w="25400" cap="flat" cmpd="sng" algn="ctr">
            <a:solidFill>
              <a:srgbClr val="FF9A00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Operations Implementation Branch (LX-O2)</a:t>
            </a:r>
          </a:p>
        </p:txBody>
      </p:sp>
      <p:sp>
        <p:nvSpPr>
          <p:cNvPr id="45" name="Rectangle 44"/>
          <p:cNvSpPr/>
          <p:nvPr/>
        </p:nvSpPr>
        <p:spPr>
          <a:xfrm>
            <a:off x="8239836" y="2906934"/>
            <a:ext cx="1470212" cy="242047"/>
          </a:xfrm>
          <a:prstGeom prst="rect">
            <a:avLst/>
          </a:prstGeom>
          <a:solidFill>
            <a:srgbClr val="FFFFFE">
              <a:lumMod val="50000"/>
            </a:srgbClr>
          </a:solidFill>
          <a:ln w="25400" cap="flat" cmpd="sng" algn="ctr">
            <a:solidFill>
              <a:srgbClr val="FF9A00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Operations Integration Branch (LX-O3)</a:t>
            </a:r>
          </a:p>
        </p:txBody>
      </p:sp>
      <p:sp>
        <p:nvSpPr>
          <p:cNvPr id="46" name="Rectangle 45"/>
          <p:cNvSpPr/>
          <p:nvPr/>
        </p:nvSpPr>
        <p:spPr>
          <a:xfrm>
            <a:off x="8239836" y="3326212"/>
            <a:ext cx="1470212" cy="242047"/>
          </a:xfrm>
          <a:prstGeom prst="rect">
            <a:avLst/>
          </a:prstGeom>
          <a:solidFill>
            <a:srgbClr val="FFFFFE">
              <a:lumMod val="50000"/>
            </a:srgbClr>
          </a:solidFill>
          <a:ln w="25400" cap="flat" cmpd="sng" algn="ctr">
            <a:solidFill>
              <a:srgbClr val="FF9A00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Test Planning &amp; </a:t>
            </a:r>
            <a:r>
              <a:rPr kumimoji="0" lang="en-US" sz="800" b="0" i="0" u="none" strike="noStrike" kern="0" cap="none" spc="0" normalizeH="0" baseline="0" noProof="0" dirty="0" err="1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Mangmt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Branch (LX-O4)</a:t>
            </a:r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7827462" y="2062762"/>
            <a:ext cx="403416" cy="632468"/>
          </a:xfrm>
          <a:prstGeom prst="line">
            <a:avLst/>
          </a:prstGeom>
          <a:noFill/>
          <a:ln w="25400" cap="flat" cmpd="sng" algn="ctr">
            <a:solidFill>
              <a:srgbClr val="00008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8" name="Straight Connector 47"/>
          <p:cNvCxnSpPr/>
          <p:nvPr/>
        </p:nvCxnSpPr>
        <p:spPr>
          <a:xfrm>
            <a:off x="7827462" y="2952640"/>
            <a:ext cx="403416" cy="615619"/>
          </a:xfrm>
          <a:prstGeom prst="line">
            <a:avLst/>
          </a:prstGeom>
          <a:noFill/>
          <a:ln w="25400" cap="flat" cmpd="sng" algn="ctr">
            <a:solidFill>
              <a:srgbClr val="00008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9" name="Rectangle 48"/>
          <p:cNvSpPr/>
          <p:nvPr/>
        </p:nvSpPr>
        <p:spPr>
          <a:xfrm>
            <a:off x="10122422" y="3969280"/>
            <a:ext cx="1470212" cy="242047"/>
          </a:xfrm>
          <a:prstGeom prst="rect">
            <a:avLst/>
          </a:prstGeom>
          <a:solidFill>
            <a:srgbClr val="141313">
              <a:lumMod val="25000"/>
              <a:lumOff val="75000"/>
            </a:srgbClr>
          </a:solidFill>
          <a:ln w="25400" cap="flat" cmpd="sng" algn="ctr">
            <a:solidFill>
              <a:srgbClr val="14131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EGS Analytics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0122422" y="2644938"/>
            <a:ext cx="1470212" cy="242047"/>
          </a:xfrm>
          <a:prstGeom prst="rect">
            <a:avLst/>
          </a:prstGeom>
          <a:solidFill>
            <a:srgbClr val="141313">
              <a:lumMod val="25000"/>
              <a:lumOff val="75000"/>
            </a:srgbClr>
          </a:solidFill>
          <a:ln w="25400" cap="flat" cmpd="sng" algn="ctr">
            <a:solidFill>
              <a:srgbClr val="14131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Cross-Cutting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0122422" y="2203490"/>
            <a:ext cx="1470212" cy="242047"/>
          </a:xfrm>
          <a:prstGeom prst="rect">
            <a:avLst/>
          </a:prstGeom>
          <a:solidFill>
            <a:srgbClr val="141313">
              <a:lumMod val="25000"/>
              <a:lumOff val="75000"/>
            </a:srgbClr>
          </a:solidFill>
          <a:ln w="25400" cap="flat" cmpd="sng" algn="ctr">
            <a:solidFill>
              <a:srgbClr val="14131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Range Systems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0122422" y="1762042"/>
            <a:ext cx="1470212" cy="242047"/>
          </a:xfrm>
          <a:prstGeom prst="rect">
            <a:avLst/>
          </a:prstGeom>
          <a:solidFill>
            <a:srgbClr val="141313">
              <a:lumMod val="25000"/>
              <a:lumOff val="75000"/>
            </a:srgbClr>
          </a:solidFill>
          <a:ln w="25400" cap="flat" cmpd="sng" algn="ctr">
            <a:solidFill>
              <a:srgbClr val="14131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GSE Integration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0122422" y="1320594"/>
            <a:ext cx="1470212" cy="242047"/>
          </a:xfrm>
          <a:prstGeom prst="rect">
            <a:avLst/>
          </a:prstGeom>
          <a:solidFill>
            <a:srgbClr val="141313">
              <a:lumMod val="25000"/>
              <a:lumOff val="75000"/>
            </a:srgbClr>
          </a:solidFill>
          <a:ln w="25400" cap="flat" cmpd="sng" algn="ctr">
            <a:solidFill>
              <a:srgbClr val="14131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err="1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Viz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Works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0122422" y="3527834"/>
            <a:ext cx="1470212" cy="242047"/>
          </a:xfrm>
          <a:prstGeom prst="rect">
            <a:avLst/>
          </a:prstGeom>
          <a:solidFill>
            <a:srgbClr val="141313">
              <a:lumMod val="25000"/>
              <a:lumOff val="75000"/>
            </a:srgbClr>
          </a:solidFill>
          <a:ln w="25400" cap="flat" cmpd="sng" algn="ctr">
            <a:solidFill>
              <a:srgbClr val="14131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Future Mission / Advanced Planning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0122422" y="3086386"/>
            <a:ext cx="1470212" cy="242047"/>
          </a:xfrm>
          <a:prstGeom prst="rect">
            <a:avLst/>
          </a:prstGeom>
          <a:solidFill>
            <a:srgbClr val="141313">
              <a:lumMod val="25000"/>
              <a:lumOff val="75000"/>
            </a:srgbClr>
          </a:solidFill>
          <a:ln w="25400" cap="flat" cmpd="sng" algn="ctr">
            <a:solidFill>
              <a:srgbClr val="141313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14131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Operations Processes Planning</a:t>
            </a:r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9710048" y="1317881"/>
            <a:ext cx="412374" cy="1569104"/>
          </a:xfrm>
          <a:prstGeom prst="line">
            <a:avLst/>
          </a:prstGeom>
          <a:noFill/>
          <a:ln w="25400" cap="flat" cmpd="sng" algn="ctr">
            <a:solidFill>
              <a:srgbClr val="FFBA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57" name="Straight Connector 56"/>
          <p:cNvCxnSpPr/>
          <p:nvPr/>
        </p:nvCxnSpPr>
        <p:spPr>
          <a:xfrm>
            <a:off x="9710048" y="3148981"/>
            <a:ext cx="412374" cy="1059985"/>
          </a:xfrm>
          <a:prstGeom prst="line">
            <a:avLst/>
          </a:prstGeom>
          <a:noFill/>
          <a:ln w="25400" cap="flat" cmpd="sng" algn="ctr">
            <a:solidFill>
              <a:srgbClr val="FFBA0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58" name="TextBox 57"/>
          <p:cNvSpPr txBox="1"/>
          <p:nvPr/>
        </p:nvSpPr>
        <p:spPr>
          <a:xfrm>
            <a:off x="9817632" y="4271561"/>
            <a:ext cx="2374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marR="0" lvl="0" indent="-17145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</a:rPr>
              <a:t>Reliability, Maintainability, Availability (RMA)</a:t>
            </a:r>
          </a:p>
          <a:p>
            <a:pPr marL="171450" marR="0" lvl="0" indent="-17145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</a:rPr>
              <a:t>Software</a:t>
            </a:r>
          </a:p>
          <a:p>
            <a:pPr marL="171450" marR="0" lvl="0" indent="-17145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</a:rPr>
              <a:t>Modeling &amp; Simulation Analysis (DES)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083187" y="4853912"/>
            <a:ext cx="1488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</a:rPr>
              <a:t>We are here</a:t>
            </a:r>
          </a:p>
        </p:txBody>
      </p:sp>
      <p:cxnSp>
        <p:nvCxnSpPr>
          <p:cNvPr id="60" name="Straight Arrow Connector 59"/>
          <p:cNvCxnSpPr>
            <a:stCxn id="59" idx="3"/>
          </p:cNvCxnSpPr>
          <p:nvPr/>
        </p:nvCxnSpPr>
        <p:spPr>
          <a:xfrm flipV="1">
            <a:off x="8571736" y="4087942"/>
            <a:ext cx="1425189" cy="950636"/>
          </a:xfrm>
          <a:prstGeom prst="straightConnector1">
            <a:avLst/>
          </a:prstGeom>
          <a:noFill/>
          <a:ln w="25400" cap="flat" cmpd="sng" algn="ctr">
            <a:solidFill>
              <a:srgbClr val="141313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1" name="Content Placeholder 1"/>
          <p:cNvSpPr>
            <a:spLocks noGrp="1"/>
          </p:cNvSpPr>
          <p:nvPr>
            <p:ph idx="1"/>
          </p:nvPr>
        </p:nvSpPr>
        <p:spPr>
          <a:xfrm>
            <a:off x="71999" y="901961"/>
            <a:ext cx="3600332" cy="4418013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sz="1600" u="sng" dirty="0">
                <a:solidFill>
                  <a:prstClr val="black"/>
                </a:solidFill>
              </a:rPr>
              <a:t>EGS Analytics Org Chart</a:t>
            </a:r>
          </a:p>
          <a:p>
            <a:pPr marL="571488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prstClr val="black"/>
                </a:solidFill>
              </a:rPr>
              <a:t>EGS Analytics Group</a:t>
            </a:r>
          </a:p>
          <a:p>
            <a:pPr marL="742932" lvl="1" indent="-285744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Reliability, Maintainability, and Availability (RMA)</a:t>
            </a:r>
          </a:p>
          <a:p>
            <a:pPr marL="742932" lvl="1" indent="-285744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Discrete Event Simulation (DES)</a:t>
            </a:r>
          </a:p>
          <a:p>
            <a:pPr marL="742932" lvl="1" indent="-285744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Data Analysis</a:t>
            </a:r>
          </a:p>
          <a:p>
            <a:pPr marL="742932" lvl="1" indent="-285744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Ad hoc analyses</a:t>
            </a:r>
          </a:p>
          <a:p>
            <a:pPr marL="742938" lvl="1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63" name="TextBox 62"/>
          <p:cNvSpPr txBox="1"/>
          <p:nvPr/>
        </p:nvSpPr>
        <p:spPr>
          <a:xfrm>
            <a:off x="819150" y="146050"/>
            <a:ext cx="1060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Where We Fit Into the Program</a:t>
            </a:r>
          </a:p>
        </p:txBody>
      </p:sp>
    </p:spTree>
    <p:extLst>
      <p:ext uri="{BB962C8B-B14F-4D97-AF65-F5344CB8AC3E}">
        <p14:creationId xmlns:p14="http://schemas.microsoft.com/office/powerpoint/2010/main" val="1213959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5495" y="104039"/>
            <a:ext cx="11304653" cy="553225"/>
          </a:xfrm>
        </p:spPr>
        <p:txBody>
          <a:bodyPr/>
          <a:lstStyle/>
          <a:p>
            <a:r>
              <a:rPr lang="en-US" dirty="0"/>
              <a:t>EGS Program Requirements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DA411-0064-8E43-8C67-3FB137CD0B3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113993" y="935298"/>
            <a:ext cx="8206423" cy="2111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lvl="0" indent="-285744" defTabSz="457189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1600" b="1" u="sng" dirty="0">
                <a:solidFill>
                  <a:prstClr val="black"/>
                </a:solidFill>
              </a:rPr>
              <a:t>EGS Artemis 1 RMA Requirements</a:t>
            </a:r>
          </a:p>
          <a:p>
            <a:pPr marL="742932" lvl="1" indent="-285744" defTabSz="457189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prstClr val="black"/>
                </a:solidFill>
              </a:rPr>
              <a:t>Inherent Launch Availability</a:t>
            </a:r>
          </a:p>
          <a:p>
            <a:pPr marL="1142971" lvl="2" indent="-228594" defTabSz="457189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98% for each launch attempt</a:t>
            </a:r>
          </a:p>
          <a:p>
            <a:pPr marL="1142971" lvl="2" indent="-228594" defTabSz="457189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Analyzed at 24 hours</a:t>
            </a:r>
          </a:p>
          <a:p>
            <a:pPr marL="742932" lvl="1" indent="-285744" defTabSz="457189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prstClr val="black"/>
                </a:solidFill>
              </a:rPr>
              <a:t>Operational Availability (Nominal Scrub Turnaround)</a:t>
            </a:r>
          </a:p>
          <a:p>
            <a:pPr marL="1142971" lvl="2" indent="-228594" defTabSz="457189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80% for initial launch attempt through prior to next launch attempt</a:t>
            </a:r>
          </a:p>
          <a:p>
            <a:pPr marL="1142971" lvl="2" indent="-228594" defTabSz="457189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Analyzed at 360 hours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800767" y="3155997"/>
            <a:ext cx="1446414" cy="573579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Inherent Launch Availability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825809" y="3143875"/>
            <a:ext cx="1446414" cy="573579"/>
          </a:xfrm>
          <a:prstGeom prst="rect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Operational Availability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125753" y="4152657"/>
            <a:ext cx="1446414" cy="573579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LH2 Inherent Launch Availability Allocation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800767" y="4152657"/>
            <a:ext cx="1446414" cy="573579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CAA Inherent Launch Availability Allocation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475781" y="4152657"/>
            <a:ext cx="1446414" cy="573579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Various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Inherent Launch Availability Allocation</a:t>
            </a:r>
          </a:p>
        </p:txBody>
      </p:sp>
      <p:sp>
        <p:nvSpPr>
          <p:cNvPr id="46" name="Rectangle 45"/>
          <p:cNvSpPr/>
          <p:nvPr/>
        </p:nvSpPr>
        <p:spPr>
          <a:xfrm>
            <a:off x="6150795" y="4134474"/>
            <a:ext cx="1446414" cy="573579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HYPER Operational Availability Allocation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825809" y="4134474"/>
            <a:ext cx="1446414" cy="573579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CT Operational Availability Allocation</a:t>
            </a:r>
          </a:p>
        </p:txBody>
      </p:sp>
      <p:sp>
        <p:nvSpPr>
          <p:cNvPr id="48" name="Rectangle 47"/>
          <p:cNvSpPr/>
          <p:nvPr/>
        </p:nvSpPr>
        <p:spPr>
          <a:xfrm>
            <a:off x="9500823" y="4134474"/>
            <a:ext cx="1446414" cy="573579"/>
          </a:xfrm>
          <a:prstGeom prst="rect">
            <a:avLst/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Various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Operational Availability Allocation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848960" y="5149317"/>
            <a:ext cx="1446414" cy="573579"/>
          </a:xfrm>
          <a:prstGeom prst="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Reliability Lower Bound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752574" y="5149317"/>
            <a:ext cx="1446414" cy="573579"/>
          </a:xfrm>
          <a:prstGeom prst="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MTTR Upper Bound</a:t>
            </a:r>
          </a:p>
        </p:txBody>
      </p:sp>
      <p:sp>
        <p:nvSpPr>
          <p:cNvPr id="51" name="Rectangle 50"/>
          <p:cNvSpPr/>
          <p:nvPr/>
        </p:nvSpPr>
        <p:spPr>
          <a:xfrm>
            <a:off x="6874002" y="5131134"/>
            <a:ext cx="1446414" cy="573579"/>
          </a:xfrm>
          <a:prstGeom prst="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Reliability Lower Bound</a:t>
            </a:r>
          </a:p>
        </p:txBody>
      </p:sp>
      <p:sp>
        <p:nvSpPr>
          <p:cNvPr id="52" name="Rectangle 51"/>
          <p:cNvSpPr/>
          <p:nvPr/>
        </p:nvSpPr>
        <p:spPr>
          <a:xfrm>
            <a:off x="8777616" y="5131134"/>
            <a:ext cx="1446414" cy="573579"/>
          </a:xfrm>
          <a:prstGeom prst="rect">
            <a:avLst/>
          </a:prstGeom>
          <a:solidFill>
            <a:srgbClr val="5B9BD5">
              <a:lumMod val="60000"/>
              <a:lumOff val="40000"/>
            </a:srgb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MTTR Upper Bound</a:t>
            </a:r>
          </a:p>
        </p:txBody>
      </p:sp>
      <p:cxnSp>
        <p:nvCxnSpPr>
          <p:cNvPr id="53" name="Straight Arrow Connector 52"/>
          <p:cNvCxnSpPr>
            <a:stCxn id="35" idx="2"/>
            <a:endCxn id="37" idx="0"/>
          </p:cNvCxnSpPr>
          <p:nvPr/>
        </p:nvCxnSpPr>
        <p:spPr>
          <a:xfrm flipH="1">
            <a:off x="1848960" y="3729576"/>
            <a:ext cx="1675014" cy="423081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54" name="Straight Arrow Connector 53"/>
          <p:cNvCxnSpPr>
            <a:stCxn id="35" idx="2"/>
            <a:endCxn id="38" idx="0"/>
          </p:cNvCxnSpPr>
          <p:nvPr/>
        </p:nvCxnSpPr>
        <p:spPr>
          <a:xfrm>
            <a:off x="3523974" y="3729576"/>
            <a:ext cx="0" cy="423081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55" name="Straight Arrow Connector 54"/>
          <p:cNvCxnSpPr>
            <a:stCxn id="35" idx="2"/>
            <a:endCxn id="39" idx="0"/>
          </p:cNvCxnSpPr>
          <p:nvPr/>
        </p:nvCxnSpPr>
        <p:spPr>
          <a:xfrm>
            <a:off x="3523974" y="3729576"/>
            <a:ext cx="1675014" cy="423081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57" name="Straight Arrow Connector 56"/>
          <p:cNvCxnSpPr>
            <a:stCxn id="38" idx="2"/>
            <a:endCxn id="49" idx="0"/>
          </p:cNvCxnSpPr>
          <p:nvPr/>
        </p:nvCxnSpPr>
        <p:spPr>
          <a:xfrm flipH="1">
            <a:off x="2572167" y="4726236"/>
            <a:ext cx="951807" cy="423081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58" name="Straight Arrow Connector 57"/>
          <p:cNvCxnSpPr>
            <a:stCxn id="38" idx="2"/>
            <a:endCxn id="50" idx="0"/>
          </p:cNvCxnSpPr>
          <p:nvPr/>
        </p:nvCxnSpPr>
        <p:spPr>
          <a:xfrm>
            <a:off x="3523974" y="4726236"/>
            <a:ext cx="951807" cy="423081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60" name="Straight Arrow Connector 59"/>
          <p:cNvCxnSpPr>
            <a:stCxn id="36" idx="2"/>
            <a:endCxn id="46" idx="0"/>
          </p:cNvCxnSpPr>
          <p:nvPr/>
        </p:nvCxnSpPr>
        <p:spPr>
          <a:xfrm flipH="1">
            <a:off x="6874002" y="3717454"/>
            <a:ext cx="1675014" cy="41702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61" name="Straight Arrow Connector 60"/>
          <p:cNvCxnSpPr>
            <a:stCxn id="36" idx="2"/>
            <a:endCxn id="47" idx="0"/>
          </p:cNvCxnSpPr>
          <p:nvPr/>
        </p:nvCxnSpPr>
        <p:spPr>
          <a:xfrm>
            <a:off x="8549016" y="3717454"/>
            <a:ext cx="0" cy="41702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62" name="Straight Arrow Connector 61"/>
          <p:cNvCxnSpPr>
            <a:stCxn id="36" idx="2"/>
            <a:endCxn id="48" idx="0"/>
          </p:cNvCxnSpPr>
          <p:nvPr/>
        </p:nvCxnSpPr>
        <p:spPr>
          <a:xfrm>
            <a:off x="8549016" y="3717454"/>
            <a:ext cx="1675014" cy="41702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64" name="Straight Arrow Connector 63"/>
          <p:cNvCxnSpPr>
            <a:stCxn id="47" idx="2"/>
            <a:endCxn id="51" idx="0"/>
          </p:cNvCxnSpPr>
          <p:nvPr/>
        </p:nvCxnSpPr>
        <p:spPr>
          <a:xfrm flipH="1">
            <a:off x="7597209" y="4708053"/>
            <a:ext cx="951807" cy="423081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  <p:cxnSp>
        <p:nvCxnSpPr>
          <p:cNvPr id="65" name="Straight Arrow Connector 64"/>
          <p:cNvCxnSpPr>
            <a:stCxn id="47" idx="2"/>
            <a:endCxn id="52" idx="0"/>
          </p:cNvCxnSpPr>
          <p:nvPr/>
        </p:nvCxnSpPr>
        <p:spPr>
          <a:xfrm>
            <a:off x="8549016" y="4708053"/>
            <a:ext cx="951807" cy="423081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arrow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77032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995573" y="6172139"/>
            <a:ext cx="2844800" cy="365125"/>
          </a:xfrm>
        </p:spPr>
        <p:txBody>
          <a:bodyPr/>
          <a:lstStyle/>
          <a:p>
            <a:fld id="{798DA411-0064-8E43-8C67-3FB137CD0B38}" type="slidenum">
              <a:rPr lang="en-US" smtClean="0"/>
              <a:pPr/>
              <a:t>5</a:t>
            </a:fld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674802" y="765865"/>
            <a:ext cx="8313" cy="580228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5" name="Straight Arrow Connector 4"/>
          <p:cNvCxnSpPr/>
          <p:nvPr/>
        </p:nvCxnSpPr>
        <p:spPr>
          <a:xfrm rot="5400000" flipH="1" flipV="1">
            <a:off x="7571787" y="3662850"/>
            <a:ext cx="8313" cy="5802283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6" name="Straight Arrow Connector 5"/>
          <p:cNvCxnSpPr/>
          <p:nvPr/>
        </p:nvCxnSpPr>
        <p:spPr>
          <a:xfrm rot="5400000" flipH="1" flipV="1">
            <a:off x="7555162" y="1029519"/>
            <a:ext cx="8313" cy="5802283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>
                <a:lumMod val="65000"/>
              </a:sysClr>
            </a:solidFill>
            <a:prstDash val="dash"/>
            <a:miter lim="800000"/>
            <a:tailEnd type="none"/>
          </a:ln>
          <a:effectLst/>
        </p:spPr>
      </p:cxnSp>
      <p:cxnSp>
        <p:nvCxnSpPr>
          <p:cNvPr id="7" name="Straight Arrow Connector 6"/>
          <p:cNvCxnSpPr/>
          <p:nvPr/>
        </p:nvCxnSpPr>
        <p:spPr>
          <a:xfrm flipH="1" flipV="1">
            <a:off x="8792083" y="757551"/>
            <a:ext cx="8313" cy="5802283"/>
          </a:xfrm>
          <a:prstGeom prst="straightConnector1">
            <a:avLst/>
          </a:prstGeom>
          <a:noFill/>
          <a:ln w="19050" cap="flat" cmpd="sng" algn="ctr">
            <a:solidFill>
              <a:sysClr val="window" lastClr="FFFFFF">
                <a:lumMod val="65000"/>
              </a:sysClr>
            </a:solidFill>
            <a:prstDash val="dash"/>
            <a:miter lim="800000"/>
            <a:tailEnd type="none"/>
          </a:ln>
          <a:effectLst/>
        </p:spPr>
      </p:cxnSp>
      <p:sp>
        <p:nvSpPr>
          <p:cNvPr id="8" name="Freeform 7"/>
          <p:cNvSpPr/>
          <p:nvPr/>
        </p:nvSpPr>
        <p:spPr>
          <a:xfrm>
            <a:off x="4699740" y="1339249"/>
            <a:ext cx="6305107" cy="5220586"/>
          </a:xfrm>
          <a:custGeom>
            <a:avLst/>
            <a:gdLst>
              <a:gd name="connsiteX0" fmla="*/ 0 w 6305107"/>
              <a:gd name="connsiteY0" fmla="*/ 5220586 h 5220586"/>
              <a:gd name="connsiteX1" fmla="*/ 2147777 w 6305107"/>
              <a:gd name="connsiteY1" fmla="*/ 1616148 h 5220586"/>
              <a:gd name="connsiteX2" fmla="*/ 6305107 w 6305107"/>
              <a:gd name="connsiteY2" fmla="*/ 0 h 5220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05107" h="5220586">
                <a:moveTo>
                  <a:pt x="0" y="5220586"/>
                </a:moveTo>
                <a:cubicBezTo>
                  <a:pt x="548463" y="3853416"/>
                  <a:pt x="1096926" y="2486246"/>
                  <a:pt x="2147777" y="1616148"/>
                </a:cubicBezTo>
                <a:cubicBezTo>
                  <a:pt x="3198628" y="746050"/>
                  <a:pt x="4751867" y="373025"/>
                  <a:pt x="6305107" y="0"/>
                </a:cubicBezTo>
              </a:path>
            </a:pathLst>
          </a:custGeom>
          <a:noFill/>
          <a:ln w="38100" cap="flat" cmpd="sng" algn="ctr">
            <a:solidFill>
              <a:srgbClr val="FFC000"/>
            </a:solidFill>
            <a:prstDash val="solid"/>
            <a:miter lim="800000"/>
            <a:tailEnd type="triangl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728545" y="819028"/>
            <a:ext cx="4012534" cy="3057407"/>
          </a:xfrm>
          <a:custGeom>
            <a:avLst/>
            <a:gdLst>
              <a:gd name="connsiteX0" fmla="*/ 1212111 w 4125432"/>
              <a:gd name="connsiteY0" fmla="*/ 3125972 h 3136605"/>
              <a:gd name="connsiteX1" fmla="*/ 31897 w 4125432"/>
              <a:gd name="connsiteY1" fmla="*/ 3136605 h 3136605"/>
              <a:gd name="connsiteX2" fmla="*/ 0 w 4125432"/>
              <a:gd name="connsiteY2" fmla="*/ 0 h 3136605"/>
              <a:gd name="connsiteX3" fmla="*/ 4125432 w 4125432"/>
              <a:gd name="connsiteY3" fmla="*/ 0 h 3136605"/>
              <a:gd name="connsiteX4" fmla="*/ 4125432 w 4125432"/>
              <a:gd name="connsiteY4" fmla="*/ 1105786 h 3136605"/>
              <a:gd name="connsiteX5" fmla="*/ 4008474 w 4125432"/>
              <a:gd name="connsiteY5" fmla="*/ 1148316 h 3136605"/>
              <a:gd name="connsiteX6" fmla="*/ 3891516 w 4125432"/>
              <a:gd name="connsiteY6" fmla="*/ 1180214 h 3136605"/>
              <a:gd name="connsiteX7" fmla="*/ 3795823 w 4125432"/>
              <a:gd name="connsiteY7" fmla="*/ 1222744 h 3136605"/>
              <a:gd name="connsiteX8" fmla="*/ 3795823 w 4125432"/>
              <a:gd name="connsiteY8" fmla="*/ 1222744 h 3136605"/>
              <a:gd name="connsiteX9" fmla="*/ 3646967 w 4125432"/>
              <a:gd name="connsiteY9" fmla="*/ 1265275 h 3136605"/>
              <a:gd name="connsiteX10" fmla="*/ 3498111 w 4125432"/>
              <a:gd name="connsiteY10" fmla="*/ 1329070 h 3136605"/>
              <a:gd name="connsiteX11" fmla="*/ 3370521 w 4125432"/>
              <a:gd name="connsiteY11" fmla="*/ 1382233 h 3136605"/>
              <a:gd name="connsiteX12" fmla="*/ 3306725 w 4125432"/>
              <a:gd name="connsiteY12" fmla="*/ 1424763 h 3136605"/>
              <a:gd name="connsiteX13" fmla="*/ 3306725 w 4125432"/>
              <a:gd name="connsiteY13" fmla="*/ 1424763 h 3136605"/>
              <a:gd name="connsiteX14" fmla="*/ 3147237 w 4125432"/>
              <a:gd name="connsiteY14" fmla="*/ 1488558 h 3136605"/>
              <a:gd name="connsiteX15" fmla="*/ 3147237 w 4125432"/>
              <a:gd name="connsiteY15" fmla="*/ 1488558 h 3136605"/>
              <a:gd name="connsiteX16" fmla="*/ 2966483 w 4125432"/>
              <a:gd name="connsiteY16" fmla="*/ 1562986 h 3136605"/>
              <a:gd name="connsiteX17" fmla="*/ 2913321 w 4125432"/>
              <a:gd name="connsiteY17" fmla="*/ 1605516 h 3136605"/>
              <a:gd name="connsiteX18" fmla="*/ 2838893 w 4125432"/>
              <a:gd name="connsiteY18" fmla="*/ 1637414 h 3136605"/>
              <a:gd name="connsiteX19" fmla="*/ 2775097 w 4125432"/>
              <a:gd name="connsiteY19" fmla="*/ 1679944 h 3136605"/>
              <a:gd name="connsiteX20" fmla="*/ 2711302 w 4125432"/>
              <a:gd name="connsiteY20" fmla="*/ 1722475 h 3136605"/>
              <a:gd name="connsiteX21" fmla="*/ 2711302 w 4125432"/>
              <a:gd name="connsiteY21" fmla="*/ 1722475 h 3136605"/>
              <a:gd name="connsiteX22" fmla="*/ 2551814 w 4125432"/>
              <a:gd name="connsiteY22" fmla="*/ 1818168 h 3136605"/>
              <a:gd name="connsiteX23" fmla="*/ 2488018 w 4125432"/>
              <a:gd name="connsiteY23" fmla="*/ 1850065 h 3136605"/>
              <a:gd name="connsiteX24" fmla="*/ 2434856 w 4125432"/>
              <a:gd name="connsiteY24" fmla="*/ 1892596 h 3136605"/>
              <a:gd name="connsiteX25" fmla="*/ 2317897 w 4125432"/>
              <a:gd name="connsiteY25" fmla="*/ 1945758 h 3136605"/>
              <a:gd name="connsiteX26" fmla="*/ 2264735 w 4125432"/>
              <a:gd name="connsiteY26" fmla="*/ 2009554 h 3136605"/>
              <a:gd name="connsiteX27" fmla="*/ 2179674 w 4125432"/>
              <a:gd name="connsiteY27" fmla="*/ 2062716 h 3136605"/>
              <a:gd name="connsiteX28" fmla="*/ 2179674 w 4125432"/>
              <a:gd name="connsiteY28" fmla="*/ 2062716 h 3136605"/>
              <a:gd name="connsiteX29" fmla="*/ 2030818 w 4125432"/>
              <a:gd name="connsiteY29" fmla="*/ 2179675 h 3136605"/>
              <a:gd name="connsiteX30" fmla="*/ 1967023 w 4125432"/>
              <a:gd name="connsiteY30" fmla="*/ 2232837 h 3136605"/>
              <a:gd name="connsiteX31" fmla="*/ 1924493 w 4125432"/>
              <a:gd name="connsiteY31" fmla="*/ 2296633 h 3136605"/>
              <a:gd name="connsiteX32" fmla="*/ 1881963 w 4125432"/>
              <a:gd name="connsiteY32" fmla="*/ 2339163 h 3136605"/>
              <a:gd name="connsiteX33" fmla="*/ 1828800 w 4125432"/>
              <a:gd name="connsiteY33" fmla="*/ 2392326 h 3136605"/>
              <a:gd name="connsiteX34" fmla="*/ 1754372 w 4125432"/>
              <a:gd name="connsiteY34" fmla="*/ 2456121 h 3136605"/>
              <a:gd name="connsiteX35" fmla="*/ 1690576 w 4125432"/>
              <a:gd name="connsiteY35" fmla="*/ 2541182 h 3136605"/>
              <a:gd name="connsiteX36" fmla="*/ 1584251 w 4125432"/>
              <a:gd name="connsiteY36" fmla="*/ 2668772 h 3136605"/>
              <a:gd name="connsiteX37" fmla="*/ 1456660 w 4125432"/>
              <a:gd name="connsiteY37" fmla="*/ 2817628 h 3136605"/>
              <a:gd name="connsiteX38" fmla="*/ 1371600 w 4125432"/>
              <a:gd name="connsiteY38" fmla="*/ 2934586 h 3136605"/>
              <a:gd name="connsiteX39" fmla="*/ 1297172 w 4125432"/>
              <a:gd name="connsiteY39" fmla="*/ 2987749 h 3136605"/>
              <a:gd name="connsiteX40" fmla="*/ 1212111 w 4125432"/>
              <a:gd name="connsiteY40" fmla="*/ 3125972 h 313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125432" h="3136605">
                <a:moveTo>
                  <a:pt x="1212111" y="3125972"/>
                </a:moveTo>
                <a:lnTo>
                  <a:pt x="31897" y="3136605"/>
                </a:lnTo>
                <a:lnTo>
                  <a:pt x="0" y="0"/>
                </a:lnTo>
                <a:lnTo>
                  <a:pt x="4125432" y="0"/>
                </a:lnTo>
                <a:lnTo>
                  <a:pt x="4125432" y="1105786"/>
                </a:lnTo>
                <a:lnTo>
                  <a:pt x="4008474" y="1148316"/>
                </a:lnTo>
                <a:lnTo>
                  <a:pt x="3891516" y="1180214"/>
                </a:lnTo>
                <a:lnTo>
                  <a:pt x="3795823" y="1222744"/>
                </a:lnTo>
                <a:lnTo>
                  <a:pt x="3795823" y="1222744"/>
                </a:lnTo>
                <a:lnTo>
                  <a:pt x="3646967" y="1265275"/>
                </a:lnTo>
                <a:lnTo>
                  <a:pt x="3498111" y="1329070"/>
                </a:lnTo>
                <a:lnTo>
                  <a:pt x="3370521" y="1382233"/>
                </a:lnTo>
                <a:lnTo>
                  <a:pt x="3306725" y="1424763"/>
                </a:lnTo>
                <a:lnTo>
                  <a:pt x="3306725" y="1424763"/>
                </a:lnTo>
                <a:lnTo>
                  <a:pt x="3147237" y="1488558"/>
                </a:lnTo>
                <a:lnTo>
                  <a:pt x="3147237" y="1488558"/>
                </a:lnTo>
                <a:lnTo>
                  <a:pt x="2966483" y="1562986"/>
                </a:lnTo>
                <a:lnTo>
                  <a:pt x="2913321" y="1605516"/>
                </a:lnTo>
                <a:lnTo>
                  <a:pt x="2838893" y="1637414"/>
                </a:lnTo>
                <a:lnTo>
                  <a:pt x="2775097" y="1679944"/>
                </a:lnTo>
                <a:lnTo>
                  <a:pt x="2711302" y="1722475"/>
                </a:lnTo>
                <a:lnTo>
                  <a:pt x="2711302" y="1722475"/>
                </a:lnTo>
                <a:lnTo>
                  <a:pt x="2551814" y="1818168"/>
                </a:lnTo>
                <a:lnTo>
                  <a:pt x="2488018" y="1850065"/>
                </a:lnTo>
                <a:lnTo>
                  <a:pt x="2434856" y="1892596"/>
                </a:lnTo>
                <a:lnTo>
                  <a:pt x="2317897" y="1945758"/>
                </a:lnTo>
                <a:lnTo>
                  <a:pt x="2264735" y="2009554"/>
                </a:lnTo>
                <a:lnTo>
                  <a:pt x="2179674" y="2062716"/>
                </a:lnTo>
                <a:lnTo>
                  <a:pt x="2179674" y="2062716"/>
                </a:lnTo>
                <a:lnTo>
                  <a:pt x="2030818" y="2179675"/>
                </a:lnTo>
                <a:lnTo>
                  <a:pt x="1967023" y="2232837"/>
                </a:lnTo>
                <a:lnTo>
                  <a:pt x="1924493" y="2296633"/>
                </a:lnTo>
                <a:lnTo>
                  <a:pt x="1881963" y="2339163"/>
                </a:lnTo>
                <a:lnTo>
                  <a:pt x="1828800" y="2392326"/>
                </a:lnTo>
                <a:lnTo>
                  <a:pt x="1754372" y="2456121"/>
                </a:lnTo>
                <a:lnTo>
                  <a:pt x="1690576" y="2541182"/>
                </a:lnTo>
                <a:lnTo>
                  <a:pt x="1584251" y="2668772"/>
                </a:lnTo>
                <a:lnTo>
                  <a:pt x="1456660" y="2817628"/>
                </a:lnTo>
                <a:lnTo>
                  <a:pt x="1371600" y="2934586"/>
                </a:lnTo>
                <a:lnTo>
                  <a:pt x="1297172" y="2987749"/>
                </a:lnTo>
                <a:lnTo>
                  <a:pt x="1212111" y="3125972"/>
                </a:lnTo>
                <a:close/>
              </a:path>
            </a:pathLst>
          </a:custGeom>
          <a:pattFill prst="wdDnDiag">
            <a:fgClr>
              <a:srgbClr val="5B9BD5"/>
            </a:fgClr>
            <a:bgClr>
              <a:sysClr val="window" lastClr="FFFFFF"/>
            </a:bgClr>
          </a:patt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36449" y="1041084"/>
            <a:ext cx="1267433" cy="531628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Acceptable Area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905460" y="1136712"/>
            <a:ext cx="1286540" cy="38844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Availability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086140" y="3348091"/>
            <a:ext cx="1477636" cy="62120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Reliability Lower-Bound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322760" y="5938632"/>
            <a:ext cx="1477636" cy="62120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MTTR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Upper-Bound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85497" y="807163"/>
            <a:ext cx="1148506" cy="27798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Reliability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597782" y="6580014"/>
            <a:ext cx="1148506" cy="27798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MTTR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3993" y="935298"/>
            <a:ext cx="3752613" cy="1963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lvl="0" indent="-285744" defTabSz="457189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1600" b="1" u="sng" dirty="0">
                <a:solidFill>
                  <a:prstClr val="black"/>
                </a:solidFill>
              </a:rPr>
              <a:t>Availability is a function of Reliability and Maintainability</a:t>
            </a:r>
          </a:p>
          <a:p>
            <a:pPr marL="742932" lvl="1" indent="-285744" defTabSz="457189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prstClr val="black"/>
                </a:solidFill>
              </a:rPr>
              <a:t>Many different Reliability and Mean Times to Repair can yield the required availability.</a:t>
            </a:r>
          </a:p>
          <a:p>
            <a:pPr marL="1200138" lvl="2" indent="-285750" defTabSz="457189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Reliability Lower-Bound</a:t>
            </a:r>
          </a:p>
          <a:p>
            <a:pPr marL="1200138" lvl="2" indent="-285750" defTabSz="457189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MTTR Upper Bound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55495" y="104039"/>
            <a:ext cx="11304653" cy="5532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189" rtl="0" eaLnBrk="1" latinLnBrk="0" hangingPunct="1">
              <a:spcBef>
                <a:spcPct val="0"/>
              </a:spcBef>
              <a:buNone/>
              <a:defRPr sz="2400" b="1" i="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The Availability Curve</a:t>
            </a:r>
          </a:p>
        </p:txBody>
      </p:sp>
    </p:spTree>
    <p:extLst>
      <p:ext uri="{BB962C8B-B14F-4D97-AF65-F5344CB8AC3E}">
        <p14:creationId xmlns:p14="http://schemas.microsoft.com/office/powerpoint/2010/main" val="3964555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5495" y="104039"/>
            <a:ext cx="11304653" cy="553225"/>
          </a:xfrm>
        </p:spPr>
        <p:txBody>
          <a:bodyPr/>
          <a:lstStyle/>
          <a:p>
            <a:r>
              <a:rPr lang="en-US" dirty="0"/>
              <a:t>Analysis Process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DA411-0064-8E43-8C67-3FB137CD0B3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6522" y="920232"/>
            <a:ext cx="3546244" cy="294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lvl="0" indent="-285744" defTabSz="457189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1600" b="1" u="sng" dirty="0">
                <a:solidFill>
                  <a:prstClr val="black"/>
                </a:solidFill>
              </a:rPr>
              <a:t>Procedure</a:t>
            </a:r>
          </a:p>
          <a:p>
            <a:pPr marL="742932" lvl="1" indent="-285744" defTabSz="457189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prstClr val="black"/>
                </a:solidFill>
              </a:rPr>
              <a:t>Gather schematics and support documents</a:t>
            </a:r>
          </a:p>
          <a:p>
            <a:pPr marL="742932" lvl="1" indent="-285744" defTabSz="457189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prstClr val="black"/>
                </a:solidFill>
              </a:rPr>
              <a:t>Build parts list and assign a failure rate and MTTR to each component</a:t>
            </a:r>
          </a:p>
          <a:p>
            <a:pPr marL="742932" lvl="1" indent="-285744" defTabSz="457189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prstClr val="black"/>
                </a:solidFill>
              </a:rPr>
              <a:t>Build Reliability Block Diagram (RBD) via Windchill Risk and Reliability (WRR) and run Monte Carlo simulation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8935"/>
          <a:stretch/>
        </p:blipFill>
        <p:spPr>
          <a:xfrm>
            <a:off x="3619544" y="1278426"/>
            <a:ext cx="4859841" cy="180955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549" y="3868731"/>
            <a:ext cx="6995989" cy="258523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8005" y="1244337"/>
            <a:ext cx="4253097" cy="432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488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42121"/>
            <a:ext cx="8961120" cy="4418013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sz="1600" u="sng" dirty="0">
                <a:solidFill>
                  <a:prstClr val="black"/>
                </a:solidFill>
              </a:rPr>
              <a:t>Assumptions</a:t>
            </a:r>
          </a:p>
          <a:p>
            <a:pPr marL="628638" lvl="1" indent="-1714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prstClr val="black"/>
                </a:solidFill>
              </a:rPr>
              <a:t>Failure/Repair rates are predicted</a:t>
            </a:r>
          </a:p>
          <a:p>
            <a:pPr marL="1314421" lvl="2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Military Handbook Data</a:t>
            </a:r>
          </a:p>
          <a:p>
            <a:pPr marL="1314421" lvl="2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Manufacturer Data</a:t>
            </a:r>
          </a:p>
          <a:p>
            <a:pPr marL="1314421" lvl="2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Subject Matter Experts</a:t>
            </a:r>
          </a:p>
          <a:p>
            <a:pPr marL="628638" lvl="1" indent="-1714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prstClr val="black"/>
                </a:solidFill>
              </a:rPr>
              <a:t>Failure rates are constant over the analysis timeframe</a:t>
            </a:r>
          </a:p>
          <a:p>
            <a:pPr marL="1314421" lvl="2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Use Exponential Distribution – Bottom of the “Bathtub” </a:t>
            </a:r>
          </a:p>
          <a:p>
            <a:pPr marL="628638" lvl="1" indent="-1714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prstClr val="black"/>
                </a:solidFill>
              </a:rPr>
              <a:t>Component failure on a redundant path assume a 100% switch over success rate</a:t>
            </a:r>
          </a:p>
          <a:p>
            <a:pPr marL="628638" lvl="1" indent="-1714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prstClr val="black"/>
                </a:solidFill>
              </a:rPr>
              <a:t>Repair rates (MTTR) account for corrective maintenance actions only</a:t>
            </a:r>
          </a:p>
          <a:p>
            <a:pPr marL="1314421" lvl="2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Preventive/Schedule maintenance, Logistics delays, and Administrative delays are excluded</a:t>
            </a:r>
          </a:p>
          <a:p>
            <a:pPr marL="0" indent="0">
              <a:buNone/>
            </a:pPr>
            <a:r>
              <a:rPr lang="en-US" sz="1600" dirty="0">
                <a:solidFill>
                  <a:prstClr val="black"/>
                </a:solidFill>
              </a:rPr>
              <a:t>		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DA411-0064-8E43-8C67-3FB137CD0B3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699" y="4161752"/>
            <a:ext cx="3303070" cy="5578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479" y="4161752"/>
            <a:ext cx="3915931" cy="23056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0314" y="917788"/>
            <a:ext cx="2816596" cy="40054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917" y="4719603"/>
            <a:ext cx="2815389" cy="12788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917" y="6086140"/>
            <a:ext cx="2926907" cy="5404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31919" y="171269"/>
            <a:ext cx="3940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Analysis Assumptions</a:t>
            </a:r>
          </a:p>
        </p:txBody>
      </p:sp>
    </p:spTree>
    <p:extLst>
      <p:ext uri="{BB962C8B-B14F-4D97-AF65-F5344CB8AC3E}">
        <p14:creationId xmlns:p14="http://schemas.microsoft.com/office/powerpoint/2010/main" val="3985051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DA411-0064-8E43-8C67-3FB137CD0B38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0795" y="2428240"/>
            <a:ext cx="5083850" cy="30581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87191" y="167640"/>
            <a:ext cx="5748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2713 RMA Analysis Report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223808"/>
              </p:ext>
            </p:extLst>
          </p:nvPr>
        </p:nvGraphicFramePr>
        <p:xfrm>
          <a:off x="588045" y="2428240"/>
          <a:ext cx="5483389" cy="1507557"/>
        </p:xfrm>
        <a:graphic>
          <a:graphicData uri="http://schemas.openxmlformats.org/drawingml/2006/table">
            <a:tbl>
              <a:tblPr firstRow="1" firstCol="1" bandRow="1"/>
              <a:tblGrid>
                <a:gridCol w="1995954">
                  <a:extLst>
                    <a:ext uri="{9D8B030D-6E8A-4147-A177-3AD203B41FA5}">
                      <a16:colId xmlns:a16="http://schemas.microsoft.com/office/drawing/2014/main" val="1897107161"/>
                    </a:ext>
                  </a:extLst>
                </a:gridCol>
                <a:gridCol w="1118611">
                  <a:extLst>
                    <a:ext uri="{9D8B030D-6E8A-4147-A177-3AD203B41FA5}">
                      <a16:colId xmlns:a16="http://schemas.microsoft.com/office/drawing/2014/main" val="3631950725"/>
                    </a:ext>
                  </a:extLst>
                </a:gridCol>
                <a:gridCol w="1122998">
                  <a:extLst>
                    <a:ext uri="{9D8B030D-6E8A-4147-A177-3AD203B41FA5}">
                      <a16:colId xmlns:a16="http://schemas.microsoft.com/office/drawing/2014/main" val="1220611211"/>
                    </a:ext>
                  </a:extLst>
                </a:gridCol>
                <a:gridCol w="1245826">
                  <a:extLst>
                    <a:ext uri="{9D8B030D-6E8A-4147-A177-3AD203B41FA5}">
                      <a16:colId xmlns:a16="http://schemas.microsoft.com/office/drawing/2014/main" val="1389077761"/>
                    </a:ext>
                  </a:extLst>
                </a:gridCol>
              </a:tblGrid>
              <a:tr h="459812">
                <a:tc>
                  <a:txBody>
                    <a:bodyPr/>
                    <a:lstStyle/>
                    <a:p>
                      <a:pPr marL="0" marR="0" algn="ctr" fontAlgn="base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-3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Configuration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-3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Reliability Lower-Bound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fontAlgn="base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-3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(@ 24 </a:t>
                      </a:r>
                      <a:r>
                        <a:rPr lang="en-US" sz="1200" b="1" spc="-3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hrs</a:t>
                      </a:r>
                      <a:r>
                        <a:rPr lang="en-US" sz="1200" b="1" spc="-3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MTTR Upper-Bound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fontAlgn="base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(hrs)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Availability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fontAlgn="base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Allocation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 fontAlgn="base" hangingPunc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(A</a:t>
                      </a:r>
                      <a:r>
                        <a:rPr lang="en-US" sz="1200" b="1" i="1" spc="-30" baseline="-25000">
                          <a:effectLst/>
                          <a:latin typeface="Times New Roman Bold" panose="020208030705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inh</a:t>
                      </a:r>
                      <a:r>
                        <a:rPr lang="en-US" sz="1200" b="1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spc="-30">
                          <a:effectLst/>
                          <a:latin typeface="Times New Roman Bold" panose="020208030705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@ 24 hrs</a:t>
                      </a:r>
                      <a:r>
                        <a:rPr lang="en-US" sz="1200" b="1" spc="-3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017828"/>
                  </a:ext>
                </a:extLst>
              </a:tr>
              <a:tr h="1277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REQUIREMENT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0.998157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0.999402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1961213"/>
                  </a:ext>
                </a:extLst>
              </a:tr>
              <a:tr h="1277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30% Analysis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0.999825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TBD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0.999825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6891826"/>
                  </a:ext>
                </a:extLst>
              </a:tr>
              <a:tr h="1277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60% Analysis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0.999305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7.37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0.999786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7041828"/>
                  </a:ext>
                </a:extLst>
              </a:tr>
              <a:tr h="1277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90% Delta Analysis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0.999045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0.999760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8857891"/>
                  </a:ext>
                </a:extLst>
              </a:tr>
              <a:tr h="1277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CDG Analysis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0.999088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10.87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0.999659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405153"/>
                  </a:ext>
                </a:extLst>
              </a:tr>
              <a:tr h="1277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 Design Analysis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0.999179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10.43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0.999706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1668319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6200" y="941977"/>
            <a:ext cx="33634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600" b="1" u="sng" dirty="0">
                <a:solidFill>
                  <a:prstClr val="black"/>
                </a:solidFill>
              </a:rPr>
              <a:t>Results</a:t>
            </a:r>
          </a:p>
          <a:p>
            <a:pPr marL="628650" lvl="1" indent="-171450"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prstClr val="black"/>
                </a:solidFill>
              </a:rPr>
              <a:t>Inherent/Operational Report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Results table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Cut-set analysis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60933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DA411-0064-8E43-8C67-3FB137CD0B38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050" name="Picture 2" descr="Notional EM-2 TP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3" y="2303742"/>
            <a:ext cx="6153652" cy="320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otional EM-2 TPM Chart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019" y="2403617"/>
            <a:ext cx="5452655" cy="328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113993" y="2523575"/>
            <a:ext cx="2337670" cy="52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</a:tabLst>
            </a:pPr>
            <a:r>
              <a:rPr kumimoji="0" lang="en-US" altLang="en-US" sz="2800" b="0" i="0" u="none" strike="noStrike" cap="none" normalizeH="0" baseline="0" dirty="0" bmk="_Toc11917997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kumimoji="0" lang="en-US" altLang="en-US" sz="2800" b="0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OTIONAL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6821832" y="2659057"/>
            <a:ext cx="2337670" cy="52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</a:tabLst>
            </a:pPr>
            <a:r>
              <a:rPr kumimoji="0" lang="en-US" altLang="en-US" sz="2800" b="0" i="0" u="none" strike="noStrike" cap="none" normalizeH="0" baseline="0" dirty="0" bmk="_Toc11917997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kumimoji="0" lang="en-US" altLang="en-US" sz="2800" b="0" i="0" u="none" strike="noStrike" cap="none" normalizeH="0" baseline="0" dirty="0" bmk="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OTIONAL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3993" y="935298"/>
            <a:ext cx="3752613" cy="88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lvl="0" indent="-285744" defTabSz="457189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en-US" sz="1600" b="1" u="sng" dirty="0">
                <a:solidFill>
                  <a:prstClr val="black"/>
                </a:solidFill>
              </a:rPr>
              <a:t>Results Reporting</a:t>
            </a:r>
          </a:p>
          <a:p>
            <a:pPr marL="742932" lvl="1" indent="-285744" defTabSz="457189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prstClr val="black"/>
                </a:solidFill>
              </a:rPr>
              <a:t>Technical Performance Measures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87191" y="167640"/>
            <a:ext cx="5748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Program Level Reporting</a:t>
            </a:r>
          </a:p>
        </p:txBody>
      </p:sp>
    </p:spTree>
    <p:extLst>
      <p:ext uri="{BB962C8B-B14F-4D97-AF65-F5344CB8AC3E}">
        <p14:creationId xmlns:p14="http://schemas.microsoft.com/office/powerpoint/2010/main" val="1935379025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op 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1310</TotalTime>
  <Words>625</Words>
  <Application>Microsoft Office PowerPoint</Application>
  <PresentationFormat>Widescreen</PresentationFormat>
  <Paragraphs>163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Times New Roman Bold</vt:lpstr>
      <vt:lpstr>Wingdings</vt:lpstr>
      <vt:lpstr>3_Office Theme</vt:lpstr>
      <vt:lpstr>EGS Reliability, Maintainability, and Availability Overview</vt:lpstr>
      <vt:lpstr>PowerPoint Presentation</vt:lpstr>
      <vt:lpstr>PowerPoint Presentation</vt:lpstr>
      <vt:lpstr>EGS Program Requirements</vt:lpstr>
      <vt:lpstr>PowerPoint Presentation</vt:lpstr>
      <vt:lpstr>Analysis Process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edit Master title style</dc:title>
  <dc:creator>Curry, Karen M. (KSC-KLXSII)[Millennium Engineering and Integration Company]</dc:creator>
  <cp:lastModifiedBy>Lindsey, Nancy J (GSFC-3700)</cp:lastModifiedBy>
  <cp:revision>117</cp:revision>
  <dcterms:created xsi:type="dcterms:W3CDTF">2018-01-10T18:52:05Z</dcterms:created>
  <dcterms:modified xsi:type="dcterms:W3CDTF">2023-05-25T17:05:51Z</dcterms:modified>
</cp:coreProperties>
</file>