
<file path=[Content_Types].xml><?xml version="1.0" encoding="utf-8"?>
<Types xmlns="http://schemas.openxmlformats.org/package/2006/content-types">
  <Default Extension="avi" ContentType="video/x-msvideo"/>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424" r:id="rId4"/>
  </p:sldMasterIdLst>
  <p:notesMasterIdLst>
    <p:notesMasterId r:id="rId16"/>
  </p:notesMasterIdLst>
  <p:handoutMasterIdLst>
    <p:handoutMasterId r:id="rId17"/>
  </p:handoutMasterIdLst>
  <p:sldIdLst>
    <p:sldId id="436" r:id="rId5"/>
    <p:sldId id="437" r:id="rId6"/>
    <p:sldId id="438" r:id="rId7"/>
    <p:sldId id="439" r:id="rId8"/>
    <p:sldId id="450" r:id="rId9"/>
    <p:sldId id="440" r:id="rId10"/>
    <p:sldId id="441" r:id="rId11"/>
    <p:sldId id="442" r:id="rId12"/>
    <p:sldId id="447" r:id="rId13"/>
    <p:sldId id="449" r:id="rId14"/>
    <p:sldId id="448" r:id="rId1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S PGothic" charset="-128"/>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p:defaultTextStyle>
  <p:extLst>
    <p:ext uri="{EFAFB233-063F-42B5-8137-9DF3F51BA10A}">
      <p15:sldGuideLst xmlns:p15="http://schemas.microsoft.com/office/powerpoint/2012/main">
        <p15:guide id="1" orient="horz" pos="2952" userDrawn="1">
          <p15:clr>
            <a:srgbClr val="A4A3A4"/>
          </p15:clr>
        </p15:guide>
        <p15:guide id="2" pos="3840" userDrawn="1">
          <p15:clr>
            <a:srgbClr val="A4A3A4"/>
          </p15:clr>
        </p15:guide>
        <p15:guide id="4" pos="7552" userDrawn="1">
          <p15:clr>
            <a:srgbClr val="A4A3A4"/>
          </p15:clr>
        </p15:guide>
        <p15:guide id="5" orient="horz" pos="4104" userDrawn="1">
          <p15:clr>
            <a:srgbClr val="A4A3A4"/>
          </p15:clr>
        </p15:guide>
        <p15:guide id="6" orient="horz" pos="4176" userDrawn="1">
          <p15:clr>
            <a:srgbClr val="A4A3A4"/>
          </p15:clr>
        </p15:guide>
        <p15:guide id="7" pos="128" userDrawn="1">
          <p15:clr>
            <a:srgbClr val="A4A3A4"/>
          </p15:clr>
        </p15:guide>
        <p15:guide id="9" orient="horz" pos="1128" userDrawn="1">
          <p15:clr>
            <a:srgbClr val="A4A3A4"/>
          </p15:clr>
        </p15:guide>
        <p15:guide id="10" orient="horz" pos="2832" userDrawn="1">
          <p15:clr>
            <a:srgbClr val="A4A3A4"/>
          </p15:clr>
        </p15:guide>
        <p15:guide id="11" pos="6624" userDrawn="1">
          <p15:clr>
            <a:srgbClr val="A4A3A4"/>
          </p15:clr>
        </p15:guide>
        <p15:guide id="12" pos="4064" userDrawn="1">
          <p15:clr>
            <a:srgbClr val="A4A3A4"/>
          </p15:clr>
        </p15:guide>
        <p15:guide id="13" pos="4128" userDrawn="1">
          <p15:clr>
            <a:srgbClr val="A4A3A4"/>
          </p15:clr>
        </p15:guide>
        <p15:guide id="14" pos="4224" userDrawn="1">
          <p15:clr>
            <a:srgbClr val="A4A3A4"/>
          </p15:clr>
        </p15:guide>
        <p15:guide id="15" orient="horz" pos="3024" userDrawn="1">
          <p15:clr>
            <a:srgbClr val="A4A3A4"/>
          </p15:clr>
        </p15:guide>
        <p15:guide id="16" pos="6688" userDrawn="1">
          <p15:clr>
            <a:srgbClr val="A4A3A4"/>
          </p15:clr>
        </p15:guide>
        <p15:guide id="17" pos="684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CC66"/>
    <a:srgbClr val="009900"/>
    <a:srgbClr val="00BE00"/>
    <a:srgbClr val="92BBFA"/>
    <a:srgbClr val="2D8B75"/>
    <a:srgbClr val="3333CC"/>
    <a:srgbClr val="FF33CC"/>
    <a:srgbClr val="4BACC6"/>
    <a:srgbClr val="00B050"/>
    <a:srgbClr val="008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3800" autoAdjust="0"/>
  </p:normalViewPr>
  <p:slideViewPr>
    <p:cSldViewPr snapToGrid="0" showGuides="1">
      <p:cViewPr varScale="1">
        <p:scale>
          <a:sx n="107" d="100"/>
          <a:sy n="107" d="100"/>
        </p:scale>
        <p:origin x="762" y="102"/>
      </p:cViewPr>
      <p:guideLst>
        <p:guide orient="horz" pos="2952"/>
        <p:guide pos="3840"/>
        <p:guide pos="7552"/>
        <p:guide orient="horz" pos="4104"/>
        <p:guide orient="horz" pos="4176"/>
        <p:guide pos="128"/>
        <p:guide orient="horz" pos="1128"/>
        <p:guide orient="horz" pos="2832"/>
        <p:guide pos="6624"/>
        <p:guide pos="4064"/>
        <p:guide pos="4128"/>
        <p:guide pos="4224"/>
        <p:guide orient="horz" pos="3024"/>
        <p:guide pos="6688"/>
        <p:guide pos="6848"/>
      </p:guideLst>
    </p:cSldViewPr>
  </p:slideViewPr>
  <p:outlineViewPr>
    <p:cViewPr>
      <p:scale>
        <a:sx n="33" d="100"/>
        <a:sy n="33" d="100"/>
      </p:scale>
      <p:origin x="0" y="-1752"/>
    </p:cViewPr>
  </p:outlineViewPr>
  <p:notesTextViewPr>
    <p:cViewPr>
      <p:scale>
        <a:sx n="3" d="2"/>
        <a:sy n="3" d="2"/>
      </p:scale>
      <p:origin x="0" y="0"/>
    </p:cViewPr>
  </p:notesTextViewPr>
  <p:sorterViewPr>
    <p:cViewPr>
      <p:scale>
        <a:sx n="180" d="100"/>
        <a:sy n="180" d="100"/>
      </p:scale>
      <p:origin x="0" y="-8268"/>
    </p:cViewPr>
  </p:sorterViewPr>
  <p:notesViewPr>
    <p:cSldViewPr snapToGrid="0" showGuides="1">
      <p:cViewPr varScale="1">
        <p:scale>
          <a:sx n="115" d="100"/>
          <a:sy n="115" d="100"/>
        </p:scale>
        <p:origin x="3072"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F5AF37-39EA-46DD-BC73-B704CB60EA72}" type="doc">
      <dgm:prSet loTypeId="urn:microsoft.com/office/officeart/2005/8/layout/hProcess9" loCatId="process" qsTypeId="urn:microsoft.com/office/officeart/2005/8/quickstyle/simple1" qsCatId="simple" csTypeId="urn:microsoft.com/office/officeart/2005/8/colors/accent0_1" csCatId="mainScheme" phldr="1"/>
      <dgm:spPr/>
    </dgm:pt>
    <dgm:pt modelId="{76B5B450-F71B-45E3-9C9E-E339A17E18B9}">
      <dgm:prSet phldrT="[Text]" custT="1"/>
      <dgm:spPr/>
      <dgm:t>
        <a:bodyPr/>
        <a:lstStyle/>
        <a:p>
          <a:r>
            <a:rPr lang="en-US" sz="1100" dirty="0"/>
            <a:t>Component Vibration</a:t>
          </a:r>
        </a:p>
      </dgm:t>
    </dgm:pt>
    <dgm:pt modelId="{19A224C3-756F-4CFF-9194-B2F20553C347}" type="parTrans" cxnId="{0BAEDDA8-6DD7-4D99-9299-55C45C256068}">
      <dgm:prSet/>
      <dgm:spPr/>
      <dgm:t>
        <a:bodyPr/>
        <a:lstStyle/>
        <a:p>
          <a:endParaRPr lang="en-US"/>
        </a:p>
      </dgm:t>
    </dgm:pt>
    <dgm:pt modelId="{7603D1E3-49D7-4143-A3FA-D71F005F42F8}" type="sibTrans" cxnId="{0BAEDDA8-6DD7-4D99-9299-55C45C256068}">
      <dgm:prSet/>
      <dgm:spPr/>
      <dgm:t>
        <a:bodyPr/>
        <a:lstStyle/>
        <a:p>
          <a:endParaRPr lang="en-US"/>
        </a:p>
      </dgm:t>
    </dgm:pt>
    <dgm:pt modelId="{B672E8DF-4AFE-46ED-B7EE-269780983928}">
      <dgm:prSet phldrT="[Text]" custT="1"/>
      <dgm:spPr/>
      <dgm:t>
        <a:bodyPr/>
        <a:lstStyle/>
        <a:p>
          <a:r>
            <a:rPr lang="en-US" sz="1100" dirty="0"/>
            <a:t>Component Dust </a:t>
          </a:r>
        </a:p>
      </dgm:t>
    </dgm:pt>
    <dgm:pt modelId="{2F225E1C-A082-4E48-807F-71394ABC721C}" type="parTrans" cxnId="{FA16A724-966A-4C19-8343-63DB2B9B98D8}">
      <dgm:prSet/>
      <dgm:spPr/>
      <dgm:t>
        <a:bodyPr/>
        <a:lstStyle/>
        <a:p>
          <a:endParaRPr lang="en-US"/>
        </a:p>
      </dgm:t>
    </dgm:pt>
    <dgm:pt modelId="{DE0BE6C3-3C50-4082-8BF4-B14B13D72610}" type="sibTrans" cxnId="{FA16A724-966A-4C19-8343-63DB2B9B98D8}">
      <dgm:prSet/>
      <dgm:spPr/>
      <dgm:t>
        <a:bodyPr/>
        <a:lstStyle/>
        <a:p>
          <a:endParaRPr lang="en-US"/>
        </a:p>
      </dgm:t>
    </dgm:pt>
    <dgm:pt modelId="{699BE7EA-1F6C-4002-8131-8304A80534BF}">
      <dgm:prSet phldrT="[Text]" custT="1"/>
      <dgm:spPr>
        <a:solidFill>
          <a:schemeClr val="bg1"/>
        </a:solidFill>
        <a:ln>
          <a:solidFill>
            <a:schemeClr val="tx1"/>
          </a:solidFill>
        </a:ln>
      </dgm:spPr>
      <dgm:t>
        <a:bodyPr/>
        <a:lstStyle/>
        <a:p>
          <a:r>
            <a:rPr lang="en-US" sz="1100" dirty="0"/>
            <a:t>Subsystem Vibration</a:t>
          </a:r>
        </a:p>
      </dgm:t>
    </dgm:pt>
    <dgm:pt modelId="{8DD3B782-FD2C-4AFF-904D-DFE4A4ACD28C}" type="parTrans" cxnId="{FDB5D494-4DA9-456C-8BD0-000ECE5FAF54}">
      <dgm:prSet/>
      <dgm:spPr/>
      <dgm:t>
        <a:bodyPr/>
        <a:lstStyle/>
        <a:p>
          <a:endParaRPr lang="en-US"/>
        </a:p>
      </dgm:t>
    </dgm:pt>
    <dgm:pt modelId="{9C7ADBD9-8FE7-466B-91AB-9A054A93AC40}" type="sibTrans" cxnId="{FDB5D494-4DA9-456C-8BD0-000ECE5FAF54}">
      <dgm:prSet/>
      <dgm:spPr/>
      <dgm:t>
        <a:bodyPr/>
        <a:lstStyle/>
        <a:p>
          <a:endParaRPr lang="en-US"/>
        </a:p>
      </dgm:t>
    </dgm:pt>
    <dgm:pt modelId="{91D9618C-529A-4789-876E-FDD504E76D1E}">
      <dgm:prSet phldrT="[Text]" custT="1"/>
      <dgm:spPr>
        <a:ln>
          <a:solidFill>
            <a:schemeClr val="tx1"/>
          </a:solidFill>
        </a:ln>
      </dgm:spPr>
      <dgm:t>
        <a:bodyPr/>
        <a:lstStyle/>
        <a:p>
          <a:r>
            <a:rPr lang="en-US" sz="1100" dirty="0"/>
            <a:t>Integrated Vibration</a:t>
          </a:r>
        </a:p>
      </dgm:t>
    </dgm:pt>
    <dgm:pt modelId="{C20F3872-6B3B-48BE-94C8-5A9B8B6AE2A5}" type="parTrans" cxnId="{1B13C5FA-CD87-4632-B79D-0B3FC5E13171}">
      <dgm:prSet/>
      <dgm:spPr/>
      <dgm:t>
        <a:bodyPr/>
        <a:lstStyle/>
        <a:p>
          <a:endParaRPr lang="en-US"/>
        </a:p>
      </dgm:t>
    </dgm:pt>
    <dgm:pt modelId="{2869AE94-877C-495D-8D15-C17563BE2A55}" type="sibTrans" cxnId="{1B13C5FA-CD87-4632-B79D-0B3FC5E13171}">
      <dgm:prSet/>
      <dgm:spPr/>
      <dgm:t>
        <a:bodyPr/>
        <a:lstStyle/>
        <a:p>
          <a:endParaRPr lang="en-US"/>
        </a:p>
      </dgm:t>
    </dgm:pt>
    <dgm:pt modelId="{68B33E1F-D974-4B2A-B2AE-54DDB9DA066B}">
      <dgm:prSet phldrT="[Text]" custT="1"/>
      <dgm:spPr/>
      <dgm:t>
        <a:bodyPr/>
        <a:lstStyle/>
        <a:p>
          <a:r>
            <a:rPr lang="en-US" sz="1100" dirty="0"/>
            <a:t>Component TVAC</a:t>
          </a:r>
        </a:p>
      </dgm:t>
    </dgm:pt>
    <dgm:pt modelId="{E8C9734D-3B74-469F-B81E-2344654498E5}" type="parTrans" cxnId="{9A11A530-0C1C-4EE3-BDBA-783679898674}">
      <dgm:prSet/>
      <dgm:spPr/>
      <dgm:t>
        <a:bodyPr/>
        <a:lstStyle/>
        <a:p>
          <a:endParaRPr lang="en-US"/>
        </a:p>
      </dgm:t>
    </dgm:pt>
    <dgm:pt modelId="{B756D67C-063A-42E5-A52E-FC5120749924}" type="sibTrans" cxnId="{9A11A530-0C1C-4EE3-BDBA-783679898674}">
      <dgm:prSet/>
      <dgm:spPr/>
      <dgm:t>
        <a:bodyPr/>
        <a:lstStyle/>
        <a:p>
          <a:endParaRPr lang="en-US"/>
        </a:p>
      </dgm:t>
    </dgm:pt>
    <dgm:pt modelId="{12851DD4-3BED-4603-95FF-549245052A70}">
      <dgm:prSet phldrT="[Text]" custT="1"/>
      <dgm:spPr>
        <a:ln>
          <a:solidFill>
            <a:schemeClr val="tx1"/>
          </a:solidFill>
        </a:ln>
      </dgm:spPr>
      <dgm:t>
        <a:bodyPr/>
        <a:lstStyle/>
        <a:p>
          <a:r>
            <a:rPr lang="en-US" sz="1100" dirty="0"/>
            <a:t>Thermal Cycles</a:t>
          </a:r>
        </a:p>
      </dgm:t>
    </dgm:pt>
    <dgm:pt modelId="{9FD8FD7D-BCE5-4320-B7A1-A40B62C0FD5C}" type="parTrans" cxnId="{CA24F97B-21C2-4FBB-B569-2F05F975848E}">
      <dgm:prSet/>
      <dgm:spPr/>
      <dgm:t>
        <a:bodyPr/>
        <a:lstStyle/>
        <a:p>
          <a:endParaRPr lang="en-US"/>
        </a:p>
      </dgm:t>
    </dgm:pt>
    <dgm:pt modelId="{8DFE2CF4-6D38-4A86-ADA6-843725E4F02C}" type="sibTrans" cxnId="{CA24F97B-21C2-4FBB-B569-2F05F975848E}">
      <dgm:prSet/>
      <dgm:spPr/>
      <dgm:t>
        <a:bodyPr/>
        <a:lstStyle/>
        <a:p>
          <a:endParaRPr lang="en-US"/>
        </a:p>
      </dgm:t>
    </dgm:pt>
    <dgm:pt modelId="{4ED3BE67-511F-416E-8998-BF9D09EFD2B1}">
      <dgm:prSet phldrT="[Text]" custT="1"/>
      <dgm:spPr>
        <a:ln>
          <a:solidFill>
            <a:schemeClr val="tx1"/>
          </a:solidFill>
        </a:ln>
      </dgm:spPr>
      <dgm:t>
        <a:bodyPr/>
        <a:lstStyle/>
        <a:p>
          <a:r>
            <a:rPr lang="en-US" sz="1100" dirty="0"/>
            <a:t>Component Thermal Vacuum</a:t>
          </a:r>
        </a:p>
      </dgm:t>
    </dgm:pt>
    <dgm:pt modelId="{E47232EB-483B-4CDD-A449-9C1122D3EFA3}" type="parTrans" cxnId="{05FA50F2-9222-469D-970A-78C7A43555CC}">
      <dgm:prSet/>
      <dgm:spPr/>
      <dgm:t>
        <a:bodyPr/>
        <a:lstStyle/>
        <a:p>
          <a:endParaRPr lang="en-US"/>
        </a:p>
      </dgm:t>
    </dgm:pt>
    <dgm:pt modelId="{4AC4D83A-9B06-4F9C-B228-4311D8D400C9}" type="sibTrans" cxnId="{05FA50F2-9222-469D-970A-78C7A43555CC}">
      <dgm:prSet/>
      <dgm:spPr/>
      <dgm:t>
        <a:bodyPr/>
        <a:lstStyle/>
        <a:p>
          <a:endParaRPr lang="en-US"/>
        </a:p>
      </dgm:t>
    </dgm:pt>
    <dgm:pt modelId="{0D356254-4994-46F9-B0A7-DE1E635FAD4B}">
      <dgm:prSet phldrT="[Text]" custT="1"/>
      <dgm:spPr>
        <a:ln>
          <a:solidFill>
            <a:schemeClr val="tx1"/>
          </a:solidFill>
        </a:ln>
      </dgm:spPr>
      <dgm:t>
        <a:bodyPr/>
        <a:lstStyle/>
        <a:p>
          <a:r>
            <a:rPr lang="en-US" sz="1100" dirty="0"/>
            <a:t>Integrated Thermal Vacuum</a:t>
          </a:r>
        </a:p>
      </dgm:t>
    </dgm:pt>
    <dgm:pt modelId="{CD4D741D-5333-41CA-AB9A-8501289CB33F}" type="parTrans" cxnId="{5E6D0967-8CA7-4833-984F-328ED6A35E44}">
      <dgm:prSet/>
      <dgm:spPr/>
      <dgm:t>
        <a:bodyPr/>
        <a:lstStyle/>
        <a:p>
          <a:endParaRPr lang="en-US"/>
        </a:p>
      </dgm:t>
    </dgm:pt>
    <dgm:pt modelId="{00A0AFB9-DDE2-47F7-B132-BCA2D667AD76}" type="sibTrans" cxnId="{5E6D0967-8CA7-4833-984F-328ED6A35E44}">
      <dgm:prSet/>
      <dgm:spPr/>
      <dgm:t>
        <a:bodyPr/>
        <a:lstStyle/>
        <a:p>
          <a:endParaRPr lang="en-US"/>
        </a:p>
      </dgm:t>
    </dgm:pt>
    <dgm:pt modelId="{68EFF51B-1400-4A96-9060-9E9B21999FFE}">
      <dgm:prSet phldrT="[Text]" custT="1"/>
      <dgm:spPr>
        <a:ln>
          <a:solidFill>
            <a:schemeClr val="tx1"/>
          </a:solidFill>
        </a:ln>
      </dgm:spPr>
      <dgm:t>
        <a:bodyPr/>
        <a:lstStyle/>
        <a:p>
          <a:r>
            <a:rPr lang="en-US" sz="1100" dirty="0"/>
            <a:t>Torque Margin/Dust</a:t>
          </a:r>
        </a:p>
      </dgm:t>
    </dgm:pt>
    <dgm:pt modelId="{1F8825F5-FBD4-410C-A1EA-0131BC2BA448}" type="parTrans" cxnId="{5DA7410C-E069-4D24-BA8B-0E3639A19F57}">
      <dgm:prSet/>
      <dgm:spPr/>
      <dgm:t>
        <a:bodyPr/>
        <a:lstStyle/>
        <a:p>
          <a:endParaRPr lang="en-US"/>
        </a:p>
      </dgm:t>
    </dgm:pt>
    <dgm:pt modelId="{4A3FCC48-B71F-4CF1-9138-174D88102130}" type="sibTrans" cxnId="{5DA7410C-E069-4D24-BA8B-0E3639A19F57}">
      <dgm:prSet/>
      <dgm:spPr/>
      <dgm:t>
        <a:bodyPr/>
        <a:lstStyle/>
        <a:p>
          <a:endParaRPr lang="en-US"/>
        </a:p>
      </dgm:t>
    </dgm:pt>
    <dgm:pt modelId="{8F02921D-B780-436F-8AD6-B5C747A623E2}" type="pres">
      <dgm:prSet presAssocID="{7CF5AF37-39EA-46DD-BC73-B704CB60EA72}" presName="CompostProcess" presStyleCnt="0">
        <dgm:presLayoutVars>
          <dgm:dir/>
          <dgm:resizeHandles val="exact"/>
        </dgm:presLayoutVars>
      </dgm:prSet>
      <dgm:spPr/>
    </dgm:pt>
    <dgm:pt modelId="{46D1CB70-027E-45F4-AEC4-2C473BFB344C}" type="pres">
      <dgm:prSet presAssocID="{7CF5AF37-39EA-46DD-BC73-B704CB60EA72}" presName="arrow" presStyleLbl="bgShp" presStyleIdx="0" presStyleCnt="1" custScaleX="117647"/>
      <dgm:spPr/>
    </dgm:pt>
    <dgm:pt modelId="{0389B53D-39CE-466A-8C01-8B238BA544A6}" type="pres">
      <dgm:prSet presAssocID="{7CF5AF37-39EA-46DD-BC73-B704CB60EA72}" presName="linearProcess" presStyleCnt="0"/>
      <dgm:spPr/>
    </dgm:pt>
    <dgm:pt modelId="{6A878586-6B10-430C-AF02-36E08DEE6059}" type="pres">
      <dgm:prSet presAssocID="{68B33E1F-D974-4B2A-B2AE-54DDB9DA066B}" presName="textNode" presStyleLbl="node1" presStyleIdx="0" presStyleCnt="9">
        <dgm:presLayoutVars>
          <dgm:bulletEnabled val="1"/>
        </dgm:presLayoutVars>
      </dgm:prSet>
      <dgm:spPr/>
    </dgm:pt>
    <dgm:pt modelId="{209F7B75-77E7-4AF8-841C-F3B4B9258A49}" type="pres">
      <dgm:prSet presAssocID="{B756D67C-063A-42E5-A52E-FC5120749924}" presName="sibTrans" presStyleCnt="0"/>
      <dgm:spPr/>
    </dgm:pt>
    <dgm:pt modelId="{A205E19E-3BD8-4FF2-9B0E-8540988130E6}" type="pres">
      <dgm:prSet presAssocID="{76B5B450-F71B-45E3-9C9E-E339A17E18B9}" presName="textNode" presStyleLbl="node1" presStyleIdx="1" presStyleCnt="9">
        <dgm:presLayoutVars>
          <dgm:bulletEnabled val="1"/>
        </dgm:presLayoutVars>
      </dgm:prSet>
      <dgm:spPr/>
    </dgm:pt>
    <dgm:pt modelId="{AAD473E1-29AE-4358-9FC5-57DA9C975542}" type="pres">
      <dgm:prSet presAssocID="{7603D1E3-49D7-4143-A3FA-D71F005F42F8}" presName="sibTrans" presStyleCnt="0"/>
      <dgm:spPr/>
    </dgm:pt>
    <dgm:pt modelId="{1293FBE0-1AA5-4BE6-B4B5-0AFC08B65570}" type="pres">
      <dgm:prSet presAssocID="{B672E8DF-4AFE-46ED-B7EE-269780983928}" presName="textNode" presStyleLbl="node1" presStyleIdx="2" presStyleCnt="9">
        <dgm:presLayoutVars>
          <dgm:bulletEnabled val="1"/>
        </dgm:presLayoutVars>
      </dgm:prSet>
      <dgm:spPr/>
    </dgm:pt>
    <dgm:pt modelId="{3139FE27-D56E-4145-BB85-4E8CFB4D49E5}" type="pres">
      <dgm:prSet presAssocID="{DE0BE6C3-3C50-4082-8BF4-B14B13D72610}" presName="sibTrans" presStyleCnt="0"/>
      <dgm:spPr/>
    </dgm:pt>
    <dgm:pt modelId="{46C8148D-6899-4D0A-B7F9-FDCDC86A89D1}" type="pres">
      <dgm:prSet presAssocID="{699BE7EA-1F6C-4002-8131-8304A80534BF}" presName="textNode" presStyleLbl="node1" presStyleIdx="3" presStyleCnt="9">
        <dgm:presLayoutVars>
          <dgm:bulletEnabled val="1"/>
        </dgm:presLayoutVars>
      </dgm:prSet>
      <dgm:spPr/>
    </dgm:pt>
    <dgm:pt modelId="{F6761122-D9F4-46AD-8AF9-6DCFB8197A06}" type="pres">
      <dgm:prSet presAssocID="{9C7ADBD9-8FE7-466B-91AB-9A054A93AC40}" presName="sibTrans" presStyleCnt="0"/>
      <dgm:spPr/>
    </dgm:pt>
    <dgm:pt modelId="{7FDC3DC5-6D12-4B8B-B045-973955A09290}" type="pres">
      <dgm:prSet presAssocID="{91D9618C-529A-4789-876E-FDD504E76D1E}" presName="textNode" presStyleLbl="node1" presStyleIdx="4" presStyleCnt="9">
        <dgm:presLayoutVars>
          <dgm:bulletEnabled val="1"/>
        </dgm:presLayoutVars>
      </dgm:prSet>
      <dgm:spPr/>
    </dgm:pt>
    <dgm:pt modelId="{96AB9CA1-F792-423F-8A97-FCA854085B61}" type="pres">
      <dgm:prSet presAssocID="{2869AE94-877C-495D-8D15-C17563BE2A55}" presName="sibTrans" presStyleCnt="0"/>
      <dgm:spPr/>
    </dgm:pt>
    <dgm:pt modelId="{43F34065-AC37-49F7-A1C5-E4C4BFBA4906}" type="pres">
      <dgm:prSet presAssocID="{12851DD4-3BED-4603-95FF-549245052A70}" presName="textNode" presStyleLbl="node1" presStyleIdx="5" presStyleCnt="9">
        <dgm:presLayoutVars>
          <dgm:bulletEnabled val="1"/>
        </dgm:presLayoutVars>
      </dgm:prSet>
      <dgm:spPr/>
    </dgm:pt>
    <dgm:pt modelId="{BE077635-8737-40CC-ABCC-0FBFC7B37707}" type="pres">
      <dgm:prSet presAssocID="{8DFE2CF4-6D38-4A86-ADA6-843725E4F02C}" presName="sibTrans" presStyleCnt="0"/>
      <dgm:spPr/>
    </dgm:pt>
    <dgm:pt modelId="{74838C2D-B610-4791-88FD-151B7FF7AD0E}" type="pres">
      <dgm:prSet presAssocID="{4ED3BE67-511F-416E-8998-BF9D09EFD2B1}" presName="textNode" presStyleLbl="node1" presStyleIdx="6" presStyleCnt="9">
        <dgm:presLayoutVars>
          <dgm:bulletEnabled val="1"/>
        </dgm:presLayoutVars>
      </dgm:prSet>
      <dgm:spPr/>
    </dgm:pt>
    <dgm:pt modelId="{169F163C-8B8C-4826-8715-166815193FF4}" type="pres">
      <dgm:prSet presAssocID="{4AC4D83A-9B06-4F9C-B228-4311D8D400C9}" presName="sibTrans" presStyleCnt="0"/>
      <dgm:spPr/>
    </dgm:pt>
    <dgm:pt modelId="{8960ADA8-6FE0-45E3-B140-41AF5E28918F}" type="pres">
      <dgm:prSet presAssocID="{0D356254-4994-46F9-B0A7-DE1E635FAD4B}" presName="textNode" presStyleLbl="node1" presStyleIdx="7" presStyleCnt="9">
        <dgm:presLayoutVars>
          <dgm:bulletEnabled val="1"/>
        </dgm:presLayoutVars>
      </dgm:prSet>
      <dgm:spPr/>
    </dgm:pt>
    <dgm:pt modelId="{339701DD-4A93-4816-AFB2-51DDF6996059}" type="pres">
      <dgm:prSet presAssocID="{00A0AFB9-DDE2-47F7-B132-BCA2D667AD76}" presName="sibTrans" presStyleCnt="0"/>
      <dgm:spPr/>
    </dgm:pt>
    <dgm:pt modelId="{1F94BF05-A380-4BE8-805E-6CAC1D7B8211}" type="pres">
      <dgm:prSet presAssocID="{68EFF51B-1400-4A96-9060-9E9B21999FFE}" presName="textNode" presStyleLbl="node1" presStyleIdx="8" presStyleCnt="9">
        <dgm:presLayoutVars>
          <dgm:bulletEnabled val="1"/>
        </dgm:presLayoutVars>
      </dgm:prSet>
      <dgm:spPr/>
    </dgm:pt>
  </dgm:ptLst>
  <dgm:cxnLst>
    <dgm:cxn modelId="{ECC50B08-D512-45FE-9212-8835EC5DBE47}" type="presOf" srcId="{0D356254-4994-46F9-B0A7-DE1E635FAD4B}" destId="{8960ADA8-6FE0-45E3-B140-41AF5E28918F}" srcOrd="0" destOrd="0" presId="urn:microsoft.com/office/officeart/2005/8/layout/hProcess9"/>
    <dgm:cxn modelId="{5DA7410C-E069-4D24-BA8B-0E3639A19F57}" srcId="{7CF5AF37-39EA-46DD-BC73-B704CB60EA72}" destId="{68EFF51B-1400-4A96-9060-9E9B21999FFE}" srcOrd="8" destOrd="0" parTransId="{1F8825F5-FBD4-410C-A1EA-0131BC2BA448}" sibTransId="{4A3FCC48-B71F-4CF1-9138-174D88102130}"/>
    <dgm:cxn modelId="{52685E23-657D-40BF-92DF-CEA75ED7B27A}" type="presOf" srcId="{4ED3BE67-511F-416E-8998-BF9D09EFD2B1}" destId="{74838C2D-B610-4791-88FD-151B7FF7AD0E}" srcOrd="0" destOrd="0" presId="urn:microsoft.com/office/officeart/2005/8/layout/hProcess9"/>
    <dgm:cxn modelId="{FA16A724-966A-4C19-8343-63DB2B9B98D8}" srcId="{7CF5AF37-39EA-46DD-BC73-B704CB60EA72}" destId="{B672E8DF-4AFE-46ED-B7EE-269780983928}" srcOrd="2" destOrd="0" parTransId="{2F225E1C-A082-4E48-807F-71394ABC721C}" sibTransId="{DE0BE6C3-3C50-4082-8BF4-B14B13D72610}"/>
    <dgm:cxn modelId="{9A11A530-0C1C-4EE3-BDBA-783679898674}" srcId="{7CF5AF37-39EA-46DD-BC73-B704CB60EA72}" destId="{68B33E1F-D974-4B2A-B2AE-54DDB9DA066B}" srcOrd="0" destOrd="0" parTransId="{E8C9734D-3B74-469F-B81E-2344654498E5}" sibTransId="{B756D67C-063A-42E5-A52E-FC5120749924}"/>
    <dgm:cxn modelId="{AE843E43-DBED-458E-8A71-F01E99596091}" type="presOf" srcId="{68EFF51B-1400-4A96-9060-9E9B21999FFE}" destId="{1F94BF05-A380-4BE8-805E-6CAC1D7B8211}" srcOrd="0" destOrd="0" presId="urn:microsoft.com/office/officeart/2005/8/layout/hProcess9"/>
    <dgm:cxn modelId="{5E6D0967-8CA7-4833-984F-328ED6A35E44}" srcId="{7CF5AF37-39EA-46DD-BC73-B704CB60EA72}" destId="{0D356254-4994-46F9-B0A7-DE1E635FAD4B}" srcOrd="7" destOrd="0" parTransId="{CD4D741D-5333-41CA-AB9A-8501289CB33F}" sibTransId="{00A0AFB9-DDE2-47F7-B132-BCA2D667AD76}"/>
    <dgm:cxn modelId="{4246434C-DB9D-42CE-90ED-F71349BF896A}" type="presOf" srcId="{68B33E1F-D974-4B2A-B2AE-54DDB9DA066B}" destId="{6A878586-6B10-430C-AF02-36E08DEE6059}" srcOrd="0" destOrd="0" presId="urn:microsoft.com/office/officeart/2005/8/layout/hProcess9"/>
    <dgm:cxn modelId="{CA24F97B-21C2-4FBB-B569-2F05F975848E}" srcId="{7CF5AF37-39EA-46DD-BC73-B704CB60EA72}" destId="{12851DD4-3BED-4603-95FF-549245052A70}" srcOrd="5" destOrd="0" parTransId="{9FD8FD7D-BCE5-4320-B7A1-A40B62C0FD5C}" sibTransId="{8DFE2CF4-6D38-4A86-ADA6-843725E4F02C}"/>
    <dgm:cxn modelId="{FAD6C286-317A-4FAD-8330-234B22537A58}" type="presOf" srcId="{7CF5AF37-39EA-46DD-BC73-B704CB60EA72}" destId="{8F02921D-B780-436F-8AD6-B5C747A623E2}" srcOrd="0" destOrd="0" presId="urn:microsoft.com/office/officeart/2005/8/layout/hProcess9"/>
    <dgm:cxn modelId="{78B06C8D-2906-4F56-A477-CA84950843CF}" type="presOf" srcId="{76B5B450-F71B-45E3-9C9E-E339A17E18B9}" destId="{A205E19E-3BD8-4FF2-9B0E-8540988130E6}" srcOrd="0" destOrd="0" presId="urn:microsoft.com/office/officeart/2005/8/layout/hProcess9"/>
    <dgm:cxn modelId="{23BA0494-D072-4115-BD14-3949D47200FC}" type="presOf" srcId="{12851DD4-3BED-4603-95FF-549245052A70}" destId="{43F34065-AC37-49F7-A1C5-E4C4BFBA4906}" srcOrd="0" destOrd="0" presId="urn:microsoft.com/office/officeart/2005/8/layout/hProcess9"/>
    <dgm:cxn modelId="{FDB5D494-4DA9-456C-8BD0-000ECE5FAF54}" srcId="{7CF5AF37-39EA-46DD-BC73-B704CB60EA72}" destId="{699BE7EA-1F6C-4002-8131-8304A80534BF}" srcOrd="3" destOrd="0" parTransId="{8DD3B782-FD2C-4AFF-904D-DFE4A4ACD28C}" sibTransId="{9C7ADBD9-8FE7-466B-91AB-9A054A93AC40}"/>
    <dgm:cxn modelId="{5D9BE49E-C262-42A2-BFB7-031BBC23C55B}" type="presOf" srcId="{91D9618C-529A-4789-876E-FDD504E76D1E}" destId="{7FDC3DC5-6D12-4B8B-B045-973955A09290}" srcOrd="0" destOrd="0" presId="urn:microsoft.com/office/officeart/2005/8/layout/hProcess9"/>
    <dgm:cxn modelId="{0BAEDDA8-6DD7-4D99-9299-55C45C256068}" srcId="{7CF5AF37-39EA-46DD-BC73-B704CB60EA72}" destId="{76B5B450-F71B-45E3-9C9E-E339A17E18B9}" srcOrd="1" destOrd="0" parTransId="{19A224C3-756F-4CFF-9194-B2F20553C347}" sibTransId="{7603D1E3-49D7-4143-A3FA-D71F005F42F8}"/>
    <dgm:cxn modelId="{B1EB23C8-0F23-4261-9224-8E16FACD2E58}" type="presOf" srcId="{B672E8DF-4AFE-46ED-B7EE-269780983928}" destId="{1293FBE0-1AA5-4BE6-B4B5-0AFC08B65570}" srcOrd="0" destOrd="0" presId="urn:microsoft.com/office/officeart/2005/8/layout/hProcess9"/>
    <dgm:cxn modelId="{52EE02E2-00C8-4402-B569-7BAE02E7AEDB}" type="presOf" srcId="{699BE7EA-1F6C-4002-8131-8304A80534BF}" destId="{46C8148D-6899-4D0A-B7F9-FDCDC86A89D1}" srcOrd="0" destOrd="0" presId="urn:microsoft.com/office/officeart/2005/8/layout/hProcess9"/>
    <dgm:cxn modelId="{05FA50F2-9222-469D-970A-78C7A43555CC}" srcId="{7CF5AF37-39EA-46DD-BC73-B704CB60EA72}" destId="{4ED3BE67-511F-416E-8998-BF9D09EFD2B1}" srcOrd="6" destOrd="0" parTransId="{E47232EB-483B-4CDD-A449-9C1122D3EFA3}" sibTransId="{4AC4D83A-9B06-4F9C-B228-4311D8D400C9}"/>
    <dgm:cxn modelId="{1B13C5FA-CD87-4632-B79D-0B3FC5E13171}" srcId="{7CF5AF37-39EA-46DD-BC73-B704CB60EA72}" destId="{91D9618C-529A-4789-876E-FDD504E76D1E}" srcOrd="4" destOrd="0" parTransId="{C20F3872-6B3B-48BE-94C8-5A9B8B6AE2A5}" sibTransId="{2869AE94-877C-495D-8D15-C17563BE2A55}"/>
    <dgm:cxn modelId="{68F97F70-A11F-4192-9854-4DC24D14A53D}" type="presParOf" srcId="{8F02921D-B780-436F-8AD6-B5C747A623E2}" destId="{46D1CB70-027E-45F4-AEC4-2C473BFB344C}" srcOrd="0" destOrd="0" presId="urn:microsoft.com/office/officeart/2005/8/layout/hProcess9"/>
    <dgm:cxn modelId="{46C00434-4401-4BD1-8683-8D0F44942CFF}" type="presParOf" srcId="{8F02921D-B780-436F-8AD6-B5C747A623E2}" destId="{0389B53D-39CE-466A-8C01-8B238BA544A6}" srcOrd="1" destOrd="0" presId="urn:microsoft.com/office/officeart/2005/8/layout/hProcess9"/>
    <dgm:cxn modelId="{4AF52B0E-B749-46A1-9902-296A03096D55}" type="presParOf" srcId="{0389B53D-39CE-466A-8C01-8B238BA544A6}" destId="{6A878586-6B10-430C-AF02-36E08DEE6059}" srcOrd="0" destOrd="0" presId="urn:microsoft.com/office/officeart/2005/8/layout/hProcess9"/>
    <dgm:cxn modelId="{75C5D1E4-0F4B-4C82-883C-D3520840F1E5}" type="presParOf" srcId="{0389B53D-39CE-466A-8C01-8B238BA544A6}" destId="{209F7B75-77E7-4AF8-841C-F3B4B9258A49}" srcOrd="1" destOrd="0" presId="urn:microsoft.com/office/officeart/2005/8/layout/hProcess9"/>
    <dgm:cxn modelId="{87E12762-A61B-41C6-BB4F-8807B58A53A3}" type="presParOf" srcId="{0389B53D-39CE-466A-8C01-8B238BA544A6}" destId="{A205E19E-3BD8-4FF2-9B0E-8540988130E6}" srcOrd="2" destOrd="0" presId="urn:microsoft.com/office/officeart/2005/8/layout/hProcess9"/>
    <dgm:cxn modelId="{F33F0808-9184-42E3-BE10-338C494BFADF}" type="presParOf" srcId="{0389B53D-39CE-466A-8C01-8B238BA544A6}" destId="{AAD473E1-29AE-4358-9FC5-57DA9C975542}" srcOrd="3" destOrd="0" presId="urn:microsoft.com/office/officeart/2005/8/layout/hProcess9"/>
    <dgm:cxn modelId="{6E0714AA-BE64-47C1-9BF9-ABAD16189CF7}" type="presParOf" srcId="{0389B53D-39CE-466A-8C01-8B238BA544A6}" destId="{1293FBE0-1AA5-4BE6-B4B5-0AFC08B65570}" srcOrd="4" destOrd="0" presId="urn:microsoft.com/office/officeart/2005/8/layout/hProcess9"/>
    <dgm:cxn modelId="{1D0592C3-5FCE-4880-A8F5-645490F862FD}" type="presParOf" srcId="{0389B53D-39CE-466A-8C01-8B238BA544A6}" destId="{3139FE27-D56E-4145-BB85-4E8CFB4D49E5}" srcOrd="5" destOrd="0" presId="urn:microsoft.com/office/officeart/2005/8/layout/hProcess9"/>
    <dgm:cxn modelId="{6F20966F-C7CF-4205-A710-011605A84668}" type="presParOf" srcId="{0389B53D-39CE-466A-8C01-8B238BA544A6}" destId="{46C8148D-6899-4D0A-B7F9-FDCDC86A89D1}" srcOrd="6" destOrd="0" presId="urn:microsoft.com/office/officeart/2005/8/layout/hProcess9"/>
    <dgm:cxn modelId="{B89E524D-38DC-4810-B074-D47EE5FAEA83}" type="presParOf" srcId="{0389B53D-39CE-466A-8C01-8B238BA544A6}" destId="{F6761122-D9F4-46AD-8AF9-6DCFB8197A06}" srcOrd="7" destOrd="0" presId="urn:microsoft.com/office/officeart/2005/8/layout/hProcess9"/>
    <dgm:cxn modelId="{F51014E4-581C-4248-A9A2-ECFB7E939F8D}" type="presParOf" srcId="{0389B53D-39CE-466A-8C01-8B238BA544A6}" destId="{7FDC3DC5-6D12-4B8B-B045-973955A09290}" srcOrd="8" destOrd="0" presId="urn:microsoft.com/office/officeart/2005/8/layout/hProcess9"/>
    <dgm:cxn modelId="{F3FCA5DB-4925-4126-BD2B-B7EF2C0212DB}" type="presParOf" srcId="{0389B53D-39CE-466A-8C01-8B238BA544A6}" destId="{96AB9CA1-F792-423F-8A97-FCA854085B61}" srcOrd="9" destOrd="0" presId="urn:microsoft.com/office/officeart/2005/8/layout/hProcess9"/>
    <dgm:cxn modelId="{2EDE92BD-1D6E-4888-ABFE-BDB2ECA61F00}" type="presParOf" srcId="{0389B53D-39CE-466A-8C01-8B238BA544A6}" destId="{43F34065-AC37-49F7-A1C5-E4C4BFBA4906}" srcOrd="10" destOrd="0" presId="urn:microsoft.com/office/officeart/2005/8/layout/hProcess9"/>
    <dgm:cxn modelId="{C9DB908E-1B8A-45F9-9B9A-872A375B85A5}" type="presParOf" srcId="{0389B53D-39CE-466A-8C01-8B238BA544A6}" destId="{BE077635-8737-40CC-ABCC-0FBFC7B37707}" srcOrd="11" destOrd="0" presId="urn:microsoft.com/office/officeart/2005/8/layout/hProcess9"/>
    <dgm:cxn modelId="{6447A440-5FB0-4D2B-9849-D8B9CBDFA418}" type="presParOf" srcId="{0389B53D-39CE-466A-8C01-8B238BA544A6}" destId="{74838C2D-B610-4791-88FD-151B7FF7AD0E}" srcOrd="12" destOrd="0" presId="urn:microsoft.com/office/officeart/2005/8/layout/hProcess9"/>
    <dgm:cxn modelId="{429AAFA6-B86E-46C7-B385-AB2B9FACBCD1}" type="presParOf" srcId="{0389B53D-39CE-466A-8C01-8B238BA544A6}" destId="{169F163C-8B8C-4826-8715-166815193FF4}" srcOrd="13" destOrd="0" presId="urn:microsoft.com/office/officeart/2005/8/layout/hProcess9"/>
    <dgm:cxn modelId="{04083BB7-68A2-4574-9FB1-677C2ED42475}" type="presParOf" srcId="{0389B53D-39CE-466A-8C01-8B238BA544A6}" destId="{8960ADA8-6FE0-45E3-B140-41AF5E28918F}" srcOrd="14" destOrd="0" presId="urn:microsoft.com/office/officeart/2005/8/layout/hProcess9"/>
    <dgm:cxn modelId="{10E4227B-057C-4EC0-AC00-38B21CA36321}" type="presParOf" srcId="{0389B53D-39CE-466A-8C01-8B238BA544A6}" destId="{339701DD-4A93-4816-AFB2-51DDF6996059}" srcOrd="15" destOrd="0" presId="urn:microsoft.com/office/officeart/2005/8/layout/hProcess9"/>
    <dgm:cxn modelId="{861B5850-4D8E-4A7D-B83A-7766AC0F2906}" type="presParOf" srcId="{0389B53D-39CE-466A-8C01-8B238BA544A6}" destId="{1F94BF05-A380-4BE8-805E-6CAC1D7B8211}" srcOrd="1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CB70-027E-45F4-AEC4-2C473BFB344C}">
      <dsp:nvSpPr>
        <dsp:cNvPr id="0" name=""/>
        <dsp:cNvSpPr/>
      </dsp:nvSpPr>
      <dsp:spPr>
        <a:xfrm>
          <a:off x="2" y="0"/>
          <a:ext cx="11469208" cy="1006064"/>
        </a:xfrm>
        <a:prstGeom prst="rightArrow">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878586-6B10-430C-AF02-36E08DEE6059}">
      <dsp:nvSpPr>
        <dsp:cNvPr id="0" name=""/>
        <dsp:cNvSpPr/>
      </dsp:nvSpPr>
      <dsp:spPr>
        <a:xfrm>
          <a:off x="5600" y="301819"/>
          <a:ext cx="1108840" cy="402425"/>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Component TVAC</a:t>
          </a:r>
        </a:p>
      </dsp:txBody>
      <dsp:txXfrm>
        <a:off x="25245" y="321464"/>
        <a:ext cx="1069550" cy="363135"/>
      </dsp:txXfrm>
    </dsp:sp>
    <dsp:sp modelId="{A205E19E-3BD8-4FF2-9B0E-8540988130E6}">
      <dsp:nvSpPr>
        <dsp:cNvPr id="0" name=""/>
        <dsp:cNvSpPr/>
      </dsp:nvSpPr>
      <dsp:spPr>
        <a:xfrm>
          <a:off x="1299246" y="301819"/>
          <a:ext cx="1108840" cy="402425"/>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Component Vibration</a:t>
          </a:r>
        </a:p>
      </dsp:txBody>
      <dsp:txXfrm>
        <a:off x="1318891" y="321464"/>
        <a:ext cx="1069550" cy="363135"/>
      </dsp:txXfrm>
    </dsp:sp>
    <dsp:sp modelId="{1293FBE0-1AA5-4BE6-B4B5-0AFC08B65570}">
      <dsp:nvSpPr>
        <dsp:cNvPr id="0" name=""/>
        <dsp:cNvSpPr/>
      </dsp:nvSpPr>
      <dsp:spPr>
        <a:xfrm>
          <a:off x="2592893" y="301819"/>
          <a:ext cx="1108840" cy="402425"/>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Component Dust </a:t>
          </a:r>
        </a:p>
      </dsp:txBody>
      <dsp:txXfrm>
        <a:off x="2612538" y="321464"/>
        <a:ext cx="1069550" cy="363135"/>
      </dsp:txXfrm>
    </dsp:sp>
    <dsp:sp modelId="{46C8148D-6899-4D0A-B7F9-FDCDC86A89D1}">
      <dsp:nvSpPr>
        <dsp:cNvPr id="0" name=""/>
        <dsp:cNvSpPr/>
      </dsp:nvSpPr>
      <dsp:spPr>
        <a:xfrm>
          <a:off x="3886540" y="301819"/>
          <a:ext cx="1108840" cy="402425"/>
        </a:xfrm>
        <a:prstGeom prst="roundRect">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Subsystem Vibration</a:t>
          </a:r>
        </a:p>
      </dsp:txBody>
      <dsp:txXfrm>
        <a:off x="3906185" y="321464"/>
        <a:ext cx="1069550" cy="363135"/>
      </dsp:txXfrm>
    </dsp:sp>
    <dsp:sp modelId="{7FDC3DC5-6D12-4B8B-B045-973955A09290}">
      <dsp:nvSpPr>
        <dsp:cNvPr id="0" name=""/>
        <dsp:cNvSpPr/>
      </dsp:nvSpPr>
      <dsp:spPr>
        <a:xfrm>
          <a:off x="5180186" y="301819"/>
          <a:ext cx="1108840" cy="402425"/>
        </a:xfrm>
        <a:prstGeom prst="roundRect">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Integrated Vibration</a:t>
          </a:r>
        </a:p>
      </dsp:txBody>
      <dsp:txXfrm>
        <a:off x="5199831" y="321464"/>
        <a:ext cx="1069550" cy="363135"/>
      </dsp:txXfrm>
    </dsp:sp>
    <dsp:sp modelId="{43F34065-AC37-49F7-A1C5-E4C4BFBA4906}">
      <dsp:nvSpPr>
        <dsp:cNvPr id="0" name=""/>
        <dsp:cNvSpPr/>
      </dsp:nvSpPr>
      <dsp:spPr>
        <a:xfrm>
          <a:off x="6473833" y="301819"/>
          <a:ext cx="1108840" cy="402425"/>
        </a:xfrm>
        <a:prstGeom prst="roundRect">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Thermal Cycles</a:t>
          </a:r>
        </a:p>
      </dsp:txBody>
      <dsp:txXfrm>
        <a:off x="6493478" y="321464"/>
        <a:ext cx="1069550" cy="363135"/>
      </dsp:txXfrm>
    </dsp:sp>
    <dsp:sp modelId="{74838C2D-B610-4791-88FD-151B7FF7AD0E}">
      <dsp:nvSpPr>
        <dsp:cNvPr id="0" name=""/>
        <dsp:cNvSpPr/>
      </dsp:nvSpPr>
      <dsp:spPr>
        <a:xfrm>
          <a:off x="7767480" y="301819"/>
          <a:ext cx="1108840" cy="402425"/>
        </a:xfrm>
        <a:prstGeom prst="roundRect">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Component Thermal Vacuum</a:t>
          </a:r>
        </a:p>
      </dsp:txBody>
      <dsp:txXfrm>
        <a:off x="7787125" y="321464"/>
        <a:ext cx="1069550" cy="363135"/>
      </dsp:txXfrm>
    </dsp:sp>
    <dsp:sp modelId="{8960ADA8-6FE0-45E3-B140-41AF5E28918F}">
      <dsp:nvSpPr>
        <dsp:cNvPr id="0" name=""/>
        <dsp:cNvSpPr/>
      </dsp:nvSpPr>
      <dsp:spPr>
        <a:xfrm>
          <a:off x="9061127" y="301819"/>
          <a:ext cx="1108840" cy="402425"/>
        </a:xfrm>
        <a:prstGeom prst="roundRect">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Integrated Thermal Vacuum</a:t>
          </a:r>
        </a:p>
      </dsp:txBody>
      <dsp:txXfrm>
        <a:off x="9080772" y="321464"/>
        <a:ext cx="1069550" cy="363135"/>
      </dsp:txXfrm>
    </dsp:sp>
    <dsp:sp modelId="{1F94BF05-A380-4BE8-805E-6CAC1D7B8211}">
      <dsp:nvSpPr>
        <dsp:cNvPr id="0" name=""/>
        <dsp:cNvSpPr/>
      </dsp:nvSpPr>
      <dsp:spPr>
        <a:xfrm>
          <a:off x="10354773" y="301819"/>
          <a:ext cx="1108840" cy="402425"/>
        </a:xfrm>
        <a:prstGeom prst="roundRect">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Torque Margin/Dust</a:t>
          </a:r>
        </a:p>
      </dsp:txBody>
      <dsp:txXfrm>
        <a:off x="10374418" y="321464"/>
        <a:ext cx="1069550" cy="36313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F277E75D-796E-544A-918E-932386311232}" type="datetimeFigureOut">
              <a:rPr lang="en-US"/>
              <a:pPr>
                <a:defRPr/>
              </a:pPr>
              <a:t>6/1/2023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CEB6B351-6F3D-EC46-A184-8530CFA3CBE7}" type="slidenum">
              <a:rPr lang="en-US"/>
              <a:pPr>
                <a:defRPr/>
              </a:pPr>
              <a:t>‹#›</a:t>
            </a:fld>
            <a:endParaRPr lang="en-US" dirty="0"/>
          </a:p>
        </p:txBody>
      </p:sp>
    </p:spTree>
    <p:extLst>
      <p:ext uri="{BB962C8B-B14F-4D97-AF65-F5344CB8AC3E}">
        <p14:creationId xmlns:p14="http://schemas.microsoft.com/office/powerpoint/2010/main" val="2906643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pPr>
              <a:defRPr/>
            </a:pPr>
            <a:fld id="{4DFE72E3-EEB0-5E49-804D-DD1262D95E69}" type="datetimeFigureOut">
              <a:rPr lang="en-US" altLang="x-none"/>
              <a:pPr>
                <a:defRPr/>
              </a:pPr>
              <a:t>6/1/2023</a:t>
            </a:fld>
            <a:endParaRPr lang="en-US" altLang="x-none"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pPr>
              <a:defRPr/>
            </a:pPr>
            <a:fld id="{83AEBCAE-0345-1F4B-AF5B-AFC84B023E8C}" type="slidenum">
              <a:rPr lang="en-US" altLang="x-none"/>
              <a:pPr>
                <a:defRPr/>
              </a:pPr>
              <a:t>‹#›</a:t>
            </a:fld>
            <a:endParaRPr lang="en-US" altLang="x-none" dirty="0"/>
          </a:p>
        </p:txBody>
      </p:sp>
    </p:spTree>
    <p:extLst>
      <p:ext uri="{BB962C8B-B14F-4D97-AF65-F5344CB8AC3E}">
        <p14:creationId xmlns:p14="http://schemas.microsoft.com/office/powerpoint/2010/main" val="37946341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1</a:t>
            </a:fld>
            <a:endParaRPr lang="en-US" altLang="x-none" dirty="0"/>
          </a:p>
        </p:txBody>
      </p:sp>
    </p:spTree>
    <p:extLst>
      <p:ext uri="{BB962C8B-B14F-4D97-AF65-F5344CB8AC3E}">
        <p14:creationId xmlns:p14="http://schemas.microsoft.com/office/powerpoint/2010/main" val="1703856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11</a:t>
            </a:fld>
            <a:endParaRPr lang="en-US" altLang="x-none" dirty="0"/>
          </a:p>
        </p:txBody>
      </p:sp>
    </p:spTree>
    <p:extLst>
      <p:ext uri="{BB962C8B-B14F-4D97-AF65-F5344CB8AC3E}">
        <p14:creationId xmlns:p14="http://schemas.microsoft.com/office/powerpoint/2010/main" val="3857836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2</a:t>
            </a:fld>
            <a:endParaRPr lang="en-US" altLang="x-none" dirty="0"/>
          </a:p>
        </p:txBody>
      </p:sp>
    </p:spTree>
    <p:extLst>
      <p:ext uri="{BB962C8B-B14F-4D97-AF65-F5344CB8AC3E}">
        <p14:creationId xmlns:p14="http://schemas.microsoft.com/office/powerpoint/2010/main" val="2034903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3</a:t>
            </a:fld>
            <a:endParaRPr lang="en-US" altLang="x-none" dirty="0"/>
          </a:p>
        </p:txBody>
      </p:sp>
    </p:spTree>
    <p:extLst>
      <p:ext uri="{BB962C8B-B14F-4D97-AF65-F5344CB8AC3E}">
        <p14:creationId xmlns:p14="http://schemas.microsoft.com/office/powerpoint/2010/main" val="3346393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4</a:t>
            </a:fld>
            <a:endParaRPr lang="en-US" altLang="x-none" dirty="0"/>
          </a:p>
        </p:txBody>
      </p:sp>
    </p:spTree>
    <p:extLst>
      <p:ext uri="{BB962C8B-B14F-4D97-AF65-F5344CB8AC3E}">
        <p14:creationId xmlns:p14="http://schemas.microsoft.com/office/powerpoint/2010/main" val="2423348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6</a:t>
            </a:fld>
            <a:endParaRPr lang="en-US" altLang="x-none" dirty="0"/>
          </a:p>
        </p:txBody>
      </p:sp>
    </p:spTree>
    <p:extLst>
      <p:ext uri="{BB962C8B-B14F-4D97-AF65-F5344CB8AC3E}">
        <p14:creationId xmlns:p14="http://schemas.microsoft.com/office/powerpoint/2010/main" val="446820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7</a:t>
            </a:fld>
            <a:endParaRPr lang="en-US" altLang="x-none" dirty="0"/>
          </a:p>
        </p:txBody>
      </p:sp>
    </p:spTree>
    <p:extLst>
      <p:ext uri="{BB962C8B-B14F-4D97-AF65-F5344CB8AC3E}">
        <p14:creationId xmlns:p14="http://schemas.microsoft.com/office/powerpoint/2010/main" val="1560029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8</a:t>
            </a:fld>
            <a:endParaRPr lang="en-US" altLang="x-none" dirty="0"/>
          </a:p>
        </p:txBody>
      </p:sp>
    </p:spTree>
    <p:extLst>
      <p:ext uri="{BB962C8B-B14F-4D97-AF65-F5344CB8AC3E}">
        <p14:creationId xmlns:p14="http://schemas.microsoft.com/office/powerpoint/2010/main" val="719235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9</a:t>
            </a:fld>
            <a:endParaRPr lang="en-US" altLang="x-none" dirty="0"/>
          </a:p>
        </p:txBody>
      </p:sp>
    </p:spTree>
    <p:extLst>
      <p:ext uri="{BB962C8B-B14F-4D97-AF65-F5344CB8AC3E}">
        <p14:creationId xmlns:p14="http://schemas.microsoft.com/office/powerpoint/2010/main" val="708139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10</a:t>
            </a:fld>
            <a:endParaRPr lang="en-US" altLang="x-none" dirty="0"/>
          </a:p>
        </p:txBody>
      </p:sp>
    </p:spTree>
    <p:extLst>
      <p:ext uri="{BB962C8B-B14F-4D97-AF65-F5344CB8AC3E}">
        <p14:creationId xmlns:p14="http://schemas.microsoft.com/office/powerpoint/2010/main" val="2280308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sz="3200" b="1" i="0" baseline="0">
                <a:solidFill>
                  <a:schemeClr val="bg1"/>
                </a:solidFill>
                <a:latin typeface="Arial Bold"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sz="2400" baseline="0">
                <a:solidFill>
                  <a:schemeClr val="bg1"/>
                </a:solidFill>
                <a:latin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solidFill>
                  <a:schemeClr val="bg1">
                    <a:lumMod val="95000"/>
                    <a:lumOff val="5000"/>
                  </a:schemeClr>
                </a:solidFill>
                <a:latin typeface="Arial" charset="0"/>
              </a:rPr>
              <a:pPr>
                <a:defRPr/>
              </a:pPr>
              <a:t>‹#›</a:t>
            </a:fld>
            <a:endParaRPr lang="uk-UA" sz="1200" dirty="0">
              <a:solidFill>
                <a:schemeClr val="bg1">
                  <a:lumMod val="95000"/>
                  <a:lumOff val="5000"/>
                </a:scheme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34067" y="0"/>
            <a:ext cx="9144000" cy="1066800"/>
          </a:xfrm>
          <a:prstGeom prst="rect">
            <a:avLst/>
          </a:prstGeom>
        </p:spPr>
        <p:txBody>
          <a:bodyPr anchor="ctr"/>
          <a:lstStyle>
            <a:lvl1pPr>
              <a:defRPr sz="2400" baseline="0">
                <a:solidFill>
                  <a:schemeClr val="bg1"/>
                </a:solidFill>
                <a:latin typeface="Arial Bold" charset="0"/>
              </a:defRPr>
            </a:lvl1pPr>
          </a:lstStyle>
          <a:p>
            <a:r>
              <a:rPr lang="en-US" dirty="0"/>
              <a:t>Click to edit Master title style</a:t>
            </a:r>
          </a:p>
        </p:txBody>
      </p:sp>
      <p:sp>
        <p:nvSpPr>
          <p:cNvPr id="3" name="Content Placeholder 2"/>
          <p:cNvSpPr>
            <a:spLocks noGrp="1"/>
          </p:cNvSpPr>
          <p:nvPr>
            <p:ph idx="1"/>
          </p:nvPr>
        </p:nvSpPr>
        <p:spPr>
          <a:xfrm>
            <a:off x="609600" y="1600200"/>
            <a:ext cx="10972800" cy="1664558"/>
          </a:xfrm>
          <a:prstGeom prst="rect">
            <a:avLst/>
          </a:prstGeom>
        </p:spPr>
        <p:txBody>
          <a:bodyPr>
            <a:noAutofit/>
          </a:bodyPr>
          <a:lstStyle>
            <a:lvl1pPr marL="0" indent="0">
              <a:lnSpc>
                <a:spcPct val="95000"/>
              </a:lnSpc>
              <a:spcBef>
                <a:spcPts val="1000"/>
              </a:spcBef>
              <a:buFontTx/>
              <a:buNone/>
              <a:tabLst/>
              <a:defRPr sz="1800" b="1" i="0" baseline="0">
                <a:solidFill>
                  <a:schemeClr val="bg1"/>
                </a:solidFill>
                <a:latin typeface="arial" charset="0"/>
              </a:defRPr>
            </a:lvl1pPr>
            <a:lvl2pPr marL="279400" indent="-165100">
              <a:lnSpc>
                <a:spcPct val="95000"/>
              </a:lnSpc>
              <a:spcBef>
                <a:spcPts val="500"/>
              </a:spcBef>
              <a:buFont typeface="Arial" charset="0"/>
              <a:buChar char="•"/>
              <a:tabLst/>
              <a:defRPr sz="1800" baseline="0">
                <a:solidFill>
                  <a:schemeClr val="bg1"/>
                </a:solidFill>
                <a:latin typeface="arial" charset="0"/>
              </a:defRPr>
            </a:lvl2pPr>
            <a:lvl3pPr marL="571500" indent="-228600">
              <a:lnSpc>
                <a:spcPct val="95000"/>
              </a:lnSpc>
              <a:spcBef>
                <a:spcPts val="500"/>
              </a:spcBef>
              <a:buFont typeface=".AppleSystemUIFont" charset="-120"/>
              <a:buChar char="‒"/>
              <a:tabLst/>
              <a:defRPr sz="1800" baseline="0">
                <a:solidFill>
                  <a:schemeClr val="bg1"/>
                </a:solidFill>
                <a:latin typeface="arial" charset="0"/>
              </a:defRPr>
            </a:lvl3pPr>
            <a:lvl4pPr>
              <a:lnSpc>
                <a:spcPct val="95000"/>
              </a:lnSpc>
              <a:spcBef>
                <a:spcPts val="500"/>
              </a:spcBef>
              <a:defRPr sz="1800" baseline="0">
                <a:solidFill>
                  <a:schemeClr val="bg1"/>
                </a:solidFill>
                <a:latin typeface="arial" charset="0"/>
              </a:defRPr>
            </a:lvl4pPr>
            <a:lvl5pPr>
              <a:lnSpc>
                <a:spcPct val="95000"/>
              </a:lnSpc>
              <a:spcBef>
                <a:spcPts val="500"/>
              </a:spcBef>
              <a:defRPr sz="1800" baseline="0">
                <a:solidFill>
                  <a:schemeClr val="bg1"/>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1200" baseline="0" smtClean="0">
                <a:solidFill>
                  <a:schemeClr val="bg1"/>
                </a:solidFill>
                <a:latin typeface="Calibri"/>
                <a:ea typeface=""/>
              </a:defRPr>
            </a:lvl1pPr>
          </a:lstStyle>
          <a:p>
            <a:pPr>
              <a:defRPr/>
            </a:pPr>
            <a:fld id="{E8CC769F-ADCB-2641-BD2F-4076D1C41918}" type="slidenum">
              <a:rPr lang="uk-UA" sz="800" smtClean="0">
                <a:latin typeface="Arial" charset="0"/>
              </a:rPr>
              <a:pPr>
                <a:defRPr/>
              </a:pPr>
              <a:t>‹#›</a:t>
            </a:fld>
            <a:endParaRPr lang="uk-UA" dirty="0"/>
          </a:p>
        </p:txBody>
      </p:sp>
    </p:spTree>
  </p:cSld>
  <p:clrMapOvr>
    <a:masterClrMapping/>
  </p:clrMapOvr>
  <p:extLst>
    <p:ext uri="{DCECCB84-F9BA-43D5-87BE-67443E8EF086}">
      <p15:sldGuideLst xmlns:p15="http://schemas.microsoft.com/office/powerpoint/2012/main">
        <p15:guide id="1" orient="horz" pos="816" userDrawn="1">
          <p15:clr>
            <a:srgbClr val="FBAE40"/>
          </p15:clr>
        </p15:guide>
        <p15:guide id="2" pos="3840" userDrawn="1">
          <p15:clr>
            <a:srgbClr val="FBAE40"/>
          </p15:clr>
        </p15:guide>
        <p15:guide id="3" pos="67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a:xfrm>
            <a:off x="609600" y="6173788"/>
            <a:ext cx="28448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Calibri"/>
                <a:ea typeface=""/>
              </a:defRPr>
            </a:lvl1pPr>
          </a:lstStyle>
          <a:p>
            <a:pPr>
              <a:defRPr/>
            </a:pPr>
            <a:endParaRPr lang="en-US" dirty="0"/>
          </a:p>
        </p:txBody>
      </p:sp>
      <p:sp>
        <p:nvSpPr>
          <p:cNvPr id="6" name="Footer Placeholder 4"/>
          <p:cNvSpPr>
            <a:spLocks noGrp="1"/>
          </p:cNvSpPr>
          <p:nvPr>
            <p:ph type="ftr" sz="quarter" idx="11"/>
          </p:nvPr>
        </p:nvSpPr>
        <p:spPr>
          <a:xfrm>
            <a:off x="4064000" y="6161924"/>
            <a:ext cx="3860800" cy="365125"/>
          </a:xfrm>
          <a:prstGeom prst="rect">
            <a:avLst/>
          </a:prstGeom>
        </p:spPr>
        <p:txBody>
          <a:bodyPr/>
          <a:lstStyle>
            <a:lvl1pPr eaLnBrk="1" fontAlgn="auto" hangingPunct="1">
              <a:spcBef>
                <a:spcPts val="0"/>
              </a:spcBef>
              <a:spcAft>
                <a:spcPts val="0"/>
              </a:spcAft>
              <a:defRPr>
                <a:solidFill>
                  <a:prstClr val="black"/>
                </a:solidFill>
                <a:latin typeface="Calibri"/>
                <a:ea typeface="ＭＳ Ｐゴシック" charset="-128"/>
                <a:cs typeface="ＭＳ Ｐゴシック" charset="-128"/>
              </a:defRPr>
            </a:lvl1pPr>
          </a:lstStyle>
          <a:p>
            <a:pPr>
              <a:defRPr/>
            </a:pPr>
            <a:endParaRPr lang="en-US" dirty="0"/>
          </a:p>
        </p:txBody>
      </p:sp>
      <p:sp>
        <p:nvSpPr>
          <p:cNvPr id="8"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09600" y="6126164"/>
            <a:ext cx="28448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Calibri"/>
                <a:ea typeface=""/>
              </a:defRPr>
            </a:lvl1pPr>
          </a:lstStyle>
          <a:p>
            <a:pPr>
              <a:defRPr/>
            </a:pPr>
            <a:endParaRPr lang="en-US" dirty="0"/>
          </a:p>
        </p:txBody>
      </p:sp>
      <p:sp>
        <p:nvSpPr>
          <p:cNvPr id="8" name="Footer Placeholder 4"/>
          <p:cNvSpPr>
            <a:spLocks noGrp="1"/>
          </p:cNvSpPr>
          <p:nvPr>
            <p:ph type="ftr" sz="quarter" idx="11"/>
          </p:nvPr>
        </p:nvSpPr>
        <p:spPr>
          <a:xfrm>
            <a:off x="4165600" y="6126164"/>
            <a:ext cx="3860800" cy="365125"/>
          </a:xfrm>
          <a:prstGeom prst="rect">
            <a:avLst/>
          </a:prstGeom>
        </p:spPr>
        <p:txBody>
          <a:bodyPr/>
          <a:lstStyle>
            <a:lvl1pPr eaLnBrk="1" fontAlgn="auto" hangingPunct="1">
              <a:spcBef>
                <a:spcPts val="0"/>
              </a:spcBef>
              <a:spcAft>
                <a:spcPts val="0"/>
              </a:spcAft>
              <a:defRPr>
                <a:solidFill>
                  <a:prstClr val="black"/>
                </a:solidFill>
                <a:latin typeface="Calibri"/>
                <a:ea typeface="ＭＳ Ｐゴシック" charset="-128"/>
                <a:cs typeface="ＭＳ Ｐゴシック" charset="-128"/>
              </a:defRPr>
            </a:lvl1pPr>
          </a:lstStyle>
          <a:p>
            <a:pPr>
              <a:defRPr/>
            </a:pPr>
            <a:endParaRPr lang="en-US" dirty="0"/>
          </a:p>
        </p:txBody>
      </p:sp>
      <p:sp>
        <p:nvSpPr>
          <p:cNvPr id="10"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dirty="0"/>
          </a:p>
        </p:txBody>
      </p:sp>
      <p:sp>
        <p:nvSpPr>
          <p:cNvPr id="2" name="Title 1"/>
          <p:cNvSpPr>
            <a:spLocks noGrp="1"/>
          </p:cNvSpPr>
          <p:nvPr>
            <p:ph type="title"/>
          </p:nvPr>
        </p:nvSpPr>
        <p:spPr>
          <a:xfrm>
            <a:off x="1625600" y="0"/>
            <a:ext cx="9144000" cy="1066800"/>
          </a:xfrm>
          <a:prstGeom prst="rect">
            <a:avLst/>
          </a:prstGeom>
        </p:spPr>
        <p:txBody>
          <a:bodyPr anchor="ctr"/>
          <a:lstStyle>
            <a:lvl1pPr>
              <a:defRPr lang="en-US" sz="2400" baseline="0">
                <a:solidFill>
                  <a:schemeClr val="bg1"/>
                </a:solidFill>
                <a:latin typeface="Arial Bold" charset="0"/>
              </a:defRPr>
            </a:lvl1pPr>
          </a:lstStyle>
          <a:p>
            <a:pPr lvl="0"/>
            <a:r>
              <a:rPr lang="en-US" dirty="0"/>
              <a:t>Click to edit Master title style</a:t>
            </a:r>
          </a:p>
        </p:txBody>
      </p:sp>
      <p:sp>
        <p:nvSpPr>
          <p:cNvPr id="4" name="TextBox 3"/>
          <p:cNvSpPr txBox="1"/>
          <p:nvPr userDrawn="1"/>
        </p:nvSpPr>
        <p:spPr>
          <a:xfrm>
            <a:off x="1" y="6629400"/>
            <a:ext cx="2834105" cy="215444"/>
          </a:xfrm>
          <a:prstGeom prst="rect">
            <a:avLst/>
          </a:prstGeom>
          <a:noFill/>
        </p:spPr>
        <p:txBody>
          <a:bodyPr wrap="square" rtlCol="0">
            <a:spAutoFit/>
          </a:bodyPr>
          <a:lstStyle/>
          <a:p>
            <a:r>
              <a:rPr lang="en-US" sz="800" dirty="0">
                <a:solidFill>
                  <a:schemeClr val="bg1"/>
                </a:solidFill>
              </a:rPr>
              <a:t>GCD FY18</a:t>
            </a:r>
            <a:r>
              <a:rPr lang="en-US" sz="800" baseline="0" dirty="0">
                <a:solidFill>
                  <a:schemeClr val="bg1"/>
                </a:solidFill>
              </a:rPr>
              <a:t> Mid Year Review</a:t>
            </a:r>
            <a:endParaRPr lang="en-US" sz="800" dirty="0">
              <a:solidFill>
                <a:schemeClr val="bg1"/>
              </a:solidFill>
            </a:endParaRPr>
          </a:p>
        </p:txBody>
      </p: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1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5"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1445127"/>
            <a:ext cx="4011084" cy="872288"/>
          </a:xfrm>
          <a:prstGeom prst="rect">
            <a:avLst/>
          </a:prstGeom>
        </p:spPr>
        <p:txBody>
          <a:bodyPr anchor="b"/>
          <a:lstStyle>
            <a:lvl1pPr algn="l">
              <a:defRPr sz="2000" b="1">
                <a:solidFill>
                  <a:schemeClr val="bg1"/>
                </a:solidFill>
              </a:defRPr>
            </a:lvl1pPr>
          </a:lstStyle>
          <a:p>
            <a:r>
              <a:rPr lang="en-US"/>
              <a:t>Click to edit Master title style</a:t>
            </a:r>
          </a:p>
        </p:txBody>
      </p:sp>
      <p:sp>
        <p:nvSpPr>
          <p:cNvPr id="3" name="Content Placeholder 2"/>
          <p:cNvSpPr>
            <a:spLocks noGrp="1"/>
          </p:cNvSpPr>
          <p:nvPr>
            <p:ph idx="1"/>
          </p:nvPr>
        </p:nvSpPr>
        <p:spPr>
          <a:xfrm>
            <a:off x="4766733" y="1445127"/>
            <a:ext cx="6815667" cy="4393616"/>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599" y="2500560"/>
            <a:ext cx="4011084" cy="3521328"/>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1200" baseline="0" smtClean="0">
                <a:solidFill>
                  <a:schemeClr val="bg1"/>
                </a:solidFill>
                <a:latin typeface="Calibri"/>
                <a:ea typeface=""/>
              </a:defRPr>
            </a:lvl1pPr>
          </a:lstStyle>
          <a:p>
            <a:pPr>
              <a:defRPr/>
            </a:pPr>
            <a:fld id="{E8CC769F-ADCB-2641-BD2F-4076D1C41918}" type="slidenum">
              <a:rPr lang="uk-UA" sz="800" smtClean="0">
                <a:latin typeface="Arial" charset="0"/>
              </a:rPr>
              <a:pPr>
                <a:defRPr/>
              </a:pPr>
              <a:t>‹#›</a:t>
            </a:fld>
            <a:endParaRPr lang="uk-U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a:solidFill>
            <a:schemeClr val="tx1"/>
          </a:solidFill>
        </p:spPr>
        <p:txBody>
          <a:bodyPr anchor="b"/>
          <a:lstStyle>
            <a:lvl1pPr algn="l">
              <a:defRPr sz="20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2389717" y="1548063"/>
            <a:ext cx="7315200" cy="3179512"/>
          </a:xfrm>
          <a:prstGeom prst="rect">
            <a:avLst/>
          </a:prstGeom>
          <a:solidFill>
            <a:schemeClr val="tx1"/>
          </a:solidFill>
        </p:spPr>
        <p:txBody>
          <a:bodyPr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a:solidFill>
            <a:schemeClr val="tx1"/>
          </a:solidFill>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2" descr="Banner OCT template.jp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1"/>
            <a:ext cx="121920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11" y="-1"/>
            <a:ext cx="12192000" cy="1127125"/>
          </a:xfrm>
          <a:prstGeom prst="rect">
            <a:avLst/>
          </a:prstGeom>
        </p:spPr>
      </p:pic>
    </p:spTree>
    <p:extLst>
      <p:ext uri="{BB962C8B-B14F-4D97-AF65-F5344CB8AC3E}">
        <p14:creationId xmlns:p14="http://schemas.microsoft.com/office/powerpoint/2010/main" val="840372861"/>
      </p:ext>
    </p:extLst>
  </p:cSld>
  <p:clrMap bg1="dk1" tx1="lt1" bg2="dk2" tx2="lt2" accent1="accent1" accent2="accent2" accent3="accent3" accent4="accent4" accent5="accent5" accent6="accent6" hlink="hlink" folHlink="folHlink"/>
  <p:sldLayoutIdLst>
    <p:sldLayoutId id="2147484425" r:id="rId1"/>
    <p:sldLayoutId id="2147484426" r:id="rId2"/>
    <p:sldLayoutId id="2147484428" r:id="rId3"/>
    <p:sldLayoutId id="2147484429" r:id="rId4"/>
    <p:sldLayoutId id="2147484430" r:id="rId5"/>
    <p:sldLayoutId id="2147484431" r:id="rId6"/>
    <p:sldLayoutId id="2147484432" r:id="rId7"/>
    <p:sldLayoutId id="2147484433" r:id="rId8"/>
    <p:sldLayoutId id="2147484434" r:id="rId9"/>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hyperlink" Target="https://www.astrobotic.com/wp-content/uploads/2022/01/PUGLanders_011222.pdf" TargetMode="External"/><Relationship Id="rId2" Type="http://schemas.openxmlformats.org/officeDocument/2006/relationships/notesSlide" Target="../notesSlides/notesSlide1.xml"/><Relationship Id="rId16"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hyperlink" Target="https://astrolab-images.s3.amazonaws.com/pdf_files/Payload_Interface_Guide.pdf"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hyperlink" Target="https://ntrs.nasa.gov/api/citations/20170001421/downloads/20170001421.pdf" TargetMode="Externa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hyperlink" Target="https://ntrs.nasa.gov/api/citations/20220009350/downloads/MAN_8.3_Nugent_06-16-22.pdf" TargetMode="External"/><Relationship Id="rId3" Type="http://schemas.openxmlformats.org/officeDocument/2006/relationships/image" Target="../media/image3.png"/><Relationship Id="rId7" Type="http://schemas.openxmlformats.org/officeDocument/2006/relationships/hyperlink" Target="https://www.nature.com/articles/s41598-020-78562-1"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13.png"/><Relationship Id="rId10" Type="http://schemas.openxmlformats.org/officeDocument/2006/relationships/image" Target="../media/image52.png"/><Relationship Id="rId4" Type="http://schemas.openxmlformats.org/officeDocument/2006/relationships/image" Target="../media/image12.png"/><Relationship Id="rId9" Type="http://schemas.openxmlformats.org/officeDocument/2006/relationships/hyperlink" Target="https://www.energy.gov/sites/default/files/2021-09/h2-shot-summit-panel2-methane-pyrolysis.pdf"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6.png"/><Relationship Id="rId11" Type="http://schemas.openxmlformats.org/officeDocument/2006/relationships/image" Target="../media/image18.png"/><Relationship Id="rId5" Type="http://schemas.openxmlformats.org/officeDocument/2006/relationships/image" Target="../media/image5.pn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3.jpe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image" Target="../media/image3.png"/><Relationship Id="rId21" Type="http://schemas.openxmlformats.org/officeDocument/2006/relationships/image" Target="../media/image31.png"/><Relationship Id="rId7" Type="http://schemas.openxmlformats.org/officeDocument/2006/relationships/diagramColors" Target="../diagrams/colors1.xml"/><Relationship Id="rId12" Type="http://schemas.openxmlformats.org/officeDocument/2006/relationships/image" Target="../media/image22.jpeg"/><Relationship Id="rId17" Type="http://schemas.openxmlformats.org/officeDocument/2006/relationships/image" Target="../media/image27.jpeg"/><Relationship Id="rId25" Type="http://schemas.openxmlformats.org/officeDocument/2006/relationships/image" Target="../media/image35.png"/><Relationship Id="rId2" Type="http://schemas.openxmlformats.org/officeDocument/2006/relationships/notesSlide" Target="../notesSlides/notesSlide3.xml"/><Relationship Id="rId16" Type="http://schemas.openxmlformats.org/officeDocument/2006/relationships/image" Target="../media/image26.jpeg"/><Relationship Id="rId20"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diagramQuickStyle" Target="../diagrams/quickStyle1.xml"/><Relationship Id="rId11" Type="http://schemas.openxmlformats.org/officeDocument/2006/relationships/image" Target="../media/image21.png"/><Relationship Id="rId24" Type="http://schemas.openxmlformats.org/officeDocument/2006/relationships/image" Target="../media/image34.jpeg"/><Relationship Id="rId5" Type="http://schemas.openxmlformats.org/officeDocument/2006/relationships/diagramLayout" Target="../diagrams/layout1.xml"/><Relationship Id="rId15" Type="http://schemas.openxmlformats.org/officeDocument/2006/relationships/image" Target="../media/image25.jpeg"/><Relationship Id="rId23" Type="http://schemas.openxmlformats.org/officeDocument/2006/relationships/image" Target="../media/image33.jpeg"/><Relationship Id="rId28" Type="http://schemas.openxmlformats.org/officeDocument/2006/relationships/hyperlink" Target="https://ntrs.nasa.gov/citations/20210016440" TargetMode="External"/><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diagramData" Target="../diagrams/data1.xml"/><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5.xml"/><Relationship Id="rId7" Type="http://schemas.openxmlformats.org/officeDocument/2006/relationships/image" Target="../media/image43.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A961F120-4F86-4253-9BD6-620B0A01EEEE}"/>
              </a:ext>
            </a:extLst>
          </p:cNvPr>
          <p:cNvGrpSpPr/>
          <p:nvPr/>
        </p:nvGrpSpPr>
        <p:grpSpPr>
          <a:xfrm>
            <a:off x="6740485" y="5801505"/>
            <a:ext cx="973910" cy="382890"/>
            <a:chOff x="1570400" y="5066933"/>
            <a:chExt cx="1346200" cy="654395"/>
          </a:xfrm>
          <a:solidFill>
            <a:schemeClr val="accent6">
              <a:lumMod val="75000"/>
            </a:schemeClr>
          </a:solidFill>
        </p:grpSpPr>
        <p:sp>
          <p:nvSpPr>
            <p:cNvPr id="79" name="Rectangle 78">
              <a:extLst>
                <a:ext uri="{FF2B5EF4-FFF2-40B4-BE49-F238E27FC236}">
                  <a16:creationId xmlns:a16="http://schemas.microsoft.com/office/drawing/2014/main" id="{B09A5853-2EDF-4BCF-B190-6ABC4637A10B}"/>
                </a:ext>
              </a:extLst>
            </p:cNvPr>
            <p:cNvSpPr/>
            <p:nvPr/>
          </p:nvSpPr>
          <p:spPr bwMode="auto">
            <a:xfrm>
              <a:off x="1622355" y="5066933"/>
              <a:ext cx="1242290" cy="641927"/>
            </a:xfrm>
            <a:prstGeom prst="rect">
              <a:avLst/>
            </a:prstGeom>
            <a:solidFill>
              <a:schemeClr val="tx2">
                <a:lumMod val="75000"/>
              </a:schemeClr>
            </a:solid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schemeClr val="bg1"/>
                </a:solidFill>
                <a:effectLst/>
                <a:uLnTx/>
                <a:uFillTx/>
                <a:latin typeface="Helvetica Neue Black Condensed" charset="0"/>
                <a:ea typeface="ＭＳ Ｐゴシック" pitchFamily="-80" charset="-128"/>
                <a:cs typeface="ＭＳ Ｐゴシック" pitchFamily="-80" charset="-128"/>
              </a:endParaRPr>
            </a:p>
          </p:txBody>
        </p:sp>
        <p:sp>
          <p:nvSpPr>
            <p:cNvPr id="78" name="TextBox 77">
              <a:extLst>
                <a:ext uri="{FF2B5EF4-FFF2-40B4-BE49-F238E27FC236}">
                  <a16:creationId xmlns:a16="http://schemas.microsoft.com/office/drawing/2014/main" id="{C08E36E0-DBAA-43B3-B386-D69D117BE2D2}"/>
                </a:ext>
              </a:extLst>
            </p:cNvPr>
            <p:cNvSpPr txBox="1"/>
            <p:nvPr/>
          </p:nvSpPr>
          <p:spPr>
            <a:xfrm>
              <a:off x="1570400" y="5090105"/>
              <a:ext cx="1346200" cy="631223"/>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rPr>
                <a:t>Water Electrolysis</a:t>
              </a:r>
            </a:p>
          </p:txBody>
        </p:sp>
      </p:grpSp>
      <p:grpSp>
        <p:nvGrpSpPr>
          <p:cNvPr id="81" name="Group 80">
            <a:extLst>
              <a:ext uri="{FF2B5EF4-FFF2-40B4-BE49-F238E27FC236}">
                <a16:creationId xmlns:a16="http://schemas.microsoft.com/office/drawing/2014/main" id="{0CF75EBF-83F6-41CE-94A3-92C0E9B57029}"/>
              </a:ext>
            </a:extLst>
          </p:cNvPr>
          <p:cNvGrpSpPr/>
          <p:nvPr/>
        </p:nvGrpSpPr>
        <p:grpSpPr>
          <a:xfrm>
            <a:off x="6749162" y="5144024"/>
            <a:ext cx="1009650" cy="375595"/>
            <a:chOff x="4755539" y="1388465"/>
            <a:chExt cx="1346200" cy="641927"/>
          </a:xfrm>
          <a:solidFill>
            <a:schemeClr val="accent6">
              <a:lumMod val="75000"/>
            </a:schemeClr>
          </a:solidFill>
        </p:grpSpPr>
        <p:sp>
          <p:nvSpPr>
            <p:cNvPr id="83" name="Rectangle 82">
              <a:extLst>
                <a:ext uri="{FF2B5EF4-FFF2-40B4-BE49-F238E27FC236}">
                  <a16:creationId xmlns:a16="http://schemas.microsoft.com/office/drawing/2014/main" id="{D647C704-7844-4822-9820-01BA8CCF36AF}"/>
                </a:ext>
              </a:extLst>
            </p:cNvPr>
            <p:cNvSpPr/>
            <p:nvPr/>
          </p:nvSpPr>
          <p:spPr bwMode="auto">
            <a:xfrm>
              <a:off x="4773889" y="1388465"/>
              <a:ext cx="1242290" cy="641927"/>
            </a:xfrm>
            <a:prstGeom prst="rect">
              <a:avLst/>
            </a:prstGeom>
            <a:solidFill>
              <a:schemeClr val="tx2">
                <a:lumMod val="75000"/>
              </a:schemeClr>
            </a:solid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schemeClr val="bg1"/>
                </a:solidFill>
                <a:effectLst/>
                <a:uLnTx/>
                <a:uFillTx/>
                <a:latin typeface="Helvetica Neue Black Condensed" charset="0"/>
                <a:ea typeface="ＭＳ Ｐゴシック" pitchFamily="-80" charset="-128"/>
                <a:cs typeface="ＭＳ Ｐゴシック" pitchFamily="-80" charset="-128"/>
              </a:endParaRPr>
            </a:p>
          </p:txBody>
        </p:sp>
        <p:sp>
          <p:nvSpPr>
            <p:cNvPr id="82" name="TextBox 81">
              <a:extLst>
                <a:ext uri="{FF2B5EF4-FFF2-40B4-BE49-F238E27FC236}">
                  <a16:creationId xmlns:a16="http://schemas.microsoft.com/office/drawing/2014/main" id="{2C15172D-9BEB-43B2-AEFD-03C3BA6A1A2F}"/>
                </a:ext>
              </a:extLst>
            </p:cNvPr>
            <p:cNvSpPr txBox="1"/>
            <p:nvPr/>
          </p:nvSpPr>
          <p:spPr>
            <a:xfrm>
              <a:off x="4755539" y="1544758"/>
              <a:ext cx="1346200" cy="394513"/>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solidFill>
                  <a:effectLst/>
                  <a:uLnTx/>
                  <a:uFillTx/>
                </a:rPr>
                <a:t>Condenser</a:t>
              </a:r>
            </a:p>
          </p:txBody>
        </p:sp>
      </p:grpSp>
      <p:grpSp>
        <p:nvGrpSpPr>
          <p:cNvPr id="117" name="Group 116">
            <a:extLst>
              <a:ext uri="{FF2B5EF4-FFF2-40B4-BE49-F238E27FC236}">
                <a16:creationId xmlns:a16="http://schemas.microsoft.com/office/drawing/2014/main" id="{B4E7B8C2-C784-42A9-8E28-C8810656AA28}"/>
              </a:ext>
            </a:extLst>
          </p:cNvPr>
          <p:cNvGrpSpPr/>
          <p:nvPr/>
        </p:nvGrpSpPr>
        <p:grpSpPr>
          <a:xfrm>
            <a:off x="5435362" y="5144023"/>
            <a:ext cx="889395" cy="380104"/>
            <a:chOff x="3061099" y="1352600"/>
            <a:chExt cx="1346200" cy="649633"/>
          </a:xfrm>
          <a:solidFill>
            <a:schemeClr val="accent6">
              <a:lumMod val="75000"/>
            </a:schemeClr>
          </a:solidFill>
        </p:grpSpPr>
        <p:sp>
          <p:nvSpPr>
            <p:cNvPr id="119" name="Rectangle 118">
              <a:extLst>
                <a:ext uri="{FF2B5EF4-FFF2-40B4-BE49-F238E27FC236}">
                  <a16:creationId xmlns:a16="http://schemas.microsoft.com/office/drawing/2014/main" id="{1B6E20D5-E438-4223-8D02-9C10B2AC9E64}"/>
                </a:ext>
              </a:extLst>
            </p:cNvPr>
            <p:cNvSpPr/>
            <p:nvPr/>
          </p:nvSpPr>
          <p:spPr bwMode="auto">
            <a:xfrm>
              <a:off x="3094576" y="1352600"/>
              <a:ext cx="1242290" cy="641927"/>
            </a:xfrm>
            <a:prstGeom prst="rect">
              <a:avLst/>
            </a:prstGeom>
            <a:solidFill>
              <a:schemeClr val="tx2">
                <a:lumMod val="75000"/>
              </a:schemeClr>
            </a:solid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118" name="TextBox 117">
              <a:extLst>
                <a:ext uri="{FF2B5EF4-FFF2-40B4-BE49-F238E27FC236}">
                  <a16:creationId xmlns:a16="http://schemas.microsoft.com/office/drawing/2014/main" id="{1AEB75A8-D930-4C41-8128-D854CBD9DE82}"/>
                </a:ext>
              </a:extLst>
            </p:cNvPr>
            <p:cNvSpPr txBox="1"/>
            <p:nvPr/>
          </p:nvSpPr>
          <p:spPr>
            <a:xfrm>
              <a:off x="3061099" y="1371010"/>
              <a:ext cx="1346200" cy="631223"/>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bg1"/>
                  </a:solidFill>
                  <a:effectLst/>
                  <a:uLnTx/>
                  <a:uFillTx/>
                </a:rPr>
                <a:t>Methanation Reactor</a:t>
              </a:r>
            </a:p>
          </p:txBody>
        </p:sp>
      </p:gr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7239" y="121312"/>
            <a:ext cx="990306" cy="824176"/>
          </a:xfrm>
          <a:prstGeom prst="rect">
            <a:avLst/>
          </a:prstGeom>
        </p:spPr>
      </p:pic>
      <p:sp>
        <p:nvSpPr>
          <p:cNvPr id="7" name="Slide Number Placeholder 6"/>
          <p:cNvSpPr>
            <a:spLocks noGrp="1"/>
          </p:cNvSpPr>
          <p:nvPr>
            <p:ph type="sldNum" sz="quarter" idx="10"/>
          </p:nvPr>
        </p:nvSpPr>
        <p:spPr/>
        <p:txBody>
          <a:bodyPr/>
          <a:lstStyle/>
          <a:p>
            <a:pPr>
              <a:defRPr/>
            </a:pPr>
            <a:fld id="{75D13D49-2B6F-174C-9E1E-1013A06E5C50}" type="slidenum">
              <a:rPr lang="uk-UA" smtClean="0"/>
              <a:pPr>
                <a:defRPr/>
              </a:pPr>
              <a:t>1</a:t>
            </a:fld>
            <a:endParaRPr lang="uk-UA" dirty="0"/>
          </a:p>
        </p:txBody>
      </p:sp>
      <p:sp>
        <p:nvSpPr>
          <p:cNvPr id="8" name="Title 1"/>
          <p:cNvSpPr>
            <a:spLocks noGrp="1"/>
          </p:cNvSpPr>
          <p:nvPr>
            <p:ph type="title"/>
          </p:nvPr>
        </p:nvSpPr>
        <p:spPr>
          <a:xfrm>
            <a:off x="1178458" y="54089"/>
            <a:ext cx="9955367" cy="1066800"/>
          </a:xfrm>
        </p:spPr>
        <p:txBody>
          <a:bodyPr/>
          <a:lstStyle/>
          <a:p>
            <a:r>
              <a:rPr lang="en-US" sz="2800" dirty="0"/>
              <a:t>Carbothermal Reduction Demonstration (CaRD</a:t>
            </a:r>
            <a:r>
              <a:rPr lang="en-US" sz="2800"/>
              <a:t>) </a:t>
            </a:r>
            <a:br>
              <a:rPr lang="en-US" sz="2800"/>
            </a:br>
            <a:r>
              <a:rPr lang="en-US" sz="2800"/>
              <a:t>Project Status 2023</a:t>
            </a:r>
            <a:endParaRPr lang="en-US" sz="2800" dirty="0">
              <a:solidFill>
                <a:schemeClr val="bg1">
                  <a:lumMod val="85000"/>
                </a:schemeClr>
              </a:solidFill>
            </a:endParaRPr>
          </a:p>
        </p:txBody>
      </p:sp>
      <p:sp>
        <p:nvSpPr>
          <p:cNvPr id="14" name="Rounded Rectangle 3">
            <a:extLst>
              <a:ext uri="{FF2B5EF4-FFF2-40B4-BE49-F238E27FC236}">
                <a16:creationId xmlns:a16="http://schemas.microsoft.com/office/drawing/2014/main" id="{AABC0874-52BD-47F0-B437-711CE89BDF0C}"/>
              </a:ext>
            </a:extLst>
          </p:cNvPr>
          <p:cNvSpPr/>
          <p:nvPr/>
        </p:nvSpPr>
        <p:spPr>
          <a:xfrm>
            <a:off x="298561" y="1810254"/>
            <a:ext cx="3616554" cy="2281026"/>
          </a:xfrm>
          <a:prstGeom prst="roundRect">
            <a:avLst>
              <a:gd name="adj" fmla="val 3993"/>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pic>
        <p:nvPicPr>
          <p:cNvPr id="15" name="Picture 14">
            <a:extLst>
              <a:ext uri="{FF2B5EF4-FFF2-40B4-BE49-F238E27FC236}">
                <a16:creationId xmlns:a16="http://schemas.microsoft.com/office/drawing/2014/main" id="{B4625872-B574-4B2E-B42B-A3E47F0B343C}"/>
              </a:ext>
            </a:extLst>
          </p:cNvPr>
          <p:cNvPicPr>
            <a:picLocks noChangeAspect="1"/>
          </p:cNvPicPr>
          <p:nvPr/>
        </p:nvPicPr>
        <p:blipFill rotWithShape="1">
          <a:blip r:embed="rId4"/>
          <a:srcRect l="14142" r="17533"/>
          <a:stretch/>
        </p:blipFill>
        <p:spPr>
          <a:xfrm>
            <a:off x="2972387" y="1880523"/>
            <a:ext cx="838134" cy="575501"/>
          </a:xfrm>
          <a:prstGeom prst="roundRect">
            <a:avLst>
              <a:gd name="adj" fmla="val 11111"/>
            </a:avLst>
          </a:prstGeom>
          <a:ln w="190500" cap="rnd">
            <a:noFill/>
            <a:prstDash val="solid"/>
          </a:ln>
          <a:effectLst>
            <a:outerShdw blurRad="101600" dist="50800" dir="7200000" algn="tl" rotWithShape="0">
              <a:srgbClr val="000000">
                <a:alpha val="45000"/>
              </a:srgbClr>
            </a:outerShdw>
          </a:effectLst>
        </p:spPr>
      </p:pic>
      <p:sp>
        <p:nvSpPr>
          <p:cNvPr id="16" name="TextBox 15">
            <a:extLst>
              <a:ext uri="{FF2B5EF4-FFF2-40B4-BE49-F238E27FC236}">
                <a16:creationId xmlns:a16="http://schemas.microsoft.com/office/drawing/2014/main" id="{E5B08C6F-A14A-4784-B613-A0592DB7E815}"/>
              </a:ext>
            </a:extLst>
          </p:cNvPr>
          <p:cNvSpPr txBox="1"/>
          <p:nvPr/>
        </p:nvSpPr>
        <p:spPr>
          <a:xfrm>
            <a:off x="2845885" y="2457839"/>
            <a:ext cx="1067071" cy="461665"/>
          </a:xfrm>
          <a:prstGeom prst="rect">
            <a:avLst/>
          </a:prstGeom>
          <a:noFill/>
        </p:spPr>
        <p:txBody>
          <a:bodyPr wrap="square" rtlCol="0">
            <a:spAutoFit/>
          </a:bodyPr>
          <a:lstStyle/>
          <a:p>
            <a:pPr algn="ctr"/>
            <a:r>
              <a:rPr lang="en-US" sz="800" dirty="0"/>
              <a:t>Solar Concentrator  </a:t>
            </a:r>
            <a:r>
              <a:rPr lang="en-US" sz="800" i="1" dirty="0"/>
              <a:t>Physical Sciences Inc. </a:t>
            </a:r>
          </a:p>
        </p:txBody>
      </p:sp>
      <p:pic>
        <p:nvPicPr>
          <p:cNvPr id="17" name="Picture 16">
            <a:extLst>
              <a:ext uri="{FF2B5EF4-FFF2-40B4-BE49-F238E27FC236}">
                <a16:creationId xmlns:a16="http://schemas.microsoft.com/office/drawing/2014/main" id="{E28C6D3E-5C7C-4D65-9261-05E6D2A6F4DF}"/>
              </a:ext>
            </a:extLst>
          </p:cNvPr>
          <p:cNvPicPr>
            <a:picLocks noChangeAspect="1"/>
          </p:cNvPicPr>
          <p:nvPr/>
        </p:nvPicPr>
        <p:blipFill rotWithShape="1">
          <a:blip r:embed="rId5"/>
          <a:srcRect t="21448"/>
          <a:stretch/>
        </p:blipFill>
        <p:spPr>
          <a:xfrm>
            <a:off x="399624" y="1888483"/>
            <a:ext cx="845872" cy="567541"/>
          </a:xfrm>
          <a:prstGeom prst="roundRect">
            <a:avLst>
              <a:gd name="adj" fmla="val 11111"/>
            </a:avLst>
          </a:prstGeom>
          <a:ln w="190500" cap="rnd">
            <a:noFill/>
            <a:prstDash val="solid"/>
          </a:ln>
          <a:effectLst>
            <a:outerShdw blurRad="101600" dist="50800" dir="7200000" algn="tl" rotWithShape="0">
              <a:srgbClr val="000000">
                <a:alpha val="45000"/>
              </a:srgbClr>
            </a:outerShdw>
          </a:effectLst>
        </p:spPr>
      </p:pic>
      <p:pic>
        <p:nvPicPr>
          <p:cNvPr id="18" name="Picture 17">
            <a:extLst>
              <a:ext uri="{FF2B5EF4-FFF2-40B4-BE49-F238E27FC236}">
                <a16:creationId xmlns:a16="http://schemas.microsoft.com/office/drawing/2014/main" id="{228B74DA-5835-4DE8-B166-C416D35BC959}"/>
              </a:ext>
            </a:extLst>
          </p:cNvPr>
          <p:cNvPicPr>
            <a:picLocks noChangeAspect="1"/>
          </p:cNvPicPr>
          <p:nvPr/>
        </p:nvPicPr>
        <p:blipFill rotWithShape="1">
          <a:blip r:embed="rId6"/>
          <a:srcRect t="33416" r="3064"/>
          <a:stretch/>
        </p:blipFill>
        <p:spPr>
          <a:xfrm>
            <a:off x="1703290" y="1888483"/>
            <a:ext cx="836133" cy="564417"/>
          </a:xfrm>
          <a:prstGeom prst="roundRect">
            <a:avLst>
              <a:gd name="adj" fmla="val 11111"/>
            </a:avLst>
          </a:prstGeom>
          <a:ln w="190500" cap="rnd">
            <a:noFill/>
            <a:prstDash val="solid"/>
          </a:ln>
          <a:effectLst>
            <a:outerShdw blurRad="101600" dist="50800" dir="7200000" algn="tl" rotWithShape="0">
              <a:srgbClr val="000000">
                <a:alpha val="45000"/>
              </a:srgbClr>
            </a:outerShdw>
          </a:effectLst>
        </p:spPr>
      </p:pic>
      <p:sp>
        <p:nvSpPr>
          <p:cNvPr id="19" name="TextBox 18">
            <a:extLst>
              <a:ext uri="{FF2B5EF4-FFF2-40B4-BE49-F238E27FC236}">
                <a16:creationId xmlns:a16="http://schemas.microsoft.com/office/drawing/2014/main" id="{A7B217A4-A287-43F9-982B-12B2DDA9AD59}"/>
              </a:ext>
            </a:extLst>
          </p:cNvPr>
          <p:cNvSpPr txBox="1"/>
          <p:nvPr/>
        </p:nvSpPr>
        <p:spPr>
          <a:xfrm>
            <a:off x="1610226" y="2452177"/>
            <a:ext cx="948836" cy="461665"/>
          </a:xfrm>
          <a:prstGeom prst="rect">
            <a:avLst/>
          </a:prstGeom>
          <a:noFill/>
        </p:spPr>
        <p:txBody>
          <a:bodyPr wrap="square" rtlCol="0">
            <a:spAutoFit/>
          </a:bodyPr>
          <a:lstStyle/>
          <a:p>
            <a:pPr algn="ctr"/>
            <a:r>
              <a:rPr lang="en-US" sz="800" dirty="0"/>
              <a:t>Carbothermal Reactor </a:t>
            </a:r>
          </a:p>
          <a:p>
            <a:pPr algn="ctr"/>
            <a:r>
              <a:rPr lang="en-US" sz="800" i="1" dirty="0"/>
              <a:t>Orbitec </a:t>
            </a:r>
            <a:r>
              <a:rPr lang="en-US" sz="800" dirty="0"/>
              <a:t> </a:t>
            </a:r>
          </a:p>
        </p:txBody>
      </p:sp>
      <p:cxnSp>
        <p:nvCxnSpPr>
          <p:cNvPr id="20" name="Straight Arrow Connector 19">
            <a:extLst>
              <a:ext uri="{FF2B5EF4-FFF2-40B4-BE49-F238E27FC236}">
                <a16:creationId xmlns:a16="http://schemas.microsoft.com/office/drawing/2014/main" id="{DDBA102A-63E7-4059-BE62-AA97C1247FC9}"/>
              </a:ext>
            </a:extLst>
          </p:cNvPr>
          <p:cNvCxnSpPr>
            <a:cxnSpLocks/>
            <a:stCxn id="17" idx="3"/>
            <a:endCxn id="18" idx="1"/>
          </p:cNvCxnSpPr>
          <p:nvPr/>
        </p:nvCxnSpPr>
        <p:spPr>
          <a:xfrm flipV="1">
            <a:off x="1245496" y="2170692"/>
            <a:ext cx="457794" cy="1562"/>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AE4A9610-3081-4D2E-B835-C61CAE06180A}"/>
              </a:ext>
            </a:extLst>
          </p:cNvPr>
          <p:cNvSpPr txBox="1"/>
          <p:nvPr/>
        </p:nvSpPr>
        <p:spPr>
          <a:xfrm>
            <a:off x="2605387" y="2157126"/>
            <a:ext cx="412518" cy="215444"/>
          </a:xfrm>
          <a:prstGeom prst="rect">
            <a:avLst/>
          </a:prstGeom>
          <a:noFill/>
        </p:spPr>
        <p:txBody>
          <a:bodyPr wrap="square" rtlCol="0">
            <a:spAutoFit/>
          </a:bodyPr>
          <a:lstStyle/>
          <a:p>
            <a:pPr algn="ctr"/>
            <a:r>
              <a:rPr lang="en-US" sz="800" dirty="0">
                <a:solidFill>
                  <a:srgbClr val="C00000"/>
                </a:solidFill>
                <a:latin typeface="Arial" panose="020B0604020202020204" pitchFamily="34" charset="0"/>
                <a:cs typeface="Arial" panose="020B0604020202020204" pitchFamily="34" charset="0"/>
              </a:rPr>
              <a:t>Heat</a:t>
            </a:r>
          </a:p>
        </p:txBody>
      </p:sp>
      <p:sp>
        <p:nvSpPr>
          <p:cNvPr id="22" name="TextBox 21">
            <a:extLst>
              <a:ext uri="{FF2B5EF4-FFF2-40B4-BE49-F238E27FC236}">
                <a16:creationId xmlns:a16="http://schemas.microsoft.com/office/drawing/2014/main" id="{92A27E8B-F9D3-4852-8DE5-567F93D3BE3D}"/>
              </a:ext>
            </a:extLst>
          </p:cNvPr>
          <p:cNvSpPr txBox="1"/>
          <p:nvPr/>
        </p:nvSpPr>
        <p:spPr>
          <a:xfrm>
            <a:off x="289660" y="2462781"/>
            <a:ext cx="1054782" cy="461665"/>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Excavator</a:t>
            </a:r>
          </a:p>
          <a:p>
            <a:pPr algn="ctr"/>
            <a:r>
              <a:rPr lang="en-US" sz="800" dirty="0">
                <a:latin typeface="Arial" panose="020B0604020202020204" pitchFamily="34" charset="0"/>
                <a:cs typeface="Arial" panose="020B0604020202020204" pitchFamily="34" charset="0"/>
              </a:rPr>
              <a:t>  </a:t>
            </a:r>
            <a:r>
              <a:rPr lang="en-US" sz="800" i="1" dirty="0">
                <a:latin typeface="Arial" panose="020B0604020202020204" pitchFamily="34" charset="0"/>
                <a:cs typeface="Arial" panose="020B0604020202020204" pitchFamily="34" charset="0"/>
              </a:rPr>
              <a:t>Canadian Space Agency</a:t>
            </a:r>
          </a:p>
        </p:txBody>
      </p:sp>
      <p:cxnSp>
        <p:nvCxnSpPr>
          <p:cNvPr id="23" name="Straight Arrow Connector 22">
            <a:extLst>
              <a:ext uri="{FF2B5EF4-FFF2-40B4-BE49-F238E27FC236}">
                <a16:creationId xmlns:a16="http://schemas.microsoft.com/office/drawing/2014/main" id="{83BA9B03-58ED-428E-A580-7536984FBC79}"/>
              </a:ext>
            </a:extLst>
          </p:cNvPr>
          <p:cNvCxnSpPr>
            <a:cxnSpLocks/>
          </p:cNvCxnSpPr>
          <p:nvPr/>
        </p:nvCxnSpPr>
        <p:spPr>
          <a:xfrm>
            <a:off x="2073598" y="2168091"/>
            <a:ext cx="11846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6568D71C-4D01-443B-81A1-0683F7023529}"/>
              </a:ext>
            </a:extLst>
          </p:cNvPr>
          <p:cNvSpPr txBox="1"/>
          <p:nvPr/>
        </p:nvSpPr>
        <p:spPr>
          <a:xfrm>
            <a:off x="1179809" y="2157126"/>
            <a:ext cx="518942" cy="215444"/>
          </a:xfrm>
          <a:prstGeom prst="rect">
            <a:avLst/>
          </a:prstGeom>
          <a:noFill/>
        </p:spPr>
        <p:txBody>
          <a:bodyPr wrap="square" rtlCol="0">
            <a:spAutoFit/>
          </a:bodyPr>
          <a:lstStyle/>
          <a:p>
            <a:pPr algn="ctr"/>
            <a:r>
              <a:rPr lang="en-US" sz="800" dirty="0">
                <a:solidFill>
                  <a:schemeClr val="bg1">
                    <a:lumMod val="50000"/>
                  </a:schemeClr>
                </a:solidFill>
                <a:latin typeface="Arial" panose="020B0604020202020204" pitchFamily="34" charset="0"/>
                <a:cs typeface="Arial" panose="020B0604020202020204" pitchFamily="34" charset="0"/>
              </a:rPr>
              <a:t>Soil</a:t>
            </a:r>
          </a:p>
        </p:txBody>
      </p:sp>
      <p:pic>
        <p:nvPicPr>
          <p:cNvPr id="25" name="Picture 24">
            <a:extLst>
              <a:ext uri="{FF2B5EF4-FFF2-40B4-BE49-F238E27FC236}">
                <a16:creationId xmlns:a16="http://schemas.microsoft.com/office/drawing/2014/main" id="{5248063B-D70E-4752-9093-D4FE8A912FCF}"/>
              </a:ext>
            </a:extLst>
          </p:cNvPr>
          <p:cNvPicPr>
            <a:picLocks noChangeAspect="1"/>
          </p:cNvPicPr>
          <p:nvPr/>
        </p:nvPicPr>
        <p:blipFill rotWithShape="1">
          <a:blip r:embed="rId7"/>
          <a:srcRect l="12291" r="15693"/>
          <a:stretch/>
        </p:blipFill>
        <p:spPr>
          <a:xfrm>
            <a:off x="383652" y="3032979"/>
            <a:ext cx="851978" cy="567541"/>
          </a:xfrm>
          <a:prstGeom prst="roundRect">
            <a:avLst>
              <a:gd name="adj" fmla="val 11111"/>
            </a:avLst>
          </a:prstGeom>
          <a:ln w="190500" cap="rnd">
            <a:noFill/>
            <a:prstDash val="solid"/>
          </a:ln>
          <a:effectLst>
            <a:outerShdw blurRad="101600" dist="50800" dir="7200000" algn="tl" rotWithShape="0">
              <a:srgbClr val="000000">
                <a:alpha val="45000"/>
              </a:srgbClr>
            </a:outerShdw>
          </a:effectLst>
        </p:spPr>
      </p:pic>
      <p:cxnSp>
        <p:nvCxnSpPr>
          <p:cNvPr id="26" name="Straight Arrow Connector 25">
            <a:extLst>
              <a:ext uri="{FF2B5EF4-FFF2-40B4-BE49-F238E27FC236}">
                <a16:creationId xmlns:a16="http://schemas.microsoft.com/office/drawing/2014/main" id="{19E006E8-75F9-480E-A581-BAFB6FA3F678}"/>
              </a:ext>
            </a:extLst>
          </p:cNvPr>
          <p:cNvCxnSpPr>
            <a:cxnSpLocks/>
            <a:stCxn id="15" idx="1"/>
            <a:endCxn id="18" idx="3"/>
          </p:cNvCxnSpPr>
          <p:nvPr/>
        </p:nvCxnSpPr>
        <p:spPr>
          <a:xfrm flipH="1">
            <a:off x="2539423" y="2168274"/>
            <a:ext cx="432964" cy="2418"/>
          </a:xfrm>
          <a:prstGeom prst="straightConnector1">
            <a:avLst/>
          </a:prstGeom>
          <a:ln w="38100">
            <a:tailEnd type="triangle"/>
          </a:ln>
          <a:effectLst/>
        </p:spPr>
        <p:style>
          <a:lnRef idx="1">
            <a:schemeClr val="accent2"/>
          </a:lnRef>
          <a:fillRef idx="0">
            <a:schemeClr val="accent2"/>
          </a:fillRef>
          <a:effectRef idx="0">
            <a:schemeClr val="accent2"/>
          </a:effectRef>
          <a:fontRef idx="minor">
            <a:schemeClr val="tx1"/>
          </a:fontRef>
        </p:style>
      </p:cxnSp>
      <p:sp>
        <p:nvSpPr>
          <p:cNvPr id="27" name="TextBox 26">
            <a:extLst>
              <a:ext uri="{FF2B5EF4-FFF2-40B4-BE49-F238E27FC236}">
                <a16:creationId xmlns:a16="http://schemas.microsoft.com/office/drawing/2014/main" id="{32F04627-9674-4A0B-B33D-A3B9FE24F2DB}"/>
              </a:ext>
            </a:extLst>
          </p:cNvPr>
          <p:cNvSpPr txBox="1"/>
          <p:nvPr/>
        </p:nvSpPr>
        <p:spPr>
          <a:xfrm>
            <a:off x="351671" y="3621883"/>
            <a:ext cx="1017560" cy="461665"/>
          </a:xfrm>
          <a:prstGeom prst="rect">
            <a:avLst/>
          </a:prstGeom>
          <a:noFill/>
        </p:spPr>
        <p:txBody>
          <a:bodyPr wrap="square" rtlCol="0">
            <a:spAutoFit/>
          </a:bodyPr>
          <a:lstStyle/>
          <a:p>
            <a:pPr algn="ctr"/>
            <a:r>
              <a:rPr lang="en-US" sz="800" dirty="0"/>
              <a:t>Water Electrolysis </a:t>
            </a:r>
            <a:r>
              <a:rPr lang="en-US" sz="800" i="1" dirty="0"/>
              <a:t>Johnson Space Center</a:t>
            </a:r>
          </a:p>
        </p:txBody>
      </p:sp>
      <p:cxnSp>
        <p:nvCxnSpPr>
          <p:cNvPr id="29" name="Straight Arrow Connector 28">
            <a:extLst>
              <a:ext uri="{FF2B5EF4-FFF2-40B4-BE49-F238E27FC236}">
                <a16:creationId xmlns:a16="http://schemas.microsoft.com/office/drawing/2014/main" id="{93097CEB-0DF9-4581-8F1D-57826B95AE40}"/>
              </a:ext>
            </a:extLst>
          </p:cNvPr>
          <p:cNvCxnSpPr>
            <a:cxnSpLocks/>
            <a:stCxn id="25" idx="3"/>
            <a:endCxn id="31" idx="1"/>
          </p:cNvCxnSpPr>
          <p:nvPr/>
        </p:nvCxnSpPr>
        <p:spPr>
          <a:xfrm flipV="1">
            <a:off x="1235630" y="3314661"/>
            <a:ext cx="463121" cy="2089"/>
          </a:xfrm>
          <a:prstGeom prst="straightConnector1">
            <a:avLst/>
          </a:prstGeom>
          <a:ln w="38100">
            <a:solidFill>
              <a:srgbClr val="00B050"/>
            </a:solidFill>
            <a:tailEnd type="triangle"/>
          </a:ln>
        </p:spPr>
        <p:style>
          <a:lnRef idx="1">
            <a:schemeClr val="accent3"/>
          </a:lnRef>
          <a:fillRef idx="0">
            <a:schemeClr val="accent3"/>
          </a:fillRef>
          <a:effectRef idx="0">
            <a:schemeClr val="accent3"/>
          </a:effectRef>
          <a:fontRef idx="minor">
            <a:schemeClr val="tx1"/>
          </a:fontRef>
        </p:style>
      </p:cxnSp>
      <p:sp>
        <p:nvSpPr>
          <p:cNvPr id="30" name="TextBox 29">
            <a:extLst>
              <a:ext uri="{FF2B5EF4-FFF2-40B4-BE49-F238E27FC236}">
                <a16:creationId xmlns:a16="http://schemas.microsoft.com/office/drawing/2014/main" id="{565240E2-763F-48A6-AEDC-42CB21F23984}"/>
              </a:ext>
            </a:extLst>
          </p:cNvPr>
          <p:cNvSpPr txBox="1"/>
          <p:nvPr/>
        </p:nvSpPr>
        <p:spPr>
          <a:xfrm>
            <a:off x="1232235" y="3313797"/>
            <a:ext cx="405281" cy="215444"/>
          </a:xfrm>
          <a:prstGeom prst="rect">
            <a:avLst/>
          </a:prstGeom>
          <a:noFill/>
          <a:ln>
            <a:noFill/>
          </a:ln>
        </p:spPr>
        <p:txBody>
          <a:bodyPr wrap="square" rtlCol="0">
            <a:spAutoFit/>
          </a:bodyPr>
          <a:lstStyle/>
          <a:p>
            <a:pPr algn="ctr"/>
            <a:r>
              <a:rPr lang="en-US" sz="800" dirty="0">
                <a:solidFill>
                  <a:srgbClr val="00B050"/>
                </a:solidFill>
                <a:latin typeface="Arial" panose="020B0604020202020204" pitchFamily="34" charset="0"/>
                <a:cs typeface="Arial" panose="020B0604020202020204" pitchFamily="34" charset="0"/>
              </a:rPr>
              <a:t>O</a:t>
            </a:r>
            <a:r>
              <a:rPr lang="en-US" sz="800" baseline="-25000" dirty="0">
                <a:solidFill>
                  <a:srgbClr val="00B050"/>
                </a:solidFill>
                <a:latin typeface="Arial" panose="020B0604020202020204" pitchFamily="34" charset="0"/>
                <a:cs typeface="Arial" panose="020B0604020202020204" pitchFamily="34" charset="0"/>
              </a:rPr>
              <a:t>2</a:t>
            </a:r>
          </a:p>
        </p:txBody>
      </p:sp>
      <p:pic>
        <p:nvPicPr>
          <p:cNvPr id="31" name="Picture 30">
            <a:extLst>
              <a:ext uri="{FF2B5EF4-FFF2-40B4-BE49-F238E27FC236}">
                <a16:creationId xmlns:a16="http://schemas.microsoft.com/office/drawing/2014/main" id="{27059AE7-447A-49B6-BA51-D4169C0C99DE}"/>
              </a:ext>
            </a:extLst>
          </p:cNvPr>
          <p:cNvPicPr>
            <a:picLocks noChangeAspect="1"/>
          </p:cNvPicPr>
          <p:nvPr/>
        </p:nvPicPr>
        <p:blipFill rotWithShape="1">
          <a:blip r:embed="rId8"/>
          <a:srcRect r="6318"/>
          <a:stretch/>
        </p:blipFill>
        <p:spPr>
          <a:xfrm>
            <a:off x="1698751" y="3031743"/>
            <a:ext cx="834839" cy="565836"/>
          </a:xfrm>
          <a:prstGeom prst="roundRect">
            <a:avLst>
              <a:gd name="adj" fmla="val 11111"/>
            </a:avLst>
          </a:prstGeom>
          <a:ln w="190500" cap="rnd">
            <a:noFill/>
            <a:prstDash val="solid"/>
          </a:ln>
          <a:effectLst>
            <a:outerShdw blurRad="101600" dist="50800" dir="7200000" algn="tl" rotWithShape="0">
              <a:srgbClr val="000000">
                <a:alpha val="45000"/>
              </a:srgbClr>
            </a:outerShdw>
          </a:effectLst>
        </p:spPr>
      </p:pic>
      <p:sp>
        <p:nvSpPr>
          <p:cNvPr id="33" name="TextBox 32">
            <a:extLst>
              <a:ext uri="{FF2B5EF4-FFF2-40B4-BE49-F238E27FC236}">
                <a16:creationId xmlns:a16="http://schemas.microsoft.com/office/drawing/2014/main" id="{9C08DCD9-BF0E-4DEB-8FE5-279432CEEFBF}"/>
              </a:ext>
            </a:extLst>
          </p:cNvPr>
          <p:cNvSpPr txBox="1"/>
          <p:nvPr/>
        </p:nvSpPr>
        <p:spPr>
          <a:xfrm>
            <a:off x="2503312" y="3322482"/>
            <a:ext cx="429895" cy="215444"/>
          </a:xfrm>
          <a:prstGeom prst="rect">
            <a:avLst/>
          </a:prstGeom>
          <a:noFill/>
        </p:spPr>
        <p:txBody>
          <a:bodyPr wrap="square" rtlCol="0">
            <a:spAutoFit/>
          </a:bodyPr>
          <a:lstStyle/>
          <a:p>
            <a:pPr algn="ctr"/>
            <a:r>
              <a:rPr lang="en-US" sz="800" dirty="0">
                <a:solidFill>
                  <a:srgbClr val="00B050"/>
                </a:solidFill>
                <a:latin typeface="Arial" panose="020B0604020202020204" pitchFamily="34" charset="0"/>
                <a:cs typeface="Arial" panose="020B0604020202020204" pitchFamily="34" charset="0"/>
              </a:rPr>
              <a:t>LOX</a:t>
            </a:r>
          </a:p>
        </p:txBody>
      </p:sp>
      <p:cxnSp>
        <p:nvCxnSpPr>
          <p:cNvPr id="34" name="Straight Arrow Connector 33">
            <a:extLst>
              <a:ext uri="{FF2B5EF4-FFF2-40B4-BE49-F238E27FC236}">
                <a16:creationId xmlns:a16="http://schemas.microsoft.com/office/drawing/2014/main" id="{DDD0B0BC-9381-4228-87D3-0F2E46DEFE89}"/>
              </a:ext>
            </a:extLst>
          </p:cNvPr>
          <p:cNvCxnSpPr>
            <a:cxnSpLocks/>
          </p:cNvCxnSpPr>
          <p:nvPr/>
        </p:nvCxnSpPr>
        <p:spPr>
          <a:xfrm flipH="1">
            <a:off x="1178459" y="2437676"/>
            <a:ext cx="489007" cy="60989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44FACBA-32AC-4577-9C88-0D6079EC0EC4}"/>
              </a:ext>
            </a:extLst>
          </p:cNvPr>
          <p:cNvSpPr txBox="1"/>
          <p:nvPr/>
        </p:nvSpPr>
        <p:spPr>
          <a:xfrm>
            <a:off x="1303890" y="2734153"/>
            <a:ext cx="405281" cy="215444"/>
          </a:xfrm>
          <a:prstGeom prst="rect">
            <a:avLst/>
          </a:prstGeom>
          <a:noFill/>
          <a:ln>
            <a:noFill/>
          </a:ln>
        </p:spPr>
        <p:txBody>
          <a:bodyPr wrap="square" rtlCol="0">
            <a:spAutoFit/>
          </a:bodyPr>
          <a:lstStyle/>
          <a:p>
            <a:pPr algn="ctr"/>
            <a:r>
              <a:rPr lang="en-US" sz="800" dirty="0">
                <a:solidFill>
                  <a:srgbClr val="0070C0"/>
                </a:solidFill>
                <a:latin typeface="Arial" panose="020B0604020202020204" pitchFamily="34" charset="0"/>
                <a:cs typeface="Arial" panose="020B0604020202020204" pitchFamily="34" charset="0"/>
              </a:rPr>
              <a:t>H</a:t>
            </a:r>
            <a:r>
              <a:rPr lang="en-US" sz="800" baseline="-25000" dirty="0">
                <a:solidFill>
                  <a:srgbClr val="0070C0"/>
                </a:solidFill>
                <a:latin typeface="Arial" panose="020B0604020202020204" pitchFamily="34" charset="0"/>
                <a:cs typeface="Arial" panose="020B0604020202020204" pitchFamily="34" charset="0"/>
              </a:rPr>
              <a:t>2</a:t>
            </a:r>
            <a:r>
              <a:rPr lang="en-US" sz="800" dirty="0">
                <a:solidFill>
                  <a:srgbClr val="0070C0"/>
                </a:solidFill>
                <a:latin typeface="Arial" panose="020B0604020202020204" pitchFamily="34" charset="0"/>
                <a:cs typeface="Arial" panose="020B0604020202020204" pitchFamily="34" charset="0"/>
              </a:rPr>
              <a:t>O</a:t>
            </a:r>
          </a:p>
        </p:txBody>
      </p:sp>
      <p:sp>
        <p:nvSpPr>
          <p:cNvPr id="36" name="TextBox 35">
            <a:extLst>
              <a:ext uri="{FF2B5EF4-FFF2-40B4-BE49-F238E27FC236}">
                <a16:creationId xmlns:a16="http://schemas.microsoft.com/office/drawing/2014/main" id="{EB845CFC-37AB-4F98-A1C2-CF5C505A42B0}"/>
              </a:ext>
            </a:extLst>
          </p:cNvPr>
          <p:cNvSpPr txBox="1"/>
          <p:nvPr/>
        </p:nvSpPr>
        <p:spPr>
          <a:xfrm>
            <a:off x="1579472" y="3618133"/>
            <a:ext cx="1050653" cy="461665"/>
          </a:xfrm>
          <a:prstGeom prst="rect">
            <a:avLst/>
          </a:prstGeom>
          <a:noFill/>
        </p:spPr>
        <p:txBody>
          <a:bodyPr wrap="square" rtlCol="0">
            <a:spAutoFit/>
          </a:bodyPr>
          <a:lstStyle/>
          <a:p>
            <a:pPr algn="ctr"/>
            <a:r>
              <a:rPr lang="en-US" sz="800" dirty="0"/>
              <a:t>Liquefaction </a:t>
            </a:r>
            <a:r>
              <a:rPr lang="en-US" sz="800" i="1" dirty="0"/>
              <a:t>Johnson Space Center</a:t>
            </a:r>
          </a:p>
        </p:txBody>
      </p:sp>
      <p:sp>
        <p:nvSpPr>
          <p:cNvPr id="37" name="TextBox 36">
            <a:extLst>
              <a:ext uri="{FF2B5EF4-FFF2-40B4-BE49-F238E27FC236}">
                <a16:creationId xmlns:a16="http://schemas.microsoft.com/office/drawing/2014/main" id="{764DBC36-482A-4584-9732-4351F2EF676D}"/>
              </a:ext>
            </a:extLst>
          </p:cNvPr>
          <p:cNvSpPr txBox="1"/>
          <p:nvPr/>
        </p:nvSpPr>
        <p:spPr>
          <a:xfrm>
            <a:off x="492002" y="4122381"/>
            <a:ext cx="3271520" cy="276999"/>
          </a:xfrm>
          <a:prstGeom prst="rect">
            <a:avLst/>
          </a:prstGeom>
          <a:noFill/>
        </p:spPr>
        <p:txBody>
          <a:bodyPr wrap="square" rtlCol="0">
            <a:spAutoFit/>
          </a:bodyPr>
          <a:lstStyle/>
          <a:p>
            <a:pPr algn="ctr"/>
            <a:r>
              <a:rPr lang="en-US" sz="1200" i="1" dirty="0">
                <a:latin typeface="Arial" panose="020B0604020202020204" pitchFamily="34" charset="0"/>
                <a:cs typeface="Arial" panose="020B0604020202020204" pitchFamily="34" charset="0"/>
              </a:rPr>
              <a:t>“Dust to Thrust” Demonstration 2010 </a:t>
            </a:r>
          </a:p>
        </p:txBody>
      </p:sp>
      <p:sp>
        <p:nvSpPr>
          <p:cNvPr id="38" name="TextBox 37">
            <a:extLst>
              <a:ext uri="{FF2B5EF4-FFF2-40B4-BE49-F238E27FC236}">
                <a16:creationId xmlns:a16="http://schemas.microsoft.com/office/drawing/2014/main" id="{67ED09D6-2E9F-4970-9FFF-A1C4CEE3D30B}"/>
              </a:ext>
            </a:extLst>
          </p:cNvPr>
          <p:cNvSpPr txBox="1"/>
          <p:nvPr/>
        </p:nvSpPr>
        <p:spPr>
          <a:xfrm>
            <a:off x="2772969" y="3629614"/>
            <a:ext cx="1139987" cy="461665"/>
          </a:xfrm>
          <a:prstGeom prst="rect">
            <a:avLst/>
          </a:prstGeom>
          <a:noFill/>
        </p:spPr>
        <p:txBody>
          <a:bodyPr wrap="square" rtlCol="0">
            <a:spAutoFit/>
          </a:bodyPr>
          <a:lstStyle/>
          <a:p>
            <a:pPr algn="ctr"/>
            <a:r>
              <a:rPr lang="en-US" sz="800" dirty="0"/>
              <a:t>Propulsion</a:t>
            </a:r>
          </a:p>
          <a:p>
            <a:pPr algn="ctr"/>
            <a:r>
              <a:rPr lang="en-US" sz="800" i="1" dirty="0"/>
              <a:t>Johnson Space Center</a:t>
            </a:r>
          </a:p>
        </p:txBody>
      </p:sp>
      <p:sp>
        <p:nvSpPr>
          <p:cNvPr id="4" name="TextBox 3">
            <a:extLst>
              <a:ext uri="{FF2B5EF4-FFF2-40B4-BE49-F238E27FC236}">
                <a16:creationId xmlns:a16="http://schemas.microsoft.com/office/drawing/2014/main" id="{D72FE41A-9B03-415A-9D95-47120F31D19D}"/>
              </a:ext>
            </a:extLst>
          </p:cNvPr>
          <p:cNvSpPr txBox="1"/>
          <p:nvPr/>
        </p:nvSpPr>
        <p:spPr>
          <a:xfrm>
            <a:off x="1369231" y="1503111"/>
            <a:ext cx="1517063" cy="307777"/>
          </a:xfrm>
          <a:prstGeom prst="rect">
            <a:avLst/>
          </a:prstGeom>
          <a:noFill/>
        </p:spPr>
        <p:txBody>
          <a:bodyPr wrap="square" rtlCol="0">
            <a:spAutoFit/>
          </a:bodyPr>
          <a:lstStyle/>
          <a:p>
            <a:pPr algn="ctr"/>
            <a:r>
              <a:rPr lang="en-US" sz="1400" dirty="0"/>
              <a:t>Past</a:t>
            </a:r>
          </a:p>
        </p:txBody>
      </p:sp>
      <p:sp>
        <p:nvSpPr>
          <p:cNvPr id="39" name="TextBox 38">
            <a:extLst>
              <a:ext uri="{FF2B5EF4-FFF2-40B4-BE49-F238E27FC236}">
                <a16:creationId xmlns:a16="http://schemas.microsoft.com/office/drawing/2014/main" id="{C44C4D54-18CF-4CAF-89E1-6F364224A2DB}"/>
              </a:ext>
            </a:extLst>
          </p:cNvPr>
          <p:cNvSpPr txBox="1"/>
          <p:nvPr/>
        </p:nvSpPr>
        <p:spPr>
          <a:xfrm>
            <a:off x="5410284" y="1527125"/>
            <a:ext cx="1517063" cy="307777"/>
          </a:xfrm>
          <a:prstGeom prst="rect">
            <a:avLst/>
          </a:prstGeom>
          <a:noFill/>
        </p:spPr>
        <p:txBody>
          <a:bodyPr wrap="square" rtlCol="0">
            <a:spAutoFit/>
          </a:bodyPr>
          <a:lstStyle/>
          <a:p>
            <a:pPr algn="ctr"/>
            <a:r>
              <a:rPr lang="en-US" sz="1400" dirty="0"/>
              <a:t>Present</a:t>
            </a:r>
          </a:p>
        </p:txBody>
      </p:sp>
      <p:sp>
        <p:nvSpPr>
          <p:cNvPr id="40" name="TextBox 39">
            <a:extLst>
              <a:ext uri="{FF2B5EF4-FFF2-40B4-BE49-F238E27FC236}">
                <a16:creationId xmlns:a16="http://schemas.microsoft.com/office/drawing/2014/main" id="{632D2816-A40E-4DB4-BB7C-5D6F5058CCE3}"/>
              </a:ext>
            </a:extLst>
          </p:cNvPr>
          <p:cNvSpPr txBox="1"/>
          <p:nvPr/>
        </p:nvSpPr>
        <p:spPr>
          <a:xfrm>
            <a:off x="9474087" y="1527125"/>
            <a:ext cx="1517063" cy="307777"/>
          </a:xfrm>
          <a:prstGeom prst="rect">
            <a:avLst/>
          </a:prstGeom>
          <a:noFill/>
        </p:spPr>
        <p:txBody>
          <a:bodyPr wrap="square" rtlCol="0">
            <a:spAutoFit/>
          </a:bodyPr>
          <a:lstStyle/>
          <a:p>
            <a:pPr algn="ctr"/>
            <a:r>
              <a:rPr lang="en-US" sz="1400" dirty="0"/>
              <a:t>Future</a:t>
            </a:r>
          </a:p>
        </p:txBody>
      </p:sp>
      <p:pic>
        <p:nvPicPr>
          <p:cNvPr id="11" name="Picture 10">
            <a:extLst>
              <a:ext uri="{FF2B5EF4-FFF2-40B4-BE49-F238E27FC236}">
                <a16:creationId xmlns:a16="http://schemas.microsoft.com/office/drawing/2014/main" id="{5CE26E72-335D-4D01-926C-163A6A38342C}"/>
              </a:ext>
            </a:extLst>
          </p:cNvPr>
          <p:cNvPicPr>
            <a:picLocks noChangeAspect="1"/>
          </p:cNvPicPr>
          <p:nvPr/>
        </p:nvPicPr>
        <p:blipFill rotWithShape="1">
          <a:blip r:embed="rId9"/>
          <a:srcRect l="27072" t="26509" r="-91" b="8692"/>
          <a:stretch/>
        </p:blipFill>
        <p:spPr>
          <a:xfrm>
            <a:off x="2967136" y="3031743"/>
            <a:ext cx="834839" cy="565836"/>
          </a:xfrm>
          <a:prstGeom prst="roundRect">
            <a:avLst>
              <a:gd name="adj" fmla="val 11111"/>
            </a:avLst>
          </a:prstGeom>
          <a:ln w="190500" cap="rnd">
            <a:noFill/>
            <a:prstDash val="solid"/>
          </a:ln>
          <a:effectLst>
            <a:outerShdw blurRad="101600" dist="50800" dir="7200000" algn="tl" rotWithShape="0">
              <a:srgbClr val="000000">
                <a:alpha val="45000"/>
              </a:srgbClr>
            </a:outerShdw>
          </a:effectLst>
        </p:spPr>
      </p:pic>
      <p:cxnSp>
        <p:nvCxnSpPr>
          <p:cNvPr id="43" name="Straight Arrow Connector 42">
            <a:extLst>
              <a:ext uri="{FF2B5EF4-FFF2-40B4-BE49-F238E27FC236}">
                <a16:creationId xmlns:a16="http://schemas.microsoft.com/office/drawing/2014/main" id="{F10F548D-233E-4C0A-AE2A-2988205887F3}"/>
              </a:ext>
            </a:extLst>
          </p:cNvPr>
          <p:cNvCxnSpPr>
            <a:cxnSpLocks/>
            <a:stCxn id="31" idx="3"/>
            <a:endCxn id="11" idx="1"/>
          </p:cNvCxnSpPr>
          <p:nvPr/>
        </p:nvCxnSpPr>
        <p:spPr>
          <a:xfrm>
            <a:off x="2533590" y="3314661"/>
            <a:ext cx="433546" cy="0"/>
          </a:xfrm>
          <a:prstGeom prst="straightConnector1">
            <a:avLst/>
          </a:prstGeom>
          <a:ln w="38100">
            <a:solidFill>
              <a:srgbClr val="00B050"/>
            </a:solidFill>
            <a:tailEnd type="triangle"/>
          </a:ln>
        </p:spPr>
        <p:style>
          <a:lnRef idx="1">
            <a:schemeClr val="accent3"/>
          </a:lnRef>
          <a:fillRef idx="0">
            <a:schemeClr val="accent3"/>
          </a:fillRef>
          <a:effectRef idx="0">
            <a:schemeClr val="accent3"/>
          </a:effectRef>
          <a:fontRef idx="minor">
            <a:schemeClr val="tx1"/>
          </a:fontRef>
        </p:style>
      </p:cxnSp>
      <p:pic>
        <p:nvPicPr>
          <p:cNvPr id="54" name="Picture 53">
            <a:extLst>
              <a:ext uri="{FF2B5EF4-FFF2-40B4-BE49-F238E27FC236}">
                <a16:creationId xmlns:a16="http://schemas.microsoft.com/office/drawing/2014/main" id="{19EEE57E-890E-47DB-9CD1-56346077F5BB}"/>
              </a:ext>
            </a:extLst>
          </p:cNvPr>
          <p:cNvPicPr>
            <a:picLocks noChangeAspect="1"/>
          </p:cNvPicPr>
          <p:nvPr/>
        </p:nvPicPr>
        <p:blipFill>
          <a:blip r:embed="rId10"/>
          <a:stretch>
            <a:fillRect/>
          </a:stretch>
        </p:blipFill>
        <p:spPr>
          <a:xfrm>
            <a:off x="4478818" y="1810254"/>
            <a:ext cx="3356174" cy="2246015"/>
          </a:xfrm>
          <a:prstGeom prst="roundRect">
            <a:avLst>
              <a:gd name="adj" fmla="val 6204"/>
            </a:avLst>
          </a:prstGeom>
          <a:ln w="12700" cap="rnd">
            <a:solidFill>
              <a:srgbClr val="0D0D0D"/>
            </a:solidFill>
            <a:prstDash val="solid"/>
          </a:ln>
          <a:effectLst/>
        </p:spPr>
      </p:pic>
      <p:sp>
        <p:nvSpPr>
          <p:cNvPr id="55" name="TextBox 54">
            <a:extLst>
              <a:ext uri="{FF2B5EF4-FFF2-40B4-BE49-F238E27FC236}">
                <a16:creationId xmlns:a16="http://schemas.microsoft.com/office/drawing/2014/main" id="{C712E5C2-26A0-461E-889F-100206033D79}"/>
              </a:ext>
            </a:extLst>
          </p:cNvPr>
          <p:cNvSpPr txBox="1"/>
          <p:nvPr/>
        </p:nvSpPr>
        <p:spPr>
          <a:xfrm>
            <a:off x="4320689" y="4102856"/>
            <a:ext cx="3670725" cy="461665"/>
          </a:xfrm>
          <a:prstGeom prst="rect">
            <a:avLst/>
          </a:prstGeom>
          <a:noFill/>
        </p:spPr>
        <p:txBody>
          <a:bodyPr wrap="square" rtlCol="0">
            <a:spAutoFit/>
          </a:bodyPr>
          <a:lstStyle/>
          <a:p>
            <a:pPr algn="ctr"/>
            <a:r>
              <a:rPr lang="en-US" sz="1200" i="1" dirty="0">
                <a:latin typeface="Arial" panose="020B0604020202020204" pitchFamily="34" charset="0"/>
                <a:cs typeface="Arial" panose="020B0604020202020204" pitchFamily="34" charset="0"/>
              </a:rPr>
              <a:t>Carbothermal Reactor Developed by Sierra Space Inside 15ft Dirty Thermal Vacuum Chamber at JSC</a:t>
            </a:r>
          </a:p>
        </p:txBody>
      </p:sp>
      <p:pic>
        <p:nvPicPr>
          <p:cNvPr id="58" name="Picture 57">
            <a:extLst>
              <a:ext uri="{FF2B5EF4-FFF2-40B4-BE49-F238E27FC236}">
                <a16:creationId xmlns:a16="http://schemas.microsoft.com/office/drawing/2014/main" id="{4E2CCCAC-2ED8-492C-A774-2AA875421B94}"/>
              </a:ext>
            </a:extLst>
          </p:cNvPr>
          <p:cNvPicPr>
            <a:picLocks noChangeAspect="1"/>
          </p:cNvPicPr>
          <p:nvPr/>
        </p:nvPicPr>
        <p:blipFill rotWithShape="1">
          <a:blip r:embed="rId11"/>
          <a:srcRect l="14574" r="6887"/>
          <a:stretch/>
        </p:blipFill>
        <p:spPr>
          <a:xfrm>
            <a:off x="8554530" y="1805062"/>
            <a:ext cx="3356175" cy="2256398"/>
          </a:xfrm>
          <a:prstGeom prst="roundRect">
            <a:avLst>
              <a:gd name="adj" fmla="val 11111"/>
            </a:avLst>
          </a:prstGeom>
          <a:ln w="190500" cap="rnd">
            <a:noFill/>
            <a:prstDash val="solid"/>
          </a:ln>
          <a:effectLst>
            <a:outerShdw blurRad="101600" dist="50800" dir="7200000" algn="tl" rotWithShape="0">
              <a:srgbClr val="000000">
                <a:alpha val="45000"/>
              </a:srgbClr>
            </a:outerShdw>
          </a:effectLst>
        </p:spPr>
      </p:pic>
      <p:sp>
        <p:nvSpPr>
          <p:cNvPr id="59" name="TextBox 58">
            <a:extLst>
              <a:ext uri="{FF2B5EF4-FFF2-40B4-BE49-F238E27FC236}">
                <a16:creationId xmlns:a16="http://schemas.microsoft.com/office/drawing/2014/main" id="{7C11245C-429C-4F7B-AFA3-3FACFA43FE01}"/>
              </a:ext>
            </a:extLst>
          </p:cNvPr>
          <p:cNvSpPr txBox="1"/>
          <p:nvPr/>
        </p:nvSpPr>
        <p:spPr>
          <a:xfrm>
            <a:off x="8533267" y="4091071"/>
            <a:ext cx="3457565" cy="461665"/>
          </a:xfrm>
          <a:prstGeom prst="rect">
            <a:avLst/>
          </a:prstGeom>
          <a:noFill/>
        </p:spPr>
        <p:txBody>
          <a:bodyPr wrap="square" rtlCol="0">
            <a:spAutoFit/>
          </a:bodyPr>
          <a:lstStyle/>
          <a:p>
            <a:pPr algn="ctr"/>
            <a:r>
              <a:rPr lang="en-US" sz="1200" i="1" dirty="0">
                <a:latin typeface="Arial" panose="020B0604020202020204" pitchFamily="34" charset="0"/>
                <a:cs typeface="Arial" panose="020B0604020202020204" pitchFamily="34" charset="0"/>
              </a:rPr>
              <a:t>CaRD Prototype Test in FY24. </a:t>
            </a:r>
          </a:p>
          <a:p>
            <a:pPr algn="ctr"/>
            <a:r>
              <a:rPr lang="en-US" sz="1200" i="1" dirty="0">
                <a:latin typeface="Arial" panose="020B0604020202020204" pitchFamily="34" charset="0"/>
                <a:cs typeface="Arial" panose="020B0604020202020204" pitchFamily="34" charset="0"/>
              </a:rPr>
              <a:t>Targeting Payload on the Lunar Surface in 2027</a:t>
            </a:r>
          </a:p>
        </p:txBody>
      </p:sp>
      <p:sp>
        <p:nvSpPr>
          <p:cNvPr id="63" name="Title 1">
            <a:extLst>
              <a:ext uri="{FF2B5EF4-FFF2-40B4-BE49-F238E27FC236}">
                <a16:creationId xmlns:a16="http://schemas.microsoft.com/office/drawing/2014/main" id="{F5421F76-6EB3-4874-8F7F-9FF7258C44E3}"/>
              </a:ext>
            </a:extLst>
          </p:cNvPr>
          <p:cNvSpPr txBox="1">
            <a:spLocks/>
          </p:cNvSpPr>
          <p:nvPr/>
        </p:nvSpPr>
        <p:spPr>
          <a:xfrm>
            <a:off x="3654220" y="4549738"/>
            <a:ext cx="4558228" cy="345042"/>
          </a:xfrm>
          <a:prstGeom prst="rect">
            <a:avLst/>
          </a:prstGeom>
        </p:spPr>
        <p:txBody>
          <a:bodyPr anchor="ctr">
            <a:noAutofit/>
          </a:bodyPr>
          <a:lstStyle>
            <a:lvl1pPr algn="ctr" defTabSz="457200" rtl="0" eaLnBrk="0" fontAlgn="base" hangingPunct="0">
              <a:spcBef>
                <a:spcPct val="0"/>
              </a:spcBef>
              <a:spcAft>
                <a:spcPct val="0"/>
              </a:spcAft>
              <a:defRPr lang="en-US" sz="2400" kern="1200" baseline="0">
                <a:solidFill>
                  <a:schemeClr val="bg1"/>
                </a:solidFill>
                <a:latin typeface="Arial Bold" charset="0"/>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End-to-end Lunar Carbothermal Oxygen From Regolith Process</a:t>
            </a:r>
          </a:p>
        </p:txBody>
      </p:sp>
      <p:sp>
        <p:nvSpPr>
          <p:cNvPr id="62" name="Rectangle 61">
            <a:extLst>
              <a:ext uri="{FF2B5EF4-FFF2-40B4-BE49-F238E27FC236}">
                <a16:creationId xmlns:a16="http://schemas.microsoft.com/office/drawing/2014/main" id="{D874DF57-D7A0-4D02-9BD7-EF09A2F27FC4}"/>
              </a:ext>
            </a:extLst>
          </p:cNvPr>
          <p:cNvSpPr/>
          <p:nvPr/>
        </p:nvSpPr>
        <p:spPr bwMode="auto">
          <a:xfrm>
            <a:off x="3654220" y="5171264"/>
            <a:ext cx="931718" cy="375595"/>
          </a:xfrm>
          <a:prstGeom prst="rect">
            <a:avLst/>
          </a:prstGeom>
          <a:solidFill>
            <a:schemeClr val="tx1"/>
          </a:solid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grpSp>
        <p:nvGrpSpPr>
          <p:cNvPr id="64" name="Group 63">
            <a:extLst>
              <a:ext uri="{FF2B5EF4-FFF2-40B4-BE49-F238E27FC236}">
                <a16:creationId xmlns:a16="http://schemas.microsoft.com/office/drawing/2014/main" id="{A825DC53-BCF3-45CA-B293-3D978F70618E}"/>
              </a:ext>
            </a:extLst>
          </p:cNvPr>
          <p:cNvGrpSpPr/>
          <p:nvPr/>
        </p:nvGrpSpPr>
        <p:grpSpPr>
          <a:xfrm>
            <a:off x="9488691" y="5799382"/>
            <a:ext cx="1009650" cy="375595"/>
            <a:chOff x="3499579" y="4312605"/>
            <a:chExt cx="1346200" cy="641927"/>
          </a:xfrm>
        </p:grpSpPr>
        <p:sp>
          <p:nvSpPr>
            <p:cNvPr id="65" name="TextBox 64">
              <a:extLst>
                <a:ext uri="{FF2B5EF4-FFF2-40B4-BE49-F238E27FC236}">
                  <a16:creationId xmlns:a16="http://schemas.microsoft.com/office/drawing/2014/main" id="{97869992-859F-4684-9B10-6971EC570825}"/>
                </a:ext>
              </a:extLst>
            </p:cNvPr>
            <p:cNvSpPr txBox="1"/>
            <p:nvPr/>
          </p:nvSpPr>
          <p:spPr>
            <a:xfrm>
              <a:off x="3499579" y="4402736"/>
              <a:ext cx="1346200" cy="492443"/>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O2 Liquefaction &amp; Maintenance</a:t>
              </a:r>
            </a:p>
          </p:txBody>
        </p:sp>
        <p:sp>
          <p:nvSpPr>
            <p:cNvPr id="66" name="Rectangle 65">
              <a:extLst>
                <a:ext uri="{FF2B5EF4-FFF2-40B4-BE49-F238E27FC236}">
                  <a16:creationId xmlns:a16="http://schemas.microsoft.com/office/drawing/2014/main" id="{71BDC05B-4F6B-445E-9B23-DDE11C17E30A}"/>
                </a:ext>
              </a:extLst>
            </p:cNvPr>
            <p:cNvSpPr/>
            <p:nvPr/>
          </p:nvSpPr>
          <p:spPr bwMode="auto">
            <a:xfrm>
              <a:off x="3551534" y="4312605"/>
              <a:ext cx="1242290" cy="641927"/>
            </a:xfrm>
            <a:prstGeom prst="rect">
              <a:avLst/>
            </a:prstGeom>
            <a:no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grpSp>
      <p:grpSp>
        <p:nvGrpSpPr>
          <p:cNvPr id="67" name="Group 66">
            <a:extLst>
              <a:ext uri="{FF2B5EF4-FFF2-40B4-BE49-F238E27FC236}">
                <a16:creationId xmlns:a16="http://schemas.microsoft.com/office/drawing/2014/main" id="{F47D22CC-2E23-404B-96FB-ABE0FAD91F7A}"/>
              </a:ext>
            </a:extLst>
          </p:cNvPr>
          <p:cNvGrpSpPr/>
          <p:nvPr/>
        </p:nvGrpSpPr>
        <p:grpSpPr>
          <a:xfrm>
            <a:off x="8278379" y="5802400"/>
            <a:ext cx="1009650" cy="375595"/>
            <a:chOff x="1570400" y="5066933"/>
            <a:chExt cx="1346200" cy="641927"/>
          </a:xfrm>
        </p:grpSpPr>
        <p:sp>
          <p:nvSpPr>
            <p:cNvPr id="68" name="TextBox 67">
              <a:extLst>
                <a:ext uri="{FF2B5EF4-FFF2-40B4-BE49-F238E27FC236}">
                  <a16:creationId xmlns:a16="http://schemas.microsoft.com/office/drawing/2014/main" id="{11798C40-2D13-40CF-BD5F-EC18085294A7}"/>
                </a:ext>
              </a:extLst>
            </p:cNvPr>
            <p:cNvSpPr txBox="1"/>
            <p:nvPr/>
          </p:nvSpPr>
          <p:spPr>
            <a:xfrm>
              <a:off x="1570400" y="5249397"/>
              <a:ext cx="1346200" cy="30777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rPr>
                <a:t>O2 Dryer</a:t>
              </a:r>
            </a:p>
          </p:txBody>
        </p:sp>
        <p:sp>
          <p:nvSpPr>
            <p:cNvPr id="69" name="Rectangle 68">
              <a:extLst>
                <a:ext uri="{FF2B5EF4-FFF2-40B4-BE49-F238E27FC236}">
                  <a16:creationId xmlns:a16="http://schemas.microsoft.com/office/drawing/2014/main" id="{42C1FFC9-75C5-467D-9E3C-BB43F38740FE}"/>
                </a:ext>
              </a:extLst>
            </p:cNvPr>
            <p:cNvSpPr/>
            <p:nvPr/>
          </p:nvSpPr>
          <p:spPr bwMode="auto">
            <a:xfrm>
              <a:off x="1622355" y="5066933"/>
              <a:ext cx="1242290" cy="641927"/>
            </a:xfrm>
            <a:prstGeom prst="rect">
              <a:avLst/>
            </a:prstGeom>
            <a:no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grpSp>
      <p:grpSp>
        <p:nvGrpSpPr>
          <p:cNvPr id="70" name="Group 69">
            <a:extLst>
              <a:ext uri="{FF2B5EF4-FFF2-40B4-BE49-F238E27FC236}">
                <a16:creationId xmlns:a16="http://schemas.microsoft.com/office/drawing/2014/main" id="{74D5D224-48FD-4950-8437-9FEC00377EC1}"/>
              </a:ext>
            </a:extLst>
          </p:cNvPr>
          <p:cNvGrpSpPr/>
          <p:nvPr/>
        </p:nvGrpSpPr>
        <p:grpSpPr>
          <a:xfrm>
            <a:off x="2330144" y="5168746"/>
            <a:ext cx="1009650" cy="375595"/>
            <a:chOff x="1958900" y="3917373"/>
            <a:chExt cx="1346200" cy="641927"/>
          </a:xfrm>
        </p:grpSpPr>
        <p:sp>
          <p:nvSpPr>
            <p:cNvPr id="72" name="Rectangle 71">
              <a:extLst>
                <a:ext uri="{FF2B5EF4-FFF2-40B4-BE49-F238E27FC236}">
                  <a16:creationId xmlns:a16="http://schemas.microsoft.com/office/drawing/2014/main" id="{D6790996-B09C-4B71-9754-532E92A42E3E}"/>
                </a:ext>
              </a:extLst>
            </p:cNvPr>
            <p:cNvSpPr/>
            <p:nvPr/>
          </p:nvSpPr>
          <p:spPr bwMode="auto">
            <a:xfrm>
              <a:off x="2023918" y="3917373"/>
              <a:ext cx="1242290" cy="641927"/>
            </a:xfrm>
            <a:prstGeom prst="rect">
              <a:avLst/>
            </a:prstGeom>
            <a:solidFill>
              <a:schemeClr val="tx1"/>
            </a:solid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srgbClr val="92D050"/>
                </a:solidFill>
                <a:effectLst/>
                <a:uLnTx/>
                <a:uFillTx/>
                <a:latin typeface="Helvetica Neue Black Condensed" charset="0"/>
                <a:ea typeface="ＭＳ Ｐゴシック" pitchFamily="-80" charset="-128"/>
                <a:cs typeface="ＭＳ Ｐゴシック" pitchFamily="-80" charset="-128"/>
              </a:endParaRPr>
            </a:p>
          </p:txBody>
        </p:sp>
        <p:sp>
          <p:nvSpPr>
            <p:cNvPr id="71" name="TextBox 70">
              <a:extLst>
                <a:ext uri="{FF2B5EF4-FFF2-40B4-BE49-F238E27FC236}">
                  <a16:creationId xmlns:a16="http://schemas.microsoft.com/office/drawing/2014/main" id="{2840C6BB-6C57-4125-94B6-89242B4C8AC8}"/>
                </a:ext>
              </a:extLst>
            </p:cNvPr>
            <p:cNvSpPr txBox="1"/>
            <p:nvPr/>
          </p:nvSpPr>
          <p:spPr>
            <a:xfrm>
              <a:off x="1958900" y="4099838"/>
              <a:ext cx="1346200" cy="394513"/>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92D050"/>
                  </a:solidFill>
                  <a:effectLst/>
                  <a:uLnTx/>
                  <a:uFillTx/>
                </a:rPr>
                <a:t>Inlet Hopper</a:t>
              </a:r>
            </a:p>
          </p:txBody>
        </p:sp>
      </p:grpSp>
      <p:grpSp>
        <p:nvGrpSpPr>
          <p:cNvPr id="73" name="Group 72">
            <a:extLst>
              <a:ext uri="{FF2B5EF4-FFF2-40B4-BE49-F238E27FC236}">
                <a16:creationId xmlns:a16="http://schemas.microsoft.com/office/drawing/2014/main" id="{02C5DD6D-4304-41D0-BB59-3AB7F6783390}"/>
              </a:ext>
            </a:extLst>
          </p:cNvPr>
          <p:cNvGrpSpPr/>
          <p:nvPr/>
        </p:nvGrpSpPr>
        <p:grpSpPr>
          <a:xfrm>
            <a:off x="1051313" y="5166007"/>
            <a:ext cx="1009650" cy="375595"/>
            <a:chOff x="1958900" y="3917373"/>
            <a:chExt cx="1346200" cy="641927"/>
          </a:xfrm>
        </p:grpSpPr>
        <p:sp>
          <p:nvSpPr>
            <p:cNvPr id="74" name="TextBox 73">
              <a:extLst>
                <a:ext uri="{FF2B5EF4-FFF2-40B4-BE49-F238E27FC236}">
                  <a16:creationId xmlns:a16="http://schemas.microsoft.com/office/drawing/2014/main" id="{79109BAC-801E-45C4-BFB7-DBAEFF727D6F}"/>
                </a:ext>
              </a:extLst>
            </p:cNvPr>
            <p:cNvSpPr txBox="1"/>
            <p:nvPr/>
          </p:nvSpPr>
          <p:spPr>
            <a:xfrm>
              <a:off x="1958900" y="4125070"/>
              <a:ext cx="1346200" cy="30777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rPr>
                <a:t>Soil Excavation</a:t>
              </a:r>
            </a:p>
          </p:txBody>
        </p:sp>
        <p:sp>
          <p:nvSpPr>
            <p:cNvPr id="75" name="Rectangle 74">
              <a:extLst>
                <a:ext uri="{FF2B5EF4-FFF2-40B4-BE49-F238E27FC236}">
                  <a16:creationId xmlns:a16="http://schemas.microsoft.com/office/drawing/2014/main" id="{ECF180CF-189F-45DF-A055-CDBEC382B1BE}"/>
                </a:ext>
              </a:extLst>
            </p:cNvPr>
            <p:cNvSpPr/>
            <p:nvPr/>
          </p:nvSpPr>
          <p:spPr bwMode="auto">
            <a:xfrm>
              <a:off x="2023918" y="3917373"/>
              <a:ext cx="1242290" cy="641927"/>
            </a:xfrm>
            <a:prstGeom prst="rect">
              <a:avLst/>
            </a:prstGeom>
            <a:no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grpSp>
      <p:cxnSp>
        <p:nvCxnSpPr>
          <p:cNvPr id="76" name="Straight Arrow Connector 75">
            <a:extLst>
              <a:ext uri="{FF2B5EF4-FFF2-40B4-BE49-F238E27FC236}">
                <a16:creationId xmlns:a16="http://schemas.microsoft.com/office/drawing/2014/main" id="{813AAD58-305B-492E-B931-77D9A17E04F7}"/>
              </a:ext>
            </a:extLst>
          </p:cNvPr>
          <p:cNvCxnSpPr>
            <a:cxnSpLocks/>
            <a:stCxn id="75" idx="3"/>
            <a:endCxn id="72" idx="1"/>
          </p:cNvCxnSpPr>
          <p:nvPr/>
        </p:nvCxnSpPr>
        <p:spPr bwMode="auto">
          <a:xfrm>
            <a:off x="2031796" y="5353805"/>
            <a:ext cx="347113" cy="2739"/>
          </a:xfrm>
          <a:prstGeom prst="straightConnector1">
            <a:avLst/>
          </a:prstGeom>
          <a:noFill/>
          <a:ln w="28575" cap="flat" cmpd="sng" algn="ctr">
            <a:solidFill>
              <a:sysClr val="windowText" lastClr="000000"/>
            </a:solidFill>
            <a:prstDash val="solid"/>
            <a:round/>
            <a:headEnd type="none" w="med" len="med"/>
            <a:tailEnd type="triangle"/>
          </a:ln>
          <a:effectLst>
            <a:outerShdw blurRad="63500" dist="17961" dir="2700000" algn="ctr" rotWithShape="0">
              <a:sysClr val="windowText" lastClr="000000">
                <a:alpha val="74998"/>
              </a:sysClr>
            </a:outerShdw>
          </a:effectLst>
        </p:spPr>
      </p:cxnSp>
      <p:cxnSp>
        <p:nvCxnSpPr>
          <p:cNvPr id="80" name="Elbow Connector 25">
            <a:extLst>
              <a:ext uri="{FF2B5EF4-FFF2-40B4-BE49-F238E27FC236}">
                <a16:creationId xmlns:a16="http://schemas.microsoft.com/office/drawing/2014/main" id="{FDB00776-56AA-46CD-AE29-7E300AB3A891}"/>
              </a:ext>
            </a:extLst>
          </p:cNvPr>
          <p:cNvCxnSpPr>
            <a:stCxn id="79" idx="3"/>
            <a:endCxn id="69" idx="1"/>
          </p:cNvCxnSpPr>
          <p:nvPr/>
        </p:nvCxnSpPr>
        <p:spPr bwMode="auto">
          <a:xfrm>
            <a:off x="7676808" y="5989304"/>
            <a:ext cx="640537" cy="894"/>
          </a:xfrm>
          <a:prstGeom prst="bentConnector3">
            <a:avLst>
              <a:gd name="adj1" fmla="val 50000"/>
            </a:avLst>
          </a:prstGeom>
          <a:solidFill>
            <a:srgbClr val="4F81BD"/>
          </a:solidFill>
          <a:ln w="28575" cap="flat" cmpd="sng" algn="ctr">
            <a:solidFill>
              <a:sysClr val="windowText" lastClr="000000"/>
            </a:solidFill>
            <a:prstDash val="solid"/>
            <a:round/>
            <a:headEnd type="none" w="med" len="med"/>
            <a:tailEnd type="triangle"/>
          </a:ln>
          <a:effectLst/>
        </p:spPr>
      </p:cxnSp>
      <p:cxnSp>
        <p:nvCxnSpPr>
          <p:cNvPr id="86" name="Straight Arrow Connector 85">
            <a:extLst>
              <a:ext uri="{FF2B5EF4-FFF2-40B4-BE49-F238E27FC236}">
                <a16:creationId xmlns:a16="http://schemas.microsoft.com/office/drawing/2014/main" id="{7D4C7E0D-AD80-4FAD-AFB7-F1E679BB19DA}"/>
              </a:ext>
            </a:extLst>
          </p:cNvPr>
          <p:cNvCxnSpPr>
            <a:stCxn id="69" idx="3"/>
            <a:endCxn id="66" idx="1"/>
          </p:cNvCxnSpPr>
          <p:nvPr/>
        </p:nvCxnSpPr>
        <p:spPr>
          <a:xfrm flipV="1">
            <a:off x="9249063" y="5987180"/>
            <a:ext cx="278594" cy="3018"/>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nvGrpSpPr>
          <p:cNvPr id="87" name="Group 86">
            <a:extLst>
              <a:ext uri="{FF2B5EF4-FFF2-40B4-BE49-F238E27FC236}">
                <a16:creationId xmlns:a16="http://schemas.microsoft.com/office/drawing/2014/main" id="{222F7359-BF58-4C80-B3F9-CA77BFDD50F6}"/>
              </a:ext>
            </a:extLst>
          </p:cNvPr>
          <p:cNvGrpSpPr/>
          <p:nvPr/>
        </p:nvGrpSpPr>
        <p:grpSpPr>
          <a:xfrm>
            <a:off x="3605456" y="5747536"/>
            <a:ext cx="1009650" cy="375595"/>
            <a:chOff x="1958900" y="3917373"/>
            <a:chExt cx="1346200" cy="641927"/>
          </a:xfrm>
        </p:grpSpPr>
        <p:sp>
          <p:nvSpPr>
            <p:cNvPr id="89" name="Rectangle 88">
              <a:extLst>
                <a:ext uri="{FF2B5EF4-FFF2-40B4-BE49-F238E27FC236}">
                  <a16:creationId xmlns:a16="http://schemas.microsoft.com/office/drawing/2014/main" id="{D3741CDC-3200-4B6E-965C-8C16482BCBF8}"/>
                </a:ext>
              </a:extLst>
            </p:cNvPr>
            <p:cNvSpPr/>
            <p:nvPr/>
          </p:nvSpPr>
          <p:spPr bwMode="auto">
            <a:xfrm>
              <a:off x="2023918" y="3917373"/>
              <a:ext cx="1242290" cy="641927"/>
            </a:xfrm>
            <a:prstGeom prst="rect">
              <a:avLst/>
            </a:prstGeom>
            <a:solidFill>
              <a:schemeClr val="tx1"/>
            </a:solid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srgbClr val="92D050"/>
                </a:solidFill>
                <a:effectLst/>
                <a:uLnTx/>
                <a:uFillTx/>
                <a:latin typeface="Helvetica Neue Black Condensed" charset="0"/>
                <a:ea typeface="ＭＳ Ｐゴシック" pitchFamily="-80" charset="-128"/>
                <a:cs typeface="ＭＳ Ｐゴシック" pitchFamily="-80" charset="-128"/>
              </a:endParaRPr>
            </a:p>
          </p:txBody>
        </p:sp>
        <p:sp>
          <p:nvSpPr>
            <p:cNvPr id="88" name="TextBox 87">
              <a:extLst>
                <a:ext uri="{FF2B5EF4-FFF2-40B4-BE49-F238E27FC236}">
                  <a16:creationId xmlns:a16="http://schemas.microsoft.com/office/drawing/2014/main" id="{ED94EDC9-D500-43C5-B9BB-CEE70D46AF9B}"/>
                </a:ext>
              </a:extLst>
            </p:cNvPr>
            <p:cNvSpPr txBox="1"/>
            <p:nvPr/>
          </p:nvSpPr>
          <p:spPr>
            <a:xfrm>
              <a:off x="1958900" y="4099838"/>
              <a:ext cx="1346200" cy="394513"/>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92D050"/>
                  </a:solidFill>
                  <a:effectLst/>
                  <a:uLnTx/>
                  <a:uFillTx/>
                </a:rPr>
                <a:t>Outlet Hopper</a:t>
              </a:r>
            </a:p>
          </p:txBody>
        </p:sp>
      </p:grpSp>
      <p:grpSp>
        <p:nvGrpSpPr>
          <p:cNvPr id="90" name="Group 89">
            <a:extLst>
              <a:ext uri="{FF2B5EF4-FFF2-40B4-BE49-F238E27FC236}">
                <a16:creationId xmlns:a16="http://schemas.microsoft.com/office/drawing/2014/main" id="{80311DAA-985B-4D65-94F4-E4BD16B5AB17}"/>
              </a:ext>
            </a:extLst>
          </p:cNvPr>
          <p:cNvGrpSpPr/>
          <p:nvPr/>
        </p:nvGrpSpPr>
        <p:grpSpPr>
          <a:xfrm>
            <a:off x="2331972" y="5747445"/>
            <a:ext cx="1016565" cy="375595"/>
            <a:chOff x="1955125" y="3917373"/>
            <a:chExt cx="1346200" cy="641927"/>
          </a:xfrm>
        </p:grpSpPr>
        <p:sp>
          <p:nvSpPr>
            <p:cNvPr id="91" name="TextBox 90">
              <a:extLst>
                <a:ext uri="{FF2B5EF4-FFF2-40B4-BE49-F238E27FC236}">
                  <a16:creationId xmlns:a16="http://schemas.microsoft.com/office/drawing/2014/main" id="{E954504D-6FAE-482E-8FA7-7200D87A7489}"/>
                </a:ext>
              </a:extLst>
            </p:cNvPr>
            <p:cNvSpPr txBox="1"/>
            <p:nvPr/>
          </p:nvSpPr>
          <p:spPr>
            <a:xfrm>
              <a:off x="1955125" y="3974616"/>
              <a:ext cx="1346200" cy="492443"/>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rPr>
                <a:t>Spent Soil Disposal</a:t>
              </a:r>
            </a:p>
          </p:txBody>
        </p:sp>
        <p:sp>
          <p:nvSpPr>
            <p:cNvPr id="92" name="Rectangle 91">
              <a:extLst>
                <a:ext uri="{FF2B5EF4-FFF2-40B4-BE49-F238E27FC236}">
                  <a16:creationId xmlns:a16="http://schemas.microsoft.com/office/drawing/2014/main" id="{BD1E76F7-D8C3-4D7E-BE12-A3BD26EAEC1B}"/>
                </a:ext>
              </a:extLst>
            </p:cNvPr>
            <p:cNvSpPr/>
            <p:nvPr/>
          </p:nvSpPr>
          <p:spPr bwMode="auto">
            <a:xfrm>
              <a:off x="2023918" y="3917373"/>
              <a:ext cx="1242290" cy="641927"/>
            </a:xfrm>
            <a:prstGeom prst="rect">
              <a:avLst/>
            </a:prstGeom>
            <a:no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grpSp>
      <p:cxnSp>
        <p:nvCxnSpPr>
          <p:cNvPr id="93" name="Straight Arrow Connector 92">
            <a:extLst>
              <a:ext uri="{FF2B5EF4-FFF2-40B4-BE49-F238E27FC236}">
                <a16:creationId xmlns:a16="http://schemas.microsoft.com/office/drawing/2014/main" id="{41A6F5C3-F6EF-48FC-8C2D-EA6F6774EC92}"/>
              </a:ext>
            </a:extLst>
          </p:cNvPr>
          <p:cNvCxnSpPr>
            <a:stCxn id="89" idx="1"/>
            <a:endCxn id="92" idx="3"/>
          </p:cNvCxnSpPr>
          <p:nvPr/>
        </p:nvCxnSpPr>
        <p:spPr>
          <a:xfrm flipH="1" flipV="1">
            <a:off x="3322018" y="5935243"/>
            <a:ext cx="332202" cy="91"/>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98" name="TextBox 97">
            <a:extLst>
              <a:ext uri="{FF2B5EF4-FFF2-40B4-BE49-F238E27FC236}">
                <a16:creationId xmlns:a16="http://schemas.microsoft.com/office/drawing/2014/main" id="{117A9F16-CE03-4A4D-83D6-19367E93DD46}"/>
              </a:ext>
            </a:extLst>
          </p:cNvPr>
          <p:cNvSpPr txBox="1"/>
          <p:nvPr/>
        </p:nvSpPr>
        <p:spPr>
          <a:xfrm>
            <a:off x="3712164" y="5180718"/>
            <a:ext cx="875485" cy="369332"/>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92D050"/>
                </a:solidFill>
                <a:effectLst/>
                <a:uLnTx/>
                <a:uFillTx/>
              </a:rPr>
              <a:t>Carbothermal Reactor</a:t>
            </a:r>
          </a:p>
        </p:txBody>
      </p:sp>
      <p:cxnSp>
        <p:nvCxnSpPr>
          <p:cNvPr id="99" name="Straight Arrow Connector 98">
            <a:extLst>
              <a:ext uri="{FF2B5EF4-FFF2-40B4-BE49-F238E27FC236}">
                <a16:creationId xmlns:a16="http://schemas.microsoft.com/office/drawing/2014/main" id="{3AF103C5-22B5-4A48-814D-80C7C8DB0E9B}"/>
              </a:ext>
            </a:extLst>
          </p:cNvPr>
          <p:cNvCxnSpPr>
            <a:cxnSpLocks/>
          </p:cNvCxnSpPr>
          <p:nvPr/>
        </p:nvCxnSpPr>
        <p:spPr bwMode="auto">
          <a:xfrm>
            <a:off x="3310626" y="5356491"/>
            <a:ext cx="343594" cy="2518"/>
          </a:xfrm>
          <a:prstGeom prst="straightConnector1">
            <a:avLst/>
          </a:prstGeom>
          <a:noFill/>
          <a:ln w="28575" cap="flat" cmpd="sng" algn="ctr">
            <a:solidFill>
              <a:sysClr val="windowText" lastClr="000000"/>
            </a:solidFill>
            <a:prstDash val="solid"/>
            <a:round/>
            <a:headEnd type="none" w="med" len="med"/>
            <a:tailEnd type="triangle"/>
          </a:ln>
          <a:effectLst>
            <a:outerShdw blurRad="63500" dist="17961" dir="2700000" algn="ctr" rotWithShape="0">
              <a:sysClr val="windowText" lastClr="000000">
                <a:alpha val="74998"/>
              </a:sysClr>
            </a:outerShdw>
          </a:effectLst>
        </p:spPr>
      </p:cxnSp>
      <p:cxnSp>
        <p:nvCxnSpPr>
          <p:cNvPr id="100" name="Straight Arrow Connector 99">
            <a:extLst>
              <a:ext uri="{FF2B5EF4-FFF2-40B4-BE49-F238E27FC236}">
                <a16:creationId xmlns:a16="http://schemas.microsoft.com/office/drawing/2014/main" id="{4FECCE4B-AB1D-43FC-8096-04BB5545F588}"/>
              </a:ext>
            </a:extLst>
          </p:cNvPr>
          <p:cNvCxnSpPr>
            <a:stCxn id="62" idx="2"/>
            <a:endCxn id="89" idx="0"/>
          </p:cNvCxnSpPr>
          <p:nvPr/>
        </p:nvCxnSpPr>
        <p:spPr>
          <a:xfrm>
            <a:off x="4120079" y="5546860"/>
            <a:ext cx="0" cy="200677"/>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103" name="Straight Arrow Connector 102">
            <a:extLst>
              <a:ext uri="{FF2B5EF4-FFF2-40B4-BE49-F238E27FC236}">
                <a16:creationId xmlns:a16="http://schemas.microsoft.com/office/drawing/2014/main" id="{8756D9C6-B684-49E8-8126-3EEB035D4172}"/>
              </a:ext>
            </a:extLst>
          </p:cNvPr>
          <p:cNvCxnSpPr>
            <a:cxnSpLocks/>
            <a:endCxn id="82" idx="1"/>
          </p:cNvCxnSpPr>
          <p:nvPr/>
        </p:nvCxnSpPr>
        <p:spPr>
          <a:xfrm flipV="1">
            <a:off x="6304086" y="5350888"/>
            <a:ext cx="445076" cy="532"/>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105" name="TextBox 104">
            <a:extLst>
              <a:ext uri="{FF2B5EF4-FFF2-40B4-BE49-F238E27FC236}">
                <a16:creationId xmlns:a16="http://schemas.microsoft.com/office/drawing/2014/main" id="{EB94D124-D221-4E1D-9156-E0122FE2E269}"/>
              </a:ext>
            </a:extLst>
          </p:cNvPr>
          <p:cNvSpPr txBox="1"/>
          <p:nvPr/>
        </p:nvSpPr>
        <p:spPr>
          <a:xfrm>
            <a:off x="6329656" y="5086776"/>
            <a:ext cx="401650" cy="190437"/>
          </a:xfrm>
          <a:prstGeom prst="rect">
            <a:avLst/>
          </a:prstGeom>
          <a:noFill/>
        </p:spPr>
        <p:txBody>
          <a:bodyPr wrap="square" rtlCol="0">
            <a:spAutoFit/>
          </a:bodyPr>
          <a:lstStyle/>
          <a:p>
            <a:pPr algn="ctr">
              <a:lnSpc>
                <a:spcPct val="150000"/>
              </a:lnSpc>
            </a:pPr>
            <a:r>
              <a:rPr lang="en-US" sz="750" dirty="0">
                <a:solidFill>
                  <a:prstClr val="black"/>
                </a:solidFill>
                <a:ea typeface="Verdana" panose="020B0604030504040204" pitchFamily="34" charset="0"/>
                <a:cs typeface="Arial" panose="020B0604020202020204" pitchFamily="34" charset="0"/>
              </a:rPr>
              <a:t>CH</a:t>
            </a:r>
            <a:r>
              <a:rPr lang="en-US" sz="750" baseline="-25000" dirty="0">
                <a:solidFill>
                  <a:prstClr val="black"/>
                </a:solidFill>
                <a:ea typeface="Verdana" panose="020B0604030504040204" pitchFamily="34" charset="0"/>
                <a:cs typeface="Arial" panose="020B0604020202020204" pitchFamily="34" charset="0"/>
              </a:rPr>
              <a:t>4</a:t>
            </a:r>
          </a:p>
        </p:txBody>
      </p:sp>
      <p:sp>
        <p:nvSpPr>
          <p:cNvPr id="106" name="TextBox 105">
            <a:extLst>
              <a:ext uri="{FF2B5EF4-FFF2-40B4-BE49-F238E27FC236}">
                <a16:creationId xmlns:a16="http://schemas.microsoft.com/office/drawing/2014/main" id="{62073DB2-E9A0-44C7-BF76-73AF5D3557C5}"/>
              </a:ext>
            </a:extLst>
          </p:cNvPr>
          <p:cNvSpPr txBox="1"/>
          <p:nvPr/>
        </p:nvSpPr>
        <p:spPr>
          <a:xfrm>
            <a:off x="5474603" y="5669019"/>
            <a:ext cx="345815" cy="190437"/>
          </a:xfrm>
          <a:prstGeom prst="rect">
            <a:avLst/>
          </a:prstGeom>
          <a:noFill/>
        </p:spPr>
        <p:txBody>
          <a:bodyPr wrap="square" rtlCol="0">
            <a:spAutoFit/>
          </a:bodyPr>
          <a:lstStyle/>
          <a:p>
            <a:pPr algn="ctr">
              <a:lnSpc>
                <a:spcPct val="150000"/>
              </a:lnSpc>
            </a:pPr>
            <a:r>
              <a:rPr lang="en-US" sz="750" dirty="0">
                <a:solidFill>
                  <a:prstClr val="black"/>
                </a:solidFill>
                <a:ea typeface="Verdana" panose="020B0604030504040204" pitchFamily="34" charset="0"/>
                <a:cs typeface="Arial" panose="020B0604020202020204" pitchFamily="34" charset="0"/>
              </a:rPr>
              <a:t>H</a:t>
            </a:r>
            <a:r>
              <a:rPr lang="en-US" sz="750" baseline="-25000" dirty="0">
                <a:solidFill>
                  <a:prstClr val="black"/>
                </a:solidFill>
                <a:ea typeface="Verdana" panose="020B0604030504040204" pitchFamily="34" charset="0"/>
                <a:cs typeface="Arial" panose="020B0604020202020204" pitchFamily="34" charset="0"/>
              </a:rPr>
              <a:t>2</a:t>
            </a:r>
          </a:p>
        </p:txBody>
      </p:sp>
      <p:sp>
        <p:nvSpPr>
          <p:cNvPr id="108" name="TextBox 107">
            <a:extLst>
              <a:ext uri="{FF2B5EF4-FFF2-40B4-BE49-F238E27FC236}">
                <a16:creationId xmlns:a16="http://schemas.microsoft.com/office/drawing/2014/main" id="{CDA03721-7AB0-4152-89AB-CC3A64C1284F}"/>
              </a:ext>
            </a:extLst>
          </p:cNvPr>
          <p:cNvSpPr txBox="1"/>
          <p:nvPr/>
        </p:nvSpPr>
        <p:spPr>
          <a:xfrm>
            <a:off x="7653588" y="5973253"/>
            <a:ext cx="354793" cy="190437"/>
          </a:xfrm>
          <a:prstGeom prst="rect">
            <a:avLst/>
          </a:prstGeom>
          <a:noFill/>
        </p:spPr>
        <p:txBody>
          <a:bodyPr wrap="square" rtlCol="0">
            <a:spAutoFit/>
          </a:bodyPr>
          <a:lstStyle/>
          <a:p>
            <a:pPr algn="ctr">
              <a:lnSpc>
                <a:spcPct val="150000"/>
              </a:lnSpc>
            </a:pPr>
            <a:r>
              <a:rPr lang="en-US" sz="750">
                <a:solidFill>
                  <a:prstClr val="black"/>
                </a:solidFill>
                <a:ea typeface="Verdana" panose="020B0604030504040204" pitchFamily="34" charset="0"/>
                <a:cs typeface="Arial" panose="020B0604020202020204" pitchFamily="34" charset="0"/>
              </a:rPr>
              <a:t>O</a:t>
            </a:r>
            <a:r>
              <a:rPr lang="en-US" sz="750" baseline="-25000">
                <a:solidFill>
                  <a:prstClr val="black"/>
                </a:solidFill>
                <a:ea typeface="Verdana" panose="020B0604030504040204" pitchFamily="34" charset="0"/>
                <a:cs typeface="Arial" panose="020B0604020202020204" pitchFamily="34" charset="0"/>
              </a:rPr>
              <a:t>2</a:t>
            </a:r>
          </a:p>
        </p:txBody>
      </p:sp>
      <p:sp>
        <p:nvSpPr>
          <p:cNvPr id="109" name="TextBox 108">
            <a:extLst>
              <a:ext uri="{FF2B5EF4-FFF2-40B4-BE49-F238E27FC236}">
                <a16:creationId xmlns:a16="http://schemas.microsoft.com/office/drawing/2014/main" id="{C540E0A6-1036-4256-914F-ACF417EA6726}"/>
              </a:ext>
            </a:extLst>
          </p:cNvPr>
          <p:cNvSpPr txBox="1"/>
          <p:nvPr/>
        </p:nvSpPr>
        <p:spPr>
          <a:xfrm>
            <a:off x="4533026" y="5122300"/>
            <a:ext cx="1019292" cy="190437"/>
          </a:xfrm>
          <a:prstGeom prst="rect">
            <a:avLst/>
          </a:prstGeom>
          <a:noFill/>
        </p:spPr>
        <p:txBody>
          <a:bodyPr wrap="square" rtlCol="0">
            <a:spAutoFit/>
          </a:bodyPr>
          <a:lstStyle/>
          <a:p>
            <a:pPr algn="ctr">
              <a:lnSpc>
                <a:spcPct val="150000"/>
              </a:lnSpc>
            </a:pPr>
            <a:r>
              <a:rPr lang="en-US" sz="750">
                <a:solidFill>
                  <a:prstClr val="black"/>
                </a:solidFill>
                <a:ea typeface="Verdana" panose="020B0604030504040204" pitchFamily="34" charset="0"/>
                <a:cs typeface="Arial" panose="020B0604020202020204" pitchFamily="34" charset="0"/>
              </a:rPr>
              <a:t>CH</a:t>
            </a:r>
            <a:r>
              <a:rPr lang="en-US" sz="750" baseline="-25000">
                <a:solidFill>
                  <a:prstClr val="black"/>
                </a:solidFill>
                <a:ea typeface="Verdana" panose="020B0604030504040204" pitchFamily="34" charset="0"/>
                <a:cs typeface="Arial" panose="020B0604020202020204" pitchFamily="34" charset="0"/>
              </a:rPr>
              <a:t>4, </a:t>
            </a:r>
            <a:r>
              <a:rPr lang="en-US" sz="750">
                <a:solidFill>
                  <a:prstClr val="black"/>
                </a:solidFill>
                <a:ea typeface="Verdana" panose="020B0604030504040204" pitchFamily="34" charset="0"/>
                <a:cs typeface="Arial" panose="020B0604020202020204" pitchFamily="34" charset="0"/>
              </a:rPr>
              <a:t>CO, H</a:t>
            </a:r>
            <a:r>
              <a:rPr lang="en-US" sz="750" baseline="-25000">
                <a:solidFill>
                  <a:prstClr val="black"/>
                </a:solidFill>
                <a:ea typeface="Verdana" panose="020B0604030504040204" pitchFamily="34" charset="0"/>
                <a:cs typeface="Arial" panose="020B0604020202020204" pitchFamily="34" charset="0"/>
              </a:rPr>
              <a:t>2,</a:t>
            </a:r>
            <a:r>
              <a:rPr lang="en-US" sz="750">
                <a:solidFill>
                  <a:prstClr val="black"/>
                </a:solidFill>
                <a:ea typeface="Verdana" panose="020B0604030504040204" pitchFamily="34" charset="0"/>
                <a:cs typeface="Arial" panose="020B0604020202020204" pitchFamily="34" charset="0"/>
              </a:rPr>
              <a:t> CO</a:t>
            </a:r>
            <a:r>
              <a:rPr lang="en-US" sz="750" baseline="-25000">
                <a:solidFill>
                  <a:prstClr val="black"/>
                </a:solidFill>
                <a:ea typeface="Verdana" panose="020B0604030504040204" pitchFamily="34" charset="0"/>
                <a:cs typeface="Arial" panose="020B0604020202020204" pitchFamily="34" charset="0"/>
              </a:rPr>
              <a:t>2</a:t>
            </a:r>
          </a:p>
        </p:txBody>
      </p:sp>
      <p:cxnSp>
        <p:nvCxnSpPr>
          <p:cNvPr id="110" name="Elbow Connector 66">
            <a:extLst>
              <a:ext uri="{FF2B5EF4-FFF2-40B4-BE49-F238E27FC236}">
                <a16:creationId xmlns:a16="http://schemas.microsoft.com/office/drawing/2014/main" id="{8DE57318-78AB-4C0B-9F07-E4A1FC3F295A}"/>
              </a:ext>
            </a:extLst>
          </p:cNvPr>
          <p:cNvCxnSpPr>
            <a:stCxn id="83" idx="0"/>
            <a:endCxn id="62" idx="0"/>
          </p:cNvCxnSpPr>
          <p:nvPr/>
        </p:nvCxnSpPr>
        <p:spPr>
          <a:xfrm rot="16200000" flipH="1" flipV="1">
            <a:off x="5660811" y="3603291"/>
            <a:ext cx="27240" cy="3108705"/>
          </a:xfrm>
          <a:prstGeom prst="bentConnector3">
            <a:avLst>
              <a:gd name="adj1" fmla="val -1019337"/>
            </a:avLst>
          </a:prstGeom>
          <a:noFill/>
          <a:ln w="25400" cap="flat" cmpd="sng" algn="ctr">
            <a:solidFill>
              <a:srgbClr val="000000"/>
            </a:solidFill>
            <a:prstDash val="solid"/>
            <a:tailEnd type="triangle"/>
          </a:ln>
          <a:effectLst>
            <a:outerShdw blurRad="40000" dist="20000" dir="5400000" rotWithShape="0">
              <a:srgbClr val="000000">
                <a:alpha val="38000"/>
              </a:srgbClr>
            </a:outerShdw>
          </a:effectLst>
        </p:spPr>
      </p:cxnSp>
      <p:sp>
        <p:nvSpPr>
          <p:cNvPr id="111" name="TextBox 110">
            <a:extLst>
              <a:ext uri="{FF2B5EF4-FFF2-40B4-BE49-F238E27FC236}">
                <a16:creationId xmlns:a16="http://schemas.microsoft.com/office/drawing/2014/main" id="{76051BA0-13AF-42E1-BE28-DEF798CA31E2}"/>
              </a:ext>
            </a:extLst>
          </p:cNvPr>
          <p:cNvSpPr txBox="1"/>
          <p:nvPr/>
        </p:nvSpPr>
        <p:spPr>
          <a:xfrm>
            <a:off x="5436469" y="4823116"/>
            <a:ext cx="401650" cy="190437"/>
          </a:xfrm>
          <a:prstGeom prst="rect">
            <a:avLst/>
          </a:prstGeom>
          <a:noFill/>
        </p:spPr>
        <p:txBody>
          <a:bodyPr wrap="square" rtlCol="0">
            <a:spAutoFit/>
          </a:bodyPr>
          <a:lstStyle/>
          <a:p>
            <a:pPr algn="ctr">
              <a:lnSpc>
                <a:spcPct val="150000"/>
              </a:lnSpc>
            </a:pPr>
            <a:r>
              <a:rPr lang="en-US" sz="750">
                <a:solidFill>
                  <a:prstClr val="black"/>
                </a:solidFill>
                <a:ea typeface="Verdana" panose="020B0604030504040204" pitchFamily="34" charset="0"/>
                <a:cs typeface="Arial" panose="020B0604020202020204" pitchFamily="34" charset="0"/>
              </a:rPr>
              <a:t>CH</a:t>
            </a:r>
            <a:r>
              <a:rPr lang="en-US" sz="750" baseline="-25000">
                <a:solidFill>
                  <a:prstClr val="black"/>
                </a:solidFill>
                <a:ea typeface="Verdana" panose="020B0604030504040204" pitchFamily="34" charset="0"/>
                <a:cs typeface="Arial" panose="020B0604020202020204" pitchFamily="34" charset="0"/>
              </a:rPr>
              <a:t>4</a:t>
            </a:r>
          </a:p>
        </p:txBody>
      </p:sp>
      <p:sp>
        <p:nvSpPr>
          <p:cNvPr id="112" name="TextBox 111">
            <a:extLst>
              <a:ext uri="{FF2B5EF4-FFF2-40B4-BE49-F238E27FC236}">
                <a16:creationId xmlns:a16="http://schemas.microsoft.com/office/drawing/2014/main" id="{AC2FC3E4-623D-4E9B-B504-469873D199EA}"/>
              </a:ext>
            </a:extLst>
          </p:cNvPr>
          <p:cNvSpPr txBox="1"/>
          <p:nvPr/>
        </p:nvSpPr>
        <p:spPr>
          <a:xfrm>
            <a:off x="8282302" y="5185752"/>
            <a:ext cx="2827594" cy="230832"/>
          </a:xfrm>
          <a:prstGeom prst="rect">
            <a:avLst/>
          </a:prstGeom>
          <a:noFill/>
        </p:spPr>
        <p:txBody>
          <a:bodyPr wrap="square" rtlCol="0">
            <a:spAutoFit/>
          </a:bodyPr>
          <a:lstStyle/>
          <a:p>
            <a:r>
              <a:rPr lang="en-US" sz="900" dirty="0">
                <a:solidFill>
                  <a:prstClr val="black"/>
                </a:solidFill>
                <a:latin typeface="Arial"/>
                <a:cs typeface="Arial"/>
              </a:rPr>
              <a:t>Common to Mars ISRU, Carbothermal and ECLSS</a:t>
            </a:r>
          </a:p>
        </p:txBody>
      </p:sp>
      <p:sp>
        <p:nvSpPr>
          <p:cNvPr id="113" name="Rectangle 112">
            <a:extLst>
              <a:ext uri="{FF2B5EF4-FFF2-40B4-BE49-F238E27FC236}">
                <a16:creationId xmlns:a16="http://schemas.microsoft.com/office/drawing/2014/main" id="{E2FD10D5-AFE4-48E8-8EB1-B56FDB239AA8}"/>
              </a:ext>
            </a:extLst>
          </p:cNvPr>
          <p:cNvSpPr/>
          <p:nvPr/>
        </p:nvSpPr>
        <p:spPr>
          <a:xfrm>
            <a:off x="5436281" y="5122299"/>
            <a:ext cx="2260258" cy="1062888"/>
          </a:xfrm>
          <a:prstGeom prst="rect">
            <a:avLst/>
          </a:prstGeom>
          <a:noFill/>
          <a:ln w="12700" cap="flat" cmpd="sng" algn="ctr">
            <a:solidFill>
              <a:srgbClr val="0000FF"/>
            </a:solidFill>
            <a:prstDash val="lgDash"/>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23164F13-26CE-4BA2-B1DD-7F03BAB496B9}"/>
              </a:ext>
            </a:extLst>
          </p:cNvPr>
          <p:cNvSpPr/>
          <p:nvPr/>
        </p:nvSpPr>
        <p:spPr>
          <a:xfrm>
            <a:off x="8299489" y="5794227"/>
            <a:ext cx="2159886" cy="391303"/>
          </a:xfrm>
          <a:prstGeom prst="rect">
            <a:avLst/>
          </a:prstGeom>
          <a:noFill/>
          <a:ln w="19050" cap="flat" cmpd="sng" algn="ctr">
            <a:solidFill>
              <a:srgbClr val="00B050"/>
            </a:solidFill>
            <a:prstDash val="dash"/>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C82FF406-F76C-4C7C-A9FF-2B460AD90CBC}"/>
              </a:ext>
            </a:extLst>
          </p:cNvPr>
          <p:cNvSpPr/>
          <p:nvPr/>
        </p:nvSpPr>
        <p:spPr>
          <a:xfrm>
            <a:off x="8303330" y="5513944"/>
            <a:ext cx="2912435" cy="186225"/>
          </a:xfrm>
          <a:prstGeom prst="rect">
            <a:avLst/>
          </a:prstGeom>
          <a:noFill/>
          <a:ln w="19050" cap="flat" cmpd="sng" algn="ctr">
            <a:solidFill>
              <a:srgbClr val="00B050"/>
            </a:solidFill>
            <a:prstDash val="dash"/>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8EFADC31-8D5E-42DF-9929-29AB946A2FEC}"/>
              </a:ext>
            </a:extLst>
          </p:cNvPr>
          <p:cNvSpPr/>
          <p:nvPr/>
        </p:nvSpPr>
        <p:spPr>
          <a:xfrm>
            <a:off x="8310873" y="5218741"/>
            <a:ext cx="2904892" cy="193344"/>
          </a:xfrm>
          <a:prstGeom prst="rect">
            <a:avLst/>
          </a:prstGeom>
          <a:noFill/>
          <a:ln w="19050" cap="flat" cmpd="sng" algn="ctr">
            <a:solidFill>
              <a:srgbClr val="0000FF"/>
            </a:solidFill>
            <a:prstDash val="dash"/>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120" name="Picture 119">
            <a:extLst>
              <a:ext uri="{FF2B5EF4-FFF2-40B4-BE49-F238E27FC236}">
                <a16:creationId xmlns:a16="http://schemas.microsoft.com/office/drawing/2014/main" id="{C74C6531-5AC8-4922-A65D-9E6A505DE890}"/>
              </a:ext>
            </a:extLst>
          </p:cNvPr>
          <p:cNvPicPr>
            <a:picLocks noChangeAspect="1"/>
          </p:cNvPicPr>
          <p:nvPr/>
        </p:nvPicPr>
        <p:blipFill rotWithShape="1">
          <a:blip r:embed="rId12"/>
          <a:srcRect l="5445" r="6991"/>
          <a:stretch/>
        </p:blipFill>
        <p:spPr>
          <a:xfrm>
            <a:off x="1113228" y="5601487"/>
            <a:ext cx="935236" cy="495730"/>
          </a:xfrm>
          <a:prstGeom prst="rect">
            <a:avLst/>
          </a:prstGeom>
        </p:spPr>
      </p:pic>
      <p:pic>
        <p:nvPicPr>
          <p:cNvPr id="121" name="Picture 120">
            <a:extLst>
              <a:ext uri="{FF2B5EF4-FFF2-40B4-BE49-F238E27FC236}">
                <a16:creationId xmlns:a16="http://schemas.microsoft.com/office/drawing/2014/main" id="{F4051B58-0AA9-4155-96D6-B8E621D93DA9}"/>
              </a:ext>
            </a:extLst>
          </p:cNvPr>
          <p:cNvPicPr>
            <a:picLocks noChangeAspect="1"/>
          </p:cNvPicPr>
          <p:nvPr/>
        </p:nvPicPr>
        <p:blipFill>
          <a:blip r:embed="rId13"/>
          <a:stretch>
            <a:fillRect/>
          </a:stretch>
        </p:blipFill>
        <p:spPr>
          <a:xfrm>
            <a:off x="10571246" y="5782571"/>
            <a:ext cx="434508" cy="423382"/>
          </a:xfrm>
          <a:prstGeom prst="rect">
            <a:avLst/>
          </a:prstGeom>
        </p:spPr>
      </p:pic>
      <p:grpSp>
        <p:nvGrpSpPr>
          <p:cNvPr id="122" name="Group 121">
            <a:extLst>
              <a:ext uri="{FF2B5EF4-FFF2-40B4-BE49-F238E27FC236}">
                <a16:creationId xmlns:a16="http://schemas.microsoft.com/office/drawing/2014/main" id="{34C898F2-E1A6-45EC-ADDA-89B504F2FA81}"/>
              </a:ext>
            </a:extLst>
          </p:cNvPr>
          <p:cNvGrpSpPr/>
          <p:nvPr/>
        </p:nvGrpSpPr>
        <p:grpSpPr>
          <a:xfrm>
            <a:off x="2360451" y="4648225"/>
            <a:ext cx="1009650" cy="372846"/>
            <a:chOff x="1993324" y="3917373"/>
            <a:chExt cx="1346200" cy="672838"/>
          </a:xfrm>
          <a:noFill/>
        </p:grpSpPr>
        <p:sp>
          <p:nvSpPr>
            <p:cNvPr id="124" name="Rectangle 123">
              <a:extLst>
                <a:ext uri="{FF2B5EF4-FFF2-40B4-BE49-F238E27FC236}">
                  <a16:creationId xmlns:a16="http://schemas.microsoft.com/office/drawing/2014/main" id="{767DF573-68A7-4893-B783-55EB4092E13A}"/>
                </a:ext>
              </a:extLst>
            </p:cNvPr>
            <p:cNvSpPr/>
            <p:nvPr/>
          </p:nvSpPr>
          <p:spPr bwMode="auto">
            <a:xfrm>
              <a:off x="2023918" y="3917373"/>
              <a:ext cx="1242290" cy="641927"/>
            </a:xfrm>
            <a:prstGeom prst="rect">
              <a:avLst/>
            </a:prstGeom>
            <a:solidFill>
              <a:schemeClr val="tx1"/>
            </a:solid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123" name="TextBox 122">
              <a:extLst>
                <a:ext uri="{FF2B5EF4-FFF2-40B4-BE49-F238E27FC236}">
                  <a16:creationId xmlns:a16="http://schemas.microsoft.com/office/drawing/2014/main" id="{ADD88C05-6835-4213-BAF5-B10D7DCEB365}"/>
                </a:ext>
              </a:extLst>
            </p:cNvPr>
            <p:cNvSpPr txBox="1"/>
            <p:nvPr/>
          </p:nvSpPr>
          <p:spPr>
            <a:xfrm>
              <a:off x="1993324" y="3923714"/>
              <a:ext cx="1346200" cy="666497"/>
            </a:xfrm>
            <a:prstGeom prst="rect">
              <a:avLst/>
            </a:prstGeom>
            <a:grp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92D050"/>
                  </a:solidFill>
                  <a:effectLst/>
                  <a:uLnTx/>
                  <a:uFillTx/>
                </a:rPr>
                <a:t>Concentrated Solar Energy</a:t>
              </a:r>
            </a:p>
          </p:txBody>
        </p:sp>
      </p:grpSp>
      <p:cxnSp>
        <p:nvCxnSpPr>
          <p:cNvPr id="125" name="Straight Arrow Connector 124">
            <a:extLst>
              <a:ext uri="{FF2B5EF4-FFF2-40B4-BE49-F238E27FC236}">
                <a16:creationId xmlns:a16="http://schemas.microsoft.com/office/drawing/2014/main" id="{6ADD242E-C67E-4948-B378-ADCA856B1A92}"/>
              </a:ext>
            </a:extLst>
          </p:cNvPr>
          <p:cNvCxnSpPr/>
          <p:nvPr/>
        </p:nvCxnSpPr>
        <p:spPr>
          <a:xfrm>
            <a:off x="3310626" y="5021397"/>
            <a:ext cx="345306" cy="171157"/>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pic>
        <p:nvPicPr>
          <p:cNvPr id="126" name="Picture 125">
            <a:extLst>
              <a:ext uri="{FF2B5EF4-FFF2-40B4-BE49-F238E27FC236}">
                <a16:creationId xmlns:a16="http://schemas.microsoft.com/office/drawing/2014/main" id="{B3094DA1-1566-44AA-A10A-435682799335}"/>
              </a:ext>
            </a:extLst>
          </p:cNvPr>
          <p:cNvPicPr>
            <a:picLocks noChangeAspect="1"/>
          </p:cNvPicPr>
          <p:nvPr/>
        </p:nvPicPr>
        <p:blipFill>
          <a:blip r:embed="rId14"/>
          <a:stretch>
            <a:fillRect/>
          </a:stretch>
        </p:blipFill>
        <p:spPr>
          <a:xfrm>
            <a:off x="4757825" y="5422850"/>
            <a:ext cx="554105" cy="248709"/>
          </a:xfrm>
          <a:prstGeom prst="rect">
            <a:avLst/>
          </a:prstGeom>
        </p:spPr>
      </p:pic>
      <p:sp>
        <p:nvSpPr>
          <p:cNvPr id="127" name="TextBox 126">
            <a:extLst>
              <a:ext uri="{FF2B5EF4-FFF2-40B4-BE49-F238E27FC236}">
                <a16:creationId xmlns:a16="http://schemas.microsoft.com/office/drawing/2014/main" id="{8A707422-EC07-4A71-857C-EED4C34944AF}"/>
              </a:ext>
            </a:extLst>
          </p:cNvPr>
          <p:cNvSpPr txBox="1"/>
          <p:nvPr/>
        </p:nvSpPr>
        <p:spPr>
          <a:xfrm>
            <a:off x="8282302" y="5484792"/>
            <a:ext cx="2342202"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a:cs typeface="Arial"/>
              </a:rPr>
              <a:t>Common to Mars ISRU and Carbothermal</a:t>
            </a:r>
            <a:endParaRPr kumimoji="0" lang="en-US" sz="1800" b="0" i="0" u="none" strike="noStrike" kern="0" cap="none" spc="0" normalizeH="0" baseline="0" noProof="0" dirty="0">
              <a:ln>
                <a:noFill/>
              </a:ln>
              <a:solidFill>
                <a:prstClr val="black"/>
              </a:solidFill>
              <a:effectLst/>
              <a:uLnTx/>
              <a:uFillTx/>
            </a:endParaRPr>
          </a:p>
        </p:txBody>
      </p:sp>
      <p:cxnSp>
        <p:nvCxnSpPr>
          <p:cNvPr id="128" name="Straight Arrow Connector 127">
            <a:extLst>
              <a:ext uri="{FF2B5EF4-FFF2-40B4-BE49-F238E27FC236}">
                <a16:creationId xmlns:a16="http://schemas.microsoft.com/office/drawing/2014/main" id="{2530F5CC-B4B2-428A-91C5-1114DDB99004}"/>
              </a:ext>
            </a:extLst>
          </p:cNvPr>
          <p:cNvCxnSpPr>
            <a:cxnSpLocks/>
            <a:stCxn id="62" idx="3"/>
          </p:cNvCxnSpPr>
          <p:nvPr/>
        </p:nvCxnSpPr>
        <p:spPr>
          <a:xfrm>
            <a:off x="4585938" y="5359062"/>
            <a:ext cx="835553" cy="309"/>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pic>
        <p:nvPicPr>
          <p:cNvPr id="131" name="Picture 130">
            <a:extLst>
              <a:ext uri="{FF2B5EF4-FFF2-40B4-BE49-F238E27FC236}">
                <a16:creationId xmlns:a16="http://schemas.microsoft.com/office/drawing/2014/main" id="{751A375D-5D43-4C7A-8D6F-EA06D4B1C2BB}"/>
              </a:ext>
            </a:extLst>
          </p:cNvPr>
          <p:cNvPicPr>
            <a:picLocks noChangeAspect="1"/>
          </p:cNvPicPr>
          <p:nvPr/>
        </p:nvPicPr>
        <p:blipFill>
          <a:blip r:embed="rId15"/>
          <a:stretch>
            <a:fillRect/>
          </a:stretch>
        </p:blipFill>
        <p:spPr>
          <a:xfrm>
            <a:off x="3708353" y="4922627"/>
            <a:ext cx="313300" cy="229753"/>
          </a:xfrm>
          <a:prstGeom prst="rect">
            <a:avLst/>
          </a:prstGeom>
        </p:spPr>
      </p:pic>
      <p:sp>
        <p:nvSpPr>
          <p:cNvPr id="132" name="Rectangle 131">
            <a:extLst>
              <a:ext uri="{FF2B5EF4-FFF2-40B4-BE49-F238E27FC236}">
                <a16:creationId xmlns:a16="http://schemas.microsoft.com/office/drawing/2014/main" id="{995028FE-5653-4F68-B37F-4ADEA03CBB44}"/>
              </a:ext>
            </a:extLst>
          </p:cNvPr>
          <p:cNvSpPr/>
          <p:nvPr/>
        </p:nvSpPr>
        <p:spPr>
          <a:xfrm>
            <a:off x="1072602" y="5138768"/>
            <a:ext cx="2267191" cy="435333"/>
          </a:xfrm>
          <a:prstGeom prst="rect">
            <a:avLst/>
          </a:prstGeom>
          <a:noFill/>
          <a:ln w="19050" cap="flat" cmpd="sng" algn="ctr">
            <a:solidFill>
              <a:srgbClr val="00B050"/>
            </a:solidFill>
            <a:prstDash val="dash"/>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34" name="Rectangle: Rounded Corners 133">
            <a:extLst>
              <a:ext uri="{FF2B5EF4-FFF2-40B4-BE49-F238E27FC236}">
                <a16:creationId xmlns:a16="http://schemas.microsoft.com/office/drawing/2014/main" id="{2B6D1D9B-F1EE-47C8-9016-1071C8575E54}"/>
              </a:ext>
            </a:extLst>
          </p:cNvPr>
          <p:cNvSpPr/>
          <p:nvPr/>
        </p:nvSpPr>
        <p:spPr>
          <a:xfrm>
            <a:off x="313165" y="4574601"/>
            <a:ext cx="11612144" cy="1718976"/>
          </a:xfrm>
          <a:prstGeom prst="roundRect">
            <a:avLst>
              <a:gd name="adj" fmla="val 6197"/>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TextBox 137">
            <a:extLst>
              <a:ext uri="{FF2B5EF4-FFF2-40B4-BE49-F238E27FC236}">
                <a16:creationId xmlns:a16="http://schemas.microsoft.com/office/drawing/2014/main" id="{3D7538DE-77CF-4284-B477-629D122E6BD5}"/>
              </a:ext>
            </a:extLst>
          </p:cNvPr>
          <p:cNvSpPr txBox="1"/>
          <p:nvPr/>
        </p:nvSpPr>
        <p:spPr>
          <a:xfrm>
            <a:off x="0" y="1109159"/>
            <a:ext cx="12192000" cy="461665"/>
          </a:xfrm>
          <a:prstGeom prst="rect">
            <a:avLst/>
          </a:prstGeom>
          <a:noFill/>
        </p:spPr>
        <p:txBody>
          <a:bodyPr wrap="square" rtlCol="0">
            <a:spAutoFit/>
          </a:bodyPr>
          <a:lstStyle/>
          <a:p>
            <a:pPr algn="ctr"/>
            <a:r>
              <a:rPr lang="en-US" sz="1200" i="1" dirty="0">
                <a:latin typeface="Arial" panose="020B0604020202020204" pitchFamily="34" charset="0"/>
                <a:cs typeface="Arial" panose="020B0604020202020204" pitchFamily="34" charset="0"/>
              </a:rPr>
              <a:t>CaRD project scope includes all of the subsystems necessary to determine the performance  of the carbothermal reduction process (SiO</a:t>
            </a:r>
            <a:r>
              <a:rPr lang="en-US" sz="1200" i="1" baseline="-25000" dirty="0">
                <a:latin typeface="Arial" panose="020B0604020202020204" pitchFamily="34" charset="0"/>
                <a:cs typeface="Arial" panose="020B0604020202020204" pitchFamily="34" charset="0"/>
              </a:rPr>
              <a:t>2</a:t>
            </a:r>
            <a:r>
              <a:rPr lang="en-US" sz="1200" i="1" dirty="0">
                <a:latin typeface="Arial" panose="020B0604020202020204" pitchFamily="34" charset="0"/>
                <a:cs typeface="Arial" panose="020B0604020202020204" pitchFamily="34" charset="0"/>
              </a:rPr>
              <a:t> + 2C </a:t>
            </a:r>
            <a:r>
              <a:rPr lang="en-US" sz="1200" i="1" dirty="0">
                <a:latin typeface="Arial" panose="020B0604020202020204" pitchFamily="34" charset="0"/>
                <a:cs typeface="Arial" panose="020B0604020202020204" pitchFamily="34" charset="0"/>
                <a:sym typeface="Wingdings" panose="05000000000000000000" pitchFamily="2" charset="2"/>
              </a:rPr>
              <a:t> Si + 2CO) on the lunar surface.</a:t>
            </a:r>
          </a:p>
          <a:p>
            <a:pPr algn="ctr"/>
            <a:r>
              <a:rPr lang="en-US" sz="1200" i="1" dirty="0">
                <a:latin typeface="Arial" panose="020B0604020202020204" pitchFamily="34" charset="0"/>
                <a:cs typeface="Arial" panose="020B0604020202020204" pitchFamily="34" charset="0"/>
                <a:sym typeface="Wingdings" panose="05000000000000000000" pitchFamily="2" charset="2"/>
              </a:rPr>
              <a:t>Downstream components that convert CO into oxygen gas can be implemented at a larger scale once the yield is known. </a:t>
            </a:r>
            <a:endParaRPr lang="en-US" sz="1200" i="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422506C-D701-41AC-BA1F-D2D2CF303917}"/>
              </a:ext>
            </a:extLst>
          </p:cNvPr>
          <p:cNvPicPr>
            <a:picLocks noChangeAspect="1"/>
          </p:cNvPicPr>
          <p:nvPr/>
        </p:nvPicPr>
        <p:blipFill>
          <a:blip r:embed="rId16">
            <a:clrChange>
              <a:clrFrom>
                <a:srgbClr val="F7F7F7"/>
              </a:clrFrom>
              <a:clrTo>
                <a:srgbClr val="F7F7F7">
                  <a:alpha val="0"/>
                </a:srgbClr>
              </a:clrTo>
            </a:clrChange>
          </a:blip>
          <a:stretch>
            <a:fillRect/>
          </a:stretch>
        </p:blipFill>
        <p:spPr>
          <a:xfrm>
            <a:off x="6223244" y="5498967"/>
            <a:ext cx="494704" cy="366209"/>
          </a:xfrm>
          <a:prstGeom prst="rect">
            <a:avLst/>
          </a:prstGeom>
        </p:spPr>
      </p:pic>
      <p:sp>
        <p:nvSpPr>
          <p:cNvPr id="129" name="TextBox 128">
            <a:extLst>
              <a:ext uri="{FF2B5EF4-FFF2-40B4-BE49-F238E27FC236}">
                <a16:creationId xmlns:a16="http://schemas.microsoft.com/office/drawing/2014/main" id="{A9908280-488B-4677-82C3-990353F3AABE}"/>
              </a:ext>
            </a:extLst>
          </p:cNvPr>
          <p:cNvSpPr txBox="1"/>
          <p:nvPr/>
        </p:nvSpPr>
        <p:spPr>
          <a:xfrm>
            <a:off x="8310873" y="4919546"/>
            <a:ext cx="2904892" cy="230832"/>
          </a:xfrm>
          <a:prstGeom prst="rect">
            <a:avLst/>
          </a:prstGeom>
          <a:solidFill>
            <a:schemeClr val="tx2">
              <a:lumMod val="75000"/>
            </a:schemeClr>
          </a:solidFill>
          <a:ln>
            <a:solidFill>
              <a:schemeClr val="tx1"/>
            </a:solidFill>
          </a:ln>
        </p:spPr>
        <p:txBody>
          <a:bodyPr wrap="square" rtlCol="0">
            <a:spAutoFit/>
          </a:bodyPr>
          <a:lstStyle/>
          <a:p>
            <a:r>
              <a:rPr lang="en-US" sz="900" dirty="0">
                <a:solidFill>
                  <a:schemeClr val="bg1"/>
                </a:solidFill>
                <a:latin typeface="Arial"/>
                <a:cs typeface="Arial"/>
              </a:rPr>
              <a:t>Included in Digital Engineering Design Center Project</a:t>
            </a:r>
          </a:p>
        </p:txBody>
      </p:sp>
      <p:sp>
        <p:nvSpPr>
          <p:cNvPr id="140" name="TextBox 139">
            <a:extLst>
              <a:ext uri="{FF2B5EF4-FFF2-40B4-BE49-F238E27FC236}">
                <a16:creationId xmlns:a16="http://schemas.microsoft.com/office/drawing/2014/main" id="{F46101F0-5866-46FE-B93D-9B09D2112839}"/>
              </a:ext>
            </a:extLst>
          </p:cNvPr>
          <p:cNvSpPr txBox="1"/>
          <p:nvPr/>
        </p:nvSpPr>
        <p:spPr>
          <a:xfrm>
            <a:off x="8317345" y="4654079"/>
            <a:ext cx="2887488" cy="230832"/>
          </a:xfrm>
          <a:prstGeom prst="rect">
            <a:avLst/>
          </a:prstGeom>
          <a:solidFill>
            <a:schemeClr val="tx1"/>
          </a:solidFill>
          <a:ln>
            <a:solidFill>
              <a:schemeClr val="tx1"/>
            </a:solidFill>
          </a:ln>
        </p:spPr>
        <p:txBody>
          <a:bodyPr wrap="square" rtlCol="0">
            <a:spAutoFit/>
          </a:bodyPr>
          <a:lstStyle/>
          <a:p>
            <a:r>
              <a:rPr lang="en-US" sz="900" dirty="0">
                <a:solidFill>
                  <a:srgbClr val="92D050"/>
                </a:solidFill>
                <a:latin typeface="Arial"/>
                <a:cs typeface="Arial"/>
              </a:rPr>
              <a:t>Included in CaRD Project </a:t>
            </a:r>
          </a:p>
        </p:txBody>
      </p:sp>
      <p:sp>
        <p:nvSpPr>
          <p:cNvPr id="141" name="TextBox 140">
            <a:extLst>
              <a:ext uri="{FF2B5EF4-FFF2-40B4-BE49-F238E27FC236}">
                <a16:creationId xmlns:a16="http://schemas.microsoft.com/office/drawing/2014/main" id="{D58EB7C2-93FE-4405-9A93-7E16007006B5}"/>
              </a:ext>
            </a:extLst>
          </p:cNvPr>
          <p:cNvSpPr txBox="1"/>
          <p:nvPr/>
        </p:nvSpPr>
        <p:spPr>
          <a:xfrm>
            <a:off x="7181169" y="5524204"/>
            <a:ext cx="415257" cy="244106"/>
          </a:xfrm>
          <a:prstGeom prst="rect">
            <a:avLst/>
          </a:prstGeom>
          <a:noFill/>
        </p:spPr>
        <p:txBody>
          <a:bodyPr wrap="square" rtlCol="0">
            <a:spAutoFit/>
          </a:bodyPr>
          <a:lstStyle/>
          <a:p>
            <a:pPr algn="ctr">
              <a:lnSpc>
                <a:spcPct val="150000"/>
              </a:lnSpc>
            </a:pPr>
            <a:r>
              <a:rPr lang="en-US" sz="750" dirty="0">
                <a:solidFill>
                  <a:prstClr val="black"/>
                </a:solidFill>
                <a:ea typeface="Verdana" panose="020B0604030504040204" pitchFamily="34" charset="0"/>
                <a:cs typeface="Arial" panose="020B0604020202020204" pitchFamily="34" charset="0"/>
              </a:rPr>
              <a:t>H</a:t>
            </a:r>
            <a:r>
              <a:rPr lang="en-US" sz="750" baseline="-25000" dirty="0">
                <a:solidFill>
                  <a:prstClr val="black"/>
                </a:solidFill>
                <a:ea typeface="Verdana" panose="020B0604030504040204" pitchFamily="34" charset="0"/>
                <a:cs typeface="Arial" panose="020B0604020202020204" pitchFamily="34" charset="0"/>
              </a:rPr>
              <a:t>2</a:t>
            </a:r>
            <a:r>
              <a:rPr lang="en-US" sz="750" dirty="0">
                <a:solidFill>
                  <a:prstClr val="black"/>
                </a:solidFill>
                <a:ea typeface="Verdana" panose="020B0604030504040204" pitchFamily="34" charset="0"/>
                <a:cs typeface="Arial" panose="020B0604020202020204" pitchFamily="34" charset="0"/>
              </a:rPr>
              <a:t>O</a:t>
            </a:r>
          </a:p>
        </p:txBody>
      </p:sp>
      <p:cxnSp>
        <p:nvCxnSpPr>
          <p:cNvPr id="142" name="Straight Arrow Connector 141">
            <a:extLst>
              <a:ext uri="{FF2B5EF4-FFF2-40B4-BE49-F238E27FC236}">
                <a16:creationId xmlns:a16="http://schemas.microsoft.com/office/drawing/2014/main" id="{147FF53C-3B32-4F8A-8BEA-876673C840BD}"/>
              </a:ext>
            </a:extLst>
          </p:cNvPr>
          <p:cNvCxnSpPr>
            <a:cxnSpLocks/>
            <a:stCxn id="83" idx="2"/>
            <a:endCxn id="79" idx="0"/>
          </p:cNvCxnSpPr>
          <p:nvPr/>
        </p:nvCxnSpPr>
        <p:spPr>
          <a:xfrm flipH="1">
            <a:off x="7227440" y="5519619"/>
            <a:ext cx="1344" cy="281887"/>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61" name="Connector: Elbow 60">
            <a:extLst>
              <a:ext uri="{FF2B5EF4-FFF2-40B4-BE49-F238E27FC236}">
                <a16:creationId xmlns:a16="http://schemas.microsoft.com/office/drawing/2014/main" id="{992CE9EB-4100-451B-AB1D-12A257ADB38D}"/>
              </a:ext>
            </a:extLst>
          </p:cNvPr>
          <p:cNvCxnSpPr>
            <a:stCxn id="78" idx="1"/>
            <a:endCxn id="119" idx="2"/>
          </p:cNvCxnSpPr>
          <p:nvPr/>
        </p:nvCxnSpPr>
        <p:spPr>
          <a:xfrm rot="10800000">
            <a:off x="5867853" y="5519619"/>
            <a:ext cx="872633" cy="480111"/>
          </a:xfrm>
          <a:prstGeom prst="bentConnector2">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07" name="Picture 106">
            <a:extLst>
              <a:ext uri="{FF2B5EF4-FFF2-40B4-BE49-F238E27FC236}">
                <a16:creationId xmlns:a16="http://schemas.microsoft.com/office/drawing/2014/main" id="{2095274D-0107-4A9C-849B-F66ECC19A42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4738" y="160638"/>
            <a:ext cx="990306" cy="824176"/>
          </a:xfrm>
          <a:prstGeom prst="rect">
            <a:avLst/>
          </a:prstGeom>
        </p:spPr>
      </p:pic>
      <p:sp>
        <p:nvSpPr>
          <p:cNvPr id="2" name="TextBox 1">
            <a:extLst>
              <a:ext uri="{FF2B5EF4-FFF2-40B4-BE49-F238E27FC236}">
                <a16:creationId xmlns:a16="http://schemas.microsoft.com/office/drawing/2014/main" id="{6CAC009F-A65E-453E-9A6D-45031EC59DDA}"/>
              </a:ext>
            </a:extLst>
          </p:cNvPr>
          <p:cNvSpPr txBox="1"/>
          <p:nvPr/>
        </p:nvSpPr>
        <p:spPr>
          <a:xfrm>
            <a:off x="298560" y="6400800"/>
            <a:ext cx="11794827" cy="369332"/>
          </a:xfrm>
          <a:prstGeom prst="rect">
            <a:avLst/>
          </a:prstGeom>
          <a:noFill/>
        </p:spPr>
        <p:txBody>
          <a:bodyPr wrap="square" rtlCol="0">
            <a:spAutoFit/>
          </a:bodyPr>
          <a:lstStyle/>
          <a:p>
            <a:r>
              <a:rPr lang="en-US" dirty="0">
                <a:hlinkClick r:id="rId17"/>
              </a:rPr>
              <a:t>The current cost to land 1kg on the lunar surface is $1.2M</a:t>
            </a:r>
            <a:r>
              <a:rPr lang="en-US" dirty="0"/>
              <a:t>. At that rate, landing 10 </a:t>
            </a:r>
            <a:r>
              <a:rPr lang="en-US" dirty="0" err="1"/>
              <a:t>tonnes</a:t>
            </a:r>
            <a:r>
              <a:rPr lang="en-US" dirty="0"/>
              <a:t> of LOX would cost $12B</a:t>
            </a:r>
          </a:p>
        </p:txBody>
      </p:sp>
    </p:spTree>
    <p:extLst>
      <p:ext uri="{BB962C8B-B14F-4D97-AF65-F5344CB8AC3E}">
        <p14:creationId xmlns:p14="http://schemas.microsoft.com/office/powerpoint/2010/main" val="97043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a:extLst>
              <a:ext uri="{FF2B5EF4-FFF2-40B4-BE49-F238E27FC236}">
                <a16:creationId xmlns:a16="http://schemas.microsoft.com/office/drawing/2014/main" id="{99245267-19B5-4FDA-81E5-0B96F666EC13}"/>
              </a:ext>
            </a:extLst>
          </p:cNvPr>
          <p:cNvPicPr>
            <a:picLocks noChangeAspect="1"/>
          </p:cNvPicPr>
          <p:nvPr/>
        </p:nvPicPr>
        <p:blipFill>
          <a:blip r:embed="rId3"/>
          <a:stretch>
            <a:fillRect/>
          </a:stretch>
        </p:blipFill>
        <p:spPr>
          <a:xfrm>
            <a:off x="57312" y="1663594"/>
            <a:ext cx="5603245" cy="3530812"/>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197239" y="121312"/>
            <a:ext cx="990306" cy="824176"/>
          </a:xfrm>
          <a:prstGeom prst="rect">
            <a:avLst/>
          </a:prstGeom>
        </p:spPr>
      </p:pic>
      <p:sp>
        <p:nvSpPr>
          <p:cNvPr id="7" name="Slide Number Placeholder 6"/>
          <p:cNvSpPr>
            <a:spLocks noGrp="1"/>
          </p:cNvSpPr>
          <p:nvPr>
            <p:ph type="sldNum" sz="quarter" idx="10"/>
          </p:nvPr>
        </p:nvSpPr>
        <p:spPr>
          <a:xfrm>
            <a:off x="11789664" y="6414247"/>
            <a:ext cx="402336" cy="228600"/>
          </a:xfrm>
        </p:spPr>
        <p:txBody>
          <a:bodyPr/>
          <a:lstStyle/>
          <a:p>
            <a:pPr>
              <a:defRPr/>
            </a:pPr>
            <a:fld id="{75D13D49-2B6F-174C-9E1E-1013A06E5C50}" type="slidenum">
              <a:rPr lang="uk-UA" smtClean="0"/>
              <a:pPr>
                <a:defRPr/>
              </a:pPr>
              <a:t>10</a:t>
            </a:fld>
            <a:endParaRPr lang="uk-UA" dirty="0"/>
          </a:p>
        </p:txBody>
      </p:sp>
      <p:sp>
        <p:nvSpPr>
          <p:cNvPr id="8" name="Title 1"/>
          <p:cNvSpPr>
            <a:spLocks noGrp="1"/>
          </p:cNvSpPr>
          <p:nvPr>
            <p:ph type="title"/>
          </p:nvPr>
        </p:nvSpPr>
        <p:spPr>
          <a:xfrm>
            <a:off x="1202076" y="54089"/>
            <a:ext cx="9931750" cy="1066800"/>
          </a:xfrm>
        </p:spPr>
        <p:txBody>
          <a:bodyPr/>
          <a:lstStyle/>
          <a:p>
            <a:r>
              <a:rPr lang="en-US" sz="2800" dirty="0"/>
              <a:t>Scalability &amp; Modularity</a:t>
            </a:r>
          </a:p>
        </p:txBody>
      </p:sp>
      <p:pic>
        <p:nvPicPr>
          <p:cNvPr id="14" name="Picture 13">
            <a:extLst>
              <a:ext uri="{FF2B5EF4-FFF2-40B4-BE49-F238E27FC236}">
                <a16:creationId xmlns:a16="http://schemas.microsoft.com/office/drawing/2014/main" id="{B9DC86B6-41CE-4E9F-BF5A-FD4A8BF2949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24738" y="160638"/>
            <a:ext cx="990306" cy="824176"/>
          </a:xfrm>
          <a:prstGeom prst="rect">
            <a:avLst/>
          </a:prstGeom>
        </p:spPr>
      </p:pic>
      <p:sp>
        <p:nvSpPr>
          <p:cNvPr id="6" name="TextBox 5">
            <a:extLst>
              <a:ext uri="{FF2B5EF4-FFF2-40B4-BE49-F238E27FC236}">
                <a16:creationId xmlns:a16="http://schemas.microsoft.com/office/drawing/2014/main" id="{319D613A-BAA3-4B04-AA8C-B1DCC1591CB4}"/>
              </a:ext>
            </a:extLst>
          </p:cNvPr>
          <p:cNvSpPr txBox="1"/>
          <p:nvPr/>
        </p:nvSpPr>
        <p:spPr>
          <a:xfrm>
            <a:off x="124738" y="5184220"/>
            <a:ext cx="6258133" cy="1508105"/>
          </a:xfrm>
          <a:prstGeom prst="rect">
            <a:avLst/>
          </a:prstGeom>
          <a:noFill/>
        </p:spPr>
        <p:txBody>
          <a:bodyPr wrap="square" rtlCol="0">
            <a:spAutoFit/>
          </a:bodyPr>
          <a:lstStyle/>
          <a:p>
            <a:r>
              <a:rPr lang="en-US" sz="1400" dirty="0"/>
              <a:t>Notional packaging of Mars ISRU module sized for 40% of Mars LOX/Methane. 3 modules x 40% = 120% of full scale</a:t>
            </a:r>
          </a:p>
          <a:p>
            <a:r>
              <a:rPr lang="en-US" sz="1100" dirty="0"/>
              <a:t>Reference: </a:t>
            </a:r>
            <a:r>
              <a:rPr lang="en-US" sz="1100" b="0" i="0" dirty="0">
                <a:solidFill>
                  <a:srgbClr val="222222"/>
                </a:solidFill>
                <a:effectLst/>
                <a:latin typeface="Arial" panose="020B0604020202020204" pitchFamily="34" charset="0"/>
                <a:hlinkClick r:id="rId5"/>
              </a:rPr>
              <a:t>Kleinhenz, J. E., &amp; Paz, A. (2017). An ISRU propellant production system for a fully fueled Mars Ascent Vehicle. In </a:t>
            </a:r>
            <a:r>
              <a:rPr lang="en-US" sz="1100" b="0" i="1" dirty="0">
                <a:solidFill>
                  <a:srgbClr val="222222"/>
                </a:solidFill>
                <a:effectLst/>
                <a:latin typeface="Arial" panose="020B0604020202020204" pitchFamily="34" charset="0"/>
                <a:hlinkClick r:id="rId5"/>
              </a:rPr>
              <a:t>10th Symposium on Space Resource Utilization</a:t>
            </a:r>
            <a:r>
              <a:rPr lang="en-US" sz="1100" b="0" i="0" dirty="0">
                <a:solidFill>
                  <a:srgbClr val="222222"/>
                </a:solidFill>
                <a:effectLst/>
                <a:latin typeface="Arial" panose="020B0604020202020204" pitchFamily="34" charset="0"/>
                <a:hlinkClick r:id="rId5"/>
              </a:rPr>
              <a:t> (p. 0423).</a:t>
            </a:r>
            <a:r>
              <a:rPr lang="en-US" sz="1100" dirty="0">
                <a:hlinkClick r:id="rId5"/>
              </a:rPr>
              <a:t> </a:t>
            </a:r>
            <a:endParaRPr lang="en-US" sz="1100" dirty="0"/>
          </a:p>
          <a:p>
            <a:endParaRPr lang="en-US" sz="1400" dirty="0"/>
          </a:p>
          <a:p>
            <a:r>
              <a:rPr lang="en-US" sz="1400" dirty="0"/>
              <a:t>Components common to Mars ISRU module would easily fit inside of a flex rover cargo box</a:t>
            </a:r>
          </a:p>
        </p:txBody>
      </p:sp>
      <p:pic>
        <p:nvPicPr>
          <p:cNvPr id="78" name="Picture 77">
            <a:extLst>
              <a:ext uri="{FF2B5EF4-FFF2-40B4-BE49-F238E27FC236}">
                <a16:creationId xmlns:a16="http://schemas.microsoft.com/office/drawing/2014/main" id="{40B66491-CAFC-408D-84BF-81F96FE91C78}"/>
              </a:ext>
            </a:extLst>
          </p:cNvPr>
          <p:cNvPicPr>
            <a:picLocks noChangeAspect="1"/>
          </p:cNvPicPr>
          <p:nvPr/>
        </p:nvPicPr>
        <p:blipFill>
          <a:blip r:embed="rId6"/>
          <a:stretch>
            <a:fillRect/>
          </a:stretch>
        </p:blipFill>
        <p:spPr>
          <a:xfrm>
            <a:off x="6270995" y="1399984"/>
            <a:ext cx="4121167" cy="5128563"/>
          </a:xfrm>
          <a:prstGeom prst="rect">
            <a:avLst/>
          </a:prstGeom>
        </p:spPr>
      </p:pic>
      <p:sp>
        <p:nvSpPr>
          <p:cNvPr id="79" name="TextBox 78">
            <a:extLst>
              <a:ext uri="{FF2B5EF4-FFF2-40B4-BE49-F238E27FC236}">
                <a16:creationId xmlns:a16="http://schemas.microsoft.com/office/drawing/2014/main" id="{7BBF0DA5-97D7-46FA-8B19-80E66BC0D9AF}"/>
              </a:ext>
            </a:extLst>
          </p:cNvPr>
          <p:cNvSpPr txBox="1"/>
          <p:nvPr/>
        </p:nvSpPr>
        <p:spPr>
          <a:xfrm>
            <a:off x="10126174" y="2215614"/>
            <a:ext cx="1864658" cy="430887"/>
          </a:xfrm>
          <a:prstGeom prst="rect">
            <a:avLst/>
          </a:prstGeom>
          <a:noFill/>
        </p:spPr>
        <p:txBody>
          <a:bodyPr wrap="square" rtlCol="0">
            <a:spAutoFit/>
          </a:bodyPr>
          <a:lstStyle/>
          <a:p>
            <a:r>
              <a:rPr lang="en-US" sz="1100" dirty="0"/>
              <a:t>180” DIA = Falcon 9 payload fairing diameter</a:t>
            </a:r>
          </a:p>
        </p:txBody>
      </p:sp>
      <p:sp>
        <p:nvSpPr>
          <p:cNvPr id="80" name="TextBox 79">
            <a:extLst>
              <a:ext uri="{FF2B5EF4-FFF2-40B4-BE49-F238E27FC236}">
                <a16:creationId xmlns:a16="http://schemas.microsoft.com/office/drawing/2014/main" id="{59E8796E-1EDF-40B9-BDF0-324F74198008}"/>
              </a:ext>
            </a:extLst>
          </p:cNvPr>
          <p:cNvSpPr txBox="1"/>
          <p:nvPr/>
        </p:nvSpPr>
        <p:spPr>
          <a:xfrm>
            <a:off x="10322886" y="2821902"/>
            <a:ext cx="1864658" cy="769441"/>
          </a:xfrm>
          <a:prstGeom prst="rect">
            <a:avLst/>
          </a:prstGeom>
          <a:noFill/>
        </p:spPr>
        <p:txBody>
          <a:bodyPr wrap="square" rtlCol="0">
            <a:spAutoFit/>
          </a:bodyPr>
          <a:lstStyle/>
          <a:p>
            <a:r>
              <a:rPr lang="en-US" sz="1100" dirty="0"/>
              <a:t>213” DIA = Minimum mirror diameter required for 1 </a:t>
            </a:r>
            <a:r>
              <a:rPr lang="en-US" sz="1100" dirty="0" err="1"/>
              <a:t>tonne</a:t>
            </a:r>
            <a:r>
              <a:rPr lang="en-US" sz="1100" dirty="0"/>
              <a:t> per year based on current results</a:t>
            </a:r>
          </a:p>
        </p:txBody>
      </p:sp>
      <p:cxnSp>
        <p:nvCxnSpPr>
          <p:cNvPr id="82" name="Straight Arrow Connector 81">
            <a:extLst>
              <a:ext uri="{FF2B5EF4-FFF2-40B4-BE49-F238E27FC236}">
                <a16:creationId xmlns:a16="http://schemas.microsoft.com/office/drawing/2014/main" id="{47968BFE-9F1B-490E-9527-BAED7E6BC47D}"/>
              </a:ext>
            </a:extLst>
          </p:cNvPr>
          <p:cNvCxnSpPr>
            <a:cxnSpLocks/>
            <a:stCxn id="77" idx="2"/>
          </p:cNvCxnSpPr>
          <p:nvPr/>
        </p:nvCxnSpPr>
        <p:spPr>
          <a:xfrm flipV="1">
            <a:off x="2858935" y="4814047"/>
            <a:ext cx="394869" cy="3803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a:extLst>
              <a:ext uri="{FF2B5EF4-FFF2-40B4-BE49-F238E27FC236}">
                <a16:creationId xmlns:a16="http://schemas.microsoft.com/office/drawing/2014/main" id="{8ED56040-AB77-4DA1-AB4A-6D0E5ACB18C0}"/>
              </a:ext>
            </a:extLst>
          </p:cNvPr>
          <p:cNvCxnSpPr>
            <a:cxnSpLocks/>
          </p:cNvCxnSpPr>
          <p:nvPr/>
        </p:nvCxnSpPr>
        <p:spPr>
          <a:xfrm flipV="1">
            <a:off x="6270995" y="5943600"/>
            <a:ext cx="1259358" cy="3496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aphicFrame>
        <p:nvGraphicFramePr>
          <p:cNvPr id="87" name="Table 86">
            <a:extLst>
              <a:ext uri="{FF2B5EF4-FFF2-40B4-BE49-F238E27FC236}">
                <a16:creationId xmlns:a16="http://schemas.microsoft.com/office/drawing/2014/main" id="{CA40EF7E-A288-4613-AEEA-ED5F6A50538F}"/>
              </a:ext>
            </a:extLst>
          </p:cNvPr>
          <p:cNvGraphicFramePr>
            <a:graphicFrameLocks noGrp="1"/>
          </p:cNvGraphicFramePr>
          <p:nvPr>
            <p:extLst>
              <p:ext uri="{D42A27DB-BD31-4B8C-83A1-F6EECF244321}">
                <p14:modId xmlns:p14="http://schemas.microsoft.com/office/powerpoint/2010/main" val="1563430626"/>
              </p:ext>
            </p:extLst>
          </p:nvPr>
        </p:nvGraphicFramePr>
        <p:xfrm>
          <a:off x="3056965" y="1172924"/>
          <a:ext cx="3501283" cy="781381"/>
        </p:xfrm>
        <a:graphic>
          <a:graphicData uri="http://schemas.openxmlformats.org/drawingml/2006/table">
            <a:tbl>
              <a:tblPr>
                <a:tableStyleId>{5940675A-B579-460E-94D1-54222C63F5DA}</a:tableStyleId>
              </a:tblPr>
              <a:tblGrid>
                <a:gridCol w="1353670">
                  <a:extLst>
                    <a:ext uri="{9D8B030D-6E8A-4147-A177-3AD203B41FA5}">
                      <a16:colId xmlns:a16="http://schemas.microsoft.com/office/drawing/2014/main" val="381642621"/>
                    </a:ext>
                  </a:extLst>
                </a:gridCol>
                <a:gridCol w="755855">
                  <a:extLst>
                    <a:ext uri="{9D8B030D-6E8A-4147-A177-3AD203B41FA5}">
                      <a16:colId xmlns:a16="http://schemas.microsoft.com/office/drawing/2014/main" val="2229067066"/>
                    </a:ext>
                  </a:extLst>
                </a:gridCol>
                <a:gridCol w="354356">
                  <a:extLst>
                    <a:ext uri="{9D8B030D-6E8A-4147-A177-3AD203B41FA5}">
                      <a16:colId xmlns:a16="http://schemas.microsoft.com/office/drawing/2014/main" val="2238415692"/>
                    </a:ext>
                  </a:extLst>
                </a:gridCol>
                <a:gridCol w="498099">
                  <a:extLst>
                    <a:ext uri="{9D8B030D-6E8A-4147-A177-3AD203B41FA5}">
                      <a16:colId xmlns:a16="http://schemas.microsoft.com/office/drawing/2014/main" val="3539155035"/>
                    </a:ext>
                  </a:extLst>
                </a:gridCol>
                <a:gridCol w="539303">
                  <a:extLst>
                    <a:ext uri="{9D8B030D-6E8A-4147-A177-3AD203B41FA5}">
                      <a16:colId xmlns:a16="http://schemas.microsoft.com/office/drawing/2014/main" val="3464848967"/>
                    </a:ext>
                  </a:extLst>
                </a:gridCol>
              </a:tblGrid>
              <a:tr h="227800">
                <a:tc>
                  <a:txBody>
                    <a:bodyPr/>
                    <a:lstStyle/>
                    <a:p>
                      <a:pPr algn="l" fontAlgn="b"/>
                      <a:endParaRPr lang="en-US" sz="1000" b="0" i="0" u="none" strike="noStrike" dirty="0">
                        <a:effectLst/>
                        <a:latin typeface="Arial" panose="020B0604020202020204" pitchFamily="34" charset="0"/>
                      </a:endParaRPr>
                    </a:p>
                  </a:txBody>
                  <a:tcPr marL="9525" marR="9525" marT="9525" marB="0" anchor="b"/>
                </a:tc>
                <a:tc>
                  <a:txBody>
                    <a:bodyPr/>
                    <a:lstStyle/>
                    <a:p>
                      <a:pPr algn="ctr" fontAlgn="b"/>
                      <a:r>
                        <a:rPr lang="en-US" sz="1000" b="0" u="none" strike="noStrike" dirty="0" err="1">
                          <a:effectLst/>
                        </a:rPr>
                        <a:t>Tonnes</a:t>
                      </a:r>
                      <a:r>
                        <a:rPr lang="en-US" sz="1000" b="0" u="none" strike="noStrike" dirty="0">
                          <a:effectLst/>
                        </a:rPr>
                        <a:t> of O</a:t>
                      </a:r>
                      <a:r>
                        <a:rPr lang="en-US" sz="1000" b="0" u="none" strike="noStrike" baseline="-25000" dirty="0">
                          <a:effectLst/>
                        </a:rPr>
                        <a:t>2</a:t>
                      </a:r>
                      <a:endParaRPr lang="en-US" sz="1000" b="0" i="0" u="none" strike="noStrike" dirty="0">
                        <a:effectLst/>
                        <a:latin typeface="Arial" panose="020B0604020202020204" pitchFamily="34" charset="0"/>
                      </a:endParaRPr>
                    </a:p>
                  </a:txBody>
                  <a:tcPr marL="9525" marR="9525" marT="9525" marB="0" anchor="b"/>
                </a:tc>
                <a:tc>
                  <a:txBody>
                    <a:bodyPr/>
                    <a:lstStyle/>
                    <a:p>
                      <a:pPr algn="ctr" fontAlgn="b"/>
                      <a:r>
                        <a:rPr lang="en-US" sz="1000" b="0" u="none" strike="noStrike" dirty="0">
                          <a:effectLst/>
                        </a:rPr>
                        <a:t>days</a:t>
                      </a:r>
                      <a:endParaRPr lang="en-US" sz="1000" b="0" i="0" u="none" strike="noStrike" dirty="0">
                        <a:effectLst/>
                        <a:latin typeface="Arial" panose="020B0604020202020204" pitchFamily="34" charset="0"/>
                      </a:endParaRPr>
                    </a:p>
                  </a:txBody>
                  <a:tcPr marL="9525" marR="9525" marT="9525" marB="0" anchor="b"/>
                </a:tc>
                <a:tc>
                  <a:txBody>
                    <a:bodyPr/>
                    <a:lstStyle/>
                    <a:p>
                      <a:pPr algn="l" fontAlgn="b"/>
                      <a:r>
                        <a:rPr lang="en-US" sz="1000" b="0" u="none" strike="noStrike">
                          <a:effectLst/>
                        </a:rPr>
                        <a:t>kg/day</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b="0" u="none" strike="noStrike">
                          <a:effectLst/>
                        </a:rPr>
                        <a:t>kg/hr</a:t>
                      </a:r>
                      <a:endParaRPr lang="en-US" sz="1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1528522372"/>
                  </a:ext>
                </a:extLst>
              </a:tr>
              <a:tr h="184527">
                <a:tc>
                  <a:txBody>
                    <a:bodyPr/>
                    <a:lstStyle/>
                    <a:p>
                      <a:pPr algn="l" fontAlgn="b"/>
                      <a:r>
                        <a:rPr lang="en-US" sz="1000" b="0" u="none" strike="noStrike" dirty="0">
                          <a:effectLst/>
                        </a:rPr>
                        <a:t>O2FR pilot plant</a:t>
                      </a:r>
                      <a:endParaRPr lang="en-US" sz="1000" b="0" i="0" u="none" strike="noStrike" dirty="0">
                        <a:effectLst/>
                        <a:latin typeface="Arial" panose="020B0604020202020204" pitchFamily="34" charset="0"/>
                      </a:endParaRPr>
                    </a:p>
                  </a:txBody>
                  <a:tcPr marL="9525" marR="9525" marT="9525" marB="0" anchor="b"/>
                </a:tc>
                <a:tc>
                  <a:txBody>
                    <a:bodyPr/>
                    <a:lstStyle/>
                    <a:p>
                      <a:pPr algn="r" fontAlgn="b"/>
                      <a:r>
                        <a:rPr lang="en-US" sz="1000" b="0" u="none" strike="noStrike">
                          <a:effectLst/>
                        </a:rPr>
                        <a:t>1.000</a:t>
                      </a:r>
                      <a:endParaRPr lang="en-US" sz="1000" b="0" i="0" u="none" strike="noStrike">
                        <a:effectLst/>
                        <a:latin typeface="Arial" panose="020B0604020202020204" pitchFamily="34" charset="0"/>
                      </a:endParaRPr>
                    </a:p>
                  </a:txBody>
                  <a:tcPr marL="9525" marR="9525" marT="9525" marB="0" anchor="b"/>
                </a:tc>
                <a:tc>
                  <a:txBody>
                    <a:bodyPr/>
                    <a:lstStyle/>
                    <a:p>
                      <a:pPr algn="r" fontAlgn="b"/>
                      <a:r>
                        <a:rPr lang="en-US" sz="1000" b="0" u="none" strike="noStrike" dirty="0">
                          <a:effectLst/>
                        </a:rPr>
                        <a:t>182</a:t>
                      </a:r>
                      <a:endParaRPr lang="en-US" sz="1000" b="0" i="0" u="none" strike="noStrike" dirty="0">
                        <a:effectLst/>
                        <a:latin typeface="Arial" panose="020B0604020202020204" pitchFamily="34" charset="0"/>
                      </a:endParaRPr>
                    </a:p>
                  </a:txBody>
                  <a:tcPr marL="9525" marR="9525" marT="9525" marB="0" anchor="b"/>
                </a:tc>
                <a:tc>
                  <a:txBody>
                    <a:bodyPr/>
                    <a:lstStyle/>
                    <a:p>
                      <a:pPr algn="r" fontAlgn="b"/>
                      <a:r>
                        <a:rPr lang="en-US" sz="1000" b="0" u="none" strike="noStrike" dirty="0">
                          <a:effectLst/>
                        </a:rPr>
                        <a:t>5.49</a:t>
                      </a:r>
                      <a:endParaRPr lang="en-US" sz="1000" b="0" i="0" u="none" strike="noStrike" dirty="0">
                        <a:effectLst/>
                        <a:latin typeface="Arial" panose="020B0604020202020204" pitchFamily="34" charset="0"/>
                      </a:endParaRPr>
                    </a:p>
                  </a:txBody>
                  <a:tcPr marL="9525" marR="9525" marT="9525" marB="0" anchor="b"/>
                </a:tc>
                <a:tc>
                  <a:txBody>
                    <a:bodyPr/>
                    <a:lstStyle/>
                    <a:p>
                      <a:pPr algn="r" fontAlgn="b"/>
                      <a:r>
                        <a:rPr lang="en-US" sz="1000" b="0" u="none" strike="noStrike" dirty="0">
                          <a:effectLst/>
                        </a:rPr>
                        <a:t>0.23</a:t>
                      </a:r>
                      <a:endParaRPr lang="en-US" sz="10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2155612783"/>
                  </a:ext>
                </a:extLst>
              </a:tr>
              <a:tr h="184527">
                <a:tc>
                  <a:txBody>
                    <a:bodyPr/>
                    <a:lstStyle/>
                    <a:p>
                      <a:pPr algn="l" fontAlgn="b"/>
                      <a:r>
                        <a:rPr lang="en-US" sz="1000" b="0" u="none" strike="noStrike" dirty="0">
                          <a:effectLst/>
                        </a:rPr>
                        <a:t>O2FR full scale O2FR </a:t>
                      </a:r>
                      <a:endParaRPr lang="en-US" sz="1000" b="0" i="0" u="none" strike="noStrike" dirty="0">
                        <a:effectLst/>
                        <a:latin typeface="Arial" panose="020B0604020202020204" pitchFamily="34" charset="0"/>
                      </a:endParaRPr>
                    </a:p>
                  </a:txBody>
                  <a:tcPr marL="9525" marR="9525" marT="9525" marB="0" anchor="b"/>
                </a:tc>
                <a:tc>
                  <a:txBody>
                    <a:bodyPr/>
                    <a:lstStyle/>
                    <a:p>
                      <a:pPr algn="r" fontAlgn="b"/>
                      <a:r>
                        <a:rPr lang="en-US" sz="1000" b="0" u="none" strike="noStrike">
                          <a:effectLst/>
                        </a:rPr>
                        <a:t>10.000</a:t>
                      </a:r>
                      <a:endParaRPr lang="en-US" sz="1000" b="0" i="0" u="none" strike="noStrike">
                        <a:effectLst/>
                        <a:latin typeface="Arial" panose="020B0604020202020204" pitchFamily="34" charset="0"/>
                      </a:endParaRPr>
                    </a:p>
                  </a:txBody>
                  <a:tcPr marL="9525" marR="9525" marT="9525" marB="0" anchor="b"/>
                </a:tc>
                <a:tc>
                  <a:txBody>
                    <a:bodyPr/>
                    <a:lstStyle/>
                    <a:p>
                      <a:pPr algn="r" fontAlgn="b"/>
                      <a:r>
                        <a:rPr lang="en-US" sz="1000" b="0" u="none" strike="noStrike">
                          <a:effectLst/>
                        </a:rPr>
                        <a:t>182</a:t>
                      </a:r>
                      <a:endParaRPr lang="en-US" sz="1000" b="0" i="0" u="none" strike="noStrike">
                        <a:effectLst/>
                        <a:latin typeface="Arial" panose="020B0604020202020204" pitchFamily="34" charset="0"/>
                      </a:endParaRPr>
                    </a:p>
                  </a:txBody>
                  <a:tcPr marL="9525" marR="9525" marT="9525" marB="0" anchor="b"/>
                </a:tc>
                <a:tc>
                  <a:txBody>
                    <a:bodyPr/>
                    <a:lstStyle/>
                    <a:p>
                      <a:pPr algn="r" fontAlgn="b"/>
                      <a:r>
                        <a:rPr lang="en-US" sz="1000" b="0" u="none" strike="noStrike">
                          <a:effectLst/>
                        </a:rPr>
                        <a:t>54.95</a:t>
                      </a:r>
                      <a:endParaRPr lang="en-US" sz="1000" b="0" i="0" u="none" strike="noStrike">
                        <a:effectLst/>
                        <a:latin typeface="Arial" panose="020B0604020202020204" pitchFamily="34" charset="0"/>
                      </a:endParaRPr>
                    </a:p>
                  </a:txBody>
                  <a:tcPr marL="9525" marR="9525" marT="9525" marB="0" anchor="b"/>
                </a:tc>
                <a:tc>
                  <a:txBody>
                    <a:bodyPr/>
                    <a:lstStyle/>
                    <a:p>
                      <a:pPr algn="r" fontAlgn="b"/>
                      <a:r>
                        <a:rPr lang="en-US" sz="1000" b="0" u="none" strike="noStrike">
                          <a:effectLst/>
                        </a:rPr>
                        <a:t>2.29</a:t>
                      </a:r>
                      <a:endParaRPr lang="en-US" sz="1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2969462373"/>
                  </a:ext>
                </a:extLst>
              </a:tr>
              <a:tr h="184527">
                <a:tc>
                  <a:txBody>
                    <a:bodyPr/>
                    <a:lstStyle/>
                    <a:p>
                      <a:pPr algn="l" fontAlgn="b"/>
                      <a:r>
                        <a:rPr lang="en-US" sz="1000" b="0" u="none" strike="noStrike" dirty="0">
                          <a:effectLst/>
                        </a:rPr>
                        <a:t>Mars ISRU LOX Methane </a:t>
                      </a:r>
                      <a:endParaRPr lang="en-US" sz="1000" b="0" i="0" u="none" strike="noStrike" dirty="0">
                        <a:effectLst/>
                        <a:latin typeface="Arial" panose="020B0604020202020204" pitchFamily="34" charset="0"/>
                      </a:endParaRPr>
                    </a:p>
                  </a:txBody>
                  <a:tcPr marL="9525" marR="9525" marT="9525" marB="0" anchor="b"/>
                </a:tc>
                <a:tc>
                  <a:txBody>
                    <a:bodyPr/>
                    <a:lstStyle/>
                    <a:p>
                      <a:pPr algn="r" fontAlgn="b"/>
                      <a:r>
                        <a:rPr lang="en-US" sz="1000" b="0" u="none" strike="noStrike" dirty="0">
                          <a:effectLst/>
                        </a:rPr>
                        <a:t>27.912</a:t>
                      </a:r>
                      <a:endParaRPr lang="en-US" sz="1000" b="0" i="0" u="none" strike="noStrike" dirty="0">
                        <a:effectLst/>
                        <a:latin typeface="Arial" panose="020B0604020202020204" pitchFamily="34" charset="0"/>
                      </a:endParaRPr>
                    </a:p>
                  </a:txBody>
                  <a:tcPr marL="9525" marR="9525" marT="9525" marB="0" anchor="b"/>
                </a:tc>
                <a:tc>
                  <a:txBody>
                    <a:bodyPr/>
                    <a:lstStyle/>
                    <a:p>
                      <a:pPr algn="r" fontAlgn="b"/>
                      <a:r>
                        <a:rPr lang="en-US" sz="1000" b="0" u="none" strike="noStrike" dirty="0">
                          <a:effectLst/>
                        </a:rPr>
                        <a:t>480</a:t>
                      </a:r>
                      <a:endParaRPr lang="en-US" sz="1000" b="0" i="0" u="none" strike="noStrike" dirty="0">
                        <a:effectLst/>
                        <a:latin typeface="Arial" panose="020B0604020202020204" pitchFamily="34" charset="0"/>
                      </a:endParaRPr>
                    </a:p>
                  </a:txBody>
                  <a:tcPr marL="9525" marR="9525" marT="9525" marB="0" anchor="b"/>
                </a:tc>
                <a:tc>
                  <a:txBody>
                    <a:bodyPr/>
                    <a:lstStyle/>
                    <a:p>
                      <a:pPr algn="r" fontAlgn="b"/>
                      <a:r>
                        <a:rPr lang="en-US" sz="1000" b="0" u="none" strike="noStrike" dirty="0">
                          <a:effectLst/>
                        </a:rPr>
                        <a:t>58.15</a:t>
                      </a:r>
                      <a:endParaRPr lang="en-US" sz="1000" b="0" i="0" u="none" strike="noStrike" dirty="0">
                        <a:effectLst/>
                        <a:latin typeface="Arial" panose="020B0604020202020204" pitchFamily="34" charset="0"/>
                      </a:endParaRPr>
                    </a:p>
                  </a:txBody>
                  <a:tcPr marL="9525" marR="9525" marT="9525" marB="0" anchor="b"/>
                </a:tc>
                <a:tc>
                  <a:txBody>
                    <a:bodyPr/>
                    <a:lstStyle/>
                    <a:p>
                      <a:pPr algn="r" fontAlgn="b"/>
                      <a:r>
                        <a:rPr lang="en-US" sz="1000" b="0" u="none" strike="noStrike" dirty="0">
                          <a:effectLst/>
                        </a:rPr>
                        <a:t>2.42</a:t>
                      </a:r>
                      <a:endParaRPr lang="en-US" sz="10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329522859"/>
                  </a:ext>
                </a:extLst>
              </a:tr>
            </a:tbl>
          </a:graphicData>
        </a:graphic>
      </p:graphicFrame>
      <p:cxnSp>
        <p:nvCxnSpPr>
          <p:cNvPr id="95" name="Straight Arrow Connector 94">
            <a:extLst>
              <a:ext uri="{FF2B5EF4-FFF2-40B4-BE49-F238E27FC236}">
                <a16:creationId xmlns:a16="http://schemas.microsoft.com/office/drawing/2014/main" id="{D301B867-6246-44DF-8FEC-A7DC4E35FAF4}"/>
              </a:ext>
            </a:extLst>
          </p:cNvPr>
          <p:cNvCxnSpPr>
            <a:cxnSpLocks/>
          </p:cNvCxnSpPr>
          <p:nvPr/>
        </p:nvCxnSpPr>
        <p:spPr>
          <a:xfrm flipH="1">
            <a:off x="9082185" y="5665694"/>
            <a:ext cx="8640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8" name="TextBox 97">
            <a:extLst>
              <a:ext uri="{FF2B5EF4-FFF2-40B4-BE49-F238E27FC236}">
                <a16:creationId xmlns:a16="http://schemas.microsoft.com/office/drawing/2014/main" id="{8B8273EF-79DA-47EE-AB42-F2ABC4A91EF8}"/>
              </a:ext>
            </a:extLst>
          </p:cNvPr>
          <p:cNvSpPr txBox="1"/>
          <p:nvPr/>
        </p:nvSpPr>
        <p:spPr>
          <a:xfrm>
            <a:off x="10013576" y="5248967"/>
            <a:ext cx="1977256" cy="646331"/>
          </a:xfrm>
          <a:prstGeom prst="rect">
            <a:avLst/>
          </a:prstGeom>
          <a:noFill/>
        </p:spPr>
        <p:txBody>
          <a:bodyPr wrap="square" rtlCol="0">
            <a:spAutoFit/>
          </a:bodyPr>
          <a:lstStyle/>
          <a:p>
            <a:r>
              <a:rPr lang="en-US" dirty="0">
                <a:hlinkClick r:id="rId7"/>
              </a:rPr>
              <a:t>Flex Rover cargo box volume</a:t>
            </a:r>
            <a:endParaRPr lang="en-US" dirty="0"/>
          </a:p>
        </p:txBody>
      </p:sp>
    </p:spTree>
    <p:extLst>
      <p:ext uri="{BB962C8B-B14F-4D97-AF65-F5344CB8AC3E}">
        <p14:creationId xmlns:p14="http://schemas.microsoft.com/office/powerpoint/2010/main" val="2690968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7239" y="121312"/>
            <a:ext cx="990306" cy="824176"/>
          </a:xfrm>
          <a:prstGeom prst="rect">
            <a:avLst/>
          </a:prstGeom>
        </p:spPr>
      </p:pic>
      <p:sp>
        <p:nvSpPr>
          <p:cNvPr id="7" name="Slide Number Placeholder 6"/>
          <p:cNvSpPr>
            <a:spLocks noGrp="1"/>
          </p:cNvSpPr>
          <p:nvPr>
            <p:ph type="sldNum" sz="quarter" idx="10"/>
          </p:nvPr>
        </p:nvSpPr>
        <p:spPr>
          <a:xfrm>
            <a:off x="11789664" y="6414247"/>
            <a:ext cx="402336" cy="228600"/>
          </a:xfrm>
        </p:spPr>
        <p:txBody>
          <a:bodyPr/>
          <a:lstStyle/>
          <a:p>
            <a:pPr>
              <a:defRPr/>
            </a:pPr>
            <a:fld id="{75D13D49-2B6F-174C-9E1E-1013A06E5C50}" type="slidenum">
              <a:rPr lang="uk-UA" smtClean="0"/>
              <a:pPr>
                <a:defRPr/>
              </a:pPr>
              <a:t>11</a:t>
            </a:fld>
            <a:endParaRPr lang="uk-UA" dirty="0"/>
          </a:p>
        </p:txBody>
      </p:sp>
      <p:sp>
        <p:nvSpPr>
          <p:cNvPr id="8" name="Title 1"/>
          <p:cNvSpPr>
            <a:spLocks noGrp="1"/>
          </p:cNvSpPr>
          <p:nvPr>
            <p:ph type="title"/>
          </p:nvPr>
        </p:nvSpPr>
        <p:spPr>
          <a:xfrm>
            <a:off x="1202076" y="54089"/>
            <a:ext cx="9931750" cy="1066800"/>
          </a:xfrm>
        </p:spPr>
        <p:txBody>
          <a:bodyPr/>
          <a:lstStyle/>
          <a:p>
            <a:r>
              <a:rPr lang="en-US" sz="2800" dirty="0"/>
              <a:t>Mars Commonality – Expanded to Lunar LOX/Methane</a:t>
            </a:r>
          </a:p>
        </p:txBody>
      </p:sp>
      <p:pic>
        <p:nvPicPr>
          <p:cNvPr id="14" name="Picture 13">
            <a:extLst>
              <a:ext uri="{FF2B5EF4-FFF2-40B4-BE49-F238E27FC236}">
                <a16:creationId xmlns:a16="http://schemas.microsoft.com/office/drawing/2014/main" id="{B9DC86B6-41CE-4E9F-BF5A-FD4A8BF2949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4738" y="160638"/>
            <a:ext cx="990306" cy="824176"/>
          </a:xfrm>
          <a:prstGeom prst="rect">
            <a:avLst/>
          </a:prstGeom>
        </p:spPr>
      </p:pic>
      <p:sp>
        <p:nvSpPr>
          <p:cNvPr id="77" name="Rectangle 76">
            <a:extLst>
              <a:ext uri="{FF2B5EF4-FFF2-40B4-BE49-F238E27FC236}">
                <a16:creationId xmlns:a16="http://schemas.microsoft.com/office/drawing/2014/main" id="{C8BCC519-6091-4F59-98E1-FA863BD2DFDE}"/>
              </a:ext>
            </a:extLst>
          </p:cNvPr>
          <p:cNvSpPr/>
          <p:nvPr/>
        </p:nvSpPr>
        <p:spPr bwMode="auto">
          <a:xfrm>
            <a:off x="3354129" y="1915174"/>
            <a:ext cx="931718" cy="481445"/>
          </a:xfrm>
          <a:prstGeom prst="rect">
            <a:avLst/>
          </a:prstGeom>
          <a:no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78" name="Title 1">
            <a:extLst>
              <a:ext uri="{FF2B5EF4-FFF2-40B4-BE49-F238E27FC236}">
                <a16:creationId xmlns:a16="http://schemas.microsoft.com/office/drawing/2014/main" id="{18BC4D4A-030F-4438-9B73-BAD48BF30259}"/>
              </a:ext>
            </a:extLst>
          </p:cNvPr>
          <p:cNvSpPr txBox="1">
            <a:spLocks/>
          </p:cNvSpPr>
          <p:nvPr/>
        </p:nvSpPr>
        <p:spPr>
          <a:xfrm>
            <a:off x="4505078" y="1019066"/>
            <a:ext cx="3473210" cy="578460"/>
          </a:xfrm>
          <a:prstGeom prst="rect">
            <a:avLst/>
          </a:prstGeom>
        </p:spPr>
        <p:txBody>
          <a:bodyPr anchor="ctr">
            <a:noAutofit/>
          </a:bodyPr>
          <a:lstStyle>
            <a:lvl1pPr algn="ctr" defTabSz="457200" rtl="0" eaLnBrk="0" fontAlgn="base" hangingPunct="0">
              <a:spcBef>
                <a:spcPct val="0"/>
              </a:spcBef>
              <a:spcAft>
                <a:spcPct val="0"/>
              </a:spcAft>
              <a:defRPr lang="en-US" sz="2400" kern="1200" baseline="0">
                <a:solidFill>
                  <a:schemeClr val="bg1"/>
                </a:solidFill>
                <a:latin typeface="Arial Bold" charset="0"/>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Bold" charset="0"/>
                <a:ea typeface="ＭＳ Ｐゴシック" charset="-128"/>
              </a:rPr>
              <a:t>Modified Lunar Carbothermal Concept</a:t>
            </a:r>
          </a:p>
        </p:txBody>
      </p:sp>
      <p:grpSp>
        <p:nvGrpSpPr>
          <p:cNvPr id="79" name="Group 78">
            <a:extLst>
              <a:ext uri="{FF2B5EF4-FFF2-40B4-BE49-F238E27FC236}">
                <a16:creationId xmlns:a16="http://schemas.microsoft.com/office/drawing/2014/main" id="{5A576B54-8469-4EAA-BC5E-F213DCA13DC3}"/>
              </a:ext>
            </a:extLst>
          </p:cNvPr>
          <p:cNvGrpSpPr/>
          <p:nvPr/>
        </p:nvGrpSpPr>
        <p:grpSpPr>
          <a:xfrm>
            <a:off x="9188600" y="2720306"/>
            <a:ext cx="1009650" cy="481445"/>
            <a:chOff x="3499579" y="4312605"/>
            <a:chExt cx="1346200" cy="641927"/>
          </a:xfrm>
        </p:grpSpPr>
        <p:sp>
          <p:nvSpPr>
            <p:cNvPr id="81" name="Rectangle 80">
              <a:extLst>
                <a:ext uri="{FF2B5EF4-FFF2-40B4-BE49-F238E27FC236}">
                  <a16:creationId xmlns:a16="http://schemas.microsoft.com/office/drawing/2014/main" id="{E39547FB-B935-4095-B6C0-1AB09A1337BE}"/>
                </a:ext>
              </a:extLst>
            </p:cNvPr>
            <p:cNvSpPr/>
            <p:nvPr/>
          </p:nvSpPr>
          <p:spPr bwMode="auto">
            <a:xfrm>
              <a:off x="3551534" y="4312605"/>
              <a:ext cx="1242290" cy="641927"/>
            </a:xfrm>
            <a:prstGeom prst="rect">
              <a:avLst/>
            </a:prstGeom>
            <a:solidFill>
              <a:schemeClr val="accent3">
                <a:lumMod val="40000"/>
                <a:lumOff val="60000"/>
              </a:schemeClr>
            </a:solid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80" name="TextBox 79">
              <a:extLst>
                <a:ext uri="{FF2B5EF4-FFF2-40B4-BE49-F238E27FC236}">
                  <a16:creationId xmlns:a16="http://schemas.microsoft.com/office/drawing/2014/main" id="{55D8EDA4-74B5-43E4-B3CE-F3CB4FF14413}"/>
                </a:ext>
              </a:extLst>
            </p:cNvPr>
            <p:cNvSpPr txBox="1"/>
            <p:nvPr/>
          </p:nvSpPr>
          <p:spPr>
            <a:xfrm>
              <a:off x="3499579" y="4402736"/>
              <a:ext cx="1346200" cy="492443"/>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O2 Liquefaction &amp; Maintenance</a:t>
              </a:r>
            </a:p>
          </p:txBody>
        </p:sp>
      </p:grpSp>
      <p:grpSp>
        <p:nvGrpSpPr>
          <p:cNvPr id="82" name="Group 81">
            <a:extLst>
              <a:ext uri="{FF2B5EF4-FFF2-40B4-BE49-F238E27FC236}">
                <a16:creationId xmlns:a16="http://schemas.microsoft.com/office/drawing/2014/main" id="{E4F87AB9-EF8E-476F-890C-6DB3BC369680}"/>
              </a:ext>
            </a:extLst>
          </p:cNvPr>
          <p:cNvGrpSpPr/>
          <p:nvPr/>
        </p:nvGrpSpPr>
        <p:grpSpPr>
          <a:xfrm>
            <a:off x="7978288" y="2724175"/>
            <a:ext cx="1009650" cy="481445"/>
            <a:chOff x="1570400" y="5066933"/>
            <a:chExt cx="1346200" cy="641927"/>
          </a:xfrm>
          <a:solidFill>
            <a:schemeClr val="accent3">
              <a:lumMod val="40000"/>
              <a:lumOff val="60000"/>
            </a:schemeClr>
          </a:solidFill>
        </p:grpSpPr>
        <p:sp>
          <p:nvSpPr>
            <p:cNvPr id="84" name="Rectangle 83">
              <a:extLst>
                <a:ext uri="{FF2B5EF4-FFF2-40B4-BE49-F238E27FC236}">
                  <a16:creationId xmlns:a16="http://schemas.microsoft.com/office/drawing/2014/main" id="{9E7DC20A-CAC7-4056-8259-F08595E2C473}"/>
                </a:ext>
              </a:extLst>
            </p:cNvPr>
            <p:cNvSpPr/>
            <p:nvPr/>
          </p:nvSpPr>
          <p:spPr bwMode="auto">
            <a:xfrm>
              <a:off x="1622355" y="5066933"/>
              <a:ext cx="1242290" cy="641927"/>
            </a:xfrm>
            <a:prstGeom prst="rect">
              <a:avLst/>
            </a:prstGeom>
            <a:grp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83" name="TextBox 82">
              <a:extLst>
                <a:ext uri="{FF2B5EF4-FFF2-40B4-BE49-F238E27FC236}">
                  <a16:creationId xmlns:a16="http://schemas.microsoft.com/office/drawing/2014/main" id="{A26845F7-8813-4653-A1B3-55312C06B663}"/>
                </a:ext>
              </a:extLst>
            </p:cNvPr>
            <p:cNvSpPr txBox="1"/>
            <p:nvPr/>
          </p:nvSpPr>
          <p:spPr>
            <a:xfrm>
              <a:off x="1570400" y="5249397"/>
              <a:ext cx="1346200" cy="30777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O2 Dryer</a:t>
              </a:r>
            </a:p>
          </p:txBody>
        </p:sp>
      </p:grpSp>
      <p:grpSp>
        <p:nvGrpSpPr>
          <p:cNvPr id="85" name="Group 84">
            <a:extLst>
              <a:ext uri="{FF2B5EF4-FFF2-40B4-BE49-F238E27FC236}">
                <a16:creationId xmlns:a16="http://schemas.microsoft.com/office/drawing/2014/main" id="{5C4E3F7C-714E-4CEA-A0A0-B46BC6386CA0}"/>
              </a:ext>
            </a:extLst>
          </p:cNvPr>
          <p:cNvGrpSpPr/>
          <p:nvPr/>
        </p:nvGrpSpPr>
        <p:grpSpPr>
          <a:xfrm>
            <a:off x="2030053" y="1911946"/>
            <a:ext cx="1009650" cy="481445"/>
            <a:chOff x="1958900" y="3917373"/>
            <a:chExt cx="1346200" cy="641927"/>
          </a:xfrm>
          <a:solidFill>
            <a:schemeClr val="accent3">
              <a:lumMod val="40000"/>
              <a:lumOff val="60000"/>
            </a:schemeClr>
          </a:solidFill>
        </p:grpSpPr>
        <p:sp>
          <p:nvSpPr>
            <p:cNvPr id="87" name="Rectangle 86">
              <a:extLst>
                <a:ext uri="{FF2B5EF4-FFF2-40B4-BE49-F238E27FC236}">
                  <a16:creationId xmlns:a16="http://schemas.microsoft.com/office/drawing/2014/main" id="{B829F0AC-5A04-4049-809D-E25FE83DF885}"/>
                </a:ext>
              </a:extLst>
            </p:cNvPr>
            <p:cNvSpPr/>
            <p:nvPr/>
          </p:nvSpPr>
          <p:spPr bwMode="auto">
            <a:xfrm>
              <a:off x="2023918" y="3917373"/>
              <a:ext cx="1242290" cy="641927"/>
            </a:xfrm>
            <a:prstGeom prst="rect">
              <a:avLst/>
            </a:prstGeom>
            <a:grp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86" name="TextBox 85">
              <a:extLst>
                <a:ext uri="{FF2B5EF4-FFF2-40B4-BE49-F238E27FC236}">
                  <a16:creationId xmlns:a16="http://schemas.microsoft.com/office/drawing/2014/main" id="{59B9652A-7356-4C80-BB5D-74EABEBDA014}"/>
                </a:ext>
              </a:extLst>
            </p:cNvPr>
            <p:cNvSpPr txBox="1"/>
            <p:nvPr/>
          </p:nvSpPr>
          <p:spPr>
            <a:xfrm>
              <a:off x="1958900" y="4099837"/>
              <a:ext cx="1346200" cy="30777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Inlet Hopper</a:t>
              </a:r>
            </a:p>
          </p:txBody>
        </p:sp>
      </p:grpSp>
      <p:grpSp>
        <p:nvGrpSpPr>
          <p:cNvPr id="88" name="Group 87">
            <a:extLst>
              <a:ext uri="{FF2B5EF4-FFF2-40B4-BE49-F238E27FC236}">
                <a16:creationId xmlns:a16="http://schemas.microsoft.com/office/drawing/2014/main" id="{9A1FA64C-11E9-4D6E-AE8F-00E6C36DD164}"/>
              </a:ext>
            </a:extLst>
          </p:cNvPr>
          <p:cNvGrpSpPr/>
          <p:nvPr/>
        </p:nvGrpSpPr>
        <p:grpSpPr>
          <a:xfrm>
            <a:off x="751222" y="1908435"/>
            <a:ext cx="1009650" cy="481445"/>
            <a:chOff x="1958900" y="3917373"/>
            <a:chExt cx="1346200" cy="641927"/>
          </a:xfrm>
          <a:solidFill>
            <a:schemeClr val="accent3">
              <a:lumMod val="40000"/>
              <a:lumOff val="60000"/>
            </a:schemeClr>
          </a:solidFill>
        </p:grpSpPr>
        <p:sp>
          <p:nvSpPr>
            <p:cNvPr id="90" name="Rectangle 89">
              <a:extLst>
                <a:ext uri="{FF2B5EF4-FFF2-40B4-BE49-F238E27FC236}">
                  <a16:creationId xmlns:a16="http://schemas.microsoft.com/office/drawing/2014/main" id="{9D44F10A-AC94-46B1-A4C6-8F1BFC3F4FF9}"/>
                </a:ext>
              </a:extLst>
            </p:cNvPr>
            <p:cNvSpPr/>
            <p:nvPr/>
          </p:nvSpPr>
          <p:spPr bwMode="auto">
            <a:xfrm>
              <a:off x="2023918" y="3917373"/>
              <a:ext cx="1242290" cy="641927"/>
            </a:xfrm>
            <a:prstGeom prst="rect">
              <a:avLst/>
            </a:prstGeom>
            <a:grp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89" name="TextBox 88">
              <a:extLst>
                <a:ext uri="{FF2B5EF4-FFF2-40B4-BE49-F238E27FC236}">
                  <a16:creationId xmlns:a16="http://schemas.microsoft.com/office/drawing/2014/main" id="{11BE63B0-4C79-42A3-B11A-D6AEAE959388}"/>
                </a:ext>
              </a:extLst>
            </p:cNvPr>
            <p:cNvSpPr txBox="1"/>
            <p:nvPr/>
          </p:nvSpPr>
          <p:spPr>
            <a:xfrm>
              <a:off x="1958900" y="4125070"/>
              <a:ext cx="1346200" cy="30777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Soil Excavation</a:t>
              </a:r>
            </a:p>
          </p:txBody>
        </p:sp>
      </p:grpSp>
      <p:cxnSp>
        <p:nvCxnSpPr>
          <p:cNvPr id="91" name="Straight Arrow Connector 90">
            <a:extLst>
              <a:ext uri="{FF2B5EF4-FFF2-40B4-BE49-F238E27FC236}">
                <a16:creationId xmlns:a16="http://schemas.microsoft.com/office/drawing/2014/main" id="{36CCF8EA-3563-43C2-B881-934F718A1674}"/>
              </a:ext>
            </a:extLst>
          </p:cNvPr>
          <p:cNvCxnSpPr>
            <a:cxnSpLocks/>
            <a:stCxn id="90" idx="3"/>
            <a:endCxn id="87" idx="1"/>
          </p:cNvCxnSpPr>
          <p:nvPr/>
        </p:nvCxnSpPr>
        <p:spPr bwMode="auto">
          <a:xfrm>
            <a:off x="1731705" y="2149158"/>
            <a:ext cx="347113" cy="3511"/>
          </a:xfrm>
          <a:prstGeom prst="straightConnector1">
            <a:avLst/>
          </a:prstGeom>
          <a:noFill/>
          <a:ln w="28575" cap="flat" cmpd="sng" algn="ctr">
            <a:solidFill>
              <a:sysClr val="windowText" lastClr="000000"/>
            </a:solidFill>
            <a:prstDash val="solid"/>
            <a:round/>
            <a:headEnd type="none" w="med" len="med"/>
            <a:tailEnd type="triangle"/>
          </a:ln>
          <a:effectLst>
            <a:outerShdw blurRad="63500" dist="17961" dir="2700000" algn="ctr" rotWithShape="0">
              <a:sysClr val="windowText" lastClr="000000">
                <a:alpha val="74998"/>
              </a:sysClr>
            </a:outerShdw>
          </a:effectLst>
        </p:spPr>
      </p:cxnSp>
      <p:grpSp>
        <p:nvGrpSpPr>
          <p:cNvPr id="92" name="Group 91">
            <a:extLst>
              <a:ext uri="{FF2B5EF4-FFF2-40B4-BE49-F238E27FC236}">
                <a16:creationId xmlns:a16="http://schemas.microsoft.com/office/drawing/2014/main" id="{87DB7E03-402F-43E6-8E34-B228E492F967}"/>
              </a:ext>
            </a:extLst>
          </p:cNvPr>
          <p:cNvGrpSpPr/>
          <p:nvPr/>
        </p:nvGrpSpPr>
        <p:grpSpPr>
          <a:xfrm>
            <a:off x="6440394" y="2723029"/>
            <a:ext cx="973910" cy="481445"/>
            <a:chOff x="1570400" y="5066933"/>
            <a:chExt cx="1346200" cy="641927"/>
          </a:xfrm>
        </p:grpSpPr>
        <p:sp>
          <p:nvSpPr>
            <p:cNvPr id="94" name="Rectangle 93">
              <a:extLst>
                <a:ext uri="{FF2B5EF4-FFF2-40B4-BE49-F238E27FC236}">
                  <a16:creationId xmlns:a16="http://schemas.microsoft.com/office/drawing/2014/main" id="{11FBE0BF-BF5E-4437-8541-55F2C39C20EB}"/>
                </a:ext>
              </a:extLst>
            </p:cNvPr>
            <p:cNvSpPr/>
            <p:nvPr/>
          </p:nvSpPr>
          <p:spPr bwMode="auto">
            <a:xfrm>
              <a:off x="1622355" y="5066933"/>
              <a:ext cx="1242290" cy="641927"/>
            </a:xfrm>
            <a:prstGeom prst="rect">
              <a:avLst/>
            </a:prstGeom>
            <a:solidFill>
              <a:schemeClr val="accent1">
                <a:lumMod val="20000"/>
                <a:lumOff val="80000"/>
              </a:schemeClr>
            </a:solid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93" name="TextBox 92">
              <a:extLst>
                <a:ext uri="{FF2B5EF4-FFF2-40B4-BE49-F238E27FC236}">
                  <a16:creationId xmlns:a16="http://schemas.microsoft.com/office/drawing/2014/main" id="{F71E3FCC-C25E-4545-89F8-FF8333931CD3}"/>
                </a:ext>
              </a:extLst>
            </p:cNvPr>
            <p:cNvSpPr txBox="1"/>
            <p:nvPr/>
          </p:nvSpPr>
          <p:spPr>
            <a:xfrm>
              <a:off x="1570400" y="5185229"/>
              <a:ext cx="1346200" cy="492443"/>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Water Electrolysis</a:t>
              </a:r>
            </a:p>
          </p:txBody>
        </p:sp>
      </p:grpSp>
      <p:cxnSp>
        <p:nvCxnSpPr>
          <p:cNvPr id="95" name="Elbow Connector 25">
            <a:extLst>
              <a:ext uri="{FF2B5EF4-FFF2-40B4-BE49-F238E27FC236}">
                <a16:creationId xmlns:a16="http://schemas.microsoft.com/office/drawing/2014/main" id="{517AFF6F-BF61-4A47-B512-CFEDA80A1740}"/>
              </a:ext>
            </a:extLst>
          </p:cNvPr>
          <p:cNvCxnSpPr>
            <a:stCxn id="94" idx="3"/>
            <a:endCxn id="84" idx="1"/>
          </p:cNvCxnSpPr>
          <p:nvPr/>
        </p:nvCxnSpPr>
        <p:spPr bwMode="auto">
          <a:xfrm>
            <a:off x="7376717" y="2963752"/>
            <a:ext cx="640537" cy="1146"/>
          </a:xfrm>
          <a:prstGeom prst="bentConnector3">
            <a:avLst>
              <a:gd name="adj1" fmla="val 50000"/>
            </a:avLst>
          </a:prstGeom>
          <a:solidFill>
            <a:srgbClr val="4F81BD"/>
          </a:solidFill>
          <a:ln w="28575" cap="flat" cmpd="sng" algn="ctr">
            <a:solidFill>
              <a:sysClr val="windowText" lastClr="000000"/>
            </a:solidFill>
            <a:prstDash val="solid"/>
            <a:round/>
            <a:headEnd type="none" w="med" len="med"/>
            <a:tailEnd type="triangle"/>
          </a:ln>
          <a:effectLst/>
        </p:spPr>
      </p:cxnSp>
      <p:grpSp>
        <p:nvGrpSpPr>
          <p:cNvPr id="96" name="Group 95">
            <a:extLst>
              <a:ext uri="{FF2B5EF4-FFF2-40B4-BE49-F238E27FC236}">
                <a16:creationId xmlns:a16="http://schemas.microsoft.com/office/drawing/2014/main" id="{9CA904B4-4BF8-4E49-AF9C-C4BBB133C214}"/>
              </a:ext>
            </a:extLst>
          </p:cNvPr>
          <p:cNvGrpSpPr/>
          <p:nvPr/>
        </p:nvGrpSpPr>
        <p:grpSpPr>
          <a:xfrm>
            <a:off x="6449071" y="1880257"/>
            <a:ext cx="1009650" cy="481445"/>
            <a:chOff x="4755539" y="1388465"/>
            <a:chExt cx="1346200" cy="641927"/>
          </a:xfrm>
        </p:grpSpPr>
        <p:sp>
          <p:nvSpPr>
            <p:cNvPr id="98" name="Rectangle 97">
              <a:extLst>
                <a:ext uri="{FF2B5EF4-FFF2-40B4-BE49-F238E27FC236}">
                  <a16:creationId xmlns:a16="http://schemas.microsoft.com/office/drawing/2014/main" id="{17608FF3-83D6-4A42-9D4E-A094960C39DC}"/>
                </a:ext>
              </a:extLst>
            </p:cNvPr>
            <p:cNvSpPr/>
            <p:nvPr/>
          </p:nvSpPr>
          <p:spPr bwMode="auto">
            <a:xfrm>
              <a:off x="4773889" y="1388465"/>
              <a:ext cx="1242290" cy="641927"/>
            </a:xfrm>
            <a:prstGeom prst="rect">
              <a:avLst/>
            </a:prstGeom>
            <a:solidFill>
              <a:schemeClr val="accent1">
                <a:lumMod val="20000"/>
                <a:lumOff val="80000"/>
              </a:schemeClr>
            </a:solid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97" name="TextBox 96">
              <a:extLst>
                <a:ext uri="{FF2B5EF4-FFF2-40B4-BE49-F238E27FC236}">
                  <a16:creationId xmlns:a16="http://schemas.microsoft.com/office/drawing/2014/main" id="{F391992C-3ADF-4821-BF90-BCAFA81CD7F9}"/>
                </a:ext>
              </a:extLst>
            </p:cNvPr>
            <p:cNvSpPr txBox="1"/>
            <p:nvPr/>
          </p:nvSpPr>
          <p:spPr>
            <a:xfrm>
              <a:off x="4755539" y="1544758"/>
              <a:ext cx="1346200" cy="30777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Condenser</a:t>
              </a:r>
            </a:p>
          </p:txBody>
        </p:sp>
      </p:grpSp>
      <p:cxnSp>
        <p:nvCxnSpPr>
          <p:cNvPr id="99" name="Straight Arrow Connector 98">
            <a:extLst>
              <a:ext uri="{FF2B5EF4-FFF2-40B4-BE49-F238E27FC236}">
                <a16:creationId xmlns:a16="http://schemas.microsoft.com/office/drawing/2014/main" id="{9E19E37A-ADEB-4EB9-A3A7-77DFB1A93788}"/>
              </a:ext>
            </a:extLst>
          </p:cNvPr>
          <p:cNvCxnSpPr>
            <a:cxnSpLocks/>
            <a:endCxn id="94" idx="1"/>
          </p:cNvCxnSpPr>
          <p:nvPr/>
        </p:nvCxnSpPr>
        <p:spPr bwMode="auto">
          <a:xfrm flipV="1">
            <a:off x="6043322" y="2963752"/>
            <a:ext cx="436039" cy="4469"/>
          </a:xfrm>
          <a:prstGeom prst="straightConnector1">
            <a:avLst/>
          </a:prstGeom>
          <a:noFill/>
          <a:ln w="28575" cap="flat" cmpd="sng" algn="ctr">
            <a:solidFill>
              <a:sysClr val="windowText" lastClr="000000"/>
            </a:solidFill>
            <a:prstDash val="solid"/>
            <a:round/>
            <a:headEnd type="none" w="med" len="med"/>
            <a:tailEnd type="triangle"/>
          </a:ln>
          <a:effectLst>
            <a:outerShdw blurRad="63500" dist="17961" dir="2700000" algn="ctr" rotWithShape="0">
              <a:sysClr val="windowText" lastClr="000000">
                <a:alpha val="74998"/>
              </a:sysClr>
            </a:outerShdw>
          </a:effectLst>
        </p:spPr>
      </p:cxnSp>
      <p:cxnSp>
        <p:nvCxnSpPr>
          <p:cNvPr id="100" name="Straight Connector 99">
            <a:extLst>
              <a:ext uri="{FF2B5EF4-FFF2-40B4-BE49-F238E27FC236}">
                <a16:creationId xmlns:a16="http://schemas.microsoft.com/office/drawing/2014/main" id="{07F1BCA1-6D66-4987-8FF2-372ECBC74145}"/>
              </a:ext>
            </a:extLst>
          </p:cNvPr>
          <p:cNvCxnSpPr/>
          <p:nvPr/>
        </p:nvCxnSpPr>
        <p:spPr bwMode="auto">
          <a:xfrm>
            <a:off x="5451018" y="2388416"/>
            <a:ext cx="209690" cy="14204"/>
          </a:xfrm>
          <a:prstGeom prst="line">
            <a:avLst/>
          </a:prstGeom>
          <a:solidFill>
            <a:srgbClr val="4F81BD"/>
          </a:solidFill>
          <a:ln w="57150" cap="flat" cmpd="sng" algn="ctr">
            <a:solidFill>
              <a:sysClr val="window" lastClr="FFFFFF"/>
            </a:solidFill>
            <a:prstDash val="solid"/>
            <a:round/>
            <a:headEnd type="none" w="med" len="med"/>
            <a:tailEnd type="none" w="med" len="med"/>
          </a:ln>
          <a:effectLst/>
        </p:spPr>
      </p:cxnSp>
      <p:cxnSp>
        <p:nvCxnSpPr>
          <p:cNvPr id="101" name="Straight Arrow Connector 100">
            <a:extLst>
              <a:ext uri="{FF2B5EF4-FFF2-40B4-BE49-F238E27FC236}">
                <a16:creationId xmlns:a16="http://schemas.microsoft.com/office/drawing/2014/main" id="{92646ABC-4FA5-4B63-B5A6-1B9F6B046DC1}"/>
              </a:ext>
            </a:extLst>
          </p:cNvPr>
          <p:cNvCxnSpPr>
            <a:stCxn id="84" idx="3"/>
            <a:endCxn id="81" idx="1"/>
          </p:cNvCxnSpPr>
          <p:nvPr/>
        </p:nvCxnSpPr>
        <p:spPr>
          <a:xfrm flipV="1">
            <a:off x="8948972" y="2961029"/>
            <a:ext cx="278594" cy="3869"/>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nvGrpSpPr>
          <p:cNvPr id="102" name="Group 101">
            <a:extLst>
              <a:ext uri="{FF2B5EF4-FFF2-40B4-BE49-F238E27FC236}">
                <a16:creationId xmlns:a16="http://schemas.microsoft.com/office/drawing/2014/main" id="{34811CE8-5B71-470B-B351-4C178FA296E9}"/>
              </a:ext>
            </a:extLst>
          </p:cNvPr>
          <p:cNvGrpSpPr/>
          <p:nvPr/>
        </p:nvGrpSpPr>
        <p:grpSpPr>
          <a:xfrm>
            <a:off x="3305365" y="2679799"/>
            <a:ext cx="1009650" cy="481445"/>
            <a:chOff x="1958900" y="3917373"/>
            <a:chExt cx="1346200" cy="641927"/>
          </a:xfrm>
        </p:grpSpPr>
        <p:sp>
          <p:nvSpPr>
            <p:cNvPr id="103" name="TextBox 102">
              <a:extLst>
                <a:ext uri="{FF2B5EF4-FFF2-40B4-BE49-F238E27FC236}">
                  <a16:creationId xmlns:a16="http://schemas.microsoft.com/office/drawing/2014/main" id="{10D1C176-6CA0-4C2A-B070-2575FACC6278}"/>
                </a:ext>
              </a:extLst>
            </p:cNvPr>
            <p:cNvSpPr txBox="1"/>
            <p:nvPr/>
          </p:nvSpPr>
          <p:spPr>
            <a:xfrm>
              <a:off x="1958900" y="4099837"/>
              <a:ext cx="1346200" cy="30777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rPr>
                <a:t>Outlet Hopper</a:t>
              </a:r>
            </a:p>
          </p:txBody>
        </p:sp>
        <p:sp>
          <p:nvSpPr>
            <p:cNvPr id="104" name="Rectangle 103">
              <a:extLst>
                <a:ext uri="{FF2B5EF4-FFF2-40B4-BE49-F238E27FC236}">
                  <a16:creationId xmlns:a16="http://schemas.microsoft.com/office/drawing/2014/main" id="{B6165264-E6AD-4AC0-A726-F9F1AD675B9D}"/>
                </a:ext>
              </a:extLst>
            </p:cNvPr>
            <p:cNvSpPr/>
            <p:nvPr/>
          </p:nvSpPr>
          <p:spPr bwMode="auto">
            <a:xfrm>
              <a:off x="2023918" y="3917373"/>
              <a:ext cx="1242290" cy="641927"/>
            </a:xfrm>
            <a:prstGeom prst="rect">
              <a:avLst/>
            </a:prstGeom>
            <a:no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grpSp>
      <p:grpSp>
        <p:nvGrpSpPr>
          <p:cNvPr id="105" name="Group 104">
            <a:extLst>
              <a:ext uri="{FF2B5EF4-FFF2-40B4-BE49-F238E27FC236}">
                <a16:creationId xmlns:a16="http://schemas.microsoft.com/office/drawing/2014/main" id="{2030E720-47B5-4C5A-A11D-061F200203A6}"/>
              </a:ext>
            </a:extLst>
          </p:cNvPr>
          <p:cNvGrpSpPr/>
          <p:nvPr/>
        </p:nvGrpSpPr>
        <p:grpSpPr>
          <a:xfrm>
            <a:off x="2032540" y="2679993"/>
            <a:ext cx="1016565" cy="481445"/>
            <a:chOff x="1955125" y="3917373"/>
            <a:chExt cx="1346200" cy="641927"/>
          </a:xfrm>
        </p:grpSpPr>
        <p:sp>
          <p:nvSpPr>
            <p:cNvPr id="106" name="TextBox 105">
              <a:extLst>
                <a:ext uri="{FF2B5EF4-FFF2-40B4-BE49-F238E27FC236}">
                  <a16:creationId xmlns:a16="http://schemas.microsoft.com/office/drawing/2014/main" id="{D5452D64-F1A7-4C14-90B2-BC4F9976E870}"/>
                </a:ext>
              </a:extLst>
            </p:cNvPr>
            <p:cNvSpPr txBox="1"/>
            <p:nvPr/>
          </p:nvSpPr>
          <p:spPr>
            <a:xfrm>
              <a:off x="1955125" y="3974616"/>
              <a:ext cx="1346200" cy="492443"/>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rPr>
                <a:t>Spent Soil Disposal</a:t>
              </a:r>
            </a:p>
          </p:txBody>
        </p:sp>
        <p:sp>
          <p:nvSpPr>
            <p:cNvPr id="107" name="Rectangle 106">
              <a:extLst>
                <a:ext uri="{FF2B5EF4-FFF2-40B4-BE49-F238E27FC236}">
                  <a16:creationId xmlns:a16="http://schemas.microsoft.com/office/drawing/2014/main" id="{764CB831-D227-4943-B6CB-E5E942AB8BFA}"/>
                </a:ext>
              </a:extLst>
            </p:cNvPr>
            <p:cNvSpPr/>
            <p:nvPr/>
          </p:nvSpPr>
          <p:spPr bwMode="auto">
            <a:xfrm>
              <a:off x="2023918" y="3917373"/>
              <a:ext cx="1242290" cy="641927"/>
            </a:xfrm>
            <a:prstGeom prst="rect">
              <a:avLst/>
            </a:prstGeom>
            <a:no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grpSp>
      <p:cxnSp>
        <p:nvCxnSpPr>
          <p:cNvPr id="108" name="Straight Arrow Connector 107">
            <a:extLst>
              <a:ext uri="{FF2B5EF4-FFF2-40B4-BE49-F238E27FC236}">
                <a16:creationId xmlns:a16="http://schemas.microsoft.com/office/drawing/2014/main" id="{63F64B34-62C8-4500-9F46-C6AFB61EF34B}"/>
              </a:ext>
            </a:extLst>
          </p:cNvPr>
          <p:cNvCxnSpPr>
            <a:stCxn id="104" idx="1"/>
            <a:endCxn id="107" idx="3"/>
          </p:cNvCxnSpPr>
          <p:nvPr/>
        </p:nvCxnSpPr>
        <p:spPr>
          <a:xfrm flipH="1">
            <a:off x="3022587" y="2920522"/>
            <a:ext cx="331542" cy="194"/>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nvGrpSpPr>
          <p:cNvPr id="109" name="Group 108">
            <a:extLst>
              <a:ext uri="{FF2B5EF4-FFF2-40B4-BE49-F238E27FC236}">
                <a16:creationId xmlns:a16="http://schemas.microsoft.com/office/drawing/2014/main" id="{9CCEA408-7D71-4039-ABED-6892B6B34B7F}"/>
              </a:ext>
            </a:extLst>
          </p:cNvPr>
          <p:cNvGrpSpPr/>
          <p:nvPr/>
        </p:nvGrpSpPr>
        <p:grpSpPr>
          <a:xfrm>
            <a:off x="5074985" y="2728069"/>
            <a:ext cx="1009650" cy="481445"/>
            <a:chOff x="1958900" y="3917373"/>
            <a:chExt cx="1346200" cy="641927"/>
          </a:xfrm>
        </p:grpSpPr>
        <p:sp>
          <p:nvSpPr>
            <p:cNvPr id="111" name="Rectangle 110">
              <a:extLst>
                <a:ext uri="{FF2B5EF4-FFF2-40B4-BE49-F238E27FC236}">
                  <a16:creationId xmlns:a16="http://schemas.microsoft.com/office/drawing/2014/main" id="{E322F522-1E75-4F6B-965D-BD7F7DA8EA39}"/>
                </a:ext>
              </a:extLst>
            </p:cNvPr>
            <p:cNvSpPr/>
            <p:nvPr/>
          </p:nvSpPr>
          <p:spPr bwMode="auto">
            <a:xfrm>
              <a:off x="2023918" y="3917373"/>
              <a:ext cx="1242290" cy="641927"/>
            </a:xfrm>
            <a:prstGeom prst="rect">
              <a:avLst/>
            </a:prstGeom>
            <a:solidFill>
              <a:schemeClr val="accent1">
                <a:lumMod val="20000"/>
                <a:lumOff val="80000"/>
              </a:schemeClr>
            </a:solid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110" name="TextBox 109">
              <a:extLst>
                <a:ext uri="{FF2B5EF4-FFF2-40B4-BE49-F238E27FC236}">
                  <a16:creationId xmlns:a16="http://schemas.microsoft.com/office/drawing/2014/main" id="{40B70201-C2EA-41B8-8153-AE9734F5AD2F}"/>
                </a:ext>
              </a:extLst>
            </p:cNvPr>
            <p:cNvSpPr txBox="1"/>
            <p:nvPr/>
          </p:nvSpPr>
          <p:spPr>
            <a:xfrm>
              <a:off x="1958900" y="4099837"/>
              <a:ext cx="1346200" cy="30777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Water Cleanup</a:t>
              </a:r>
            </a:p>
          </p:txBody>
        </p:sp>
      </p:grpSp>
      <p:cxnSp>
        <p:nvCxnSpPr>
          <p:cNvPr id="112" name="Straight Arrow Connector 111">
            <a:extLst>
              <a:ext uri="{FF2B5EF4-FFF2-40B4-BE49-F238E27FC236}">
                <a16:creationId xmlns:a16="http://schemas.microsoft.com/office/drawing/2014/main" id="{A8B42318-5A2C-42CB-8304-6325819BD4EF}"/>
              </a:ext>
            </a:extLst>
          </p:cNvPr>
          <p:cNvCxnSpPr>
            <a:stCxn id="94" idx="0"/>
            <a:endCxn id="134" idx="2"/>
          </p:cNvCxnSpPr>
          <p:nvPr/>
        </p:nvCxnSpPr>
        <p:spPr>
          <a:xfrm flipH="1" flipV="1">
            <a:off x="5607436" y="2361701"/>
            <a:ext cx="1319913" cy="361328"/>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113" name="TextBox 112">
            <a:extLst>
              <a:ext uri="{FF2B5EF4-FFF2-40B4-BE49-F238E27FC236}">
                <a16:creationId xmlns:a16="http://schemas.microsoft.com/office/drawing/2014/main" id="{4B6F9440-CF46-415C-B459-CF218EA0B60C}"/>
              </a:ext>
            </a:extLst>
          </p:cNvPr>
          <p:cNvSpPr txBox="1"/>
          <p:nvPr/>
        </p:nvSpPr>
        <p:spPr>
          <a:xfrm>
            <a:off x="3328480" y="1983413"/>
            <a:ext cx="1009650" cy="369332"/>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Carbothermal Reactor</a:t>
            </a:r>
          </a:p>
        </p:txBody>
      </p:sp>
      <p:cxnSp>
        <p:nvCxnSpPr>
          <p:cNvPr id="114" name="Straight Arrow Connector 113">
            <a:extLst>
              <a:ext uri="{FF2B5EF4-FFF2-40B4-BE49-F238E27FC236}">
                <a16:creationId xmlns:a16="http://schemas.microsoft.com/office/drawing/2014/main" id="{52A6EAC2-EF9C-4CB6-811C-80DA8C80CA06}"/>
              </a:ext>
            </a:extLst>
          </p:cNvPr>
          <p:cNvCxnSpPr>
            <a:cxnSpLocks/>
          </p:cNvCxnSpPr>
          <p:nvPr/>
        </p:nvCxnSpPr>
        <p:spPr bwMode="auto">
          <a:xfrm>
            <a:off x="3010535" y="2152601"/>
            <a:ext cx="343594" cy="3228"/>
          </a:xfrm>
          <a:prstGeom prst="straightConnector1">
            <a:avLst/>
          </a:prstGeom>
          <a:noFill/>
          <a:ln w="28575" cap="flat" cmpd="sng" algn="ctr">
            <a:solidFill>
              <a:sysClr val="windowText" lastClr="000000"/>
            </a:solidFill>
            <a:prstDash val="solid"/>
            <a:round/>
            <a:headEnd type="none" w="med" len="med"/>
            <a:tailEnd type="triangle"/>
          </a:ln>
          <a:effectLst>
            <a:outerShdw blurRad="63500" dist="17961" dir="2700000" algn="ctr" rotWithShape="0">
              <a:sysClr val="windowText" lastClr="000000">
                <a:alpha val="74998"/>
              </a:sysClr>
            </a:outerShdw>
          </a:effectLst>
        </p:spPr>
      </p:cxnSp>
      <p:cxnSp>
        <p:nvCxnSpPr>
          <p:cNvPr id="115" name="Straight Arrow Connector 114">
            <a:extLst>
              <a:ext uri="{FF2B5EF4-FFF2-40B4-BE49-F238E27FC236}">
                <a16:creationId xmlns:a16="http://schemas.microsoft.com/office/drawing/2014/main" id="{1D106E3C-5704-4E8C-819A-3D671E0E1EF8}"/>
              </a:ext>
            </a:extLst>
          </p:cNvPr>
          <p:cNvCxnSpPr>
            <a:stCxn id="77" idx="2"/>
            <a:endCxn id="104" idx="0"/>
          </p:cNvCxnSpPr>
          <p:nvPr/>
        </p:nvCxnSpPr>
        <p:spPr>
          <a:xfrm>
            <a:off x="3819988" y="2396619"/>
            <a:ext cx="0" cy="283180"/>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116" name="Straight Connector 115">
            <a:extLst>
              <a:ext uri="{FF2B5EF4-FFF2-40B4-BE49-F238E27FC236}">
                <a16:creationId xmlns:a16="http://schemas.microsoft.com/office/drawing/2014/main" id="{20EDF832-3086-49C7-B88C-402F3E3B0255}"/>
              </a:ext>
            </a:extLst>
          </p:cNvPr>
          <p:cNvCxnSpPr/>
          <p:nvPr/>
        </p:nvCxnSpPr>
        <p:spPr>
          <a:xfrm flipH="1">
            <a:off x="6362475" y="2368204"/>
            <a:ext cx="573818" cy="149585"/>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17" name="Straight Arrow Connector 116">
            <a:extLst>
              <a:ext uri="{FF2B5EF4-FFF2-40B4-BE49-F238E27FC236}">
                <a16:creationId xmlns:a16="http://schemas.microsoft.com/office/drawing/2014/main" id="{B4AB379C-0430-4500-88A3-9DAA1911D1CD}"/>
              </a:ext>
            </a:extLst>
          </p:cNvPr>
          <p:cNvCxnSpPr/>
          <p:nvPr/>
        </p:nvCxnSpPr>
        <p:spPr>
          <a:xfrm flipH="1">
            <a:off x="5619912" y="2575341"/>
            <a:ext cx="556800" cy="142880"/>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118" name="Straight Arrow Connector 117">
            <a:extLst>
              <a:ext uri="{FF2B5EF4-FFF2-40B4-BE49-F238E27FC236}">
                <a16:creationId xmlns:a16="http://schemas.microsoft.com/office/drawing/2014/main" id="{5F89A496-C5A0-43E0-AD4A-811244ED7F16}"/>
              </a:ext>
            </a:extLst>
          </p:cNvPr>
          <p:cNvCxnSpPr/>
          <p:nvPr/>
        </p:nvCxnSpPr>
        <p:spPr>
          <a:xfrm>
            <a:off x="6089570" y="2120978"/>
            <a:ext cx="373264" cy="0"/>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119" name="TextBox 118">
            <a:extLst>
              <a:ext uri="{FF2B5EF4-FFF2-40B4-BE49-F238E27FC236}">
                <a16:creationId xmlns:a16="http://schemas.microsoft.com/office/drawing/2014/main" id="{A2FEAEEC-0642-4AAF-A198-B66353F02027}"/>
              </a:ext>
            </a:extLst>
          </p:cNvPr>
          <p:cNvSpPr txBox="1"/>
          <p:nvPr/>
        </p:nvSpPr>
        <p:spPr>
          <a:xfrm>
            <a:off x="6061735" y="2104525"/>
            <a:ext cx="427684" cy="265457"/>
          </a:xfrm>
          <a:prstGeom prst="rect">
            <a:avLst/>
          </a:prstGeom>
          <a:noFill/>
        </p:spPr>
        <p:txBody>
          <a:bodyPr wrap="square" rtlCol="0">
            <a:spAutoFit/>
          </a:bodyPr>
          <a:lstStyle/>
          <a:p>
            <a:pPr algn="ctr">
              <a:lnSpc>
                <a:spcPct val="150000"/>
              </a:lnSpc>
            </a:pPr>
            <a:r>
              <a:rPr lang="en-US" sz="750">
                <a:solidFill>
                  <a:prstClr val="black"/>
                </a:solidFill>
                <a:ea typeface="Verdana" panose="020B0604030504040204" pitchFamily="34" charset="0"/>
                <a:cs typeface="Arial" panose="020B0604020202020204" pitchFamily="34" charset="0"/>
              </a:rPr>
              <a:t>H</a:t>
            </a:r>
            <a:r>
              <a:rPr lang="en-US" sz="750" baseline="-25000">
                <a:solidFill>
                  <a:prstClr val="black"/>
                </a:solidFill>
                <a:ea typeface="Verdana" panose="020B0604030504040204" pitchFamily="34" charset="0"/>
                <a:cs typeface="Arial" panose="020B0604020202020204" pitchFamily="34" charset="0"/>
              </a:rPr>
              <a:t>2</a:t>
            </a:r>
            <a:r>
              <a:rPr lang="en-US" sz="750">
                <a:solidFill>
                  <a:prstClr val="black"/>
                </a:solidFill>
                <a:ea typeface="Verdana" panose="020B0604030504040204" pitchFamily="34" charset="0"/>
                <a:cs typeface="Arial" panose="020B0604020202020204" pitchFamily="34" charset="0"/>
              </a:rPr>
              <a:t>O</a:t>
            </a:r>
          </a:p>
        </p:txBody>
      </p:sp>
      <p:sp>
        <p:nvSpPr>
          <p:cNvPr id="120" name="TextBox 119">
            <a:extLst>
              <a:ext uri="{FF2B5EF4-FFF2-40B4-BE49-F238E27FC236}">
                <a16:creationId xmlns:a16="http://schemas.microsoft.com/office/drawing/2014/main" id="{CE55E316-66FB-407C-A6CE-044BE03A0B02}"/>
              </a:ext>
            </a:extLst>
          </p:cNvPr>
          <p:cNvSpPr txBox="1"/>
          <p:nvPr/>
        </p:nvSpPr>
        <p:spPr>
          <a:xfrm>
            <a:off x="6050287" y="1866976"/>
            <a:ext cx="401650" cy="244106"/>
          </a:xfrm>
          <a:prstGeom prst="rect">
            <a:avLst/>
          </a:prstGeom>
          <a:noFill/>
        </p:spPr>
        <p:txBody>
          <a:bodyPr wrap="square" rtlCol="0">
            <a:spAutoFit/>
          </a:bodyPr>
          <a:lstStyle/>
          <a:p>
            <a:pPr algn="ctr">
              <a:lnSpc>
                <a:spcPct val="150000"/>
              </a:lnSpc>
            </a:pPr>
            <a:r>
              <a:rPr lang="en-US" sz="750">
                <a:solidFill>
                  <a:prstClr val="black"/>
                </a:solidFill>
                <a:ea typeface="Verdana" panose="020B0604030504040204" pitchFamily="34" charset="0"/>
                <a:cs typeface="Arial" panose="020B0604020202020204" pitchFamily="34" charset="0"/>
              </a:rPr>
              <a:t>CH</a:t>
            </a:r>
            <a:r>
              <a:rPr lang="en-US" sz="750" baseline="-25000">
                <a:solidFill>
                  <a:prstClr val="black"/>
                </a:solidFill>
                <a:ea typeface="Verdana" panose="020B0604030504040204" pitchFamily="34" charset="0"/>
                <a:cs typeface="Arial" panose="020B0604020202020204" pitchFamily="34" charset="0"/>
              </a:rPr>
              <a:t>4</a:t>
            </a:r>
          </a:p>
        </p:txBody>
      </p:sp>
      <p:sp>
        <p:nvSpPr>
          <p:cNvPr id="121" name="TextBox 120">
            <a:extLst>
              <a:ext uri="{FF2B5EF4-FFF2-40B4-BE49-F238E27FC236}">
                <a16:creationId xmlns:a16="http://schemas.microsoft.com/office/drawing/2014/main" id="{2C33F8A1-4456-4F67-B898-F4C4AE8946A5}"/>
              </a:ext>
            </a:extLst>
          </p:cNvPr>
          <p:cNvSpPr txBox="1"/>
          <p:nvPr/>
        </p:nvSpPr>
        <p:spPr>
          <a:xfrm>
            <a:off x="6691293" y="2488686"/>
            <a:ext cx="345815" cy="244106"/>
          </a:xfrm>
          <a:prstGeom prst="rect">
            <a:avLst/>
          </a:prstGeom>
          <a:noFill/>
        </p:spPr>
        <p:txBody>
          <a:bodyPr wrap="square" rtlCol="0">
            <a:spAutoFit/>
          </a:bodyPr>
          <a:lstStyle/>
          <a:p>
            <a:pPr algn="ctr">
              <a:lnSpc>
                <a:spcPct val="150000"/>
              </a:lnSpc>
            </a:pPr>
            <a:r>
              <a:rPr lang="en-US" sz="750">
                <a:solidFill>
                  <a:prstClr val="black"/>
                </a:solidFill>
                <a:ea typeface="Verdana" panose="020B0604030504040204" pitchFamily="34" charset="0"/>
                <a:cs typeface="Arial" panose="020B0604020202020204" pitchFamily="34" charset="0"/>
              </a:rPr>
              <a:t>H</a:t>
            </a:r>
            <a:r>
              <a:rPr lang="en-US" sz="750" baseline="-25000">
                <a:solidFill>
                  <a:prstClr val="black"/>
                </a:solidFill>
                <a:ea typeface="Verdana" panose="020B0604030504040204" pitchFamily="34" charset="0"/>
                <a:cs typeface="Arial" panose="020B0604020202020204" pitchFamily="34" charset="0"/>
              </a:rPr>
              <a:t>2</a:t>
            </a:r>
          </a:p>
        </p:txBody>
      </p:sp>
      <p:sp>
        <p:nvSpPr>
          <p:cNvPr id="122" name="TextBox 121">
            <a:extLst>
              <a:ext uri="{FF2B5EF4-FFF2-40B4-BE49-F238E27FC236}">
                <a16:creationId xmlns:a16="http://schemas.microsoft.com/office/drawing/2014/main" id="{A0742921-C3C9-442E-A4B1-E1FBECBD2A34}"/>
              </a:ext>
            </a:extLst>
          </p:cNvPr>
          <p:cNvSpPr txBox="1"/>
          <p:nvPr/>
        </p:nvSpPr>
        <p:spPr>
          <a:xfrm>
            <a:off x="5379358" y="2460419"/>
            <a:ext cx="496559" cy="265457"/>
          </a:xfrm>
          <a:prstGeom prst="rect">
            <a:avLst/>
          </a:prstGeom>
          <a:noFill/>
        </p:spPr>
        <p:txBody>
          <a:bodyPr wrap="square" rtlCol="0">
            <a:spAutoFit/>
          </a:bodyPr>
          <a:lstStyle/>
          <a:p>
            <a:pPr algn="ctr">
              <a:lnSpc>
                <a:spcPct val="150000"/>
              </a:lnSpc>
            </a:pPr>
            <a:r>
              <a:rPr lang="en-US" sz="750">
                <a:solidFill>
                  <a:prstClr val="black"/>
                </a:solidFill>
                <a:ea typeface="Verdana" panose="020B0604030504040204" pitchFamily="34" charset="0"/>
                <a:cs typeface="Arial" panose="020B0604020202020204" pitchFamily="34" charset="0"/>
              </a:rPr>
              <a:t>H</a:t>
            </a:r>
            <a:r>
              <a:rPr lang="en-US" sz="750" baseline="-25000">
                <a:solidFill>
                  <a:prstClr val="black"/>
                </a:solidFill>
                <a:ea typeface="Verdana" panose="020B0604030504040204" pitchFamily="34" charset="0"/>
                <a:cs typeface="Arial" panose="020B0604020202020204" pitchFamily="34" charset="0"/>
              </a:rPr>
              <a:t>2</a:t>
            </a:r>
            <a:r>
              <a:rPr lang="en-US" sz="750">
                <a:solidFill>
                  <a:prstClr val="black"/>
                </a:solidFill>
                <a:ea typeface="Verdana" panose="020B0604030504040204" pitchFamily="34" charset="0"/>
                <a:cs typeface="Arial" panose="020B0604020202020204" pitchFamily="34" charset="0"/>
              </a:rPr>
              <a:t>O</a:t>
            </a:r>
          </a:p>
        </p:txBody>
      </p:sp>
      <p:sp>
        <p:nvSpPr>
          <p:cNvPr id="123" name="TextBox 122">
            <a:extLst>
              <a:ext uri="{FF2B5EF4-FFF2-40B4-BE49-F238E27FC236}">
                <a16:creationId xmlns:a16="http://schemas.microsoft.com/office/drawing/2014/main" id="{C49D4DC6-DFDB-425D-A29B-7943DF708019}"/>
              </a:ext>
            </a:extLst>
          </p:cNvPr>
          <p:cNvSpPr txBox="1"/>
          <p:nvPr/>
        </p:nvSpPr>
        <p:spPr>
          <a:xfrm>
            <a:off x="7353497" y="2943177"/>
            <a:ext cx="354793" cy="244106"/>
          </a:xfrm>
          <a:prstGeom prst="rect">
            <a:avLst/>
          </a:prstGeom>
          <a:noFill/>
        </p:spPr>
        <p:txBody>
          <a:bodyPr wrap="square" rtlCol="0">
            <a:spAutoFit/>
          </a:bodyPr>
          <a:lstStyle/>
          <a:p>
            <a:pPr algn="ctr">
              <a:lnSpc>
                <a:spcPct val="150000"/>
              </a:lnSpc>
            </a:pPr>
            <a:r>
              <a:rPr lang="en-US" sz="750">
                <a:solidFill>
                  <a:prstClr val="black"/>
                </a:solidFill>
                <a:ea typeface="Verdana" panose="020B0604030504040204" pitchFamily="34" charset="0"/>
                <a:cs typeface="Arial" panose="020B0604020202020204" pitchFamily="34" charset="0"/>
              </a:rPr>
              <a:t>O</a:t>
            </a:r>
            <a:r>
              <a:rPr lang="en-US" sz="750" baseline="-25000">
                <a:solidFill>
                  <a:prstClr val="black"/>
                </a:solidFill>
                <a:ea typeface="Verdana" panose="020B0604030504040204" pitchFamily="34" charset="0"/>
                <a:cs typeface="Arial" panose="020B0604020202020204" pitchFamily="34" charset="0"/>
              </a:rPr>
              <a:t>2</a:t>
            </a:r>
          </a:p>
        </p:txBody>
      </p:sp>
      <p:sp>
        <p:nvSpPr>
          <p:cNvPr id="124" name="TextBox 123">
            <a:extLst>
              <a:ext uri="{FF2B5EF4-FFF2-40B4-BE49-F238E27FC236}">
                <a16:creationId xmlns:a16="http://schemas.microsoft.com/office/drawing/2014/main" id="{4A68F445-A663-4E6A-A5F6-733B868EF466}"/>
              </a:ext>
            </a:extLst>
          </p:cNvPr>
          <p:cNvSpPr txBox="1"/>
          <p:nvPr/>
        </p:nvSpPr>
        <p:spPr>
          <a:xfrm>
            <a:off x="4232935" y="1852411"/>
            <a:ext cx="1019292" cy="244106"/>
          </a:xfrm>
          <a:prstGeom prst="rect">
            <a:avLst/>
          </a:prstGeom>
          <a:noFill/>
        </p:spPr>
        <p:txBody>
          <a:bodyPr wrap="square" rtlCol="0">
            <a:spAutoFit/>
          </a:bodyPr>
          <a:lstStyle/>
          <a:p>
            <a:pPr algn="ctr">
              <a:lnSpc>
                <a:spcPct val="150000"/>
              </a:lnSpc>
            </a:pPr>
            <a:r>
              <a:rPr lang="en-US" sz="750">
                <a:solidFill>
                  <a:prstClr val="black"/>
                </a:solidFill>
                <a:ea typeface="Verdana" panose="020B0604030504040204" pitchFamily="34" charset="0"/>
                <a:cs typeface="Arial" panose="020B0604020202020204" pitchFamily="34" charset="0"/>
              </a:rPr>
              <a:t>CH</a:t>
            </a:r>
            <a:r>
              <a:rPr lang="en-US" sz="750" baseline="-25000">
                <a:solidFill>
                  <a:prstClr val="black"/>
                </a:solidFill>
                <a:ea typeface="Verdana" panose="020B0604030504040204" pitchFamily="34" charset="0"/>
                <a:cs typeface="Arial" panose="020B0604020202020204" pitchFamily="34" charset="0"/>
              </a:rPr>
              <a:t>4, </a:t>
            </a:r>
            <a:r>
              <a:rPr lang="en-US" sz="750">
                <a:solidFill>
                  <a:prstClr val="black"/>
                </a:solidFill>
                <a:ea typeface="Verdana" panose="020B0604030504040204" pitchFamily="34" charset="0"/>
                <a:cs typeface="Arial" panose="020B0604020202020204" pitchFamily="34" charset="0"/>
              </a:rPr>
              <a:t>CO, H</a:t>
            </a:r>
            <a:r>
              <a:rPr lang="en-US" sz="750" baseline="-25000">
                <a:solidFill>
                  <a:prstClr val="black"/>
                </a:solidFill>
                <a:ea typeface="Verdana" panose="020B0604030504040204" pitchFamily="34" charset="0"/>
                <a:cs typeface="Arial" panose="020B0604020202020204" pitchFamily="34" charset="0"/>
              </a:rPr>
              <a:t>2,</a:t>
            </a:r>
            <a:r>
              <a:rPr lang="en-US" sz="750">
                <a:solidFill>
                  <a:prstClr val="black"/>
                </a:solidFill>
                <a:ea typeface="Verdana" panose="020B0604030504040204" pitchFamily="34" charset="0"/>
                <a:cs typeface="Arial" panose="020B0604020202020204" pitchFamily="34" charset="0"/>
              </a:rPr>
              <a:t> CO</a:t>
            </a:r>
            <a:r>
              <a:rPr lang="en-US" sz="750" baseline="-25000">
                <a:solidFill>
                  <a:prstClr val="black"/>
                </a:solidFill>
                <a:ea typeface="Verdana" panose="020B0604030504040204" pitchFamily="34" charset="0"/>
                <a:cs typeface="Arial" panose="020B0604020202020204" pitchFamily="34" charset="0"/>
              </a:rPr>
              <a:t>2</a:t>
            </a:r>
          </a:p>
        </p:txBody>
      </p:sp>
      <p:sp>
        <p:nvSpPr>
          <p:cNvPr id="126" name="TextBox 125">
            <a:extLst>
              <a:ext uri="{FF2B5EF4-FFF2-40B4-BE49-F238E27FC236}">
                <a16:creationId xmlns:a16="http://schemas.microsoft.com/office/drawing/2014/main" id="{D57A86CB-E307-452C-B92F-D46DAA200BB5}"/>
              </a:ext>
            </a:extLst>
          </p:cNvPr>
          <p:cNvSpPr txBox="1"/>
          <p:nvPr/>
        </p:nvSpPr>
        <p:spPr>
          <a:xfrm>
            <a:off x="5252227" y="1479045"/>
            <a:ext cx="401650" cy="244106"/>
          </a:xfrm>
          <a:prstGeom prst="rect">
            <a:avLst/>
          </a:prstGeom>
          <a:noFill/>
        </p:spPr>
        <p:txBody>
          <a:bodyPr wrap="square" rtlCol="0">
            <a:spAutoFit/>
          </a:bodyPr>
          <a:lstStyle/>
          <a:p>
            <a:pPr algn="ctr">
              <a:lnSpc>
                <a:spcPct val="150000"/>
              </a:lnSpc>
            </a:pPr>
            <a:r>
              <a:rPr lang="en-US" sz="750" dirty="0">
                <a:solidFill>
                  <a:prstClr val="black"/>
                </a:solidFill>
                <a:ea typeface="Verdana" panose="020B0604030504040204" pitchFamily="34" charset="0"/>
                <a:cs typeface="Arial" panose="020B0604020202020204" pitchFamily="34" charset="0"/>
              </a:rPr>
              <a:t>CH</a:t>
            </a:r>
            <a:r>
              <a:rPr lang="en-US" sz="750" baseline="-25000" dirty="0">
                <a:solidFill>
                  <a:prstClr val="black"/>
                </a:solidFill>
                <a:ea typeface="Verdana" panose="020B0604030504040204" pitchFamily="34" charset="0"/>
                <a:cs typeface="Arial" panose="020B0604020202020204" pitchFamily="34" charset="0"/>
              </a:rPr>
              <a:t>4</a:t>
            </a:r>
          </a:p>
        </p:txBody>
      </p:sp>
      <p:grpSp>
        <p:nvGrpSpPr>
          <p:cNvPr id="132" name="Group 131">
            <a:extLst>
              <a:ext uri="{FF2B5EF4-FFF2-40B4-BE49-F238E27FC236}">
                <a16:creationId xmlns:a16="http://schemas.microsoft.com/office/drawing/2014/main" id="{30687C57-4D59-46A3-BFA5-C49868EBC79F}"/>
              </a:ext>
            </a:extLst>
          </p:cNvPr>
          <p:cNvGrpSpPr/>
          <p:nvPr/>
        </p:nvGrpSpPr>
        <p:grpSpPr>
          <a:xfrm>
            <a:off x="5134307" y="1880256"/>
            <a:ext cx="970804" cy="481445"/>
            <a:chOff x="3059640" y="1352600"/>
            <a:chExt cx="1346200" cy="641927"/>
          </a:xfrm>
          <a:solidFill>
            <a:schemeClr val="accent1">
              <a:lumMod val="20000"/>
              <a:lumOff val="80000"/>
            </a:schemeClr>
          </a:solidFill>
        </p:grpSpPr>
        <p:sp>
          <p:nvSpPr>
            <p:cNvPr id="134" name="Rectangle 133">
              <a:extLst>
                <a:ext uri="{FF2B5EF4-FFF2-40B4-BE49-F238E27FC236}">
                  <a16:creationId xmlns:a16="http://schemas.microsoft.com/office/drawing/2014/main" id="{E41654D8-A521-4125-A5F2-6C01ED600524}"/>
                </a:ext>
              </a:extLst>
            </p:cNvPr>
            <p:cNvSpPr/>
            <p:nvPr/>
          </p:nvSpPr>
          <p:spPr bwMode="auto">
            <a:xfrm>
              <a:off x="3094576" y="1352600"/>
              <a:ext cx="1242290" cy="641927"/>
            </a:xfrm>
            <a:prstGeom prst="rect">
              <a:avLst/>
            </a:prstGeom>
            <a:grp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133" name="TextBox 132">
              <a:extLst>
                <a:ext uri="{FF2B5EF4-FFF2-40B4-BE49-F238E27FC236}">
                  <a16:creationId xmlns:a16="http://schemas.microsoft.com/office/drawing/2014/main" id="{735AC54A-0A21-476D-B00E-D7917D4CCB2E}"/>
                </a:ext>
              </a:extLst>
            </p:cNvPr>
            <p:cNvSpPr txBox="1"/>
            <p:nvPr/>
          </p:nvSpPr>
          <p:spPr>
            <a:xfrm>
              <a:off x="3059640" y="1467160"/>
              <a:ext cx="1346200" cy="492443"/>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kern="0" dirty="0">
                  <a:solidFill>
                    <a:prstClr val="black"/>
                  </a:solidFill>
                </a:rPr>
                <a:t>Sabatier</a:t>
              </a:r>
              <a:r>
                <a:rPr kumimoji="0" lang="en-US" sz="900" b="0" i="0" u="none" strike="noStrike" kern="0" cap="none" spc="0" normalizeH="0" baseline="0" noProof="0" dirty="0">
                  <a:ln>
                    <a:noFill/>
                  </a:ln>
                  <a:solidFill>
                    <a:prstClr val="black"/>
                  </a:solidFill>
                  <a:effectLst/>
                  <a:uLnTx/>
                  <a:uFillTx/>
                </a:rPr>
                <a:t> Reactor</a:t>
              </a:r>
            </a:p>
          </p:txBody>
        </p:sp>
      </p:grpSp>
      <p:pic>
        <p:nvPicPr>
          <p:cNvPr id="135" name="Picture 134">
            <a:extLst>
              <a:ext uri="{FF2B5EF4-FFF2-40B4-BE49-F238E27FC236}">
                <a16:creationId xmlns:a16="http://schemas.microsoft.com/office/drawing/2014/main" id="{1A721985-ACD2-4BB7-9CBB-2E2370EEB890}"/>
              </a:ext>
            </a:extLst>
          </p:cNvPr>
          <p:cNvPicPr>
            <a:picLocks noChangeAspect="1"/>
          </p:cNvPicPr>
          <p:nvPr/>
        </p:nvPicPr>
        <p:blipFill rotWithShape="1">
          <a:blip r:embed="rId4"/>
          <a:srcRect l="5445" r="6991"/>
          <a:stretch/>
        </p:blipFill>
        <p:spPr>
          <a:xfrm>
            <a:off x="813137" y="2466641"/>
            <a:ext cx="935236" cy="635436"/>
          </a:xfrm>
          <a:prstGeom prst="rect">
            <a:avLst/>
          </a:prstGeom>
        </p:spPr>
      </p:pic>
      <p:pic>
        <p:nvPicPr>
          <p:cNvPr id="136" name="Picture 135">
            <a:extLst>
              <a:ext uri="{FF2B5EF4-FFF2-40B4-BE49-F238E27FC236}">
                <a16:creationId xmlns:a16="http://schemas.microsoft.com/office/drawing/2014/main" id="{A35B8912-BF99-410A-8400-3E211B62326C}"/>
              </a:ext>
            </a:extLst>
          </p:cNvPr>
          <p:cNvPicPr>
            <a:picLocks noChangeAspect="1"/>
          </p:cNvPicPr>
          <p:nvPr/>
        </p:nvPicPr>
        <p:blipFill>
          <a:blip r:embed="rId5"/>
          <a:stretch>
            <a:fillRect/>
          </a:stretch>
        </p:blipFill>
        <p:spPr>
          <a:xfrm>
            <a:off x="10271155" y="2698758"/>
            <a:ext cx="396168" cy="494812"/>
          </a:xfrm>
          <a:prstGeom prst="rect">
            <a:avLst/>
          </a:prstGeom>
        </p:spPr>
      </p:pic>
      <p:grpSp>
        <p:nvGrpSpPr>
          <p:cNvPr id="137" name="Group 136">
            <a:extLst>
              <a:ext uri="{FF2B5EF4-FFF2-40B4-BE49-F238E27FC236}">
                <a16:creationId xmlns:a16="http://schemas.microsoft.com/office/drawing/2014/main" id="{AC609FFA-F7B5-4DC6-AB74-E7FB962D9116}"/>
              </a:ext>
            </a:extLst>
          </p:cNvPr>
          <p:cNvGrpSpPr/>
          <p:nvPr/>
        </p:nvGrpSpPr>
        <p:grpSpPr>
          <a:xfrm>
            <a:off x="2030053" y="1232570"/>
            <a:ext cx="1009650" cy="481445"/>
            <a:chOff x="1989720" y="3917373"/>
            <a:chExt cx="1346200" cy="641927"/>
          </a:xfrm>
        </p:grpSpPr>
        <p:sp>
          <p:nvSpPr>
            <p:cNvPr id="138" name="TextBox 137">
              <a:extLst>
                <a:ext uri="{FF2B5EF4-FFF2-40B4-BE49-F238E27FC236}">
                  <a16:creationId xmlns:a16="http://schemas.microsoft.com/office/drawing/2014/main" id="{26EA5FD4-F4D8-4480-A1EA-8E0F7AFB16B0}"/>
                </a:ext>
              </a:extLst>
            </p:cNvPr>
            <p:cNvSpPr txBox="1"/>
            <p:nvPr/>
          </p:nvSpPr>
          <p:spPr>
            <a:xfrm>
              <a:off x="1989720" y="4008358"/>
              <a:ext cx="1346200" cy="30777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Solid Carbon</a:t>
              </a:r>
            </a:p>
          </p:txBody>
        </p:sp>
        <p:sp>
          <p:nvSpPr>
            <p:cNvPr id="139" name="Rectangle 138">
              <a:extLst>
                <a:ext uri="{FF2B5EF4-FFF2-40B4-BE49-F238E27FC236}">
                  <a16:creationId xmlns:a16="http://schemas.microsoft.com/office/drawing/2014/main" id="{40BDA81F-F01F-4C3F-A315-4A56E1721AF1}"/>
                </a:ext>
              </a:extLst>
            </p:cNvPr>
            <p:cNvSpPr/>
            <p:nvPr/>
          </p:nvSpPr>
          <p:spPr bwMode="auto">
            <a:xfrm>
              <a:off x="2023918" y="3917373"/>
              <a:ext cx="1242290" cy="641927"/>
            </a:xfrm>
            <a:prstGeom prst="rect">
              <a:avLst/>
            </a:prstGeom>
            <a:no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grpSp>
      <p:cxnSp>
        <p:nvCxnSpPr>
          <p:cNvPr id="140" name="Straight Arrow Connector 139">
            <a:extLst>
              <a:ext uri="{FF2B5EF4-FFF2-40B4-BE49-F238E27FC236}">
                <a16:creationId xmlns:a16="http://schemas.microsoft.com/office/drawing/2014/main" id="{A4F7FE35-ED2F-4D6C-A6DE-CCC5FB921CDB}"/>
              </a:ext>
            </a:extLst>
          </p:cNvPr>
          <p:cNvCxnSpPr/>
          <p:nvPr/>
        </p:nvCxnSpPr>
        <p:spPr>
          <a:xfrm>
            <a:off x="3010535" y="1723071"/>
            <a:ext cx="345306" cy="219392"/>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143" name="Straight Arrow Connector 142">
            <a:extLst>
              <a:ext uri="{FF2B5EF4-FFF2-40B4-BE49-F238E27FC236}">
                <a16:creationId xmlns:a16="http://schemas.microsoft.com/office/drawing/2014/main" id="{27D80077-FCC0-4F4E-B973-643115DFB8F1}"/>
              </a:ext>
            </a:extLst>
          </p:cNvPr>
          <p:cNvCxnSpPr>
            <a:stCxn id="77" idx="3"/>
            <a:endCxn id="133" idx="1"/>
          </p:cNvCxnSpPr>
          <p:nvPr/>
        </p:nvCxnSpPr>
        <p:spPr>
          <a:xfrm flipV="1">
            <a:off x="4285847" y="2150842"/>
            <a:ext cx="848460" cy="5055"/>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228" name="Arc 227">
            <a:extLst>
              <a:ext uri="{FF2B5EF4-FFF2-40B4-BE49-F238E27FC236}">
                <a16:creationId xmlns:a16="http://schemas.microsoft.com/office/drawing/2014/main" id="{312D3CAB-3BB1-44B9-96ED-0CC751E6BC62}"/>
              </a:ext>
            </a:extLst>
          </p:cNvPr>
          <p:cNvSpPr/>
          <p:nvPr/>
        </p:nvSpPr>
        <p:spPr>
          <a:xfrm rot="20417762">
            <a:off x="6180562" y="2452905"/>
            <a:ext cx="194428" cy="199971"/>
          </a:xfrm>
          <a:prstGeom prst="arc">
            <a:avLst>
              <a:gd name="adj1" fmla="val 11197809"/>
              <a:gd name="adj2" fmla="val 0"/>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nvGrpSpPr>
          <p:cNvPr id="250" name="Group 249">
            <a:extLst>
              <a:ext uri="{FF2B5EF4-FFF2-40B4-BE49-F238E27FC236}">
                <a16:creationId xmlns:a16="http://schemas.microsoft.com/office/drawing/2014/main" id="{F42E3F71-4DB8-478A-AE90-E5EC966A9EC0}"/>
              </a:ext>
            </a:extLst>
          </p:cNvPr>
          <p:cNvGrpSpPr/>
          <p:nvPr/>
        </p:nvGrpSpPr>
        <p:grpSpPr>
          <a:xfrm>
            <a:off x="5100478" y="3502072"/>
            <a:ext cx="1009650" cy="481445"/>
            <a:chOff x="1991780" y="3917373"/>
            <a:chExt cx="1346200" cy="641927"/>
          </a:xfrm>
        </p:grpSpPr>
        <p:sp>
          <p:nvSpPr>
            <p:cNvPr id="252" name="Rectangle 251">
              <a:extLst>
                <a:ext uri="{FF2B5EF4-FFF2-40B4-BE49-F238E27FC236}">
                  <a16:creationId xmlns:a16="http://schemas.microsoft.com/office/drawing/2014/main" id="{22E0E2B9-F51E-4739-94F1-F36AB4610223}"/>
                </a:ext>
              </a:extLst>
            </p:cNvPr>
            <p:cNvSpPr/>
            <p:nvPr/>
          </p:nvSpPr>
          <p:spPr bwMode="auto">
            <a:xfrm>
              <a:off x="2023918" y="3917373"/>
              <a:ext cx="1242290" cy="641927"/>
            </a:xfrm>
            <a:prstGeom prst="rect">
              <a:avLst/>
            </a:prstGeom>
            <a:solidFill>
              <a:schemeClr val="accent3">
                <a:lumMod val="40000"/>
                <a:lumOff val="60000"/>
              </a:schemeClr>
            </a:solid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251" name="TextBox 250">
              <a:extLst>
                <a:ext uri="{FF2B5EF4-FFF2-40B4-BE49-F238E27FC236}">
                  <a16:creationId xmlns:a16="http://schemas.microsoft.com/office/drawing/2014/main" id="{F0971459-1941-4E3B-B671-AADF4D3EF83D}"/>
                </a:ext>
              </a:extLst>
            </p:cNvPr>
            <p:cNvSpPr txBox="1"/>
            <p:nvPr/>
          </p:nvSpPr>
          <p:spPr>
            <a:xfrm>
              <a:off x="1991780" y="3980213"/>
              <a:ext cx="1346200" cy="492443"/>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Water from Icy Regolith</a:t>
              </a:r>
            </a:p>
          </p:txBody>
        </p:sp>
      </p:grpSp>
      <p:cxnSp>
        <p:nvCxnSpPr>
          <p:cNvPr id="3" name="Connector: Elbow 2">
            <a:extLst>
              <a:ext uri="{FF2B5EF4-FFF2-40B4-BE49-F238E27FC236}">
                <a16:creationId xmlns:a16="http://schemas.microsoft.com/office/drawing/2014/main" id="{F602DA0E-1017-44DA-89D6-DBF1D6F537CF}"/>
              </a:ext>
            </a:extLst>
          </p:cNvPr>
          <p:cNvCxnSpPr>
            <a:cxnSpLocks/>
            <a:stCxn id="252" idx="0"/>
            <a:endCxn id="111" idx="2"/>
          </p:cNvCxnSpPr>
          <p:nvPr/>
        </p:nvCxnSpPr>
        <p:spPr>
          <a:xfrm rot="16200000" flipV="1">
            <a:off x="5443746" y="3355376"/>
            <a:ext cx="292558" cy="833"/>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grpSp>
        <p:nvGrpSpPr>
          <p:cNvPr id="253" name="Group 252">
            <a:extLst>
              <a:ext uri="{FF2B5EF4-FFF2-40B4-BE49-F238E27FC236}">
                <a16:creationId xmlns:a16="http://schemas.microsoft.com/office/drawing/2014/main" id="{BDB9B771-5766-4ADD-AA7D-6CE0FD027399}"/>
              </a:ext>
            </a:extLst>
          </p:cNvPr>
          <p:cNvGrpSpPr/>
          <p:nvPr/>
        </p:nvGrpSpPr>
        <p:grpSpPr>
          <a:xfrm>
            <a:off x="9193785" y="1865918"/>
            <a:ext cx="1009650" cy="498500"/>
            <a:chOff x="3499579" y="4289865"/>
            <a:chExt cx="1346200" cy="664667"/>
          </a:xfrm>
          <a:solidFill>
            <a:schemeClr val="accent3">
              <a:lumMod val="40000"/>
              <a:lumOff val="60000"/>
            </a:schemeClr>
          </a:solidFill>
        </p:grpSpPr>
        <p:sp>
          <p:nvSpPr>
            <p:cNvPr id="255" name="Rectangle 254">
              <a:extLst>
                <a:ext uri="{FF2B5EF4-FFF2-40B4-BE49-F238E27FC236}">
                  <a16:creationId xmlns:a16="http://schemas.microsoft.com/office/drawing/2014/main" id="{5A7A0BBA-8711-4631-882C-37EF5849A8E4}"/>
                </a:ext>
              </a:extLst>
            </p:cNvPr>
            <p:cNvSpPr/>
            <p:nvPr/>
          </p:nvSpPr>
          <p:spPr bwMode="auto">
            <a:xfrm>
              <a:off x="3551534" y="4312605"/>
              <a:ext cx="1242290" cy="641927"/>
            </a:xfrm>
            <a:prstGeom prst="rect">
              <a:avLst/>
            </a:prstGeom>
            <a:grp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254" name="TextBox 253">
              <a:extLst>
                <a:ext uri="{FF2B5EF4-FFF2-40B4-BE49-F238E27FC236}">
                  <a16:creationId xmlns:a16="http://schemas.microsoft.com/office/drawing/2014/main" id="{9C299901-6766-4CDF-9911-13F33C7F2173}"/>
                </a:ext>
              </a:extLst>
            </p:cNvPr>
            <p:cNvSpPr txBox="1"/>
            <p:nvPr/>
          </p:nvSpPr>
          <p:spPr>
            <a:xfrm>
              <a:off x="3499579" y="4289865"/>
              <a:ext cx="1346200" cy="492443"/>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CH</a:t>
              </a:r>
              <a:r>
                <a:rPr kumimoji="0" lang="en-US" sz="900" b="0" i="0" u="none" strike="noStrike" kern="0" cap="none" spc="0" normalizeH="0" baseline="-25000" noProof="0" dirty="0">
                  <a:ln>
                    <a:noFill/>
                  </a:ln>
                  <a:solidFill>
                    <a:prstClr val="black"/>
                  </a:solidFill>
                  <a:effectLst/>
                  <a:uLnTx/>
                  <a:uFillTx/>
                </a:rPr>
                <a:t>4</a:t>
              </a:r>
              <a:r>
                <a:rPr kumimoji="0" lang="en-US" sz="900" b="0" i="0" u="none" strike="noStrike" kern="0" cap="none" spc="0" normalizeH="0" baseline="0" noProof="0" dirty="0">
                  <a:ln>
                    <a:noFill/>
                  </a:ln>
                  <a:solidFill>
                    <a:prstClr val="black"/>
                  </a:solidFill>
                  <a:effectLst/>
                  <a:uLnTx/>
                  <a:uFillTx/>
                </a:rPr>
                <a:t> Liquefaction &amp; Maintenance</a:t>
              </a:r>
            </a:p>
          </p:txBody>
        </p:sp>
      </p:grpSp>
      <p:grpSp>
        <p:nvGrpSpPr>
          <p:cNvPr id="256" name="Group 255">
            <a:extLst>
              <a:ext uri="{FF2B5EF4-FFF2-40B4-BE49-F238E27FC236}">
                <a16:creationId xmlns:a16="http://schemas.microsoft.com/office/drawing/2014/main" id="{BF7C2572-457E-43F8-890C-7F696C0F1C37}"/>
              </a:ext>
            </a:extLst>
          </p:cNvPr>
          <p:cNvGrpSpPr/>
          <p:nvPr/>
        </p:nvGrpSpPr>
        <p:grpSpPr>
          <a:xfrm>
            <a:off x="7983473" y="1886842"/>
            <a:ext cx="1009650" cy="481445"/>
            <a:chOff x="1570400" y="5066933"/>
            <a:chExt cx="1346200" cy="641927"/>
          </a:xfrm>
        </p:grpSpPr>
        <p:sp>
          <p:nvSpPr>
            <p:cNvPr id="258" name="Rectangle 257">
              <a:extLst>
                <a:ext uri="{FF2B5EF4-FFF2-40B4-BE49-F238E27FC236}">
                  <a16:creationId xmlns:a16="http://schemas.microsoft.com/office/drawing/2014/main" id="{9F824450-2A3E-4BAA-8B46-8E2493FDA6C6}"/>
                </a:ext>
              </a:extLst>
            </p:cNvPr>
            <p:cNvSpPr/>
            <p:nvPr/>
          </p:nvSpPr>
          <p:spPr bwMode="auto">
            <a:xfrm>
              <a:off x="1622355" y="5066933"/>
              <a:ext cx="1242290" cy="641927"/>
            </a:xfrm>
            <a:prstGeom prst="rect">
              <a:avLst/>
            </a:prstGeom>
            <a:solidFill>
              <a:schemeClr val="accent3">
                <a:lumMod val="40000"/>
                <a:lumOff val="60000"/>
              </a:schemeClr>
            </a:solid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257" name="TextBox 256">
              <a:extLst>
                <a:ext uri="{FF2B5EF4-FFF2-40B4-BE49-F238E27FC236}">
                  <a16:creationId xmlns:a16="http://schemas.microsoft.com/office/drawing/2014/main" id="{7C1D47EE-5E3B-4FB0-B44F-AFE8E74829E1}"/>
                </a:ext>
              </a:extLst>
            </p:cNvPr>
            <p:cNvSpPr txBox="1"/>
            <p:nvPr/>
          </p:nvSpPr>
          <p:spPr>
            <a:xfrm>
              <a:off x="1570400" y="5249397"/>
              <a:ext cx="1346200" cy="30777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CH</a:t>
              </a:r>
              <a:r>
                <a:rPr kumimoji="0" lang="en-US" sz="900" b="0" i="0" u="none" strike="noStrike" kern="0" cap="none" spc="0" normalizeH="0" baseline="-25000" noProof="0" dirty="0">
                  <a:ln>
                    <a:noFill/>
                  </a:ln>
                  <a:solidFill>
                    <a:prstClr val="black"/>
                  </a:solidFill>
                  <a:effectLst/>
                  <a:uLnTx/>
                  <a:uFillTx/>
                </a:rPr>
                <a:t>4</a:t>
              </a:r>
              <a:r>
                <a:rPr kumimoji="0" lang="en-US" sz="900" b="0" i="0" u="none" strike="noStrike" kern="0" cap="none" spc="0" normalizeH="0" baseline="0" noProof="0" dirty="0">
                  <a:ln>
                    <a:noFill/>
                  </a:ln>
                  <a:solidFill>
                    <a:prstClr val="black"/>
                  </a:solidFill>
                  <a:effectLst/>
                  <a:uLnTx/>
                  <a:uFillTx/>
                </a:rPr>
                <a:t> Dryer</a:t>
              </a:r>
            </a:p>
          </p:txBody>
        </p:sp>
      </p:grpSp>
      <p:cxnSp>
        <p:nvCxnSpPr>
          <p:cNvPr id="259" name="Straight Arrow Connector 258">
            <a:extLst>
              <a:ext uri="{FF2B5EF4-FFF2-40B4-BE49-F238E27FC236}">
                <a16:creationId xmlns:a16="http://schemas.microsoft.com/office/drawing/2014/main" id="{E8BA9A84-F29B-414A-9FCC-FC5E0D4110C4}"/>
              </a:ext>
            </a:extLst>
          </p:cNvPr>
          <p:cNvCxnSpPr>
            <a:stCxn id="258" idx="3"/>
            <a:endCxn id="255" idx="1"/>
          </p:cNvCxnSpPr>
          <p:nvPr/>
        </p:nvCxnSpPr>
        <p:spPr>
          <a:xfrm flipV="1">
            <a:off x="8954157" y="2123696"/>
            <a:ext cx="278594" cy="3869"/>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260" name="Straight Arrow Connector 259">
            <a:extLst>
              <a:ext uri="{FF2B5EF4-FFF2-40B4-BE49-F238E27FC236}">
                <a16:creationId xmlns:a16="http://schemas.microsoft.com/office/drawing/2014/main" id="{7E5BD441-AE6C-468C-B8E6-7C7106DDE40B}"/>
              </a:ext>
            </a:extLst>
          </p:cNvPr>
          <p:cNvCxnSpPr>
            <a:endCxn id="258" idx="1"/>
          </p:cNvCxnSpPr>
          <p:nvPr/>
        </p:nvCxnSpPr>
        <p:spPr>
          <a:xfrm flipV="1">
            <a:off x="7407078" y="2127565"/>
            <a:ext cx="615361" cy="5911"/>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261" name="TextBox 260">
            <a:extLst>
              <a:ext uri="{FF2B5EF4-FFF2-40B4-BE49-F238E27FC236}">
                <a16:creationId xmlns:a16="http://schemas.microsoft.com/office/drawing/2014/main" id="{EC9B0932-7591-4DC7-A796-18E1B48FAC57}"/>
              </a:ext>
            </a:extLst>
          </p:cNvPr>
          <p:cNvSpPr txBox="1"/>
          <p:nvPr/>
        </p:nvSpPr>
        <p:spPr>
          <a:xfrm>
            <a:off x="7374858" y="2120800"/>
            <a:ext cx="401650" cy="265457"/>
          </a:xfrm>
          <a:prstGeom prst="rect">
            <a:avLst/>
          </a:prstGeom>
          <a:noFill/>
        </p:spPr>
        <p:txBody>
          <a:bodyPr wrap="square" rtlCol="0">
            <a:spAutoFit/>
          </a:bodyPr>
          <a:lstStyle/>
          <a:p>
            <a:pPr algn="ctr">
              <a:lnSpc>
                <a:spcPct val="150000"/>
              </a:lnSpc>
            </a:pPr>
            <a:r>
              <a:rPr lang="en-US" sz="750">
                <a:solidFill>
                  <a:prstClr val="black"/>
                </a:solidFill>
                <a:ea typeface="Verdana" panose="020B0604030504040204" pitchFamily="34" charset="0"/>
                <a:cs typeface="Arial" panose="020B0604020202020204" pitchFamily="34" charset="0"/>
              </a:rPr>
              <a:t>CH</a:t>
            </a:r>
            <a:r>
              <a:rPr lang="en-US" sz="750" baseline="-25000">
                <a:solidFill>
                  <a:prstClr val="black"/>
                </a:solidFill>
                <a:ea typeface="Verdana" panose="020B0604030504040204" pitchFamily="34" charset="0"/>
                <a:cs typeface="Arial" panose="020B0604020202020204" pitchFamily="34" charset="0"/>
              </a:rPr>
              <a:t>4</a:t>
            </a:r>
          </a:p>
        </p:txBody>
      </p:sp>
      <p:pic>
        <p:nvPicPr>
          <p:cNvPr id="262" name="Picture 261">
            <a:extLst>
              <a:ext uri="{FF2B5EF4-FFF2-40B4-BE49-F238E27FC236}">
                <a16:creationId xmlns:a16="http://schemas.microsoft.com/office/drawing/2014/main" id="{5BD48B30-4EE2-4C0A-9626-82B726EA730C}"/>
              </a:ext>
            </a:extLst>
          </p:cNvPr>
          <p:cNvPicPr>
            <a:picLocks noChangeAspect="1"/>
          </p:cNvPicPr>
          <p:nvPr/>
        </p:nvPicPr>
        <p:blipFill>
          <a:blip r:embed="rId6"/>
          <a:stretch>
            <a:fillRect/>
          </a:stretch>
        </p:blipFill>
        <p:spPr>
          <a:xfrm>
            <a:off x="10271155" y="1887933"/>
            <a:ext cx="432956" cy="497496"/>
          </a:xfrm>
          <a:prstGeom prst="rect">
            <a:avLst/>
          </a:prstGeom>
        </p:spPr>
      </p:pic>
      <p:sp>
        <p:nvSpPr>
          <p:cNvPr id="267" name="Rectangle 266">
            <a:extLst>
              <a:ext uri="{FF2B5EF4-FFF2-40B4-BE49-F238E27FC236}">
                <a16:creationId xmlns:a16="http://schemas.microsoft.com/office/drawing/2014/main" id="{99BD78EA-D001-4F7B-ACFB-5564A242C928}"/>
              </a:ext>
            </a:extLst>
          </p:cNvPr>
          <p:cNvSpPr/>
          <p:nvPr/>
        </p:nvSpPr>
        <p:spPr bwMode="auto">
          <a:xfrm>
            <a:off x="3350195" y="1243512"/>
            <a:ext cx="931718" cy="481445"/>
          </a:xfrm>
          <a:prstGeom prst="rect">
            <a:avLst/>
          </a:prstGeom>
          <a:no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268" name="TextBox 267">
            <a:extLst>
              <a:ext uri="{FF2B5EF4-FFF2-40B4-BE49-F238E27FC236}">
                <a16:creationId xmlns:a16="http://schemas.microsoft.com/office/drawing/2014/main" id="{AB5054E9-AF5F-4A0D-838D-A4EFF3A943E0}"/>
              </a:ext>
            </a:extLst>
          </p:cNvPr>
          <p:cNvSpPr txBox="1"/>
          <p:nvPr/>
        </p:nvSpPr>
        <p:spPr>
          <a:xfrm>
            <a:off x="3350195" y="1294381"/>
            <a:ext cx="931718" cy="369332"/>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Methane Pyrolysis</a:t>
            </a:r>
          </a:p>
        </p:txBody>
      </p:sp>
      <p:cxnSp>
        <p:nvCxnSpPr>
          <p:cNvPr id="269" name="Straight Arrow Connector 268">
            <a:extLst>
              <a:ext uri="{FF2B5EF4-FFF2-40B4-BE49-F238E27FC236}">
                <a16:creationId xmlns:a16="http://schemas.microsoft.com/office/drawing/2014/main" id="{3F1435F8-EC53-40E1-B43A-A7E8BDF7E6A0}"/>
              </a:ext>
            </a:extLst>
          </p:cNvPr>
          <p:cNvCxnSpPr>
            <a:cxnSpLocks/>
            <a:stCxn id="267" idx="2"/>
            <a:endCxn id="77" idx="0"/>
          </p:cNvCxnSpPr>
          <p:nvPr/>
        </p:nvCxnSpPr>
        <p:spPr>
          <a:xfrm>
            <a:off x="3816054" y="1724957"/>
            <a:ext cx="3934" cy="190217"/>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17" name="Connector: Elbow 16">
            <a:extLst>
              <a:ext uri="{FF2B5EF4-FFF2-40B4-BE49-F238E27FC236}">
                <a16:creationId xmlns:a16="http://schemas.microsoft.com/office/drawing/2014/main" id="{B6FE21FF-3EA6-457C-B6FA-0CE6BBCDB5A1}"/>
              </a:ext>
            </a:extLst>
          </p:cNvPr>
          <p:cNvCxnSpPr>
            <a:cxnSpLocks/>
            <a:stCxn id="98" idx="0"/>
            <a:endCxn id="268" idx="3"/>
          </p:cNvCxnSpPr>
          <p:nvPr/>
        </p:nvCxnSpPr>
        <p:spPr>
          <a:xfrm rot="16200000" flipV="1">
            <a:off x="5404698" y="356262"/>
            <a:ext cx="401210" cy="2646780"/>
          </a:xfrm>
          <a:prstGeom prst="bentConnector2">
            <a:avLst/>
          </a:prstGeom>
          <a:ln>
            <a:tailEnd type="triangle"/>
          </a:ln>
        </p:spPr>
        <p:style>
          <a:lnRef idx="2">
            <a:schemeClr val="dk1"/>
          </a:lnRef>
          <a:fillRef idx="0">
            <a:schemeClr val="dk1"/>
          </a:fillRef>
          <a:effectRef idx="1">
            <a:schemeClr val="dk1"/>
          </a:effectRef>
          <a:fontRef idx="minor">
            <a:schemeClr val="tx1"/>
          </a:fontRef>
        </p:style>
      </p:cxnSp>
      <p:sp>
        <p:nvSpPr>
          <p:cNvPr id="272" name="Rectangle 271">
            <a:extLst>
              <a:ext uri="{FF2B5EF4-FFF2-40B4-BE49-F238E27FC236}">
                <a16:creationId xmlns:a16="http://schemas.microsoft.com/office/drawing/2014/main" id="{2EAEE505-5D9A-44B1-BE8D-69BEA600750D}"/>
              </a:ext>
            </a:extLst>
          </p:cNvPr>
          <p:cNvSpPr/>
          <p:nvPr/>
        </p:nvSpPr>
        <p:spPr>
          <a:xfrm>
            <a:off x="8017254" y="1546016"/>
            <a:ext cx="3331902" cy="238707"/>
          </a:xfrm>
          <a:prstGeom prst="rect">
            <a:avLst/>
          </a:prstGeom>
          <a:solidFill>
            <a:schemeClr val="accent3">
              <a:lumMod val="40000"/>
              <a:lumOff val="60000"/>
            </a:schemeClr>
          </a:solidFill>
          <a:ln w="19050" cap="flat" cmpd="sng" algn="ctr">
            <a:noFill/>
            <a:prstDash val="dash"/>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73" name="TextBox 272">
            <a:extLst>
              <a:ext uri="{FF2B5EF4-FFF2-40B4-BE49-F238E27FC236}">
                <a16:creationId xmlns:a16="http://schemas.microsoft.com/office/drawing/2014/main" id="{0DCCB1D4-7F1E-4D72-B221-F4F567ADCDD2}"/>
              </a:ext>
            </a:extLst>
          </p:cNvPr>
          <p:cNvSpPr txBox="1"/>
          <p:nvPr/>
        </p:nvSpPr>
        <p:spPr>
          <a:xfrm>
            <a:off x="7989145" y="1442279"/>
            <a:ext cx="300283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a:cs typeface="Arial"/>
              </a:rPr>
              <a:t>Common to Mars ISRU and Carbothermal</a:t>
            </a:r>
            <a:r>
              <a:rPr kumimoji="0" lang="en-US" sz="1800" b="0" i="0" u="none" strike="noStrike" kern="0" cap="none" spc="0" normalizeH="0" baseline="0" noProof="0" dirty="0">
                <a:ln>
                  <a:noFill/>
                </a:ln>
                <a:solidFill>
                  <a:prstClr val="black"/>
                </a:solidFill>
                <a:effectLst/>
                <a:uLnTx/>
                <a:uFillTx/>
                <a:latin typeface="Arial"/>
                <a:cs typeface="Arial"/>
              </a:rPr>
              <a:t>	</a:t>
            </a:r>
            <a:endParaRPr kumimoji="0" lang="en-US" sz="1800" b="0" i="0" u="none" strike="noStrike" kern="0" cap="none" spc="0" normalizeH="0" baseline="0" noProof="0" dirty="0">
              <a:ln>
                <a:noFill/>
              </a:ln>
              <a:solidFill>
                <a:prstClr val="black"/>
              </a:solidFill>
              <a:effectLst/>
              <a:uLnTx/>
              <a:uFillTx/>
            </a:endParaRPr>
          </a:p>
        </p:txBody>
      </p:sp>
      <p:sp>
        <p:nvSpPr>
          <p:cNvPr id="38" name="TextBox 37">
            <a:extLst>
              <a:ext uri="{FF2B5EF4-FFF2-40B4-BE49-F238E27FC236}">
                <a16:creationId xmlns:a16="http://schemas.microsoft.com/office/drawing/2014/main" id="{05B1D15E-EC8A-44AF-B7AD-072C20A914A5}"/>
              </a:ext>
            </a:extLst>
          </p:cNvPr>
          <p:cNvSpPr txBox="1"/>
          <p:nvPr/>
        </p:nvSpPr>
        <p:spPr>
          <a:xfrm>
            <a:off x="654734" y="5070967"/>
            <a:ext cx="11241685" cy="1877437"/>
          </a:xfrm>
          <a:prstGeom prst="rect">
            <a:avLst/>
          </a:prstGeom>
          <a:noFill/>
        </p:spPr>
        <p:txBody>
          <a:bodyPr wrap="square" rtlCol="0">
            <a:spAutoFit/>
          </a:bodyPr>
          <a:lstStyle/>
          <a:p>
            <a:pPr marL="285750" indent="-285750">
              <a:buFont typeface="Wingdings" panose="05000000000000000000" pitchFamily="2" charset="2"/>
              <a:buChar char="Ø"/>
            </a:pPr>
            <a:r>
              <a:rPr lang="en-US" sz="1400" dirty="0"/>
              <a:t>Producing both LOX and LCH4 on the moon would be the best “Moon to Mars” architecture for propellant production and can be accomplished if solid carbon is combined with hydrogen sourced from lunar water</a:t>
            </a:r>
          </a:p>
          <a:p>
            <a:pPr marL="285750" indent="-285750">
              <a:buFont typeface="Wingdings" panose="05000000000000000000" pitchFamily="2" charset="2"/>
              <a:buChar char="Ø"/>
            </a:pPr>
            <a:r>
              <a:rPr lang="en-US" sz="1400" dirty="0"/>
              <a:t>Current hydrogen liquefaction </a:t>
            </a:r>
            <a:r>
              <a:rPr lang="en-US" sz="1400" dirty="0" err="1"/>
              <a:t>crycooler</a:t>
            </a:r>
            <a:r>
              <a:rPr lang="en-US" sz="1400" dirty="0"/>
              <a:t> technology will have to operate for over a year in order to see a return on landed mass (assuming 183 days of sunlight per year)</a:t>
            </a:r>
            <a:r>
              <a:rPr lang="en-US" sz="1400" baseline="30000" dirty="0"/>
              <a:t>1</a:t>
            </a:r>
            <a:endParaRPr lang="en-US" sz="1400" dirty="0"/>
          </a:p>
          <a:p>
            <a:pPr marL="285750" indent="-285750">
              <a:buFont typeface="Wingdings" panose="05000000000000000000" pitchFamily="2" charset="2"/>
              <a:buChar char="Ø"/>
            </a:pPr>
            <a:r>
              <a:rPr lang="en-US" sz="1400" dirty="0"/>
              <a:t>The use of solid carbon to drive a carbothermal reduction reaction has been demonstrated for terrestrial silicon production</a:t>
            </a:r>
            <a:r>
              <a:rPr lang="en-US" sz="1400" baseline="30000" dirty="0"/>
              <a:t>2</a:t>
            </a:r>
            <a:endParaRPr lang="en-US" sz="1400" dirty="0"/>
          </a:p>
          <a:p>
            <a:pPr marL="285750" indent="-285750">
              <a:buFont typeface="Wingdings" panose="05000000000000000000" pitchFamily="2" charset="2"/>
              <a:buChar char="Ø"/>
            </a:pPr>
            <a:r>
              <a:rPr lang="en-US" sz="1400" dirty="0"/>
              <a:t>Methane pyrolysis technology is being developed for terrestrial hydrogen and carbon production</a:t>
            </a:r>
            <a:r>
              <a:rPr lang="en-US" sz="1400" baseline="30000" dirty="0"/>
              <a:t>3</a:t>
            </a:r>
            <a:endParaRPr lang="en-US" sz="1400" dirty="0"/>
          </a:p>
          <a:p>
            <a:r>
              <a:rPr lang="en-US" sz="800" dirty="0">
                <a:hlinkClick r:id="rId7"/>
              </a:rPr>
              <a:t>References:</a:t>
            </a:r>
          </a:p>
          <a:p>
            <a:pPr marL="228600" indent="-228600">
              <a:buAutoNum type="arabicParenR"/>
            </a:pPr>
            <a:r>
              <a:rPr lang="en-US" sz="800" b="0" i="0" dirty="0">
                <a:solidFill>
                  <a:srgbClr val="222222"/>
                </a:solidFill>
                <a:effectLst/>
                <a:latin typeface="Arial" panose="020B0604020202020204" pitchFamily="34" charset="0"/>
                <a:hlinkClick r:id="rId8"/>
              </a:rPr>
              <a:t>Nugent, B. T., </a:t>
            </a:r>
            <a:r>
              <a:rPr lang="en-US" sz="800" b="0" i="0" dirty="0" err="1">
                <a:solidFill>
                  <a:srgbClr val="222222"/>
                </a:solidFill>
                <a:effectLst/>
                <a:latin typeface="Arial" panose="020B0604020202020204" pitchFamily="34" charset="0"/>
                <a:hlinkClick r:id="rId8"/>
              </a:rPr>
              <a:t>Grotenrath</a:t>
            </a:r>
            <a:r>
              <a:rPr lang="en-US" sz="800" b="0" i="0" dirty="0">
                <a:solidFill>
                  <a:srgbClr val="222222"/>
                </a:solidFill>
                <a:effectLst/>
                <a:latin typeface="Arial" panose="020B0604020202020204" pitchFamily="34" charset="0"/>
                <a:hlinkClick r:id="rId8"/>
              </a:rPr>
              <a:t>, R. J., &amp; Johnson, W. L. (2022). 20 Watt 20 Kelvin Reverse Turbo-Brayton Cycle Cryocooler Testing and Applications</a:t>
            </a:r>
            <a:r>
              <a:rPr lang="en-US" sz="800" b="0" i="0" dirty="0">
                <a:solidFill>
                  <a:srgbClr val="222222"/>
                </a:solidFill>
                <a:effectLst/>
                <a:latin typeface="Arial" panose="020B0604020202020204" pitchFamily="34" charset="0"/>
              </a:rPr>
              <a:t>.</a:t>
            </a:r>
            <a:endParaRPr lang="en-US" sz="800" b="0" i="0" dirty="0">
              <a:solidFill>
                <a:srgbClr val="222222"/>
              </a:solidFill>
              <a:effectLst/>
              <a:latin typeface="Arial" panose="020B0604020202020204" pitchFamily="34" charset="0"/>
              <a:hlinkClick r:id="rId7"/>
            </a:endParaRPr>
          </a:p>
          <a:p>
            <a:pPr marL="228600" indent="-228600">
              <a:buAutoNum type="arabicParenR"/>
            </a:pPr>
            <a:r>
              <a:rPr lang="en-US" sz="800" b="0" i="0" dirty="0" err="1">
                <a:solidFill>
                  <a:srgbClr val="222222"/>
                </a:solidFill>
                <a:effectLst/>
                <a:latin typeface="Arial" panose="020B0604020202020204" pitchFamily="34" charset="0"/>
                <a:hlinkClick r:id="rId7"/>
              </a:rPr>
              <a:t>Maeng</a:t>
            </a:r>
            <a:r>
              <a:rPr lang="en-US" sz="800" b="0" i="0" dirty="0">
                <a:solidFill>
                  <a:srgbClr val="222222"/>
                </a:solidFill>
                <a:effectLst/>
                <a:latin typeface="Arial" panose="020B0604020202020204" pitchFamily="34" charset="0"/>
                <a:hlinkClick r:id="rId7"/>
              </a:rPr>
              <a:t>, S. H., Lee, H., Park, M. S., Park, S., </a:t>
            </a:r>
            <a:r>
              <a:rPr lang="en-US" sz="800" b="0" i="0" dirty="0" err="1">
                <a:solidFill>
                  <a:srgbClr val="222222"/>
                </a:solidFill>
                <a:effectLst/>
                <a:latin typeface="Arial" panose="020B0604020202020204" pitchFamily="34" charset="0"/>
                <a:hlinkClick r:id="rId7"/>
              </a:rPr>
              <a:t>Jeong</a:t>
            </a:r>
            <a:r>
              <a:rPr lang="en-US" sz="800" b="0" i="0" dirty="0">
                <a:solidFill>
                  <a:srgbClr val="222222"/>
                </a:solidFill>
                <a:effectLst/>
                <a:latin typeface="Arial" panose="020B0604020202020204" pitchFamily="34" charset="0"/>
                <a:hlinkClick r:id="rId7"/>
              </a:rPr>
              <a:t>, J., &amp; Kim, S. (2020). Ultrafast carbothermal reduction of silica to silicon using a CO2 laser beam. </a:t>
            </a:r>
            <a:r>
              <a:rPr lang="en-US" sz="800" b="0" i="1" dirty="0">
                <a:solidFill>
                  <a:srgbClr val="222222"/>
                </a:solidFill>
                <a:effectLst/>
                <a:latin typeface="Arial" panose="020B0604020202020204" pitchFamily="34" charset="0"/>
                <a:hlinkClick r:id="rId7"/>
              </a:rPr>
              <a:t>Scientific reports</a:t>
            </a:r>
            <a:r>
              <a:rPr lang="en-US" sz="800" b="0" i="0" dirty="0">
                <a:solidFill>
                  <a:srgbClr val="222222"/>
                </a:solidFill>
                <a:effectLst/>
                <a:latin typeface="Arial" panose="020B0604020202020204" pitchFamily="34" charset="0"/>
                <a:hlinkClick r:id="rId7"/>
              </a:rPr>
              <a:t>, </a:t>
            </a:r>
            <a:r>
              <a:rPr lang="en-US" sz="800" b="0" i="1" dirty="0">
                <a:solidFill>
                  <a:srgbClr val="222222"/>
                </a:solidFill>
                <a:effectLst/>
                <a:latin typeface="Arial" panose="020B0604020202020204" pitchFamily="34" charset="0"/>
                <a:hlinkClick r:id="rId7"/>
              </a:rPr>
              <a:t>10</a:t>
            </a:r>
            <a:r>
              <a:rPr lang="en-US" sz="800" b="0" i="0" dirty="0">
                <a:solidFill>
                  <a:srgbClr val="222222"/>
                </a:solidFill>
                <a:effectLst/>
                <a:latin typeface="Arial" panose="020B0604020202020204" pitchFamily="34" charset="0"/>
                <a:hlinkClick r:id="rId7"/>
              </a:rPr>
              <a:t>(1), 21730.</a:t>
            </a:r>
            <a:endParaRPr lang="en-US" sz="800" b="0" i="0" dirty="0">
              <a:solidFill>
                <a:srgbClr val="222222"/>
              </a:solidFill>
              <a:effectLst/>
              <a:latin typeface="Arial" panose="020B0604020202020204" pitchFamily="34" charset="0"/>
            </a:endParaRPr>
          </a:p>
          <a:p>
            <a:pPr marL="228600" indent="-228600">
              <a:buAutoNum type="arabicParenR"/>
            </a:pPr>
            <a:r>
              <a:rPr lang="en-US" sz="800" b="0" i="0" dirty="0">
                <a:solidFill>
                  <a:srgbClr val="222222"/>
                </a:solidFill>
                <a:effectLst/>
                <a:latin typeface="Arial" panose="020B0604020202020204" pitchFamily="34" charset="0"/>
                <a:hlinkClick r:id="rId9"/>
              </a:rPr>
              <a:t>Methane Pyrolysis for Hydrogen-Opportunities and Challenges</a:t>
            </a:r>
            <a:endParaRPr lang="en-US" sz="800" dirty="0"/>
          </a:p>
        </p:txBody>
      </p:sp>
      <p:sp>
        <p:nvSpPr>
          <p:cNvPr id="127" name="Rectangle 126">
            <a:extLst>
              <a:ext uri="{FF2B5EF4-FFF2-40B4-BE49-F238E27FC236}">
                <a16:creationId xmlns:a16="http://schemas.microsoft.com/office/drawing/2014/main" id="{A463CE70-82F9-4A5C-8FA5-787D41800F15}"/>
              </a:ext>
            </a:extLst>
          </p:cNvPr>
          <p:cNvSpPr/>
          <p:nvPr/>
        </p:nvSpPr>
        <p:spPr>
          <a:xfrm>
            <a:off x="8009955" y="1174104"/>
            <a:ext cx="3331475" cy="247832"/>
          </a:xfrm>
          <a:prstGeom prst="rect">
            <a:avLst/>
          </a:prstGeom>
          <a:solidFill>
            <a:schemeClr val="accent1">
              <a:lumMod val="20000"/>
              <a:lumOff val="80000"/>
            </a:schemeClr>
          </a:solidFill>
          <a:ln w="19050" cap="flat" cmpd="sng" algn="ctr">
            <a:noFill/>
            <a:prstDash val="dash"/>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30" name="TextBox 129">
            <a:extLst>
              <a:ext uri="{FF2B5EF4-FFF2-40B4-BE49-F238E27FC236}">
                <a16:creationId xmlns:a16="http://schemas.microsoft.com/office/drawing/2014/main" id="{1E9E46F8-4934-4976-AF3F-89E40ECC5EDC}"/>
              </a:ext>
            </a:extLst>
          </p:cNvPr>
          <p:cNvSpPr txBox="1"/>
          <p:nvPr/>
        </p:nvSpPr>
        <p:spPr>
          <a:xfrm>
            <a:off x="7995837" y="1169394"/>
            <a:ext cx="3111174" cy="230832"/>
          </a:xfrm>
          <a:prstGeom prst="rect">
            <a:avLst/>
          </a:prstGeom>
          <a:noFill/>
        </p:spPr>
        <p:txBody>
          <a:bodyPr wrap="square" rtlCol="0">
            <a:spAutoFit/>
          </a:bodyPr>
          <a:lstStyle/>
          <a:p>
            <a:r>
              <a:rPr lang="en-US" sz="900" dirty="0">
                <a:solidFill>
                  <a:prstClr val="black"/>
                </a:solidFill>
                <a:latin typeface="Arial"/>
                <a:cs typeface="Arial"/>
              </a:rPr>
              <a:t>Common to Mars ISRU, Carbothermal and ECLSS</a:t>
            </a:r>
          </a:p>
        </p:txBody>
      </p:sp>
      <p:pic>
        <p:nvPicPr>
          <p:cNvPr id="12" name="Picture 11">
            <a:extLst>
              <a:ext uri="{FF2B5EF4-FFF2-40B4-BE49-F238E27FC236}">
                <a16:creationId xmlns:a16="http://schemas.microsoft.com/office/drawing/2014/main" id="{70027BDC-1618-4A71-8457-5CF00844D646}"/>
              </a:ext>
            </a:extLst>
          </p:cNvPr>
          <p:cNvPicPr>
            <a:picLocks noChangeAspect="1"/>
          </p:cNvPicPr>
          <p:nvPr/>
        </p:nvPicPr>
        <p:blipFill>
          <a:blip r:embed="rId10"/>
          <a:stretch>
            <a:fillRect/>
          </a:stretch>
        </p:blipFill>
        <p:spPr>
          <a:xfrm>
            <a:off x="6573514" y="3356395"/>
            <a:ext cx="3895725" cy="1485900"/>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id="{4C97FB73-F74D-4B07-B25A-64B6DB6A515B}"/>
              </a:ext>
            </a:extLst>
          </p:cNvPr>
          <p:cNvPicPr>
            <a:picLocks noChangeAspect="1"/>
          </p:cNvPicPr>
          <p:nvPr/>
        </p:nvPicPr>
        <p:blipFill>
          <a:blip r:embed="rId11"/>
          <a:stretch>
            <a:fillRect/>
          </a:stretch>
        </p:blipFill>
        <p:spPr>
          <a:xfrm>
            <a:off x="1132501" y="3330749"/>
            <a:ext cx="3371850" cy="166687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602522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7239" y="121312"/>
            <a:ext cx="990306" cy="824176"/>
          </a:xfrm>
          <a:prstGeom prst="rect">
            <a:avLst/>
          </a:prstGeom>
        </p:spPr>
      </p:pic>
      <p:sp>
        <p:nvSpPr>
          <p:cNvPr id="7" name="Slide Number Placeholder 6"/>
          <p:cNvSpPr>
            <a:spLocks noGrp="1"/>
          </p:cNvSpPr>
          <p:nvPr>
            <p:ph type="sldNum" sz="quarter" idx="10"/>
          </p:nvPr>
        </p:nvSpPr>
        <p:spPr>
          <a:xfrm>
            <a:off x="11789664" y="6414247"/>
            <a:ext cx="402336" cy="228600"/>
          </a:xfrm>
        </p:spPr>
        <p:txBody>
          <a:bodyPr/>
          <a:lstStyle/>
          <a:p>
            <a:pPr>
              <a:defRPr/>
            </a:pPr>
            <a:fld id="{75D13D49-2B6F-174C-9E1E-1013A06E5C50}" type="slidenum">
              <a:rPr lang="uk-UA" smtClean="0"/>
              <a:pPr>
                <a:defRPr/>
              </a:pPr>
              <a:t>2</a:t>
            </a:fld>
            <a:endParaRPr lang="uk-UA" dirty="0"/>
          </a:p>
        </p:txBody>
      </p:sp>
      <p:sp>
        <p:nvSpPr>
          <p:cNvPr id="8" name="Title 1"/>
          <p:cNvSpPr>
            <a:spLocks noGrp="1"/>
          </p:cNvSpPr>
          <p:nvPr>
            <p:ph type="title"/>
          </p:nvPr>
        </p:nvSpPr>
        <p:spPr>
          <a:xfrm>
            <a:off x="1294544" y="54089"/>
            <a:ext cx="9839282" cy="1066800"/>
          </a:xfrm>
        </p:spPr>
        <p:txBody>
          <a:bodyPr/>
          <a:lstStyle/>
          <a:p>
            <a:r>
              <a:rPr lang="en-US" sz="2800" dirty="0"/>
              <a:t>“Dust to Thrust” 2010</a:t>
            </a:r>
            <a:endParaRPr lang="en-US" sz="2800" dirty="0">
              <a:solidFill>
                <a:schemeClr val="bg1">
                  <a:lumMod val="85000"/>
                </a:schemeClr>
              </a:solidFill>
            </a:endParaRPr>
          </a:p>
        </p:txBody>
      </p:sp>
      <p:pic>
        <p:nvPicPr>
          <p:cNvPr id="15" name="Picture 14">
            <a:extLst>
              <a:ext uri="{FF2B5EF4-FFF2-40B4-BE49-F238E27FC236}">
                <a16:creationId xmlns:a16="http://schemas.microsoft.com/office/drawing/2014/main" id="{B4625872-B574-4B2E-B42B-A3E47F0B343C}"/>
              </a:ext>
            </a:extLst>
          </p:cNvPr>
          <p:cNvPicPr>
            <a:picLocks noChangeAspect="1"/>
          </p:cNvPicPr>
          <p:nvPr/>
        </p:nvPicPr>
        <p:blipFill rotWithShape="1">
          <a:blip r:embed="rId4"/>
          <a:srcRect l="14142" r="17533"/>
          <a:stretch/>
        </p:blipFill>
        <p:spPr>
          <a:xfrm>
            <a:off x="6761935" y="1633000"/>
            <a:ext cx="2032510" cy="1600238"/>
          </a:xfrm>
          <a:prstGeom prst="roundRect">
            <a:avLst>
              <a:gd name="adj" fmla="val 11111"/>
            </a:avLst>
          </a:prstGeom>
          <a:ln w="190500" cap="rnd">
            <a:noFill/>
            <a:prstDash val="solid"/>
          </a:ln>
          <a:effectLst>
            <a:outerShdw blurRad="101600" dist="50800" dir="7200000" algn="tl" rotWithShape="0">
              <a:srgbClr val="000000">
                <a:alpha val="45000"/>
              </a:srgbClr>
            </a:outerShdw>
          </a:effectLst>
        </p:spPr>
      </p:pic>
      <p:sp>
        <p:nvSpPr>
          <p:cNvPr id="16" name="TextBox 15">
            <a:extLst>
              <a:ext uri="{FF2B5EF4-FFF2-40B4-BE49-F238E27FC236}">
                <a16:creationId xmlns:a16="http://schemas.microsoft.com/office/drawing/2014/main" id="{E5B08C6F-A14A-4784-B613-A0592DB7E815}"/>
              </a:ext>
            </a:extLst>
          </p:cNvPr>
          <p:cNvSpPr txBox="1"/>
          <p:nvPr/>
        </p:nvSpPr>
        <p:spPr>
          <a:xfrm>
            <a:off x="6724088" y="3250184"/>
            <a:ext cx="2057228" cy="461665"/>
          </a:xfrm>
          <a:prstGeom prst="rect">
            <a:avLst/>
          </a:prstGeom>
          <a:noFill/>
        </p:spPr>
        <p:txBody>
          <a:bodyPr wrap="square" rtlCol="0">
            <a:spAutoFit/>
          </a:bodyPr>
          <a:lstStyle/>
          <a:p>
            <a:pPr algn="ctr"/>
            <a:r>
              <a:rPr lang="en-US" sz="1200" dirty="0"/>
              <a:t>Solar Concentrator  </a:t>
            </a:r>
          </a:p>
          <a:p>
            <a:pPr algn="ctr"/>
            <a:r>
              <a:rPr lang="en-US" sz="1200" i="1" dirty="0"/>
              <a:t>Physical Sciences Inc. </a:t>
            </a:r>
          </a:p>
        </p:txBody>
      </p:sp>
      <p:pic>
        <p:nvPicPr>
          <p:cNvPr id="17" name="Picture 16">
            <a:extLst>
              <a:ext uri="{FF2B5EF4-FFF2-40B4-BE49-F238E27FC236}">
                <a16:creationId xmlns:a16="http://schemas.microsoft.com/office/drawing/2014/main" id="{E28C6D3E-5C7C-4D65-9261-05E6D2A6F4DF}"/>
              </a:ext>
            </a:extLst>
          </p:cNvPr>
          <p:cNvPicPr>
            <a:picLocks noChangeAspect="1"/>
          </p:cNvPicPr>
          <p:nvPr/>
        </p:nvPicPr>
        <p:blipFill rotWithShape="1">
          <a:blip r:embed="rId5"/>
          <a:srcRect t="21448"/>
          <a:stretch/>
        </p:blipFill>
        <p:spPr>
          <a:xfrm>
            <a:off x="522876" y="1655134"/>
            <a:ext cx="2051276" cy="1578106"/>
          </a:xfrm>
          <a:prstGeom prst="roundRect">
            <a:avLst>
              <a:gd name="adj" fmla="val 11111"/>
            </a:avLst>
          </a:prstGeom>
          <a:ln w="190500" cap="rnd">
            <a:noFill/>
            <a:prstDash val="solid"/>
          </a:ln>
          <a:effectLst>
            <a:outerShdw blurRad="101600" dist="50800" dir="7200000" algn="tl" rotWithShape="0">
              <a:srgbClr val="000000">
                <a:alpha val="45000"/>
              </a:srgbClr>
            </a:outerShdw>
          </a:effectLst>
        </p:spPr>
      </p:pic>
      <p:pic>
        <p:nvPicPr>
          <p:cNvPr id="18" name="Picture 17">
            <a:extLst>
              <a:ext uri="{FF2B5EF4-FFF2-40B4-BE49-F238E27FC236}">
                <a16:creationId xmlns:a16="http://schemas.microsoft.com/office/drawing/2014/main" id="{228B74DA-5835-4DE8-B166-C416D35BC959}"/>
              </a:ext>
            </a:extLst>
          </p:cNvPr>
          <p:cNvPicPr>
            <a:picLocks noChangeAspect="1"/>
          </p:cNvPicPr>
          <p:nvPr/>
        </p:nvPicPr>
        <p:blipFill rotWithShape="1">
          <a:blip r:embed="rId6"/>
          <a:srcRect t="33416" r="3064"/>
          <a:stretch/>
        </p:blipFill>
        <p:spPr>
          <a:xfrm>
            <a:off x="3684321" y="1663819"/>
            <a:ext cx="2027658" cy="1569419"/>
          </a:xfrm>
          <a:prstGeom prst="roundRect">
            <a:avLst>
              <a:gd name="adj" fmla="val 11111"/>
            </a:avLst>
          </a:prstGeom>
          <a:ln w="190500" cap="rnd">
            <a:noFill/>
            <a:prstDash val="solid"/>
          </a:ln>
          <a:effectLst>
            <a:outerShdw blurRad="101600" dist="50800" dir="7200000" algn="tl" rotWithShape="0">
              <a:srgbClr val="000000">
                <a:alpha val="45000"/>
              </a:srgbClr>
            </a:outerShdw>
          </a:effectLst>
        </p:spPr>
      </p:pic>
      <p:sp>
        <p:nvSpPr>
          <p:cNvPr id="19" name="TextBox 18">
            <a:extLst>
              <a:ext uri="{FF2B5EF4-FFF2-40B4-BE49-F238E27FC236}">
                <a16:creationId xmlns:a16="http://schemas.microsoft.com/office/drawing/2014/main" id="{A7B217A4-A287-43F9-982B-12B2DDA9AD59}"/>
              </a:ext>
            </a:extLst>
          </p:cNvPr>
          <p:cNvSpPr txBox="1"/>
          <p:nvPr/>
        </p:nvSpPr>
        <p:spPr>
          <a:xfrm>
            <a:off x="3624108" y="3222543"/>
            <a:ext cx="2093009" cy="461665"/>
          </a:xfrm>
          <a:prstGeom prst="rect">
            <a:avLst/>
          </a:prstGeom>
          <a:noFill/>
        </p:spPr>
        <p:txBody>
          <a:bodyPr wrap="square" rtlCol="0">
            <a:spAutoFit/>
          </a:bodyPr>
          <a:lstStyle/>
          <a:p>
            <a:pPr algn="ctr"/>
            <a:r>
              <a:rPr lang="en-US" sz="1200" dirty="0"/>
              <a:t>Carbothermal Reactor </a:t>
            </a:r>
          </a:p>
          <a:p>
            <a:pPr algn="ctr"/>
            <a:r>
              <a:rPr lang="en-US" sz="1200" i="1" dirty="0"/>
              <a:t>Orbitec (Now Sierra Space)</a:t>
            </a:r>
            <a:r>
              <a:rPr lang="en-US" sz="1200" dirty="0"/>
              <a:t> </a:t>
            </a:r>
          </a:p>
        </p:txBody>
      </p:sp>
      <p:cxnSp>
        <p:nvCxnSpPr>
          <p:cNvPr id="20" name="Straight Arrow Connector 19">
            <a:extLst>
              <a:ext uri="{FF2B5EF4-FFF2-40B4-BE49-F238E27FC236}">
                <a16:creationId xmlns:a16="http://schemas.microsoft.com/office/drawing/2014/main" id="{DDBA102A-63E7-4059-BE62-AA97C1247FC9}"/>
              </a:ext>
            </a:extLst>
          </p:cNvPr>
          <p:cNvCxnSpPr>
            <a:cxnSpLocks/>
            <a:stCxn id="17" idx="3"/>
            <a:endCxn id="18" idx="1"/>
          </p:cNvCxnSpPr>
          <p:nvPr/>
        </p:nvCxnSpPr>
        <p:spPr>
          <a:xfrm>
            <a:off x="2574152" y="2444187"/>
            <a:ext cx="1110169" cy="4342"/>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AE4A9610-3081-4D2E-B835-C61CAE06180A}"/>
              </a:ext>
            </a:extLst>
          </p:cNvPr>
          <p:cNvSpPr txBox="1"/>
          <p:nvPr/>
        </p:nvSpPr>
        <p:spPr>
          <a:xfrm>
            <a:off x="5727901" y="2394220"/>
            <a:ext cx="1000373" cy="276999"/>
          </a:xfrm>
          <a:prstGeom prst="rect">
            <a:avLst/>
          </a:prstGeom>
          <a:noFill/>
        </p:spPr>
        <p:txBody>
          <a:bodyPr wrap="square" rtlCol="0">
            <a:spAutoFit/>
          </a:bodyPr>
          <a:lstStyle/>
          <a:p>
            <a:pPr algn="ctr"/>
            <a:r>
              <a:rPr lang="en-US" sz="1200" dirty="0">
                <a:solidFill>
                  <a:srgbClr val="C00000"/>
                </a:solidFill>
                <a:latin typeface="Arial" panose="020B0604020202020204" pitchFamily="34" charset="0"/>
                <a:cs typeface="Arial" panose="020B0604020202020204" pitchFamily="34" charset="0"/>
              </a:rPr>
              <a:t>Heat</a:t>
            </a:r>
          </a:p>
        </p:txBody>
      </p:sp>
      <p:sp>
        <p:nvSpPr>
          <p:cNvPr id="22" name="TextBox 21">
            <a:extLst>
              <a:ext uri="{FF2B5EF4-FFF2-40B4-BE49-F238E27FC236}">
                <a16:creationId xmlns:a16="http://schemas.microsoft.com/office/drawing/2014/main" id="{92A27E8B-F9D3-4852-8DE5-567F93D3BE3D}"/>
              </a:ext>
            </a:extLst>
          </p:cNvPr>
          <p:cNvSpPr txBox="1"/>
          <p:nvPr/>
        </p:nvSpPr>
        <p:spPr>
          <a:xfrm>
            <a:off x="522875" y="3252027"/>
            <a:ext cx="2051276"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Excavator</a:t>
            </a:r>
          </a:p>
          <a:p>
            <a:pPr algn="ct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Canadian Space Agency</a:t>
            </a:r>
          </a:p>
        </p:txBody>
      </p:sp>
      <p:cxnSp>
        <p:nvCxnSpPr>
          <p:cNvPr id="23" name="Straight Arrow Connector 22">
            <a:extLst>
              <a:ext uri="{FF2B5EF4-FFF2-40B4-BE49-F238E27FC236}">
                <a16:creationId xmlns:a16="http://schemas.microsoft.com/office/drawing/2014/main" id="{83BA9B03-58ED-428E-A580-7536984FBC79}"/>
              </a:ext>
            </a:extLst>
          </p:cNvPr>
          <p:cNvCxnSpPr>
            <a:cxnSpLocks/>
          </p:cNvCxnSpPr>
          <p:nvPr/>
        </p:nvCxnSpPr>
        <p:spPr>
          <a:xfrm>
            <a:off x="4582333" y="2432612"/>
            <a:ext cx="2872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6568D71C-4D01-443B-81A1-0683F7023529}"/>
              </a:ext>
            </a:extLst>
          </p:cNvPr>
          <p:cNvSpPr txBox="1"/>
          <p:nvPr/>
        </p:nvSpPr>
        <p:spPr>
          <a:xfrm>
            <a:off x="2414857" y="2402123"/>
            <a:ext cx="1258456" cy="276999"/>
          </a:xfrm>
          <a:prstGeom prst="rect">
            <a:avLst/>
          </a:prstGeom>
          <a:noFill/>
        </p:spPr>
        <p:txBody>
          <a:bodyPr wrap="square" rtlCol="0">
            <a:spAutoFit/>
          </a:bodyPr>
          <a:lstStyle/>
          <a:p>
            <a:pPr algn="ctr"/>
            <a:r>
              <a:rPr lang="en-US" sz="1200" dirty="0">
                <a:solidFill>
                  <a:schemeClr val="bg1">
                    <a:lumMod val="50000"/>
                  </a:schemeClr>
                </a:solidFill>
                <a:latin typeface="Arial" panose="020B0604020202020204" pitchFamily="34" charset="0"/>
                <a:cs typeface="Arial" panose="020B0604020202020204" pitchFamily="34" charset="0"/>
              </a:rPr>
              <a:t>Tephra</a:t>
            </a:r>
          </a:p>
        </p:txBody>
      </p:sp>
      <p:pic>
        <p:nvPicPr>
          <p:cNvPr id="25" name="Picture 24">
            <a:extLst>
              <a:ext uri="{FF2B5EF4-FFF2-40B4-BE49-F238E27FC236}">
                <a16:creationId xmlns:a16="http://schemas.microsoft.com/office/drawing/2014/main" id="{5248063B-D70E-4752-9093-D4FE8A912FCF}"/>
              </a:ext>
            </a:extLst>
          </p:cNvPr>
          <p:cNvPicPr>
            <a:picLocks noChangeAspect="1"/>
          </p:cNvPicPr>
          <p:nvPr/>
        </p:nvPicPr>
        <p:blipFill rotWithShape="1">
          <a:blip r:embed="rId7"/>
          <a:srcRect l="12291" r="15693"/>
          <a:stretch/>
        </p:blipFill>
        <p:spPr>
          <a:xfrm>
            <a:off x="496877" y="4416741"/>
            <a:ext cx="2066083" cy="1578106"/>
          </a:xfrm>
          <a:prstGeom prst="roundRect">
            <a:avLst>
              <a:gd name="adj" fmla="val 11111"/>
            </a:avLst>
          </a:prstGeom>
          <a:ln w="190500" cap="rnd">
            <a:noFill/>
            <a:prstDash val="solid"/>
          </a:ln>
          <a:effectLst>
            <a:outerShdw blurRad="101600" dist="50800" dir="7200000" algn="tl" rotWithShape="0">
              <a:srgbClr val="000000">
                <a:alpha val="45000"/>
              </a:srgbClr>
            </a:outerShdw>
          </a:effectLst>
        </p:spPr>
      </p:pic>
      <p:cxnSp>
        <p:nvCxnSpPr>
          <p:cNvPr id="26" name="Straight Arrow Connector 25">
            <a:extLst>
              <a:ext uri="{FF2B5EF4-FFF2-40B4-BE49-F238E27FC236}">
                <a16:creationId xmlns:a16="http://schemas.microsoft.com/office/drawing/2014/main" id="{19E006E8-75F9-480E-A581-BAFB6FA3F678}"/>
              </a:ext>
            </a:extLst>
          </p:cNvPr>
          <p:cNvCxnSpPr>
            <a:cxnSpLocks/>
            <a:stCxn id="15" idx="1"/>
            <a:endCxn id="18" idx="3"/>
          </p:cNvCxnSpPr>
          <p:nvPr/>
        </p:nvCxnSpPr>
        <p:spPr>
          <a:xfrm flipH="1">
            <a:off x="5711979" y="2433119"/>
            <a:ext cx="1049956" cy="15410"/>
          </a:xfrm>
          <a:prstGeom prst="straightConnector1">
            <a:avLst/>
          </a:prstGeom>
          <a:ln w="38100">
            <a:tailEnd type="triangle"/>
          </a:ln>
          <a:effectLst/>
        </p:spPr>
        <p:style>
          <a:lnRef idx="1">
            <a:schemeClr val="accent2"/>
          </a:lnRef>
          <a:fillRef idx="0">
            <a:schemeClr val="accent2"/>
          </a:fillRef>
          <a:effectRef idx="0">
            <a:schemeClr val="accent2"/>
          </a:effectRef>
          <a:fontRef idx="minor">
            <a:schemeClr val="tx1"/>
          </a:fontRef>
        </p:style>
      </p:cxnSp>
      <p:sp>
        <p:nvSpPr>
          <p:cNvPr id="27" name="TextBox 26">
            <a:extLst>
              <a:ext uri="{FF2B5EF4-FFF2-40B4-BE49-F238E27FC236}">
                <a16:creationId xmlns:a16="http://schemas.microsoft.com/office/drawing/2014/main" id="{32F04627-9674-4A0B-B33D-A3B9FE24F2DB}"/>
              </a:ext>
            </a:extLst>
          </p:cNvPr>
          <p:cNvSpPr txBox="1"/>
          <p:nvPr/>
        </p:nvSpPr>
        <p:spPr>
          <a:xfrm>
            <a:off x="488556" y="5990350"/>
            <a:ext cx="2066171" cy="461665"/>
          </a:xfrm>
          <a:prstGeom prst="rect">
            <a:avLst/>
          </a:prstGeom>
          <a:noFill/>
        </p:spPr>
        <p:txBody>
          <a:bodyPr wrap="square" rtlCol="0">
            <a:spAutoFit/>
          </a:bodyPr>
          <a:lstStyle/>
          <a:p>
            <a:pPr algn="ctr"/>
            <a:r>
              <a:rPr lang="en-US" sz="1200" dirty="0"/>
              <a:t>Water Electrolysis </a:t>
            </a:r>
          </a:p>
          <a:p>
            <a:pPr algn="ctr"/>
            <a:r>
              <a:rPr lang="en-US" sz="1200" i="1" dirty="0"/>
              <a:t>Johnson Space Center</a:t>
            </a:r>
          </a:p>
        </p:txBody>
      </p:sp>
      <p:cxnSp>
        <p:nvCxnSpPr>
          <p:cNvPr id="29" name="Straight Arrow Connector 28">
            <a:extLst>
              <a:ext uri="{FF2B5EF4-FFF2-40B4-BE49-F238E27FC236}">
                <a16:creationId xmlns:a16="http://schemas.microsoft.com/office/drawing/2014/main" id="{93097CEB-0DF9-4581-8F1D-57826B95AE40}"/>
              </a:ext>
            </a:extLst>
          </p:cNvPr>
          <p:cNvCxnSpPr>
            <a:cxnSpLocks/>
            <a:stCxn id="25" idx="3"/>
            <a:endCxn id="31" idx="1"/>
          </p:cNvCxnSpPr>
          <p:nvPr/>
        </p:nvCxnSpPr>
        <p:spPr>
          <a:xfrm flipV="1">
            <a:off x="2562960" y="5199986"/>
            <a:ext cx="1123088" cy="5809"/>
          </a:xfrm>
          <a:prstGeom prst="straightConnector1">
            <a:avLst/>
          </a:prstGeom>
          <a:ln w="38100">
            <a:solidFill>
              <a:srgbClr val="00B050"/>
            </a:solidFill>
            <a:tailEnd type="triangle"/>
          </a:ln>
        </p:spPr>
        <p:style>
          <a:lnRef idx="1">
            <a:schemeClr val="accent3"/>
          </a:lnRef>
          <a:fillRef idx="0">
            <a:schemeClr val="accent3"/>
          </a:fillRef>
          <a:effectRef idx="0">
            <a:schemeClr val="accent3"/>
          </a:effectRef>
          <a:fontRef idx="minor">
            <a:schemeClr val="tx1"/>
          </a:fontRef>
        </p:style>
      </p:cxnSp>
      <p:sp>
        <p:nvSpPr>
          <p:cNvPr id="30" name="TextBox 29">
            <a:extLst>
              <a:ext uri="{FF2B5EF4-FFF2-40B4-BE49-F238E27FC236}">
                <a16:creationId xmlns:a16="http://schemas.microsoft.com/office/drawing/2014/main" id="{565240E2-763F-48A6-AEDC-42CB21F23984}"/>
              </a:ext>
            </a:extLst>
          </p:cNvPr>
          <p:cNvSpPr txBox="1"/>
          <p:nvPr/>
        </p:nvSpPr>
        <p:spPr>
          <a:xfrm>
            <a:off x="2554727" y="5197585"/>
            <a:ext cx="982824" cy="276999"/>
          </a:xfrm>
          <a:prstGeom prst="rect">
            <a:avLst/>
          </a:prstGeom>
          <a:noFill/>
          <a:ln>
            <a:noFill/>
          </a:ln>
        </p:spPr>
        <p:txBody>
          <a:bodyPr wrap="square" rtlCol="0">
            <a:spAutoFit/>
          </a:bodyPr>
          <a:lstStyle/>
          <a:p>
            <a:pPr algn="ctr"/>
            <a:r>
              <a:rPr lang="en-US" sz="1200" dirty="0">
                <a:solidFill>
                  <a:srgbClr val="00B050"/>
                </a:solidFill>
                <a:latin typeface="Arial" panose="020B0604020202020204" pitchFamily="34" charset="0"/>
                <a:cs typeface="Arial" panose="020B0604020202020204" pitchFamily="34" charset="0"/>
              </a:rPr>
              <a:t>O</a:t>
            </a:r>
            <a:r>
              <a:rPr lang="en-US" sz="1200" baseline="-25000" dirty="0">
                <a:solidFill>
                  <a:srgbClr val="00B050"/>
                </a:solidFill>
                <a:latin typeface="Arial" panose="020B0604020202020204" pitchFamily="34" charset="0"/>
                <a:cs typeface="Arial" panose="020B0604020202020204" pitchFamily="34" charset="0"/>
              </a:rPr>
              <a:t>2</a:t>
            </a:r>
          </a:p>
        </p:txBody>
      </p:sp>
      <p:pic>
        <p:nvPicPr>
          <p:cNvPr id="31" name="Picture 30">
            <a:extLst>
              <a:ext uri="{FF2B5EF4-FFF2-40B4-BE49-F238E27FC236}">
                <a16:creationId xmlns:a16="http://schemas.microsoft.com/office/drawing/2014/main" id="{27059AE7-447A-49B6-BA51-D4169C0C99DE}"/>
              </a:ext>
            </a:extLst>
          </p:cNvPr>
          <p:cNvPicPr>
            <a:picLocks noChangeAspect="1"/>
          </p:cNvPicPr>
          <p:nvPr/>
        </p:nvPicPr>
        <p:blipFill rotWithShape="1">
          <a:blip r:embed="rId8"/>
          <a:srcRect r="6318"/>
          <a:stretch/>
        </p:blipFill>
        <p:spPr>
          <a:xfrm>
            <a:off x="3686047" y="4413305"/>
            <a:ext cx="2024519" cy="1573365"/>
          </a:xfrm>
          <a:prstGeom prst="roundRect">
            <a:avLst>
              <a:gd name="adj" fmla="val 11111"/>
            </a:avLst>
          </a:prstGeom>
          <a:ln w="190500" cap="rnd">
            <a:noFill/>
            <a:prstDash val="solid"/>
          </a:ln>
          <a:effectLst>
            <a:outerShdw blurRad="101600" dist="50800" dir="7200000" algn="tl" rotWithShape="0">
              <a:srgbClr val="000000">
                <a:alpha val="45000"/>
              </a:srgbClr>
            </a:outerShdw>
          </a:effectLst>
        </p:spPr>
      </p:pic>
      <p:sp>
        <p:nvSpPr>
          <p:cNvPr id="33" name="TextBox 32">
            <a:extLst>
              <a:ext uri="{FF2B5EF4-FFF2-40B4-BE49-F238E27FC236}">
                <a16:creationId xmlns:a16="http://schemas.microsoft.com/office/drawing/2014/main" id="{9C08DCD9-BF0E-4DEB-8FE5-279432CEEFBF}"/>
              </a:ext>
            </a:extLst>
          </p:cNvPr>
          <p:cNvSpPr txBox="1"/>
          <p:nvPr/>
        </p:nvSpPr>
        <p:spPr>
          <a:xfrm>
            <a:off x="5637142" y="5221734"/>
            <a:ext cx="1042514" cy="276999"/>
          </a:xfrm>
          <a:prstGeom prst="rect">
            <a:avLst/>
          </a:prstGeom>
          <a:noFill/>
        </p:spPr>
        <p:txBody>
          <a:bodyPr wrap="square" rtlCol="0">
            <a:spAutoFit/>
          </a:bodyPr>
          <a:lstStyle/>
          <a:p>
            <a:pPr algn="ctr"/>
            <a:r>
              <a:rPr lang="en-US" sz="1200" dirty="0">
                <a:solidFill>
                  <a:srgbClr val="00B050"/>
                </a:solidFill>
                <a:latin typeface="Arial" panose="020B0604020202020204" pitchFamily="34" charset="0"/>
                <a:cs typeface="Arial" panose="020B0604020202020204" pitchFamily="34" charset="0"/>
              </a:rPr>
              <a:t>LOX</a:t>
            </a:r>
          </a:p>
        </p:txBody>
      </p:sp>
      <p:cxnSp>
        <p:nvCxnSpPr>
          <p:cNvPr id="34" name="Straight Arrow Connector 33">
            <a:extLst>
              <a:ext uri="{FF2B5EF4-FFF2-40B4-BE49-F238E27FC236}">
                <a16:creationId xmlns:a16="http://schemas.microsoft.com/office/drawing/2014/main" id="{DDD0B0BC-9381-4228-87D3-0F2E46DEFE89}"/>
              </a:ext>
            </a:extLst>
          </p:cNvPr>
          <p:cNvCxnSpPr>
            <a:cxnSpLocks/>
          </p:cNvCxnSpPr>
          <p:nvPr/>
        </p:nvCxnSpPr>
        <p:spPr>
          <a:xfrm flipH="1">
            <a:off x="2424317" y="3205151"/>
            <a:ext cx="1272922" cy="125216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44FACBA-32AC-4577-9C88-0D6079EC0EC4}"/>
              </a:ext>
            </a:extLst>
          </p:cNvPr>
          <p:cNvSpPr txBox="1"/>
          <p:nvPr/>
        </p:nvSpPr>
        <p:spPr>
          <a:xfrm>
            <a:off x="2714415" y="3826321"/>
            <a:ext cx="982824" cy="276999"/>
          </a:xfrm>
          <a:prstGeom prst="rect">
            <a:avLst/>
          </a:prstGeom>
          <a:noFill/>
          <a:ln>
            <a:noFill/>
          </a:ln>
        </p:spPr>
        <p:txBody>
          <a:bodyPr wrap="square" rtlCol="0">
            <a:spAutoFit/>
          </a:bodyPr>
          <a:lstStyle/>
          <a:p>
            <a:pPr algn="ctr"/>
            <a:r>
              <a:rPr lang="en-US" sz="1200" dirty="0">
                <a:solidFill>
                  <a:srgbClr val="0070C0"/>
                </a:solidFill>
                <a:latin typeface="Arial" panose="020B0604020202020204" pitchFamily="34" charset="0"/>
                <a:cs typeface="Arial" panose="020B0604020202020204" pitchFamily="34" charset="0"/>
              </a:rPr>
              <a:t>H</a:t>
            </a:r>
            <a:r>
              <a:rPr lang="en-US" sz="1200" baseline="-25000" dirty="0">
                <a:solidFill>
                  <a:srgbClr val="0070C0"/>
                </a:solidFill>
                <a:latin typeface="Arial" panose="020B0604020202020204" pitchFamily="34" charset="0"/>
                <a:cs typeface="Arial" panose="020B0604020202020204" pitchFamily="34" charset="0"/>
              </a:rPr>
              <a:t>2</a:t>
            </a:r>
            <a:r>
              <a:rPr lang="en-US" sz="1200" dirty="0">
                <a:solidFill>
                  <a:srgbClr val="0070C0"/>
                </a:solidFill>
                <a:latin typeface="Arial" panose="020B0604020202020204" pitchFamily="34" charset="0"/>
                <a:cs typeface="Arial" panose="020B0604020202020204" pitchFamily="34" charset="0"/>
              </a:rPr>
              <a:t>O</a:t>
            </a:r>
          </a:p>
        </p:txBody>
      </p:sp>
      <p:sp>
        <p:nvSpPr>
          <p:cNvPr id="36" name="TextBox 35">
            <a:extLst>
              <a:ext uri="{FF2B5EF4-FFF2-40B4-BE49-F238E27FC236}">
                <a16:creationId xmlns:a16="http://schemas.microsoft.com/office/drawing/2014/main" id="{EB845CFC-37AB-4F98-A1C2-CF5C505A42B0}"/>
              </a:ext>
            </a:extLst>
          </p:cNvPr>
          <p:cNvSpPr txBox="1"/>
          <p:nvPr/>
        </p:nvSpPr>
        <p:spPr>
          <a:xfrm>
            <a:off x="3684321" y="5965824"/>
            <a:ext cx="1992586" cy="461665"/>
          </a:xfrm>
          <a:prstGeom prst="rect">
            <a:avLst/>
          </a:prstGeom>
          <a:noFill/>
        </p:spPr>
        <p:txBody>
          <a:bodyPr wrap="square" rtlCol="0">
            <a:spAutoFit/>
          </a:bodyPr>
          <a:lstStyle/>
          <a:p>
            <a:pPr algn="ctr"/>
            <a:r>
              <a:rPr lang="en-US" sz="1200" dirty="0"/>
              <a:t>Liquefaction </a:t>
            </a:r>
          </a:p>
          <a:p>
            <a:pPr algn="ctr"/>
            <a:r>
              <a:rPr lang="en-US" sz="1200" i="1" dirty="0"/>
              <a:t>Johnson Space Center</a:t>
            </a:r>
          </a:p>
        </p:txBody>
      </p:sp>
      <p:sp>
        <p:nvSpPr>
          <p:cNvPr id="38" name="TextBox 37">
            <a:extLst>
              <a:ext uri="{FF2B5EF4-FFF2-40B4-BE49-F238E27FC236}">
                <a16:creationId xmlns:a16="http://schemas.microsoft.com/office/drawing/2014/main" id="{67ED09D6-2E9F-4970-9FFF-A1C4CEE3D30B}"/>
              </a:ext>
            </a:extLst>
          </p:cNvPr>
          <p:cNvSpPr txBox="1"/>
          <p:nvPr/>
        </p:nvSpPr>
        <p:spPr>
          <a:xfrm>
            <a:off x="6728274" y="5986670"/>
            <a:ext cx="2066171" cy="461665"/>
          </a:xfrm>
          <a:prstGeom prst="rect">
            <a:avLst/>
          </a:prstGeom>
          <a:noFill/>
        </p:spPr>
        <p:txBody>
          <a:bodyPr wrap="square" rtlCol="0">
            <a:spAutoFit/>
          </a:bodyPr>
          <a:lstStyle/>
          <a:p>
            <a:pPr algn="ctr"/>
            <a:r>
              <a:rPr lang="en-US" sz="1200" dirty="0"/>
              <a:t>Propulsion</a:t>
            </a:r>
          </a:p>
          <a:p>
            <a:pPr algn="ctr"/>
            <a:r>
              <a:rPr lang="en-US" sz="1200" i="1" dirty="0"/>
              <a:t>Johnson Space Center</a:t>
            </a:r>
          </a:p>
        </p:txBody>
      </p:sp>
      <p:pic>
        <p:nvPicPr>
          <p:cNvPr id="11" name="Picture 10">
            <a:extLst>
              <a:ext uri="{FF2B5EF4-FFF2-40B4-BE49-F238E27FC236}">
                <a16:creationId xmlns:a16="http://schemas.microsoft.com/office/drawing/2014/main" id="{5CE26E72-335D-4D01-926C-163A6A38342C}"/>
              </a:ext>
            </a:extLst>
          </p:cNvPr>
          <p:cNvPicPr>
            <a:picLocks noChangeAspect="1"/>
          </p:cNvPicPr>
          <p:nvPr/>
        </p:nvPicPr>
        <p:blipFill rotWithShape="1">
          <a:blip r:embed="rId9"/>
          <a:srcRect l="27072" t="26509" r="-91" b="8692"/>
          <a:stretch/>
        </p:blipFill>
        <p:spPr>
          <a:xfrm>
            <a:off x="6761935" y="4413305"/>
            <a:ext cx="2024519" cy="1573365"/>
          </a:xfrm>
          <a:prstGeom prst="roundRect">
            <a:avLst>
              <a:gd name="adj" fmla="val 11111"/>
            </a:avLst>
          </a:prstGeom>
          <a:ln w="190500" cap="rnd">
            <a:noFill/>
            <a:prstDash val="solid"/>
          </a:ln>
          <a:effectLst>
            <a:outerShdw blurRad="101600" dist="50800" dir="7200000" algn="tl" rotWithShape="0">
              <a:srgbClr val="000000">
                <a:alpha val="45000"/>
              </a:srgbClr>
            </a:outerShdw>
          </a:effectLst>
        </p:spPr>
      </p:pic>
      <p:cxnSp>
        <p:nvCxnSpPr>
          <p:cNvPr id="43" name="Straight Arrow Connector 42">
            <a:extLst>
              <a:ext uri="{FF2B5EF4-FFF2-40B4-BE49-F238E27FC236}">
                <a16:creationId xmlns:a16="http://schemas.microsoft.com/office/drawing/2014/main" id="{F10F548D-233E-4C0A-AE2A-2988205887F3}"/>
              </a:ext>
            </a:extLst>
          </p:cNvPr>
          <p:cNvCxnSpPr>
            <a:cxnSpLocks/>
            <a:stCxn id="31" idx="3"/>
            <a:endCxn id="11" idx="1"/>
          </p:cNvCxnSpPr>
          <p:nvPr/>
        </p:nvCxnSpPr>
        <p:spPr>
          <a:xfrm>
            <a:off x="5710568" y="5199986"/>
            <a:ext cx="1051367" cy="0"/>
          </a:xfrm>
          <a:prstGeom prst="straightConnector1">
            <a:avLst/>
          </a:prstGeom>
          <a:ln w="38100">
            <a:solidFill>
              <a:srgbClr val="00B050"/>
            </a:solidFill>
            <a:tailEnd type="triangle"/>
          </a:ln>
        </p:spPr>
        <p:style>
          <a:lnRef idx="1">
            <a:schemeClr val="accent3"/>
          </a:lnRef>
          <a:fillRef idx="0">
            <a:schemeClr val="accent3"/>
          </a:fillRef>
          <a:effectRef idx="0">
            <a:schemeClr val="accent3"/>
          </a:effectRef>
          <a:fontRef idx="minor">
            <a:schemeClr val="tx1"/>
          </a:fontRef>
        </p:style>
      </p:cxnSp>
      <p:pic>
        <p:nvPicPr>
          <p:cNvPr id="12" name="Picture 11">
            <a:extLst>
              <a:ext uri="{FF2B5EF4-FFF2-40B4-BE49-F238E27FC236}">
                <a16:creationId xmlns:a16="http://schemas.microsoft.com/office/drawing/2014/main" id="{EE50F835-546A-4970-8B08-55818FB3CECB}"/>
              </a:ext>
            </a:extLst>
          </p:cNvPr>
          <p:cNvPicPr>
            <a:picLocks noChangeAspect="1"/>
          </p:cNvPicPr>
          <p:nvPr/>
        </p:nvPicPr>
        <p:blipFill rotWithShape="1">
          <a:blip r:embed="rId10"/>
          <a:srcRect r="3007"/>
          <a:stretch/>
        </p:blipFill>
        <p:spPr>
          <a:xfrm>
            <a:off x="9837821" y="4416756"/>
            <a:ext cx="2024519" cy="1578076"/>
          </a:xfrm>
          <a:prstGeom prst="roundRect">
            <a:avLst>
              <a:gd name="adj" fmla="val 16667"/>
            </a:avLst>
          </a:prstGeom>
          <a:ln>
            <a:noFill/>
          </a:ln>
          <a:effectLst>
            <a:outerShdw blurRad="76200" dist="38100" dir="7800000" algn="tl" rotWithShape="0">
              <a:srgbClr val="000000">
                <a:alpha val="40000"/>
              </a:srgbClr>
            </a:outerShdw>
          </a:effectLst>
        </p:spPr>
      </p:pic>
      <p:cxnSp>
        <p:nvCxnSpPr>
          <p:cNvPr id="130" name="Straight Arrow Connector 129">
            <a:extLst>
              <a:ext uri="{FF2B5EF4-FFF2-40B4-BE49-F238E27FC236}">
                <a16:creationId xmlns:a16="http://schemas.microsoft.com/office/drawing/2014/main" id="{69DA8273-B36E-4AC1-B5E8-6923F2C78A5A}"/>
              </a:ext>
            </a:extLst>
          </p:cNvPr>
          <p:cNvCxnSpPr>
            <a:cxnSpLocks/>
          </p:cNvCxnSpPr>
          <p:nvPr/>
        </p:nvCxnSpPr>
        <p:spPr>
          <a:xfrm>
            <a:off x="8786454" y="3233238"/>
            <a:ext cx="1182898" cy="1172621"/>
          </a:xfrm>
          <a:prstGeom prst="straightConnector1">
            <a:avLst/>
          </a:prstGeom>
          <a:ln w="38100">
            <a:tailEnd type="triangle"/>
          </a:ln>
          <a:effectLst/>
        </p:spPr>
        <p:style>
          <a:lnRef idx="1">
            <a:schemeClr val="accent2"/>
          </a:lnRef>
          <a:fillRef idx="0">
            <a:schemeClr val="accent2"/>
          </a:fillRef>
          <a:effectRef idx="0">
            <a:schemeClr val="accent2"/>
          </a:effectRef>
          <a:fontRef idx="minor">
            <a:schemeClr val="tx1"/>
          </a:fontRef>
        </p:style>
      </p:cxnSp>
      <p:sp>
        <p:nvSpPr>
          <p:cNvPr id="133" name="TextBox 132">
            <a:extLst>
              <a:ext uri="{FF2B5EF4-FFF2-40B4-BE49-F238E27FC236}">
                <a16:creationId xmlns:a16="http://schemas.microsoft.com/office/drawing/2014/main" id="{7BC66C1F-D02C-40D4-A7C1-27F02E51E7C6}"/>
              </a:ext>
            </a:extLst>
          </p:cNvPr>
          <p:cNvSpPr txBox="1"/>
          <p:nvPr/>
        </p:nvSpPr>
        <p:spPr>
          <a:xfrm>
            <a:off x="8648651" y="3781854"/>
            <a:ext cx="1000373" cy="276999"/>
          </a:xfrm>
          <a:prstGeom prst="rect">
            <a:avLst/>
          </a:prstGeom>
          <a:noFill/>
        </p:spPr>
        <p:txBody>
          <a:bodyPr wrap="square" rtlCol="0">
            <a:spAutoFit/>
          </a:bodyPr>
          <a:lstStyle/>
          <a:p>
            <a:pPr algn="ctr"/>
            <a:r>
              <a:rPr lang="en-US" sz="1200" dirty="0">
                <a:solidFill>
                  <a:srgbClr val="C00000"/>
                </a:solidFill>
                <a:latin typeface="Arial" panose="020B0604020202020204" pitchFamily="34" charset="0"/>
                <a:cs typeface="Arial" panose="020B0604020202020204" pitchFamily="34" charset="0"/>
              </a:rPr>
              <a:t>Heat</a:t>
            </a:r>
          </a:p>
        </p:txBody>
      </p:sp>
      <p:cxnSp>
        <p:nvCxnSpPr>
          <p:cNvPr id="135" name="Straight Arrow Connector 134">
            <a:extLst>
              <a:ext uri="{FF2B5EF4-FFF2-40B4-BE49-F238E27FC236}">
                <a16:creationId xmlns:a16="http://schemas.microsoft.com/office/drawing/2014/main" id="{D294F0E8-8AA4-4FC5-A66B-CC56B571B58F}"/>
              </a:ext>
            </a:extLst>
          </p:cNvPr>
          <p:cNvCxnSpPr>
            <a:cxnSpLocks/>
            <a:stCxn id="11" idx="3"/>
            <a:endCxn id="12" idx="1"/>
          </p:cNvCxnSpPr>
          <p:nvPr/>
        </p:nvCxnSpPr>
        <p:spPr>
          <a:xfrm>
            <a:off x="8786454" y="5199988"/>
            <a:ext cx="1051367" cy="5806"/>
          </a:xfrm>
          <a:prstGeom prst="straightConnector1">
            <a:avLst/>
          </a:prstGeom>
          <a:ln w="38100">
            <a:solidFill>
              <a:srgbClr val="00B050"/>
            </a:solidFill>
            <a:tailEnd type="triangle"/>
          </a:ln>
        </p:spPr>
        <p:style>
          <a:lnRef idx="1">
            <a:schemeClr val="accent3"/>
          </a:lnRef>
          <a:fillRef idx="0">
            <a:schemeClr val="accent3"/>
          </a:fillRef>
          <a:effectRef idx="0">
            <a:schemeClr val="accent3"/>
          </a:effectRef>
          <a:fontRef idx="minor">
            <a:schemeClr val="tx1"/>
          </a:fontRef>
        </p:style>
      </p:cxnSp>
      <p:sp>
        <p:nvSpPr>
          <p:cNvPr id="137" name="TextBox 136">
            <a:extLst>
              <a:ext uri="{FF2B5EF4-FFF2-40B4-BE49-F238E27FC236}">
                <a16:creationId xmlns:a16="http://schemas.microsoft.com/office/drawing/2014/main" id="{B2CA4D1C-3E5F-4FD9-AEE9-58A1A46E7C27}"/>
              </a:ext>
            </a:extLst>
          </p:cNvPr>
          <p:cNvSpPr txBox="1"/>
          <p:nvPr/>
        </p:nvSpPr>
        <p:spPr>
          <a:xfrm>
            <a:off x="8730997" y="5204408"/>
            <a:ext cx="1042514" cy="276999"/>
          </a:xfrm>
          <a:prstGeom prst="rect">
            <a:avLst/>
          </a:prstGeom>
          <a:noFill/>
        </p:spPr>
        <p:txBody>
          <a:bodyPr wrap="square" rtlCol="0">
            <a:spAutoFit/>
          </a:bodyPr>
          <a:lstStyle/>
          <a:p>
            <a:pPr algn="ctr"/>
            <a:r>
              <a:rPr lang="en-US" sz="1200" dirty="0">
                <a:solidFill>
                  <a:srgbClr val="00B050"/>
                </a:solidFill>
                <a:latin typeface="Arial" panose="020B0604020202020204" pitchFamily="34" charset="0"/>
                <a:cs typeface="Arial" panose="020B0604020202020204" pitchFamily="34" charset="0"/>
              </a:rPr>
              <a:t>Plume</a:t>
            </a:r>
          </a:p>
        </p:txBody>
      </p:sp>
      <p:sp>
        <p:nvSpPr>
          <p:cNvPr id="139" name="TextBox 138">
            <a:extLst>
              <a:ext uri="{FF2B5EF4-FFF2-40B4-BE49-F238E27FC236}">
                <a16:creationId xmlns:a16="http://schemas.microsoft.com/office/drawing/2014/main" id="{7C0F5CC0-53F2-426C-8A22-CD086873919A}"/>
              </a:ext>
            </a:extLst>
          </p:cNvPr>
          <p:cNvSpPr txBox="1"/>
          <p:nvPr/>
        </p:nvSpPr>
        <p:spPr>
          <a:xfrm>
            <a:off x="9812153" y="5988930"/>
            <a:ext cx="2050187" cy="646331"/>
          </a:xfrm>
          <a:prstGeom prst="rect">
            <a:avLst/>
          </a:prstGeom>
          <a:noFill/>
        </p:spPr>
        <p:txBody>
          <a:bodyPr wrap="square" rtlCol="0">
            <a:spAutoFit/>
          </a:bodyPr>
          <a:lstStyle/>
          <a:p>
            <a:pPr algn="ctr"/>
            <a:r>
              <a:rPr lang="en-US" sz="1200" dirty="0"/>
              <a:t>Sintered Pad</a:t>
            </a:r>
          </a:p>
          <a:p>
            <a:pPr algn="ctr"/>
            <a:r>
              <a:rPr lang="en-US" sz="1200" i="1" dirty="0"/>
              <a:t>Physical Sciences Inc.</a:t>
            </a:r>
          </a:p>
          <a:p>
            <a:pPr algn="ctr"/>
            <a:r>
              <a:rPr lang="en-US" sz="1200" i="1" dirty="0"/>
              <a:t>NORCAT </a:t>
            </a:r>
          </a:p>
        </p:txBody>
      </p:sp>
      <p:pic>
        <p:nvPicPr>
          <p:cNvPr id="49" name="Picture 48">
            <a:extLst>
              <a:ext uri="{FF2B5EF4-FFF2-40B4-BE49-F238E27FC236}">
                <a16:creationId xmlns:a16="http://schemas.microsoft.com/office/drawing/2014/main" id="{2E015D82-705A-41B4-9106-BC81A80A8810}"/>
              </a:ext>
            </a:extLst>
          </p:cNvPr>
          <p:cNvPicPr>
            <a:picLocks noChangeAspect="1"/>
          </p:cNvPicPr>
          <p:nvPr/>
        </p:nvPicPr>
        <p:blipFill>
          <a:blip r:embed="rId11"/>
          <a:stretch>
            <a:fillRect/>
          </a:stretch>
        </p:blipFill>
        <p:spPr>
          <a:xfrm>
            <a:off x="9459368" y="1134630"/>
            <a:ext cx="2587692" cy="2529433"/>
          </a:xfrm>
          <a:prstGeom prst="rect">
            <a:avLst/>
          </a:prstGeom>
        </p:spPr>
      </p:pic>
      <p:pic>
        <p:nvPicPr>
          <p:cNvPr id="39" name="Picture 38">
            <a:extLst>
              <a:ext uri="{FF2B5EF4-FFF2-40B4-BE49-F238E27FC236}">
                <a16:creationId xmlns:a16="http://schemas.microsoft.com/office/drawing/2014/main" id="{961216B7-1C39-44E1-835D-3B8C701BE76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4738" y="160638"/>
            <a:ext cx="990306" cy="824176"/>
          </a:xfrm>
          <a:prstGeom prst="rect">
            <a:avLst/>
          </a:prstGeom>
        </p:spPr>
      </p:pic>
    </p:spTree>
    <p:extLst>
      <p:ext uri="{BB962C8B-B14F-4D97-AF65-F5344CB8AC3E}">
        <p14:creationId xmlns:p14="http://schemas.microsoft.com/office/powerpoint/2010/main" val="3733158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7239" y="121312"/>
            <a:ext cx="990306" cy="824176"/>
          </a:xfrm>
          <a:prstGeom prst="rect">
            <a:avLst/>
          </a:prstGeom>
        </p:spPr>
      </p:pic>
      <p:sp>
        <p:nvSpPr>
          <p:cNvPr id="7" name="Slide Number Placeholder 6"/>
          <p:cNvSpPr>
            <a:spLocks noGrp="1"/>
          </p:cNvSpPr>
          <p:nvPr>
            <p:ph type="sldNum" sz="quarter" idx="10"/>
          </p:nvPr>
        </p:nvSpPr>
        <p:spPr>
          <a:xfrm>
            <a:off x="11789664" y="6414247"/>
            <a:ext cx="402336" cy="228600"/>
          </a:xfrm>
        </p:spPr>
        <p:txBody>
          <a:bodyPr/>
          <a:lstStyle/>
          <a:p>
            <a:pPr>
              <a:defRPr/>
            </a:pPr>
            <a:fld id="{75D13D49-2B6F-174C-9E1E-1013A06E5C50}" type="slidenum">
              <a:rPr lang="uk-UA" smtClean="0"/>
              <a:pPr>
                <a:defRPr/>
              </a:pPr>
              <a:t>3</a:t>
            </a:fld>
            <a:endParaRPr lang="uk-UA" dirty="0"/>
          </a:p>
        </p:txBody>
      </p:sp>
      <p:sp>
        <p:nvSpPr>
          <p:cNvPr id="8" name="Title 1"/>
          <p:cNvSpPr>
            <a:spLocks noGrp="1"/>
          </p:cNvSpPr>
          <p:nvPr>
            <p:ph type="title"/>
          </p:nvPr>
        </p:nvSpPr>
        <p:spPr>
          <a:xfrm>
            <a:off x="1115044" y="54089"/>
            <a:ext cx="10018782" cy="1066800"/>
          </a:xfrm>
        </p:spPr>
        <p:txBody>
          <a:bodyPr/>
          <a:lstStyle/>
          <a:p>
            <a:r>
              <a:rPr lang="en-US" sz="2800" dirty="0"/>
              <a:t>Example of TRL 4 to 6 for the Moon</a:t>
            </a:r>
            <a:endParaRPr lang="en-US" sz="2800" dirty="0">
              <a:solidFill>
                <a:schemeClr val="bg1">
                  <a:lumMod val="85000"/>
                </a:schemeClr>
              </a:solidFill>
            </a:endParaRPr>
          </a:p>
        </p:txBody>
      </p:sp>
      <p:graphicFrame>
        <p:nvGraphicFramePr>
          <p:cNvPr id="39" name="Diagram 38">
            <a:extLst>
              <a:ext uri="{FF2B5EF4-FFF2-40B4-BE49-F238E27FC236}">
                <a16:creationId xmlns:a16="http://schemas.microsoft.com/office/drawing/2014/main" id="{0E33507D-4FCD-4511-B064-6DECD0EA8679}"/>
              </a:ext>
            </a:extLst>
          </p:cNvPr>
          <p:cNvGraphicFramePr/>
          <p:nvPr>
            <p:extLst>
              <p:ext uri="{D42A27DB-BD31-4B8C-83A1-F6EECF244321}">
                <p14:modId xmlns:p14="http://schemas.microsoft.com/office/powerpoint/2010/main" val="3417645212"/>
              </p:ext>
            </p:extLst>
          </p:nvPr>
        </p:nvGraphicFramePr>
        <p:xfrm>
          <a:off x="361393" y="1373674"/>
          <a:ext cx="11469214" cy="10060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4" name="Group 3">
            <a:extLst>
              <a:ext uri="{FF2B5EF4-FFF2-40B4-BE49-F238E27FC236}">
                <a16:creationId xmlns:a16="http://schemas.microsoft.com/office/drawing/2014/main" id="{83FB07ED-3BCB-4335-AF90-E043B9F3251C}"/>
              </a:ext>
            </a:extLst>
          </p:cNvPr>
          <p:cNvGrpSpPr/>
          <p:nvPr/>
        </p:nvGrpSpPr>
        <p:grpSpPr>
          <a:xfrm>
            <a:off x="361296" y="2445982"/>
            <a:ext cx="6332535" cy="2884817"/>
            <a:chOff x="77230" y="2341607"/>
            <a:chExt cx="5523631" cy="2280190"/>
          </a:xfrm>
        </p:grpSpPr>
        <p:pic>
          <p:nvPicPr>
            <p:cNvPr id="40" name="Picture 39">
              <a:extLst>
                <a:ext uri="{FF2B5EF4-FFF2-40B4-BE49-F238E27FC236}">
                  <a16:creationId xmlns:a16="http://schemas.microsoft.com/office/drawing/2014/main" id="{6CE6D04A-6FE5-4FF6-B2F8-F470292FCC8C}"/>
                </a:ext>
              </a:extLst>
            </p:cNvPr>
            <p:cNvPicPr>
              <a:picLocks noChangeAspect="1"/>
            </p:cNvPicPr>
            <p:nvPr/>
          </p:nvPicPr>
          <p:blipFill rotWithShape="1">
            <a:blip r:embed="rId9"/>
            <a:srcRect t="28341"/>
            <a:stretch/>
          </p:blipFill>
          <p:spPr>
            <a:xfrm>
              <a:off x="1202585" y="2341607"/>
              <a:ext cx="1040718" cy="886921"/>
            </a:xfrm>
            <a:prstGeom prst="rect">
              <a:avLst/>
            </a:prstGeom>
          </p:spPr>
        </p:pic>
        <p:pic>
          <p:nvPicPr>
            <p:cNvPr id="41" name="Picture 40">
              <a:extLst>
                <a:ext uri="{FF2B5EF4-FFF2-40B4-BE49-F238E27FC236}">
                  <a16:creationId xmlns:a16="http://schemas.microsoft.com/office/drawing/2014/main" id="{49DC760A-D7BD-4B84-BC5C-94E08BD367FC}"/>
                </a:ext>
              </a:extLst>
            </p:cNvPr>
            <p:cNvPicPr>
              <a:picLocks noChangeAspect="1"/>
            </p:cNvPicPr>
            <p:nvPr/>
          </p:nvPicPr>
          <p:blipFill rotWithShape="1">
            <a:blip r:embed="rId10"/>
            <a:srcRect t="29873" b="11946"/>
            <a:stretch/>
          </p:blipFill>
          <p:spPr>
            <a:xfrm>
              <a:off x="1205746" y="3257719"/>
              <a:ext cx="1035160" cy="716267"/>
            </a:xfrm>
            <a:prstGeom prst="rect">
              <a:avLst/>
            </a:prstGeom>
          </p:spPr>
        </p:pic>
        <p:pic>
          <p:nvPicPr>
            <p:cNvPr id="42" name="Picture 41">
              <a:extLst>
                <a:ext uri="{FF2B5EF4-FFF2-40B4-BE49-F238E27FC236}">
                  <a16:creationId xmlns:a16="http://schemas.microsoft.com/office/drawing/2014/main" id="{AAAEB99C-A5E7-4E20-A61A-A05293F0AA49}"/>
                </a:ext>
              </a:extLst>
            </p:cNvPr>
            <p:cNvPicPr>
              <a:picLocks noChangeAspect="1"/>
            </p:cNvPicPr>
            <p:nvPr/>
          </p:nvPicPr>
          <p:blipFill>
            <a:blip r:embed="rId11"/>
            <a:stretch>
              <a:fillRect/>
            </a:stretch>
          </p:blipFill>
          <p:spPr>
            <a:xfrm>
              <a:off x="1202746" y="4017811"/>
              <a:ext cx="1038160" cy="603986"/>
            </a:xfrm>
            <a:prstGeom prst="rect">
              <a:avLst/>
            </a:prstGeom>
          </p:spPr>
        </p:pic>
        <p:pic>
          <p:nvPicPr>
            <p:cNvPr id="44" name="Picture 43">
              <a:extLst>
                <a:ext uri="{FF2B5EF4-FFF2-40B4-BE49-F238E27FC236}">
                  <a16:creationId xmlns:a16="http://schemas.microsoft.com/office/drawing/2014/main" id="{D74FE98C-D5D6-43EA-9243-6DD8FE49982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11268" y="2341607"/>
              <a:ext cx="1046900" cy="622954"/>
            </a:xfrm>
            <a:prstGeom prst="rect">
              <a:avLst/>
            </a:prstGeom>
          </p:spPr>
        </p:pic>
        <p:pic>
          <p:nvPicPr>
            <p:cNvPr id="45" name="Picture 44">
              <a:extLst>
                <a:ext uri="{FF2B5EF4-FFF2-40B4-BE49-F238E27FC236}">
                  <a16:creationId xmlns:a16="http://schemas.microsoft.com/office/drawing/2014/main" id="{A25AC34C-F000-43A9-8C62-896F8666ABC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2314693" y="3030807"/>
              <a:ext cx="1043475" cy="620916"/>
            </a:xfrm>
            <a:prstGeom prst="rect">
              <a:avLst/>
            </a:prstGeom>
          </p:spPr>
        </p:pic>
        <p:pic>
          <p:nvPicPr>
            <p:cNvPr id="46" name="Picture 45">
              <a:extLst>
                <a:ext uri="{FF2B5EF4-FFF2-40B4-BE49-F238E27FC236}">
                  <a16:creationId xmlns:a16="http://schemas.microsoft.com/office/drawing/2014/main" id="{5B33041A-598C-4F6B-ACED-762E735EC1BE}"/>
                </a:ext>
              </a:extLst>
            </p:cNvPr>
            <p:cNvPicPr>
              <a:picLocks noChangeAspect="1"/>
            </p:cNvPicPr>
            <p:nvPr/>
          </p:nvPicPr>
          <p:blipFill>
            <a:blip r:embed="rId14"/>
            <a:stretch>
              <a:fillRect/>
            </a:stretch>
          </p:blipFill>
          <p:spPr>
            <a:xfrm>
              <a:off x="2310463" y="3697959"/>
              <a:ext cx="1046258" cy="698448"/>
            </a:xfrm>
            <a:prstGeom prst="rect">
              <a:avLst/>
            </a:prstGeom>
          </p:spPr>
        </p:pic>
        <p:pic>
          <p:nvPicPr>
            <p:cNvPr id="47" name="Picture 46">
              <a:extLst>
                <a:ext uri="{FF2B5EF4-FFF2-40B4-BE49-F238E27FC236}">
                  <a16:creationId xmlns:a16="http://schemas.microsoft.com/office/drawing/2014/main" id="{DEA07EC0-1347-46B7-A9A7-28FD9419EF8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31956" y="2341607"/>
              <a:ext cx="1041512" cy="697216"/>
            </a:xfrm>
            <a:prstGeom prst="rect">
              <a:avLst/>
            </a:prstGeom>
          </p:spPr>
        </p:pic>
        <p:pic>
          <p:nvPicPr>
            <p:cNvPr id="48" name="Picture 47">
              <a:extLst>
                <a:ext uri="{FF2B5EF4-FFF2-40B4-BE49-F238E27FC236}">
                  <a16:creationId xmlns:a16="http://schemas.microsoft.com/office/drawing/2014/main" id="{989B6A3E-A203-4FA3-AEC4-06C887C429C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428112" y="3092097"/>
              <a:ext cx="1047272" cy="701073"/>
            </a:xfrm>
            <a:prstGeom prst="rect">
              <a:avLst/>
            </a:prstGeom>
          </p:spPr>
        </p:pic>
        <p:pic>
          <p:nvPicPr>
            <p:cNvPr id="50" name="Picture 49">
              <a:extLst>
                <a:ext uri="{FF2B5EF4-FFF2-40B4-BE49-F238E27FC236}">
                  <a16:creationId xmlns:a16="http://schemas.microsoft.com/office/drawing/2014/main" id="{03AE0CCD-0397-4264-BC78-B4E3CD77960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431956" y="3857264"/>
              <a:ext cx="1041512" cy="697216"/>
            </a:xfrm>
            <a:prstGeom prst="rect">
              <a:avLst/>
            </a:prstGeom>
          </p:spPr>
        </p:pic>
        <p:pic>
          <p:nvPicPr>
            <p:cNvPr id="51" name="Picture 50">
              <a:extLst>
                <a:ext uri="{FF2B5EF4-FFF2-40B4-BE49-F238E27FC236}">
                  <a16:creationId xmlns:a16="http://schemas.microsoft.com/office/drawing/2014/main" id="{9092E550-08DF-45EC-B35C-18F91531F2F7}"/>
                </a:ext>
              </a:extLst>
            </p:cNvPr>
            <p:cNvPicPr>
              <a:picLocks noChangeAspect="1"/>
            </p:cNvPicPr>
            <p:nvPr/>
          </p:nvPicPr>
          <p:blipFill>
            <a:blip r:embed="rId18"/>
            <a:stretch>
              <a:fillRect/>
            </a:stretch>
          </p:blipFill>
          <p:spPr>
            <a:xfrm>
              <a:off x="77230" y="3344235"/>
              <a:ext cx="1058958" cy="914349"/>
            </a:xfrm>
            <a:prstGeom prst="rect">
              <a:avLst/>
            </a:prstGeom>
          </p:spPr>
        </p:pic>
        <p:pic>
          <p:nvPicPr>
            <p:cNvPr id="52" name="Picture 51">
              <a:extLst>
                <a:ext uri="{FF2B5EF4-FFF2-40B4-BE49-F238E27FC236}">
                  <a16:creationId xmlns:a16="http://schemas.microsoft.com/office/drawing/2014/main" id="{81AF9231-386C-40B3-B813-550B0FEFFE02}"/>
                </a:ext>
              </a:extLst>
            </p:cNvPr>
            <p:cNvPicPr>
              <a:picLocks noChangeAspect="1"/>
            </p:cNvPicPr>
            <p:nvPr/>
          </p:nvPicPr>
          <p:blipFill>
            <a:blip r:embed="rId19"/>
            <a:stretch>
              <a:fillRect/>
            </a:stretch>
          </p:blipFill>
          <p:spPr>
            <a:xfrm>
              <a:off x="77230" y="2341607"/>
              <a:ext cx="1058958" cy="951641"/>
            </a:xfrm>
            <a:prstGeom prst="rect">
              <a:avLst/>
            </a:prstGeom>
          </p:spPr>
        </p:pic>
        <p:pic>
          <p:nvPicPr>
            <p:cNvPr id="53" name="Picture 52">
              <a:extLst>
                <a:ext uri="{FF2B5EF4-FFF2-40B4-BE49-F238E27FC236}">
                  <a16:creationId xmlns:a16="http://schemas.microsoft.com/office/drawing/2014/main" id="{5945C44E-1D12-4F64-9881-444B1CDCBCA4}"/>
                </a:ext>
              </a:extLst>
            </p:cNvPr>
            <p:cNvPicPr>
              <a:picLocks noChangeAspect="1"/>
            </p:cNvPicPr>
            <p:nvPr/>
          </p:nvPicPr>
          <p:blipFill>
            <a:blip r:embed="rId20"/>
            <a:stretch>
              <a:fillRect/>
            </a:stretch>
          </p:blipFill>
          <p:spPr>
            <a:xfrm>
              <a:off x="4549921" y="3293372"/>
              <a:ext cx="1050940" cy="563893"/>
            </a:xfrm>
            <a:prstGeom prst="rect">
              <a:avLst/>
            </a:prstGeom>
          </p:spPr>
        </p:pic>
        <p:pic>
          <p:nvPicPr>
            <p:cNvPr id="54" name="Picture 53">
              <a:extLst>
                <a:ext uri="{FF2B5EF4-FFF2-40B4-BE49-F238E27FC236}">
                  <a16:creationId xmlns:a16="http://schemas.microsoft.com/office/drawing/2014/main" id="{064E23F6-A6B0-4293-96F5-2243AB62EE9A}"/>
                </a:ext>
              </a:extLst>
            </p:cNvPr>
            <p:cNvPicPr>
              <a:picLocks noChangeAspect="1"/>
            </p:cNvPicPr>
            <p:nvPr/>
          </p:nvPicPr>
          <p:blipFill>
            <a:blip r:embed="rId21"/>
            <a:stretch>
              <a:fillRect/>
            </a:stretch>
          </p:blipFill>
          <p:spPr>
            <a:xfrm>
              <a:off x="4549920" y="2343659"/>
              <a:ext cx="1050940" cy="884869"/>
            </a:xfrm>
            <a:prstGeom prst="rect">
              <a:avLst/>
            </a:prstGeom>
          </p:spPr>
        </p:pic>
      </p:grpSp>
      <p:pic>
        <p:nvPicPr>
          <p:cNvPr id="56" name="Picture 55">
            <a:extLst>
              <a:ext uri="{FF2B5EF4-FFF2-40B4-BE49-F238E27FC236}">
                <a16:creationId xmlns:a16="http://schemas.microsoft.com/office/drawing/2014/main" id="{49CB6D54-8421-42EA-8978-8E0391742D97}"/>
              </a:ext>
            </a:extLst>
          </p:cNvPr>
          <p:cNvPicPr>
            <a:picLocks noChangeAspect="1"/>
          </p:cNvPicPr>
          <p:nvPr/>
        </p:nvPicPr>
        <p:blipFill>
          <a:blip r:embed="rId22"/>
          <a:stretch>
            <a:fillRect/>
          </a:stretch>
        </p:blipFill>
        <p:spPr>
          <a:xfrm>
            <a:off x="6853862" y="3328075"/>
            <a:ext cx="1077736" cy="1466640"/>
          </a:xfrm>
          <a:prstGeom prst="rect">
            <a:avLst/>
          </a:prstGeom>
        </p:spPr>
      </p:pic>
      <p:grpSp>
        <p:nvGrpSpPr>
          <p:cNvPr id="6" name="Group 5">
            <a:extLst>
              <a:ext uri="{FF2B5EF4-FFF2-40B4-BE49-F238E27FC236}">
                <a16:creationId xmlns:a16="http://schemas.microsoft.com/office/drawing/2014/main" id="{995876FB-A660-400D-BE18-356E33CC349B}"/>
              </a:ext>
            </a:extLst>
          </p:cNvPr>
          <p:cNvGrpSpPr/>
          <p:nvPr/>
        </p:nvGrpSpPr>
        <p:grpSpPr>
          <a:xfrm>
            <a:off x="6853862" y="2419088"/>
            <a:ext cx="4958815" cy="2490370"/>
            <a:chOff x="6650479" y="2341606"/>
            <a:chExt cx="4013510" cy="1876096"/>
          </a:xfrm>
        </p:grpSpPr>
        <p:pic>
          <p:nvPicPr>
            <p:cNvPr id="55" name="Picture 54">
              <a:extLst>
                <a:ext uri="{FF2B5EF4-FFF2-40B4-BE49-F238E27FC236}">
                  <a16:creationId xmlns:a16="http://schemas.microsoft.com/office/drawing/2014/main" id="{7BE49012-0B80-41D7-8B9D-FB62BADD451F}"/>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650479" y="2361118"/>
              <a:ext cx="872286" cy="583932"/>
            </a:xfrm>
            <a:prstGeom prst="rect">
              <a:avLst/>
            </a:prstGeom>
          </p:spPr>
        </p:pic>
        <p:pic>
          <p:nvPicPr>
            <p:cNvPr id="25" name="Picture 2" descr="https://lh3.googleusercontent.com/TJHjtFzFOR8qPLzFju04d7qQYky8ad3ewlGLVBtlAAVRo1odogbkzqTwv30GxGVPNY-xBeEPm6LitvPcwuHkigvsVtfFb7KTCIvxYu38N8NvRqaa0PCRCvBF9hec7rkzaC1EBLBfdnrApFO2AJlIs3ShVZk9fCZTAoSnktRJz_H7ZsCkSVtTm7NE4hKP5ze1AomO8nF4sqcAa_6dvYP0gjyeJrRVQNEKZVFIdGo3uPkm7idup6eNWnsmi3mNjeaI3iaO2--zUlw6zxkgfMnNnN6wJyVanjdchG6c28dRqQ9nC7i-ePuofi7lKDRK0lFMsS_sS3RDXwOjE94FL_ZEHSjKctXsrZaoIH1hyica4DTmFLJNVdBEUwy2uyIT1VNmFEcxSr06nww8bWysrsWvR9fOF3aPoQnmivdzuOT27TBQKILK6tSPhM_0DHhzhs_mu-KpgBZoYWTVgCrh_sVy_jxoeILrbEr_tAv_TLTStlaicq5QwP5yNx_I_yv88cJwgroEOWq2UBrJdD3FaFGMHSTzrMrJx0yVep6ZIMBBvObE9rEkkBRoxccelC73LQuyPlTDAOLCGDV8Lsew6BhfsmsD1H5rC1_75kedQ2Y=w466-h776-no">
              <a:extLst>
                <a:ext uri="{FF2B5EF4-FFF2-40B4-BE49-F238E27FC236}">
                  <a16:creationId xmlns:a16="http://schemas.microsoft.com/office/drawing/2014/main" id="{88E9EB81-21E7-4DC6-8A37-145549BC83EF}"/>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709846" y="2341606"/>
              <a:ext cx="916295" cy="145181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3D541553-7628-4DB6-8994-081607574704}"/>
                </a:ext>
              </a:extLst>
            </p:cNvPr>
            <p:cNvPicPr>
              <a:picLocks noChangeAspect="1"/>
            </p:cNvPicPr>
            <p:nvPr/>
          </p:nvPicPr>
          <p:blipFill>
            <a:blip r:embed="rId25"/>
            <a:stretch>
              <a:fillRect/>
            </a:stretch>
          </p:blipFill>
          <p:spPr>
            <a:xfrm>
              <a:off x="7644318" y="2341606"/>
              <a:ext cx="943975" cy="857206"/>
            </a:xfrm>
            <a:prstGeom prst="rect">
              <a:avLst/>
            </a:prstGeom>
          </p:spPr>
        </p:pic>
        <p:pic>
          <p:nvPicPr>
            <p:cNvPr id="28" name="Picture 27">
              <a:extLst>
                <a:ext uri="{FF2B5EF4-FFF2-40B4-BE49-F238E27FC236}">
                  <a16:creationId xmlns:a16="http://schemas.microsoft.com/office/drawing/2014/main" id="{22F24661-ED22-458D-BA23-490626EC99BE}"/>
                </a:ext>
              </a:extLst>
            </p:cNvPr>
            <p:cNvPicPr>
              <a:picLocks noChangeAspect="1"/>
            </p:cNvPicPr>
            <p:nvPr/>
          </p:nvPicPr>
          <p:blipFill>
            <a:blip r:embed="rId26"/>
            <a:stretch>
              <a:fillRect/>
            </a:stretch>
          </p:blipFill>
          <p:spPr>
            <a:xfrm>
              <a:off x="7644318" y="3294407"/>
              <a:ext cx="943975" cy="923295"/>
            </a:xfrm>
            <a:prstGeom prst="rect">
              <a:avLst/>
            </a:prstGeom>
          </p:spPr>
        </p:pic>
        <p:pic>
          <p:nvPicPr>
            <p:cNvPr id="29" name="Picture 28">
              <a:extLst>
                <a:ext uri="{FF2B5EF4-FFF2-40B4-BE49-F238E27FC236}">
                  <a16:creationId xmlns:a16="http://schemas.microsoft.com/office/drawing/2014/main" id="{25C57BE9-92F0-420D-9ADA-5463AE8065D8}"/>
                </a:ext>
              </a:extLst>
            </p:cNvPr>
            <p:cNvPicPr>
              <a:picLocks noChangeAspect="1"/>
            </p:cNvPicPr>
            <p:nvPr/>
          </p:nvPicPr>
          <p:blipFill>
            <a:blip r:embed="rId27"/>
            <a:stretch>
              <a:fillRect/>
            </a:stretch>
          </p:blipFill>
          <p:spPr>
            <a:xfrm>
              <a:off x="9747694" y="2341606"/>
              <a:ext cx="916295" cy="696075"/>
            </a:xfrm>
            <a:prstGeom prst="rect">
              <a:avLst/>
            </a:prstGeom>
          </p:spPr>
        </p:pic>
      </p:grpSp>
      <p:pic>
        <p:nvPicPr>
          <p:cNvPr id="30" name="Picture 29">
            <a:extLst>
              <a:ext uri="{FF2B5EF4-FFF2-40B4-BE49-F238E27FC236}">
                <a16:creationId xmlns:a16="http://schemas.microsoft.com/office/drawing/2014/main" id="{0C80F33E-503D-497A-AA2E-E3F7DFC7F42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4738" y="160638"/>
            <a:ext cx="990306" cy="824176"/>
          </a:xfrm>
          <a:prstGeom prst="rect">
            <a:avLst/>
          </a:prstGeom>
        </p:spPr>
      </p:pic>
      <p:sp>
        <p:nvSpPr>
          <p:cNvPr id="2" name="TextBox 1">
            <a:extLst>
              <a:ext uri="{FF2B5EF4-FFF2-40B4-BE49-F238E27FC236}">
                <a16:creationId xmlns:a16="http://schemas.microsoft.com/office/drawing/2014/main" id="{4AEE197C-9863-488E-B7A1-69308330CA00}"/>
              </a:ext>
            </a:extLst>
          </p:cNvPr>
          <p:cNvSpPr txBox="1"/>
          <p:nvPr/>
        </p:nvSpPr>
        <p:spPr>
          <a:xfrm>
            <a:off x="320450" y="5710081"/>
            <a:ext cx="11469214" cy="338554"/>
          </a:xfrm>
          <a:prstGeom prst="rect">
            <a:avLst/>
          </a:prstGeom>
          <a:noFill/>
        </p:spPr>
        <p:txBody>
          <a:bodyPr wrap="square" rtlCol="0">
            <a:spAutoFit/>
          </a:bodyPr>
          <a:lstStyle/>
          <a:p>
            <a:pPr algn="ctr"/>
            <a:r>
              <a:rPr lang="en-US" sz="1600" dirty="0">
                <a:hlinkClick r:id="rId28"/>
              </a:rPr>
              <a:t>Environmental Testing of the OVEN</a:t>
            </a:r>
            <a:endParaRPr lang="en-US" sz="1600" dirty="0"/>
          </a:p>
        </p:txBody>
      </p:sp>
    </p:spTree>
    <p:extLst>
      <p:ext uri="{BB962C8B-B14F-4D97-AF65-F5344CB8AC3E}">
        <p14:creationId xmlns:p14="http://schemas.microsoft.com/office/powerpoint/2010/main" val="2146282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7239" y="121312"/>
            <a:ext cx="990306" cy="824176"/>
          </a:xfrm>
          <a:prstGeom prst="rect">
            <a:avLst/>
          </a:prstGeom>
        </p:spPr>
      </p:pic>
      <p:sp>
        <p:nvSpPr>
          <p:cNvPr id="7" name="Slide Number Placeholder 6"/>
          <p:cNvSpPr>
            <a:spLocks noGrp="1"/>
          </p:cNvSpPr>
          <p:nvPr>
            <p:ph type="sldNum" sz="quarter" idx="10"/>
          </p:nvPr>
        </p:nvSpPr>
        <p:spPr>
          <a:xfrm>
            <a:off x="11789664" y="6414247"/>
            <a:ext cx="402336" cy="228600"/>
          </a:xfrm>
        </p:spPr>
        <p:txBody>
          <a:bodyPr/>
          <a:lstStyle/>
          <a:p>
            <a:pPr>
              <a:defRPr/>
            </a:pPr>
            <a:fld id="{75D13D49-2B6F-174C-9E1E-1013A06E5C50}" type="slidenum">
              <a:rPr lang="uk-UA" smtClean="0"/>
              <a:pPr>
                <a:defRPr/>
              </a:pPr>
              <a:t>4</a:t>
            </a:fld>
            <a:endParaRPr lang="uk-UA" dirty="0"/>
          </a:p>
        </p:txBody>
      </p:sp>
      <p:sp>
        <p:nvSpPr>
          <p:cNvPr id="8" name="Title 1"/>
          <p:cNvSpPr>
            <a:spLocks noGrp="1"/>
          </p:cNvSpPr>
          <p:nvPr>
            <p:ph type="title"/>
          </p:nvPr>
        </p:nvSpPr>
        <p:spPr>
          <a:xfrm>
            <a:off x="1243172" y="54089"/>
            <a:ext cx="9890653" cy="1066800"/>
          </a:xfrm>
        </p:spPr>
        <p:txBody>
          <a:bodyPr/>
          <a:lstStyle/>
          <a:p>
            <a:r>
              <a:rPr lang="en-US" sz="2800" dirty="0"/>
              <a:t>CaRD Environmental Test Unit (</a:t>
            </a:r>
            <a:r>
              <a:rPr lang="en-US" sz="2800" dirty="0" err="1"/>
              <a:t>Brassboard</a:t>
            </a:r>
            <a:r>
              <a:rPr lang="en-US" sz="2800" dirty="0"/>
              <a:t>)</a:t>
            </a:r>
          </a:p>
        </p:txBody>
      </p:sp>
      <p:pic>
        <p:nvPicPr>
          <p:cNvPr id="3" name="Picture 2">
            <a:extLst>
              <a:ext uri="{FF2B5EF4-FFF2-40B4-BE49-F238E27FC236}">
                <a16:creationId xmlns:a16="http://schemas.microsoft.com/office/drawing/2014/main" id="{06FAFDD0-A57D-4FC5-8DE0-947553A88550}"/>
              </a:ext>
            </a:extLst>
          </p:cNvPr>
          <p:cNvPicPr>
            <a:picLocks noChangeAspect="1"/>
          </p:cNvPicPr>
          <p:nvPr/>
        </p:nvPicPr>
        <p:blipFill>
          <a:blip r:embed="rId4"/>
          <a:stretch>
            <a:fillRect/>
          </a:stretch>
        </p:blipFill>
        <p:spPr>
          <a:xfrm>
            <a:off x="1335641" y="1389262"/>
            <a:ext cx="9339958" cy="5139285"/>
          </a:xfrm>
          <a:prstGeom prst="rect">
            <a:avLst/>
          </a:prstGeom>
        </p:spPr>
      </p:pic>
      <p:pic>
        <p:nvPicPr>
          <p:cNvPr id="9" name="Picture 8">
            <a:extLst>
              <a:ext uri="{FF2B5EF4-FFF2-40B4-BE49-F238E27FC236}">
                <a16:creationId xmlns:a16="http://schemas.microsoft.com/office/drawing/2014/main" id="{FD322A00-6BC3-4D93-A569-93DB8394599E}"/>
              </a:ext>
            </a:extLst>
          </p:cNvPr>
          <p:cNvPicPr>
            <a:picLocks noChangeAspect="1"/>
          </p:cNvPicPr>
          <p:nvPr/>
        </p:nvPicPr>
        <p:blipFill>
          <a:blip r:embed="rId5"/>
          <a:stretch>
            <a:fillRect/>
          </a:stretch>
        </p:blipFill>
        <p:spPr>
          <a:xfrm>
            <a:off x="9822843" y="1562923"/>
            <a:ext cx="1858874" cy="677161"/>
          </a:xfrm>
          <a:prstGeom prst="roundRect">
            <a:avLst>
              <a:gd name="adj" fmla="val 11111"/>
            </a:avLst>
          </a:prstGeom>
          <a:ln w="190500" cap="rnd">
            <a:noFill/>
            <a:prstDash val="solid"/>
          </a:ln>
          <a:effectLst/>
        </p:spPr>
      </p:pic>
      <p:pic>
        <p:nvPicPr>
          <p:cNvPr id="6" name="Picture 5">
            <a:extLst>
              <a:ext uri="{FF2B5EF4-FFF2-40B4-BE49-F238E27FC236}">
                <a16:creationId xmlns:a16="http://schemas.microsoft.com/office/drawing/2014/main" id="{84E2FA73-F3D1-49E1-8F28-EC4C66ED0977}"/>
              </a:ext>
            </a:extLst>
          </p:cNvPr>
          <p:cNvPicPr>
            <a:picLocks noChangeAspect="1"/>
          </p:cNvPicPr>
          <p:nvPr/>
        </p:nvPicPr>
        <p:blipFill>
          <a:blip r:embed="rId6"/>
          <a:stretch>
            <a:fillRect/>
          </a:stretch>
        </p:blipFill>
        <p:spPr>
          <a:xfrm>
            <a:off x="408613" y="3768047"/>
            <a:ext cx="1481833" cy="1310465"/>
          </a:xfrm>
          <a:prstGeom prst="rect">
            <a:avLst/>
          </a:prstGeom>
        </p:spPr>
      </p:pic>
      <p:pic>
        <p:nvPicPr>
          <p:cNvPr id="11" name="Picture 10">
            <a:extLst>
              <a:ext uri="{FF2B5EF4-FFF2-40B4-BE49-F238E27FC236}">
                <a16:creationId xmlns:a16="http://schemas.microsoft.com/office/drawing/2014/main" id="{429FA057-5B22-40EA-A451-744297FE69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4738" y="160638"/>
            <a:ext cx="990306" cy="824176"/>
          </a:xfrm>
          <a:prstGeom prst="rect">
            <a:avLst/>
          </a:prstGeom>
        </p:spPr>
      </p:pic>
    </p:spTree>
    <p:extLst>
      <p:ext uri="{BB962C8B-B14F-4D97-AF65-F5344CB8AC3E}">
        <p14:creationId xmlns:p14="http://schemas.microsoft.com/office/powerpoint/2010/main" val="4020317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74D350-7F26-4C8A-B22F-71A95B702623}"/>
              </a:ext>
            </a:extLst>
          </p:cNvPr>
          <p:cNvSpPr>
            <a:spLocks noGrp="1"/>
          </p:cNvSpPr>
          <p:nvPr>
            <p:ph type="sldNum" sz="quarter" idx="10"/>
          </p:nvPr>
        </p:nvSpPr>
        <p:spPr/>
        <p:txBody>
          <a:bodyPr/>
          <a:lstStyle/>
          <a:p>
            <a:pPr>
              <a:defRPr/>
            </a:pPr>
            <a:fld id="{75D13D49-2B6F-174C-9E1E-1013A06E5C50}" type="slidenum">
              <a:rPr lang="uk-UA" smtClean="0"/>
              <a:pPr>
                <a:defRPr/>
              </a:pPr>
              <a:t>5</a:t>
            </a:fld>
            <a:endParaRPr lang="uk-UA" dirty="0"/>
          </a:p>
        </p:txBody>
      </p:sp>
      <p:sp>
        <p:nvSpPr>
          <p:cNvPr id="3" name="Title 2">
            <a:extLst>
              <a:ext uri="{FF2B5EF4-FFF2-40B4-BE49-F238E27FC236}">
                <a16:creationId xmlns:a16="http://schemas.microsoft.com/office/drawing/2014/main" id="{8EC2C3D9-3FFD-4DF5-B30F-65570CACEE1C}"/>
              </a:ext>
            </a:extLst>
          </p:cNvPr>
          <p:cNvSpPr>
            <a:spLocks noGrp="1"/>
          </p:cNvSpPr>
          <p:nvPr>
            <p:ph type="title"/>
          </p:nvPr>
        </p:nvSpPr>
        <p:spPr/>
        <p:txBody>
          <a:bodyPr/>
          <a:lstStyle/>
          <a:p>
            <a:r>
              <a:rPr lang="en-US" dirty="0"/>
              <a:t>COMSOL Multiphysics Analysis</a:t>
            </a:r>
          </a:p>
        </p:txBody>
      </p:sp>
      <p:pic>
        <p:nvPicPr>
          <p:cNvPr id="11" name="Picture 10">
            <a:extLst>
              <a:ext uri="{FF2B5EF4-FFF2-40B4-BE49-F238E27FC236}">
                <a16:creationId xmlns:a16="http://schemas.microsoft.com/office/drawing/2014/main" id="{23B1975D-1C4D-4B1A-8E8C-D0B29E2395E1}"/>
              </a:ext>
            </a:extLst>
          </p:cNvPr>
          <p:cNvPicPr>
            <a:picLocks noChangeAspect="1"/>
          </p:cNvPicPr>
          <p:nvPr/>
        </p:nvPicPr>
        <p:blipFill>
          <a:blip r:embed="rId2"/>
          <a:stretch>
            <a:fillRect/>
          </a:stretch>
        </p:blipFill>
        <p:spPr>
          <a:xfrm>
            <a:off x="1016643" y="2051558"/>
            <a:ext cx="4666957" cy="3174866"/>
          </a:xfrm>
          <a:prstGeom prst="roundRect">
            <a:avLst>
              <a:gd name="adj" fmla="val 11111"/>
            </a:avLst>
          </a:prstGeom>
          <a:ln w="190500" cap="rnd">
            <a:noFill/>
            <a:prstDash val="solid"/>
          </a:ln>
          <a:effectLst>
            <a:outerShdw blurRad="101600" dist="50800" dir="7200000" algn="tl" rotWithShape="0">
              <a:srgbClr val="000000">
                <a:alpha val="45000"/>
              </a:srgbClr>
            </a:outerShdw>
          </a:effectLst>
        </p:spPr>
      </p:pic>
      <p:pic>
        <p:nvPicPr>
          <p:cNvPr id="13" name="Picture 12">
            <a:extLst>
              <a:ext uri="{FF2B5EF4-FFF2-40B4-BE49-F238E27FC236}">
                <a16:creationId xmlns:a16="http://schemas.microsoft.com/office/drawing/2014/main" id="{0C0A70B1-CF1A-4E16-9E64-216A24BA18CF}"/>
              </a:ext>
            </a:extLst>
          </p:cNvPr>
          <p:cNvPicPr>
            <a:picLocks noChangeAspect="1"/>
          </p:cNvPicPr>
          <p:nvPr/>
        </p:nvPicPr>
        <p:blipFill>
          <a:blip r:embed="rId3"/>
          <a:stretch>
            <a:fillRect/>
          </a:stretch>
        </p:blipFill>
        <p:spPr>
          <a:xfrm>
            <a:off x="6508400" y="2051558"/>
            <a:ext cx="4666957" cy="3174866"/>
          </a:xfrm>
          <a:prstGeom prst="roundRect">
            <a:avLst>
              <a:gd name="adj" fmla="val 11111"/>
            </a:avLst>
          </a:prstGeom>
          <a:ln w="190500" cap="rnd">
            <a:noFill/>
            <a:prstDash val="solid"/>
          </a:ln>
          <a:effectLst>
            <a:outerShdw blurRad="101600" dist="50800" dir="7200000" algn="tl" rotWithShape="0">
              <a:srgbClr val="000000">
                <a:alpha val="45000"/>
              </a:srgbClr>
            </a:outerShdw>
          </a:effectLst>
        </p:spPr>
      </p:pic>
      <p:sp>
        <p:nvSpPr>
          <p:cNvPr id="14" name="TextBox 13">
            <a:extLst>
              <a:ext uri="{FF2B5EF4-FFF2-40B4-BE49-F238E27FC236}">
                <a16:creationId xmlns:a16="http://schemas.microsoft.com/office/drawing/2014/main" id="{65771975-2C53-4177-A411-BCF37808EBE6}"/>
              </a:ext>
            </a:extLst>
          </p:cNvPr>
          <p:cNvSpPr txBox="1"/>
          <p:nvPr/>
        </p:nvSpPr>
        <p:spPr>
          <a:xfrm>
            <a:off x="1725757" y="5413032"/>
            <a:ext cx="3080385" cy="523220"/>
          </a:xfrm>
          <a:prstGeom prst="rect">
            <a:avLst/>
          </a:prstGeom>
          <a:noFill/>
        </p:spPr>
        <p:txBody>
          <a:bodyPr wrap="square" rtlCol="0">
            <a:spAutoFit/>
          </a:bodyPr>
          <a:lstStyle/>
          <a:p>
            <a:pPr algn="ctr"/>
            <a:r>
              <a:rPr lang="en-US" sz="1400" dirty="0"/>
              <a:t>Lens Heating Analysis</a:t>
            </a:r>
          </a:p>
          <a:p>
            <a:pPr algn="ctr"/>
            <a:endParaRPr lang="en-US" sz="1400" dirty="0"/>
          </a:p>
        </p:txBody>
      </p:sp>
      <p:sp>
        <p:nvSpPr>
          <p:cNvPr id="15" name="TextBox 14">
            <a:extLst>
              <a:ext uri="{FF2B5EF4-FFF2-40B4-BE49-F238E27FC236}">
                <a16:creationId xmlns:a16="http://schemas.microsoft.com/office/drawing/2014/main" id="{51DB6F7A-3E1D-48D1-9BDC-BCA3FCD900A5}"/>
              </a:ext>
            </a:extLst>
          </p:cNvPr>
          <p:cNvSpPr txBox="1"/>
          <p:nvPr/>
        </p:nvSpPr>
        <p:spPr>
          <a:xfrm>
            <a:off x="7230086" y="5413032"/>
            <a:ext cx="3080385" cy="523220"/>
          </a:xfrm>
          <a:prstGeom prst="rect">
            <a:avLst/>
          </a:prstGeom>
          <a:noFill/>
        </p:spPr>
        <p:txBody>
          <a:bodyPr wrap="square" rtlCol="0">
            <a:spAutoFit/>
          </a:bodyPr>
          <a:lstStyle/>
          <a:p>
            <a:pPr algn="ctr"/>
            <a:r>
              <a:rPr lang="en-US" sz="1400" dirty="0"/>
              <a:t>Lens Stress Analysis</a:t>
            </a:r>
          </a:p>
          <a:p>
            <a:pPr algn="ctr"/>
            <a:endParaRPr lang="en-US" sz="1400" dirty="0"/>
          </a:p>
        </p:txBody>
      </p:sp>
    </p:spTree>
    <p:extLst>
      <p:ext uri="{BB962C8B-B14F-4D97-AF65-F5344CB8AC3E}">
        <p14:creationId xmlns:p14="http://schemas.microsoft.com/office/powerpoint/2010/main" val="1959464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197239" y="121312"/>
            <a:ext cx="990306" cy="824176"/>
          </a:xfrm>
          <a:prstGeom prst="rect">
            <a:avLst/>
          </a:prstGeom>
        </p:spPr>
      </p:pic>
      <p:sp>
        <p:nvSpPr>
          <p:cNvPr id="7" name="Slide Number Placeholder 6"/>
          <p:cNvSpPr>
            <a:spLocks noGrp="1"/>
          </p:cNvSpPr>
          <p:nvPr>
            <p:ph type="sldNum" sz="quarter" idx="10"/>
          </p:nvPr>
        </p:nvSpPr>
        <p:spPr>
          <a:xfrm>
            <a:off x="11789664" y="6414247"/>
            <a:ext cx="402336" cy="228600"/>
          </a:xfrm>
        </p:spPr>
        <p:txBody>
          <a:bodyPr/>
          <a:lstStyle/>
          <a:p>
            <a:pPr>
              <a:defRPr/>
            </a:pPr>
            <a:fld id="{75D13D49-2B6F-174C-9E1E-1013A06E5C50}" type="slidenum">
              <a:rPr lang="uk-UA" smtClean="0"/>
              <a:pPr>
                <a:defRPr/>
              </a:pPr>
              <a:t>6</a:t>
            </a:fld>
            <a:endParaRPr lang="uk-UA" dirty="0"/>
          </a:p>
        </p:txBody>
      </p:sp>
      <p:sp>
        <p:nvSpPr>
          <p:cNvPr id="8" name="Title 1"/>
          <p:cNvSpPr>
            <a:spLocks noGrp="1"/>
          </p:cNvSpPr>
          <p:nvPr>
            <p:ph type="title"/>
          </p:nvPr>
        </p:nvSpPr>
        <p:spPr>
          <a:xfrm>
            <a:off x="1202076" y="54089"/>
            <a:ext cx="9931750" cy="1066800"/>
          </a:xfrm>
        </p:spPr>
        <p:txBody>
          <a:bodyPr/>
          <a:lstStyle/>
          <a:p>
            <a:r>
              <a:rPr lang="en-US" sz="2800" dirty="0"/>
              <a:t>CaRD </a:t>
            </a:r>
            <a:r>
              <a:rPr lang="en-US" sz="2800" dirty="0" err="1"/>
              <a:t>Brassboard</a:t>
            </a:r>
            <a:r>
              <a:rPr lang="en-US" sz="2800" dirty="0"/>
              <a:t> Test Results</a:t>
            </a:r>
          </a:p>
        </p:txBody>
      </p:sp>
      <p:pic>
        <p:nvPicPr>
          <p:cNvPr id="6" name="Picture 5">
            <a:extLst>
              <a:ext uri="{FF2B5EF4-FFF2-40B4-BE49-F238E27FC236}">
                <a16:creationId xmlns:a16="http://schemas.microsoft.com/office/drawing/2014/main" id="{C1D305D8-44FD-4B66-B0A4-7A73416037FE}"/>
              </a:ext>
            </a:extLst>
          </p:cNvPr>
          <p:cNvPicPr>
            <a:picLocks noChangeAspect="1"/>
          </p:cNvPicPr>
          <p:nvPr/>
        </p:nvPicPr>
        <p:blipFill>
          <a:blip r:embed="rId6"/>
          <a:stretch>
            <a:fillRect/>
          </a:stretch>
        </p:blipFill>
        <p:spPr>
          <a:xfrm>
            <a:off x="454338" y="1352886"/>
            <a:ext cx="6771215" cy="453142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9" name="Table 5">
            <a:extLst>
              <a:ext uri="{FF2B5EF4-FFF2-40B4-BE49-F238E27FC236}">
                <a16:creationId xmlns:a16="http://schemas.microsoft.com/office/drawing/2014/main" id="{821E4B80-23BC-465D-80ED-58B9D3CBCC9B}"/>
              </a:ext>
            </a:extLst>
          </p:cNvPr>
          <p:cNvGraphicFramePr>
            <a:graphicFrameLocks noGrp="1"/>
          </p:cNvGraphicFramePr>
          <p:nvPr>
            <p:extLst>
              <p:ext uri="{D42A27DB-BD31-4B8C-83A1-F6EECF244321}">
                <p14:modId xmlns:p14="http://schemas.microsoft.com/office/powerpoint/2010/main" val="4165460369"/>
              </p:ext>
            </p:extLst>
          </p:nvPr>
        </p:nvGraphicFramePr>
        <p:xfrm>
          <a:off x="8126859" y="3620987"/>
          <a:ext cx="3945276" cy="1661100"/>
        </p:xfrm>
        <a:graphic>
          <a:graphicData uri="http://schemas.openxmlformats.org/drawingml/2006/table">
            <a:tbl>
              <a:tblPr firstRow="1" bandRow="1">
                <a:tableStyleId>{5C22544A-7EE6-4342-B048-85BDC9FD1C3A}</a:tableStyleId>
              </a:tblPr>
              <a:tblGrid>
                <a:gridCol w="1972638">
                  <a:extLst>
                    <a:ext uri="{9D8B030D-6E8A-4147-A177-3AD203B41FA5}">
                      <a16:colId xmlns:a16="http://schemas.microsoft.com/office/drawing/2014/main" val="2209588337"/>
                    </a:ext>
                  </a:extLst>
                </a:gridCol>
                <a:gridCol w="1972638">
                  <a:extLst>
                    <a:ext uri="{9D8B030D-6E8A-4147-A177-3AD203B41FA5}">
                      <a16:colId xmlns:a16="http://schemas.microsoft.com/office/drawing/2014/main" val="3021340742"/>
                    </a:ext>
                  </a:extLst>
                </a:gridCol>
              </a:tblGrid>
              <a:tr h="300975">
                <a:tc>
                  <a:txBody>
                    <a:bodyPr/>
                    <a:lstStyle/>
                    <a:p>
                      <a:pPr algn="ctr"/>
                      <a:r>
                        <a:rPr lang="en-US" sz="1200" dirty="0"/>
                        <a:t>Test Number</a:t>
                      </a:r>
                    </a:p>
                  </a:txBody>
                  <a:tcPr/>
                </a:tc>
                <a:tc>
                  <a:txBody>
                    <a:bodyPr/>
                    <a:lstStyle/>
                    <a:p>
                      <a:pPr algn="ctr"/>
                      <a:r>
                        <a:rPr lang="en-US" sz="1200" dirty="0"/>
                        <a:t>grams oxygen extracted/</a:t>
                      </a:r>
                    </a:p>
                    <a:p>
                      <a:pPr algn="ctr"/>
                      <a:r>
                        <a:rPr lang="en-US" sz="1200" dirty="0"/>
                        <a:t>kWh thermal</a:t>
                      </a:r>
                    </a:p>
                  </a:txBody>
                  <a:tcPr/>
                </a:tc>
                <a:extLst>
                  <a:ext uri="{0D108BD9-81ED-4DB2-BD59-A6C34878D82A}">
                    <a16:rowId xmlns:a16="http://schemas.microsoft.com/office/drawing/2014/main" val="2274434700"/>
                  </a:ext>
                </a:extLst>
              </a:tr>
              <a:tr h="300975">
                <a:tc>
                  <a:txBody>
                    <a:bodyPr/>
                    <a:lstStyle/>
                    <a:p>
                      <a:pPr algn="ctr"/>
                      <a:r>
                        <a:rPr lang="en-US" sz="1200" dirty="0"/>
                        <a:t>CaRD Ambient </a:t>
                      </a:r>
                    </a:p>
                  </a:txBody>
                  <a:tcPr/>
                </a:tc>
                <a:tc>
                  <a:txBody>
                    <a:bodyPr/>
                    <a:lstStyle/>
                    <a:p>
                      <a:pPr algn="ctr"/>
                      <a:r>
                        <a:rPr lang="en-US" sz="1200" dirty="0"/>
                        <a:t>13.42</a:t>
                      </a:r>
                    </a:p>
                  </a:txBody>
                  <a:tcPr/>
                </a:tc>
                <a:extLst>
                  <a:ext uri="{0D108BD9-81ED-4DB2-BD59-A6C34878D82A}">
                    <a16:rowId xmlns:a16="http://schemas.microsoft.com/office/drawing/2014/main" val="1533333721"/>
                  </a:ext>
                </a:extLst>
              </a:tr>
              <a:tr h="300975">
                <a:tc>
                  <a:txBody>
                    <a:bodyPr/>
                    <a:lstStyle/>
                    <a:p>
                      <a:pPr algn="ctr"/>
                      <a:r>
                        <a:rPr lang="en-US" sz="1200" dirty="0"/>
                        <a:t>CaRD Vacuum 1</a:t>
                      </a:r>
                    </a:p>
                  </a:txBody>
                  <a:tcPr/>
                </a:tc>
                <a:tc>
                  <a:txBody>
                    <a:bodyPr/>
                    <a:lstStyle/>
                    <a:p>
                      <a:pPr algn="ctr"/>
                      <a:r>
                        <a:rPr lang="en-US" sz="1200" dirty="0"/>
                        <a:t>11.53</a:t>
                      </a:r>
                    </a:p>
                  </a:txBody>
                  <a:tcPr/>
                </a:tc>
                <a:extLst>
                  <a:ext uri="{0D108BD9-81ED-4DB2-BD59-A6C34878D82A}">
                    <a16:rowId xmlns:a16="http://schemas.microsoft.com/office/drawing/2014/main" val="2314059850"/>
                  </a:ext>
                </a:extLst>
              </a:tr>
              <a:tr h="300975">
                <a:tc>
                  <a:txBody>
                    <a:bodyPr/>
                    <a:lstStyle/>
                    <a:p>
                      <a:pPr algn="ctr"/>
                      <a:r>
                        <a:rPr lang="en-US" sz="1200" dirty="0"/>
                        <a:t>CaRD Vacuum 2</a:t>
                      </a:r>
                    </a:p>
                  </a:txBody>
                  <a:tcPr/>
                </a:tc>
                <a:tc>
                  <a:txBody>
                    <a:bodyPr/>
                    <a:lstStyle/>
                    <a:p>
                      <a:pPr algn="ctr"/>
                      <a:r>
                        <a:rPr lang="en-US" sz="1200" dirty="0"/>
                        <a:t>15.79</a:t>
                      </a:r>
                    </a:p>
                  </a:txBody>
                  <a:tcPr/>
                </a:tc>
                <a:extLst>
                  <a:ext uri="{0D108BD9-81ED-4DB2-BD59-A6C34878D82A}">
                    <a16:rowId xmlns:a16="http://schemas.microsoft.com/office/drawing/2014/main" val="2555991743"/>
                  </a:ext>
                </a:extLst>
              </a:tr>
              <a:tr h="300975">
                <a:tc>
                  <a:txBody>
                    <a:bodyPr/>
                    <a:lstStyle/>
                    <a:p>
                      <a:pPr algn="ctr"/>
                      <a:r>
                        <a:rPr lang="en-US" sz="1200" dirty="0"/>
                        <a:t>CaRD Vacuum 3</a:t>
                      </a:r>
                    </a:p>
                  </a:txBody>
                  <a:tcPr/>
                </a:tc>
                <a:tc>
                  <a:txBody>
                    <a:bodyPr/>
                    <a:lstStyle/>
                    <a:p>
                      <a:pPr algn="ctr"/>
                      <a:r>
                        <a:rPr lang="en-US" sz="1200" dirty="0"/>
                        <a:t>10.77</a:t>
                      </a:r>
                    </a:p>
                  </a:txBody>
                  <a:tcPr/>
                </a:tc>
                <a:extLst>
                  <a:ext uri="{0D108BD9-81ED-4DB2-BD59-A6C34878D82A}">
                    <a16:rowId xmlns:a16="http://schemas.microsoft.com/office/drawing/2014/main" val="2586058292"/>
                  </a:ext>
                </a:extLst>
              </a:tr>
            </a:tbl>
          </a:graphicData>
        </a:graphic>
      </p:graphicFrame>
      <p:pic>
        <p:nvPicPr>
          <p:cNvPr id="3" name="15 second melt clip">
            <a:hlinkClick r:id="" action="ppaction://media"/>
            <a:extLst>
              <a:ext uri="{FF2B5EF4-FFF2-40B4-BE49-F238E27FC236}">
                <a16:creationId xmlns:a16="http://schemas.microsoft.com/office/drawing/2014/main" id="{09E52EE2-06C9-4BC5-A0A6-18F9402D4E0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126858" y="1352886"/>
            <a:ext cx="3945277" cy="2219219"/>
          </a:xfrm>
          <a:prstGeom prst="rect">
            <a:avLst/>
          </a:prstGeom>
        </p:spPr>
      </p:pic>
      <p:pic>
        <p:nvPicPr>
          <p:cNvPr id="13" name="Picture 12">
            <a:extLst>
              <a:ext uri="{FF2B5EF4-FFF2-40B4-BE49-F238E27FC236}">
                <a16:creationId xmlns:a16="http://schemas.microsoft.com/office/drawing/2014/main" id="{A651DBF9-69C3-4FF7-BE27-8F3A60DD7A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50971" y="5270474"/>
            <a:ext cx="1297049" cy="1297049"/>
          </a:xfrm>
          <a:prstGeom prst="rect">
            <a:avLst/>
          </a:prstGeom>
        </p:spPr>
      </p:pic>
      <p:pic>
        <p:nvPicPr>
          <p:cNvPr id="14" name="Picture 13">
            <a:extLst>
              <a:ext uri="{FF2B5EF4-FFF2-40B4-BE49-F238E27FC236}">
                <a16:creationId xmlns:a16="http://schemas.microsoft.com/office/drawing/2014/main" id="{B9DC86B6-41CE-4E9F-BF5A-FD4A8BF2949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4738" y="160638"/>
            <a:ext cx="990306" cy="824176"/>
          </a:xfrm>
          <a:prstGeom prst="rect">
            <a:avLst/>
          </a:prstGeom>
        </p:spPr>
      </p:pic>
      <p:sp>
        <p:nvSpPr>
          <p:cNvPr id="2" name="TextBox 1">
            <a:extLst>
              <a:ext uri="{FF2B5EF4-FFF2-40B4-BE49-F238E27FC236}">
                <a16:creationId xmlns:a16="http://schemas.microsoft.com/office/drawing/2014/main" id="{00AA79D6-F10D-4A26-862C-D51546A62C7E}"/>
              </a:ext>
            </a:extLst>
          </p:cNvPr>
          <p:cNvSpPr txBox="1"/>
          <p:nvPr/>
        </p:nvSpPr>
        <p:spPr>
          <a:xfrm>
            <a:off x="337797" y="5884311"/>
            <a:ext cx="6887756" cy="923330"/>
          </a:xfrm>
          <a:prstGeom prst="rect">
            <a:avLst/>
          </a:prstGeom>
          <a:noFill/>
        </p:spPr>
        <p:txBody>
          <a:bodyPr wrap="square" rtlCol="0">
            <a:spAutoFit/>
          </a:bodyPr>
          <a:lstStyle/>
          <a:p>
            <a:r>
              <a:rPr lang="en-US" dirty="0"/>
              <a:t>This test will be repeated in 2024 with an automated reactor being developed by Sierra Space through the Carbothermal Oxygen Production Reactor (COPR) Tipping Point project</a:t>
            </a:r>
          </a:p>
        </p:txBody>
      </p:sp>
    </p:spTree>
    <p:extLst>
      <p:ext uri="{BB962C8B-B14F-4D97-AF65-F5344CB8AC3E}">
        <p14:creationId xmlns:p14="http://schemas.microsoft.com/office/powerpoint/2010/main" val="226307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7239" y="121312"/>
            <a:ext cx="990306" cy="824176"/>
          </a:xfrm>
          <a:prstGeom prst="rect">
            <a:avLst/>
          </a:prstGeom>
        </p:spPr>
      </p:pic>
      <p:sp>
        <p:nvSpPr>
          <p:cNvPr id="7" name="Slide Number Placeholder 6"/>
          <p:cNvSpPr>
            <a:spLocks noGrp="1"/>
          </p:cNvSpPr>
          <p:nvPr>
            <p:ph type="sldNum" sz="quarter" idx="10"/>
          </p:nvPr>
        </p:nvSpPr>
        <p:spPr>
          <a:xfrm>
            <a:off x="11789664" y="6414247"/>
            <a:ext cx="402336" cy="228600"/>
          </a:xfrm>
        </p:spPr>
        <p:txBody>
          <a:bodyPr/>
          <a:lstStyle/>
          <a:p>
            <a:pPr>
              <a:defRPr/>
            </a:pPr>
            <a:fld id="{75D13D49-2B6F-174C-9E1E-1013A06E5C50}" type="slidenum">
              <a:rPr lang="uk-UA" smtClean="0"/>
              <a:pPr>
                <a:defRPr/>
              </a:pPr>
              <a:t>7</a:t>
            </a:fld>
            <a:endParaRPr lang="uk-UA" dirty="0"/>
          </a:p>
        </p:txBody>
      </p:sp>
      <p:sp>
        <p:nvSpPr>
          <p:cNvPr id="8" name="Title 1"/>
          <p:cNvSpPr>
            <a:spLocks noGrp="1"/>
          </p:cNvSpPr>
          <p:nvPr>
            <p:ph type="title"/>
          </p:nvPr>
        </p:nvSpPr>
        <p:spPr>
          <a:xfrm>
            <a:off x="1202076" y="54089"/>
            <a:ext cx="9931750" cy="1066800"/>
          </a:xfrm>
        </p:spPr>
        <p:txBody>
          <a:bodyPr/>
          <a:lstStyle/>
          <a:p>
            <a:r>
              <a:rPr lang="en-US" sz="2800" dirty="0"/>
              <a:t>CaRD Prototype</a:t>
            </a:r>
          </a:p>
        </p:txBody>
      </p:sp>
      <p:pic>
        <p:nvPicPr>
          <p:cNvPr id="14" name="Picture 13">
            <a:extLst>
              <a:ext uri="{FF2B5EF4-FFF2-40B4-BE49-F238E27FC236}">
                <a16:creationId xmlns:a16="http://schemas.microsoft.com/office/drawing/2014/main" id="{B9DC86B6-41CE-4E9F-BF5A-FD4A8BF2949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4738" y="160638"/>
            <a:ext cx="990306" cy="824176"/>
          </a:xfrm>
          <a:prstGeom prst="rect">
            <a:avLst/>
          </a:prstGeom>
        </p:spPr>
      </p:pic>
      <p:pic>
        <p:nvPicPr>
          <p:cNvPr id="28" name="Picture 27">
            <a:extLst>
              <a:ext uri="{FF2B5EF4-FFF2-40B4-BE49-F238E27FC236}">
                <a16:creationId xmlns:a16="http://schemas.microsoft.com/office/drawing/2014/main" id="{100B182B-1878-4B38-8199-EB93F10AD70F}"/>
              </a:ext>
            </a:extLst>
          </p:cNvPr>
          <p:cNvPicPr>
            <a:picLocks noChangeAspect="1"/>
          </p:cNvPicPr>
          <p:nvPr/>
        </p:nvPicPr>
        <p:blipFill rotWithShape="1">
          <a:blip r:embed="rId4"/>
          <a:srcRect r="21010"/>
          <a:stretch/>
        </p:blipFill>
        <p:spPr>
          <a:xfrm>
            <a:off x="798638" y="1281953"/>
            <a:ext cx="5991373" cy="5521958"/>
          </a:xfrm>
          <a:prstGeom prst="rect">
            <a:avLst/>
          </a:prstGeom>
          <a:ln>
            <a:noFill/>
          </a:ln>
        </p:spPr>
      </p:pic>
      <p:sp>
        <p:nvSpPr>
          <p:cNvPr id="29" name="TextBox 28">
            <a:extLst>
              <a:ext uri="{FF2B5EF4-FFF2-40B4-BE49-F238E27FC236}">
                <a16:creationId xmlns:a16="http://schemas.microsoft.com/office/drawing/2014/main" id="{104D00F9-D370-4FA3-9AA1-523FA5B58E43}"/>
              </a:ext>
            </a:extLst>
          </p:cNvPr>
          <p:cNvSpPr txBox="1"/>
          <p:nvPr/>
        </p:nvSpPr>
        <p:spPr>
          <a:xfrm>
            <a:off x="889852" y="3418101"/>
            <a:ext cx="1649677" cy="355206"/>
          </a:xfrm>
          <a:prstGeom prst="rect">
            <a:avLst/>
          </a:prstGeom>
          <a:noFill/>
          <a:ln>
            <a:noFill/>
          </a:ln>
        </p:spPr>
        <p:txBody>
          <a:bodyPr wrap="square" rtlCol="0">
            <a:spAutoFit/>
          </a:bodyPr>
          <a:lstStyle/>
          <a:p>
            <a:pPr algn="ctr"/>
            <a:r>
              <a:rPr lang="en-US" dirty="0">
                <a:solidFill>
                  <a:srgbClr val="00B050"/>
                </a:solidFill>
                <a:latin typeface="Arial" panose="020B0604020202020204" pitchFamily="34" charset="0"/>
                <a:cs typeface="Arial" panose="020B0604020202020204" pitchFamily="34" charset="0"/>
              </a:rPr>
              <a:t>Arm Mockup</a:t>
            </a:r>
          </a:p>
        </p:txBody>
      </p:sp>
      <p:cxnSp>
        <p:nvCxnSpPr>
          <p:cNvPr id="30" name="Straight Connector 29">
            <a:extLst>
              <a:ext uri="{FF2B5EF4-FFF2-40B4-BE49-F238E27FC236}">
                <a16:creationId xmlns:a16="http://schemas.microsoft.com/office/drawing/2014/main" id="{02A53F6A-A3F1-4EA5-A411-0EB73FF127AF}"/>
              </a:ext>
            </a:extLst>
          </p:cNvPr>
          <p:cNvCxnSpPr>
            <a:cxnSpLocks/>
          </p:cNvCxnSpPr>
          <p:nvPr/>
        </p:nvCxnSpPr>
        <p:spPr>
          <a:xfrm>
            <a:off x="1708515" y="3692543"/>
            <a:ext cx="408146" cy="53342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41E1B1A-B10E-4532-86EE-8DCA2332EFDD}"/>
              </a:ext>
            </a:extLst>
          </p:cNvPr>
          <p:cNvSpPr txBox="1"/>
          <p:nvPr/>
        </p:nvSpPr>
        <p:spPr>
          <a:xfrm>
            <a:off x="5838988" y="1656043"/>
            <a:ext cx="1649677" cy="646331"/>
          </a:xfrm>
          <a:prstGeom prst="rect">
            <a:avLst/>
          </a:prstGeom>
          <a:noFill/>
          <a:ln>
            <a:noFill/>
          </a:ln>
        </p:spPr>
        <p:txBody>
          <a:bodyPr wrap="square" rtlCol="0">
            <a:spAutoFit/>
          </a:bodyPr>
          <a:lstStyle/>
          <a:p>
            <a:pPr algn="ctr"/>
            <a:r>
              <a:rPr lang="en-US" dirty="0">
                <a:solidFill>
                  <a:srgbClr val="00B050"/>
                </a:solidFill>
                <a:latin typeface="Arial" panose="020B0604020202020204" pitchFamily="34" charset="0"/>
                <a:cs typeface="Arial" panose="020B0604020202020204" pitchFamily="34" charset="0"/>
              </a:rPr>
              <a:t>Solar Concentrator</a:t>
            </a:r>
          </a:p>
        </p:txBody>
      </p:sp>
      <p:cxnSp>
        <p:nvCxnSpPr>
          <p:cNvPr id="32" name="Straight Connector 31">
            <a:extLst>
              <a:ext uri="{FF2B5EF4-FFF2-40B4-BE49-F238E27FC236}">
                <a16:creationId xmlns:a16="http://schemas.microsoft.com/office/drawing/2014/main" id="{2D810975-E955-45DA-A05E-4FB69FE23DE2}"/>
              </a:ext>
            </a:extLst>
          </p:cNvPr>
          <p:cNvCxnSpPr>
            <a:cxnSpLocks/>
          </p:cNvCxnSpPr>
          <p:nvPr/>
        </p:nvCxnSpPr>
        <p:spPr>
          <a:xfrm>
            <a:off x="5225723" y="2107297"/>
            <a:ext cx="68623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0C559E5-80FE-4EBD-95A9-FB28B15E93C6}"/>
              </a:ext>
            </a:extLst>
          </p:cNvPr>
          <p:cNvCxnSpPr>
            <a:cxnSpLocks/>
          </p:cNvCxnSpPr>
          <p:nvPr/>
        </p:nvCxnSpPr>
        <p:spPr>
          <a:xfrm>
            <a:off x="4496683" y="4768886"/>
            <a:ext cx="0" cy="93406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03C31CF-79D9-42D8-810B-0B0ABE3D5E0F}"/>
              </a:ext>
            </a:extLst>
          </p:cNvPr>
          <p:cNvSpPr txBox="1"/>
          <p:nvPr/>
        </p:nvSpPr>
        <p:spPr>
          <a:xfrm>
            <a:off x="3497907" y="5650046"/>
            <a:ext cx="1956322" cy="888015"/>
          </a:xfrm>
          <a:prstGeom prst="rect">
            <a:avLst/>
          </a:prstGeom>
          <a:noFill/>
          <a:ln>
            <a:noFill/>
          </a:ln>
        </p:spPr>
        <p:txBody>
          <a:bodyPr wrap="square" rtlCol="0">
            <a:spAutoFit/>
          </a:bodyPr>
          <a:lstStyle/>
          <a:p>
            <a:pPr algn="ctr"/>
            <a:r>
              <a:rPr lang="en-US" dirty="0">
                <a:solidFill>
                  <a:srgbClr val="00B050"/>
                </a:solidFill>
                <a:latin typeface="Arial" panose="020B0604020202020204" pitchFamily="34" charset="0"/>
                <a:cs typeface="Arial" panose="020B0604020202020204" pitchFamily="34" charset="0"/>
              </a:rPr>
              <a:t>Reactor Fluid System</a:t>
            </a:r>
          </a:p>
          <a:p>
            <a:pPr algn="ctr"/>
            <a:endParaRPr lang="en-US" dirty="0">
              <a:solidFill>
                <a:srgbClr val="00B050"/>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7F3C11C3-71A1-47BB-8D80-49F93141B7BB}"/>
              </a:ext>
            </a:extLst>
          </p:cNvPr>
          <p:cNvSpPr txBox="1"/>
          <p:nvPr/>
        </p:nvSpPr>
        <p:spPr>
          <a:xfrm>
            <a:off x="0" y="4322804"/>
            <a:ext cx="1956322" cy="355206"/>
          </a:xfrm>
          <a:prstGeom prst="rect">
            <a:avLst/>
          </a:prstGeom>
          <a:noFill/>
          <a:ln>
            <a:noFill/>
          </a:ln>
        </p:spPr>
        <p:txBody>
          <a:bodyPr wrap="square" rtlCol="0">
            <a:spAutoFit/>
          </a:bodyPr>
          <a:lstStyle/>
          <a:p>
            <a:pPr algn="ctr"/>
            <a:r>
              <a:rPr lang="en-US" dirty="0">
                <a:solidFill>
                  <a:srgbClr val="00B050"/>
                </a:solidFill>
                <a:latin typeface="Arial" panose="020B0604020202020204" pitchFamily="34" charset="0"/>
                <a:cs typeface="Arial" panose="020B0604020202020204" pitchFamily="34" charset="0"/>
              </a:rPr>
              <a:t>Gas Analysis</a:t>
            </a:r>
          </a:p>
        </p:txBody>
      </p:sp>
      <p:cxnSp>
        <p:nvCxnSpPr>
          <p:cNvPr id="36" name="Straight Connector 35">
            <a:extLst>
              <a:ext uri="{FF2B5EF4-FFF2-40B4-BE49-F238E27FC236}">
                <a16:creationId xmlns:a16="http://schemas.microsoft.com/office/drawing/2014/main" id="{AB1B2694-E0D3-452E-8B3E-2372D4DC2F49}"/>
              </a:ext>
            </a:extLst>
          </p:cNvPr>
          <p:cNvCxnSpPr>
            <a:cxnSpLocks/>
          </p:cNvCxnSpPr>
          <p:nvPr/>
        </p:nvCxnSpPr>
        <p:spPr>
          <a:xfrm>
            <a:off x="1641630" y="4507476"/>
            <a:ext cx="157955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865A77C-084E-4CE7-A015-741D0C512247}"/>
              </a:ext>
            </a:extLst>
          </p:cNvPr>
          <p:cNvCxnSpPr>
            <a:cxnSpLocks/>
          </p:cNvCxnSpPr>
          <p:nvPr/>
        </p:nvCxnSpPr>
        <p:spPr>
          <a:xfrm>
            <a:off x="4872147" y="4350205"/>
            <a:ext cx="96684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9E5DF97-F7E1-4D45-85FA-32EFED4151A9}"/>
              </a:ext>
            </a:extLst>
          </p:cNvPr>
          <p:cNvSpPr txBox="1"/>
          <p:nvPr/>
        </p:nvSpPr>
        <p:spPr>
          <a:xfrm>
            <a:off x="5772009" y="4172731"/>
            <a:ext cx="2016778" cy="646331"/>
          </a:xfrm>
          <a:prstGeom prst="rect">
            <a:avLst/>
          </a:prstGeom>
          <a:noFill/>
          <a:ln>
            <a:noFill/>
          </a:ln>
        </p:spPr>
        <p:txBody>
          <a:bodyPr wrap="square" rtlCol="0">
            <a:spAutoFit/>
          </a:bodyPr>
          <a:lstStyle/>
          <a:p>
            <a:pPr algn="ctr"/>
            <a:r>
              <a:rPr lang="en-US" dirty="0">
                <a:solidFill>
                  <a:srgbClr val="00B050"/>
                </a:solidFill>
                <a:latin typeface="Arial" panose="020B0604020202020204" pitchFamily="34" charset="0"/>
                <a:cs typeface="Arial" panose="020B0604020202020204" pitchFamily="34" charset="0"/>
              </a:rPr>
              <a:t>Avionics/Software</a:t>
            </a:r>
          </a:p>
          <a:p>
            <a:pPr algn="ctr"/>
            <a:endParaRPr lang="en-US" dirty="0">
              <a:solidFill>
                <a:srgbClr val="00B050"/>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5D52060D-A067-4421-9A11-5591AEBDCA46}"/>
              </a:ext>
            </a:extLst>
          </p:cNvPr>
          <p:cNvSpPr txBox="1"/>
          <p:nvPr/>
        </p:nvSpPr>
        <p:spPr>
          <a:xfrm>
            <a:off x="1773055" y="5661081"/>
            <a:ext cx="1956322" cy="888015"/>
          </a:xfrm>
          <a:prstGeom prst="rect">
            <a:avLst/>
          </a:prstGeom>
          <a:noFill/>
          <a:ln>
            <a:noFill/>
          </a:ln>
        </p:spPr>
        <p:txBody>
          <a:bodyPr wrap="square" rtlCol="0">
            <a:spAutoFit/>
          </a:bodyPr>
          <a:lstStyle/>
          <a:p>
            <a:pPr algn="ctr"/>
            <a:r>
              <a:rPr lang="en-US" dirty="0">
                <a:solidFill>
                  <a:srgbClr val="00B050"/>
                </a:solidFill>
                <a:latin typeface="Arial" panose="020B0604020202020204" pitchFamily="34" charset="0"/>
                <a:cs typeface="Arial" panose="020B0604020202020204" pitchFamily="34" charset="0"/>
              </a:rPr>
              <a:t>Thermal Management</a:t>
            </a:r>
          </a:p>
          <a:p>
            <a:pPr algn="ctr"/>
            <a:endParaRPr lang="en-US" dirty="0">
              <a:solidFill>
                <a:srgbClr val="00B050"/>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2D61BD93-0EFC-4047-BF6C-C16E5C66B2C8}"/>
              </a:ext>
            </a:extLst>
          </p:cNvPr>
          <p:cNvSpPr txBox="1"/>
          <p:nvPr/>
        </p:nvSpPr>
        <p:spPr>
          <a:xfrm>
            <a:off x="5720280" y="4925112"/>
            <a:ext cx="1956322" cy="646331"/>
          </a:xfrm>
          <a:prstGeom prst="rect">
            <a:avLst/>
          </a:prstGeom>
          <a:noFill/>
          <a:ln>
            <a:noFill/>
          </a:ln>
        </p:spPr>
        <p:txBody>
          <a:bodyPr wrap="square" rtlCol="0">
            <a:spAutoFit/>
          </a:bodyPr>
          <a:lstStyle/>
          <a:p>
            <a:pPr algn="ctr"/>
            <a:r>
              <a:rPr lang="en-US" dirty="0">
                <a:solidFill>
                  <a:srgbClr val="00B050"/>
                </a:solidFill>
                <a:latin typeface="Arial" panose="020B0604020202020204" pitchFamily="34" charset="0"/>
                <a:cs typeface="Arial" panose="020B0604020202020204" pitchFamily="34" charset="0"/>
              </a:rPr>
              <a:t>Lander Mockup</a:t>
            </a:r>
          </a:p>
          <a:p>
            <a:pPr algn="ctr"/>
            <a:endParaRPr lang="en-US" dirty="0">
              <a:solidFill>
                <a:srgbClr val="00B050"/>
              </a:solidFill>
              <a:latin typeface="Arial" panose="020B0604020202020204" pitchFamily="34" charset="0"/>
              <a:cs typeface="Arial" panose="020B0604020202020204" pitchFamily="34" charset="0"/>
            </a:endParaRPr>
          </a:p>
        </p:txBody>
      </p:sp>
      <p:cxnSp>
        <p:nvCxnSpPr>
          <p:cNvPr id="41" name="Straight Connector 40">
            <a:extLst>
              <a:ext uri="{FF2B5EF4-FFF2-40B4-BE49-F238E27FC236}">
                <a16:creationId xmlns:a16="http://schemas.microsoft.com/office/drawing/2014/main" id="{683F8B48-5488-4B6B-91C4-8285B047C730}"/>
              </a:ext>
            </a:extLst>
          </p:cNvPr>
          <p:cNvCxnSpPr>
            <a:cxnSpLocks/>
          </p:cNvCxnSpPr>
          <p:nvPr/>
        </p:nvCxnSpPr>
        <p:spPr>
          <a:xfrm>
            <a:off x="5225723" y="4657529"/>
            <a:ext cx="665501" cy="40439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C88D8E1-D14A-4347-B6C8-7E80D131523A}"/>
              </a:ext>
            </a:extLst>
          </p:cNvPr>
          <p:cNvCxnSpPr>
            <a:cxnSpLocks/>
          </p:cNvCxnSpPr>
          <p:nvPr/>
        </p:nvCxnSpPr>
        <p:spPr>
          <a:xfrm>
            <a:off x="2594494" y="5061924"/>
            <a:ext cx="0" cy="58305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1E5BE5D-CBEE-4E6A-AC8B-0342B2A4C2E0}"/>
              </a:ext>
            </a:extLst>
          </p:cNvPr>
          <p:cNvSpPr txBox="1"/>
          <p:nvPr/>
        </p:nvSpPr>
        <p:spPr>
          <a:xfrm>
            <a:off x="1341408" y="2692456"/>
            <a:ext cx="1649677" cy="355206"/>
          </a:xfrm>
          <a:prstGeom prst="rect">
            <a:avLst/>
          </a:prstGeom>
          <a:noFill/>
          <a:ln>
            <a:noFill/>
          </a:ln>
        </p:spPr>
        <p:txBody>
          <a:bodyPr wrap="square" rtlCol="0">
            <a:spAutoFit/>
          </a:bodyPr>
          <a:lstStyle/>
          <a:p>
            <a:pPr algn="ctr"/>
            <a:r>
              <a:rPr lang="en-US" dirty="0">
                <a:solidFill>
                  <a:srgbClr val="00B050"/>
                </a:solidFill>
                <a:latin typeface="Arial" panose="020B0604020202020204" pitchFamily="34" charset="0"/>
                <a:cs typeface="Arial" panose="020B0604020202020204" pitchFamily="34" charset="0"/>
              </a:rPr>
              <a:t>Reactor </a:t>
            </a:r>
          </a:p>
        </p:txBody>
      </p:sp>
      <p:cxnSp>
        <p:nvCxnSpPr>
          <p:cNvPr id="44" name="Straight Connector 43">
            <a:extLst>
              <a:ext uri="{FF2B5EF4-FFF2-40B4-BE49-F238E27FC236}">
                <a16:creationId xmlns:a16="http://schemas.microsoft.com/office/drawing/2014/main" id="{179A43F9-802C-4313-B1C6-C17DB26BF67A}"/>
              </a:ext>
            </a:extLst>
          </p:cNvPr>
          <p:cNvCxnSpPr>
            <a:cxnSpLocks/>
          </p:cNvCxnSpPr>
          <p:nvPr/>
        </p:nvCxnSpPr>
        <p:spPr>
          <a:xfrm>
            <a:off x="2335709" y="2991950"/>
            <a:ext cx="957055" cy="104740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54" name="Picture 53">
            <a:extLst>
              <a:ext uri="{FF2B5EF4-FFF2-40B4-BE49-F238E27FC236}">
                <a16:creationId xmlns:a16="http://schemas.microsoft.com/office/drawing/2014/main" id="{88D18651-9BCE-4335-86D3-5DF4CCF29B96}"/>
              </a:ext>
            </a:extLst>
          </p:cNvPr>
          <p:cNvPicPr>
            <a:picLocks noChangeAspect="1"/>
          </p:cNvPicPr>
          <p:nvPr/>
        </p:nvPicPr>
        <p:blipFill>
          <a:blip r:embed="rId5"/>
          <a:stretch>
            <a:fillRect/>
          </a:stretch>
        </p:blipFill>
        <p:spPr>
          <a:xfrm>
            <a:off x="8312371" y="1556657"/>
            <a:ext cx="3315072" cy="4934993"/>
          </a:xfrm>
          <a:prstGeom prst="rect">
            <a:avLst/>
          </a:prstGeom>
        </p:spPr>
      </p:pic>
    </p:spTree>
    <p:extLst>
      <p:ext uri="{BB962C8B-B14F-4D97-AF65-F5344CB8AC3E}">
        <p14:creationId xmlns:p14="http://schemas.microsoft.com/office/powerpoint/2010/main" val="3636807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7239" y="121312"/>
            <a:ext cx="990306" cy="824176"/>
          </a:xfrm>
          <a:prstGeom prst="rect">
            <a:avLst/>
          </a:prstGeom>
        </p:spPr>
      </p:pic>
      <p:sp>
        <p:nvSpPr>
          <p:cNvPr id="7" name="Slide Number Placeholder 6"/>
          <p:cNvSpPr>
            <a:spLocks noGrp="1"/>
          </p:cNvSpPr>
          <p:nvPr>
            <p:ph type="sldNum" sz="quarter" idx="10"/>
          </p:nvPr>
        </p:nvSpPr>
        <p:spPr>
          <a:xfrm>
            <a:off x="11789664" y="6414247"/>
            <a:ext cx="402336" cy="228600"/>
          </a:xfrm>
        </p:spPr>
        <p:txBody>
          <a:bodyPr/>
          <a:lstStyle/>
          <a:p>
            <a:pPr>
              <a:defRPr/>
            </a:pPr>
            <a:fld id="{75D13D49-2B6F-174C-9E1E-1013A06E5C50}" type="slidenum">
              <a:rPr lang="uk-UA" smtClean="0"/>
              <a:pPr>
                <a:defRPr/>
              </a:pPr>
              <a:t>8</a:t>
            </a:fld>
            <a:endParaRPr lang="uk-UA" dirty="0"/>
          </a:p>
        </p:txBody>
      </p:sp>
      <p:sp>
        <p:nvSpPr>
          <p:cNvPr id="8" name="Title 1"/>
          <p:cNvSpPr>
            <a:spLocks noGrp="1"/>
          </p:cNvSpPr>
          <p:nvPr>
            <p:ph type="title"/>
          </p:nvPr>
        </p:nvSpPr>
        <p:spPr>
          <a:xfrm>
            <a:off x="1202076" y="54089"/>
            <a:ext cx="9931750" cy="1066800"/>
          </a:xfrm>
        </p:spPr>
        <p:txBody>
          <a:bodyPr/>
          <a:lstStyle/>
          <a:p>
            <a:r>
              <a:rPr lang="en-US" sz="2800" dirty="0"/>
              <a:t>Long Term Overview</a:t>
            </a:r>
          </a:p>
        </p:txBody>
      </p:sp>
      <p:pic>
        <p:nvPicPr>
          <p:cNvPr id="14" name="Picture 13">
            <a:extLst>
              <a:ext uri="{FF2B5EF4-FFF2-40B4-BE49-F238E27FC236}">
                <a16:creationId xmlns:a16="http://schemas.microsoft.com/office/drawing/2014/main" id="{B9DC86B6-41CE-4E9F-BF5A-FD4A8BF2949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4738" y="160638"/>
            <a:ext cx="990306" cy="824176"/>
          </a:xfrm>
          <a:prstGeom prst="rect">
            <a:avLst/>
          </a:prstGeom>
        </p:spPr>
      </p:pic>
      <p:sp>
        <p:nvSpPr>
          <p:cNvPr id="24" name="TextBox 23">
            <a:extLst>
              <a:ext uri="{FF2B5EF4-FFF2-40B4-BE49-F238E27FC236}">
                <a16:creationId xmlns:a16="http://schemas.microsoft.com/office/drawing/2014/main" id="{2B947390-1332-4D34-B908-AB18BD0B1313}"/>
              </a:ext>
            </a:extLst>
          </p:cNvPr>
          <p:cNvSpPr txBox="1"/>
          <p:nvPr/>
        </p:nvSpPr>
        <p:spPr>
          <a:xfrm>
            <a:off x="795087" y="1808107"/>
            <a:ext cx="1995587" cy="646331"/>
          </a:xfrm>
          <a:prstGeom prst="rect">
            <a:avLst/>
          </a:prstGeom>
          <a:noFill/>
        </p:spPr>
        <p:txBody>
          <a:bodyPr wrap="square" rtlCol="0">
            <a:spAutoFit/>
          </a:bodyPr>
          <a:lstStyle/>
          <a:p>
            <a:r>
              <a:rPr lang="en-US" sz="1200" dirty="0"/>
              <a:t>Full Scale</a:t>
            </a:r>
          </a:p>
          <a:p>
            <a:r>
              <a:rPr lang="en-US" sz="1200" dirty="0"/>
              <a:t>10MT/</a:t>
            </a:r>
            <a:r>
              <a:rPr lang="en-US" sz="1200" dirty="0" err="1"/>
              <a:t>yr</a:t>
            </a:r>
            <a:r>
              <a:rPr lang="en-US" sz="1200" dirty="0"/>
              <a:t> </a:t>
            </a:r>
          </a:p>
          <a:p>
            <a:r>
              <a:rPr lang="en-US" sz="1200" dirty="0"/>
              <a:t>(2 kg/</a:t>
            </a:r>
            <a:r>
              <a:rPr lang="en-US" sz="1200" dirty="0" err="1"/>
              <a:t>hr</a:t>
            </a:r>
            <a:r>
              <a:rPr lang="en-US" sz="1200" dirty="0"/>
              <a:t>)</a:t>
            </a:r>
          </a:p>
        </p:txBody>
      </p:sp>
      <p:sp>
        <p:nvSpPr>
          <p:cNvPr id="25" name="TextBox 24">
            <a:extLst>
              <a:ext uri="{FF2B5EF4-FFF2-40B4-BE49-F238E27FC236}">
                <a16:creationId xmlns:a16="http://schemas.microsoft.com/office/drawing/2014/main" id="{EAA8AD6E-3BC7-4B99-9180-12E9D3DD0AD0}"/>
              </a:ext>
            </a:extLst>
          </p:cNvPr>
          <p:cNvSpPr txBox="1"/>
          <p:nvPr/>
        </p:nvSpPr>
        <p:spPr>
          <a:xfrm>
            <a:off x="1869286" y="2780153"/>
            <a:ext cx="1165723" cy="646331"/>
          </a:xfrm>
          <a:prstGeom prst="rect">
            <a:avLst/>
          </a:prstGeom>
          <a:noFill/>
        </p:spPr>
        <p:txBody>
          <a:bodyPr wrap="square" rtlCol="0">
            <a:spAutoFit/>
          </a:bodyPr>
          <a:lstStyle/>
          <a:p>
            <a:r>
              <a:rPr lang="en-US" sz="1200" dirty="0"/>
              <a:t>Pilot Plant </a:t>
            </a:r>
          </a:p>
          <a:p>
            <a:r>
              <a:rPr lang="en-US" sz="1200" dirty="0"/>
              <a:t>1MT/</a:t>
            </a:r>
            <a:r>
              <a:rPr lang="en-US" sz="1200" dirty="0" err="1"/>
              <a:t>yr</a:t>
            </a:r>
            <a:endParaRPr lang="en-US" sz="1200" dirty="0"/>
          </a:p>
          <a:p>
            <a:r>
              <a:rPr lang="en-US" sz="1200" dirty="0"/>
              <a:t>(0.2 kg/</a:t>
            </a:r>
            <a:r>
              <a:rPr lang="en-US" sz="1200" dirty="0" err="1"/>
              <a:t>hr</a:t>
            </a:r>
            <a:r>
              <a:rPr lang="en-US" sz="1200" dirty="0"/>
              <a:t>)</a:t>
            </a:r>
          </a:p>
        </p:txBody>
      </p:sp>
      <p:sp>
        <p:nvSpPr>
          <p:cNvPr id="26" name="TextBox 25">
            <a:extLst>
              <a:ext uri="{FF2B5EF4-FFF2-40B4-BE49-F238E27FC236}">
                <a16:creationId xmlns:a16="http://schemas.microsoft.com/office/drawing/2014/main" id="{09392B77-1024-464B-A0A5-AE984AE603FD}"/>
              </a:ext>
            </a:extLst>
          </p:cNvPr>
          <p:cNvSpPr txBox="1"/>
          <p:nvPr/>
        </p:nvSpPr>
        <p:spPr>
          <a:xfrm>
            <a:off x="2932594" y="3858042"/>
            <a:ext cx="1417683" cy="461665"/>
          </a:xfrm>
          <a:prstGeom prst="rect">
            <a:avLst/>
          </a:prstGeom>
          <a:noFill/>
        </p:spPr>
        <p:txBody>
          <a:bodyPr wrap="square" rtlCol="0">
            <a:spAutoFit/>
          </a:bodyPr>
          <a:lstStyle/>
          <a:p>
            <a:r>
              <a:rPr lang="en-US" sz="1200" dirty="0"/>
              <a:t>Flight Demo </a:t>
            </a:r>
          </a:p>
          <a:p>
            <a:r>
              <a:rPr lang="en-US" sz="1200" dirty="0"/>
              <a:t>(single melt) </a:t>
            </a:r>
          </a:p>
        </p:txBody>
      </p:sp>
      <p:sp>
        <p:nvSpPr>
          <p:cNvPr id="27" name="TextBox 26">
            <a:extLst>
              <a:ext uri="{FF2B5EF4-FFF2-40B4-BE49-F238E27FC236}">
                <a16:creationId xmlns:a16="http://schemas.microsoft.com/office/drawing/2014/main" id="{6ECF5AD7-330B-4E0A-BFFA-D1CCCF1D0E12}"/>
              </a:ext>
            </a:extLst>
          </p:cNvPr>
          <p:cNvSpPr txBox="1"/>
          <p:nvPr/>
        </p:nvSpPr>
        <p:spPr>
          <a:xfrm>
            <a:off x="4186356" y="4710082"/>
            <a:ext cx="1266346" cy="461665"/>
          </a:xfrm>
          <a:prstGeom prst="rect">
            <a:avLst/>
          </a:prstGeom>
          <a:noFill/>
        </p:spPr>
        <p:txBody>
          <a:bodyPr wrap="square" rtlCol="0">
            <a:spAutoFit/>
          </a:bodyPr>
          <a:lstStyle/>
          <a:p>
            <a:r>
              <a:rPr lang="en-US" sz="1200" dirty="0"/>
              <a:t>Ground Demo</a:t>
            </a:r>
          </a:p>
          <a:p>
            <a:r>
              <a:rPr lang="en-US" sz="1200" dirty="0"/>
              <a:t>(single melt) </a:t>
            </a:r>
          </a:p>
        </p:txBody>
      </p:sp>
      <p:sp>
        <p:nvSpPr>
          <p:cNvPr id="45" name="TextBox 44">
            <a:extLst>
              <a:ext uri="{FF2B5EF4-FFF2-40B4-BE49-F238E27FC236}">
                <a16:creationId xmlns:a16="http://schemas.microsoft.com/office/drawing/2014/main" id="{BF589993-7BBA-4D71-835A-49BB99AA9926}"/>
              </a:ext>
            </a:extLst>
          </p:cNvPr>
          <p:cNvSpPr txBox="1"/>
          <p:nvPr/>
        </p:nvSpPr>
        <p:spPr>
          <a:xfrm>
            <a:off x="8536415" y="3844977"/>
            <a:ext cx="1244238" cy="276999"/>
          </a:xfrm>
          <a:prstGeom prst="rect">
            <a:avLst/>
          </a:prstGeom>
          <a:noFill/>
        </p:spPr>
        <p:txBody>
          <a:bodyPr wrap="square" rtlCol="0">
            <a:spAutoFit/>
          </a:bodyPr>
          <a:lstStyle/>
          <a:p>
            <a:r>
              <a:rPr lang="en-US" sz="1200" dirty="0"/>
              <a:t>Flight Demo</a:t>
            </a:r>
          </a:p>
        </p:txBody>
      </p:sp>
      <p:sp>
        <p:nvSpPr>
          <p:cNvPr id="46" name="TextBox 45">
            <a:extLst>
              <a:ext uri="{FF2B5EF4-FFF2-40B4-BE49-F238E27FC236}">
                <a16:creationId xmlns:a16="http://schemas.microsoft.com/office/drawing/2014/main" id="{18D4A83B-937A-4005-8D5F-12905A9EEE89}"/>
              </a:ext>
            </a:extLst>
          </p:cNvPr>
          <p:cNvSpPr txBox="1"/>
          <p:nvPr/>
        </p:nvSpPr>
        <p:spPr>
          <a:xfrm>
            <a:off x="9795030" y="2834849"/>
            <a:ext cx="1244238" cy="276999"/>
          </a:xfrm>
          <a:prstGeom prst="rect">
            <a:avLst/>
          </a:prstGeom>
          <a:noFill/>
        </p:spPr>
        <p:txBody>
          <a:bodyPr wrap="square" rtlCol="0">
            <a:spAutoFit/>
          </a:bodyPr>
          <a:lstStyle/>
          <a:p>
            <a:r>
              <a:rPr lang="en-US" sz="1200" dirty="0"/>
              <a:t>Pilot Plant</a:t>
            </a:r>
          </a:p>
        </p:txBody>
      </p:sp>
      <p:sp>
        <p:nvSpPr>
          <p:cNvPr id="47" name="TextBox 46">
            <a:extLst>
              <a:ext uri="{FF2B5EF4-FFF2-40B4-BE49-F238E27FC236}">
                <a16:creationId xmlns:a16="http://schemas.microsoft.com/office/drawing/2014/main" id="{C3BE5514-64BB-48B6-AAB5-CEC37820B7CC}"/>
              </a:ext>
            </a:extLst>
          </p:cNvPr>
          <p:cNvSpPr txBox="1"/>
          <p:nvPr/>
        </p:nvSpPr>
        <p:spPr>
          <a:xfrm>
            <a:off x="10503806" y="1816360"/>
            <a:ext cx="1244238" cy="276999"/>
          </a:xfrm>
          <a:prstGeom prst="rect">
            <a:avLst/>
          </a:prstGeom>
          <a:noFill/>
        </p:spPr>
        <p:txBody>
          <a:bodyPr wrap="square" rtlCol="0">
            <a:spAutoFit/>
          </a:bodyPr>
          <a:lstStyle/>
          <a:p>
            <a:r>
              <a:rPr lang="en-US" sz="1200" dirty="0"/>
              <a:t>Full Scale Plant</a:t>
            </a:r>
          </a:p>
        </p:txBody>
      </p:sp>
      <p:cxnSp>
        <p:nvCxnSpPr>
          <p:cNvPr id="48" name="Straight Arrow Connector 47">
            <a:extLst>
              <a:ext uri="{FF2B5EF4-FFF2-40B4-BE49-F238E27FC236}">
                <a16:creationId xmlns:a16="http://schemas.microsoft.com/office/drawing/2014/main" id="{5AB62235-0DE2-496E-9D71-BA26BCCDB20B}"/>
              </a:ext>
            </a:extLst>
          </p:cNvPr>
          <p:cNvCxnSpPr/>
          <p:nvPr/>
        </p:nvCxnSpPr>
        <p:spPr>
          <a:xfrm flipV="1">
            <a:off x="1940306" y="2001026"/>
            <a:ext cx="683581" cy="64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05B49F08-186E-4C3A-9666-F6895C8FA8D5}"/>
              </a:ext>
            </a:extLst>
          </p:cNvPr>
          <p:cNvSpPr txBox="1"/>
          <p:nvPr/>
        </p:nvSpPr>
        <p:spPr>
          <a:xfrm>
            <a:off x="2943501" y="2364100"/>
            <a:ext cx="1688993" cy="461665"/>
          </a:xfrm>
          <a:prstGeom prst="rect">
            <a:avLst/>
          </a:prstGeom>
          <a:noFill/>
        </p:spPr>
        <p:txBody>
          <a:bodyPr wrap="square" rtlCol="0">
            <a:spAutoFit/>
          </a:bodyPr>
          <a:lstStyle/>
          <a:p>
            <a:pPr algn="ctr"/>
            <a:r>
              <a:rPr lang="en-US" sz="1200" dirty="0">
                <a:solidFill>
                  <a:srgbClr val="00BE00"/>
                </a:solidFill>
              </a:rPr>
              <a:t>Compass Study</a:t>
            </a:r>
          </a:p>
          <a:p>
            <a:pPr algn="ctr"/>
            <a:r>
              <a:rPr lang="en-US" sz="1200" dirty="0">
                <a:solidFill>
                  <a:srgbClr val="00BE00"/>
                </a:solidFill>
              </a:rPr>
              <a:t>3.5 MT/</a:t>
            </a:r>
            <a:r>
              <a:rPr lang="en-US" sz="1200" dirty="0" err="1">
                <a:solidFill>
                  <a:srgbClr val="00BE00"/>
                </a:solidFill>
              </a:rPr>
              <a:t>yr</a:t>
            </a:r>
            <a:r>
              <a:rPr lang="en-US" sz="1200" dirty="0">
                <a:solidFill>
                  <a:srgbClr val="00BE00"/>
                </a:solidFill>
              </a:rPr>
              <a:t> per module</a:t>
            </a:r>
          </a:p>
        </p:txBody>
      </p:sp>
      <p:cxnSp>
        <p:nvCxnSpPr>
          <p:cNvPr id="50" name="Straight Arrow Connector 49">
            <a:extLst>
              <a:ext uri="{FF2B5EF4-FFF2-40B4-BE49-F238E27FC236}">
                <a16:creationId xmlns:a16="http://schemas.microsoft.com/office/drawing/2014/main" id="{3F32133E-7356-4AA7-B367-287B4DA670DB}"/>
              </a:ext>
            </a:extLst>
          </p:cNvPr>
          <p:cNvCxnSpPr>
            <a:cxnSpLocks/>
            <a:endCxn id="51" idx="1"/>
          </p:cNvCxnSpPr>
          <p:nvPr/>
        </p:nvCxnSpPr>
        <p:spPr>
          <a:xfrm flipV="1">
            <a:off x="4760259" y="1970986"/>
            <a:ext cx="566235" cy="12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7339556D-A4EC-4D37-88CB-4841336B3CF1}"/>
              </a:ext>
            </a:extLst>
          </p:cNvPr>
          <p:cNvSpPr txBox="1"/>
          <p:nvPr/>
        </p:nvSpPr>
        <p:spPr>
          <a:xfrm>
            <a:off x="5326494" y="1740153"/>
            <a:ext cx="1767450" cy="461665"/>
          </a:xfrm>
          <a:prstGeom prst="rect">
            <a:avLst/>
          </a:prstGeom>
          <a:noFill/>
        </p:spPr>
        <p:txBody>
          <a:bodyPr wrap="square" rtlCol="0">
            <a:spAutoFit/>
          </a:bodyPr>
          <a:lstStyle/>
          <a:p>
            <a:pPr algn="ctr"/>
            <a:r>
              <a:rPr lang="en-US" sz="1200" dirty="0">
                <a:solidFill>
                  <a:srgbClr val="00B050"/>
                </a:solidFill>
              </a:rPr>
              <a:t>SBIR Phase 3 (CTOP) (GRC-Sierra Space)</a:t>
            </a:r>
          </a:p>
        </p:txBody>
      </p:sp>
      <p:cxnSp>
        <p:nvCxnSpPr>
          <p:cNvPr id="52" name="Straight Arrow Connector 51">
            <a:extLst>
              <a:ext uri="{FF2B5EF4-FFF2-40B4-BE49-F238E27FC236}">
                <a16:creationId xmlns:a16="http://schemas.microsoft.com/office/drawing/2014/main" id="{226FB8B7-0724-4FA6-88A9-5903D03A3074}"/>
              </a:ext>
            </a:extLst>
          </p:cNvPr>
          <p:cNvCxnSpPr>
            <a:cxnSpLocks/>
            <a:stCxn id="51" idx="3"/>
          </p:cNvCxnSpPr>
          <p:nvPr/>
        </p:nvCxnSpPr>
        <p:spPr>
          <a:xfrm>
            <a:off x="7093944" y="1970986"/>
            <a:ext cx="316905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1742975B-B2BA-493F-B9AE-2F1A158BC23A}"/>
              </a:ext>
            </a:extLst>
          </p:cNvPr>
          <p:cNvCxnSpPr>
            <a:cxnSpLocks/>
          </p:cNvCxnSpPr>
          <p:nvPr/>
        </p:nvCxnSpPr>
        <p:spPr>
          <a:xfrm>
            <a:off x="5344357" y="5092352"/>
            <a:ext cx="1845046" cy="149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8A639EDA-B39F-4EFE-9FFC-D3B4E6F45796}"/>
              </a:ext>
            </a:extLst>
          </p:cNvPr>
          <p:cNvSpPr txBox="1"/>
          <p:nvPr/>
        </p:nvSpPr>
        <p:spPr>
          <a:xfrm>
            <a:off x="3915276" y="5180842"/>
            <a:ext cx="4621139" cy="1015663"/>
          </a:xfrm>
          <a:prstGeom prst="rect">
            <a:avLst/>
          </a:prstGeom>
          <a:noFill/>
        </p:spPr>
        <p:txBody>
          <a:bodyPr wrap="square" rtlCol="0">
            <a:spAutoFit/>
          </a:bodyPr>
          <a:lstStyle/>
          <a:p>
            <a:pPr algn="ctr"/>
            <a:r>
              <a:rPr lang="en-US" sz="1200" dirty="0">
                <a:solidFill>
                  <a:srgbClr val="FFC000"/>
                </a:solidFill>
              </a:rPr>
              <a:t>CaRD </a:t>
            </a:r>
          </a:p>
          <a:p>
            <a:pPr algn="ctr"/>
            <a:r>
              <a:rPr lang="en-US" sz="1200" dirty="0" err="1">
                <a:solidFill>
                  <a:srgbClr val="009900"/>
                </a:solidFill>
              </a:rPr>
              <a:t>Brassboard</a:t>
            </a:r>
            <a:r>
              <a:rPr lang="en-US" sz="1200" dirty="0">
                <a:solidFill>
                  <a:srgbClr val="009900"/>
                </a:solidFill>
              </a:rPr>
              <a:t> Reactor SBIR Phase 3 (Sierra Space)</a:t>
            </a:r>
          </a:p>
          <a:p>
            <a:pPr algn="ctr"/>
            <a:r>
              <a:rPr lang="en-US" sz="1200" dirty="0" err="1">
                <a:solidFill>
                  <a:srgbClr val="009900"/>
                </a:solidFill>
              </a:rPr>
              <a:t>Brassboard</a:t>
            </a:r>
            <a:r>
              <a:rPr lang="en-US" sz="1200" dirty="0">
                <a:solidFill>
                  <a:srgbClr val="009900"/>
                </a:solidFill>
              </a:rPr>
              <a:t> Waveguide, SBIR Phase 2 (Physical Sciences Inc.)</a:t>
            </a:r>
          </a:p>
          <a:p>
            <a:pPr algn="ctr"/>
            <a:r>
              <a:rPr lang="en-US" sz="1200" dirty="0">
                <a:solidFill>
                  <a:srgbClr val="FFC000"/>
                </a:solidFill>
              </a:rPr>
              <a:t>Prototype Reactor, COPR Tipping Point (Sierra Space)</a:t>
            </a:r>
          </a:p>
          <a:p>
            <a:pPr algn="ctr"/>
            <a:r>
              <a:rPr lang="en-US" sz="1200" dirty="0">
                <a:solidFill>
                  <a:srgbClr val="FF0000"/>
                </a:solidFill>
              </a:rPr>
              <a:t>Prototype Waveguide, SBIR Phase 3 ( Physical Sciences Inc.)</a:t>
            </a:r>
          </a:p>
        </p:txBody>
      </p:sp>
      <p:cxnSp>
        <p:nvCxnSpPr>
          <p:cNvPr id="56" name="Straight Arrow Connector 55">
            <a:extLst>
              <a:ext uri="{FF2B5EF4-FFF2-40B4-BE49-F238E27FC236}">
                <a16:creationId xmlns:a16="http://schemas.microsoft.com/office/drawing/2014/main" id="{86698697-A0F4-43D3-AA5C-E52F297CA2A1}"/>
              </a:ext>
            </a:extLst>
          </p:cNvPr>
          <p:cNvCxnSpPr/>
          <p:nvPr/>
        </p:nvCxnSpPr>
        <p:spPr>
          <a:xfrm>
            <a:off x="1460912" y="2454438"/>
            <a:ext cx="408374" cy="3552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0BC67868-8EAF-4FF0-9502-25B3681D9C10}"/>
              </a:ext>
            </a:extLst>
          </p:cNvPr>
          <p:cNvCxnSpPr/>
          <p:nvPr/>
        </p:nvCxnSpPr>
        <p:spPr>
          <a:xfrm>
            <a:off x="2623887" y="3472651"/>
            <a:ext cx="408374" cy="3552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64EF333B-49C7-4941-859A-5F5B03699299}"/>
              </a:ext>
            </a:extLst>
          </p:cNvPr>
          <p:cNvCxnSpPr/>
          <p:nvPr/>
        </p:nvCxnSpPr>
        <p:spPr>
          <a:xfrm>
            <a:off x="3777982" y="4369464"/>
            <a:ext cx="408374" cy="3552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6D68D7D2-9347-4154-ABE5-F2AEC0CD06C3}"/>
              </a:ext>
            </a:extLst>
          </p:cNvPr>
          <p:cNvCxnSpPr/>
          <p:nvPr/>
        </p:nvCxnSpPr>
        <p:spPr>
          <a:xfrm flipV="1">
            <a:off x="8389025" y="4199521"/>
            <a:ext cx="468299" cy="4571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9DBB860C-F375-4E39-AFF5-5D3858F4BB37}"/>
              </a:ext>
            </a:extLst>
          </p:cNvPr>
          <p:cNvCxnSpPr/>
          <p:nvPr/>
        </p:nvCxnSpPr>
        <p:spPr>
          <a:xfrm flipV="1">
            <a:off x="9359818" y="3267515"/>
            <a:ext cx="468299" cy="4571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577E28DF-666E-43C8-AD99-42B83410378A}"/>
              </a:ext>
            </a:extLst>
          </p:cNvPr>
          <p:cNvCxnSpPr/>
          <p:nvPr/>
        </p:nvCxnSpPr>
        <p:spPr>
          <a:xfrm flipV="1">
            <a:off x="10417149" y="2171215"/>
            <a:ext cx="468299" cy="4571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68A2CE72-F28B-444E-937E-82675D39C47C}"/>
              </a:ext>
            </a:extLst>
          </p:cNvPr>
          <p:cNvCxnSpPr>
            <a:cxnSpLocks/>
          </p:cNvCxnSpPr>
          <p:nvPr/>
        </p:nvCxnSpPr>
        <p:spPr>
          <a:xfrm>
            <a:off x="2919595" y="2962821"/>
            <a:ext cx="2424762" cy="90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AD24CD10-8B7E-46B4-9D82-C04B8F236CC8}"/>
              </a:ext>
            </a:extLst>
          </p:cNvPr>
          <p:cNvCxnSpPr/>
          <p:nvPr/>
        </p:nvCxnSpPr>
        <p:spPr>
          <a:xfrm>
            <a:off x="7337930" y="2973350"/>
            <a:ext cx="2442723" cy="161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10E7FE54-A9DC-42A6-8410-D11FB06CFAC8}"/>
              </a:ext>
            </a:extLst>
          </p:cNvPr>
          <p:cNvSpPr txBox="1"/>
          <p:nvPr/>
        </p:nvSpPr>
        <p:spPr>
          <a:xfrm>
            <a:off x="5029688" y="3963722"/>
            <a:ext cx="2359241" cy="276999"/>
          </a:xfrm>
          <a:prstGeom prst="rect">
            <a:avLst/>
          </a:prstGeom>
          <a:noFill/>
        </p:spPr>
        <p:txBody>
          <a:bodyPr wrap="square" rtlCol="0">
            <a:spAutoFit/>
          </a:bodyPr>
          <a:lstStyle/>
          <a:p>
            <a:pPr algn="ctr"/>
            <a:r>
              <a:rPr lang="en-US" sz="1200" dirty="0">
                <a:solidFill>
                  <a:srgbClr val="FFC000"/>
                </a:solidFill>
              </a:rPr>
              <a:t>Studies/</a:t>
            </a:r>
            <a:r>
              <a:rPr lang="en-US" sz="1200" dirty="0">
                <a:solidFill>
                  <a:srgbClr val="FF0000"/>
                </a:solidFill>
              </a:rPr>
              <a:t>Development</a:t>
            </a:r>
          </a:p>
        </p:txBody>
      </p:sp>
      <p:cxnSp>
        <p:nvCxnSpPr>
          <p:cNvPr id="65" name="Straight Arrow Connector 64">
            <a:extLst>
              <a:ext uri="{FF2B5EF4-FFF2-40B4-BE49-F238E27FC236}">
                <a16:creationId xmlns:a16="http://schemas.microsoft.com/office/drawing/2014/main" id="{923BF8AF-F8DF-4022-B91D-106B1DFD2FD8}"/>
              </a:ext>
            </a:extLst>
          </p:cNvPr>
          <p:cNvCxnSpPr/>
          <p:nvPr/>
        </p:nvCxnSpPr>
        <p:spPr>
          <a:xfrm>
            <a:off x="7223859" y="4063854"/>
            <a:ext cx="1189834"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6" name="TextBox 65">
            <a:extLst>
              <a:ext uri="{FF2B5EF4-FFF2-40B4-BE49-F238E27FC236}">
                <a16:creationId xmlns:a16="http://schemas.microsoft.com/office/drawing/2014/main" id="{BACFB8F2-D85B-4799-98C6-82028F73082D}"/>
              </a:ext>
            </a:extLst>
          </p:cNvPr>
          <p:cNvSpPr txBox="1"/>
          <p:nvPr/>
        </p:nvSpPr>
        <p:spPr>
          <a:xfrm>
            <a:off x="5028578" y="2833388"/>
            <a:ext cx="2359241" cy="276999"/>
          </a:xfrm>
          <a:prstGeom prst="rect">
            <a:avLst/>
          </a:prstGeom>
          <a:noFill/>
        </p:spPr>
        <p:txBody>
          <a:bodyPr wrap="square" rtlCol="0">
            <a:spAutoFit/>
          </a:bodyPr>
          <a:lstStyle/>
          <a:p>
            <a:pPr algn="ctr"/>
            <a:r>
              <a:rPr lang="en-US" sz="1200" dirty="0">
                <a:solidFill>
                  <a:srgbClr val="FFC000"/>
                </a:solidFill>
              </a:rPr>
              <a:t>Studies/</a:t>
            </a:r>
            <a:r>
              <a:rPr lang="en-US" sz="1200" dirty="0">
                <a:solidFill>
                  <a:srgbClr val="FF0000"/>
                </a:solidFill>
              </a:rPr>
              <a:t>Development</a:t>
            </a:r>
          </a:p>
        </p:txBody>
      </p:sp>
      <p:sp>
        <p:nvSpPr>
          <p:cNvPr id="67" name="TextBox 66">
            <a:extLst>
              <a:ext uri="{FF2B5EF4-FFF2-40B4-BE49-F238E27FC236}">
                <a16:creationId xmlns:a16="http://schemas.microsoft.com/office/drawing/2014/main" id="{FE7493F4-673A-4F1A-B784-69A164DB4401}"/>
              </a:ext>
            </a:extLst>
          </p:cNvPr>
          <p:cNvSpPr txBox="1"/>
          <p:nvPr/>
        </p:nvSpPr>
        <p:spPr>
          <a:xfrm>
            <a:off x="7238483" y="4773156"/>
            <a:ext cx="1266346" cy="276999"/>
          </a:xfrm>
          <a:prstGeom prst="rect">
            <a:avLst/>
          </a:prstGeom>
          <a:noFill/>
        </p:spPr>
        <p:txBody>
          <a:bodyPr wrap="square" rtlCol="0">
            <a:spAutoFit/>
          </a:bodyPr>
          <a:lstStyle/>
          <a:p>
            <a:pPr algn="ctr"/>
            <a:r>
              <a:rPr lang="en-US" sz="1200" dirty="0"/>
              <a:t>Ground Demo</a:t>
            </a:r>
          </a:p>
        </p:txBody>
      </p:sp>
      <p:grpSp>
        <p:nvGrpSpPr>
          <p:cNvPr id="68" name="Group 67">
            <a:extLst>
              <a:ext uri="{FF2B5EF4-FFF2-40B4-BE49-F238E27FC236}">
                <a16:creationId xmlns:a16="http://schemas.microsoft.com/office/drawing/2014/main" id="{C837F740-BBD9-4344-AC3F-8D96750ADC5D}"/>
              </a:ext>
            </a:extLst>
          </p:cNvPr>
          <p:cNvGrpSpPr/>
          <p:nvPr/>
        </p:nvGrpSpPr>
        <p:grpSpPr>
          <a:xfrm rot="2529121">
            <a:off x="390195" y="3762545"/>
            <a:ext cx="4162065" cy="679355"/>
            <a:chOff x="674703" y="4722986"/>
            <a:chExt cx="3071674" cy="679355"/>
          </a:xfrm>
        </p:grpSpPr>
        <p:sp>
          <p:nvSpPr>
            <p:cNvPr id="69" name="Right Arrow 61">
              <a:extLst>
                <a:ext uri="{FF2B5EF4-FFF2-40B4-BE49-F238E27FC236}">
                  <a16:creationId xmlns:a16="http://schemas.microsoft.com/office/drawing/2014/main" id="{F3A4D25D-2B4D-42B5-951E-C10F6522DFCE}"/>
                </a:ext>
              </a:extLst>
            </p:cNvPr>
            <p:cNvSpPr/>
            <p:nvPr/>
          </p:nvSpPr>
          <p:spPr>
            <a:xfrm>
              <a:off x="674703" y="4722986"/>
              <a:ext cx="3071674" cy="67935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16284004-78E5-4934-A7BA-DCA61BE4D9F1}"/>
                </a:ext>
              </a:extLst>
            </p:cNvPr>
            <p:cNvSpPr txBox="1"/>
            <p:nvPr/>
          </p:nvSpPr>
          <p:spPr>
            <a:xfrm>
              <a:off x="1397315" y="4903344"/>
              <a:ext cx="2144311" cy="338554"/>
            </a:xfrm>
            <a:prstGeom prst="rect">
              <a:avLst/>
            </a:prstGeom>
            <a:noFill/>
          </p:spPr>
          <p:txBody>
            <a:bodyPr wrap="square" rtlCol="0">
              <a:spAutoFit/>
            </a:bodyPr>
            <a:lstStyle/>
            <a:p>
              <a:r>
                <a:rPr lang="en-US" sz="1600" dirty="0"/>
                <a:t>Requirements</a:t>
              </a:r>
            </a:p>
          </p:txBody>
        </p:sp>
      </p:grpSp>
      <p:grpSp>
        <p:nvGrpSpPr>
          <p:cNvPr id="71" name="Group 70">
            <a:extLst>
              <a:ext uri="{FF2B5EF4-FFF2-40B4-BE49-F238E27FC236}">
                <a16:creationId xmlns:a16="http://schemas.microsoft.com/office/drawing/2014/main" id="{184BEC99-791D-493E-A756-E331E6DE886C}"/>
              </a:ext>
            </a:extLst>
          </p:cNvPr>
          <p:cNvGrpSpPr/>
          <p:nvPr/>
        </p:nvGrpSpPr>
        <p:grpSpPr>
          <a:xfrm rot="18844468">
            <a:off x="8241974" y="3675085"/>
            <a:ext cx="4091202" cy="679355"/>
            <a:chOff x="674703" y="4722986"/>
            <a:chExt cx="3071674" cy="679355"/>
          </a:xfrm>
        </p:grpSpPr>
        <p:sp>
          <p:nvSpPr>
            <p:cNvPr id="72" name="Right Arrow 65">
              <a:extLst>
                <a:ext uri="{FF2B5EF4-FFF2-40B4-BE49-F238E27FC236}">
                  <a16:creationId xmlns:a16="http://schemas.microsoft.com/office/drawing/2014/main" id="{08C9BEEB-4449-4FBF-A5EA-5870CB4EE7E7}"/>
                </a:ext>
              </a:extLst>
            </p:cNvPr>
            <p:cNvSpPr/>
            <p:nvPr/>
          </p:nvSpPr>
          <p:spPr>
            <a:xfrm>
              <a:off x="674703" y="4722986"/>
              <a:ext cx="3071674" cy="67935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C727C977-8590-40E8-877B-28189C7CB011}"/>
                </a:ext>
              </a:extLst>
            </p:cNvPr>
            <p:cNvSpPr txBox="1"/>
            <p:nvPr/>
          </p:nvSpPr>
          <p:spPr>
            <a:xfrm>
              <a:off x="1397315" y="4903344"/>
              <a:ext cx="2144311" cy="338554"/>
            </a:xfrm>
            <a:prstGeom prst="rect">
              <a:avLst/>
            </a:prstGeom>
            <a:noFill/>
          </p:spPr>
          <p:txBody>
            <a:bodyPr wrap="square" rtlCol="0">
              <a:spAutoFit/>
            </a:bodyPr>
            <a:lstStyle/>
            <a:p>
              <a:r>
                <a:rPr lang="en-US" sz="1600" dirty="0"/>
                <a:t>Demonstrations</a:t>
              </a:r>
            </a:p>
          </p:txBody>
        </p:sp>
      </p:grpSp>
      <p:sp>
        <p:nvSpPr>
          <p:cNvPr id="74" name="TextBox 73">
            <a:extLst>
              <a:ext uri="{FF2B5EF4-FFF2-40B4-BE49-F238E27FC236}">
                <a16:creationId xmlns:a16="http://schemas.microsoft.com/office/drawing/2014/main" id="{ED498248-229B-49F8-9EFF-F628A392D702}"/>
              </a:ext>
            </a:extLst>
          </p:cNvPr>
          <p:cNvSpPr txBox="1"/>
          <p:nvPr/>
        </p:nvSpPr>
        <p:spPr>
          <a:xfrm>
            <a:off x="606116" y="3779686"/>
            <a:ext cx="1165994" cy="830997"/>
          </a:xfrm>
          <a:prstGeom prst="rect">
            <a:avLst/>
          </a:prstGeom>
          <a:noFill/>
        </p:spPr>
        <p:txBody>
          <a:bodyPr wrap="square" rtlCol="0">
            <a:spAutoFit/>
          </a:bodyPr>
          <a:lstStyle/>
          <a:p>
            <a:r>
              <a:rPr lang="en-US" sz="1200" dirty="0">
                <a:solidFill>
                  <a:srgbClr val="00BE00"/>
                </a:solidFill>
              </a:rPr>
              <a:t>Completed</a:t>
            </a:r>
          </a:p>
          <a:p>
            <a:r>
              <a:rPr lang="en-US" sz="1200" dirty="0">
                <a:solidFill>
                  <a:srgbClr val="FFC000"/>
                </a:solidFill>
              </a:rPr>
              <a:t>Active</a:t>
            </a:r>
          </a:p>
          <a:p>
            <a:r>
              <a:rPr lang="en-US" sz="1200" dirty="0">
                <a:solidFill>
                  <a:srgbClr val="FF0000"/>
                </a:solidFill>
              </a:rPr>
              <a:t>Needed</a:t>
            </a:r>
          </a:p>
          <a:p>
            <a:endParaRPr lang="en-US" sz="1200" dirty="0"/>
          </a:p>
        </p:txBody>
      </p:sp>
      <p:cxnSp>
        <p:nvCxnSpPr>
          <p:cNvPr id="75" name="Straight Arrow Connector 74">
            <a:extLst>
              <a:ext uri="{FF2B5EF4-FFF2-40B4-BE49-F238E27FC236}">
                <a16:creationId xmlns:a16="http://schemas.microsoft.com/office/drawing/2014/main" id="{14207646-788A-4BC6-8FB7-40D7FC97A621}"/>
              </a:ext>
            </a:extLst>
          </p:cNvPr>
          <p:cNvCxnSpPr>
            <a:cxnSpLocks/>
            <a:stCxn id="51" idx="2"/>
            <a:endCxn id="66" idx="0"/>
          </p:cNvCxnSpPr>
          <p:nvPr/>
        </p:nvCxnSpPr>
        <p:spPr>
          <a:xfrm flipH="1">
            <a:off x="6208199" y="2201818"/>
            <a:ext cx="2020" cy="63157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B7FB5DDB-7744-49D5-92D6-B5CA9E313927}"/>
              </a:ext>
            </a:extLst>
          </p:cNvPr>
          <p:cNvCxnSpPr>
            <a:stCxn id="66" idx="2"/>
            <a:endCxn id="64" idx="0"/>
          </p:cNvCxnSpPr>
          <p:nvPr/>
        </p:nvCxnSpPr>
        <p:spPr>
          <a:xfrm>
            <a:off x="6208199" y="3110387"/>
            <a:ext cx="1110" cy="85333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98FEB1ED-80CF-4814-8783-8D33DB35D649}"/>
              </a:ext>
            </a:extLst>
          </p:cNvPr>
          <p:cNvCxnSpPr>
            <a:cxnSpLocks/>
            <a:stCxn id="64" idx="2"/>
          </p:cNvCxnSpPr>
          <p:nvPr/>
        </p:nvCxnSpPr>
        <p:spPr>
          <a:xfrm>
            <a:off x="6209309" y="4240721"/>
            <a:ext cx="4410" cy="82618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C8ABBF61-9CE3-4AAC-BDA9-BD25F8100A30}"/>
              </a:ext>
            </a:extLst>
          </p:cNvPr>
          <p:cNvCxnSpPr/>
          <p:nvPr/>
        </p:nvCxnSpPr>
        <p:spPr>
          <a:xfrm flipH="1">
            <a:off x="4186356" y="4088874"/>
            <a:ext cx="1266346"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79" name="Picture 78">
            <a:extLst>
              <a:ext uri="{FF2B5EF4-FFF2-40B4-BE49-F238E27FC236}">
                <a16:creationId xmlns:a16="http://schemas.microsoft.com/office/drawing/2014/main" id="{1B33CF0E-4D77-49C9-9D55-BE8820429B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98675" y="1187979"/>
            <a:ext cx="812852" cy="1225056"/>
          </a:xfrm>
          <a:prstGeom prst="rect">
            <a:avLst/>
          </a:prstGeom>
        </p:spPr>
      </p:pic>
      <p:sp>
        <p:nvSpPr>
          <p:cNvPr id="80" name="Rectangle: Rounded Corners 79">
            <a:extLst>
              <a:ext uri="{FF2B5EF4-FFF2-40B4-BE49-F238E27FC236}">
                <a16:creationId xmlns:a16="http://schemas.microsoft.com/office/drawing/2014/main" id="{756CE458-2C29-4727-B535-CE87A6CF4481}"/>
              </a:ext>
            </a:extLst>
          </p:cNvPr>
          <p:cNvSpPr/>
          <p:nvPr/>
        </p:nvSpPr>
        <p:spPr>
          <a:xfrm>
            <a:off x="2932594" y="1187979"/>
            <a:ext cx="1717774" cy="1621721"/>
          </a:xfrm>
          <a:prstGeom prst="roundRect">
            <a:avLst>
              <a:gd name="adj" fmla="val 834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867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7239" y="121312"/>
            <a:ext cx="990306" cy="824176"/>
          </a:xfrm>
          <a:prstGeom prst="rect">
            <a:avLst/>
          </a:prstGeom>
        </p:spPr>
      </p:pic>
      <p:sp>
        <p:nvSpPr>
          <p:cNvPr id="7" name="Slide Number Placeholder 6"/>
          <p:cNvSpPr>
            <a:spLocks noGrp="1"/>
          </p:cNvSpPr>
          <p:nvPr>
            <p:ph type="sldNum" sz="quarter" idx="10"/>
          </p:nvPr>
        </p:nvSpPr>
        <p:spPr>
          <a:xfrm>
            <a:off x="11789664" y="6414247"/>
            <a:ext cx="402336" cy="228600"/>
          </a:xfrm>
        </p:spPr>
        <p:txBody>
          <a:bodyPr/>
          <a:lstStyle/>
          <a:p>
            <a:pPr>
              <a:defRPr/>
            </a:pPr>
            <a:fld id="{75D13D49-2B6F-174C-9E1E-1013A06E5C50}" type="slidenum">
              <a:rPr lang="uk-UA" smtClean="0"/>
              <a:pPr>
                <a:defRPr/>
              </a:pPr>
              <a:t>9</a:t>
            </a:fld>
            <a:endParaRPr lang="uk-UA" dirty="0"/>
          </a:p>
        </p:txBody>
      </p:sp>
      <p:sp>
        <p:nvSpPr>
          <p:cNvPr id="8" name="Title 1"/>
          <p:cNvSpPr>
            <a:spLocks noGrp="1"/>
          </p:cNvSpPr>
          <p:nvPr>
            <p:ph type="title"/>
          </p:nvPr>
        </p:nvSpPr>
        <p:spPr>
          <a:xfrm>
            <a:off x="1202076" y="54089"/>
            <a:ext cx="9931750" cy="1066800"/>
          </a:xfrm>
        </p:spPr>
        <p:txBody>
          <a:bodyPr/>
          <a:lstStyle/>
          <a:p>
            <a:r>
              <a:rPr lang="en-US" sz="2800" dirty="0"/>
              <a:t>Mars and ECLSS Commonality</a:t>
            </a:r>
          </a:p>
        </p:txBody>
      </p:sp>
      <p:pic>
        <p:nvPicPr>
          <p:cNvPr id="14" name="Picture 13">
            <a:extLst>
              <a:ext uri="{FF2B5EF4-FFF2-40B4-BE49-F238E27FC236}">
                <a16:creationId xmlns:a16="http://schemas.microsoft.com/office/drawing/2014/main" id="{B9DC86B6-41CE-4E9F-BF5A-FD4A8BF2949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4738" y="160638"/>
            <a:ext cx="990306" cy="824176"/>
          </a:xfrm>
          <a:prstGeom prst="rect">
            <a:avLst/>
          </a:prstGeom>
        </p:spPr>
      </p:pic>
      <p:sp>
        <p:nvSpPr>
          <p:cNvPr id="77" name="Rectangle 76">
            <a:extLst>
              <a:ext uri="{FF2B5EF4-FFF2-40B4-BE49-F238E27FC236}">
                <a16:creationId xmlns:a16="http://schemas.microsoft.com/office/drawing/2014/main" id="{C8BCC519-6091-4F59-98E1-FA863BD2DFDE}"/>
              </a:ext>
            </a:extLst>
          </p:cNvPr>
          <p:cNvSpPr/>
          <p:nvPr/>
        </p:nvSpPr>
        <p:spPr bwMode="auto">
          <a:xfrm>
            <a:off x="3391064" y="2103779"/>
            <a:ext cx="931718" cy="481445"/>
          </a:xfrm>
          <a:prstGeom prst="rect">
            <a:avLst/>
          </a:prstGeom>
          <a:no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78" name="Title 1">
            <a:extLst>
              <a:ext uri="{FF2B5EF4-FFF2-40B4-BE49-F238E27FC236}">
                <a16:creationId xmlns:a16="http://schemas.microsoft.com/office/drawing/2014/main" id="{18BC4D4A-030F-4438-9B73-BAD48BF30259}"/>
              </a:ext>
            </a:extLst>
          </p:cNvPr>
          <p:cNvSpPr txBox="1">
            <a:spLocks/>
          </p:cNvSpPr>
          <p:nvPr/>
        </p:nvSpPr>
        <p:spPr>
          <a:xfrm>
            <a:off x="59964" y="1406904"/>
            <a:ext cx="1951870" cy="578460"/>
          </a:xfrm>
          <a:prstGeom prst="rect">
            <a:avLst/>
          </a:prstGeom>
        </p:spPr>
        <p:txBody>
          <a:bodyPr anchor="ctr">
            <a:noAutofit/>
          </a:bodyPr>
          <a:lstStyle>
            <a:lvl1pPr algn="ctr" defTabSz="457200" rtl="0" eaLnBrk="0" fontAlgn="base" hangingPunct="0">
              <a:spcBef>
                <a:spcPct val="0"/>
              </a:spcBef>
              <a:spcAft>
                <a:spcPct val="0"/>
              </a:spcAft>
              <a:defRPr lang="en-US" sz="2400" kern="1200" baseline="0">
                <a:solidFill>
                  <a:schemeClr val="bg1"/>
                </a:solidFill>
                <a:latin typeface="Arial Bold" charset="0"/>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Bold" charset="0"/>
                <a:ea typeface="ＭＳ Ｐゴシック" charset="-128"/>
              </a:rPr>
              <a:t>End-to-end</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Bold" charset="0"/>
                <a:ea typeface="ＭＳ Ｐゴシック" charset="-128"/>
              </a:rPr>
              <a:t>Lunar Carbothermal O2FR Process</a:t>
            </a:r>
          </a:p>
        </p:txBody>
      </p:sp>
      <p:grpSp>
        <p:nvGrpSpPr>
          <p:cNvPr id="79" name="Group 78">
            <a:extLst>
              <a:ext uri="{FF2B5EF4-FFF2-40B4-BE49-F238E27FC236}">
                <a16:creationId xmlns:a16="http://schemas.microsoft.com/office/drawing/2014/main" id="{5A576B54-8469-4EAA-BC5E-F213DCA13DC3}"/>
              </a:ext>
            </a:extLst>
          </p:cNvPr>
          <p:cNvGrpSpPr/>
          <p:nvPr/>
        </p:nvGrpSpPr>
        <p:grpSpPr>
          <a:xfrm>
            <a:off x="9225535" y="2908911"/>
            <a:ext cx="1009650" cy="481445"/>
            <a:chOff x="3499579" y="4312605"/>
            <a:chExt cx="1346200" cy="641927"/>
          </a:xfrm>
          <a:solidFill>
            <a:schemeClr val="accent3">
              <a:lumMod val="40000"/>
              <a:lumOff val="60000"/>
            </a:schemeClr>
          </a:solidFill>
        </p:grpSpPr>
        <p:sp>
          <p:nvSpPr>
            <p:cNvPr id="81" name="Rectangle 80">
              <a:extLst>
                <a:ext uri="{FF2B5EF4-FFF2-40B4-BE49-F238E27FC236}">
                  <a16:creationId xmlns:a16="http://schemas.microsoft.com/office/drawing/2014/main" id="{E39547FB-B935-4095-B6C0-1AB09A1337BE}"/>
                </a:ext>
              </a:extLst>
            </p:cNvPr>
            <p:cNvSpPr/>
            <p:nvPr/>
          </p:nvSpPr>
          <p:spPr bwMode="auto">
            <a:xfrm>
              <a:off x="3551534" y="4312605"/>
              <a:ext cx="1242290" cy="641927"/>
            </a:xfrm>
            <a:prstGeom prst="rect">
              <a:avLst/>
            </a:prstGeom>
            <a:grp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80" name="TextBox 79">
              <a:extLst>
                <a:ext uri="{FF2B5EF4-FFF2-40B4-BE49-F238E27FC236}">
                  <a16:creationId xmlns:a16="http://schemas.microsoft.com/office/drawing/2014/main" id="{55D8EDA4-74B5-43E4-B3CE-F3CB4FF14413}"/>
                </a:ext>
              </a:extLst>
            </p:cNvPr>
            <p:cNvSpPr txBox="1"/>
            <p:nvPr/>
          </p:nvSpPr>
          <p:spPr>
            <a:xfrm>
              <a:off x="3499579" y="4402736"/>
              <a:ext cx="1346200" cy="492443"/>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O2 Liquefaction &amp; Maintenance</a:t>
              </a:r>
            </a:p>
          </p:txBody>
        </p:sp>
      </p:grpSp>
      <p:grpSp>
        <p:nvGrpSpPr>
          <p:cNvPr id="82" name="Group 81">
            <a:extLst>
              <a:ext uri="{FF2B5EF4-FFF2-40B4-BE49-F238E27FC236}">
                <a16:creationId xmlns:a16="http://schemas.microsoft.com/office/drawing/2014/main" id="{E4F87AB9-EF8E-476F-890C-6DB3BC369680}"/>
              </a:ext>
            </a:extLst>
          </p:cNvPr>
          <p:cNvGrpSpPr/>
          <p:nvPr/>
        </p:nvGrpSpPr>
        <p:grpSpPr>
          <a:xfrm>
            <a:off x="8015223" y="2912780"/>
            <a:ext cx="1009650" cy="481445"/>
            <a:chOff x="1570400" y="5066933"/>
            <a:chExt cx="1346200" cy="641927"/>
          </a:xfrm>
          <a:solidFill>
            <a:schemeClr val="accent3">
              <a:lumMod val="40000"/>
              <a:lumOff val="60000"/>
            </a:schemeClr>
          </a:solidFill>
        </p:grpSpPr>
        <p:sp>
          <p:nvSpPr>
            <p:cNvPr id="84" name="Rectangle 83">
              <a:extLst>
                <a:ext uri="{FF2B5EF4-FFF2-40B4-BE49-F238E27FC236}">
                  <a16:creationId xmlns:a16="http://schemas.microsoft.com/office/drawing/2014/main" id="{9E7DC20A-CAC7-4056-8259-F08595E2C473}"/>
                </a:ext>
              </a:extLst>
            </p:cNvPr>
            <p:cNvSpPr/>
            <p:nvPr/>
          </p:nvSpPr>
          <p:spPr bwMode="auto">
            <a:xfrm>
              <a:off x="1622355" y="5066933"/>
              <a:ext cx="1242290" cy="641927"/>
            </a:xfrm>
            <a:prstGeom prst="rect">
              <a:avLst/>
            </a:prstGeom>
            <a:grp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83" name="TextBox 82">
              <a:extLst>
                <a:ext uri="{FF2B5EF4-FFF2-40B4-BE49-F238E27FC236}">
                  <a16:creationId xmlns:a16="http://schemas.microsoft.com/office/drawing/2014/main" id="{A26845F7-8813-4653-A1B3-55312C06B663}"/>
                </a:ext>
              </a:extLst>
            </p:cNvPr>
            <p:cNvSpPr txBox="1"/>
            <p:nvPr/>
          </p:nvSpPr>
          <p:spPr>
            <a:xfrm>
              <a:off x="1570400" y="5249397"/>
              <a:ext cx="1346200" cy="30777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O2 Dryer</a:t>
              </a:r>
            </a:p>
          </p:txBody>
        </p:sp>
      </p:grpSp>
      <p:grpSp>
        <p:nvGrpSpPr>
          <p:cNvPr id="85" name="Group 84">
            <a:extLst>
              <a:ext uri="{FF2B5EF4-FFF2-40B4-BE49-F238E27FC236}">
                <a16:creationId xmlns:a16="http://schemas.microsoft.com/office/drawing/2014/main" id="{5C4E3F7C-714E-4CEA-A0A0-B46BC6386CA0}"/>
              </a:ext>
            </a:extLst>
          </p:cNvPr>
          <p:cNvGrpSpPr/>
          <p:nvPr/>
        </p:nvGrpSpPr>
        <p:grpSpPr>
          <a:xfrm>
            <a:off x="2066988" y="2100551"/>
            <a:ext cx="1009650" cy="481445"/>
            <a:chOff x="1958900" y="3917373"/>
            <a:chExt cx="1346200" cy="641927"/>
          </a:xfrm>
          <a:solidFill>
            <a:schemeClr val="accent3">
              <a:lumMod val="40000"/>
              <a:lumOff val="60000"/>
            </a:schemeClr>
          </a:solidFill>
        </p:grpSpPr>
        <p:sp>
          <p:nvSpPr>
            <p:cNvPr id="87" name="Rectangle 86">
              <a:extLst>
                <a:ext uri="{FF2B5EF4-FFF2-40B4-BE49-F238E27FC236}">
                  <a16:creationId xmlns:a16="http://schemas.microsoft.com/office/drawing/2014/main" id="{B829F0AC-5A04-4049-809D-E25FE83DF885}"/>
                </a:ext>
              </a:extLst>
            </p:cNvPr>
            <p:cNvSpPr/>
            <p:nvPr/>
          </p:nvSpPr>
          <p:spPr bwMode="auto">
            <a:xfrm>
              <a:off x="2023918" y="3917373"/>
              <a:ext cx="1242290" cy="641927"/>
            </a:xfrm>
            <a:prstGeom prst="rect">
              <a:avLst/>
            </a:prstGeom>
            <a:grp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86" name="TextBox 85">
              <a:extLst>
                <a:ext uri="{FF2B5EF4-FFF2-40B4-BE49-F238E27FC236}">
                  <a16:creationId xmlns:a16="http://schemas.microsoft.com/office/drawing/2014/main" id="{59B9652A-7356-4C80-BB5D-74EABEBDA014}"/>
                </a:ext>
              </a:extLst>
            </p:cNvPr>
            <p:cNvSpPr txBox="1"/>
            <p:nvPr/>
          </p:nvSpPr>
          <p:spPr>
            <a:xfrm>
              <a:off x="1958900" y="4099837"/>
              <a:ext cx="1346200" cy="30777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Inlet Hopper</a:t>
              </a:r>
            </a:p>
          </p:txBody>
        </p:sp>
      </p:grpSp>
      <p:grpSp>
        <p:nvGrpSpPr>
          <p:cNvPr id="88" name="Group 87">
            <a:extLst>
              <a:ext uri="{FF2B5EF4-FFF2-40B4-BE49-F238E27FC236}">
                <a16:creationId xmlns:a16="http://schemas.microsoft.com/office/drawing/2014/main" id="{9A1FA64C-11E9-4D6E-AE8F-00E6C36DD164}"/>
              </a:ext>
            </a:extLst>
          </p:cNvPr>
          <p:cNvGrpSpPr/>
          <p:nvPr/>
        </p:nvGrpSpPr>
        <p:grpSpPr>
          <a:xfrm>
            <a:off x="788157" y="2097040"/>
            <a:ext cx="1009650" cy="481445"/>
            <a:chOff x="1958900" y="3917373"/>
            <a:chExt cx="1346200" cy="641927"/>
          </a:xfrm>
          <a:solidFill>
            <a:schemeClr val="accent3">
              <a:lumMod val="40000"/>
              <a:lumOff val="60000"/>
            </a:schemeClr>
          </a:solidFill>
        </p:grpSpPr>
        <p:sp>
          <p:nvSpPr>
            <p:cNvPr id="90" name="Rectangle 89">
              <a:extLst>
                <a:ext uri="{FF2B5EF4-FFF2-40B4-BE49-F238E27FC236}">
                  <a16:creationId xmlns:a16="http://schemas.microsoft.com/office/drawing/2014/main" id="{9D44F10A-AC94-46B1-A4C6-8F1BFC3F4FF9}"/>
                </a:ext>
              </a:extLst>
            </p:cNvPr>
            <p:cNvSpPr/>
            <p:nvPr/>
          </p:nvSpPr>
          <p:spPr bwMode="auto">
            <a:xfrm>
              <a:off x="2023918" y="3917373"/>
              <a:ext cx="1242290" cy="641927"/>
            </a:xfrm>
            <a:prstGeom prst="rect">
              <a:avLst/>
            </a:prstGeom>
            <a:grp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89" name="TextBox 88">
              <a:extLst>
                <a:ext uri="{FF2B5EF4-FFF2-40B4-BE49-F238E27FC236}">
                  <a16:creationId xmlns:a16="http://schemas.microsoft.com/office/drawing/2014/main" id="{11BE63B0-4C79-42A3-B11A-D6AEAE959388}"/>
                </a:ext>
              </a:extLst>
            </p:cNvPr>
            <p:cNvSpPr txBox="1"/>
            <p:nvPr/>
          </p:nvSpPr>
          <p:spPr>
            <a:xfrm>
              <a:off x="1958900" y="4125070"/>
              <a:ext cx="1346200" cy="30777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Soil Excavation</a:t>
              </a:r>
            </a:p>
          </p:txBody>
        </p:sp>
      </p:grpSp>
      <p:cxnSp>
        <p:nvCxnSpPr>
          <p:cNvPr id="91" name="Straight Arrow Connector 90">
            <a:extLst>
              <a:ext uri="{FF2B5EF4-FFF2-40B4-BE49-F238E27FC236}">
                <a16:creationId xmlns:a16="http://schemas.microsoft.com/office/drawing/2014/main" id="{36CCF8EA-3563-43C2-B881-934F718A1674}"/>
              </a:ext>
            </a:extLst>
          </p:cNvPr>
          <p:cNvCxnSpPr>
            <a:cxnSpLocks/>
            <a:stCxn id="90" idx="3"/>
            <a:endCxn id="87" idx="1"/>
          </p:cNvCxnSpPr>
          <p:nvPr/>
        </p:nvCxnSpPr>
        <p:spPr bwMode="auto">
          <a:xfrm>
            <a:off x="1768640" y="2337763"/>
            <a:ext cx="347113" cy="3511"/>
          </a:xfrm>
          <a:prstGeom prst="straightConnector1">
            <a:avLst/>
          </a:prstGeom>
          <a:noFill/>
          <a:ln w="28575" cap="flat" cmpd="sng" algn="ctr">
            <a:solidFill>
              <a:sysClr val="windowText" lastClr="000000"/>
            </a:solidFill>
            <a:prstDash val="solid"/>
            <a:round/>
            <a:headEnd type="none" w="med" len="med"/>
            <a:tailEnd type="triangle"/>
          </a:ln>
          <a:effectLst>
            <a:outerShdw blurRad="63500" dist="17961" dir="2700000" algn="ctr" rotWithShape="0">
              <a:sysClr val="windowText" lastClr="000000">
                <a:alpha val="74998"/>
              </a:sysClr>
            </a:outerShdw>
          </a:effectLst>
        </p:spPr>
      </p:cxnSp>
      <p:grpSp>
        <p:nvGrpSpPr>
          <p:cNvPr id="92" name="Group 91">
            <a:extLst>
              <a:ext uri="{FF2B5EF4-FFF2-40B4-BE49-F238E27FC236}">
                <a16:creationId xmlns:a16="http://schemas.microsoft.com/office/drawing/2014/main" id="{87DB7E03-402F-43E6-8E34-B228E492F967}"/>
              </a:ext>
            </a:extLst>
          </p:cNvPr>
          <p:cNvGrpSpPr/>
          <p:nvPr/>
        </p:nvGrpSpPr>
        <p:grpSpPr>
          <a:xfrm>
            <a:off x="6477329" y="2911634"/>
            <a:ext cx="973910" cy="481445"/>
            <a:chOff x="1570400" y="5066933"/>
            <a:chExt cx="1346200" cy="641927"/>
          </a:xfrm>
          <a:solidFill>
            <a:schemeClr val="accent1">
              <a:lumMod val="20000"/>
              <a:lumOff val="80000"/>
            </a:schemeClr>
          </a:solidFill>
        </p:grpSpPr>
        <p:sp>
          <p:nvSpPr>
            <p:cNvPr id="94" name="Rectangle 93">
              <a:extLst>
                <a:ext uri="{FF2B5EF4-FFF2-40B4-BE49-F238E27FC236}">
                  <a16:creationId xmlns:a16="http://schemas.microsoft.com/office/drawing/2014/main" id="{11FBE0BF-BF5E-4437-8541-55F2C39C20EB}"/>
                </a:ext>
              </a:extLst>
            </p:cNvPr>
            <p:cNvSpPr/>
            <p:nvPr/>
          </p:nvSpPr>
          <p:spPr bwMode="auto">
            <a:xfrm>
              <a:off x="1622355" y="5066933"/>
              <a:ext cx="1242290" cy="641927"/>
            </a:xfrm>
            <a:prstGeom prst="rect">
              <a:avLst/>
            </a:prstGeom>
            <a:grp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93" name="TextBox 92">
              <a:extLst>
                <a:ext uri="{FF2B5EF4-FFF2-40B4-BE49-F238E27FC236}">
                  <a16:creationId xmlns:a16="http://schemas.microsoft.com/office/drawing/2014/main" id="{F71E3FCC-C25E-4545-89F8-FF8333931CD3}"/>
                </a:ext>
              </a:extLst>
            </p:cNvPr>
            <p:cNvSpPr txBox="1"/>
            <p:nvPr/>
          </p:nvSpPr>
          <p:spPr>
            <a:xfrm>
              <a:off x="1570400" y="5185229"/>
              <a:ext cx="1346200" cy="492443"/>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Water Electrolysis</a:t>
              </a:r>
            </a:p>
          </p:txBody>
        </p:sp>
      </p:grpSp>
      <p:cxnSp>
        <p:nvCxnSpPr>
          <p:cNvPr id="95" name="Elbow Connector 25">
            <a:extLst>
              <a:ext uri="{FF2B5EF4-FFF2-40B4-BE49-F238E27FC236}">
                <a16:creationId xmlns:a16="http://schemas.microsoft.com/office/drawing/2014/main" id="{517AFF6F-BF61-4A47-B512-CFEDA80A1740}"/>
              </a:ext>
            </a:extLst>
          </p:cNvPr>
          <p:cNvCxnSpPr>
            <a:stCxn id="94" idx="3"/>
            <a:endCxn id="84" idx="1"/>
          </p:cNvCxnSpPr>
          <p:nvPr/>
        </p:nvCxnSpPr>
        <p:spPr bwMode="auto">
          <a:xfrm>
            <a:off x="7413652" y="3152357"/>
            <a:ext cx="640537" cy="1146"/>
          </a:xfrm>
          <a:prstGeom prst="bentConnector3">
            <a:avLst>
              <a:gd name="adj1" fmla="val 50000"/>
            </a:avLst>
          </a:prstGeom>
          <a:solidFill>
            <a:srgbClr val="4F81BD"/>
          </a:solidFill>
          <a:ln w="28575" cap="flat" cmpd="sng" algn="ctr">
            <a:solidFill>
              <a:sysClr val="windowText" lastClr="000000"/>
            </a:solidFill>
            <a:prstDash val="solid"/>
            <a:round/>
            <a:headEnd type="none" w="med" len="med"/>
            <a:tailEnd type="triangle"/>
          </a:ln>
          <a:effectLst/>
        </p:spPr>
      </p:cxnSp>
      <p:grpSp>
        <p:nvGrpSpPr>
          <p:cNvPr id="96" name="Group 95">
            <a:extLst>
              <a:ext uri="{FF2B5EF4-FFF2-40B4-BE49-F238E27FC236}">
                <a16:creationId xmlns:a16="http://schemas.microsoft.com/office/drawing/2014/main" id="{9CA904B4-4BF8-4E49-AF9C-C4BBB133C214}"/>
              </a:ext>
            </a:extLst>
          </p:cNvPr>
          <p:cNvGrpSpPr/>
          <p:nvPr/>
        </p:nvGrpSpPr>
        <p:grpSpPr>
          <a:xfrm>
            <a:off x="6486006" y="2068862"/>
            <a:ext cx="1009650" cy="481445"/>
            <a:chOff x="4755539" y="1388465"/>
            <a:chExt cx="1346200" cy="641927"/>
          </a:xfrm>
          <a:solidFill>
            <a:schemeClr val="accent1">
              <a:lumMod val="20000"/>
              <a:lumOff val="80000"/>
            </a:schemeClr>
          </a:solidFill>
        </p:grpSpPr>
        <p:sp>
          <p:nvSpPr>
            <p:cNvPr id="98" name="Rectangle 97">
              <a:extLst>
                <a:ext uri="{FF2B5EF4-FFF2-40B4-BE49-F238E27FC236}">
                  <a16:creationId xmlns:a16="http://schemas.microsoft.com/office/drawing/2014/main" id="{17608FF3-83D6-4A42-9D4E-A094960C39DC}"/>
                </a:ext>
              </a:extLst>
            </p:cNvPr>
            <p:cNvSpPr/>
            <p:nvPr/>
          </p:nvSpPr>
          <p:spPr bwMode="auto">
            <a:xfrm>
              <a:off x="4773889" y="1388465"/>
              <a:ext cx="1242290" cy="641927"/>
            </a:xfrm>
            <a:prstGeom prst="rect">
              <a:avLst/>
            </a:prstGeom>
            <a:grp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97" name="TextBox 96">
              <a:extLst>
                <a:ext uri="{FF2B5EF4-FFF2-40B4-BE49-F238E27FC236}">
                  <a16:creationId xmlns:a16="http://schemas.microsoft.com/office/drawing/2014/main" id="{F391992C-3ADF-4821-BF90-BCAFA81CD7F9}"/>
                </a:ext>
              </a:extLst>
            </p:cNvPr>
            <p:cNvSpPr txBox="1"/>
            <p:nvPr/>
          </p:nvSpPr>
          <p:spPr>
            <a:xfrm>
              <a:off x="4755539" y="1544758"/>
              <a:ext cx="1346200" cy="30777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Condenser</a:t>
              </a:r>
            </a:p>
          </p:txBody>
        </p:sp>
      </p:grpSp>
      <p:cxnSp>
        <p:nvCxnSpPr>
          <p:cNvPr id="99" name="Straight Arrow Connector 98">
            <a:extLst>
              <a:ext uri="{FF2B5EF4-FFF2-40B4-BE49-F238E27FC236}">
                <a16:creationId xmlns:a16="http://schemas.microsoft.com/office/drawing/2014/main" id="{9E19E37A-ADEB-4EB9-A3A7-77DFB1A93788}"/>
              </a:ext>
            </a:extLst>
          </p:cNvPr>
          <p:cNvCxnSpPr>
            <a:cxnSpLocks/>
            <a:endCxn id="94" idx="1"/>
          </p:cNvCxnSpPr>
          <p:nvPr/>
        </p:nvCxnSpPr>
        <p:spPr bwMode="auto">
          <a:xfrm flipV="1">
            <a:off x="6080257" y="3152357"/>
            <a:ext cx="436039" cy="4469"/>
          </a:xfrm>
          <a:prstGeom prst="straightConnector1">
            <a:avLst/>
          </a:prstGeom>
          <a:noFill/>
          <a:ln w="28575" cap="flat" cmpd="sng" algn="ctr">
            <a:solidFill>
              <a:sysClr val="windowText" lastClr="000000"/>
            </a:solidFill>
            <a:prstDash val="solid"/>
            <a:round/>
            <a:headEnd type="none" w="med" len="med"/>
            <a:tailEnd type="triangle"/>
          </a:ln>
          <a:effectLst>
            <a:outerShdw blurRad="63500" dist="17961" dir="2700000" algn="ctr" rotWithShape="0">
              <a:sysClr val="windowText" lastClr="000000">
                <a:alpha val="74998"/>
              </a:sysClr>
            </a:outerShdw>
          </a:effectLst>
        </p:spPr>
      </p:cxnSp>
      <p:cxnSp>
        <p:nvCxnSpPr>
          <p:cNvPr id="100" name="Straight Connector 99">
            <a:extLst>
              <a:ext uri="{FF2B5EF4-FFF2-40B4-BE49-F238E27FC236}">
                <a16:creationId xmlns:a16="http://schemas.microsoft.com/office/drawing/2014/main" id="{07F1BCA1-6D66-4987-8FF2-372ECBC74145}"/>
              </a:ext>
            </a:extLst>
          </p:cNvPr>
          <p:cNvCxnSpPr/>
          <p:nvPr/>
        </p:nvCxnSpPr>
        <p:spPr bwMode="auto">
          <a:xfrm>
            <a:off x="5487953" y="2577021"/>
            <a:ext cx="209690" cy="14204"/>
          </a:xfrm>
          <a:prstGeom prst="line">
            <a:avLst/>
          </a:prstGeom>
          <a:solidFill>
            <a:srgbClr val="4F81BD"/>
          </a:solidFill>
          <a:ln w="57150" cap="flat" cmpd="sng" algn="ctr">
            <a:solidFill>
              <a:sysClr val="window" lastClr="FFFFFF"/>
            </a:solidFill>
            <a:prstDash val="solid"/>
            <a:round/>
            <a:headEnd type="none" w="med" len="med"/>
            <a:tailEnd type="none" w="med" len="med"/>
          </a:ln>
          <a:effectLst/>
        </p:spPr>
      </p:cxnSp>
      <p:cxnSp>
        <p:nvCxnSpPr>
          <p:cNvPr id="101" name="Straight Arrow Connector 100">
            <a:extLst>
              <a:ext uri="{FF2B5EF4-FFF2-40B4-BE49-F238E27FC236}">
                <a16:creationId xmlns:a16="http://schemas.microsoft.com/office/drawing/2014/main" id="{92646ABC-4FA5-4B63-B5A6-1B9F6B046DC1}"/>
              </a:ext>
            </a:extLst>
          </p:cNvPr>
          <p:cNvCxnSpPr>
            <a:stCxn id="84" idx="3"/>
            <a:endCxn id="81" idx="1"/>
          </p:cNvCxnSpPr>
          <p:nvPr/>
        </p:nvCxnSpPr>
        <p:spPr>
          <a:xfrm flipV="1">
            <a:off x="8985907" y="3149634"/>
            <a:ext cx="278594" cy="3869"/>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nvGrpSpPr>
          <p:cNvPr id="102" name="Group 101">
            <a:extLst>
              <a:ext uri="{FF2B5EF4-FFF2-40B4-BE49-F238E27FC236}">
                <a16:creationId xmlns:a16="http://schemas.microsoft.com/office/drawing/2014/main" id="{34811CE8-5B71-470B-B351-4C178FA296E9}"/>
              </a:ext>
            </a:extLst>
          </p:cNvPr>
          <p:cNvGrpSpPr/>
          <p:nvPr/>
        </p:nvGrpSpPr>
        <p:grpSpPr>
          <a:xfrm>
            <a:off x="3342300" y="2842455"/>
            <a:ext cx="1009650" cy="481445"/>
            <a:chOff x="1958900" y="3917373"/>
            <a:chExt cx="1346200" cy="641927"/>
          </a:xfrm>
        </p:grpSpPr>
        <p:sp>
          <p:nvSpPr>
            <p:cNvPr id="103" name="TextBox 102">
              <a:extLst>
                <a:ext uri="{FF2B5EF4-FFF2-40B4-BE49-F238E27FC236}">
                  <a16:creationId xmlns:a16="http://schemas.microsoft.com/office/drawing/2014/main" id="{10D1C176-6CA0-4C2A-B070-2575FACC6278}"/>
                </a:ext>
              </a:extLst>
            </p:cNvPr>
            <p:cNvSpPr txBox="1"/>
            <p:nvPr/>
          </p:nvSpPr>
          <p:spPr>
            <a:xfrm>
              <a:off x="1958900" y="4099837"/>
              <a:ext cx="1346200" cy="30777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rPr>
                <a:t>Outlet Hopper</a:t>
              </a:r>
            </a:p>
          </p:txBody>
        </p:sp>
        <p:sp>
          <p:nvSpPr>
            <p:cNvPr id="104" name="Rectangle 103">
              <a:extLst>
                <a:ext uri="{FF2B5EF4-FFF2-40B4-BE49-F238E27FC236}">
                  <a16:creationId xmlns:a16="http://schemas.microsoft.com/office/drawing/2014/main" id="{B6165264-E6AD-4AC0-A726-F9F1AD675B9D}"/>
                </a:ext>
              </a:extLst>
            </p:cNvPr>
            <p:cNvSpPr/>
            <p:nvPr/>
          </p:nvSpPr>
          <p:spPr bwMode="auto">
            <a:xfrm>
              <a:off x="2023918" y="3917373"/>
              <a:ext cx="1242290" cy="641927"/>
            </a:xfrm>
            <a:prstGeom prst="rect">
              <a:avLst/>
            </a:prstGeom>
            <a:no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grpSp>
      <p:grpSp>
        <p:nvGrpSpPr>
          <p:cNvPr id="105" name="Group 104">
            <a:extLst>
              <a:ext uri="{FF2B5EF4-FFF2-40B4-BE49-F238E27FC236}">
                <a16:creationId xmlns:a16="http://schemas.microsoft.com/office/drawing/2014/main" id="{2030E720-47B5-4C5A-A11D-061F200203A6}"/>
              </a:ext>
            </a:extLst>
          </p:cNvPr>
          <p:cNvGrpSpPr/>
          <p:nvPr/>
        </p:nvGrpSpPr>
        <p:grpSpPr>
          <a:xfrm>
            <a:off x="2068816" y="2842338"/>
            <a:ext cx="1016565" cy="481445"/>
            <a:chOff x="1955125" y="3917373"/>
            <a:chExt cx="1346200" cy="641927"/>
          </a:xfrm>
        </p:grpSpPr>
        <p:sp>
          <p:nvSpPr>
            <p:cNvPr id="106" name="TextBox 105">
              <a:extLst>
                <a:ext uri="{FF2B5EF4-FFF2-40B4-BE49-F238E27FC236}">
                  <a16:creationId xmlns:a16="http://schemas.microsoft.com/office/drawing/2014/main" id="{D5452D64-F1A7-4C14-90B2-BC4F9976E870}"/>
                </a:ext>
              </a:extLst>
            </p:cNvPr>
            <p:cNvSpPr txBox="1"/>
            <p:nvPr/>
          </p:nvSpPr>
          <p:spPr>
            <a:xfrm>
              <a:off x="1955125" y="3974616"/>
              <a:ext cx="1346200" cy="492443"/>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rPr>
                <a:t>Spent Soil Disposal</a:t>
              </a:r>
            </a:p>
          </p:txBody>
        </p:sp>
        <p:sp>
          <p:nvSpPr>
            <p:cNvPr id="107" name="Rectangle 106">
              <a:extLst>
                <a:ext uri="{FF2B5EF4-FFF2-40B4-BE49-F238E27FC236}">
                  <a16:creationId xmlns:a16="http://schemas.microsoft.com/office/drawing/2014/main" id="{764CB831-D227-4943-B6CB-E5E942AB8BFA}"/>
                </a:ext>
              </a:extLst>
            </p:cNvPr>
            <p:cNvSpPr/>
            <p:nvPr/>
          </p:nvSpPr>
          <p:spPr bwMode="auto">
            <a:xfrm>
              <a:off x="2023918" y="3917373"/>
              <a:ext cx="1242290" cy="641927"/>
            </a:xfrm>
            <a:prstGeom prst="rect">
              <a:avLst/>
            </a:prstGeom>
            <a:no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grpSp>
      <p:cxnSp>
        <p:nvCxnSpPr>
          <p:cNvPr id="108" name="Straight Arrow Connector 107">
            <a:extLst>
              <a:ext uri="{FF2B5EF4-FFF2-40B4-BE49-F238E27FC236}">
                <a16:creationId xmlns:a16="http://schemas.microsoft.com/office/drawing/2014/main" id="{63F64B34-62C8-4500-9F46-C6AFB61EF34B}"/>
              </a:ext>
            </a:extLst>
          </p:cNvPr>
          <p:cNvCxnSpPr>
            <a:stCxn id="104" idx="1"/>
            <a:endCxn id="107" idx="3"/>
          </p:cNvCxnSpPr>
          <p:nvPr/>
        </p:nvCxnSpPr>
        <p:spPr>
          <a:xfrm flipH="1" flipV="1">
            <a:off x="3058862" y="3083061"/>
            <a:ext cx="332202" cy="117"/>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nvGrpSpPr>
          <p:cNvPr id="109" name="Group 108">
            <a:extLst>
              <a:ext uri="{FF2B5EF4-FFF2-40B4-BE49-F238E27FC236}">
                <a16:creationId xmlns:a16="http://schemas.microsoft.com/office/drawing/2014/main" id="{9CCEA408-7D71-4039-ABED-6892B6B34B7F}"/>
              </a:ext>
            </a:extLst>
          </p:cNvPr>
          <p:cNvGrpSpPr/>
          <p:nvPr/>
        </p:nvGrpSpPr>
        <p:grpSpPr>
          <a:xfrm>
            <a:off x="5111920" y="2916674"/>
            <a:ext cx="1009650" cy="481445"/>
            <a:chOff x="1958900" y="3917373"/>
            <a:chExt cx="1346200" cy="641927"/>
          </a:xfrm>
          <a:solidFill>
            <a:schemeClr val="accent1">
              <a:lumMod val="20000"/>
              <a:lumOff val="80000"/>
            </a:schemeClr>
          </a:solidFill>
        </p:grpSpPr>
        <p:sp>
          <p:nvSpPr>
            <p:cNvPr id="111" name="Rectangle 110">
              <a:extLst>
                <a:ext uri="{FF2B5EF4-FFF2-40B4-BE49-F238E27FC236}">
                  <a16:creationId xmlns:a16="http://schemas.microsoft.com/office/drawing/2014/main" id="{E322F522-1E75-4F6B-965D-BD7F7DA8EA39}"/>
                </a:ext>
              </a:extLst>
            </p:cNvPr>
            <p:cNvSpPr/>
            <p:nvPr/>
          </p:nvSpPr>
          <p:spPr bwMode="auto">
            <a:xfrm>
              <a:off x="2023918" y="3917373"/>
              <a:ext cx="1242290" cy="641927"/>
            </a:xfrm>
            <a:prstGeom prst="rect">
              <a:avLst/>
            </a:prstGeom>
            <a:grp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110" name="TextBox 109">
              <a:extLst>
                <a:ext uri="{FF2B5EF4-FFF2-40B4-BE49-F238E27FC236}">
                  <a16:creationId xmlns:a16="http://schemas.microsoft.com/office/drawing/2014/main" id="{40B70201-C2EA-41B8-8153-AE9734F5AD2F}"/>
                </a:ext>
              </a:extLst>
            </p:cNvPr>
            <p:cNvSpPr txBox="1"/>
            <p:nvPr/>
          </p:nvSpPr>
          <p:spPr>
            <a:xfrm>
              <a:off x="1958900" y="4099837"/>
              <a:ext cx="1346200" cy="30777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Water Cleanup</a:t>
              </a:r>
            </a:p>
          </p:txBody>
        </p:sp>
      </p:grpSp>
      <p:cxnSp>
        <p:nvCxnSpPr>
          <p:cNvPr id="112" name="Straight Arrow Connector 111">
            <a:extLst>
              <a:ext uri="{FF2B5EF4-FFF2-40B4-BE49-F238E27FC236}">
                <a16:creationId xmlns:a16="http://schemas.microsoft.com/office/drawing/2014/main" id="{A8B42318-5A2C-42CB-8304-6325819BD4EF}"/>
              </a:ext>
            </a:extLst>
          </p:cNvPr>
          <p:cNvCxnSpPr>
            <a:stCxn id="94" idx="0"/>
            <a:endCxn id="134" idx="2"/>
          </p:cNvCxnSpPr>
          <p:nvPr/>
        </p:nvCxnSpPr>
        <p:spPr>
          <a:xfrm flipH="1" flipV="1">
            <a:off x="5644371" y="2550306"/>
            <a:ext cx="1319913" cy="361328"/>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113" name="TextBox 112">
            <a:extLst>
              <a:ext uri="{FF2B5EF4-FFF2-40B4-BE49-F238E27FC236}">
                <a16:creationId xmlns:a16="http://schemas.microsoft.com/office/drawing/2014/main" id="{4B6F9440-CF46-415C-B459-CF218EA0B60C}"/>
              </a:ext>
            </a:extLst>
          </p:cNvPr>
          <p:cNvSpPr txBox="1"/>
          <p:nvPr/>
        </p:nvSpPr>
        <p:spPr>
          <a:xfrm>
            <a:off x="3365415" y="2172018"/>
            <a:ext cx="1009650" cy="369332"/>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rPr>
              <a:t>Carbothermal Reactor</a:t>
            </a:r>
          </a:p>
        </p:txBody>
      </p:sp>
      <p:cxnSp>
        <p:nvCxnSpPr>
          <p:cNvPr id="114" name="Straight Arrow Connector 113">
            <a:extLst>
              <a:ext uri="{FF2B5EF4-FFF2-40B4-BE49-F238E27FC236}">
                <a16:creationId xmlns:a16="http://schemas.microsoft.com/office/drawing/2014/main" id="{52A6EAC2-EF9C-4CB6-811C-80DA8C80CA06}"/>
              </a:ext>
            </a:extLst>
          </p:cNvPr>
          <p:cNvCxnSpPr>
            <a:cxnSpLocks/>
          </p:cNvCxnSpPr>
          <p:nvPr/>
        </p:nvCxnSpPr>
        <p:spPr bwMode="auto">
          <a:xfrm>
            <a:off x="3047470" y="2341206"/>
            <a:ext cx="343594" cy="3228"/>
          </a:xfrm>
          <a:prstGeom prst="straightConnector1">
            <a:avLst/>
          </a:prstGeom>
          <a:noFill/>
          <a:ln w="28575" cap="flat" cmpd="sng" algn="ctr">
            <a:solidFill>
              <a:sysClr val="windowText" lastClr="000000"/>
            </a:solidFill>
            <a:prstDash val="solid"/>
            <a:round/>
            <a:headEnd type="none" w="med" len="med"/>
            <a:tailEnd type="triangle"/>
          </a:ln>
          <a:effectLst>
            <a:outerShdw blurRad="63500" dist="17961" dir="2700000" algn="ctr" rotWithShape="0">
              <a:sysClr val="windowText" lastClr="000000">
                <a:alpha val="74998"/>
              </a:sysClr>
            </a:outerShdw>
          </a:effectLst>
        </p:spPr>
      </p:cxnSp>
      <p:cxnSp>
        <p:nvCxnSpPr>
          <p:cNvPr id="115" name="Straight Arrow Connector 114">
            <a:extLst>
              <a:ext uri="{FF2B5EF4-FFF2-40B4-BE49-F238E27FC236}">
                <a16:creationId xmlns:a16="http://schemas.microsoft.com/office/drawing/2014/main" id="{1D106E3C-5704-4E8C-819A-3D671E0E1EF8}"/>
              </a:ext>
            </a:extLst>
          </p:cNvPr>
          <p:cNvCxnSpPr>
            <a:stCxn id="77" idx="2"/>
            <a:endCxn id="104" idx="0"/>
          </p:cNvCxnSpPr>
          <p:nvPr/>
        </p:nvCxnSpPr>
        <p:spPr>
          <a:xfrm>
            <a:off x="3856923" y="2585224"/>
            <a:ext cx="0" cy="257231"/>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116" name="Straight Connector 115">
            <a:extLst>
              <a:ext uri="{FF2B5EF4-FFF2-40B4-BE49-F238E27FC236}">
                <a16:creationId xmlns:a16="http://schemas.microsoft.com/office/drawing/2014/main" id="{20EDF832-3086-49C7-B88C-402F3E3B0255}"/>
              </a:ext>
            </a:extLst>
          </p:cNvPr>
          <p:cNvCxnSpPr/>
          <p:nvPr/>
        </p:nvCxnSpPr>
        <p:spPr>
          <a:xfrm flipH="1">
            <a:off x="6399410" y="2556809"/>
            <a:ext cx="573818" cy="149585"/>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17" name="Straight Arrow Connector 116">
            <a:extLst>
              <a:ext uri="{FF2B5EF4-FFF2-40B4-BE49-F238E27FC236}">
                <a16:creationId xmlns:a16="http://schemas.microsoft.com/office/drawing/2014/main" id="{B4AB379C-0430-4500-88A3-9DAA1911D1CD}"/>
              </a:ext>
            </a:extLst>
          </p:cNvPr>
          <p:cNvCxnSpPr/>
          <p:nvPr/>
        </p:nvCxnSpPr>
        <p:spPr>
          <a:xfrm flipH="1">
            <a:off x="5656847" y="2763946"/>
            <a:ext cx="556800" cy="142880"/>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118" name="Straight Arrow Connector 117">
            <a:extLst>
              <a:ext uri="{FF2B5EF4-FFF2-40B4-BE49-F238E27FC236}">
                <a16:creationId xmlns:a16="http://schemas.microsoft.com/office/drawing/2014/main" id="{5F89A496-C5A0-43E0-AD4A-811244ED7F16}"/>
              </a:ext>
            </a:extLst>
          </p:cNvPr>
          <p:cNvCxnSpPr/>
          <p:nvPr/>
        </p:nvCxnSpPr>
        <p:spPr>
          <a:xfrm>
            <a:off x="6126505" y="2309583"/>
            <a:ext cx="373264" cy="0"/>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119" name="TextBox 118">
            <a:extLst>
              <a:ext uri="{FF2B5EF4-FFF2-40B4-BE49-F238E27FC236}">
                <a16:creationId xmlns:a16="http://schemas.microsoft.com/office/drawing/2014/main" id="{A2FEAEEC-0642-4AAF-A198-B66353F02027}"/>
              </a:ext>
            </a:extLst>
          </p:cNvPr>
          <p:cNvSpPr txBox="1"/>
          <p:nvPr/>
        </p:nvSpPr>
        <p:spPr>
          <a:xfrm>
            <a:off x="6098670" y="2293130"/>
            <a:ext cx="427684" cy="265457"/>
          </a:xfrm>
          <a:prstGeom prst="rect">
            <a:avLst/>
          </a:prstGeom>
          <a:noFill/>
        </p:spPr>
        <p:txBody>
          <a:bodyPr wrap="square" rtlCol="0">
            <a:spAutoFit/>
          </a:bodyPr>
          <a:lstStyle/>
          <a:p>
            <a:pPr algn="ctr">
              <a:lnSpc>
                <a:spcPct val="150000"/>
              </a:lnSpc>
            </a:pPr>
            <a:r>
              <a:rPr lang="en-US" sz="750">
                <a:solidFill>
                  <a:prstClr val="black"/>
                </a:solidFill>
                <a:ea typeface="Verdana" panose="020B0604030504040204" pitchFamily="34" charset="0"/>
                <a:cs typeface="Arial" panose="020B0604020202020204" pitchFamily="34" charset="0"/>
              </a:rPr>
              <a:t>H</a:t>
            </a:r>
            <a:r>
              <a:rPr lang="en-US" sz="750" baseline="-25000">
                <a:solidFill>
                  <a:prstClr val="black"/>
                </a:solidFill>
                <a:ea typeface="Verdana" panose="020B0604030504040204" pitchFamily="34" charset="0"/>
                <a:cs typeface="Arial" panose="020B0604020202020204" pitchFamily="34" charset="0"/>
              </a:rPr>
              <a:t>2</a:t>
            </a:r>
            <a:r>
              <a:rPr lang="en-US" sz="750">
                <a:solidFill>
                  <a:prstClr val="black"/>
                </a:solidFill>
                <a:ea typeface="Verdana" panose="020B0604030504040204" pitchFamily="34" charset="0"/>
                <a:cs typeface="Arial" panose="020B0604020202020204" pitchFamily="34" charset="0"/>
              </a:rPr>
              <a:t>O</a:t>
            </a:r>
          </a:p>
        </p:txBody>
      </p:sp>
      <p:sp>
        <p:nvSpPr>
          <p:cNvPr id="120" name="TextBox 119">
            <a:extLst>
              <a:ext uri="{FF2B5EF4-FFF2-40B4-BE49-F238E27FC236}">
                <a16:creationId xmlns:a16="http://schemas.microsoft.com/office/drawing/2014/main" id="{CE55E316-66FB-407C-A6CE-044BE03A0B02}"/>
              </a:ext>
            </a:extLst>
          </p:cNvPr>
          <p:cNvSpPr txBox="1"/>
          <p:nvPr/>
        </p:nvSpPr>
        <p:spPr>
          <a:xfrm>
            <a:off x="6087222" y="2055581"/>
            <a:ext cx="401650" cy="244106"/>
          </a:xfrm>
          <a:prstGeom prst="rect">
            <a:avLst/>
          </a:prstGeom>
          <a:noFill/>
        </p:spPr>
        <p:txBody>
          <a:bodyPr wrap="square" rtlCol="0">
            <a:spAutoFit/>
          </a:bodyPr>
          <a:lstStyle/>
          <a:p>
            <a:pPr algn="ctr">
              <a:lnSpc>
                <a:spcPct val="150000"/>
              </a:lnSpc>
            </a:pPr>
            <a:r>
              <a:rPr lang="en-US" sz="750">
                <a:solidFill>
                  <a:prstClr val="black"/>
                </a:solidFill>
                <a:ea typeface="Verdana" panose="020B0604030504040204" pitchFamily="34" charset="0"/>
                <a:cs typeface="Arial" panose="020B0604020202020204" pitchFamily="34" charset="0"/>
              </a:rPr>
              <a:t>CH</a:t>
            </a:r>
            <a:r>
              <a:rPr lang="en-US" sz="750" baseline="-25000">
                <a:solidFill>
                  <a:prstClr val="black"/>
                </a:solidFill>
                <a:ea typeface="Verdana" panose="020B0604030504040204" pitchFamily="34" charset="0"/>
                <a:cs typeface="Arial" panose="020B0604020202020204" pitchFamily="34" charset="0"/>
              </a:rPr>
              <a:t>4</a:t>
            </a:r>
          </a:p>
        </p:txBody>
      </p:sp>
      <p:sp>
        <p:nvSpPr>
          <p:cNvPr id="121" name="TextBox 120">
            <a:extLst>
              <a:ext uri="{FF2B5EF4-FFF2-40B4-BE49-F238E27FC236}">
                <a16:creationId xmlns:a16="http://schemas.microsoft.com/office/drawing/2014/main" id="{2C33F8A1-4456-4F67-B898-F4C4AE8946A5}"/>
              </a:ext>
            </a:extLst>
          </p:cNvPr>
          <p:cNvSpPr txBox="1"/>
          <p:nvPr/>
        </p:nvSpPr>
        <p:spPr>
          <a:xfrm>
            <a:off x="6728228" y="2677291"/>
            <a:ext cx="345815" cy="244106"/>
          </a:xfrm>
          <a:prstGeom prst="rect">
            <a:avLst/>
          </a:prstGeom>
          <a:noFill/>
        </p:spPr>
        <p:txBody>
          <a:bodyPr wrap="square" rtlCol="0">
            <a:spAutoFit/>
          </a:bodyPr>
          <a:lstStyle/>
          <a:p>
            <a:pPr algn="ctr">
              <a:lnSpc>
                <a:spcPct val="150000"/>
              </a:lnSpc>
            </a:pPr>
            <a:r>
              <a:rPr lang="en-US" sz="750">
                <a:solidFill>
                  <a:prstClr val="black"/>
                </a:solidFill>
                <a:ea typeface="Verdana" panose="020B0604030504040204" pitchFamily="34" charset="0"/>
                <a:cs typeface="Arial" panose="020B0604020202020204" pitchFamily="34" charset="0"/>
              </a:rPr>
              <a:t>H</a:t>
            </a:r>
            <a:r>
              <a:rPr lang="en-US" sz="750" baseline="-25000">
                <a:solidFill>
                  <a:prstClr val="black"/>
                </a:solidFill>
                <a:ea typeface="Verdana" panose="020B0604030504040204" pitchFamily="34" charset="0"/>
                <a:cs typeface="Arial" panose="020B0604020202020204" pitchFamily="34" charset="0"/>
              </a:rPr>
              <a:t>2</a:t>
            </a:r>
          </a:p>
        </p:txBody>
      </p:sp>
      <p:sp>
        <p:nvSpPr>
          <p:cNvPr id="122" name="TextBox 121">
            <a:extLst>
              <a:ext uri="{FF2B5EF4-FFF2-40B4-BE49-F238E27FC236}">
                <a16:creationId xmlns:a16="http://schemas.microsoft.com/office/drawing/2014/main" id="{A0742921-C3C9-442E-A4B1-E1FBECBD2A34}"/>
              </a:ext>
            </a:extLst>
          </p:cNvPr>
          <p:cNvSpPr txBox="1"/>
          <p:nvPr/>
        </p:nvSpPr>
        <p:spPr>
          <a:xfrm>
            <a:off x="5416293" y="2649024"/>
            <a:ext cx="496559" cy="265457"/>
          </a:xfrm>
          <a:prstGeom prst="rect">
            <a:avLst/>
          </a:prstGeom>
          <a:noFill/>
        </p:spPr>
        <p:txBody>
          <a:bodyPr wrap="square" rtlCol="0">
            <a:spAutoFit/>
          </a:bodyPr>
          <a:lstStyle/>
          <a:p>
            <a:pPr algn="ctr">
              <a:lnSpc>
                <a:spcPct val="150000"/>
              </a:lnSpc>
            </a:pPr>
            <a:r>
              <a:rPr lang="en-US" sz="750">
                <a:solidFill>
                  <a:prstClr val="black"/>
                </a:solidFill>
                <a:ea typeface="Verdana" panose="020B0604030504040204" pitchFamily="34" charset="0"/>
                <a:cs typeface="Arial" panose="020B0604020202020204" pitchFamily="34" charset="0"/>
              </a:rPr>
              <a:t>H</a:t>
            </a:r>
            <a:r>
              <a:rPr lang="en-US" sz="750" baseline="-25000">
                <a:solidFill>
                  <a:prstClr val="black"/>
                </a:solidFill>
                <a:ea typeface="Verdana" panose="020B0604030504040204" pitchFamily="34" charset="0"/>
                <a:cs typeface="Arial" panose="020B0604020202020204" pitchFamily="34" charset="0"/>
              </a:rPr>
              <a:t>2</a:t>
            </a:r>
            <a:r>
              <a:rPr lang="en-US" sz="750">
                <a:solidFill>
                  <a:prstClr val="black"/>
                </a:solidFill>
                <a:ea typeface="Verdana" panose="020B0604030504040204" pitchFamily="34" charset="0"/>
                <a:cs typeface="Arial" panose="020B0604020202020204" pitchFamily="34" charset="0"/>
              </a:rPr>
              <a:t>O</a:t>
            </a:r>
          </a:p>
        </p:txBody>
      </p:sp>
      <p:sp>
        <p:nvSpPr>
          <p:cNvPr id="123" name="TextBox 122">
            <a:extLst>
              <a:ext uri="{FF2B5EF4-FFF2-40B4-BE49-F238E27FC236}">
                <a16:creationId xmlns:a16="http://schemas.microsoft.com/office/drawing/2014/main" id="{C49D4DC6-DFDB-425D-A29B-7943DF708019}"/>
              </a:ext>
            </a:extLst>
          </p:cNvPr>
          <p:cNvSpPr txBox="1"/>
          <p:nvPr/>
        </p:nvSpPr>
        <p:spPr>
          <a:xfrm>
            <a:off x="7390432" y="3131782"/>
            <a:ext cx="354793" cy="244106"/>
          </a:xfrm>
          <a:prstGeom prst="rect">
            <a:avLst/>
          </a:prstGeom>
          <a:noFill/>
        </p:spPr>
        <p:txBody>
          <a:bodyPr wrap="square" rtlCol="0">
            <a:spAutoFit/>
          </a:bodyPr>
          <a:lstStyle/>
          <a:p>
            <a:pPr algn="ctr">
              <a:lnSpc>
                <a:spcPct val="150000"/>
              </a:lnSpc>
            </a:pPr>
            <a:r>
              <a:rPr lang="en-US" sz="750">
                <a:solidFill>
                  <a:prstClr val="black"/>
                </a:solidFill>
                <a:ea typeface="Verdana" panose="020B0604030504040204" pitchFamily="34" charset="0"/>
                <a:cs typeface="Arial" panose="020B0604020202020204" pitchFamily="34" charset="0"/>
              </a:rPr>
              <a:t>O</a:t>
            </a:r>
            <a:r>
              <a:rPr lang="en-US" sz="750" baseline="-25000">
                <a:solidFill>
                  <a:prstClr val="black"/>
                </a:solidFill>
                <a:ea typeface="Verdana" panose="020B0604030504040204" pitchFamily="34" charset="0"/>
                <a:cs typeface="Arial" panose="020B0604020202020204" pitchFamily="34" charset="0"/>
              </a:rPr>
              <a:t>2</a:t>
            </a:r>
          </a:p>
        </p:txBody>
      </p:sp>
      <p:sp>
        <p:nvSpPr>
          <p:cNvPr id="124" name="TextBox 123">
            <a:extLst>
              <a:ext uri="{FF2B5EF4-FFF2-40B4-BE49-F238E27FC236}">
                <a16:creationId xmlns:a16="http://schemas.microsoft.com/office/drawing/2014/main" id="{4A68F445-A663-4E6A-A5F6-733B868EF466}"/>
              </a:ext>
            </a:extLst>
          </p:cNvPr>
          <p:cNvSpPr txBox="1"/>
          <p:nvPr/>
        </p:nvSpPr>
        <p:spPr>
          <a:xfrm>
            <a:off x="4269870" y="2041016"/>
            <a:ext cx="1019292" cy="244106"/>
          </a:xfrm>
          <a:prstGeom prst="rect">
            <a:avLst/>
          </a:prstGeom>
          <a:noFill/>
        </p:spPr>
        <p:txBody>
          <a:bodyPr wrap="square" rtlCol="0">
            <a:spAutoFit/>
          </a:bodyPr>
          <a:lstStyle/>
          <a:p>
            <a:pPr algn="ctr">
              <a:lnSpc>
                <a:spcPct val="150000"/>
              </a:lnSpc>
            </a:pPr>
            <a:r>
              <a:rPr lang="en-US" sz="750">
                <a:solidFill>
                  <a:prstClr val="black"/>
                </a:solidFill>
                <a:ea typeface="Verdana" panose="020B0604030504040204" pitchFamily="34" charset="0"/>
                <a:cs typeface="Arial" panose="020B0604020202020204" pitchFamily="34" charset="0"/>
              </a:rPr>
              <a:t>CH</a:t>
            </a:r>
            <a:r>
              <a:rPr lang="en-US" sz="750" baseline="-25000">
                <a:solidFill>
                  <a:prstClr val="black"/>
                </a:solidFill>
                <a:ea typeface="Verdana" panose="020B0604030504040204" pitchFamily="34" charset="0"/>
                <a:cs typeface="Arial" panose="020B0604020202020204" pitchFamily="34" charset="0"/>
              </a:rPr>
              <a:t>4, </a:t>
            </a:r>
            <a:r>
              <a:rPr lang="en-US" sz="750">
                <a:solidFill>
                  <a:prstClr val="black"/>
                </a:solidFill>
                <a:ea typeface="Verdana" panose="020B0604030504040204" pitchFamily="34" charset="0"/>
                <a:cs typeface="Arial" panose="020B0604020202020204" pitchFamily="34" charset="0"/>
              </a:rPr>
              <a:t>CO, H</a:t>
            </a:r>
            <a:r>
              <a:rPr lang="en-US" sz="750" baseline="-25000">
                <a:solidFill>
                  <a:prstClr val="black"/>
                </a:solidFill>
                <a:ea typeface="Verdana" panose="020B0604030504040204" pitchFamily="34" charset="0"/>
                <a:cs typeface="Arial" panose="020B0604020202020204" pitchFamily="34" charset="0"/>
              </a:rPr>
              <a:t>2,</a:t>
            </a:r>
            <a:r>
              <a:rPr lang="en-US" sz="750">
                <a:solidFill>
                  <a:prstClr val="black"/>
                </a:solidFill>
                <a:ea typeface="Verdana" panose="020B0604030504040204" pitchFamily="34" charset="0"/>
                <a:cs typeface="Arial" panose="020B0604020202020204" pitchFamily="34" charset="0"/>
              </a:rPr>
              <a:t> CO</a:t>
            </a:r>
            <a:r>
              <a:rPr lang="en-US" sz="750" baseline="-25000">
                <a:solidFill>
                  <a:prstClr val="black"/>
                </a:solidFill>
                <a:ea typeface="Verdana" panose="020B0604030504040204" pitchFamily="34" charset="0"/>
                <a:cs typeface="Arial" panose="020B0604020202020204" pitchFamily="34" charset="0"/>
              </a:rPr>
              <a:t>2</a:t>
            </a:r>
          </a:p>
        </p:txBody>
      </p:sp>
      <p:cxnSp>
        <p:nvCxnSpPr>
          <p:cNvPr id="125" name="Elbow Connector 66">
            <a:extLst>
              <a:ext uri="{FF2B5EF4-FFF2-40B4-BE49-F238E27FC236}">
                <a16:creationId xmlns:a16="http://schemas.microsoft.com/office/drawing/2014/main" id="{94EBE157-C69D-4D03-B793-D53D400F9979}"/>
              </a:ext>
            </a:extLst>
          </p:cNvPr>
          <p:cNvCxnSpPr>
            <a:stCxn id="98" idx="0"/>
            <a:endCxn id="77" idx="0"/>
          </p:cNvCxnSpPr>
          <p:nvPr/>
        </p:nvCxnSpPr>
        <p:spPr>
          <a:xfrm rot="16200000" flipH="1" flipV="1">
            <a:off x="5393817" y="531967"/>
            <a:ext cx="34917" cy="3108705"/>
          </a:xfrm>
          <a:prstGeom prst="bentConnector3">
            <a:avLst>
              <a:gd name="adj1" fmla="val -1019337"/>
            </a:avLst>
          </a:prstGeom>
          <a:noFill/>
          <a:ln w="25400" cap="flat" cmpd="sng" algn="ctr">
            <a:solidFill>
              <a:srgbClr val="000000"/>
            </a:solidFill>
            <a:prstDash val="solid"/>
            <a:tailEnd type="triangle"/>
          </a:ln>
          <a:effectLst>
            <a:outerShdw blurRad="40000" dist="20000" dir="5400000" rotWithShape="0">
              <a:srgbClr val="000000">
                <a:alpha val="38000"/>
              </a:srgbClr>
            </a:outerShdw>
          </a:effectLst>
        </p:spPr>
      </p:cxnSp>
      <p:sp>
        <p:nvSpPr>
          <p:cNvPr id="126" name="TextBox 125">
            <a:extLst>
              <a:ext uri="{FF2B5EF4-FFF2-40B4-BE49-F238E27FC236}">
                <a16:creationId xmlns:a16="http://schemas.microsoft.com/office/drawing/2014/main" id="{D57A86CB-E307-452C-B92F-D46DAA200BB5}"/>
              </a:ext>
            </a:extLst>
          </p:cNvPr>
          <p:cNvSpPr txBox="1"/>
          <p:nvPr/>
        </p:nvSpPr>
        <p:spPr>
          <a:xfrm>
            <a:off x="5173313" y="1657516"/>
            <a:ext cx="401650" cy="244106"/>
          </a:xfrm>
          <a:prstGeom prst="rect">
            <a:avLst/>
          </a:prstGeom>
          <a:noFill/>
        </p:spPr>
        <p:txBody>
          <a:bodyPr wrap="square" rtlCol="0">
            <a:spAutoFit/>
          </a:bodyPr>
          <a:lstStyle/>
          <a:p>
            <a:pPr algn="ctr">
              <a:lnSpc>
                <a:spcPct val="150000"/>
              </a:lnSpc>
            </a:pPr>
            <a:r>
              <a:rPr lang="en-US" sz="750">
                <a:solidFill>
                  <a:prstClr val="black"/>
                </a:solidFill>
                <a:ea typeface="Verdana" panose="020B0604030504040204" pitchFamily="34" charset="0"/>
                <a:cs typeface="Arial" panose="020B0604020202020204" pitchFamily="34" charset="0"/>
              </a:rPr>
              <a:t>CH</a:t>
            </a:r>
            <a:r>
              <a:rPr lang="en-US" sz="750" baseline="-25000">
                <a:solidFill>
                  <a:prstClr val="black"/>
                </a:solidFill>
                <a:ea typeface="Verdana" panose="020B0604030504040204" pitchFamily="34" charset="0"/>
                <a:cs typeface="Arial" panose="020B0604020202020204" pitchFamily="34" charset="0"/>
              </a:rPr>
              <a:t>4</a:t>
            </a:r>
          </a:p>
        </p:txBody>
      </p:sp>
      <p:sp>
        <p:nvSpPr>
          <p:cNvPr id="130" name="Rectangle 129">
            <a:extLst>
              <a:ext uri="{FF2B5EF4-FFF2-40B4-BE49-F238E27FC236}">
                <a16:creationId xmlns:a16="http://schemas.microsoft.com/office/drawing/2014/main" id="{B07C38D1-C496-43A9-8141-358CD76B5644}"/>
              </a:ext>
            </a:extLst>
          </p:cNvPr>
          <p:cNvSpPr/>
          <p:nvPr/>
        </p:nvSpPr>
        <p:spPr>
          <a:xfrm>
            <a:off x="8030536" y="1976178"/>
            <a:ext cx="3331902" cy="238707"/>
          </a:xfrm>
          <a:prstGeom prst="rect">
            <a:avLst/>
          </a:prstGeom>
          <a:solidFill>
            <a:schemeClr val="accent3">
              <a:lumMod val="40000"/>
              <a:lumOff val="60000"/>
            </a:schemeClr>
          </a:solidFill>
          <a:ln w="19050" cap="flat" cmpd="sng" algn="ctr">
            <a:noFill/>
            <a:prstDash val="dash"/>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31" name="Rectangle 130">
            <a:extLst>
              <a:ext uri="{FF2B5EF4-FFF2-40B4-BE49-F238E27FC236}">
                <a16:creationId xmlns:a16="http://schemas.microsoft.com/office/drawing/2014/main" id="{2C654B66-BCFA-4767-9AC2-67EB8A1AA1F8}"/>
              </a:ext>
            </a:extLst>
          </p:cNvPr>
          <p:cNvSpPr/>
          <p:nvPr/>
        </p:nvSpPr>
        <p:spPr>
          <a:xfrm>
            <a:off x="8030963" y="1462149"/>
            <a:ext cx="3331475" cy="247832"/>
          </a:xfrm>
          <a:prstGeom prst="rect">
            <a:avLst/>
          </a:prstGeom>
          <a:solidFill>
            <a:schemeClr val="accent1">
              <a:lumMod val="20000"/>
              <a:lumOff val="80000"/>
            </a:schemeClr>
          </a:solidFill>
          <a:ln w="19050" cap="flat" cmpd="sng" algn="ctr">
            <a:noFill/>
            <a:prstDash val="dash"/>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nvGrpSpPr>
          <p:cNvPr id="132" name="Group 131">
            <a:extLst>
              <a:ext uri="{FF2B5EF4-FFF2-40B4-BE49-F238E27FC236}">
                <a16:creationId xmlns:a16="http://schemas.microsoft.com/office/drawing/2014/main" id="{30687C57-4D59-46A3-BFA5-C49868EBC79F}"/>
              </a:ext>
            </a:extLst>
          </p:cNvPr>
          <p:cNvGrpSpPr/>
          <p:nvPr/>
        </p:nvGrpSpPr>
        <p:grpSpPr>
          <a:xfrm>
            <a:off x="5171242" y="2068861"/>
            <a:ext cx="970804" cy="481445"/>
            <a:chOff x="3059640" y="1352600"/>
            <a:chExt cx="1346200" cy="641927"/>
          </a:xfrm>
          <a:solidFill>
            <a:schemeClr val="accent1">
              <a:lumMod val="20000"/>
              <a:lumOff val="80000"/>
            </a:schemeClr>
          </a:solidFill>
        </p:grpSpPr>
        <p:sp>
          <p:nvSpPr>
            <p:cNvPr id="134" name="Rectangle 133">
              <a:extLst>
                <a:ext uri="{FF2B5EF4-FFF2-40B4-BE49-F238E27FC236}">
                  <a16:creationId xmlns:a16="http://schemas.microsoft.com/office/drawing/2014/main" id="{E41654D8-A521-4125-A5F2-6C01ED600524}"/>
                </a:ext>
              </a:extLst>
            </p:cNvPr>
            <p:cNvSpPr/>
            <p:nvPr/>
          </p:nvSpPr>
          <p:spPr bwMode="auto">
            <a:xfrm>
              <a:off x="3094576" y="1352600"/>
              <a:ext cx="1242290" cy="641927"/>
            </a:xfrm>
            <a:prstGeom prst="rect">
              <a:avLst/>
            </a:prstGeom>
            <a:grp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133" name="TextBox 132">
              <a:extLst>
                <a:ext uri="{FF2B5EF4-FFF2-40B4-BE49-F238E27FC236}">
                  <a16:creationId xmlns:a16="http://schemas.microsoft.com/office/drawing/2014/main" id="{735AC54A-0A21-476D-B00E-D7917D4CCB2E}"/>
                </a:ext>
              </a:extLst>
            </p:cNvPr>
            <p:cNvSpPr txBox="1"/>
            <p:nvPr/>
          </p:nvSpPr>
          <p:spPr>
            <a:xfrm>
              <a:off x="3059640" y="1467160"/>
              <a:ext cx="1346200" cy="492443"/>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Sabatier Reactor</a:t>
              </a:r>
            </a:p>
          </p:txBody>
        </p:sp>
      </p:grpSp>
      <p:pic>
        <p:nvPicPr>
          <p:cNvPr id="135" name="Picture 134">
            <a:extLst>
              <a:ext uri="{FF2B5EF4-FFF2-40B4-BE49-F238E27FC236}">
                <a16:creationId xmlns:a16="http://schemas.microsoft.com/office/drawing/2014/main" id="{1A721985-ACD2-4BB7-9CBB-2E2370EEB890}"/>
              </a:ext>
            </a:extLst>
          </p:cNvPr>
          <p:cNvPicPr>
            <a:picLocks noChangeAspect="1"/>
          </p:cNvPicPr>
          <p:nvPr/>
        </p:nvPicPr>
        <p:blipFill rotWithShape="1">
          <a:blip r:embed="rId4"/>
          <a:srcRect l="5445" r="6991"/>
          <a:stretch/>
        </p:blipFill>
        <p:spPr>
          <a:xfrm>
            <a:off x="850072" y="2655246"/>
            <a:ext cx="935236" cy="635436"/>
          </a:xfrm>
          <a:prstGeom prst="rect">
            <a:avLst/>
          </a:prstGeom>
        </p:spPr>
      </p:pic>
      <p:pic>
        <p:nvPicPr>
          <p:cNvPr id="136" name="Picture 135">
            <a:extLst>
              <a:ext uri="{FF2B5EF4-FFF2-40B4-BE49-F238E27FC236}">
                <a16:creationId xmlns:a16="http://schemas.microsoft.com/office/drawing/2014/main" id="{A35B8912-BF99-410A-8400-3E211B62326C}"/>
              </a:ext>
            </a:extLst>
          </p:cNvPr>
          <p:cNvPicPr>
            <a:picLocks noChangeAspect="1"/>
          </p:cNvPicPr>
          <p:nvPr/>
        </p:nvPicPr>
        <p:blipFill>
          <a:blip r:embed="rId5"/>
          <a:stretch>
            <a:fillRect/>
          </a:stretch>
        </p:blipFill>
        <p:spPr>
          <a:xfrm>
            <a:off x="10308090" y="2887363"/>
            <a:ext cx="396168" cy="494812"/>
          </a:xfrm>
          <a:prstGeom prst="rect">
            <a:avLst/>
          </a:prstGeom>
        </p:spPr>
      </p:pic>
      <p:grpSp>
        <p:nvGrpSpPr>
          <p:cNvPr id="137" name="Group 136">
            <a:extLst>
              <a:ext uri="{FF2B5EF4-FFF2-40B4-BE49-F238E27FC236}">
                <a16:creationId xmlns:a16="http://schemas.microsoft.com/office/drawing/2014/main" id="{AC609FFA-F7B5-4DC6-AB74-E7FB962D9116}"/>
              </a:ext>
            </a:extLst>
          </p:cNvPr>
          <p:cNvGrpSpPr/>
          <p:nvPr/>
        </p:nvGrpSpPr>
        <p:grpSpPr>
          <a:xfrm>
            <a:off x="2066988" y="1421175"/>
            <a:ext cx="1009650" cy="481445"/>
            <a:chOff x="1989720" y="3917373"/>
            <a:chExt cx="1346200" cy="641927"/>
          </a:xfrm>
        </p:grpSpPr>
        <p:sp>
          <p:nvSpPr>
            <p:cNvPr id="138" name="TextBox 137">
              <a:extLst>
                <a:ext uri="{FF2B5EF4-FFF2-40B4-BE49-F238E27FC236}">
                  <a16:creationId xmlns:a16="http://schemas.microsoft.com/office/drawing/2014/main" id="{26EA5FD4-F4D8-4480-A1EA-8E0F7AFB16B0}"/>
                </a:ext>
              </a:extLst>
            </p:cNvPr>
            <p:cNvSpPr txBox="1"/>
            <p:nvPr/>
          </p:nvSpPr>
          <p:spPr>
            <a:xfrm>
              <a:off x="1989720" y="4008358"/>
              <a:ext cx="1346200" cy="30777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rPr>
                <a:t>Methane Gas</a:t>
              </a:r>
            </a:p>
          </p:txBody>
        </p:sp>
        <p:sp>
          <p:nvSpPr>
            <p:cNvPr id="139" name="Rectangle 138">
              <a:extLst>
                <a:ext uri="{FF2B5EF4-FFF2-40B4-BE49-F238E27FC236}">
                  <a16:creationId xmlns:a16="http://schemas.microsoft.com/office/drawing/2014/main" id="{40BDA81F-F01F-4C3F-A315-4A56E1721AF1}"/>
                </a:ext>
              </a:extLst>
            </p:cNvPr>
            <p:cNvSpPr/>
            <p:nvPr/>
          </p:nvSpPr>
          <p:spPr bwMode="auto">
            <a:xfrm>
              <a:off x="2023918" y="3917373"/>
              <a:ext cx="1242290" cy="641927"/>
            </a:xfrm>
            <a:prstGeom prst="rect">
              <a:avLst/>
            </a:prstGeom>
            <a:no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grpSp>
      <p:cxnSp>
        <p:nvCxnSpPr>
          <p:cNvPr id="140" name="Straight Arrow Connector 139">
            <a:extLst>
              <a:ext uri="{FF2B5EF4-FFF2-40B4-BE49-F238E27FC236}">
                <a16:creationId xmlns:a16="http://schemas.microsoft.com/office/drawing/2014/main" id="{A4F7FE35-ED2F-4D6C-A6DE-CCC5FB921CDB}"/>
              </a:ext>
            </a:extLst>
          </p:cNvPr>
          <p:cNvCxnSpPr/>
          <p:nvPr/>
        </p:nvCxnSpPr>
        <p:spPr>
          <a:xfrm>
            <a:off x="3047470" y="1911676"/>
            <a:ext cx="345306" cy="219392"/>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142" name="TextBox 141">
            <a:extLst>
              <a:ext uri="{FF2B5EF4-FFF2-40B4-BE49-F238E27FC236}">
                <a16:creationId xmlns:a16="http://schemas.microsoft.com/office/drawing/2014/main" id="{7A4273B5-0E23-4420-A0FB-C2B86D6410B6}"/>
              </a:ext>
            </a:extLst>
          </p:cNvPr>
          <p:cNvSpPr txBox="1"/>
          <p:nvPr/>
        </p:nvSpPr>
        <p:spPr>
          <a:xfrm>
            <a:off x="8028640" y="1863539"/>
            <a:ext cx="300283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a:cs typeface="Arial"/>
              </a:rPr>
              <a:t>Common to Mars ISRU and Carbothermal</a:t>
            </a:r>
            <a:r>
              <a:rPr kumimoji="0" lang="en-US" sz="1800" b="0" i="0" u="none" strike="noStrike" kern="0" cap="none" spc="0" normalizeH="0" baseline="0" noProof="0" dirty="0">
                <a:ln>
                  <a:noFill/>
                </a:ln>
                <a:solidFill>
                  <a:prstClr val="black"/>
                </a:solidFill>
                <a:effectLst/>
                <a:uLnTx/>
                <a:uFillTx/>
                <a:latin typeface="Arial"/>
                <a:cs typeface="Arial"/>
              </a:rPr>
              <a:t>	</a:t>
            </a:r>
            <a:endParaRPr kumimoji="0" lang="en-US" sz="1800" b="0" i="0" u="none" strike="noStrike" kern="0" cap="none" spc="0" normalizeH="0" baseline="0" noProof="0" dirty="0">
              <a:ln>
                <a:noFill/>
              </a:ln>
              <a:solidFill>
                <a:prstClr val="black"/>
              </a:solidFill>
              <a:effectLst/>
              <a:uLnTx/>
              <a:uFillTx/>
            </a:endParaRPr>
          </a:p>
        </p:txBody>
      </p:sp>
      <p:cxnSp>
        <p:nvCxnSpPr>
          <p:cNvPr id="143" name="Straight Arrow Connector 142">
            <a:extLst>
              <a:ext uri="{FF2B5EF4-FFF2-40B4-BE49-F238E27FC236}">
                <a16:creationId xmlns:a16="http://schemas.microsoft.com/office/drawing/2014/main" id="{27D80077-FCC0-4F4E-B973-643115DFB8F1}"/>
              </a:ext>
            </a:extLst>
          </p:cNvPr>
          <p:cNvCxnSpPr>
            <a:stCxn id="77" idx="3"/>
            <a:endCxn id="133" idx="1"/>
          </p:cNvCxnSpPr>
          <p:nvPr/>
        </p:nvCxnSpPr>
        <p:spPr>
          <a:xfrm flipV="1">
            <a:off x="4322782" y="2339447"/>
            <a:ext cx="848460" cy="5055"/>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144" name="Title 1">
            <a:extLst>
              <a:ext uri="{FF2B5EF4-FFF2-40B4-BE49-F238E27FC236}">
                <a16:creationId xmlns:a16="http://schemas.microsoft.com/office/drawing/2014/main" id="{9FA19432-6915-41A6-9A15-BB1450796AC4}"/>
              </a:ext>
            </a:extLst>
          </p:cNvPr>
          <p:cNvSpPr txBox="1">
            <a:spLocks/>
          </p:cNvSpPr>
          <p:nvPr/>
        </p:nvSpPr>
        <p:spPr>
          <a:xfrm>
            <a:off x="36935" y="4126920"/>
            <a:ext cx="2489851" cy="544096"/>
          </a:xfrm>
          <a:prstGeom prst="rect">
            <a:avLst/>
          </a:prstGeom>
        </p:spPr>
        <p:txBody>
          <a:bodyPr anchor="ctr">
            <a:noAutofit/>
          </a:bodyPr>
          <a:lstStyle>
            <a:lvl1pPr algn="ctr" defTabSz="457200" rtl="0" eaLnBrk="0" fontAlgn="base" hangingPunct="0">
              <a:spcBef>
                <a:spcPct val="0"/>
              </a:spcBef>
              <a:spcAft>
                <a:spcPct val="0"/>
              </a:spcAft>
              <a:defRPr lang="en-US" sz="2400" kern="1200" baseline="0">
                <a:solidFill>
                  <a:schemeClr val="bg1"/>
                </a:solidFill>
                <a:latin typeface="Arial Bold" charset="0"/>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Bold" charset="0"/>
                <a:ea typeface="ＭＳ Ｐゴシック" charset="-128"/>
              </a:rPr>
              <a:t>End-to-end</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Bold" charset="0"/>
                <a:ea typeface="ＭＳ Ｐゴシック" charset="-128"/>
              </a:rPr>
              <a:t>Mars Propellant Production Process</a:t>
            </a:r>
          </a:p>
        </p:txBody>
      </p:sp>
      <p:grpSp>
        <p:nvGrpSpPr>
          <p:cNvPr id="145" name="Group 144">
            <a:extLst>
              <a:ext uri="{FF2B5EF4-FFF2-40B4-BE49-F238E27FC236}">
                <a16:creationId xmlns:a16="http://schemas.microsoft.com/office/drawing/2014/main" id="{50F4FE9E-1BF5-49EA-81B8-3D2019FF9791}"/>
              </a:ext>
            </a:extLst>
          </p:cNvPr>
          <p:cNvGrpSpPr/>
          <p:nvPr/>
        </p:nvGrpSpPr>
        <p:grpSpPr>
          <a:xfrm>
            <a:off x="9224938" y="4930962"/>
            <a:ext cx="1009650" cy="481445"/>
            <a:chOff x="3499579" y="4312605"/>
            <a:chExt cx="1346200" cy="641927"/>
          </a:xfrm>
          <a:solidFill>
            <a:schemeClr val="accent3">
              <a:lumMod val="40000"/>
              <a:lumOff val="60000"/>
            </a:schemeClr>
          </a:solidFill>
        </p:grpSpPr>
        <p:sp>
          <p:nvSpPr>
            <p:cNvPr id="147" name="Rectangle 146">
              <a:extLst>
                <a:ext uri="{FF2B5EF4-FFF2-40B4-BE49-F238E27FC236}">
                  <a16:creationId xmlns:a16="http://schemas.microsoft.com/office/drawing/2014/main" id="{EFCB1D3A-7737-42F4-BD28-2A346EFACD88}"/>
                </a:ext>
              </a:extLst>
            </p:cNvPr>
            <p:cNvSpPr/>
            <p:nvPr/>
          </p:nvSpPr>
          <p:spPr bwMode="auto">
            <a:xfrm>
              <a:off x="3551534" y="4312605"/>
              <a:ext cx="1242290" cy="641927"/>
            </a:xfrm>
            <a:prstGeom prst="rect">
              <a:avLst/>
            </a:prstGeom>
            <a:grp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146" name="TextBox 145">
              <a:extLst>
                <a:ext uri="{FF2B5EF4-FFF2-40B4-BE49-F238E27FC236}">
                  <a16:creationId xmlns:a16="http://schemas.microsoft.com/office/drawing/2014/main" id="{AB08F94A-BCF0-4418-B57F-F8FC64ADB752}"/>
                </a:ext>
              </a:extLst>
            </p:cNvPr>
            <p:cNvSpPr txBox="1"/>
            <p:nvPr/>
          </p:nvSpPr>
          <p:spPr>
            <a:xfrm>
              <a:off x="3499579" y="4402736"/>
              <a:ext cx="1346200" cy="492443"/>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O2 Liquefaction &amp; Maintenance</a:t>
              </a:r>
            </a:p>
          </p:txBody>
        </p:sp>
      </p:grpSp>
      <p:grpSp>
        <p:nvGrpSpPr>
          <p:cNvPr id="148" name="Group 147">
            <a:extLst>
              <a:ext uri="{FF2B5EF4-FFF2-40B4-BE49-F238E27FC236}">
                <a16:creationId xmlns:a16="http://schemas.microsoft.com/office/drawing/2014/main" id="{10209F5C-597B-424E-B389-191F86A4C48B}"/>
              </a:ext>
            </a:extLst>
          </p:cNvPr>
          <p:cNvGrpSpPr/>
          <p:nvPr/>
        </p:nvGrpSpPr>
        <p:grpSpPr>
          <a:xfrm>
            <a:off x="8014626" y="4934831"/>
            <a:ext cx="1009650" cy="481445"/>
            <a:chOff x="1570400" y="5066933"/>
            <a:chExt cx="1346200" cy="641927"/>
          </a:xfrm>
          <a:solidFill>
            <a:schemeClr val="accent3">
              <a:lumMod val="40000"/>
              <a:lumOff val="60000"/>
            </a:schemeClr>
          </a:solidFill>
        </p:grpSpPr>
        <p:sp>
          <p:nvSpPr>
            <p:cNvPr id="150" name="Rectangle 149">
              <a:extLst>
                <a:ext uri="{FF2B5EF4-FFF2-40B4-BE49-F238E27FC236}">
                  <a16:creationId xmlns:a16="http://schemas.microsoft.com/office/drawing/2014/main" id="{793C4844-224B-4B2A-9794-B47BFF3850D6}"/>
                </a:ext>
              </a:extLst>
            </p:cNvPr>
            <p:cNvSpPr/>
            <p:nvPr/>
          </p:nvSpPr>
          <p:spPr bwMode="auto">
            <a:xfrm>
              <a:off x="1622355" y="5066933"/>
              <a:ext cx="1242290" cy="641927"/>
            </a:xfrm>
            <a:prstGeom prst="rect">
              <a:avLst/>
            </a:prstGeom>
            <a:grp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149" name="TextBox 148">
              <a:extLst>
                <a:ext uri="{FF2B5EF4-FFF2-40B4-BE49-F238E27FC236}">
                  <a16:creationId xmlns:a16="http://schemas.microsoft.com/office/drawing/2014/main" id="{D48CBD7E-7567-4A69-93E9-3D165B44627C}"/>
                </a:ext>
              </a:extLst>
            </p:cNvPr>
            <p:cNvSpPr txBox="1"/>
            <p:nvPr/>
          </p:nvSpPr>
          <p:spPr>
            <a:xfrm>
              <a:off x="1570400" y="5249397"/>
              <a:ext cx="1346200" cy="30777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O2 Dryer</a:t>
              </a:r>
            </a:p>
          </p:txBody>
        </p:sp>
      </p:grpSp>
      <p:grpSp>
        <p:nvGrpSpPr>
          <p:cNvPr id="151" name="Group 150">
            <a:extLst>
              <a:ext uri="{FF2B5EF4-FFF2-40B4-BE49-F238E27FC236}">
                <a16:creationId xmlns:a16="http://schemas.microsoft.com/office/drawing/2014/main" id="{A643D963-5CA3-4A51-A013-E22F70857F73}"/>
              </a:ext>
            </a:extLst>
          </p:cNvPr>
          <p:cNvGrpSpPr/>
          <p:nvPr/>
        </p:nvGrpSpPr>
        <p:grpSpPr>
          <a:xfrm>
            <a:off x="2074729" y="4981672"/>
            <a:ext cx="1009650" cy="481445"/>
            <a:chOff x="1958900" y="3917373"/>
            <a:chExt cx="1346200" cy="641927"/>
          </a:xfrm>
          <a:solidFill>
            <a:schemeClr val="accent3">
              <a:lumMod val="40000"/>
              <a:lumOff val="60000"/>
            </a:schemeClr>
          </a:solidFill>
        </p:grpSpPr>
        <p:sp>
          <p:nvSpPr>
            <p:cNvPr id="153" name="Rectangle 152">
              <a:extLst>
                <a:ext uri="{FF2B5EF4-FFF2-40B4-BE49-F238E27FC236}">
                  <a16:creationId xmlns:a16="http://schemas.microsoft.com/office/drawing/2014/main" id="{F5A9B309-5BCA-4E60-A53B-170A4B603C9B}"/>
                </a:ext>
              </a:extLst>
            </p:cNvPr>
            <p:cNvSpPr/>
            <p:nvPr/>
          </p:nvSpPr>
          <p:spPr bwMode="auto">
            <a:xfrm>
              <a:off x="2023918" y="3917373"/>
              <a:ext cx="1242290" cy="641927"/>
            </a:xfrm>
            <a:prstGeom prst="rect">
              <a:avLst/>
            </a:prstGeom>
            <a:grp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152" name="TextBox 151">
              <a:extLst>
                <a:ext uri="{FF2B5EF4-FFF2-40B4-BE49-F238E27FC236}">
                  <a16:creationId xmlns:a16="http://schemas.microsoft.com/office/drawing/2014/main" id="{E92CBC48-3587-4130-9D64-C8DE091EEA9D}"/>
                </a:ext>
              </a:extLst>
            </p:cNvPr>
            <p:cNvSpPr txBox="1"/>
            <p:nvPr/>
          </p:nvSpPr>
          <p:spPr>
            <a:xfrm>
              <a:off x="1958900" y="4099837"/>
              <a:ext cx="1346200" cy="30777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Inlet Hopper</a:t>
              </a:r>
            </a:p>
          </p:txBody>
        </p:sp>
      </p:grpSp>
      <p:grpSp>
        <p:nvGrpSpPr>
          <p:cNvPr id="154" name="Group 153">
            <a:extLst>
              <a:ext uri="{FF2B5EF4-FFF2-40B4-BE49-F238E27FC236}">
                <a16:creationId xmlns:a16="http://schemas.microsoft.com/office/drawing/2014/main" id="{6B4FB4FE-BCD1-4063-8B15-FD5E830BFC72}"/>
              </a:ext>
            </a:extLst>
          </p:cNvPr>
          <p:cNvGrpSpPr/>
          <p:nvPr/>
        </p:nvGrpSpPr>
        <p:grpSpPr>
          <a:xfrm>
            <a:off x="795898" y="4978161"/>
            <a:ext cx="1009650" cy="481445"/>
            <a:chOff x="1958900" y="3917373"/>
            <a:chExt cx="1346200" cy="641927"/>
          </a:xfrm>
        </p:grpSpPr>
        <p:sp>
          <p:nvSpPr>
            <p:cNvPr id="156" name="Rectangle 155">
              <a:extLst>
                <a:ext uri="{FF2B5EF4-FFF2-40B4-BE49-F238E27FC236}">
                  <a16:creationId xmlns:a16="http://schemas.microsoft.com/office/drawing/2014/main" id="{00BAFCA5-F109-40DC-980A-8D80434D0009}"/>
                </a:ext>
              </a:extLst>
            </p:cNvPr>
            <p:cNvSpPr/>
            <p:nvPr/>
          </p:nvSpPr>
          <p:spPr bwMode="auto">
            <a:xfrm>
              <a:off x="2023918" y="3917373"/>
              <a:ext cx="1242290" cy="641927"/>
            </a:xfrm>
            <a:prstGeom prst="rect">
              <a:avLst/>
            </a:prstGeom>
            <a:solidFill>
              <a:schemeClr val="accent3">
                <a:lumMod val="40000"/>
                <a:lumOff val="60000"/>
              </a:schemeClr>
            </a:solid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155" name="TextBox 154">
              <a:extLst>
                <a:ext uri="{FF2B5EF4-FFF2-40B4-BE49-F238E27FC236}">
                  <a16:creationId xmlns:a16="http://schemas.microsoft.com/office/drawing/2014/main" id="{2214BFC2-BCB2-491E-9E88-D046EF46B158}"/>
                </a:ext>
              </a:extLst>
            </p:cNvPr>
            <p:cNvSpPr txBox="1"/>
            <p:nvPr/>
          </p:nvSpPr>
          <p:spPr>
            <a:xfrm>
              <a:off x="1958900" y="4125070"/>
              <a:ext cx="1346200" cy="30777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Soil Excavation</a:t>
              </a:r>
            </a:p>
          </p:txBody>
        </p:sp>
      </p:grpSp>
      <p:cxnSp>
        <p:nvCxnSpPr>
          <p:cNvPr id="157" name="Straight Arrow Connector 156">
            <a:extLst>
              <a:ext uri="{FF2B5EF4-FFF2-40B4-BE49-F238E27FC236}">
                <a16:creationId xmlns:a16="http://schemas.microsoft.com/office/drawing/2014/main" id="{84427DAF-DA5B-44C2-8F95-FBCD7259CCB9}"/>
              </a:ext>
            </a:extLst>
          </p:cNvPr>
          <p:cNvCxnSpPr>
            <a:cxnSpLocks/>
            <a:stCxn id="156" idx="3"/>
            <a:endCxn id="153" idx="1"/>
          </p:cNvCxnSpPr>
          <p:nvPr/>
        </p:nvCxnSpPr>
        <p:spPr bwMode="auto">
          <a:xfrm>
            <a:off x="1776381" y="5218884"/>
            <a:ext cx="347113" cy="3511"/>
          </a:xfrm>
          <a:prstGeom prst="straightConnector1">
            <a:avLst/>
          </a:prstGeom>
          <a:noFill/>
          <a:ln w="28575" cap="flat" cmpd="sng" algn="ctr">
            <a:solidFill>
              <a:sysClr val="windowText" lastClr="000000"/>
            </a:solidFill>
            <a:prstDash val="solid"/>
            <a:round/>
            <a:headEnd type="none" w="med" len="med"/>
            <a:tailEnd type="triangle"/>
          </a:ln>
          <a:effectLst>
            <a:outerShdw blurRad="63500" dist="17961" dir="2700000" algn="ctr" rotWithShape="0">
              <a:sysClr val="windowText" lastClr="000000">
                <a:alpha val="74998"/>
              </a:sysClr>
            </a:outerShdw>
          </a:effectLst>
        </p:spPr>
      </p:cxnSp>
      <p:grpSp>
        <p:nvGrpSpPr>
          <p:cNvPr id="158" name="Group 157">
            <a:extLst>
              <a:ext uri="{FF2B5EF4-FFF2-40B4-BE49-F238E27FC236}">
                <a16:creationId xmlns:a16="http://schemas.microsoft.com/office/drawing/2014/main" id="{CE812EA4-7103-41D9-BE8A-BFD0896018E9}"/>
              </a:ext>
            </a:extLst>
          </p:cNvPr>
          <p:cNvGrpSpPr/>
          <p:nvPr/>
        </p:nvGrpSpPr>
        <p:grpSpPr>
          <a:xfrm>
            <a:off x="6476732" y="4933685"/>
            <a:ext cx="973910" cy="481445"/>
            <a:chOff x="1570400" y="5066933"/>
            <a:chExt cx="1346200" cy="641927"/>
          </a:xfrm>
          <a:solidFill>
            <a:schemeClr val="accent1">
              <a:lumMod val="20000"/>
              <a:lumOff val="80000"/>
            </a:schemeClr>
          </a:solidFill>
        </p:grpSpPr>
        <p:sp>
          <p:nvSpPr>
            <p:cNvPr id="160" name="Rectangle 159">
              <a:extLst>
                <a:ext uri="{FF2B5EF4-FFF2-40B4-BE49-F238E27FC236}">
                  <a16:creationId xmlns:a16="http://schemas.microsoft.com/office/drawing/2014/main" id="{82E97858-3149-4723-96F8-3E610342B43F}"/>
                </a:ext>
              </a:extLst>
            </p:cNvPr>
            <p:cNvSpPr/>
            <p:nvPr/>
          </p:nvSpPr>
          <p:spPr bwMode="auto">
            <a:xfrm>
              <a:off x="1622355" y="5066933"/>
              <a:ext cx="1242290" cy="641927"/>
            </a:xfrm>
            <a:prstGeom prst="rect">
              <a:avLst/>
            </a:prstGeom>
            <a:grp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159" name="TextBox 158">
              <a:extLst>
                <a:ext uri="{FF2B5EF4-FFF2-40B4-BE49-F238E27FC236}">
                  <a16:creationId xmlns:a16="http://schemas.microsoft.com/office/drawing/2014/main" id="{55447F20-9E49-47FF-8D81-08229CDCE0CC}"/>
                </a:ext>
              </a:extLst>
            </p:cNvPr>
            <p:cNvSpPr txBox="1"/>
            <p:nvPr/>
          </p:nvSpPr>
          <p:spPr>
            <a:xfrm>
              <a:off x="1570400" y="5185229"/>
              <a:ext cx="1346200" cy="492443"/>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Water Electrolysis</a:t>
              </a:r>
            </a:p>
          </p:txBody>
        </p:sp>
      </p:grpSp>
      <p:cxnSp>
        <p:nvCxnSpPr>
          <p:cNvPr id="161" name="Elbow Connector 117">
            <a:extLst>
              <a:ext uri="{FF2B5EF4-FFF2-40B4-BE49-F238E27FC236}">
                <a16:creationId xmlns:a16="http://schemas.microsoft.com/office/drawing/2014/main" id="{D2A73F6B-3BDF-44B4-9812-0AC25DBCE20E}"/>
              </a:ext>
            </a:extLst>
          </p:cNvPr>
          <p:cNvCxnSpPr>
            <a:stCxn id="160" idx="3"/>
            <a:endCxn id="150" idx="1"/>
          </p:cNvCxnSpPr>
          <p:nvPr/>
        </p:nvCxnSpPr>
        <p:spPr bwMode="auto">
          <a:xfrm>
            <a:off x="7413055" y="5174408"/>
            <a:ext cx="640537" cy="1146"/>
          </a:xfrm>
          <a:prstGeom prst="bentConnector3">
            <a:avLst>
              <a:gd name="adj1" fmla="val 50000"/>
            </a:avLst>
          </a:prstGeom>
          <a:solidFill>
            <a:srgbClr val="4F81BD"/>
          </a:solidFill>
          <a:ln w="28575" cap="flat" cmpd="sng" algn="ctr">
            <a:solidFill>
              <a:sysClr val="windowText" lastClr="000000"/>
            </a:solidFill>
            <a:prstDash val="solid"/>
            <a:round/>
            <a:headEnd type="none" w="med" len="med"/>
            <a:tailEnd type="triangle"/>
          </a:ln>
          <a:effectLst/>
        </p:spPr>
      </p:cxnSp>
      <p:grpSp>
        <p:nvGrpSpPr>
          <p:cNvPr id="162" name="Group 161">
            <a:extLst>
              <a:ext uri="{FF2B5EF4-FFF2-40B4-BE49-F238E27FC236}">
                <a16:creationId xmlns:a16="http://schemas.microsoft.com/office/drawing/2014/main" id="{F1AC82C6-B7D5-4B2F-BF86-30E554DE2176}"/>
              </a:ext>
            </a:extLst>
          </p:cNvPr>
          <p:cNvGrpSpPr/>
          <p:nvPr/>
        </p:nvGrpSpPr>
        <p:grpSpPr>
          <a:xfrm>
            <a:off x="6485409" y="4090913"/>
            <a:ext cx="1009650" cy="481445"/>
            <a:chOff x="4755539" y="1388465"/>
            <a:chExt cx="1346200" cy="641927"/>
          </a:xfrm>
          <a:solidFill>
            <a:schemeClr val="accent1">
              <a:lumMod val="20000"/>
              <a:lumOff val="80000"/>
            </a:schemeClr>
          </a:solidFill>
        </p:grpSpPr>
        <p:sp>
          <p:nvSpPr>
            <p:cNvPr id="164" name="Rectangle 163">
              <a:extLst>
                <a:ext uri="{FF2B5EF4-FFF2-40B4-BE49-F238E27FC236}">
                  <a16:creationId xmlns:a16="http://schemas.microsoft.com/office/drawing/2014/main" id="{3D200862-BFDF-4AA8-ABC8-7AA5CF581F89}"/>
                </a:ext>
              </a:extLst>
            </p:cNvPr>
            <p:cNvSpPr/>
            <p:nvPr/>
          </p:nvSpPr>
          <p:spPr bwMode="auto">
            <a:xfrm>
              <a:off x="4773889" y="1388465"/>
              <a:ext cx="1242290" cy="641927"/>
            </a:xfrm>
            <a:prstGeom prst="rect">
              <a:avLst/>
            </a:prstGeom>
            <a:grp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163" name="TextBox 162">
              <a:extLst>
                <a:ext uri="{FF2B5EF4-FFF2-40B4-BE49-F238E27FC236}">
                  <a16:creationId xmlns:a16="http://schemas.microsoft.com/office/drawing/2014/main" id="{6769A4DF-4FEE-4BE5-B983-CB7A17C3773E}"/>
                </a:ext>
              </a:extLst>
            </p:cNvPr>
            <p:cNvSpPr txBox="1"/>
            <p:nvPr/>
          </p:nvSpPr>
          <p:spPr>
            <a:xfrm>
              <a:off x="4755539" y="1544758"/>
              <a:ext cx="1346200" cy="30777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rPr>
                <a:t>Condenser</a:t>
              </a:r>
            </a:p>
          </p:txBody>
        </p:sp>
      </p:grpSp>
      <p:cxnSp>
        <p:nvCxnSpPr>
          <p:cNvPr id="165" name="Straight Arrow Connector 164">
            <a:extLst>
              <a:ext uri="{FF2B5EF4-FFF2-40B4-BE49-F238E27FC236}">
                <a16:creationId xmlns:a16="http://schemas.microsoft.com/office/drawing/2014/main" id="{7C4BB654-B1AE-4A2D-BED3-13CC8210CF8B}"/>
              </a:ext>
            </a:extLst>
          </p:cNvPr>
          <p:cNvCxnSpPr>
            <a:cxnSpLocks/>
            <a:endCxn id="160" idx="1"/>
          </p:cNvCxnSpPr>
          <p:nvPr/>
        </p:nvCxnSpPr>
        <p:spPr bwMode="auto">
          <a:xfrm flipV="1">
            <a:off x="6079660" y="5174408"/>
            <a:ext cx="436039" cy="4469"/>
          </a:xfrm>
          <a:prstGeom prst="straightConnector1">
            <a:avLst/>
          </a:prstGeom>
          <a:noFill/>
          <a:ln w="28575" cap="flat" cmpd="sng" algn="ctr">
            <a:solidFill>
              <a:sysClr val="windowText" lastClr="000000"/>
            </a:solidFill>
            <a:prstDash val="solid"/>
            <a:round/>
            <a:headEnd type="none" w="med" len="med"/>
            <a:tailEnd type="triangle"/>
          </a:ln>
          <a:effectLst>
            <a:outerShdw blurRad="63500" dist="17961" dir="2700000" algn="ctr" rotWithShape="0">
              <a:sysClr val="windowText" lastClr="000000">
                <a:alpha val="74998"/>
              </a:sysClr>
            </a:outerShdw>
          </a:effectLst>
        </p:spPr>
      </p:cxnSp>
      <p:cxnSp>
        <p:nvCxnSpPr>
          <p:cNvPr id="166" name="Straight Connector 165">
            <a:extLst>
              <a:ext uri="{FF2B5EF4-FFF2-40B4-BE49-F238E27FC236}">
                <a16:creationId xmlns:a16="http://schemas.microsoft.com/office/drawing/2014/main" id="{BE91640F-4F93-4ABE-B085-F2F2E60C4AD7}"/>
              </a:ext>
            </a:extLst>
          </p:cNvPr>
          <p:cNvCxnSpPr/>
          <p:nvPr/>
        </p:nvCxnSpPr>
        <p:spPr bwMode="auto">
          <a:xfrm>
            <a:off x="5487356" y="4599072"/>
            <a:ext cx="209690" cy="14204"/>
          </a:xfrm>
          <a:prstGeom prst="line">
            <a:avLst/>
          </a:prstGeom>
          <a:solidFill>
            <a:srgbClr val="4F81BD"/>
          </a:solidFill>
          <a:ln w="57150" cap="flat" cmpd="sng" algn="ctr">
            <a:solidFill>
              <a:sysClr val="window" lastClr="FFFFFF"/>
            </a:solidFill>
            <a:prstDash val="solid"/>
            <a:round/>
            <a:headEnd type="none" w="med" len="med"/>
            <a:tailEnd type="none" w="med" len="med"/>
          </a:ln>
          <a:effectLst/>
        </p:spPr>
      </p:cxnSp>
      <p:cxnSp>
        <p:nvCxnSpPr>
          <p:cNvPr id="167" name="Straight Arrow Connector 166">
            <a:extLst>
              <a:ext uri="{FF2B5EF4-FFF2-40B4-BE49-F238E27FC236}">
                <a16:creationId xmlns:a16="http://schemas.microsoft.com/office/drawing/2014/main" id="{D14F13F3-72E1-42DB-AB29-A63BAA577BE7}"/>
              </a:ext>
            </a:extLst>
          </p:cNvPr>
          <p:cNvCxnSpPr>
            <a:stCxn id="150" idx="3"/>
            <a:endCxn id="147" idx="1"/>
          </p:cNvCxnSpPr>
          <p:nvPr/>
        </p:nvCxnSpPr>
        <p:spPr>
          <a:xfrm flipV="1">
            <a:off x="8985310" y="5171685"/>
            <a:ext cx="278594" cy="3869"/>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nvGrpSpPr>
          <p:cNvPr id="168" name="Group 167">
            <a:extLst>
              <a:ext uri="{FF2B5EF4-FFF2-40B4-BE49-F238E27FC236}">
                <a16:creationId xmlns:a16="http://schemas.microsoft.com/office/drawing/2014/main" id="{67DC254E-0C1F-4721-BD22-02A295A15C0C}"/>
              </a:ext>
            </a:extLst>
          </p:cNvPr>
          <p:cNvGrpSpPr/>
          <p:nvPr/>
        </p:nvGrpSpPr>
        <p:grpSpPr>
          <a:xfrm>
            <a:off x="3350041" y="5723576"/>
            <a:ext cx="1009650" cy="481445"/>
            <a:chOff x="1958900" y="3917373"/>
            <a:chExt cx="1346200" cy="641927"/>
          </a:xfrm>
        </p:grpSpPr>
        <p:sp>
          <p:nvSpPr>
            <p:cNvPr id="169" name="TextBox 168">
              <a:extLst>
                <a:ext uri="{FF2B5EF4-FFF2-40B4-BE49-F238E27FC236}">
                  <a16:creationId xmlns:a16="http://schemas.microsoft.com/office/drawing/2014/main" id="{136A21C6-13C1-41EB-9CB1-6832146B5695}"/>
                </a:ext>
              </a:extLst>
            </p:cNvPr>
            <p:cNvSpPr txBox="1"/>
            <p:nvPr/>
          </p:nvSpPr>
          <p:spPr>
            <a:xfrm>
              <a:off x="1958900" y="4099837"/>
              <a:ext cx="1346200" cy="30777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rPr>
                <a:t>Outlet Hopper</a:t>
              </a:r>
            </a:p>
          </p:txBody>
        </p:sp>
        <p:sp>
          <p:nvSpPr>
            <p:cNvPr id="170" name="Rectangle 169">
              <a:extLst>
                <a:ext uri="{FF2B5EF4-FFF2-40B4-BE49-F238E27FC236}">
                  <a16:creationId xmlns:a16="http://schemas.microsoft.com/office/drawing/2014/main" id="{7E3F44C5-18D6-4192-8B7A-A5DBB9E14499}"/>
                </a:ext>
              </a:extLst>
            </p:cNvPr>
            <p:cNvSpPr/>
            <p:nvPr/>
          </p:nvSpPr>
          <p:spPr bwMode="auto">
            <a:xfrm>
              <a:off x="2023918" y="3917373"/>
              <a:ext cx="1242290" cy="641927"/>
            </a:xfrm>
            <a:prstGeom prst="rect">
              <a:avLst/>
            </a:prstGeom>
            <a:no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grpSp>
      <p:grpSp>
        <p:nvGrpSpPr>
          <p:cNvPr id="171" name="Group 170">
            <a:extLst>
              <a:ext uri="{FF2B5EF4-FFF2-40B4-BE49-F238E27FC236}">
                <a16:creationId xmlns:a16="http://schemas.microsoft.com/office/drawing/2014/main" id="{F9829461-6B30-4CA9-A0D3-F5D95CE82ABB}"/>
              </a:ext>
            </a:extLst>
          </p:cNvPr>
          <p:cNvGrpSpPr/>
          <p:nvPr/>
        </p:nvGrpSpPr>
        <p:grpSpPr>
          <a:xfrm>
            <a:off x="2076557" y="5723459"/>
            <a:ext cx="1016565" cy="481445"/>
            <a:chOff x="1955125" y="3917373"/>
            <a:chExt cx="1346200" cy="641927"/>
          </a:xfrm>
        </p:grpSpPr>
        <p:sp>
          <p:nvSpPr>
            <p:cNvPr id="172" name="TextBox 171">
              <a:extLst>
                <a:ext uri="{FF2B5EF4-FFF2-40B4-BE49-F238E27FC236}">
                  <a16:creationId xmlns:a16="http://schemas.microsoft.com/office/drawing/2014/main" id="{88352EE8-820F-4384-B039-D9BB55BA3ED2}"/>
                </a:ext>
              </a:extLst>
            </p:cNvPr>
            <p:cNvSpPr txBox="1"/>
            <p:nvPr/>
          </p:nvSpPr>
          <p:spPr>
            <a:xfrm>
              <a:off x="1955125" y="3974616"/>
              <a:ext cx="1346200" cy="492443"/>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rPr>
                <a:t>Spent Soil Disposal</a:t>
              </a:r>
            </a:p>
          </p:txBody>
        </p:sp>
        <p:sp>
          <p:nvSpPr>
            <p:cNvPr id="173" name="Rectangle 172">
              <a:extLst>
                <a:ext uri="{FF2B5EF4-FFF2-40B4-BE49-F238E27FC236}">
                  <a16:creationId xmlns:a16="http://schemas.microsoft.com/office/drawing/2014/main" id="{2F287EB6-FC20-4DCB-9888-2071809A98A1}"/>
                </a:ext>
              </a:extLst>
            </p:cNvPr>
            <p:cNvSpPr/>
            <p:nvPr/>
          </p:nvSpPr>
          <p:spPr bwMode="auto">
            <a:xfrm>
              <a:off x="2023918" y="3917373"/>
              <a:ext cx="1242290" cy="641927"/>
            </a:xfrm>
            <a:prstGeom prst="rect">
              <a:avLst/>
            </a:prstGeom>
            <a:no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grpSp>
      <p:cxnSp>
        <p:nvCxnSpPr>
          <p:cNvPr id="174" name="Straight Arrow Connector 173">
            <a:extLst>
              <a:ext uri="{FF2B5EF4-FFF2-40B4-BE49-F238E27FC236}">
                <a16:creationId xmlns:a16="http://schemas.microsoft.com/office/drawing/2014/main" id="{25A2DE8E-F236-437A-BE64-24DBF2817665}"/>
              </a:ext>
            </a:extLst>
          </p:cNvPr>
          <p:cNvCxnSpPr>
            <a:stCxn id="170" idx="1"/>
            <a:endCxn id="173" idx="3"/>
          </p:cNvCxnSpPr>
          <p:nvPr/>
        </p:nvCxnSpPr>
        <p:spPr>
          <a:xfrm flipH="1" flipV="1">
            <a:off x="3066603" y="5964182"/>
            <a:ext cx="332202" cy="117"/>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nvGrpSpPr>
          <p:cNvPr id="175" name="Group 174">
            <a:extLst>
              <a:ext uri="{FF2B5EF4-FFF2-40B4-BE49-F238E27FC236}">
                <a16:creationId xmlns:a16="http://schemas.microsoft.com/office/drawing/2014/main" id="{CA79F2FB-5904-4C49-A0F6-8D0220B1B5B7}"/>
              </a:ext>
            </a:extLst>
          </p:cNvPr>
          <p:cNvGrpSpPr/>
          <p:nvPr/>
        </p:nvGrpSpPr>
        <p:grpSpPr>
          <a:xfrm>
            <a:off x="5111323" y="4938725"/>
            <a:ext cx="1009650" cy="481445"/>
            <a:chOff x="1958900" y="3917373"/>
            <a:chExt cx="1346200" cy="641927"/>
          </a:xfrm>
          <a:solidFill>
            <a:schemeClr val="accent1">
              <a:lumMod val="20000"/>
              <a:lumOff val="80000"/>
            </a:schemeClr>
          </a:solidFill>
        </p:grpSpPr>
        <p:sp>
          <p:nvSpPr>
            <p:cNvPr id="177" name="Rectangle 176">
              <a:extLst>
                <a:ext uri="{FF2B5EF4-FFF2-40B4-BE49-F238E27FC236}">
                  <a16:creationId xmlns:a16="http://schemas.microsoft.com/office/drawing/2014/main" id="{1E012B82-8BCC-48D1-B578-BAF7EF591385}"/>
                </a:ext>
              </a:extLst>
            </p:cNvPr>
            <p:cNvSpPr/>
            <p:nvPr/>
          </p:nvSpPr>
          <p:spPr bwMode="auto">
            <a:xfrm>
              <a:off x="2023918" y="3917373"/>
              <a:ext cx="1242290" cy="641927"/>
            </a:xfrm>
            <a:prstGeom prst="rect">
              <a:avLst/>
            </a:prstGeom>
            <a:grp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176" name="TextBox 175">
              <a:extLst>
                <a:ext uri="{FF2B5EF4-FFF2-40B4-BE49-F238E27FC236}">
                  <a16:creationId xmlns:a16="http://schemas.microsoft.com/office/drawing/2014/main" id="{B57A54A1-EEAF-4E3F-A41F-BEEF09D60D68}"/>
                </a:ext>
              </a:extLst>
            </p:cNvPr>
            <p:cNvSpPr txBox="1"/>
            <p:nvPr/>
          </p:nvSpPr>
          <p:spPr>
            <a:xfrm>
              <a:off x="1958900" y="4099837"/>
              <a:ext cx="1346200" cy="30777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Water Cleanup</a:t>
              </a:r>
            </a:p>
          </p:txBody>
        </p:sp>
      </p:grpSp>
      <p:cxnSp>
        <p:nvCxnSpPr>
          <p:cNvPr id="178" name="Straight Arrow Connector 177">
            <a:extLst>
              <a:ext uri="{FF2B5EF4-FFF2-40B4-BE49-F238E27FC236}">
                <a16:creationId xmlns:a16="http://schemas.microsoft.com/office/drawing/2014/main" id="{3B6B292F-7BD8-47DA-97FC-28561C65EEF4}"/>
              </a:ext>
            </a:extLst>
          </p:cNvPr>
          <p:cNvCxnSpPr>
            <a:stCxn id="160" idx="0"/>
            <a:endCxn id="196" idx="2"/>
          </p:cNvCxnSpPr>
          <p:nvPr/>
        </p:nvCxnSpPr>
        <p:spPr>
          <a:xfrm flipH="1" flipV="1">
            <a:off x="5643774" y="4572357"/>
            <a:ext cx="1319913" cy="361328"/>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nvGrpSpPr>
          <p:cNvPr id="179" name="Group 178">
            <a:extLst>
              <a:ext uri="{FF2B5EF4-FFF2-40B4-BE49-F238E27FC236}">
                <a16:creationId xmlns:a16="http://schemas.microsoft.com/office/drawing/2014/main" id="{A1ED5926-5892-45CE-A39E-1B7FEF70897B}"/>
              </a:ext>
            </a:extLst>
          </p:cNvPr>
          <p:cNvGrpSpPr/>
          <p:nvPr/>
        </p:nvGrpSpPr>
        <p:grpSpPr>
          <a:xfrm>
            <a:off x="3373156" y="4984900"/>
            <a:ext cx="1009650" cy="481445"/>
            <a:chOff x="1989720" y="3917373"/>
            <a:chExt cx="1346200" cy="641927"/>
          </a:xfrm>
        </p:grpSpPr>
        <p:sp>
          <p:nvSpPr>
            <p:cNvPr id="180" name="TextBox 179">
              <a:extLst>
                <a:ext uri="{FF2B5EF4-FFF2-40B4-BE49-F238E27FC236}">
                  <a16:creationId xmlns:a16="http://schemas.microsoft.com/office/drawing/2014/main" id="{B859B087-73F1-4863-ACF9-C565D4147F7E}"/>
                </a:ext>
              </a:extLst>
            </p:cNvPr>
            <p:cNvSpPr txBox="1"/>
            <p:nvPr/>
          </p:nvSpPr>
          <p:spPr>
            <a:xfrm>
              <a:off x="1989720" y="4008358"/>
              <a:ext cx="1346200" cy="30777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rPr>
                <a:t>Regolith Dryer</a:t>
              </a:r>
            </a:p>
          </p:txBody>
        </p:sp>
        <p:sp>
          <p:nvSpPr>
            <p:cNvPr id="181" name="Rectangle 180">
              <a:extLst>
                <a:ext uri="{FF2B5EF4-FFF2-40B4-BE49-F238E27FC236}">
                  <a16:creationId xmlns:a16="http://schemas.microsoft.com/office/drawing/2014/main" id="{394D2E1F-78F0-41A0-B08F-478ED89C5648}"/>
                </a:ext>
              </a:extLst>
            </p:cNvPr>
            <p:cNvSpPr/>
            <p:nvPr/>
          </p:nvSpPr>
          <p:spPr bwMode="auto">
            <a:xfrm>
              <a:off x="2023918" y="3917373"/>
              <a:ext cx="1242290" cy="641927"/>
            </a:xfrm>
            <a:prstGeom prst="rect">
              <a:avLst/>
            </a:prstGeom>
            <a:no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grpSp>
      <p:cxnSp>
        <p:nvCxnSpPr>
          <p:cNvPr id="182" name="Straight Arrow Connector 181">
            <a:extLst>
              <a:ext uri="{FF2B5EF4-FFF2-40B4-BE49-F238E27FC236}">
                <a16:creationId xmlns:a16="http://schemas.microsoft.com/office/drawing/2014/main" id="{5D4DE90C-2A24-480C-BE8E-E223F58CF9AA}"/>
              </a:ext>
            </a:extLst>
          </p:cNvPr>
          <p:cNvCxnSpPr>
            <a:cxnSpLocks/>
          </p:cNvCxnSpPr>
          <p:nvPr/>
        </p:nvCxnSpPr>
        <p:spPr bwMode="auto">
          <a:xfrm>
            <a:off x="3055211" y="5222327"/>
            <a:ext cx="343594" cy="3228"/>
          </a:xfrm>
          <a:prstGeom prst="straightConnector1">
            <a:avLst/>
          </a:prstGeom>
          <a:noFill/>
          <a:ln w="28575" cap="flat" cmpd="sng" algn="ctr">
            <a:solidFill>
              <a:sysClr val="windowText" lastClr="000000"/>
            </a:solidFill>
            <a:prstDash val="solid"/>
            <a:round/>
            <a:headEnd type="none" w="med" len="med"/>
            <a:tailEnd type="triangle"/>
          </a:ln>
          <a:effectLst>
            <a:outerShdw blurRad="63500" dist="17961" dir="2700000" algn="ctr" rotWithShape="0">
              <a:sysClr val="windowText" lastClr="000000">
                <a:alpha val="74998"/>
              </a:sysClr>
            </a:outerShdw>
          </a:effectLst>
        </p:spPr>
      </p:cxnSp>
      <p:cxnSp>
        <p:nvCxnSpPr>
          <p:cNvPr id="183" name="Straight Arrow Connector 182">
            <a:extLst>
              <a:ext uri="{FF2B5EF4-FFF2-40B4-BE49-F238E27FC236}">
                <a16:creationId xmlns:a16="http://schemas.microsoft.com/office/drawing/2014/main" id="{827F1E27-FA53-40D7-A42F-6B37DBAB0E40}"/>
              </a:ext>
            </a:extLst>
          </p:cNvPr>
          <p:cNvCxnSpPr>
            <a:stCxn id="181" idx="2"/>
            <a:endCxn id="170" idx="0"/>
          </p:cNvCxnSpPr>
          <p:nvPr/>
        </p:nvCxnSpPr>
        <p:spPr>
          <a:xfrm>
            <a:off x="3864664" y="5466345"/>
            <a:ext cx="0" cy="257231"/>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184" name="Straight Connector 183">
            <a:extLst>
              <a:ext uri="{FF2B5EF4-FFF2-40B4-BE49-F238E27FC236}">
                <a16:creationId xmlns:a16="http://schemas.microsoft.com/office/drawing/2014/main" id="{E434CA87-3226-4D69-880C-A2C26611EA3B}"/>
              </a:ext>
            </a:extLst>
          </p:cNvPr>
          <p:cNvCxnSpPr/>
          <p:nvPr/>
        </p:nvCxnSpPr>
        <p:spPr>
          <a:xfrm flipH="1">
            <a:off x="6398813" y="4578860"/>
            <a:ext cx="573818" cy="149585"/>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85" name="Straight Arrow Connector 184">
            <a:extLst>
              <a:ext uri="{FF2B5EF4-FFF2-40B4-BE49-F238E27FC236}">
                <a16:creationId xmlns:a16="http://schemas.microsoft.com/office/drawing/2014/main" id="{E4D1F729-8BB3-481A-A5EA-93417F518FE5}"/>
              </a:ext>
            </a:extLst>
          </p:cNvPr>
          <p:cNvCxnSpPr/>
          <p:nvPr/>
        </p:nvCxnSpPr>
        <p:spPr>
          <a:xfrm flipH="1">
            <a:off x="5656250" y="4785997"/>
            <a:ext cx="556800" cy="142880"/>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186" name="Straight Arrow Connector 185">
            <a:extLst>
              <a:ext uri="{FF2B5EF4-FFF2-40B4-BE49-F238E27FC236}">
                <a16:creationId xmlns:a16="http://schemas.microsoft.com/office/drawing/2014/main" id="{FB8C9DD9-CA24-48CE-8EB1-3819A7DF5176}"/>
              </a:ext>
            </a:extLst>
          </p:cNvPr>
          <p:cNvCxnSpPr/>
          <p:nvPr/>
        </p:nvCxnSpPr>
        <p:spPr>
          <a:xfrm>
            <a:off x="6125908" y="4331634"/>
            <a:ext cx="373264" cy="0"/>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187" name="TextBox 186">
            <a:extLst>
              <a:ext uri="{FF2B5EF4-FFF2-40B4-BE49-F238E27FC236}">
                <a16:creationId xmlns:a16="http://schemas.microsoft.com/office/drawing/2014/main" id="{092C61C2-6F53-4F40-BA6A-A5819D792B61}"/>
              </a:ext>
            </a:extLst>
          </p:cNvPr>
          <p:cNvSpPr txBox="1"/>
          <p:nvPr/>
        </p:nvSpPr>
        <p:spPr>
          <a:xfrm>
            <a:off x="6098073" y="4315181"/>
            <a:ext cx="427684" cy="265457"/>
          </a:xfrm>
          <a:prstGeom prst="rect">
            <a:avLst/>
          </a:prstGeom>
          <a:noFill/>
        </p:spPr>
        <p:txBody>
          <a:bodyPr wrap="square" rtlCol="0">
            <a:spAutoFit/>
          </a:bodyPr>
          <a:lstStyle/>
          <a:p>
            <a:pPr algn="ctr">
              <a:lnSpc>
                <a:spcPct val="150000"/>
              </a:lnSpc>
            </a:pPr>
            <a:r>
              <a:rPr lang="en-US" sz="750">
                <a:solidFill>
                  <a:prstClr val="black"/>
                </a:solidFill>
                <a:ea typeface="Verdana" panose="020B0604030504040204" pitchFamily="34" charset="0"/>
                <a:cs typeface="Arial" panose="020B0604020202020204" pitchFamily="34" charset="0"/>
              </a:rPr>
              <a:t>H</a:t>
            </a:r>
            <a:r>
              <a:rPr lang="en-US" sz="750" baseline="-25000">
                <a:solidFill>
                  <a:prstClr val="black"/>
                </a:solidFill>
                <a:ea typeface="Verdana" panose="020B0604030504040204" pitchFamily="34" charset="0"/>
                <a:cs typeface="Arial" panose="020B0604020202020204" pitchFamily="34" charset="0"/>
              </a:rPr>
              <a:t>2</a:t>
            </a:r>
            <a:r>
              <a:rPr lang="en-US" sz="750">
                <a:solidFill>
                  <a:prstClr val="black"/>
                </a:solidFill>
                <a:ea typeface="Verdana" panose="020B0604030504040204" pitchFamily="34" charset="0"/>
                <a:cs typeface="Arial" panose="020B0604020202020204" pitchFamily="34" charset="0"/>
              </a:rPr>
              <a:t>O</a:t>
            </a:r>
          </a:p>
        </p:txBody>
      </p:sp>
      <p:sp>
        <p:nvSpPr>
          <p:cNvPr id="188" name="TextBox 187">
            <a:extLst>
              <a:ext uri="{FF2B5EF4-FFF2-40B4-BE49-F238E27FC236}">
                <a16:creationId xmlns:a16="http://schemas.microsoft.com/office/drawing/2014/main" id="{31333CAA-9084-42FE-813F-66952AF6B7BC}"/>
              </a:ext>
            </a:extLst>
          </p:cNvPr>
          <p:cNvSpPr txBox="1"/>
          <p:nvPr/>
        </p:nvSpPr>
        <p:spPr>
          <a:xfrm>
            <a:off x="6086625" y="4077632"/>
            <a:ext cx="401650" cy="244106"/>
          </a:xfrm>
          <a:prstGeom prst="rect">
            <a:avLst/>
          </a:prstGeom>
          <a:noFill/>
        </p:spPr>
        <p:txBody>
          <a:bodyPr wrap="square" rtlCol="0">
            <a:spAutoFit/>
          </a:bodyPr>
          <a:lstStyle/>
          <a:p>
            <a:pPr algn="ctr">
              <a:lnSpc>
                <a:spcPct val="150000"/>
              </a:lnSpc>
            </a:pPr>
            <a:r>
              <a:rPr lang="en-US" sz="750">
                <a:solidFill>
                  <a:prstClr val="black"/>
                </a:solidFill>
                <a:ea typeface="Verdana" panose="020B0604030504040204" pitchFamily="34" charset="0"/>
                <a:cs typeface="Arial" panose="020B0604020202020204" pitchFamily="34" charset="0"/>
              </a:rPr>
              <a:t>CH</a:t>
            </a:r>
            <a:r>
              <a:rPr lang="en-US" sz="750" baseline="-25000">
                <a:solidFill>
                  <a:prstClr val="black"/>
                </a:solidFill>
                <a:ea typeface="Verdana" panose="020B0604030504040204" pitchFamily="34" charset="0"/>
                <a:cs typeface="Arial" panose="020B0604020202020204" pitchFamily="34" charset="0"/>
              </a:rPr>
              <a:t>4</a:t>
            </a:r>
          </a:p>
        </p:txBody>
      </p:sp>
      <p:sp>
        <p:nvSpPr>
          <p:cNvPr id="189" name="TextBox 188">
            <a:extLst>
              <a:ext uri="{FF2B5EF4-FFF2-40B4-BE49-F238E27FC236}">
                <a16:creationId xmlns:a16="http://schemas.microsoft.com/office/drawing/2014/main" id="{15742128-1323-4541-BA0C-97E38DA6A1FB}"/>
              </a:ext>
            </a:extLst>
          </p:cNvPr>
          <p:cNvSpPr txBox="1"/>
          <p:nvPr/>
        </p:nvSpPr>
        <p:spPr>
          <a:xfrm>
            <a:off x="6727631" y="4699342"/>
            <a:ext cx="345815" cy="244106"/>
          </a:xfrm>
          <a:prstGeom prst="rect">
            <a:avLst/>
          </a:prstGeom>
          <a:noFill/>
        </p:spPr>
        <p:txBody>
          <a:bodyPr wrap="square" rtlCol="0">
            <a:spAutoFit/>
          </a:bodyPr>
          <a:lstStyle/>
          <a:p>
            <a:pPr algn="ctr">
              <a:lnSpc>
                <a:spcPct val="150000"/>
              </a:lnSpc>
            </a:pPr>
            <a:r>
              <a:rPr lang="en-US" sz="750">
                <a:solidFill>
                  <a:prstClr val="black"/>
                </a:solidFill>
                <a:ea typeface="Verdana" panose="020B0604030504040204" pitchFamily="34" charset="0"/>
                <a:cs typeface="Arial" panose="020B0604020202020204" pitchFamily="34" charset="0"/>
              </a:rPr>
              <a:t>H</a:t>
            </a:r>
            <a:r>
              <a:rPr lang="en-US" sz="750" baseline="-25000">
                <a:solidFill>
                  <a:prstClr val="black"/>
                </a:solidFill>
                <a:ea typeface="Verdana" panose="020B0604030504040204" pitchFamily="34" charset="0"/>
                <a:cs typeface="Arial" panose="020B0604020202020204" pitchFamily="34" charset="0"/>
              </a:rPr>
              <a:t>2</a:t>
            </a:r>
          </a:p>
        </p:txBody>
      </p:sp>
      <p:sp>
        <p:nvSpPr>
          <p:cNvPr id="190" name="TextBox 189">
            <a:extLst>
              <a:ext uri="{FF2B5EF4-FFF2-40B4-BE49-F238E27FC236}">
                <a16:creationId xmlns:a16="http://schemas.microsoft.com/office/drawing/2014/main" id="{D4CD0A17-B4E9-4D53-9DD6-55F3CB202E72}"/>
              </a:ext>
            </a:extLst>
          </p:cNvPr>
          <p:cNvSpPr txBox="1"/>
          <p:nvPr/>
        </p:nvSpPr>
        <p:spPr>
          <a:xfrm>
            <a:off x="5415696" y="4671075"/>
            <a:ext cx="496559" cy="265457"/>
          </a:xfrm>
          <a:prstGeom prst="rect">
            <a:avLst/>
          </a:prstGeom>
          <a:noFill/>
        </p:spPr>
        <p:txBody>
          <a:bodyPr wrap="square" rtlCol="0">
            <a:spAutoFit/>
          </a:bodyPr>
          <a:lstStyle/>
          <a:p>
            <a:pPr algn="ctr">
              <a:lnSpc>
                <a:spcPct val="150000"/>
              </a:lnSpc>
            </a:pPr>
            <a:r>
              <a:rPr lang="en-US" sz="750">
                <a:solidFill>
                  <a:prstClr val="black"/>
                </a:solidFill>
                <a:ea typeface="Verdana" panose="020B0604030504040204" pitchFamily="34" charset="0"/>
                <a:cs typeface="Arial" panose="020B0604020202020204" pitchFamily="34" charset="0"/>
              </a:rPr>
              <a:t>H</a:t>
            </a:r>
            <a:r>
              <a:rPr lang="en-US" sz="750" baseline="-25000">
                <a:solidFill>
                  <a:prstClr val="black"/>
                </a:solidFill>
                <a:ea typeface="Verdana" panose="020B0604030504040204" pitchFamily="34" charset="0"/>
                <a:cs typeface="Arial" panose="020B0604020202020204" pitchFamily="34" charset="0"/>
              </a:rPr>
              <a:t>2</a:t>
            </a:r>
            <a:r>
              <a:rPr lang="en-US" sz="750">
                <a:solidFill>
                  <a:prstClr val="black"/>
                </a:solidFill>
                <a:ea typeface="Verdana" panose="020B0604030504040204" pitchFamily="34" charset="0"/>
                <a:cs typeface="Arial" panose="020B0604020202020204" pitchFamily="34" charset="0"/>
              </a:rPr>
              <a:t>O</a:t>
            </a:r>
          </a:p>
        </p:txBody>
      </p:sp>
      <p:sp>
        <p:nvSpPr>
          <p:cNvPr id="191" name="TextBox 190">
            <a:extLst>
              <a:ext uri="{FF2B5EF4-FFF2-40B4-BE49-F238E27FC236}">
                <a16:creationId xmlns:a16="http://schemas.microsoft.com/office/drawing/2014/main" id="{AABCDA9C-85E9-482D-B895-3077D06D7D9F}"/>
              </a:ext>
            </a:extLst>
          </p:cNvPr>
          <p:cNvSpPr txBox="1"/>
          <p:nvPr/>
        </p:nvSpPr>
        <p:spPr>
          <a:xfrm>
            <a:off x="7389835" y="5153833"/>
            <a:ext cx="354793" cy="244106"/>
          </a:xfrm>
          <a:prstGeom prst="rect">
            <a:avLst/>
          </a:prstGeom>
          <a:noFill/>
        </p:spPr>
        <p:txBody>
          <a:bodyPr wrap="square" rtlCol="0">
            <a:spAutoFit/>
          </a:bodyPr>
          <a:lstStyle/>
          <a:p>
            <a:pPr algn="ctr">
              <a:lnSpc>
                <a:spcPct val="150000"/>
              </a:lnSpc>
            </a:pPr>
            <a:r>
              <a:rPr lang="en-US" sz="750">
                <a:solidFill>
                  <a:prstClr val="black"/>
                </a:solidFill>
                <a:ea typeface="Verdana" panose="020B0604030504040204" pitchFamily="34" charset="0"/>
                <a:cs typeface="Arial" panose="020B0604020202020204" pitchFamily="34" charset="0"/>
              </a:rPr>
              <a:t>O</a:t>
            </a:r>
            <a:r>
              <a:rPr lang="en-US" sz="750" baseline="-25000">
                <a:solidFill>
                  <a:prstClr val="black"/>
                </a:solidFill>
                <a:ea typeface="Verdana" panose="020B0604030504040204" pitchFamily="34" charset="0"/>
                <a:cs typeface="Arial" panose="020B0604020202020204" pitchFamily="34" charset="0"/>
              </a:rPr>
              <a:t>2</a:t>
            </a:r>
          </a:p>
        </p:txBody>
      </p:sp>
      <p:grpSp>
        <p:nvGrpSpPr>
          <p:cNvPr id="194" name="Group 193">
            <a:extLst>
              <a:ext uri="{FF2B5EF4-FFF2-40B4-BE49-F238E27FC236}">
                <a16:creationId xmlns:a16="http://schemas.microsoft.com/office/drawing/2014/main" id="{C37E7AFA-AF80-42C3-A2F8-A7DAC0082A9B}"/>
              </a:ext>
            </a:extLst>
          </p:cNvPr>
          <p:cNvGrpSpPr/>
          <p:nvPr/>
        </p:nvGrpSpPr>
        <p:grpSpPr>
          <a:xfrm>
            <a:off x="5170645" y="4090912"/>
            <a:ext cx="970804" cy="481445"/>
            <a:chOff x="3059640" y="1352600"/>
            <a:chExt cx="1346200" cy="641927"/>
          </a:xfrm>
          <a:solidFill>
            <a:schemeClr val="accent1">
              <a:lumMod val="20000"/>
              <a:lumOff val="80000"/>
            </a:schemeClr>
          </a:solidFill>
        </p:grpSpPr>
        <p:sp>
          <p:nvSpPr>
            <p:cNvPr id="196" name="Rectangle 195">
              <a:extLst>
                <a:ext uri="{FF2B5EF4-FFF2-40B4-BE49-F238E27FC236}">
                  <a16:creationId xmlns:a16="http://schemas.microsoft.com/office/drawing/2014/main" id="{34070251-C8C4-4356-BD76-8DB3F4185EA8}"/>
                </a:ext>
              </a:extLst>
            </p:cNvPr>
            <p:cNvSpPr/>
            <p:nvPr/>
          </p:nvSpPr>
          <p:spPr bwMode="auto">
            <a:xfrm>
              <a:off x="3094576" y="1352600"/>
              <a:ext cx="1242290" cy="641927"/>
            </a:xfrm>
            <a:prstGeom prst="rect">
              <a:avLst/>
            </a:prstGeom>
            <a:grp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sp>
          <p:nvSpPr>
            <p:cNvPr id="195" name="TextBox 194">
              <a:extLst>
                <a:ext uri="{FF2B5EF4-FFF2-40B4-BE49-F238E27FC236}">
                  <a16:creationId xmlns:a16="http://schemas.microsoft.com/office/drawing/2014/main" id="{08019889-2E75-4BBC-936E-25FDE9D14886}"/>
                </a:ext>
              </a:extLst>
            </p:cNvPr>
            <p:cNvSpPr txBox="1"/>
            <p:nvPr/>
          </p:nvSpPr>
          <p:spPr>
            <a:xfrm>
              <a:off x="3059640" y="1467160"/>
              <a:ext cx="1346200" cy="492443"/>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Sabatier Reactor</a:t>
              </a:r>
            </a:p>
          </p:txBody>
        </p:sp>
      </p:grpSp>
      <p:cxnSp>
        <p:nvCxnSpPr>
          <p:cNvPr id="197" name="Straight Arrow Connector 196">
            <a:extLst>
              <a:ext uri="{FF2B5EF4-FFF2-40B4-BE49-F238E27FC236}">
                <a16:creationId xmlns:a16="http://schemas.microsoft.com/office/drawing/2014/main" id="{27EEAF5F-02EA-47FF-8316-08683166FCF1}"/>
              </a:ext>
            </a:extLst>
          </p:cNvPr>
          <p:cNvCxnSpPr>
            <a:stCxn id="181" idx="3"/>
            <a:endCxn id="195" idx="1"/>
          </p:cNvCxnSpPr>
          <p:nvPr/>
        </p:nvCxnSpPr>
        <p:spPr>
          <a:xfrm flipV="1">
            <a:off x="4330523" y="5220568"/>
            <a:ext cx="848460" cy="5055"/>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198" name="Straight Connector 197">
            <a:extLst>
              <a:ext uri="{FF2B5EF4-FFF2-40B4-BE49-F238E27FC236}">
                <a16:creationId xmlns:a16="http://schemas.microsoft.com/office/drawing/2014/main" id="{DD642824-A7CB-4DDD-98E7-A88D3170FD04}"/>
              </a:ext>
            </a:extLst>
          </p:cNvPr>
          <p:cNvCxnSpPr/>
          <p:nvPr/>
        </p:nvCxnSpPr>
        <p:spPr>
          <a:xfrm>
            <a:off x="-7148" y="3739673"/>
            <a:ext cx="12187545" cy="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grpSp>
        <p:nvGrpSpPr>
          <p:cNvPr id="199" name="Group 198">
            <a:extLst>
              <a:ext uri="{FF2B5EF4-FFF2-40B4-BE49-F238E27FC236}">
                <a16:creationId xmlns:a16="http://schemas.microsoft.com/office/drawing/2014/main" id="{4594C2B0-2E28-4A5D-95FC-BC73E6E4D955}"/>
              </a:ext>
            </a:extLst>
          </p:cNvPr>
          <p:cNvGrpSpPr/>
          <p:nvPr/>
        </p:nvGrpSpPr>
        <p:grpSpPr>
          <a:xfrm>
            <a:off x="9217597" y="4101717"/>
            <a:ext cx="1009650" cy="498500"/>
            <a:chOff x="3499579" y="4289865"/>
            <a:chExt cx="1346200" cy="664667"/>
          </a:xfrm>
        </p:grpSpPr>
        <p:sp>
          <p:nvSpPr>
            <p:cNvPr id="200" name="TextBox 199">
              <a:extLst>
                <a:ext uri="{FF2B5EF4-FFF2-40B4-BE49-F238E27FC236}">
                  <a16:creationId xmlns:a16="http://schemas.microsoft.com/office/drawing/2014/main" id="{59757C03-FC5A-49EB-B50D-2818EE46FD39}"/>
                </a:ext>
              </a:extLst>
            </p:cNvPr>
            <p:cNvSpPr txBox="1"/>
            <p:nvPr/>
          </p:nvSpPr>
          <p:spPr>
            <a:xfrm>
              <a:off x="3499579" y="4289865"/>
              <a:ext cx="1346200" cy="492443"/>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rPr>
                <a:t>CH</a:t>
              </a:r>
              <a:r>
                <a:rPr kumimoji="0" lang="en-US" sz="900" b="0" i="0" u="none" strike="noStrike" kern="0" cap="none" spc="0" normalizeH="0" baseline="-25000" noProof="0">
                  <a:ln>
                    <a:noFill/>
                  </a:ln>
                  <a:solidFill>
                    <a:prstClr val="black"/>
                  </a:solidFill>
                  <a:effectLst/>
                  <a:uLnTx/>
                  <a:uFillTx/>
                </a:rPr>
                <a:t>4</a:t>
              </a:r>
              <a:r>
                <a:rPr kumimoji="0" lang="en-US" sz="900" b="0" i="0" u="none" strike="noStrike" kern="0" cap="none" spc="0" normalizeH="0" baseline="0" noProof="0">
                  <a:ln>
                    <a:noFill/>
                  </a:ln>
                  <a:solidFill>
                    <a:prstClr val="black"/>
                  </a:solidFill>
                  <a:effectLst/>
                  <a:uLnTx/>
                  <a:uFillTx/>
                </a:rPr>
                <a:t> Liquefaction &amp; Maintenance</a:t>
              </a:r>
            </a:p>
          </p:txBody>
        </p:sp>
        <p:sp>
          <p:nvSpPr>
            <p:cNvPr id="201" name="Rectangle 200">
              <a:extLst>
                <a:ext uri="{FF2B5EF4-FFF2-40B4-BE49-F238E27FC236}">
                  <a16:creationId xmlns:a16="http://schemas.microsoft.com/office/drawing/2014/main" id="{8A30AA00-461D-432D-B3BB-50CCC8B43F91}"/>
                </a:ext>
              </a:extLst>
            </p:cNvPr>
            <p:cNvSpPr/>
            <p:nvPr/>
          </p:nvSpPr>
          <p:spPr bwMode="auto">
            <a:xfrm>
              <a:off x="3551534" y="4312605"/>
              <a:ext cx="1242290" cy="641927"/>
            </a:xfrm>
            <a:prstGeom prst="rect">
              <a:avLst/>
            </a:prstGeom>
            <a:no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grpSp>
      <p:grpSp>
        <p:nvGrpSpPr>
          <p:cNvPr id="202" name="Group 201">
            <a:extLst>
              <a:ext uri="{FF2B5EF4-FFF2-40B4-BE49-F238E27FC236}">
                <a16:creationId xmlns:a16="http://schemas.microsoft.com/office/drawing/2014/main" id="{CA856C14-30CB-43A4-8D1F-2AAFE483FD7A}"/>
              </a:ext>
            </a:extLst>
          </p:cNvPr>
          <p:cNvGrpSpPr/>
          <p:nvPr/>
        </p:nvGrpSpPr>
        <p:grpSpPr>
          <a:xfrm>
            <a:off x="8007285" y="4122641"/>
            <a:ext cx="1009650" cy="481445"/>
            <a:chOff x="1570400" y="5066933"/>
            <a:chExt cx="1346200" cy="641927"/>
          </a:xfrm>
        </p:grpSpPr>
        <p:sp>
          <p:nvSpPr>
            <p:cNvPr id="203" name="TextBox 202">
              <a:extLst>
                <a:ext uri="{FF2B5EF4-FFF2-40B4-BE49-F238E27FC236}">
                  <a16:creationId xmlns:a16="http://schemas.microsoft.com/office/drawing/2014/main" id="{F3A23D75-16F8-4921-BA80-45C89FCE1DEC}"/>
                </a:ext>
              </a:extLst>
            </p:cNvPr>
            <p:cNvSpPr txBox="1"/>
            <p:nvPr/>
          </p:nvSpPr>
          <p:spPr>
            <a:xfrm>
              <a:off x="1570400" y="5249397"/>
              <a:ext cx="1346200" cy="30777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rPr>
                <a:t>CH</a:t>
              </a:r>
              <a:r>
                <a:rPr kumimoji="0" lang="en-US" sz="900" b="0" i="0" u="none" strike="noStrike" kern="0" cap="none" spc="0" normalizeH="0" baseline="-25000" noProof="0">
                  <a:ln>
                    <a:noFill/>
                  </a:ln>
                  <a:solidFill>
                    <a:prstClr val="black"/>
                  </a:solidFill>
                  <a:effectLst/>
                  <a:uLnTx/>
                  <a:uFillTx/>
                </a:rPr>
                <a:t>4</a:t>
              </a:r>
              <a:r>
                <a:rPr kumimoji="0" lang="en-US" sz="900" b="0" i="0" u="none" strike="noStrike" kern="0" cap="none" spc="0" normalizeH="0" baseline="0" noProof="0">
                  <a:ln>
                    <a:noFill/>
                  </a:ln>
                  <a:solidFill>
                    <a:prstClr val="black"/>
                  </a:solidFill>
                  <a:effectLst/>
                  <a:uLnTx/>
                  <a:uFillTx/>
                </a:rPr>
                <a:t> Dryer</a:t>
              </a:r>
            </a:p>
          </p:txBody>
        </p:sp>
        <p:sp>
          <p:nvSpPr>
            <p:cNvPr id="204" name="Rectangle 203">
              <a:extLst>
                <a:ext uri="{FF2B5EF4-FFF2-40B4-BE49-F238E27FC236}">
                  <a16:creationId xmlns:a16="http://schemas.microsoft.com/office/drawing/2014/main" id="{3B9CA467-9A49-48FA-95D9-960BE6E80CF3}"/>
                </a:ext>
              </a:extLst>
            </p:cNvPr>
            <p:cNvSpPr/>
            <p:nvPr/>
          </p:nvSpPr>
          <p:spPr bwMode="auto">
            <a:xfrm>
              <a:off x="1622355" y="5066933"/>
              <a:ext cx="1242290" cy="641927"/>
            </a:xfrm>
            <a:prstGeom prst="rect">
              <a:avLst/>
            </a:prstGeom>
            <a:no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grpSp>
      <p:cxnSp>
        <p:nvCxnSpPr>
          <p:cNvPr id="205" name="Straight Arrow Connector 204">
            <a:extLst>
              <a:ext uri="{FF2B5EF4-FFF2-40B4-BE49-F238E27FC236}">
                <a16:creationId xmlns:a16="http://schemas.microsoft.com/office/drawing/2014/main" id="{8CB791D2-976D-4193-83A7-F17826C44D1A}"/>
              </a:ext>
            </a:extLst>
          </p:cNvPr>
          <p:cNvCxnSpPr>
            <a:stCxn id="204" idx="3"/>
            <a:endCxn id="201" idx="1"/>
          </p:cNvCxnSpPr>
          <p:nvPr/>
        </p:nvCxnSpPr>
        <p:spPr>
          <a:xfrm flipV="1">
            <a:off x="8977969" y="4359495"/>
            <a:ext cx="278594" cy="3869"/>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206" name="Straight Arrow Connector 205">
            <a:extLst>
              <a:ext uri="{FF2B5EF4-FFF2-40B4-BE49-F238E27FC236}">
                <a16:creationId xmlns:a16="http://schemas.microsoft.com/office/drawing/2014/main" id="{A77FE526-22D5-4CC7-BE94-8321C6F43C65}"/>
              </a:ext>
            </a:extLst>
          </p:cNvPr>
          <p:cNvCxnSpPr>
            <a:endCxn id="204" idx="1"/>
          </p:cNvCxnSpPr>
          <p:nvPr/>
        </p:nvCxnSpPr>
        <p:spPr>
          <a:xfrm flipV="1">
            <a:off x="7430890" y="4363364"/>
            <a:ext cx="615361" cy="5911"/>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207" name="TextBox 206">
            <a:extLst>
              <a:ext uri="{FF2B5EF4-FFF2-40B4-BE49-F238E27FC236}">
                <a16:creationId xmlns:a16="http://schemas.microsoft.com/office/drawing/2014/main" id="{26D66FD0-3C91-4D82-8004-039FDDAC12B8}"/>
              </a:ext>
            </a:extLst>
          </p:cNvPr>
          <p:cNvSpPr txBox="1"/>
          <p:nvPr/>
        </p:nvSpPr>
        <p:spPr>
          <a:xfrm>
            <a:off x="7398670" y="4356599"/>
            <a:ext cx="401650" cy="265457"/>
          </a:xfrm>
          <a:prstGeom prst="rect">
            <a:avLst/>
          </a:prstGeom>
          <a:noFill/>
        </p:spPr>
        <p:txBody>
          <a:bodyPr wrap="square" rtlCol="0">
            <a:spAutoFit/>
          </a:bodyPr>
          <a:lstStyle/>
          <a:p>
            <a:pPr algn="ctr">
              <a:lnSpc>
                <a:spcPct val="150000"/>
              </a:lnSpc>
            </a:pPr>
            <a:r>
              <a:rPr lang="en-US" sz="750">
                <a:solidFill>
                  <a:prstClr val="black"/>
                </a:solidFill>
                <a:ea typeface="Verdana" panose="020B0604030504040204" pitchFamily="34" charset="0"/>
                <a:cs typeface="Arial" panose="020B0604020202020204" pitchFamily="34" charset="0"/>
              </a:rPr>
              <a:t>CH</a:t>
            </a:r>
            <a:r>
              <a:rPr lang="en-US" sz="750" baseline="-25000">
                <a:solidFill>
                  <a:prstClr val="black"/>
                </a:solidFill>
                <a:ea typeface="Verdana" panose="020B0604030504040204" pitchFamily="34" charset="0"/>
                <a:cs typeface="Arial" panose="020B0604020202020204" pitchFamily="34" charset="0"/>
              </a:rPr>
              <a:t>4</a:t>
            </a:r>
          </a:p>
        </p:txBody>
      </p:sp>
      <p:pic>
        <p:nvPicPr>
          <p:cNvPr id="208" name="Picture 207">
            <a:extLst>
              <a:ext uri="{FF2B5EF4-FFF2-40B4-BE49-F238E27FC236}">
                <a16:creationId xmlns:a16="http://schemas.microsoft.com/office/drawing/2014/main" id="{65DD7686-197C-42C3-A780-78DD4F6AAA23}"/>
              </a:ext>
            </a:extLst>
          </p:cNvPr>
          <p:cNvPicPr>
            <a:picLocks noChangeAspect="1"/>
          </p:cNvPicPr>
          <p:nvPr/>
        </p:nvPicPr>
        <p:blipFill>
          <a:blip r:embed="rId6"/>
          <a:stretch>
            <a:fillRect/>
          </a:stretch>
        </p:blipFill>
        <p:spPr>
          <a:xfrm>
            <a:off x="10294967" y="4123732"/>
            <a:ext cx="432956" cy="497496"/>
          </a:xfrm>
          <a:prstGeom prst="rect">
            <a:avLst/>
          </a:prstGeom>
        </p:spPr>
      </p:pic>
      <p:pic>
        <p:nvPicPr>
          <p:cNvPr id="210" name="Picture 209">
            <a:extLst>
              <a:ext uri="{FF2B5EF4-FFF2-40B4-BE49-F238E27FC236}">
                <a16:creationId xmlns:a16="http://schemas.microsoft.com/office/drawing/2014/main" id="{EB2B6B7D-D3E9-4654-9A0D-DD3C55EE9FDC}"/>
              </a:ext>
            </a:extLst>
          </p:cNvPr>
          <p:cNvPicPr>
            <a:picLocks noChangeAspect="1"/>
          </p:cNvPicPr>
          <p:nvPr/>
        </p:nvPicPr>
        <p:blipFill>
          <a:blip r:embed="rId7"/>
          <a:stretch>
            <a:fillRect/>
          </a:stretch>
        </p:blipFill>
        <p:spPr>
          <a:xfrm>
            <a:off x="852703" y="5622432"/>
            <a:ext cx="904723" cy="573633"/>
          </a:xfrm>
          <a:prstGeom prst="rect">
            <a:avLst/>
          </a:prstGeom>
        </p:spPr>
      </p:pic>
      <p:sp>
        <p:nvSpPr>
          <p:cNvPr id="211" name="TextBox 210">
            <a:extLst>
              <a:ext uri="{FF2B5EF4-FFF2-40B4-BE49-F238E27FC236}">
                <a16:creationId xmlns:a16="http://schemas.microsoft.com/office/drawing/2014/main" id="{FDD7087B-EFC0-454B-9EAE-BDC23D6F1F12}"/>
              </a:ext>
            </a:extLst>
          </p:cNvPr>
          <p:cNvSpPr txBox="1"/>
          <p:nvPr/>
        </p:nvSpPr>
        <p:spPr>
          <a:xfrm>
            <a:off x="4539453" y="4108483"/>
            <a:ext cx="432413" cy="265457"/>
          </a:xfrm>
          <a:prstGeom prst="rect">
            <a:avLst/>
          </a:prstGeom>
          <a:noFill/>
        </p:spPr>
        <p:txBody>
          <a:bodyPr wrap="square" rtlCol="0">
            <a:spAutoFit/>
          </a:bodyPr>
          <a:lstStyle/>
          <a:p>
            <a:pPr algn="ctr">
              <a:lnSpc>
                <a:spcPct val="150000"/>
              </a:lnSpc>
            </a:pPr>
            <a:r>
              <a:rPr lang="en-US" sz="750">
                <a:solidFill>
                  <a:prstClr val="black"/>
                </a:solidFill>
                <a:ea typeface="Verdana" panose="020B0604030504040204" pitchFamily="34" charset="0"/>
                <a:cs typeface="Arial" panose="020B0604020202020204" pitchFamily="34" charset="0"/>
              </a:rPr>
              <a:t>CO2</a:t>
            </a:r>
          </a:p>
        </p:txBody>
      </p:sp>
      <p:cxnSp>
        <p:nvCxnSpPr>
          <p:cNvPr id="212" name="Straight Arrow Connector 211">
            <a:extLst>
              <a:ext uri="{FF2B5EF4-FFF2-40B4-BE49-F238E27FC236}">
                <a16:creationId xmlns:a16="http://schemas.microsoft.com/office/drawing/2014/main" id="{A42E7277-F3C6-46A5-BEDA-AC4856547D33}"/>
              </a:ext>
            </a:extLst>
          </p:cNvPr>
          <p:cNvCxnSpPr>
            <a:cxnSpLocks/>
            <a:endCxn id="196" idx="1"/>
          </p:cNvCxnSpPr>
          <p:nvPr/>
        </p:nvCxnSpPr>
        <p:spPr bwMode="auto">
          <a:xfrm>
            <a:off x="4310370" y="4324037"/>
            <a:ext cx="885469" cy="7598"/>
          </a:xfrm>
          <a:prstGeom prst="straightConnector1">
            <a:avLst/>
          </a:prstGeom>
          <a:noFill/>
          <a:ln w="28575" cap="flat" cmpd="sng" algn="ctr">
            <a:solidFill>
              <a:sysClr val="windowText" lastClr="000000"/>
            </a:solidFill>
            <a:prstDash val="solid"/>
            <a:round/>
            <a:headEnd type="none" w="med" len="med"/>
            <a:tailEnd type="triangle"/>
          </a:ln>
          <a:effectLst>
            <a:outerShdw blurRad="63500" dist="17961" dir="2700000" algn="ctr" rotWithShape="0">
              <a:sysClr val="windowText" lastClr="000000">
                <a:alpha val="74998"/>
              </a:sysClr>
            </a:outerShdw>
          </a:effectLst>
        </p:spPr>
      </p:cxnSp>
      <p:grpSp>
        <p:nvGrpSpPr>
          <p:cNvPr id="213" name="Group 212">
            <a:extLst>
              <a:ext uri="{FF2B5EF4-FFF2-40B4-BE49-F238E27FC236}">
                <a16:creationId xmlns:a16="http://schemas.microsoft.com/office/drawing/2014/main" id="{1EC308B7-193E-4F0C-BFF8-0ED5A74D4DAC}"/>
              </a:ext>
            </a:extLst>
          </p:cNvPr>
          <p:cNvGrpSpPr/>
          <p:nvPr/>
        </p:nvGrpSpPr>
        <p:grpSpPr>
          <a:xfrm>
            <a:off x="3370035" y="4088519"/>
            <a:ext cx="1009650" cy="481445"/>
            <a:chOff x="4755539" y="1388465"/>
            <a:chExt cx="1346200" cy="641927"/>
          </a:xfrm>
        </p:grpSpPr>
        <p:sp>
          <p:nvSpPr>
            <p:cNvPr id="214" name="TextBox 213">
              <a:extLst>
                <a:ext uri="{FF2B5EF4-FFF2-40B4-BE49-F238E27FC236}">
                  <a16:creationId xmlns:a16="http://schemas.microsoft.com/office/drawing/2014/main" id="{E057926A-BC1D-4098-9EE2-93AC5D8A283B}"/>
                </a:ext>
              </a:extLst>
            </p:cNvPr>
            <p:cNvSpPr txBox="1"/>
            <p:nvPr/>
          </p:nvSpPr>
          <p:spPr>
            <a:xfrm>
              <a:off x="4755539" y="1544758"/>
              <a:ext cx="1346200" cy="30777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rPr>
                <a:t>CO</a:t>
              </a:r>
              <a:r>
                <a:rPr kumimoji="0" lang="en-US" sz="900" b="0" i="0" u="none" strike="noStrike" kern="0" cap="none" spc="0" normalizeH="0" baseline="-25000" noProof="0">
                  <a:ln>
                    <a:noFill/>
                  </a:ln>
                  <a:solidFill>
                    <a:prstClr val="black"/>
                  </a:solidFill>
                  <a:effectLst/>
                  <a:uLnTx/>
                  <a:uFillTx/>
                </a:rPr>
                <a:t>2 </a:t>
              </a:r>
              <a:r>
                <a:rPr kumimoji="0" lang="en-US" sz="900" b="0" i="0" u="none" strike="noStrike" kern="0" cap="none" spc="0" normalizeH="0" baseline="0" noProof="0">
                  <a:ln>
                    <a:noFill/>
                  </a:ln>
                  <a:solidFill>
                    <a:prstClr val="black"/>
                  </a:solidFill>
                  <a:effectLst/>
                  <a:uLnTx/>
                  <a:uFillTx/>
                </a:rPr>
                <a:t>Collection</a:t>
              </a:r>
            </a:p>
          </p:txBody>
        </p:sp>
        <p:sp>
          <p:nvSpPr>
            <p:cNvPr id="215" name="Rectangle 214">
              <a:extLst>
                <a:ext uri="{FF2B5EF4-FFF2-40B4-BE49-F238E27FC236}">
                  <a16:creationId xmlns:a16="http://schemas.microsoft.com/office/drawing/2014/main" id="{98A225E6-0CFD-4B8B-842D-54A05991956A}"/>
                </a:ext>
              </a:extLst>
            </p:cNvPr>
            <p:cNvSpPr/>
            <p:nvPr/>
          </p:nvSpPr>
          <p:spPr bwMode="auto">
            <a:xfrm>
              <a:off x="4773889" y="1388465"/>
              <a:ext cx="1242290" cy="641927"/>
            </a:xfrm>
            <a:prstGeom prst="rect">
              <a:avLst/>
            </a:prstGeom>
            <a:no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grpSp>
      <p:cxnSp>
        <p:nvCxnSpPr>
          <p:cNvPr id="216" name="Straight Arrow Connector 215">
            <a:extLst>
              <a:ext uri="{FF2B5EF4-FFF2-40B4-BE49-F238E27FC236}">
                <a16:creationId xmlns:a16="http://schemas.microsoft.com/office/drawing/2014/main" id="{DDDA30DE-0B52-4345-B363-FFBA59F7E026}"/>
              </a:ext>
            </a:extLst>
          </p:cNvPr>
          <p:cNvCxnSpPr>
            <a:cxnSpLocks/>
            <a:stCxn id="219" idx="3"/>
            <a:endCxn id="215" idx="1"/>
          </p:cNvCxnSpPr>
          <p:nvPr/>
        </p:nvCxnSpPr>
        <p:spPr bwMode="auto">
          <a:xfrm flipV="1">
            <a:off x="3052618" y="4329242"/>
            <a:ext cx="331180" cy="688"/>
          </a:xfrm>
          <a:prstGeom prst="straightConnector1">
            <a:avLst/>
          </a:prstGeom>
          <a:noFill/>
          <a:ln w="28575" cap="flat" cmpd="sng" algn="ctr">
            <a:solidFill>
              <a:sysClr val="windowText" lastClr="000000"/>
            </a:solidFill>
            <a:prstDash val="solid"/>
            <a:round/>
            <a:headEnd type="none" w="med" len="med"/>
            <a:tailEnd type="triangle"/>
          </a:ln>
          <a:effectLst>
            <a:outerShdw blurRad="63500" dist="17961" dir="2700000" algn="ctr" rotWithShape="0">
              <a:sysClr val="windowText" lastClr="000000">
                <a:alpha val="74998"/>
              </a:sysClr>
            </a:outerShdw>
          </a:effectLst>
        </p:spPr>
      </p:cxnSp>
      <p:grpSp>
        <p:nvGrpSpPr>
          <p:cNvPr id="217" name="Group 216">
            <a:extLst>
              <a:ext uri="{FF2B5EF4-FFF2-40B4-BE49-F238E27FC236}">
                <a16:creationId xmlns:a16="http://schemas.microsoft.com/office/drawing/2014/main" id="{8ED3F492-3B5D-4DD5-84A4-7A90896D51DF}"/>
              </a:ext>
            </a:extLst>
          </p:cNvPr>
          <p:cNvGrpSpPr/>
          <p:nvPr/>
        </p:nvGrpSpPr>
        <p:grpSpPr>
          <a:xfrm>
            <a:off x="2107137" y="4089207"/>
            <a:ext cx="1009650" cy="481445"/>
            <a:chOff x="4755539" y="1388465"/>
            <a:chExt cx="1346200" cy="641927"/>
          </a:xfrm>
        </p:grpSpPr>
        <p:sp>
          <p:nvSpPr>
            <p:cNvPr id="218" name="TextBox 217">
              <a:extLst>
                <a:ext uri="{FF2B5EF4-FFF2-40B4-BE49-F238E27FC236}">
                  <a16:creationId xmlns:a16="http://schemas.microsoft.com/office/drawing/2014/main" id="{7EB80548-7C12-4241-90E5-1C848DE80924}"/>
                </a:ext>
              </a:extLst>
            </p:cNvPr>
            <p:cNvSpPr txBox="1"/>
            <p:nvPr/>
          </p:nvSpPr>
          <p:spPr>
            <a:xfrm>
              <a:off x="4755539" y="1544758"/>
              <a:ext cx="1346200" cy="30777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rPr>
                <a:t>Dust Filtration</a:t>
              </a:r>
            </a:p>
          </p:txBody>
        </p:sp>
        <p:sp>
          <p:nvSpPr>
            <p:cNvPr id="219" name="Rectangle 218">
              <a:extLst>
                <a:ext uri="{FF2B5EF4-FFF2-40B4-BE49-F238E27FC236}">
                  <a16:creationId xmlns:a16="http://schemas.microsoft.com/office/drawing/2014/main" id="{96F91C75-81EC-40C2-A3A5-C08F29F48541}"/>
                </a:ext>
              </a:extLst>
            </p:cNvPr>
            <p:cNvSpPr/>
            <p:nvPr/>
          </p:nvSpPr>
          <p:spPr bwMode="auto">
            <a:xfrm>
              <a:off x="4773889" y="1388465"/>
              <a:ext cx="1242290" cy="641927"/>
            </a:xfrm>
            <a:prstGeom prst="rect">
              <a:avLst/>
            </a:prstGeom>
            <a:noFill/>
            <a:ln w="9525" cap="flat" cmpd="sng" algn="ctr">
              <a:solidFill>
                <a:sysClr val="windowText" lastClr="000000"/>
              </a:solidFill>
              <a:prstDash val="solid"/>
              <a:round/>
              <a:headEnd type="none" w="med" len="med"/>
              <a:tailEnd type="none" w="med" len="med"/>
            </a:ln>
            <a:effectLst>
              <a:outerShdw blurRad="63500" dist="17961" dir="2700000" algn="ctr" rotWithShape="0">
                <a:sysClr val="windowText" lastClr="000000">
                  <a:alpha val="74998"/>
                </a:sysClr>
              </a:outerShdw>
            </a:effectLst>
          </p:spPr>
          <p:txBody>
            <a:bodyPr vert="horz" wrap="square" lIns="68580" tIns="34290" rIns="68580" bIns="34290" numCol="1" rtlCol="0" anchor="t" anchorCtr="0" compatLnSpc="1">
              <a:prstTxWarp prst="textNoShape">
                <a:avLst/>
              </a:prstTxWarp>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Helvetica Neue Black Condensed" charset="0"/>
                <a:ea typeface="ＭＳ Ｐゴシック" pitchFamily="-80" charset="-128"/>
                <a:cs typeface="ＭＳ Ｐゴシック" pitchFamily="-80" charset="-128"/>
              </a:endParaRPr>
            </a:p>
          </p:txBody>
        </p:sp>
      </p:grpSp>
      <p:sp>
        <p:nvSpPr>
          <p:cNvPr id="221" name="TextBox 220">
            <a:extLst>
              <a:ext uri="{FF2B5EF4-FFF2-40B4-BE49-F238E27FC236}">
                <a16:creationId xmlns:a16="http://schemas.microsoft.com/office/drawing/2014/main" id="{F6AA7550-7DE4-4669-86BE-7C4EEE658972}"/>
              </a:ext>
            </a:extLst>
          </p:cNvPr>
          <p:cNvSpPr txBox="1"/>
          <p:nvPr/>
        </p:nvSpPr>
        <p:spPr>
          <a:xfrm>
            <a:off x="4512893" y="5204558"/>
            <a:ext cx="496559" cy="265457"/>
          </a:xfrm>
          <a:prstGeom prst="rect">
            <a:avLst/>
          </a:prstGeom>
          <a:noFill/>
        </p:spPr>
        <p:txBody>
          <a:bodyPr wrap="square" rtlCol="0">
            <a:spAutoFit/>
          </a:bodyPr>
          <a:lstStyle/>
          <a:p>
            <a:pPr algn="ctr">
              <a:lnSpc>
                <a:spcPct val="150000"/>
              </a:lnSpc>
            </a:pPr>
            <a:r>
              <a:rPr lang="en-US" sz="750">
                <a:solidFill>
                  <a:prstClr val="black"/>
                </a:solidFill>
                <a:ea typeface="Verdana" panose="020B0604030504040204" pitchFamily="34" charset="0"/>
                <a:cs typeface="Arial" panose="020B0604020202020204" pitchFamily="34" charset="0"/>
              </a:rPr>
              <a:t>H</a:t>
            </a:r>
            <a:r>
              <a:rPr lang="en-US" sz="750" baseline="-25000">
                <a:solidFill>
                  <a:prstClr val="black"/>
                </a:solidFill>
                <a:ea typeface="Verdana" panose="020B0604030504040204" pitchFamily="34" charset="0"/>
                <a:cs typeface="Arial" panose="020B0604020202020204" pitchFamily="34" charset="0"/>
              </a:rPr>
              <a:t>2</a:t>
            </a:r>
            <a:r>
              <a:rPr lang="en-US" sz="750">
                <a:solidFill>
                  <a:prstClr val="black"/>
                </a:solidFill>
                <a:ea typeface="Verdana" panose="020B0604030504040204" pitchFamily="34" charset="0"/>
                <a:cs typeface="Arial" panose="020B0604020202020204" pitchFamily="34" charset="0"/>
              </a:rPr>
              <a:t>O</a:t>
            </a:r>
          </a:p>
        </p:txBody>
      </p:sp>
      <p:pic>
        <p:nvPicPr>
          <p:cNvPr id="222" name="Picture 221">
            <a:extLst>
              <a:ext uri="{FF2B5EF4-FFF2-40B4-BE49-F238E27FC236}">
                <a16:creationId xmlns:a16="http://schemas.microsoft.com/office/drawing/2014/main" id="{ABBA4D34-80F5-418D-89B3-B26F9F970205}"/>
              </a:ext>
            </a:extLst>
          </p:cNvPr>
          <p:cNvPicPr>
            <a:picLocks noChangeAspect="1"/>
          </p:cNvPicPr>
          <p:nvPr/>
        </p:nvPicPr>
        <p:blipFill>
          <a:blip r:embed="rId5"/>
          <a:stretch>
            <a:fillRect/>
          </a:stretch>
        </p:blipFill>
        <p:spPr>
          <a:xfrm>
            <a:off x="10331754" y="4906866"/>
            <a:ext cx="396168" cy="494812"/>
          </a:xfrm>
          <a:prstGeom prst="rect">
            <a:avLst/>
          </a:prstGeom>
        </p:spPr>
      </p:pic>
      <p:sp>
        <p:nvSpPr>
          <p:cNvPr id="227" name="Arc 226">
            <a:extLst>
              <a:ext uri="{FF2B5EF4-FFF2-40B4-BE49-F238E27FC236}">
                <a16:creationId xmlns:a16="http://schemas.microsoft.com/office/drawing/2014/main" id="{484FB14D-4EB1-436D-BB7B-1470DE0A1B33}"/>
              </a:ext>
            </a:extLst>
          </p:cNvPr>
          <p:cNvSpPr/>
          <p:nvPr/>
        </p:nvSpPr>
        <p:spPr>
          <a:xfrm rot="20417762">
            <a:off x="6226785" y="4668747"/>
            <a:ext cx="194428" cy="199971"/>
          </a:xfrm>
          <a:prstGeom prst="arc">
            <a:avLst>
              <a:gd name="adj1" fmla="val 11197809"/>
              <a:gd name="adj2" fmla="val 0"/>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28" name="Arc 227">
            <a:extLst>
              <a:ext uri="{FF2B5EF4-FFF2-40B4-BE49-F238E27FC236}">
                <a16:creationId xmlns:a16="http://schemas.microsoft.com/office/drawing/2014/main" id="{312D3CAB-3BB1-44B9-96ED-0CC751E6BC62}"/>
              </a:ext>
            </a:extLst>
          </p:cNvPr>
          <p:cNvSpPr/>
          <p:nvPr/>
        </p:nvSpPr>
        <p:spPr>
          <a:xfrm rot="20417762">
            <a:off x="6217497" y="2641510"/>
            <a:ext cx="194428" cy="199971"/>
          </a:xfrm>
          <a:prstGeom prst="arc">
            <a:avLst>
              <a:gd name="adj1" fmla="val 11197809"/>
              <a:gd name="adj2" fmla="val 0"/>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7" name="TextBox 126">
            <a:extLst>
              <a:ext uri="{FF2B5EF4-FFF2-40B4-BE49-F238E27FC236}">
                <a16:creationId xmlns:a16="http://schemas.microsoft.com/office/drawing/2014/main" id="{096348F0-3FF7-4AF3-B2CE-32CF0B2A92E7}"/>
              </a:ext>
            </a:extLst>
          </p:cNvPr>
          <p:cNvSpPr txBox="1"/>
          <p:nvPr/>
        </p:nvSpPr>
        <p:spPr>
          <a:xfrm>
            <a:off x="8024665" y="1466557"/>
            <a:ext cx="3111174" cy="230832"/>
          </a:xfrm>
          <a:prstGeom prst="rect">
            <a:avLst/>
          </a:prstGeom>
          <a:noFill/>
        </p:spPr>
        <p:txBody>
          <a:bodyPr wrap="square" rtlCol="0">
            <a:spAutoFit/>
          </a:bodyPr>
          <a:lstStyle/>
          <a:p>
            <a:r>
              <a:rPr lang="en-US" sz="900" dirty="0">
                <a:solidFill>
                  <a:prstClr val="black"/>
                </a:solidFill>
                <a:latin typeface="Arial"/>
                <a:cs typeface="Arial"/>
              </a:rPr>
              <a:t>Common to Mars ISRU, Carbothermal and ECLSS</a:t>
            </a:r>
          </a:p>
        </p:txBody>
      </p:sp>
    </p:spTree>
    <p:extLst>
      <p:ext uri="{BB962C8B-B14F-4D97-AF65-F5344CB8AC3E}">
        <p14:creationId xmlns:p14="http://schemas.microsoft.com/office/powerpoint/2010/main" val="3571873781"/>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astUpdated xmlns="e698ca81-8296-4fdc-b75e-d1db1a500dd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D78B1F89695A648ADE9F5B1F3E0EEF2" ma:contentTypeVersion="11" ma:contentTypeDescription="Create a new document." ma:contentTypeScope="" ma:versionID="50a65a46214da2d7edf8de214d32fe78">
  <xsd:schema xmlns:xsd="http://www.w3.org/2001/XMLSchema" xmlns:xs="http://www.w3.org/2001/XMLSchema" xmlns:p="http://schemas.microsoft.com/office/2006/metadata/properties" xmlns:ns2="e698ca81-8296-4fdc-b75e-d1db1a500dd7" xmlns:ns3="be954756-5a2a-422e-a924-a134369c6615" targetNamespace="http://schemas.microsoft.com/office/2006/metadata/properties" ma:root="true" ma:fieldsID="52dcf058fc2128b25c9daf01e39fbd27" ns2:_="" ns3:_="">
    <xsd:import namespace="e698ca81-8296-4fdc-b75e-d1db1a500dd7"/>
    <xsd:import namespace="be954756-5a2a-422e-a924-a134369c6615"/>
    <xsd:element name="properties">
      <xsd:complexType>
        <xsd:sequence>
          <xsd:element name="documentManagement">
            <xsd:complexType>
              <xsd:all>
                <xsd:element ref="ns2:MediaServiceMetadata" minOccurs="0"/>
                <xsd:element ref="ns2:MediaServiceFastMetadata" minOccurs="0"/>
                <xsd:element ref="ns2:LastUpdated"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98ca81-8296-4fdc-b75e-d1db1a500d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astUpdated" ma:index="10" nillable="true" ma:displayName="Last Updated" ma:format="DateTime" ma:internalName="LastUpdated">
      <xsd:simpleType>
        <xsd:restriction base="dms:DateTim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e954756-5a2a-422e-a924-a134369c661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CDEBCB-199A-45C9-82CE-2EA70BDEA295}">
  <ds:schemaRefs>
    <ds:schemaRef ds:uri="e698ca81-8296-4fdc-b75e-d1db1a500dd7"/>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purl.org/dc/terms/"/>
    <ds:schemaRef ds:uri="be954756-5a2a-422e-a924-a134369c6615"/>
    <ds:schemaRef ds:uri="http://www.w3.org/XML/1998/namespace"/>
    <ds:schemaRef ds:uri="http://purl.org/dc/dcmitype/"/>
  </ds:schemaRefs>
</ds:datastoreItem>
</file>

<file path=customXml/itemProps2.xml><?xml version="1.0" encoding="utf-8"?>
<ds:datastoreItem xmlns:ds="http://schemas.openxmlformats.org/officeDocument/2006/customXml" ds:itemID="{1AA6F054-6963-4022-B5B9-69076C3FAD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98ca81-8296-4fdc-b75e-d1db1a500dd7"/>
    <ds:schemaRef ds:uri="be954756-5a2a-422e-a924-a134369c66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67F2F0-0953-4A6C-AF3B-39E40B69D0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41089</TotalTime>
  <Words>1078</Words>
  <Application>Microsoft Office PowerPoint</Application>
  <PresentationFormat>Widescreen</PresentationFormat>
  <Paragraphs>270</Paragraphs>
  <Slides>11</Slides>
  <Notes>10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.AppleSystemUIFont</vt:lpstr>
      <vt:lpstr>Arial</vt:lpstr>
      <vt:lpstr>Arial</vt:lpstr>
      <vt:lpstr>Arial Bold</vt:lpstr>
      <vt:lpstr>Calibri</vt:lpstr>
      <vt:lpstr>Helvetica Neue Black Condensed</vt:lpstr>
      <vt:lpstr>Wingdings</vt:lpstr>
      <vt:lpstr>2_Office Theme</vt:lpstr>
      <vt:lpstr>Carbothermal Reduction Demonstration (CaRD)  Project Status 2023</vt:lpstr>
      <vt:lpstr>“Dust to Thrust” 2010</vt:lpstr>
      <vt:lpstr>Example of TRL 4 to 6 for the Moon</vt:lpstr>
      <vt:lpstr>CaRD Environmental Test Unit (Brassboard)</vt:lpstr>
      <vt:lpstr>COMSOL Multiphysics Analysis</vt:lpstr>
      <vt:lpstr>CaRD Brassboard Test Results</vt:lpstr>
      <vt:lpstr>CaRD Prototype</vt:lpstr>
      <vt:lpstr>Long Term Overview</vt:lpstr>
      <vt:lpstr>Mars and ECLSS Commonality</vt:lpstr>
      <vt:lpstr>Scalability &amp; Modularity</vt:lpstr>
      <vt:lpstr>Mars Commonality – Expanded to Lunar LOX/Methane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Lee</dc:creator>
  <cp:lastModifiedBy>Paz, Aaron (JSC-EP311)</cp:lastModifiedBy>
  <cp:revision>1081</cp:revision>
  <cp:lastPrinted>2017-06-09T12:17:02Z</cp:lastPrinted>
  <dcterms:created xsi:type="dcterms:W3CDTF">2011-06-13T11:07:26Z</dcterms:created>
  <dcterms:modified xsi:type="dcterms:W3CDTF">2023-06-01T20:55:55Z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0x010100BD78B1F89695A648ADE9F5B1F3E0EEF2</vt:lpwstr>
  </property>
</Properties>
</file>