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68" r:id="rId3"/>
    <p:sldId id="258" r:id="rId4"/>
    <p:sldId id="269" r:id="rId5"/>
    <p:sldId id="260" r:id="rId6"/>
    <p:sldId id="264" r:id="rId7"/>
    <p:sldId id="2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DBDB"/>
    <a:srgbClr val="CDCDCD"/>
    <a:srgbClr val="CAE2F6"/>
    <a:srgbClr val="EBF3FE"/>
    <a:srgbClr val="1C75BC"/>
    <a:srgbClr val="DCF3FE"/>
    <a:srgbClr val="000000"/>
    <a:srgbClr val="90B737"/>
    <a:srgbClr val="92D0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32"/>
    <p:restoredTop sz="93655"/>
  </p:normalViewPr>
  <p:slideViewPr>
    <p:cSldViewPr snapToGrid="0" snapToObjects="1">
      <p:cViewPr varScale="1">
        <p:scale>
          <a:sx n="129" d="100"/>
          <a:sy n="129" d="100"/>
        </p:scale>
        <p:origin x="4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BE87B-38EC-5F42-B4DC-C4A057027F4C}" type="datetimeFigureOut">
              <a:rPr lang="en-US" smtClean="0"/>
              <a:t>5/22/23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EC583-F4B1-834B-9486-C22126F4F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32AED9F-7171-4A35-8B8A-A4D3110D39DA}" type="slidenum">
              <a:rPr lang="en-US"/>
              <a:pPr/>
              <a:t>3</a:t>
            </a:fld>
            <a:endParaRPr lang="en-US"/>
          </a:p>
        </p:txBody>
      </p:sp>
      <p:sp>
        <p:nvSpPr>
          <p:cNvPr id="34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96875" y="692150"/>
            <a:ext cx="6161088" cy="34671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96052" y="4389277"/>
            <a:ext cx="5564155" cy="4160258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lIns="0" tIns="0" rIns="0" bIns="0"/>
          <a:lstStyle/>
          <a:p>
            <a:pPr>
              <a:spcBef>
                <a:spcPts val="409"/>
              </a:spcBef>
              <a:tabLst>
                <a:tab pos="0" algn="l"/>
                <a:tab pos="415275" algn="l"/>
                <a:tab pos="830550" algn="l"/>
                <a:tab pos="1245824" algn="l"/>
                <a:tab pos="1661099" algn="l"/>
                <a:tab pos="2076374" algn="l"/>
                <a:tab pos="2491649" algn="l"/>
                <a:tab pos="2906923" algn="l"/>
                <a:tab pos="3322198" algn="l"/>
                <a:tab pos="3737473" algn="l"/>
                <a:tab pos="4152748" algn="l"/>
                <a:tab pos="4568022" algn="l"/>
                <a:tab pos="4983297" algn="l"/>
                <a:tab pos="5398572" algn="l"/>
                <a:tab pos="5813847" algn="l"/>
                <a:tab pos="6229121" algn="l"/>
                <a:tab pos="6644396" algn="l"/>
                <a:tab pos="7059671" algn="l"/>
                <a:tab pos="7474946" algn="l"/>
                <a:tab pos="7890220" algn="l"/>
                <a:tab pos="8305495" algn="l"/>
              </a:tabLst>
            </a:pPr>
            <a:endParaRPr lang="en-US" dirty="0">
              <a:ea typeface="AR PL UMing HK" charset="0"/>
              <a:cs typeface="AR PL UMing HK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94F74A8-7E79-4F55-81ED-FA37ED239205}" type="slidenum">
              <a:rPr lang="en-US"/>
              <a:pPr/>
              <a:t>4</a:t>
            </a:fld>
            <a:endParaRPr lang="en-US"/>
          </a:p>
        </p:txBody>
      </p:sp>
      <p:sp>
        <p:nvSpPr>
          <p:cNvPr id="35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98463" y="701675"/>
            <a:ext cx="6157912" cy="3465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96052" y="4389277"/>
            <a:ext cx="5564155" cy="4158799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lIns="0" tIns="0" rIns="0" bIns="0"/>
          <a:lstStyle/>
          <a:p>
            <a:pPr>
              <a:spcBef>
                <a:spcPts val="409"/>
              </a:spcBef>
              <a:tabLst>
                <a:tab pos="0" algn="l"/>
                <a:tab pos="415275" algn="l"/>
                <a:tab pos="830550" algn="l"/>
                <a:tab pos="1245824" algn="l"/>
                <a:tab pos="1661099" algn="l"/>
                <a:tab pos="2076374" algn="l"/>
                <a:tab pos="2491649" algn="l"/>
                <a:tab pos="2906923" algn="l"/>
                <a:tab pos="3322198" algn="l"/>
                <a:tab pos="3737473" algn="l"/>
                <a:tab pos="4152748" algn="l"/>
                <a:tab pos="4568022" algn="l"/>
                <a:tab pos="4983297" algn="l"/>
                <a:tab pos="5398572" algn="l"/>
                <a:tab pos="5813847" algn="l"/>
                <a:tab pos="6229121" algn="l"/>
                <a:tab pos="6644396" algn="l"/>
                <a:tab pos="7059671" algn="l"/>
                <a:tab pos="7474946" algn="l"/>
                <a:tab pos="7890220" algn="l"/>
                <a:tab pos="8305495" algn="l"/>
              </a:tabLst>
            </a:pPr>
            <a:endParaRPr lang="en-US" dirty="0">
              <a:ea typeface="AR PL UMing HK" charset="0"/>
              <a:cs typeface="AR PL UMing HK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FEA9239-F31A-4040-B48E-42DF71414071}" type="slidenum">
              <a:rPr lang="en-US"/>
              <a:pPr/>
              <a:t>5</a:t>
            </a:fld>
            <a:endParaRPr lang="en-US"/>
          </a:p>
        </p:txBody>
      </p:sp>
      <p:sp>
        <p:nvSpPr>
          <p:cNvPr id="368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98463" y="701675"/>
            <a:ext cx="6157912" cy="3465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96052" y="4389277"/>
            <a:ext cx="5564155" cy="4158799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lIns="0" tIns="0" rIns="0" bIns="0"/>
          <a:lstStyle/>
          <a:p>
            <a:pPr>
              <a:spcBef>
                <a:spcPts val="409"/>
              </a:spcBef>
              <a:tabLst>
                <a:tab pos="0" algn="l"/>
                <a:tab pos="415275" algn="l"/>
                <a:tab pos="830550" algn="l"/>
                <a:tab pos="1245824" algn="l"/>
                <a:tab pos="1661099" algn="l"/>
                <a:tab pos="2076374" algn="l"/>
                <a:tab pos="2491649" algn="l"/>
                <a:tab pos="2906923" algn="l"/>
                <a:tab pos="3322198" algn="l"/>
                <a:tab pos="3737473" algn="l"/>
                <a:tab pos="4152748" algn="l"/>
                <a:tab pos="4568022" algn="l"/>
                <a:tab pos="4983297" algn="l"/>
                <a:tab pos="5398572" algn="l"/>
                <a:tab pos="5813847" algn="l"/>
                <a:tab pos="6229121" algn="l"/>
                <a:tab pos="6644396" algn="l"/>
                <a:tab pos="7059671" algn="l"/>
                <a:tab pos="7474946" algn="l"/>
                <a:tab pos="7890220" algn="l"/>
                <a:tab pos="8305495" algn="l"/>
              </a:tabLst>
            </a:pPr>
            <a:endParaRPr lang="en-US" dirty="0">
              <a:ea typeface="AR PL UMing HK" charset="0"/>
              <a:cs typeface="AR PL UMing HK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0A09959-160F-45AF-8A14-F091C1DB5DE2}" type="slidenum">
              <a:rPr lang="en-US"/>
              <a:pPr/>
              <a:t>6</a:t>
            </a:fld>
            <a:endParaRPr lang="en-US"/>
          </a:p>
        </p:txBody>
      </p:sp>
      <p:sp>
        <p:nvSpPr>
          <p:cNvPr id="40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98463" y="701675"/>
            <a:ext cx="6157912" cy="34655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96052" y="4389277"/>
            <a:ext cx="5564155" cy="4158799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lIns="83055" tIns="41527" rIns="83055" bIns="41527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6791" y="185231"/>
            <a:ext cx="9298623" cy="113428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5/22/23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96791" y="1490663"/>
            <a:ext cx="11598415" cy="4594225"/>
          </a:xfrm>
        </p:spPr>
        <p:txBody>
          <a:bodyPr>
            <a:noAutofit/>
          </a:bodyPr>
          <a:lstStyle>
            <a:lvl1pPr algn="l">
              <a:defRPr/>
            </a:lvl1pPr>
          </a:lstStyle>
          <a:p>
            <a:pPr lvl="0"/>
            <a:r>
              <a:rPr lang="en-US" dirty="0"/>
              <a:t>Click to edit text.</a:t>
            </a:r>
          </a:p>
        </p:txBody>
      </p:sp>
    </p:spTree>
    <p:extLst>
      <p:ext uri="{BB962C8B-B14F-4D97-AF65-F5344CB8AC3E}">
        <p14:creationId xmlns:p14="http://schemas.microsoft.com/office/powerpoint/2010/main" val="70500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pPr/>
              <a:t>5/22/23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77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5/22/23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43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and Sub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ctr" anchorCtr="0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5/22/23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34178" y="6445501"/>
            <a:ext cx="5297307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11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Text and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490140"/>
            <a:ext cx="10515600" cy="4602163"/>
          </a:xfrm>
        </p:spPr>
        <p:txBody>
          <a:bodyPr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5/22/23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61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23151" y="733778"/>
            <a:ext cx="3932237" cy="1134533"/>
          </a:xfrm>
        </p:spPr>
        <p:txBody>
          <a:bodyPr anchor="t" anchorCtr="0">
            <a:normAutofit/>
          </a:bodyPr>
          <a:lstStyle>
            <a:lvl1pPr algn="l">
              <a:defRPr sz="2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75919" y="733778"/>
            <a:ext cx="6172200" cy="51352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423151" y="1952978"/>
            <a:ext cx="3932237" cy="3916010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5/22/23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40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text.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</a:t>
            </a:r>
            <a:r>
              <a:rPr lang="en-US"/>
              <a:t>text.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5/22/23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084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2000">
              <a:schemeClr val="accent3">
                <a:lumMod val="0"/>
                <a:lumOff val="100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C1A24936-C200-1F4F-A086-CF0CE45ABAB3}"/>
              </a:ext>
            </a:extLst>
          </p:cNvPr>
          <p:cNvSpPr/>
          <p:nvPr userDrawn="1"/>
        </p:nvSpPr>
        <p:spPr>
          <a:xfrm>
            <a:off x="254147" y="6388893"/>
            <a:ext cx="11683705" cy="469107"/>
          </a:xfrm>
          <a:prstGeom prst="round2SameRect">
            <a:avLst>
              <a:gd name="adj1" fmla="val 29744"/>
              <a:gd name="adj2" fmla="val 0"/>
            </a:avLst>
          </a:prstGeom>
          <a:solidFill>
            <a:srgbClr val="DBDBDB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6792" y="187841"/>
            <a:ext cx="9204790" cy="11548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791" y="1490140"/>
            <a:ext cx="11598418" cy="46021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680022" y="6460333"/>
            <a:ext cx="2581079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800" b="1" i="0" dirty="0">
                <a:solidFill>
                  <a:srgbClr val="1C75BC"/>
                </a:solidFill>
                <a:ea typeface="Arial Regular" charset="0"/>
              </a:rPr>
              <a:t>Global Modeling</a:t>
            </a:r>
            <a:r>
              <a:rPr lang="en-US" sz="800" b="1" i="0" baseline="0" dirty="0">
                <a:solidFill>
                  <a:srgbClr val="1C75BC"/>
                </a:solidFill>
                <a:ea typeface="Arial Regular" charset="0"/>
              </a:rPr>
              <a:t> </a:t>
            </a:r>
            <a:r>
              <a:rPr lang="en-US" sz="800" b="1" i="0" dirty="0">
                <a:solidFill>
                  <a:srgbClr val="1C75BC"/>
                </a:solidFill>
                <a:ea typeface="Arial Regular" charset="0"/>
              </a:rPr>
              <a:t>and</a:t>
            </a:r>
            <a:r>
              <a:rPr lang="en-US" sz="800" b="1" i="0" baseline="0" dirty="0">
                <a:solidFill>
                  <a:srgbClr val="1C75BC"/>
                </a:solidFill>
                <a:ea typeface="Arial Regular" charset="0"/>
              </a:rPr>
              <a:t> </a:t>
            </a:r>
            <a:r>
              <a:rPr lang="en-US" sz="800" b="1" i="0" dirty="0">
                <a:solidFill>
                  <a:srgbClr val="1C75BC"/>
                </a:solidFill>
                <a:ea typeface="Arial Regular" charset="0"/>
              </a:rPr>
              <a:t>Assimilation Office</a:t>
            </a:r>
          </a:p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 dirty="0">
                <a:solidFill>
                  <a:srgbClr val="1C75BC"/>
                </a:solidFill>
                <a:ea typeface="Arial Regular" charset="0"/>
              </a:rPr>
              <a:t>gmao.gsfc.nasa.gov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962" y="6009417"/>
            <a:ext cx="567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BDB8D1E3-1DAE-664E-B350-75CA63E753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94674" y="6009417"/>
            <a:ext cx="12248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B80A0F2B-E692-5549-89C0-DEF97C653501}" type="datetimeFigureOut">
              <a:rPr lang="en-US" smtClean="0"/>
              <a:pPr/>
              <a:t>5/22/23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ED0B9B-9887-9A47-94D6-3EAAF774207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244428" y="6460333"/>
            <a:ext cx="1521837" cy="3228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36E619-8AEE-C94F-B790-5BC7501047F8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469634" y="6470272"/>
            <a:ext cx="1120627" cy="28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1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8" r:id="rId2"/>
    <p:sldLayoutId id="2147483655" r:id="rId3"/>
    <p:sldLayoutId id="2147483649" r:id="rId4"/>
    <p:sldLayoutId id="2147483650" r:id="rId5"/>
    <p:sldLayoutId id="2147483657" r:id="rId6"/>
    <p:sldLayoutId id="214748365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90B737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000" kern="1200">
          <a:solidFill>
            <a:srgbClr val="000000"/>
          </a:solidFill>
          <a:latin typeface="+mn-lt"/>
          <a:ea typeface="+mn-ea"/>
          <a:cs typeface="+mn-cs"/>
        </a:defRPr>
      </a:lvl1pPr>
      <a:lvl2pPr marL="27432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5151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9159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34490" indent="-17145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C13AE-58A0-624B-53AD-DD9F895F32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OSSEs – Lessons Learned in the Troposphere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E69D90-2C41-3997-5DF3-1B93A8F1C1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Nikki </a:t>
            </a:r>
            <a:r>
              <a:rPr lang="en-US" dirty="0" err="1"/>
              <a:t>Privé</a:t>
            </a:r>
            <a:endParaRPr lang="en-US" dirty="0"/>
          </a:p>
          <a:p>
            <a:r>
              <a:rPr lang="en-US" dirty="0"/>
              <a:t>1 June 2023</a:t>
            </a:r>
          </a:p>
        </p:txBody>
      </p:sp>
      <p:pic>
        <p:nvPicPr>
          <p:cNvPr id="5" name="Picture 4" descr="A picture containing map, earth, graphics, circle&#10;&#10;Description automatically generated">
            <a:extLst>
              <a:ext uri="{FF2B5EF4-FFF2-40B4-BE49-F238E27FC236}">
                <a16:creationId xmlns:a16="http://schemas.microsoft.com/office/drawing/2014/main" id="{8674734C-9561-2A84-98A5-95A095B8A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2111" y="5990897"/>
            <a:ext cx="775984" cy="867103"/>
          </a:xfrm>
          <a:prstGeom prst="rect">
            <a:avLst/>
          </a:prstGeom>
        </p:spPr>
      </p:pic>
      <p:pic>
        <p:nvPicPr>
          <p:cNvPr id="7" name="Picture 6" descr="A logo of a university&#10;&#10;Description automatically generated with low confidence">
            <a:extLst>
              <a:ext uri="{FF2B5EF4-FFF2-40B4-BE49-F238E27FC236}">
                <a16:creationId xmlns:a16="http://schemas.microsoft.com/office/drawing/2014/main" id="{FA8F65A6-396E-3A61-FE7E-A7281CAB6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1352" y="5970806"/>
            <a:ext cx="884840" cy="87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936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A68A6DA-2980-444D-93B0-41380D0D4A35}"/>
              </a:ext>
            </a:extLst>
          </p:cNvPr>
          <p:cNvGrpSpPr/>
          <p:nvPr/>
        </p:nvGrpSpPr>
        <p:grpSpPr>
          <a:xfrm>
            <a:off x="2437051" y="886298"/>
            <a:ext cx="7291754" cy="5541614"/>
            <a:chOff x="1823772" y="228937"/>
            <a:chExt cx="8544456" cy="6280592"/>
          </a:xfrm>
        </p:grpSpPr>
        <p:pic>
          <p:nvPicPr>
            <p:cNvPr id="78" name="Picture 4"/>
            <p:cNvPicPr/>
            <p:nvPr/>
          </p:nvPicPr>
          <p:blipFill>
            <a:blip r:embed="rId2"/>
            <a:stretch/>
          </p:blipFill>
          <p:spPr>
            <a:xfrm>
              <a:off x="1823772" y="228937"/>
              <a:ext cx="8544456" cy="6248560"/>
            </a:xfrm>
            <a:prstGeom prst="rect">
              <a:avLst/>
            </a:prstGeom>
            <a:ln>
              <a:noFill/>
            </a:ln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36ABDB5-E3F4-A44D-932F-62638C470340}"/>
                </a:ext>
              </a:extLst>
            </p:cNvPr>
            <p:cNvSpPr/>
            <p:nvPr/>
          </p:nvSpPr>
          <p:spPr>
            <a:xfrm>
              <a:off x="1823772" y="3086100"/>
              <a:ext cx="1064901" cy="342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8CE35CF-A796-0C41-812C-2DFDEF29B31A}"/>
                </a:ext>
              </a:extLst>
            </p:cNvPr>
            <p:cNvSpPr/>
            <p:nvPr/>
          </p:nvSpPr>
          <p:spPr>
            <a:xfrm>
              <a:off x="7573783" y="3150777"/>
              <a:ext cx="1064901" cy="342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B16EF87-71E2-F04F-A360-02AC136F6418}"/>
                </a:ext>
              </a:extLst>
            </p:cNvPr>
            <p:cNvSpPr/>
            <p:nvPr/>
          </p:nvSpPr>
          <p:spPr>
            <a:xfrm>
              <a:off x="5031099" y="5759278"/>
              <a:ext cx="1064901" cy="342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8028064-3AD9-EF4F-A6F7-BB84AF7F04CA}"/>
                </a:ext>
              </a:extLst>
            </p:cNvPr>
            <p:cNvSpPr/>
            <p:nvPr/>
          </p:nvSpPr>
          <p:spPr>
            <a:xfrm>
              <a:off x="2742291" y="3542295"/>
              <a:ext cx="1347795" cy="342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E270EEA-72A2-E14D-83FD-996E8FCA39F2}"/>
                </a:ext>
              </a:extLst>
            </p:cNvPr>
            <p:cNvSpPr/>
            <p:nvPr/>
          </p:nvSpPr>
          <p:spPr>
            <a:xfrm>
              <a:off x="8101916" y="3584868"/>
              <a:ext cx="1347795" cy="342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4ED11A6-DF74-F442-951F-FC28F88A0E4D}"/>
                </a:ext>
              </a:extLst>
            </p:cNvPr>
            <p:cNvSpPr/>
            <p:nvPr/>
          </p:nvSpPr>
          <p:spPr>
            <a:xfrm>
              <a:off x="5422102" y="6166629"/>
              <a:ext cx="1347795" cy="342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9" name="CustomShape 1"/>
          <p:cNvSpPr/>
          <p:nvPr/>
        </p:nvSpPr>
        <p:spPr>
          <a:xfrm>
            <a:off x="92745" y="6082084"/>
            <a:ext cx="8381816" cy="3308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46" tIns="40823" rIns="81646" bIns="40823"/>
          <a:lstStyle/>
          <a:p>
            <a:pPr>
              <a:lnSpc>
                <a:spcPct val="100000"/>
              </a:lnSpc>
            </a:pPr>
            <a:r>
              <a:rPr lang="en-US" sz="1633" b="1" dirty="0">
                <a:solidFill>
                  <a:srgbClr val="00B050"/>
                </a:solidFill>
                <a:latin typeface="Calibri"/>
              </a:rPr>
              <a:t>Image: </a:t>
            </a:r>
            <a:r>
              <a:rPr lang="en-US" sz="1633" b="1" dirty="0" err="1">
                <a:solidFill>
                  <a:srgbClr val="00B050"/>
                </a:solidFill>
                <a:latin typeface="Calibri"/>
              </a:rPr>
              <a:t>Lahoz</a:t>
            </a:r>
            <a:r>
              <a:rPr lang="en-US" sz="1633" b="1" dirty="0">
                <a:solidFill>
                  <a:srgbClr val="00B050"/>
                </a:solidFill>
                <a:latin typeface="Calibri"/>
              </a:rPr>
              <a:t>, W. and P. Schneider, Front. Environ. Sci., 2014, with permission from the author</a:t>
            </a:r>
            <a:endParaRPr sz="163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CCCF03-F944-9348-80DF-C7BCBB691E9A}"/>
              </a:ext>
            </a:extLst>
          </p:cNvPr>
          <p:cNvSpPr txBox="1"/>
          <p:nvPr/>
        </p:nvSpPr>
        <p:spPr>
          <a:xfrm>
            <a:off x="468325" y="4086025"/>
            <a:ext cx="3647904" cy="1938992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Data assimilation combines observations and a prior forecast to generate a new initial condition (“analysis”)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3F0FCC-56D9-2D4C-9429-872813C88242}"/>
              </a:ext>
            </a:extLst>
          </p:cNvPr>
          <p:cNvSpPr txBox="1"/>
          <p:nvPr/>
        </p:nvSpPr>
        <p:spPr>
          <a:xfrm>
            <a:off x="8087896" y="4086025"/>
            <a:ext cx="3833216" cy="1938992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The estimated errors of the observations and forecast are used as weighting by the data assimilation system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1ED4B245-1BF3-97F5-1C5C-1D6C93C17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676" y="77247"/>
            <a:ext cx="9204790" cy="1154878"/>
          </a:xfrm>
        </p:spPr>
        <p:txBody>
          <a:bodyPr/>
          <a:lstStyle/>
          <a:p>
            <a:r>
              <a:rPr lang="en-US" dirty="0"/>
              <a:t>How NWP Uses Observations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679963" y="2533227"/>
            <a:ext cx="1067152" cy="685512"/>
          </a:xfrm>
          <a:prstGeom prst="rect">
            <a:avLst/>
          </a:prstGeom>
          <a:noFill/>
          <a:ln w="2844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33"/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898866" y="2685883"/>
            <a:ext cx="669512" cy="28117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81646" tIns="42456" rIns="81646" bIns="42456">
            <a:spAutoFit/>
          </a:bodyPr>
          <a:lstStyle/>
          <a:p>
            <a:pPr marL="195864" indent="-191544"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>
                <a:solidFill>
                  <a:srgbClr val="000000"/>
                </a:solidFill>
                <a:ea typeface="AR PL UMing HK" charset="0"/>
                <a:cs typeface="AR PL UMing HK" charset="0"/>
              </a:rPr>
              <a:t>Reality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080694" y="2685883"/>
            <a:ext cx="514021" cy="28117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81646" tIns="42456" rIns="81646" bIns="42456">
            <a:spAutoFit/>
          </a:bodyPr>
          <a:lstStyle/>
          <a:p>
            <a:pPr marL="195864" indent="-191544"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>
                <a:solidFill>
                  <a:srgbClr val="000000"/>
                </a:solidFill>
                <a:ea typeface="AR PL UMing HK" charset="0"/>
                <a:cs typeface="AR PL UMing HK" charset="0"/>
              </a:rPr>
              <a:t>Data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801675" y="2685883"/>
            <a:ext cx="780120" cy="28117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81646" tIns="42456" rIns="81646" bIns="42456">
            <a:spAutoFit/>
          </a:bodyPr>
          <a:lstStyle/>
          <a:p>
            <a:pPr marL="195864" indent="-191544"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>
                <a:solidFill>
                  <a:srgbClr val="000000"/>
                </a:solidFill>
                <a:ea typeface="AR PL UMing HK" charset="0"/>
                <a:cs typeface="AR PL UMing HK" charset="0"/>
              </a:rPr>
              <a:t>Analysis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9157762" y="2685883"/>
            <a:ext cx="887520" cy="28117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81646" tIns="42456" rIns="81646" bIns="42456">
            <a:spAutoFit/>
          </a:bodyPr>
          <a:lstStyle/>
          <a:p>
            <a:pPr marL="195864" indent="-191544"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>
                <a:solidFill>
                  <a:srgbClr val="000000"/>
                </a:solidFill>
                <a:ea typeface="AR PL UMing HK" charset="0"/>
                <a:cs typeface="AR PL UMing HK" charset="0"/>
              </a:rPr>
              <a:t>Forecasts</a:t>
            </a: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6643259" y="2533227"/>
            <a:ext cx="1143480" cy="609184"/>
          </a:xfrm>
          <a:prstGeom prst="ellipse">
            <a:avLst/>
          </a:prstGeom>
          <a:noFill/>
          <a:ln w="28440" cap="sq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33"/>
          </a:p>
        </p:txBody>
      </p:sp>
      <p:sp>
        <p:nvSpPr>
          <p:cNvPr id="5127" name="Oval 7"/>
          <p:cNvSpPr>
            <a:spLocks noChangeArrowheads="1"/>
          </p:cNvSpPr>
          <p:nvPr/>
        </p:nvSpPr>
        <p:spPr bwMode="auto">
          <a:xfrm>
            <a:off x="9005107" y="2533227"/>
            <a:ext cx="1143480" cy="609184"/>
          </a:xfrm>
          <a:prstGeom prst="ellipse">
            <a:avLst/>
          </a:prstGeom>
          <a:noFill/>
          <a:ln w="28440" cap="sq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33"/>
          </a:p>
        </p:txBody>
      </p:sp>
      <p:sp>
        <p:nvSpPr>
          <p:cNvPr id="5128" name="Oval 8"/>
          <p:cNvSpPr>
            <a:spLocks noChangeArrowheads="1"/>
          </p:cNvSpPr>
          <p:nvPr/>
        </p:nvSpPr>
        <p:spPr bwMode="auto">
          <a:xfrm>
            <a:off x="4814267" y="2533227"/>
            <a:ext cx="1143480" cy="609184"/>
          </a:xfrm>
          <a:prstGeom prst="ellipse">
            <a:avLst/>
          </a:prstGeom>
          <a:noFill/>
          <a:ln w="28440" cap="sq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33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>
            <a:off x="3747114" y="2838539"/>
            <a:ext cx="1067152" cy="1440"/>
          </a:xfrm>
          <a:prstGeom prst="line">
            <a:avLst/>
          </a:prstGeom>
          <a:noFill/>
          <a:ln w="19080" cap="sq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 sz="1633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>
            <a:off x="5957746" y="2838539"/>
            <a:ext cx="685512" cy="1440"/>
          </a:xfrm>
          <a:prstGeom prst="line">
            <a:avLst/>
          </a:prstGeom>
          <a:noFill/>
          <a:ln w="19080" cap="sq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 sz="1633"/>
          </a:p>
        </p:txBody>
      </p:sp>
      <p:sp>
        <p:nvSpPr>
          <p:cNvPr id="5131" name="AutoShape 11"/>
          <p:cNvSpPr>
            <a:spLocks/>
          </p:cNvSpPr>
          <p:nvPr/>
        </p:nvSpPr>
        <p:spPr bwMode="auto">
          <a:xfrm>
            <a:off x="7634083" y="3067523"/>
            <a:ext cx="1523680" cy="228984"/>
          </a:xfrm>
          <a:custGeom>
            <a:avLst/>
            <a:gdLst>
              <a:gd name="G0" fmla="+- 1 0 0"/>
              <a:gd name="G1" fmla="+- 1 0 0"/>
              <a:gd name="G2" fmla="*/ 1 48915 45568"/>
              <a:gd name="G3" fmla="*/ 1 0 0"/>
              <a:gd name="G4" fmla="*/ 1 24577 2"/>
              <a:gd name="G5" fmla="+- 1 0 0"/>
              <a:gd name="G6" fmla="+- 1 0 0"/>
              <a:gd name="T0" fmla="*/ 2147483647 w 960"/>
              <a:gd name="T1" fmla="*/ 0 h 144"/>
              <a:gd name="T2" fmla="*/ 1088707620 w 960"/>
              <a:gd name="T3" fmla="*/ 362902445 h 144"/>
              <a:gd name="T4" fmla="*/ 0 w 960"/>
              <a:gd name="T5" fmla="*/ 0 h 144"/>
              <a:gd name="T6" fmla="*/ 0 w 960"/>
              <a:gd name="T7" fmla="*/ 0 h 144"/>
              <a:gd name="T8" fmla="*/ 960 w 960"/>
              <a:gd name="T9" fmla="*/ 14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960" h="144">
                <a:moveTo>
                  <a:pt x="960" y="0"/>
                </a:moveTo>
                <a:cubicBezTo>
                  <a:pt x="776" y="72"/>
                  <a:pt x="592" y="144"/>
                  <a:pt x="432" y="144"/>
                </a:cubicBezTo>
                <a:cubicBezTo>
                  <a:pt x="272" y="144"/>
                  <a:pt x="136" y="72"/>
                  <a:pt x="0" y="0"/>
                </a:cubicBezTo>
              </a:path>
            </a:pathLst>
          </a:custGeom>
          <a:noFill/>
          <a:ln w="19080" cap="sq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633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>
            <a:off x="7786738" y="2838539"/>
            <a:ext cx="1219808" cy="1440"/>
          </a:xfrm>
          <a:prstGeom prst="line">
            <a:avLst/>
          </a:prstGeom>
          <a:noFill/>
          <a:ln w="19080" cap="sq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 sz="1633"/>
          </a:p>
        </p:txBody>
      </p:sp>
      <p:sp>
        <p:nvSpPr>
          <p:cNvPr id="5133" name="AutoShape 13"/>
          <p:cNvSpPr>
            <a:spLocks/>
          </p:cNvSpPr>
          <p:nvPr/>
        </p:nvSpPr>
        <p:spPr bwMode="auto">
          <a:xfrm>
            <a:off x="3428841" y="4952681"/>
            <a:ext cx="6019832" cy="685512"/>
          </a:xfrm>
          <a:custGeom>
            <a:avLst/>
            <a:gdLst>
              <a:gd name="G0" fmla="+- 516 0 0"/>
              <a:gd name="G1" fmla="+- 1880 0 0"/>
              <a:gd name="G2" fmla="+- 1 0 0"/>
              <a:gd name="G3" fmla="+- 1 0 0"/>
              <a:gd name="G4" fmla="*/ 1 24577 2"/>
              <a:gd name="G5" fmla="+- 1 0 0"/>
              <a:gd name="G6" fmla="+- 37883 0 0"/>
              <a:gd name="T0" fmla="*/ 0 w 3552"/>
              <a:gd name="T1" fmla="*/ 257663830 h 296"/>
              <a:gd name="T2" fmla="*/ 2147483647 w 3552"/>
              <a:gd name="T3" fmla="*/ 1545980810 h 296"/>
              <a:gd name="T4" fmla="*/ 2147483647 w 3552"/>
              <a:gd name="T5" fmla="*/ 0 h 296"/>
              <a:gd name="T6" fmla="*/ 0 w 3552"/>
              <a:gd name="T7" fmla="*/ 0 h 296"/>
              <a:gd name="T8" fmla="*/ 3552 w 3552"/>
              <a:gd name="T9" fmla="*/ 296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3552" h="296">
                <a:moveTo>
                  <a:pt x="0" y="48"/>
                </a:moveTo>
                <a:cubicBezTo>
                  <a:pt x="640" y="172"/>
                  <a:pt x="1280" y="296"/>
                  <a:pt x="1872" y="288"/>
                </a:cubicBezTo>
                <a:cubicBezTo>
                  <a:pt x="2464" y="280"/>
                  <a:pt x="3008" y="140"/>
                  <a:pt x="3552" y="0"/>
                </a:cubicBezTo>
              </a:path>
            </a:pathLst>
          </a:custGeom>
          <a:noFill/>
          <a:ln w="19080" cap="sq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633"/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6032634" y="2523145"/>
            <a:ext cx="829527" cy="28117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1646" tIns="42456" rIns="81646" bIns="42456">
            <a:spAutoFit/>
          </a:bodyPr>
          <a:lstStyle/>
          <a:p>
            <a:pPr marL="195864" indent="-191544">
              <a:spcBef>
                <a:spcPts val="794"/>
              </a:spcBef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>
                <a:solidFill>
                  <a:srgbClr val="000000"/>
                </a:solidFill>
                <a:ea typeface="AR PL UMing HK" charset="0"/>
                <a:cs typeface="AR PL UMing HK" charset="0"/>
              </a:rPr>
              <a:t>DAS</a:t>
            </a: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7712704" y="2590833"/>
            <a:ext cx="1447351" cy="28117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1646" tIns="42456" rIns="81646" bIns="42456">
            <a:spAutoFit/>
          </a:bodyPr>
          <a:lstStyle/>
          <a:p>
            <a:pPr marL="195864" indent="-191544">
              <a:spcBef>
                <a:spcPts val="794"/>
              </a:spcBef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Forecast  model</a:t>
            </a:r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7863066" y="3296507"/>
            <a:ext cx="1219809" cy="28117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1646" tIns="42456" rIns="81646" bIns="42456">
            <a:spAutoFit/>
          </a:bodyPr>
          <a:lstStyle/>
          <a:p>
            <a:pPr marL="195864" indent="-191544">
              <a:spcBef>
                <a:spcPts val="794"/>
              </a:spcBef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>
                <a:solidFill>
                  <a:srgbClr val="000000"/>
                </a:solidFill>
                <a:ea typeface="AR PL UMing HK" charset="0"/>
                <a:cs typeface="AR PL UMing HK" charset="0"/>
              </a:rPr>
              <a:t>background</a:t>
            </a:r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7863066" y="2076699"/>
            <a:ext cx="1219809" cy="28117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1646" tIns="42456" rIns="81646" bIns="42456">
            <a:spAutoFit/>
          </a:bodyPr>
          <a:lstStyle/>
          <a:p>
            <a:pPr marL="195864" indent="-191544">
              <a:spcBef>
                <a:spcPts val="794"/>
              </a:spcBef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>
                <a:solidFill>
                  <a:srgbClr val="000000"/>
                </a:solidFill>
                <a:ea typeface="AR PL UMing HK" charset="0"/>
                <a:cs typeface="AR PL UMing HK" charset="0"/>
              </a:rPr>
              <a:t>verification</a:t>
            </a:r>
          </a:p>
        </p:txBody>
      </p:sp>
      <p:sp>
        <p:nvSpPr>
          <p:cNvPr id="5138" name="Text Box 18"/>
          <p:cNvSpPr txBox="1">
            <a:spLocks noChangeArrowheads="1"/>
          </p:cNvSpPr>
          <p:nvPr/>
        </p:nvSpPr>
        <p:spPr bwMode="auto">
          <a:xfrm>
            <a:off x="3826323" y="2508744"/>
            <a:ext cx="1304777" cy="28117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1646" tIns="42456" rIns="81646" bIns="42456">
            <a:spAutoFit/>
          </a:bodyPr>
          <a:lstStyle/>
          <a:p>
            <a:pPr marL="195864" indent="-191544">
              <a:spcBef>
                <a:spcPts val="794"/>
              </a:spcBef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>
                <a:solidFill>
                  <a:srgbClr val="000000"/>
                </a:solidFill>
                <a:ea typeface="AR PL UMing HK" charset="0"/>
                <a:cs typeface="AR PL UMing HK" charset="0"/>
              </a:rPr>
              <a:t>observation</a:t>
            </a:r>
          </a:p>
        </p:txBody>
      </p:sp>
      <p:sp>
        <p:nvSpPr>
          <p:cNvPr id="5139" name="AutoShape 19"/>
          <p:cNvSpPr>
            <a:spLocks/>
          </p:cNvSpPr>
          <p:nvPr/>
        </p:nvSpPr>
        <p:spPr bwMode="auto">
          <a:xfrm>
            <a:off x="7634083" y="2382011"/>
            <a:ext cx="1523680" cy="228984"/>
          </a:xfrm>
          <a:custGeom>
            <a:avLst/>
            <a:gdLst>
              <a:gd name="G0" fmla="+- 216 0 0"/>
              <a:gd name="G1" fmla="+- 1 0 0"/>
              <a:gd name="G2" fmla="+- 1 0 0"/>
              <a:gd name="G3" fmla="+- 1 0 0"/>
              <a:gd name="G4" fmla="*/ 1 24577 2"/>
              <a:gd name="G5" fmla="+- 1 0 0"/>
              <a:gd name="G6" fmla="+- 24076 0 0"/>
              <a:gd name="T0" fmla="*/ 0 w 864"/>
              <a:gd name="T1" fmla="*/ 362902445 h 144"/>
              <a:gd name="T2" fmla="*/ 1344083395 w 864"/>
              <a:gd name="T3" fmla="*/ 0 h 144"/>
              <a:gd name="T4" fmla="*/ 2147483647 w 864"/>
              <a:gd name="T5" fmla="*/ 362902445 h 144"/>
              <a:gd name="T6" fmla="*/ 0 w 864"/>
              <a:gd name="T7" fmla="*/ 0 h 144"/>
              <a:gd name="T8" fmla="*/ 864 w 864"/>
              <a:gd name="T9" fmla="*/ 14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864" h="144">
                <a:moveTo>
                  <a:pt x="0" y="144"/>
                </a:moveTo>
                <a:cubicBezTo>
                  <a:pt x="144" y="72"/>
                  <a:pt x="288" y="0"/>
                  <a:pt x="432" y="0"/>
                </a:cubicBezTo>
                <a:cubicBezTo>
                  <a:pt x="576" y="0"/>
                  <a:pt x="720" y="72"/>
                  <a:pt x="864" y="144"/>
                </a:cubicBezTo>
              </a:path>
            </a:pathLst>
          </a:custGeom>
          <a:noFill/>
          <a:ln w="19080" cap="sq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633"/>
          </a:p>
        </p:txBody>
      </p:sp>
      <p:sp>
        <p:nvSpPr>
          <p:cNvPr id="5140" name="Rectangle 20"/>
          <p:cNvSpPr>
            <a:spLocks noChangeArrowheads="1"/>
          </p:cNvSpPr>
          <p:nvPr/>
        </p:nvSpPr>
        <p:spPr bwMode="auto">
          <a:xfrm>
            <a:off x="2665561" y="4343496"/>
            <a:ext cx="1067152" cy="685512"/>
          </a:xfrm>
          <a:prstGeom prst="rect">
            <a:avLst/>
          </a:prstGeom>
          <a:noFill/>
          <a:ln w="28440" cap="sq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33"/>
          </a:p>
        </p:txBody>
      </p:sp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2633877" y="4419825"/>
            <a:ext cx="914496" cy="47661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1646" tIns="42456" rIns="81646" bIns="42456">
            <a:spAutoFit/>
          </a:bodyPr>
          <a:lstStyle/>
          <a:p>
            <a:pPr marL="195864" indent="-191544" algn="ctr"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Nature Run</a:t>
            </a:r>
          </a:p>
        </p:txBody>
      </p:sp>
      <p:sp>
        <p:nvSpPr>
          <p:cNvPr id="5142" name="Text Box 22"/>
          <p:cNvSpPr txBox="1">
            <a:spLocks noChangeArrowheads="1"/>
          </p:cNvSpPr>
          <p:nvPr/>
        </p:nvSpPr>
        <p:spPr bwMode="auto">
          <a:xfrm>
            <a:off x="4736924" y="4426153"/>
            <a:ext cx="1191005" cy="47661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1646" tIns="42456" rIns="81646" bIns="42456">
            <a:spAutoFit/>
          </a:bodyPr>
          <a:lstStyle/>
          <a:p>
            <a:pPr marL="195864" indent="-191544" algn="ctr"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Synthetic</a:t>
            </a:r>
          </a:p>
          <a:p>
            <a:pPr marL="195864" indent="-191544" algn="ctr"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data</a:t>
            </a:r>
          </a:p>
        </p:txBody>
      </p:sp>
      <p:sp>
        <p:nvSpPr>
          <p:cNvPr id="5143" name="Text Box 23"/>
          <p:cNvSpPr txBox="1">
            <a:spLocks noChangeArrowheads="1"/>
          </p:cNvSpPr>
          <p:nvPr/>
        </p:nvSpPr>
        <p:spPr bwMode="auto">
          <a:xfrm>
            <a:off x="6787274" y="4496153"/>
            <a:ext cx="780120" cy="28117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81646" tIns="42456" rIns="81646" bIns="42456">
            <a:spAutoFit/>
          </a:bodyPr>
          <a:lstStyle/>
          <a:p>
            <a:pPr marL="195864" indent="-191544"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>
                <a:solidFill>
                  <a:srgbClr val="000000"/>
                </a:solidFill>
                <a:ea typeface="AR PL UMing HK" charset="0"/>
                <a:cs typeface="AR PL UMing HK" charset="0"/>
              </a:rPr>
              <a:t>Analysis</a:t>
            </a:r>
          </a:p>
        </p:txBody>
      </p:sp>
      <p:sp>
        <p:nvSpPr>
          <p:cNvPr id="5144" name="Text Box 24"/>
          <p:cNvSpPr txBox="1">
            <a:spLocks noChangeArrowheads="1"/>
          </p:cNvSpPr>
          <p:nvPr/>
        </p:nvSpPr>
        <p:spPr bwMode="auto">
          <a:xfrm>
            <a:off x="9110237" y="4496153"/>
            <a:ext cx="887520" cy="28117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81646" tIns="42456" rIns="81646" bIns="42456">
            <a:spAutoFit/>
          </a:bodyPr>
          <a:lstStyle/>
          <a:p>
            <a:pPr marL="195864" indent="-191544"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>
                <a:solidFill>
                  <a:srgbClr val="000000"/>
                </a:solidFill>
                <a:ea typeface="AR PL UMing HK" charset="0"/>
                <a:cs typeface="AR PL UMing HK" charset="0"/>
              </a:rPr>
              <a:t>Forecasts</a:t>
            </a:r>
          </a:p>
        </p:txBody>
      </p:sp>
      <p:sp>
        <p:nvSpPr>
          <p:cNvPr id="5145" name="Oval 25"/>
          <p:cNvSpPr>
            <a:spLocks noChangeArrowheads="1"/>
          </p:cNvSpPr>
          <p:nvPr/>
        </p:nvSpPr>
        <p:spPr bwMode="auto">
          <a:xfrm>
            <a:off x="6628857" y="4343497"/>
            <a:ext cx="1143480" cy="609184"/>
          </a:xfrm>
          <a:prstGeom prst="ellipse">
            <a:avLst/>
          </a:prstGeom>
          <a:noFill/>
          <a:ln w="28440" cap="sq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33"/>
          </a:p>
        </p:txBody>
      </p:sp>
      <p:sp>
        <p:nvSpPr>
          <p:cNvPr id="5146" name="Oval 26"/>
          <p:cNvSpPr>
            <a:spLocks noChangeArrowheads="1"/>
          </p:cNvSpPr>
          <p:nvPr/>
        </p:nvSpPr>
        <p:spPr bwMode="auto">
          <a:xfrm>
            <a:off x="8990705" y="4343497"/>
            <a:ext cx="1143480" cy="609184"/>
          </a:xfrm>
          <a:prstGeom prst="ellipse">
            <a:avLst/>
          </a:prstGeom>
          <a:noFill/>
          <a:ln w="28440" cap="sq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33"/>
          </a:p>
        </p:txBody>
      </p:sp>
      <p:sp>
        <p:nvSpPr>
          <p:cNvPr id="5147" name="Oval 27"/>
          <p:cNvSpPr>
            <a:spLocks noChangeArrowheads="1"/>
          </p:cNvSpPr>
          <p:nvPr/>
        </p:nvSpPr>
        <p:spPr bwMode="auto">
          <a:xfrm>
            <a:off x="4799865" y="4343497"/>
            <a:ext cx="1143480" cy="609184"/>
          </a:xfrm>
          <a:prstGeom prst="ellipse">
            <a:avLst/>
          </a:prstGeom>
          <a:noFill/>
          <a:ln w="28440" cap="sq">
            <a:solidFill>
              <a:srgbClr val="0066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33"/>
          </a:p>
        </p:txBody>
      </p:sp>
      <p:sp>
        <p:nvSpPr>
          <p:cNvPr id="5148" name="Line 28"/>
          <p:cNvSpPr>
            <a:spLocks noChangeShapeType="1"/>
          </p:cNvSpPr>
          <p:nvPr/>
        </p:nvSpPr>
        <p:spPr bwMode="auto">
          <a:xfrm>
            <a:off x="3732713" y="4648808"/>
            <a:ext cx="1067152" cy="1441"/>
          </a:xfrm>
          <a:prstGeom prst="line">
            <a:avLst/>
          </a:prstGeom>
          <a:noFill/>
          <a:ln w="19080" cap="sq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 sz="1633"/>
          </a:p>
        </p:txBody>
      </p:sp>
      <p:sp>
        <p:nvSpPr>
          <p:cNvPr id="5149" name="Line 29"/>
          <p:cNvSpPr>
            <a:spLocks noChangeShapeType="1"/>
          </p:cNvSpPr>
          <p:nvPr/>
        </p:nvSpPr>
        <p:spPr bwMode="auto">
          <a:xfrm>
            <a:off x="5943345" y="4648808"/>
            <a:ext cx="685512" cy="1441"/>
          </a:xfrm>
          <a:prstGeom prst="line">
            <a:avLst/>
          </a:prstGeom>
          <a:noFill/>
          <a:ln w="19080" cap="sq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 sz="1633"/>
          </a:p>
        </p:txBody>
      </p:sp>
      <p:sp>
        <p:nvSpPr>
          <p:cNvPr id="5150" name="AutoShape 30"/>
          <p:cNvSpPr>
            <a:spLocks/>
          </p:cNvSpPr>
          <p:nvPr/>
        </p:nvSpPr>
        <p:spPr bwMode="auto">
          <a:xfrm>
            <a:off x="7619681" y="4877793"/>
            <a:ext cx="1523680" cy="228984"/>
          </a:xfrm>
          <a:custGeom>
            <a:avLst/>
            <a:gdLst>
              <a:gd name="G0" fmla="+- 1 0 0"/>
              <a:gd name="G1" fmla="+- 1 0 0"/>
              <a:gd name="G2" fmla="*/ 1 48915 45568"/>
              <a:gd name="G3" fmla="*/ 1 0 0"/>
              <a:gd name="G4" fmla="*/ 1 24577 2"/>
              <a:gd name="G5" fmla="+- 1 0 0"/>
              <a:gd name="G6" fmla="+- 1 0 0"/>
              <a:gd name="T0" fmla="*/ 2147483647 w 960"/>
              <a:gd name="T1" fmla="*/ 0 h 144"/>
              <a:gd name="T2" fmla="*/ 1088707620 w 960"/>
              <a:gd name="T3" fmla="*/ 362902445 h 144"/>
              <a:gd name="T4" fmla="*/ 0 w 960"/>
              <a:gd name="T5" fmla="*/ 0 h 144"/>
              <a:gd name="T6" fmla="*/ 0 w 960"/>
              <a:gd name="T7" fmla="*/ 0 h 144"/>
              <a:gd name="T8" fmla="*/ 960 w 960"/>
              <a:gd name="T9" fmla="*/ 14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T6" t="T7" r="T8" b="T9"/>
            <a:pathLst>
              <a:path w="960" h="144">
                <a:moveTo>
                  <a:pt x="960" y="0"/>
                </a:moveTo>
                <a:cubicBezTo>
                  <a:pt x="776" y="72"/>
                  <a:pt x="592" y="144"/>
                  <a:pt x="432" y="144"/>
                </a:cubicBezTo>
                <a:cubicBezTo>
                  <a:pt x="272" y="144"/>
                  <a:pt x="136" y="72"/>
                  <a:pt x="0" y="0"/>
                </a:cubicBezTo>
              </a:path>
            </a:pathLst>
          </a:custGeom>
          <a:noFill/>
          <a:ln w="19080" cap="sq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633"/>
          </a:p>
        </p:txBody>
      </p:sp>
      <p:sp>
        <p:nvSpPr>
          <p:cNvPr id="5151" name="Line 31"/>
          <p:cNvSpPr>
            <a:spLocks noChangeShapeType="1"/>
          </p:cNvSpPr>
          <p:nvPr/>
        </p:nvSpPr>
        <p:spPr bwMode="auto">
          <a:xfrm>
            <a:off x="7772337" y="4648808"/>
            <a:ext cx="1219808" cy="1441"/>
          </a:xfrm>
          <a:prstGeom prst="line">
            <a:avLst/>
          </a:prstGeom>
          <a:noFill/>
          <a:ln w="19080" cap="sq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 sz="1633"/>
          </a:p>
        </p:txBody>
      </p:sp>
      <p:sp>
        <p:nvSpPr>
          <p:cNvPr id="5152" name="Text Box 32"/>
          <p:cNvSpPr txBox="1">
            <a:spLocks noChangeArrowheads="1"/>
          </p:cNvSpPr>
          <p:nvPr/>
        </p:nvSpPr>
        <p:spPr bwMode="auto">
          <a:xfrm>
            <a:off x="6026873" y="4366539"/>
            <a:ext cx="792083" cy="28117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1646" tIns="42456" rIns="81646" bIns="42456">
            <a:spAutoFit/>
          </a:bodyPr>
          <a:lstStyle/>
          <a:p>
            <a:pPr marL="195864" indent="-191544">
              <a:spcBef>
                <a:spcPts val="794"/>
              </a:spcBef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DAS</a:t>
            </a:r>
          </a:p>
        </p:txBody>
      </p:sp>
      <p:sp>
        <p:nvSpPr>
          <p:cNvPr id="5153" name="Text Box 33"/>
          <p:cNvSpPr txBox="1">
            <a:spLocks noChangeArrowheads="1"/>
          </p:cNvSpPr>
          <p:nvPr/>
        </p:nvSpPr>
        <p:spPr bwMode="auto">
          <a:xfrm>
            <a:off x="7742520" y="4343497"/>
            <a:ext cx="1523680" cy="28117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1646" tIns="42456" rIns="81646" bIns="42456">
            <a:spAutoFit/>
          </a:bodyPr>
          <a:lstStyle/>
          <a:p>
            <a:pPr marL="195864" indent="-191544">
              <a:spcBef>
                <a:spcPts val="794"/>
              </a:spcBef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Forecast model</a:t>
            </a:r>
          </a:p>
        </p:txBody>
      </p:sp>
      <p:sp>
        <p:nvSpPr>
          <p:cNvPr id="5154" name="Text Box 34"/>
          <p:cNvSpPr txBox="1">
            <a:spLocks noChangeArrowheads="1"/>
          </p:cNvSpPr>
          <p:nvPr/>
        </p:nvSpPr>
        <p:spPr bwMode="auto">
          <a:xfrm>
            <a:off x="7870268" y="4756820"/>
            <a:ext cx="1218368" cy="28117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1646" tIns="42456" rIns="81646" bIns="42456">
            <a:spAutoFit/>
          </a:bodyPr>
          <a:lstStyle/>
          <a:p>
            <a:pPr marL="195864" indent="-191544">
              <a:spcBef>
                <a:spcPts val="794"/>
              </a:spcBef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>
                <a:solidFill>
                  <a:srgbClr val="000000"/>
                </a:solidFill>
                <a:ea typeface="AR PL UMing HK" charset="0"/>
                <a:cs typeface="AR PL UMing HK" charset="0"/>
              </a:rPr>
              <a:t>background</a:t>
            </a:r>
          </a:p>
        </p:txBody>
      </p:sp>
      <p:sp>
        <p:nvSpPr>
          <p:cNvPr id="5155" name="Text Box 35"/>
          <p:cNvSpPr txBox="1">
            <a:spLocks noChangeArrowheads="1"/>
          </p:cNvSpPr>
          <p:nvPr/>
        </p:nvSpPr>
        <p:spPr bwMode="auto">
          <a:xfrm>
            <a:off x="5943345" y="5257993"/>
            <a:ext cx="1218368" cy="28117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1646" tIns="42456" rIns="81646" bIns="42456">
            <a:spAutoFit/>
          </a:bodyPr>
          <a:lstStyle/>
          <a:p>
            <a:pPr marL="195864" indent="-191544">
              <a:spcBef>
                <a:spcPts val="794"/>
              </a:spcBef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>
                <a:solidFill>
                  <a:srgbClr val="000000"/>
                </a:solidFill>
                <a:ea typeface="AR PL UMing HK" charset="0"/>
                <a:cs typeface="AR PL UMing HK" charset="0"/>
              </a:rPr>
              <a:t>verification</a:t>
            </a:r>
          </a:p>
        </p:txBody>
      </p:sp>
      <p:sp>
        <p:nvSpPr>
          <p:cNvPr id="5156" name="Text Box 36"/>
          <p:cNvSpPr txBox="1">
            <a:spLocks noChangeArrowheads="1"/>
          </p:cNvSpPr>
          <p:nvPr/>
        </p:nvSpPr>
        <p:spPr bwMode="auto">
          <a:xfrm>
            <a:off x="3745673" y="4360778"/>
            <a:ext cx="1346541" cy="28117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1646" tIns="42456" rIns="81646" bIns="42456">
            <a:spAutoFit/>
          </a:bodyPr>
          <a:lstStyle/>
          <a:p>
            <a:pPr marL="195864" indent="-191544">
              <a:spcBef>
                <a:spcPts val="794"/>
              </a:spcBef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27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interpolation</a:t>
            </a:r>
          </a:p>
        </p:txBody>
      </p:sp>
      <p:sp>
        <p:nvSpPr>
          <p:cNvPr id="5157" name="Text Box 37"/>
          <p:cNvSpPr txBox="1">
            <a:spLocks noChangeArrowheads="1"/>
          </p:cNvSpPr>
          <p:nvPr/>
        </p:nvSpPr>
        <p:spPr bwMode="auto">
          <a:xfrm>
            <a:off x="2605075" y="2000371"/>
            <a:ext cx="2743488" cy="36492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1646" tIns="42456" rIns="81646" bIns="42456">
            <a:spAutoFit/>
          </a:bodyPr>
          <a:lstStyle/>
          <a:p>
            <a:pPr marL="195864" indent="-191544">
              <a:spcBef>
                <a:spcPts val="1021"/>
              </a:spcBef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814">
                <a:solidFill>
                  <a:srgbClr val="000000"/>
                </a:solidFill>
                <a:ea typeface="AR PL UMing HK" charset="0"/>
                <a:cs typeface="AR PL UMing HK" charset="0"/>
              </a:rPr>
              <a:t>Real world forecasts</a:t>
            </a:r>
          </a:p>
        </p:txBody>
      </p:sp>
      <p:sp>
        <p:nvSpPr>
          <p:cNvPr id="5158" name="Text Box 38"/>
          <p:cNvSpPr txBox="1">
            <a:spLocks noChangeArrowheads="1"/>
          </p:cNvSpPr>
          <p:nvPr/>
        </p:nvSpPr>
        <p:spPr bwMode="auto">
          <a:xfrm>
            <a:off x="2590673" y="3810641"/>
            <a:ext cx="2743488" cy="36492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81646" tIns="42456" rIns="81646" bIns="42456">
            <a:spAutoFit/>
          </a:bodyPr>
          <a:lstStyle/>
          <a:p>
            <a:pPr marL="195864" indent="-191544">
              <a:spcBef>
                <a:spcPts val="1021"/>
              </a:spcBef>
              <a:buSzPct val="45000"/>
              <a:tabLst>
                <a:tab pos="195864" algn="l"/>
                <a:tab pos="610636" algn="l"/>
                <a:tab pos="1025408" algn="l"/>
                <a:tab pos="1440180" algn="l"/>
                <a:tab pos="1854952" algn="l"/>
                <a:tab pos="2269724" algn="l"/>
                <a:tab pos="2684496" algn="l"/>
                <a:tab pos="3099267" algn="l"/>
                <a:tab pos="3514039" algn="l"/>
                <a:tab pos="3928811" algn="l"/>
                <a:tab pos="4343583" algn="l"/>
                <a:tab pos="4758355" algn="l"/>
                <a:tab pos="5173127" algn="l"/>
                <a:tab pos="5587898" algn="l"/>
                <a:tab pos="6002670" algn="l"/>
                <a:tab pos="6417442" algn="l"/>
                <a:tab pos="6832214" algn="l"/>
                <a:tab pos="7246986" algn="l"/>
                <a:tab pos="7661758" algn="l"/>
                <a:tab pos="8076529" algn="l"/>
                <a:tab pos="8491301" algn="l"/>
              </a:tabLst>
            </a:pPr>
            <a:r>
              <a:rPr lang="en-US" sz="1814">
                <a:solidFill>
                  <a:srgbClr val="000000"/>
                </a:solidFill>
                <a:ea typeface="AR PL UMing HK" charset="0"/>
                <a:cs typeface="AR PL UMing HK" charset="0"/>
              </a:rPr>
              <a:t>OSSE forecasts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6CB1C0-94C3-757D-D11A-24C10EAEF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OSSEs vs the Real World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968DA-3DFF-DCDC-800C-6D5283A71E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87409" indent="-292357">
              <a:lnSpc>
                <a:spcPct val="90000"/>
              </a:lnSpc>
              <a:spcBef>
                <a:spcPts val="522"/>
              </a:spcBef>
              <a:spcAft>
                <a:spcPts val="1577"/>
              </a:spcAft>
              <a:buFont typeface="Times New Roman" pitchFamily="16" charset="0"/>
              <a:buAutoNum type="arabicPeriod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sz="200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You want to find out if a new observing system will add value to NWP analyses and forecasts</a:t>
            </a:r>
          </a:p>
          <a:p>
            <a:pPr marL="661729" lvl="1" indent="-292357" algn="l">
              <a:spcBef>
                <a:spcPts val="522"/>
              </a:spcBef>
              <a:spcAft>
                <a:spcPts val="1577"/>
              </a:spcAft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Most common goal</a:t>
            </a:r>
          </a:p>
          <a:p>
            <a:pPr marL="387409" indent="-292357">
              <a:lnSpc>
                <a:spcPct val="90000"/>
              </a:lnSpc>
              <a:spcBef>
                <a:spcPts val="522"/>
              </a:spcBef>
              <a:spcAft>
                <a:spcPts val="1577"/>
              </a:spcAft>
              <a:buFont typeface="Times New Roman" pitchFamily="16" charset="0"/>
              <a:buAutoNum type="arabicPeriod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sz="200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You want to make design decisions for a new observing system</a:t>
            </a:r>
          </a:p>
          <a:p>
            <a:pPr lvl="2" algn="l">
              <a:buFont typeface="Arial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Can compare many different configurations; determine instrument requirements</a:t>
            </a:r>
          </a:p>
          <a:p>
            <a:pPr lvl="2" algn="l">
              <a:buFont typeface="Arial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Early involvement in instrument design process</a:t>
            </a:r>
          </a:p>
          <a:p>
            <a:pPr lvl="2" algn="l">
              <a:buFont typeface="Arial" pitchFamily="34" charset="0"/>
              <a:buChar char="•"/>
            </a:pPr>
            <a:endParaRPr lang="en-US" dirty="0">
              <a:solidFill>
                <a:srgbClr val="000000"/>
              </a:solidFill>
              <a:ea typeface="AR PL UMing HK" charset="0"/>
              <a:cs typeface="AR PL UMing HK" charset="0"/>
            </a:endParaRPr>
          </a:p>
          <a:p>
            <a:pPr marL="387409" indent="-292357">
              <a:lnSpc>
                <a:spcPct val="90000"/>
              </a:lnSpc>
              <a:spcBef>
                <a:spcPts val="522"/>
              </a:spcBef>
              <a:spcAft>
                <a:spcPts val="1577"/>
              </a:spcAft>
              <a:buFont typeface="Times New Roman" pitchFamily="16" charset="0"/>
              <a:buAutoNum type="arabicPeriod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sz="200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You want to investigate the behavior of data assimilation systems in an environment where the truth is known. </a:t>
            </a:r>
            <a:r>
              <a:rPr lang="en-US" sz="2000" dirty="0"/>
              <a:t>The availability of a complete true state of the atmosphere allows the explicit calculation of some quantities not possible in the real world:</a:t>
            </a:r>
            <a:endParaRPr lang="en-US" sz="1800" dirty="0">
              <a:solidFill>
                <a:schemeClr val="bg2">
                  <a:lumMod val="10000"/>
                </a:schemeClr>
              </a:solidFill>
            </a:endParaRPr>
          </a:p>
          <a:p>
            <a:pPr lvl="2" algn="l">
              <a:buFont typeface="Arial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 Analysis error</a:t>
            </a:r>
          </a:p>
          <a:p>
            <a:pPr lvl="2" algn="l">
              <a:buFont typeface="Arial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 Short-term forecast error</a:t>
            </a:r>
          </a:p>
          <a:p>
            <a:pPr lvl="2" algn="l">
              <a:buFont typeface="Arial" pitchFamily="34" charset="0"/>
              <a:buChar char="•"/>
            </a:pPr>
            <a:r>
              <a:rPr lang="en-US" sz="1800" dirty="0">
                <a:solidFill>
                  <a:schemeClr val="bg2">
                    <a:lumMod val="10000"/>
                  </a:schemeClr>
                </a:solidFill>
              </a:rPr>
              <a:t> Efficacy of the data assimilation system</a:t>
            </a:r>
          </a:p>
          <a:p>
            <a:pPr algn="l"/>
            <a:endParaRPr lang="en-US" sz="2000" dirty="0"/>
          </a:p>
          <a:p>
            <a:pPr marL="387409" indent="-292357">
              <a:lnSpc>
                <a:spcPct val="90000"/>
              </a:lnSpc>
              <a:spcBef>
                <a:spcPts val="522"/>
              </a:spcBef>
              <a:spcAft>
                <a:spcPts val="1577"/>
              </a:spcAft>
              <a:buFont typeface="Times New Roman" pitchFamily="16" charset="0"/>
              <a:buAutoNum type="arabicPeriod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endParaRPr lang="en-US" dirty="0">
              <a:solidFill>
                <a:srgbClr val="000000"/>
              </a:solidFill>
              <a:ea typeface="AR PL UMing HK" charset="0"/>
              <a:cs typeface="AR PL UMing HK" charset="0"/>
            </a:endParaRP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0EB95C-93BF-2C35-623D-60D51D9FE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an OSSE?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F8232-43F3-44FE-304A-CA73E9E58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Not to Run an OSSE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FFCE1-112A-04D2-6846-C836B7F068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37952" indent="-342900">
              <a:lnSpc>
                <a:spcPct val="90000"/>
              </a:lnSpc>
              <a:spcAft>
                <a:spcPts val="1577"/>
              </a:spcAft>
              <a:buSzPct val="100000"/>
              <a:buFont typeface="Arial" panose="020B0604020202020204" pitchFamily="34" charset="0"/>
              <a:buChar char="•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sz="200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When you can't model the phenomena you are interested in</a:t>
            </a:r>
          </a:p>
          <a:p>
            <a:pPr marL="437952" indent="-342900">
              <a:lnSpc>
                <a:spcPct val="90000"/>
              </a:lnSpc>
              <a:spcAft>
                <a:spcPts val="1577"/>
              </a:spcAft>
              <a:buSzPct val="100000"/>
              <a:buFont typeface="Arial" panose="020B0604020202020204" pitchFamily="34" charset="0"/>
              <a:buChar char="•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sz="200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When you can't simulate your new observations</a:t>
            </a:r>
          </a:p>
          <a:p>
            <a:pPr marL="437952" indent="-342900">
              <a:lnSpc>
                <a:spcPct val="90000"/>
              </a:lnSpc>
              <a:spcAft>
                <a:spcPts val="1577"/>
              </a:spcAft>
              <a:buSzPct val="100000"/>
              <a:buFont typeface="Arial" panose="020B0604020202020204" pitchFamily="34" charset="0"/>
              <a:buChar char="•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sz="200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When you can't assimilate your new observations</a:t>
            </a:r>
          </a:p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C64D1-3158-77BB-FB7D-64A30F2CF4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87409" indent="-292357">
              <a:lnSpc>
                <a:spcPct val="90000"/>
              </a:lnSpc>
              <a:spcAft>
                <a:spcPts val="1577"/>
              </a:spcAft>
              <a:buSzPct val="45000"/>
              <a:buFont typeface="StarSymbol" charset="0"/>
              <a:buChar char="●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Identical or fraternal twins</a:t>
            </a:r>
          </a:p>
          <a:p>
            <a:pPr marL="661729" lvl="1" indent="-292357" algn="l">
              <a:spcAft>
                <a:spcPts val="1577"/>
              </a:spcAft>
              <a:buSzPct val="45000"/>
              <a:buFont typeface="Wingdings" pitchFamily="2" charset="2"/>
              <a:buChar char="Ø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Same model (identical) or similar model (fraternal) used for the Nature Run as for experiments</a:t>
            </a:r>
          </a:p>
          <a:p>
            <a:pPr marL="661729" lvl="1" indent="-292357" algn="l">
              <a:spcAft>
                <a:spcPts val="1577"/>
              </a:spcAft>
              <a:buSzPct val="45000"/>
              <a:buFont typeface="Wingdings" pitchFamily="2" charset="2"/>
              <a:buChar char="Ø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Lack of model error complicates every aspect of the OSSE process</a:t>
            </a:r>
          </a:p>
          <a:p>
            <a:pPr marL="661729" lvl="1" indent="-292357" algn="l">
              <a:spcAft>
                <a:spcPts val="1577"/>
              </a:spcAft>
              <a:buSzPct val="45000"/>
              <a:buFont typeface="Wingdings" pitchFamily="2" charset="2"/>
              <a:buChar char="Ø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b="1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Mitigation</a:t>
            </a:r>
            <a:r>
              <a:rPr lang="en-US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: use different model bases and resolutions for the NR and experiment model; use alternative options for parameterizations;  Nature Runs as community resources</a:t>
            </a:r>
          </a:p>
          <a:p>
            <a:pPr marL="387409" indent="-292357">
              <a:lnSpc>
                <a:spcPct val="90000"/>
              </a:lnSpc>
              <a:spcAft>
                <a:spcPts val="1577"/>
              </a:spcAft>
              <a:buSzPct val="45000"/>
              <a:buFont typeface="StarSymbol" charset="0"/>
              <a:buChar char="●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Gigantic output files and huge computational resource requirements </a:t>
            </a:r>
          </a:p>
          <a:p>
            <a:pPr marL="661729" lvl="1" indent="-292357" algn="l">
              <a:spcAft>
                <a:spcPts val="1577"/>
              </a:spcAft>
              <a:buSzPct val="45000"/>
              <a:buFont typeface="Wingdings" pitchFamily="2" charset="2"/>
              <a:buChar char="Ø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Need both high spatial and high temporal resolution</a:t>
            </a:r>
          </a:p>
          <a:p>
            <a:pPr marL="661729" lvl="1" indent="-292357" algn="l">
              <a:spcAft>
                <a:spcPts val="1577"/>
              </a:spcAft>
              <a:buSzPct val="45000"/>
              <a:buFont typeface="Wingdings" pitchFamily="2" charset="2"/>
              <a:buChar char="Ø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I/O is the heaviest burden</a:t>
            </a:r>
          </a:p>
          <a:p>
            <a:pPr marL="661729" lvl="1" indent="-292357" algn="l">
              <a:spcAft>
                <a:spcPts val="1577"/>
              </a:spcAft>
              <a:buSzPct val="45000"/>
              <a:buFont typeface="Wingdings" pitchFamily="2" charset="2"/>
              <a:buChar char="Ø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b="1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Mitigation:</a:t>
            </a:r>
            <a:r>
              <a:rPr lang="en-US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 integrate observation simulators into the Nature Run model to reduce I/O and space requirements</a:t>
            </a:r>
            <a:endParaRPr lang="en-US" b="1" dirty="0">
              <a:solidFill>
                <a:srgbClr val="000000"/>
              </a:solidFill>
              <a:ea typeface="AR PL UMing HK" charset="0"/>
              <a:cs typeface="AR PL UMing HK" charset="0"/>
            </a:endParaRPr>
          </a:p>
          <a:p>
            <a:pPr marL="95052">
              <a:lnSpc>
                <a:spcPct val="90000"/>
              </a:lnSpc>
              <a:spcAft>
                <a:spcPts val="1577"/>
              </a:spcAft>
              <a:buSzPct val="45000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endParaRPr lang="en-US" dirty="0">
              <a:solidFill>
                <a:srgbClr val="000000"/>
              </a:solidFill>
              <a:ea typeface="AR PL UMing HK" charset="0"/>
              <a:cs typeface="AR PL UMing HK" charset="0"/>
            </a:endParaRP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31C336-5B6D-C9BA-EB6B-4347737F3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with Nature Runs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C566DF-F82D-4A01-B605-A6A47CF90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OSSE Challenges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E677C5-39EF-C0B8-3AED-D7879A709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712272" lvl="1" indent="-342900" algn="l">
              <a:spcAft>
                <a:spcPts val="1577"/>
              </a:spcAft>
              <a:buSzPct val="100000"/>
              <a:buFont typeface="Arial" panose="020B0604020202020204" pitchFamily="34" charset="0"/>
              <a:buChar char="•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  <a:ea typeface="AR PL UMing HK" charset="0"/>
                <a:cs typeface="AR PL UMing HK" charset="0"/>
              </a:rPr>
              <a:t>Results only apply within the OSSE system – no concrete connection to the real world</a:t>
            </a:r>
          </a:p>
          <a:p>
            <a:pPr marL="1032312" lvl="2" indent="-285750" algn="l">
              <a:spcAft>
                <a:spcPts val="1577"/>
              </a:spcAft>
              <a:buSzPct val="100000"/>
              <a:buFont typeface="Wingdings" pitchFamily="2" charset="2"/>
              <a:buChar char="Ø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sz="1800" b="1" dirty="0">
                <a:solidFill>
                  <a:schemeClr val="bg2">
                    <a:lumMod val="10000"/>
                  </a:schemeClr>
                </a:solidFill>
                <a:ea typeface="AR PL UMing HK" charset="0"/>
                <a:cs typeface="AR PL UMing HK" charset="0"/>
              </a:rPr>
              <a:t>Mitigation:</a:t>
            </a:r>
            <a:r>
              <a:rPr lang="en-US" sz="1800" dirty="0">
                <a:solidFill>
                  <a:schemeClr val="bg2">
                    <a:lumMod val="10000"/>
                  </a:schemeClr>
                </a:solidFill>
                <a:ea typeface="AR PL UMing HK" charset="0"/>
                <a:cs typeface="AR PL UMing HK" charset="0"/>
              </a:rPr>
              <a:t> validation of the OSSE behavior and performance compared to the real world – both overall and specific to the particular experiments at hand</a:t>
            </a:r>
            <a:endParaRPr lang="en-US" sz="1800" b="1" dirty="0">
              <a:solidFill>
                <a:schemeClr val="bg2">
                  <a:lumMod val="10000"/>
                </a:schemeClr>
              </a:solidFill>
              <a:ea typeface="AR PL UMing HK" charset="0"/>
              <a:cs typeface="AR PL UMing HK" charset="0"/>
            </a:endParaRPr>
          </a:p>
          <a:p>
            <a:pPr marL="712272" lvl="1" indent="-342900" algn="l">
              <a:spcAft>
                <a:spcPts val="1577"/>
              </a:spcAft>
              <a:buSzPct val="100000"/>
              <a:buFont typeface="Arial" panose="020B0604020202020204" pitchFamily="34" charset="0"/>
              <a:buChar char="•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sz="200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Observation simulation – achieving realism including observation errors</a:t>
            </a:r>
          </a:p>
          <a:p>
            <a:pPr marL="1089462" lvl="2" indent="-342900" algn="l">
              <a:spcAft>
                <a:spcPts val="1577"/>
              </a:spcAft>
              <a:buSzPct val="100000"/>
              <a:buFont typeface="Wingdings" pitchFamily="2" charset="2"/>
              <a:buChar char="Ø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sz="1800" b="1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Mitigation: </a:t>
            </a:r>
            <a:endParaRPr lang="en-US" b="1" dirty="0">
              <a:solidFill>
                <a:srgbClr val="000000"/>
              </a:solidFill>
              <a:ea typeface="AR PL UMing HK" charset="0"/>
              <a:cs typeface="AR PL UMing HK" charset="0"/>
            </a:endParaRPr>
          </a:p>
          <a:p>
            <a:pPr marL="1729542" lvl="3" indent="-342900" algn="l">
              <a:spcAft>
                <a:spcPts val="500"/>
              </a:spcAft>
              <a:buSzPct val="100000"/>
              <a:buFont typeface="+mj-lt"/>
              <a:buAutoNum type="arabicPeriod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sz="160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Make sure the Nature Run produces realistic fields needed to simulate the observations</a:t>
            </a:r>
          </a:p>
          <a:p>
            <a:pPr marL="1729542" lvl="3" indent="-342900" algn="l">
              <a:spcAft>
                <a:spcPts val="500"/>
              </a:spcAft>
              <a:buSzPct val="100000"/>
              <a:buFont typeface="+mj-lt"/>
              <a:buAutoNum type="arabicPeriod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sz="160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Use different “operators” to simulate observations than for assimilation</a:t>
            </a:r>
          </a:p>
          <a:p>
            <a:pPr marL="1729542" lvl="3" indent="-342900" algn="l">
              <a:spcAft>
                <a:spcPts val="500"/>
              </a:spcAft>
              <a:buSzPct val="100000"/>
              <a:buFont typeface="+mj-lt"/>
              <a:buAutoNum type="arabicPeriod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sz="160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Build capability for simulating realistic observation errors</a:t>
            </a:r>
          </a:p>
          <a:p>
            <a:pPr marL="1729542" lvl="3" indent="-342900" algn="l">
              <a:spcAft>
                <a:spcPts val="500"/>
              </a:spcAft>
              <a:buSzPct val="100000"/>
              <a:buFont typeface="+mj-lt"/>
              <a:buAutoNum type="arabicPeriod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sz="160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New instruments – test a range of simulated observation errors and/or observation operators</a:t>
            </a:r>
          </a:p>
          <a:p>
            <a:pPr marL="712272" lvl="1" indent="-342900" algn="l">
              <a:spcAft>
                <a:spcPts val="1577"/>
              </a:spcAft>
              <a:buSzPct val="100000"/>
              <a:buFont typeface="Arial" panose="020B0604020202020204" pitchFamily="34" charset="0"/>
              <a:buChar char="•"/>
              <a:tabLst>
                <a:tab pos="387409" algn="l"/>
                <a:tab pos="802181" algn="l"/>
                <a:tab pos="1216953" algn="l"/>
                <a:tab pos="1631724" algn="l"/>
                <a:tab pos="2046496" algn="l"/>
                <a:tab pos="2461268" algn="l"/>
                <a:tab pos="2876040" algn="l"/>
                <a:tab pos="3290812" algn="l"/>
                <a:tab pos="3705584" algn="l"/>
                <a:tab pos="4120355" algn="l"/>
                <a:tab pos="4535127" algn="l"/>
                <a:tab pos="4949899" algn="l"/>
                <a:tab pos="5364671" algn="l"/>
                <a:tab pos="5779443" algn="l"/>
                <a:tab pos="6194215" algn="l"/>
                <a:tab pos="6608986" algn="l"/>
                <a:tab pos="7023758" algn="l"/>
                <a:tab pos="7438530" algn="l"/>
                <a:tab pos="7853302" algn="l"/>
                <a:tab pos="8268074" algn="l"/>
                <a:tab pos="8682846" algn="l"/>
              </a:tabLst>
            </a:pPr>
            <a:r>
              <a:rPr lang="en-US" sz="2000" dirty="0">
                <a:solidFill>
                  <a:srgbClr val="000000"/>
                </a:solidFill>
                <a:ea typeface="AR PL UMing HK" charset="0"/>
                <a:cs typeface="AR PL UMing HK" charset="0"/>
              </a:rPr>
              <a:t>By the time the new instrument is deployed, both the global observing network and the forecast models/DAS will be different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407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FFFFFF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6174</TotalTime>
  <Words>476</Words>
  <Application>Microsoft Macintosh PowerPoint</Application>
  <PresentationFormat>Widescreen</PresentationFormat>
  <Paragraphs>68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StarSymbol</vt:lpstr>
      <vt:lpstr>Times New Roman</vt:lpstr>
      <vt:lpstr>Wingdings</vt:lpstr>
      <vt:lpstr>Office Theme</vt:lpstr>
      <vt:lpstr>OSSEs – Lessons Learned in the Troposphere</vt:lpstr>
      <vt:lpstr>How NWP Uses Observations</vt:lpstr>
      <vt:lpstr>OSSEs vs the Real World</vt:lpstr>
      <vt:lpstr>Why Do an OSSE?</vt:lpstr>
      <vt:lpstr>When Not to Run an OSSE</vt:lpstr>
      <vt:lpstr>Challenges with Nature Runs</vt:lpstr>
      <vt:lpstr>General OSSE Challenges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Sterling Spangler</dc:creator>
  <cp:lastModifiedBy>Prive, Nikki C. (GSFC-610.1)[MORGAN STATE UNIV.]</cp:lastModifiedBy>
  <cp:revision>126</cp:revision>
  <dcterms:created xsi:type="dcterms:W3CDTF">2017-09-25T14:06:05Z</dcterms:created>
  <dcterms:modified xsi:type="dcterms:W3CDTF">2023-05-26T14:18:00Z</dcterms:modified>
</cp:coreProperties>
</file>