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3.xml" ContentType="application/vnd.openxmlformats-officedocument.presentationml.tags+xml"/>
  <Override PartName="/ppt/notesSlides/notesSlide57.xml" ContentType="application/vnd.openxmlformats-officedocument.presentationml.notesSlide+xml"/>
  <Override PartName="/ppt/tags/tag44.xml" ContentType="application/vnd.openxmlformats-officedocument.presentationml.tags+xml"/>
  <Override PartName="/ppt/notesSlides/notesSlide58.xml" ContentType="application/vnd.openxmlformats-officedocument.presentationml.notesSlide+xml"/>
  <Override PartName="/ppt/tags/tag45.xml" ContentType="application/vnd.openxmlformats-officedocument.presentationml.tags+xml"/>
  <Override PartName="/ppt/notesSlides/notesSlide59.xml" ContentType="application/vnd.openxmlformats-officedocument.presentationml.notesSlide+xml"/>
  <Override PartName="/ppt/tags/tag46.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64"/>
  </p:notesMasterIdLst>
  <p:sldIdLst>
    <p:sldId id="273" r:id="rId4"/>
    <p:sldId id="265" r:id="rId5"/>
    <p:sldId id="357" r:id="rId6"/>
    <p:sldId id="358" r:id="rId7"/>
    <p:sldId id="272" r:id="rId8"/>
    <p:sldId id="276" r:id="rId9"/>
    <p:sldId id="274" r:id="rId10"/>
    <p:sldId id="275" r:id="rId11"/>
    <p:sldId id="267" r:id="rId12"/>
    <p:sldId id="268" r:id="rId13"/>
    <p:sldId id="269" r:id="rId14"/>
    <p:sldId id="270" r:id="rId15"/>
    <p:sldId id="345" r:id="rId16"/>
    <p:sldId id="336" r:id="rId17"/>
    <p:sldId id="337" r:id="rId18"/>
    <p:sldId id="338" r:id="rId19"/>
    <p:sldId id="339" r:id="rId20"/>
    <p:sldId id="340" r:id="rId21"/>
    <p:sldId id="341" r:id="rId22"/>
    <p:sldId id="342" r:id="rId23"/>
    <p:sldId id="343" r:id="rId24"/>
    <p:sldId id="271" r:id="rId25"/>
    <p:sldId id="346" r:id="rId26"/>
    <p:sldId id="347" r:id="rId27"/>
    <p:sldId id="348" r:id="rId28"/>
    <p:sldId id="349" r:id="rId29"/>
    <p:sldId id="350" r:id="rId30"/>
    <p:sldId id="351" r:id="rId31"/>
    <p:sldId id="352" r:id="rId32"/>
    <p:sldId id="353" r:id="rId33"/>
    <p:sldId id="354" r:id="rId34"/>
    <p:sldId id="285" r:id="rId35"/>
    <p:sldId id="401" r:id="rId36"/>
    <p:sldId id="356" r:id="rId37"/>
    <p:sldId id="266" r:id="rId38"/>
    <p:sldId id="344" r:id="rId39"/>
    <p:sldId id="264" r:id="rId40"/>
    <p:sldId id="277" r:id="rId41"/>
    <p:sldId id="278" r:id="rId42"/>
    <p:sldId id="279" r:id="rId43"/>
    <p:sldId id="280" r:id="rId44"/>
    <p:sldId id="355" r:id="rId45"/>
    <p:sldId id="400" r:id="rId46"/>
    <p:sldId id="366" r:id="rId47"/>
    <p:sldId id="378" r:id="rId48"/>
    <p:sldId id="379" r:id="rId49"/>
    <p:sldId id="376" r:id="rId50"/>
    <p:sldId id="380" r:id="rId51"/>
    <p:sldId id="389" r:id="rId52"/>
    <p:sldId id="390" r:id="rId53"/>
    <p:sldId id="391" r:id="rId54"/>
    <p:sldId id="372" r:id="rId55"/>
    <p:sldId id="373" r:id="rId56"/>
    <p:sldId id="374" r:id="rId57"/>
    <p:sldId id="375" r:id="rId58"/>
    <p:sldId id="399" r:id="rId59"/>
    <p:sldId id="282" r:id="rId60"/>
    <p:sldId id="283" r:id="rId61"/>
    <p:sldId id="284" r:id="rId62"/>
    <p:sldId id="281" r:id="rId63"/>
  </p:sldIdLst>
  <p:sldSz cx="12192000" cy="6858000"/>
  <p:notesSz cx="6858000" cy="9144000"/>
  <p:embeddedFontLs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Ebrima" panose="02000000000000000000" pitchFamily="2" charset="0"/>
      <p:regular r:id="rId71"/>
      <p:bold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quette, Delphine (MSFC-EM21)" initials="DD(E" lastIdx="3" clrIdx="0">
    <p:extLst>
      <p:ext uri="{19B8F6BF-5375-455C-9EA6-DF929625EA0E}">
        <p15:presenceInfo xmlns:p15="http://schemas.microsoft.com/office/powerpoint/2012/main" userId="S::dduquet2@ndc.nasa.gov::905ae5a7-5dbc-4bd5-a007-2c135d5fc2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6" d="100"/>
          <a:sy n="106" d="100"/>
        </p:scale>
        <p:origin x="15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2.fntdata"/><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1F156-F896-4A63-90FC-88864856E9AC}"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7C461-6E48-4DFB-AFEB-36CCC9289668}" type="slidenum">
              <a:rPr lang="en-US" smtClean="0"/>
              <a:t>‹#›</a:t>
            </a:fld>
            <a:endParaRPr lang="en-US"/>
          </a:p>
        </p:txBody>
      </p:sp>
    </p:spTree>
    <p:extLst>
      <p:ext uri="{BB962C8B-B14F-4D97-AF65-F5344CB8AC3E}">
        <p14:creationId xmlns:p14="http://schemas.microsoft.com/office/powerpoint/2010/main" val="2406565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644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57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883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777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743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861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186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894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866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575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969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12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417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795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03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181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706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825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740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035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936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84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44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72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551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460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cs typeface="Times New Roman" panose="02020603050405020304" pitchFamily="18" charset="0"/>
              </a:rPr>
              <a:t>Design AM build with complex features</a:t>
            </a:r>
          </a:p>
          <a:p>
            <a:pPr lvl="1"/>
            <a:r>
              <a:rPr lang="en-US" sz="1800" dirty="0">
                <a:cs typeface="Times New Roman" panose="02020603050405020304" pitchFamily="18" charset="0"/>
              </a:rPr>
              <a:t>Incorporate realistic propulsion components  </a:t>
            </a:r>
          </a:p>
          <a:p>
            <a:r>
              <a:rPr lang="en-US" sz="1800" dirty="0">
                <a:cs typeface="Times New Roman" panose="02020603050405020304" pitchFamily="18" charset="0"/>
              </a:rPr>
              <a:t>Use thermal modeling tools to guide design and predict flaw formation (Langley’s support) </a:t>
            </a:r>
          </a:p>
          <a:p>
            <a:r>
              <a:rPr lang="en-US" sz="1800" dirty="0">
                <a:cs typeface="Times New Roman" panose="02020603050405020304" pitchFamily="18" charset="0"/>
              </a:rPr>
              <a:t>Print challenge build, collect heightmaps and optical tomography in-situ data</a:t>
            </a:r>
          </a:p>
          <a:p>
            <a:r>
              <a:rPr lang="en-US" sz="1800" dirty="0">
                <a:cs typeface="Times New Roman" panose="02020603050405020304" pitchFamily="18" charset="0"/>
              </a:rPr>
              <a:t>Inspect with computed tomography</a:t>
            </a:r>
          </a:p>
          <a:p>
            <a:pPr lvl="1"/>
            <a:r>
              <a:rPr lang="en-US" sz="1400" dirty="0">
                <a:cs typeface="Times New Roman" panose="02020603050405020304" pitchFamily="18" charset="0"/>
              </a:rPr>
              <a:t>Application of CT POD (FY23) analysis parameters </a:t>
            </a:r>
          </a:p>
          <a:p>
            <a:r>
              <a:rPr lang="en-US" sz="1800" dirty="0">
                <a:cs typeface="Times New Roman" panose="02020603050405020304" pitchFamily="18" charset="0"/>
              </a:rPr>
              <a:t>Serial sectioning at relevant locations using RoboMet</a:t>
            </a:r>
          </a:p>
          <a:p>
            <a:r>
              <a:rPr lang="en-US" sz="1800" dirty="0">
                <a:cs typeface="Times New Roman" panose="02020603050405020304" pitchFamily="18" charset="0"/>
              </a:rPr>
              <a:t>Implement machine learning software for classification and labeling</a:t>
            </a:r>
          </a:p>
          <a:p>
            <a:r>
              <a:rPr lang="en-US" sz="1800" dirty="0">
                <a:cs typeface="Times New Roman" panose="02020603050405020304" pitchFamily="18" charset="0"/>
              </a:rPr>
              <a:t>Study flaw distribution on coupons and its effect on material properties determined by performing mechanical tests</a:t>
            </a:r>
          </a:p>
          <a:p>
            <a:pPr lvl="1"/>
            <a:r>
              <a:rPr lang="en-US" sz="1400" dirty="0">
                <a:cs typeface="Times New Roman" panose="02020603050405020304" pitchFamily="18" charset="0"/>
              </a:rPr>
              <a:t>The data collected can be used to calculate transfer function to help relate coupons to real components of similar geometry. This will inform future NDE standards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705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926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743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220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51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469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425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381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0758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029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705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43</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11447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44</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4288694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45</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14247449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46</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1409772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47</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2699368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48</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i="0" dirty="0">
              <a:solidFill>
                <a:srgbClr val="000000"/>
              </a:solidFill>
            </a:endParaRPr>
          </a:p>
        </p:txBody>
      </p:sp>
    </p:spTree>
    <p:extLst>
      <p:ext uri="{BB962C8B-B14F-4D97-AF65-F5344CB8AC3E}">
        <p14:creationId xmlns:p14="http://schemas.microsoft.com/office/powerpoint/2010/main" val="15124195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49</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i="0" dirty="0">
              <a:solidFill>
                <a:srgbClr val="000000"/>
              </a:solidFill>
            </a:endParaRPr>
          </a:p>
        </p:txBody>
      </p:sp>
    </p:spTree>
    <p:extLst>
      <p:ext uri="{BB962C8B-B14F-4D97-AF65-F5344CB8AC3E}">
        <p14:creationId xmlns:p14="http://schemas.microsoft.com/office/powerpoint/2010/main" val="3591377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7211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50</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i="0" dirty="0">
              <a:solidFill>
                <a:srgbClr val="000000"/>
              </a:solidFill>
            </a:endParaRPr>
          </a:p>
        </p:txBody>
      </p:sp>
    </p:spTree>
    <p:extLst>
      <p:ext uri="{BB962C8B-B14F-4D97-AF65-F5344CB8AC3E}">
        <p14:creationId xmlns:p14="http://schemas.microsoft.com/office/powerpoint/2010/main" val="1362198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51</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i="0" dirty="0">
              <a:solidFill>
                <a:srgbClr val="000000"/>
              </a:solidFill>
            </a:endParaRPr>
          </a:p>
        </p:txBody>
      </p:sp>
    </p:spTree>
    <p:extLst>
      <p:ext uri="{BB962C8B-B14F-4D97-AF65-F5344CB8AC3E}">
        <p14:creationId xmlns:p14="http://schemas.microsoft.com/office/powerpoint/2010/main" val="2941452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52</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34938530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53</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37136629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54</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marL="457200" indent="-457200" eaLnBrk="1" hangingPunct="1">
              <a:spcBef>
                <a:spcPct val="0"/>
              </a:spcBef>
              <a:buAutoNum type="arabicPeriod"/>
            </a:pPr>
            <a:endParaRPr lang="en-US" altLang="en-US" sz="2400" dirty="0"/>
          </a:p>
        </p:txBody>
      </p:sp>
    </p:spTree>
    <p:extLst>
      <p:ext uri="{BB962C8B-B14F-4D97-AF65-F5344CB8AC3E}">
        <p14:creationId xmlns:p14="http://schemas.microsoft.com/office/powerpoint/2010/main" val="33475025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55</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24586224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D424D6BD-0D89-4B00-BD6F-345650A4EF1C}" type="slidenum">
              <a:rPr lang="en-US" altLang="en-US" sz="1200" b="0">
                <a:solidFill>
                  <a:schemeClr val="tx1"/>
                </a:solidFill>
              </a:rPr>
              <a:pPr eaLnBrk="1" hangingPunct="1"/>
              <a:t>56</a:t>
            </a:fld>
            <a:endParaRPr lang="en-US" altLang="en-US" sz="1200" b="0">
              <a:solidFill>
                <a:schemeClr val="tx1"/>
              </a:solidFill>
            </a:endParaRPr>
          </a:p>
        </p:txBody>
      </p:sp>
      <p:sp>
        <p:nvSpPr>
          <p:cNvPr id="26627"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i="0" dirty="0"/>
          </a:p>
        </p:txBody>
      </p:sp>
    </p:spTree>
    <p:extLst>
      <p:ext uri="{BB962C8B-B14F-4D97-AF65-F5344CB8AC3E}">
        <p14:creationId xmlns:p14="http://schemas.microsoft.com/office/powerpoint/2010/main" val="38690049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3500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309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150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8376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98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011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06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E8F2-4D7A-554B-BB79-E2512A813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112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682D-1CC1-49C3-ADE8-23AD630F49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EEF3B5-8383-487A-99D3-28704F3F6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B92F87-8D2E-4F31-AA69-BC2D628C77F7}"/>
              </a:ext>
            </a:extLst>
          </p:cNvPr>
          <p:cNvSpPr>
            <a:spLocks noGrp="1"/>
          </p:cNvSpPr>
          <p:nvPr>
            <p:ph type="dt" sz="half" idx="10"/>
          </p:nvPr>
        </p:nvSpPr>
        <p:spPr/>
        <p:txBody>
          <a:bodyPr/>
          <a:lstStyle/>
          <a:p>
            <a:fld id="{2E8A2F39-9950-42C2-921B-BDCC927C3EC6}" type="datetimeFigureOut">
              <a:rPr lang="en-US" smtClean="0"/>
              <a:t>5/30/2023</a:t>
            </a:fld>
            <a:endParaRPr lang="en-US"/>
          </a:p>
        </p:txBody>
      </p:sp>
      <p:sp>
        <p:nvSpPr>
          <p:cNvPr id="5" name="Footer Placeholder 4">
            <a:extLst>
              <a:ext uri="{FF2B5EF4-FFF2-40B4-BE49-F238E27FC236}">
                <a16:creationId xmlns:a16="http://schemas.microsoft.com/office/drawing/2014/main" id="{503662C2-3C82-4C11-8031-391D28D8D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1EB08-975E-4ECE-8FAC-1F29E73CD210}"/>
              </a:ext>
            </a:extLst>
          </p:cNvPr>
          <p:cNvSpPr>
            <a:spLocks noGrp="1"/>
          </p:cNvSpPr>
          <p:nvPr>
            <p:ph type="sldNum" sz="quarter" idx="12"/>
          </p:nvPr>
        </p:nvSpPr>
        <p:spPr/>
        <p:txBody>
          <a:bodyPr/>
          <a:lstStyle/>
          <a:p>
            <a:fld id="{D39069E2-DA4C-4D11-B03D-04986AFBC0C6}" type="slidenum">
              <a:rPr lang="en-US" smtClean="0"/>
              <a:t>‹#›</a:t>
            </a:fld>
            <a:endParaRPr lang="en-US"/>
          </a:p>
        </p:txBody>
      </p:sp>
    </p:spTree>
    <p:extLst>
      <p:ext uri="{BB962C8B-B14F-4D97-AF65-F5344CB8AC3E}">
        <p14:creationId xmlns:p14="http://schemas.microsoft.com/office/powerpoint/2010/main" val="220560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54F2A-4FF0-4783-8086-94241F776A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1C9B3C-8473-4C1A-9E5C-2C5ADDB46D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C071C6-057C-443D-A05E-96BA12E65D41}"/>
              </a:ext>
            </a:extLst>
          </p:cNvPr>
          <p:cNvSpPr>
            <a:spLocks noGrp="1"/>
          </p:cNvSpPr>
          <p:nvPr>
            <p:ph type="dt" sz="half" idx="10"/>
          </p:nvPr>
        </p:nvSpPr>
        <p:spPr/>
        <p:txBody>
          <a:bodyPr/>
          <a:lstStyle/>
          <a:p>
            <a:fld id="{2E8A2F39-9950-42C2-921B-BDCC927C3EC6}" type="datetimeFigureOut">
              <a:rPr lang="en-US" smtClean="0"/>
              <a:t>5/30/2023</a:t>
            </a:fld>
            <a:endParaRPr lang="en-US"/>
          </a:p>
        </p:txBody>
      </p:sp>
      <p:sp>
        <p:nvSpPr>
          <p:cNvPr id="5" name="Footer Placeholder 4">
            <a:extLst>
              <a:ext uri="{FF2B5EF4-FFF2-40B4-BE49-F238E27FC236}">
                <a16:creationId xmlns:a16="http://schemas.microsoft.com/office/drawing/2014/main" id="{CDBEA6C8-6E7A-4333-A110-934A15EFF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6A689-A916-4517-88ED-D42B9C15A327}"/>
              </a:ext>
            </a:extLst>
          </p:cNvPr>
          <p:cNvSpPr>
            <a:spLocks noGrp="1"/>
          </p:cNvSpPr>
          <p:nvPr>
            <p:ph type="sldNum" sz="quarter" idx="12"/>
          </p:nvPr>
        </p:nvSpPr>
        <p:spPr/>
        <p:txBody>
          <a:bodyPr/>
          <a:lstStyle/>
          <a:p>
            <a:fld id="{D39069E2-DA4C-4D11-B03D-04986AFBC0C6}" type="slidenum">
              <a:rPr lang="en-US" smtClean="0"/>
              <a:t>‹#›</a:t>
            </a:fld>
            <a:endParaRPr lang="en-US"/>
          </a:p>
        </p:txBody>
      </p:sp>
    </p:spTree>
    <p:extLst>
      <p:ext uri="{BB962C8B-B14F-4D97-AF65-F5344CB8AC3E}">
        <p14:creationId xmlns:p14="http://schemas.microsoft.com/office/powerpoint/2010/main" val="2183876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360A13-373E-4AC6-B4FB-EAFF021BAB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0CDC98-D5B4-4DBB-9856-AA6E023055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305EF-D9C8-4ADA-B31E-4A7679F8BCE8}"/>
              </a:ext>
            </a:extLst>
          </p:cNvPr>
          <p:cNvSpPr>
            <a:spLocks noGrp="1"/>
          </p:cNvSpPr>
          <p:nvPr>
            <p:ph type="dt" sz="half" idx="10"/>
          </p:nvPr>
        </p:nvSpPr>
        <p:spPr/>
        <p:txBody>
          <a:bodyPr/>
          <a:lstStyle/>
          <a:p>
            <a:fld id="{2E8A2F39-9950-42C2-921B-BDCC927C3EC6}" type="datetimeFigureOut">
              <a:rPr lang="en-US" smtClean="0"/>
              <a:t>5/30/2023</a:t>
            </a:fld>
            <a:endParaRPr lang="en-US"/>
          </a:p>
        </p:txBody>
      </p:sp>
      <p:sp>
        <p:nvSpPr>
          <p:cNvPr id="5" name="Footer Placeholder 4">
            <a:extLst>
              <a:ext uri="{FF2B5EF4-FFF2-40B4-BE49-F238E27FC236}">
                <a16:creationId xmlns:a16="http://schemas.microsoft.com/office/drawing/2014/main" id="{E7598AB7-11BC-49DF-8A26-13A43E9D7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A4AD2-47AB-411A-A893-807A35862518}"/>
              </a:ext>
            </a:extLst>
          </p:cNvPr>
          <p:cNvSpPr>
            <a:spLocks noGrp="1"/>
          </p:cNvSpPr>
          <p:nvPr>
            <p:ph type="sldNum" sz="quarter" idx="12"/>
          </p:nvPr>
        </p:nvSpPr>
        <p:spPr/>
        <p:txBody>
          <a:bodyPr/>
          <a:lstStyle/>
          <a:p>
            <a:fld id="{D39069E2-DA4C-4D11-B03D-04986AFBC0C6}" type="slidenum">
              <a:rPr lang="en-US" smtClean="0"/>
              <a:t>‹#›</a:t>
            </a:fld>
            <a:endParaRPr lang="en-US"/>
          </a:p>
        </p:txBody>
      </p:sp>
    </p:spTree>
    <p:extLst>
      <p:ext uri="{BB962C8B-B14F-4D97-AF65-F5344CB8AC3E}">
        <p14:creationId xmlns:p14="http://schemas.microsoft.com/office/powerpoint/2010/main" val="1749262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677686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8134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90F590-099E-B141-A162-2C158F0BEFA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86962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90F590-099E-B141-A162-2C158F0BEFA5}"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258024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90F590-099E-B141-A162-2C158F0BEFA5}" type="datetimeFigureOut">
              <a:rPr lang="en-US" smtClean="0"/>
              <a:t>5/30/2023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305633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90F590-099E-B141-A162-2C158F0BEFA5}"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853033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0F590-099E-B141-A162-2C158F0BEFA5}" type="datetimeFigureOut">
              <a:rPr lang="en-US" smtClean="0"/>
              <a:t>5/30/2023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286845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0F590-099E-B141-A162-2C158F0BEFA5}"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820700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B955-DC7A-4B24-8A7E-60B64E1437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16A3A-7749-4214-9478-9376FBD708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B5C6E-922A-4AE2-8489-FAC4730BABF8}"/>
              </a:ext>
            </a:extLst>
          </p:cNvPr>
          <p:cNvSpPr>
            <a:spLocks noGrp="1"/>
          </p:cNvSpPr>
          <p:nvPr>
            <p:ph type="dt" sz="half" idx="10"/>
          </p:nvPr>
        </p:nvSpPr>
        <p:spPr/>
        <p:txBody>
          <a:bodyPr/>
          <a:lstStyle/>
          <a:p>
            <a:fld id="{2E8A2F39-9950-42C2-921B-BDCC927C3EC6}" type="datetimeFigureOut">
              <a:rPr lang="en-US" smtClean="0"/>
              <a:t>5/30/2023</a:t>
            </a:fld>
            <a:endParaRPr lang="en-US"/>
          </a:p>
        </p:txBody>
      </p:sp>
      <p:sp>
        <p:nvSpPr>
          <p:cNvPr id="5" name="Footer Placeholder 4">
            <a:extLst>
              <a:ext uri="{FF2B5EF4-FFF2-40B4-BE49-F238E27FC236}">
                <a16:creationId xmlns:a16="http://schemas.microsoft.com/office/drawing/2014/main" id="{EF8BE5AA-A683-42BD-8D65-668A7CFB6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091BA-229F-4286-9E22-374B819D2DB5}"/>
              </a:ext>
            </a:extLst>
          </p:cNvPr>
          <p:cNvSpPr>
            <a:spLocks noGrp="1"/>
          </p:cNvSpPr>
          <p:nvPr>
            <p:ph type="sldNum" sz="quarter" idx="12"/>
          </p:nvPr>
        </p:nvSpPr>
        <p:spPr/>
        <p:txBody>
          <a:bodyPr/>
          <a:lstStyle/>
          <a:p>
            <a:fld id="{D39069E2-DA4C-4D11-B03D-04986AFBC0C6}" type="slidenum">
              <a:rPr lang="en-US" smtClean="0"/>
              <a:t>‹#›</a:t>
            </a:fld>
            <a:endParaRPr lang="en-US"/>
          </a:p>
        </p:txBody>
      </p:sp>
    </p:spTree>
    <p:extLst>
      <p:ext uri="{BB962C8B-B14F-4D97-AF65-F5344CB8AC3E}">
        <p14:creationId xmlns:p14="http://schemas.microsoft.com/office/powerpoint/2010/main" val="3867252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0F590-099E-B141-A162-2C158F0BEFA5}"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899954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709620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925882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389397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4203713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90F590-099E-B141-A162-2C158F0BEFA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050332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90F590-099E-B141-A162-2C158F0BEFA5}"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60763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90F590-099E-B141-A162-2C158F0BEFA5}" type="datetimeFigureOut">
              <a:rPr lang="en-US" smtClean="0"/>
              <a:t>5/30/2023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588132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90F590-099E-B141-A162-2C158F0BEFA5}"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692585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0F590-099E-B141-A162-2C158F0BEFA5}" type="datetimeFigureOut">
              <a:rPr lang="en-US" smtClean="0"/>
              <a:t>5/30/2023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02273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7C31-4602-4BBA-B57C-7B987BE265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6D55B9-B33D-4325-A2B5-6E7C0C984C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E648EB-232A-4D70-B641-AE95EC82758B}"/>
              </a:ext>
            </a:extLst>
          </p:cNvPr>
          <p:cNvSpPr>
            <a:spLocks noGrp="1"/>
          </p:cNvSpPr>
          <p:nvPr>
            <p:ph type="dt" sz="half" idx="10"/>
          </p:nvPr>
        </p:nvSpPr>
        <p:spPr/>
        <p:txBody>
          <a:bodyPr/>
          <a:lstStyle/>
          <a:p>
            <a:fld id="{2E8A2F39-9950-42C2-921B-BDCC927C3EC6}" type="datetimeFigureOut">
              <a:rPr lang="en-US" smtClean="0"/>
              <a:t>5/30/2023</a:t>
            </a:fld>
            <a:endParaRPr lang="en-US"/>
          </a:p>
        </p:txBody>
      </p:sp>
      <p:sp>
        <p:nvSpPr>
          <p:cNvPr id="5" name="Footer Placeholder 4">
            <a:extLst>
              <a:ext uri="{FF2B5EF4-FFF2-40B4-BE49-F238E27FC236}">
                <a16:creationId xmlns:a16="http://schemas.microsoft.com/office/drawing/2014/main" id="{B5444A28-9D26-4B0A-A366-64378CB74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3FBBA-AF09-440F-B627-2AFA5E84692F}"/>
              </a:ext>
            </a:extLst>
          </p:cNvPr>
          <p:cNvSpPr>
            <a:spLocks noGrp="1"/>
          </p:cNvSpPr>
          <p:nvPr>
            <p:ph type="sldNum" sz="quarter" idx="12"/>
          </p:nvPr>
        </p:nvSpPr>
        <p:spPr/>
        <p:txBody>
          <a:bodyPr/>
          <a:lstStyle/>
          <a:p>
            <a:fld id="{D39069E2-DA4C-4D11-B03D-04986AFBC0C6}" type="slidenum">
              <a:rPr lang="en-US" smtClean="0"/>
              <a:t>‹#›</a:t>
            </a:fld>
            <a:endParaRPr lang="en-US"/>
          </a:p>
        </p:txBody>
      </p:sp>
    </p:spTree>
    <p:extLst>
      <p:ext uri="{BB962C8B-B14F-4D97-AF65-F5344CB8AC3E}">
        <p14:creationId xmlns:p14="http://schemas.microsoft.com/office/powerpoint/2010/main" val="4113955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0F590-099E-B141-A162-2C158F0BEFA5}"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430175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0F590-099E-B141-A162-2C158F0BEFA5}"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881040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3966612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3848079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7CF53-3FE6-4846-9D0F-842DF19DB7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9993D-5574-4E23-AB3B-3F5FB05336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B862E8-0D2D-484B-B721-57DC4318FF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C506F3-7F8E-4B25-BDD4-4B401AA0074E}"/>
              </a:ext>
            </a:extLst>
          </p:cNvPr>
          <p:cNvSpPr>
            <a:spLocks noGrp="1"/>
          </p:cNvSpPr>
          <p:nvPr>
            <p:ph type="dt" sz="half" idx="10"/>
          </p:nvPr>
        </p:nvSpPr>
        <p:spPr/>
        <p:txBody>
          <a:bodyPr/>
          <a:lstStyle/>
          <a:p>
            <a:fld id="{2E8A2F39-9950-42C2-921B-BDCC927C3EC6}" type="datetimeFigureOut">
              <a:rPr lang="en-US" smtClean="0"/>
              <a:t>5/30/2023</a:t>
            </a:fld>
            <a:endParaRPr lang="en-US"/>
          </a:p>
        </p:txBody>
      </p:sp>
      <p:sp>
        <p:nvSpPr>
          <p:cNvPr id="6" name="Footer Placeholder 5">
            <a:extLst>
              <a:ext uri="{FF2B5EF4-FFF2-40B4-BE49-F238E27FC236}">
                <a16:creationId xmlns:a16="http://schemas.microsoft.com/office/drawing/2014/main" id="{E07F44D3-8846-40BB-9C06-24DF9461D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E24BB1-22F1-41BE-8B63-A37A2E9F1E26}"/>
              </a:ext>
            </a:extLst>
          </p:cNvPr>
          <p:cNvSpPr>
            <a:spLocks noGrp="1"/>
          </p:cNvSpPr>
          <p:nvPr>
            <p:ph type="sldNum" sz="quarter" idx="12"/>
          </p:nvPr>
        </p:nvSpPr>
        <p:spPr/>
        <p:txBody>
          <a:bodyPr/>
          <a:lstStyle/>
          <a:p>
            <a:fld id="{D39069E2-DA4C-4D11-B03D-04986AFBC0C6}" type="slidenum">
              <a:rPr lang="en-US" smtClean="0"/>
              <a:t>‹#›</a:t>
            </a:fld>
            <a:endParaRPr lang="en-US"/>
          </a:p>
        </p:txBody>
      </p:sp>
    </p:spTree>
    <p:extLst>
      <p:ext uri="{BB962C8B-B14F-4D97-AF65-F5344CB8AC3E}">
        <p14:creationId xmlns:p14="http://schemas.microsoft.com/office/powerpoint/2010/main" val="3486175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1CC7-058F-4BCA-8FFE-1BBFCFC1C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EF3E08-117F-48C7-842C-EBB2CDE3B4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939C44-BEC9-4D9C-BBC4-B863C3AA1C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A26483-97B1-4023-91D1-8ADCDD274D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C30ECF-FD99-4123-8C6E-2DF2C5331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650F8F-C476-46EC-A2BC-A93003182AB2}"/>
              </a:ext>
            </a:extLst>
          </p:cNvPr>
          <p:cNvSpPr>
            <a:spLocks noGrp="1"/>
          </p:cNvSpPr>
          <p:nvPr>
            <p:ph type="dt" sz="half" idx="10"/>
          </p:nvPr>
        </p:nvSpPr>
        <p:spPr/>
        <p:txBody>
          <a:bodyPr/>
          <a:lstStyle/>
          <a:p>
            <a:fld id="{2E8A2F39-9950-42C2-921B-BDCC927C3EC6}" type="datetimeFigureOut">
              <a:rPr lang="en-US" smtClean="0"/>
              <a:t>5/30/2023</a:t>
            </a:fld>
            <a:endParaRPr lang="en-US"/>
          </a:p>
        </p:txBody>
      </p:sp>
      <p:sp>
        <p:nvSpPr>
          <p:cNvPr id="8" name="Footer Placeholder 7">
            <a:extLst>
              <a:ext uri="{FF2B5EF4-FFF2-40B4-BE49-F238E27FC236}">
                <a16:creationId xmlns:a16="http://schemas.microsoft.com/office/drawing/2014/main" id="{B08E96BA-730B-40EB-A871-55D1F9D5EC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1832DB-3348-4386-9D4D-C86E31535234}"/>
              </a:ext>
            </a:extLst>
          </p:cNvPr>
          <p:cNvSpPr>
            <a:spLocks noGrp="1"/>
          </p:cNvSpPr>
          <p:nvPr>
            <p:ph type="sldNum" sz="quarter" idx="12"/>
          </p:nvPr>
        </p:nvSpPr>
        <p:spPr/>
        <p:txBody>
          <a:bodyPr/>
          <a:lstStyle/>
          <a:p>
            <a:fld id="{D39069E2-DA4C-4D11-B03D-04986AFBC0C6}" type="slidenum">
              <a:rPr lang="en-US" smtClean="0"/>
              <a:t>‹#›</a:t>
            </a:fld>
            <a:endParaRPr lang="en-US"/>
          </a:p>
        </p:txBody>
      </p:sp>
    </p:spTree>
    <p:extLst>
      <p:ext uri="{BB962C8B-B14F-4D97-AF65-F5344CB8AC3E}">
        <p14:creationId xmlns:p14="http://schemas.microsoft.com/office/powerpoint/2010/main" val="4206182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CF679-955D-44AB-8DB7-DB05105837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12D20-3E60-492B-9D33-15511BECC931}"/>
              </a:ext>
            </a:extLst>
          </p:cNvPr>
          <p:cNvSpPr>
            <a:spLocks noGrp="1"/>
          </p:cNvSpPr>
          <p:nvPr>
            <p:ph type="dt" sz="half" idx="10"/>
          </p:nvPr>
        </p:nvSpPr>
        <p:spPr/>
        <p:txBody>
          <a:bodyPr/>
          <a:lstStyle/>
          <a:p>
            <a:fld id="{2E8A2F39-9950-42C2-921B-BDCC927C3EC6}" type="datetimeFigureOut">
              <a:rPr lang="en-US" smtClean="0"/>
              <a:t>5/30/2023</a:t>
            </a:fld>
            <a:endParaRPr lang="en-US"/>
          </a:p>
        </p:txBody>
      </p:sp>
      <p:sp>
        <p:nvSpPr>
          <p:cNvPr id="4" name="Footer Placeholder 3">
            <a:extLst>
              <a:ext uri="{FF2B5EF4-FFF2-40B4-BE49-F238E27FC236}">
                <a16:creationId xmlns:a16="http://schemas.microsoft.com/office/drawing/2014/main" id="{234C001B-02AC-43DD-AF6F-47101199C8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3131A4-8C6A-4DDB-9BFC-8C7A709140B3}"/>
              </a:ext>
            </a:extLst>
          </p:cNvPr>
          <p:cNvSpPr>
            <a:spLocks noGrp="1"/>
          </p:cNvSpPr>
          <p:nvPr>
            <p:ph type="sldNum" sz="quarter" idx="12"/>
          </p:nvPr>
        </p:nvSpPr>
        <p:spPr/>
        <p:txBody>
          <a:bodyPr/>
          <a:lstStyle/>
          <a:p>
            <a:fld id="{D39069E2-DA4C-4D11-B03D-04986AFBC0C6}" type="slidenum">
              <a:rPr lang="en-US" smtClean="0"/>
              <a:t>‹#›</a:t>
            </a:fld>
            <a:endParaRPr lang="en-US"/>
          </a:p>
        </p:txBody>
      </p:sp>
    </p:spTree>
    <p:extLst>
      <p:ext uri="{BB962C8B-B14F-4D97-AF65-F5344CB8AC3E}">
        <p14:creationId xmlns:p14="http://schemas.microsoft.com/office/powerpoint/2010/main" val="259367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ABAF81-5BEC-4C55-9549-369229434929}"/>
              </a:ext>
            </a:extLst>
          </p:cNvPr>
          <p:cNvSpPr>
            <a:spLocks noGrp="1"/>
          </p:cNvSpPr>
          <p:nvPr>
            <p:ph type="dt" sz="half" idx="10"/>
          </p:nvPr>
        </p:nvSpPr>
        <p:spPr/>
        <p:txBody>
          <a:bodyPr/>
          <a:lstStyle/>
          <a:p>
            <a:fld id="{2E8A2F39-9950-42C2-921B-BDCC927C3EC6}" type="datetimeFigureOut">
              <a:rPr lang="en-US" smtClean="0"/>
              <a:t>5/30/2023</a:t>
            </a:fld>
            <a:endParaRPr lang="en-US"/>
          </a:p>
        </p:txBody>
      </p:sp>
      <p:sp>
        <p:nvSpPr>
          <p:cNvPr id="3" name="Footer Placeholder 2">
            <a:extLst>
              <a:ext uri="{FF2B5EF4-FFF2-40B4-BE49-F238E27FC236}">
                <a16:creationId xmlns:a16="http://schemas.microsoft.com/office/drawing/2014/main" id="{C7979726-E42C-42D6-A499-86D4624704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45D82E-FCFA-417D-A322-CFAA5B858A05}"/>
              </a:ext>
            </a:extLst>
          </p:cNvPr>
          <p:cNvSpPr>
            <a:spLocks noGrp="1"/>
          </p:cNvSpPr>
          <p:nvPr>
            <p:ph type="sldNum" sz="quarter" idx="12"/>
          </p:nvPr>
        </p:nvSpPr>
        <p:spPr/>
        <p:txBody>
          <a:bodyPr/>
          <a:lstStyle/>
          <a:p>
            <a:fld id="{D39069E2-DA4C-4D11-B03D-04986AFBC0C6}" type="slidenum">
              <a:rPr lang="en-US" smtClean="0"/>
              <a:t>‹#›</a:t>
            </a:fld>
            <a:endParaRPr lang="en-US"/>
          </a:p>
        </p:txBody>
      </p:sp>
    </p:spTree>
    <p:extLst>
      <p:ext uri="{BB962C8B-B14F-4D97-AF65-F5344CB8AC3E}">
        <p14:creationId xmlns:p14="http://schemas.microsoft.com/office/powerpoint/2010/main" val="2036150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D564-E163-4A46-8885-9563AE8A06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B5AB37-1584-4D6C-9B3C-D2DD96AA32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FEB200-9E6D-428F-9C7B-BEEFEF821E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07C721-87FA-4589-898E-4C09A543888A}"/>
              </a:ext>
            </a:extLst>
          </p:cNvPr>
          <p:cNvSpPr>
            <a:spLocks noGrp="1"/>
          </p:cNvSpPr>
          <p:nvPr>
            <p:ph type="dt" sz="half" idx="10"/>
          </p:nvPr>
        </p:nvSpPr>
        <p:spPr/>
        <p:txBody>
          <a:bodyPr/>
          <a:lstStyle/>
          <a:p>
            <a:fld id="{2E8A2F39-9950-42C2-921B-BDCC927C3EC6}" type="datetimeFigureOut">
              <a:rPr lang="en-US" smtClean="0"/>
              <a:t>5/30/2023</a:t>
            </a:fld>
            <a:endParaRPr lang="en-US"/>
          </a:p>
        </p:txBody>
      </p:sp>
      <p:sp>
        <p:nvSpPr>
          <p:cNvPr id="6" name="Footer Placeholder 5">
            <a:extLst>
              <a:ext uri="{FF2B5EF4-FFF2-40B4-BE49-F238E27FC236}">
                <a16:creationId xmlns:a16="http://schemas.microsoft.com/office/drawing/2014/main" id="{D211F06C-AAEC-4428-A226-6F063623EC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38B648-EDA8-4880-AA86-A21A3BD4CDC4}"/>
              </a:ext>
            </a:extLst>
          </p:cNvPr>
          <p:cNvSpPr>
            <a:spLocks noGrp="1"/>
          </p:cNvSpPr>
          <p:nvPr>
            <p:ph type="sldNum" sz="quarter" idx="12"/>
          </p:nvPr>
        </p:nvSpPr>
        <p:spPr/>
        <p:txBody>
          <a:bodyPr/>
          <a:lstStyle/>
          <a:p>
            <a:fld id="{D39069E2-DA4C-4D11-B03D-04986AFBC0C6}" type="slidenum">
              <a:rPr lang="en-US" smtClean="0"/>
              <a:t>‹#›</a:t>
            </a:fld>
            <a:endParaRPr lang="en-US"/>
          </a:p>
        </p:txBody>
      </p:sp>
    </p:spTree>
    <p:extLst>
      <p:ext uri="{BB962C8B-B14F-4D97-AF65-F5344CB8AC3E}">
        <p14:creationId xmlns:p14="http://schemas.microsoft.com/office/powerpoint/2010/main" val="999896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3B61-7C8C-46B2-BCA8-AAC13834B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86A80B-7BD7-4B10-94CB-5EAD9A445D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B02BDA-EA0C-4023-98A2-21FB7C6FED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AD8C20-CCA8-493E-B4C9-9704F0D3F3D4}"/>
              </a:ext>
            </a:extLst>
          </p:cNvPr>
          <p:cNvSpPr>
            <a:spLocks noGrp="1"/>
          </p:cNvSpPr>
          <p:nvPr>
            <p:ph type="dt" sz="half" idx="10"/>
          </p:nvPr>
        </p:nvSpPr>
        <p:spPr/>
        <p:txBody>
          <a:bodyPr/>
          <a:lstStyle/>
          <a:p>
            <a:fld id="{2E8A2F39-9950-42C2-921B-BDCC927C3EC6}" type="datetimeFigureOut">
              <a:rPr lang="en-US" smtClean="0"/>
              <a:t>5/30/2023</a:t>
            </a:fld>
            <a:endParaRPr lang="en-US"/>
          </a:p>
        </p:txBody>
      </p:sp>
      <p:sp>
        <p:nvSpPr>
          <p:cNvPr id="6" name="Footer Placeholder 5">
            <a:extLst>
              <a:ext uri="{FF2B5EF4-FFF2-40B4-BE49-F238E27FC236}">
                <a16:creationId xmlns:a16="http://schemas.microsoft.com/office/drawing/2014/main" id="{87281B0C-6F8D-4C9E-9901-2681C34984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1A5414-70B2-4A85-B12F-A59D6C29BC9D}"/>
              </a:ext>
            </a:extLst>
          </p:cNvPr>
          <p:cNvSpPr>
            <a:spLocks noGrp="1"/>
          </p:cNvSpPr>
          <p:nvPr>
            <p:ph type="sldNum" sz="quarter" idx="12"/>
          </p:nvPr>
        </p:nvSpPr>
        <p:spPr/>
        <p:txBody>
          <a:bodyPr/>
          <a:lstStyle/>
          <a:p>
            <a:fld id="{D39069E2-DA4C-4D11-B03D-04986AFBC0C6}" type="slidenum">
              <a:rPr lang="en-US" smtClean="0"/>
              <a:t>‹#›</a:t>
            </a:fld>
            <a:endParaRPr lang="en-US"/>
          </a:p>
        </p:txBody>
      </p:sp>
    </p:spTree>
    <p:extLst>
      <p:ext uri="{BB962C8B-B14F-4D97-AF65-F5344CB8AC3E}">
        <p14:creationId xmlns:p14="http://schemas.microsoft.com/office/powerpoint/2010/main" val="1458122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82EB7-590A-458E-8EB9-6E589BE5C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2E312C-796E-4E4D-99AC-97123544B5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41C813-2342-4CE5-A0DC-DE873A5870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A2F39-9950-42C2-921B-BDCC927C3EC6}" type="datetimeFigureOut">
              <a:rPr lang="en-US" smtClean="0"/>
              <a:t>5/30/2023</a:t>
            </a:fld>
            <a:endParaRPr lang="en-US"/>
          </a:p>
        </p:txBody>
      </p:sp>
      <p:sp>
        <p:nvSpPr>
          <p:cNvPr id="5" name="Footer Placeholder 4">
            <a:extLst>
              <a:ext uri="{FF2B5EF4-FFF2-40B4-BE49-F238E27FC236}">
                <a16:creationId xmlns:a16="http://schemas.microsoft.com/office/drawing/2014/main" id="{819F4C9E-748F-4288-9DAC-17BD69FA96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60F45A-66B9-49F0-A7DD-C9E738A838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9069E2-DA4C-4D11-B03D-04986AFBC0C6}" type="slidenum">
              <a:rPr lang="en-US" smtClean="0"/>
              <a:t>‹#›</a:t>
            </a:fld>
            <a:endParaRPr lang="en-US"/>
          </a:p>
        </p:txBody>
      </p:sp>
    </p:spTree>
    <p:extLst>
      <p:ext uri="{BB962C8B-B14F-4D97-AF65-F5344CB8AC3E}">
        <p14:creationId xmlns:p14="http://schemas.microsoft.com/office/powerpoint/2010/main" val="4006725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0F590-099E-B141-A162-2C158F0BEFA5}" type="datetimeFigureOut">
              <a:rPr lang="en-US" smtClean="0"/>
              <a:t>5/30/2023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4D69F-6BDB-A24B-9F6F-BE19DF86BD01}" type="slidenum">
              <a:rPr lang="en-US" smtClean="0"/>
              <a:t>‹#›</a:t>
            </a:fld>
            <a:endParaRPr lang="en-US"/>
          </a:p>
        </p:txBody>
      </p:sp>
    </p:spTree>
    <p:extLst>
      <p:ext uri="{BB962C8B-B14F-4D97-AF65-F5344CB8AC3E}">
        <p14:creationId xmlns:p14="http://schemas.microsoft.com/office/powerpoint/2010/main" val="3434468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0F590-099E-B141-A162-2C158F0BEFA5}" type="datetimeFigureOut">
              <a:rPr lang="en-US" smtClean="0"/>
              <a:t>5/30/2023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4D69F-6BDB-A24B-9F6F-BE19DF86BD01}" type="slidenum">
              <a:rPr lang="en-US" smtClean="0"/>
              <a:t>‹#›</a:t>
            </a:fld>
            <a:endParaRPr lang="en-US"/>
          </a:p>
        </p:txBody>
      </p:sp>
    </p:spTree>
    <p:extLst>
      <p:ext uri="{BB962C8B-B14F-4D97-AF65-F5344CB8AC3E}">
        <p14:creationId xmlns:p14="http://schemas.microsoft.com/office/powerpoint/2010/main" val="8513641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3.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7.xml"/><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pn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notesSlide" Target="../notesSlides/notesSlide18.xml"/><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slideLayout" Target="../slideLayouts/slideLayout7.xml"/><Relationship Id="rId16" Type="http://schemas.openxmlformats.org/officeDocument/2006/relationships/image" Target="../media/image40.png"/><Relationship Id="rId1" Type="http://schemas.openxmlformats.org/officeDocument/2006/relationships/tags" Target="../tags/tag1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1.png"/><Relationship Id="rId9" Type="http://schemas.openxmlformats.org/officeDocument/2006/relationships/image" Target="../media/image33.png"/><Relationship Id="rId1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0.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2.png"/><Relationship Id="rId3" Type="http://schemas.openxmlformats.org/officeDocument/2006/relationships/notesSlide" Target="../notesSlides/notesSlide21.xml"/><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2.png"/><Relationship Id="rId10" Type="http://schemas.openxmlformats.org/officeDocument/2006/relationships/image" Target="../media/image49.png"/><Relationship Id="rId4" Type="http://schemas.openxmlformats.org/officeDocument/2006/relationships/image" Target="../media/image1.png"/><Relationship Id="rId9" Type="http://schemas.openxmlformats.org/officeDocument/2006/relationships/image" Target="../media/image48.png"/><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video" Target="../media/media1.mp4"/><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tags" Target="../tags/tag22.xml"/><Relationship Id="rId6" Type="http://schemas.openxmlformats.org/officeDocument/2006/relationships/image" Target="../media/image1.pn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video" Target="../media/media2.mp4"/><Relationship Id="rId7" Type="http://schemas.openxmlformats.org/officeDocument/2006/relationships/image" Target="../media/image2.png"/><Relationship Id="rId2" Type="http://schemas.microsoft.com/office/2007/relationships/media" Target="../media/media2.mp4"/><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video" Target="../media/media3.mp4"/><Relationship Id="rId7" Type="http://schemas.openxmlformats.org/officeDocument/2006/relationships/image" Target="../media/image2.png"/><Relationship Id="rId2" Type="http://schemas.microsoft.com/office/2007/relationships/media" Target="../media/media3.mp4"/><Relationship Id="rId1" Type="http://schemas.openxmlformats.org/officeDocument/2006/relationships/tags" Target="../tags/tag24.xml"/><Relationship Id="rId6" Type="http://schemas.openxmlformats.org/officeDocument/2006/relationships/image" Target="../media/image1.pn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57.png"/><Relationship Id="rId3" Type="http://schemas.openxmlformats.org/officeDocument/2006/relationships/video" Target="../media/media4.mp4"/><Relationship Id="rId7" Type="http://schemas.openxmlformats.org/officeDocument/2006/relationships/video" Target="../media/media6.mp4"/><Relationship Id="rId12" Type="http://schemas.openxmlformats.org/officeDocument/2006/relationships/image" Target="../media/image56.png"/><Relationship Id="rId2" Type="http://schemas.microsoft.com/office/2007/relationships/media" Target="../media/media4.mp4"/><Relationship Id="rId1" Type="http://schemas.openxmlformats.org/officeDocument/2006/relationships/tags" Target="../tags/tag25.xml"/><Relationship Id="rId6" Type="http://schemas.microsoft.com/office/2007/relationships/media" Target="../media/media6.mp4"/><Relationship Id="rId11" Type="http://schemas.openxmlformats.org/officeDocument/2006/relationships/image" Target="../media/image2.png"/><Relationship Id="rId5" Type="http://schemas.openxmlformats.org/officeDocument/2006/relationships/video" Target="../media/media5.mp4"/><Relationship Id="rId15" Type="http://schemas.openxmlformats.org/officeDocument/2006/relationships/image" Target="../media/image59.png"/><Relationship Id="rId10" Type="http://schemas.openxmlformats.org/officeDocument/2006/relationships/image" Target="../media/image1.png"/><Relationship Id="rId4" Type="http://schemas.microsoft.com/office/2007/relationships/media" Target="../media/media5.mp4"/><Relationship Id="rId9" Type="http://schemas.openxmlformats.org/officeDocument/2006/relationships/notesSlide" Target="../notesSlides/notesSlide25.xml"/><Relationship Id="rId1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1.png"/><Relationship Id="rId3" Type="http://schemas.openxmlformats.org/officeDocument/2006/relationships/video" Target="../media/media7.mp4"/><Relationship Id="rId7" Type="http://schemas.openxmlformats.org/officeDocument/2006/relationships/video" Target="../media/media9.mp4"/><Relationship Id="rId12" Type="http://schemas.openxmlformats.org/officeDocument/2006/relationships/image" Target="../media/image60.png"/><Relationship Id="rId2" Type="http://schemas.microsoft.com/office/2007/relationships/media" Target="../media/media7.mp4"/><Relationship Id="rId1" Type="http://schemas.openxmlformats.org/officeDocument/2006/relationships/tags" Target="../tags/tag26.xml"/><Relationship Id="rId6" Type="http://schemas.microsoft.com/office/2007/relationships/media" Target="../media/media9.mp4"/><Relationship Id="rId11" Type="http://schemas.openxmlformats.org/officeDocument/2006/relationships/image" Target="../media/image2.png"/><Relationship Id="rId5" Type="http://schemas.openxmlformats.org/officeDocument/2006/relationships/video" Target="../media/media8.mp4"/><Relationship Id="rId15" Type="http://schemas.openxmlformats.org/officeDocument/2006/relationships/image" Target="../media/image59.png"/><Relationship Id="rId10" Type="http://schemas.openxmlformats.org/officeDocument/2006/relationships/image" Target="../media/image1.png"/><Relationship Id="rId4" Type="http://schemas.microsoft.com/office/2007/relationships/media" Target="../media/media8.mp4"/><Relationship Id="rId9" Type="http://schemas.openxmlformats.org/officeDocument/2006/relationships/notesSlide" Target="../notesSlides/notesSlide26.xml"/><Relationship Id="rId1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7.xml"/><Relationship Id="rId7"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63.jpeg"/><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notesSlide" Target="../notesSlides/notesSlide28.xml"/><Relationship Id="rId7"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66.tiff"/><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notesSlide" Target="../notesSlides/notesSlide29.xml"/><Relationship Id="rId7"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69.jpe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notesSlide" Target="../notesSlides/notesSlide3.xml"/><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2.png"/><Relationship Id="rId10" Type="http://schemas.openxmlformats.org/officeDocument/2006/relationships/image" Target="../media/image10.jpeg"/><Relationship Id="rId4" Type="http://schemas.openxmlformats.org/officeDocument/2006/relationships/image" Target="../media/image1.png"/><Relationship Id="rId9" Type="http://schemas.openxmlformats.org/officeDocument/2006/relationships/image" Target="../media/image9.jpeg"/><Relationship Id="rId1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72.jpeg"/><Relationship Id="rId5" Type="http://schemas.openxmlformats.org/officeDocument/2006/relationships/image" Target="../media/image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5.jpe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74.jpeg"/><Relationship Id="rId5"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video" Target="../media/media10.mp4"/><Relationship Id="rId7" Type="http://schemas.openxmlformats.org/officeDocument/2006/relationships/notesSlide" Target="../notesSlides/notesSlide32.xml"/><Relationship Id="rId12" Type="http://schemas.openxmlformats.org/officeDocument/2006/relationships/image" Target="../media/image78.png"/><Relationship Id="rId2" Type="http://schemas.microsoft.com/office/2007/relationships/media" Target="../media/media10.mp4"/><Relationship Id="rId1" Type="http://schemas.openxmlformats.org/officeDocument/2006/relationships/tags" Target="../tags/tag32.xml"/><Relationship Id="rId6" Type="http://schemas.openxmlformats.org/officeDocument/2006/relationships/slideLayout" Target="../slideLayouts/slideLayout7.xml"/><Relationship Id="rId11" Type="http://schemas.openxmlformats.org/officeDocument/2006/relationships/image" Target="../media/image77.png"/><Relationship Id="rId5" Type="http://schemas.openxmlformats.org/officeDocument/2006/relationships/video" Target="../media/media11.mp4"/><Relationship Id="rId10" Type="http://schemas.openxmlformats.org/officeDocument/2006/relationships/image" Target="../media/image76.png"/><Relationship Id="rId4" Type="http://schemas.microsoft.com/office/2007/relationships/media" Target="../media/media11.mp4"/><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37.xml"/><Relationship Id="rId7"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79.png"/><Relationship Id="rId5" Type="http://schemas.openxmlformats.org/officeDocument/2006/relationships/image" Target="../media/image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2.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82.png"/><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83.png"/><Relationship Id="rId5" Type="http://schemas.openxmlformats.org/officeDocument/2006/relationships/image" Target="../media/image2.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2.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7.emf"/><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jpeg"/></Relationships>
</file>

<file path=ppt/slides/_rels/slide4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4.png"/><Relationship Id="rId7" Type="http://schemas.openxmlformats.org/officeDocument/2006/relationships/image" Target="../media/image95.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94.tiff"/><Relationship Id="rId5" Type="http://schemas.openxmlformats.org/officeDocument/2006/relationships/image" Target="../media/image93.tiff"/><Relationship Id="rId4" Type="http://schemas.openxmlformats.org/officeDocument/2006/relationships/image" Target="../media/image85.png"/><Relationship Id="rId9" Type="http://schemas.openxmlformats.org/officeDocument/2006/relationships/image" Target="../media/image97.tiff"/></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00.tiff"/><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9.tiff"/><Relationship Id="rId5" Type="http://schemas.openxmlformats.org/officeDocument/2006/relationships/image" Target="../media/image98.tiff"/><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2.pn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45.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8F6C7BD-1F66-44F5-9052-DF1FECA9CD01}"/>
              </a:ext>
            </a:extLst>
          </p:cNvPr>
          <p:cNvSpPr>
            <a:spLocks noGrp="1"/>
          </p:cNvSpPr>
          <p:nvPr>
            <p:ph type="ctrTitle"/>
          </p:nvPr>
        </p:nvSpPr>
        <p:spPr>
          <a:xfrm>
            <a:off x="1524000" y="1544391"/>
            <a:ext cx="9144000" cy="2387600"/>
          </a:xfrm>
        </p:spPr>
        <p:txBody>
          <a:bodyPr>
            <a:normAutofit/>
          </a:bodyPr>
          <a:lstStyle/>
          <a:p>
            <a:r>
              <a:rPr lang="en-US" sz="4800" dirty="0"/>
              <a:t>In Situ Monitoring for Defect Detection and Certification of AM</a:t>
            </a:r>
          </a:p>
        </p:txBody>
      </p:sp>
      <p:sp>
        <p:nvSpPr>
          <p:cNvPr id="3" name="Subtitle 2">
            <a:extLst>
              <a:ext uri="{FF2B5EF4-FFF2-40B4-BE49-F238E27FC236}">
                <a16:creationId xmlns:a16="http://schemas.microsoft.com/office/drawing/2014/main" id="{0B5458AE-5680-4AA9-A0CE-9D0912492024}"/>
              </a:ext>
            </a:extLst>
          </p:cNvPr>
          <p:cNvSpPr>
            <a:spLocks noGrp="1"/>
          </p:cNvSpPr>
          <p:nvPr>
            <p:ph type="subTitle" idx="1"/>
          </p:nvPr>
        </p:nvSpPr>
        <p:spPr>
          <a:xfrm>
            <a:off x="1524000" y="4692281"/>
            <a:ext cx="9144000" cy="1655762"/>
          </a:xfrm>
        </p:spPr>
        <p:txBody>
          <a:bodyPr>
            <a:normAutofit fontScale="77500" lnSpcReduction="20000"/>
          </a:bodyPr>
          <a:lstStyle/>
          <a:p>
            <a:r>
              <a:rPr lang="en-US" dirty="0"/>
              <a:t>Delphine Duquette</a:t>
            </a:r>
          </a:p>
          <a:p>
            <a:r>
              <a:rPr lang="en-US" dirty="0"/>
              <a:t>Erin Lanigan</a:t>
            </a:r>
          </a:p>
          <a:p>
            <a:r>
              <a:rPr lang="en-US" dirty="0"/>
              <a:t>James Mavo</a:t>
            </a:r>
          </a:p>
          <a:p>
            <a:r>
              <a:rPr lang="en-US" dirty="0"/>
              <a:t>NASA Marshall Space Flight Center</a:t>
            </a:r>
          </a:p>
          <a:p>
            <a:r>
              <a:rPr lang="en-US" dirty="0"/>
              <a:t>Damage Tolerance and Non-Destructive Evaluation Team </a:t>
            </a:r>
          </a:p>
        </p:txBody>
      </p:sp>
    </p:spTree>
    <p:custDataLst>
      <p:tags r:id="rId1"/>
    </p:custDataLst>
    <p:extLst>
      <p:ext uri="{BB962C8B-B14F-4D97-AF65-F5344CB8AC3E}">
        <p14:creationId xmlns:p14="http://schemas.microsoft.com/office/powerpoint/2010/main" val="1684454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41191870-D595-4726-A641-6F3DF6CB6A6D}"/>
              </a:ext>
            </a:extLst>
          </p:cNvPr>
          <p:cNvGrpSpPr/>
          <p:nvPr/>
        </p:nvGrpSpPr>
        <p:grpSpPr>
          <a:xfrm>
            <a:off x="95534" y="1473166"/>
            <a:ext cx="5623962" cy="4787967"/>
            <a:chOff x="3145809" y="1148809"/>
            <a:chExt cx="5623962" cy="4787967"/>
          </a:xfrm>
        </p:grpSpPr>
        <p:pic>
          <p:nvPicPr>
            <p:cNvPr id="9" name="Picture 8">
              <a:extLst>
                <a:ext uri="{FF2B5EF4-FFF2-40B4-BE49-F238E27FC236}">
                  <a16:creationId xmlns:a16="http://schemas.microsoft.com/office/drawing/2014/main" id="{F73CBB54-A330-476A-958D-3A93F81E26D4}"/>
                </a:ext>
              </a:extLst>
            </p:cNvPr>
            <p:cNvPicPr>
              <a:picLocks noChangeAspect="1"/>
            </p:cNvPicPr>
            <p:nvPr/>
          </p:nvPicPr>
          <p:blipFill>
            <a:blip r:embed="rId6"/>
            <a:stretch>
              <a:fillRect/>
            </a:stretch>
          </p:blipFill>
          <p:spPr>
            <a:xfrm>
              <a:off x="3145809" y="1148809"/>
              <a:ext cx="5623962" cy="4787967"/>
            </a:xfrm>
            <a:prstGeom prst="rect">
              <a:avLst/>
            </a:prstGeom>
          </p:spPr>
        </p:pic>
        <p:sp>
          <p:nvSpPr>
            <p:cNvPr id="10" name="Rectangle 9">
              <a:extLst>
                <a:ext uri="{FF2B5EF4-FFF2-40B4-BE49-F238E27FC236}">
                  <a16:creationId xmlns:a16="http://schemas.microsoft.com/office/drawing/2014/main" id="{3E78AF88-88D0-46C2-99EC-BAFF7462CFBE}"/>
                </a:ext>
              </a:extLst>
            </p:cNvPr>
            <p:cNvSpPr/>
            <p:nvPr/>
          </p:nvSpPr>
          <p:spPr>
            <a:xfrm>
              <a:off x="3458547" y="4167673"/>
              <a:ext cx="4914122" cy="26125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016E9B61-2391-440F-A25D-AF65DEAF5688}"/>
              </a:ext>
            </a:extLst>
          </p:cNvPr>
          <p:cNvSpPr txBox="1"/>
          <p:nvPr/>
        </p:nvSpPr>
        <p:spPr>
          <a:xfrm>
            <a:off x="95534" y="6463637"/>
            <a:ext cx="10890914" cy="215444"/>
          </a:xfrm>
          <a:prstGeom prst="rect">
            <a:avLst/>
          </a:prstGeom>
          <a:noFill/>
        </p:spPr>
        <p:txBody>
          <a:bodyPr wrap="square" rtlCol="0">
            <a:spAutoFit/>
          </a:bodyPr>
          <a:lstStyle/>
          <a:p>
            <a:r>
              <a:rPr lang="en-US" sz="800"/>
              <a:t>https://www.nasa.gov/sites/default/files/atoms/files/m2m-objectives-exec-summary.pdf</a:t>
            </a:r>
          </a:p>
        </p:txBody>
      </p:sp>
      <p:sp>
        <p:nvSpPr>
          <p:cNvPr id="12" name="TextBox 11">
            <a:extLst>
              <a:ext uri="{FF2B5EF4-FFF2-40B4-BE49-F238E27FC236}">
                <a16:creationId xmlns:a16="http://schemas.microsoft.com/office/drawing/2014/main" id="{26DE53A3-4010-4E97-8E30-A52A50388F37}"/>
              </a:ext>
            </a:extLst>
          </p:cNvPr>
          <p:cNvSpPr txBox="1"/>
          <p:nvPr/>
        </p:nvSpPr>
        <p:spPr>
          <a:xfrm>
            <a:off x="6000466" y="1613545"/>
            <a:ext cx="6096000" cy="401597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Certification of Additively Manufactured (AM) parts</a:t>
            </a:r>
          </a:p>
          <a:p>
            <a:pPr marL="685800" lvl="1" indent="-228600">
              <a:lnSpc>
                <a:spcPct val="90000"/>
              </a:lnSpc>
              <a:spcBef>
                <a:spcPts val="1000"/>
              </a:spcBef>
              <a:buFont typeface="Arial" panose="020B0604020202020204" pitchFamily="34" charset="0"/>
              <a:buChar char="•"/>
              <a:defRPr/>
            </a:pPr>
            <a:r>
              <a:rPr lang="en-US" sz="2300" dirty="0">
                <a:latin typeface="Calibri" panose="020F0502020204030204" pitchFamily="34" charset="0"/>
                <a:cs typeface="Calibri" panose="020F0502020204030204" pitchFamily="34" charset="0"/>
              </a:rPr>
              <a:t>Advancement on Process Qualification</a:t>
            </a:r>
          </a:p>
          <a:p>
            <a:pPr marL="1143000" lvl="2" indent="-228600">
              <a:lnSpc>
                <a:spcPct val="90000"/>
              </a:lnSpc>
              <a:spcBef>
                <a:spcPts val="1000"/>
              </a:spcBef>
              <a:buFont typeface="Arial" panose="020B0604020202020204" pitchFamily="34" charset="0"/>
              <a:buChar char="•"/>
              <a:defRPr/>
            </a:pPr>
            <a:r>
              <a:rPr lang="en-US" sz="2200" i="0" u="none" strike="noStrike" dirty="0">
                <a:effectLst/>
                <a:latin typeface="Calibri" panose="020F0502020204030204" pitchFamily="34" charset="0"/>
                <a:cs typeface="Calibri" panose="020F0502020204030204" pitchFamily="34" charset="0"/>
              </a:rPr>
              <a:t>V&amp;V of in-situ monitoring</a:t>
            </a:r>
            <a:endParaRPr kumimoji="0" lang="en-US" sz="220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1600200" lvl="3" indent="-228600">
              <a:lnSpc>
                <a:spcPct val="90000"/>
              </a:lnSpc>
              <a:spcBef>
                <a:spcPts val="500"/>
              </a:spcBef>
              <a:buFont typeface="Arial" panose="020B0604020202020204" pitchFamily="34" charset="0"/>
              <a:buChar char="•"/>
              <a:defRPr/>
            </a:pPr>
            <a:r>
              <a:rPr kumimoji="0" lang="en-US" sz="21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The in-situ project</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dirty="0">
                <a:latin typeface="Calibri" panose="020F0502020204030204" pitchFamily="34" charset="0"/>
                <a:cs typeface="Calibri" panose="020F0502020204030204" pitchFamily="34" charset="0"/>
              </a:rPr>
              <a:t>Inadequate t</a:t>
            </a:r>
            <a:r>
              <a:rPr kumimoji="0" lang="en-US" sz="20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raditional</a:t>
            </a:r>
            <a:r>
              <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NDE methods</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AM parameters &amp; quality</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Many, variable results</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In-Situ monitoring + Machine learning</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Defect prediction</a:t>
            </a:r>
          </a:p>
        </p:txBody>
      </p:sp>
      <p:sp>
        <p:nvSpPr>
          <p:cNvPr id="13" name="Title 2">
            <a:extLst>
              <a:ext uri="{FF2B5EF4-FFF2-40B4-BE49-F238E27FC236}">
                <a16:creationId xmlns:a16="http://schemas.microsoft.com/office/drawing/2014/main" id="{797EC1E9-67D4-4BFB-97AD-4C453E6352AD}"/>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Context</a:t>
            </a:r>
          </a:p>
        </p:txBody>
      </p:sp>
    </p:spTree>
    <p:custDataLst>
      <p:tags r:id="rId1"/>
    </p:custDataLst>
    <p:extLst>
      <p:ext uri="{BB962C8B-B14F-4D97-AF65-F5344CB8AC3E}">
        <p14:creationId xmlns:p14="http://schemas.microsoft.com/office/powerpoint/2010/main" val="2039459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747B2986-D48B-4F77-B682-228D77CF9C77}"/>
              </a:ext>
            </a:extLst>
          </p:cNvPr>
          <p:cNvSpPr txBox="1">
            <a:spLocks/>
          </p:cNvSpPr>
          <p:nvPr/>
        </p:nvSpPr>
        <p:spPr>
          <a:xfrm>
            <a:off x="-2" y="1268082"/>
            <a:ext cx="12192001" cy="5540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Current L-PBF process, like any process, can generate material that contains defects:</a:t>
            </a:r>
          </a:p>
          <a:p>
            <a:pPr lvl="1"/>
            <a:r>
              <a:rPr lang="en-US"/>
              <a:t>gas porosity trapped in the powder feedstock</a:t>
            </a:r>
          </a:p>
          <a:p>
            <a:pPr lvl="1"/>
            <a:r>
              <a:rPr lang="en-US"/>
              <a:t>random fluctuations in laser power output</a:t>
            </a:r>
          </a:p>
          <a:p>
            <a:pPr lvl="1"/>
            <a:r>
              <a:rPr lang="en-US"/>
              <a:t>error in the build process: skipped layer or short feed</a:t>
            </a:r>
          </a:p>
          <a:p>
            <a:r>
              <a:rPr lang="en-US"/>
              <a:t>Defects have detrimental effect on the properties of the material produced:</a:t>
            </a:r>
          </a:p>
          <a:p>
            <a:pPr lvl="1"/>
            <a:r>
              <a:rPr lang="en-US"/>
              <a:t>crack initiation sites</a:t>
            </a:r>
          </a:p>
          <a:p>
            <a:pPr lvl="1"/>
            <a:r>
              <a:rPr lang="en-US"/>
              <a:t>reduce safe-life of the component</a:t>
            </a:r>
          </a:p>
          <a:p>
            <a:r>
              <a:rPr lang="en-US"/>
              <a:t>Traditional NDE methods are not fully adapted to AM:</a:t>
            </a:r>
          </a:p>
          <a:p>
            <a:pPr lvl="1"/>
            <a:r>
              <a:rPr lang="en-US"/>
              <a:t>Limitations in reliably detecting defects in large or complex part geometries</a:t>
            </a:r>
          </a:p>
          <a:p>
            <a:r>
              <a:rPr lang="en-US"/>
              <a:t>Development of new approach is necessary:</a:t>
            </a:r>
          </a:p>
          <a:p>
            <a:pPr lvl="1"/>
            <a:r>
              <a:rPr lang="en-US"/>
              <a:t>Pairing data from in-situ monitoring with NDE </a:t>
            </a:r>
          </a:p>
          <a:p>
            <a:endParaRPr lang="en-US" dirty="0"/>
          </a:p>
        </p:txBody>
      </p:sp>
      <p:sp>
        <p:nvSpPr>
          <p:cNvPr id="9" name="Title 2">
            <a:extLst>
              <a:ext uri="{FF2B5EF4-FFF2-40B4-BE49-F238E27FC236}">
                <a16:creationId xmlns:a16="http://schemas.microsoft.com/office/drawing/2014/main" id="{31C0FFD5-9B3E-4671-8D6B-3E205E2D4B9B}"/>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Introduction</a:t>
            </a:r>
          </a:p>
        </p:txBody>
      </p:sp>
    </p:spTree>
    <p:custDataLst>
      <p:tags r:id="rId1"/>
    </p:custDataLst>
    <p:extLst>
      <p:ext uri="{BB962C8B-B14F-4D97-AF65-F5344CB8AC3E}">
        <p14:creationId xmlns:p14="http://schemas.microsoft.com/office/powerpoint/2010/main" val="627058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CA27DD72-7A76-4927-BBB6-6970929EF2A1}"/>
              </a:ext>
            </a:extLst>
          </p:cNvPr>
          <p:cNvSpPr txBox="1">
            <a:spLocks/>
          </p:cNvSpPr>
          <p:nvPr/>
        </p:nvSpPr>
        <p:spPr>
          <a:xfrm>
            <a:off x="0" y="1268082"/>
            <a:ext cx="12192000" cy="55899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dirty="0"/>
              <a:t>Develop L-PBF material defect detection and characterization methodologies</a:t>
            </a:r>
          </a:p>
          <a:p>
            <a:pPr marL="342900" indent="-342900">
              <a:buFont typeface="+mj-lt"/>
              <a:buAutoNum type="arabicPeriod"/>
            </a:pPr>
            <a:r>
              <a:rPr lang="en-US" dirty="0"/>
              <a:t>Understand the influences of build parameter variations on the resulting material defect populations.</a:t>
            </a:r>
          </a:p>
          <a:p>
            <a:pPr marL="342900" indent="-342900">
              <a:buFont typeface="+mj-lt"/>
              <a:buAutoNum type="arabicPeriod"/>
            </a:pPr>
            <a:r>
              <a:rPr lang="en-US" dirty="0"/>
              <a:t>Correlate detected defect populations with tensile and fatigue properties.</a:t>
            </a:r>
          </a:p>
          <a:p>
            <a:pPr marL="342900" indent="-342900">
              <a:buFont typeface="+mj-lt"/>
              <a:buAutoNum type="arabicPeriod"/>
            </a:pPr>
            <a:r>
              <a:rPr lang="en-US" dirty="0"/>
              <a:t>Characterize the effect of heat treatment on the defect populations and their detectability with mini-CT.</a:t>
            </a:r>
          </a:p>
          <a:p>
            <a:pPr marL="342900" indent="-342900">
              <a:buFont typeface="+mj-lt"/>
              <a:buAutoNum type="arabicPeriod"/>
            </a:pPr>
            <a:r>
              <a:rPr lang="en-US" dirty="0"/>
              <a:t>Evaluate part-to-part and build-to-build defect population repeatability.</a:t>
            </a:r>
          </a:p>
          <a:p>
            <a:pPr marL="342900" indent="-342900">
              <a:buFont typeface="+mj-lt"/>
              <a:buAutoNum type="arabicPeriod"/>
            </a:pPr>
            <a:r>
              <a:rPr lang="en-US" dirty="0"/>
              <a:t>Establish a preliminary probability of detection for the available in-situ monitoring tools and for mini-CT.</a:t>
            </a:r>
          </a:p>
          <a:p>
            <a:pPr marL="342900" indent="-342900">
              <a:buFont typeface="+mj-lt"/>
              <a:buAutoNum type="arabicPeriod"/>
            </a:pPr>
            <a:r>
              <a:rPr lang="en-US" dirty="0"/>
              <a:t>Evaluate seeded defect methodologies for realistic defect creation.</a:t>
            </a:r>
          </a:p>
          <a:p>
            <a:pPr marL="342900" indent="-342900">
              <a:buFont typeface="+mj-lt"/>
              <a:buAutoNum type="arabicPeriod"/>
            </a:pPr>
            <a:r>
              <a:rPr lang="en-US" dirty="0"/>
              <a:t>Baseline defect populations for an established AM process as defined in NASA-STD-6030 Qualified Material Process (QMP).</a:t>
            </a:r>
          </a:p>
          <a:p>
            <a:endParaRPr lang="en-US" dirty="0"/>
          </a:p>
        </p:txBody>
      </p:sp>
      <p:sp>
        <p:nvSpPr>
          <p:cNvPr id="10" name="TextBox 9">
            <a:extLst>
              <a:ext uri="{FF2B5EF4-FFF2-40B4-BE49-F238E27FC236}">
                <a16:creationId xmlns:a16="http://schemas.microsoft.com/office/drawing/2014/main" id="{A3E0695C-7C83-40C9-A120-B754D68F86E7}"/>
              </a:ext>
            </a:extLst>
          </p:cNvPr>
          <p:cNvSpPr txBox="1"/>
          <p:nvPr/>
        </p:nvSpPr>
        <p:spPr>
          <a:xfrm>
            <a:off x="47625" y="1329551"/>
            <a:ext cx="12055862" cy="4147323"/>
          </a:xfrm>
          <a:prstGeom prst="rect">
            <a:avLst/>
          </a:prstGeom>
          <a:noFill/>
          <a:ln w="57150">
            <a:solidFill>
              <a:srgbClr val="FFC000"/>
            </a:solidFill>
          </a:ln>
        </p:spPr>
        <p:txBody>
          <a:bodyPr wrap="square" rtlCol="0">
            <a:spAutoFit/>
          </a:bodyPr>
          <a:lstStyle/>
          <a:p>
            <a:endParaRPr lang="en-US" dirty="0"/>
          </a:p>
        </p:txBody>
      </p:sp>
      <p:sp>
        <p:nvSpPr>
          <p:cNvPr id="11" name="Title 2">
            <a:extLst>
              <a:ext uri="{FF2B5EF4-FFF2-40B4-BE49-F238E27FC236}">
                <a16:creationId xmlns:a16="http://schemas.microsoft.com/office/drawing/2014/main" id="{313C67F2-A304-469A-87C5-66B21C4F5552}"/>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Objectives</a:t>
            </a:r>
          </a:p>
        </p:txBody>
      </p:sp>
    </p:spTree>
    <p:custDataLst>
      <p:tags r:id="rId1"/>
    </p:custDataLst>
    <p:extLst>
      <p:ext uri="{BB962C8B-B14F-4D97-AF65-F5344CB8AC3E}">
        <p14:creationId xmlns:p14="http://schemas.microsoft.com/office/powerpoint/2010/main" val="2623328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9" name="Text Box 8">
            <a:extLst>
              <a:ext uri="{FF2B5EF4-FFF2-40B4-BE49-F238E27FC236}">
                <a16:creationId xmlns:a16="http://schemas.microsoft.com/office/drawing/2014/main" id="{67E3EAC0-FC65-43EB-AB2C-A94F556D5151}"/>
              </a:ext>
            </a:extLst>
          </p:cNvPr>
          <p:cNvSpPr txBox="1">
            <a:spLocks noChangeArrowheads="1"/>
          </p:cNvSpPr>
          <p:nvPr/>
        </p:nvSpPr>
        <p:spPr bwMode="auto">
          <a:xfrm>
            <a:off x="583524" y="5807070"/>
            <a:ext cx="11024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Different laser powers in seeded flaws simulate different flaw conditions</a:t>
            </a:r>
          </a:p>
        </p:txBody>
      </p:sp>
      <p:sp>
        <p:nvSpPr>
          <p:cNvPr id="10" name="TextBox 9">
            <a:extLst>
              <a:ext uri="{FF2B5EF4-FFF2-40B4-BE49-F238E27FC236}">
                <a16:creationId xmlns:a16="http://schemas.microsoft.com/office/drawing/2014/main" id="{33EB272F-6396-4819-A65E-C1D467CC6BB2}"/>
              </a:ext>
            </a:extLst>
          </p:cNvPr>
          <p:cNvSpPr txBox="1"/>
          <p:nvPr/>
        </p:nvSpPr>
        <p:spPr>
          <a:xfrm>
            <a:off x="5049730" y="1677865"/>
            <a:ext cx="1800016" cy="707886"/>
          </a:xfrm>
          <a:prstGeom prst="rect">
            <a:avLst/>
          </a:prstGeom>
          <a:noFill/>
        </p:spPr>
        <p:txBody>
          <a:bodyPr wrap="square" rtlCol="0">
            <a:spAutoFit/>
          </a:bodyPr>
          <a:lstStyle/>
          <a:p>
            <a:pPr algn="ctr"/>
            <a:r>
              <a:rPr lang="en-US" sz="4000" dirty="0"/>
              <a:t>75%</a:t>
            </a:r>
          </a:p>
        </p:txBody>
      </p:sp>
      <p:sp>
        <p:nvSpPr>
          <p:cNvPr id="11" name="TextBox 10">
            <a:extLst>
              <a:ext uri="{FF2B5EF4-FFF2-40B4-BE49-F238E27FC236}">
                <a16:creationId xmlns:a16="http://schemas.microsoft.com/office/drawing/2014/main" id="{B4E753DA-F232-45F3-98B0-1B31CD1EB66E}"/>
              </a:ext>
            </a:extLst>
          </p:cNvPr>
          <p:cNvSpPr txBox="1"/>
          <p:nvPr/>
        </p:nvSpPr>
        <p:spPr>
          <a:xfrm>
            <a:off x="1795700" y="1677865"/>
            <a:ext cx="1474177" cy="707886"/>
          </a:xfrm>
          <a:prstGeom prst="rect">
            <a:avLst/>
          </a:prstGeom>
          <a:noFill/>
        </p:spPr>
        <p:txBody>
          <a:bodyPr wrap="square" rtlCol="0">
            <a:spAutoFit/>
          </a:bodyPr>
          <a:lstStyle/>
          <a:p>
            <a:pPr algn="ctr"/>
            <a:r>
              <a:rPr lang="en-US" sz="4000" dirty="0"/>
              <a:t>0%</a:t>
            </a:r>
          </a:p>
        </p:txBody>
      </p:sp>
      <p:sp>
        <p:nvSpPr>
          <p:cNvPr id="12" name="TextBox 11">
            <a:extLst>
              <a:ext uri="{FF2B5EF4-FFF2-40B4-BE49-F238E27FC236}">
                <a16:creationId xmlns:a16="http://schemas.microsoft.com/office/drawing/2014/main" id="{0B1D3336-0E76-4E38-9D75-94F0F340D430}"/>
              </a:ext>
            </a:extLst>
          </p:cNvPr>
          <p:cNvSpPr txBox="1"/>
          <p:nvPr/>
        </p:nvSpPr>
        <p:spPr>
          <a:xfrm>
            <a:off x="8053095" y="1677865"/>
            <a:ext cx="2070871" cy="707886"/>
          </a:xfrm>
          <a:prstGeom prst="rect">
            <a:avLst/>
          </a:prstGeom>
          <a:noFill/>
        </p:spPr>
        <p:txBody>
          <a:bodyPr wrap="square" rtlCol="0">
            <a:spAutoFit/>
          </a:bodyPr>
          <a:lstStyle/>
          <a:p>
            <a:pPr algn="ctr"/>
            <a:r>
              <a:rPr lang="en-US" sz="4000" dirty="0"/>
              <a:t>125%</a:t>
            </a:r>
          </a:p>
        </p:txBody>
      </p:sp>
      <p:sp>
        <p:nvSpPr>
          <p:cNvPr id="13" name="TextBox 12">
            <a:extLst>
              <a:ext uri="{FF2B5EF4-FFF2-40B4-BE49-F238E27FC236}">
                <a16:creationId xmlns:a16="http://schemas.microsoft.com/office/drawing/2014/main" id="{AFE94DE7-CA45-4F60-A833-88C1763E01A5}"/>
              </a:ext>
            </a:extLst>
          </p:cNvPr>
          <p:cNvSpPr txBox="1"/>
          <p:nvPr/>
        </p:nvSpPr>
        <p:spPr>
          <a:xfrm>
            <a:off x="1795700" y="2183784"/>
            <a:ext cx="1474177" cy="523220"/>
          </a:xfrm>
          <a:prstGeom prst="rect">
            <a:avLst/>
          </a:prstGeom>
          <a:noFill/>
        </p:spPr>
        <p:txBody>
          <a:bodyPr wrap="square" rtlCol="0">
            <a:spAutoFit/>
          </a:bodyPr>
          <a:lstStyle/>
          <a:p>
            <a:pPr algn="ctr"/>
            <a:r>
              <a:rPr lang="en-US" sz="2800" dirty="0"/>
              <a:t>nominal</a:t>
            </a:r>
          </a:p>
        </p:txBody>
      </p:sp>
      <p:sp>
        <p:nvSpPr>
          <p:cNvPr id="15" name="TextBox 14">
            <a:extLst>
              <a:ext uri="{FF2B5EF4-FFF2-40B4-BE49-F238E27FC236}">
                <a16:creationId xmlns:a16="http://schemas.microsoft.com/office/drawing/2014/main" id="{5F1D77F3-0F22-45B9-890D-B7F7DEB3D587}"/>
              </a:ext>
            </a:extLst>
          </p:cNvPr>
          <p:cNvSpPr txBox="1"/>
          <p:nvPr/>
        </p:nvSpPr>
        <p:spPr>
          <a:xfrm>
            <a:off x="8325428" y="2181352"/>
            <a:ext cx="1474177" cy="523220"/>
          </a:xfrm>
          <a:prstGeom prst="rect">
            <a:avLst/>
          </a:prstGeom>
          <a:noFill/>
        </p:spPr>
        <p:txBody>
          <a:bodyPr wrap="square" rtlCol="0">
            <a:spAutoFit/>
          </a:bodyPr>
          <a:lstStyle/>
          <a:p>
            <a:pPr algn="ctr"/>
            <a:r>
              <a:rPr lang="en-US" sz="2800" dirty="0"/>
              <a:t>nominal</a:t>
            </a:r>
          </a:p>
        </p:txBody>
      </p:sp>
      <p:sp>
        <p:nvSpPr>
          <p:cNvPr id="17" name="TextBox 16">
            <a:extLst>
              <a:ext uri="{FF2B5EF4-FFF2-40B4-BE49-F238E27FC236}">
                <a16:creationId xmlns:a16="http://schemas.microsoft.com/office/drawing/2014/main" id="{6C8A7F7E-A58E-409B-B951-EC5AA98FBB65}"/>
              </a:ext>
            </a:extLst>
          </p:cNvPr>
          <p:cNvSpPr txBox="1"/>
          <p:nvPr/>
        </p:nvSpPr>
        <p:spPr>
          <a:xfrm>
            <a:off x="5049730" y="2181956"/>
            <a:ext cx="1474177" cy="523220"/>
          </a:xfrm>
          <a:prstGeom prst="rect">
            <a:avLst/>
          </a:prstGeom>
          <a:noFill/>
        </p:spPr>
        <p:txBody>
          <a:bodyPr wrap="square" rtlCol="0">
            <a:spAutoFit/>
          </a:bodyPr>
          <a:lstStyle/>
          <a:p>
            <a:pPr algn="ctr"/>
            <a:r>
              <a:rPr lang="en-US" sz="2800" dirty="0"/>
              <a:t>nominal</a:t>
            </a:r>
          </a:p>
        </p:txBody>
      </p:sp>
      <p:sp>
        <p:nvSpPr>
          <p:cNvPr id="18" name="TextBox 17">
            <a:extLst>
              <a:ext uri="{FF2B5EF4-FFF2-40B4-BE49-F238E27FC236}">
                <a16:creationId xmlns:a16="http://schemas.microsoft.com/office/drawing/2014/main" id="{425B634F-E407-4523-B648-BEB0C420F348}"/>
              </a:ext>
            </a:extLst>
          </p:cNvPr>
          <p:cNvSpPr txBox="1"/>
          <p:nvPr/>
        </p:nvSpPr>
        <p:spPr>
          <a:xfrm>
            <a:off x="1483454" y="2827471"/>
            <a:ext cx="2055332" cy="1200329"/>
          </a:xfrm>
          <a:prstGeom prst="rect">
            <a:avLst/>
          </a:prstGeom>
          <a:noFill/>
        </p:spPr>
        <p:txBody>
          <a:bodyPr wrap="square" rtlCol="0">
            <a:spAutoFit/>
          </a:bodyPr>
          <a:lstStyle/>
          <a:p>
            <a:pPr algn="ctr"/>
            <a:r>
              <a:rPr lang="en-US" sz="3600" dirty="0"/>
              <a:t>Unfused powder</a:t>
            </a:r>
          </a:p>
        </p:txBody>
      </p:sp>
      <p:sp>
        <p:nvSpPr>
          <p:cNvPr id="19" name="TextBox 18">
            <a:extLst>
              <a:ext uri="{FF2B5EF4-FFF2-40B4-BE49-F238E27FC236}">
                <a16:creationId xmlns:a16="http://schemas.microsoft.com/office/drawing/2014/main" id="{EA293044-1916-4F14-8886-E09E7B597114}"/>
              </a:ext>
            </a:extLst>
          </p:cNvPr>
          <p:cNvSpPr txBox="1"/>
          <p:nvPr/>
        </p:nvSpPr>
        <p:spPr>
          <a:xfrm>
            <a:off x="4759152" y="2827470"/>
            <a:ext cx="2055332" cy="1200329"/>
          </a:xfrm>
          <a:prstGeom prst="rect">
            <a:avLst/>
          </a:prstGeom>
          <a:noFill/>
        </p:spPr>
        <p:txBody>
          <a:bodyPr wrap="square" rtlCol="0">
            <a:spAutoFit/>
          </a:bodyPr>
          <a:lstStyle/>
          <a:p>
            <a:pPr algn="ctr"/>
            <a:r>
              <a:rPr lang="en-US" sz="3600" dirty="0"/>
              <a:t>Lack of fusion</a:t>
            </a:r>
          </a:p>
        </p:txBody>
      </p:sp>
      <p:sp>
        <p:nvSpPr>
          <p:cNvPr id="20" name="TextBox 19">
            <a:extLst>
              <a:ext uri="{FF2B5EF4-FFF2-40B4-BE49-F238E27FC236}">
                <a16:creationId xmlns:a16="http://schemas.microsoft.com/office/drawing/2014/main" id="{0544CB0F-980B-4102-8CEF-17031537393B}"/>
              </a:ext>
            </a:extLst>
          </p:cNvPr>
          <p:cNvSpPr txBox="1"/>
          <p:nvPr/>
        </p:nvSpPr>
        <p:spPr>
          <a:xfrm>
            <a:off x="8034850" y="2827469"/>
            <a:ext cx="2055332" cy="1200329"/>
          </a:xfrm>
          <a:prstGeom prst="rect">
            <a:avLst/>
          </a:prstGeom>
          <a:noFill/>
        </p:spPr>
        <p:txBody>
          <a:bodyPr wrap="square" rtlCol="0">
            <a:spAutoFit/>
          </a:bodyPr>
          <a:lstStyle/>
          <a:p>
            <a:pPr algn="ctr"/>
            <a:r>
              <a:rPr lang="en-US" sz="3600" dirty="0"/>
              <a:t>Keyhole voids</a:t>
            </a:r>
          </a:p>
        </p:txBody>
      </p:sp>
      <p:pic>
        <p:nvPicPr>
          <p:cNvPr id="21" name="Picture 20" descr="A black and white image of a person's face&#10;&#10;Description automatically generated with low confidence">
            <a:extLst>
              <a:ext uri="{FF2B5EF4-FFF2-40B4-BE49-F238E27FC236}">
                <a16:creationId xmlns:a16="http://schemas.microsoft.com/office/drawing/2014/main" id="{CB4A2138-01AE-4E9A-BF67-A1B189AEC1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rot="5400000">
            <a:off x="1780244" y="4289484"/>
            <a:ext cx="1461751" cy="1517513"/>
          </a:xfrm>
          <a:prstGeom prst="rect">
            <a:avLst/>
          </a:prstGeom>
          <a:ln>
            <a:noFill/>
          </a:ln>
          <a:extLst>
            <a:ext uri="{53640926-AAD7-44D8-BBD7-CCE9431645EC}">
              <a14:shadowObscured xmlns:a14="http://schemas.microsoft.com/office/drawing/2010/main"/>
            </a:ext>
          </a:extLst>
        </p:spPr>
      </p:pic>
      <p:pic>
        <p:nvPicPr>
          <p:cNvPr id="22" name="Picture 21" descr="A picture containing white&#10;&#10;Description automatically generated">
            <a:extLst>
              <a:ext uri="{FF2B5EF4-FFF2-40B4-BE49-F238E27FC236}">
                <a16:creationId xmlns:a16="http://schemas.microsoft.com/office/drawing/2014/main" id="{AB335680-958A-4C41-A4E6-EAA44CA5921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rot="5400000">
            <a:off x="5055942" y="4271685"/>
            <a:ext cx="1461752" cy="1553112"/>
          </a:xfrm>
          <a:prstGeom prst="rect">
            <a:avLst/>
          </a:prstGeom>
          <a:ln>
            <a:noFill/>
          </a:ln>
          <a:extLst>
            <a:ext uri="{53640926-AAD7-44D8-BBD7-CCE9431645EC}">
              <a14:shadowObscured xmlns:a14="http://schemas.microsoft.com/office/drawing/2010/main"/>
            </a:ext>
          </a:extLst>
        </p:spPr>
      </p:pic>
      <p:pic>
        <p:nvPicPr>
          <p:cNvPr id="23" name="Picture 22" descr="A picture containing white, image&#10;&#10;Description automatically generated">
            <a:extLst>
              <a:ext uri="{FF2B5EF4-FFF2-40B4-BE49-F238E27FC236}">
                <a16:creationId xmlns:a16="http://schemas.microsoft.com/office/drawing/2014/main" id="{35BD2592-68FA-45FF-90B6-181B8020F6B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27229" y="4317364"/>
            <a:ext cx="1670573" cy="1461751"/>
          </a:xfrm>
          <a:prstGeom prst="rect">
            <a:avLst/>
          </a:prstGeom>
        </p:spPr>
      </p:pic>
      <p:sp>
        <p:nvSpPr>
          <p:cNvPr id="25" name="TextBox 24">
            <a:extLst>
              <a:ext uri="{FF2B5EF4-FFF2-40B4-BE49-F238E27FC236}">
                <a16:creationId xmlns:a16="http://schemas.microsoft.com/office/drawing/2014/main" id="{0B9A9034-FB83-4B43-A723-2F8511AB0E8A}"/>
              </a:ext>
            </a:extLst>
          </p:cNvPr>
          <p:cNvSpPr txBox="1"/>
          <p:nvPr/>
        </p:nvSpPr>
        <p:spPr>
          <a:xfrm>
            <a:off x="4148023" y="6406986"/>
            <a:ext cx="3277590" cy="369332"/>
          </a:xfrm>
          <a:prstGeom prst="rect">
            <a:avLst/>
          </a:prstGeom>
          <a:noFill/>
        </p:spPr>
        <p:txBody>
          <a:bodyPr wrap="square" rtlCol="0">
            <a:spAutoFit/>
          </a:bodyPr>
          <a:lstStyle/>
          <a:p>
            <a:pPr algn="ctr"/>
            <a:r>
              <a:rPr lang="en-US" dirty="0"/>
              <a:t>Material: NASA HR-1</a:t>
            </a:r>
          </a:p>
        </p:txBody>
      </p:sp>
      <p:sp>
        <p:nvSpPr>
          <p:cNvPr id="26" name="Title 2">
            <a:extLst>
              <a:ext uri="{FF2B5EF4-FFF2-40B4-BE49-F238E27FC236}">
                <a16:creationId xmlns:a16="http://schemas.microsoft.com/office/drawing/2014/main" id="{02A49363-BA0D-47D3-828F-0B629F00AEB4}"/>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Simulated Flaws</a:t>
            </a:r>
          </a:p>
        </p:txBody>
      </p:sp>
    </p:spTree>
    <p:custDataLst>
      <p:tags r:id="rId1"/>
    </p:custDataLst>
    <p:extLst>
      <p:ext uri="{BB962C8B-B14F-4D97-AF65-F5344CB8AC3E}">
        <p14:creationId xmlns:p14="http://schemas.microsoft.com/office/powerpoint/2010/main" val="548680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E64AA37-4C51-4266-9D57-274E5598B300}"/>
              </a:ext>
            </a:extLst>
          </p:cNvPr>
          <p:cNvGrpSpPr/>
          <p:nvPr/>
        </p:nvGrpSpPr>
        <p:grpSpPr>
          <a:xfrm>
            <a:off x="107207" y="1262001"/>
            <a:ext cx="5391150" cy="2983230"/>
            <a:chOff x="107207" y="962807"/>
            <a:chExt cx="5391150" cy="2983230"/>
          </a:xfrm>
        </p:grpSpPr>
        <p:pic>
          <p:nvPicPr>
            <p:cNvPr id="9" name="Picture 8" descr="Graphical user interface, text, application, chat or text message&#10;&#10;Description automatically generated">
              <a:extLst>
                <a:ext uri="{FF2B5EF4-FFF2-40B4-BE49-F238E27FC236}">
                  <a16:creationId xmlns:a16="http://schemas.microsoft.com/office/drawing/2014/main" id="{B1D99515-1834-41FA-AC9F-CAB146FE1EA5}"/>
                </a:ext>
              </a:extLst>
            </p:cNvPr>
            <p:cNvPicPr/>
            <p:nvPr/>
          </p:nvPicPr>
          <p:blipFill>
            <a:blip r:embed="rId6" cstate="screen">
              <a:alphaModFix/>
              <a:extLst>
                <a:ext uri="{28A0092B-C50C-407E-A947-70E740481C1C}">
                  <a14:useLocalDpi xmlns:a14="http://schemas.microsoft.com/office/drawing/2010/main"/>
                </a:ext>
              </a:extLst>
            </a:blip>
            <a:srcRect/>
            <a:stretch>
              <a:fillRect/>
            </a:stretch>
          </p:blipFill>
          <p:spPr bwMode="auto">
            <a:xfrm>
              <a:off x="107207" y="962807"/>
              <a:ext cx="5391150" cy="2983230"/>
            </a:xfrm>
            <a:prstGeom prst="rect">
              <a:avLst/>
            </a:prstGeom>
            <a:noFill/>
            <a:ln>
              <a:noFill/>
            </a:ln>
          </p:spPr>
        </p:pic>
        <p:sp>
          <p:nvSpPr>
            <p:cNvPr id="10" name="TextBox 9">
              <a:extLst>
                <a:ext uri="{FF2B5EF4-FFF2-40B4-BE49-F238E27FC236}">
                  <a16:creationId xmlns:a16="http://schemas.microsoft.com/office/drawing/2014/main" id="{A70FD7E5-DD0B-4C8F-99E5-E368747AD47C}"/>
                </a:ext>
              </a:extLst>
            </p:cNvPr>
            <p:cNvSpPr txBox="1"/>
            <p:nvPr/>
          </p:nvSpPr>
          <p:spPr>
            <a:xfrm>
              <a:off x="848417" y="1608201"/>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11" name="TextBox 10">
              <a:extLst>
                <a:ext uri="{FF2B5EF4-FFF2-40B4-BE49-F238E27FC236}">
                  <a16:creationId xmlns:a16="http://schemas.microsoft.com/office/drawing/2014/main" id="{E6B245BE-8059-4D87-9F07-C89E0CF1199A}"/>
                </a:ext>
              </a:extLst>
            </p:cNvPr>
            <p:cNvSpPr txBox="1"/>
            <p:nvPr/>
          </p:nvSpPr>
          <p:spPr>
            <a:xfrm>
              <a:off x="1241682" y="1504065"/>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12" name="TextBox 11">
              <a:extLst>
                <a:ext uri="{FF2B5EF4-FFF2-40B4-BE49-F238E27FC236}">
                  <a16:creationId xmlns:a16="http://schemas.microsoft.com/office/drawing/2014/main" id="{2976AD43-E738-4416-BDCA-37094E7224A1}"/>
                </a:ext>
              </a:extLst>
            </p:cNvPr>
            <p:cNvSpPr txBox="1"/>
            <p:nvPr/>
          </p:nvSpPr>
          <p:spPr>
            <a:xfrm>
              <a:off x="423556" y="1736073"/>
              <a:ext cx="363452" cy="169277"/>
            </a:xfrm>
            <a:prstGeom prst="rect">
              <a:avLst/>
            </a:prstGeom>
            <a:solidFill>
              <a:srgbClr val="FFC000">
                <a:alpha val="28000"/>
              </a:srgbClr>
            </a:solidFill>
            <a:ln w="38100">
              <a:noFill/>
            </a:ln>
          </p:spPr>
          <p:txBody>
            <a:bodyPr wrap="square" rtlCol="0">
              <a:spAutoFit/>
            </a:bodyPr>
            <a:lstStyle/>
            <a:p>
              <a:endParaRPr lang="en-US" sz="500"/>
            </a:p>
          </p:txBody>
        </p:sp>
        <p:sp>
          <p:nvSpPr>
            <p:cNvPr id="13" name="TextBox 12">
              <a:extLst>
                <a:ext uri="{FF2B5EF4-FFF2-40B4-BE49-F238E27FC236}">
                  <a16:creationId xmlns:a16="http://schemas.microsoft.com/office/drawing/2014/main" id="{1B47A13E-7116-41B6-B94F-539F151E32E0}"/>
                </a:ext>
              </a:extLst>
            </p:cNvPr>
            <p:cNvSpPr txBox="1"/>
            <p:nvPr/>
          </p:nvSpPr>
          <p:spPr>
            <a:xfrm>
              <a:off x="728102" y="1222842"/>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15" name="TextBox 14">
              <a:extLst>
                <a:ext uri="{FF2B5EF4-FFF2-40B4-BE49-F238E27FC236}">
                  <a16:creationId xmlns:a16="http://schemas.microsoft.com/office/drawing/2014/main" id="{B927A6ED-B58B-4118-892E-BF51E3F406D2}"/>
                </a:ext>
              </a:extLst>
            </p:cNvPr>
            <p:cNvSpPr txBox="1"/>
            <p:nvPr/>
          </p:nvSpPr>
          <p:spPr>
            <a:xfrm>
              <a:off x="1160729" y="1111899"/>
              <a:ext cx="363452" cy="169277"/>
            </a:xfrm>
            <a:prstGeom prst="rect">
              <a:avLst/>
            </a:prstGeom>
            <a:solidFill>
              <a:srgbClr val="FFC000">
                <a:alpha val="28000"/>
              </a:srgbClr>
            </a:solidFill>
            <a:ln w="38100">
              <a:noFill/>
            </a:ln>
          </p:spPr>
          <p:txBody>
            <a:bodyPr wrap="square" rtlCol="0">
              <a:spAutoFit/>
            </a:bodyPr>
            <a:lstStyle/>
            <a:p>
              <a:endParaRPr lang="en-US" sz="500"/>
            </a:p>
          </p:txBody>
        </p:sp>
        <p:sp>
          <p:nvSpPr>
            <p:cNvPr id="17" name="TextBox 16">
              <a:extLst>
                <a:ext uri="{FF2B5EF4-FFF2-40B4-BE49-F238E27FC236}">
                  <a16:creationId xmlns:a16="http://schemas.microsoft.com/office/drawing/2014/main" id="{C10F1A4A-29CD-4FC6-AA20-B6188358C3DA}"/>
                </a:ext>
              </a:extLst>
            </p:cNvPr>
            <p:cNvSpPr txBox="1"/>
            <p:nvPr/>
          </p:nvSpPr>
          <p:spPr>
            <a:xfrm>
              <a:off x="1666543" y="1392119"/>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18" name="TextBox 17">
              <a:extLst>
                <a:ext uri="{FF2B5EF4-FFF2-40B4-BE49-F238E27FC236}">
                  <a16:creationId xmlns:a16="http://schemas.microsoft.com/office/drawing/2014/main" id="{424EC6EC-9E7A-4874-90C6-F5BB29B60F3A}"/>
                </a:ext>
              </a:extLst>
            </p:cNvPr>
            <p:cNvSpPr txBox="1"/>
            <p:nvPr/>
          </p:nvSpPr>
          <p:spPr>
            <a:xfrm>
              <a:off x="2083128" y="1281176"/>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19" name="TextBox 18">
              <a:extLst>
                <a:ext uri="{FF2B5EF4-FFF2-40B4-BE49-F238E27FC236}">
                  <a16:creationId xmlns:a16="http://schemas.microsoft.com/office/drawing/2014/main" id="{F8F51B31-6CC4-4FB1-A6EC-8B48D8AE6000}"/>
                </a:ext>
              </a:extLst>
            </p:cNvPr>
            <p:cNvSpPr txBox="1"/>
            <p:nvPr/>
          </p:nvSpPr>
          <p:spPr>
            <a:xfrm>
              <a:off x="546376" y="2080027"/>
              <a:ext cx="363452" cy="169277"/>
            </a:xfrm>
            <a:prstGeom prst="rect">
              <a:avLst/>
            </a:prstGeom>
            <a:solidFill>
              <a:srgbClr val="6BC2BB">
                <a:alpha val="28000"/>
              </a:srgbClr>
            </a:solidFill>
            <a:ln w="38100">
              <a:noFill/>
            </a:ln>
          </p:spPr>
          <p:txBody>
            <a:bodyPr wrap="square" rtlCol="0">
              <a:spAutoFit/>
            </a:bodyPr>
            <a:lstStyle/>
            <a:p>
              <a:endParaRPr lang="en-US" sz="500"/>
            </a:p>
          </p:txBody>
        </p:sp>
        <p:sp>
          <p:nvSpPr>
            <p:cNvPr id="20" name="TextBox 19">
              <a:extLst>
                <a:ext uri="{FF2B5EF4-FFF2-40B4-BE49-F238E27FC236}">
                  <a16:creationId xmlns:a16="http://schemas.microsoft.com/office/drawing/2014/main" id="{819D0D15-84BC-45ED-BEBC-8D13269E9B8F}"/>
                </a:ext>
              </a:extLst>
            </p:cNvPr>
            <p:cNvSpPr txBox="1"/>
            <p:nvPr/>
          </p:nvSpPr>
          <p:spPr>
            <a:xfrm>
              <a:off x="939641" y="1978025"/>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21" name="TextBox 20">
              <a:extLst>
                <a:ext uri="{FF2B5EF4-FFF2-40B4-BE49-F238E27FC236}">
                  <a16:creationId xmlns:a16="http://schemas.microsoft.com/office/drawing/2014/main" id="{FDC4004E-5189-4BBA-8DA6-13E89B75F069}"/>
                </a:ext>
              </a:extLst>
            </p:cNvPr>
            <p:cNvSpPr txBox="1"/>
            <p:nvPr/>
          </p:nvSpPr>
          <p:spPr>
            <a:xfrm>
              <a:off x="1364502" y="1866079"/>
              <a:ext cx="363452" cy="169277"/>
            </a:xfrm>
            <a:prstGeom prst="rect">
              <a:avLst/>
            </a:prstGeom>
            <a:solidFill>
              <a:srgbClr val="6BC2BB">
                <a:alpha val="28000"/>
              </a:srgbClr>
            </a:solidFill>
            <a:ln w="38100">
              <a:noFill/>
            </a:ln>
          </p:spPr>
          <p:txBody>
            <a:bodyPr wrap="square" rtlCol="0">
              <a:spAutoFit/>
            </a:bodyPr>
            <a:lstStyle/>
            <a:p>
              <a:endParaRPr lang="en-US" sz="500"/>
            </a:p>
          </p:txBody>
        </p:sp>
        <p:sp>
          <p:nvSpPr>
            <p:cNvPr id="22" name="TextBox 21">
              <a:extLst>
                <a:ext uri="{FF2B5EF4-FFF2-40B4-BE49-F238E27FC236}">
                  <a16:creationId xmlns:a16="http://schemas.microsoft.com/office/drawing/2014/main" id="{E4840835-5F66-4A8E-9F9B-4A03840F363F}"/>
                </a:ext>
              </a:extLst>
            </p:cNvPr>
            <p:cNvSpPr txBox="1"/>
            <p:nvPr/>
          </p:nvSpPr>
          <p:spPr>
            <a:xfrm>
              <a:off x="1746501" y="1768822"/>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23" name="TextBox 22">
              <a:extLst>
                <a:ext uri="{FF2B5EF4-FFF2-40B4-BE49-F238E27FC236}">
                  <a16:creationId xmlns:a16="http://schemas.microsoft.com/office/drawing/2014/main" id="{3FB1CE65-EB69-40D0-9A45-F91C2277C0E6}"/>
                </a:ext>
              </a:extLst>
            </p:cNvPr>
            <p:cNvSpPr txBox="1"/>
            <p:nvPr/>
          </p:nvSpPr>
          <p:spPr>
            <a:xfrm>
              <a:off x="2164618" y="1643841"/>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24" name="TextBox 23">
              <a:extLst>
                <a:ext uri="{FF2B5EF4-FFF2-40B4-BE49-F238E27FC236}">
                  <a16:creationId xmlns:a16="http://schemas.microsoft.com/office/drawing/2014/main" id="{94D69B5C-B143-44A1-B481-5C8BFAFECF24}"/>
                </a:ext>
              </a:extLst>
            </p:cNvPr>
            <p:cNvSpPr txBox="1"/>
            <p:nvPr/>
          </p:nvSpPr>
          <p:spPr>
            <a:xfrm>
              <a:off x="1056179" y="2358725"/>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25" name="TextBox 24">
              <a:extLst>
                <a:ext uri="{FF2B5EF4-FFF2-40B4-BE49-F238E27FC236}">
                  <a16:creationId xmlns:a16="http://schemas.microsoft.com/office/drawing/2014/main" id="{D017A06A-7F72-4D0B-A3D1-4D15F00F728E}"/>
                </a:ext>
              </a:extLst>
            </p:cNvPr>
            <p:cNvSpPr txBox="1"/>
            <p:nvPr/>
          </p:nvSpPr>
          <p:spPr>
            <a:xfrm>
              <a:off x="1419631" y="2256468"/>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26" name="TextBox 25">
              <a:extLst>
                <a:ext uri="{FF2B5EF4-FFF2-40B4-BE49-F238E27FC236}">
                  <a16:creationId xmlns:a16="http://schemas.microsoft.com/office/drawing/2014/main" id="{DDDE5DFD-AD10-46D7-89C8-6BC4CB607769}"/>
                </a:ext>
              </a:extLst>
            </p:cNvPr>
            <p:cNvSpPr txBox="1"/>
            <p:nvPr/>
          </p:nvSpPr>
          <p:spPr>
            <a:xfrm>
              <a:off x="1862279" y="2145525"/>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27" name="TextBox 26">
              <a:extLst>
                <a:ext uri="{FF2B5EF4-FFF2-40B4-BE49-F238E27FC236}">
                  <a16:creationId xmlns:a16="http://schemas.microsoft.com/office/drawing/2014/main" id="{6D6B4A88-B882-400E-9160-75103E6B09B6}"/>
                </a:ext>
              </a:extLst>
            </p:cNvPr>
            <p:cNvSpPr txBox="1"/>
            <p:nvPr/>
          </p:nvSpPr>
          <p:spPr>
            <a:xfrm>
              <a:off x="2255544" y="2010847"/>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28" name="TextBox 27">
              <a:extLst>
                <a:ext uri="{FF2B5EF4-FFF2-40B4-BE49-F238E27FC236}">
                  <a16:creationId xmlns:a16="http://schemas.microsoft.com/office/drawing/2014/main" id="{9ADB0B62-5F32-4706-BBE0-24A5DEBF8A0D}"/>
                </a:ext>
              </a:extLst>
            </p:cNvPr>
            <p:cNvSpPr txBox="1"/>
            <p:nvPr/>
          </p:nvSpPr>
          <p:spPr>
            <a:xfrm>
              <a:off x="700982" y="2820776"/>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29" name="TextBox 28">
              <a:extLst>
                <a:ext uri="{FF2B5EF4-FFF2-40B4-BE49-F238E27FC236}">
                  <a16:creationId xmlns:a16="http://schemas.microsoft.com/office/drawing/2014/main" id="{1DDF3A8A-77B8-4A6D-9A15-F4B07B10BF32}"/>
                </a:ext>
              </a:extLst>
            </p:cNvPr>
            <p:cNvSpPr txBox="1"/>
            <p:nvPr/>
          </p:nvSpPr>
          <p:spPr>
            <a:xfrm>
              <a:off x="1149164" y="2738170"/>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30" name="TextBox 29">
              <a:extLst>
                <a:ext uri="{FF2B5EF4-FFF2-40B4-BE49-F238E27FC236}">
                  <a16:creationId xmlns:a16="http://schemas.microsoft.com/office/drawing/2014/main" id="{FFC6C2FE-9421-4FE2-BBE1-AB51F5756B18}"/>
                </a:ext>
              </a:extLst>
            </p:cNvPr>
            <p:cNvSpPr txBox="1"/>
            <p:nvPr/>
          </p:nvSpPr>
          <p:spPr>
            <a:xfrm>
              <a:off x="1546228" y="2611055"/>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31" name="TextBox 30">
              <a:extLst>
                <a:ext uri="{FF2B5EF4-FFF2-40B4-BE49-F238E27FC236}">
                  <a16:creationId xmlns:a16="http://schemas.microsoft.com/office/drawing/2014/main" id="{24ACC537-9011-4903-B72D-96E2EBC0FE4E}"/>
                </a:ext>
              </a:extLst>
            </p:cNvPr>
            <p:cNvSpPr txBox="1"/>
            <p:nvPr/>
          </p:nvSpPr>
          <p:spPr>
            <a:xfrm>
              <a:off x="1939493" y="2507149"/>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32" name="TextBox 31">
              <a:extLst>
                <a:ext uri="{FF2B5EF4-FFF2-40B4-BE49-F238E27FC236}">
                  <a16:creationId xmlns:a16="http://schemas.microsoft.com/office/drawing/2014/main" id="{27C1728D-C004-4CA0-9F65-C20350768B96}"/>
                </a:ext>
              </a:extLst>
            </p:cNvPr>
            <p:cNvSpPr txBox="1"/>
            <p:nvPr/>
          </p:nvSpPr>
          <p:spPr>
            <a:xfrm>
              <a:off x="2364354" y="2396481"/>
              <a:ext cx="363452" cy="169277"/>
            </a:xfrm>
            <a:prstGeom prst="rect">
              <a:avLst/>
            </a:prstGeom>
            <a:solidFill>
              <a:srgbClr val="FFC000">
                <a:alpha val="28000"/>
              </a:srgbClr>
            </a:solidFill>
            <a:ln w="38100">
              <a:noFill/>
            </a:ln>
          </p:spPr>
          <p:txBody>
            <a:bodyPr wrap="square" rtlCol="0">
              <a:spAutoFit/>
            </a:bodyPr>
            <a:lstStyle/>
            <a:p>
              <a:endParaRPr lang="en-US" sz="500"/>
            </a:p>
          </p:txBody>
        </p:sp>
        <p:sp>
          <p:nvSpPr>
            <p:cNvPr id="33" name="TextBox 32">
              <a:extLst>
                <a:ext uri="{FF2B5EF4-FFF2-40B4-BE49-F238E27FC236}">
                  <a16:creationId xmlns:a16="http://schemas.microsoft.com/office/drawing/2014/main" id="{FFD38F90-F5B1-444A-8FB1-92F11EDC89DB}"/>
                </a:ext>
              </a:extLst>
            </p:cNvPr>
            <p:cNvSpPr txBox="1"/>
            <p:nvPr/>
          </p:nvSpPr>
          <p:spPr>
            <a:xfrm>
              <a:off x="848417" y="3212130"/>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34" name="TextBox 33">
              <a:extLst>
                <a:ext uri="{FF2B5EF4-FFF2-40B4-BE49-F238E27FC236}">
                  <a16:creationId xmlns:a16="http://schemas.microsoft.com/office/drawing/2014/main" id="{D59EF6C5-6C14-4F4E-8610-A91C5B0CE913}"/>
                </a:ext>
              </a:extLst>
            </p:cNvPr>
            <p:cNvSpPr txBox="1"/>
            <p:nvPr/>
          </p:nvSpPr>
          <p:spPr>
            <a:xfrm>
              <a:off x="1237905" y="3107720"/>
              <a:ext cx="363452" cy="169277"/>
            </a:xfrm>
            <a:prstGeom prst="rect">
              <a:avLst/>
            </a:prstGeom>
            <a:solidFill>
              <a:srgbClr val="92D050">
                <a:alpha val="28000"/>
              </a:srgbClr>
            </a:solidFill>
            <a:ln w="38100">
              <a:noFill/>
            </a:ln>
          </p:spPr>
          <p:txBody>
            <a:bodyPr wrap="square" rtlCol="0">
              <a:spAutoFit/>
            </a:bodyPr>
            <a:lstStyle/>
            <a:p>
              <a:endParaRPr lang="en-US" sz="500"/>
            </a:p>
          </p:txBody>
        </p:sp>
        <p:sp>
          <p:nvSpPr>
            <p:cNvPr id="35" name="TextBox 34">
              <a:extLst>
                <a:ext uri="{FF2B5EF4-FFF2-40B4-BE49-F238E27FC236}">
                  <a16:creationId xmlns:a16="http://schemas.microsoft.com/office/drawing/2014/main" id="{FD23B5C5-7166-4BBC-9DEB-17E47A432F77}"/>
                </a:ext>
              </a:extLst>
            </p:cNvPr>
            <p:cNvSpPr txBox="1"/>
            <p:nvPr/>
          </p:nvSpPr>
          <p:spPr>
            <a:xfrm>
              <a:off x="1662511" y="2972679"/>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36" name="TextBox 35">
              <a:extLst>
                <a:ext uri="{FF2B5EF4-FFF2-40B4-BE49-F238E27FC236}">
                  <a16:creationId xmlns:a16="http://schemas.microsoft.com/office/drawing/2014/main" id="{45081257-9B3A-4F7C-86F9-DC80A89BF908}"/>
                </a:ext>
              </a:extLst>
            </p:cNvPr>
            <p:cNvSpPr txBox="1"/>
            <p:nvPr/>
          </p:nvSpPr>
          <p:spPr>
            <a:xfrm>
              <a:off x="2078586" y="2876741"/>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37" name="TextBox 36">
              <a:extLst>
                <a:ext uri="{FF2B5EF4-FFF2-40B4-BE49-F238E27FC236}">
                  <a16:creationId xmlns:a16="http://schemas.microsoft.com/office/drawing/2014/main" id="{E6A17DD2-E8D5-4904-B804-2FF826B98E4D}"/>
                </a:ext>
              </a:extLst>
            </p:cNvPr>
            <p:cNvSpPr txBox="1"/>
            <p:nvPr/>
          </p:nvSpPr>
          <p:spPr>
            <a:xfrm>
              <a:off x="2437015" y="2766039"/>
              <a:ext cx="363452" cy="169277"/>
            </a:xfrm>
            <a:prstGeom prst="rect">
              <a:avLst/>
            </a:prstGeom>
            <a:solidFill>
              <a:srgbClr val="FFC000">
                <a:alpha val="28000"/>
              </a:srgbClr>
            </a:solidFill>
            <a:ln w="38100">
              <a:noFill/>
            </a:ln>
          </p:spPr>
          <p:txBody>
            <a:bodyPr wrap="square" rtlCol="0">
              <a:spAutoFit/>
            </a:bodyPr>
            <a:lstStyle/>
            <a:p>
              <a:endParaRPr lang="en-US" sz="500"/>
            </a:p>
          </p:txBody>
        </p:sp>
        <p:sp>
          <p:nvSpPr>
            <p:cNvPr id="38" name="TextBox 37">
              <a:extLst>
                <a:ext uri="{FF2B5EF4-FFF2-40B4-BE49-F238E27FC236}">
                  <a16:creationId xmlns:a16="http://schemas.microsoft.com/office/drawing/2014/main" id="{A391AAD9-B996-403B-84C7-F94C1955AA11}"/>
                </a:ext>
              </a:extLst>
            </p:cNvPr>
            <p:cNvSpPr txBox="1"/>
            <p:nvPr/>
          </p:nvSpPr>
          <p:spPr>
            <a:xfrm>
              <a:off x="1345934" y="3477270"/>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39" name="TextBox 38">
              <a:extLst>
                <a:ext uri="{FF2B5EF4-FFF2-40B4-BE49-F238E27FC236}">
                  <a16:creationId xmlns:a16="http://schemas.microsoft.com/office/drawing/2014/main" id="{16065729-EBB9-4D74-B388-61AF63A6D7C5}"/>
                </a:ext>
              </a:extLst>
            </p:cNvPr>
            <p:cNvSpPr txBox="1"/>
            <p:nvPr/>
          </p:nvSpPr>
          <p:spPr>
            <a:xfrm>
              <a:off x="1746501" y="3366743"/>
              <a:ext cx="363452" cy="169277"/>
            </a:xfrm>
            <a:prstGeom prst="rect">
              <a:avLst/>
            </a:prstGeom>
            <a:solidFill>
              <a:srgbClr val="FFFF00">
                <a:alpha val="28000"/>
              </a:srgbClr>
            </a:solidFill>
            <a:ln w="38100">
              <a:noFill/>
            </a:ln>
          </p:spPr>
          <p:txBody>
            <a:bodyPr wrap="square" rtlCol="0">
              <a:spAutoFit/>
            </a:bodyPr>
            <a:lstStyle/>
            <a:p>
              <a:endParaRPr lang="en-US" sz="500"/>
            </a:p>
          </p:txBody>
        </p:sp>
        <p:sp>
          <p:nvSpPr>
            <p:cNvPr id="40" name="TextBox 39">
              <a:extLst>
                <a:ext uri="{FF2B5EF4-FFF2-40B4-BE49-F238E27FC236}">
                  <a16:creationId xmlns:a16="http://schemas.microsoft.com/office/drawing/2014/main" id="{1AB083E0-B341-414D-90D2-9C634A17FD38}"/>
                </a:ext>
              </a:extLst>
            </p:cNvPr>
            <p:cNvSpPr txBox="1"/>
            <p:nvPr/>
          </p:nvSpPr>
          <p:spPr>
            <a:xfrm>
              <a:off x="2164618" y="3253220"/>
              <a:ext cx="363452" cy="169277"/>
            </a:xfrm>
            <a:prstGeom prst="rect">
              <a:avLst/>
            </a:prstGeom>
            <a:solidFill>
              <a:srgbClr val="92D050">
                <a:alpha val="28000"/>
              </a:srgbClr>
            </a:solidFill>
            <a:ln w="38100">
              <a:noFill/>
            </a:ln>
          </p:spPr>
          <p:txBody>
            <a:bodyPr wrap="square" rtlCol="0">
              <a:spAutoFit/>
            </a:bodyPr>
            <a:lstStyle/>
            <a:p>
              <a:endParaRPr lang="en-US" sz="500"/>
            </a:p>
          </p:txBody>
        </p:sp>
        <p:sp>
          <p:nvSpPr>
            <p:cNvPr id="41" name="TextBox 40">
              <a:extLst>
                <a:ext uri="{FF2B5EF4-FFF2-40B4-BE49-F238E27FC236}">
                  <a16:creationId xmlns:a16="http://schemas.microsoft.com/office/drawing/2014/main" id="{662B8A8E-2C94-4047-ABA7-6B2121D13C7A}"/>
                </a:ext>
              </a:extLst>
            </p:cNvPr>
            <p:cNvSpPr txBox="1"/>
            <p:nvPr/>
          </p:nvSpPr>
          <p:spPr>
            <a:xfrm>
              <a:off x="605282" y="2473161"/>
              <a:ext cx="363452" cy="169277"/>
            </a:xfrm>
            <a:prstGeom prst="rect">
              <a:avLst/>
            </a:prstGeom>
            <a:solidFill>
              <a:srgbClr val="FFFF00">
                <a:alpha val="28000"/>
              </a:srgbClr>
            </a:solidFill>
            <a:ln w="38100">
              <a:noFill/>
            </a:ln>
          </p:spPr>
          <p:txBody>
            <a:bodyPr wrap="square" rtlCol="0">
              <a:spAutoFit/>
            </a:bodyPr>
            <a:lstStyle/>
            <a:p>
              <a:endParaRPr lang="en-US" sz="500"/>
            </a:p>
          </p:txBody>
        </p:sp>
      </p:grpSp>
      <p:pic>
        <p:nvPicPr>
          <p:cNvPr id="43" name="Picture 42">
            <a:extLst>
              <a:ext uri="{FF2B5EF4-FFF2-40B4-BE49-F238E27FC236}">
                <a16:creationId xmlns:a16="http://schemas.microsoft.com/office/drawing/2014/main" id="{6415D955-DBE9-4B36-86D5-584B630AA065}"/>
              </a:ext>
            </a:extLst>
          </p:cNvPr>
          <p:cNvPicPr/>
          <p:nvPr/>
        </p:nvPicPr>
        <p:blipFill>
          <a:blip r:embed="rId7">
            <a:extLst>
              <a:ext uri="{28A0092B-C50C-407E-A947-70E740481C1C}">
                <a14:useLocalDpi xmlns:a14="http://schemas.microsoft.com/office/drawing/2010/main"/>
              </a:ext>
            </a:extLst>
          </a:blip>
          <a:stretch>
            <a:fillRect/>
          </a:stretch>
        </p:blipFill>
        <p:spPr>
          <a:xfrm>
            <a:off x="5914507" y="1946493"/>
            <a:ext cx="5993765" cy="3894455"/>
          </a:xfrm>
          <a:prstGeom prst="rect">
            <a:avLst/>
          </a:prstGeom>
        </p:spPr>
      </p:pic>
      <p:sp>
        <p:nvSpPr>
          <p:cNvPr id="44" name="TextBox 43">
            <a:extLst>
              <a:ext uri="{FF2B5EF4-FFF2-40B4-BE49-F238E27FC236}">
                <a16:creationId xmlns:a16="http://schemas.microsoft.com/office/drawing/2014/main" id="{16141B61-4081-4A3B-BB1B-BCC4672B4A29}"/>
              </a:ext>
            </a:extLst>
          </p:cNvPr>
          <p:cNvSpPr txBox="1"/>
          <p:nvPr/>
        </p:nvSpPr>
        <p:spPr>
          <a:xfrm>
            <a:off x="107207" y="5475372"/>
            <a:ext cx="5307003" cy="646331"/>
          </a:xfrm>
          <a:prstGeom prst="rect">
            <a:avLst/>
          </a:prstGeom>
          <a:solidFill>
            <a:srgbClr val="92D050">
              <a:alpha val="18000"/>
            </a:srgbClr>
          </a:solidFill>
          <a:ln w="38100">
            <a:noFill/>
          </a:ln>
        </p:spPr>
        <p:txBody>
          <a:bodyPr wrap="square" rtlCol="0">
            <a:spAutoFit/>
          </a:bodyPr>
          <a:lstStyle/>
          <a:p>
            <a:r>
              <a:rPr lang="en-US">
                <a:latin typeface="Calibri" panose="020F0502020204030204" pitchFamily="34" charset="0"/>
                <a:cs typeface="Calibri" panose="020F0502020204030204" pitchFamily="34" charset="0"/>
              </a:rPr>
              <a:t>S3 samples: High Power (Keyhole) Defects </a:t>
            </a:r>
          </a:p>
          <a:p>
            <a:r>
              <a:rPr lang="en-US">
                <a:latin typeface="Calibri" panose="020F0502020204030204" pitchFamily="34" charset="0"/>
                <a:cs typeface="Calibri" panose="020F0502020204030204" pitchFamily="34" charset="0"/>
              </a:rPr>
              <a:t>= 125% Laser Power</a:t>
            </a:r>
          </a:p>
        </p:txBody>
      </p:sp>
      <p:sp>
        <p:nvSpPr>
          <p:cNvPr id="45" name="TextBox 44">
            <a:extLst>
              <a:ext uri="{FF2B5EF4-FFF2-40B4-BE49-F238E27FC236}">
                <a16:creationId xmlns:a16="http://schemas.microsoft.com/office/drawing/2014/main" id="{11899B63-D7AA-44E9-8624-B76E3DDB4640}"/>
              </a:ext>
            </a:extLst>
          </p:cNvPr>
          <p:cNvSpPr txBox="1"/>
          <p:nvPr/>
        </p:nvSpPr>
        <p:spPr>
          <a:xfrm>
            <a:off x="107208" y="4171543"/>
            <a:ext cx="5307003" cy="646331"/>
          </a:xfrm>
          <a:prstGeom prst="rect">
            <a:avLst/>
          </a:prstGeom>
          <a:solidFill>
            <a:srgbClr val="FFC000">
              <a:alpha val="18000"/>
            </a:srgbClr>
          </a:solidFill>
          <a:ln w="38100">
            <a:noFill/>
          </a:ln>
        </p:spPr>
        <p:txBody>
          <a:bodyPr wrap="square">
            <a:spAutoFit/>
          </a:bodyPr>
          <a:lstStyle/>
          <a:p>
            <a:r>
              <a:rPr lang="en-US" dirty="0">
                <a:latin typeface="Calibri" panose="020F0502020204030204" pitchFamily="34" charset="0"/>
                <a:cs typeface="Calibri" panose="020F0502020204030204" pitchFamily="34" charset="0"/>
              </a:rPr>
              <a:t>S1 samples: Skipped Layer (Unfused Powder) Defects </a:t>
            </a:r>
          </a:p>
          <a:p>
            <a:r>
              <a:rPr lang="en-US" dirty="0">
                <a:latin typeface="Calibri" panose="020F0502020204030204" pitchFamily="34" charset="0"/>
                <a:cs typeface="Calibri" panose="020F0502020204030204" pitchFamily="34" charset="0"/>
              </a:rPr>
              <a:t>= 0% Laser Power</a:t>
            </a:r>
          </a:p>
        </p:txBody>
      </p:sp>
      <p:sp>
        <p:nvSpPr>
          <p:cNvPr id="46" name="TextBox 45">
            <a:extLst>
              <a:ext uri="{FF2B5EF4-FFF2-40B4-BE49-F238E27FC236}">
                <a16:creationId xmlns:a16="http://schemas.microsoft.com/office/drawing/2014/main" id="{6CCC8C09-D727-4540-9D31-DE19DE521EC1}"/>
              </a:ext>
            </a:extLst>
          </p:cNvPr>
          <p:cNvSpPr txBox="1"/>
          <p:nvPr/>
        </p:nvSpPr>
        <p:spPr>
          <a:xfrm>
            <a:off x="107208" y="4831634"/>
            <a:ext cx="5307003" cy="646331"/>
          </a:xfrm>
          <a:prstGeom prst="rect">
            <a:avLst/>
          </a:prstGeom>
          <a:solidFill>
            <a:srgbClr val="6BC2BB">
              <a:alpha val="18000"/>
            </a:srgbClr>
          </a:solidFill>
          <a:ln w="38100">
            <a:noFill/>
          </a:ln>
        </p:spPr>
        <p:txBody>
          <a:bodyPr wrap="square">
            <a:spAutoFit/>
          </a:bodyPr>
          <a:lstStyle/>
          <a:p>
            <a:r>
              <a:rPr lang="en-US">
                <a:latin typeface="Calibri" panose="020F0502020204030204" pitchFamily="34" charset="0"/>
                <a:cs typeface="Calibri" panose="020F0502020204030204" pitchFamily="34" charset="0"/>
              </a:rPr>
              <a:t>S2 samples: Low Power (Lack of Fusion) Defects </a:t>
            </a:r>
          </a:p>
          <a:p>
            <a:r>
              <a:rPr lang="en-US">
                <a:latin typeface="Calibri" panose="020F0502020204030204" pitchFamily="34" charset="0"/>
                <a:cs typeface="Calibri" panose="020F0502020204030204" pitchFamily="34" charset="0"/>
              </a:rPr>
              <a:t>= 75% Laser Power</a:t>
            </a:r>
          </a:p>
        </p:txBody>
      </p:sp>
      <p:sp>
        <p:nvSpPr>
          <p:cNvPr id="47" name="TextBox 46">
            <a:extLst>
              <a:ext uri="{FF2B5EF4-FFF2-40B4-BE49-F238E27FC236}">
                <a16:creationId xmlns:a16="http://schemas.microsoft.com/office/drawing/2014/main" id="{AF89F41E-D33B-4FE8-9D01-0A5706B37E26}"/>
              </a:ext>
            </a:extLst>
          </p:cNvPr>
          <p:cNvSpPr txBox="1"/>
          <p:nvPr/>
        </p:nvSpPr>
        <p:spPr>
          <a:xfrm>
            <a:off x="107206" y="6121703"/>
            <a:ext cx="5307003" cy="646331"/>
          </a:xfrm>
          <a:prstGeom prst="rect">
            <a:avLst/>
          </a:prstGeom>
          <a:solidFill>
            <a:srgbClr val="FFFF00">
              <a:alpha val="18000"/>
            </a:srgbClr>
          </a:solidFill>
          <a:ln w="38100">
            <a:noFill/>
          </a:ln>
        </p:spPr>
        <p:txBody>
          <a:bodyPr wrap="square">
            <a:spAutoFit/>
          </a:bodyPr>
          <a:lstStyle/>
          <a:p>
            <a:r>
              <a:rPr lang="en-US">
                <a:latin typeface="Calibri" panose="020F0502020204030204" pitchFamily="34" charset="0"/>
                <a:cs typeface="Calibri" panose="020F0502020204030204" pitchFamily="34" charset="0"/>
              </a:rPr>
              <a:t>Laser Power Variation samples</a:t>
            </a:r>
          </a:p>
          <a:p>
            <a:r>
              <a:rPr lang="en-US">
                <a:latin typeface="Calibri" panose="020F0502020204030204" pitchFamily="34" charset="0"/>
                <a:cs typeface="Calibri" panose="020F0502020204030204" pitchFamily="34" charset="0"/>
              </a:rPr>
              <a:t>75% to 125%</a:t>
            </a:r>
          </a:p>
        </p:txBody>
      </p:sp>
      <p:sp>
        <p:nvSpPr>
          <p:cNvPr id="48" name="Title 2">
            <a:extLst>
              <a:ext uri="{FF2B5EF4-FFF2-40B4-BE49-F238E27FC236}">
                <a16:creationId xmlns:a16="http://schemas.microsoft.com/office/drawing/2014/main" id="{3B01CA6D-B4A3-40A8-9916-E27D52B0B60A}"/>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Test Plan</a:t>
            </a:r>
          </a:p>
        </p:txBody>
      </p:sp>
    </p:spTree>
    <p:custDataLst>
      <p:tags r:id="rId1"/>
    </p:custDataLst>
    <p:extLst>
      <p:ext uri="{BB962C8B-B14F-4D97-AF65-F5344CB8AC3E}">
        <p14:creationId xmlns:p14="http://schemas.microsoft.com/office/powerpoint/2010/main" val="2319331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E5077D00-D178-4F30-9634-A9BE4F99BAC8}"/>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Test Plan</a:t>
            </a:r>
          </a:p>
        </p:txBody>
      </p:sp>
      <p:sp>
        <p:nvSpPr>
          <p:cNvPr id="10" name="Text Placeholder 5">
            <a:extLst>
              <a:ext uri="{FF2B5EF4-FFF2-40B4-BE49-F238E27FC236}">
                <a16:creationId xmlns:a16="http://schemas.microsoft.com/office/drawing/2014/main" id="{5792E8EC-095C-4A8D-80E3-94445E2F03A9}"/>
              </a:ext>
            </a:extLst>
          </p:cNvPr>
          <p:cNvSpPr txBox="1">
            <a:spLocks/>
          </p:cNvSpPr>
          <p:nvPr/>
        </p:nvSpPr>
        <p:spPr>
          <a:xfrm>
            <a:off x="461353" y="1718993"/>
            <a:ext cx="5371283" cy="40788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HR-1 Sample population</a:t>
            </a:r>
          </a:p>
          <a:p>
            <a:endParaRPr lang="en-US" dirty="0"/>
          </a:p>
        </p:txBody>
      </p:sp>
      <p:sp>
        <p:nvSpPr>
          <p:cNvPr id="11" name="Content Placeholder 9">
            <a:extLst>
              <a:ext uri="{FF2B5EF4-FFF2-40B4-BE49-F238E27FC236}">
                <a16:creationId xmlns:a16="http://schemas.microsoft.com/office/drawing/2014/main" id="{E49A6119-7A2B-4924-8949-50D825CB4D55}"/>
              </a:ext>
            </a:extLst>
          </p:cNvPr>
          <p:cNvSpPr txBox="1">
            <a:spLocks/>
          </p:cNvSpPr>
          <p:nvPr/>
        </p:nvSpPr>
        <p:spPr>
          <a:xfrm>
            <a:off x="46371" y="2236578"/>
            <a:ext cx="11834004" cy="431427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 kinds of inspection cylinders</a:t>
            </a:r>
          </a:p>
          <a:p>
            <a:pPr lvl="1"/>
            <a:r>
              <a:rPr lang="en-US" dirty="0"/>
              <a:t>Seeded defects (3 types)</a:t>
            </a:r>
          </a:p>
          <a:p>
            <a:pPr lvl="2"/>
            <a:r>
              <a:rPr lang="en-US" dirty="0"/>
              <a:t>7 planes, 7 defects</a:t>
            </a:r>
          </a:p>
          <a:p>
            <a:pPr lvl="2"/>
            <a:r>
              <a:rPr lang="en-US" dirty="0"/>
              <a:t>Different thicknesses and diameters</a:t>
            </a:r>
          </a:p>
          <a:p>
            <a:pPr lvl="1"/>
            <a:r>
              <a:rPr lang="en-US" dirty="0"/>
              <a:t>Laser power variation</a:t>
            </a:r>
          </a:p>
          <a:p>
            <a:pPr lvl="2"/>
            <a:r>
              <a:rPr lang="en-US" dirty="0"/>
              <a:t>75% to 125%</a:t>
            </a:r>
          </a:p>
          <a:p>
            <a:r>
              <a:rPr lang="en-US" dirty="0"/>
              <a:t>Data Collection on samples</a:t>
            </a:r>
          </a:p>
          <a:p>
            <a:pPr lvl="1"/>
            <a:r>
              <a:rPr lang="en-US" dirty="0"/>
              <a:t>In-situ monitoring: </a:t>
            </a:r>
          </a:p>
          <a:p>
            <a:pPr lvl="2"/>
            <a:r>
              <a:rPr lang="en-US" dirty="0"/>
              <a:t>Optical Tomography</a:t>
            </a:r>
          </a:p>
          <a:p>
            <a:pPr lvl="1"/>
            <a:r>
              <a:rPr lang="en-US" dirty="0"/>
              <a:t>NDE</a:t>
            </a:r>
          </a:p>
          <a:p>
            <a:pPr lvl="2"/>
            <a:r>
              <a:rPr lang="en-US" dirty="0"/>
              <a:t>Computed Tomography (CT)</a:t>
            </a:r>
          </a:p>
          <a:p>
            <a:pPr lvl="1"/>
            <a:r>
              <a:rPr lang="en-US" dirty="0"/>
              <a:t>Metallography</a:t>
            </a:r>
          </a:p>
          <a:p>
            <a:pPr lvl="2"/>
            <a:r>
              <a:rPr lang="en-US" dirty="0"/>
              <a:t>RoboMet Serial Sectioning</a:t>
            </a:r>
          </a:p>
          <a:p>
            <a:endParaRPr lang="en-US" dirty="0"/>
          </a:p>
        </p:txBody>
      </p:sp>
      <p:grpSp>
        <p:nvGrpSpPr>
          <p:cNvPr id="12" name="Group 11">
            <a:extLst>
              <a:ext uri="{FF2B5EF4-FFF2-40B4-BE49-F238E27FC236}">
                <a16:creationId xmlns:a16="http://schemas.microsoft.com/office/drawing/2014/main" id="{AC53AB71-0290-4DF6-B655-C76EA902D447}"/>
              </a:ext>
            </a:extLst>
          </p:cNvPr>
          <p:cNvGrpSpPr/>
          <p:nvPr/>
        </p:nvGrpSpPr>
        <p:grpSpPr>
          <a:xfrm>
            <a:off x="4840121" y="2126879"/>
            <a:ext cx="7216445" cy="4062521"/>
            <a:chOff x="5027647" y="1191046"/>
            <a:chExt cx="6684449" cy="3473610"/>
          </a:xfrm>
        </p:grpSpPr>
        <p:pic>
          <p:nvPicPr>
            <p:cNvPr id="13" name="Picture 12">
              <a:extLst>
                <a:ext uri="{FF2B5EF4-FFF2-40B4-BE49-F238E27FC236}">
                  <a16:creationId xmlns:a16="http://schemas.microsoft.com/office/drawing/2014/main" id="{A3B65398-593B-4498-BBA2-7754ED90BE96}"/>
                </a:ext>
              </a:extLst>
            </p:cNvPr>
            <p:cNvPicPr/>
            <p:nvPr/>
          </p:nvPicPr>
          <p:blipFill>
            <a:blip r:embed="rId6" cstate="screen">
              <a:extLst>
                <a:ext uri="{28A0092B-C50C-407E-A947-70E740481C1C}">
                  <a14:useLocalDpi xmlns:a14="http://schemas.microsoft.com/office/drawing/2010/main"/>
                </a:ext>
              </a:extLst>
            </a:blip>
            <a:stretch>
              <a:fillRect/>
            </a:stretch>
          </p:blipFill>
          <p:spPr>
            <a:xfrm>
              <a:off x="5027647" y="1191046"/>
              <a:ext cx="6684449" cy="3473610"/>
            </a:xfrm>
            <a:prstGeom prst="rect">
              <a:avLst/>
            </a:prstGeom>
          </p:spPr>
        </p:pic>
        <p:sp>
          <p:nvSpPr>
            <p:cNvPr id="15" name="TextBox 14">
              <a:extLst>
                <a:ext uri="{FF2B5EF4-FFF2-40B4-BE49-F238E27FC236}">
                  <a16:creationId xmlns:a16="http://schemas.microsoft.com/office/drawing/2014/main" id="{7EBE745E-6592-480D-AB44-977BCE74C349}"/>
                </a:ext>
              </a:extLst>
            </p:cNvPr>
            <p:cNvSpPr txBox="1"/>
            <p:nvPr/>
          </p:nvSpPr>
          <p:spPr>
            <a:xfrm>
              <a:off x="9464841" y="2125579"/>
              <a:ext cx="770021" cy="276999"/>
            </a:xfrm>
            <a:prstGeom prst="rect">
              <a:avLst/>
            </a:prstGeom>
            <a:solidFill>
              <a:srgbClr val="5B9BD5"/>
            </a:solidFill>
          </p:spPr>
          <p:txBody>
            <a:bodyPr wrap="square" rtlCol="0">
              <a:spAutoFit/>
            </a:bodyPr>
            <a:lstStyle/>
            <a:p>
              <a:pPr algn="r"/>
              <a:r>
                <a:rPr lang="en-US" sz="1200" dirty="0">
                  <a:solidFill>
                    <a:schemeClr val="bg1"/>
                  </a:solidFill>
                  <a:latin typeface="Calibri" panose="020F0502020204030204" pitchFamily="34" charset="0"/>
                  <a:cs typeface="Calibri" panose="020F0502020204030204" pitchFamily="34" charset="0"/>
                </a:rPr>
                <a:t>Mini-CT</a:t>
              </a:r>
            </a:p>
          </p:txBody>
        </p:sp>
        <p:sp>
          <p:nvSpPr>
            <p:cNvPr id="17" name="TextBox 16">
              <a:extLst>
                <a:ext uri="{FF2B5EF4-FFF2-40B4-BE49-F238E27FC236}">
                  <a16:creationId xmlns:a16="http://schemas.microsoft.com/office/drawing/2014/main" id="{6215AF94-6604-44EC-AE19-0D73F93E11CD}"/>
                </a:ext>
              </a:extLst>
            </p:cNvPr>
            <p:cNvSpPr txBox="1"/>
            <p:nvPr/>
          </p:nvSpPr>
          <p:spPr>
            <a:xfrm>
              <a:off x="9472861" y="2827078"/>
              <a:ext cx="770021" cy="276999"/>
            </a:xfrm>
            <a:prstGeom prst="rect">
              <a:avLst/>
            </a:prstGeom>
            <a:solidFill>
              <a:srgbClr val="5B9BD5"/>
            </a:solidFill>
          </p:spPr>
          <p:txBody>
            <a:bodyPr wrap="square" rtlCol="0">
              <a:spAutoFit/>
            </a:bodyPr>
            <a:lstStyle/>
            <a:p>
              <a:pPr algn="r"/>
              <a:r>
                <a:rPr lang="en-US" sz="1200" dirty="0">
                  <a:solidFill>
                    <a:schemeClr val="bg1"/>
                  </a:solidFill>
                  <a:latin typeface="Calibri" panose="020F0502020204030204" pitchFamily="34" charset="0"/>
                  <a:cs typeface="Calibri" panose="020F0502020204030204" pitchFamily="34" charset="0"/>
                </a:rPr>
                <a:t>Mini-CT</a:t>
              </a:r>
            </a:p>
          </p:txBody>
        </p:sp>
        <p:sp>
          <p:nvSpPr>
            <p:cNvPr id="18" name="TextBox 17">
              <a:extLst>
                <a:ext uri="{FF2B5EF4-FFF2-40B4-BE49-F238E27FC236}">
                  <a16:creationId xmlns:a16="http://schemas.microsoft.com/office/drawing/2014/main" id="{CE9C56C8-3266-4B40-962A-92BB3664055C}"/>
                </a:ext>
              </a:extLst>
            </p:cNvPr>
            <p:cNvSpPr txBox="1"/>
            <p:nvPr/>
          </p:nvSpPr>
          <p:spPr>
            <a:xfrm>
              <a:off x="9472860" y="4251158"/>
              <a:ext cx="770021" cy="276999"/>
            </a:xfrm>
            <a:prstGeom prst="rect">
              <a:avLst/>
            </a:prstGeom>
            <a:solidFill>
              <a:srgbClr val="5B9BD5"/>
            </a:solidFill>
          </p:spPr>
          <p:txBody>
            <a:bodyPr wrap="square" rtlCol="0">
              <a:spAutoFit/>
            </a:bodyPr>
            <a:lstStyle/>
            <a:p>
              <a:pPr algn="r"/>
              <a:r>
                <a:rPr lang="en-US" sz="1200" dirty="0">
                  <a:solidFill>
                    <a:schemeClr val="bg1"/>
                  </a:solidFill>
                  <a:latin typeface="Calibri" panose="020F0502020204030204" pitchFamily="34" charset="0"/>
                  <a:cs typeface="Calibri" panose="020F0502020204030204" pitchFamily="34" charset="0"/>
                </a:rPr>
                <a:t>Mini-CT</a:t>
              </a:r>
            </a:p>
          </p:txBody>
        </p:sp>
      </p:grpSp>
    </p:spTree>
    <p:custDataLst>
      <p:tags r:id="rId1"/>
    </p:custDataLst>
    <p:extLst>
      <p:ext uri="{BB962C8B-B14F-4D97-AF65-F5344CB8AC3E}">
        <p14:creationId xmlns:p14="http://schemas.microsoft.com/office/powerpoint/2010/main" val="2761533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E4576456-CE26-47C1-9148-8C236F2718B7}"/>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History</a:t>
            </a:r>
          </a:p>
        </p:txBody>
      </p:sp>
      <p:sp>
        <p:nvSpPr>
          <p:cNvPr id="10" name="Content Placeholder 4">
            <a:extLst>
              <a:ext uri="{FF2B5EF4-FFF2-40B4-BE49-F238E27FC236}">
                <a16:creationId xmlns:a16="http://schemas.microsoft.com/office/drawing/2014/main" id="{0F9F06AA-7C9A-4F82-8082-9ABF739585B2}"/>
              </a:ext>
            </a:extLst>
          </p:cNvPr>
          <p:cNvSpPr txBox="1">
            <a:spLocks/>
          </p:cNvSpPr>
          <p:nvPr/>
        </p:nvSpPr>
        <p:spPr>
          <a:xfrm>
            <a:off x="191219" y="1753857"/>
            <a:ext cx="11834004" cy="4892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 Builds so far</a:t>
            </a:r>
          </a:p>
          <a:p>
            <a:pPr lvl="1"/>
            <a:r>
              <a:rPr lang="en-US" dirty="0"/>
              <a:t>First build built with In718 parameters</a:t>
            </a:r>
          </a:p>
          <a:p>
            <a:pPr lvl="2"/>
            <a:r>
              <a:rPr lang="en-US" dirty="0"/>
              <a:t>6 flaws per plane, 6 planes of flaws</a:t>
            </a:r>
          </a:p>
          <a:p>
            <a:pPr lvl="2"/>
            <a:r>
              <a:rPr lang="en-US" dirty="0"/>
              <a:t>Seeded flaws 2 to 7 build layers thick</a:t>
            </a:r>
          </a:p>
          <a:p>
            <a:pPr lvl="1"/>
            <a:r>
              <a:rPr lang="en-US" dirty="0"/>
              <a:t>Second build built with HR-1 parameters</a:t>
            </a:r>
          </a:p>
          <a:p>
            <a:pPr lvl="2"/>
            <a:r>
              <a:rPr lang="en-US" dirty="0"/>
              <a:t>7 flaws per plane, 7 planes of flaws</a:t>
            </a:r>
          </a:p>
          <a:p>
            <a:pPr lvl="2"/>
            <a:r>
              <a:rPr lang="en-US" dirty="0"/>
              <a:t>Seeded flaws 8 to 14 build layers thick</a:t>
            </a:r>
          </a:p>
          <a:p>
            <a:endParaRPr lang="en-US" dirty="0"/>
          </a:p>
        </p:txBody>
      </p:sp>
    </p:spTree>
    <p:custDataLst>
      <p:tags r:id="rId1"/>
    </p:custDataLst>
    <p:extLst>
      <p:ext uri="{BB962C8B-B14F-4D97-AF65-F5344CB8AC3E}">
        <p14:creationId xmlns:p14="http://schemas.microsoft.com/office/powerpoint/2010/main" val="1018061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9AC06477-BF7E-40A6-B6F3-D489B585E6F5}"/>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Build 1 Defect Samples Design</a:t>
            </a:r>
          </a:p>
        </p:txBody>
      </p:sp>
      <p:sp>
        <p:nvSpPr>
          <p:cNvPr id="10" name="TextBox 2">
            <a:extLst>
              <a:ext uri="{FF2B5EF4-FFF2-40B4-BE49-F238E27FC236}">
                <a16:creationId xmlns:a16="http://schemas.microsoft.com/office/drawing/2014/main" id="{52B77D21-5131-4F72-BF34-4A1E5E01235D}"/>
              </a:ext>
            </a:extLst>
          </p:cNvPr>
          <p:cNvSpPr txBox="1"/>
          <p:nvPr/>
        </p:nvSpPr>
        <p:spPr>
          <a:xfrm>
            <a:off x="567756" y="1814194"/>
            <a:ext cx="1382395" cy="4032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Ø0.490 x 1.0 inch Inspection Cylinder</a:t>
            </a:r>
            <a:endParaRPr lang="en-US" sz="1200">
              <a:effectLst/>
              <a:latin typeface="Times New Roman" panose="02020603050405020304" pitchFamily="18" charset="0"/>
              <a:ea typeface="Times New Roman" panose="02020603050405020304" pitchFamily="18" charset="0"/>
            </a:endParaRPr>
          </a:p>
        </p:txBody>
      </p:sp>
      <p:sp>
        <p:nvSpPr>
          <p:cNvPr id="11" name="TextBox 2">
            <a:extLst>
              <a:ext uri="{FF2B5EF4-FFF2-40B4-BE49-F238E27FC236}">
                <a16:creationId xmlns:a16="http://schemas.microsoft.com/office/drawing/2014/main" id="{35E83D06-EEA3-4FA1-9BA9-0D4C9930B075}"/>
              </a:ext>
            </a:extLst>
          </p:cNvPr>
          <p:cNvSpPr txBox="1"/>
          <p:nvPr/>
        </p:nvSpPr>
        <p:spPr>
          <a:xfrm>
            <a:off x="5506388" y="1648669"/>
            <a:ext cx="4371702" cy="23368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Defect Layer Cross Sections (Top View)</a:t>
            </a:r>
            <a:endParaRPr lang="en-US" sz="120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BEE4CB95-0D3F-4657-A4DF-D234B7FA98A6}"/>
              </a:ext>
            </a:extLst>
          </p:cNvPr>
          <p:cNvSpPr txBox="1"/>
          <p:nvPr/>
        </p:nvSpPr>
        <p:spPr>
          <a:xfrm>
            <a:off x="2005965" y="1825625"/>
            <a:ext cx="1382395" cy="38036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Ø0.38 where defects can be found</a:t>
            </a:r>
            <a:endParaRPr lang="en-US" sz="120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846ECEFA-1881-4163-8528-7F43A2CF9571}"/>
              </a:ext>
            </a:extLst>
          </p:cNvPr>
          <p:cNvPicPr/>
          <p:nvPr/>
        </p:nvPicPr>
        <p:blipFill>
          <a:blip r:embed="rId6" cstate="screen">
            <a:extLst>
              <a:ext uri="{28A0092B-C50C-407E-A947-70E740481C1C}">
                <a14:useLocalDpi xmlns:a14="http://schemas.microsoft.com/office/drawing/2010/main"/>
              </a:ext>
            </a:extLst>
          </a:blip>
          <a:stretch>
            <a:fillRect/>
          </a:stretch>
        </p:blipFill>
        <p:spPr>
          <a:xfrm>
            <a:off x="301489" y="2231814"/>
            <a:ext cx="2766060" cy="2023745"/>
          </a:xfrm>
          <a:prstGeom prst="rect">
            <a:avLst/>
          </a:prstGeom>
        </p:spPr>
      </p:pic>
      <p:grpSp>
        <p:nvGrpSpPr>
          <p:cNvPr id="15" name="Group 14">
            <a:extLst>
              <a:ext uri="{FF2B5EF4-FFF2-40B4-BE49-F238E27FC236}">
                <a16:creationId xmlns:a16="http://schemas.microsoft.com/office/drawing/2014/main" id="{9A43FBE0-CD32-411B-B9D6-C7BA0A5CDCE3}"/>
              </a:ext>
            </a:extLst>
          </p:cNvPr>
          <p:cNvGrpSpPr>
            <a:grpSpLocks noChangeAspect="1"/>
          </p:cNvGrpSpPr>
          <p:nvPr/>
        </p:nvGrpSpPr>
        <p:grpSpPr>
          <a:xfrm>
            <a:off x="3760319" y="1971459"/>
            <a:ext cx="7863839" cy="4723421"/>
            <a:chOff x="3760320" y="1514260"/>
            <a:chExt cx="6656537" cy="3998254"/>
          </a:xfrm>
        </p:grpSpPr>
        <p:pic>
          <p:nvPicPr>
            <p:cNvPr id="17" name="Picture 16">
              <a:extLst>
                <a:ext uri="{FF2B5EF4-FFF2-40B4-BE49-F238E27FC236}">
                  <a16:creationId xmlns:a16="http://schemas.microsoft.com/office/drawing/2014/main" id="{A70257E0-AF30-481A-A5A2-FD9C066753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60320" y="3797840"/>
              <a:ext cx="2286000" cy="1714155"/>
            </a:xfrm>
            <a:prstGeom prst="rect">
              <a:avLst/>
            </a:prstGeom>
          </p:spPr>
        </p:pic>
        <p:pic>
          <p:nvPicPr>
            <p:cNvPr id="18" name="Picture 17">
              <a:extLst>
                <a:ext uri="{FF2B5EF4-FFF2-40B4-BE49-F238E27FC236}">
                  <a16:creationId xmlns:a16="http://schemas.microsoft.com/office/drawing/2014/main" id="{248AE12C-5484-4C2A-B156-12C67C0DA6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56617" y="3797840"/>
              <a:ext cx="2286000" cy="1714143"/>
            </a:xfrm>
            <a:prstGeom prst="rect">
              <a:avLst/>
            </a:prstGeom>
          </p:spPr>
        </p:pic>
        <p:pic>
          <p:nvPicPr>
            <p:cNvPr id="19" name="Picture 18">
              <a:extLst>
                <a:ext uri="{FF2B5EF4-FFF2-40B4-BE49-F238E27FC236}">
                  <a16:creationId xmlns:a16="http://schemas.microsoft.com/office/drawing/2014/main" id="{C2C856AC-C16B-4536-B4E4-107DB0D743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30857" y="1671790"/>
              <a:ext cx="2286000" cy="1714666"/>
            </a:xfrm>
            <a:prstGeom prst="rect">
              <a:avLst/>
            </a:prstGeom>
          </p:spPr>
        </p:pic>
        <p:pic>
          <p:nvPicPr>
            <p:cNvPr id="20" name="Picture 19">
              <a:extLst>
                <a:ext uri="{FF2B5EF4-FFF2-40B4-BE49-F238E27FC236}">
                  <a16:creationId xmlns:a16="http://schemas.microsoft.com/office/drawing/2014/main" id="{C66887B2-E2E9-43D5-9A86-11F6823531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60320" y="1671790"/>
              <a:ext cx="2286000" cy="1714500"/>
            </a:xfrm>
            <a:prstGeom prst="rect">
              <a:avLst/>
            </a:prstGeom>
          </p:spPr>
        </p:pic>
        <p:pic>
          <p:nvPicPr>
            <p:cNvPr id="21" name="Picture 20">
              <a:extLst>
                <a:ext uri="{FF2B5EF4-FFF2-40B4-BE49-F238E27FC236}">
                  <a16:creationId xmlns:a16="http://schemas.microsoft.com/office/drawing/2014/main" id="{96914426-48EC-4086-A95B-640684425A0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956617" y="1671790"/>
              <a:ext cx="2286000" cy="1713881"/>
            </a:xfrm>
            <a:prstGeom prst="rect">
              <a:avLst/>
            </a:prstGeom>
          </p:spPr>
        </p:pic>
        <p:pic>
          <p:nvPicPr>
            <p:cNvPr id="22" name="Picture 21">
              <a:extLst>
                <a:ext uri="{FF2B5EF4-FFF2-40B4-BE49-F238E27FC236}">
                  <a16:creationId xmlns:a16="http://schemas.microsoft.com/office/drawing/2014/main" id="{23117DFC-ED36-4192-9684-F1EF6526E0C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30857" y="3797840"/>
              <a:ext cx="2286000" cy="1714674"/>
            </a:xfrm>
            <a:prstGeom prst="rect">
              <a:avLst/>
            </a:prstGeom>
          </p:spPr>
        </p:pic>
        <p:sp>
          <p:nvSpPr>
            <p:cNvPr id="23" name="TextBox 2">
              <a:extLst>
                <a:ext uri="{FF2B5EF4-FFF2-40B4-BE49-F238E27FC236}">
                  <a16:creationId xmlns:a16="http://schemas.microsoft.com/office/drawing/2014/main" id="{FF77B04E-362F-4245-8DD1-E792E9BD2013}"/>
                </a:ext>
              </a:extLst>
            </p:cNvPr>
            <p:cNvSpPr txBox="1"/>
            <p:nvPr/>
          </p:nvSpPr>
          <p:spPr>
            <a:xfrm>
              <a:off x="6779577" y="1514260"/>
              <a:ext cx="640080" cy="228600"/>
            </a:xfrm>
            <a:prstGeom prst="rect">
              <a:avLst/>
            </a:prstGeom>
            <a:solidFill>
              <a:schemeClr val="accent2">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Plane 2</a:t>
              </a:r>
              <a:endParaRPr lang="en-US" sz="1200">
                <a:effectLst/>
                <a:latin typeface="Times New Roman" panose="02020603050405020304" pitchFamily="18" charset="0"/>
                <a:ea typeface="Times New Roman" panose="02020603050405020304" pitchFamily="18" charset="0"/>
              </a:endParaRPr>
            </a:p>
          </p:txBody>
        </p:sp>
        <p:sp>
          <p:nvSpPr>
            <p:cNvPr id="24" name="TextBox 2">
              <a:extLst>
                <a:ext uri="{FF2B5EF4-FFF2-40B4-BE49-F238E27FC236}">
                  <a16:creationId xmlns:a16="http://schemas.microsoft.com/office/drawing/2014/main" id="{9ED3D9C7-B937-49EA-9AAB-FECE6EB9BD8B}"/>
                </a:ext>
              </a:extLst>
            </p:cNvPr>
            <p:cNvSpPr txBox="1"/>
            <p:nvPr/>
          </p:nvSpPr>
          <p:spPr>
            <a:xfrm>
              <a:off x="8953817" y="1514260"/>
              <a:ext cx="640080" cy="228600"/>
            </a:xfrm>
            <a:prstGeom prst="rect">
              <a:avLst/>
            </a:prstGeom>
            <a:solidFill>
              <a:schemeClr val="accent2">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Plane 3</a:t>
              </a:r>
              <a:endParaRPr lang="en-US" sz="1200">
                <a:effectLst/>
                <a:latin typeface="Times New Roman" panose="02020603050405020304" pitchFamily="18" charset="0"/>
                <a:ea typeface="Times New Roman" panose="02020603050405020304" pitchFamily="18" charset="0"/>
              </a:endParaRPr>
            </a:p>
          </p:txBody>
        </p:sp>
        <p:sp>
          <p:nvSpPr>
            <p:cNvPr id="25" name="TextBox 2">
              <a:extLst>
                <a:ext uri="{FF2B5EF4-FFF2-40B4-BE49-F238E27FC236}">
                  <a16:creationId xmlns:a16="http://schemas.microsoft.com/office/drawing/2014/main" id="{8CBCC1A4-2521-46FC-AE08-8417EAA78230}"/>
                </a:ext>
              </a:extLst>
            </p:cNvPr>
            <p:cNvSpPr txBox="1"/>
            <p:nvPr/>
          </p:nvSpPr>
          <p:spPr>
            <a:xfrm>
              <a:off x="4583280" y="3610689"/>
              <a:ext cx="640080" cy="228600"/>
            </a:xfrm>
            <a:prstGeom prst="rect">
              <a:avLst/>
            </a:prstGeom>
            <a:solidFill>
              <a:schemeClr val="accent2">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Plane 4</a:t>
              </a:r>
              <a:endParaRPr lang="en-US" sz="1200">
                <a:effectLst/>
                <a:latin typeface="Times New Roman" panose="02020603050405020304" pitchFamily="18" charset="0"/>
                <a:ea typeface="Times New Roman" panose="02020603050405020304" pitchFamily="18" charset="0"/>
              </a:endParaRPr>
            </a:p>
          </p:txBody>
        </p:sp>
        <p:sp>
          <p:nvSpPr>
            <p:cNvPr id="26" name="TextBox 2">
              <a:extLst>
                <a:ext uri="{FF2B5EF4-FFF2-40B4-BE49-F238E27FC236}">
                  <a16:creationId xmlns:a16="http://schemas.microsoft.com/office/drawing/2014/main" id="{E7B1A958-3E75-43DA-9F50-3B734F88CCD9}"/>
                </a:ext>
              </a:extLst>
            </p:cNvPr>
            <p:cNvSpPr txBox="1"/>
            <p:nvPr/>
          </p:nvSpPr>
          <p:spPr>
            <a:xfrm>
              <a:off x="6779577" y="3610689"/>
              <a:ext cx="640080" cy="228600"/>
            </a:xfrm>
            <a:prstGeom prst="rect">
              <a:avLst/>
            </a:prstGeom>
            <a:solidFill>
              <a:schemeClr val="accent2">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Plane 5</a:t>
              </a:r>
              <a:endParaRPr lang="en-US" sz="1200">
                <a:effectLst/>
                <a:latin typeface="Times New Roman" panose="02020603050405020304" pitchFamily="18" charset="0"/>
                <a:ea typeface="Times New Roman" panose="02020603050405020304" pitchFamily="18" charset="0"/>
              </a:endParaRPr>
            </a:p>
          </p:txBody>
        </p:sp>
        <p:sp>
          <p:nvSpPr>
            <p:cNvPr id="27" name="TextBox 2">
              <a:extLst>
                <a:ext uri="{FF2B5EF4-FFF2-40B4-BE49-F238E27FC236}">
                  <a16:creationId xmlns:a16="http://schemas.microsoft.com/office/drawing/2014/main" id="{FAA1ACFB-E14F-4B04-87F9-313E2AA7C0B5}"/>
                </a:ext>
              </a:extLst>
            </p:cNvPr>
            <p:cNvSpPr txBox="1"/>
            <p:nvPr/>
          </p:nvSpPr>
          <p:spPr>
            <a:xfrm>
              <a:off x="4583280" y="1514260"/>
              <a:ext cx="640080" cy="228600"/>
            </a:xfrm>
            <a:prstGeom prst="rect">
              <a:avLst/>
            </a:prstGeom>
            <a:solidFill>
              <a:schemeClr val="accent2">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Plane 1</a:t>
              </a:r>
              <a:endParaRPr lang="en-US" sz="1200">
                <a:effectLst/>
                <a:latin typeface="Times New Roman" panose="02020603050405020304" pitchFamily="18" charset="0"/>
                <a:ea typeface="Times New Roman" panose="02020603050405020304" pitchFamily="18" charset="0"/>
              </a:endParaRPr>
            </a:p>
          </p:txBody>
        </p:sp>
        <p:sp>
          <p:nvSpPr>
            <p:cNvPr id="28" name="TextBox 2">
              <a:extLst>
                <a:ext uri="{FF2B5EF4-FFF2-40B4-BE49-F238E27FC236}">
                  <a16:creationId xmlns:a16="http://schemas.microsoft.com/office/drawing/2014/main" id="{1F1FC59D-F172-4EB5-BC17-7153A2534324}"/>
                </a:ext>
              </a:extLst>
            </p:cNvPr>
            <p:cNvSpPr txBox="1"/>
            <p:nvPr/>
          </p:nvSpPr>
          <p:spPr>
            <a:xfrm>
              <a:off x="8953817" y="3610689"/>
              <a:ext cx="640080" cy="228600"/>
            </a:xfrm>
            <a:prstGeom prst="rect">
              <a:avLst/>
            </a:prstGeom>
            <a:solidFill>
              <a:schemeClr val="accent2">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Plane 6</a:t>
              </a:r>
              <a:endParaRPr lang="en-US" sz="1200">
                <a:effectLst/>
                <a:latin typeface="Times New Roman" panose="02020603050405020304" pitchFamily="18" charset="0"/>
                <a:ea typeface="Times New Roman" panose="02020603050405020304" pitchFamily="18" charset="0"/>
              </a:endParaRPr>
            </a:p>
          </p:txBody>
        </p:sp>
      </p:grpSp>
      <p:graphicFrame>
        <p:nvGraphicFramePr>
          <p:cNvPr id="29" name="Table 28">
            <a:extLst>
              <a:ext uri="{FF2B5EF4-FFF2-40B4-BE49-F238E27FC236}">
                <a16:creationId xmlns:a16="http://schemas.microsoft.com/office/drawing/2014/main" id="{BB5C9AD5-7929-41C9-A87F-06E9BC53286E}"/>
              </a:ext>
            </a:extLst>
          </p:cNvPr>
          <p:cNvGraphicFramePr>
            <a:graphicFrameLocks noGrp="1"/>
          </p:cNvGraphicFramePr>
          <p:nvPr>
            <p:extLst>
              <p:ext uri="{D42A27DB-BD31-4B8C-83A1-F6EECF244321}">
                <p14:modId xmlns:p14="http://schemas.microsoft.com/office/powerpoint/2010/main" val="1791927999"/>
              </p:ext>
            </p:extLst>
          </p:nvPr>
        </p:nvGraphicFramePr>
        <p:xfrm>
          <a:off x="115272" y="4281383"/>
          <a:ext cx="3610752" cy="2240280"/>
        </p:xfrm>
        <a:graphic>
          <a:graphicData uri="http://schemas.openxmlformats.org/drawingml/2006/table">
            <a:tbl>
              <a:tblPr>
                <a:tableStyleId>{5C22544A-7EE6-4342-B048-85BDC9FD1C3A}</a:tableStyleId>
              </a:tblPr>
              <a:tblGrid>
                <a:gridCol w="867229">
                  <a:extLst>
                    <a:ext uri="{9D8B030D-6E8A-4147-A177-3AD203B41FA5}">
                      <a16:colId xmlns:a16="http://schemas.microsoft.com/office/drawing/2014/main" val="71184284"/>
                    </a:ext>
                  </a:extLst>
                </a:gridCol>
                <a:gridCol w="989368">
                  <a:extLst>
                    <a:ext uri="{9D8B030D-6E8A-4147-A177-3AD203B41FA5}">
                      <a16:colId xmlns:a16="http://schemas.microsoft.com/office/drawing/2014/main" val="1390769449"/>
                    </a:ext>
                  </a:extLst>
                </a:gridCol>
                <a:gridCol w="1032588">
                  <a:extLst>
                    <a:ext uri="{9D8B030D-6E8A-4147-A177-3AD203B41FA5}">
                      <a16:colId xmlns:a16="http://schemas.microsoft.com/office/drawing/2014/main" val="2546876067"/>
                    </a:ext>
                  </a:extLst>
                </a:gridCol>
                <a:gridCol w="721567">
                  <a:extLst>
                    <a:ext uri="{9D8B030D-6E8A-4147-A177-3AD203B41FA5}">
                      <a16:colId xmlns:a16="http://schemas.microsoft.com/office/drawing/2014/main" val="2188881949"/>
                    </a:ext>
                  </a:extLst>
                </a:gridCol>
              </a:tblGrid>
              <a:tr h="998220">
                <a:tc>
                  <a:txBody>
                    <a:bodyPr/>
                    <a:lstStyle/>
                    <a:p>
                      <a:pPr algn="ctr" fontAlgn="ctr"/>
                      <a:r>
                        <a:rPr lang="en-US" sz="1200" u="none" strike="noStrike" dirty="0">
                          <a:solidFill>
                            <a:schemeClr val="tx1"/>
                          </a:solidFill>
                          <a:effectLst/>
                        </a:rPr>
                        <a:t>All possible Defect Diameters</a:t>
                      </a:r>
                      <a:endParaRPr lang="en-US" sz="1200" b="0"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u="none" strike="noStrike" dirty="0">
                          <a:solidFill>
                            <a:schemeClr val="tx1"/>
                          </a:solidFill>
                          <a:effectLst/>
                        </a:rPr>
                        <a:t>All possible Thicknesses (in)</a:t>
                      </a:r>
                    </a:p>
                    <a:p>
                      <a:pPr algn="ctr" fontAlgn="b"/>
                      <a:endParaRPr lang="en-US" sz="1200" b="0" i="0" u="none" strike="noStrike" dirty="0">
                        <a:solidFill>
                          <a:schemeClr val="tx1"/>
                        </a:solidFill>
                        <a:effectLst/>
                        <a:latin typeface="Calibri" panose="020F0502020204030204" pitchFamily="34" charset="0"/>
                      </a:endParaRPr>
                    </a:p>
                  </a:txBody>
                  <a:tcPr marL="7620" marR="7620" marT="7620" marB="0" anchor="b"/>
                </a:tc>
                <a:tc>
                  <a:txBody>
                    <a:bodyPr/>
                    <a:lstStyle/>
                    <a:p>
                      <a:pPr algn="ctr" fontAlgn="b"/>
                      <a:r>
                        <a:rPr lang="en-US" sz="1200" u="none" strike="noStrike" dirty="0">
                          <a:solidFill>
                            <a:schemeClr val="tx1"/>
                          </a:solidFill>
                          <a:effectLst/>
                        </a:rPr>
                        <a:t>Corresponding Thicknesses (µm)</a:t>
                      </a:r>
                    </a:p>
                    <a:p>
                      <a:pPr algn="ctr" fontAlgn="b"/>
                      <a:endParaRPr lang="en-US" sz="1200" b="0" i="0" u="none" strike="noStrike" dirty="0">
                        <a:solidFill>
                          <a:schemeClr val="tx1"/>
                        </a:solidFill>
                        <a:effectLst/>
                        <a:latin typeface="Calibri" panose="020F0502020204030204" pitchFamily="34" charset="0"/>
                      </a:endParaRPr>
                    </a:p>
                  </a:txBody>
                  <a:tcPr marL="7620" marR="7620" marT="7620" marB="0" anchor="b"/>
                </a:tc>
                <a:tc>
                  <a:txBody>
                    <a:bodyPr/>
                    <a:lstStyle/>
                    <a:p>
                      <a:pPr algn="ctr" fontAlgn="b"/>
                      <a:r>
                        <a:rPr lang="en-US" sz="1200" u="none" strike="noStrike" dirty="0">
                          <a:solidFill>
                            <a:schemeClr val="tx1"/>
                          </a:solidFill>
                          <a:effectLst/>
                        </a:rPr>
                        <a:t># Layers</a:t>
                      </a:r>
                    </a:p>
                    <a:p>
                      <a:pPr algn="ctr" fontAlgn="b"/>
                      <a:endParaRPr lang="en-US" sz="1200" u="none" strike="noStrike" dirty="0">
                        <a:solidFill>
                          <a:schemeClr val="tx1"/>
                        </a:solidFill>
                        <a:effectLst/>
                      </a:endParaRPr>
                    </a:p>
                    <a:p>
                      <a:pPr algn="ctr" fontAlgn="b"/>
                      <a:endParaRPr lang="en-US" sz="1200" u="none" strike="noStrike" dirty="0">
                        <a:solidFill>
                          <a:schemeClr val="tx1"/>
                        </a:solidFill>
                        <a:effectLst/>
                      </a:endParaRPr>
                    </a:p>
                    <a:p>
                      <a:pPr algn="ctr" fontAlgn="b"/>
                      <a:endParaRPr lang="en-US" sz="1200" u="none" strike="noStrike" dirty="0">
                        <a:solidFill>
                          <a:schemeClr val="tx1"/>
                        </a:solidFill>
                        <a:effectLst/>
                      </a:endParaRPr>
                    </a:p>
                  </a:txBody>
                  <a:tcPr marL="7620" marR="7620" marT="7620" marB="0" anchor="b"/>
                </a:tc>
                <a:extLst>
                  <a:ext uri="{0D108BD9-81ED-4DB2-BD59-A6C34878D82A}">
                    <a16:rowId xmlns:a16="http://schemas.microsoft.com/office/drawing/2014/main" val="368836634"/>
                  </a:ext>
                </a:extLst>
              </a:tr>
              <a:tr h="213360">
                <a:tc>
                  <a:txBody>
                    <a:bodyPr/>
                    <a:lstStyle/>
                    <a:p>
                      <a:pPr algn="ctr" fontAlgn="ctr"/>
                      <a:r>
                        <a:rPr lang="en-US" sz="1200" u="none" strike="noStrike" dirty="0">
                          <a:solidFill>
                            <a:schemeClr val="tx1"/>
                          </a:solidFill>
                          <a:effectLst/>
                          <a:latin typeface="+mn-lt"/>
                        </a:rPr>
                        <a:t>0.005"</a:t>
                      </a:r>
                      <a:endParaRPr lang="en-US" sz="1200" b="0" i="0" u="none" strike="noStrike" dirty="0">
                        <a:solidFill>
                          <a:schemeClr val="tx1"/>
                        </a:solidFill>
                        <a:effectLst/>
                        <a:latin typeface="+mn-lt"/>
                      </a:endParaRPr>
                    </a:p>
                  </a:txBody>
                  <a:tcPr marL="7620" marR="7620" marT="7620" marB="0" anchor="ctr"/>
                </a:tc>
                <a:tc>
                  <a:txBody>
                    <a:bodyPr/>
                    <a:lstStyle/>
                    <a:p>
                      <a:pPr algn="ctr" fontAlgn="b"/>
                      <a:r>
                        <a:rPr lang="en-US" sz="1200" b="0" i="0" u="none" strike="noStrike" dirty="0">
                          <a:solidFill>
                            <a:schemeClr val="tx1"/>
                          </a:solidFill>
                          <a:effectLst/>
                          <a:latin typeface="+mn-lt"/>
                        </a:rPr>
                        <a:t>  0.00472”</a:t>
                      </a:r>
                    </a:p>
                  </a:txBody>
                  <a:tcPr marL="7620" marR="7620" marT="7620" marB="0" anchor="b"/>
                </a:tc>
                <a:tc>
                  <a:txBody>
                    <a:bodyPr/>
                    <a:lstStyle/>
                    <a:p>
                      <a:pPr algn="ctr" rtl="0" fontAlgn="ctr"/>
                      <a:r>
                        <a:rPr lang="en-US" sz="1200" b="0" i="0" u="none" strike="noStrike">
                          <a:solidFill>
                            <a:schemeClr val="tx1"/>
                          </a:solidFill>
                          <a:effectLst/>
                          <a:latin typeface="+mn-lt"/>
                        </a:rPr>
                        <a:t>80</a:t>
                      </a:r>
                    </a:p>
                  </a:txBody>
                  <a:tcPr marL="7620" marR="7620" marT="7620" marB="0" anchor="ctr"/>
                </a:tc>
                <a:tc>
                  <a:txBody>
                    <a:bodyPr/>
                    <a:lstStyle/>
                    <a:p>
                      <a:pPr algn="ctr" fontAlgn="b"/>
                      <a:r>
                        <a:rPr lang="en-US" sz="1200" b="0" u="none" strike="noStrike" dirty="0">
                          <a:solidFill>
                            <a:schemeClr val="tx1"/>
                          </a:solidFill>
                          <a:effectLst/>
                          <a:latin typeface="+mn-lt"/>
                        </a:rPr>
                        <a:t>2</a:t>
                      </a:r>
                      <a:endParaRPr lang="en-US" sz="1200" b="0" i="0" u="none" strike="noStrike" dirty="0">
                        <a:solidFill>
                          <a:schemeClr val="tx1"/>
                        </a:solidFill>
                        <a:effectLst/>
                        <a:latin typeface="+mn-lt"/>
                      </a:endParaRPr>
                    </a:p>
                  </a:txBody>
                  <a:tcPr marL="7620" marR="7620" marT="7620" marB="0" anchor="b"/>
                </a:tc>
                <a:extLst>
                  <a:ext uri="{0D108BD9-81ED-4DB2-BD59-A6C34878D82A}">
                    <a16:rowId xmlns:a16="http://schemas.microsoft.com/office/drawing/2014/main" val="3220759507"/>
                  </a:ext>
                </a:extLst>
              </a:tr>
              <a:tr h="205740">
                <a:tc>
                  <a:txBody>
                    <a:bodyPr/>
                    <a:lstStyle/>
                    <a:p>
                      <a:pPr algn="ctr" fontAlgn="ctr"/>
                      <a:r>
                        <a:rPr lang="en-US" sz="1200" u="none" strike="noStrike" dirty="0">
                          <a:solidFill>
                            <a:schemeClr val="tx1"/>
                          </a:solidFill>
                          <a:effectLst/>
                          <a:latin typeface="+mn-lt"/>
                        </a:rPr>
                        <a:t>0.01"</a:t>
                      </a:r>
                      <a:endParaRPr lang="en-US" sz="1200" b="0" i="0" u="none" strike="noStrike" dirty="0">
                        <a:solidFill>
                          <a:schemeClr val="tx1"/>
                        </a:solidFill>
                        <a:effectLst/>
                        <a:latin typeface="+mn-lt"/>
                      </a:endParaRPr>
                    </a:p>
                  </a:txBody>
                  <a:tcPr marL="7620" marR="7620" marT="7620" marB="0" anchor="ctr"/>
                </a:tc>
                <a:tc>
                  <a:txBody>
                    <a:bodyPr/>
                    <a:lstStyle/>
                    <a:p>
                      <a:pPr algn="ctr" fontAlgn="b"/>
                      <a:r>
                        <a:rPr lang="en-US" sz="1200" b="0" i="0" u="none" strike="noStrike" dirty="0">
                          <a:solidFill>
                            <a:schemeClr val="tx1"/>
                          </a:solidFill>
                          <a:effectLst/>
                          <a:latin typeface="+mn-lt"/>
                        </a:rPr>
                        <a:t>0.00315”</a:t>
                      </a:r>
                    </a:p>
                  </a:txBody>
                  <a:tcPr marL="7620" marR="7620" marT="7620" marB="0" anchor="b"/>
                </a:tc>
                <a:tc>
                  <a:txBody>
                    <a:bodyPr/>
                    <a:lstStyle/>
                    <a:p>
                      <a:pPr algn="ctr" rtl="0" fontAlgn="ctr"/>
                      <a:r>
                        <a:rPr lang="en-US" sz="1200" b="0" i="0" u="none" strike="noStrike" dirty="0">
                          <a:solidFill>
                            <a:schemeClr val="tx1"/>
                          </a:solidFill>
                          <a:effectLst/>
                          <a:latin typeface="+mn-lt"/>
                        </a:rPr>
                        <a:t>120</a:t>
                      </a:r>
                    </a:p>
                  </a:txBody>
                  <a:tcPr marL="7620" marR="7620" marT="7620" marB="0" anchor="ctr"/>
                </a:tc>
                <a:tc>
                  <a:txBody>
                    <a:bodyPr/>
                    <a:lstStyle/>
                    <a:p>
                      <a:pPr algn="ctr" fontAlgn="b"/>
                      <a:r>
                        <a:rPr lang="en-US" sz="1200" b="0" i="0" u="none" strike="noStrike" dirty="0">
                          <a:solidFill>
                            <a:schemeClr val="tx1"/>
                          </a:solidFill>
                          <a:effectLst/>
                          <a:latin typeface="+mn-lt"/>
                        </a:rPr>
                        <a:t>3</a:t>
                      </a:r>
                    </a:p>
                  </a:txBody>
                  <a:tcPr marL="7620" marR="7620" marT="7620" marB="0" anchor="b"/>
                </a:tc>
                <a:extLst>
                  <a:ext uri="{0D108BD9-81ED-4DB2-BD59-A6C34878D82A}">
                    <a16:rowId xmlns:a16="http://schemas.microsoft.com/office/drawing/2014/main" val="504786255"/>
                  </a:ext>
                </a:extLst>
              </a:tr>
              <a:tr h="205740">
                <a:tc>
                  <a:txBody>
                    <a:bodyPr/>
                    <a:lstStyle/>
                    <a:p>
                      <a:pPr algn="ctr" fontAlgn="ctr"/>
                      <a:r>
                        <a:rPr lang="en-US" sz="1200" u="none" strike="noStrike" dirty="0">
                          <a:solidFill>
                            <a:schemeClr val="tx1"/>
                          </a:solidFill>
                          <a:effectLst/>
                          <a:latin typeface="+mn-lt"/>
                        </a:rPr>
                        <a:t>0.015"</a:t>
                      </a:r>
                      <a:endParaRPr lang="en-US" sz="1200" b="0" i="0" u="none" strike="noStrike" dirty="0">
                        <a:solidFill>
                          <a:schemeClr val="tx1"/>
                        </a:solidFill>
                        <a:effectLst/>
                        <a:latin typeface="+mn-lt"/>
                      </a:endParaRPr>
                    </a:p>
                  </a:txBody>
                  <a:tcPr marL="7620" marR="7620" marT="7620" marB="0" anchor="ctr"/>
                </a:tc>
                <a:tc>
                  <a:txBody>
                    <a:bodyPr/>
                    <a:lstStyle/>
                    <a:p>
                      <a:pPr algn="ctr" fontAlgn="b"/>
                      <a:r>
                        <a:rPr lang="en-US" sz="1200" b="0" i="0" u="none" strike="noStrike" dirty="0">
                          <a:solidFill>
                            <a:schemeClr val="tx1"/>
                          </a:solidFill>
                          <a:effectLst/>
                          <a:latin typeface="+mn-lt"/>
                        </a:rPr>
                        <a:t>0.00630”</a:t>
                      </a:r>
                    </a:p>
                  </a:txBody>
                  <a:tcPr marL="7620" marR="7620" marT="7620" marB="0" anchor="b"/>
                </a:tc>
                <a:tc>
                  <a:txBody>
                    <a:bodyPr/>
                    <a:lstStyle/>
                    <a:p>
                      <a:pPr algn="ctr" rtl="0" fontAlgn="ctr"/>
                      <a:r>
                        <a:rPr lang="en-US" sz="1200" b="0" i="0" u="none" strike="noStrike" dirty="0">
                          <a:solidFill>
                            <a:schemeClr val="tx1"/>
                          </a:solidFill>
                          <a:effectLst/>
                          <a:latin typeface="+mn-lt"/>
                        </a:rPr>
                        <a:t>160</a:t>
                      </a:r>
                    </a:p>
                  </a:txBody>
                  <a:tcPr marL="7620" marR="7620" marT="7620" marB="0" anchor="ctr"/>
                </a:tc>
                <a:tc>
                  <a:txBody>
                    <a:bodyPr/>
                    <a:lstStyle/>
                    <a:p>
                      <a:pPr algn="ctr" fontAlgn="b"/>
                      <a:r>
                        <a:rPr lang="en-US" sz="1200" b="0" i="0" u="none" strike="noStrike" dirty="0">
                          <a:solidFill>
                            <a:schemeClr val="tx1"/>
                          </a:solidFill>
                          <a:effectLst/>
                          <a:latin typeface="+mn-lt"/>
                        </a:rPr>
                        <a:t>4</a:t>
                      </a:r>
                    </a:p>
                  </a:txBody>
                  <a:tcPr marL="7620" marR="7620" marT="7620" marB="0" anchor="b"/>
                </a:tc>
                <a:extLst>
                  <a:ext uri="{0D108BD9-81ED-4DB2-BD59-A6C34878D82A}">
                    <a16:rowId xmlns:a16="http://schemas.microsoft.com/office/drawing/2014/main" val="373177725"/>
                  </a:ext>
                </a:extLst>
              </a:tr>
              <a:tr h="205740">
                <a:tc>
                  <a:txBody>
                    <a:bodyPr/>
                    <a:lstStyle/>
                    <a:p>
                      <a:pPr algn="ctr" fontAlgn="ctr"/>
                      <a:r>
                        <a:rPr lang="en-US" sz="1200" u="none" strike="noStrike">
                          <a:solidFill>
                            <a:schemeClr val="tx1"/>
                          </a:solidFill>
                          <a:effectLst/>
                          <a:latin typeface="+mn-lt"/>
                        </a:rPr>
                        <a:t>0.02"</a:t>
                      </a:r>
                      <a:endParaRPr lang="en-US" sz="1200" b="0" i="0" u="none" strike="noStrike">
                        <a:solidFill>
                          <a:schemeClr val="tx1"/>
                        </a:solidFill>
                        <a:effectLst/>
                        <a:latin typeface="+mn-lt"/>
                      </a:endParaRPr>
                    </a:p>
                  </a:txBody>
                  <a:tcPr marL="7620" marR="7620" marT="7620" marB="0" anchor="ctr"/>
                </a:tc>
                <a:tc>
                  <a:txBody>
                    <a:bodyPr/>
                    <a:lstStyle/>
                    <a:p>
                      <a:pPr algn="ctr" fontAlgn="ctr"/>
                      <a:r>
                        <a:rPr lang="en-US" sz="1200" b="0" i="0" u="none" strike="noStrike" dirty="0">
                          <a:solidFill>
                            <a:schemeClr val="tx1"/>
                          </a:solidFill>
                          <a:effectLst/>
                          <a:latin typeface="+mn-lt"/>
                        </a:rPr>
                        <a:t>0.00787”</a:t>
                      </a:r>
                    </a:p>
                  </a:txBody>
                  <a:tcPr marL="7620" marR="7620" marT="7620" marB="0" anchor="ctr"/>
                </a:tc>
                <a:tc>
                  <a:txBody>
                    <a:bodyPr/>
                    <a:lstStyle/>
                    <a:p>
                      <a:pPr algn="ctr" rtl="0" fontAlgn="ctr"/>
                      <a:r>
                        <a:rPr lang="en-US" sz="1200" b="0" i="0" u="none" strike="noStrike" dirty="0">
                          <a:solidFill>
                            <a:schemeClr val="tx1"/>
                          </a:solidFill>
                          <a:effectLst/>
                          <a:latin typeface="+mn-lt"/>
                        </a:rPr>
                        <a:t>200</a:t>
                      </a:r>
                    </a:p>
                  </a:txBody>
                  <a:tcPr marL="7620" marR="7620" marT="7620" marB="0" anchor="ctr"/>
                </a:tc>
                <a:tc>
                  <a:txBody>
                    <a:bodyPr/>
                    <a:lstStyle/>
                    <a:p>
                      <a:pPr algn="ctr" fontAlgn="b"/>
                      <a:r>
                        <a:rPr lang="en-US" sz="1200" b="0" i="0" u="none" strike="noStrike" dirty="0">
                          <a:solidFill>
                            <a:schemeClr val="tx1"/>
                          </a:solidFill>
                          <a:effectLst/>
                          <a:latin typeface="+mn-lt"/>
                        </a:rPr>
                        <a:t>5</a:t>
                      </a:r>
                    </a:p>
                  </a:txBody>
                  <a:tcPr marL="7620" marR="7620" marT="7620" marB="0" anchor="b"/>
                </a:tc>
                <a:extLst>
                  <a:ext uri="{0D108BD9-81ED-4DB2-BD59-A6C34878D82A}">
                    <a16:rowId xmlns:a16="http://schemas.microsoft.com/office/drawing/2014/main" val="754544414"/>
                  </a:ext>
                </a:extLst>
              </a:tr>
              <a:tr h="205740">
                <a:tc>
                  <a:txBody>
                    <a:bodyPr/>
                    <a:lstStyle/>
                    <a:p>
                      <a:pPr algn="ctr" fontAlgn="ctr"/>
                      <a:r>
                        <a:rPr lang="en-US" sz="1200" u="none" strike="noStrike">
                          <a:solidFill>
                            <a:schemeClr val="tx1"/>
                          </a:solidFill>
                          <a:effectLst/>
                          <a:latin typeface="+mn-lt"/>
                        </a:rPr>
                        <a:t>0.025"</a:t>
                      </a:r>
                      <a:endParaRPr lang="en-US" sz="1200" b="0" i="0" u="none" strike="noStrike">
                        <a:solidFill>
                          <a:schemeClr val="tx1"/>
                        </a:solidFill>
                        <a:effectLst/>
                        <a:latin typeface="+mn-lt"/>
                      </a:endParaRPr>
                    </a:p>
                  </a:txBody>
                  <a:tcPr marL="7620" marR="7620" marT="7620" marB="0" anchor="ctr"/>
                </a:tc>
                <a:tc>
                  <a:txBody>
                    <a:bodyPr/>
                    <a:lstStyle/>
                    <a:p>
                      <a:pPr algn="ctr" fontAlgn="b"/>
                      <a:r>
                        <a:rPr lang="en-US" sz="1200" b="0" i="0" u="none" strike="noStrike" dirty="0">
                          <a:solidFill>
                            <a:schemeClr val="tx1"/>
                          </a:solidFill>
                          <a:effectLst/>
                          <a:latin typeface="+mn-lt"/>
                        </a:rPr>
                        <a:t>0.00945”</a:t>
                      </a:r>
                    </a:p>
                  </a:txBody>
                  <a:tcPr marL="7620" marR="7620" marT="7620" marB="0" anchor="b"/>
                </a:tc>
                <a:tc>
                  <a:txBody>
                    <a:bodyPr/>
                    <a:lstStyle/>
                    <a:p>
                      <a:pPr algn="ctr" rtl="0" fontAlgn="ctr"/>
                      <a:r>
                        <a:rPr lang="en-US" sz="1200" b="0" i="0" u="none" strike="noStrike" dirty="0">
                          <a:solidFill>
                            <a:schemeClr val="tx1"/>
                          </a:solidFill>
                          <a:effectLst/>
                          <a:latin typeface="+mn-lt"/>
                        </a:rPr>
                        <a:t>240</a:t>
                      </a:r>
                    </a:p>
                  </a:txBody>
                  <a:tcPr marL="7620" marR="7620" marT="7620" marB="0" anchor="ctr"/>
                </a:tc>
                <a:tc>
                  <a:txBody>
                    <a:bodyPr/>
                    <a:lstStyle/>
                    <a:p>
                      <a:pPr algn="ctr" fontAlgn="b"/>
                      <a:r>
                        <a:rPr lang="en-US" sz="1200" b="0" i="0" u="none" strike="noStrike" dirty="0">
                          <a:solidFill>
                            <a:schemeClr val="tx1"/>
                          </a:solidFill>
                          <a:effectLst/>
                          <a:latin typeface="+mn-lt"/>
                        </a:rPr>
                        <a:t>6</a:t>
                      </a:r>
                    </a:p>
                  </a:txBody>
                  <a:tcPr marL="7620" marR="7620" marT="7620" marB="0" anchor="b"/>
                </a:tc>
                <a:extLst>
                  <a:ext uri="{0D108BD9-81ED-4DB2-BD59-A6C34878D82A}">
                    <a16:rowId xmlns:a16="http://schemas.microsoft.com/office/drawing/2014/main" val="1896328286"/>
                  </a:ext>
                </a:extLst>
              </a:tr>
              <a:tr h="205740">
                <a:tc>
                  <a:txBody>
                    <a:bodyPr/>
                    <a:lstStyle/>
                    <a:p>
                      <a:pPr algn="ctr" fontAlgn="ctr"/>
                      <a:r>
                        <a:rPr lang="en-US" sz="1200" u="none" strike="noStrike">
                          <a:solidFill>
                            <a:schemeClr val="tx1"/>
                          </a:solidFill>
                          <a:effectLst/>
                          <a:latin typeface="+mn-lt"/>
                        </a:rPr>
                        <a:t>0.03"</a:t>
                      </a:r>
                      <a:endParaRPr lang="en-US" sz="1200" b="0" i="0" u="none" strike="noStrike">
                        <a:solidFill>
                          <a:schemeClr val="tx1"/>
                        </a:solidFill>
                        <a:effectLst/>
                        <a:latin typeface="+mn-lt"/>
                      </a:endParaRPr>
                    </a:p>
                  </a:txBody>
                  <a:tcPr marL="7620" marR="7620" marT="7620" marB="0" anchor="ctr"/>
                </a:tc>
                <a:tc>
                  <a:txBody>
                    <a:bodyPr/>
                    <a:lstStyle/>
                    <a:p>
                      <a:pPr algn="ctr" fontAlgn="b"/>
                      <a:r>
                        <a:rPr lang="en-US" sz="1200" b="0" i="0" u="none" strike="noStrike" dirty="0">
                          <a:solidFill>
                            <a:schemeClr val="tx1"/>
                          </a:solidFill>
                          <a:effectLst/>
                          <a:latin typeface="+mn-lt"/>
                        </a:rPr>
                        <a:t>0.0110”</a:t>
                      </a:r>
                    </a:p>
                  </a:txBody>
                  <a:tcPr marL="7620" marR="7620" marT="7620" marB="0" anchor="b"/>
                </a:tc>
                <a:tc>
                  <a:txBody>
                    <a:bodyPr/>
                    <a:lstStyle/>
                    <a:p>
                      <a:pPr algn="ctr" rtl="0" fontAlgn="ctr"/>
                      <a:r>
                        <a:rPr lang="en-US" sz="1200" b="0" i="0" u="none" strike="noStrike" dirty="0">
                          <a:solidFill>
                            <a:schemeClr val="tx1"/>
                          </a:solidFill>
                          <a:effectLst/>
                          <a:latin typeface="+mn-lt"/>
                        </a:rPr>
                        <a:t>280</a:t>
                      </a:r>
                    </a:p>
                  </a:txBody>
                  <a:tcPr marL="7620" marR="7620" marT="7620" marB="0" anchor="ctr"/>
                </a:tc>
                <a:tc>
                  <a:txBody>
                    <a:bodyPr/>
                    <a:lstStyle/>
                    <a:p>
                      <a:pPr algn="ctr" fontAlgn="b"/>
                      <a:r>
                        <a:rPr lang="en-US" sz="1200" b="0" i="0" u="none" strike="noStrike" dirty="0">
                          <a:solidFill>
                            <a:schemeClr val="tx1"/>
                          </a:solidFill>
                          <a:effectLst/>
                          <a:latin typeface="+mn-lt"/>
                        </a:rPr>
                        <a:t>7</a:t>
                      </a:r>
                    </a:p>
                  </a:txBody>
                  <a:tcPr marL="7620" marR="7620" marT="7620" marB="0" anchor="b"/>
                </a:tc>
                <a:extLst>
                  <a:ext uri="{0D108BD9-81ED-4DB2-BD59-A6C34878D82A}">
                    <a16:rowId xmlns:a16="http://schemas.microsoft.com/office/drawing/2014/main" val="806270382"/>
                  </a:ext>
                </a:extLst>
              </a:tr>
            </a:tbl>
          </a:graphicData>
        </a:graphic>
      </p:graphicFrame>
    </p:spTree>
    <p:custDataLst>
      <p:tags r:id="rId1"/>
    </p:custDataLst>
    <p:extLst>
      <p:ext uri="{BB962C8B-B14F-4D97-AF65-F5344CB8AC3E}">
        <p14:creationId xmlns:p14="http://schemas.microsoft.com/office/powerpoint/2010/main" val="2627345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1EBAA5FA-3844-454E-93EE-6B1D9126C56D}"/>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Summary Of Results Build 1 [Pre HT]</a:t>
            </a:r>
          </a:p>
        </p:txBody>
      </p:sp>
      <p:sp>
        <p:nvSpPr>
          <p:cNvPr id="10" name="Content Placeholder 15">
            <a:extLst>
              <a:ext uri="{FF2B5EF4-FFF2-40B4-BE49-F238E27FC236}">
                <a16:creationId xmlns:a16="http://schemas.microsoft.com/office/drawing/2014/main" id="{09EE8D71-72E6-4FDD-AF84-5C314C6A8132}"/>
              </a:ext>
            </a:extLst>
          </p:cNvPr>
          <p:cNvSpPr txBox="1">
            <a:spLocks/>
          </p:cNvSpPr>
          <p:nvPr/>
        </p:nvSpPr>
        <p:spPr>
          <a:xfrm>
            <a:off x="191219" y="1591932"/>
            <a:ext cx="3640105" cy="489224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CT showed only one seeded defect</a:t>
            </a:r>
          </a:p>
          <a:p>
            <a:r>
              <a:rPr lang="en-US" dirty="0"/>
              <a:t>In-situ monitoring captured an image for every layer showing insertion of seeded defects as designed</a:t>
            </a:r>
          </a:p>
          <a:p>
            <a:r>
              <a:rPr lang="en-US" dirty="0"/>
              <a:t>RoboMet slices seeded defect sample at planes 1, 2 &amp; 3</a:t>
            </a:r>
          </a:p>
          <a:p>
            <a:pPr lvl="1"/>
            <a:r>
              <a:rPr lang="en-US" dirty="0"/>
              <a:t>1 or 2 defect remnants per plane: only the higher thicknesses remain</a:t>
            </a:r>
          </a:p>
          <a:p>
            <a:endParaRPr lang="en-US" dirty="0"/>
          </a:p>
          <a:p>
            <a:endParaRPr lang="en-US" dirty="0"/>
          </a:p>
          <a:p>
            <a:endParaRPr lang="en-US" dirty="0"/>
          </a:p>
        </p:txBody>
      </p:sp>
      <p:grpSp>
        <p:nvGrpSpPr>
          <p:cNvPr id="11" name="Group 10">
            <a:extLst>
              <a:ext uri="{FF2B5EF4-FFF2-40B4-BE49-F238E27FC236}">
                <a16:creationId xmlns:a16="http://schemas.microsoft.com/office/drawing/2014/main" id="{CFB5FC89-9C28-413C-912D-94A44F10E614}"/>
              </a:ext>
            </a:extLst>
          </p:cNvPr>
          <p:cNvGrpSpPr/>
          <p:nvPr/>
        </p:nvGrpSpPr>
        <p:grpSpPr>
          <a:xfrm>
            <a:off x="3942052" y="1567983"/>
            <a:ext cx="8001467" cy="4573305"/>
            <a:chOff x="3892288" y="1729325"/>
            <a:chExt cx="8001467" cy="4573305"/>
          </a:xfrm>
        </p:grpSpPr>
        <p:graphicFrame>
          <p:nvGraphicFramePr>
            <p:cNvPr id="12" name="Table 11">
              <a:extLst>
                <a:ext uri="{FF2B5EF4-FFF2-40B4-BE49-F238E27FC236}">
                  <a16:creationId xmlns:a16="http://schemas.microsoft.com/office/drawing/2014/main" id="{5DD8CBD2-6D5F-4D73-8092-9A4B64A91C57}"/>
                </a:ext>
              </a:extLst>
            </p:cNvPr>
            <p:cNvGraphicFramePr>
              <a:graphicFrameLocks/>
            </p:cNvGraphicFramePr>
            <p:nvPr/>
          </p:nvGraphicFramePr>
          <p:xfrm>
            <a:off x="3892288" y="1729325"/>
            <a:ext cx="8001467" cy="4573305"/>
          </p:xfrm>
          <a:graphic>
            <a:graphicData uri="http://schemas.openxmlformats.org/drawingml/2006/table">
              <a:tbl>
                <a:tblPr firstRow="1" bandRow="1">
                  <a:tableStyleId>{5C22544A-7EE6-4342-B048-85BDC9FD1C3A}</a:tableStyleId>
                </a:tblPr>
                <a:tblGrid>
                  <a:gridCol w="1654705">
                    <a:extLst>
                      <a:ext uri="{9D8B030D-6E8A-4147-A177-3AD203B41FA5}">
                        <a16:colId xmlns:a16="http://schemas.microsoft.com/office/drawing/2014/main" val="111389575"/>
                      </a:ext>
                    </a:extLst>
                  </a:gridCol>
                  <a:gridCol w="1735590">
                    <a:extLst>
                      <a:ext uri="{9D8B030D-6E8A-4147-A177-3AD203B41FA5}">
                        <a16:colId xmlns:a16="http://schemas.microsoft.com/office/drawing/2014/main" val="3034312404"/>
                      </a:ext>
                    </a:extLst>
                  </a:gridCol>
                  <a:gridCol w="1987855">
                    <a:extLst>
                      <a:ext uri="{9D8B030D-6E8A-4147-A177-3AD203B41FA5}">
                        <a16:colId xmlns:a16="http://schemas.microsoft.com/office/drawing/2014/main" val="1225268955"/>
                      </a:ext>
                    </a:extLst>
                  </a:gridCol>
                  <a:gridCol w="1291601">
                    <a:extLst>
                      <a:ext uri="{9D8B030D-6E8A-4147-A177-3AD203B41FA5}">
                        <a16:colId xmlns:a16="http://schemas.microsoft.com/office/drawing/2014/main" val="1882987872"/>
                      </a:ext>
                    </a:extLst>
                  </a:gridCol>
                  <a:gridCol w="1331716">
                    <a:extLst>
                      <a:ext uri="{9D8B030D-6E8A-4147-A177-3AD203B41FA5}">
                        <a16:colId xmlns:a16="http://schemas.microsoft.com/office/drawing/2014/main" val="1734994418"/>
                      </a:ext>
                    </a:extLst>
                  </a:gridCol>
                </a:tblGrid>
                <a:tr h="55195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t>MATLAB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t>Mini 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t>In-situ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t>RoboMet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0510291"/>
                    </a:ext>
                  </a:extLst>
                </a:tr>
                <a:tr h="1340450">
                  <a:tc>
                    <a:txBody>
                      <a:bodyPr/>
                      <a:lstStyle/>
                      <a:p>
                        <a:pPr algn="ctr"/>
                        <a:r>
                          <a:rPr lang="en-US" sz="1800"/>
                          <a:t>Plane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6"/>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a:stretch>
                      </a:blipFill>
                    </a:tcPr>
                  </a:tc>
                  <a:extLst>
                    <a:ext uri="{0D108BD9-81ED-4DB2-BD59-A6C34878D82A}">
                      <a16:rowId xmlns:a16="http://schemas.microsoft.com/office/drawing/2014/main" val="1952766721"/>
                    </a:ext>
                  </a:extLst>
                </a:tr>
                <a:tr h="1340450">
                  <a:tc>
                    <a:txBody>
                      <a:bodyPr/>
                      <a:lstStyle/>
                      <a:p>
                        <a:pPr algn="ctr"/>
                        <a:r>
                          <a:rPr lang="en-US" sz="1800"/>
                          <a:t>Plane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10"/>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2"/>
                        <a:stretch>
                          <a:fillRect/>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a:stretch>
                      </a:blipFill>
                    </a:tcPr>
                  </a:tc>
                  <a:extLst>
                    <a:ext uri="{0D108BD9-81ED-4DB2-BD59-A6C34878D82A}">
                      <a16:rowId xmlns:a16="http://schemas.microsoft.com/office/drawing/2014/main" val="2965290185"/>
                    </a:ext>
                  </a:extLst>
                </a:tr>
                <a:tr h="1340450">
                  <a:tc>
                    <a:txBody>
                      <a:bodyPr/>
                      <a:lstStyle/>
                      <a:p>
                        <a:pPr algn="ctr"/>
                        <a:r>
                          <a:rPr lang="en-US" sz="1800"/>
                          <a:t>Plane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14"/>
                        <a:srcRect/>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5"/>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6"/>
                        <a:stretch>
                          <a:fillRect/>
                        </a:stretch>
                      </a:blip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a:stretch>
                      </a:blipFill>
                    </a:tcPr>
                  </a:tc>
                  <a:extLst>
                    <a:ext uri="{0D108BD9-81ED-4DB2-BD59-A6C34878D82A}">
                      <a16:rowId xmlns:a16="http://schemas.microsoft.com/office/drawing/2014/main" val="2873153730"/>
                    </a:ext>
                  </a:extLst>
                </a:tr>
              </a:tbl>
            </a:graphicData>
          </a:graphic>
        </p:graphicFrame>
        <p:sp>
          <p:nvSpPr>
            <p:cNvPr id="13" name="Oval 12">
              <a:extLst>
                <a:ext uri="{FF2B5EF4-FFF2-40B4-BE49-F238E27FC236}">
                  <a16:creationId xmlns:a16="http://schemas.microsoft.com/office/drawing/2014/main" id="{534D05E2-3EF3-4928-BEA0-D35ED7E06E5D}"/>
                </a:ext>
              </a:extLst>
            </p:cNvPr>
            <p:cNvSpPr/>
            <p:nvPr/>
          </p:nvSpPr>
          <p:spPr>
            <a:xfrm>
              <a:off x="11333404" y="2432466"/>
              <a:ext cx="151002" cy="1761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DCF0233-8FDF-46B9-8429-9D193AF01EE7}"/>
                </a:ext>
              </a:extLst>
            </p:cNvPr>
            <p:cNvSpPr/>
            <p:nvPr/>
          </p:nvSpPr>
          <p:spPr>
            <a:xfrm>
              <a:off x="9978298" y="2531943"/>
              <a:ext cx="151002" cy="176169"/>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1F7F67D-E58A-4106-BF3E-14A8BCE19532}"/>
                </a:ext>
              </a:extLst>
            </p:cNvPr>
            <p:cNvSpPr/>
            <p:nvPr/>
          </p:nvSpPr>
          <p:spPr>
            <a:xfrm>
              <a:off x="11055626" y="4534810"/>
              <a:ext cx="208327" cy="2583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3FD649-A637-429A-9BEE-98F969369322}"/>
                </a:ext>
              </a:extLst>
            </p:cNvPr>
            <p:cNvSpPr/>
            <p:nvPr/>
          </p:nvSpPr>
          <p:spPr>
            <a:xfrm>
              <a:off x="9845845" y="4487955"/>
              <a:ext cx="151002" cy="176169"/>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6605103-CF46-484C-A4B4-51386AA2915A}"/>
                </a:ext>
              </a:extLst>
            </p:cNvPr>
            <p:cNvSpPr/>
            <p:nvPr/>
          </p:nvSpPr>
          <p:spPr>
            <a:xfrm>
              <a:off x="11318096" y="5099464"/>
              <a:ext cx="151002" cy="1761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79F79CB-238E-471F-BB32-08586E795F24}"/>
                </a:ext>
              </a:extLst>
            </p:cNvPr>
            <p:cNvSpPr/>
            <p:nvPr/>
          </p:nvSpPr>
          <p:spPr>
            <a:xfrm>
              <a:off x="9938396" y="5226823"/>
              <a:ext cx="151002" cy="176169"/>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987ECA6-61D2-4A2F-A75A-BF78D88BEB31}"/>
                </a:ext>
              </a:extLst>
            </p:cNvPr>
            <p:cNvSpPr/>
            <p:nvPr/>
          </p:nvSpPr>
          <p:spPr>
            <a:xfrm>
              <a:off x="10945950" y="5326483"/>
              <a:ext cx="265651" cy="2583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A5B3512-D23A-4403-8712-4D188E38C4DA}"/>
                </a:ext>
              </a:extLst>
            </p:cNvPr>
            <p:cNvSpPr/>
            <p:nvPr/>
          </p:nvSpPr>
          <p:spPr>
            <a:xfrm>
              <a:off x="9713019" y="5391815"/>
              <a:ext cx="265651" cy="25836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6">
            <a:extLst>
              <a:ext uri="{FF2B5EF4-FFF2-40B4-BE49-F238E27FC236}">
                <a16:creationId xmlns:a16="http://schemas.microsoft.com/office/drawing/2014/main" id="{3E0CDD75-0AE3-44AE-9C1E-4991949D0BE7}"/>
              </a:ext>
            </a:extLst>
          </p:cNvPr>
          <p:cNvSpPr txBox="1"/>
          <p:nvPr/>
        </p:nvSpPr>
        <p:spPr>
          <a:xfrm>
            <a:off x="3942052" y="1233575"/>
            <a:ext cx="802074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highlight>
                  <a:srgbClr val="FFFFFF"/>
                </a:highlight>
              </a:rPr>
              <a:t>Comparison of Detection Methods for S1-AB-1 (Skipped Layer)</a:t>
            </a:r>
          </a:p>
        </p:txBody>
      </p:sp>
      <p:sp>
        <p:nvSpPr>
          <p:cNvPr id="24" name="TextBox 23">
            <a:extLst>
              <a:ext uri="{FF2B5EF4-FFF2-40B4-BE49-F238E27FC236}">
                <a16:creationId xmlns:a16="http://schemas.microsoft.com/office/drawing/2014/main" id="{B75A5083-506E-4B17-B12D-B9F7528D7894}"/>
              </a:ext>
            </a:extLst>
          </p:cNvPr>
          <p:cNvSpPr txBox="1"/>
          <p:nvPr/>
        </p:nvSpPr>
        <p:spPr>
          <a:xfrm>
            <a:off x="3892160" y="6141288"/>
            <a:ext cx="4586093" cy="553998"/>
          </a:xfrm>
          <a:prstGeom prst="rect">
            <a:avLst/>
          </a:prstGeom>
          <a:noFill/>
        </p:spPr>
        <p:txBody>
          <a:bodyPr wrap="square">
            <a:spAutoFit/>
          </a:bodyPr>
          <a:lstStyle/>
          <a:p>
            <a:pPr marL="342900" indent="-342900">
              <a:buFont typeface="+mj-lt"/>
              <a:buAutoNum type="arabicPeriod"/>
            </a:pPr>
            <a:r>
              <a:rPr lang="en-US" sz="1000" dirty="0"/>
              <a:t>S1 samples: Skipped Layer (Unfused Powder) Defects = no power</a:t>
            </a:r>
          </a:p>
          <a:p>
            <a:pPr marL="342900" indent="-342900">
              <a:buFont typeface="+mj-lt"/>
              <a:buAutoNum type="arabicPeriod"/>
            </a:pPr>
            <a:r>
              <a:rPr lang="en-US" sz="1000" dirty="0"/>
              <a:t>S2 samples: Low Power (Lack of Fusion) Defects = 75% Laser Power</a:t>
            </a:r>
          </a:p>
          <a:p>
            <a:pPr marL="342900" indent="-342900">
              <a:buFont typeface="+mj-lt"/>
              <a:buAutoNum type="arabicPeriod"/>
            </a:pPr>
            <a:r>
              <a:rPr lang="en-US" sz="1000" dirty="0"/>
              <a:t>S3 samples: High Power (Keyhole) Defects = 125% Laser Power</a:t>
            </a:r>
          </a:p>
        </p:txBody>
      </p:sp>
      <p:sp>
        <p:nvSpPr>
          <p:cNvPr id="25" name="TextBox 24">
            <a:extLst>
              <a:ext uri="{FF2B5EF4-FFF2-40B4-BE49-F238E27FC236}">
                <a16:creationId xmlns:a16="http://schemas.microsoft.com/office/drawing/2014/main" id="{2ADAD7FD-39EA-4BF2-833C-7EE81A193688}"/>
              </a:ext>
            </a:extLst>
          </p:cNvPr>
          <p:cNvSpPr txBox="1"/>
          <p:nvPr/>
        </p:nvSpPr>
        <p:spPr>
          <a:xfrm>
            <a:off x="8518358" y="6141288"/>
            <a:ext cx="2326105" cy="553998"/>
          </a:xfrm>
          <a:prstGeom prst="rect">
            <a:avLst/>
          </a:prstGeom>
          <a:noFill/>
        </p:spPr>
        <p:txBody>
          <a:bodyPr wrap="square" rtlCol="0">
            <a:spAutoFit/>
          </a:bodyPr>
          <a:lstStyle/>
          <a:p>
            <a:r>
              <a:rPr lang="en-US" sz="1000"/>
              <a:t>HT: Heat Treated</a:t>
            </a:r>
          </a:p>
          <a:p>
            <a:r>
              <a:rPr lang="en-US" sz="1000"/>
              <a:t>AB: As Built</a:t>
            </a:r>
          </a:p>
          <a:p>
            <a:endParaRPr lang="en-US" sz="1000"/>
          </a:p>
        </p:txBody>
      </p:sp>
    </p:spTree>
    <p:custDataLst>
      <p:tags r:id="rId1"/>
    </p:custDataLst>
    <p:extLst>
      <p:ext uri="{BB962C8B-B14F-4D97-AF65-F5344CB8AC3E}">
        <p14:creationId xmlns:p14="http://schemas.microsoft.com/office/powerpoint/2010/main" val="609754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F3872F1D-EABE-42E7-B77D-8F0D4A4C96F5}"/>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Summary of Build 1 Findings</a:t>
            </a:r>
          </a:p>
        </p:txBody>
      </p:sp>
      <p:sp>
        <p:nvSpPr>
          <p:cNvPr id="10" name="Content Placeholder 3">
            <a:extLst>
              <a:ext uri="{FF2B5EF4-FFF2-40B4-BE49-F238E27FC236}">
                <a16:creationId xmlns:a16="http://schemas.microsoft.com/office/drawing/2014/main" id="{C8BA9474-C21D-4006-8A53-E9D9FD793842}"/>
              </a:ext>
            </a:extLst>
          </p:cNvPr>
          <p:cNvSpPr txBox="1">
            <a:spLocks/>
          </p:cNvSpPr>
          <p:nvPr/>
        </p:nvSpPr>
        <p:spPr>
          <a:xfrm>
            <a:off x="191219" y="1534782"/>
            <a:ext cx="11834004" cy="4892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Seeded defects were not thick enough to be picked up by NDE methods</a:t>
            </a:r>
          </a:p>
          <a:p>
            <a:pPr lvl="1"/>
            <a:r>
              <a:rPr lang="en-US" dirty="0"/>
              <a:t>Mini-CT does not offer high enough resolution to pick up that size defect (~0.00315”-0.00945” = 80-240 microns thickness)</a:t>
            </a:r>
          </a:p>
          <a:p>
            <a:pPr lvl="1"/>
            <a:r>
              <a:rPr lang="en-US" dirty="0"/>
              <a:t>To be verified with next build with thicker (more layers) seeded defects: 8 to 14 layers</a:t>
            </a:r>
          </a:p>
          <a:p>
            <a:r>
              <a:rPr lang="en-US" dirty="0"/>
              <a:t>Defects “heal” during AM build process</a:t>
            </a:r>
          </a:p>
          <a:p>
            <a:pPr lvl="1"/>
            <a:r>
              <a:rPr lang="en-US" dirty="0" err="1"/>
              <a:t>Meltpool</a:t>
            </a:r>
            <a:r>
              <a:rPr lang="en-US" dirty="0"/>
              <a:t> was deep enough that remaining unfused powder within thinner defects melted with the rest of the part, “healing” the sample</a:t>
            </a:r>
          </a:p>
          <a:p>
            <a:endParaRPr lang="en-US" dirty="0"/>
          </a:p>
        </p:txBody>
      </p:sp>
      <p:graphicFrame>
        <p:nvGraphicFramePr>
          <p:cNvPr id="11" name="Table 10">
            <a:extLst>
              <a:ext uri="{FF2B5EF4-FFF2-40B4-BE49-F238E27FC236}">
                <a16:creationId xmlns:a16="http://schemas.microsoft.com/office/drawing/2014/main" id="{D5618518-E161-4CBC-8E0D-2DDA887E2271}"/>
              </a:ext>
            </a:extLst>
          </p:cNvPr>
          <p:cNvGraphicFramePr>
            <a:graphicFrameLocks noGrp="1"/>
          </p:cNvGraphicFramePr>
          <p:nvPr>
            <p:extLst>
              <p:ext uri="{D42A27DB-BD31-4B8C-83A1-F6EECF244321}">
                <p14:modId xmlns:p14="http://schemas.microsoft.com/office/powerpoint/2010/main" val="970960201"/>
              </p:ext>
            </p:extLst>
          </p:nvPr>
        </p:nvGraphicFramePr>
        <p:xfrm>
          <a:off x="1609355" y="4409287"/>
          <a:ext cx="8997731" cy="2409116"/>
        </p:xfrm>
        <a:graphic>
          <a:graphicData uri="http://schemas.openxmlformats.org/drawingml/2006/table">
            <a:tbl>
              <a:tblPr>
                <a:tableStyleId>{5C22544A-7EE6-4342-B048-85BDC9FD1C3A}</a:tableStyleId>
              </a:tblPr>
              <a:tblGrid>
                <a:gridCol w="2375177">
                  <a:extLst>
                    <a:ext uri="{9D8B030D-6E8A-4147-A177-3AD203B41FA5}">
                      <a16:colId xmlns:a16="http://schemas.microsoft.com/office/drawing/2014/main" val="1653213045"/>
                    </a:ext>
                  </a:extLst>
                </a:gridCol>
                <a:gridCol w="1453050">
                  <a:extLst>
                    <a:ext uri="{9D8B030D-6E8A-4147-A177-3AD203B41FA5}">
                      <a16:colId xmlns:a16="http://schemas.microsoft.com/office/drawing/2014/main" val="2956311522"/>
                    </a:ext>
                  </a:extLst>
                </a:gridCol>
                <a:gridCol w="2263404">
                  <a:extLst>
                    <a:ext uri="{9D8B030D-6E8A-4147-A177-3AD203B41FA5}">
                      <a16:colId xmlns:a16="http://schemas.microsoft.com/office/drawing/2014/main" val="2418270689"/>
                    </a:ext>
                  </a:extLst>
                </a:gridCol>
                <a:gridCol w="1117731">
                  <a:extLst>
                    <a:ext uri="{9D8B030D-6E8A-4147-A177-3AD203B41FA5}">
                      <a16:colId xmlns:a16="http://schemas.microsoft.com/office/drawing/2014/main" val="2657270603"/>
                    </a:ext>
                  </a:extLst>
                </a:gridCol>
                <a:gridCol w="1117731">
                  <a:extLst>
                    <a:ext uri="{9D8B030D-6E8A-4147-A177-3AD203B41FA5}">
                      <a16:colId xmlns:a16="http://schemas.microsoft.com/office/drawing/2014/main" val="4093649250"/>
                    </a:ext>
                  </a:extLst>
                </a:gridCol>
                <a:gridCol w="670638">
                  <a:extLst>
                    <a:ext uri="{9D8B030D-6E8A-4147-A177-3AD203B41FA5}">
                      <a16:colId xmlns:a16="http://schemas.microsoft.com/office/drawing/2014/main" val="2651540237"/>
                    </a:ext>
                  </a:extLst>
                </a:gridCol>
              </a:tblGrid>
              <a:tr h="769298">
                <a:tc>
                  <a:txBody>
                    <a:bodyPr/>
                    <a:lstStyle/>
                    <a:p>
                      <a:pPr algn="ctr" rtl="0" fontAlgn="ctr"/>
                      <a:r>
                        <a:rPr lang="en-US" sz="1200" u="none" strike="noStrike" dirty="0">
                          <a:effectLst/>
                        </a:rPr>
                        <a:t>All possible Thicknesses (in)</a:t>
                      </a:r>
                      <a:endParaRPr lang="en-US" sz="1200" b="0" i="0" u="none" strike="noStrike" dirty="0">
                        <a:solidFill>
                          <a:srgbClr val="6A6A6A"/>
                        </a:solidFill>
                        <a:effectLst/>
                        <a:latin typeface="Arial" panose="020B0604020202020204" pitchFamily="34" charset="0"/>
                      </a:endParaRPr>
                    </a:p>
                  </a:txBody>
                  <a:tcPr marL="7620" marR="7620" marT="7620" marB="0" anchor="ctr"/>
                </a:tc>
                <a:tc>
                  <a:txBody>
                    <a:bodyPr/>
                    <a:lstStyle/>
                    <a:p>
                      <a:pPr algn="ctr" rtl="0" fontAlgn="ctr"/>
                      <a:r>
                        <a:rPr lang="en-US" sz="1200" u="none" strike="noStrike" dirty="0">
                          <a:effectLst/>
                        </a:rPr>
                        <a:t>Corresponding Thickness (µm)</a:t>
                      </a:r>
                      <a:endParaRPr lang="en-US" sz="1200" b="0" i="0" u="none" strike="noStrike" dirty="0">
                        <a:solidFill>
                          <a:srgbClr val="6A6A6A"/>
                        </a:solidFill>
                        <a:effectLst/>
                        <a:latin typeface="Arial" panose="020B0604020202020204" pitchFamily="34" charset="0"/>
                      </a:endParaRPr>
                    </a:p>
                  </a:txBody>
                  <a:tcPr marL="7620" marR="7620" marT="7620" marB="0" anchor="ctr"/>
                </a:tc>
                <a:tc>
                  <a:txBody>
                    <a:bodyPr/>
                    <a:lstStyle/>
                    <a:p>
                      <a:pPr algn="ctr" rtl="0" fontAlgn="ctr"/>
                      <a:r>
                        <a:rPr lang="en-US" sz="1200" u="none" strike="noStrike" dirty="0">
                          <a:effectLst/>
                        </a:rPr>
                        <a:t># Layers</a:t>
                      </a:r>
                      <a:endParaRPr lang="en-US" sz="1200" b="0" i="0" u="none" strike="noStrike" dirty="0">
                        <a:solidFill>
                          <a:srgbClr val="6A6A6A"/>
                        </a:solidFill>
                        <a:effectLst/>
                        <a:latin typeface="Arial" panose="020B0604020202020204" pitchFamily="34" charset="0"/>
                      </a:endParaRPr>
                    </a:p>
                  </a:txBody>
                  <a:tcPr marL="7620" marR="7620" marT="7620" marB="0" anchor="ctr"/>
                </a:tc>
                <a:tc>
                  <a:txBody>
                    <a:bodyPr/>
                    <a:lstStyle/>
                    <a:p>
                      <a:pPr algn="ctr" rtl="0" fontAlgn="ctr"/>
                      <a:r>
                        <a:rPr lang="en-US" sz="1200" u="none" strike="noStrike" dirty="0">
                          <a:effectLst/>
                        </a:rPr>
                        <a:t>Total defects identified by Robomet</a:t>
                      </a:r>
                      <a:endParaRPr lang="en-US" sz="1200" b="0" i="0" u="none" strike="noStrike" dirty="0">
                        <a:solidFill>
                          <a:srgbClr val="6A6A6A"/>
                        </a:solidFill>
                        <a:effectLst/>
                        <a:latin typeface="Arial" panose="020B0604020202020204" pitchFamily="34" charset="0"/>
                      </a:endParaRPr>
                    </a:p>
                  </a:txBody>
                  <a:tcPr marL="7620" marR="7620" marT="7620" marB="0" anchor="ctr"/>
                </a:tc>
                <a:tc>
                  <a:txBody>
                    <a:bodyPr/>
                    <a:lstStyle/>
                    <a:p>
                      <a:pPr algn="ctr" rtl="0" fontAlgn="ctr"/>
                      <a:r>
                        <a:rPr lang="en-US" sz="1200" u="none" strike="noStrike">
                          <a:effectLst/>
                        </a:rPr>
                        <a:t>Total defects identified by CT</a:t>
                      </a:r>
                      <a:endParaRPr lang="en-US" sz="1200" b="0" i="0" u="none" strike="noStrike">
                        <a:solidFill>
                          <a:srgbClr val="6A6A6A"/>
                        </a:solidFill>
                        <a:effectLst/>
                        <a:latin typeface="Arial" panose="020B0604020202020204" pitchFamily="34" charset="0"/>
                      </a:endParaRPr>
                    </a:p>
                  </a:txBody>
                  <a:tcPr marL="7620" marR="7620" marT="7620" marB="0" anchor="ctr"/>
                </a:tc>
                <a:tc>
                  <a:txBody>
                    <a:bodyPr/>
                    <a:lstStyle/>
                    <a:p>
                      <a:pPr algn="ctr" rtl="0" fontAlgn="ctr"/>
                      <a:r>
                        <a:rPr lang="en-US" sz="1200" u="none" strike="noStrike" dirty="0">
                          <a:effectLst/>
                        </a:rPr>
                        <a:t>Out of</a:t>
                      </a:r>
                      <a:endParaRPr lang="en-US" sz="1200" b="0" i="0" u="none" strike="noStrike" dirty="0">
                        <a:solidFill>
                          <a:srgbClr val="6A6A6A"/>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115519509"/>
                  </a:ext>
                </a:extLst>
              </a:tr>
              <a:tr h="273303">
                <a:tc>
                  <a:txBody>
                    <a:bodyPr/>
                    <a:lstStyle/>
                    <a:p>
                      <a:pPr algn="ctr" rtl="0" fontAlgn="ctr"/>
                      <a:r>
                        <a:rPr lang="en-US" sz="1200" u="none" strike="noStrike">
                          <a:effectLst/>
                        </a:rPr>
                        <a:t>0.00315”</a:t>
                      </a:r>
                      <a:endParaRPr lang="en-US" sz="1200" b="0" i="0" u="none" strike="noStrike">
                        <a:solidFill>
                          <a:srgbClr val="6A6A6A"/>
                        </a:solidFill>
                        <a:effectLst/>
                        <a:latin typeface="Arial" panose="020B0604020202020204" pitchFamily="34" charset="0"/>
                      </a:endParaRPr>
                    </a:p>
                  </a:txBody>
                  <a:tcPr marL="7620" marR="7620" marT="7620" marB="0" anchor="ctr"/>
                </a:tc>
                <a:tc>
                  <a:txBody>
                    <a:bodyPr/>
                    <a:lstStyle/>
                    <a:p>
                      <a:pPr algn="ctr" rtl="0" fontAlgn="ctr"/>
                      <a:r>
                        <a:rPr lang="en-US" sz="1200" u="none" strike="noStrike" dirty="0">
                          <a:effectLst/>
                        </a:rPr>
                        <a:t>80</a:t>
                      </a:r>
                      <a:endParaRPr lang="en-US" sz="1200" b="0" i="0" u="none" strike="noStrike" dirty="0">
                        <a:solidFill>
                          <a:srgbClr val="6A6A6A"/>
                        </a:solidFill>
                        <a:effectLst/>
                        <a:latin typeface="Arial" panose="020B0604020202020204" pitchFamily="34" charset="0"/>
                      </a:endParaRPr>
                    </a:p>
                  </a:txBody>
                  <a:tcPr marL="7620" marR="7620" marT="7620" marB="0" anchor="ctr"/>
                </a:tc>
                <a:tc>
                  <a:txBody>
                    <a:bodyPr/>
                    <a:lstStyle/>
                    <a:p>
                      <a:pPr algn="ctr" rtl="0" fontAlgn="ctr"/>
                      <a:r>
                        <a:rPr lang="en-US" sz="1200" u="none" strike="noStrike">
                          <a:effectLst/>
                        </a:rPr>
                        <a:t>2</a:t>
                      </a:r>
                      <a:endParaRPr lang="en-US" sz="1200" b="0" i="0" u="none" strike="noStrike">
                        <a:solidFill>
                          <a:srgbClr val="6A6A6A"/>
                        </a:solidFill>
                        <a:effectLst/>
                        <a:latin typeface="Arial" panose="020B0604020202020204" pitchFamily="34" charset="0"/>
                      </a:endParaRPr>
                    </a:p>
                  </a:txBody>
                  <a:tcPr marL="7620" marR="7620" marT="7620" marB="0" anchor="ctr"/>
                </a:tc>
                <a:tc>
                  <a:txBody>
                    <a:bodyPr/>
                    <a:lstStyle/>
                    <a:p>
                      <a:pPr algn="ctr" rtl="0" fontAlgn="b"/>
                      <a:r>
                        <a:rPr lang="en-US" sz="1200" u="none" strike="noStrike">
                          <a:effectLst/>
                        </a:rPr>
                        <a:t>0</a:t>
                      </a:r>
                      <a:endParaRPr lang="en-US" sz="1200" b="0" i="0" u="none" strike="noStrike">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a:effectLst/>
                        </a:rPr>
                        <a:t>0</a:t>
                      </a:r>
                      <a:endParaRPr lang="en-US" sz="1200" b="0" i="0" u="none" strike="noStrike">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a:effectLst/>
                        </a:rPr>
                        <a:t>9</a:t>
                      </a:r>
                      <a:endParaRPr lang="en-US" sz="1200" b="0" i="0" u="none" strike="noStrike">
                        <a:solidFill>
                          <a:srgbClr val="6A6A6A"/>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123168007"/>
                  </a:ext>
                </a:extLst>
              </a:tr>
              <a:tr h="273303">
                <a:tc>
                  <a:txBody>
                    <a:bodyPr/>
                    <a:lstStyle/>
                    <a:p>
                      <a:pPr algn="ctr" rtl="0" fontAlgn="ctr"/>
                      <a:r>
                        <a:rPr lang="en-US" sz="1200" u="none" strike="noStrike">
                          <a:effectLst/>
                        </a:rPr>
                        <a:t>0.00472”</a:t>
                      </a:r>
                      <a:endParaRPr lang="en-US" sz="1200" b="0" i="0" u="none" strike="noStrike">
                        <a:solidFill>
                          <a:srgbClr val="6A6A6A"/>
                        </a:solidFill>
                        <a:effectLst/>
                        <a:latin typeface="Arial" panose="020B0604020202020204" pitchFamily="34" charset="0"/>
                      </a:endParaRPr>
                    </a:p>
                  </a:txBody>
                  <a:tcPr marL="7620" marR="7620" marT="7620" marB="0" anchor="ctr"/>
                </a:tc>
                <a:tc>
                  <a:txBody>
                    <a:bodyPr/>
                    <a:lstStyle/>
                    <a:p>
                      <a:pPr algn="ctr" rtl="0" fontAlgn="ctr"/>
                      <a:r>
                        <a:rPr lang="en-US" sz="1200" u="none" strike="noStrike">
                          <a:effectLst/>
                        </a:rPr>
                        <a:t>120</a:t>
                      </a:r>
                      <a:endParaRPr lang="en-US" sz="1200" b="0" i="0" u="none" strike="noStrike">
                        <a:solidFill>
                          <a:srgbClr val="6A6A6A"/>
                        </a:solidFill>
                        <a:effectLst/>
                        <a:latin typeface="Arial" panose="020B0604020202020204" pitchFamily="34" charset="0"/>
                      </a:endParaRPr>
                    </a:p>
                  </a:txBody>
                  <a:tcPr marL="7620" marR="7620" marT="7620" marB="0" anchor="ctr"/>
                </a:tc>
                <a:tc>
                  <a:txBody>
                    <a:bodyPr/>
                    <a:lstStyle/>
                    <a:p>
                      <a:pPr algn="ctr" rtl="0" fontAlgn="b"/>
                      <a:r>
                        <a:rPr lang="en-US" sz="1200" u="none" strike="noStrike" dirty="0">
                          <a:effectLst/>
                        </a:rPr>
                        <a:t>3</a:t>
                      </a:r>
                      <a:endParaRPr lang="en-US" sz="1200" b="0" i="0" u="none" strike="noStrike" dirty="0">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a:effectLst/>
                        </a:rPr>
                        <a:t>2</a:t>
                      </a:r>
                      <a:endParaRPr lang="en-US" sz="1200" b="0" i="0" u="none" strike="noStrike">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a:effectLst/>
                        </a:rPr>
                        <a:t>0</a:t>
                      </a:r>
                      <a:endParaRPr lang="en-US" sz="1200" b="0" i="0" u="none" strike="noStrike">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a:effectLst/>
                        </a:rPr>
                        <a:t>9</a:t>
                      </a:r>
                      <a:endParaRPr lang="en-US" sz="1200" b="0" i="0" u="none" strike="noStrike">
                        <a:solidFill>
                          <a:srgbClr val="6A6A6A"/>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873573073"/>
                  </a:ext>
                </a:extLst>
              </a:tr>
              <a:tr h="273303">
                <a:tc>
                  <a:txBody>
                    <a:bodyPr/>
                    <a:lstStyle/>
                    <a:p>
                      <a:pPr algn="ctr" rtl="0" fontAlgn="ctr"/>
                      <a:r>
                        <a:rPr lang="en-US" sz="1200" u="none" strike="noStrike">
                          <a:effectLst/>
                        </a:rPr>
                        <a:t>0.00630”</a:t>
                      </a:r>
                      <a:endParaRPr lang="en-US" sz="1200" b="0" i="0" u="none" strike="noStrike">
                        <a:solidFill>
                          <a:srgbClr val="6A6A6A"/>
                        </a:solidFill>
                        <a:effectLst/>
                        <a:latin typeface="Arial" panose="020B0604020202020204" pitchFamily="34" charset="0"/>
                      </a:endParaRPr>
                    </a:p>
                  </a:txBody>
                  <a:tcPr marL="7620" marR="7620" marT="7620" marB="0" anchor="ctr"/>
                </a:tc>
                <a:tc>
                  <a:txBody>
                    <a:bodyPr/>
                    <a:lstStyle/>
                    <a:p>
                      <a:pPr algn="ctr" rtl="0" fontAlgn="ctr"/>
                      <a:r>
                        <a:rPr lang="en-US" sz="1200" u="none" strike="noStrike">
                          <a:effectLst/>
                        </a:rPr>
                        <a:t>160</a:t>
                      </a:r>
                      <a:endParaRPr lang="en-US" sz="1200" b="0" i="0" u="none" strike="noStrike">
                        <a:solidFill>
                          <a:srgbClr val="6A6A6A"/>
                        </a:solidFill>
                        <a:effectLst/>
                        <a:latin typeface="Arial" panose="020B0604020202020204" pitchFamily="34" charset="0"/>
                      </a:endParaRPr>
                    </a:p>
                  </a:txBody>
                  <a:tcPr marL="7620" marR="7620" marT="7620" marB="0" anchor="ctr"/>
                </a:tc>
                <a:tc>
                  <a:txBody>
                    <a:bodyPr/>
                    <a:lstStyle/>
                    <a:p>
                      <a:pPr algn="ctr" rtl="0" fontAlgn="b"/>
                      <a:r>
                        <a:rPr lang="en-US" sz="1200" u="none" strike="noStrike" dirty="0">
                          <a:effectLst/>
                        </a:rPr>
                        <a:t>4</a:t>
                      </a:r>
                      <a:endParaRPr lang="en-US" sz="1200" b="0" i="0" u="none" strike="noStrike" dirty="0">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a:effectLst/>
                        </a:rPr>
                        <a:t>2</a:t>
                      </a:r>
                      <a:endParaRPr lang="en-US" sz="1200" b="0" i="0" u="none" strike="noStrike">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a:effectLst/>
                        </a:rPr>
                        <a:t>0</a:t>
                      </a:r>
                      <a:endParaRPr lang="en-US" sz="1200" b="0" i="0" u="none" strike="noStrike">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dirty="0">
                          <a:effectLst/>
                        </a:rPr>
                        <a:t>9</a:t>
                      </a:r>
                      <a:endParaRPr lang="en-US" sz="1200" b="0" i="0" u="none" strike="noStrike" dirty="0">
                        <a:solidFill>
                          <a:srgbClr val="6A6A6A"/>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796288571"/>
                  </a:ext>
                </a:extLst>
              </a:tr>
              <a:tr h="273303">
                <a:tc>
                  <a:txBody>
                    <a:bodyPr/>
                    <a:lstStyle/>
                    <a:p>
                      <a:pPr algn="ctr" rtl="0" fontAlgn="ctr"/>
                      <a:r>
                        <a:rPr lang="en-US" sz="1200" u="none" strike="noStrike">
                          <a:effectLst/>
                        </a:rPr>
                        <a:t>0.00787”</a:t>
                      </a:r>
                      <a:endParaRPr lang="en-US" sz="1200" b="0" i="0" u="none" strike="noStrike">
                        <a:solidFill>
                          <a:srgbClr val="6A6A6A"/>
                        </a:solidFill>
                        <a:effectLst/>
                        <a:latin typeface="Arial" panose="020B0604020202020204" pitchFamily="34" charset="0"/>
                      </a:endParaRPr>
                    </a:p>
                  </a:txBody>
                  <a:tcPr marL="7620" marR="7620" marT="7620" marB="0" anchor="ctr"/>
                </a:tc>
                <a:tc>
                  <a:txBody>
                    <a:bodyPr/>
                    <a:lstStyle/>
                    <a:p>
                      <a:pPr algn="ctr" rtl="0" fontAlgn="ctr"/>
                      <a:r>
                        <a:rPr lang="en-US" sz="1200" u="none" strike="noStrike">
                          <a:effectLst/>
                        </a:rPr>
                        <a:t>200</a:t>
                      </a:r>
                      <a:endParaRPr lang="en-US" sz="1200" b="0" i="0" u="none" strike="noStrike">
                        <a:solidFill>
                          <a:srgbClr val="6A6A6A"/>
                        </a:solidFill>
                        <a:effectLst/>
                        <a:latin typeface="Arial" panose="020B0604020202020204" pitchFamily="34" charset="0"/>
                      </a:endParaRPr>
                    </a:p>
                  </a:txBody>
                  <a:tcPr marL="7620" marR="7620" marT="7620" marB="0" anchor="ctr"/>
                </a:tc>
                <a:tc>
                  <a:txBody>
                    <a:bodyPr/>
                    <a:lstStyle/>
                    <a:p>
                      <a:pPr algn="ctr" rtl="0" fontAlgn="b"/>
                      <a:r>
                        <a:rPr lang="en-US" sz="1200" u="none" strike="noStrike" dirty="0">
                          <a:effectLst/>
                        </a:rPr>
                        <a:t>5</a:t>
                      </a:r>
                      <a:endParaRPr lang="en-US" sz="1200" b="0" i="0" u="none" strike="noStrike" dirty="0">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dirty="0">
                          <a:effectLst/>
                        </a:rPr>
                        <a:t>7</a:t>
                      </a:r>
                      <a:endParaRPr lang="en-US" sz="1200" b="0" i="0" u="none" strike="noStrike" dirty="0">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a:effectLst/>
                        </a:rPr>
                        <a:t>0</a:t>
                      </a:r>
                      <a:endParaRPr lang="en-US" sz="1200" b="0" i="0" u="none" strike="noStrike">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a:effectLst/>
                        </a:rPr>
                        <a:t>9</a:t>
                      </a:r>
                      <a:endParaRPr lang="en-US" sz="1200" b="0" i="0" u="none" strike="noStrike">
                        <a:solidFill>
                          <a:srgbClr val="6A6A6A"/>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862137699"/>
                  </a:ext>
                </a:extLst>
              </a:tr>
              <a:tr h="273303">
                <a:tc>
                  <a:txBody>
                    <a:bodyPr/>
                    <a:lstStyle/>
                    <a:p>
                      <a:pPr algn="ctr" rtl="0" fontAlgn="ctr"/>
                      <a:r>
                        <a:rPr lang="en-US" sz="1200" u="none" strike="noStrike">
                          <a:effectLst/>
                        </a:rPr>
                        <a:t>0.00945”</a:t>
                      </a:r>
                      <a:endParaRPr lang="en-US" sz="1200" b="0" i="0" u="none" strike="noStrike">
                        <a:solidFill>
                          <a:srgbClr val="6A6A6A"/>
                        </a:solidFill>
                        <a:effectLst/>
                        <a:latin typeface="Arial" panose="020B0604020202020204" pitchFamily="34" charset="0"/>
                      </a:endParaRPr>
                    </a:p>
                  </a:txBody>
                  <a:tcPr marL="7620" marR="7620" marT="7620" marB="0" anchor="ctr"/>
                </a:tc>
                <a:tc>
                  <a:txBody>
                    <a:bodyPr/>
                    <a:lstStyle/>
                    <a:p>
                      <a:pPr algn="ctr" rtl="0" fontAlgn="ctr"/>
                      <a:r>
                        <a:rPr lang="en-US" sz="1200" u="none" strike="noStrike">
                          <a:effectLst/>
                        </a:rPr>
                        <a:t>240</a:t>
                      </a:r>
                      <a:endParaRPr lang="en-US" sz="1200" b="0" i="0" u="none" strike="noStrike">
                        <a:solidFill>
                          <a:srgbClr val="6A6A6A"/>
                        </a:solidFill>
                        <a:effectLst/>
                        <a:latin typeface="Arial" panose="020B0604020202020204" pitchFamily="34" charset="0"/>
                      </a:endParaRPr>
                    </a:p>
                  </a:txBody>
                  <a:tcPr marL="7620" marR="7620" marT="7620" marB="0" anchor="ctr"/>
                </a:tc>
                <a:tc>
                  <a:txBody>
                    <a:bodyPr/>
                    <a:lstStyle/>
                    <a:p>
                      <a:pPr algn="ctr" rtl="0" fontAlgn="b"/>
                      <a:r>
                        <a:rPr lang="en-US" sz="1200" u="none" strike="noStrike">
                          <a:effectLst/>
                        </a:rPr>
                        <a:t>6</a:t>
                      </a:r>
                      <a:endParaRPr lang="en-US" sz="1200" b="0" i="0" u="none" strike="noStrike">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dirty="0">
                          <a:effectLst/>
                        </a:rPr>
                        <a:t>7</a:t>
                      </a:r>
                      <a:endParaRPr lang="en-US" sz="1200" b="0" i="0" u="none" strike="noStrike" dirty="0">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dirty="0">
                          <a:effectLst/>
                        </a:rPr>
                        <a:t>0</a:t>
                      </a:r>
                      <a:endParaRPr lang="en-US" sz="1200" b="0" i="0" u="none" strike="noStrike" dirty="0">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dirty="0">
                          <a:effectLst/>
                        </a:rPr>
                        <a:t>9</a:t>
                      </a:r>
                      <a:endParaRPr lang="en-US" sz="1200" b="0" i="0" u="none" strike="noStrike" dirty="0">
                        <a:solidFill>
                          <a:srgbClr val="6A6A6A"/>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412244163"/>
                  </a:ext>
                </a:extLst>
              </a:tr>
              <a:tr h="273303">
                <a:tc>
                  <a:txBody>
                    <a:bodyPr/>
                    <a:lstStyle/>
                    <a:p>
                      <a:pPr algn="ctr" rtl="0" fontAlgn="ctr"/>
                      <a:r>
                        <a:rPr lang="en-US" sz="1200" u="none" strike="noStrike">
                          <a:effectLst/>
                        </a:rPr>
                        <a:t>0.0110”</a:t>
                      </a:r>
                      <a:endParaRPr lang="en-US" sz="1200" b="0" i="0" u="none" strike="noStrike">
                        <a:solidFill>
                          <a:srgbClr val="6A6A6A"/>
                        </a:solidFill>
                        <a:effectLst/>
                        <a:latin typeface="Arial" panose="020B0604020202020204" pitchFamily="34" charset="0"/>
                      </a:endParaRPr>
                    </a:p>
                  </a:txBody>
                  <a:tcPr marL="7620" marR="7620" marT="7620" marB="0" anchor="ctr"/>
                </a:tc>
                <a:tc>
                  <a:txBody>
                    <a:bodyPr/>
                    <a:lstStyle/>
                    <a:p>
                      <a:pPr algn="ctr" rtl="0" fontAlgn="ctr"/>
                      <a:r>
                        <a:rPr lang="en-US" sz="1200" u="none" strike="noStrike">
                          <a:effectLst/>
                        </a:rPr>
                        <a:t>280</a:t>
                      </a:r>
                      <a:endParaRPr lang="en-US" sz="1200" b="0" i="0" u="none" strike="noStrike">
                        <a:solidFill>
                          <a:srgbClr val="6A6A6A"/>
                        </a:solidFill>
                        <a:effectLst/>
                        <a:latin typeface="Arial" panose="020B0604020202020204" pitchFamily="34" charset="0"/>
                      </a:endParaRPr>
                    </a:p>
                  </a:txBody>
                  <a:tcPr marL="7620" marR="7620" marT="7620" marB="0" anchor="ctr"/>
                </a:tc>
                <a:tc>
                  <a:txBody>
                    <a:bodyPr/>
                    <a:lstStyle/>
                    <a:p>
                      <a:pPr algn="ctr" rtl="0" fontAlgn="b"/>
                      <a:r>
                        <a:rPr lang="en-US" sz="1200" u="none" strike="noStrike">
                          <a:effectLst/>
                        </a:rPr>
                        <a:t>7</a:t>
                      </a:r>
                      <a:endParaRPr lang="en-US" sz="1200" b="0" i="0" u="none" strike="noStrike">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a:effectLst/>
                        </a:rPr>
                        <a:t>9</a:t>
                      </a:r>
                      <a:endParaRPr lang="en-US" sz="1200" b="0" i="0" u="none" strike="noStrike">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u="none" strike="noStrike" dirty="0">
                          <a:effectLst/>
                        </a:rPr>
                        <a:t>1</a:t>
                      </a:r>
                      <a:endParaRPr lang="en-US" sz="1200" b="0" i="0" u="none" strike="noStrike" dirty="0">
                        <a:solidFill>
                          <a:srgbClr val="6A6A6A"/>
                        </a:solidFill>
                        <a:effectLst/>
                        <a:latin typeface="Arial" panose="020B0604020202020204" pitchFamily="34" charset="0"/>
                      </a:endParaRPr>
                    </a:p>
                  </a:txBody>
                  <a:tcPr marL="7620" marR="7620" marT="7620" marB="0" anchor="b"/>
                </a:tc>
                <a:tc>
                  <a:txBody>
                    <a:bodyPr/>
                    <a:lstStyle/>
                    <a:p>
                      <a:pPr algn="ctr" rtl="0" fontAlgn="b"/>
                      <a:r>
                        <a:rPr lang="en-US" sz="1200" b="0" i="0" u="none" strike="noStrike" dirty="0">
                          <a:solidFill>
                            <a:schemeClr val="tx1"/>
                          </a:solidFill>
                          <a:effectLst/>
                          <a:latin typeface="+mn-lt"/>
                        </a:rPr>
                        <a:t>9/216</a:t>
                      </a:r>
                    </a:p>
                  </a:txBody>
                  <a:tcPr marL="7620" marR="7620" marT="7620" marB="0" anchor="b"/>
                </a:tc>
                <a:extLst>
                  <a:ext uri="{0D108BD9-81ED-4DB2-BD59-A6C34878D82A}">
                    <a16:rowId xmlns:a16="http://schemas.microsoft.com/office/drawing/2014/main" val="1919027002"/>
                  </a:ext>
                </a:extLst>
              </a:tr>
            </a:tbl>
          </a:graphicData>
        </a:graphic>
      </p:graphicFrame>
    </p:spTree>
    <p:custDataLst>
      <p:tags r:id="rId1"/>
    </p:custDataLst>
    <p:extLst>
      <p:ext uri="{BB962C8B-B14F-4D97-AF65-F5344CB8AC3E}">
        <p14:creationId xmlns:p14="http://schemas.microsoft.com/office/powerpoint/2010/main" val="2243722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9" name="Rectangle 4">
            <a:extLst>
              <a:ext uri="{FF2B5EF4-FFF2-40B4-BE49-F238E27FC236}">
                <a16:creationId xmlns:a16="http://schemas.microsoft.com/office/drawing/2014/main" id="{BFA6B448-553C-4B73-B9D0-C2C7032472FC}"/>
              </a:ext>
            </a:extLst>
          </p:cNvPr>
          <p:cNvSpPr>
            <a:spLocks noChangeArrowheads="1"/>
          </p:cNvSpPr>
          <p:nvPr/>
        </p:nvSpPr>
        <p:spPr bwMode="auto">
          <a:xfrm>
            <a:off x="6188784" y="4335651"/>
            <a:ext cx="2230892"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7625" tIns="19050" rIns="47625" bIns="19050">
            <a:spAutoFit/>
          </a:bodyPr>
          <a:lstStyle/>
          <a:p>
            <a:pPr eaLnBrk="0" hangingPunct="0">
              <a:defRPr/>
            </a:pPr>
            <a:r>
              <a:rPr lang="en-US" dirty="0">
                <a:solidFill>
                  <a:schemeClr val="tx1">
                    <a:lumMod val="85000"/>
                    <a:lumOff val="15000"/>
                  </a:schemeClr>
                </a:solidFill>
              </a:rPr>
              <a:t>Qualification of NDE and in situ monitoring</a:t>
            </a:r>
          </a:p>
        </p:txBody>
      </p:sp>
      <p:sp>
        <p:nvSpPr>
          <p:cNvPr id="10" name="Rectangle 6">
            <a:extLst>
              <a:ext uri="{FF2B5EF4-FFF2-40B4-BE49-F238E27FC236}">
                <a16:creationId xmlns:a16="http://schemas.microsoft.com/office/drawing/2014/main" id="{613B1BEF-031B-4BFF-A707-8F14B4682243}"/>
              </a:ext>
            </a:extLst>
          </p:cNvPr>
          <p:cNvSpPr>
            <a:spLocks noChangeArrowheads="1"/>
          </p:cNvSpPr>
          <p:nvPr/>
        </p:nvSpPr>
        <p:spPr bwMode="auto">
          <a:xfrm>
            <a:off x="8530964" y="5496721"/>
            <a:ext cx="1480312"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7625" tIns="19050" rIns="47625" bIns="19050">
            <a:spAutoFit/>
          </a:bodyPr>
          <a:lstStyle/>
          <a:p>
            <a:pPr eaLnBrk="0" hangingPunct="0">
              <a:defRPr/>
            </a:pPr>
            <a:r>
              <a:rPr lang="en-US" dirty="0">
                <a:solidFill>
                  <a:schemeClr val="tx1">
                    <a:lumMod val="85000"/>
                    <a:lumOff val="15000"/>
                  </a:schemeClr>
                </a:solidFill>
              </a:rPr>
              <a:t>Certification framework</a:t>
            </a:r>
          </a:p>
        </p:txBody>
      </p:sp>
      <p:sp>
        <p:nvSpPr>
          <p:cNvPr id="11" name="Text Box 8">
            <a:extLst>
              <a:ext uri="{FF2B5EF4-FFF2-40B4-BE49-F238E27FC236}">
                <a16:creationId xmlns:a16="http://schemas.microsoft.com/office/drawing/2014/main" id="{6D7304B7-AD0A-4CDE-BF45-39D04D032E02}"/>
              </a:ext>
            </a:extLst>
          </p:cNvPr>
          <p:cNvSpPr txBox="1">
            <a:spLocks noChangeArrowheads="1"/>
          </p:cNvSpPr>
          <p:nvPr/>
        </p:nvSpPr>
        <p:spPr bwMode="auto">
          <a:xfrm>
            <a:off x="1428750" y="1646282"/>
            <a:ext cx="882115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dirty="0">
                <a:solidFill>
                  <a:srgbClr val="000000"/>
                </a:solidFill>
              </a:rPr>
              <a:t>We will discuss NASA’s interest in qualifying NDE and in situ monitoring methods for certification of AM space hardware.</a:t>
            </a:r>
          </a:p>
        </p:txBody>
      </p:sp>
      <p:pic>
        <p:nvPicPr>
          <p:cNvPr id="12" name="Picture 11">
            <a:extLst>
              <a:ext uri="{FF2B5EF4-FFF2-40B4-BE49-F238E27FC236}">
                <a16:creationId xmlns:a16="http://schemas.microsoft.com/office/drawing/2014/main" id="{9735AF13-C2EB-4192-A853-EF35DBE9FE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25289" y="4298822"/>
            <a:ext cx="2242166" cy="1197899"/>
          </a:xfrm>
          <a:prstGeom prst="rect">
            <a:avLst/>
          </a:prstGeom>
          <a:ln w="12700">
            <a:solidFill>
              <a:schemeClr val="tx1"/>
            </a:solidFill>
          </a:ln>
        </p:spPr>
      </p:pic>
      <p:pic>
        <p:nvPicPr>
          <p:cNvPr id="13" name="Picture 12">
            <a:extLst>
              <a:ext uri="{FF2B5EF4-FFF2-40B4-BE49-F238E27FC236}">
                <a16:creationId xmlns:a16="http://schemas.microsoft.com/office/drawing/2014/main" id="{B0D57056-913E-4207-B439-97609465D1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9659" y="5263768"/>
            <a:ext cx="2230892" cy="1197899"/>
          </a:xfrm>
          <a:prstGeom prst="rect">
            <a:avLst/>
          </a:prstGeom>
        </p:spPr>
      </p:pic>
      <p:pic>
        <p:nvPicPr>
          <p:cNvPr id="15" name="Picture 14">
            <a:extLst>
              <a:ext uri="{FF2B5EF4-FFF2-40B4-BE49-F238E27FC236}">
                <a16:creationId xmlns:a16="http://schemas.microsoft.com/office/drawing/2014/main" id="{F30503D3-AB4A-4527-A368-721AAA22B8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5240" y="3021656"/>
            <a:ext cx="1978720" cy="1313995"/>
          </a:xfrm>
          <a:prstGeom prst="rect">
            <a:avLst/>
          </a:prstGeom>
          <a:ln w="12700">
            <a:solidFill>
              <a:schemeClr val="tx1"/>
            </a:solidFill>
          </a:ln>
        </p:spPr>
      </p:pic>
      <p:sp>
        <p:nvSpPr>
          <p:cNvPr id="17" name="Rectangle 2">
            <a:extLst>
              <a:ext uri="{FF2B5EF4-FFF2-40B4-BE49-F238E27FC236}">
                <a16:creationId xmlns:a16="http://schemas.microsoft.com/office/drawing/2014/main" id="{A9FF95FC-D901-402D-8DE8-15A72FDB5471}"/>
              </a:ext>
            </a:extLst>
          </p:cNvPr>
          <p:cNvSpPr>
            <a:spLocks noChangeArrowheads="1"/>
          </p:cNvSpPr>
          <p:nvPr/>
        </p:nvSpPr>
        <p:spPr bwMode="auto">
          <a:xfrm>
            <a:off x="3822002" y="3121142"/>
            <a:ext cx="2048741"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7625" tIns="19050" rIns="47625" bIns="19050">
            <a:spAutoFit/>
          </a:bodyPr>
          <a:lstStyle/>
          <a:p>
            <a:pPr eaLnBrk="0" hangingPunct="0">
              <a:defRPr/>
            </a:pPr>
            <a:r>
              <a:rPr lang="en-US" dirty="0">
                <a:solidFill>
                  <a:schemeClr val="tx1">
                    <a:lumMod val="85000"/>
                    <a:lumOff val="15000"/>
                  </a:schemeClr>
                </a:solidFill>
              </a:rPr>
              <a:t>NASA’s involvement and approach</a:t>
            </a:r>
          </a:p>
        </p:txBody>
      </p:sp>
      <p:sp>
        <p:nvSpPr>
          <p:cNvPr id="18" name="Title 2">
            <a:extLst>
              <a:ext uri="{FF2B5EF4-FFF2-40B4-BE49-F238E27FC236}">
                <a16:creationId xmlns:a16="http://schemas.microsoft.com/office/drawing/2014/main" id="{7CBF27A6-68B9-4394-A084-D87BFC5DBD0B}"/>
              </a:ext>
            </a:extLst>
          </p:cNvPr>
          <p:cNvSpPr txBox="1">
            <a:spLocks/>
          </p:cNvSpPr>
          <p:nvPr/>
        </p:nvSpPr>
        <p:spPr>
          <a:xfrm>
            <a:off x="1428750" y="49659"/>
            <a:ext cx="9401175" cy="9085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rPr>
              <a:t>Qualification of In Situ Process Monitoring for Certification of AM Space Hardware</a:t>
            </a:r>
          </a:p>
        </p:txBody>
      </p:sp>
    </p:spTree>
    <p:custDataLst>
      <p:tags r:id="rId1"/>
    </p:custDataLst>
    <p:extLst>
      <p:ext uri="{BB962C8B-B14F-4D97-AF65-F5344CB8AC3E}">
        <p14:creationId xmlns:p14="http://schemas.microsoft.com/office/powerpoint/2010/main" val="1103072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DCABF02A-58AA-4DBC-823B-B21F938F2D9C}"/>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Modifications For Build # 2</a:t>
            </a:r>
          </a:p>
        </p:txBody>
      </p:sp>
      <p:sp>
        <p:nvSpPr>
          <p:cNvPr id="10" name="TextBox 9">
            <a:extLst>
              <a:ext uri="{FF2B5EF4-FFF2-40B4-BE49-F238E27FC236}">
                <a16:creationId xmlns:a16="http://schemas.microsoft.com/office/drawing/2014/main" id="{4D816FB3-4059-4BA8-95D8-C8800B5211DC}"/>
              </a:ext>
            </a:extLst>
          </p:cNvPr>
          <p:cNvSpPr txBox="1"/>
          <p:nvPr/>
        </p:nvSpPr>
        <p:spPr>
          <a:xfrm>
            <a:off x="114300" y="1527292"/>
            <a:ext cx="12048930" cy="769441"/>
          </a:xfrm>
          <a:prstGeom prst="rect">
            <a:avLst/>
          </a:prstGeom>
          <a:noFill/>
        </p:spPr>
        <p:txBody>
          <a:bodyPr wrap="square">
            <a:spAutoFit/>
          </a:bodyPr>
          <a:lstStyle/>
          <a:p>
            <a:pPr lvl="2"/>
            <a:r>
              <a:rPr lang="en-US" sz="2200" dirty="0">
                <a:ea typeface="Tahoma" panose="020B0604030504040204" pitchFamily="34" charset="0"/>
                <a:cs typeface="Tahoma" panose="020B0604030504040204" pitchFamily="34" charset="0"/>
              </a:rPr>
              <a:t>Previous designed defects’ thickness ranging from 2 to 7 layers (~40 microns/layer), new build with thickness ranging from 8 to 14 layers (320 – 560 microns) will be created</a:t>
            </a:r>
          </a:p>
        </p:txBody>
      </p:sp>
      <p:graphicFrame>
        <p:nvGraphicFramePr>
          <p:cNvPr id="11" name="Table 10">
            <a:extLst>
              <a:ext uri="{FF2B5EF4-FFF2-40B4-BE49-F238E27FC236}">
                <a16:creationId xmlns:a16="http://schemas.microsoft.com/office/drawing/2014/main" id="{689DB508-DABF-44E3-A066-575747488AA2}"/>
              </a:ext>
            </a:extLst>
          </p:cNvPr>
          <p:cNvGraphicFramePr>
            <a:graphicFrameLocks noGrp="1"/>
          </p:cNvGraphicFramePr>
          <p:nvPr>
            <p:extLst>
              <p:ext uri="{D42A27DB-BD31-4B8C-83A1-F6EECF244321}">
                <p14:modId xmlns:p14="http://schemas.microsoft.com/office/powerpoint/2010/main" val="1030584335"/>
              </p:ext>
            </p:extLst>
          </p:nvPr>
        </p:nvGraphicFramePr>
        <p:xfrm>
          <a:off x="1054819" y="4526816"/>
          <a:ext cx="4482819" cy="2179320"/>
        </p:xfrm>
        <a:graphic>
          <a:graphicData uri="http://schemas.openxmlformats.org/drawingml/2006/table">
            <a:tbl>
              <a:tblPr>
                <a:tableStyleId>{5C22544A-7EE6-4342-B048-85BDC9FD1C3A}</a:tableStyleId>
              </a:tblPr>
              <a:tblGrid>
                <a:gridCol w="889406">
                  <a:extLst>
                    <a:ext uri="{9D8B030D-6E8A-4147-A177-3AD203B41FA5}">
                      <a16:colId xmlns:a16="http://schemas.microsoft.com/office/drawing/2014/main" val="2529907143"/>
                    </a:ext>
                  </a:extLst>
                </a:gridCol>
                <a:gridCol w="1028889">
                  <a:extLst>
                    <a:ext uri="{9D8B030D-6E8A-4147-A177-3AD203B41FA5}">
                      <a16:colId xmlns:a16="http://schemas.microsoft.com/office/drawing/2014/main" val="3672298049"/>
                    </a:ext>
                  </a:extLst>
                </a:gridCol>
                <a:gridCol w="1250731">
                  <a:extLst>
                    <a:ext uri="{9D8B030D-6E8A-4147-A177-3AD203B41FA5}">
                      <a16:colId xmlns:a16="http://schemas.microsoft.com/office/drawing/2014/main" val="2836523711"/>
                    </a:ext>
                  </a:extLst>
                </a:gridCol>
                <a:gridCol w="1313793">
                  <a:extLst>
                    <a:ext uri="{9D8B030D-6E8A-4147-A177-3AD203B41FA5}">
                      <a16:colId xmlns:a16="http://schemas.microsoft.com/office/drawing/2014/main" val="2057049329"/>
                    </a:ext>
                  </a:extLst>
                </a:gridCol>
              </a:tblGrid>
              <a:tr h="792480">
                <a:tc>
                  <a:txBody>
                    <a:bodyPr/>
                    <a:lstStyle/>
                    <a:p>
                      <a:pPr algn="ctr" fontAlgn="ctr"/>
                      <a:r>
                        <a:rPr lang="en-US" sz="1200" u="none" strike="noStrike" dirty="0">
                          <a:effectLst/>
                        </a:rPr>
                        <a:t>All possible Defect Diameters</a:t>
                      </a:r>
                      <a:endParaRPr lang="en-US" sz="1200" b="0" i="0" u="none" strike="noStrike" dirty="0">
                        <a:solidFill>
                          <a:srgbClr val="2F5496"/>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All possible Thicknesses (in)</a:t>
                      </a:r>
                      <a:endParaRPr lang="en-US" sz="1200" b="0" i="0" u="none" strike="noStrike" dirty="0">
                        <a:solidFill>
                          <a:srgbClr val="2F5496"/>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Corresponding Thicknesses (µm)</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 Layers</a:t>
                      </a:r>
                      <a:endParaRPr lang="en-US"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391880150"/>
                  </a:ext>
                </a:extLst>
              </a:tr>
              <a:tr h="198120">
                <a:tc>
                  <a:txBody>
                    <a:bodyPr/>
                    <a:lstStyle/>
                    <a:p>
                      <a:pPr algn="ctr" fontAlgn="ctr"/>
                      <a:r>
                        <a:rPr lang="en-US" sz="1200" u="none" strike="noStrike">
                          <a:effectLst/>
                        </a:rPr>
                        <a:t>0.005"</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0.0126</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320</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8</a:t>
                      </a: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742057578"/>
                  </a:ext>
                </a:extLst>
              </a:tr>
              <a:tr h="198120">
                <a:tc>
                  <a:txBody>
                    <a:bodyPr/>
                    <a:lstStyle/>
                    <a:p>
                      <a:pPr algn="ctr" fontAlgn="ctr"/>
                      <a:r>
                        <a:rPr lang="en-US" sz="1200" u="none" strike="noStrike">
                          <a:effectLst/>
                        </a:rPr>
                        <a:t>0.01"</a:t>
                      </a:r>
                      <a:endParaRPr lang="en-US" sz="1200" b="0" i="0" u="none" strike="noStrike">
                        <a:solidFill>
                          <a:srgbClr val="2F5496"/>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0.01417</a:t>
                      </a:r>
                      <a:endParaRPr lang="en-US" sz="1200" b="0" i="0" u="none" strike="noStrike">
                        <a:solidFill>
                          <a:srgbClr val="2F5496"/>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360</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9</a:t>
                      </a: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686281561"/>
                  </a:ext>
                </a:extLst>
              </a:tr>
              <a:tr h="198120">
                <a:tc>
                  <a:txBody>
                    <a:bodyPr/>
                    <a:lstStyle/>
                    <a:p>
                      <a:pPr algn="ctr" fontAlgn="ctr"/>
                      <a:r>
                        <a:rPr lang="en-US" sz="1200" u="none" strike="noStrike" dirty="0">
                          <a:effectLst/>
                        </a:rPr>
                        <a:t>0.015"</a:t>
                      </a:r>
                      <a:endParaRPr lang="en-US"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0.01575</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400</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10</a:t>
                      </a: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198607200"/>
                  </a:ext>
                </a:extLst>
              </a:tr>
              <a:tr h="198120">
                <a:tc>
                  <a:txBody>
                    <a:bodyPr/>
                    <a:lstStyle/>
                    <a:p>
                      <a:pPr algn="ctr" fontAlgn="ctr"/>
                      <a:r>
                        <a:rPr lang="en-US" sz="1200" u="none" strike="noStrike">
                          <a:effectLst/>
                        </a:rPr>
                        <a:t>0.02"</a:t>
                      </a:r>
                      <a:endParaRPr lang="en-US" sz="1200" b="0" i="0" u="none" strike="noStrike">
                        <a:solidFill>
                          <a:srgbClr val="2F5496"/>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0.01732</a:t>
                      </a:r>
                      <a:endParaRPr lang="en-US" sz="1200" b="0" i="0" u="none" strike="noStrike">
                        <a:solidFill>
                          <a:srgbClr val="2F5496"/>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440</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11</a:t>
                      </a:r>
                      <a:endParaRPr lang="en-US"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890392746"/>
                  </a:ext>
                </a:extLst>
              </a:tr>
              <a:tr h="198120">
                <a:tc>
                  <a:txBody>
                    <a:bodyPr/>
                    <a:lstStyle/>
                    <a:p>
                      <a:pPr algn="ctr" fontAlgn="ctr"/>
                      <a:r>
                        <a:rPr lang="en-US" sz="1200" u="none" strike="noStrike">
                          <a:effectLst/>
                        </a:rPr>
                        <a:t>0.025"</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0.0189</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480</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12</a:t>
                      </a: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19414161"/>
                  </a:ext>
                </a:extLst>
              </a:tr>
              <a:tr h="198120">
                <a:tc>
                  <a:txBody>
                    <a:bodyPr/>
                    <a:lstStyle/>
                    <a:p>
                      <a:pPr algn="ctr" fontAlgn="ctr"/>
                      <a:r>
                        <a:rPr lang="en-US" sz="1200" u="none" strike="noStrike">
                          <a:effectLst/>
                        </a:rPr>
                        <a:t>0.03"</a:t>
                      </a:r>
                      <a:endParaRPr lang="en-US" sz="1200" b="0" i="0" u="none" strike="noStrike">
                        <a:solidFill>
                          <a:srgbClr val="2F5496"/>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0.02047</a:t>
                      </a:r>
                      <a:endParaRPr lang="en-US" sz="1200" b="0" i="0" u="none" strike="noStrike">
                        <a:solidFill>
                          <a:srgbClr val="2F5496"/>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520</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648914476"/>
                  </a:ext>
                </a:extLst>
              </a:tr>
              <a:tr h="198120">
                <a:tc>
                  <a:txBody>
                    <a:bodyPr/>
                    <a:lstStyle/>
                    <a:p>
                      <a:pPr algn="ctr" fontAlgn="ctr"/>
                      <a:r>
                        <a:rPr lang="en-US" sz="1200" u="none" strike="noStrike">
                          <a:effectLst/>
                        </a:rPr>
                        <a:t>0.035"</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0.02205</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a:effectLst/>
                        </a:rPr>
                        <a:t>560</a:t>
                      </a:r>
                      <a:endParaRPr lang="en-US" sz="12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200" u="none" strike="noStrike" dirty="0">
                          <a:effectLst/>
                        </a:rPr>
                        <a:t>14</a:t>
                      </a:r>
                      <a:endParaRPr lang="en-US" sz="12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692841006"/>
                  </a:ext>
                </a:extLst>
              </a:tr>
            </a:tbl>
          </a:graphicData>
        </a:graphic>
      </p:graphicFrame>
      <p:grpSp>
        <p:nvGrpSpPr>
          <p:cNvPr id="12" name="Group 11">
            <a:extLst>
              <a:ext uri="{FF2B5EF4-FFF2-40B4-BE49-F238E27FC236}">
                <a16:creationId xmlns:a16="http://schemas.microsoft.com/office/drawing/2014/main" id="{B9ED6C0E-355C-4838-A440-D71D230E1A54}"/>
              </a:ext>
            </a:extLst>
          </p:cNvPr>
          <p:cNvGrpSpPr/>
          <p:nvPr/>
        </p:nvGrpSpPr>
        <p:grpSpPr>
          <a:xfrm>
            <a:off x="6399962" y="2913791"/>
            <a:ext cx="4218307" cy="2825750"/>
            <a:chOff x="8467388" y="2403103"/>
            <a:chExt cx="4218307" cy="2825750"/>
          </a:xfrm>
        </p:grpSpPr>
        <p:sp>
          <p:nvSpPr>
            <p:cNvPr id="13" name="TextBox 2">
              <a:extLst>
                <a:ext uri="{FF2B5EF4-FFF2-40B4-BE49-F238E27FC236}">
                  <a16:creationId xmlns:a16="http://schemas.microsoft.com/office/drawing/2014/main" id="{F33A0D2E-9E20-46EC-B6F7-733E540FFEF7}"/>
                </a:ext>
              </a:extLst>
            </p:cNvPr>
            <p:cNvSpPr txBox="1"/>
            <p:nvPr/>
          </p:nvSpPr>
          <p:spPr>
            <a:xfrm>
              <a:off x="8747423" y="2403103"/>
              <a:ext cx="1382395" cy="4032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spcBef>
                  <a:spcPts val="0"/>
                </a:spcBef>
                <a:spcAft>
                  <a:spcPts val="0"/>
                </a:spcAft>
              </a:pPr>
              <a:r>
                <a:rPr lang="en-US" sz="1000" dirty="0">
                  <a:solidFill>
                    <a:srgbClr val="000000"/>
                  </a:solidFill>
                  <a:effectLst/>
                  <a:ea typeface="Times New Roman" panose="02020603050405020304" pitchFamily="18" charset="0"/>
                  <a:cs typeface="Times New Roman" panose="02020603050405020304" pitchFamily="18" charset="0"/>
                </a:rPr>
                <a:t>Ø0.490” x 1.0” Inspection Cylinder</a:t>
              </a:r>
              <a:endParaRPr lang="en-US" sz="1200" dirty="0">
                <a:effectLst/>
                <a:latin typeface="Times New Roman" panose="02020603050405020304" pitchFamily="18" charset="0"/>
                <a:ea typeface="Times New Roman" panose="02020603050405020304" pitchFamily="18" charset="0"/>
              </a:endParaRPr>
            </a:p>
          </p:txBody>
        </p:sp>
        <p:pic>
          <p:nvPicPr>
            <p:cNvPr id="17" name="Picture 16">
              <a:extLst>
                <a:ext uri="{FF2B5EF4-FFF2-40B4-BE49-F238E27FC236}">
                  <a16:creationId xmlns:a16="http://schemas.microsoft.com/office/drawing/2014/main" id="{106B24A8-A50F-4631-8CC5-126E014D362C}"/>
                </a:ext>
              </a:extLst>
            </p:cNvPr>
            <p:cNvPicPr/>
            <p:nvPr/>
          </p:nvPicPr>
          <p:blipFill>
            <a:blip r:embed="rId6" cstate="screen">
              <a:extLst>
                <a:ext uri="{28A0092B-C50C-407E-A947-70E740481C1C}">
                  <a14:useLocalDpi xmlns:a14="http://schemas.microsoft.com/office/drawing/2010/main"/>
                </a:ext>
              </a:extLst>
            </a:blip>
            <a:stretch>
              <a:fillRect/>
            </a:stretch>
          </p:blipFill>
          <p:spPr>
            <a:xfrm>
              <a:off x="8467388" y="3002543"/>
              <a:ext cx="1969135" cy="2226310"/>
            </a:xfrm>
            <a:prstGeom prst="rect">
              <a:avLst/>
            </a:prstGeom>
          </p:spPr>
        </p:pic>
        <p:pic>
          <p:nvPicPr>
            <p:cNvPr id="18" name="Picture 17">
              <a:extLst>
                <a:ext uri="{FF2B5EF4-FFF2-40B4-BE49-F238E27FC236}">
                  <a16:creationId xmlns:a16="http://schemas.microsoft.com/office/drawing/2014/main" id="{3376119C-41C4-4455-B8F4-8006B7CBA17A}"/>
                </a:ext>
              </a:extLst>
            </p:cNvPr>
            <p:cNvPicPr/>
            <p:nvPr/>
          </p:nvPicPr>
          <p:blipFill>
            <a:blip r:embed="rId7" cstate="screen">
              <a:extLst>
                <a:ext uri="{28A0092B-C50C-407E-A947-70E740481C1C}">
                  <a14:useLocalDpi xmlns:a14="http://schemas.microsoft.com/office/drawing/2010/main"/>
                </a:ext>
              </a:extLst>
            </a:blip>
            <a:stretch>
              <a:fillRect/>
            </a:stretch>
          </p:blipFill>
          <p:spPr>
            <a:xfrm>
              <a:off x="10454938" y="2939678"/>
              <a:ext cx="1089025" cy="2249805"/>
            </a:xfrm>
            <a:prstGeom prst="rect">
              <a:avLst/>
            </a:prstGeom>
          </p:spPr>
        </p:pic>
        <p:sp>
          <p:nvSpPr>
            <p:cNvPr id="19" name="TextBox 18">
              <a:extLst>
                <a:ext uri="{FF2B5EF4-FFF2-40B4-BE49-F238E27FC236}">
                  <a16:creationId xmlns:a16="http://schemas.microsoft.com/office/drawing/2014/main" id="{A074597D-404E-4A8A-BC88-518444962388}"/>
                </a:ext>
              </a:extLst>
            </p:cNvPr>
            <p:cNvSpPr txBox="1"/>
            <p:nvPr/>
          </p:nvSpPr>
          <p:spPr>
            <a:xfrm>
              <a:off x="11427468" y="4426893"/>
              <a:ext cx="1258227" cy="369332"/>
            </a:xfrm>
            <a:prstGeom prst="rect">
              <a:avLst/>
            </a:prstGeom>
            <a:noFill/>
          </p:spPr>
          <p:txBody>
            <a:bodyPr wrap="square" rtlCol="0">
              <a:spAutoFit/>
            </a:bodyPr>
            <a:lstStyle/>
            <a:p>
              <a:r>
                <a:rPr lang="en-US" dirty="0"/>
                <a:t>Plane 1</a:t>
              </a:r>
            </a:p>
          </p:txBody>
        </p:sp>
        <p:sp>
          <p:nvSpPr>
            <p:cNvPr id="20" name="TextBox 19">
              <a:extLst>
                <a:ext uri="{FF2B5EF4-FFF2-40B4-BE49-F238E27FC236}">
                  <a16:creationId xmlns:a16="http://schemas.microsoft.com/office/drawing/2014/main" id="{480CC063-5189-4D4D-85AB-C44DD871D945}"/>
                </a:ext>
              </a:extLst>
            </p:cNvPr>
            <p:cNvSpPr txBox="1"/>
            <p:nvPr/>
          </p:nvSpPr>
          <p:spPr>
            <a:xfrm>
              <a:off x="11427467" y="3153834"/>
              <a:ext cx="1258227" cy="369332"/>
            </a:xfrm>
            <a:prstGeom prst="rect">
              <a:avLst/>
            </a:prstGeom>
            <a:noFill/>
          </p:spPr>
          <p:txBody>
            <a:bodyPr wrap="square" rtlCol="0">
              <a:spAutoFit/>
            </a:bodyPr>
            <a:lstStyle/>
            <a:p>
              <a:r>
                <a:rPr lang="en-US" dirty="0"/>
                <a:t>Plane 7</a:t>
              </a:r>
            </a:p>
          </p:txBody>
        </p:sp>
      </p:grpSp>
      <p:pic>
        <p:nvPicPr>
          <p:cNvPr id="21" name="Picture 20">
            <a:extLst>
              <a:ext uri="{FF2B5EF4-FFF2-40B4-BE49-F238E27FC236}">
                <a16:creationId xmlns:a16="http://schemas.microsoft.com/office/drawing/2014/main" id="{9AE398A6-50CA-4439-8043-493CCD051F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76462" y="3405277"/>
            <a:ext cx="1038632" cy="2152860"/>
          </a:xfrm>
          <a:prstGeom prst="rect">
            <a:avLst/>
          </a:prstGeom>
        </p:spPr>
      </p:pic>
      <p:sp>
        <p:nvSpPr>
          <p:cNvPr id="22" name="TextBox 21">
            <a:extLst>
              <a:ext uri="{FF2B5EF4-FFF2-40B4-BE49-F238E27FC236}">
                <a16:creationId xmlns:a16="http://schemas.microsoft.com/office/drawing/2014/main" id="{EF5467B3-2F70-4866-AE63-28DFABB5FE8C}"/>
              </a:ext>
            </a:extLst>
          </p:cNvPr>
          <p:cNvSpPr txBox="1"/>
          <p:nvPr/>
        </p:nvSpPr>
        <p:spPr>
          <a:xfrm>
            <a:off x="244929" y="2927126"/>
            <a:ext cx="816914" cy="646331"/>
          </a:xfrm>
          <a:prstGeom prst="rect">
            <a:avLst/>
          </a:prstGeom>
          <a:noFill/>
        </p:spPr>
        <p:txBody>
          <a:bodyPr wrap="square" rtlCol="0">
            <a:spAutoFit/>
          </a:bodyPr>
          <a:lstStyle/>
          <a:p>
            <a:pPr algn="ctr"/>
            <a:r>
              <a:rPr lang="en-US" dirty="0"/>
              <a:t>Build 1</a:t>
            </a:r>
          </a:p>
        </p:txBody>
      </p:sp>
      <p:sp>
        <p:nvSpPr>
          <p:cNvPr id="23" name="TextBox 22">
            <a:extLst>
              <a:ext uri="{FF2B5EF4-FFF2-40B4-BE49-F238E27FC236}">
                <a16:creationId xmlns:a16="http://schemas.microsoft.com/office/drawing/2014/main" id="{C20ACCE7-1107-4AA3-9987-F79CB8DC7283}"/>
              </a:ext>
            </a:extLst>
          </p:cNvPr>
          <p:cNvSpPr txBox="1"/>
          <p:nvPr/>
        </p:nvSpPr>
        <p:spPr>
          <a:xfrm>
            <a:off x="145761" y="5234971"/>
            <a:ext cx="816914" cy="646331"/>
          </a:xfrm>
          <a:prstGeom prst="rect">
            <a:avLst/>
          </a:prstGeom>
          <a:noFill/>
        </p:spPr>
        <p:txBody>
          <a:bodyPr wrap="square" rtlCol="0">
            <a:spAutoFit/>
          </a:bodyPr>
          <a:lstStyle/>
          <a:p>
            <a:pPr algn="ctr"/>
            <a:r>
              <a:rPr lang="en-US" dirty="0"/>
              <a:t>Build 2</a:t>
            </a:r>
          </a:p>
        </p:txBody>
      </p:sp>
      <p:graphicFrame>
        <p:nvGraphicFramePr>
          <p:cNvPr id="24" name="Table 23">
            <a:extLst>
              <a:ext uri="{FF2B5EF4-FFF2-40B4-BE49-F238E27FC236}">
                <a16:creationId xmlns:a16="http://schemas.microsoft.com/office/drawing/2014/main" id="{F2127A0D-2A66-4E9A-B70B-DA495C1D5848}"/>
              </a:ext>
            </a:extLst>
          </p:cNvPr>
          <p:cNvGraphicFramePr>
            <a:graphicFrameLocks noGrp="1"/>
          </p:cNvGraphicFramePr>
          <p:nvPr>
            <p:extLst>
              <p:ext uri="{D42A27DB-BD31-4B8C-83A1-F6EECF244321}">
                <p14:modId xmlns:p14="http://schemas.microsoft.com/office/powerpoint/2010/main" val="1551359514"/>
              </p:ext>
            </p:extLst>
          </p:nvPr>
        </p:nvGraphicFramePr>
        <p:xfrm>
          <a:off x="1061842" y="2241426"/>
          <a:ext cx="4444265" cy="2249806"/>
        </p:xfrm>
        <a:graphic>
          <a:graphicData uri="http://schemas.openxmlformats.org/drawingml/2006/table">
            <a:tbl>
              <a:tblPr>
                <a:tableStyleId>{5C22544A-7EE6-4342-B048-85BDC9FD1C3A}</a:tableStyleId>
              </a:tblPr>
              <a:tblGrid>
                <a:gridCol w="885461">
                  <a:extLst>
                    <a:ext uri="{9D8B030D-6E8A-4147-A177-3AD203B41FA5}">
                      <a16:colId xmlns:a16="http://schemas.microsoft.com/office/drawing/2014/main" val="71184284"/>
                    </a:ext>
                  </a:extLst>
                </a:gridCol>
                <a:gridCol w="1010168">
                  <a:extLst>
                    <a:ext uri="{9D8B030D-6E8A-4147-A177-3AD203B41FA5}">
                      <a16:colId xmlns:a16="http://schemas.microsoft.com/office/drawing/2014/main" val="1390769449"/>
                    </a:ext>
                  </a:extLst>
                </a:gridCol>
                <a:gridCol w="1255863">
                  <a:extLst>
                    <a:ext uri="{9D8B030D-6E8A-4147-A177-3AD203B41FA5}">
                      <a16:colId xmlns:a16="http://schemas.microsoft.com/office/drawing/2014/main" val="2546876067"/>
                    </a:ext>
                  </a:extLst>
                </a:gridCol>
                <a:gridCol w="1292773">
                  <a:extLst>
                    <a:ext uri="{9D8B030D-6E8A-4147-A177-3AD203B41FA5}">
                      <a16:colId xmlns:a16="http://schemas.microsoft.com/office/drawing/2014/main" val="2188881949"/>
                    </a:ext>
                  </a:extLst>
                </a:gridCol>
              </a:tblGrid>
              <a:tr h="1002464">
                <a:tc>
                  <a:txBody>
                    <a:bodyPr/>
                    <a:lstStyle/>
                    <a:p>
                      <a:pPr algn="ctr" fontAlgn="ctr"/>
                      <a:r>
                        <a:rPr lang="en-US" sz="1200" u="none" strike="noStrike" dirty="0">
                          <a:solidFill>
                            <a:schemeClr val="tx1"/>
                          </a:solidFill>
                          <a:effectLst/>
                        </a:rPr>
                        <a:t>All possible Defect Diameters</a:t>
                      </a:r>
                      <a:endParaRPr lang="en-US" sz="1200" b="0"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en-US" sz="1200" u="none" strike="noStrike" dirty="0">
                          <a:solidFill>
                            <a:schemeClr val="tx1"/>
                          </a:solidFill>
                          <a:effectLst/>
                        </a:rPr>
                        <a:t>All possible Thicknesses (in)</a:t>
                      </a:r>
                    </a:p>
                    <a:p>
                      <a:pPr algn="ctr" fontAlgn="b"/>
                      <a:endParaRPr lang="en-US" sz="1200" b="0" i="0" u="none" strike="noStrike" dirty="0">
                        <a:solidFill>
                          <a:schemeClr val="tx1"/>
                        </a:solidFill>
                        <a:effectLst/>
                        <a:latin typeface="Calibri" panose="020F0502020204030204" pitchFamily="34" charset="0"/>
                      </a:endParaRPr>
                    </a:p>
                  </a:txBody>
                  <a:tcPr marL="7620" marR="7620" marT="7620" marB="0" anchor="b"/>
                </a:tc>
                <a:tc>
                  <a:txBody>
                    <a:bodyPr/>
                    <a:lstStyle/>
                    <a:p>
                      <a:pPr algn="ctr" fontAlgn="b"/>
                      <a:r>
                        <a:rPr lang="en-US" sz="1200" u="none" strike="noStrike" dirty="0">
                          <a:solidFill>
                            <a:schemeClr val="tx1"/>
                          </a:solidFill>
                          <a:effectLst/>
                        </a:rPr>
                        <a:t>Corresponding Thicknesses (µm)</a:t>
                      </a:r>
                    </a:p>
                    <a:p>
                      <a:pPr algn="ctr" fontAlgn="b"/>
                      <a:endParaRPr lang="en-US" sz="1200" b="0" i="0" u="none" strike="noStrike" dirty="0">
                        <a:solidFill>
                          <a:schemeClr val="tx1"/>
                        </a:solidFill>
                        <a:effectLst/>
                        <a:latin typeface="Calibri" panose="020F0502020204030204" pitchFamily="34" charset="0"/>
                      </a:endParaRPr>
                    </a:p>
                  </a:txBody>
                  <a:tcPr marL="7620" marR="7620" marT="7620" marB="0" anchor="b"/>
                </a:tc>
                <a:tc>
                  <a:txBody>
                    <a:bodyPr/>
                    <a:lstStyle/>
                    <a:p>
                      <a:pPr algn="ctr" fontAlgn="b"/>
                      <a:r>
                        <a:rPr lang="en-US" sz="1200" u="none" strike="noStrike" dirty="0">
                          <a:solidFill>
                            <a:schemeClr val="tx1"/>
                          </a:solidFill>
                          <a:effectLst/>
                        </a:rPr>
                        <a:t># Layers</a:t>
                      </a:r>
                    </a:p>
                    <a:p>
                      <a:pPr algn="ctr" fontAlgn="b"/>
                      <a:endParaRPr lang="en-US" sz="1200" u="none" strike="noStrike" dirty="0">
                        <a:solidFill>
                          <a:schemeClr val="tx1"/>
                        </a:solidFill>
                        <a:effectLst/>
                      </a:endParaRPr>
                    </a:p>
                    <a:p>
                      <a:pPr algn="ctr" fontAlgn="b"/>
                      <a:endParaRPr lang="en-US" sz="1200" u="none" strike="noStrike" dirty="0">
                        <a:solidFill>
                          <a:schemeClr val="tx1"/>
                        </a:solidFill>
                        <a:effectLst/>
                      </a:endParaRPr>
                    </a:p>
                    <a:p>
                      <a:pPr algn="ctr" fontAlgn="b"/>
                      <a:endParaRPr lang="en-US" sz="1200" u="none" strike="noStrike" dirty="0">
                        <a:solidFill>
                          <a:schemeClr val="tx1"/>
                        </a:solidFill>
                        <a:effectLst/>
                      </a:endParaRPr>
                    </a:p>
                  </a:txBody>
                  <a:tcPr marL="7620" marR="7620" marT="7620" marB="0" anchor="b"/>
                </a:tc>
                <a:extLst>
                  <a:ext uri="{0D108BD9-81ED-4DB2-BD59-A6C34878D82A}">
                    <a16:rowId xmlns:a16="http://schemas.microsoft.com/office/drawing/2014/main" val="368836634"/>
                  </a:ext>
                </a:extLst>
              </a:tr>
              <a:tr h="214267">
                <a:tc>
                  <a:txBody>
                    <a:bodyPr/>
                    <a:lstStyle/>
                    <a:p>
                      <a:pPr algn="ctr" fontAlgn="ctr"/>
                      <a:r>
                        <a:rPr lang="en-US" sz="1200" u="none" strike="noStrike" dirty="0">
                          <a:solidFill>
                            <a:schemeClr val="tx1"/>
                          </a:solidFill>
                          <a:effectLst/>
                          <a:latin typeface="+mn-lt"/>
                        </a:rPr>
                        <a:t>0.005"</a:t>
                      </a:r>
                      <a:endParaRPr lang="en-US" sz="1200" b="0" i="0" u="none" strike="noStrike" dirty="0">
                        <a:solidFill>
                          <a:schemeClr val="tx1"/>
                        </a:solidFill>
                        <a:effectLst/>
                        <a:latin typeface="+mn-lt"/>
                      </a:endParaRPr>
                    </a:p>
                  </a:txBody>
                  <a:tcPr marL="7620" marR="7620" marT="7620" marB="0" anchor="ctr"/>
                </a:tc>
                <a:tc>
                  <a:txBody>
                    <a:bodyPr/>
                    <a:lstStyle/>
                    <a:p>
                      <a:pPr algn="ctr" fontAlgn="b"/>
                      <a:r>
                        <a:rPr lang="en-US" sz="1200" b="0" i="0" u="none" strike="noStrike" dirty="0">
                          <a:solidFill>
                            <a:schemeClr val="tx1"/>
                          </a:solidFill>
                          <a:effectLst/>
                          <a:latin typeface="+mn-lt"/>
                        </a:rPr>
                        <a:t>  0.00472”</a:t>
                      </a:r>
                    </a:p>
                  </a:txBody>
                  <a:tcPr marL="7620" marR="7620" marT="7620" marB="0" anchor="b"/>
                </a:tc>
                <a:tc>
                  <a:txBody>
                    <a:bodyPr/>
                    <a:lstStyle/>
                    <a:p>
                      <a:pPr algn="ctr" rtl="0" fontAlgn="ctr"/>
                      <a:r>
                        <a:rPr lang="en-US" sz="1200" b="0" i="0" u="none" strike="noStrike" dirty="0">
                          <a:solidFill>
                            <a:schemeClr val="tx1"/>
                          </a:solidFill>
                          <a:effectLst/>
                          <a:latin typeface="+mn-lt"/>
                        </a:rPr>
                        <a:t>80</a:t>
                      </a:r>
                    </a:p>
                  </a:txBody>
                  <a:tcPr marL="7620" marR="7620" marT="7620" marB="0" anchor="ctr"/>
                </a:tc>
                <a:tc>
                  <a:txBody>
                    <a:bodyPr/>
                    <a:lstStyle/>
                    <a:p>
                      <a:pPr algn="ctr" fontAlgn="b"/>
                      <a:r>
                        <a:rPr lang="en-US" sz="1200" b="0" u="none" strike="noStrike" dirty="0">
                          <a:solidFill>
                            <a:schemeClr val="tx1"/>
                          </a:solidFill>
                          <a:effectLst/>
                          <a:latin typeface="+mn-lt"/>
                        </a:rPr>
                        <a:t>2</a:t>
                      </a:r>
                      <a:endParaRPr lang="en-US" sz="1200" b="0" i="0" u="none" strike="noStrike" dirty="0">
                        <a:solidFill>
                          <a:schemeClr val="tx1"/>
                        </a:solidFill>
                        <a:effectLst/>
                        <a:latin typeface="+mn-lt"/>
                      </a:endParaRPr>
                    </a:p>
                  </a:txBody>
                  <a:tcPr marL="7620" marR="7620" marT="7620" marB="0" anchor="b"/>
                </a:tc>
                <a:extLst>
                  <a:ext uri="{0D108BD9-81ED-4DB2-BD59-A6C34878D82A}">
                    <a16:rowId xmlns:a16="http://schemas.microsoft.com/office/drawing/2014/main" val="3220759507"/>
                  </a:ext>
                </a:extLst>
              </a:tr>
              <a:tr h="206615">
                <a:tc>
                  <a:txBody>
                    <a:bodyPr/>
                    <a:lstStyle/>
                    <a:p>
                      <a:pPr algn="ctr" fontAlgn="ctr"/>
                      <a:r>
                        <a:rPr lang="en-US" sz="1200" u="none" strike="noStrike" dirty="0">
                          <a:solidFill>
                            <a:schemeClr val="tx1"/>
                          </a:solidFill>
                          <a:effectLst/>
                          <a:latin typeface="+mn-lt"/>
                        </a:rPr>
                        <a:t>0.01"</a:t>
                      </a:r>
                      <a:endParaRPr lang="en-US" sz="1200" b="0" i="0" u="none" strike="noStrike" dirty="0">
                        <a:solidFill>
                          <a:schemeClr val="tx1"/>
                        </a:solidFill>
                        <a:effectLst/>
                        <a:latin typeface="+mn-lt"/>
                      </a:endParaRPr>
                    </a:p>
                  </a:txBody>
                  <a:tcPr marL="7620" marR="7620" marT="7620" marB="0" anchor="ctr"/>
                </a:tc>
                <a:tc>
                  <a:txBody>
                    <a:bodyPr/>
                    <a:lstStyle/>
                    <a:p>
                      <a:pPr algn="ctr" fontAlgn="b"/>
                      <a:r>
                        <a:rPr lang="en-US" sz="1200" b="0" i="0" u="none" strike="noStrike" dirty="0">
                          <a:solidFill>
                            <a:schemeClr val="tx1"/>
                          </a:solidFill>
                          <a:effectLst/>
                          <a:latin typeface="+mn-lt"/>
                        </a:rPr>
                        <a:t>0.00315”</a:t>
                      </a:r>
                    </a:p>
                  </a:txBody>
                  <a:tcPr marL="7620" marR="7620" marT="7620" marB="0" anchor="b"/>
                </a:tc>
                <a:tc>
                  <a:txBody>
                    <a:bodyPr/>
                    <a:lstStyle/>
                    <a:p>
                      <a:pPr algn="ctr" rtl="0" fontAlgn="ctr"/>
                      <a:r>
                        <a:rPr lang="en-US" sz="1200" b="0" i="0" u="none" strike="noStrike">
                          <a:solidFill>
                            <a:schemeClr val="tx1"/>
                          </a:solidFill>
                          <a:effectLst/>
                          <a:latin typeface="+mn-lt"/>
                        </a:rPr>
                        <a:t>120</a:t>
                      </a:r>
                    </a:p>
                  </a:txBody>
                  <a:tcPr marL="7620" marR="7620" marT="7620" marB="0" anchor="ctr"/>
                </a:tc>
                <a:tc>
                  <a:txBody>
                    <a:bodyPr/>
                    <a:lstStyle/>
                    <a:p>
                      <a:pPr algn="ctr" fontAlgn="b"/>
                      <a:r>
                        <a:rPr lang="en-US" sz="1200" b="0" i="0" u="none" strike="noStrike" dirty="0">
                          <a:solidFill>
                            <a:schemeClr val="tx1"/>
                          </a:solidFill>
                          <a:effectLst/>
                          <a:latin typeface="+mn-lt"/>
                        </a:rPr>
                        <a:t>3</a:t>
                      </a:r>
                    </a:p>
                  </a:txBody>
                  <a:tcPr marL="7620" marR="7620" marT="7620" marB="0" anchor="b"/>
                </a:tc>
                <a:extLst>
                  <a:ext uri="{0D108BD9-81ED-4DB2-BD59-A6C34878D82A}">
                    <a16:rowId xmlns:a16="http://schemas.microsoft.com/office/drawing/2014/main" val="504786255"/>
                  </a:ext>
                </a:extLst>
              </a:tr>
              <a:tr h="206615">
                <a:tc>
                  <a:txBody>
                    <a:bodyPr/>
                    <a:lstStyle/>
                    <a:p>
                      <a:pPr algn="ctr" fontAlgn="ctr"/>
                      <a:r>
                        <a:rPr lang="en-US" sz="1200" u="none" strike="noStrike" dirty="0">
                          <a:solidFill>
                            <a:schemeClr val="tx1"/>
                          </a:solidFill>
                          <a:effectLst/>
                          <a:latin typeface="+mn-lt"/>
                        </a:rPr>
                        <a:t>0.015"</a:t>
                      </a:r>
                      <a:endParaRPr lang="en-US" sz="1200" b="0" i="0" u="none" strike="noStrike" dirty="0">
                        <a:solidFill>
                          <a:schemeClr val="tx1"/>
                        </a:solidFill>
                        <a:effectLst/>
                        <a:latin typeface="+mn-lt"/>
                      </a:endParaRPr>
                    </a:p>
                  </a:txBody>
                  <a:tcPr marL="7620" marR="7620" marT="7620" marB="0" anchor="ctr"/>
                </a:tc>
                <a:tc>
                  <a:txBody>
                    <a:bodyPr/>
                    <a:lstStyle/>
                    <a:p>
                      <a:pPr algn="ctr" fontAlgn="b"/>
                      <a:r>
                        <a:rPr lang="en-US" sz="1200" b="0" i="0" u="none" strike="noStrike" dirty="0">
                          <a:solidFill>
                            <a:schemeClr val="tx1"/>
                          </a:solidFill>
                          <a:effectLst/>
                          <a:latin typeface="+mn-lt"/>
                        </a:rPr>
                        <a:t>0.00630”</a:t>
                      </a:r>
                    </a:p>
                  </a:txBody>
                  <a:tcPr marL="7620" marR="7620" marT="7620" marB="0" anchor="b"/>
                </a:tc>
                <a:tc>
                  <a:txBody>
                    <a:bodyPr/>
                    <a:lstStyle/>
                    <a:p>
                      <a:pPr algn="ctr" rtl="0" fontAlgn="ctr"/>
                      <a:r>
                        <a:rPr lang="en-US" sz="1200" b="0" i="0" u="none" strike="noStrike" dirty="0">
                          <a:solidFill>
                            <a:schemeClr val="tx1"/>
                          </a:solidFill>
                          <a:effectLst/>
                          <a:latin typeface="+mn-lt"/>
                        </a:rPr>
                        <a:t>160</a:t>
                      </a:r>
                    </a:p>
                  </a:txBody>
                  <a:tcPr marL="7620" marR="7620" marT="7620" marB="0" anchor="ctr"/>
                </a:tc>
                <a:tc>
                  <a:txBody>
                    <a:bodyPr/>
                    <a:lstStyle/>
                    <a:p>
                      <a:pPr algn="ctr" fontAlgn="b"/>
                      <a:r>
                        <a:rPr lang="en-US" sz="1200" b="0" i="0" u="none" strike="noStrike" dirty="0">
                          <a:solidFill>
                            <a:schemeClr val="tx1"/>
                          </a:solidFill>
                          <a:effectLst/>
                          <a:latin typeface="+mn-lt"/>
                        </a:rPr>
                        <a:t>4</a:t>
                      </a:r>
                    </a:p>
                  </a:txBody>
                  <a:tcPr marL="7620" marR="7620" marT="7620" marB="0" anchor="b"/>
                </a:tc>
                <a:extLst>
                  <a:ext uri="{0D108BD9-81ED-4DB2-BD59-A6C34878D82A}">
                    <a16:rowId xmlns:a16="http://schemas.microsoft.com/office/drawing/2014/main" val="373177725"/>
                  </a:ext>
                </a:extLst>
              </a:tr>
              <a:tr h="206615">
                <a:tc>
                  <a:txBody>
                    <a:bodyPr/>
                    <a:lstStyle/>
                    <a:p>
                      <a:pPr algn="ctr" fontAlgn="ctr"/>
                      <a:r>
                        <a:rPr lang="en-US" sz="1200" u="none" strike="noStrike">
                          <a:solidFill>
                            <a:schemeClr val="tx1"/>
                          </a:solidFill>
                          <a:effectLst/>
                          <a:latin typeface="+mn-lt"/>
                        </a:rPr>
                        <a:t>0.02"</a:t>
                      </a:r>
                      <a:endParaRPr lang="en-US" sz="1200" b="0" i="0" u="none" strike="noStrike">
                        <a:solidFill>
                          <a:schemeClr val="tx1"/>
                        </a:solidFill>
                        <a:effectLst/>
                        <a:latin typeface="+mn-lt"/>
                      </a:endParaRPr>
                    </a:p>
                  </a:txBody>
                  <a:tcPr marL="7620" marR="7620" marT="7620" marB="0" anchor="ctr"/>
                </a:tc>
                <a:tc>
                  <a:txBody>
                    <a:bodyPr/>
                    <a:lstStyle/>
                    <a:p>
                      <a:pPr algn="ctr" fontAlgn="ctr"/>
                      <a:r>
                        <a:rPr lang="en-US" sz="1200" b="0" i="0" u="none" strike="noStrike" dirty="0">
                          <a:solidFill>
                            <a:schemeClr val="tx1"/>
                          </a:solidFill>
                          <a:effectLst/>
                          <a:latin typeface="+mn-lt"/>
                        </a:rPr>
                        <a:t>0.00787”</a:t>
                      </a:r>
                    </a:p>
                  </a:txBody>
                  <a:tcPr marL="7620" marR="7620" marT="7620" marB="0" anchor="ctr"/>
                </a:tc>
                <a:tc>
                  <a:txBody>
                    <a:bodyPr/>
                    <a:lstStyle/>
                    <a:p>
                      <a:pPr algn="ctr" rtl="0" fontAlgn="ctr"/>
                      <a:r>
                        <a:rPr lang="en-US" sz="1200" b="0" i="0" u="none" strike="noStrike" dirty="0">
                          <a:solidFill>
                            <a:schemeClr val="tx1"/>
                          </a:solidFill>
                          <a:effectLst/>
                          <a:latin typeface="+mn-lt"/>
                        </a:rPr>
                        <a:t>200</a:t>
                      </a:r>
                    </a:p>
                  </a:txBody>
                  <a:tcPr marL="7620" marR="7620" marT="7620" marB="0" anchor="ctr"/>
                </a:tc>
                <a:tc>
                  <a:txBody>
                    <a:bodyPr/>
                    <a:lstStyle/>
                    <a:p>
                      <a:pPr algn="ctr" fontAlgn="b"/>
                      <a:r>
                        <a:rPr lang="en-US" sz="1200" b="0" i="0" u="none" strike="noStrike" dirty="0">
                          <a:solidFill>
                            <a:schemeClr val="tx1"/>
                          </a:solidFill>
                          <a:effectLst/>
                          <a:latin typeface="+mn-lt"/>
                        </a:rPr>
                        <a:t>5</a:t>
                      </a:r>
                    </a:p>
                  </a:txBody>
                  <a:tcPr marL="7620" marR="7620" marT="7620" marB="0" anchor="b"/>
                </a:tc>
                <a:extLst>
                  <a:ext uri="{0D108BD9-81ED-4DB2-BD59-A6C34878D82A}">
                    <a16:rowId xmlns:a16="http://schemas.microsoft.com/office/drawing/2014/main" val="754544414"/>
                  </a:ext>
                </a:extLst>
              </a:tr>
              <a:tr h="206615">
                <a:tc>
                  <a:txBody>
                    <a:bodyPr/>
                    <a:lstStyle/>
                    <a:p>
                      <a:pPr algn="ctr" fontAlgn="ctr"/>
                      <a:r>
                        <a:rPr lang="en-US" sz="1200" u="none" strike="noStrike">
                          <a:solidFill>
                            <a:schemeClr val="tx1"/>
                          </a:solidFill>
                          <a:effectLst/>
                          <a:latin typeface="+mn-lt"/>
                        </a:rPr>
                        <a:t>0.025"</a:t>
                      </a:r>
                      <a:endParaRPr lang="en-US" sz="1200" b="0" i="0" u="none" strike="noStrike">
                        <a:solidFill>
                          <a:schemeClr val="tx1"/>
                        </a:solidFill>
                        <a:effectLst/>
                        <a:latin typeface="+mn-lt"/>
                      </a:endParaRPr>
                    </a:p>
                  </a:txBody>
                  <a:tcPr marL="7620" marR="7620" marT="7620" marB="0" anchor="ctr"/>
                </a:tc>
                <a:tc>
                  <a:txBody>
                    <a:bodyPr/>
                    <a:lstStyle/>
                    <a:p>
                      <a:pPr algn="ctr" fontAlgn="b"/>
                      <a:r>
                        <a:rPr lang="en-US" sz="1200" b="0" i="0" u="none" strike="noStrike" dirty="0">
                          <a:solidFill>
                            <a:schemeClr val="tx1"/>
                          </a:solidFill>
                          <a:effectLst/>
                          <a:latin typeface="+mn-lt"/>
                        </a:rPr>
                        <a:t>0.00945”</a:t>
                      </a:r>
                    </a:p>
                  </a:txBody>
                  <a:tcPr marL="7620" marR="7620" marT="7620" marB="0" anchor="b"/>
                </a:tc>
                <a:tc>
                  <a:txBody>
                    <a:bodyPr/>
                    <a:lstStyle/>
                    <a:p>
                      <a:pPr algn="ctr" rtl="0" fontAlgn="ctr"/>
                      <a:r>
                        <a:rPr lang="en-US" sz="1200" b="0" i="0" u="none" strike="noStrike" dirty="0">
                          <a:solidFill>
                            <a:schemeClr val="tx1"/>
                          </a:solidFill>
                          <a:effectLst/>
                          <a:latin typeface="+mn-lt"/>
                        </a:rPr>
                        <a:t>240</a:t>
                      </a:r>
                    </a:p>
                  </a:txBody>
                  <a:tcPr marL="7620" marR="7620" marT="7620" marB="0" anchor="ctr"/>
                </a:tc>
                <a:tc>
                  <a:txBody>
                    <a:bodyPr/>
                    <a:lstStyle/>
                    <a:p>
                      <a:pPr algn="ctr" fontAlgn="b"/>
                      <a:r>
                        <a:rPr lang="en-US" sz="1200" b="0" i="0" u="none" strike="noStrike" dirty="0">
                          <a:solidFill>
                            <a:schemeClr val="tx1"/>
                          </a:solidFill>
                          <a:effectLst/>
                          <a:latin typeface="+mn-lt"/>
                        </a:rPr>
                        <a:t>6</a:t>
                      </a:r>
                    </a:p>
                  </a:txBody>
                  <a:tcPr marL="7620" marR="7620" marT="7620" marB="0" anchor="b"/>
                </a:tc>
                <a:extLst>
                  <a:ext uri="{0D108BD9-81ED-4DB2-BD59-A6C34878D82A}">
                    <a16:rowId xmlns:a16="http://schemas.microsoft.com/office/drawing/2014/main" val="1896328286"/>
                  </a:ext>
                </a:extLst>
              </a:tr>
              <a:tr h="206615">
                <a:tc>
                  <a:txBody>
                    <a:bodyPr/>
                    <a:lstStyle/>
                    <a:p>
                      <a:pPr algn="ctr" fontAlgn="ctr"/>
                      <a:r>
                        <a:rPr lang="en-US" sz="1200" u="none" strike="noStrike">
                          <a:solidFill>
                            <a:schemeClr val="tx1"/>
                          </a:solidFill>
                          <a:effectLst/>
                          <a:latin typeface="+mn-lt"/>
                        </a:rPr>
                        <a:t>0.03"</a:t>
                      </a:r>
                      <a:endParaRPr lang="en-US" sz="1200" b="0" i="0" u="none" strike="noStrike">
                        <a:solidFill>
                          <a:schemeClr val="tx1"/>
                        </a:solidFill>
                        <a:effectLst/>
                        <a:latin typeface="+mn-lt"/>
                      </a:endParaRPr>
                    </a:p>
                  </a:txBody>
                  <a:tcPr marL="7620" marR="7620" marT="7620" marB="0" anchor="ctr"/>
                </a:tc>
                <a:tc>
                  <a:txBody>
                    <a:bodyPr/>
                    <a:lstStyle/>
                    <a:p>
                      <a:pPr algn="ctr" fontAlgn="b"/>
                      <a:r>
                        <a:rPr lang="en-US" sz="1200" b="0" i="0" u="none" strike="noStrike" dirty="0">
                          <a:solidFill>
                            <a:schemeClr val="tx1"/>
                          </a:solidFill>
                          <a:effectLst/>
                          <a:latin typeface="+mn-lt"/>
                        </a:rPr>
                        <a:t>0.0110”</a:t>
                      </a:r>
                    </a:p>
                  </a:txBody>
                  <a:tcPr marL="7620" marR="7620" marT="7620" marB="0" anchor="b"/>
                </a:tc>
                <a:tc>
                  <a:txBody>
                    <a:bodyPr/>
                    <a:lstStyle/>
                    <a:p>
                      <a:pPr algn="ctr" rtl="0" fontAlgn="ctr"/>
                      <a:r>
                        <a:rPr lang="en-US" sz="1200" b="0" i="0" u="none" strike="noStrike" dirty="0">
                          <a:solidFill>
                            <a:schemeClr val="tx1"/>
                          </a:solidFill>
                          <a:effectLst/>
                          <a:latin typeface="+mn-lt"/>
                        </a:rPr>
                        <a:t>280</a:t>
                      </a:r>
                    </a:p>
                  </a:txBody>
                  <a:tcPr marL="7620" marR="7620" marT="7620" marB="0" anchor="ctr"/>
                </a:tc>
                <a:tc>
                  <a:txBody>
                    <a:bodyPr/>
                    <a:lstStyle/>
                    <a:p>
                      <a:pPr algn="ctr" fontAlgn="b"/>
                      <a:r>
                        <a:rPr lang="en-US" sz="1200" b="0" i="0" u="none" strike="noStrike" dirty="0">
                          <a:solidFill>
                            <a:schemeClr val="tx1"/>
                          </a:solidFill>
                          <a:effectLst/>
                          <a:latin typeface="+mn-lt"/>
                        </a:rPr>
                        <a:t>7</a:t>
                      </a:r>
                    </a:p>
                  </a:txBody>
                  <a:tcPr marL="7620" marR="7620" marT="7620" marB="0" anchor="b"/>
                </a:tc>
                <a:extLst>
                  <a:ext uri="{0D108BD9-81ED-4DB2-BD59-A6C34878D82A}">
                    <a16:rowId xmlns:a16="http://schemas.microsoft.com/office/drawing/2014/main" val="806270382"/>
                  </a:ext>
                </a:extLst>
              </a:tr>
            </a:tbl>
          </a:graphicData>
        </a:graphic>
      </p:graphicFrame>
    </p:spTree>
    <p:custDataLst>
      <p:tags r:id="rId1"/>
    </p:custDataLst>
    <p:extLst>
      <p:ext uri="{BB962C8B-B14F-4D97-AF65-F5344CB8AC3E}">
        <p14:creationId xmlns:p14="http://schemas.microsoft.com/office/powerpoint/2010/main" val="1170127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E502C328-7AC2-4FFE-8447-CA5BE3211338}"/>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Build 2 Defect Samples Design</a:t>
            </a:r>
          </a:p>
        </p:txBody>
      </p:sp>
      <p:sp>
        <p:nvSpPr>
          <p:cNvPr id="10" name="TextBox 2">
            <a:extLst>
              <a:ext uri="{FF2B5EF4-FFF2-40B4-BE49-F238E27FC236}">
                <a16:creationId xmlns:a16="http://schemas.microsoft.com/office/drawing/2014/main" id="{B599BE53-1674-482D-91E6-5C48BC0B8D53}"/>
              </a:ext>
            </a:extLst>
          </p:cNvPr>
          <p:cNvSpPr txBox="1"/>
          <p:nvPr/>
        </p:nvSpPr>
        <p:spPr>
          <a:xfrm>
            <a:off x="5506388" y="1413808"/>
            <a:ext cx="4371702" cy="23368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Defect Layer Cross Sections (Top View)</a:t>
            </a:r>
            <a:endParaRPr lang="en-US" sz="1200">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81730EE6-0EC3-409A-B3BD-2D384922C215}"/>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06430" y="4469191"/>
            <a:ext cx="2208391" cy="2025053"/>
          </a:xfrm>
          <a:prstGeom prst="rect">
            <a:avLst/>
          </a:prstGeom>
          <a:ln>
            <a:solidFill>
              <a:srgbClr val="051B3F"/>
            </a:solidFill>
          </a:ln>
        </p:spPr>
      </p:pic>
      <p:pic>
        <p:nvPicPr>
          <p:cNvPr id="12" name="Picture 11">
            <a:extLst>
              <a:ext uri="{FF2B5EF4-FFF2-40B4-BE49-F238E27FC236}">
                <a16:creationId xmlns:a16="http://schemas.microsoft.com/office/drawing/2014/main" id="{2A35C2F9-4A33-4788-9309-2F1437FD959C}"/>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6676351" y="4469191"/>
            <a:ext cx="2057832" cy="2025039"/>
          </a:xfrm>
          <a:prstGeom prst="rect">
            <a:avLst/>
          </a:prstGeom>
          <a:ln>
            <a:solidFill>
              <a:srgbClr val="051B3F"/>
            </a:solidFill>
          </a:ln>
        </p:spPr>
      </p:pic>
      <p:pic>
        <p:nvPicPr>
          <p:cNvPr id="13" name="Picture 12">
            <a:extLst>
              <a:ext uri="{FF2B5EF4-FFF2-40B4-BE49-F238E27FC236}">
                <a16:creationId xmlns:a16="http://schemas.microsoft.com/office/drawing/2014/main" id="{E0328BAA-1292-40B0-811A-8327F39F9448}"/>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9213546" y="1957536"/>
            <a:ext cx="2120609" cy="2025657"/>
          </a:xfrm>
          <a:prstGeom prst="rect">
            <a:avLst/>
          </a:prstGeom>
          <a:ln>
            <a:solidFill>
              <a:srgbClr val="051B3F"/>
            </a:solidFill>
          </a:ln>
        </p:spPr>
      </p:pic>
      <p:pic>
        <p:nvPicPr>
          <p:cNvPr id="15" name="Picture 14">
            <a:extLst>
              <a:ext uri="{FF2B5EF4-FFF2-40B4-BE49-F238E27FC236}">
                <a16:creationId xmlns:a16="http://schemas.microsoft.com/office/drawing/2014/main" id="{B97C8934-4036-455B-906D-F5B107F1958C}"/>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3921767" y="1957536"/>
            <a:ext cx="2377713" cy="2025461"/>
          </a:xfrm>
          <a:prstGeom prst="rect">
            <a:avLst/>
          </a:prstGeom>
          <a:ln>
            <a:solidFill>
              <a:srgbClr val="051B3F"/>
            </a:solidFill>
          </a:ln>
        </p:spPr>
      </p:pic>
      <p:pic>
        <p:nvPicPr>
          <p:cNvPr id="17" name="Picture 16">
            <a:extLst>
              <a:ext uri="{FF2B5EF4-FFF2-40B4-BE49-F238E27FC236}">
                <a16:creationId xmlns:a16="http://schemas.microsoft.com/office/drawing/2014/main" id="{BF19128C-D55E-448C-AAE0-4AAE77046071}"/>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6509712" y="1957536"/>
            <a:ext cx="2391109" cy="2024730"/>
          </a:xfrm>
          <a:prstGeom prst="rect">
            <a:avLst/>
          </a:prstGeom>
          <a:ln>
            <a:solidFill>
              <a:srgbClr val="051B3F"/>
            </a:solidFill>
          </a:ln>
        </p:spPr>
      </p:pic>
      <p:pic>
        <p:nvPicPr>
          <p:cNvPr id="18" name="Picture 17">
            <a:extLst>
              <a:ext uri="{FF2B5EF4-FFF2-40B4-BE49-F238E27FC236}">
                <a16:creationId xmlns:a16="http://schemas.microsoft.com/office/drawing/2014/main" id="{60E00850-5B70-469C-8E88-F952CA90A8F4}"/>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9245901" y="4469191"/>
            <a:ext cx="2055899" cy="2025666"/>
          </a:xfrm>
          <a:prstGeom prst="rect">
            <a:avLst/>
          </a:prstGeom>
          <a:ln>
            <a:solidFill>
              <a:srgbClr val="051B3F"/>
            </a:solidFill>
          </a:ln>
        </p:spPr>
      </p:pic>
      <p:sp>
        <p:nvSpPr>
          <p:cNvPr id="19" name="TextBox 2">
            <a:extLst>
              <a:ext uri="{FF2B5EF4-FFF2-40B4-BE49-F238E27FC236}">
                <a16:creationId xmlns:a16="http://schemas.microsoft.com/office/drawing/2014/main" id="{717F2242-4162-4191-B280-BB24F737E58C}"/>
              </a:ext>
            </a:extLst>
          </p:cNvPr>
          <p:cNvSpPr txBox="1"/>
          <p:nvPr/>
        </p:nvSpPr>
        <p:spPr>
          <a:xfrm>
            <a:off x="7327181" y="1658218"/>
            <a:ext cx="756172" cy="270061"/>
          </a:xfrm>
          <a:prstGeom prst="rect">
            <a:avLst/>
          </a:prstGeom>
          <a:solidFill>
            <a:schemeClr val="accent2">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Plane 2</a:t>
            </a:r>
            <a:endParaRPr lang="en-US" sz="1200">
              <a:effectLst/>
              <a:latin typeface="Times New Roman" panose="02020603050405020304" pitchFamily="18" charset="0"/>
              <a:ea typeface="Times New Roman" panose="02020603050405020304" pitchFamily="18" charset="0"/>
            </a:endParaRPr>
          </a:p>
        </p:txBody>
      </p:sp>
      <p:sp>
        <p:nvSpPr>
          <p:cNvPr id="20" name="TextBox 2">
            <a:extLst>
              <a:ext uri="{FF2B5EF4-FFF2-40B4-BE49-F238E27FC236}">
                <a16:creationId xmlns:a16="http://schemas.microsoft.com/office/drawing/2014/main" id="{7ECD9369-0B0D-4F66-9A10-8859ED980E01}"/>
              </a:ext>
            </a:extLst>
          </p:cNvPr>
          <p:cNvSpPr txBox="1"/>
          <p:nvPr/>
        </p:nvSpPr>
        <p:spPr>
          <a:xfrm>
            <a:off x="9895765" y="1658218"/>
            <a:ext cx="756172" cy="270061"/>
          </a:xfrm>
          <a:prstGeom prst="rect">
            <a:avLst/>
          </a:prstGeom>
          <a:solidFill>
            <a:schemeClr val="accent2">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Plane 3</a:t>
            </a:r>
            <a:endParaRPr lang="en-US" sz="1200">
              <a:effectLst/>
              <a:latin typeface="Times New Roman" panose="02020603050405020304" pitchFamily="18" charset="0"/>
              <a:ea typeface="Times New Roman" panose="02020603050405020304" pitchFamily="18" charset="0"/>
            </a:endParaRPr>
          </a:p>
        </p:txBody>
      </p:sp>
      <p:sp>
        <p:nvSpPr>
          <p:cNvPr id="21" name="TextBox 2">
            <a:extLst>
              <a:ext uri="{FF2B5EF4-FFF2-40B4-BE49-F238E27FC236}">
                <a16:creationId xmlns:a16="http://schemas.microsoft.com/office/drawing/2014/main" id="{424FFF99-64AB-4CE2-8322-FE0455164B29}"/>
              </a:ext>
            </a:extLst>
          </p:cNvPr>
          <p:cNvSpPr txBox="1"/>
          <p:nvPr/>
        </p:nvSpPr>
        <p:spPr>
          <a:xfrm>
            <a:off x="4732540" y="4178424"/>
            <a:ext cx="756172" cy="270061"/>
          </a:xfrm>
          <a:prstGeom prst="rect">
            <a:avLst/>
          </a:prstGeom>
          <a:solidFill>
            <a:schemeClr val="accent2">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Plane 5</a:t>
            </a:r>
            <a:endParaRPr lang="en-US" sz="1200">
              <a:effectLst/>
              <a:latin typeface="Times New Roman" panose="02020603050405020304" pitchFamily="18" charset="0"/>
              <a:ea typeface="Times New Roman" panose="02020603050405020304" pitchFamily="18" charset="0"/>
            </a:endParaRPr>
          </a:p>
        </p:txBody>
      </p:sp>
      <p:sp>
        <p:nvSpPr>
          <p:cNvPr id="22" name="TextBox 2">
            <a:extLst>
              <a:ext uri="{FF2B5EF4-FFF2-40B4-BE49-F238E27FC236}">
                <a16:creationId xmlns:a16="http://schemas.microsoft.com/office/drawing/2014/main" id="{6744DDF1-D7CA-4E5C-BBF2-6DE2D844AEA3}"/>
              </a:ext>
            </a:extLst>
          </p:cNvPr>
          <p:cNvSpPr txBox="1"/>
          <p:nvPr/>
        </p:nvSpPr>
        <p:spPr>
          <a:xfrm>
            <a:off x="7327181" y="4178424"/>
            <a:ext cx="756172" cy="270061"/>
          </a:xfrm>
          <a:prstGeom prst="rect">
            <a:avLst/>
          </a:prstGeom>
          <a:solidFill>
            <a:schemeClr val="accent2">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Plane 6</a:t>
            </a:r>
            <a:endParaRPr lang="en-US" sz="1200">
              <a:effectLst/>
              <a:latin typeface="Times New Roman" panose="02020603050405020304" pitchFamily="18" charset="0"/>
              <a:ea typeface="Times New Roman" panose="02020603050405020304" pitchFamily="18" charset="0"/>
            </a:endParaRPr>
          </a:p>
        </p:txBody>
      </p:sp>
      <p:sp>
        <p:nvSpPr>
          <p:cNvPr id="23" name="TextBox 2">
            <a:extLst>
              <a:ext uri="{FF2B5EF4-FFF2-40B4-BE49-F238E27FC236}">
                <a16:creationId xmlns:a16="http://schemas.microsoft.com/office/drawing/2014/main" id="{AC43D18A-BE28-4929-B618-38A14C3C1236}"/>
              </a:ext>
            </a:extLst>
          </p:cNvPr>
          <p:cNvSpPr txBox="1"/>
          <p:nvPr/>
        </p:nvSpPr>
        <p:spPr>
          <a:xfrm>
            <a:off x="4732540" y="1658218"/>
            <a:ext cx="756172" cy="270061"/>
          </a:xfrm>
          <a:prstGeom prst="rect">
            <a:avLst/>
          </a:prstGeom>
          <a:solidFill>
            <a:schemeClr val="accent2">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Plane 1</a:t>
            </a:r>
            <a:endParaRPr lang="en-US" sz="1200">
              <a:effectLst/>
              <a:latin typeface="Times New Roman" panose="02020603050405020304" pitchFamily="18" charset="0"/>
              <a:ea typeface="Times New Roman" panose="02020603050405020304" pitchFamily="18" charset="0"/>
            </a:endParaRPr>
          </a:p>
        </p:txBody>
      </p:sp>
      <p:sp>
        <p:nvSpPr>
          <p:cNvPr id="24" name="TextBox 2">
            <a:extLst>
              <a:ext uri="{FF2B5EF4-FFF2-40B4-BE49-F238E27FC236}">
                <a16:creationId xmlns:a16="http://schemas.microsoft.com/office/drawing/2014/main" id="{EE93C78D-75AE-4D2E-AB67-57B231E81D01}"/>
              </a:ext>
            </a:extLst>
          </p:cNvPr>
          <p:cNvSpPr txBox="1"/>
          <p:nvPr/>
        </p:nvSpPr>
        <p:spPr>
          <a:xfrm>
            <a:off x="9895765" y="4178424"/>
            <a:ext cx="756172" cy="270061"/>
          </a:xfrm>
          <a:prstGeom prst="rect">
            <a:avLst/>
          </a:prstGeom>
          <a:solidFill>
            <a:schemeClr val="accent2">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Plane 7</a:t>
            </a:r>
            <a:endParaRPr lang="en-US" sz="1200">
              <a:effectLst/>
              <a:latin typeface="Times New Roman" panose="02020603050405020304" pitchFamily="18" charset="0"/>
              <a:ea typeface="Times New Roman" panose="02020603050405020304" pitchFamily="18" charset="0"/>
            </a:endParaRPr>
          </a:p>
        </p:txBody>
      </p:sp>
      <p:pic>
        <p:nvPicPr>
          <p:cNvPr id="25" name="Picture 24">
            <a:extLst>
              <a:ext uri="{FF2B5EF4-FFF2-40B4-BE49-F238E27FC236}">
                <a16:creationId xmlns:a16="http://schemas.microsoft.com/office/drawing/2014/main" id="{2FF933D4-2E3B-46D0-97C5-8AFF653E9849}"/>
              </a:ext>
            </a:extLst>
          </p:cNvPr>
          <p:cNvPicPr>
            <a:picLocks noChangeAspect="1"/>
          </p:cNvPicPr>
          <p:nvPr/>
        </p:nvPicPr>
        <p:blipFill>
          <a:blip r:embed="rId12">
            <a:extLst>
              <a:ext uri="{28A0092B-C50C-407E-A947-70E740481C1C}">
                <a14:useLocalDpi xmlns:a14="http://schemas.microsoft.com/office/drawing/2010/main"/>
              </a:ext>
            </a:extLst>
          </a:blip>
          <a:srcRect/>
          <a:stretch/>
        </p:blipFill>
        <p:spPr>
          <a:xfrm>
            <a:off x="1491469" y="4469191"/>
            <a:ext cx="2095421" cy="2025053"/>
          </a:xfrm>
          <a:prstGeom prst="rect">
            <a:avLst/>
          </a:prstGeom>
          <a:ln>
            <a:solidFill>
              <a:srgbClr val="051B3F"/>
            </a:solidFill>
          </a:ln>
        </p:spPr>
      </p:pic>
      <p:sp>
        <p:nvSpPr>
          <p:cNvPr id="26" name="TextBox 2">
            <a:extLst>
              <a:ext uri="{FF2B5EF4-FFF2-40B4-BE49-F238E27FC236}">
                <a16:creationId xmlns:a16="http://schemas.microsoft.com/office/drawing/2014/main" id="{3EC69B50-31B2-434A-8441-033E0FBA99A1}"/>
              </a:ext>
            </a:extLst>
          </p:cNvPr>
          <p:cNvSpPr txBox="1"/>
          <p:nvPr/>
        </p:nvSpPr>
        <p:spPr>
          <a:xfrm>
            <a:off x="2161094" y="4178424"/>
            <a:ext cx="756172" cy="270061"/>
          </a:xfrm>
          <a:prstGeom prst="rect">
            <a:avLst/>
          </a:prstGeom>
          <a:solidFill>
            <a:schemeClr val="accent2">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Plane 4</a:t>
            </a:r>
            <a:endParaRPr lang="en-US" sz="1200">
              <a:effectLst/>
              <a:latin typeface="Times New Roman" panose="02020603050405020304" pitchFamily="18" charset="0"/>
              <a:ea typeface="Times New Roman" panose="02020603050405020304" pitchFamily="18" charset="0"/>
            </a:endParaRPr>
          </a:p>
        </p:txBody>
      </p:sp>
      <p:grpSp>
        <p:nvGrpSpPr>
          <p:cNvPr id="27" name="Group 26">
            <a:extLst>
              <a:ext uri="{FF2B5EF4-FFF2-40B4-BE49-F238E27FC236}">
                <a16:creationId xmlns:a16="http://schemas.microsoft.com/office/drawing/2014/main" id="{833BA061-E4C4-455B-A94C-30CCCFAFD7E0}"/>
              </a:ext>
            </a:extLst>
          </p:cNvPr>
          <p:cNvGrpSpPr>
            <a:grpSpLocks noChangeAspect="1"/>
          </p:cNvGrpSpPr>
          <p:nvPr/>
        </p:nvGrpSpPr>
        <p:grpSpPr>
          <a:xfrm>
            <a:off x="409833" y="1748954"/>
            <a:ext cx="3575094" cy="2386409"/>
            <a:chOff x="370943" y="1417217"/>
            <a:chExt cx="3016993" cy="2013870"/>
          </a:xfrm>
        </p:grpSpPr>
        <p:sp>
          <p:nvSpPr>
            <p:cNvPr id="28" name="TextBox 2">
              <a:extLst>
                <a:ext uri="{FF2B5EF4-FFF2-40B4-BE49-F238E27FC236}">
                  <a16:creationId xmlns:a16="http://schemas.microsoft.com/office/drawing/2014/main" id="{5CA6E2B6-8866-43AB-BF8E-DA9F3D474EF9}"/>
                </a:ext>
              </a:extLst>
            </p:cNvPr>
            <p:cNvSpPr txBox="1"/>
            <p:nvPr/>
          </p:nvSpPr>
          <p:spPr>
            <a:xfrm>
              <a:off x="414923" y="1417217"/>
              <a:ext cx="1140811" cy="31065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gn="ctr">
                <a:spcBef>
                  <a:spcPts val="0"/>
                </a:spcBef>
                <a:spcAft>
                  <a:spcPts val="0"/>
                </a:spcAft>
              </a:pPr>
              <a:r>
                <a:rPr lang="en-US" sz="1000">
                  <a:solidFill>
                    <a:srgbClr val="000000"/>
                  </a:solidFill>
                  <a:effectLst/>
                  <a:ea typeface="Times New Roman" panose="02020603050405020304" pitchFamily="18" charset="0"/>
                  <a:cs typeface="Times New Roman" panose="02020603050405020304" pitchFamily="18" charset="0"/>
                </a:rPr>
                <a:t>Ø0.490” x 1.0” Inspection Cylinder</a:t>
              </a:r>
              <a:endParaRPr lang="en-US" sz="1200">
                <a:effectLst/>
                <a:latin typeface="Times New Roman" panose="02020603050405020304" pitchFamily="18" charset="0"/>
                <a:ea typeface="Times New Roman" panose="02020603050405020304" pitchFamily="18" charset="0"/>
              </a:endParaRPr>
            </a:p>
          </p:txBody>
        </p:sp>
        <p:pic>
          <p:nvPicPr>
            <p:cNvPr id="30" name="Picture 29">
              <a:extLst>
                <a:ext uri="{FF2B5EF4-FFF2-40B4-BE49-F238E27FC236}">
                  <a16:creationId xmlns:a16="http://schemas.microsoft.com/office/drawing/2014/main" id="{C5CFF3F2-9EA1-45DE-B529-5AD38B349A50}"/>
                </a:ext>
              </a:extLst>
            </p:cNvPr>
            <p:cNvPicPr/>
            <p:nvPr/>
          </p:nvPicPr>
          <p:blipFill>
            <a:blip r:embed="rId13" cstate="screen">
              <a:extLst>
                <a:ext uri="{28A0092B-C50C-407E-A947-70E740481C1C}">
                  <a14:useLocalDpi xmlns:a14="http://schemas.microsoft.com/office/drawing/2010/main"/>
                </a:ext>
              </a:extLst>
            </a:blip>
            <a:stretch>
              <a:fillRect/>
            </a:stretch>
          </p:blipFill>
          <p:spPr>
            <a:xfrm>
              <a:off x="370943" y="1844429"/>
              <a:ext cx="1403375" cy="1586658"/>
            </a:xfrm>
            <a:prstGeom prst="rect">
              <a:avLst/>
            </a:prstGeom>
          </p:spPr>
        </p:pic>
        <p:pic>
          <p:nvPicPr>
            <p:cNvPr id="31" name="Picture 30">
              <a:extLst>
                <a:ext uri="{FF2B5EF4-FFF2-40B4-BE49-F238E27FC236}">
                  <a16:creationId xmlns:a16="http://schemas.microsoft.com/office/drawing/2014/main" id="{096C1770-2CA6-41AC-9A36-E12106D9F253}"/>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787442" y="1799626"/>
              <a:ext cx="776133" cy="1603402"/>
            </a:xfrm>
            <a:prstGeom prst="rect">
              <a:avLst/>
            </a:prstGeom>
          </p:spPr>
        </p:pic>
        <p:sp>
          <p:nvSpPr>
            <p:cNvPr id="32" name="TextBox 31">
              <a:extLst>
                <a:ext uri="{FF2B5EF4-FFF2-40B4-BE49-F238E27FC236}">
                  <a16:creationId xmlns:a16="http://schemas.microsoft.com/office/drawing/2014/main" id="{6F257E3A-9353-4772-B749-B48AE2F9DEF2}"/>
                </a:ext>
              </a:extLst>
            </p:cNvPr>
            <p:cNvSpPr txBox="1"/>
            <p:nvPr/>
          </p:nvSpPr>
          <p:spPr>
            <a:xfrm>
              <a:off x="2491215" y="2809418"/>
              <a:ext cx="896721" cy="263217"/>
            </a:xfrm>
            <a:prstGeom prst="rect">
              <a:avLst/>
            </a:prstGeom>
            <a:noFill/>
          </p:spPr>
          <p:txBody>
            <a:bodyPr wrap="square" rtlCol="0">
              <a:spAutoFit/>
            </a:bodyPr>
            <a:lstStyle/>
            <a:p>
              <a:r>
                <a:rPr lang="en-US" sz="1400" dirty="0"/>
                <a:t>Plane 1</a:t>
              </a:r>
            </a:p>
          </p:txBody>
        </p:sp>
        <p:sp>
          <p:nvSpPr>
            <p:cNvPr id="33" name="TextBox 32">
              <a:extLst>
                <a:ext uri="{FF2B5EF4-FFF2-40B4-BE49-F238E27FC236}">
                  <a16:creationId xmlns:a16="http://schemas.microsoft.com/office/drawing/2014/main" id="{43AF59F9-C0F0-4D05-AEE4-90DADD8B0FD5}"/>
                </a:ext>
              </a:extLst>
            </p:cNvPr>
            <p:cNvSpPr txBox="1"/>
            <p:nvPr/>
          </p:nvSpPr>
          <p:spPr>
            <a:xfrm>
              <a:off x="2475580" y="1906036"/>
              <a:ext cx="896721" cy="263217"/>
            </a:xfrm>
            <a:prstGeom prst="rect">
              <a:avLst/>
            </a:prstGeom>
            <a:noFill/>
          </p:spPr>
          <p:txBody>
            <a:bodyPr wrap="square" rtlCol="0">
              <a:spAutoFit/>
            </a:bodyPr>
            <a:lstStyle/>
            <a:p>
              <a:r>
                <a:rPr lang="en-US" sz="1400" dirty="0"/>
                <a:t>Plane 7</a:t>
              </a:r>
            </a:p>
          </p:txBody>
        </p:sp>
      </p:grpSp>
    </p:spTree>
    <p:custDataLst>
      <p:tags r:id="rId1"/>
    </p:custDataLst>
    <p:extLst>
      <p:ext uri="{BB962C8B-B14F-4D97-AF65-F5344CB8AC3E}">
        <p14:creationId xmlns:p14="http://schemas.microsoft.com/office/powerpoint/2010/main" val="1779274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CBC83915-90BC-4456-BD7A-1A29F9DFFC21}"/>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S1-AB-1 In Situ Reconstruction [Pre HT] </a:t>
            </a:r>
          </a:p>
        </p:txBody>
      </p:sp>
      <p:pic>
        <p:nvPicPr>
          <p:cNvPr id="10" name="in_situ_porosity">
            <a:hlinkClick r:id="" action="ppaction://media"/>
            <a:extLst>
              <a:ext uri="{FF2B5EF4-FFF2-40B4-BE49-F238E27FC236}">
                <a16:creationId xmlns:a16="http://schemas.microsoft.com/office/drawing/2014/main" id="{B02B3777-2778-4D8E-A13A-32609863C5E3}"/>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012500" y="1263116"/>
            <a:ext cx="9960300" cy="5602669"/>
          </a:xfrm>
          <a:prstGeom prst="rect">
            <a:avLst/>
          </a:prstGeom>
        </p:spPr>
      </p:pic>
    </p:spTree>
    <p:custDataLst>
      <p:tags r:id="rId1"/>
    </p:custDataLst>
    <p:extLst>
      <p:ext uri="{BB962C8B-B14F-4D97-AF65-F5344CB8AC3E}">
        <p14:creationId xmlns:p14="http://schemas.microsoft.com/office/powerpoint/2010/main" val="261429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CBC83915-90BC-4456-BD7A-1A29F9DFFC21}"/>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S1-AB-1 CT Data Reconstruction [Pre HT]</a:t>
            </a:r>
          </a:p>
        </p:txBody>
      </p:sp>
      <p:pic>
        <p:nvPicPr>
          <p:cNvPr id="10" name="Porosity_animation_15sec">
            <a:hlinkClick r:id="" action="ppaction://media"/>
            <a:extLst>
              <a:ext uri="{FF2B5EF4-FFF2-40B4-BE49-F238E27FC236}">
                <a16:creationId xmlns:a16="http://schemas.microsoft.com/office/drawing/2014/main" id="{2833D328-CCB4-4774-9FE6-7B0168CE738D}"/>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137424" y="1288257"/>
            <a:ext cx="9835376" cy="5532399"/>
          </a:xfrm>
          <a:prstGeom prst="rect">
            <a:avLst/>
          </a:prstGeom>
        </p:spPr>
      </p:pic>
    </p:spTree>
    <p:custDataLst>
      <p:tags r:id="rId1"/>
    </p:custDataLst>
    <p:extLst>
      <p:ext uri="{BB962C8B-B14F-4D97-AF65-F5344CB8AC3E}">
        <p14:creationId xmlns:p14="http://schemas.microsoft.com/office/powerpoint/2010/main" val="141315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CBC83915-90BC-4456-BD7A-1A29F9DFFC21}"/>
              </a:ext>
            </a:extLst>
          </p:cNvPr>
          <p:cNvSpPr txBox="1">
            <a:spLocks/>
          </p:cNvSpPr>
          <p:nvPr/>
        </p:nvSpPr>
        <p:spPr>
          <a:xfrm>
            <a:off x="1457608" y="-13142"/>
            <a:ext cx="9316016" cy="12113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CT data </a:t>
            </a:r>
          </a:p>
          <a:p>
            <a:pPr algn="ctr"/>
            <a:r>
              <a:rPr lang="en-US" dirty="0">
                <a:solidFill>
                  <a:schemeClr val="bg1"/>
                </a:solidFill>
              </a:rPr>
              <a:t>S1-AB-1  [Pre] and S1-HT-1 [Post] HT</a:t>
            </a:r>
          </a:p>
        </p:txBody>
      </p:sp>
      <p:sp>
        <p:nvSpPr>
          <p:cNvPr id="10" name="Footer Placeholder 2">
            <a:extLst>
              <a:ext uri="{FF2B5EF4-FFF2-40B4-BE49-F238E27FC236}">
                <a16:creationId xmlns:a16="http://schemas.microsoft.com/office/drawing/2014/main" id="{4D4BA968-41F7-4DE4-BE8D-7F3A8BF0DAAA}"/>
              </a:ext>
            </a:extLst>
          </p:cNvPr>
          <p:cNvSpPr>
            <a:spLocks noGrp="1"/>
          </p:cNvSpPr>
          <p:nvPr>
            <p:ph type="ftr" sz="quarter" idx="11"/>
          </p:nvPr>
        </p:nvSpPr>
        <p:spPr>
          <a:xfrm>
            <a:off x="4038600" y="6356350"/>
            <a:ext cx="4114800" cy="365125"/>
          </a:xfrm>
        </p:spPr>
        <p:txBody>
          <a:bodyPr/>
          <a:lstStyle/>
          <a:p>
            <a:r>
              <a:rPr lang="en-GB"/>
              <a:t>ASTM International Conference on Additive Manufacturing</a:t>
            </a:r>
            <a:endParaRPr lang="en-GB" dirty="0"/>
          </a:p>
        </p:txBody>
      </p:sp>
      <p:pic>
        <p:nvPicPr>
          <p:cNvPr id="11" name="HR-1_comparison_Z_axis">
            <a:hlinkClick r:id="" action="ppaction://media"/>
            <a:extLst>
              <a:ext uri="{FF2B5EF4-FFF2-40B4-BE49-F238E27FC236}">
                <a16:creationId xmlns:a16="http://schemas.microsoft.com/office/drawing/2014/main" id="{BD9CA46C-2AB6-4080-A52E-A43C49DF2B6C}"/>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149864" y="1279602"/>
            <a:ext cx="8524067" cy="5601455"/>
          </a:xfrm>
          <a:prstGeom prst="rect">
            <a:avLst/>
          </a:prstGeom>
        </p:spPr>
      </p:pic>
      <p:sp>
        <p:nvSpPr>
          <p:cNvPr id="12" name="TextBox 11">
            <a:extLst>
              <a:ext uri="{FF2B5EF4-FFF2-40B4-BE49-F238E27FC236}">
                <a16:creationId xmlns:a16="http://schemas.microsoft.com/office/drawing/2014/main" id="{2FE40401-4C01-4B8A-B06C-78D1BD1BAD3D}"/>
              </a:ext>
            </a:extLst>
          </p:cNvPr>
          <p:cNvSpPr txBox="1"/>
          <p:nvPr/>
        </p:nvSpPr>
        <p:spPr>
          <a:xfrm>
            <a:off x="7473279" y="1706284"/>
            <a:ext cx="2360030" cy="369332"/>
          </a:xfrm>
          <a:prstGeom prst="rect">
            <a:avLst/>
          </a:prstGeom>
          <a:noFill/>
        </p:spPr>
        <p:txBody>
          <a:bodyPr wrap="square" rtlCol="0">
            <a:spAutoFit/>
          </a:bodyPr>
          <a:lstStyle/>
          <a:p>
            <a:pPr algn="ctr"/>
            <a:r>
              <a:rPr lang="en-US" dirty="0">
                <a:solidFill>
                  <a:schemeClr val="bg1"/>
                </a:solidFill>
              </a:rPr>
              <a:t>Pre HT sample</a:t>
            </a:r>
          </a:p>
        </p:txBody>
      </p:sp>
      <p:sp>
        <p:nvSpPr>
          <p:cNvPr id="13" name="TextBox 12">
            <a:extLst>
              <a:ext uri="{FF2B5EF4-FFF2-40B4-BE49-F238E27FC236}">
                <a16:creationId xmlns:a16="http://schemas.microsoft.com/office/drawing/2014/main" id="{6433B0F5-B6A7-47BF-B2DB-0812438AD2A5}"/>
              </a:ext>
            </a:extLst>
          </p:cNvPr>
          <p:cNvSpPr txBox="1"/>
          <p:nvPr/>
        </p:nvSpPr>
        <p:spPr>
          <a:xfrm>
            <a:off x="3034864" y="1706284"/>
            <a:ext cx="2360030" cy="369332"/>
          </a:xfrm>
          <a:prstGeom prst="rect">
            <a:avLst/>
          </a:prstGeom>
          <a:noFill/>
        </p:spPr>
        <p:txBody>
          <a:bodyPr wrap="square" rtlCol="0">
            <a:spAutoFit/>
          </a:bodyPr>
          <a:lstStyle/>
          <a:p>
            <a:pPr algn="ctr"/>
            <a:r>
              <a:rPr lang="en-US" dirty="0">
                <a:solidFill>
                  <a:schemeClr val="bg1"/>
                </a:solidFill>
              </a:rPr>
              <a:t>Post HT sample</a:t>
            </a:r>
          </a:p>
        </p:txBody>
      </p:sp>
    </p:spTree>
    <p:custDataLst>
      <p:tags r:id="rId1"/>
    </p:custDataLst>
    <p:extLst>
      <p:ext uri="{BB962C8B-B14F-4D97-AF65-F5344CB8AC3E}">
        <p14:creationId xmlns:p14="http://schemas.microsoft.com/office/powerpoint/2010/main" val="4234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1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CBC83915-90BC-4456-BD7A-1A29F9DFFC21}"/>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dirty="0">
                <a:solidFill>
                  <a:schemeClr val="bg1"/>
                </a:solidFill>
              </a:rPr>
              <a:t>S1-AB-1 Robomet Data [Pre HT] - Planes 1, 2 &amp; 3</a:t>
            </a:r>
          </a:p>
        </p:txBody>
      </p:sp>
      <p:pic>
        <p:nvPicPr>
          <p:cNvPr id="10" name="run1-plane1">
            <a:hlinkClick r:id="" action="ppaction://media"/>
            <a:extLst>
              <a:ext uri="{FF2B5EF4-FFF2-40B4-BE49-F238E27FC236}">
                <a16:creationId xmlns:a16="http://schemas.microsoft.com/office/drawing/2014/main" id="{6ACBC9DB-2095-4127-80DA-3C6F1D78A501}"/>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143524" y="1291670"/>
            <a:ext cx="3822908" cy="3779168"/>
          </a:xfrm>
          <a:prstGeom prst="rect">
            <a:avLst/>
          </a:prstGeom>
        </p:spPr>
      </p:pic>
      <p:pic>
        <p:nvPicPr>
          <p:cNvPr id="11" name="run1-plane2">
            <a:hlinkClick r:id="" action="ppaction://media"/>
            <a:extLst>
              <a:ext uri="{FF2B5EF4-FFF2-40B4-BE49-F238E27FC236}">
                <a16:creationId xmlns:a16="http://schemas.microsoft.com/office/drawing/2014/main" id="{3A7FB81E-DB38-4823-AB8B-0BC2B3731D7C}"/>
              </a:ext>
            </a:extLst>
          </p:cNvPr>
          <p:cNvPicPr>
            <a:picLocks noChangeAspect="1"/>
          </p:cNvPicPr>
          <p:nvPr>
            <a:videoFile r:link="rId5"/>
            <p:extLst>
              <p:ext uri="{DAA4B4D4-6D71-4841-9C94-3DE7FCFB9230}">
                <p14:media xmlns:p14="http://schemas.microsoft.com/office/powerpoint/2010/main" r:embed="rId4"/>
              </p:ext>
            </p:extLst>
          </p:nvPr>
        </p:nvPicPr>
        <p:blipFill>
          <a:blip r:embed="rId13"/>
          <a:stretch>
            <a:fillRect/>
          </a:stretch>
        </p:blipFill>
        <p:spPr>
          <a:xfrm>
            <a:off x="4185487" y="1291029"/>
            <a:ext cx="3823556" cy="3779809"/>
          </a:xfrm>
          <a:prstGeom prst="rect">
            <a:avLst/>
          </a:prstGeom>
        </p:spPr>
      </p:pic>
      <p:pic>
        <p:nvPicPr>
          <p:cNvPr id="12" name="run2-plane3">
            <a:hlinkClick r:id="" action="ppaction://media"/>
            <a:extLst>
              <a:ext uri="{FF2B5EF4-FFF2-40B4-BE49-F238E27FC236}">
                <a16:creationId xmlns:a16="http://schemas.microsoft.com/office/drawing/2014/main" id="{577070A4-4D93-4799-9DA6-80FFC419EEF1}"/>
              </a:ext>
            </a:extLst>
          </p:cNvPr>
          <p:cNvPicPr>
            <a:picLocks noChangeAspect="1"/>
          </p:cNvPicPr>
          <p:nvPr>
            <a:videoFile r:link="rId7"/>
            <p:extLst>
              <p:ext uri="{DAA4B4D4-6D71-4841-9C94-3DE7FCFB9230}">
                <p14:media xmlns:p14="http://schemas.microsoft.com/office/powerpoint/2010/main" r:embed="rId6"/>
              </p:ext>
            </p:extLst>
          </p:nvPr>
        </p:nvPicPr>
        <p:blipFill>
          <a:blip r:embed="rId14"/>
          <a:stretch>
            <a:fillRect/>
          </a:stretch>
        </p:blipFill>
        <p:spPr>
          <a:xfrm>
            <a:off x="8228098" y="1291029"/>
            <a:ext cx="3823558" cy="3779809"/>
          </a:xfrm>
          <a:prstGeom prst="rect">
            <a:avLst/>
          </a:prstGeom>
        </p:spPr>
      </p:pic>
      <p:grpSp>
        <p:nvGrpSpPr>
          <p:cNvPr id="13" name="Group 12">
            <a:extLst>
              <a:ext uri="{FF2B5EF4-FFF2-40B4-BE49-F238E27FC236}">
                <a16:creationId xmlns:a16="http://schemas.microsoft.com/office/drawing/2014/main" id="{B7D10270-A245-4ABC-858D-F7440354635F}"/>
              </a:ext>
            </a:extLst>
          </p:cNvPr>
          <p:cNvGrpSpPr/>
          <p:nvPr/>
        </p:nvGrpSpPr>
        <p:grpSpPr>
          <a:xfrm>
            <a:off x="11035095" y="4952628"/>
            <a:ext cx="1136592" cy="1855713"/>
            <a:chOff x="9650186" y="1042932"/>
            <a:chExt cx="1865648" cy="3213205"/>
          </a:xfrm>
        </p:grpSpPr>
        <p:pic>
          <p:nvPicPr>
            <p:cNvPr id="15" name="Picture 14">
              <a:extLst>
                <a:ext uri="{FF2B5EF4-FFF2-40B4-BE49-F238E27FC236}">
                  <a16:creationId xmlns:a16="http://schemas.microsoft.com/office/drawing/2014/main" id="{179B58BA-A63D-49A9-8662-5ECD033A9455}"/>
                </a:ext>
              </a:extLst>
            </p:cNvPr>
            <p:cNvPicPr/>
            <p:nvPr/>
          </p:nvPicPr>
          <p:blipFill rotWithShape="1">
            <a:blip r:embed="rId15" cstate="screen">
              <a:extLst>
                <a:ext uri="{28A0092B-C50C-407E-A947-70E740481C1C}">
                  <a14:useLocalDpi xmlns:a14="http://schemas.microsoft.com/office/drawing/2010/main"/>
                </a:ext>
              </a:extLst>
            </a:blip>
            <a:srcRect/>
            <a:stretch/>
          </p:blipFill>
          <p:spPr>
            <a:xfrm>
              <a:off x="9842812" y="1042932"/>
              <a:ext cx="1444032" cy="3213205"/>
            </a:xfrm>
            <a:prstGeom prst="rect">
              <a:avLst/>
            </a:prstGeom>
          </p:spPr>
        </p:pic>
        <p:grpSp>
          <p:nvGrpSpPr>
            <p:cNvPr id="17" name="Group 16">
              <a:extLst>
                <a:ext uri="{FF2B5EF4-FFF2-40B4-BE49-F238E27FC236}">
                  <a16:creationId xmlns:a16="http://schemas.microsoft.com/office/drawing/2014/main" id="{2682E938-BCB1-4947-9041-9634AD2D9334}"/>
                </a:ext>
              </a:extLst>
            </p:cNvPr>
            <p:cNvGrpSpPr/>
            <p:nvPr/>
          </p:nvGrpSpPr>
          <p:grpSpPr>
            <a:xfrm>
              <a:off x="9650186" y="2658898"/>
              <a:ext cx="1865648" cy="1035050"/>
              <a:chOff x="9650186" y="2658898"/>
              <a:chExt cx="1865648" cy="1035050"/>
            </a:xfrm>
          </p:grpSpPr>
          <p:sp>
            <p:nvSpPr>
              <p:cNvPr id="18" name="TextBox 17">
                <a:extLst>
                  <a:ext uri="{FF2B5EF4-FFF2-40B4-BE49-F238E27FC236}">
                    <a16:creationId xmlns:a16="http://schemas.microsoft.com/office/drawing/2014/main" id="{4D0D6F13-DBCB-46F4-A71B-F6052F2E3B57}"/>
                  </a:ext>
                </a:extLst>
              </p:cNvPr>
              <p:cNvSpPr txBox="1"/>
              <p:nvPr/>
            </p:nvSpPr>
            <p:spPr>
              <a:xfrm>
                <a:off x="11042306" y="3186860"/>
                <a:ext cx="473528" cy="452983"/>
              </a:xfrm>
              <a:prstGeom prst="rect">
                <a:avLst/>
              </a:prstGeom>
              <a:noFill/>
            </p:spPr>
            <p:txBody>
              <a:bodyPr wrap="square" rtlCol="0">
                <a:spAutoFit/>
              </a:bodyPr>
              <a:lstStyle/>
              <a:p>
                <a:r>
                  <a:rPr lang="en-US" sz="1100" dirty="0"/>
                  <a:t>1</a:t>
                </a:r>
              </a:p>
            </p:txBody>
          </p:sp>
          <p:sp>
            <p:nvSpPr>
              <p:cNvPr id="19" name="TextBox 18">
                <a:extLst>
                  <a:ext uri="{FF2B5EF4-FFF2-40B4-BE49-F238E27FC236}">
                    <a16:creationId xmlns:a16="http://schemas.microsoft.com/office/drawing/2014/main" id="{338246BD-3761-49DC-98D8-40D17A970BD2}"/>
                  </a:ext>
                </a:extLst>
              </p:cNvPr>
              <p:cNvSpPr txBox="1"/>
              <p:nvPr/>
            </p:nvSpPr>
            <p:spPr>
              <a:xfrm>
                <a:off x="11031419" y="2914715"/>
                <a:ext cx="473528" cy="452983"/>
              </a:xfrm>
              <a:prstGeom prst="rect">
                <a:avLst/>
              </a:prstGeom>
              <a:noFill/>
            </p:spPr>
            <p:txBody>
              <a:bodyPr wrap="square" rtlCol="0">
                <a:spAutoFit/>
              </a:bodyPr>
              <a:lstStyle/>
              <a:p>
                <a:r>
                  <a:rPr lang="en-US" sz="1100" dirty="0"/>
                  <a:t>2</a:t>
                </a:r>
              </a:p>
            </p:txBody>
          </p:sp>
          <p:sp>
            <p:nvSpPr>
              <p:cNvPr id="20" name="TextBox 19">
                <a:extLst>
                  <a:ext uri="{FF2B5EF4-FFF2-40B4-BE49-F238E27FC236}">
                    <a16:creationId xmlns:a16="http://schemas.microsoft.com/office/drawing/2014/main" id="{0A21754F-0981-4A76-B0AD-4EFA29E6B538}"/>
                  </a:ext>
                </a:extLst>
              </p:cNvPr>
              <p:cNvSpPr txBox="1"/>
              <p:nvPr/>
            </p:nvSpPr>
            <p:spPr>
              <a:xfrm>
                <a:off x="11020533" y="2658898"/>
                <a:ext cx="473528" cy="452983"/>
              </a:xfrm>
              <a:prstGeom prst="rect">
                <a:avLst/>
              </a:prstGeom>
              <a:noFill/>
            </p:spPr>
            <p:txBody>
              <a:bodyPr wrap="square" rtlCol="0">
                <a:spAutoFit/>
              </a:bodyPr>
              <a:lstStyle/>
              <a:p>
                <a:r>
                  <a:rPr lang="en-US" sz="1100" dirty="0"/>
                  <a:t>3</a:t>
                </a:r>
              </a:p>
            </p:txBody>
          </p:sp>
          <p:sp>
            <p:nvSpPr>
              <p:cNvPr id="21" name="Rectangle 20">
                <a:extLst>
                  <a:ext uri="{FF2B5EF4-FFF2-40B4-BE49-F238E27FC236}">
                    <a16:creationId xmlns:a16="http://schemas.microsoft.com/office/drawing/2014/main" id="{47F08FDF-8973-4FC5-A15E-A07A36F76BB6}"/>
                  </a:ext>
                </a:extLst>
              </p:cNvPr>
              <p:cNvSpPr/>
              <p:nvPr/>
            </p:nvSpPr>
            <p:spPr>
              <a:xfrm>
                <a:off x="9650186" y="2743199"/>
                <a:ext cx="1843874" cy="9507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TextBox 21">
            <a:extLst>
              <a:ext uri="{FF2B5EF4-FFF2-40B4-BE49-F238E27FC236}">
                <a16:creationId xmlns:a16="http://schemas.microsoft.com/office/drawing/2014/main" id="{04612DB4-6FC5-401C-AD5D-8C770D96AE8C}"/>
              </a:ext>
            </a:extLst>
          </p:cNvPr>
          <p:cNvSpPr txBox="1"/>
          <p:nvPr/>
        </p:nvSpPr>
        <p:spPr>
          <a:xfrm>
            <a:off x="1107151" y="5070838"/>
            <a:ext cx="1892969" cy="369332"/>
          </a:xfrm>
          <a:prstGeom prst="rect">
            <a:avLst/>
          </a:prstGeom>
          <a:noFill/>
        </p:spPr>
        <p:txBody>
          <a:bodyPr wrap="square" rtlCol="0">
            <a:spAutoFit/>
          </a:bodyPr>
          <a:lstStyle/>
          <a:p>
            <a:pPr algn="ctr"/>
            <a:r>
              <a:rPr lang="en-US" dirty="0"/>
              <a:t>Plane 1</a:t>
            </a:r>
          </a:p>
        </p:txBody>
      </p:sp>
      <p:sp>
        <p:nvSpPr>
          <p:cNvPr id="23" name="TextBox 22">
            <a:extLst>
              <a:ext uri="{FF2B5EF4-FFF2-40B4-BE49-F238E27FC236}">
                <a16:creationId xmlns:a16="http://schemas.microsoft.com/office/drawing/2014/main" id="{3D072CE2-38AE-4EFB-9E45-EA5B0A3DC8B8}"/>
              </a:ext>
            </a:extLst>
          </p:cNvPr>
          <p:cNvSpPr txBox="1"/>
          <p:nvPr/>
        </p:nvSpPr>
        <p:spPr>
          <a:xfrm>
            <a:off x="5292390" y="5091991"/>
            <a:ext cx="1892969" cy="369332"/>
          </a:xfrm>
          <a:prstGeom prst="rect">
            <a:avLst/>
          </a:prstGeom>
          <a:noFill/>
        </p:spPr>
        <p:txBody>
          <a:bodyPr wrap="square" rtlCol="0">
            <a:spAutoFit/>
          </a:bodyPr>
          <a:lstStyle/>
          <a:p>
            <a:pPr algn="ctr"/>
            <a:r>
              <a:rPr lang="en-US" dirty="0"/>
              <a:t>Plane 2</a:t>
            </a:r>
          </a:p>
        </p:txBody>
      </p:sp>
      <p:sp>
        <p:nvSpPr>
          <p:cNvPr id="24" name="TextBox 23">
            <a:extLst>
              <a:ext uri="{FF2B5EF4-FFF2-40B4-BE49-F238E27FC236}">
                <a16:creationId xmlns:a16="http://schemas.microsoft.com/office/drawing/2014/main" id="{105392B0-B9B1-47FC-B53B-40C6FD9A928A}"/>
              </a:ext>
            </a:extLst>
          </p:cNvPr>
          <p:cNvSpPr txBox="1"/>
          <p:nvPr/>
        </p:nvSpPr>
        <p:spPr>
          <a:xfrm>
            <a:off x="9193392" y="5054578"/>
            <a:ext cx="1892969" cy="369332"/>
          </a:xfrm>
          <a:prstGeom prst="rect">
            <a:avLst/>
          </a:prstGeom>
          <a:noFill/>
        </p:spPr>
        <p:txBody>
          <a:bodyPr wrap="square" rtlCol="0">
            <a:spAutoFit/>
          </a:bodyPr>
          <a:lstStyle/>
          <a:p>
            <a:pPr algn="ctr"/>
            <a:r>
              <a:rPr lang="en-US" dirty="0"/>
              <a:t>Plane 3</a:t>
            </a:r>
          </a:p>
        </p:txBody>
      </p:sp>
      <p:sp>
        <p:nvSpPr>
          <p:cNvPr id="25" name="TextBox 24">
            <a:extLst>
              <a:ext uri="{FF2B5EF4-FFF2-40B4-BE49-F238E27FC236}">
                <a16:creationId xmlns:a16="http://schemas.microsoft.com/office/drawing/2014/main" id="{9FE06942-A213-4DF6-9C87-243138454CF4}"/>
              </a:ext>
            </a:extLst>
          </p:cNvPr>
          <p:cNvSpPr txBox="1"/>
          <p:nvPr/>
        </p:nvSpPr>
        <p:spPr>
          <a:xfrm>
            <a:off x="4035035" y="6150813"/>
            <a:ext cx="4586093" cy="553998"/>
          </a:xfrm>
          <a:prstGeom prst="rect">
            <a:avLst/>
          </a:prstGeom>
          <a:noFill/>
        </p:spPr>
        <p:txBody>
          <a:bodyPr wrap="square">
            <a:spAutoFit/>
          </a:bodyPr>
          <a:lstStyle/>
          <a:p>
            <a:pPr marL="342900" indent="-342900">
              <a:buFont typeface="+mj-lt"/>
              <a:buAutoNum type="arabicPeriod"/>
            </a:pPr>
            <a:r>
              <a:rPr lang="en-US" sz="1000" dirty="0"/>
              <a:t>S1 samples: Skipped Layer (Unfused Powder) Defects = no power</a:t>
            </a:r>
          </a:p>
          <a:p>
            <a:pPr marL="342900" indent="-342900">
              <a:buFont typeface="+mj-lt"/>
              <a:buAutoNum type="arabicPeriod"/>
            </a:pPr>
            <a:r>
              <a:rPr lang="en-US" sz="1000" dirty="0"/>
              <a:t>S2 samples: Low Power (Lack of Fusion) Defects = 75% Laser Power</a:t>
            </a:r>
          </a:p>
          <a:p>
            <a:pPr marL="342900" indent="-342900">
              <a:buFont typeface="+mj-lt"/>
              <a:buAutoNum type="arabicPeriod"/>
            </a:pPr>
            <a:r>
              <a:rPr lang="en-US" sz="1000" dirty="0"/>
              <a:t>S3 samples: High Power (Keyhole) Defects = 125% Laser Power</a:t>
            </a:r>
          </a:p>
        </p:txBody>
      </p:sp>
      <p:sp>
        <p:nvSpPr>
          <p:cNvPr id="26" name="TextBox 25">
            <a:extLst>
              <a:ext uri="{FF2B5EF4-FFF2-40B4-BE49-F238E27FC236}">
                <a16:creationId xmlns:a16="http://schemas.microsoft.com/office/drawing/2014/main" id="{03A4315F-A65C-4690-BDDC-F341F7D318B6}"/>
              </a:ext>
            </a:extLst>
          </p:cNvPr>
          <p:cNvSpPr txBox="1"/>
          <p:nvPr/>
        </p:nvSpPr>
        <p:spPr>
          <a:xfrm>
            <a:off x="8661233" y="6150813"/>
            <a:ext cx="2326105" cy="553998"/>
          </a:xfrm>
          <a:prstGeom prst="rect">
            <a:avLst/>
          </a:prstGeom>
          <a:noFill/>
        </p:spPr>
        <p:txBody>
          <a:bodyPr wrap="square" rtlCol="0">
            <a:spAutoFit/>
          </a:bodyPr>
          <a:lstStyle/>
          <a:p>
            <a:r>
              <a:rPr lang="en-US" sz="1000" dirty="0"/>
              <a:t>HT: Heat Treated</a:t>
            </a:r>
          </a:p>
          <a:p>
            <a:r>
              <a:rPr lang="en-US" sz="1000" dirty="0"/>
              <a:t>AB: As Built</a:t>
            </a:r>
          </a:p>
          <a:p>
            <a:endParaRPr lang="en-US" sz="1000" dirty="0"/>
          </a:p>
        </p:txBody>
      </p:sp>
    </p:spTree>
    <p:custDataLst>
      <p:tags r:id="rId1"/>
    </p:custDataLst>
    <p:extLst>
      <p:ext uri="{BB962C8B-B14F-4D97-AF65-F5344CB8AC3E}">
        <p14:creationId xmlns:p14="http://schemas.microsoft.com/office/powerpoint/2010/main" val="356086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9" fill="hold"/>
                                        <p:tgtEl>
                                          <p:spTgt spid="12"/>
                                        </p:tgtEl>
                                      </p:cBhvr>
                                    </p:cmd>
                                  </p:childTnLst>
                                </p:cTn>
                              </p:par>
                            </p:childTnLst>
                          </p:cTn>
                        </p:par>
                        <p:par>
                          <p:cTn id="7" fill="hold">
                            <p:stCondLst>
                              <p:cond delay="2999"/>
                            </p:stCondLst>
                            <p:childTnLst>
                              <p:par>
                                <p:cTn id="8" presetID="1" presetClass="mediacall" presetSubtype="0" fill="hold" nodeType="afterEffect">
                                  <p:stCondLst>
                                    <p:cond delay="0"/>
                                  </p:stCondLst>
                                  <p:childTnLst>
                                    <p:cmd type="call" cmd="playFrom(0.0)">
                                      <p:cBhvr>
                                        <p:cTn id="9" dur="2333" fill="hold"/>
                                        <p:tgtEl>
                                          <p:spTgt spid="11"/>
                                        </p:tgtEl>
                                      </p:cBhvr>
                                    </p:cmd>
                                  </p:childTnLst>
                                </p:cTn>
                              </p:par>
                            </p:childTnLst>
                          </p:cTn>
                        </p:par>
                        <p:par>
                          <p:cTn id="10" fill="hold">
                            <p:stCondLst>
                              <p:cond delay="5332"/>
                            </p:stCondLst>
                            <p:childTnLst>
                              <p:par>
                                <p:cTn id="11" presetID="1" presetClass="mediacall" presetSubtype="0" fill="hold" nodeType="afterEffect">
                                  <p:stCondLst>
                                    <p:cond delay="0"/>
                                  </p:stCondLst>
                                  <p:childTnLst>
                                    <p:cmd type="call" cmd="playFrom(0.0)">
                                      <p:cBhvr>
                                        <p:cTn id="12" dur="258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2"/>
                                        </p:tgtEl>
                                      </p:cBhvr>
                                    </p:cmd>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0"/>
                                        </p:tgtEl>
                                      </p:cBhvr>
                                    </p:cmd>
                                  </p:childTnLst>
                                </p:cTn>
                              </p:par>
                            </p:childTnLst>
                          </p:cTn>
                        </p:par>
                      </p:childTnLst>
                    </p:cTn>
                  </p:par>
                </p:childTnLst>
              </p:cTn>
              <p:nextCondLst>
                <p:cond evt="onClick" delay="0">
                  <p:tgtEl>
                    <p:spTgt spid="10"/>
                  </p:tgtEl>
                </p:cond>
              </p:nextCondLst>
            </p:seq>
            <p:video>
              <p:cMediaNode vol="80000">
                <p:cTn id="28" repeatCount="indefinite" fill="hold" display="0">
                  <p:stCondLst>
                    <p:cond delay="indefinite"/>
                  </p:stCondLst>
                </p:cTn>
                <p:tgtEl>
                  <p:spTgt spid="12"/>
                </p:tgtEl>
              </p:cMediaNode>
            </p:video>
            <p:video>
              <p:cMediaNode vol="80000">
                <p:cTn id="29" repeatCount="indefinite" fill="hold" display="0">
                  <p:stCondLst>
                    <p:cond delay="indefinite"/>
                  </p:stCondLst>
                </p:cTn>
                <p:tgtEl>
                  <p:spTgt spid="11"/>
                </p:tgtEl>
              </p:cMediaNode>
            </p:video>
            <p:video>
              <p:cMediaNode vol="80000">
                <p:cTn id="30" repeatCount="indefinite" fill="hold" display="0">
                  <p:stCondLst>
                    <p:cond delay="indefinite"/>
                  </p:stCondLst>
                </p:cTn>
                <p:tgtEl>
                  <p:spTgt spid="1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CBC83915-90BC-4456-BD7A-1A29F9DFFC21}"/>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dirty="0">
                <a:solidFill>
                  <a:schemeClr val="bg1"/>
                </a:solidFill>
              </a:rPr>
              <a:t>S1-HT-1 Robomet Data [Post HT] - Planes 1, 2 &amp; 3</a:t>
            </a:r>
          </a:p>
        </p:txBody>
      </p:sp>
      <p:sp>
        <p:nvSpPr>
          <p:cNvPr id="19" name="TextBox 18">
            <a:extLst>
              <a:ext uri="{FF2B5EF4-FFF2-40B4-BE49-F238E27FC236}">
                <a16:creationId xmlns:a16="http://schemas.microsoft.com/office/drawing/2014/main" id="{57F540CB-3607-4706-807C-478FD90AEDC8}"/>
              </a:ext>
            </a:extLst>
          </p:cNvPr>
          <p:cNvSpPr txBox="1"/>
          <p:nvPr/>
        </p:nvSpPr>
        <p:spPr>
          <a:xfrm>
            <a:off x="3892160" y="5817438"/>
            <a:ext cx="4586093" cy="553998"/>
          </a:xfrm>
          <a:prstGeom prst="rect">
            <a:avLst/>
          </a:prstGeom>
          <a:noFill/>
        </p:spPr>
        <p:txBody>
          <a:bodyPr wrap="square">
            <a:spAutoFit/>
          </a:bodyPr>
          <a:lstStyle/>
          <a:p>
            <a:pPr marL="342900" indent="-342900">
              <a:buFont typeface="+mj-lt"/>
              <a:buAutoNum type="arabicPeriod"/>
            </a:pPr>
            <a:r>
              <a:rPr lang="en-US" sz="1000" dirty="0"/>
              <a:t>S1 samples: Skipped Layer (Unfused Powder) Defects = no power</a:t>
            </a:r>
          </a:p>
          <a:p>
            <a:pPr marL="342900" indent="-342900">
              <a:buFont typeface="+mj-lt"/>
              <a:buAutoNum type="arabicPeriod"/>
            </a:pPr>
            <a:r>
              <a:rPr lang="en-US" sz="1000" dirty="0"/>
              <a:t>S2 samples: Low Power (Lack of Fusion) Defects = 75% Laser Power</a:t>
            </a:r>
          </a:p>
          <a:p>
            <a:pPr marL="342900" indent="-342900">
              <a:buFont typeface="+mj-lt"/>
              <a:buAutoNum type="arabicPeriod"/>
            </a:pPr>
            <a:r>
              <a:rPr lang="en-US" sz="1000" dirty="0"/>
              <a:t>S3 samples: High Power (Keyhole) Defects = 125% Laser Power</a:t>
            </a:r>
          </a:p>
        </p:txBody>
      </p:sp>
      <p:sp>
        <p:nvSpPr>
          <p:cNvPr id="20" name="TextBox 19">
            <a:extLst>
              <a:ext uri="{FF2B5EF4-FFF2-40B4-BE49-F238E27FC236}">
                <a16:creationId xmlns:a16="http://schemas.microsoft.com/office/drawing/2014/main" id="{35E47329-679F-4BAD-A241-02773B3DE3FB}"/>
              </a:ext>
            </a:extLst>
          </p:cNvPr>
          <p:cNvSpPr txBox="1"/>
          <p:nvPr/>
        </p:nvSpPr>
        <p:spPr>
          <a:xfrm>
            <a:off x="8518358" y="5817438"/>
            <a:ext cx="2326105" cy="553998"/>
          </a:xfrm>
          <a:prstGeom prst="rect">
            <a:avLst/>
          </a:prstGeom>
          <a:noFill/>
        </p:spPr>
        <p:txBody>
          <a:bodyPr wrap="square" rtlCol="0">
            <a:spAutoFit/>
          </a:bodyPr>
          <a:lstStyle/>
          <a:p>
            <a:r>
              <a:rPr lang="en-US" sz="1000" dirty="0"/>
              <a:t>HT: Heat Treated</a:t>
            </a:r>
          </a:p>
          <a:p>
            <a:r>
              <a:rPr lang="en-US" sz="1000" dirty="0"/>
              <a:t>AB: As Built</a:t>
            </a:r>
          </a:p>
          <a:p>
            <a:endParaRPr lang="en-US" sz="1000" dirty="0"/>
          </a:p>
        </p:txBody>
      </p:sp>
      <p:pic>
        <p:nvPicPr>
          <p:cNvPr id="21" name="run1-plane1">
            <a:hlinkClick r:id="" action="ppaction://media"/>
            <a:extLst>
              <a:ext uri="{FF2B5EF4-FFF2-40B4-BE49-F238E27FC236}">
                <a16:creationId xmlns:a16="http://schemas.microsoft.com/office/drawing/2014/main" id="{36C09CBA-2582-4773-9AE1-E06A3AAE3E59}"/>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136358" y="1225980"/>
            <a:ext cx="3879693" cy="3835303"/>
          </a:xfrm>
          <a:prstGeom prst="rect">
            <a:avLst/>
          </a:prstGeom>
        </p:spPr>
      </p:pic>
      <p:pic>
        <p:nvPicPr>
          <p:cNvPr id="22" name="run1-plane2">
            <a:hlinkClick r:id="" action="ppaction://media"/>
            <a:extLst>
              <a:ext uri="{FF2B5EF4-FFF2-40B4-BE49-F238E27FC236}">
                <a16:creationId xmlns:a16="http://schemas.microsoft.com/office/drawing/2014/main" id="{421AFC5A-D3D6-4212-90D6-F42D548D84F0}"/>
              </a:ext>
            </a:extLst>
          </p:cNvPr>
          <p:cNvPicPr>
            <a:picLocks noChangeAspect="1"/>
          </p:cNvPicPr>
          <p:nvPr>
            <a:videoFile r:link="rId5"/>
            <p:extLst>
              <p:ext uri="{DAA4B4D4-6D71-4841-9C94-3DE7FCFB9230}">
                <p14:media xmlns:p14="http://schemas.microsoft.com/office/powerpoint/2010/main" r:embed="rId4"/>
              </p:ext>
            </p:extLst>
          </p:nvPr>
        </p:nvPicPr>
        <p:blipFill>
          <a:blip r:embed="rId13"/>
          <a:stretch>
            <a:fillRect/>
          </a:stretch>
        </p:blipFill>
        <p:spPr>
          <a:xfrm>
            <a:off x="4231649" y="1222188"/>
            <a:ext cx="3879694" cy="3835304"/>
          </a:xfrm>
          <a:prstGeom prst="rect">
            <a:avLst/>
          </a:prstGeom>
        </p:spPr>
      </p:pic>
      <p:pic>
        <p:nvPicPr>
          <p:cNvPr id="23" name="run2-plane3">
            <a:hlinkClick r:id="" action="ppaction://media"/>
            <a:extLst>
              <a:ext uri="{FF2B5EF4-FFF2-40B4-BE49-F238E27FC236}">
                <a16:creationId xmlns:a16="http://schemas.microsoft.com/office/drawing/2014/main" id="{D6A858D1-B659-49DC-A535-F32015BB016B}"/>
              </a:ext>
            </a:extLst>
          </p:cNvPr>
          <p:cNvPicPr>
            <a:picLocks noChangeAspect="1"/>
          </p:cNvPicPr>
          <p:nvPr>
            <a:videoFile r:link="rId7"/>
            <p:extLst>
              <p:ext uri="{DAA4B4D4-6D71-4841-9C94-3DE7FCFB9230}">
                <p14:media xmlns:p14="http://schemas.microsoft.com/office/powerpoint/2010/main" r:embed="rId6"/>
              </p:ext>
            </p:extLst>
          </p:nvPr>
        </p:nvPicPr>
        <p:blipFill>
          <a:blip r:embed="rId14"/>
          <a:stretch>
            <a:fillRect/>
          </a:stretch>
        </p:blipFill>
        <p:spPr>
          <a:xfrm>
            <a:off x="8288383" y="1225981"/>
            <a:ext cx="3875857" cy="3831511"/>
          </a:xfrm>
          <a:prstGeom prst="rect">
            <a:avLst/>
          </a:prstGeom>
        </p:spPr>
      </p:pic>
      <p:sp>
        <p:nvSpPr>
          <p:cNvPr id="24" name="TextBox 23">
            <a:extLst>
              <a:ext uri="{FF2B5EF4-FFF2-40B4-BE49-F238E27FC236}">
                <a16:creationId xmlns:a16="http://schemas.microsoft.com/office/drawing/2014/main" id="{2EC96D45-4B4E-48CE-AE3E-F52E037A43AE}"/>
              </a:ext>
            </a:extLst>
          </p:cNvPr>
          <p:cNvSpPr txBox="1"/>
          <p:nvPr/>
        </p:nvSpPr>
        <p:spPr>
          <a:xfrm>
            <a:off x="1129719" y="5055745"/>
            <a:ext cx="1892969" cy="369332"/>
          </a:xfrm>
          <a:prstGeom prst="rect">
            <a:avLst/>
          </a:prstGeom>
          <a:noFill/>
        </p:spPr>
        <p:txBody>
          <a:bodyPr wrap="square" rtlCol="0">
            <a:spAutoFit/>
          </a:bodyPr>
          <a:lstStyle/>
          <a:p>
            <a:pPr algn="ctr"/>
            <a:r>
              <a:rPr lang="en-US" dirty="0"/>
              <a:t>Plane 1</a:t>
            </a:r>
          </a:p>
        </p:txBody>
      </p:sp>
      <p:sp>
        <p:nvSpPr>
          <p:cNvPr id="25" name="TextBox 24">
            <a:extLst>
              <a:ext uri="{FF2B5EF4-FFF2-40B4-BE49-F238E27FC236}">
                <a16:creationId xmlns:a16="http://schemas.microsoft.com/office/drawing/2014/main" id="{46450029-1A34-4F66-A7C4-C12B576FE40B}"/>
              </a:ext>
            </a:extLst>
          </p:cNvPr>
          <p:cNvSpPr txBox="1"/>
          <p:nvPr/>
        </p:nvSpPr>
        <p:spPr>
          <a:xfrm>
            <a:off x="5238721" y="5075625"/>
            <a:ext cx="1892969" cy="369332"/>
          </a:xfrm>
          <a:prstGeom prst="rect">
            <a:avLst/>
          </a:prstGeom>
          <a:noFill/>
        </p:spPr>
        <p:txBody>
          <a:bodyPr wrap="square" rtlCol="0">
            <a:spAutoFit/>
          </a:bodyPr>
          <a:lstStyle/>
          <a:p>
            <a:pPr algn="ctr"/>
            <a:r>
              <a:rPr lang="en-US" dirty="0"/>
              <a:t>Plane 2</a:t>
            </a:r>
          </a:p>
        </p:txBody>
      </p:sp>
      <p:sp>
        <p:nvSpPr>
          <p:cNvPr id="26" name="TextBox 25">
            <a:extLst>
              <a:ext uri="{FF2B5EF4-FFF2-40B4-BE49-F238E27FC236}">
                <a16:creationId xmlns:a16="http://schemas.microsoft.com/office/drawing/2014/main" id="{51C15200-31DE-4CA4-9C61-09C633C104D6}"/>
              </a:ext>
            </a:extLst>
          </p:cNvPr>
          <p:cNvSpPr txBox="1"/>
          <p:nvPr/>
        </p:nvSpPr>
        <p:spPr>
          <a:xfrm>
            <a:off x="9305186" y="5075625"/>
            <a:ext cx="1892969" cy="369332"/>
          </a:xfrm>
          <a:prstGeom prst="rect">
            <a:avLst/>
          </a:prstGeom>
          <a:noFill/>
        </p:spPr>
        <p:txBody>
          <a:bodyPr wrap="square" rtlCol="0">
            <a:spAutoFit/>
          </a:bodyPr>
          <a:lstStyle/>
          <a:p>
            <a:pPr algn="ctr"/>
            <a:r>
              <a:rPr lang="en-US" dirty="0"/>
              <a:t>Plane 3</a:t>
            </a:r>
          </a:p>
        </p:txBody>
      </p:sp>
      <p:sp>
        <p:nvSpPr>
          <p:cNvPr id="27" name="Arrow: Up 26">
            <a:extLst>
              <a:ext uri="{FF2B5EF4-FFF2-40B4-BE49-F238E27FC236}">
                <a16:creationId xmlns:a16="http://schemas.microsoft.com/office/drawing/2014/main" id="{CA67E675-159A-4EA4-91ED-F22476B0E6A3}"/>
              </a:ext>
            </a:extLst>
          </p:cNvPr>
          <p:cNvSpPr/>
          <p:nvPr/>
        </p:nvSpPr>
        <p:spPr>
          <a:xfrm rot="2053472">
            <a:off x="956296" y="3158546"/>
            <a:ext cx="227497" cy="1431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Up 27">
            <a:extLst>
              <a:ext uri="{FF2B5EF4-FFF2-40B4-BE49-F238E27FC236}">
                <a16:creationId xmlns:a16="http://schemas.microsoft.com/office/drawing/2014/main" id="{C44E289D-E7AE-434D-B92A-71B2CCE5DBF4}"/>
              </a:ext>
            </a:extLst>
          </p:cNvPr>
          <p:cNvSpPr/>
          <p:nvPr/>
        </p:nvSpPr>
        <p:spPr>
          <a:xfrm rot="2053472">
            <a:off x="9082798" y="3556168"/>
            <a:ext cx="227497" cy="1431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Up 28">
            <a:extLst>
              <a:ext uri="{FF2B5EF4-FFF2-40B4-BE49-F238E27FC236}">
                <a16:creationId xmlns:a16="http://schemas.microsoft.com/office/drawing/2014/main" id="{EE988136-DAD4-4C72-BF9E-C3801C279F56}"/>
              </a:ext>
            </a:extLst>
          </p:cNvPr>
          <p:cNvSpPr/>
          <p:nvPr/>
        </p:nvSpPr>
        <p:spPr>
          <a:xfrm rot="2053472">
            <a:off x="9362077" y="3977697"/>
            <a:ext cx="227497" cy="1431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EB3A302-71A6-4493-8305-B18191F5FA98}"/>
              </a:ext>
            </a:extLst>
          </p:cNvPr>
          <p:cNvGrpSpPr/>
          <p:nvPr/>
        </p:nvGrpSpPr>
        <p:grpSpPr>
          <a:xfrm>
            <a:off x="11041528" y="4889581"/>
            <a:ext cx="1136592" cy="1855713"/>
            <a:chOff x="9650186" y="1042932"/>
            <a:chExt cx="1865648" cy="3213205"/>
          </a:xfrm>
        </p:grpSpPr>
        <p:pic>
          <p:nvPicPr>
            <p:cNvPr id="11" name="Picture 10">
              <a:extLst>
                <a:ext uri="{FF2B5EF4-FFF2-40B4-BE49-F238E27FC236}">
                  <a16:creationId xmlns:a16="http://schemas.microsoft.com/office/drawing/2014/main" id="{E687A304-1566-44FA-9D09-837C230971E3}"/>
                </a:ext>
              </a:extLst>
            </p:cNvPr>
            <p:cNvPicPr/>
            <p:nvPr/>
          </p:nvPicPr>
          <p:blipFill rotWithShape="1">
            <a:blip r:embed="rId15" cstate="screen">
              <a:extLst>
                <a:ext uri="{28A0092B-C50C-407E-A947-70E740481C1C}">
                  <a14:useLocalDpi xmlns:a14="http://schemas.microsoft.com/office/drawing/2010/main"/>
                </a:ext>
              </a:extLst>
            </a:blip>
            <a:srcRect/>
            <a:stretch/>
          </p:blipFill>
          <p:spPr>
            <a:xfrm>
              <a:off x="9842812" y="1042932"/>
              <a:ext cx="1444032" cy="3213205"/>
            </a:xfrm>
            <a:prstGeom prst="rect">
              <a:avLst/>
            </a:prstGeom>
          </p:spPr>
        </p:pic>
        <p:grpSp>
          <p:nvGrpSpPr>
            <p:cNvPr id="12" name="Group 11">
              <a:extLst>
                <a:ext uri="{FF2B5EF4-FFF2-40B4-BE49-F238E27FC236}">
                  <a16:creationId xmlns:a16="http://schemas.microsoft.com/office/drawing/2014/main" id="{F73F1213-A3E6-4742-B272-F8B0235F270B}"/>
                </a:ext>
              </a:extLst>
            </p:cNvPr>
            <p:cNvGrpSpPr/>
            <p:nvPr/>
          </p:nvGrpSpPr>
          <p:grpSpPr>
            <a:xfrm>
              <a:off x="9650186" y="2658898"/>
              <a:ext cx="1865648" cy="1035050"/>
              <a:chOff x="9650186" y="2658898"/>
              <a:chExt cx="1865648" cy="1035050"/>
            </a:xfrm>
          </p:grpSpPr>
          <p:sp>
            <p:nvSpPr>
              <p:cNvPr id="13" name="TextBox 12">
                <a:extLst>
                  <a:ext uri="{FF2B5EF4-FFF2-40B4-BE49-F238E27FC236}">
                    <a16:creationId xmlns:a16="http://schemas.microsoft.com/office/drawing/2014/main" id="{8A59C0BB-4E02-4EC1-8366-527F98032A43}"/>
                  </a:ext>
                </a:extLst>
              </p:cNvPr>
              <p:cNvSpPr txBox="1"/>
              <p:nvPr/>
            </p:nvSpPr>
            <p:spPr>
              <a:xfrm>
                <a:off x="11042306" y="3186860"/>
                <a:ext cx="473528" cy="452983"/>
              </a:xfrm>
              <a:prstGeom prst="rect">
                <a:avLst/>
              </a:prstGeom>
              <a:noFill/>
            </p:spPr>
            <p:txBody>
              <a:bodyPr wrap="square" rtlCol="0">
                <a:spAutoFit/>
              </a:bodyPr>
              <a:lstStyle/>
              <a:p>
                <a:r>
                  <a:rPr lang="en-US" sz="1100" dirty="0"/>
                  <a:t>1</a:t>
                </a:r>
              </a:p>
            </p:txBody>
          </p:sp>
          <p:sp>
            <p:nvSpPr>
              <p:cNvPr id="15" name="TextBox 14">
                <a:extLst>
                  <a:ext uri="{FF2B5EF4-FFF2-40B4-BE49-F238E27FC236}">
                    <a16:creationId xmlns:a16="http://schemas.microsoft.com/office/drawing/2014/main" id="{B8B84025-E163-4663-AB87-EF978B797003}"/>
                  </a:ext>
                </a:extLst>
              </p:cNvPr>
              <p:cNvSpPr txBox="1"/>
              <p:nvPr/>
            </p:nvSpPr>
            <p:spPr>
              <a:xfrm>
                <a:off x="11031419" y="2914715"/>
                <a:ext cx="473528" cy="452983"/>
              </a:xfrm>
              <a:prstGeom prst="rect">
                <a:avLst/>
              </a:prstGeom>
              <a:noFill/>
            </p:spPr>
            <p:txBody>
              <a:bodyPr wrap="square" rtlCol="0">
                <a:spAutoFit/>
              </a:bodyPr>
              <a:lstStyle/>
              <a:p>
                <a:r>
                  <a:rPr lang="en-US" sz="1100" dirty="0"/>
                  <a:t>2</a:t>
                </a:r>
              </a:p>
            </p:txBody>
          </p:sp>
          <p:sp>
            <p:nvSpPr>
              <p:cNvPr id="17" name="TextBox 16">
                <a:extLst>
                  <a:ext uri="{FF2B5EF4-FFF2-40B4-BE49-F238E27FC236}">
                    <a16:creationId xmlns:a16="http://schemas.microsoft.com/office/drawing/2014/main" id="{63A2F3A8-C784-4AE0-A668-42EE7307D224}"/>
                  </a:ext>
                </a:extLst>
              </p:cNvPr>
              <p:cNvSpPr txBox="1"/>
              <p:nvPr/>
            </p:nvSpPr>
            <p:spPr>
              <a:xfrm>
                <a:off x="11020533" y="2658898"/>
                <a:ext cx="473528" cy="452983"/>
              </a:xfrm>
              <a:prstGeom prst="rect">
                <a:avLst/>
              </a:prstGeom>
              <a:noFill/>
            </p:spPr>
            <p:txBody>
              <a:bodyPr wrap="square" rtlCol="0">
                <a:spAutoFit/>
              </a:bodyPr>
              <a:lstStyle/>
              <a:p>
                <a:r>
                  <a:rPr lang="en-US" sz="1100" dirty="0"/>
                  <a:t>3</a:t>
                </a:r>
              </a:p>
            </p:txBody>
          </p:sp>
          <p:sp>
            <p:nvSpPr>
              <p:cNvPr id="18" name="Rectangle 17">
                <a:extLst>
                  <a:ext uri="{FF2B5EF4-FFF2-40B4-BE49-F238E27FC236}">
                    <a16:creationId xmlns:a16="http://schemas.microsoft.com/office/drawing/2014/main" id="{86E68C6E-8E60-4223-AD6B-CF72AE7DD99D}"/>
                  </a:ext>
                </a:extLst>
              </p:cNvPr>
              <p:cNvSpPr/>
              <p:nvPr/>
            </p:nvSpPr>
            <p:spPr>
              <a:xfrm>
                <a:off x="9650186" y="2743199"/>
                <a:ext cx="1843874" cy="9507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359483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9" fill="hold"/>
                                        <p:tgtEl>
                                          <p:spTgt spid="23"/>
                                        </p:tgtEl>
                                      </p:cBhvr>
                                    </p:cmd>
                                  </p:childTnLst>
                                </p:cTn>
                              </p:par>
                            </p:childTnLst>
                          </p:cTn>
                        </p:par>
                        <p:par>
                          <p:cTn id="7" fill="hold">
                            <p:stCondLst>
                              <p:cond delay="2999"/>
                            </p:stCondLst>
                            <p:childTnLst>
                              <p:par>
                                <p:cTn id="8" presetID="1" presetClass="mediacall" presetSubtype="0" fill="hold" nodeType="afterEffect">
                                  <p:stCondLst>
                                    <p:cond delay="0"/>
                                  </p:stCondLst>
                                  <p:childTnLst>
                                    <p:cmd type="call" cmd="playFrom(0.0)">
                                      <p:cBhvr>
                                        <p:cTn id="9" dur="3416" fill="hold"/>
                                        <p:tgtEl>
                                          <p:spTgt spid="22"/>
                                        </p:tgtEl>
                                      </p:cBhvr>
                                    </p:cmd>
                                  </p:childTnLst>
                                </p:cTn>
                              </p:par>
                            </p:childTnLst>
                          </p:cTn>
                        </p:par>
                        <p:par>
                          <p:cTn id="10" fill="hold">
                            <p:stCondLst>
                              <p:cond delay="6415"/>
                            </p:stCondLst>
                            <p:childTnLst>
                              <p:par>
                                <p:cTn id="11" presetID="1" presetClass="mediacall" presetSubtype="0" fill="hold" nodeType="afterEffect">
                                  <p:stCondLst>
                                    <p:cond delay="0"/>
                                  </p:stCondLst>
                                  <p:childTnLst>
                                    <p:cmd type="call" cmd="playFrom(0.0)">
                                      <p:cBhvr>
                                        <p:cTn id="12" dur="341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3"/>
                                        </p:tgtEl>
                                      </p:cBhvr>
                                    </p:cmd>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2"/>
                                        </p:tgtEl>
                                      </p:cBhvr>
                                    </p:cmd>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1"/>
                                        </p:tgtEl>
                                      </p:cBhvr>
                                    </p:cmd>
                                  </p:childTnLst>
                                </p:cTn>
                              </p:par>
                            </p:childTnLst>
                          </p:cTn>
                        </p:par>
                      </p:childTnLst>
                    </p:cTn>
                  </p:par>
                </p:childTnLst>
              </p:cTn>
              <p:nextCondLst>
                <p:cond evt="onClick" delay="0">
                  <p:tgtEl>
                    <p:spTgt spid="21"/>
                  </p:tgtEl>
                </p:cond>
              </p:nextCondLst>
            </p:seq>
            <p:video>
              <p:cMediaNode vol="80000">
                <p:cTn id="28" repeatCount="indefinite" fill="hold" display="0">
                  <p:stCondLst>
                    <p:cond delay="indefinite"/>
                  </p:stCondLst>
                </p:cTn>
                <p:tgtEl>
                  <p:spTgt spid="23"/>
                </p:tgtEl>
              </p:cMediaNode>
            </p:video>
            <p:video>
              <p:cMediaNode vol="80000">
                <p:cTn id="29" repeatCount="indefinite" fill="hold" display="0">
                  <p:stCondLst>
                    <p:cond delay="indefinite"/>
                  </p:stCondLst>
                </p:cTn>
                <p:tgtEl>
                  <p:spTgt spid="22"/>
                </p:tgtEl>
              </p:cMediaNode>
            </p:video>
            <p:video>
              <p:cMediaNode vol="80000">
                <p:cTn id="30" repeatCount="indefinite" fill="hold" display="0">
                  <p:stCondLst>
                    <p:cond delay="indefinite"/>
                  </p:stCondLst>
                </p:cTn>
                <p:tgtEl>
                  <p:spTgt spid="2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CBC83915-90BC-4456-BD7A-1A29F9DFFC21}"/>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S1-HT-1 [Post HT] (Top View)</a:t>
            </a:r>
          </a:p>
        </p:txBody>
      </p:sp>
      <p:pic>
        <p:nvPicPr>
          <p:cNvPr id="10" name="Picture 9" descr="A picture containing background pattern&#10;&#10;Description automatically generated">
            <a:extLst>
              <a:ext uri="{FF2B5EF4-FFF2-40B4-BE49-F238E27FC236}">
                <a16:creationId xmlns:a16="http://schemas.microsoft.com/office/drawing/2014/main" id="{0939DA92-40CB-4538-AC28-E4131F2D39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62019" y="1285818"/>
            <a:ext cx="7329981" cy="5497486"/>
          </a:xfrm>
          <a:prstGeom prst="rect">
            <a:avLst/>
          </a:prstGeom>
        </p:spPr>
      </p:pic>
      <p:pic>
        <p:nvPicPr>
          <p:cNvPr id="11" name="Picture 10" descr="A picture containing text, wall, nature, rain&#10;&#10;Description automatically generated">
            <a:extLst>
              <a:ext uri="{FF2B5EF4-FFF2-40B4-BE49-F238E27FC236}">
                <a16:creationId xmlns:a16="http://schemas.microsoft.com/office/drawing/2014/main" id="{C88770D5-E417-4BC1-ACA5-D9B8436469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308141"/>
            <a:ext cx="5475163" cy="5475163"/>
          </a:xfrm>
          <a:prstGeom prst="rect">
            <a:avLst/>
          </a:prstGeom>
        </p:spPr>
      </p:pic>
      <p:pic>
        <p:nvPicPr>
          <p:cNvPr id="12" name="Picture 11">
            <a:extLst>
              <a:ext uri="{FF2B5EF4-FFF2-40B4-BE49-F238E27FC236}">
                <a16:creationId xmlns:a16="http://schemas.microsoft.com/office/drawing/2014/main" id="{CF930E35-60F3-4B19-8C19-D86988CAE49C}"/>
              </a:ext>
            </a:extLst>
          </p:cNvPr>
          <p:cNvPicPr>
            <a:picLocks noChangeAspect="1"/>
          </p:cNvPicPr>
          <p:nvPr/>
        </p:nvPicPr>
        <p:blipFill>
          <a:blip r:embed="rId8"/>
          <a:stretch>
            <a:fillRect/>
          </a:stretch>
        </p:blipFill>
        <p:spPr>
          <a:xfrm>
            <a:off x="9896725" y="980574"/>
            <a:ext cx="2200275" cy="228600"/>
          </a:xfrm>
          <a:prstGeom prst="rect">
            <a:avLst/>
          </a:prstGeom>
        </p:spPr>
      </p:pic>
      <p:sp>
        <p:nvSpPr>
          <p:cNvPr id="13" name="TextBox 12">
            <a:extLst>
              <a:ext uri="{FF2B5EF4-FFF2-40B4-BE49-F238E27FC236}">
                <a16:creationId xmlns:a16="http://schemas.microsoft.com/office/drawing/2014/main" id="{C4D2925E-58AC-45D1-B527-5C1E8D0EAD50}"/>
              </a:ext>
            </a:extLst>
          </p:cNvPr>
          <p:cNvSpPr txBox="1"/>
          <p:nvPr/>
        </p:nvSpPr>
        <p:spPr>
          <a:xfrm>
            <a:off x="6898105" y="5980962"/>
            <a:ext cx="3471508" cy="369332"/>
          </a:xfrm>
          <a:prstGeom prst="rect">
            <a:avLst/>
          </a:prstGeom>
          <a:noFill/>
        </p:spPr>
        <p:txBody>
          <a:bodyPr wrap="square" rtlCol="0">
            <a:spAutoFit/>
          </a:bodyPr>
          <a:lstStyle/>
          <a:p>
            <a:r>
              <a:rPr lang="en-US" b="0" i="0" dirty="0">
                <a:solidFill>
                  <a:srgbClr val="FFFFFF"/>
                </a:solidFill>
                <a:effectLst/>
                <a:latin typeface="-apple-system"/>
              </a:rPr>
              <a:t>Leica DMi8 Optical Microscope 10x</a:t>
            </a:r>
            <a:endParaRPr lang="en-US" dirty="0"/>
          </a:p>
        </p:txBody>
      </p:sp>
      <p:sp>
        <p:nvSpPr>
          <p:cNvPr id="15" name="TextBox 14">
            <a:extLst>
              <a:ext uri="{FF2B5EF4-FFF2-40B4-BE49-F238E27FC236}">
                <a16:creationId xmlns:a16="http://schemas.microsoft.com/office/drawing/2014/main" id="{CE1EA8D0-3224-43FA-AC0C-267235150E5B}"/>
              </a:ext>
            </a:extLst>
          </p:cNvPr>
          <p:cNvSpPr txBox="1"/>
          <p:nvPr/>
        </p:nvSpPr>
        <p:spPr>
          <a:xfrm>
            <a:off x="298379" y="6023447"/>
            <a:ext cx="4058652" cy="369332"/>
          </a:xfrm>
          <a:prstGeom prst="rect">
            <a:avLst/>
          </a:prstGeom>
          <a:noFill/>
        </p:spPr>
        <p:txBody>
          <a:bodyPr wrap="square" rtlCol="0">
            <a:spAutoFit/>
          </a:bodyPr>
          <a:lstStyle/>
          <a:p>
            <a:r>
              <a:rPr lang="en-US" b="0" i="0" dirty="0">
                <a:solidFill>
                  <a:schemeClr val="bg1">
                    <a:lumMod val="50000"/>
                  </a:schemeClr>
                </a:solidFill>
                <a:effectLst/>
                <a:latin typeface="-apple-system"/>
              </a:rPr>
              <a:t>Zeiss </a:t>
            </a:r>
            <a:r>
              <a:rPr lang="en-US" b="0" i="0" dirty="0" err="1">
                <a:solidFill>
                  <a:schemeClr val="bg1">
                    <a:lumMod val="50000"/>
                  </a:schemeClr>
                </a:solidFill>
                <a:effectLst/>
                <a:latin typeface="-apple-system"/>
              </a:rPr>
              <a:t>Axio</a:t>
            </a:r>
            <a:r>
              <a:rPr lang="en-US" b="0" i="0" dirty="0">
                <a:solidFill>
                  <a:schemeClr val="bg1">
                    <a:lumMod val="50000"/>
                  </a:schemeClr>
                </a:solidFill>
                <a:effectLst/>
                <a:latin typeface="-apple-system"/>
              </a:rPr>
              <a:t> Observer Z1m Microscope 10x</a:t>
            </a:r>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3146358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CBC83915-90BC-4456-BD7A-1A29F9DFFC21}"/>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S2-AB [Pre HT] &amp; S2-HT [Post HT]</a:t>
            </a:r>
          </a:p>
        </p:txBody>
      </p:sp>
      <p:pic>
        <p:nvPicPr>
          <p:cNvPr id="10" name="Picture 9" descr="A picture containing text, black, white&#10;&#10;Description automatically generated">
            <a:extLst>
              <a:ext uri="{FF2B5EF4-FFF2-40B4-BE49-F238E27FC236}">
                <a16:creationId xmlns:a16="http://schemas.microsoft.com/office/drawing/2014/main" id="{A986A83C-24A9-4424-879A-61CF0C49FE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212" y="1479884"/>
            <a:ext cx="4221081" cy="4203032"/>
          </a:xfrm>
          <a:prstGeom prst="rect">
            <a:avLst/>
          </a:prstGeom>
        </p:spPr>
      </p:pic>
      <p:pic>
        <p:nvPicPr>
          <p:cNvPr id="11" name="Picture 10" descr="A group of ants on a white surface&#10;&#10;Description automatically generated with low confidence">
            <a:extLst>
              <a:ext uri="{FF2B5EF4-FFF2-40B4-BE49-F238E27FC236}">
                <a16:creationId xmlns:a16="http://schemas.microsoft.com/office/drawing/2014/main" id="{82ED8682-3F72-4911-8DDC-EF2E0F38EE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22293" y="1909010"/>
            <a:ext cx="4459705" cy="3344779"/>
          </a:xfrm>
          <a:prstGeom prst="rect">
            <a:avLst/>
          </a:prstGeom>
        </p:spPr>
      </p:pic>
      <p:pic>
        <p:nvPicPr>
          <p:cNvPr id="12" name="Picture 11" descr="Background pattern&#10;&#10;Description automatically generated">
            <a:extLst>
              <a:ext uri="{FF2B5EF4-FFF2-40B4-BE49-F238E27FC236}">
                <a16:creationId xmlns:a16="http://schemas.microsoft.com/office/drawing/2014/main" id="{531D9532-FCC0-4DB4-BB9B-6BB0E7495A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34548" y="1909010"/>
            <a:ext cx="4156240" cy="3117180"/>
          </a:xfrm>
          <a:prstGeom prst="rect">
            <a:avLst/>
          </a:prstGeom>
        </p:spPr>
      </p:pic>
      <p:sp>
        <p:nvSpPr>
          <p:cNvPr id="13" name="TextBox 12">
            <a:extLst>
              <a:ext uri="{FF2B5EF4-FFF2-40B4-BE49-F238E27FC236}">
                <a16:creationId xmlns:a16="http://schemas.microsoft.com/office/drawing/2014/main" id="{AA4C97C1-BA10-43B3-8AEA-6AE22841EB1B}"/>
              </a:ext>
            </a:extLst>
          </p:cNvPr>
          <p:cNvSpPr txBox="1"/>
          <p:nvPr/>
        </p:nvSpPr>
        <p:spPr>
          <a:xfrm>
            <a:off x="1241194" y="5785172"/>
            <a:ext cx="2534653" cy="369332"/>
          </a:xfrm>
          <a:prstGeom prst="rect">
            <a:avLst/>
          </a:prstGeom>
          <a:noFill/>
        </p:spPr>
        <p:txBody>
          <a:bodyPr wrap="square" rtlCol="0">
            <a:spAutoFit/>
          </a:bodyPr>
          <a:lstStyle/>
          <a:p>
            <a:r>
              <a:rPr lang="en-US" dirty="0"/>
              <a:t>RoboMet Pre HT</a:t>
            </a:r>
          </a:p>
        </p:txBody>
      </p:sp>
      <p:sp>
        <p:nvSpPr>
          <p:cNvPr id="15" name="TextBox 14">
            <a:extLst>
              <a:ext uri="{FF2B5EF4-FFF2-40B4-BE49-F238E27FC236}">
                <a16:creationId xmlns:a16="http://schemas.microsoft.com/office/drawing/2014/main" id="{7AE32622-130F-4AEB-A4BE-73BD00AF4297}"/>
              </a:ext>
            </a:extLst>
          </p:cNvPr>
          <p:cNvSpPr txBox="1"/>
          <p:nvPr/>
        </p:nvSpPr>
        <p:spPr>
          <a:xfrm>
            <a:off x="5063226" y="5969838"/>
            <a:ext cx="4586093" cy="553998"/>
          </a:xfrm>
          <a:prstGeom prst="rect">
            <a:avLst/>
          </a:prstGeom>
          <a:noFill/>
        </p:spPr>
        <p:txBody>
          <a:bodyPr wrap="square">
            <a:spAutoFit/>
          </a:bodyPr>
          <a:lstStyle/>
          <a:p>
            <a:pPr marL="342900" indent="-342900">
              <a:buFont typeface="+mj-lt"/>
              <a:buAutoNum type="arabicPeriod"/>
            </a:pPr>
            <a:r>
              <a:rPr lang="en-US" sz="1000" dirty="0"/>
              <a:t>S1 samples: Skipped Layer (Unfused Powder) Defects = no power</a:t>
            </a:r>
          </a:p>
          <a:p>
            <a:pPr marL="342900" indent="-342900">
              <a:buFont typeface="+mj-lt"/>
              <a:buAutoNum type="arabicPeriod"/>
            </a:pPr>
            <a:r>
              <a:rPr lang="en-US" sz="1000" dirty="0"/>
              <a:t>S2 samples: Low Power (Lack of Fusion) Defects = 75% Laser Power</a:t>
            </a:r>
          </a:p>
          <a:p>
            <a:pPr marL="342900" indent="-342900">
              <a:buFont typeface="+mj-lt"/>
              <a:buAutoNum type="arabicPeriod"/>
            </a:pPr>
            <a:r>
              <a:rPr lang="en-US" sz="1000" dirty="0"/>
              <a:t>S3 samples: High Power (Keyhole) Defects = 125% Laser Power</a:t>
            </a:r>
          </a:p>
        </p:txBody>
      </p:sp>
      <p:sp>
        <p:nvSpPr>
          <p:cNvPr id="17" name="TextBox 16">
            <a:extLst>
              <a:ext uri="{FF2B5EF4-FFF2-40B4-BE49-F238E27FC236}">
                <a16:creationId xmlns:a16="http://schemas.microsoft.com/office/drawing/2014/main" id="{34AFE36B-1389-4696-9387-5B89F3DCBE7D}"/>
              </a:ext>
            </a:extLst>
          </p:cNvPr>
          <p:cNvSpPr txBox="1"/>
          <p:nvPr/>
        </p:nvSpPr>
        <p:spPr>
          <a:xfrm>
            <a:off x="9689424" y="5969838"/>
            <a:ext cx="2326105" cy="553998"/>
          </a:xfrm>
          <a:prstGeom prst="rect">
            <a:avLst/>
          </a:prstGeom>
          <a:noFill/>
        </p:spPr>
        <p:txBody>
          <a:bodyPr wrap="square" rtlCol="0">
            <a:spAutoFit/>
          </a:bodyPr>
          <a:lstStyle/>
          <a:p>
            <a:r>
              <a:rPr lang="en-US" sz="1000" dirty="0"/>
              <a:t>HT: Heat Treated</a:t>
            </a:r>
          </a:p>
          <a:p>
            <a:r>
              <a:rPr lang="en-US" sz="1000" dirty="0"/>
              <a:t>AB: As Built</a:t>
            </a:r>
          </a:p>
          <a:p>
            <a:endParaRPr lang="en-US" sz="1000" dirty="0"/>
          </a:p>
        </p:txBody>
      </p:sp>
      <p:sp>
        <p:nvSpPr>
          <p:cNvPr id="18" name="TextBox 17">
            <a:extLst>
              <a:ext uri="{FF2B5EF4-FFF2-40B4-BE49-F238E27FC236}">
                <a16:creationId xmlns:a16="http://schemas.microsoft.com/office/drawing/2014/main" id="{0D20576B-4C9F-4E3F-82FC-BF51BB706466}"/>
              </a:ext>
            </a:extLst>
          </p:cNvPr>
          <p:cNvSpPr txBox="1"/>
          <p:nvPr/>
        </p:nvSpPr>
        <p:spPr>
          <a:xfrm>
            <a:off x="4873083" y="5391711"/>
            <a:ext cx="7142446" cy="369332"/>
          </a:xfrm>
          <a:prstGeom prst="rect">
            <a:avLst/>
          </a:prstGeom>
          <a:noFill/>
        </p:spPr>
        <p:txBody>
          <a:bodyPr wrap="square" rtlCol="0">
            <a:spAutoFit/>
          </a:bodyPr>
          <a:lstStyle/>
          <a:p>
            <a:r>
              <a:rPr lang="en-US" dirty="0"/>
              <a:t> Leica DMi8 Optical Microscope 10x   Post HT  (Z axis view)</a:t>
            </a:r>
          </a:p>
        </p:txBody>
      </p:sp>
    </p:spTree>
    <p:custDataLst>
      <p:tags r:id="rId1"/>
    </p:custDataLst>
    <p:extLst>
      <p:ext uri="{BB962C8B-B14F-4D97-AF65-F5344CB8AC3E}">
        <p14:creationId xmlns:p14="http://schemas.microsoft.com/office/powerpoint/2010/main" val="3425971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CBC83915-90BC-4456-BD7A-1A29F9DFFC21}"/>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S3-AB [Pre HT] &amp; S3-HT [Post HT]</a:t>
            </a:r>
          </a:p>
        </p:txBody>
      </p:sp>
      <p:pic>
        <p:nvPicPr>
          <p:cNvPr id="10" name="Picture 9" descr="Diagram&#10;&#10;Description automatically generated with medium confidence">
            <a:extLst>
              <a:ext uri="{FF2B5EF4-FFF2-40B4-BE49-F238E27FC236}">
                <a16:creationId xmlns:a16="http://schemas.microsoft.com/office/drawing/2014/main" id="{F985C148-D9D5-4C8A-8A0D-F214BBCA5E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97859" y="2142243"/>
            <a:ext cx="4712043" cy="3534032"/>
          </a:xfrm>
          <a:prstGeom prst="rect">
            <a:avLst/>
          </a:prstGeom>
        </p:spPr>
      </p:pic>
      <p:pic>
        <p:nvPicPr>
          <p:cNvPr id="11" name="Picture 10" descr="A picture containing wall, building, stone, cement&#10;&#10;Description automatically generated">
            <a:extLst>
              <a:ext uri="{FF2B5EF4-FFF2-40B4-BE49-F238E27FC236}">
                <a16:creationId xmlns:a16="http://schemas.microsoft.com/office/drawing/2014/main" id="{D8A5ECB2-74E2-4801-A711-20A2C458F7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1029" y="2076450"/>
            <a:ext cx="4571998" cy="342899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21C14039-2B12-465D-8684-6B7005B410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1368806"/>
            <a:ext cx="4865088" cy="4844285"/>
          </a:xfrm>
          <a:prstGeom prst="rect">
            <a:avLst/>
          </a:prstGeom>
        </p:spPr>
      </p:pic>
      <p:sp>
        <p:nvSpPr>
          <p:cNvPr id="13" name="TextBox 12">
            <a:extLst>
              <a:ext uri="{FF2B5EF4-FFF2-40B4-BE49-F238E27FC236}">
                <a16:creationId xmlns:a16="http://schemas.microsoft.com/office/drawing/2014/main" id="{440F3C9F-B659-4C64-B427-B2427686BA85}"/>
              </a:ext>
            </a:extLst>
          </p:cNvPr>
          <p:cNvSpPr txBox="1"/>
          <p:nvPr/>
        </p:nvSpPr>
        <p:spPr>
          <a:xfrm>
            <a:off x="1409712" y="6219840"/>
            <a:ext cx="2534653" cy="369332"/>
          </a:xfrm>
          <a:prstGeom prst="rect">
            <a:avLst/>
          </a:prstGeom>
          <a:noFill/>
        </p:spPr>
        <p:txBody>
          <a:bodyPr wrap="square" rtlCol="0">
            <a:spAutoFit/>
          </a:bodyPr>
          <a:lstStyle/>
          <a:p>
            <a:r>
              <a:rPr lang="en-US" dirty="0"/>
              <a:t>RoboMet Pre HT</a:t>
            </a:r>
          </a:p>
        </p:txBody>
      </p:sp>
      <p:sp>
        <p:nvSpPr>
          <p:cNvPr id="15" name="TextBox 14">
            <a:extLst>
              <a:ext uri="{FF2B5EF4-FFF2-40B4-BE49-F238E27FC236}">
                <a16:creationId xmlns:a16="http://schemas.microsoft.com/office/drawing/2014/main" id="{6B09D829-9E0F-4D23-A2CB-7B0FFFCBA5F6}"/>
              </a:ext>
            </a:extLst>
          </p:cNvPr>
          <p:cNvSpPr txBox="1"/>
          <p:nvPr/>
        </p:nvSpPr>
        <p:spPr>
          <a:xfrm>
            <a:off x="5063226" y="6179388"/>
            <a:ext cx="4586093" cy="553998"/>
          </a:xfrm>
          <a:prstGeom prst="rect">
            <a:avLst/>
          </a:prstGeom>
          <a:noFill/>
        </p:spPr>
        <p:txBody>
          <a:bodyPr wrap="square">
            <a:spAutoFit/>
          </a:bodyPr>
          <a:lstStyle/>
          <a:p>
            <a:pPr marL="342900" indent="-342900">
              <a:buFont typeface="+mj-lt"/>
              <a:buAutoNum type="arabicPeriod"/>
            </a:pPr>
            <a:r>
              <a:rPr lang="en-US" sz="1000" dirty="0"/>
              <a:t>S1 samples: Skipped Layer (Unfused Powder) Defects = no power</a:t>
            </a:r>
          </a:p>
          <a:p>
            <a:pPr marL="342900" indent="-342900">
              <a:buFont typeface="+mj-lt"/>
              <a:buAutoNum type="arabicPeriod"/>
            </a:pPr>
            <a:r>
              <a:rPr lang="en-US" sz="1000" dirty="0"/>
              <a:t>S2 samples: Low Power (Lack of Fusion) Defects = 75% Laser Power</a:t>
            </a:r>
          </a:p>
          <a:p>
            <a:pPr marL="342900" indent="-342900">
              <a:buFont typeface="+mj-lt"/>
              <a:buAutoNum type="arabicPeriod"/>
            </a:pPr>
            <a:r>
              <a:rPr lang="en-US" sz="1000" dirty="0"/>
              <a:t>S3 samples: High Power (Keyhole) Defects = 125% Laser Power</a:t>
            </a:r>
          </a:p>
        </p:txBody>
      </p:sp>
      <p:sp>
        <p:nvSpPr>
          <p:cNvPr id="17" name="TextBox 16">
            <a:extLst>
              <a:ext uri="{FF2B5EF4-FFF2-40B4-BE49-F238E27FC236}">
                <a16:creationId xmlns:a16="http://schemas.microsoft.com/office/drawing/2014/main" id="{FC9CA3D8-17C3-4A3C-9D07-27885F1CE642}"/>
              </a:ext>
            </a:extLst>
          </p:cNvPr>
          <p:cNvSpPr txBox="1"/>
          <p:nvPr/>
        </p:nvSpPr>
        <p:spPr>
          <a:xfrm>
            <a:off x="9689424" y="6179388"/>
            <a:ext cx="2326105" cy="553998"/>
          </a:xfrm>
          <a:prstGeom prst="rect">
            <a:avLst/>
          </a:prstGeom>
          <a:noFill/>
        </p:spPr>
        <p:txBody>
          <a:bodyPr wrap="square" rtlCol="0">
            <a:spAutoFit/>
          </a:bodyPr>
          <a:lstStyle/>
          <a:p>
            <a:r>
              <a:rPr lang="en-US" sz="1000" dirty="0"/>
              <a:t>HT: Heat Treated</a:t>
            </a:r>
          </a:p>
          <a:p>
            <a:r>
              <a:rPr lang="en-US" sz="1000" dirty="0"/>
              <a:t>AB: As Built</a:t>
            </a:r>
          </a:p>
          <a:p>
            <a:endParaRPr lang="en-US" sz="1000" dirty="0"/>
          </a:p>
        </p:txBody>
      </p:sp>
      <p:sp>
        <p:nvSpPr>
          <p:cNvPr id="18" name="TextBox 17">
            <a:extLst>
              <a:ext uri="{FF2B5EF4-FFF2-40B4-BE49-F238E27FC236}">
                <a16:creationId xmlns:a16="http://schemas.microsoft.com/office/drawing/2014/main" id="{846C7847-A3F5-40B9-84D2-8479B41FFA2C}"/>
              </a:ext>
            </a:extLst>
          </p:cNvPr>
          <p:cNvSpPr txBox="1"/>
          <p:nvPr/>
        </p:nvSpPr>
        <p:spPr>
          <a:xfrm>
            <a:off x="4917687" y="5701620"/>
            <a:ext cx="7142446" cy="369332"/>
          </a:xfrm>
          <a:prstGeom prst="rect">
            <a:avLst/>
          </a:prstGeom>
          <a:noFill/>
        </p:spPr>
        <p:txBody>
          <a:bodyPr wrap="square" rtlCol="0">
            <a:spAutoFit/>
          </a:bodyPr>
          <a:lstStyle/>
          <a:p>
            <a:r>
              <a:rPr lang="en-US" dirty="0"/>
              <a:t> Leica DMi8 Optical Microscope 10x   Post HT  (Z axis view)</a:t>
            </a:r>
          </a:p>
        </p:txBody>
      </p:sp>
    </p:spTree>
    <p:custDataLst>
      <p:tags r:id="rId1"/>
    </p:custDataLst>
    <p:extLst>
      <p:ext uri="{BB962C8B-B14F-4D97-AF65-F5344CB8AC3E}">
        <p14:creationId xmlns:p14="http://schemas.microsoft.com/office/powerpoint/2010/main" val="172513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9" name="Text Box 5">
            <a:extLst>
              <a:ext uri="{FF2B5EF4-FFF2-40B4-BE49-F238E27FC236}">
                <a16:creationId xmlns:a16="http://schemas.microsoft.com/office/drawing/2014/main" id="{7931A705-6EDE-4044-B3E0-24700E5FA912}"/>
              </a:ext>
            </a:extLst>
          </p:cNvPr>
          <p:cNvSpPr txBox="1">
            <a:spLocks noChangeArrowheads="1"/>
          </p:cNvSpPr>
          <p:nvPr/>
        </p:nvSpPr>
        <p:spPr bwMode="auto">
          <a:xfrm>
            <a:off x="1434317" y="1493353"/>
            <a:ext cx="896653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dirty="0">
                <a:solidFill>
                  <a:srgbClr val="000000"/>
                </a:solidFill>
              </a:rPr>
              <a:t>NASA is interested in qualifying in situ monitoring for complex, critical parts that are difficult to inspect using traditional NDE.</a:t>
            </a:r>
          </a:p>
        </p:txBody>
      </p:sp>
      <p:sp>
        <p:nvSpPr>
          <p:cNvPr id="10" name="TextBox 9">
            <a:extLst>
              <a:ext uri="{FF2B5EF4-FFF2-40B4-BE49-F238E27FC236}">
                <a16:creationId xmlns:a16="http://schemas.microsoft.com/office/drawing/2014/main" id="{30FF3EF4-F5BF-47B9-83D8-BF4A54548E91}"/>
              </a:ext>
            </a:extLst>
          </p:cNvPr>
          <p:cNvSpPr txBox="1"/>
          <p:nvPr/>
        </p:nvSpPr>
        <p:spPr>
          <a:xfrm>
            <a:off x="7886295" y="5093584"/>
            <a:ext cx="3138838" cy="738664"/>
          </a:xfrm>
          <a:prstGeom prst="rect">
            <a:avLst/>
          </a:prstGeom>
          <a:noFill/>
        </p:spPr>
        <p:txBody>
          <a:bodyPr wrap="square" rtlCol="0">
            <a:spAutoFit/>
          </a:bodyPr>
          <a:lstStyle/>
          <a:p>
            <a:pPr lvl="0" defTabSz="914400" eaLnBrk="0" hangingPunct="0">
              <a:defRPr/>
            </a:pPr>
            <a:r>
              <a:rPr lang="en-US" sz="1400" b="1" dirty="0">
                <a:latin typeface="Calibri" panose="020F0502020204030204" pitchFamily="34" charset="0"/>
                <a:cs typeface="Calibri" panose="020F0502020204030204" pitchFamily="34" charset="0"/>
              </a:rPr>
              <a:t>RS-25 Pogo Accumulator Z-Baffle</a:t>
            </a:r>
          </a:p>
          <a:p>
            <a:pPr lvl="0" defTabSz="914400" eaLnBrk="0" hangingPunct="0">
              <a:defRPr/>
            </a:pPr>
            <a:r>
              <a:rPr lang="en-US" sz="1400" dirty="0">
                <a:latin typeface="Calibri" panose="020F0502020204030204" pitchFamily="34" charset="0"/>
                <a:cs typeface="Calibri" panose="020F0502020204030204" pitchFamily="34" charset="0"/>
              </a:rPr>
              <a:t>Over 100 Welds Eliminated</a:t>
            </a:r>
          </a:p>
          <a:p>
            <a:pPr lvl="0" defTabSz="914400" eaLnBrk="0" hangingPunct="0">
              <a:defRPr/>
            </a:pPr>
            <a:r>
              <a:rPr lang="en-US" sz="1400" dirty="0">
                <a:latin typeface="Calibri" panose="020F0502020204030204" pitchFamily="34" charset="0"/>
                <a:cs typeface="Calibri" panose="020F0502020204030204" pitchFamily="34" charset="0"/>
              </a:rPr>
              <a:t>Nearly 35% Cost Reduction</a:t>
            </a:r>
          </a:p>
        </p:txBody>
      </p:sp>
      <p:pic>
        <p:nvPicPr>
          <p:cNvPr id="11" name="Picture 10">
            <a:extLst>
              <a:ext uri="{FF2B5EF4-FFF2-40B4-BE49-F238E27FC236}">
                <a16:creationId xmlns:a16="http://schemas.microsoft.com/office/drawing/2014/main" id="{546D95AA-FE4E-4865-A732-B428FC42057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613956" y="2973608"/>
            <a:ext cx="1578240" cy="1332444"/>
          </a:xfrm>
          <a:prstGeom prst="rect">
            <a:avLst/>
          </a:prstGeom>
          <a:ln w="12700">
            <a:solidFill>
              <a:schemeClr val="tx1"/>
            </a:solidFill>
          </a:ln>
        </p:spPr>
      </p:pic>
      <p:pic>
        <p:nvPicPr>
          <p:cNvPr id="12" name="Picture 11">
            <a:extLst>
              <a:ext uri="{FF2B5EF4-FFF2-40B4-BE49-F238E27FC236}">
                <a16:creationId xmlns:a16="http://schemas.microsoft.com/office/drawing/2014/main" id="{36548D28-E47D-40FF-93D7-1583AA74C83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57765" y="3872138"/>
            <a:ext cx="1074762" cy="1148571"/>
          </a:xfrm>
          <a:prstGeom prst="rect">
            <a:avLst/>
          </a:prstGeom>
          <a:ln w="12700">
            <a:solidFill>
              <a:schemeClr val="tx1"/>
            </a:solidFill>
          </a:ln>
        </p:spPr>
      </p:pic>
      <p:pic>
        <p:nvPicPr>
          <p:cNvPr id="13" name="Picture 12">
            <a:extLst>
              <a:ext uri="{FF2B5EF4-FFF2-40B4-BE49-F238E27FC236}">
                <a16:creationId xmlns:a16="http://schemas.microsoft.com/office/drawing/2014/main" id="{688027DA-D404-4476-A8CF-023E1A3A94E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79752" y="4273186"/>
            <a:ext cx="1311340" cy="1344226"/>
          </a:xfrm>
          <a:prstGeom prst="rect">
            <a:avLst/>
          </a:prstGeom>
          <a:ln w="12700">
            <a:solidFill>
              <a:schemeClr val="tx1"/>
            </a:solidFill>
          </a:ln>
        </p:spPr>
      </p:pic>
      <p:pic>
        <p:nvPicPr>
          <p:cNvPr id="15" name="Picture 14">
            <a:extLst>
              <a:ext uri="{FF2B5EF4-FFF2-40B4-BE49-F238E27FC236}">
                <a16:creationId xmlns:a16="http://schemas.microsoft.com/office/drawing/2014/main" id="{372C455F-33B1-4D00-8D09-914DC153EE1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891256" y="4268660"/>
            <a:ext cx="1411582" cy="1349265"/>
          </a:xfrm>
          <a:prstGeom prst="rect">
            <a:avLst/>
          </a:prstGeom>
          <a:ln w="12700">
            <a:solidFill>
              <a:schemeClr val="tx1"/>
            </a:solidFill>
          </a:ln>
        </p:spPr>
      </p:pic>
      <p:pic>
        <p:nvPicPr>
          <p:cNvPr id="17" name="Picture 2" descr="D:\jbt\_SpecialProjects\MC-2\Pics\Combustion Devices\28Element\photo.JPG">
            <a:extLst>
              <a:ext uri="{FF2B5EF4-FFF2-40B4-BE49-F238E27FC236}">
                <a16:creationId xmlns:a16="http://schemas.microsoft.com/office/drawing/2014/main" id="{9E75E962-43BA-4F6A-B098-36D9A6BA29F5}"/>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637028" y="3975151"/>
            <a:ext cx="1398049" cy="1206449"/>
          </a:xfrm>
          <a:prstGeom prst="rect">
            <a:avLst/>
          </a:prstGeom>
          <a:ln w="12700">
            <a:solidFill>
              <a:schemeClr val="tx1"/>
            </a:solidFill>
          </a:ln>
          <a:extLst>
            <a:ext uri="{909E8E84-426E-40dd-AFC4-6F175D3DCCD1}">
              <a14:hiddenFill xmlns="" xmlns:a14="http://schemas.microsoft.com/office/drawing/2010/main">
                <a:solidFill>
                  <a:srgbClr val="FFFFFF"/>
                </a:solidFill>
              </a14:hiddenFill>
            </a:ext>
          </a:extLst>
        </p:spPr>
      </p:pic>
      <p:pic>
        <p:nvPicPr>
          <p:cNvPr id="18" name="Picture 3">
            <a:extLst>
              <a:ext uri="{FF2B5EF4-FFF2-40B4-BE49-F238E27FC236}">
                <a16:creationId xmlns:a16="http://schemas.microsoft.com/office/drawing/2014/main" id="{69991E1F-CDA0-403A-8170-9E2ED95442C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211104" y="3974338"/>
            <a:ext cx="1411582" cy="1215883"/>
          </a:xfrm>
          <a:prstGeom prst="rect">
            <a:avLst/>
          </a:prstGeom>
          <a:noFill/>
          <a:ln w="1270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DD672216-6F78-4D2E-A7E0-6791E82FCCDB}"/>
              </a:ext>
            </a:extLst>
          </p:cNvPr>
          <p:cNvSpPr txBox="1"/>
          <p:nvPr/>
        </p:nvSpPr>
        <p:spPr>
          <a:xfrm>
            <a:off x="1564300" y="2888170"/>
            <a:ext cx="3402329" cy="954107"/>
          </a:xfrm>
          <a:prstGeom prst="rect">
            <a:avLst/>
          </a:prstGeom>
          <a:noFill/>
        </p:spPr>
        <p:txBody>
          <a:bodyPr wrap="square" rtlCol="0">
            <a:spAutoFit/>
          </a:bodyP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cs typeface="Arial" panose="020B0604020202020204" pitchFamily="34" charset="0"/>
              </a:rPr>
              <a:t>28-Element Inconel</a:t>
            </a:r>
            <a:r>
              <a:rPr kumimoji="0" lang="en-US" sz="1400" b="1" i="0" u="none" strike="noStrike" kern="1200" cap="none" spc="0" normalizeH="0" baseline="30000" noProof="0" dirty="0">
                <a:ln>
                  <a:noFill/>
                </a:ln>
                <a:effectLst/>
                <a:uLnTx/>
                <a:uFillTx/>
                <a:cs typeface="Arial" panose="020B0604020202020204" pitchFamily="34" charset="0"/>
              </a:rPr>
              <a:t>®</a:t>
            </a:r>
            <a:r>
              <a:rPr kumimoji="0" lang="en-US" sz="1400" b="1" i="0" u="none" strike="noStrike" kern="1200" cap="none" spc="0" normalizeH="0" baseline="0" noProof="0" dirty="0">
                <a:ln>
                  <a:noFill/>
                </a:ln>
                <a:effectLst/>
                <a:uLnTx/>
                <a:uFillTx/>
                <a:cs typeface="Arial" panose="020B0604020202020204" pitchFamily="34" charset="0"/>
              </a:rPr>
              <a:t> 625 Fuel Injector</a:t>
            </a:r>
            <a:endParaRPr kumimoji="0" lang="en-US" sz="1400" b="0" i="0" u="none" strike="noStrike" kern="1200" cap="none" spc="0" normalizeH="0" baseline="0" noProof="0" dirty="0">
              <a:ln>
                <a:noFill/>
              </a:ln>
              <a:effectLst/>
              <a:uLnTx/>
              <a:uFillTx/>
              <a:cs typeface="Arial" panose="020B0604020202020204" pitchFamily="34" charset="0"/>
            </a:endParaRPr>
          </a:p>
          <a:p>
            <a:pPr marR="0" lvl="0" defTabSz="914400" rtl="0" eaLnBrk="0" fontAlgn="auto" latinLnBrk="0" hangingPunct="0">
              <a:lnSpc>
                <a:spcPct val="100000"/>
              </a:lnSpc>
              <a:spcBef>
                <a:spcPts val="0"/>
              </a:spcBef>
              <a:spcAft>
                <a:spcPts val="0"/>
              </a:spcAft>
              <a:buClrTx/>
              <a:buSzTx/>
              <a:tabLst/>
              <a:defRPr/>
            </a:pPr>
            <a:r>
              <a:rPr lang="en-US" sz="1400" dirty="0">
                <a:cs typeface="Arial" panose="020B0604020202020204" pitchFamily="34" charset="0"/>
              </a:rPr>
              <a:t>Reduced 163 parts to 2</a:t>
            </a:r>
          </a:p>
          <a:p>
            <a:pPr eaLnBrk="0" hangingPunct="0">
              <a:defRPr/>
            </a:pPr>
            <a:r>
              <a:rPr lang="en-US" sz="1400" dirty="0">
                <a:cs typeface="Arial" panose="020B0604020202020204" pitchFamily="34" charset="0"/>
              </a:rPr>
              <a:t>Schedule reduced from 1 year to 4 months</a:t>
            </a:r>
          </a:p>
          <a:p>
            <a:pPr eaLnBrk="0" hangingPunct="0">
              <a:defRPr/>
            </a:pPr>
            <a:r>
              <a:rPr lang="en-US" sz="1400" dirty="0">
                <a:cs typeface="Arial" panose="020B0604020202020204" pitchFamily="34" charset="0"/>
              </a:rPr>
              <a:t>70% cost reduction</a:t>
            </a:r>
            <a:endParaRPr kumimoji="0" lang="en-US" sz="1400" b="0" i="0" u="none" strike="noStrike" kern="1200" cap="none" spc="0" normalizeH="0" baseline="0" noProof="0" dirty="0">
              <a:ln>
                <a:noFill/>
              </a:ln>
              <a:effectLst/>
              <a:uLnTx/>
              <a:uFillTx/>
              <a:cs typeface="Arial" panose="020B0604020202020204" pitchFamily="34" charset="0"/>
            </a:endParaRPr>
          </a:p>
        </p:txBody>
      </p:sp>
      <p:pic>
        <p:nvPicPr>
          <p:cNvPr id="20" name="Picture 19">
            <a:extLst>
              <a:ext uri="{FF2B5EF4-FFF2-40B4-BE49-F238E27FC236}">
                <a16:creationId xmlns:a16="http://schemas.microsoft.com/office/drawing/2014/main" id="{EF64B977-D21F-417C-9287-C2B36EC3855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52561" y="2874572"/>
            <a:ext cx="1074762" cy="1221320"/>
          </a:xfrm>
          <a:prstGeom prst="rect">
            <a:avLst/>
          </a:prstGeom>
          <a:ln w="12700">
            <a:solidFill>
              <a:schemeClr val="tx1"/>
            </a:solidFill>
          </a:ln>
        </p:spPr>
      </p:pic>
      <p:pic>
        <p:nvPicPr>
          <p:cNvPr id="21" name="Picture 20">
            <a:extLst>
              <a:ext uri="{FF2B5EF4-FFF2-40B4-BE49-F238E27FC236}">
                <a16:creationId xmlns:a16="http://schemas.microsoft.com/office/drawing/2014/main" id="{60C69B1E-C45C-4BB4-B9D6-9A3044B17B1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90300" y="2879329"/>
            <a:ext cx="791712" cy="1211805"/>
          </a:xfrm>
          <a:prstGeom prst="rect">
            <a:avLst/>
          </a:prstGeom>
          <a:ln w="12700">
            <a:solidFill>
              <a:schemeClr val="tx1"/>
            </a:solidFill>
          </a:ln>
        </p:spPr>
      </p:pic>
      <p:pic>
        <p:nvPicPr>
          <p:cNvPr id="22" name="Picture 21">
            <a:extLst>
              <a:ext uri="{FF2B5EF4-FFF2-40B4-BE49-F238E27FC236}">
                <a16:creationId xmlns:a16="http://schemas.microsoft.com/office/drawing/2014/main" id="{983A18EE-A453-4323-809C-6712445C1C6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094192" y="2874572"/>
            <a:ext cx="674889" cy="1221321"/>
          </a:xfrm>
          <a:prstGeom prst="rect">
            <a:avLst/>
          </a:prstGeom>
          <a:ln w="12700">
            <a:solidFill>
              <a:schemeClr val="tx1"/>
            </a:solidFill>
          </a:ln>
        </p:spPr>
      </p:pic>
      <p:sp>
        <p:nvSpPr>
          <p:cNvPr id="23" name="TextBox 22">
            <a:extLst>
              <a:ext uri="{FF2B5EF4-FFF2-40B4-BE49-F238E27FC236}">
                <a16:creationId xmlns:a16="http://schemas.microsoft.com/office/drawing/2014/main" id="{EF168E9D-D01E-4B58-9368-A5621B34F4B8}"/>
              </a:ext>
            </a:extLst>
          </p:cNvPr>
          <p:cNvSpPr txBox="1"/>
          <p:nvPr/>
        </p:nvSpPr>
        <p:spPr>
          <a:xfrm>
            <a:off x="4289987" y="5690287"/>
            <a:ext cx="4199910" cy="523220"/>
          </a:xfrm>
          <a:prstGeom prst="rect">
            <a:avLst/>
          </a:prstGeom>
          <a:noFill/>
        </p:spPr>
        <p:txBody>
          <a:bodyPr wrap="square" rtlCol="0">
            <a:spAutoFit/>
          </a:bodyPr>
          <a:lstStyle/>
          <a:p>
            <a:pPr algn="ctr"/>
            <a:r>
              <a:rPr lang="en-US" sz="1400" b="1" dirty="0"/>
              <a:t>Injector Assembly</a:t>
            </a:r>
          </a:p>
          <a:p>
            <a:r>
              <a:rPr lang="en-US" sz="1400" dirty="0"/>
              <a:t>MSFC Project with Army Air and Missile Defense (AMD)</a:t>
            </a:r>
          </a:p>
        </p:txBody>
      </p:sp>
      <p:sp>
        <p:nvSpPr>
          <p:cNvPr id="24" name="TextBox 23">
            <a:extLst>
              <a:ext uri="{FF2B5EF4-FFF2-40B4-BE49-F238E27FC236}">
                <a16:creationId xmlns:a16="http://schemas.microsoft.com/office/drawing/2014/main" id="{7EA2B3E3-2234-4E72-80CD-6F8770354420}"/>
              </a:ext>
            </a:extLst>
          </p:cNvPr>
          <p:cNvSpPr txBox="1"/>
          <p:nvPr/>
        </p:nvSpPr>
        <p:spPr>
          <a:xfrm>
            <a:off x="4282705" y="2488223"/>
            <a:ext cx="4045820" cy="307777"/>
          </a:xfrm>
          <a:prstGeom prst="rect">
            <a:avLst/>
          </a:prstGeom>
          <a:noFill/>
        </p:spPr>
        <p:txBody>
          <a:bodyPr wrap="square" rtlCol="0">
            <a:spAutoFit/>
          </a:bodyPr>
          <a:lstStyle/>
          <a:p>
            <a:r>
              <a:rPr lang="en-US" sz="1400" b="1" dirty="0"/>
              <a:t>Cryogenic Heat Exchanger-Injector-Condenser Demo</a:t>
            </a:r>
          </a:p>
        </p:txBody>
      </p:sp>
      <p:sp>
        <p:nvSpPr>
          <p:cNvPr id="25" name="Right Arrow 54">
            <a:extLst>
              <a:ext uri="{FF2B5EF4-FFF2-40B4-BE49-F238E27FC236}">
                <a16:creationId xmlns:a16="http://schemas.microsoft.com/office/drawing/2014/main" id="{FC775170-95FE-483E-9E00-30EDE801B162}"/>
              </a:ext>
            </a:extLst>
          </p:cNvPr>
          <p:cNvSpPr/>
          <p:nvPr/>
        </p:nvSpPr>
        <p:spPr>
          <a:xfrm rot="20274871" flipV="1">
            <a:off x="8989299" y="3852571"/>
            <a:ext cx="424942" cy="303536"/>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itle 2">
            <a:extLst>
              <a:ext uri="{FF2B5EF4-FFF2-40B4-BE49-F238E27FC236}">
                <a16:creationId xmlns:a16="http://schemas.microsoft.com/office/drawing/2014/main" id="{0F9BB345-6794-4501-B235-7EB04238A289}"/>
              </a:ext>
            </a:extLst>
          </p:cNvPr>
          <p:cNvSpPr txBox="1">
            <a:spLocks/>
          </p:cNvSpPr>
          <p:nvPr/>
        </p:nvSpPr>
        <p:spPr>
          <a:xfrm>
            <a:off x="1428750" y="49659"/>
            <a:ext cx="9401175" cy="9085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rPr>
              <a:t>Qualification of In Situ Process Monitoring for Certification of AM Space Hardware</a:t>
            </a:r>
          </a:p>
        </p:txBody>
      </p:sp>
    </p:spTree>
    <p:custDataLst>
      <p:tags r:id="rId1"/>
    </p:custDataLst>
    <p:extLst>
      <p:ext uri="{BB962C8B-B14F-4D97-AF65-F5344CB8AC3E}">
        <p14:creationId xmlns:p14="http://schemas.microsoft.com/office/powerpoint/2010/main" val="1220666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CBC83915-90BC-4456-BD7A-1A29F9DFFC21}"/>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75% Laser Power Sample</a:t>
            </a:r>
          </a:p>
        </p:txBody>
      </p:sp>
      <p:pic>
        <p:nvPicPr>
          <p:cNvPr id="10" name="Picture 9" descr="A picture containing text, outdoor, white&#10;&#10;Description automatically generated">
            <a:extLst>
              <a:ext uri="{FF2B5EF4-FFF2-40B4-BE49-F238E27FC236}">
                <a16:creationId xmlns:a16="http://schemas.microsoft.com/office/drawing/2014/main" id="{C26D1DC2-3BE2-4B9F-BF8E-F5D69BB6FD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3994" y="1481817"/>
            <a:ext cx="6058678" cy="4544009"/>
          </a:xfrm>
          <a:prstGeom prst="rect">
            <a:avLst/>
          </a:prstGeom>
        </p:spPr>
      </p:pic>
      <p:sp>
        <p:nvSpPr>
          <p:cNvPr id="11" name="TextBox 10">
            <a:extLst>
              <a:ext uri="{FF2B5EF4-FFF2-40B4-BE49-F238E27FC236}">
                <a16:creationId xmlns:a16="http://schemas.microsoft.com/office/drawing/2014/main" id="{2DCAFBA5-CD24-4923-A64E-A98AC5BD5F1D}"/>
              </a:ext>
            </a:extLst>
          </p:cNvPr>
          <p:cNvSpPr txBox="1"/>
          <p:nvPr/>
        </p:nvSpPr>
        <p:spPr>
          <a:xfrm>
            <a:off x="7226561" y="6128451"/>
            <a:ext cx="3853543" cy="369332"/>
          </a:xfrm>
          <a:prstGeom prst="rect">
            <a:avLst/>
          </a:prstGeom>
          <a:noFill/>
        </p:spPr>
        <p:txBody>
          <a:bodyPr wrap="square" rtlCol="0">
            <a:spAutoFit/>
          </a:bodyPr>
          <a:lstStyle/>
          <a:p>
            <a:pPr algn="ctr"/>
            <a:r>
              <a:rPr lang="en-US" dirty="0"/>
              <a:t>75% Post HT</a:t>
            </a:r>
          </a:p>
        </p:txBody>
      </p:sp>
      <p:pic>
        <p:nvPicPr>
          <p:cNvPr id="12" name="Picture 11" descr="A group of ants on a white surface&#10;&#10;Description automatically generated with low confidence">
            <a:extLst>
              <a:ext uri="{FF2B5EF4-FFF2-40B4-BE49-F238E27FC236}">
                <a16:creationId xmlns:a16="http://schemas.microsoft.com/office/drawing/2014/main" id="{38F9441B-4955-4551-98ED-A721FD24C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481817"/>
            <a:ext cx="6058678" cy="4544009"/>
          </a:xfrm>
          <a:prstGeom prst="rect">
            <a:avLst/>
          </a:prstGeom>
        </p:spPr>
      </p:pic>
      <p:sp>
        <p:nvSpPr>
          <p:cNvPr id="13" name="TextBox 12">
            <a:extLst>
              <a:ext uri="{FF2B5EF4-FFF2-40B4-BE49-F238E27FC236}">
                <a16:creationId xmlns:a16="http://schemas.microsoft.com/office/drawing/2014/main" id="{D9841997-16EC-4D2B-B818-092C0E1F8714}"/>
              </a:ext>
            </a:extLst>
          </p:cNvPr>
          <p:cNvSpPr txBox="1"/>
          <p:nvPr/>
        </p:nvSpPr>
        <p:spPr>
          <a:xfrm>
            <a:off x="1102567" y="6149343"/>
            <a:ext cx="3853543" cy="369332"/>
          </a:xfrm>
          <a:prstGeom prst="rect">
            <a:avLst/>
          </a:prstGeom>
          <a:noFill/>
        </p:spPr>
        <p:txBody>
          <a:bodyPr wrap="square" rtlCol="0">
            <a:spAutoFit/>
          </a:bodyPr>
          <a:lstStyle/>
          <a:p>
            <a:pPr algn="ctr"/>
            <a:r>
              <a:rPr lang="en-US" dirty="0"/>
              <a:t>75% Pre HT</a:t>
            </a:r>
          </a:p>
        </p:txBody>
      </p:sp>
    </p:spTree>
    <p:custDataLst>
      <p:tags r:id="rId1"/>
    </p:custDataLst>
    <p:extLst>
      <p:ext uri="{BB962C8B-B14F-4D97-AF65-F5344CB8AC3E}">
        <p14:creationId xmlns:p14="http://schemas.microsoft.com/office/powerpoint/2010/main" val="2405848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CBC83915-90BC-4456-BD7A-1A29F9DFFC21}"/>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125% Laser Power Sample</a:t>
            </a:r>
          </a:p>
        </p:txBody>
      </p:sp>
      <p:pic>
        <p:nvPicPr>
          <p:cNvPr id="10" name="Picture 9" descr="A picture containing text, white&#10;&#10;Description automatically generated">
            <a:extLst>
              <a:ext uri="{FF2B5EF4-FFF2-40B4-BE49-F238E27FC236}">
                <a16:creationId xmlns:a16="http://schemas.microsoft.com/office/drawing/2014/main" id="{40774312-223A-4FE5-924F-300F73F4AF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592616"/>
            <a:ext cx="6061773" cy="4546330"/>
          </a:xfrm>
          <a:prstGeom prst="rect">
            <a:avLst/>
          </a:prstGeom>
        </p:spPr>
      </p:pic>
      <p:sp>
        <p:nvSpPr>
          <p:cNvPr id="11" name="TextBox 10">
            <a:extLst>
              <a:ext uri="{FF2B5EF4-FFF2-40B4-BE49-F238E27FC236}">
                <a16:creationId xmlns:a16="http://schemas.microsoft.com/office/drawing/2014/main" id="{19F75DD9-9061-4BC7-B7F7-DC2D3D69B6CB}"/>
              </a:ext>
            </a:extLst>
          </p:cNvPr>
          <p:cNvSpPr txBox="1"/>
          <p:nvPr/>
        </p:nvSpPr>
        <p:spPr>
          <a:xfrm>
            <a:off x="7226561" y="6185601"/>
            <a:ext cx="3853543" cy="369332"/>
          </a:xfrm>
          <a:prstGeom prst="rect">
            <a:avLst/>
          </a:prstGeom>
          <a:noFill/>
        </p:spPr>
        <p:txBody>
          <a:bodyPr wrap="square" rtlCol="0">
            <a:spAutoFit/>
          </a:bodyPr>
          <a:lstStyle/>
          <a:p>
            <a:pPr algn="ctr"/>
            <a:r>
              <a:rPr lang="en-US" dirty="0"/>
              <a:t>125% Post HT</a:t>
            </a:r>
          </a:p>
        </p:txBody>
      </p:sp>
      <p:sp>
        <p:nvSpPr>
          <p:cNvPr id="12" name="TextBox 11">
            <a:extLst>
              <a:ext uri="{FF2B5EF4-FFF2-40B4-BE49-F238E27FC236}">
                <a16:creationId xmlns:a16="http://schemas.microsoft.com/office/drawing/2014/main" id="{745AADBE-96F2-4433-8803-C57548439C4F}"/>
              </a:ext>
            </a:extLst>
          </p:cNvPr>
          <p:cNvSpPr txBox="1"/>
          <p:nvPr/>
        </p:nvSpPr>
        <p:spPr>
          <a:xfrm>
            <a:off x="1102567" y="6206493"/>
            <a:ext cx="3853543" cy="369332"/>
          </a:xfrm>
          <a:prstGeom prst="rect">
            <a:avLst/>
          </a:prstGeom>
          <a:noFill/>
        </p:spPr>
        <p:txBody>
          <a:bodyPr wrap="square" rtlCol="0">
            <a:spAutoFit/>
          </a:bodyPr>
          <a:lstStyle/>
          <a:p>
            <a:pPr algn="ctr"/>
            <a:r>
              <a:rPr lang="en-US" dirty="0"/>
              <a:t>125% Pre HT</a:t>
            </a:r>
          </a:p>
        </p:txBody>
      </p:sp>
      <p:pic>
        <p:nvPicPr>
          <p:cNvPr id="13" name="Picture 12" descr="A picture containing text&#10;&#10;Description automatically generated">
            <a:extLst>
              <a:ext uri="{FF2B5EF4-FFF2-40B4-BE49-F238E27FC236}">
                <a16:creationId xmlns:a16="http://schemas.microsoft.com/office/drawing/2014/main" id="{8EB14E63-6E92-4168-A481-F8DBE26F7A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10925" y="1583282"/>
            <a:ext cx="6070193" cy="4552645"/>
          </a:xfrm>
          <a:prstGeom prst="rect">
            <a:avLst/>
          </a:prstGeom>
        </p:spPr>
      </p:pic>
    </p:spTree>
    <p:custDataLst>
      <p:tags r:id="rId1"/>
    </p:custDataLst>
    <p:extLst>
      <p:ext uri="{BB962C8B-B14F-4D97-AF65-F5344CB8AC3E}">
        <p14:creationId xmlns:p14="http://schemas.microsoft.com/office/powerpoint/2010/main" val="1388728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6F5A5FAF-00BD-4A1C-853D-0956C4EBD4DF}"/>
              </a:ext>
            </a:extLst>
          </p:cNvPr>
          <p:cNvSpPr txBox="1">
            <a:spLocks/>
          </p:cNvSpPr>
          <p:nvPr/>
        </p:nvSpPr>
        <p:spPr>
          <a:xfrm>
            <a:off x="1674876" y="1748441"/>
            <a:ext cx="6321176" cy="5071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a:cs typeface="Times New Roman" panose="02020603050405020304" pitchFamily="18" charset="0"/>
            </a:endParaRPr>
          </a:p>
        </p:txBody>
      </p:sp>
      <p:sp>
        <p:nvSpPr>
          <p:cNvPr id="9" name="Subtitle 2">
            <a:extLst>
              <a:ext uri="{FF2B5EF4-FFF2-40B4-BE49-F238E27FC236}">
                <a16:creationId xmlns:a16="http://schemas.microsoft.com/office/drawing/2014/main" id="{B21B040D-DC77-4A34-B42F-AAE7D74C479E}"/>
              </a:ext>
            </a:extLst>
          </p:cNvPr>
          <p:cNvSpPr txBox="1">
            <a:spLocks/>
          </p:cNvSpPr>
          <p:nvPr/>
        </p:nvSpPr>
        <p:spPr>
          <a:xfrm>
            <a:off x="1582724" y="1755875"/>
            <a:ext cx="9085277" cy="10899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cs typeface="Times New Roman" panose="02020603050405020304" pitchFamily="18" charset="0"/>
            </a:endParaRPr>
          </a:p>
          <a:p>
            <a:endParaRPr lang="en-US" sz="2000">
              <a:cs typeface="Times New Roman" panose="02020603050405020304" pitchFamily="18" charset="0"/>
            </a:endParaRPr>
          </a:p>
        </p:txBody>
      </p:sp>
      <p:sp>
        <p:nvSpPr>
          <p:cNvPr id="10" name="TextBox 9">
            <a:extLst>
              <a:ext uri="{FF2B5EF4-FFF2-40B4-BE49-F238E27FC236}">
                <a16:creationId xmlns:a16="http://schemas.microsoft.com/office/drawing/2014/main" id="{5A6D854C-FC43-4802-A4B3-E7F5206C6345}"/>
              </a:ext>
            </a:extLst>
          </p:cNvPr>
          <p:cNvSpPr txBox="1"/>
          <p:nvPr/>
        </p:nvSpPr>
        <p:spPr>
          <a:xfrm>
            <a:off x="1466850" y="74235"/>
            <a:ext cx="9382126" cy="1077218"/>
          </a:xfrm>
          <a:prstGeom prst="rect">
            <a:avLst/>
          </a:prstGeom>
          <a:noFill/>
        </p:spPr>
        <p:txBody>
          <a:bodyPr wrap="square" rtlCol="0">
            <a:spAutoFit/>
          </a:bodyPr>
          <a:lstStyle/>
          <a:p>
            <a:pPr algn="ctr"/>
            <a:r>
              <a:rPr lang="en-US" sz="3200" dirty="0">
                <a:solidFill>
                  <a:schemeClr val="bg1"/>
                </a:solidFill>
                <a:cs typeface="Times New Roman" panose="02020603050405020304" pitchFamily="18" charset="0"/>
              </a:rPr>
              <a:t>MSFC Machine Learning (ML) Tools for Defect Detection and Prediction</a:t>
            </a:r>
          </a:p>
        </p:txBody>
      </p:sp>
      <p:sp>
        <p:nvSpPr>
          <p:cNvPr id="11" name="TextBox 10">
            <a:extLst>
              <a:ext uri="{FF2B5EF4-FFF2-40B4-BE49-F238E27FC236}">
                <a16:creationId xmlns:a16="http://schemas.microsoft.com/office/drawing/2014/main" id="{9D59B559-5E10-4156-875C-D839C163D223}"/>
              </a:ext>
            </a:extLst>
          </p:cNvPr>
          <p:cNvSpPr txBox="1"/>
          <p:nvPr/>
        </p:nvSpPr>
        <p:spPr>
          <a:xfrm>
            <a:off x="-7160" y="1237921"/>
            <a:ext cx="7324078" cy="4062651"/>
          </a:xfrm>
          <a:prstGeom prst="rect">
            <a:avLst/>
          </a:prstGeom>
          <a:noFill/>
        </p:spPr>
        <p:txBody>
          <a:bodyPr wrap="square" rtlCol="0">
            <a:spAutoFit/>
          </a:bodyPr>
          <a:lstStyle/>
          <a:p>
            <a:pPr marL="285750" indent="-285750">
              <a:buFont typeface="Arial" panose="020B0604020202020204" pitchFamily="34" charset="0"/>
              <a:buChar char="•"/>
            </a:pPr>
            <a:r>
              <a:rPr lang="en-US" dirty="0"/>
              <a:t>Current ML tools at MSFC:</a:t>
            </a:r>
          </a:p>
          <a:p>
            <a:pPr marL="742950" lvl="1" indent="-285750">
              <a:buFont typeface="Arial" panose="020B0604020202020204" pitchFamily="34" charset="0"/>
              <a:buChar char="•"/>
            </a:pPr>
            <a:r>
              <a:rPr lang="en-US" sz="1600" dirty="0"/>
              <a:t>Autoencoder-based algorithm for defect detection </a:t>
            </a:r>
          </a:p>
          <a:p>
            <a:pPr marL="742950" lvl="1" indent="-285750">
              <a:buFont typeface="Arial" panose="020B0604020202020204" pitchFamily="34" charset="0"/>
              <a:buChar char="•"/>
            </a:pPr>
            <a:r>
              <a:rPr lang="en-US" sz="1600" dirty="0"/>
              <a:t>Autoencoder is an unsupervised machine learning method that can be trained to process thermal and optical tomography images and produce a generalized reconstruction for defect detection</a:t>
            </a:r>
          </a:p>
          <a:p>
            <a:pPr lvl="1"/>
            <a:endParaRPr lang="en-US" sz="1600" dirty="0"/>
          </a:p>
          <a:p>
            <a:pPr marL="285750" indent="-285750">
              <a:buFont typeface="Arial" panose="020B0604020202020204" pitchFamily="34" charset="0"/>
              <a:buChar char="•"/>
            </a:pPr>
            <a:r>
              <a:rPr lang="en-US" sz="1600" dirty="0"/>
              <a:t>Video(left) shows defect defection of induced skipped layer flaws in a part. Video(right) showing CAE isolating spatter marks and short feed indications from in-situ images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dirty="0"/>
              <a:t>Developing ML Tools:</a:t>
            </a:r>
          </a:p>
          <a:p>
            <a:pPr marL="742950" lvl="1" indent="-285750">
              <a:buFont typeface="Arial" panose="020B0604020202020204" pitchFamily="34" charset="0"/>
              <a:buChar char="•"/>
            </a:pPr>
            <a:r>
              <a:rPr lang="en-US" sz="1600" dirty="0"/>
              <a:t>Development of Convolutional Neural Network (CNN) for defect detection</a:t>
            </a:r>
          </a:p>
          <a:p>
            <a:pPr lvl="1"/>
            <a:r>
              <a:rPr lang="en-US" sz="1600" dirty="0"/>
              <a:t> </a:t>
            </a:r>
          </a:p>
          <a:p>
            <a:pPr marL="742950" lvl="1" indent="-285750">
              <a:buFont typeface="Arial" panose="020B0604020202020204" pitchFamily="34" charset="0"/>
              <a:buChar char="•"/>
            </a:pPr>
            <a:r>
              <a:rPr lang="en-US" sz="1600" dirty="0"/>
              <a:t>Development of ML platform for detection and labeling in-situ images</a:t>
            </a:r>
          </a:p>
          <a:p>
            <a:pPr lvl="1"/>
            <a:endParaRPr lang="en-US" sz="1600" dirty="0"/>
          </a:p>
          <a:p>
            <a:pPr marL="742950" lvl="1" indent="-285750">
              <a:buFont typeface="Arial" panose="020B0604020202020204" pitchFamily="34" charset="0"/>
              <a:buChar char="•"/>
            </a:pPr>
            <a:endParaRPr lang="en-US" sz="1600" dirty="0"/>
          </a:p>
        </p:txBody>
      </p:sp>
      <p:pic>
        <p:nvPicPr>
          <p:cNvPr id="12" name="Picture 11">
            <a:extLst>
              <a:ext uri="{FF2B5EF4-FFF2-40B4-BE49-F238E27FC236}">
                <a16:creationId xmlns:a16="http://schemas.microsoft.com/office/drawing/2014/main" id="{E27093A6-F967-4737-A746-3E7C4646D4D1}"/>
              </a:ext>
            </a:extLst>
          </p:cNvPr>
          <p:cNvPicPr>
            <a:picLocks noChangeAspect="1"/>
          </p:cNvPicPr>
          <p:nvPr/>
        </p:nvPicPr>
        <p:blipFill>
          <a:blip r:embed="rId10"/>
          <a:stretch>
            <a:fillRect/>
          </a:stretch>
        </p:blipFill>
        <p:spPr>
          <a:xfrm>
            <a:off x="234187" y="4926956"/>
            <a:ext cx="6841384" cy="1931311"/>
          </a:xfrm>
          <a:prstGeom prst="rect">
            <a:avLst/>
          </a:prstGeom>
        </p:spPr>
      </p:pic>
      <p:pic>
        <p:nvPicPr>
          <p:cNvPr id="13" name="Video 8">
            <a:hlinkClick r:id="" action="ppaction://media"/>
            <a:extLst>
              <a:ext uri="{FF2B5EF4-FFF2-40B4-BE49-F238E27FC236}">
                <a16:creationId xmlns:a16="http://schemas.microsoft.com/office/drawing/2014/main" id="{0CE20D00-5CCC-4D9D-94C4-AB8327396EF3}"/>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34005" t="7250" r="31316" b="11844"/>
          <a:stretch>
            <a:fillRect/>
          </a:stretch>
        </p:blipFill>
        <p:spPr>
          <a:xfrm>
            <a:off x="9933130" y="1605046"/>
            <a:ext cx="2249541" cy="5141568"/>
          </a:xfrm>
          <a:prstGeom prst="rect">
            <a:avLst/>
          </a:prstGeom>
        </p:spPr>
      </p:pic>
      <p:pic>
        <p:nvPicPr>
          <p:cNvPr id="15" name="Video 21">
            <a:hlinkClick r:id="" action="ppaction://media"/>
            <a:extLst>
              <a:ext uri="{FF2B5EF4-FFF2-40B4-BE49-F238E27FC236}">
                <a16:creationId xmlns:a16="http://schemas.microsoft.com/office/drawing/2014/main" id="{297F40D4-19B4-4CDD-94B1-0D43CE80692A}"/>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2">
            <a:lum/>
          </a:blip>
          <a:srcRect l="34389" t="6409" r="31490" b="11901"/>
          <a:stretch/>
        </p:blipFill>
        <p:spPr>
          <a:xfrm>
            <a:off x="7448824" y="1538552"/>
            <a:ext cx="2451634" cy="5208062"/>
          </a:xfrm>
          <a:prstGeom prst="rect">
            <a:avLst/>
          </a:prstGeom>
        </p:spPr>
      </p:pic>
    </p:spTree>
    <p:custDataLst>
      <p:tags r:id="rId1"/>
    </p:custDataLst>
    <p:extLst>
      <p:ext uri="{BB962C8B-B14F-4D97-AF65-F5344CB8AC3E}">
        <p14:creationId xmlns:p14="http://schemas.microsoft.com/office/powerpoint/2010/main" val="2349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00" fill="hold"/>
                                        <p:tgtEl>
                                          <p:spTgt spid="13"/>
                                        </p:tgtEl>
                                      </p:cBhvr>
                                    </p:cmd>
                                  </p:childTnLst>
                                </p:cTn>
                              </p:par>
                              <p:par>
                                <p:cTn id="7" presetID="1" presetClass="mediacall" presetSubtype="0" fill="hold" nodeType="withEffect">
                                  <p:stCondLst>
                                    <p:cond delay="0"/>
                                  </p:stCondLst>
                                  <p:childTnLst>
                                    <p:cmd type="call" cmd="playFrom(0.0)">
                                      <p:cBhvr>
                                        <p:cTn id="8" dur="12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3"/>
                                        </p:tgtEl>
                                      </p:cBhvr>
                                    </p:cmd>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5"/>
                                        </p:tgtEl>
                                      </p:cBhvr>
                                    </p:cmd>
                                  </p:childTnLst>
                                </p:cTn>
                              </p:par>
                            </p:childTnLst>
                          </p:cTn>
                        </p:par>
                      </p:childTnLst>
                    </p:cTn>
                  </p:par>
                </p:childTnLst>
              </p:cTn>
              <p:nextCondLst>
                <p:cond evt="onClick" delay="0">
                  <p:tgtEl>
                    <p:spTgt spid="15"/>
                  </p:tgtEl>
                </p:cond>
              </p:nextCondLst>
            </p:seq>
            <p:video>
              <p:cMediaNode vol="80000" mute="1">
                <p:cTn id="19" repeatCount="indefinite" fill="hold" display="0">
                  <p:stCondLst>
                    <p:cond delay="indefinite"/>
                  </p:stCondLst>
                </p:cTn>
                <p:tgtEl>
                  <p:spTgt spid="13"/>
                </p:tgtEl>
              </p:cMediaNode>
            </p:video>
            <p:video>
              <p:cMediaNode vol="80000" mute="1">
                <p:cTn id="20" repeatCount="indefinite" fill="hold" display="0">
                  <p:stCondLst>
                    <p:cond delay="indefinite"/>
                  </p:stCondLst>
                </p:cTn>
                <p:tgtEl>
                  <p:spTgt spid="1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CBC83915-90BC-4456-BD7A-1A29F9DFFC21}"/>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What’s Next?</a:t>
            </a:r>
          </a:p>
        </p:txBody>
      </p:sp>
      <p:sp>
        <p:nvSpPr>
          <p:cNvPr id="10" name="Content Placeholder 4">
            <a:extLst>
              <a:ext uri="{FF2B5EF4-FFF2-40B4-BE49-F238E27FC236}">
                <a16:creationId xmlns:a16="http://schemas.microsoft.com/office/drawing/2014/main" id="{2017BE3F-6560-464C-A127-CF7904F563BC}"/>
              </a:ext>
            </a:extLst>
          </p:cNvPr>
          <p:cNvSpPr txBox="1">
            <a:spLocks/>
          </p:cNvSpPr>
          <p:nvPr/>
        </p:nvSpPr>
        <p:spPr>
          <a:xfrm>
            <a:off x="191219" y="1553832"/>
            <a:ext cx="11834004" cy="48922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In Situ Process Monitoring Probability Of Detection</a:t>
            </a:r>
          </a:p>
          <a:p>
            <a:pPr lvl="2"/>
            <a:r>
              <a:rPr lang="en-US" dirty="0"/>
              <a:t>Uncharted territory -&gt; first step: CT POD to understand the process using collected data</a:t>
            </a:r>
          </a:p>
          <a:p>
            <a:pPr lvl="1"/>
            <a:r>
              <a:rPr lang="en-US" dirty="0"/>
              <a:t>Multi sensor data post processing using machine learning </a:t>
            </a:r>
          </a:p>
          <a:p>
            <a:pPr lvl="2"/>
            <a:r>
              <a:rPr lang="en-US" dirty="0"/>
              <a:t>Evaluate the range of flaw detection</a:t>
            </a:r>
          </a:p>
          <a:p>
            <a:pPr lvl="2"/>
            <a:r>
              <a:rPr lang="en-US" dirty="0">
                <a:cs typeface="Times New Roman" panose="02020603050405020304" pitchFamily="18" charset="0"/>
              </a:rPr>
              <a:t>Expand</a:t>
            </a:r>
            <a:r>
              <a:rPr lang="en-US" sz="2000" dirty="0">
                <a:cs typeface="Times New Roman" panose="02020603050405020304" pitchFamily="18" charset="0"/>
              </a:rPr>
              <a:t> machine learning software for classification and labeling</a:t>
            </a:r>
            <a:endParaRPr lang="en-US" dirty="0"/>
          </a:p>
          <a:p>
            <a:pPr lvl="2"/>
            <a:r>
              <a:rPr lang="en-US" dirty="0"/>
              <a:t>Investigate processing of different data types using machine learning</a:t>
            </a:r>
          </a:p>
          <a:p>
            <a:pPr lvl="1"/>
            <a:r>
              <a:rPr lang="en-US" dirty="0"/>
              <a:t>Include thermal modeling to better target regions of heat concentration</a:t>
            </a:r>
          </a:p>
          <a:p>
            <a:pPr lvl="1"/>
            <a:r>
              <a:rPr lang="en-US" dirty="0"/>
              <a:t>Study flaw distribution on coupons and its effect on material properties determined by performing mechanical tests</a:t>
            </a:r>
          </a:p>
          <a:p>
            <a:pPr lvl="2"/>
            <a:r>
              <a:rPr lang="en-US" dirty="0"/>
              <a:t>The data collected can be used to calculate transfer function to help relate coupons to real components of similar geometry. This will inform future NDE standards</a:t>
            </a:r>
          </a:p>
          <a:p>
            <a:pPr lvl="1"/>
            <a:endParaRPr lang="en-US" dirty="0"/>
          </a:p>
          <a:p>
            <a:pPr lvl="1"/>
            <a:endParaRPr lang="en-US" dirty="0"/>
          </a:p>
          <a:p>
            <a:pPr lvl="1"/>
            <a:endParaRPr lang="en-US" dirty="0"/>
          </a:p>
          <a:p>
            <a:pPr lvl="2"/>
            <a:endParaRPr lang="en-US" dirty="0"/>
          </a:p>
          <a:p>
            <a:pPr lvl="1"/>
            <a:endParaRPr lang="en-US" dirty="0"/>
          </a:p>
          <a:p>
            <a:pPr lvl="2"/>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859383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CBC83915-90BC-4456-BD7A-1A29F9DFFC21}"/>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Acknowledgements</a:t>
            </a:r>
          </a:p>
        </p:txBody>
      </p:sp>
      <p:sp>
        <p:nvSpPr>
          <p:cNvPr id="9" name="Content Placeholder 4">
            <a:extLst>
              <a:ext uri="{FF2B5EF4-FFF2-40B4-BE49-F238E27FC236}">
                <a16:creationId xmlns:a16="http://schemas.microsoft.com/office/drawing/2014/main" id="{A4AF3EC6-F09C-4306-8529-E1D53DE11B47}"/>
              </a:ext>
            </a:extLst>
          </p:cNvPr>
          <p:cNvSpPr txBox="1">
            <a:spLocks/>
          </p:cNvSpPr>
          <p:nvPr/>
        </p:nvSpPr>
        <p:spPr>
          <a:xfrm>
            <a:off x="191219" y="1570086"/>
            <a:ext cx="11834004" cy="48922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Erin Lanigan</a:t>
            </a:r>
          </a:p>
          <a:p>
            <a:r>
              <a:rPr lang="en-US" sz="2000" dirty="0"/>
              <a:t>Ron Beshears</a:t>
            </a:r>
          </a:p>
          <a:p>
            <a:r>
              <a:rPr lang="en-US" sz="2000" dirty="0"/>
              <a:t>Ashley Taets</a:t>
            </a:r>
          </a:p>
          <a:p>
            <a:r>
              <a:rPr lang="en-US" sz="2000" dirty="0"/>
              <a:t>Colton Katsarelis</a:t>
            </a:r>
          </a:p>
          <a:p>
            <a:r>
              <a:rPr lang="en-US" sz="2000" dirty="0"/>
              <a:t>James Mavo</a:t>
            </a:r>
          </a:p>
          <a:p>
            <a:r>
              <a:rPr lang="en-US" sz="2000" dirty="0"/>
              <a:t>Isabelle Sadowski</a:t>
            </a:r>
          </a:p>
          <a:p>
            <a:r>
              <a:rPr lang="en-US" sz="2000" dirty="0"/>
              <a:t>Chris Palmer</a:t>
            </a:r>
          </a:p>
          <a:p>
            <a:r>
              <a:rPr lang="en-US" sz="2000" dirty="0"/>
              <a:t>Bobby Brown</a:t>
            </a:r>
          </a:p>
          <a:p>
            <a:r>
              <a:rPr lang="en-US" sz="2000" dirty="0"/>
              <a:t>Sam Cordner</a:t>
            </a:r>
          </a:p>
          <a:p>
            <a:r>
              <a:rPr lang="en-US" sz="2000" dirty="0"/>
              <a:t>Scott Ragasa</a:t>
            </a:r>
          </a:p>
          <a:p>
            <a:r>
              <a:rPr lang="en-US" sz="2000" dirty="0"/>
              <a:t>Will Tilson</a:t>
            </a:r>
          </a:p>
          <a:p>
            <a:r>
              <a:rPr lang="en-US" sz="2000" dirty="0"/>
              <a:t>James Walker</a:t>
            </a:r>
          </a:p>
          <a:p>
            <a:endParaRPr lang="en-US" dirty="0"/>
          </a:p>
        </p:txBody>
      </p:sp>
    </p:spTree>
    <p:custDataLst>
      <p:tags r:id="rId1"/>
    </p:custDataLst>
    <p:extLst>
      <p:ext uri="{BB962C8B-B14F-4D97-AF65-F5344CB8AC3E}">
        <p14:creationId xmlns:p14="http://schemas.microsoft.com/office/powerpoint/2010/main" val="1456193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67FFA0-61EB-4AAA-8BD6-2ACBE51AFF07}"/>
              </a:ext>
            </a:extLst>
          </p:cNvPr>
          <p:cNvSpPr>
            <a:spLocks noGrp="1"/>
          </p:cNvSpPr>
          <p:nvPr>
            <p:ph type="ctrTitle"/>
          </p:nvPr>
        </p:nvSpPr>
        <p:spPr/>
        <p:txBody>
          <a:bodyPr/>
          <a:lstStyle/>
          <a:p>
            <a:r>
              <a:rPr lang="en-US" dirty="0"/>
              <a:t>Back-Up Slides</a:t>
            </a:r>
          </a:p>
        </p:txBody>
      </p:sp>
      <p:sp>
        <p:nvSpPr>
          <p:cNvPr id="5" name="Subtitle 4">
            <a:extLst>
              <a:ext uri="{FF2B5EF4-FFF2-40B4-BE49-F238E27FC236}">
                <a16:creationId xmlns:a16="http://schemas.microsoft.com/office/drawing/2014/main" id="{92C62408-1458-4E88-9BDC-B3A5901723F5}"/>
              </a:ext>
            </a:extLst>
          </p:cNvPr>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756704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04903CB2-DD35-47D0-8F19-8D595271D4E9}"/>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Scope Of Results</a:t>
            </a:r>
          </a:p>
        </p:txBody>
      </p:sp>
      <p:sp>
        <p:nvSpPr>
          <p:cNvPr id="11" name="TextBox 10">
            <a:extLst>
              <a:ext uri="{FF2B5EF4-FFF2-40B4-BE49-F238E27FC236}">
                <a16:creationId xmlns:a16="http://schemas.microsoft.com/office/drawing/2014/main" id="{16EF8EE0-8E89-44FA-9980-BFED5D11F146}"/>
              </a:ext>
            </a:extLst>
          </p:cNvPr>
          <p:cNvSpPr txBox="1"/>
          <p:nvPr/>
        </p:nvSpPr>
        <p:spPr>
          <a:xfrm>
            <a:off x="537411" y="1512458"/>
            <a:ext cx="11117178" cy="2308324"/>
          </a:xfrm>
          <a:prstGeom prst="rect">
            <a:avLst/>
          </a:prstGeom>
          <a:noFill/>
        </p:spPr>
        <p:txBody>
          <a:bodyPr wrap="square" rtlCol="0">
            <a:spAutoFit/>
          </a:bodyPr>
          <a:lstStyle/>
          <a:p>
            <a:r>
              <a:rPr lang="en-US" sz="2400" dirty="0"/>
              <a:t>S1-AB-1; S1-HT-1</a:t>
            </a:r>
          </a:p>
          <a:p>
            <a:r>
              <a:rPr lang="en-US" sz="2400" dirty="0"/>
              <a:t>S2-AB; S2-HT</a:t>
            </a:r>
          </a:p>
          <a:p>
            <a:r>
              <a:rPr lang="en-US" sz="2400" dirty="0"/>
              <a:t>S3-AB; S3-HT</a:t>
            </a:r>
          </a:p>
          <a:p>
            <a:endParaRPr lang="en-US" sz="2400" dirty="0"/>
          </a:p>
          <a:p>
            <a:r>
              <a:rPr lang="en-US" sz="2400" dirty="0"/>
              <a:t>75-AB; 75-HT</a:t>
            </a:r>
          </a:p>
          <a:p>
            <a:r>
              <a:rPr lang="en-US" sz="2400" dirty="0"/>
              <a:t>125-AB; 125-HT</a:t>
            </a:r>
          </a:p>
        </p:txBody>
      </p:sp>
      <p:sp>
        <p:nvSpPr>
          <p:cNvPr id="12" name="TextBox 11">
            <a:extLst>
              <a:ext uri="{FF2B5EF4-FFF2-40B4-BE49-F238E27FC236}">
                <a16:creationId xmlns:a16="http://schemas.microsoft.com/office/drawing/2014/main" id="{B37DB818-800B-482A-99B2-98CA39F00679}"/>
              </a:ext>
            </a:extLst>
          </p:cNvPr>
          <p:cNvSpPr txBox="1"/>
          <p:nvPr/>
        </p:nvSpPr>
        <p:spPr>
          <a:xfrm>
            <a:off x="3892160" y="5817438"/>
            <a:ext cx="4586093" cy="553998"/>
          </a:xfrm>
          <a:prstGeom prst="rect">
            <a:avLst/>
          </a:prstGeom>
          <a:noFill/>
        </p:spPr>
        <p:txBody>
          <a:bodyPr wrap="square">
            <a:spAutoFit/>
          </a:bodyPr>
          <a:lstStyle/>
          <a:p>
            <a:pPr marL="342900" indent="-342900">
              <a:buFont typeface="+mj-lt"/>
              <a:buAutoNum type="arabicPeriod"/>
            </a:pPr>
            <a:r>
              <a:rPr lang="en-US" sz="1000" dirty="0"/>
              <a:t>S1 samples: Skipped Layer (Unfused Powder) Defects = no power</a:t>
            </a:r>
          </a:p>
          <a:p>
            <a:pPr marL="342900" indent="-342900">
              <a:buFont typeface="+mj-lt"/>
              <a:buAutoNum type="arabicPeriod"/>
            </a:pPr>
            <a:r>
              <a:rPr lang="en-US" sz="1000" dirty="0"/>
              <a:t>S2 samples: Low Power (Lack of Fusion) Defects = 75% Laser Power</a:t>
            </a:r>
          </a:p>
          <a:p>
            <a:pPr marL="342900" indent="-342900">
              <a:buFont typeface="+mj-lt"/>
              <a:buAutoNum type="arabicPeriod"/>
            </a:pPr>
            <a:r>
              <a:rPr lang="en-US" sz="1000" dirty="0"/>
              <a:t>S3 samples: High Power (Keyhole) Defects = 125% Laser Power</a:t>
            </a:r>
          </a:p>
        </p:txBody>
      </p:sp>
      <p:sp>
        <p:nvSpPr>
          <p:cNvPr id="13" name="TextBox 12">
            <a:extLst>
              <a:ext uri="{FF2B5EF4-FFF2-40B4-BE49-F238E27FC236}">
                <a16:creationId xmlns:a16="http://schemas.microsoft.com/office/drawing/2014/main" id="{849BFA22-04F8-45AC-9FD9-6F5072D2976B}"/>
              </a:ext>
            </a:extLst>
          </p:cNvPr>
          <p:cNvSpPr txBox="1"/>
          <p:nvPr/>
        </p:nvSpPr>
        <p:spPr>
          <a:xfrm>
            <a:off x="8518358" y="5817438"/>
            <a:ext cx="2326105" cy="553998"/>
          </a:xfrm>
          <a:prstGeom prst="rect">
            <a:avLst/>
          </a:prstGeom>
          <a:noFill/>
        </p:spPr>
        <p:txBody>
          <a:bodyPr wrap="square" rtlCol="0">
            <a:spAutoFit/>
          </a:bodyPr>
          <a:lstStyle/>
          <a:p>
            <a:r>
              <a:rPr lang="en-US" sz="1000" dirty="0"/>
              <a:t>HT: Heat Treated</a:t>
            </a:r>
          </a:p>
          <a:p>
            <a:r>
              <a:rPr lang="en-US" sz="1000" dirty="0"/>
              <a:t>AB: As Built</a:t>
            </a:r>
          </a:p>
          <a:p>
            <a:endParaRPr lang="en-US" sz="1000" dirty="0"/>
          </a:p>
        </p:txBody>
      </p:sp>
    </p:spTree>
    <p:custDataLst>
      <p:tags r:id="rId1"/>
    </p:custDataLst>
    <p:extLst>
      <p:ext uri="{BB962C8B-B14F-4D97-AF65-F5344CB8AC3E}">
        <p14:creationId xmlns:p14="http://schemas.microsoft.com/office/powerpoint/2010/main" val="443034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F30EAE68-8937-4CFB-8131-BBEA31544962}"/>
              </a:ext>
            </a:extLst>
          </p:cNvPr>
          <p:cNvSpPr txBox="1">
            <a:spLocks/>
          </p:cNvSpPr>
          <p:nvPr/>
        </p:nvSpPr>
        <p:spPr>
          <a:xfrm>
            <a:off x="0" y="271780"/>
            <a:ext cx="12192000" cy="6997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NASA HR-1</a:t>
            </a:r>
          </a:p>
        </p:txBody>
      </p:sp>
      <p:sp>
        <p:nvSpPr>
          <p:cNvPr id="12" name="TextBox 11">
            <a:extLst>
              <a:ext uri="{FF2B5EF4-FFF2-40B4-BE49-F238E27FC236}">
                <a16:creationId xmlns:a16="http://schemas.microsoft.com/office/drawing/2014/main" id="{F4F04004-B43E-4A1E-9340-0BB11F5E632F}"/>
              </a:ext>
            </a:extLst>
          </p:cNvPr>
          <p:cNvSpPr txBox="1"/>
          <p:nvPr/>
        </p:nvSpPr>
        <p:spPr>
          <a:xfrm>
            <a:off x="11637818" y="6948428"/>
            <a:ext cx="463138" cy="369332"/>
          </a:xfrm>
          <a:prstGeom prst="rect">
            <a:avLst/>
          </a:prstGeom>
          <a:noFill/>
        </p:spPr>
        <p:txBody>
          <a:bodyPr wrap="square" rtlCol="0">
            <a:spAutoFit/>
          </a:bodyPr>
          <a:lstStyle/>
          <a:p>
            <a:r>
              <a:rPr lang="en-US" dirty="0"/>
              <a:t>B7</a:t>
            </a:r>
          </a:p>
        </p:txBody>
      </p:sp>
      <p:pic>
        <p:nvPicPr>
          <p:cNvPr id="13" name="Picture 12">
            <a:extLst>
              <a:ext uri="{FF2B5EF4-FFF2-40B4-BE49-F238E27FC236}">
                <a16:creationId xmlns:a16="http://schemas.microsoft.com/office/drawing/2014/main" id="{463D6AB2-9942-42B6-8EA5-C9447D05A4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3271" y="4087592"/>
            <a:ext cx="9474353" cy="2764583"/>
          </a:xfrm>
          <a:prstGeom prst="rect">
            <a:avLst/>
          </a:prstGeom>
        </p:spPr>
      </p:pic>
      <p:pic>
        <p:nvPicPr>
          <p:cNvPr id="15" name="Picture 14">
            <a:extLst>
              <a:ext uri="{FF2B5EF4-FFF2-40B4-BE49-F238E27FC236}">
                <a16:creationId xmlns:a16="http://schemas.microsoft.com/office/drawing/2014/main" id="{EC741739-812F-4D64-A314-20CB663620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4375" y="1360673"/>
            <a:ext cx="9423249" cy="1638026"/>
          </a:xfrm>
          <a:prstGeom prst="rect">
            <a:avLst/>
          </a:prstGeom>
        </p:spPr>
      </p:pic>
      <p:pic>
        <p:nvPicPr>
          <p:cNvPr id="17" name="Picture 16">
            <a:extLst>
              <a:ext uri="{FF2B5EF4-FFF2-40B4-BE49-F238E27FC236}">
                <a16:creationId xmlns:a16="http://schemas.microsoft.com/office/drawing/2014/main" id="{AEEF0677-D41C-4B28-8C82-D9E0073980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4375" y="2799585"/>
            <a:ext cx="9643371" cy="1384260"/>
          </a:xfrm>
          <a:prstGeom prst="rect">
            <a:avLst/>
          </a:prstGeom>
        </p:spPr>
      </p:pic>
    </p:spTree>
    <p:custDataLst>
      <p:tags r:id="rId1"/>
    </p:custDataLst>
    <p:extLst>
      <p:ext uri="{BB962C8B-B14F-4D97-AF65-F5344CB8AC3E}">
        <p14:creationId xmlns:p14="http://schemas.microsoft.com/office/powerpoint/2010/main" val="3856020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BB8AD3D-52CE-416F-AA53-95D4A19E2450}"/>
              </a:ext>
            </a:extLst>
          </p:cNvPr>
          <p:cNvSpPr txBox="1">
            <a:spLocks/>
          </p:cNvSpPr>
          <p:nvPr/>
        </p:nvSpPr>
        <p:spPr>
          <a:xfrm>
            <a:off x="1323975" y="49659"/>
            <a:ext cx="9613514" cy="9218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List of all samples with AM process variation</a:t>
            </a:r>
          </a:p>
        </p:txBody>
      </p:sp>
      <p:graphicFrame>
        <p:nvGraphicFramePr>
          <p:cNvPr id="10" name="Table 9">
            <a:extLst>
              <a:ext uri="{FF2B5EF4-FFF2-40B4-BE49-F238E27FC236}">
                <a16:creationId xmlns:a16="http://schemas.microsoft.com/office/drawing/2014/main" id="{73CF7F15-63A7-48C5-AB6E-BD1111BA7EA7}"/>
              </a:ext>
            </a:extLst>
          </p:cNvPr>
          <p:cNvGraphicFramePr>
            <a:graphicFrameLocks noGrp="1"/>
          </p:cNvGraphicFramePr>
          <p:nvPr>
            <p:extLst>
              <p:ext uri="{D42A27DB-BD31-4B8C-83A1-F6EECF244321}">
                <p14:modId xmlns:p14="http://schemas.microsoft.com/office/powerpoint/2010/main" val="1281782473"/>
              </p:ext>
            </p:extLst>
          </p:nvPr>
        </p:nvGraphicFramePr>
        <p:xfrm>
          <a:off x="792830" y="1528244"/>
          <a:ext cx="4187245" cy="5131260"/>
        </p:xfrm>
        <a:graphic>
          <a:graphicData uri="http://schemas.openxmlformats.org/drawingml/2006/table">
            <a:tbl>
              <a:tblPr firstRow="1" firstCol="1" bandRow="1">
                <a:tableStyleId>{5C22544A-7EE6-4342-B048-85BDC9FD1C3A}</a:tableStyleId>
              </a:tblPr>
              <a:tblGrid>
                <a:gridCol w="761317">
                  <a:extLst>
                    <a:ext uri="{9D8B030D-6E8A-4147-A177-3AD203B41FA5}">
                      <a16:colId xmlns:a16="http://schemas.microsoft.com/office/drawing/2014/main" val="2095122166"/>
                    </a:ext>
                  </a:extLst>
                </a:gridCol>
                <a:gridCol w="845908">
                  <a:extLst>
                    <a:ext uri="{9D8B030D-6E8A-4147-A177-3AD203B41FA5}">
                      <a16:colId xmlns:a16="http://schemas.microsoft.com/office/drawing/2014/main" val="1344063256"/>
                    </a:ext>
                  </a:extLst>
                </a:gridCol>
                <a:gridCol w="803613">
                  <a:extLst>
                    <a:ext uri="{9D8B030D-6E8A-4147-A177-3AD203B41FA5}">
                      <a16:colId xmlns:a16="http://schemas.microsoft.com/office/drawing/2014/main" val="486831633"/>
                    </a:ext>
                  </a:extLst>
                </a:gridCol>
                <a:gridCol w="1015090">
                  <a:extLst>
                    <a:ext uri="{9D8B030D-6E8A-4147-A177-3AD203B41FA5}">
                      <a16:colId xmlns:a16="http://schemas.microsoft.com/office/drawing/2014/main" val="3583687686"/>
                    </a:ext>
                  </a:extLst>
                </a:gridCol>
                <a:gridCol w="761317">
                  <a:extLst>
                    <a:ext uri="{9D8B030D-6E8A-4147-A177-3AD203B41FA5}">
                      <a16:colId xmlns:a16="http://schemas.microsoft.com/office/drawing/2014/main" val="3487432512"/>
                    </a:ext>
                  </a:extLst>
                </a:gridCol>
              </a:tblGrid>
              <a:tr h="305796">
                <a:tc>
                  <a:txBody>
                    <a:bodyPr/>
                    <a:lstStyle/>
                    <a:p>
                      <a:pPr marL="0" marR="0" algn="r">
                        <a:lnSpc>
                          <a:spcPct val="107000"/>
                        </a:lnSpc>
                        <a:spcBef>
                          <a:spcPts val="0"/>
                        </a:spcBef>
                        <a:spcAft>
                          <a:spcPts val="0"/>
                        </a:spcAft>
                      </a:pPr>
                      <a:r>
                        <a:rPr lang="en-US" sz="1000">
                          <a:effectLst/>
                        </a:rPr>
                        <a:t>Specimen ID</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1000">
                          <a:effectLst/>
                        </a:rPr>
                        <a:t>Laser Power (% of nominal)</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1000">
                          <a:effectLst/>
                        </a:rPr>
                        <a:t>Laser Power (W)</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1000">
                          <a:effectLst/>
                        </a:rPr>
                        <a:t>Heat Treatment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1000">
                          <a:effectLst/>
                        </a:rPr>
                        <a:t>Notes</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2868650667"/>
                  </a:ext>
                </a:extLst>
              </a:tr>
              <a:tr h="148927">
                <a:tc>
                  <a:txBody>
                    <a:bodyPr/>
                    <a:lstStyle/>
                    <a:p>
                      <a:pPr marL="0" marR="0" algn="r">
                        <a:lnSpc>
                          <a:spcPct val="107000"/>
                        </a:lnSpc>
                        <a:spcBef>
                          <a:spcPts val="0"/>
                        </a:spcBef>
                        <a:spcAft>
                          <a:spcPts val="0"/>
                        </a:spcAft>
                      </a:pPr>
                      <a:r>
                        <a:rPr lang="en-US" sz="1000">
                          <a:effectLst/>
                        </a:rPr>
                        <a:t>75-AB</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75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213.75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2006050816"/>
                  </a:ext>
                </a:extLst>
              </a:tr>
              <a:tr h="148927">
                <a:tc>
                  <a:txBody>
                    <a:bodyPr/>
                    <a:lstStyle/>
                    <a:p>
                      <a:pPr marL="0" marR="0" algn="r">
                        <a:lnSpc>
                          <a:spcPct val="107000"/>
                        </a:lnSpc>
                        <a:spcBef>
                          <a:spcPts val="0"/>
                        </a:spcBef>
                        <a:spcAft>
                          <a:spcPts val="0"/>
                        </a:spcAft>
                      </a:pPr>
                      <a:r>
                        <a:rPr lang="en-US" sz="1000">
                          <a:effectLst/>
                        </a:rPr>
                        <a:t>75-HT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75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213.75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614478327"/>
                  </a:ext>
                </a:extLst>
              </a:tr>
              <a:tr h="148927">
                <a:tc>
                  <a:txBody>
                    <a:bodyPr/>
                    <a:lstStyle/>
                    <a:p>
                      <a:pPr marL="0" marR="0" algn="r">
                        <a:lnSpc>
                          <a:spcPct val="107000"/>
                        </a:lnSpc>
                        <a:spcBef>
                          <a:spcPts val="0"/>
                        </a:spcBef>
                        <a:spcAft>
                          <a:spcPts val="0"/>
                        </a:spcAft>
                      </a:pPr>
                      <a:r>
                        <a:rPr lang="en-US" sz="1000">
                          <a:effectLst/>
                        </a:rPr>
                        <a:t>80-AB</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80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228</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1088288742"/>
                  </a:ext>
                </a:extLst>
              </a:tr>
              <a:tr h="148927">
                <a:tc>
                  <a:txBody>
                    <a:bodyPr/>
                    <a:lstStyle/>
                    <a:p>
                      <a:pPr marL="0" marR="0" algn="r">
                        <a:lnSpc>
                          <a:spcPct val="107000"/>
                        </a:lnSpc>
                        <a:spcBef>
                          <a:spcPts val="0"/>
                        </a:spcBef>
                        <a:spcAft>
                          <a:spcPts val="0"/>
                        </a:spcAft>
                      </a:pPr>
                      <a:r>
                        <a:rPr lang="en-US" sz="1000">
                          <a:effectLst/>
                        </a:rPr>
                        <a:t>80-HT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80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228</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3390281091"/>
                  </a:ext>
                </a:extLst>
              </a:tr>
              <a:tr h="148927">
                <a:tc>
                  <a:txBody>
                    <a:bodyPr/>
                    <a:lstStyle/>
                    <a:p>
                      <a:pPr marL="0" marR="0" algn="r">
                        <a:lnSpc>
                          <a:spcPct val="107000"/>
                        </a:lnSpc>
                        <a:spcBef>
                          <a:spcPts val="0"/>
                        </a:spcBef>
                        <a:spcAft>
                          <a:spcPts val="0"/>
                        </a:spcAft>
                      </a:pPr>
                      <a:r>
                        <a:rPr lang="en-US" sz="1000">
                          <a:effectLst/>
                        </a:rPr>
                        <a:t>85-AB</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85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242.25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2079119791"/>
                  </a:ext>
                </a:extLst>
              </a:tr>
              <a:tr h="148927">
                <a:tc>
                  <a:txBody>
                    <a:bodyPr/>
                    <a:lstStyle/>
                    <a:p>
                      <a:pPr marL="0" marR="0" algn="r">
                        <a:lnSpc>
                          <a:spcPct val="107000"/>
                        </a:lnSpc>
                        <a:spcBef>
                          <a:spcPts val="0"/>
                        </a:spcBef>
                        <a:spcAft>
                          <a:spcPts val="0"/>
                        </a:spcAft>
                      </a:pPr>
                      <a:r>
                        <a:rPr lang="en-US" sz="1000">
                          <a:effectLst/>
                        </a:rPr>
                        <a:t>85-HT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85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242.25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2651187001"/>
                  </a:ext>
                </a:extLst>
              </a:tr>
              <a:tr h="148927">
                <a:tc>
                  <a:txBody>
                    <a:bodyPr/>
                    <a:lstStyle/>
                    <a:p>
                      <a:pPr marL="0" marR="0" algn="r">
                        <a:lnSpc>
                          <a:spcPct val="107000"/>
                        </a:lnSpc>
                        <a:spcBef>
                          <a:spcPts val="0"/>
                        </a:spcBef>
                        <a:spcAft>
                          <a:spcPts val="0"/>
                        </a:spcAft>
                      </a:pPr>
                      <a:r>
                        <a:rPr lang="en-US" sz="1000">
                          <a:effectLst/>
                        </a:rPr>
                        <a:t>90-AB</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90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256.5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3610559427"/>
                  </a:ext>
                </a:extLst>
              </a:tr>
              <a:tr h="148927">
                <a:tc>
                  <a:txBody>
                    <a:bodyPr/>
                    <a:lstStyle/>
                    <a:p>
                      <a:pPr marL="0" marR="0" algn="r">
                        <a:lnSpc>
                          <a:spcPct val="107000"/>
                        </a:lnSpc>
                        <a:spcBef>
                          <a:spcPts val="0"/>
                        </a:spcBef>
                        <a:spcAft>
                          <a:spcPts val="0"/>
                        </a:spcAft>
                      </a:pPr>
                      <a:r>
                        <a:rPr lang="en-US" sz="1000">
                          <a:effectLst/>
                        </a:rPr>
                        <a:t>90-HT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90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256.5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2346953199"/>
                  </a:ext>
                </a:extLst>
              </a:tr>
              <a:tr h="148927">
                <a:tc>
                  <a:txBody>
                    <a:bodyPr/>
                    <a:lstStyle/>
                    <a:p>
                      <a:pPr marL="0" marR="0" algn="r">
                        <a:lnSpc>
                          <a:spcPct val="107000"/>
                        </a:lnSpc>
                        <a:spcBef>
                          <a:spcPts val="0"/>
                        </a:spcBef>
                        <a:spcAft>
                          <a:spcPts val="0"/>
                        </a:spcAft>
                      </a:pPr>
                      <a:r>
                        <a:rPr lang="en-US" sz="1000">
                          <a:effectLst/>
                        </a:rPr>
                        <a:t>95-AB</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95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270.75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2541590716"/>
                  </a:ext>
                </a:extLst>
              </a:tr>
              <a:tr h="148927">
                <a:tc>
                  <a:txBody>
                    <a:bodyPr/>
                    <a:lstStyle/>
                    <a:p>
                      <a:pPr marL="0" marR="0" algn="r">
                        <a:lnSpc>
                          <a:spcPct val="107000"/>
                        </a:lnSpc>
                        <a:spcBef>
                          <a:spcPts val="0"/>
                        </a:spcBef>
                        <a:spcAft>
                          <a:spcPts val="0"/>
                        </a:spcAft>
                      </a:pPr>
                      <a:r>
                        <a:rPr lang="en-US" sz="1000">
                          <a:effectLst/>
                        </a:rPr>
                        <a:t>95-HT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95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270.75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4060641066"/>
                  </a:ext>
                </a:extLst>
              </a:tr>
              <a:tr h="148927">
                <a:tc>
                  <a:txBody>
                    <a:bodyPr/>
                    <a:lstStyle/>
                    <a:p>
                      <a:pPr marL="0" marR="0" algn="r">
                        <a:lnSpc>
                          <a:spcPct val="107000"/>
                        </a:lnSpc>
                        <a:spcBef>
                          <a:spcPts val="0"/>
                        </a:spcBef>
                        <a:spcAft>
                          <a:spcPts val="0"/>
                        </a:spcAft>
                      </a:pPr>
                      <a:r>
                        <a:rPr lang="en-US" sz="1000">
                          <a:effectLst/>
                        </a:rPr>
                        <a:t>Nom-AB</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100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285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Nominal</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1930579180"/>
                  </a:ext>
                </a:extLst>
              </a:tr>
              <a:tr h="148927">
                <a:tc>
                  <a:txBody>
                    <a:bodyPr/>
                    <a:lstStyle/>
                    <a:p>
                      <a:pPr marL="0" marR="0" algn="r">
                        <a:lnSpc>
                          <a:spcPct val="107000"/>
                        </a:lnSpc>
                        <a:spcBef>
                          <a:spcPts val="0"/>
                        </a:spcBef>
                        <a:spcAft>
                          <a:spcPts val="0"/>
                        </a:spcAft>
                      </a:pPr>
                      <a:r>
                        <a:rPr lang="en-US" sz="1000">
                          <a:effectLst/>
                        </a:rPr>
                        <a:t>Nom-HT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100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285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Nominal</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3648509993"/>
                  </a:ext>
                </a:extLst>
              </a:tr>
              <a:tr h="148927">
                <a:tc>
                  <a:txBody>
                    <a:bodyPr/>
                    <a:lstStyle/>
                    <a:p>
                      <a:pPr marL="0" marR="0" algn="r">
                        <a:lnSpc>
                          <a:spcPct val="107000"/>
                        </a:lnSpc>
                        <a:spcBef>
                          <a:spcPts val="0"/>
                        </a:spcBef>
                        <a:spcAft>
                          <a:spcPts val="0"/>
                        </a:spcAft>
                      </a:pPr>
                      <a:r>
                        <a:rPr lang="en-US" sz="1000">
                          <a:effectLst/>
                        </a:rPr>
                        <a:t>105-AB</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105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299.25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382622249"/>
                  </a:ext>
                </a:extLst>
              </a:tr>
              <a:tr h="148927">
                <a:tc>
                  <a:txBody>
                    <a:bodyPr/>
                    <a:lstStyle/>
                    <a:p>
                      <a:pPr marL="0" marR="0" algn="r">
                        <a:lnSpc>
                          <a:spcPct val="107000"/>
                        </a:lnSpc>
                        <a:spcBef>
                          <a:spcPts val="0"/>
                        </a:spcBef>
                        <a:spcAft>
                          <a:spcPts val="0"/>
                        </a:spcAft>
                      </a:pPr>
                      <a:r>
                        <a:rPr lang="en-US" sz="1000">
                          <a:effectLst/>
                        </a:rPr>
                        <a:t>105-HT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105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299.25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4086562185"/>
                  </a:ext>
                </a:extLst>
              </a:tr>
              <a:tr h="148927">
                <a:tc>
                  <a:txBody>
                    <a:bodyPr/>
                    <a:lstStyle/>
                    <a:p>
                      <a:pPr marL="0" marR="0" algn="r">
                        <a:lnSpc>
                          <a:spcPct val="107000"/>
                        </a:lnSpc>
                        <a:spcBef>
                          <a:spcPts val="0"/>
                        </a:spcBef>
                        <a:spcAft>
                          <a:spcPts val="0"/>
                        </a:spcAft>
                      </a:pPr>
                      <a:r>
                        <a:rPr lang="en-US" sz="1000">
                          <a:effectLst/>
                        </a:rPr>
                        <a:t>110-AB</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110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313.5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971712415"/>
                  </a:ext>
                </a:extLst>
              </a:tr>
              <a:tr h="148927">
                <a:tc>
                  <a:txBody>
                    <a:bodyPr/>
                    <a:lstStyle/>
                    <a:p>
                      <a:pPr marL="0" marR="0" algn="r">
                        <a:lnSpc>
                          <a:spcPct val="107000"/>
                        </a:lnSpc>
                        <a:spcBef>
                          <a:spcPts val="0"/>
                        </a:spcBef>
                        <a:spcAft>
                          <a:spcPts val="0"/>
                        </a:spcAft>
                      </a:pPr>
                      <a:r>
                        <a:rPr lang="en-US" sz="1000">
                          <a:effectLst/>
                        </a:rPr>
                        <a:t>110-HT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110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313.5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2288918289"/>
                  </a:ext>
                </a:extLst>
              </a:tr>
              <a:tr h="148927">
                <a:tc>
                  <a:txBody>
                    <a:bodyPr/>
                    <a:lstStyle/>
                    <a:p>
                      <a:pPr marL="0" marR="0" algn="r">
                        <a:lnSpc>
                          <a:spcPct val="107000"/>
                        </a:lnSpc>
                        <a:spcBef>
                          <a:spcPts val="0"/>
                        </a:spcBef>
                        <a:spcAft>
                          <a:spcPts val="0"/>
                        </a:spcAft>
                      </a:pPr>
                      <a:r>
                        <a:rPr lang="en-US" sz="1000">
                          <a:effectLst/>
                        </a:rPr>
                        <a:t>115-AB</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115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327.75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1970180876"/>
                  </a:ext>
                </a:extLst>
              </a:tr>
              <a:tr h="148927">
                <a:tc>
                  <a:txBody>
                    <a:bodyPr/>
                    <a:lstStyle/>
                    <a:p>
                      <a:pPr marL="0" marR="0" algn="r">
                        <a:lnSpc>
                          <a:spcPct val="107000"/>
                        </a:lnSpc>
                        <a:spcBef>
                          <a:spcPts val="0"/>
                        </a:spcBef>
                        <a:spcAft>
                          <a:spcPts val="0"/>
                        </a:spcAft>
                      </a:pPr>
                      <a:r>
                        <a:rPr lang="en-US" sz="1000">
                          <a:effectLst/>
                        </a:rPr>
                        <a:t>115-HT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115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327.75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3828686724"/>
                  </a:ext>
                </a:extLst>
              </a:tr>
              <a:tr h="148927">
                <a:tc>
                  <a:txBody>
                    <a:bodyPr/>
                    <a:lstStyle/>
                    <a:p>
                      <a:pPr marL="0" marR="0" algn="r">
                        <a:lnSpc>
                          <a:spcPct val="107000"/>
                        </a:lnSpc>
                        <a:spcBef>
                          <a:spcPts val="0"/>
                        </a:spcBef>
                        <a:spcAft>
                          <a:spcPts val="0"/>
                        </a:spcAft>
                      </a:pPr>
                      <a:r>
                        <a:rPr lang="en-US" sz="1000">
                          <a:effectLst/>
                        </a:rPr>
                        <a:t>120-AB</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120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342</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2512919125"/>
                  </a:ext>
                </a:extLst>
              </a:tr>
              <a:tr h="148927">
                <a:tc>
                  <a:txBody>
                    <a:bodyPr/>
                    <a:lstStyle/>
                    <a:p>
                      <a:pPr marL="0" marR="0" algn="r">
                        <a:lnSpc>
                          <a:spcPct val="107000"/>
                        </a:lnSpc>
                        <a:spcBef>
                          <a:spcPts val="0"/>
                        </a:spcBef>
                        <a:spcAft>
                          <a:spcPts val="0"/>
                        </a:spcAft>
                      </a:pPr>
                      <a:r>
                        <a:rPr lang="en-US" sz="1000">
                          <a:effectLst/>
                        </a:rPr>
                        <a:t>120-HT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120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342</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3336783395"/>
                  </a:ext>
                </a:extLst>
              </a:tr>
              <a:tr h="148927">
                <a:tc>
                  <a:txBody>
                    <a:bodyPr/>
                    <a:lstStyle/>
                    <a:p>
                      <a:pPr marL="0" marR="0" algn="r">
                        <a:lnSpc>
                          <a:spcPct val="107000"/>
                        </a:lnSpc>
                        <a:spcBef>
                          <a:spcPts val="0"/>
                        </a:spcBef>
                        <a:spcAft>
                          <a:spcPts val="0"/>
                        </a:spcAft>
                      </a:pPr>
                      <a:r>
                        <a:rPr lang="en-US" sz="1000">
                          <a:effectLst/>
                        </a:rPr>
                        <a:t>125-AB</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125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356.25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1678749532"/>
                  </a:ext>
                </a:extLst>
              </a:tr>
              <a:tr h="148927">
                <a:tc>
                  <a:txBody>
                    <a:bodyPr/>
                    <a:lstStyle/>
                    <a:p>
                      <a:pPr marL="0" marR="0" algn="r">
                        <a:lnSpc>
                          <a:spcPct val="107000"/>
                        </a:lnSpc>
                        <a:spcBef>
                          <a:spcPts val="0"/>
                        </a:spcBef>
                        <a:spcAft>
                          <a:spcPts val="0"/>
                        </a:spcAft>
                      </a:pPr>
                      <a:r>
                        <a:rPr lang="en-US" sz="1000">
                          <a:effectLst/>
                        </a:rPr>
                        <a:t>125-HT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125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356.25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3454391465"/>
                  </a:ext>
                </a:extLst>
              </a:tr>
              <a:tr h="148927">
                <a:tc>
                  <a:txBody>
                    <a:bodyPr/>
                    <a:lstStyle/>
                    <a:p>
                      <a:pPr marL="0" marR="0" algn="r">
                        <a:lnSpc>
                          <a:spcPct val="107000"/>
                        </a:lnSpc>
                        <a:spcBef>
                          <a:spcPts val="0"/>
                        </a:spcBef>
                        <a:spcAft>
                          <a:spcPts val="0"/>
                        </a:spcAft>
                      </a:pPr>
                      <a:r>
                        <a:rPr lang="en-US" sz="1000">
                          <a:effectLst/>
                        </a:rPr>
                        <a:t>S1-AB-1</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100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285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Seeded 1</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3592600012"/>
                  </a:ext>
                </a:extLst>
              </a:tr>
              <a:tr h="148927">
                <a:tc>
                  <a:txBody>
                    <a:bodyPr/>
                    <a:lstStyle/>
                    <a:p>
                      <a:pPr marL="0" marR="0" algn="r">
                        <a:lnSpc>
                          <a:spcPct val="107000"/>
                        </a:lnSpc>
                        <a:spcBef>
                          <a:spcPts val="0"/>
                        </a:spcBef>
                        <a:spcAft>
                          <a:spcPts val="0"/>
                        </a:spcAft>
                      </a:pPr>
                      <a:r>
                        <a:rPr lang="en-US" sz="1000">
                          <a:effectLst/>
                        </a:rPr>
                        <a:t>S1-HT-1</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100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285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Seeded 1</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962985703"/>
                  </a:ext>
                </a:extLst>
              </a:tr>
              <a:tr h="148927">
                <a:tc>
                  <a:txBody>
                    <a:bodyPr/>
                    <a:lstStyle/>
                    <a:p>
                      <a:pPr marL="0" marR="0" algn="r">
                        <a:lnSpc>
                          <a:spcPct val="107000"/>
                        </a:lnSpc>
                        <a:spcBef>
                          <a:spcPts val="0"/>
                        </a:spcBef>
                        <a:spcAft>
                          <a:spcPts val="0"/>
                        </a:spcAft>
                      </a:pPr>
                      <a:r>
                        <a:rPr lang="en-US" sz="1000">
                          <a:effectLst/>
                        </a:rPr>
                        <a:t>S1-AB-2</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100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285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Seeded 1</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2679997568"/>
                  </a:ext>
                </a:extLst>
              </a:tr>
              <a:tr h="148927">
                <a:tc>
                  <a:txBody>
                    <a:bodyPr/>
                    <a:lstStyle/>
                    <a:p>
                      <a:pPr marL="0" marR="0" algn="r">
                        <a:lnSpc>
                          <a:spcPct val="107000"/>
                        </a:lnSpc>
                        <a:spcBef>
                          <a:spcPts val="0"/>
                        </a:spcBef>
                        <a:spcAft>
                          <a:spcPts val="0"/>
                        </a:spcAft>
                      </a:pPr>
                      <a:r>
                        <a:rPr lang="en-US" sz="1000">
                          <a:effectLst/>
                        </a:rPr>
                        <a:t>S1-HT-2</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100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285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Seeded 1</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2338725403"/>
                  </a:ext>
                </a:extLst>
              </a:tr>
              <a:tr h="148927">
                <a:tc>
                  <a:txBody>
                    <a:bodyPr/>
                    <a:lstStyle/>
                    <a:p>
                      <a:pPr marL="0" marR="0" algn="r">
                        <a:lnSpc>
                          <a:spcPct val="107000"/>
                        </a:lnSpc>
                        <a:spcBef>
                          <a:spcPts val="0"/>
                        </a:spcBef>
                        <a:spcAft>
                          <a:spcPts val="0"/>
                        </a:spcAft>
                      </a:pPr>
                      <a:r>
                        <a:rPr lang="en-US" sz="1000">
                          <a:effectLst/>
                        </a:rPr>
                        <a:t>S2-AB</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100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285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Seeded 2</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908124193"/>
                  </a:ext>
                </a:extLst>
              </a:tr>
              <a:tr h="148927">
                <a:tc>
                  <a:txBody>
                    <a:bodyPr/>
                    <a:lstStyle/>
                    <a:p>
                      <a:pPr marL="0" marR="0" algn="r">
                        <a:lnSpc>
                          <a:spcPct val="107000"/>
                        </a:lnSpc>
                        <a:spcBef>
                          <a:spcPts val="0"/>
                        </a:spcBef>
                        <a:spcAft>
                          <a:spcPts val="0"/>
                        </a:spcAft>
                      </a:pPr>
                      <a:r>
                        <a:rPr lang="en-US" sz="1000">
                          <a:effectLst/>
                        </a:rPr>
                        <a:t>S2-HT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100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285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Seeded 2</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996514395"/>
                  </a:ext>
                </a:extLst>
              </a:tr>
              <a:tr h="148927">
                <a:tc>
                  <a:txBody>
                    <a:bodyPr/>
                    <a:lstStyle/>
                    <a:p>
                      <a:pPr marL="0" marR="0" algn="r">
                        <a:lnSpc>
                          <a:spcPct val="107000"/>
                        </a:lnSpc>
                        <a:spcBef>
                          <a:spcPts val="0"/>
                        </a:spcBef>
                        <a:spcAft>
                          <a:spcPts val="0"/>
                        </a:spcAft>
                      </a:pPr>
                      <a:r>
                        <a:rPr lang="en-US" sz="1000">
                          <a:effectLst/>
                        </a:rPr>
                        <a:t>S3-AB</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100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285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As-Built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Seeded 3</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1388814322"/>
                  </a:ext>
                </a:extLst>
              </a:tr>
              <a:tr h="148927">
                <a:tc>
                  <a:txBody>
                    <a:bodyPr/>
                    <a:lstStyle/>
                    <a:p>
                      <a:pPr marL="0" marR="0" algn="r">
                        <a:lnSpc>
                          <a:spcPct val="107000"/>
                        </a:lnSpc>
                        <a:spcBef>
                          <a:spcPts val="0"/>
                        </a:spcBef>
                        <a:spcAft>
                          <a:spcPts val="0"/>
                        </a:spcAft>
                      </a:pPr>
                      <a:r>
                        <a:rPr lang="en-US" sz="1000">
                          <a:effectLst/>
                        </a:rPr>
                        <a:t>S3-HT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100</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gn="ctr">
                        <a:lnSpc>
                          <a:spcPct val="107000"/>
                        </a:lnSpc>
                        <a:spcBef>
                          <a:spcPts val="0"/>
                        </a:spcBef>
                        <a:spcAft>
                          <a:spcPts val="0"/>
                        </a:spcAft>
                      </a:pPr>
                      <a:r>
                        <a:rPr lang="en-US" sz="800">
                          <a:effectLst/>
                        </a:rPr>
                        <a:t>285</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Full HT</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tc>
                  <a:txBody>
                    <a:bodyPr/>
                    <a:lstStyle/>
                    <a:p>
                      <a:pPr marL="0" marR="0">
                        <a:lnSpc>
                          <a:spcPct val="107000"/>
                        </a:lnSpc>
                        <a:spcBef>
                          <a:spcPts val="0"/>
                        </a:spcBef>
                        <a:spcAft>
                          <a:spcPts val="0"/>
                        </a:spcAft>
                      </a:pPr>
                      <a:r>
                        <a:rPr lang="en-US" sz="800">
                          <a:effectLst/>
                        </a:rPr>
                        <a:t>Seeded 3</a:t>
                      </a:r>
                      <a:endParaRPr lang="en-US" sz="800">
                        <a:effectLst/>
                        <a:latin typeface="Ebrima" panose="02000000000000000000" pitchFamily="2" charset="0"/>
                        <a:ea typeface="Calibri" panose="020F0502020204030204" pitchFamily="34" charset="0"/>
                        <a:cs typeface="Times New Roman" panose="02020603050405020304" pitchFamily="18" charset="0"/>
                      </a:endParaRPr>
                    </a:p>
                  </a:txBody>
                  <a:tcPr marL="50754" marR="50754" marT="0" marB="0"/>
                </a:tc>
                <a:extLst>
                  <a:ext uri="{0D108BD9-81ED-4DB2-BD59-A6C34878D82A}">
                    <a16:rowId xmlns:a16="http://schemas.microsoft.com/office/drawing/2014/main" val="3455089525"/>
                  </a:ext>
                </a:extLst>
              </a:tr>
            </a:tbl>
          </a:graphicData>
        </a:graphic>
      </p:graphicFrame>
      <p:sp>
        <p:nvSpPr>
          <p:cNvPr id="11" name="Rectangle 1">
            <a:extLst>
              <a:ext uri="{FF2B5EF4-FFF2-40B4-BE49-F238E27FC236}">
                <a16:creationId xmlns:a16="http://schemas.microsoft.com/office/drawing/2014/main" id="{4F131DAD-C850-4C0F-BDD0-8C207928BF3C}"/>
              </a:ext>
            </a:extLst>
          </p:cNvPr>
          <p:cNvSpPr>
            <a:spLocks noChangeArrowheads="1"/>
          </p:cNvSpPr>
          <p:nvPr/>
        </p:nvSpPr>
        <p:spPr bwMode="auto">
          <a:xfrm>
            <a:off x="1078906" y="1258939"/>
            <a:ext cx="3539752"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Ebrima" panose="02000000000000000000" pitchFamily="2" charset="0"/>
                <a:ea typeface="Calibri" panose="020F0502020204030204" pitchFamily="34" charset="0"/>
                <a:cs typeface="Times New Roman" panose="02020603050405020304" pitchFamily="18" charset="0"/>
              </a:rPr>
              <a:t>Table </a:t>
            </a:r>
            <a:r>
              <a:rPr lang="en-US" altLang="en-US" sz="1100" b="1" dirty="0">
                <a:latin typeface="Ebrima" panose="02000000000000000000" pitchFamily="2" charset="0"/>
                <a:ea typeface="Calibri" panose="020F0502020204030204" pitchFamily="34" charset="0"/>
                <a:cs typeface="Times New Roman" panose="02020603050405020304" pitchFamily="18" charset="0"/>
              </a:rPr>
              <a:t>1</a:t>
            </a:r>
            <a:r>
              <a:rPr kumimoji="0" lang="en-US" altLang="en-US" sz="1100" b="1" i="0" u="none" strike="noStrike" cap="none" normalizeH="0" baseline="0" dirty="0">
                <a:ln>
                  <a:noFill/>
                </a:ln>
                <a:solidFill>
                  <a:schemeClr val="tx1"/>
                </a:solidFill>
                <a:effectLst/>
                <a:latin typeface="Ebrima" panose="02000000000000000000" pitchFamily="2" charset="0"/>
                <a:ea typeface="Calibri" panose="020F0502020204030204" pitchFamily="34" charset="0"/>
                <a:cs typeface="Times New Roman" panose="02020603050405020304" pitchFamily="18" charset="0"/>
              </a:rPr>
              <a:t>.</a:t>
            </a:r>
            <a:r>
              <a:rPr kumimoji="0" lang="en-US" altLang="en-US" sz="1100" b="0" i="0" u="none" strike="noStrike" cap="none" normalizeH="0" baseline="0" dirty="0">
                <a:ln>
                  <a:noFill/>
                </a:ln>
                <a:solidFill>
                  <a:schemeClr val="tx1"/>
                </a:solidFill>
                <a:effectLst/>
                <a:latin typeface="Ebrima" panose="02000000000000000000" pitchFamily="2" charset="0"/>
                <a:ea typeface="Calibri" panose="020F0502020204030204" pitchFamily="34" charset="0"/>
                <a:cs typeface="Times New Roman" panose="02020603050405020304" pitchFamily="18" charset="0"/>
              </a:rPr>
              <a:t> Machine Parameter Settings for Phase I Build</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CE718777-393A-4049-9CB8-31995C6465E3}"/>
              </a:ext>
            </a:extLst>
          </p:cNvPr>
          <p:cNvSpPr txBox="1"/>
          <p:nvPr/>
        </p:nvSpPr>
        <p:spPr>
          <a:xfrm>
            <a:off x="5151465" y="6007081"/>
            <a:ext cx="4586093" cy="553998"/>
          </a:xfrm>
          <a:prstGeom prst="rect">
            <a:avLst/>
          </a:prstGeom>
          <a:noFill/>
        </p:spPr>
        <p:txBody>
          <a:bodyPr wrap="square">
            <a:spAutoFit/>
          </a:bodyPr>
          <a:lstStyle/>
          <a:p>
            <a:pPr marL="342900" indent="-342900">
              <a:buFont typeface="+mj-lt"/>
              <a:buAutoNum type="arabicPeriod"/>
            </a:pPr>
            <a:r>
              <a:rPr lang="en-US" sz="1000" dirty="0"/>
              <a:t>S1 samples: Skipped Layer (Unfused Powder) Defects = no power</a:t>
            </a:r>
          </a:p>
          <a:p>
            <a:pPr marL="342900" indent="-342900">
              <a:buFont typeface="+mj-lt"/>
              <a:buAutoNum type="arabicPeriod"/>
            </a:pPr>
            <a:r>
              <a:rPr lang="en-US" sz="1000" dirty="0"/>
              <a:t>S2 samples: Low Power (Lack of Fusion) Defects = 75% Laser Power</a:t>
            </a:r>
          </a:p>
          <a:p>
            <a:pPr marL="342900" indent="-342900">
              <a:buFont typeface="+mj-lt"/>
              <a:buAutoNum type="arabicPeriod"/>
            </a:pPr>
            <a:r>
              <a:rPr lang="en-US" sz="1000" dirty="0"/>
              <a:t>S3 samples: High Power (Keyhole) Defects = 125% Laser Power</a:t>
            </a:r>
          </a:p>
        </p:txBody>
      </p:sp>
      <p:sp>
        <p:nvSpPr>
          <p:cNvPr id="13" name="TextBox 12">
            <a:extLst>
              <a:ext uri="{FF2B5EF4-FFF2-40B4-BE49-F238E27FC236}">
                <a16:creationId xmlns:a16="http://schemas.microsoft.com/office/drawing/2014/main" id="{B48A238C-10F8-46A2-861D-C94B6E619E3D}"/>
              </a:ext>
            </a:extLst>
          </p:cNvPr>
          <p:cNvSpPr txBox="1"/>
          <p:nvPr/>
        </p:nvSpPr>
        <p:spPr>
          <a:xfrm>
            <a:off x="9737558" y="6007081"/>
            <a:ext cx="2326105" cy="553998"/>
          </a:xfrm>
          <a:prstGeom prst="rect">
            <a:avLst/>
          </a:prstGeom>
          <a:noFill/>
        </p:spPr>
        <p:txBody>
          <a:bodyPr wrap="square" rtlCol="0">
            <a:spAutoFit/>
          </a:bodyPr>
          <a:lstStyle/>
          <a:p>
            <a:r>
              <a:rPr lang="en-US" sz="1000"/>
              <a:t>HT: Heat Treated</a:t>
            </a:r>
          </a:p>
          <a:p>
            <a:r>
              <a:rPr lang="en-US" sz="1000"/>
              <a:t>AB: As Built</a:t>
            </a:r>
          </a:p>
          <a:p>
            <a:endParaRPr lang="en-US" sz="1000"/>
          </a:p>
        </p:txBody>
      </p:sp>
    </p:spTree>
    <p:custDataLst>
      <p:tags r:id="rId1"/>
    </p:custDataLst>
    <p:extLst>
      <p:ext uri="{BB962C8B-B14F-4D97-AF65-F5344CB8AC3E}">
        <p14:creationId xmlns:p14="http://schemas.microsoft.com/office/powerpoint/2010/main" val="3954122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9D1FE4DD-0EC6-403B-B8A4-F3ED5537F9C7}"/>
              </a:ext>
            </a:extLst>
          </p:cNvPr>
          <p:cNvSpPr txBox="1">
            <a:spLocks/>
          </p:cNvSpPr>
          <p:nvPr/>
        </p:nvSpPr>
        <p:spPr>
          <a:xfrm>
            <a:off x="0" y="271780"/>
            <a:ext cx="12192000" cy="6997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Build 2 Defect Samples Per Plane</a:t>
            </a:r>
          </a:p>
        </p:txBody>
      </p:sp>
      <p:graphicFrame>
        <p:nvGraphicFramePr>
          <p:cNvPr id="10" name="Table 9">
            <a:extLst>
              <a:ext uri="{FF2B5EF4-FFF2-40B4-BE49-F238E27FC236}">
                <a16:creationId xmlns:a16="http://schemas.microsoft.com/office/drawing/2014/main" id="{BECB433E-BC5E-4AD1-8475-A59002A5F200}"/>
              </a:ext>
            </a:extLst>
          </p:cNvPr>
          <p:cNvGraphicFramePr>
            <a:graphicFrameLocks noGrp="1"/>
          </p:cNvGraphicFramePr>
          <p:nvPr/>
        </p:nvGraphicFramePr>
        <p:xfrm>
          <a:off x="255838" y="2812637"/>
          <a:ext cx="2591439" cy="1645454"/>
        </p:xfrm>
        <a:graphic>
          <a:graphicData uri="http://schemas.openxmlformats.org/drawingml/2006/table">
            <a:tbl>
              <a:tblPr firstRow="1" firstCol="1" bandRow="1">
                <a:tableStyleId>{5C22544A-7EE6-4342-B048-85BDC9FD1C3A}</a:tableStyleId>
              </a:tblPr>
              <a:tblGrid>
                <a:gridCol w="692042">
                  <a:extLst>
                    <a:ext uri="{9D8B030D-6E8A-4147-A177-3AD203B41FA5}">
                      <a16:colId xmlns:a16="http://schemas.microsoft.com/office/drawing/2014/main" val="2299442001"/>
                    </a:ext>
                  </a:extLst>
                </a:gridCol>
                <a:gridCol w="1156195">
                  <a:extLst>
                    <a:ext uri="{9D8B030D-6E8A-4147-A177-3AD203B41FA5}">
                      <a16:colId xmlns:a16="http://schemas.microsoft.com/office/drawing/2014/main" val="1316842639"/>
                    </a:ext>
                  </a:extLst>
                </a:gridCol>
                <a:gridCol w="743202">
                  <a:extLst>
                    <a:ext uri="{9D8B030D-6E8A-4147-A177-3AD203B41FA5}">
                      <a16:colId xmlns:a16="http://schemas.microsoft.com/office/drawing/2014/main" val="861394526"/>
                    </a:ext>
                  </a:extLst>
                </a:gridCol>
              </a:tblGrid>
              <a:tr h="368534">
                <a:tc>
                  <a:txBody>
                    <a:bodyPr/>
                    <a:lstStyle/>
                    <a:p>
                      <a:pPr marL="0" marR="0" algn="ctr">
                        <a:lnSpc>
                          <a:spcPct val="107000"/>
                        </a:lnSpc>
                        <a:spcBef>
                          <a:spcPts val="0"/>
                        </a:spcBef>
                        <a:spcAft>
                          <a:spcPts val="0"/>
                        </a:spcAft>
                      </a:pPr>
                      <a:r>
                        <a:rPr lang="en-US" sz="700">
                          <a:effectLst/>
                        </a:rPr>
                        <a:t>Plane 1 </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Defect Diameter</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Thickness</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4207832"/>
                  </a:ext>
                </a:extLst>
              </a:tr>
              <a:tr h="208044">
                <a:tc>
                  <a:txBody>
                    <a:bodyPr/>
                    <a:lstStyle/>
                    <a:p>
                      <a:pPr marL="0" marR="0" algn="l">
                        <a:lnSpc>
                          <a:spcPct val="107000"/>
                        </a:lnSpc>
                        <a:spcBef>
                          <a:spcPts val="0"/>
                        </a:spcBef>
                        <a:spcAft>
                          <a:spcPts val="0"/>
                        </a:spcAft>
                      </a:pPr>
                      <a:r>
                        <a:rPr lang="en-US" sz="700">
                          <a:effectLst/>
                        </a:rPr>
                        <a:t>Circle 1</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0.005"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0.01260</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928540"/>
                  </a:ext>
                </a:extLst>
              </a:tr>
              <a:tr h="177686">
                <a:tc>
                  <a:txBody>
                    <a:bodyPr/>
                    <a:lstStyle/>
                    <a:p>
                      <a:pPr marL="0" marR="0" algn="l">
                        <a:lnSpc>
                          <a:spcPct val="107000"/>
                        </a:lnSpc>
                        <a:spcBef>
                          <a:spcPts val="0"/>
                        </a:spcBef>
                        <a:spcAft>
                          <a:spcPts val="0"/>
                        </a:spcAft>
                      </a:pPr>
                      <a:r>
                        <a:rPr lang="en-US" sz="700">
                          <a:effectLst/>
                        </a:rPr>
                        <a:t>Circle 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0.01417</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0820540"/>
                  </a:ext>
                </a:extLst>
              </a:tr>
              <a:tr h="177686">
                <a:tc>
                  <a:txBody>
                    <a:bodyPr/>
                    <a:lstStyle/>
                    <a:p>
                      <a:pPr marL="0" marR="0" algn="l">
                        <a:lnSpc>
                          <a:spcPct val="107000"/>
                        </a:lnSpc>
                        <a:spcBef>
                          <a:spcPts val="0"/>
                        </a:spcBef>
                        <a:spcAft>
                          <a:spcPts val="0"/>
                        </a:spcAft>
                      </a:pPr>
                      <a:r>
                        <a:rPr lang="en-US" sz="700">
                          <a:effectLst/>
                        </a:rPr>
                        <a:t>Circle 4</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0.01575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2901626"/>
                  </a:ext>
                </a:extLst>
              </a:tr>
              <a:tr h="180446">
                <a:tc>
                  <a:txBody>
                    <a:bodyPr/>
                    <a:lstStyle/>
                    <a:p>
                      <a:pPr marL="0" marR="0" algn="l">
                        <a:lnSpc>
                          <a:spcPct val="107000"/>
                        </a:lnSpc>
                        <a:spcBef>
                          <a:spcPts val="0"/>
                        </a:spcBef>
                        <a:spcAft>
                          <a:spcPts val="0"/>
                        </a:spcAft>
                      </a:pPr>
                      <a:r>
                        <a:rPr lang="en-US" sz="700">
                          <a:effectLst/>
                        </a:rPr>
                        <a:t>Circle 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0.01732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8502972"/>
                  </a:ext>
                </a:extLst>
              </a:tr>
              <a:tr h="177686">
                <a:tc>
                  <a:txBody>
                    <a:bodyPr/>
                    <a:lstStyle/>
                    <a:p>
                      <a:pPr marL="0" marR="0" algn="l">
                        <a:lnSpc>
                          <a:spcPct val="107000"/>
                        </a:lnSpc>
                        <a:spcBef>
                          <a:spcPts val="0"/>
                        </a:spcBef>
                        <a:spcAft>
                          <a:spcPts val="0"/>
                        </a:spcAft>
                      </a:pPr>
                      <a:r>
                        <a:rPr lang="en-US" sz="700">
                          <a:effectLst/>
                        </a:rPr>
                        <a:t>Circle 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0.01890</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6090837"/>
                  </a:ext>
                </a:extLst>
              </a:tr>
              <a:tr h="177686">
                <a:tc>
                  <a:txBody>
                    <a:bodyPr/>
                    <a:lstStyle/>
                    <a:p>
                      <a:pPr marL="0" marR="0" algn="l">
                        <a:lnSpc>
                          <a:spcPct val="107000"/>
                        </a:lnSpc>
                        <a:spcBef>
                          <a:spcPts val="0"/>
                        </a:spcBef>
                        <a:spcAft>
                          <a:spcPts val="0"/>
                        </a:spcAft>
                      </a:pPr>
                      <a:r>
                        <a:rPr lang="en-US" sz="700">
                          <a:effectLst/>
                        </a:rPr>
                        <a:t>Circle 6</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0.02047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4764948"/>
                  </a:ext>
                </a:extLst>
              </a:tr>
              <a:tr h="177686">
                <a:tc>
                  <a:txBody>
                    <a:bodyPr/>
                    <a:lstStyle/>
                    <a:p>
                      <a:pPr marL="0" marR="0" algn="l">
                        <a:lnSpc>
                          <a:spcPct val="107000"/>
                        </a:lnSpc>
                        <a:spcBef>
                          <a:spcPts val="0"/>
                        </a:spcBef>
                        <a:spcAft>
                          <a:spcPts val="0"/>
                        </a:spcAft>
                      </a:pPr>
                      <a:r>
                        <a:rPr lang="en-US" sz="700">
                          <a:effectLst/>
                        </a:rPr>
                        <a:t>Circle 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0.035"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0.02205</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9328611"/>
                  </a:ext>
                </a:extLst>
              </a:tr>
            </a:tbl>
          </a:graphicData>
        </a:graphic>
      </p:graphicFrame>
      <p:graphicFrame>
        <p:nvGraphicFramePr>
          <p:cNvPr id="11" name="Table 10">
            <a:extLst>
              <a:ext uri="{FF2B5EF4-FFF2-40B4-BE49-F238E27FC236}">
                <a16:creationId xmlns:a16="http://schemas.microsoft.com/office/drawing/2014/main" id="{252F73D7-0170-49BA-9A6B-FA51268029AF}"/>
              </a:ext>
            </a:extLst>
          </p:cNvPr>
          <p:cNvGraphicFramePr>
            <a:graphicFrameLocks noGrp="1"/>
          </p:cNvGraphicFramePr>
          <p:nvPr/>
        </p:nvGraphicFramePr>
        <p:xfrm>
          <a:off x="3177436" y="2812637"/>
          <a:ext cx="2403557" cy="1645453"/>
        </p:xfrm>
        <a:graphic>
          <a:graphicData uri="http://schemas.openxmlformats.org/drawingml/2006/table">
            <a:tbl>
              <a:tblPr firstRow="1" firstCol="1" bandRow="1">
                <a:tableStyleId>{5C22544A-7EE6-4342-B048-85BDC9FD1C3A}</a:tableStyleId>
              </a:tblPr>
              <a:tblGrid>
                <a:gridCol w="641869">
                  <a:extLst>
                    <a:ext uri="{9D8B030D-6E8A-4147-A177-3AD203B41FA5}">
                      <a16:colId xmlns:a16="http://schemas.microsoft.com/office/drawing/2014/main" val="3557964159"/>
                    </a:ext>
                  </a:extLst>
                </a:gridCol>
                <a:gridCol w="1072370">
                  <a:extLst>
                    <a:ext uri="{9D8B030D-6E8A-4147-A177-3AD203B41FA5}">
                      <a16:colId xmlns:a16="http://schemas.microsoft.com/office/drawing/2014/main" val="2746092841"/>
                    </a:ext>
                  </a:extLst>
                </a:gridCol>
                <a:gridCol w="689318">
                  <a:extLst>
                    <a:ext uri="{9D8B030D-6E8A-4147-A177-3AD203B41FA5}">
                      <a16:colId xmlns:a16="http://schemas.microsoft.com/office/drawing/2014/main" val="40799903"/>
                    </a:ext>
                  </a:extLst>
                </a:gridCol>
              </a:tblGrid>
              <a:tr h="368533">
                <a:tc>
                  <a:txBody>
                    <a:bodyPr/>
                    <a:lstStyle/>
                    <a:p>
                      <a:pPr marL="0" marR="0" algn="ctr">
                        <a:lnSpc>
                          <a:spcPct val="107000"/>
                        </a:lnSpc>
                        <a:spcBef>
                          <a:spcPts val="0"/>
                        </a:spcBef>
                        <a:spcAft>
                          <a:spcPts val="0"/>
                        </a:spcAft>
                      </a:pPr>
                      <a:r>
                        <a:rPr lang="en-US" sz="700" dirty="0">
                          <a:effectLst/>
                        </a:rPr>
                        <a:t>Plane 2 </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Defect Diameter</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Thickness</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8449399"/>
                  </a:ext>
                </a:extLst>
              </a:tr>
              <a:tr h="208044">
                <a:tc>
                  <a:txBody>
                    <a:bodyPr/>
                    <a:lstStyle/>
                    <a:p>
                      <a:pPr marL="0" marR="0" algn="l">
                        <a:lnSpc>
                          <a:spcPct val="107000"/>
                        </a:lnSpc>
                        <a:spcBef>
                          <a:spcPts val="0"/>
                        </a:spcBef>
                        <a:spcAft>
                          <a:spcPts val="0"/>
                        </a:spcAft>
                      </a:pPr>
                      <a:r>
                        <a:rPr lang="en-US" sz="700">
                          <a:effectLst/>
                        </a:rPr>
                        <a:t>Circle 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0.005</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0.02205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5701970"/>
                  </a:ext>
                </a:extLst>
              </a:tr>
              <a:tr h="177686">
                <a:tc>
                  <a:txBody>
                    <a:bodyPr/>
                    <a:lstStyle/>
                    <a:p>
                      <a:pPr marL="0" marR="0" algn="l">
                        <a:lnSpc>
                          <a:spcPct val="107000"/>
                        </a:lnSpc>
                        <a:spcBef>
                          <a:spcPts val="0"/>
                        </a:spcBef>
                        <a:spcAft>
                          <a:spcPts val="0"/>
                        </a:spcAft>
                      </a:pPr>
                      <a:r>
                        <a:rPr lang="en-US" sz="700">
                          <a:effectLst/>
                        </a:rPr>
                        <a:t>Circle 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0.01260</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728191"/>
                  </a:ext>
                </a:extLst>
              </a:tr>
              <a:tr h="177686">
                <a:tc>
                  <a:txBody>
                    <a:bodyPr/>
                    <a:lstStyle/>
                    <a:p>
                      <a:pPr marL="0" marR="0" algn="l">
                        <a:lnSpc>
                          <a:spcPct val="107000"/>
                        </a:lnSpc>
                        <a:spcBef>
                          <a:spcPts val="0"/>
                        </a:spcBef>
                        <a:spcAft>
                          <a:spcPts val="0"/>
                        </a:spcAft>
                      </a:pPr>
                      <a:r>
                        <a:rPr lang="en-US" sz="700">
                          <a:effectLst/>
                        </a:rPr>
                        <a:t>Circle 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0.01417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6657028"/>
                  </a:ext>
                </a:extLst>
              </a:tr>
              <a:tr h="180446">
                <a:tc>
                  <a:txBody>
                    <a:bodyPr/>
                    <a:lstStyle/>
                    <a:p>
                      <a:pPr marL="0" marR="0" algn="l">
                        <a:lnSpc>
                          <a:spcPct val="107000"/>
                        </a:lnSpc>
                        <a:spcBef>
                          <a:spcPts val="0"/>
                        </a:spcBef>
                        <a:spcAft>
                          <a:spcPts val="0"/>
                        </a:spcAft>
                      </a:pPr>
                      <a:r>
                        <a:rPr lang="en-US" sz="700">
                          <a:effectLst/>
                        </a:rPr>
                        <a:t>Circle 4</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0.01575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3193247"/>
                  </a:ext>
                </a:extLst>
              </a:tr>
              <a:tr h="177686">
                <a:tc>
                  <a:txBody>
                    <a:bodyPr/>
                    <a:lstStyle/>
                    <a:p>
                      <a:pPr marL="0" marR="0" algn="l">
                        <a:lnSpc>
                          <a:spcPct val="107000"/>
                        </a:lnSpc>
                        <a:spcBef>
                          <a:spcPts val="0"/>
                        </a:spcBef>
                        <a:spcAft>
                          <a:spcPts val="0"/>
                        </a:spcAft>
                      </a:pPr>
                      <a:r>
                        <a:rPr lang="en-US" sz="700">
                          <a:effectLst/>
                        </a:rPr>
                        <a:t>Circle 1</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0.025</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0.01732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9794410"/>
                  </a:ext>
                </a:extLst>
              </a:tr>
              <a:tr h="177686">
                <a:tc>
                  <a:txBody>
                    <a:bodyPr/>
                    <a:lstStyle/>
                    <a:p>
                      <a:pPr marL="0" marR="0" algn="l">
                        <a:lnSpc>
                          <a:spcPct val="107000"/>
                        </a:lnSpc>
                        <a:spcBef>
                          <a:spcPts val="0"/>
                        </a:spcBef>
                        <a:spcAft>
                          <a:spcPts val="0"/>
                        </a:spcAft>
                      </a:pPr>
                      <a:r>
                        <a:rPr lang="en-US" sz="700">
                          <a:effectLst/>
                        </a:rPr>
                        <a:t>Circle 6</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0.01890</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1080584"/>
                  </a:ext>
                </a:extLst>
              </a:tr>
              <a:tr h="177686">
                <a:tc>
                  <a:txBody>
                    <a:bodyPr/>
                    <a:lstStyle/>
                    <a:p>
                      <a:pPr marL="0" marR="0" algn="l">
                        <a:lnSpc>
                          <a:spcPct val="107000"/>
                        </a:lnSpc>
                        <a:spcBef>
                          <a:spcPts val="0"/>
                        </a:spcBef>
                        <a:spcAft>
                          <a:spcPts val="0"/>
                        </a:spcAft>
                      </a:pPr>
                      <a:r>
                        <a:rPr lang="en-US" sz="700">
                          <a:effectLst/>
                        </a:rPr>
                        <a:t>Circle 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0.035"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0.02047</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086731"/>
                  </a:ext>
                </a:extLst>
              </a:tr>
            </a:tbl>
          </a:graphicData>
        </a:graphic>
      </p:graphicFrame>
      <p:graphicFrame>
        <p:nvGraphicFramePr>
          <p:cNvPr id="12" name="Table 11">
            <a:extLst>
              <a:ext uri="{FF2B5EF4-FFF2-40B4-BE49-F238E27FC236}">
                <a16:creationId xmlns:a16="http://schemas.microsoft.com/office/drawing/2014/main" id="{9FD70875-7465-4978-B7C3-1CDC5BA8A5B5}"/>
              </a:ext>
            </a:extLst>
          </p:cNvPr>
          <p:cNvGraphicFramePr>
            <a:graphicFrameLocks noGrp="1"/>
          </p:cNvGraphicFramePr>
          <p:nvPr/>
        </p:nvGraphicFramePr>
        <p:xfrm>
          <a:off x="6041886" y="2812638"/>
          <a:ext cx="2534554" cy="1645453"/>
        </p:xfrm>
        <a:graphic>
          <a:graphicData uri="http://schemas.openxmlformats.org/drawingml/2006/table">
            <a:tbl>
              <a:tblPr firstRow="1" firstCol="1" bandRow="1">
                <a:tableStyleId>{5C22544A-7EE6-4342-B048-85BDC9FD1C3A}</a:tableStyleId>
              </a:tblPr>
              <a:tblGrid>
                <a:gridCol w="698046">
                  <a:extLst>
                    <a:ext uri="{9D8B030D-6E8A-4147-A177-3AD203B41FA5}">
                      <a16:colId xmlns:a16="http://schemas.microsoft.com/office/drawing/2014/main" val="1710652410"/>
                    </a:ext>
                  </a:extLst>
                </a:gridCol>
                <a:gridCol w="998803">
                  <a:extLst>
                    <a:ext uri="{9D8B030D-6E8A-4147-A177-3AD203B41FA5}">
                      <a16:colId xmlns:a16="http://schemas.microsoft.com/office/drawing/2014/main" val="2538098184"/>
                    </a:ext>
                  </a:extLst>
                </a:gridCol>
                <a:gridCol w="837705">
                  <a:extLst>
                    <a:ext uri="{9D8B030D-6E8A-4147-A177-3AD203B41FA5}">
                      <a16:colId xmlns:a16="http://schemas.microsoft.com/office/drawing/2014/main" val="1003277627"/>
                    </a:ext>
                  </a:extLst>
                </a:gridCol>
              </a:tblGrid>
              <a:tr h="367862">
                <a:tc>
                  <a:txBody>
                    <a:bodyPr/>
                    <a:lstStyle/>
                    <a:p>
                      <a:pPr marL="0" marR="0" algn="ctr">
                        <a:lnSpc>
                          <a:spcPct val="107000"/>
                        </a:lnSpc>
                        <a:spcBef>
                          <a:spcPts val="0"/>
                        </a:spcBef>
                        <a:spcAft>
                          <a:spcPts val="0"/>
                        </a:spcAft>
                      </a:pPr>
                      <a:r>
                        <a:rPr lang="en-US" sz="700">
                          <a:effectLst/>
                        </a:rPr>
                        <a:t>Plane 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Defect Diameter</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Thickness</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1066515"/>
                  </a:ext>
                </a:extLst>
              </a:tr>
              <a:tr h="182513">
                <a:tc>
                  <a:txBody>
                    <a:bodyPr/>
                    <a:lstStyle/>
                    <a:p>
                      <a:pPr marL="0" marR="0" algn="l">
                        <a:lnSpc>
                          <a:spcPct val="107000"/>
                        </a:lnSpc>
                        <a:spcBef>
                          <a:spcPts val="0"/>
                        </a:spcBef>
                        <a:spcAft>
                          <a:spcPts val="0"/>
                        </a:spcAft>
                      </a:pPr>
                      <a:r>
                        <a:rPr lang="en-US" sz="700">
                          <a:effectLst/>
                        </a:rPr>
                        <a:t>Circle 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0.005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0.02047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4796656"/>
                  </a:ext>
                </a:extLst>
              </a:tr>
              <a:tr h="182513">
                <a:tc>
                  <a:txBody>
                    <a:bodyPr/>
                    <a:lstStyle/>
                    <a:p>
                      <a:pPr marL="0" marR="0" algn="l">
                        <a:lnSpc>
                          <a:spcPct val="107000"/>
                        </a:lnSpc>
                        <a:spcBef>
                          <a:spcPts val="0"/>
                        </a:spcBef>
                        <a:spcAft>
                          <a:spcPts val="0"/>
                        </a:spcAft>
                      </a:pPr>
                      <a:r>
                        <a:rPr lang="en-US" sz="700">
                          <a:effectLst/>
                        </a:rPr>
                        <a:t>Circle 1</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0.02205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4999653"/>
                  </a:ext>
                </a:extLst>
              </a:tr>
              <a:tr h="182513">
                <a:tc>
                  <a:txBody>
                    <a:bodyPr/>
                    <a:lstStyle/>
                    <a:p>
                      <a:pPr marL="0" marR="0" algn="l">
                        <a:lnSpc>
                          <a:spcPct val="107000"/>
                        </a:lnSpc>
                        <a:spcBef>
                          <a:spcPts val="0"/>
                        </a:spcBef>
                        <a:spcAft>
                          <a:spcPts val="0"/>
                        </a:spcAft>
                      </a:pPr>
                      <a:r>
                        <a:rPr lang="en-US" sz="700">
                          <a:effectLst/>
                        </a:rPr>
                        <a:t>Circle 4</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0.01260</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0200728"/>
                  </a:ext>
                </a:extLst>
              </a:tr>
              <a:tr h="182513">
                <a:tc>
                  <a:txBody>
                    <a:bodyPr/>
                    <a:lstStyle/>
                    <a:p>
                      <a:pPr marL="0" marR="0" algn="l">
                        <a:lnSpc>
                          <a:spcPct val="107000"/>
                        </a:lnSpc>
                        <a:spcBef>
                          <a:spcPts val="0"/>
                        </a:spcBef>
                        <a:spcAft>
                          <a:spcPts val="0"/>
                        </a:spcAft>
                      </a:pPr>
                      <a:r>
                        <a:rPr lang="en-US" sz="700">
                          <a:effectLst/>
                        </a:rPr>
                        <a:t>Circle 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0.01417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512090"/>
                  </a:ext>
                </a:extLst>
              </a:tr>
              <a:tr h="182513">
                <a:tc>
                  <a:txBody>
                    <a:bodyPr/>
                    <a:lstStyle/>
                    <a:p>
                      <a:pPr marL="0" marR="0" algn="l">
                        <a:lnSpc>
                          <a:spcPct val="107000"/>
                        </a:lnSpc>
                        <a:spcBef>
                          <a:spcPts val="0"/>
                        </a:spcBef>
                        <a:spcAft>
                          <a:spcPts val="0"/>
                        </a:spcAft>
                      </a:pPr>
                      <a:r>
                        <a:rPr lang="en-US" sz="700">
                          <a:effectLst/>
                        </a:rPr>
                        <a:t>Circle 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0.01575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4784549"/>
                  </a:ext>
                </a:extLst>
              </a:tr>
              <a:tr h="182513">
                <a:tc>
                  <a:txBody>
                    <a:bodyPr/>
                    <a:lstStyle/>
                    <a:p>
                      <a:pPr marL="0" marR="0" algn="l">
                        <a:lnSpc>
                          <a:spcPct val="107000"/>
                        </a:lnSpc>
                        <a:spcBef>
                          <a:spcPts val="0"/>
                        </a:spcBef>
                        <a:spcAft>
                          <a:spcPts val="0"/>
                        </a:spcAft>
                      </a:pPr>
                      <a:r>
                        <a:rPr lang="en-US" sz="700">
                          <a:effectLst/>
                        </a:rPr>
                        <a:t>Circle 6</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0.01732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8979875"/>
                  </a:ext>
                </a:extLst>
              </a:tr>
              <a:tr h="182513">
                <a:tc>
                  <a:txBody>
                    <a:bodyPr/>
                    <a:lstStyle/>
                    <a:p>
                      <a:pPr marL="0" marR="0" algn="l">
                        <a:lnSpc>
                          <a:spcPct val="107000"/>
                        </a:lnSpc>
                        <a:spcBef>
                          <a:spcPts val="0"/>
                        </a:spcBef>
                        <a:spcAft>
                          <a:spcPts val="0"/>
                        </a:spcAft>
                      </a:pPr>
                      <a:r>
                        <a:rPr lang="en-US" sz="700">
                          <a:effectLst/>
                        </a:rPr>
                        <a:t>Circle 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0.035"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0.01890</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0791474"/>
                  </a:ext>
                </a:extLst>
              </a:tr>
            </a:tbl>
          </a:graphicData>
        </a:graphic>
      </p:graphicFrame>
      <p:graphicFrame>
        <p:nvGraphicFramePr>
          <p:cNvPr id="13" name="Table 12">
            <a:extLst>
              <a:ext uri="{FF2B5EF4-FFF2-40B4-BE49-F238E27FC236}">
                <a16:creationId xmlns:a16="http://schemas.microsoft.com/office/drawing/2014/main" id="{EC750274-7C41-4D88-BDB2-C2AB4AC85748}"/>
              </a:ext>
            </a:extLst>
          </p:cNvPr>
          <p:cNvGraphicFramePr>
            <a:graphicFrameLocks noGrp="1"/>
          </p:cNvGraphicFramePr>
          <p:nvPr/>
        </p:nvGraphicFramePr>
        <p:xfrm>
          <a:off x="255838" y="4685065"/>
          <a:ext cx="2592465" cy="1561367"/>
        </p:xfrm>
        <a:graphic>
          <a:graphicData uri="http://schemas.openxmlformats.org/drawingml/2006/table">
            <a:tbl>
              <a:tblPr firstRow="1" firstCol="1" bandRow="1">
                <a:tableStyleId>{5C22544A-7EE6-4342-B048-85BDC9FD1C3A}</a:tableStyleId>
              </a:tblPr>
              <a:tblGrid>
                <a:gridCol w="610652">
                  <a:extLst>
                    <a:ext uri="{9D8B030D-6E8A-4147-A177-3AD203B41FA5}">
                      <a16:colId xmlns:a16="http://schemas.microsoft.com/office/drawing/2014/main" val="3045648773"/>
                    </a:ext>
                  </a:extLst>
                </a:gridCol>
                <a:gridCol w="972074">
                  <a:extLst>
                    <a:ext uri="{9D8B030D-6E8A-4147-A177-3AD203B41FA5}">
                      <a16:colId xmlns:a16="http://schemas.microsoft.com/office/drawing/2014/main" val="3421193307"/>
                    </a:ext>
                  </a:extLst>
                </a:gridCol>
                <a:gridCol w="1009739">
                  <a:extLst>
                    <a:ext uri="{9D8B030D-6E8A-4147-A177-3AD203B41FA5}">
                      <a16:colId xmlns:a16="http://schemas.microsoft.com/office/drawing/2014/main" val="3432520069"/>
                    </a:ext>
                  </a:extLst>
                </a:gridCol>
              </a:tblGrid>
              <a:tr h="356884">
                <a:tc>
                  <a:txBody>
                    <a:bodyPr/>
                    <a:lstStyle/>
                    <a:p>
                      <a:pPr marL="0" marR="0" algn="ctr">
                        <a:lnSpc>
                          <a:spcPct val="107000"/>
                        </a:lnSpc>
                        <a:spcBef>
                          <a:spcPts val="0"/>
                        </a:spcBef>
                        <a:spcAft>
                          <a:spcPts val="0"/>
                        </a:spcAft>
                      </a:pPr>
                      <a:r>
                        <a:rPr lang="en-US" sz="700">
                          <a:effectLst/>
                        </a:rPr>
                        <a:t>Plane 4 </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Defect Diameter </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Thickness</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1095008"/>
                  </a:ext>
                </a:extLst>
              </a:tr>
              <a:tr h="172069">
                <a:tc>
                  <a:txBody>
                    <a:bodyPr/>
                    <a:lstStyle/>
                    <a:p>
                      <a:pPr marL="0" marR="0" algn="l">
                        <a:lnSpc>
                          <a:spcPct val="107000"/>
                        </a:lnSpc>
                        <a:spcBef>
                          <a:spcPts val="0"/>
                        </a:spcBef>
                        <a:spcAft>
                          <a:spcPts val="0"/>
                        </a:spcAft>
                      </a:pPr>
                      <a:r>
                        <a:rPr lang="en-US" sz="700">
                          <a:effectLst/>
                        </a:rPr>
                        <a:t>Circle 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0.005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0.01890</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5543571"/>
                  </a:ext>
                </a:extLst>
              </a:tr>
              <a:tr h="172069">
                <a:tc>
                  <a:txBody>
                    <a:bodyPr/>
                    <a:lstStyle/>
                    <a:p>
                      <a:pPr marL="0" marR="0" algn="l">
                        <a:lnSpc>
                          <a:spcPct val="107000"/>
                        </a:lnSpc>
                        <a:spcBef>
                          <a:spcPts val="0"/>
                        </a:spcBef>
                        <a:spcAft>
                          <a:spcPts val="0"/>
                        </a:spcAft>
                      </a:pPr>
                      <a:r>
                        <a:rPr lang="en-US" sz="700">
                          <a:effectLst/>
                        </a:rPr>
                        <a:t>Circle 1</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0.02047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3636939"/>
                  </a:ext>
                </a:extLst>
              </a:tr>
              <a:tr h="172069">
                <a:tc>
                  <a:txBody>
                    <a:bodyPr/>
                    <a:lstStyle/>
                    <a:p>
                      <a:pPr marL="0" marR="0" algn="l">
                        <a:lnSpc>
                          <a:spcPct val="107000"/>
                        </a:lnSpc>
                        <a:spcBef>
                          <a:spcPts val="0"/>
                        </a:spcBef>
                        <a:spcAft>
                          <a:spcPts val="0"/>
                        </a:spcAft>
                      </a:pPr>
                      <a:r>
                        <a:rPr lang="en-US" sz="700">
                          <a:effectLst/>
                        </a:rPr>
                        <a:t>Circle 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0.02205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819450"/>
                  </a:ext>
                </a:extLst>
              </a:tr>
              <a:tr h="172069">
                <a:tc>
                  <a:txBody>
                    <a:bodyPr/>
                    <a:lstStyle/>
                    <a:p>
                      <a:pPr marL="0" marR="0" algn="l">
                        <a:lnSpc>
                          <a:spcPct val="107000"/>
                        </a:lnSpc>
                        <a:spcBef>
                          <a:spcPts val="0"/>
                        </a:spcBef>
                        <a:spcAft>
                          <a:spcPts val="0"/>
                        </a:spcAft>
                      </a:pPr>
                      <a:r>
                        <a:rPr lang="en-US" sz="700">
                          <a:effectLst/>
                        </a:rPr>
                        <a:t>Circle 4</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0.01260</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9240174"/>
                  </a:ext>
                </a:extLst>
              </a:tr>
              <a:tr h="172069">
                <a:tc>
                  <a:txBody>
                    <a:bodyPr/>
                    <a:lstStyle/>
                    <a:p>
                      <a:pPr marL="0" marR="0" algn="l">
                        <a:lnSpc>
                          <a:spcPct val="107000"/>
                        </a:lnSpc>
                        <a:spcBef>
                          <a:spcPts val="0"/>
                        </a:spcBef>
                        <a:spcAft>
                          <a:spcPts val="0"/>
                        </a:spcAft>
                      </a:pPr>
                      <a:r>
                        <a:rPr lang="en-US" sz="700">
                          <a:effectLst/>
                        </a:rPr>
                        <a:t>Circle 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0.01417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4753785"/>
                  </a:ext>
                </a:extLst>
              </a:tr>
              <a:tr h="172069">
                <a:tc>
                  <a:txBody>
                    <a:bodyPr/>
                    <a:lstStyle/>
                    <a:p>
                      <a:pPr marL="0" marR="0" algn="l">
                        <a:lnSpc>
                          <a:spcPct val="107000"/>
                        </a:lnSpc>
                        <a:spcBef>
                          <a:spcPts val="0"/>
                        </a:spcBef>
                        <a:spcAft>
                          <a:spcPts val="0"/>
                        </a:spcAft>
                      </a:pPr>
                      <a:r>
                        <a:rPr lang="en-US" sz="700">
                          <a:effectLst/>
                        </a:rPr>
                        <a:t>Circle 6</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0.01575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951452"/>
                  </a:ext>
                </a:extLst>
              </a:tr>
              <a:tr h="172069">
                <a:tc>
                  <a:txBody>
                    <a:bodyPr/>
                    <a:lstStyle/>
                    <a:p>
                      <a:pPr marL="0" marR="0" algn="l">
                        <a:lnSpc>
                          <a:spcPct val="107000"/>
                        </a:lnSpc>
                        <a:spcBef>
                          <a:spcPts val="0"/>
                        </a:spcBef>
                        <a:spcAft>
                          <a:spcPts val="0"/>
                        </a:spcAft>
                      </a:pPr>
                      <a:r>
                        <a:rPr lang="en-US" sz="700">
                          <a:effectLst/>
                        </a:rPr>
                        <a:t>Circle 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0.035"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0.01732</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983732"/>
                  </a:ext>
                </a:extLst>
              </a:tr>
            </a:tbl>
          </a:graphicData>
        </a:graphic>
      </p:graphicFrame>
      <p:graphicFrame>
        <p:nvGraphicFramePr>
          <p:cNvPr id="15" name="Table 14">
            <a:extLst>
              <a:ext uri="{FF2B5EF4-FFF2-40B4-BE49-F238E27FC236}">
                <a16:creationId xmlns:a16="http://schemas.microsoft.com/office/drawing/2014/main" id="{C993E846-FBD9-4785-83CB-E90C1614ED30}"/>
              </a:ext>
            </a:extLst>
          </p:cNvPr>
          <p:cNvGraphicFramePr>
            <a:graphicFrameLocks noGrp="1"/>
          </p:cNvGraphicFramePr>
          <p:nvPr/>
        </p:nvGraphicFramePr>
        <p:xfrm>
          <a:off x="3177437" y="4685062"/>
          <a:ext cx="2403557" cy="1561369"/>
        </p:xfrm>
        <a:graphic>
          <a:graphicData uri="http://schemas.openxmlformats.org/drawingml/2006/table">
            <a:tbl>
              <a:tblPr firstRow="1" firstCol="1" bandRow="1">
                <a:tableStyleId>{5C22544A-7EE6-4342-B048-85BDC9FD1C3A}</a:tableStyleId>
              </a:tblPr>
              <a:tblGrid>
                <a:gridCol w="855604">
                  <a:extLst>
                    <a:ext uri="{9D8B030D-6E8A-4147-A177-3AD203B41FA5}">
                      <a16:colId xmlns:a16="http://schemas.microsoft.com/office/drawing/2014/main" val="493832945"/>
                    </a:ext>
                  </a:extLst>
                </a:gridCol>
                <a:gridCol w="851193">
                  <a:extLst>
                    <a:ext uri="{9D8B030D-6E8A-4147-A177-3AD203B41FA5}">
                      <a16:colId xmlns:a16="http://schemas.microsoft.com/office/drawing/2014/main" val="3620168226"/>
                    </a:ext>
                  </a:extLst>
                </a:gridCol>
                <a:gridCol w="696760">
                  <a:extLst>
                    <a:ext uri="{9D8B030D-6E8A-4147-A177-3AD203B41FA5}">
                      <a16:colId xmlns:a16="http://schemas.microsoft.com/office/drawing/2014/main" val="2135042335"/>
                    </a:ext>
                  </a:extLst>
                </a:gridCol>
              </a:tblGrid>
              <a:tr h="355806">
                <a:tc>
                  <a:txBody>
                    <a:bodyPr/>
                    <a:lstStyle/>
                    <a:p>
                      <a:pPr marL="0" marR="0" algn="ctr">
                        <a:lnSpc>
                          <a:spcPct val="107000"/>
                        </a:lnSpc>
                        <a:spcBef>
                          <a:spcPts val="0"/>
                        </a:spcBef>
                        <a:spcAft>
                          <a:spcPts val="0"/>
                        </a:spcAft>
                      </a:pPr>
                      <a:r>
                        <a:rPr lang="en-US" sz="700" dirty="0">
                          <a:effectLst/>
                        </a:rPr>
                        <a:t>Plane 5 </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Defect Diameter</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Thickness</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0830125"/>
                  </a:ext>
                </a:extLst>
              </a:tr>
              <a:tr h="171550">
                <a:tc>
                  <a:txBody>
                    <a:bodyPr/>
                    <a:lstStyle/>
                    <a:p>
                      <a:pPr marL="0" marR="0" algn="l">
                        <a:lnSpc>
                          <a:spcPct val="107000"/>
                        </a:lnSpc>
                        <a:spcBef>
                          <a:spcPts val="0"/>
                        </a:spcBef>
                        <a:spcAft>
                          <a:spcPts val="0"/>
                        </a:spcAft>
                      </a:pPr>
                      <a:r>
                        <a:rPr lang="en-US" sz="700">
                          <a:effectLst/>
                        </a:rPr>
                        <a:t>Circle 4</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0.005"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0.01732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8546944"/>
                  </a:ext>
                </a:extLst>
              </a:tr>
              <a:tr h="176263">
                <a:tc>
                  <a:txBody>
                    <a:bodyPr/>
                    <a:lstStyle/>
                    <a:p>
                      <a:pPr marL="0" marR="0" algn="l">
                        <a:lnSpc>
                          <a:spcPct val="107000"/>
                        </a:lnSpc>
                        <a:spcBef>
                          <a:spcPts val="0"/>
                        </a:spcBef>
                        <a:spcAft>
                          <a:spcPts val="0"/>
                        </a:spcAft>
                      </a:pPr>
                      <a:r>
                        <a:rPr lang="en-US" sz="700">
                          <a:effectLst/>
                        </a:rPr>
                        <a:t>Circle 1</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0.01890</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5763198"/>
                  </a:ext>
                </a:extLst>
              </a:tr>
              <a:tr h="171550">
                <a:tc>
                  <a:txBody>
                    <a:bodyPr/>
                    <a:lstStyle/>
                    <a:p>
                      <a:pPr marL="0" marR="0" algn="l">
                        <a:lnSpc>
                          <a:spcPct val="107000"/>
                        </a:lnSpc>
                        <a:spcBef>
                          <a:spcPts val="0"/>
                        </a:spcBef>
                        <a:spcAft>
                          <a:spcPts val="0"/>
                        </a:spcAft>
                      </a:pPr>
                      <a:r>
                        <a:rPr lang="en-US" sz="700">
                          <a:effectLst/>
                        </a:rPr>
                        <a:t>Circle 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0.02047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6619508"/>
                  </a:ext>
                </a:extLst>
              </a:tr>
              <a:tr h="171550">
                <a:tc>
                  <a:txBody>
                    <a:bodyPr/>
                    <a:lstStyle/>
                    <a:p>
                      <a:pPr marL="0" marR="0" algn="l">
                        <a:lnSpc>
                          <a:spcPct val="107000"/>
                        </a:lnSpc>
                        <a:spcBef>
                          <a:spcPts val="0"/>
                        </a:spcBef>
                        <a:spcAft>
                          <a:spcPts val="0"/>
                        </a:spcAft>
                      </a:pPr>
                      <a:r>
                        <a:rPr lang="en-US" sz="700">
                          <a:effectLst/>
                        </a:rPr>
                        <a:t>Circle 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0.02205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175284"/>
                  </a:ext>
                </a:extLst>
              </a:tr>
              <a:tr h="171550">
                <a:tc>
                  <a:txBody>
                    <a:bodyPr/>
                    <a:lstStyle/>
                    <a:p>
                      <a:pPr marL="0" marR="0" algn="l">
                        <a:lnSpc>
                          <a:spcPct val="107000"/>
                        </a:lnSpc>
                        <a:spcBef>
                          <a:spcPts val="0"/>
                        </a:spcBef>
                        <a:spcAft>
                          <a:spcPts val="0"/>
                        </a:spcAft>
                      </a:pPr>
                      <a:r>
                        <a:rPr lang="en-US" sz="700">
                          <a:effectLst/>
                        </a:rPr>
                        <a:t>Circle 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0.01260</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3060109"/>
                  </a:ext>
                </a:extLst>
              </a:tr>
              <a:tr h="171550">
                <a:tc>
                  <a:txBody>
                    <a:bodyPr/>
                    <a:lstStyle/>
                    <a:p>
                      <a:pPr marL="0" marR="0" algn="l">
                        <a:lnSpc>
                          <a:spcPct val="107000"/>
                        </a:lnSpc>
                        <a:spcBef>
                          <a:spcPts val="0"/>
                        </a:spcBef>
                        <a:spcAft>
                          <a:spcPts val="0"/>
                        </a:spcAft>
                      </a:pPr>
                      <a:r>
                        <a:rPr lang="en-US" sz="700">
                          <a:effectLst/>
                        </a:rPr>
                        <a:t>Circle 6</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0.01417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385435"/>
                  </a:ext>
                </a:extLst>
              </a:tr>
              <a:tr h="171550">
                <a:tc>
                  <a:txBody>
                    <a:bodyPr/>
                    <a:lstStyle/>
                    <a:p>
                      <a:pPr marL="0" marR="0" algn="l">
                        <a:lnSpc>
                          <a:spcPct val="107000"/>
                        </a:lnSpc>
                        <a:spcBef>
                          <a:spcPts val="0"/>
                        </a:spcBef>
                        <a:spcAft>
                          <a:spcPts val="0"/>
                        </a:spcAft>
                      </a:pPr>
                      <a:r>
                        <a:rPr lang="en-US" sz="700">
                          <a:effectLst/>
                        </a:rPr>
                        <a:t>Circle 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0.035"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0.01575</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1247649"/>
                  </a:ext>
                </a:extLst>
              </a:tr>
            </a:tbl>
          </a:graphicData>
        </a:graphic>
      </p:graphicFrame>
      <p:graphicFrame>
        <p:nvGraphicFramePr>
          <p:cNvPr id="17" name="Table 16">
            <a:extLst>
              <a:ext uri="{FF2B5EF4-FFF2-40B4-BE49-F238E27FC236}">
                <a16:creationId xmlns:a16="http://schemas.microsoft.com/office/drawing/2014/main" id="{289E7BE6-679B-4DD7-8BCF-30C4A3342AD2}"/>
              </a:ext>
            </a:extLst>
          </p:cNvPr>
          <p:cNvGraphicFramePr>
            <a:graphicFrameLocks noGrp="1"/>
          </p:cNvGraphicFramePr>
          <p:nvPr/>
        </p:nvGraphicFramePr>
        <p:xfrm>
          <a:off x="6041886" y="4685062"/>
          <a:ext cx="2534555" cy="1561369"/>
        </p:xfrm>
        <a:graphic>
          <a:graphicData uri="http://schemas.openxmlformats.org/drawingml/2006/table">
            <a:tbl>
              <a:tblPr firstRow="1" firstCol="1" bandRow="1">
                <a:tableStyleId>{5C22544A-7EE6-4342-B048-85BDC9FD1C3A}</a:tableStyleId>
              </a:tblPr>
              <a:tblGrid>
                <a:gridCol w="745985">
                  <a:extLst>
                    <a:ext uri="{9D8B030D-6E8A-4147-A177-3AD203B41FA5}">
                      <a16:colId xmlns:a16="http://schemas.microsoft.com/office/drawing/2014/main" val="2167324889"/>
                    </a:ext>
                  </a:extLst>
                </a:gridCol>
                <a:gridCol w="845667">
                  <a:extLst>
                    <a:ext uri="{9D8B030D-6E8A-4147-A177-3AD203B41FA5}">
                      <a16:colId xmlns:a16="http://schemas.microsoft.com/office/drawing/2014/main" val="3431302022"/>
                    </a:ext>
                  </a:extLst>
                </a:gridCol>
                <a:gridCol w="942903">
                  <a:extLst>
                    <a:ext uri="{9D8B030D-6E8A-4147-A177-3AD203B41FA5}">
                      <a16:colId xmlns:a16="http://schemas.microsoft.com/office/drawing/2014/main" val="2352455104"/>
                    </a:ext>
                  </a:extLst>
                </a:gridCol>
              </a:tblGrid>
              <a:tr h="355805">
                <a:tc>
                  <a:txBody>
                    <a:bodyPr/>
                    <a:lstStyle/>
                    <a:p>
                      <a:pPr marL="0" marR="0" algn="ctr">
                        <a:lnSpc>
                          <a:spcPct val="107000"/>
                        </a:lnSpc>
                        <a:spcBef>
                          <a:spcPts val="0"/>
                        </a:spcBef>
                        <a:spcAft>
                          <a:spcPts val="0"/>
                        </a:spcAft>
                      </a:pPr>
                      <a:r>
                        <a:rPr lang="en-US" sz="700">
                          <a:effectLst/>
                        </a:rPr>
                        <a:t>Plane 6</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Defect Diameter</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Thickness</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0143721"/>
                  </a:ext>
                </a:extLst>
              </a:tr>
              <a:tr h="171550">
                <a:tc>
                  <a:txBody>
                    <a:bodyPr/>
                    <a:lstStyle/>
                    <a:p>
                      <a:pPr marL="0" marR="0" algn="l">
                        <a:lnSpc>
                          <a:spcPct val="107000"/>
                        </a:lnSpc>
                        <a:spcBef>
                          <a:spcPts val="0"/>
                        </a:spcBef>
                        <a:spcAft>
                          <a:spcPts val="0"/>
                        </a:spcAft>
                      </a:pPr>
                      <a:r>
                        <a:rPr lang="en-US" sz="700">
                          <a:effectLst/>
                        </a:rPr>
                        <a:t>Circle 4</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0.005"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0.01575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0612980"/>
                  </a:ext>
                </a:extLst>
              </a:tr>
              <a:tr h="176264">
                <a:tc>
                  <a:txBody>
                    <a:bodyPr/>
                    <a:lstStyle/>
                    <a:p>
                      <a:pPr marL="0" marR="0" algn="l">
                        <a:lnSpc>
                          <a:spcPct val="107000"/>
                        </a:lnSpc>
                        <a:spcBef>
                          <a:spcPts val="0"/>
                        </a:spcBef>
                        <a:spcAft>
                          <a:spcPts val="0"/>
                        </a:spcAft>
                      </a:pPr>
                      <a:r>
                        <a:rPr lang="en-US" sz="700">
                          <a:effectLst/>
                        </a:rPr>
                        <a:t>Circle 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0.01732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2601619"/>
                  </a:ext>
                </a:extLst>
              </a:tr>
              <a:tr h="171550">
                <a:tc>
                  <a:txBody>
                    <a:bodyPr/>
                    <a:lstStyle/>
                    <a:p>
                      <a:pPr marL="0" marR="0" algn="l">
                        <a:lnSpc>
                          <a:spcPct val="107000"/>
                        </a:lnSpc>
                        <a:spcBef>
                          <a:spcPts val="0"/>
                        </a:spcBef>
                        <a:spcAft>
                          <a:spcPts val="0"/>
                        </a:spcAft>
                      </a:pPr>
                      <a:r>
                        <a:rPr lang="en-US" sz="700">
                          <a:effectLst/>
                        </a:rPr>
                        <a:t>Circle 1</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0.01890</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3125808"/>
                  </a:ext>
                </a:extLst>
              </a:tr>
              <a:tr h="171550">
                <a:tc>
                  <a:txBody>
                    <a:bodyPr/>
                    <a:lstStyle/>
                    <a:p>
                      <a:pPr marL="0" marR="0" algn="l">
                        <a:lnSpc>
                          <a:spcPct val="107000"/>
                        </a:lnSpc>
                        <a:spcBef>
                          <a:spcPts val="0"/>
                        </a:spcBef>
                        <a:spcAft>
                          <a:spcPts val="0"/>
                        </a:spcAft>
                      </a:pPr>
                      <a:r>
                        <a:rPr lang="en-US" sz="700">
                          <a:effectLst/>
                        </a:rPr>
                        <a:t>Circle 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0.02047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0323894"/>
                  </a:ext>
                </a:extLst>
              </a:tr>
              <a:tr h="171550">
                <a:tc>
                  <a:txBody>
                    <a:bodyPr/>
                    <a:lstStyle/>
                    <a:p>
                      <a:pPr marL="0" marR="0" algn="l">
                        <a:lnSpc>
                          <a:spcPct val="107000"/>
                        </a:lnSpc>
                        <a:spcBef>
                          <a:spcPts val="0"/>
                        </a:spcBef>
                        <a:spcAft>
                          <a:spcPts val="0"/>
                        </a:spcAft>
                      </a:pPr>
                      <a:r>
                        <a:rPr lang="en-US" sz="700">
                          <a:effectLst/>
                        </a:rPr>
                        <a:t>Circle 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0.02205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525531"/>
                  </a:ext>
                </a:extLst>
              </a:tr>
              <a:tr h="171550">
                <a:tc>
                  <a:txBody>
                    <a:bodyPr/>
                    <a:lstStyle/>
                    <a:p>
                      <a:pPr marL="0" marR="0" algn="l">
                        <a:lnSpc>
                          <a:spcPct val="107000"/>
                        </a:lnSpc>
                        <a:spcBef>
                          <a:spcPts val="0"/>
                        </a:spcBef>
                        <a:spcAft>
                          <a:spcPts val="0"/>
                        </a:spcAft>
                      </a:pPr>
                      <a:r>
                        <a:rPr lang="en-US" sz="700">
                          <a:effectLst/>
                        </a:rPr>
                        <a:t>Circle 6</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0.01260</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236245"/>
                  </a:ext>
                </a:extLst>
              </a:tr>
              <a:tr h="171550">
                <a:tc>
                  <a:txBody>
                    <a:bodyPr/>
                    <a:lstStyle/>
                    <a:p>
                      <a:pPr marL="0" marR="0" algn="l">
                        <a:lnSpc>
                          <a:spcPct val="107000"/>
                        </a:lnSpc>
                        <a:spcBef>
                          <a:spcPts val="0"/>
                        </a:spcBef>
                        <a:spcAft>
                          <a:spcPts val="0"/>
                        </a:spcAft>
                      </a:pPr>
                      <a:r>
                        <a:rPr lang="en-US" sz="700">
                          <a:effectLst/>
                        </a:rPr>
                        <a:t>Circle 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0.035"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0.01417</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2819529"/>
                  </a:ext>
                </a:extLst>
              </a:tr>
            </a:tbl>
          </a:graphicData>
        </a:graphic>
      </p:graphicFrame>
      <p:graphicFrame>
        <p:nvGraphicFramePr>
          <p:cNvPr id="18" name="Table 17">
            <a:extLst>
              <a:ext uri="{FF2B5EF4-FFF2-40B4-BE49-F238E27FC236}">
                <a16:creationId xmlns:a16="http://schemas.microsoft.com/office/drawing/2014/main" id="{EF3C8577-42A4-4629-BBF5-C558B867F3F6}"/>
              </a:ext>
            </a:extLst>
          </p:cNvPr>
          <p:cNvGraphicFramePr>
            <a:graphicFrameLocks noGrp="1"/>
          </p:cNvGraphicFramePr>
          <p:nvPr/>
        </p:nvGraphicFramePr>
        <p:xfrm>
          <a:off x="8906336" y="4685061"/>
          <a:ext cx="2534555" cy="1561371"/>
        </p:xfrm>
        <a:graphic>
          <a:graphicData uri="http://schemas.openxmlformats.org/drawingml/2006/table">
            <a:tbl>
              <a:tblPr firstRow="1" firstCol="1" bandRow="1">
                <a:tableStyleId>{5C22544A-7EE6-4342-B048-85BDC9FD1C3A}</a:tableStyleId>
              </a:tblPr>
              <a:tblGrid>
                <a:gridCol w="708820">
                  <a:extLst>
                    <a:ext uri="{9D8B030D-6E8A-4147-A177-3AD203B41FA5}">
                      <a16:colId xmlns:a16="http://schemas.microsoft.com/office/drawing/2014/main" val="4222892704"/>
                    </a:ext>
                  </a:extLst>
                </a:gridCol>
                <a:gridCol w="882832">
                  <a:extLst>
                    <a:ext uri="{9D8B030D-6E8A-4147-A177-3AD203B41FA5}">
                      <a16:colId xmlns:a16="http://schemas.microsoft.com/office/drawing/2014/main" val="3580954160"/>
                    </a:ext>
                  </a:extLst>
                </a:gridCol>
                <a:gridCol w="942903">
                  <a:extLst>
                    <a:ext uri="{9D8B030D-6E8A-4147-A177-3AD203B41FA5}">
                      <a16:colId xmlns:a16="http://schemas.microsoft.com/office/drawing/2014/main" val="4208967091"/>
                    </a:ext>
                  </a:extLst>
                </a:gridCol>
              </a:tblGrid>
              <a:tr h="355807">
                <a:tc>
                  <a:txBody>
                    <a:bodyPr/>
                    <a:lstStyle/>
                    <a:p>
                      <a:pPr marL="0" marR="0" algn="ctr">
                        <a:lnSpc>
                          <a:spcPct val="107000"/>
                        </a:lnSpc>
                        <a:spcBef>
                          <a:spcPts val="0"/>
                        </a:spcBef>
                        <a:spcAft>
                          <a:spcPts val="0"/>
                        </a:spcAft>
                      </a:pPr>
                      <a:r>
                        <a:rPr lang="en-US" sz="700">
                          <a:effectLst/>
                        </a:rPr>
                        <a:t>Plane 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Defect Diameter</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Thickness</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1551080"/>
                  </a:ext>
                </a:extLst>
              </a:tr>
              <a:tr h="171550">
                <a:tc>
                  <a:txBody>
                    <a:bodyPr/>
                    <a:lstStyle/>
                    <a:p>
                      <a:pPr marL="0" marR="0" algn="l">
                        <a:lnSpc>
                          <a:spcPct val="107000"/>
                        </a:lnSpc>
                        <a:spcBef>
                          <a:spcPts val="0"/>
                        </a:spcBef>
                        <a:spcAft>
                          <a:spcPts val="0"/>
                        </a:spcAft>
                      </a:pPr>
                      <a:r>
                        <a:rPr lang="en-US" sz="700">
                          <a:effectLst/>
                        </a:rPr>
                        <a:t>Circle 4</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0.005"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0.01417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9128421"/>
                  </a:ext>
                </a:extLst>
              </a:tr>
              <a:tr h="176264">
                <a:tc>
                  <a:txBody>
                    <a:bodyPr/>
                    <a:lstStyle/>
                    <a:p>
                      <a:pPr marL="0" marR="0" algn="l">
                        <a:lnSpc>
                          <a:spcPct val="107000"/>
                        </a:lnSpc>
                        <a:spcBef>
                          <a:spcPts val="0"/>
                        </a:spcBef>
                        <a:spcAft>
                          <a:spcPts val="0"/>
                        </a:spcAft>
                      </a:pPr>
                      <a:r>
                        <a:rPr lang="en-US" sz="700">
                          <a:effectLst/>
                        </a:rPr>
                        <a:t>Circle 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0.01575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0434692"/>
                  </a:ext>
                </a:extLst>
              </a:tr>
              <a:tr h="171550">
                <a:tc>
                  <a:txBody>
                    <a:bodyPr/>
                    <a:lstStyle/>
                    <a:p>
                      <a:pPr marL="0" marR="0" algn="l">
                        <a:lnSpc>
                          <a:spcPct val="107000"/>
                        </a:lnSpc>
                        <a:spcBef>
                          <a:spcPts val="0"/>
                        </a:spcBef>
                        <a:spcAft>
                          <a:spcPts val="0"/>
                        </a:spcAft>
                      </a:pPr>
                      <a:r>
                        <a:rPr lang="en-US" sz="700">
                          <a:effectLst/>
                        </a:rPr>
                        <a:t>Circle 1</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0.01732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388434"/>
                  </a:ext>
                </a:extLst>
              </a:tr>
              <a:tr h="171550">
                <a:tc>
                  <a:txBody>
                    <a:bodyPr/>
                    <a:lstStyle/>
                    <a:p>
                      <a:pPr marL="0" marR="0" algn="l">
                        <a:lnSpc>
                          <a:spcPct val="107000"/>
                        </a:lnSpc>
                        <a:spcBef>
                          <a:spcPts val="0"/>
                        </a:spcBef>
                        <a:spcAft>
                          <a:spcPts val="0"/>
                        </a:spcAft>
                      </a:pPr>
                      <a:r>
                        <a:rPr lang="en-US" sz="700">
                          <a:effectLst/>
                        </a:rPr>
                        <a:t>Circle 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0.01890</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1147739"/>
                  </a:ext>
                </a:extLst>
              </a:tr>
              <a:tr h="171550">
                <a:tc>
                  <a:txBody>
                    <a:bodyPr/>
                    <a:lstStyle/>
                    <a:p>
                      <a:pPr marL="0" marR="0" algn="l">
                        <a:lnSpc>
                          <a:spcPct val="107000"/>
                        </a:lnSpc>
                        <a:spcBef>
                          <a:spcPts val="0"/>
                        </a:spcBef>
                        <a:spcAft>
                          <a:spcPts val="0"/>
                        </a:spcAft>
                      </a:pPr>
                      <a:r>
                        <a:rPr lang="en-US" sz="700">
                          <a:effectLst/>
                        </a:rPr>
                        <a:t>Circle 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0.02047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7559920"/>
                  </a:ext>
                </a:extLst>
              </a:tr>
              <a:tr h="171550">
                <a:tc>
                  <a:txBody>
                    <a:bodyPr/>
                    <a:lstStyle/>
                    <a:p>
                      <a:pPr marL="0" marR="0" algn="l">
                        <a:lnSpc>
                          <a:spcPct val="107000"/>
                        </a:lnSpc>
                        <a:spcBef>
                          <a:spcPts val="0"/>
                        </a:spcBef>
                        <a:spcAft>
                          <a:spcPts val="0"/>
                        </a:spcAft>
                      </a:pPr>
                      <a:r>
                        <a:rPr lang="en-US" sz="700">
                          <a:effectLst/>
                        </a:rPr>
                        <a:t>Circle 6</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0.03"</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0.02205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744014"/>
                  </a:ext>
                </a:extLst>
              </a:tr>
              <a:tr h="171550">
                <a:tc>
                  <a:txBody>
                    <a:bodyPr/>
                    <a:lstStyle/>
                    <a:p>
                      <a:pPr marL="0" marR="0" algn="l">
                        <a:lnSpc>
                          <a:spcPct val="107000"/>
                        </a:lnSpc>
                        <a:spcBef>
                          <a:spcPts val="0"/>
                        </a:spcBef>
                        <a:spcAft>
                          <a:spcPts val="0"/>
                        </a:spcAft>
                      </a:pPr>
                      <a:r>
                        <a:rPr lang="en-US" sz="700">
                          <a:effectLst/>
                        </a:rPr>
                        <a:t>Circle 7</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a:effectLst/>
                        </a:rPr>
                        <a:t>0.035"</a:t>
                      </a:r>
                      <a:endParaRPr lang="en-US" sz="110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700" dirty="0">
                          <a:effectLst/>
                        </a:rPr>
                        <a:t>0.01260</a:t>
                      </a:r>
                      <a:endParaRPr lang="en-US" sz="1100" dirty="0">
                        <a:solidFill>
                          <a:srgbClr val="2F5496"/>
                        </a:solidFill>
                        <a:effectLst/>
                        <a:latin typeface="Ebrima"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004791"/>
                  </a:ext>
                </a:extLst>
              </a:tr>
            </a:tbl>
          </a:graphicData>
        </a:graphic>
      </p:graphicFrame>
    </p:spTree>
    <p:custDataLst>
      <p:tags r:id="rId1"/>
    </p:custDataLst>
    <p:extLst>
      <p:ext uri="{BB962C8B-B14F-4D97-AF65-F5344CB8AC3E}">
        <p14:creationId xmlns:p14="http://schemas.microsoft.com/office/powerpoint/2010/main" val="177815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CBC83915-90BC-4456-BD7A-1A29F9DFFC21}"/>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In Situ Process Monitoring Functions</a:t>
            </a:r>
          </a:p>
        </p:txBody>
      </p:sp>
      <p:sp>
        <p:nvSpPr>
          <p:cNvPr id="9" name="Text Box 5">
            <a:extLst>
              <a:ext uri="{FF2B5EF4-FFF2-40B4-BE49-F238E27FC236}">
                <a16:creationId xmlns:a16="http://schemas.microsoft.com/office/drawing/2014/main" id="{2B12E17D-9401-41E6-B917-777042BBC7FC}"/>
              </a:ext>
            </a:extLst>
          </p:cNvPr>
          <p:cNvSpPr txBox="1">
            <a:spLocks noChangeArrowheads="1"/>
          </p:cNvSpPr>
          <p:nvPr/>
        </p:nvSpPr>
        <p:spPr bwMode="auto">
          <a:xfrm>
            <a:off x="1189622" y="1808123"/>
            <a:ext cx="88793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dirty="0">
                <a:solidFill>
                  <a:srgbClr val="000000"/>
                </a:solidFill>
              </a:rPr>
              <a:t>There are two main functions of in situ process monitoring:</a:t>
            </a:r>
          </a:p>
        </p:txBody>
      </p:sp>
      <p:sp>
        <p:nvSpPr>
          <p:cNvPr id="10" name="TextBox 9">
            <a:extLst>
              <a:ext uri="{FF2B5EF4-FFF2-40B4-BE49-F238E27FC236}">
                <a16:creationId xmlns:a16="http://schemas.microsoft.com/office/drawing/2014/main" id="{A5787E77-1647-4E2A-8468-BAD83EEF0CF9}"/>
              </a:ext>
            </a:extLst>
          </p:cNvPr>
          <p:cNvSpPr txBox="1"/>
          <p:nvPr/>
        </p:nvSpPr>
        <p:spPr>
          <a:xfrm>
            <a:off x="2076905" y="2515807"/>
            <a:ext cx="2547687" cy="369332"/>
          </a:xfrm>
          <a:prstGeom prst="rect">
            <a:avLst/>
          </a:prstGeom>
          <a:noFill/>
        </p:spPr>
        <p:txBody>
          <a:bodyPr wrap="square" rtlCol="0">
            <a:spAutoFit/>
          </a:bodyPr>
          <a:lstStyle/>
          <a:p>
            <a:r>
              <a:rPr lang="en-US" b="1" u="sng" dirty="0">
                <a:solidFill>
                  <a:schemeClr val="accent1">
                    <a:lumMod val="75000"/>
                  </a:schemeClr>
                </a:solidFill>
              </a:rPr>
              <a:t>Process Control Function</a:t>
            </a:r>
          </a:p>
        </p:txBody>
      </p:sp>
      <p:sp>
        <p:nvSpPr>
          <p:cNvPr id="11" name="TextBox 10">
            <a:extLst>
              <a:ext uri="{FF2B5EF4-FFF2-40B4-BE49-F238E27FC236}">
                <a16:creationId xmlns:a16="http://schemas.microsoft.com/office/drawing/2014/main" id="{293221D7-4CF6-4D3E-A25B-58F5E4686DC1}"/>
              </a:ext>
            </a:extLst>
          </p:cNvPr>
          <p:cNvSpPr txBox="1"/>
          <p:nvPr/>
        </p:nvSpPr>
        <p:spPr>
          <a:xfrm>
            <a:off x="6100371" y="2946920"/>
            <a:ext cx="3784839" cy="3046988"/>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C00000"/>
                </a:solidFill>
              </a:rPr>
              <a:t>Quantitative analysis of part quality</a:t>
            </a:r>
          </a:p>
          <a:p>
            <a:pPr marL="285750" indent="-285750">
              <a:buFont typeface="Arial" panose="020B0604020202020204" pitchFamily="34" charset="0"/>
              <a:buChar char="•"/>
            </a:pPr>
            <a:r>
              <a:rPr lang="en-US" sz="1600" dirty="0"/>
              <a:t>Requires a </a:t>
            </a:r>
            <a:r>
              <a:rPr lang="en-US" sz="1600" dirty="0">
                <a:solidFill>
                  <a:srgbClr val="C00000"/>
                </a:solidFill>
              </a:rPr>
              <a:t>known correlation </a:t>
            </a:r>
            <a:r>
              <a:rPr lang="en-US" sz="1600" dirty="0"/>
              <a:t>between indications, physics of the process, and actual defects in the finished part</a:t>
            </a:r>
          </a:p>
          <a:p>
            <a:pPr marL="285750" indent="-285750">
              <a:buFont typeface="Arial" panose="020B0604020202020204" pitchFamily="34" charset="0"/>
              <a:buChar char="•"/>
            </a:pPr>
            <a:r>
              <a:rPr lang="en-US" sz="1600" dirty="0"/>
              <a:t>Need to know </a:t>
            </a:r>
            <a:r>
              <a:rPr lang="en-US" sz="1600" dirty="0">
                <a:solidFill>
                  <a:srgbClr val="C00000"/>
                </a:solidFill>
              </a:rPr>
              <a:t>probability of detection</a:t>
            </a:r>
          </a:p>
          <a:p>
            <a:pPr marL="742950" lvl="1" indent="-285750">
              <a:buFont typeface="Arial" panose="020B0604020202020204" pitchFamily="34" charset="0"/>
              <a:buChar char="•"/>
            </a:pPr>
            <a:r>
              <a:rPr lang="en-US" sz="1600" dirty="0"/>
              <a:t>Extra step – verify actual size, location of created defects</a:t>
            </a:r>
          </a:p>
          <a:p>
            <a:pPr lvl="1"/>
            <a:endParaRPr lang="en-US" sz="1600" dirty="0"/>
          </a:p>
          <a:p>
            <a:pPr marL="285750" indent="-285750">
              <a:buFont typeface="Arial" panose="020B0604020202020204" pitchFamily="34" charset="0"/>
              <a:buChar char="•"/>
            </a:pPr>
            <a:r>
              <a:rPr lang="en-US" sz="1600" dirty="0"/>
              <a:t>Need to </a:t>
            </a:r>
            <a:r>
              <a:rPr lang="en-US" sz="1600" b="1" dirty="0">
                <a:solidFill>
                  <a:srgbClr val="C00000"/>
                </a:solidFill>
              </a:rPr>
              <a:t>treat it like NDE </a:t>
            </a:r>
            <a:r>
              <a:rPr lang="en-US" sz="1600" dirty="0"/>
              <a:t>– believe and investigate every indication</a:t>
            </a:r>
          </a:p>
          <a:p>
            <a:pPr marL="742950" lvl="1" indent="-285750">
              <a:buFont typeface="Arial" panose="020B0604020202020204" pitchFamily="34" charset="0"/>
              <a:buChar char="•"/>
            </a:pPr>
            <a:r>
              <a:rPr lang="en-US" sz="1600" dirty="0"/>
              <a:t>Can’t dismiss anything as a false positive unless proven</a:t>
            </a:r>
          </a:p>
        </p:txBody>
      </p:sp>
      <p:sp>
        <p:nvSpPr>
          <p:cNvPr id="12" name="TextBox 11">
            <a:extLst>
              <a:ext uri="{FF2B5EF4-FFF2-40B4-BE49-F238E27FC236}">
                <a16:creationId xmlns:a16="http://schemas.microsoft.com/office/drawing/2014/main" id="{65BB1944-4D01-4571-B227-3030F0D69EB4}"/>
              </a:ext>
            </a:extLst>
          </p:cNvPr>
          <p:cNvSpPr txBox="1"/>
          <p:nvPr/>
        </p:nvSpPr>
        <p:spPr>
          <a:xfrm>
            <a:off x="5356983" y="3870250"/>
            <a:ext cx="544582" cy="461665"/>
          </a:xfrm>
          <a:prstGeom prst="rect">
            <a:avLst/>
          </a:prstGeom>
          <a:noFill/>
        </p:spPr>
        <p:txBody>
          <a:bodyPr wrap="square" rtlCol="0">
            <a:spAutoFit/>
          </a:bodyPr>
          <a:lstStyle/>
          <a:p>
            <a:r>
              <a:rPr lang="en-US" sz="2400" b="1" dirty="0">
                <a:solidFill>
                  <a:schemeClr val="accent1">
                    <a:lumMod val="75000"/>
                  </a:schemeClr>
                </a:solidFill>
              </a:rPr>
              <a:t>vs.</a:t>
            </a:r>
          </a:p>
        </p:txBody>
      </p:sp>
      <p:sp>
        <p:nvSpPr>
          <p:cNvPr id="13" name="TextBox 12">
            <a:extLst>
              <a:ext uri="{FF2B5EF4-FFF2-40B4-BE49-F238E27FC236}">
                <a16:creationId xmlns:a16="http://schemas.microsoft.com/office/drawing/2014/main" id="{F53FA199-1BDD-49E9-96AD-D9DDCABB5FCA}"/>
              </a:ext>
            </a:extLst>
          </p:cNvPr>
          <p:cNvSpPr txBox="1"/>
          <p:nvPr/>
        </p:nvSpPr>
        <p:spPr>
          <a:xfrm>
            <a:off x="6633960" y="2510475"/>
            <a:ext cx="2686050" cy="369332"/>
          </a:xfrm>
          <a:prstGeom prst="rect">
            <a:avLst/>
          </a:prstGeom>
          <a:noFill/>
        </p:spPr>
        <p:txBody>
          <a:bodyPr wrap="square" rtlCol="0">
            <a:spAutoFit/>
          </a:bodyPr>
          <a:lstStyle/>
          <a:p>
            <a:r>
              <a:rPr lang="en-US" b="1" u="sng" dirty="0">
                <a:solidFill>
                  <a:schemeClr val="accent1">
                    <a:lumMod val="75000"/>
                  </a:schemeClr>
                </a:solidFill>
              </a:rPr>
              <a:t>Part Quality Function</a:t>
            </a:r>
          </a:p>
        </p:txBody>
      </p:sp>
      <p:sp>
        <p:nvSpPr>
          <p:cNvPr id="15" name="TextBox 14">
            <a:extLst>
              <a:ext uri="{FF2B5EF4-FFF2-40B4-BE49-F238E27FC236}">
                <a16:creationId xmlns:a16="http://schemas.microsoft.com/office/drawing/2014/main" id="{6F17DF3B-45FD-4077-AFA3-5F640E6D3BD6}"/>
              </a:ext>
            </a:extLst>
          </p:cNvPr>
          <p:cNvSpPr txBox="1"/>
          <p:nvPr/>
        </p:nvSpPr>
        <p:spPr>
          <a:xfrm>
            <a:off x="1573090" y="2952613"/>
            <a:ext cx="3585087"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Real-time warning of build problems</a:t>
            </a:r>
          </a:p>
          <a:p>
            <a:pPr marL="285750" indent="-285750">
              <a:buFont typeface="Arial" panose="020B0604020202020204" pitchFamily="34" charset="0"/>
              <a:buChar char="•"/>
            </a:pPr>
            <a:r>
              <a:rPr lang="en-US" sz="1600" dirty="0"/>
              <a:t>Use to check for </a:t>
            </a:r>
            <a:r>
              <a:rPr lang="en-US" sz="1600" dirty="0">
                <a:solidFill>
                  <a:srgbClr val="C00000"/>
                </a:solidFill>
              </a:rPr>
              <a:t>process drift</a:t>
            </a:r>
          </a:p>
          <a:p>
            <a:pPr marL="285750" indent="-285750">
              <a:buFont typeface="Arial" panose="020B0604020202020204" pitchFamily="34" charset="0"/>
              <a:buChar char="•"/>
            </a:pPr>
            <a:r>
              <a:rPr lang="en-US" sz="1600" dirty="0"/>
              <a:t>Monitor </a:t>
            </a:r>
            <a:r>
              <a:rPr lang="en-US" sz="1600" dirty="0">
                <a:solidFill>
                  <a:srgbClr val="C00000"/>
                </a:solidFill>
              </a:rPr>
              <a:t>effects of parameter changes</a:t>
            </a:r>
            <a:r>
              <a:rPr lang="en-US" sz="1600" dirty="0"/>
              <a:t>, spatter, etc. </a:t>
            </a:r>
          </a:p>
          <a:p>
            <a:endParaRPr lang="en-US" sz="1600" dirty="0"/>
          </a:p>
          <a:p>
            <a:pPr marL="285750" indent="-285750">
              <a:buFont typeface="Arial" panose="020B0604020202020204" pitchFamily="34" charset="0"/>
              <a:buChar char="•"/>
            </a:pPr>
            <a:r>
              <a:rPr lang="en-US" sz="1600" b="1" dirty="0">
                <a:solidFill>
                  <a:srgbClr val="C00000"/>
                </a:solidFill>
              </a:rPr>
              <a:t>Not</a:t>
            </a:r>
            <a:r>
              <a:rPr lang="en-US" sz="1600" dirty="0"/>
              <a:t> counting on it for quantitative part quality metrics or defect detection</a:t>
            </a:r>
          </a:p>
          <a:p>
            <a:pPr marL="742950" lvl="1" indent="-285750">
              <a:buFont typeface="Arial" panose="020B0604020202020204" pitchFamily="34" charset="0"/>
              <a:buChar char="•"/>
            </a:pPr>
            <a:r>
              <a:rPr lang="en-US" sz="1600" dirty="0"/>
              <a:t>May help tell you where to look for a problem, but would require verification with NDE</a:t>
            </a:r>
          </a:p>
        </p:txBody>
      </p:sp>
    </p:spTree>
    <p:custDataLst>
      <p:tags r:id="rId1"/>
    </p:custDataLst>
    <p:extLst>
      <p:ext uri="{BB962C8B-B14F-4D97-AF65-F5344CB8AC3E}">
        <p14:creationId xmlns:p14="http://schemas.microsoft.com/office/powerpoint/2010/main" val="3102222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27D5A02-0D97-4DA1-AF65-D598CC06D902}"/>
              </a:ext>
            </a:extLst>
          </p:cNvPr>
          <p:cNvSpPr txBox="1">
            <a:spLocks/>
          </p:cNvSpPr>
          <p:nvPr/>
        </p:nvSpPr>
        <p:spPr>
          <a:xfrm>
            <a:off x="0" y="271780"/>
            <a:ext cx="12192000" cy="6997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dirty="0">
                <a:solidFill>
                  <a:schemeClr val="bg1"/>
                </a:solidFill>
              </a:rPr>
              <a:t>EOS M290 In-Situ Monitoring System</a:t>
            </a:r>
          </a:p>
        </p:txBody>
      </p:sp>
      <p:pic>
        <p:nvPicPr>
          <p:cNvPr id="10" name="Picture 2" descr="page7image1280666688">
            <a:extLst>
              <a:ext uri="{FF2B5EF4-FFF2-40B4-BE49-F238E27FC236}">
                <a16:creationId xmlns:a16="http://schemas.microsoft.com/office/drawing/2014/main" id="{309CFAA0-7B8B-4C72-9A62-B1760EC96F9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68560" y="1767035"/>
            <a:ext cx="7854880" cy="462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83305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983C214-50D1-4EC1-8D31-3295C217FF8B}"/>
              </a:ext>
            </a:extLst>
          </p:cNvPr>
          <p:cNvSpPr txBox="1">
            <a:spLocks/>
          </p:cNvSpPr>
          <p:nvPr/>
        </p:nvSpPr>
        <p:spPr>
          <a:xfrm>
            <a:off x="0" y="271780"/>
            <a:ext cx="12192000" cy="6997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Serial Sectioning w/ Robomet</a:t>
            </a:r>
          </a:p>
        </p:txBody>
      </p:sp>
      <p:pic>
        <p:nvPicPr>
          <p:cNvPr id="10" name="Picture 9">
            <a:extLst>
              <a:ext uri="{FF2B5EF4-FFF2-40B4-BE49-F238E27FC236}">
                <a16:creationId xmlns:a16="http://schemas.microsoft.com/office/drawing/2014/main" id="{1B8FDB0E-E678-4CCA-9ED1-B66738DF12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9869" y="1407361"/>
            <a:ext cx="4893482" cy="5168740"/>
          </a:xfrm>
          <a:prstGeom prst="rect">
            <a:avLst/>
          </a:prstGeom>
        </p:spPr>
      </p:pic>
    </p:spTree>
    <p:custDataLst>
      <p:tags r:id="rId1"/>
    </p:custDataLst>
    <p:extLst>
      <p:ext uri="{BB962C8B-B14F-4D97-AF65-F5344CB8AC3E}">
        <p14:creationId xmlns:p14="http://schemas.microsoft.com/office/powerpoint/2010/main" val="2419413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CBC83915-90BC-4456-BD7A-1A29F9DFFC21}"/>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What’s Next?</a:t>
            </a:r>
          </a:p>
        </p:txBody>
      </p:sp>
      <p:sp>
        <p:nvSpPr>
          <p:cNvPr id="10" name="Content Placeholder 4">
            <a:extLst>
              <a:ext uri="{FF2B5EF4-FFF2-40B4-BE49-F238E27FC236}">
                <a16:creationId xmlns:a16="http://schemas.microsoft.com/office/drawing/2014/main" id="{2017BE3F-6560-464C-A127-CF7904F563BC}"/>
              </a:ext>
            </a:extLst>
          </p:cNvPr>
          <p:cNvSpPr txBox="1">
            <a:spLocks/>
          </p:cNvSpPr>
          <p:nvPr/>
        </p:nvSpPr>
        <p:spPr>
          <a:xfrm>
            <a:off x="191219" y="1553832"/>
            <a:ext cx="11834004" cy="489224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big can we expect a defect to close off after HT?</a:t>
            </a:r>
          </a:p>
          <a:p>
            <a:pPr lvl="1"/>
            <a:r>
              <a:rPr lang="en-US" dirty="0"/>
              <a:t>Can we predict based on in-situ data which will close off, which will not?</a:t>
            </a:r>
          </a:p>
          <a:p>
            <a:r>
              <a:rPr lang="en-US" dirty="0"/>
              <a:t>Mechanical testing of all those samples and comparing mechanical test w/ nominal parameters</a:t>
            </a:r>
          </a:p>
          <a:p>
            <a:pPr lvl="1"/>
            <a:r>
              <a:rPr lang="en-US" dirty="0"/>
              <a:t>Understanding what flaw size will affect the material properties</a:t>
            </a:r>
          </a:p>
          <a:p>
            <a:r>
              <a:rPr lang="en-US" dirty="0"/>
              <a:t>Crossing data w/ melt pool monitoring data</a:t>
            </a:r>
          </a:p>
          <a:p>
            <a:r>
              <a:rPr lang="en-US" dirty="0"/>
              <a:t>Confirming limitations of NDE tools</a:t>
            </a:r>
          </a:p>
          <a:p>
            <a:pPr lvl="2">
              <a:buFont typeface="Courier New" panose="02070309020205020404" pitchFamily="49" charset="0"/>
              <a:buChar char="o"/>
            </a:pPr>
            <a:r>
              <a:rPr lang="en-US" sz="1800" dirty="0"/>
              <a:t>Minimum flaw size detected</a:t>
            </a:r>
          </a:p>
          <a:p>
            <a:r>
              <a:rPr lang="en-US" dirty="0"/>
              <a:t>Calculating probability of detection</a:t>
            </a:r>
          </a:p>
          <a:p>
            <a:pPr lvl="2">
              <a:buFont typeface="Courier New" panose="02070309020205020404" pitchFamily="49" charset="0"/>
              <a:buChar char="o"/>
            </a:pPr>
            <a:r>
              <a:rPr lang="en-US" sz="1800" dirty="0"/>
              <a:t>Based on CT data</a:t>
            </a:r>
          </a:p>
          <a:p>
            <a:r>
              <a:rPr lang="en-US" sz="2000" dirty="0"/>
              <a:t>L-PBF HR-1 Defect Characterization is just a piece of the bigger in situ project</a:t>
            </a:r>
          </a:p>
          <a:p>
            <a:pPr lvl="1"/>
            <a:r>
              <a:rPr lang="en-US" dirty="0"/>
              <a:t>Next step is to practice the methodology on AM complex parts/ propulsion components</a:t>
            </a:r>
          </a:p>
          <a:p>
            <a:pPr lvl="1"/>
            <a:r>
              <a:rPr lang="en-US" dirty="0"/>
              <a:t>Study natural flaws in complex geometries (e.g. heat concentration)</a:t>
            </a:r>
          </a:p>
          <a:p>
            <a:pPr lvl="1"/>
            <a:r>
              <a:rPr lang="en-US" dirty="0"/>
              <a:t>Machine learning (defect prediction)</a:t>
            </a:r>
          </a:p>
          <a:p>
            <a:pPr lvl="1"/>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164886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4"/>
          <p:cNvSpPr txBox="1">
            <a:spLocks noChangeArrowheads="1"/>
          </p:cNvSpPr>
          <p:nvPr/>
        </p:nvSpPr>
        <p:spPr bwMode="auto">
          <a:xfrm>
            <a:off x="1812927" y="603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800" b="0">
              <a:solidFill>
                <a:schemeClr val="tx1"/>
              </a:solidFill>
            </a:endParaRPr>
          </a:p>
        </p:txBody>
      </p:sp>
      <p:sp>
        <p:nvSpPr>
          <p:cNvPr id="9222" name="Text Box 5"/>
          <p:cNvSpPr txBox="1">
            <a:spLocks noChangeArrowheads="1"/>
          </p:cNvSpPr>
          <p:nvPr/>
        </p:nvSpPr>
        <p:spPr bwMode="auto">
          <a:xfrm>
            <a:off x="140537" y="260380"/>
            <a:ext cx="11955379" cy="115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467" dirty="0">
                <a:solidFill>
                  <a:srgbClr val="000000"/>
                </a:solidFill>
              </a:rPr>
              <a:t>Computed tomography (CT) is the most capable NDE method for AM but still has limitations due to mass and complexity.</a:t>
            </a:r>
          </a:p>
        </p:txBody>
      </p:sp>
      <p:pic>
        <p:nvPicPr>
          <p:cNvPr id="69" name="Picture 68">
            <a:extLst>
              <a:ext uri="{FF2B5EF4-FFF2-40B4-BE49-F238E27FC236}">
                <a16:creationId xmlns:a16="http://schemas.microsoft.com/office/drawing/2014/main" id="{64E7688A-C63B-9749-ABE5-E742A59500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03" y="5671699"/>
            <a:ext cx="2372603" cy="1186301"/>
          </a:xfrm>
          <a:prstGeom prst="rect">
            <a:avLst/>
          </a:prstGeom>
        </p:spPr>
      </p:pic>
      <p:pic>
        <p:nvPicPr>
          <p:cNvPr id="70" name="Picture 69">
            <a:extLst>
              <a:ext uri="{FF2B5EF4-FFF2-40B4-BE49-F238E27FC236}">
                <a16:creationId xmlns:a16="http://schemas.microsoft.com/office/drawing/2014/main" id="{B15E999F-7B2D-AF44-AEFF-3C9134E134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9508" y="5836666"/>
            <a:ext cx="934513" cy="934511"/>
          </a:xfrm>
          <a:prstGeom prst="rect">
            <a:avLst/>
          </a:prstGeom>
        </p:spPr>
      </p:pic>
      <p:pic>
        <p:nvPicPr>
          <p:cNvPr id="21" name="Picture 5">
            <a:extLst>
              <a:ext uri="{FF2B5EF4-FFF2-40B4-BE49-F238E27FC236}">
                <a16:creationId xmlns:a16="http://schemas.microsoft.com/office/drawing/2014/main" id="{D8EFF197-F2CB-8F97-95DB-7EE6B9C25A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87829" y="1734200"/>
            <a:ext cx="1393372" cy="203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8C65036-22B6-1C57-D777-AC98954EF05C}"/>
              </a:ext>
            </a:extLst>
          </p:cNvPr>
          <p:cNvSpPr/>
          <p:nvPr/>
        </p:nvSpPr>
        <p:spPr>
          <a:xfrm>
            <a:off x="1429177" y="2394161"/>
            <a:ext cx="282891" cy="280467"/>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3" name="Picture 14">
            <a:extLst>
              <a:ext uri="{FF2B5EF4-FFF2-40B4-BE49-F238E27FC236}">
                <a16:creationId xmlns:a16="http://schemas.microsoft.com/office/drawing/2014/main" id="{F6AEEC32-69E4-72E7-C714-92BB39E4C5B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391" t="5040" r="4501"/>
          <a:stretch/>
        </p:blipFill>
        <p:spPr bwMode="auto">
          <a:xfrm>
            <a:off x="2233609" y="1459649"/>
            <a:ext cx="950627" cy="934512"/>
          </a:xfrm>
          <a:prstGeom prst="rect">
            <a:avLst/>
          </a:prstGeom>
          <a:noFill/>
          <a:ln w="1270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EF27C27E-5A72-4EEC-D8F7-6EF542BBB22E}"/>
              </a:ext>
            </a:extLst>
          </p:cNvPr>
          <p:cNvCxnSpPr>
            <a:cxnSpLocks/>
          </p:cNvCxnSpPr>
          <p:nvPr/>
        </p:nvCxnSpPr>
        <p:spPr>
          <a:xfrm flipV="1">
            <a:off x="1429177" y="1449945"/>
            <a:ext cx="804432" cy="944216"/>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4431E7-00F2-81E2-7578-997AF99A4CCB}"/>
              </a:ext>
            </a:extLst>
          </p:cNvPr>
          <p:cNvCxnSpPr>
            <a:cxnSpLocks/>
          </p:cNvCxnSpPr>
          <p:nvPr/>
        </p:nvCxnSpPr>
        <p:spPr>
          <a:xfrm flipV="1">
            <a:off x="1698196" y="2413570"/>
            <a:ext cx="1486041" cy="239969"/>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6A84C7-405E-D764-7C6C-56EF4D9FF3E1}"/>
              </a:ext>
            </a:extLst>
          </p:cNvPr>
          <p:cNvCxnSpPr>
            <a:cxnSpLocks/>
          </p:cNvCxnSpPr>
          <p:nvPr/>
        </p:nvCxnSpPr>
        <p:spPr>
          <a:xfrm flipV="1">
            <a:off x="1420873" y="2397047"/>
            <a:ext cx="829344" cy="289085"/>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37" name="Picture 4">
            <a:extLst>
              <a:ext uri="{FF2B5EF4-FFF2-40B4-BE49-F238E27FC236}">
                <a16:creationId xmlns:a16="http://schemas.microsoft.com/office/drawing/2014/main" id="{943BADEB-8E68-02BD-4925-AE9FB9FDD9A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38858" y="1744888"/>
            <a:ext cx="2610927" cy="168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
            <a:extLst>
              <a:ext uri="{FF2B5EF4-FFF2-40B4-BE49-F238E27FC236}">
                <a16:creationId xmlns:a16="http://schemas.microsoft.com/office/drawing/2014/main" id="{2E70EA07-BA5B-754E-AC9E-7D788149F2F5}"/>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87929" y="3852327"/>
            <a:ext cx="1107224" cy="177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a:extLst>
              <a:ext uri="{FF2B5EF4-FFF2-40B4-BE49-F238E27FC236}">
                <a16:creationId xmlns:a16="http://schemas.microsoft.com/office/drawing/2014/main" id="{DEE5CA83-5BB3-D898-7CA3-78099A1350FF}"/>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56272" y="3852327"/>
            <a:ext cx="1125376" cy="177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6">
            <a:extLst>
              <a:ext uri="{FF2B5EF4-FFF2-40B4-BE49-F238E27FC236}">
                <a16:creationId xmlns:a16="http://schemas.microsoft.com/office/drawing/2014/main" id="{75D920FA-5BC3-C485-7C06-21842BC57E65}"/>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30765" y="3852327"/>
            <a:ext cx="1306943" cy="177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a:extLst>
              <a:ext uri="{FF2B5EF4-FFF2-40B4-BE49-F238E27FC236}">
                <a16:creationId xmlns:a16="http://schemas.microsoft.com/office/drawing/2014/main" id="{EC50BCA4-9C66-46BD-FEC1-637ED501095F}"/>
              </a:ext>
            </a:extLst>
          </p:cNvPr>
          <p:cNvSpPr txBox="1"/>
          <p:nvPr/>
        </p:nvSpPr>
        <p:spPr>
          <a:xfrm>
            <a:off x="4166488" y="3384841"/>
            <a:ext cx="1355665"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Ultrasonic</a:t>
            </a:r>
          </a:p>
        </p:txBody>
      </p:sp>
      <p:sp>
        <p:nvSpPr>
          <p:cNvPr id="42" name="TextBox 41">
            <a:extLst>
              <a:ext uri="{FF2B5EF4-FFF2-40B4-BE49-F238E27FC236}">
                <a16:creationId xmlns:a16="http://schemas.microsoft.com/office/drawing/2014/main" id="{9E45436B-DDB1-4E03-AC27-6E5C3F643EEF}"/>
              </a:ext>
            </a:extLst>
          </p:cNvPr>
          <p:cNvSpPr txBox="1"/>
          <p:nvPr/>
        </p:nvSpPr>
        <p:spPr>
          <a:xfrm>
            <a:off x="4658568" y="5646211"/>
            <a:ext cx="1459659"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Penetrant</a:t>
            </a:r>
          </a:p>
        </p:txBody>
      </p:sp>
      <p:sp>
        <p:nvSpPr>
          <p:cNvPr id="43" name="TextBox 42">
            <a:extLst>
              <a:ext uri="{FF2B5EF4-FFF2-40B4-BE49-F238E27FC236}">
                <a16:creationId xmlns:a16="http://schemas.microsoft.com/office/drawing/2014/main" id="{5BC71D63-52F2-15C2-327C-EE4113854246}"/>
              </a:ext>
            </a:extLst>
          </p:cNvPr>
          <p:cNvSpPr txBox="1"/>
          <p:nvPr/>
        </p:nvSpPr>
        <p:spPr>
          <a:xfrm>
            <a:off x="2471551" y="5625237"/>
            <a:ext cx="1366157"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Radiography</a:t>
            </a:r>
          </a:p>
        </p:txBody>
      </p:sp>
      <p:sp>
        <p:nvSpPr>
          <p:cNvPr id="44" name="TextBox 43">
            <a:extLst>
              <a:ext uri="{FF2B5EF4-FFF2-40B4-BE49-F238E27FC236}">
                <a16:creationId xmlns:a16="http://schemas.microsoft.com/office/drawing/2014/main" id="{57235DCC-BC51-53B5-58AF-10816BDF1A96}"/>
              </a:ext>
            </a:extLst>
          </p:cNvPr>
          <p:cNvSpPr txBox="1"/>
          <p:nvPr/>
        </p:nvSpPr>
        <p:spPr>
          <a:xfrm>
            <a:off x="4133411" y="5251114"/>
            <a:ext cx="1216260" cy="338554"/>
          </a:xfrm>
          <a:prstGeom prst="rect">
            <a:avLst/>
          </a:prstGeom>
          <a:noFill/>
        </p:spPr>
        <p:txBody>
          <a:bodyPr wrap="square" rtlCol="0">
            <a:spAutoFit/>
          </a:bodyPr>
          <a:lstStyle/>
          <a:p>
            <a:pPr algn="ctr"/>
            <a:r>
              <a:rPr lang="en-US" sz="1600" dirty="0">
                <a:solidFill>
                  <a:schemeClr val="bg1"/>
                </a:solidFill>
                <a:latin typeface="Calibri" panose="020F0502020204030204" pitchFamily="34" charset="0"/>
                <a:cs typeface="Calibri" panose="020F0502020204030204" pitchFamily="34" charset="0"/>
              </a:rPr>
              <a:t>Method A</a:t>
            </a:r>
          </a:p>
        </p:txBody>
      </p:sp>
      <p:sp>
        <p:nvSpPr>
          <p:cNvPr id="45" name="TextBox 44">
            <a:extLst>
              <a:ext uri="{FF2B5EF4-FFF2-40B4-BE49-F238E27FC236}">
                <a16:creationId xmlns:a16="http://schemas.microsoft.com/office/drawing/2014/main" id="{94C99D92-A695-6693-A478-9BB5CBF8355D}"/>
              </a:ext>
            </a:extLst>
          </p:cNvPr>
          <p:cNvSpPr txBox="1"/>
          <p:nvPr/>
        </p:nvSpPr>
        <p:spPr>
          <a:xfrm>
            <a:off x="5404190" y="5251114"/>
            <a:ext cx="1216260" cy="338554"/>
          </a:xfrm>
          <a:prstGeom prst="rect">
            <a:avLst/>
          </a:prstGeom>
          <a:noFill/>
        </p:spPr>
        <p:txBody>
          <a:bodyPr wrap="square" rtlCol="0">
            <a:spAutoFit/>
          </a:bodyPr>
          <a:lstStyle/>
          <a:p>
            <a:pPr algn="ctr"/>
            <a:r>
              <a:rPr lang="en-US" sz="1600" dirty="0">
                <a:solidFill>
                  <a:schemeClr val="bg1"/>
                </a:solidFill>
                <a:latin typeface="Calibri" panose="020F0502020204030204" pitchFamily="34" charset="0"/>
                <a:cs typeface="Calibri" panose="020F0502020204030204" pitchFamily="34" charset="0"/>
              </a:rPr>
              <a:t>Method D</a:t>
            </a:r>
          </a:p>
        </p:txBody>
      </p:sp>
      <p:sp>
        <p:nvSpPr>
          <p:cNvPr id="46" name="TextBox 45">
            <a:extLst>
              <a:ext uri="{FF2B5EF4-FFF2-40B4-BE49-F238E27FC236}">
                <a16:creationId xmlns:a16="http://schemas.microsoft.com/office/drawing/2014/main" id="{034DA33E-8923-F3E6-18C3-271D4237ACFD}"/>
              </a:ext>
            </a:extLst>
          </p:cNvPr>
          <p:cNvSpPr txBox="1"/>
          <p:nvPr/>
        </p:nvSpPr>
        <p:spPr>
          <a:xfrm>
            <a:off x="520918" y="3817402"/>
            <a:ext cx="1538317" cy="830997"/>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Laser notches in as-built LPBF In 718 panels</a:t>
            </a:r>
          </a:p>
        </p:txBody>
      </p:sp>
      <p:pic>
        <p:nvPicPr>
          <p:cNvPr id="47" name="Picture 46">
            <a:extLst>
              <a:ext uri="{FF2B5EF4-FFF2-40B4-BE49-F238E27FC236}">
                <a16:creationId xmlns:a16="http://schemas.microsoft.com/office/drawing/2014/main" id="{0AC2B66F-4B28-774B-437C-E5A7FB2F838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172528" y="1815073"/>
            <a:ext cx="3863600" cy="3345312"/>
          </a:xfrm>
          <a:prstGeom prst="rect">
            <a:avLst/>
          </a:prstGeom>
        </p:spPr>
      </p:pic>
      <p:sp>
        <p:nvSpPr>
          <p:cNvPr id="48" name="TextBox 47">
            <a:extLst>
              <a:ext uri="{FF2B5EF4-FFF2-40B4-BE49-F238E27FC236}">
                <a16:creationId xmlns:a16="http://schemas.microsoft.com/office/drawing/2014/main" id="{46680AD9-BBFB-67B0-574E-48163802468B}"/>
              </a:ext>
            </a:extLst>
          </p:cNvPr>
          <p:cNvSpPr txBox="1"/>
          <p:nvPr/>
        </p:nvSpPr>
        <p:spPr>
          <a:xfrm>
            <a:off x="7595712" y="5287145"/>
            <a:ext cx="3017232" cy="379656"/>
          </a:xfrm>
          <a:prstGeom prst="rect">
            <a:avLst/>
          </a:prstGeom>
          <a:noFill/>
        </p:spPr>
        <p:txBody>
          <a:bodyPr wrap="square" rtlCol="0">
            <a:spAutoFit/>
          </a:bodyPr>
          <a:lstStyle/>
          <a:p>
            <a:pPr algn="ctr"/>
            <a:r>
              <a:rPr lang="en-US" sz="1867" dirty="0">
                <a:latin typeface="Calibri" panose="020F0502020204030204" pitchFamily="34" charset="0"/>
                <a:cs typeface="Calibri" panose="020F0502020204030204" pitchFamily="34" charset="0"/>
              </a:rPr>
              <a:t>Computed Tomography (CT)</a:t>
            </a:r>
          </a:p>
        </p:txBody>
      </p:sp>
      <p:sp>
        <p:nvSpPr>
          <p:cNvPr id="3" name="Footer Placeholder 4">
            <a:extLst>
              <a:ext uri="{FF2B5EF4-FFF2-40B4-BE49-F238E27FC236}">
                <a16:creationId xmlns:a16="http://schemas.microsoft.com/office/drawing/2014/main" id="{E630C1BD-4360-D03B-8789-B33362B6E3EF}"/>
              </a:ext>
            </a:extLst>
          </p:cNvPr>
          <p:cNvSpPr>
            <a:spLocks noGrp="1"/>
          </p:cNvSpPr>
          <p:nvPr>
            <p:ph type="ftr" sz="quarter" idx="11"/>
          </p:nvPr>
        </p:nvSpPr>
        <p:spPr>
          <a:xfrm>
            <a:off x="3184236" y="6234645"/>
            <a:ext cx="5486400" cy="486833"/>
          </a:xfrm>
        </p:spPr>
        <p:txBody>
          <a:bodyPr/>
          <a:lstStyle/>
          <a:p>
            <a:r>
              <a:rPr lang="en-US" dirty="0"/>
              <a:t>Statement A: Approved for public release; distribution is unlimited.</a:t>
            </a:r>
          </a:p>
        </p:txBody>
      </p:sp>
    </p:spTree>
    <p:extLst>
      <p:ext uri="{BB962C8B-B14F-4D97-AF65-F5344CB8AC3E}">
        <p14:creationId xmlns:p14="http://schemas.microsoft.com/office/powerpoint/2010/main" val="313281392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76200" y="6444668"/>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32" indent="-285744" eaLnBrk="0" hangingPunct="0">
              <a:defRPr sz="2000" b="1">
                <a:solidFill>
                  <a:srgbClr val="000099"/>
                </a:solidFill>
                <a:latin typeface="Calibri" panose="020F0502020204030204" pitchFamily="34" charset="0"/>
              </a:defRPr>
            </a:lvl2pPr>
            <a:lvl3pPr marL="1142971" indent="-228594" eaLnBrk="0" hangingPunct="0">
              <a:defRPr sz="2000" b="1">
                <a:solidFill>
                  <a:srgbClr val="000099"/>
                </a:solidFill>
                <a:latin typeface="Calibri" panose="020F0502020204030204" pitchFamily="34" charset="0"/>
              </a:defRPr>
            </a:lvl3pPr>
            <a:lvl4pPr marL="1600160" indent="-228594" eaLnBrk="0" hangingPunct="0">
              <a:defRPr sz="2000" b="1">
                <a:solidFill>
                  <a:srgbClr val="000099"/>
                </a:solidFill>
                <a:latin typeface="Calibri" panose="020F0502020204030204" pitchFamily="34" charset="0"/>
              </a:defRPr>
            </a:lvl4pPr>
            <a:lvl5pPr marL="2057349" indent="-228594" eaLnBrk="0" hangingPunct="0">
              <a:defRPr sz="2000" b="1">
                <a:solidFill>
                  <a:srgbClr val="000099"/>
                </a:solidFill>
                <a:latin typeface="Calibri" panose="020F0502020204030204" pitchFamily="34" charset="0"/>
              </a:defRPr>
            </a:lvl5pPr>
            <a:lvl6pPr marL="2514537" indent="-228594" eaLnBrk="0" fontAlgn="base" hangingPunct="0">
              <a:spcBef>
                <a:spcPct val="0"/>
              </a:spcBef>
              <a:spcAft>
                <a:spcPct val="0"/>
              </a:spcAft>
              <a:defRPr sz="2000" b="1">
                <a:solidFill>
                  <a:srgbClr val="000099"/>
                </a:solidFill>
                <a:latin typeface="Calibri" panose="020F0502020204030204" pitchFamily="34" charset="0"/>
              </a:defRPr>
            </a:lvl6pPr>
            <a:lvl7pPr marL="2971726" indent="-228594" eaLnBrk="0" fontAlgn="base" hangingPunct="0">
              <a:spcBef>
                <a:spcPct val="0"/>
              </a:spcBef>
              <a:spcAft>
                <a:spcPct val="0"/>
              </a:spcAft>
              <a:defRPr sz="2000" b="1">
                <a:solidFill>
                  <a:srgbClr val="000099"/>
                </a:solidFill>
                <a:latin typeface="Calibri" panose="020F0502020204030204" pitchFamily="34" charset="0"/>
              </a:defRPr>
            </a:lvl7pPr>
            <a:lvl8pPr marL="3428914" indent="-228594" eaLnBrk="0" fontAlgn="base" hangingPunct="0">
              <a:spcBef>
                <a:spcPct val="0"/>
              </a:spcBef>
              <a:spcAft>
                <a:spcPct val="0"/>
              </a:spcAft>
              <a:defRPr sz="2000" b="1">
                <a:solidFill>
                  <a:srgbClr val="000099"/>
                </a:solidFill>
                <a:latin typeface="Calibri" panose="020F0502020204030204" pitchFamily="34" charset="0"/>
              </a:defRPr>
            </a:lvl8pPr>
            <a:lvl9pPr marL="3886103" indent="-228594"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44D714AD-D994-4606-A6A7-E0BD58956995}" type="slidenum">
              <a:rPr lang="en-US" altLang="en-US" sz="1400">
                <a:solidFill>
                  <a:srgbClr val="404040"/>
                </a:solidFill>
              </a:rPr>
              <a:pPr algn="l" eaLnBrk="1" hangingPunct="1"/>
              <a:t>44</a:t>
            </a:fld>
            <a:endParaRPr lang="en-US" altLang="en-US" sz="1400" dirty="0">
              <a:solidFill>
                <a:srgbClr val="404040"/>
              </a:solidFill>
            </a:endParaRPr>
          </a:p>
        </p:txBody>
      </p:sp>
      <p:sp>
        <p:nvSpPr>
          <p:cNvPr id="9221" name="Text Box 4"/>
          <p:cNvSpPr txBox="1">
            <a:spLocks noChangeArrowheads="1"/>
          </p:cNvSpPr>
          <p:nvPr/>
        </p:nvSpPr>
        <p:spPr bwMode="auto">
          <a:xfrm>
            <a:off x="1812927" y="603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800" b="0">
              <a:solidFill>
                <a:schemeClr val="tx1"/>
              </a:solidFill>
            </a:endParaRPr>
          </a:p>
        </p:txBody>
      </p:sp>
      <p:sp>
        <p:nvSpPr>
          <p:cNvPr id="9222" name="Text Box 5"/>
          <p:cNvSpPr txBox="1">
            <a:spLocks noChangeArrowheads="1"/>
          </p:cNvSpPr>
          <p:nvPr/>
        </p:nvSpPr>
        <p:spPr bwMode="auto">
          <a:xfrm>
            <a:off x="176464" y="198089"/>
            <a:ext cx="11839073"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733" dirty="0">
                <a:solidFill>
                  <a:srgbClr val="000000"/>
                </a:solidFill>
              </a:rPr>
              <a:t>MSFC has investigated in situ process monitoring through various mechanisms.</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03" y="5671699"/>
            <a:ext cx="2372603" cy="1186301"/>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9508" y="5836666"/>
            <a:ext cx="934513" cy="934511"/>
          </a:xfrm>
          <a:prstGeom prst="rect">
            <a:avLst/>
          </a:prstGeom>
        </p:spPr>
      </p:pic>
      <p:pic>
        <p:nvPicPr>
          <p:cNvPr id="25" name="Picture 24">
            <a:extLst>
              <a:ext uri="{FF2B5EF4-FFF2-40B4-BE49-F238E27FC236}">
                <a16:creationId xmlns:a16="http://schemas.microsoft.com/office/drawing/2014/main" id="{4B2B1982-F61D-2F44-BDE8-0E23C3C401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4348" y="2287667"/>
            <a:ext cx="2984197" cy="795815"/>
          </a:xfrm>
          <a:prstGeom prst="rect">
            <a:avLst/>
          </a:prstGeom>
        </p:spPr>
      </p:pic>
      <p:sp>
        <p:nvSpPr>
          <p:cNvPr id="26" name="TextBox 25">
            <a:extLst>
              <a:ext uri="{FF2B5EF4-FFF2-40B4-BE49-F238E27FC236}">
                <a16:creationId xmlns:a16="http://schemas.microsoft.com/office/drawing/2014/main" id="{F0C6FAA0-4162-1141-9991-3E1035961643}"/>
              </a:ext>
            </a:extLst>
          </p:cNvPr>
          <p:cNvSpPr txBox="1"/>
          <p:nvPr/>
        </p:nvSpPr>
        <p:spPr>
          <a:xfrm>
            <a:off x="312785" y="1685969"/>
            <a:ext cx="7754721" cy="461665"/>
          </a:xfrm>
          <a:prstGeom prst="rect">
            <a:avLst/>
          </a:prstGeom>
          <a:noFill/>
        </p:spPr>
        <p:txBody>
          <a:bodyPr wrap="square" rtlCol="0">
            <a:spAutoFit/>
          </a:bodyPr>
          <a:lstStyle/>
          <a:p>
            <a:r>
              <a:rPr lang="en-US" sz="2400" b="1" dirty="0">
                <a:solidFill>
                  <a:schemeClr val="accent1">
                    <a:lumMod val="75000"/>
                  </a:schemeClr>
                </a:solidFill>
                <a:latin typeface="Calibri" panose="020F0502020204030204" pitchFamily="34" charset="0"/>
                <a:cs typeface="Calibri" panose="020F0502020204030204" pitchFamily="34" charset="0"/>
              </a:rPr>
              <a:t>Small Business Innovation Research</a:t>
            </a:r>
          </a:p>
        </p:txBody>
      </p:sp>
      <p:sp>
        <p:nvSpPr>
          <p:cNvPr id="27" name="TextBox 26">
            <a:extLst>
              <a:ext uri="{FF2B5EF4-FFF2-40B4-BE49-F238E27FC236}">
                <a16:creationId xmlns:a16="http://schemas.microsoft.com/office/drawing/2014/main" id="{3BD74303-D846-FE44-ADD9-21D13410C48C}"/>
              </a:ext>
            </a:extLst>
          </p:cNvPr>
          <p:cNvSpPr txBox="1"/>
          <p:nvPr/>
        </p:nvSpPr>
        <p:spPr>
          <a:xfrm>
            <a:off x="312784" y="3261992"/>
            <a:ext cx="5815264" cy="461665"/>
          </a:xfrm>
          <a:prstGeom prst="rect">
            <a:avLst/>
          </a:prstGeom>
          <a:noFill/>
        </p:spPr>
        <p:txBody>
          <a:bodyPr wrap="square" rtlCol="0">
            <a:spAutoFit/>
          </a:bodyPr>
          <a:lstStyle/>
          <a:p>
            <a:r>
              <a:rPr lang="en-US" sz="2400" b="1" dirty="0">
                <a:solidFill>
                  <a:schemeClr val="accent1">
                    <a:lumMod val="75000"/>
                  </a:schemeClr>
                </a:solidFill>
                <a:latin typeface="Calibri" panose="020F0502020204030204" pitchFamily="34" charset="0"/>
                <a:cs typeface="Calibri" panose="020F0502020204030204" pitchFamily="34" charset="0"/>
              </a:rPr>
              <a:t>Monitoring Systems</a:t>
            </a:r>
          </a:p>
        </p:txBody>
      </p:sp>
      <p:pic>
        <p:nvPicPr>
          <p:cNvPr id="28" name="Picture 27">
            <a:extLst>
              <a:ext uri="{FF2B5EF4-FFF2-40B4-BE49-F238E27FC236}">
                <a16:creationId xmlns:a16="http://schemas.microsoft.com/office/drawing/2014/main" id="{211EE1D9-09BF-B64C-8F50-D25555FBFE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17819" y="1548359"/>
            <a:ext cx="3641557" cy="1435936"/>
          </a:xfrm>
          <a:prstGeom prst="rect">
            <a:avLst/>
          </a:prstGeom>
        </p:spPr>
      </p:pic>
      <p:sp>
        <p:nvSpPr>
          <p:cNvPr id="29" name="TextBox 28">
            <a:extLst>
              <a:ext uri="{FF2B5EF4-FFF2-40B4-BE49-F238E27FC236}">
                <a16:creationId xmlns:a16="http://schemas.microsoft.com/office/drawing/2014/main" id="{F7CBD96B-E30C-0E4D-B781-0ECE66149323}"/>
              </a:ext>
            </a:extLst>
          </p:cNvPr>
          <p:cNvSpPr txBox="1"/>
          <p:nvPr/>
        </p:nvSpPr>
        <p:spPr>
          <a:xfrm>
            <a:off x="6614638" y="1204178"/>
            <a:ext cx="5223636" cy="461665"/>
          </a:xfrm>
          <a:prstGeom prst="rect">
            <a:avLst/>
          </a:prstGeom>
          <a:noFill/>
        </p:spPr>
        <p:txBody>
          <a:bodyPr wrap="square" rtlCol="0">
            <a:spAutoFit/>
          </a:bodyPr>
          <a:lstStyle/>
          <a:p>
            <a:r>
              <a:rPr lang="en-US" sz="2400" b="1" dirty="0">
                <a:solidFill>
                  <a:schemeClr val="accent1">
                    <a:lumMod val="75000"/>
                  </a:schemeClr>
                </a:solidFill>
                <a:latin typeface="Calibri" panose="020F0502020204030204" pitchFamily="34" charset="0"/>
                <a:cs typeface="Calibri" panose="020F0502020204030204" pitchFamily="34" charset="0"/>
              </a:rPr>
              <a:t>ASTM Working Group WK73289</a:t>
            </a:r>
          </a:p>
        </p:txBody>
      </p:sp>
      <p:sp>
        <p:nvSpPr>
          <p:cNvPr id="30" name="TextBox 29">
            <a:extLst>
              <a:ext uri="{FF2B5EF4-FFF2-40B4-BE49-F238E27FC236}">
                <a16:creationId xmlns:a16="http://schemas.microsoft.com/office/drawing/2014/main" id="{1439D2CA-CF8C-5F4E-BE92-1A66AFA15BC3}"/>
              </a:ext>
            </a:extLst>
          </p:cNvPr>
          <p:cNvSpPr txBox="1"/>
          <p:nvPr/>
        </p:nvSpPr>
        <p:spPr>
          <a:xfrm>
            <a:off x="6717493" y="2905576"/>
            <a:ext cx="4236011" cy="666977"/>
          </a:xfrm>
          <a:prstGeom prst="rect">
            <a:avLst/>
          </a:prstGeom>
          <a:noFill/>
        </p:spPr>
        <p:txBody>
          <a:bodyPr wrap="square" rtlCol="0">
            <a:spAutoFit/>
          </a:bodyPr>
          <a:lstStyle/>
          <a:p>
            <a:r>
              <a:rPr lang="en-US" sz="1867" dirty="0">
                <a:solidFill>
                  <a:schemeClr val="accent1">
                    <a:lumMod val="75000"/>
                  </a:schemeClr>
                </a:solidFill>
                <a:latin typeface="Calibri" panose="020F0502020204030204" pitchFamily="34" charset="0"/>
                <a:cs typeface="Calibri" panose="020F0502020204030204" pitchFamily="34" charset="0"/>
              </a:rPr>
              <a:t>“Standard Guide for In-Situ Monitoring of Metal Additive Manufactured Parts”</a:t>
            </a:r>
          </a:p>
        </p:txBody>
      </p:sp>
      <p:sp>
        <p:nvSpPr>
          <p:cNvPr id="31" name="TextBox 30">
            <a:extLst>
              <a:ext uri="{FF2B5EF4-FFF2-40B4-BE49-F238E27FC236}">
                <a16:creationId xmlns:a16="http://schemas.microsoft.com/office/drawing/2014/main" id="{0663FD2A-5210-DE46-8C18-1D1322E54C38}"/>
              </a:ext>
            </a:extLst>
          </p:cNvPr>
          <p:cNvSpPr txBox="1"/>
          <p:nvPr/>
        </p:nvSpPr>
        <p:spPr>
          <a:xfrm>
            <a:off x="6668982" y="3760317"/>
            <a:ext cx="4265559" cy="461665"/>
          </a:xfrm>
          <a:prstGeom prst="rect">
            <a:avLst/>
          </a:prstGeom>
          <a:noFill/>
        </p:spPr>
        <p:txBody>
          <a:bodyPr wrap="square" rtlCol="0">
            <a:spAutoFit/>
          </a:bodyPr>
          <a:lstStyle/>
          <a:p>
            <a:r>
              <a:rPr lang="en-US" sz="2400" b="1" dirty="0">
                <a:solidFill>
                  <a:schemeClr val="accent1">
                    <a:lumMod val="75000"/>
                  </a:schemeClr>
                </a:solidFill>
                <a:latin typeface="Calibri" panose="020F0502020204030204" pitchFamily="34" charset="0"/>
                <a:cs typeface="Calibri" panose="020F0502020204030204" pitchFamily="34" charset="0"/>
              </a:rPr>
              <a:t>ASTM AM Center of Excellence</a:t>
            </a:r>
          </a:p>
        </p:txBody>
      </p:sp>
      <p:sp>
        <p:nvSpPr>
          <p:cNvPr id="33" name="TextBox 32">
            <a:extLst>
              <a:ext uri="{FF2B5EF4-FFF2-40B4-BE49-F238E27FC236}">
                <a16:creationId xmlns:a16="http://schemas.microsoft.com/office/drawing/2014/main" id="{9B097F55-1346-2548-AAC2-58D92B1E8A27}"/>
              </a:ext>
            </a:extLst>
          </p:cNvPr>
          <p:cNvSpPr txBox="1"/>
          <p:nvPr/>
        </p:nvSpPr>
        <p:spPr>
          <a:xfrm>
            <a:off x="6917819" y="5462548"/>
            <a:ext cx="4473868" cy="666977"/>
          </a:xfrm>
          <a:prstGeom prst="rect">
            <a:avLst/>
          </a:prstGeom>
          <a:noFill/>
        </p:spPr>
        <p:txBody>
          <a:bodyPr wrap="square" rtlCol="0">
            <a:spAutoFit/>
          </a:bodyPr>
          <a:lstStyle/>
          <a:p>
            <a:r>
              <a:rPr lang="en-US" sz="1867" dirty="0">
                <a:solidFill>
                  <a:schemeClr val="accent1">
                    <a:lumMod val="75000"/>
                  </a:schemeClr>
                </a:solidFill>
                <a:latin typeface="Calibri" panose="020F0502020204030204" pitchFamily="34" charset="0"/>
                <a:cs typeface="Calibri" panose="020F0502020204030204" pitchFamily="34" charset="0"/>
              </a:rPr>
              <a:t>Completed a landscape survey and workshop with road mapping session</a:t>
            </a:r>
          </a:p>
        </p:txBody>
      </p:sp>
      <p:pic>
        <p:nvPicPr>
          <p:cNvPr id="35" name="Picture 2">
            <a:extLst>
              <a:ext uri="{FF2B5EF4-FFF2-40B4-BE49-F238E27FC236}">
                <a16:creationId xmlns:a16="http://schemas.microsoft.com/office/drawing/2014/main" id="{CA837A5E-8CD0-8A42-AF94-D656CE7270B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717321" y="3867873"/>
            <a:ext cx="2244553" cy="7977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ED28897E-CD0F-364C-AB54-8D4E31B0B77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64348" y="3895931"/>
            <a:ext cx="1925515" cy="76971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7D6ED51-AFE0-F44D-9BA6-0EC5171D5D3B}"/>
              </a:ext>
            </a:extLst>
          </p:cNvPr>
          <p:cNvSpPr txBox="1"/>
          <p:nvPr/>
        </p:nvSpPr>
        <p:spPr>
          <a:xfrm>
            <a:off x="335687" y="4740211"/>
            <a:ext cx="3054555" cy="666977"/>
          </a:xfrm>
          <a:prstGeom prst="rect">
            <a:avLst/>
          </a:prstGeom>
          <a:noFill/>
        </p:spPr>
        <p:txBody>
          <a:bodyPr wrap="square" rtlCol="0">
            <a:spAutoFit/>
          </a:bodyPr>
          <a:lstStyle/>
          <a:p>
            <a:pPr algn="ctr"/>
            <a:r>
              <a:rPr lang="en-US" sz="1867" b="1" dirty="0">
                <a:solidFill>
                  <a:schemeClr val="accent1">
                    <a:lumMod val="75000"/>
                  </a:schemeClr>
                </a:solidFill>
                <a:latin typeface="Calibri" panose="020F0502020204030204" pitchFamily="34" charset="0"/>
                <a:cs typeface="Calibri" panose="020F0502020204030204" pitchFamily="34" charset="0"/>
              </a:rPr>
              <a:t>EOS </a:t>
            </a:r>
            <a:r>
              <a:rPr lang="en-US" sz="1867" dirty="0">
                <a:solidFill>
                  <a:schemeClr val="accent1">
                    <a:lumMod val="75000"/>
                  </a:schemeClr>
                </a:solidFill>
                <a:latin typeface="Calibri" panose="020F0502020204030204" pitchFamily="34" charset="0"/>
                <a:cs typeface="Calibri" panose="020F0502020204030204" pitchFamily="34" charset="0"/>
              </a:rPr>
              <a:t>| Optical Tomography </a:t>
            </a:r>
          </a:p>
          <a:p>
            <a:pPr algn="ctr"/>
            <a:r>
              <a:rPr lang="en-US" sz="1867" dirty="0">
                <a:solidFill>
                  <a:schemeClr val="accent1">
                    <a:lumMod val="75000"/>
                  </a:schemeClr>
                </a:solidFill>
                <a:latin typeface="Calibri" panose="020F0502020204030204" pitchFamily="34" charset="0"/>
                <a:cs typeface="Calibri" panose="020F0502020204030204" pitchFamily="34" charset="0"/>
              </a:rPr>
              <a:t>&amp; </a:t>
            </a:r>
            <a:r>
              <a:rPr lang="en-US" sz="1867" dirty="0" err="1">
                <a:solidFill>
                  <a:schemeClr val="accent1">
                    <a:lumMod val="75000"/>
                  </a:schemeClr>
                </a:solidFill>
                <a:latin typeface="Calibri" panose="020F0502020204030204" pitchFamily="34" charset="0"/>
                <a:cs typeface="Calibri" panose="020F0502020204030204" pitchFamily="34" charset="0"/>
              </a:rPr>
              <a:t>Meltpool</a:t>
            </a:r>
            <a:r>
              <a:rPr lang="en-US" sz="1867" dirty="0">
                <a:solidFill>
                  <a:schemeClr val="accent1">
                    <a:lumMod val="75000"/>
                  </a:schemeClr>
                </a:solidFill>
                <a:latin typeface="Calibri" panose="020F0502020204030204" pitchFamily="34" charset="0"/>
                <a:cs typeface="Calibri" panose="020F0502020204030204" pitchFamily="34" charset="0"/>
              </a:rPr>
              <a:t> Monitoring</a:t>
            </a:r>
          </a:p>
        </p:txBody>
      </p:sp>
      <p:sp>
        <p:nvSpPr>
          <p:cNvPr id="38" name="TextBox 37">
            <a:extLst>
              <a:ext uri="{FF2B5EF4-FFF2-40B4-BE49-F238E27FC236}">
                <a16:creationId xmlns:a16="http://schemas.microsoft.com/office/drawing/2014/main" id="{824D9977-07A8-7A4B-A667-737B1E95DCF9}"/>
              </a:ext>
            </a:extLst>
          </p:cNvPr>
          <p:cNvSpPr txBox="1"/>
          <p:nvPr/>
        </p:nvSpPr>
        <p:spPr>
          <a:xfrm>
            <a:off x="3254339" y="4740211"/>
            <a:ext cx="3365332" cy="666977"/>
          </a:xfrm>
          <a:prstGeom prst="rect">
            <a:avLst/>
          </a:prstGeom>
          <a:noFill/>
        </p:spPr>
        <p:txBody>
          <a:bodyPr wrap="square" rtlCol="0">
            <a:spAutoFit/>
          </a:bodyPr>
          <a:lstStyle/>
          <a:p>
            <a:pPr algn="ctr"/>
            <a:r>
              <a:rPr lang="en-US" sz="1867" b="1" dirty="0">
                <a:solidFill>
                  <a:schemeClr val="accent1">
                    <a:lumMod val="75000"/>
                  </a:schemeClr>
                </a:solidFill>
                <a:latin typeface="Calibri" panose="020F0502020204030204" pitchFamily="34" charset="0"/>
                <a:cs typeface="Calibri" panose="020F0502020204030204" pitchFamily="34" charset="0"/>
              </a:rPr>
              <a:t>ARCTOS </a:t>
            </a:r>
            <a:r>
              <a:rPr lang="en-US" sz="1867" dirty="0">
                <a:solidFill>
                  <a:schemeClr val="accent1">
                    <a:lumMod val="75000"/>
                  </a:schemeClr>
                </a:solidFill>
                <a:latin typeface="Calibri" panose="020F0502020204030204" pitchFamily="34" charset="0"/>
                <a:cs typeface="Calibri" panose="020F0502020204030204" pitchFamily="34" charset="0"/>
              </a:rPr>
              <a:t>|</a:t>
            </a:r>
            <a:r>
              <a:rPr lang="en-US" sz="1867" b="1" dirty="0">
                <a:solidFill>
                  <a:schemeClr val="accent1">
                    <a:lumMod val="75000"/>
                  </a:schemeClr>
                </a:solidFill>
                <a:latin typeface="Calibri" panose="020F0502020204030204" pitchFamily="34" charset="0"/>
                <a:cs typeface="Calibri" panose="020F0502020204030204" pitchFamily="34" charset="0"/>
              </a:rPr>
              <a:t> </a:t>
            </a:r>
            <a:r>
              <a:rPr lang="en-US" sz="1867" dirty="0">
                <a:solidFill>
                  <a:schemeClr val="accent1">
                    <a:lumMod val="75000"/>
                  </a:schemeClr>
                </a:solidFill>
                <a:latin typeface="Calibri" panose="020F0502020204030204" pitchFamily="34" charset="0"/>
                <a:cs typeface="Calibri" panose="020F0502020204030204" pitchFamily="34" charset="0"/>
              </a:rPr>
              <a:t>Thermal Tomography &amp; High-Speed Spatter Imaging</a:t>
            </a:r>
          </a:p>
        </p:txBody>
      </p:sp>
      <p:pic>
        <p:nvPicPr>
          <p:cNvPr id="40" name="Picture 39">
            <a:extLst>
              <a:ext uri="{FF2B5EF4-FFF2-40B4-BE49-F238E27FC236}">
                <a16:creationId xmlns:a16="http://schemas.microsoft.com/office/drawing/2014/main" id="{0C7F1BBB-7552-894E-9612-1B3B8661D37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980982" y="4280790"/>
            <a:ext cx="3641557" cy="1181759"/>
          </a:xfrm>
          <a:prstGeom prst="rect">
            <a:avLst/>
          </a:prstGeom>
        </p:spPr>
      </p:pic>
      <p:sp>
        <p:nvSpPr>
          <p:cNvPr id="2" name="Footer Placeholder 4">
            <a:extLst>
              <a:ext uri="{FF2B5EF4-FFF2-40B4-BE49-F238E27FC236}">
                <a16:creationId xmlns:a16="http://schemas.microsoft.com/office/drawing/2014/main" id="{1113465A-49B5-4E8D-91C6-B4F4955894CC}"/>
              </a:ext>
            </a:extLst>
          </p:cNvPr>
          <p:cNvSpPr>
            <a:spLocks noGrp="1"/>
          </p:cNvSpPr>
          <p:nvPr>
            <p:ph type="ftr" sz="quarter" idx="11"/>
          </p:nvPr>
        </p:nvSpPr>
        <p:spPr>
          <a:xfrm>
            <a:off x="3184236" y="6234645"/>
            <a:ext cx="5486400" cy="486833"/>
          </a:xfrm>
        </p:spPr>
        <p:txBody>
          <a:bodyPr/>
          <a:lstStyle/>
          <a:p>
            <a:r>
              <a:rPr lang="en-US" dirty="0"/>
              <a:t>Statement A: Approved for public release; distribution is unlimited.</a:t>
            </a:r>
          </a:p>
        </p:txBody>
      </p:sp>
    </p:spTree>
    <p:extLst>
      <p:ext uri="{BB962C8B-B14F-4D97-AF65-F5344CB8AC3E}">
        <p14:creationId xmlns:p14="http://schemas.microsoft.com/office/powerpoint/2010/main" val="112648556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8037FDA-523F-4E4F-9ACD-08A0A13DE052}"/>
              </a:ext>
            </a:extLst>
          </p:cNvPr>
          <p:cNvSpPr/>
          <p:nvPr/>
        </p:nvSpPr>
        <p:spPr>
          <a:xfrm>
            <a:off x="6900086" y="3676769"/>
            <a:ext cx="4702405" cy="198896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3415178A-15F0-8540-B434-D62B70423EE9}"/>
              </a:ext>
            </a:extLst>
          </p:cNvPr>
          <p:cNvSpPr/>
          <p:nvPr/>
        </p:nvSpPr>
        <p:spPr>
          <a:xfrm>
            <a:off x="589510" y="4931397"/>
            <a:ext cx="11012981" cy="734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EEBB94EC-BD11-2241-B6FF-F705AEBB88D5}"/>
              </a:ext>
            </a:extLst>
          </p:cNvPr>
          <p:cNvSpPr/>
          <p:nvPr/>
        </p:nvSpPr>
        <p:spPr>
          <a:xfrm>
            <a:off x="2555701" y="3676769"/>
            <a:ext cx="4344385" cy="1988961"/>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38">
            <a:extLst>
              <a:ext uri="{FF2B5EF4-FFF2-40B4-BE49-F238E27FC236}">
                <a16:creationId xmlns:a16="http://schemas.microsoft.com/office/drawing/2014/main" id="{27B5017A-6863-434B-88CE-C459BD960BC6}"/>
              </a:ext>
            </a:extLst>
          </p:cNvPr>
          <p:cNvSpPr/>
          <p:nvPr/>
        </p:nvSpPr>
        <p:spPr>
          <a:xfrm>
            <a:off x="589510" y="4197060"/>
            <a:ext cx="11012981" cy="734336"/>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506" name="Slide Number Placeholder 3"/>
          <p:cNvSpPr>
            <a:spLocks noGrp="1"/>
          </p:cNvSpPr>
          <p:nvPr>
            <p:ph type="sldNum" sz="quarter" idx="10"/>
          </p:nvPr>
        </p:nvSpPr>
        <p:spPr bwMode="auto">
          <a:xfrm>
            <a:off x="76200" y="6444668"/>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32" indent="-285744" eaLnBrk="0" hangingPunct="0">
              <a:defRPr sz="2000" b="1">
                <a:solidFill>
                  <a:srgbClr val="000099"/>
                </a:solidFill>
                <a:latin typeface="Calibri" panose="020F0502020204030204" pitchFamily="34" charset="0"/>
              </a:defRPr>
            </a:lvl2pPr>
            <a:lvl3pPr marL="1142971" indent="-228594" eaLnBrk="0" hangingPunct="0">
              <a:defRPr sz="2000" b="1">
                <a:solidFill>
                  <a:srgbClr val="000099"/>
                </a:solidFill>
                <a:latin typeface="Calibri" panose="020F0502020204030204" pitchFamily="34" charset="0"/>
              </a:defRPr>
            </a:lvl3pPr>
            <a:lvl4pPr marL="1600160" indent="-228594" eaLnBrk="0" hangingPunct="0">
              <a:defRPr sz="2000" b="1">
                <a:solidFill>
                  <a:srgbClr val="000099"/>
                </a:solidFill>
                <a:latin typeface="Calibri" panose="020F0502020204030204" pitchFamily="34" charset="0"/>
              </a:defRPr>
            </a:lvl4pPr>
            <a:lvl5pPr marL="2057349" indent="-228594" eaLnBrk="0" hangingPunct="0">
              <a:defRPr sz="2000" b="1">
                <a:solidFill>
                  <a:srgbClr val="000099"/>
                </a:solidFill>
                <a:latin typeface="Calibri" panose="020F0502020204030204" pitchFamily="34" charset="0"/>
              </a:defRPr>
            </a:lvl5pPr>
            <a:lvl6pPr marL="2514537" indent="-228594" eaLnBrk="0" fontAlgn="base" hangingPunct="0">
              <a:spcBef>
                <a:spcPct val="0"/>
              </a:spcBef>
              <a:spcAft>
                <a:spcPct val="0"/>
              </a:spcAft>
              <a:defRPr sz="2000" b="1">
                <a:solidFill>
                  <a:srgbClr val="000099"/>
                </a:solidFill>
                <a:latin typeface="Calibri" panose="020F0502020204030204" pitchFamily="34" charset="0"/>
              </a:defRPr>
            </a:lvl6pPr>
            <a:lvl7pPr marL="2971726" indent="-228594" eaLnBrk="0" fontAlgn="base" hangingPunct="0">
              <a:spcBef>
                <a:spcPct val="0"/>
              </a:spcBef>
              <a:spcAft>
                <a:spcPct val="0"/>
              </a:spcAft>
              <a:defRPr sz="2000" b="1">
                <a:solidFill>
                  <a:srgbClr val="000099"/>
                </a:solidFill>
                <a:latin typeface="Calibri" panose="020F0502020204030204" pitchFamily="34" charset="0"/>
              </a:defRPr>
            </a:lvl7pPr>
            <a:lvl8pPr marL="3428914" indent="-228594" eaLnBrk="0" fontAlgn="base" hangingPunct="0">
              <a:spcBef>
                <a:spcPct val="0"/>
              </a:spcBef>
              <a:spcAft>
                <a:spcPct val="0"/>
              </a:spcAft>
              <a:defRPr sz="2000" b="1">
                <a:solidFill>
                  <a:srgbClr val="000099"/>
                </a:solidFill>
                <a:latin typeface="Calibri" panose="020F0502020204030204" pitchFamily="34" charset="0"/>
              </a:defRPr>
            </a:lvl8pPr>
            <a:lvl9pPr marL="3886103" indent="-228594"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44D714AD-D994-4606-A6A7-E0BD58956995}" type="slidenum">
              <a:rPr lang="en-US" altLang="en-US" sz="1400">
                <a:solidFill>
                  <a:srgbClr val="404040"/>
                </a:solidFill>
              </a:rPr>
              <a:pPr algn="l" eaLnBrk="1" hangingPunct="1"/>
              <a:t>45</a:t>
            </a:fld>
            <a:endParaRPr lang="en-US" altLang="en-US" sz="1400" dirty="0">
              <a:solidFill>
                <a:srgbClr val="404040"/>
              </a:solidFill>
            </a:endParaRPr>
          </a:p>
        </p:txBody>
      </p:sp>
      <p:sp>
        <p:nvSpPr>
          <p:cNvPr id="9221" name="Text Box 4"/>
          <p:cNvSpPr txBox="1">
            <a:spLocks noChangeArrowheads="1"/>
          </p:cNvSpPr>
          <p:nvPr/>
        </p:nvSpPr>
        <p:spPr bwMode="auto">
          <a:xfrm>
            <a:off x="1812927" y="603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800" b="0">
              <a:solidFill>
                <a:schemeClr val="tx1"/>
              </a:solidFill>
            </a:endParaRPr>
          </a:p>
        </p:txBody>
      </p:sp>
      <p:sp>
        <p:nvSpPr>
          <p:cNvPr id="9222" name="Text Box 5"/>
          <p:cNvSpPr txBox="1">
            <a:spLocks noChangeArrowheads="1"/>
          </p:cNvSpPr>
          <p:nvPr/>
        </p:nvSpPr>
        <p:spPr bwMode="auto">
          <a:xfrm>
            <a:off x="176464" y="198088"/>
            <a:ext cx="11839073"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733" dirty="0">
                <a:solidFill>
                  <a:srgbClr val="000000"/>
                </a:solidFill>
              </a:rPr>
              <a:t>There are many different in situ process monitoring technologies which observe different physical phenomena.</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03" y="5671699"/>
            <a:ext cx="2372603" cy="1186301"/>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9508" y="5836666"/>
            <a:ext cx="934513" cy="934511"/>
          </a:xfrm>
          <a:prstGeom prst="rect">
            <a:avLst/>
          </a:prstGeom>
        </p:spPr>
      </p:pic>
      <p:sp>
        <p:nvSpPr>
          <p:cNvPr id="3" name="TextBox 2">
            <a:extLst>
              <a:ext uri="{FF2B5EF4-FFF2-40B4-BE49-F238E27FC236}">
                <a16:creationId xmlns:a16="http://schemas.microsoft.com/office/drawing/2014/main" id="{EDA554F3-C6F2-7942-8284-B9864F1EDC74}"/>
              </a:ext>
            </a:extLst>
          </p:cNvPr>
          <p:cNvSpPr txBox="1"/>
          <p:nvPr/>
        </p:nvSpPr>
        <p:spPr>
          <a:xfrm>
            <a:off x="7583091" y="1550238"/>
            <a:ext cx="4255928" cy="461665"/>
          </a:xfrm>
          <a:prstGeom prst="rect">
            <a:avLst/>
          </a:prstGeom>
          <a:noFill/>
        </p:spPr>
        <p:txBody>
          <a:bodyPr wrap="square" rtlCol="0">
            <a:spAutoFit/>
          </a:bodyPr>
          <a:lstStyle/>
          <a:p>
            <a:r>
              <a:rPr lang="en-US" sz="2400" b="1" dirty="0">
                <a:solidFill>
                  <a:schemeClr val="accent1">
                    <a:lumMod val="75000"/>
                  </a:schemeClr>
                </a:solidFill>
              </a:rPr>
              <a:t>Ultrasonic Frequency Spectrum</a:t>
            </a:r>
          </a:p>
        </p:txBody>
      </p:sp>
      <p:sp>
        <p:nvSpPr>
          <p:cNvPr id="18" name="TextBox 17">
            <a:extLst>
              <a:ext uri="{FF2B5EF4-FFF2-40B4-BE49-F238E27FC236}">
                <a16:creationId xmlns:a16="http://schemas.microsoft.com/office/drawing/2014/main" id="{47ACC426-252B-EB4C-84CE-EC0CC7776F62}"/>
              </a:ext>
            </a:extLst>
          </p:cNvPr>
          <p:cNvSpPr txBox="1"/>
          <p:nvPr/>
        </p:nvSpPr>
        <p:spPr>
          <a:xfrm>
            <a:off x="411500" y="1550238"/>
            <a:ext cx="5037221" cy="461665"/>
          </a:xfrm>
          <a:prstGeom prst="rect">
            <a:avLst/>
          </a:prstGeom>
          <a:noFill/>
        </p:spPr>
        <p:txBody>
          <a:bodyPr wrap="square" rtlCol="0">
            <a:spAutoFit/>
          </a:bodyPr>
          <a:lstStyle/>
          <a:p>
            <a:r>
              <a:rPr lang="en-US" sz="2400" b="1" dirty="0">
                <a:solidFill>
                  <a:schemeClr val="accent1">
                    <a:lumMod val="75000"/>
                  </a:schemeClr>
                </a:solidFill>
              </a:rPr>
              <a:t>Electromagnetic Frequency Spectrum</a:t>
            </a:r>
          </a:p>
        </p:txBody>
      </p:sp>
      <p:sp>
        <p:nvSpPr>
          <p:cNvPr id="19" name="TextBox 18">
            <a:extLst>
              <a:ext uri="{FF2B5EF4-FFF2-40B4-BE49-F238E27FC236}">
                <a16:creationId xmlns:a16="http://schemas.microsoft.com/office/drawing/2014/main" id="{CB01216D-831C-164A-88C7-B7801CF3A4FF}"/>
              </a:ext>
            </a:extLst>
          </p:cNvPr>
          <p:cNvSpPr txBox="1"/>
          <p:nvPr/>
        </p:nvSpPr>
        <p:spPr>
          <a:xfrm>
            <a:off x="574736" y="4562417"/>
            <a:ext cx="1995739" cy="297454"/>
          </a:xfrm>
          <a:prstGeom prst="rect">
            <a:avLst/>
          </a:prstGeom>
          <a:noFill/>
        </p:spPr>
        <p:txBody>
          <a:bodyPr wrap="square" rtlCol="0">
            <a:spAutoFit/>
          </a:bodyPr>
          <a:lstStyle/>
          <a:p>
            <a:pPr algn="ctr"/>
            <a:r>
              <a:rPr lang="en-US" sz="1333" dirty="0">
                <a:solidFill>
                  <a:schemeClr val="accent1">
                    <a:lumMod val="75000"/>
                  </a:schemeClr>
                </a:solidFill>
              </a:rPr>
              <a:t>(No external excitation)</a:t>
            </a:r>
          </a:p>
        </p:txBody>
      </p:sp>
      <p:sp>
        <p:nvSpPr>
          <p:cNvPr id="20" name="TextBox 19">
            <a:extLst>
              <a:ext uri="{FF2B5EF4-FFF2-40B4-BE49-F238E27FC236}">
                <a16:creationId xmlns:a16="http://schemas.microsoft.com/office/drawing/2014/main" id="{149E21F3-A092-C24D-BACD-CF8830336A2A}"/>
              </a:ext>
            </a:extLst>
          </p:cNvPr>
          <p:cNvSpPr txBox="1"/>
          <p:nvPr/>
        </p:nvSpPr>
        <p:spPr>
          <a:xfrm>
            <a:off x="2752320" y="3689314"/>
            <a:ext cx="3951145" cy="461665"/>
          </a:xfrm>
          <a:prstGeom prst="rect">
            <a:avLst/>
          </a:prstGeom>
          <a:noFill/>
        </p:spPr>
        <p:txBody>
          <a:bodyPr wrap="square" rtlCol="0">
            <a:spAutoFit/>
          </a:bodyPr>
          <a:lstStyle/>
          <a:p>
            <a:r>
              <a:rPr lang="en-US" sz="2400" b="1" dirty="0">
                <a:solidFill>
                  <a:schemeClr val="accent1">
                    <a:lumMod val="75000"/>
                  </a:schemeClr>
                </a:solidFill>
              </a:rPr>
              <a:t>Monitor During Build Process</a:t>
            </a:r>
          </a:p>
        </p:txBody>
      </p:sp>
      <p:pic>
        <p:nvPicPr>
          <p:cNvPr id="6" name="Picture 5">
            <a:extLst>
              <a:ext uri="{FF2B5EF4-FFF2-40B4-BE49-F238E27FC236}">
                <a16:creationId xmlns:a16="http://schemas.microsoft.com/office/drawing/2014/main" id="{49A1AE0C-E8BB-DC4A-929F-942E6E197621}"/>
              </a:ext>
            </a:extLst>
          </p:cNvPr>
          <p:cNvPicPr>
            <a:picLocks noChangeAspect="1"/>
          </p:cNvPicPr>
          <p:nvPr/>
        </p:nvPicPr>
        <p:blipFill>
          <a:blip r:embed="rId5"/>
          <a:stretch>
            <a:fillRect/>
          </a:stretch>
        </p:blipFill>
        <p:spPr>
          <a:xfrm>
            <a:off x="7583091" y="2043172"/>
            <a:ext cx="3967168" cy="942785"/>
          </a:xfrm>
          <a:prstGeom prst="rect">
            <a:avLst/>
          </a:prstGeom>
        </p:spPr>
      </p:pic>
      <p:pic>
        <p:nvPicPr>
          <p:cNvPr id="12" name="Picture 11">
            <a:extLst>
              <a:ext uri="{FF2B5EF4-FFF2-40B4-BE49-F238E27FC236}">
                <a16:creationId xmlns:a16="http://schemas.microsoft.com/office/drawing/2014/main" id="{3BEEDE5C-C19E-2143-851C-247E1223B74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1500" y="2084614"/>
            <a:ext cx="6817549" cy="195769"/>
          </a:xfrm>
          <a:prstGeom prst="rect">
            <a:avLst/>
          </a:prstGeom>
        </p:spPr>
      </p:pic>
      <p:pic>
        <p:nvPicPr>
          <p:cNvPr id="21" name="Picture 20">
            <a:extLst>
              <a:ext uri="{FF2B5EF4-FFF2-40B4-BE49-F238E27FC236}">
                <a16:creationId xmlns:a16="http://schemas.microsoft.com/office/drawing/2014/main" id="{ACE997D1-7244-134B-8E07-76C62BD1E9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1500" y="2314437"/>
            <a:ext cx="6817549" cy="749423"/>
          </a:xfrm>
          <a:prstGeom prst="rect">
            <a:avLst/>
          </a:prstGeom>
        </p:spPr>
      </p:pic>
      <p:sp>
        <p:nvSpPr>
          <p:cNvPr id="23" name="Right Arrow 22">
            <a:extLst>
              <a:ext uri="{FF2B5EF4-FFF2-40B4-BE49-F238E27FC236}">
                <a16:creationId xmlns:a16="http://schemas.microsoft.com/office/drawing/2014/main" id="{CD45E84C-4BD4-5547-AE8D-E97DE06A9B65}"/>
              </a:ext>
            </a:extLst>
          </p:cNvPr>
          <p:cNvSpPr/>
          <p:nvPr/>
        </p:nvSpPr>
        <p:spPr>
          <a:xfrm rot="16200000">
            <a:off x="3962165" y="3079126"/>
            <a:ext cx="300883" cy="270345"/>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prstClr val="white"/>
              </a:solidFill>
              <a:latin typeface="Calibri" panose="020F0502020204030204"/>
            </a:endParaRPr>
          </a:p>
        </p:txBody>
      </p:sp>
      <p:sp>
        <p:nvSpPr>
          <p:cNvPr id="26" name="Right Arrow 25">
            <a:extLst>
              <a:ext uri="{FF2B5EF4-FFF2-40B4-BE49-F238E27FC236}">
                <a16:creationId xmlns:a16="http://schemas.microsoft.com/office/drawing/2014/main" id="{9EEED065-6BA0-2A41-B1A3-3B96F36DCF38}"/>
              </a:ext>
            </a:extLst>
          </p:cNvPr>
          <p:cNvSpPr/>
          <p:nvPr/>
        </p:nvSpPr>
        <p:spPr>
          <a:xfrm rot="16200000">
            <a:off x="4363229" y="3079128"/>
            <a:ext cx="300883" cy="270345"/>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prstClr val="white"/>
              </a:solidFill>
              <a:latin typeface="Calibri" panose="020F0502020204030204"/>
            </a:endParaRPr>
          </a:p>
        </p:txBody>
      </p:sp>
      <p:sp>
        <p:nvSpPr>
          <p:cNvPr id="27" name="Right Arrow 26">
            <a:extLst>
              <a:ext uri="{FF2B5EF4-FFF2-40B4-BE49-F238E27FC236}">
                <a16:creationId xmlns:a16="http://schemas.microsoft.com/office/drawing/2014/main" id="{DAC4416E-142C-4544-9A4E-04E9250C75D1}"/>
              </a:ext>
            </a:extLst>
          </p:cNvPr>
          <p:cNvSpPr/>
          <p:nvPr/>
        </p:nvSpPr>
        <p:spPr>
          <a:xfrm rot="16200000">
            <a:off x="5941104" y="3077206"/>
            <a:ext cx="300883" cy="270345"/>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prstClr val="white"/>
              </a:solidFill>
              <a:latin typeface="Calibri" panose="020F0502020204030204"/>
            </a:endParaRPr>
          </a:p>
        </p:txBody>
      </p:sp>
      <p:sp>
        <p:nvSpPr>
          <p:cNvPr id="28" name="Right Arrow 27">
            <a:extLst>
              <a:ext uri="{FF2B5EF4-FFF2-40B4-BE49-F238E27FC236}">
                <a16:creationId xmlns:a16="http://schemas.microsoft.com/office/drawing/2014/main" id="{8F42E7CD-46D9-264E-982B-7CBFAE681530}"/>
              </a:ext>
            </a:extLst>
          </p:cNvPr>
          <p:cNvSpPr/>
          <p:nvPr/>
        </p:nvSpPr>
        <p:spPr>
          <a:xfrm rot="16200000">
            <a:off x="10312977" y="3077205"/>
            <a:ext cx="300883" cy="270345"/>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dirty="0">
              <a:solidFill>
                <a:prstClr val="white"/>
              </a:solidFill>
              <a:latin typeface="Calibri" panose="020F0502020204030204"/>
            </a:endParaRPr>
          </a:p>
        </p:txBody>
      </p:sp>
      <p:sp>
        <p:nvSpPr>
          <p:cNvPr id="29" name="TextBox 28">
            <a:extLst>
              <a:ext uri="{FF2B5EF4-FFF2-40B4-BE49-F238E27FC236}">
                <a16:creationId xmlns:a16="http://schemas.microsoft.com/office/drawing/2014/main" id="{305976D7-32D2-8748-8C70-F90CE7986135}"/>
              </a:ext>
            </a:extLst>
          </p:cNvPr>
          <p:cNvSpPr txBox="1"/>
          <p:nvPr/>
        </p:nvSpPr>
        <p:spPr>
          <a:xfrm>
            <a:off x="7079096" y="3690694"/>
            <a:ext cx="4344385" cy="461665"/>
          </a:xfrm>
          <a:prstGeom prst="rect">
            <a:avLst/>
          </a:prstGeom>
          <a:noFill/>
        </p:spPr>
        <p:txBody>
          <a:bodyPr wrap="square" rtlCol="0">
            <a:spAutoFit/>
          </a:bodyPr>
          <a:lstStyle/>
          <a:p>
            <a:r>
              <a:rPr lang="en-US" sz="2400" b="1" dirty="0">
                <a:solidFill>
                  <a:schemeClr val="accent1">
                    <a:lumMod val="75000"/>
                  </a:schemeClr>
                </a:solidFill>
              </a:rPr>
              <a:t>Inspection Between Build Layers</a:t>
            </a:r>
          </a:p>
        </p:txBody>
      </p:sp>
      <p:sp>
        <p:nvSpPr>
          <p:cNvPr id="30" name="TextBox 29">
            <a:extLst>
              <a:ext uri="{FF2B5EF4-FFF2-40B4-BE49-F238E27FC236}">
                <a16:creationId xmlns:a16="http://schemas.microsoft.com/office/drawing/2014/main" id="{D3AC1378-8916-F34B-90EF-D4D14E371DC3}"/>
              </a:ext>
            </a:extLst>
          </p:cNvPr>
          <p:cNvSpPr txBox="1"/>
          <p:nvPr/>
        </p:nvSpPr>
        <p:spPr>
          <a:xfrm>
            <a:off x="973645" y="4197059"/>
            <a:ext cx="1197920" cy="461665"/>
          </a:xfrm>
          <a:prstGeom prst="rect">
            <a:avLst/>
          </a:prstGeom>
          <a:noFill/>
        </p:spPr>
        <p:txBody>
          <a:bodyPr wrap="square" rtlCol="0">
            <a:spAutoFit/>
          </a:bodyPr>
          <a:lstStyle/>
          <a:p>
            <a:pPr algn="ctr"/>
            <a:r>
              <a:rPr lang="en-US" sz="2400" b="1" dirty="0">
                <a:solidFill>
                  <a:schemeClr val="accent1">
                    <a:lumMod val="75000"/>
                  </a:schemeClr>
                </a:solidFill>
              </a:rPr>
              <a:t>Passive</a:t>
            </a:r>
          </a:p>
        </p:txBody>
      </p:sp>
      <p:sp>
        <p:nvSpPr>
          <p:cNvPr id="31" name="TextBox 30">
            <a:extLst>
              <a:ext uri="{FF2B5EF4-FFF2-40B4-BE49-F238E27FC236}">
                <a16:creationId xmlns:a16="http://schemas.microsoft.com/office/drawing/2014/main" id="{60D15B0C-8CD3-7040-8886-B4CC92D99948}"/>
              </a:ext>
            </a:extLst>
          </p:cNvPr>
          <p:cNvSpPr txBox="1"/>
          <p:nvPr/>
        </p:nvSpPr>
        <p:spPr>
          <a:xfrm>
            <a:off x="798302" y="5297597"/>
            <a:ext cx="1548605" cy="297454"/>
          </a:xfrm>
          <a:prstGeom prst="rect">
            <a:avLst/>
          </a:prstGeom>
          <a:noFill/>
        </p:spPr>
        <p:txBody>
          <a:bodyPr wrap="square" rtlCol="0">
            <a:spAutoFit/>
          </a:bodyPr>
          <a:lstStyle/>
          <a:p>
            <a:pPr algn="ctr"/>
            <a:r>
              <a:rPr lang="en-US" sz="1333" dirty="0">
                <a:solidFill>
                  <a:schemeClr val="accent1">
                    <a:lumMod val="75000"/>
                  </a:schemeClr>
                </a:solidFill>
              </a:rPr>
              <a:t>(Added excitation)</a:t>
            </a:r>
          </a:p>
        </p:txBody>
      </p:sp>
      <p:sp>
        <p:nvSpPr>
          <p:cNvPr id="32" name="TextBox 31">
            <a:extLst>
              <a:ext uri="{FF2B5EF4-FFF2-40B4-BE49-F238E27FC236}">
                <a16:creationId xmlns:a16="http://schemas.microsoft.com/office/drawing/2014/main" id="{6ED6ECCF-FB03-E74A-81A4-6B117AD5C140}"/>
              </a:ext>
            </a:extLst>
          </p:cNvPr>
          <p:cNvSpPr txBox="1"/>
          <p:nvPr/>
        </p:nvSpPr>
        <p:spPr>
          <a:xfrm>
            <a:off x="1056967" y="4928617"/>
            <a:ext cx="1031276" cy="461665"/>
          </a:xfrm>
          <a:prstGeom prst="rect">
            <a:avLst/>
          </a:prstGeom>
          <a:noFill/>
        </p:spPr>
        <p:txBody>
          <a:bodyPr wrap="square" rtlCol="0">
            <a:spAutoFit/>
          </a:bodyPr>
          <a:lstStyle/>
          <a:p>
            <a:pPr algn="ctr"/>
            <a:r>
              <a:rPr lang="en-US" sz="2400" b="1" dirty="0">
                <a:solidFill>
                  <a:schemeClr val="accent1">
                    <a:lumMod val="75000"/>
                  </a:schemeClr>
                </a:solidFill>
              </a:rPr>
              <a:t>Active</a:t>
            </a:r>
          </a:p>
        </p:txBody>
      </p:sp>
      <p:sp>
        <p:nvSpPr>
          <p:cNvPr id="14" name="TextBox 13">
            <a:extLst>
              <a:ext uri="{FF2B5EF4-FFF2-40B4-BE49-F238E27FC236}">
                <a16:creationId xmlns:a16="http://schemas.microsoft.com/office/drawing/2014/main" id="{ACB7E65A-DD94-0740-8DFD-3B5D9A17AC69}"/>
              </a:ext>
            </a:extLst>
          </p:cNvPr>
          <p:cNvSpPr txBox="1"/>
          <p:nvPr/>
        </p:nvSpPr>
        <p:spPr>
          <a:xfrm>
            <a:off x="3571883" y="4254641"/>
            <a:ext cx="2153920" cy="584775"/>
          </a:xfrm>
          <a:prstGeom prst="rect">
            <a:avLst/>
          </a:prstGeom>
          <a:noFill/>
        </p:spPr>
        <p:txBody>
          <a:bodyPr wrap="square" rtlCol="0">
            <a:spAutoFit/>
          </a:bodyPr>
          <a:lstStyle/>
          <a:p>
            <a:pPr algn="ctr"/>
            <a:r>
              <a:rPr lang="en-US" sz="1600" dirty="0"/>
              <a:t>Infrared/near-IR </a:t>
            </a:r>
          </a:p>
          <a:p>
            <a:pPr algn="ctr"/>
            <a:r>
              <a:rPr lang="en-US" sz="1600" dirty="0"/>
              <a:t>melt pool monitoring</a:t>
            </a:r>
          </a:p>
        </p:txBody>
      </p:sp>
      <p:sp>
        <p:nvSpPr>
          <p:cNvPr id="33" name="TextBox 32">
            <a:extLst>
              <a:ext uri="{FF2B5EF4-FFF2-40B4-BE49-F238E27FC236}">
                <a16:creationId xmlns:a16="http://schemas.microsoft.com/office/drawing/2014/main" id="{08A28614-58C1-7449-94E8-A78F3576FCE8}"/>
              </a:ext>
            </a:extLst>
          </p:cNvPr>
          <p:cNvSpPr txBox="1"/>
          <p:nvPr/>
        </p:nvSpPr>
        <p:spPr>
          <a:xfrm>
            <a:off x="3571883" y="5051727"/>
            <a:ext cx="2153920" cy="338554"/>
          </a:xfrm>
          <a:prstGeom prst="rect">
            <a:avLst/>
          </a:prstGeom>
          <a:noFill/>
        </p:spPr>
        <p:txBody>
          <a:bodyPr wrap="square" rtlCol="0">
            <a:spAutoFit/>
          </a:bodyPr>
          <a:lstStyle/>
          <a:p>
            <a:pPr algn="ctr"/>
            <a:r>
              <a:rPr lang="en-US" sz="1600" dirty="0"/>
              <a:t>-</a:t>
            </a:r>
          </a:p>
        </p:txBody>
      </p:sp>
      <p:sp>
        <p:nvSpPr>
          <p:cNvPr id="34" name="TextBox 33">
            <a:extLst>
              <a:ext uri="{FF2B5EF4-FFF2-40B4-BE49-F238E27FC236}">
                <a16:creationId xmlns:a16="http://schemas.microsoft.com/office/drawing/2014/main" id="{D578C357-7484-1645-85EF-476971D4D7EA}"/>
              </a:ext>
            </a:extLst>
          </p:cNvPr>
          <p:cNvSpPr txBox="1"/>
          <p:nvPr/>
        </p:nvSpPr>
        <p:spPr>
          <a:xfrm>
            <a:off x="8174327" y="4254642"/>
            <a:ext cx="2153920" cy="584775"/>
          </a:xfrm>
          <a:prstGeom prst="rect">
            <a:avLst/>
          </a:prstGeom>
          <a:noFill/>
        </p:spPr>
        <p:txBody>
          <a:bodyPr wrap="square" rtlCol="0">
            <a:spAutoFit/>
          </a:bodyPr>
          <a:lstStyle/>
          <a:p>
            <a:pPr algn="ctr"/>
            <a:r>
              <a:rPr lang="en-US" sz="1600" dirty="0"/>
              <a:t>Visual</a:t>
            </a:r>
          </a:p>
          <a:p>
            <a:pPr algn="ctr"/>
            <a:r>
              <a:rPr lang="en-US" sz="1600" dirty="0"/>
              <a:t>Laser profilometry</a:t>
            </a:r>
          </a:p>
        </p:txBody>
      </p:sp>
      <p:sp>
        <p:nvSpPr>
          <p:cNvPr id="35" name="TextBox 34">
            <a:extLst>
              <a:ext uri="{FF2B5EF4-FFF2-40B4-BE49-F238E27FC236}">
                <a16:creationId xmlns:a16="http://schemas.microsoft.com/office/drawing/2014/main" id="{7F1B7A5A-8306-CD47-8F88-B692C219AA2F}"/>
              </a:ext>
            </a:extLst>
          </p:cNvPr>
          <p:cNvSpPr txBox="1"/>
          <p:nvPr/>
        </p:nvSpPr>
        <p:spPr>
          <a:xfrm>
            <a:off x="8174327" y="4959246"/>
            <a:ext cx="2153920" cy="584775"/>
          </a:xfrm>
          <a:prstGeom prst="rect">
            <a:avLst/>
          </a:prstGeom>
          <a:noFill/>
        </p:spPr>
        <p:txBody>
          <a:bodyPr wrap="square" rtlCol="0">
            <a:spAutoFit/>
          </a:bodyPr>
          <a:lstStyle/>
          <a:p>
            <a:pPr algn="ctr"/>
            <a:r>
              <a:rPr lang="en-US" sz="1600" dirty="0"/>
              <a:t>Laser ultrasonic</a:t>
            </a:r>
          </a:p>
          <a:p>
            <a:pPr algn="ctr"/>
            <a:r>
              <a:rPr lang="en-US" sz="1600" dirty="0"/>
              <a:t>X-ray</a:t>
            </a:r>
          </a:p>
        </p:txBody>
      </p:sp>
      <p:sp>
        <p:nvSpPr>
          <p:cNvPr id="36" name="Right Arrow 35">
            <a:extLst>
              <a:ext uri="{FF2B5EF4-FFF2-40B4-BE49-F238E27FC236}">
                <a16:creationId xmlns:a16="http://schemas.microsoft.com/office/drawing/2014/main" id="{96103952-9584-4844-A661-94E121AF3D6C}"/>
              </a:ext>
            </a:extLst>
          </p:cNvPr>
          <p:cNvSpPr/>
          <p:nvPr/>
        </p:nvSpPr>
        <p:spPr>
          <a:xfrm rot="16200000">
            <a:off x="8965680" y="3081625"/>
            <a:ext cx="300883" cy="270345"/>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dirty="0">
              <a:solidFill>
                <a:prstClr val="white"/>
              </a:solidFill>
              <a:latin typeface="Calibri" panose="020F0502020204030204"/>
            </a:endParaRPr>
          </a:p>
        </p:txBody>
      </p:sp>
      <p:sp>
        <p:nvSpPr>
          <p:cNvPr id="2" name="Footer Placeholder 4">
            <a:extLst>
              <a:ext uri="{FF2B5EF4-FFF2-40B4-BE49-F238E27FC236}">
                <a16:creationId xmlns:a16="http://schemas.microsoft.com/office/drawing/2014/main" id="{F4D51632-A99C-18A9-93CA-377EF3F458AD}"/>
              </a:ext>
            </a:extLst>
          </p:cNvPr>
          <p:cNvSpPr>
            <a:spLocks noGrp="1"/>
          </p:cNvSpPr>
          <p:nvPr>
            <p:ph type="ftr" sz="quarter" idx="11"/>
          </p:nvPr>
        </p:nvSpPr>
        <p:spPr>
          <a:xfrm>
            <a:off x="3184236" y="6234645"/>
            <a:ext cx="5486400" cy="486833"/>
          </a:xfrm>
        </p:spPr>
        <p:txBody>
          <a:bodyPr/>
          <a:lstStyle/>
          <a:p>
            <a:r>
              <a:rPr lang="en-US" dirty="0"/>
              <a:t>Statement A: Approved for public release; distribution is unlimited.</a:t>
            </a:r>
          </a:p>
        </p:txBody>
      </p:sp>
    </p:spTree>
    <p:extLst>
      <p:ext uri="{BB962C8B-B14F-4D97-AF65-F5344CB8AC3E}">
        <p14:creationId xmlns:p14="http://schemas.microsoft.com/office/powerpoint/2010/main" val="11509494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77F5BD8-D0A3-C64B-9215-02F8E917F4F7}"/>
              </a:ext>
            </a:extLst>
          </p:cNvPr>
          <p:cNvSpPr/>
          <p:nvPr/>
        </p:nvSpPr>
        <p:spPr>
          <a:xfrm>
            <a:off x="413118" y="1936875"/>
            <a:ext cx="11460124" cy="2137845"/>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DC142A96-2568-6343-967B-91EDEC1244C3}"/>
              </a:ext>
            </a:extLst>
          </p:cNvPr>
          <p:cNvSpPr/>
          <p:nvPr/>
        </p:nvSpPr>
        <p:spPr>
          <a:xfrm>
            <a:off x="413117" y="4074720"/>
            <a:ext cx="11460124" cy="1596979"/>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506" name="Slide Number Placeholder 3"/>
          <p:cNvSpPr>
            <a:spLocks noGrp="1"/>
          </p:cNvSpPr>
          <p:nvPr>
            <p:ph type="sldNum" sz="quarter" idx="10"/>
          </p:nvPr>
        </p:nvSpPr>
        <p:spPr bwMode="auto">
          <a:xfrm>
            <a:off x="76200" y="6444668"/>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32" indent="-285744" eaLnBrk="0" hangingPunct="0">
              <a:defRPr sz="2000" b="1">
                <a:solidFill>
                  <a:srgbClr val="000099"/>
                </a:solidFill>
                <a:latin typeface="Calibri" panose="020F0502020204030204" pitchFamily="34" charset="0"/>
              </a:defRPr>
            </a:lvl2pPr>
            <a:lvl3pPr marL="1142971" indent="-228594" eaLnBrk="0" hangingPunct="0">
              <a:defRPr sz="2000" b="1">
                <a:solidFill>
                  <a:srgbClr val="000099"/>
                </a:solidFill>
                <a:latin typeface="Calibri" panose="020F0502020204030204" pitchFamily="34" charset="0"/>
              </a:defRPr>
            </a:lvl3pPr>
            <a:lvl4pPr marL="1600160" indent="-228594" eaLnBrk="0" hangingPunct="0">
              <a:defRPr sz="2000" b="1">
                <a:solidFill>
                  <a:srgbClr val="000099"/>
                </a:solidFill>
                <a:latin typeface="Calibri" panose="020F0502020204030204" pitchFamily="34" charset="0"/>
              </a:defRPr>
            </a:lvl4pPr>
            <a:lvl5pPr marL="2057349" indent="-228594" eaLnBrk="0" hangingPunct="0">
              <a:defRPr sz="2000" b="1">
                <a:solidFill>
                  <a:srgbClr val="000099"/>
                </a:solidFill>
                <a:latin typeface="Calibri" panose="020F0502020204030204" pitchFamily="34" charset="0"/>
              </a:defRPr>
            </a:lvl5pPr>
            <a:lvl6pPr marL="2514537" indent="-228594" eaLnBrk="0" fontAlgn="base" hangingPunct="0">
              <a:spcBef>
                <a:spcPct val="0"/>
              </a:spcBef>
              <a:spcAft>
                <a:spcPct val="0"/>
              </a:spcAft>
              <a:defRPr sz="2000" b="1">
                <a:solidFill>
                  <a:srgbClr val="000099"/>
                </a:solidFill>
                <a:latin typeface="Calibri" panose="020F0502020204030204" pitchFamily="34" charset="0"/>
              </a:defRPr>
            </a:lvl6pPr>
            <a:lvl7pPr marL="2971726" indent="-228594" eaLnBrk="0" fontAlgn="base" hangingPunct="0">
              <a:spcBef>
                <a:spcPct val="0"/>
              </a:spcBef>
              <a:spcAft>
                <a:spcPct val="0"/>
              </a:spcAft>
              <a:defRPr sz="2000" b="1">
                <a:solidFill>
                  <a:srgbClr val="000099"/>
                </a:solidFill>
                <a:latin typeface="Calibri" panose="020F0502020204030204" pitchFamily="34" charset="0"/>
              </a:defRPr>
            </a:lvl7pPr>
            <a:lvl8pPr marL="3428914" indent="-228594" eaLnBrk="0" fontAlgn="base" hangingPunct="0">
              <a:spcBef>
                <a:spcPct val="0"/>
              </a:spcBef>
              <a:spcAft>
                <a:spcPct val="0"/>
              </a:spcAft>
              <a:defRPr sz="2000" b="1">
                <a:solidFill>
                  <a:srgbClr val="000099"/>
                </a:solidFill>
                <a:latin typeface="Calibri" panose="020F0502020204030204" pitchFamily="34" charset="0"/>
              </a:defRPr>
            </a:lvl8pPr>
            <a:lvl9pPr marL="3886103" indent="-228594"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44D714AD-D994-4606-A6A7-E0BD58956995}" type="slidenum">
              <a:rPr lang="en-US" altLang="en-US" sz="1400">
                <a:solidFill>
                  <a:srgbClr val="404040"/>
                </a:solidFill>
              </a:rPr>
              <a:pPr algn="l" eaLnBrk="1" hangingPunct="1"/>
              <a:t>46</a:t>
            </a:fld>
            <a:endParaRPr lang="en-US" altLang="en-US" sz="1400" dirty="0">
              <a:solidFill>
                <a:srgbClr val="404040"/>
              </a:solidFill>
            </a:endParaRPr>
          </a:p>
        </p:txBody>
      </p:sp>
      <p:sp>
        <p:nvSpPr>
          <p:cNvPr id="9221" name="Text Box 4"/>
          <p:cNvSpPr txBox="1">
            <a:spLocks noChangeArrowheads="1"/>
          </p:cNvSpPr>
          <p:nvPr/>
        </p:nvSpPr>
        <p:spPr bwMode="auto">
          <a:xfrm>
            <a:off x="1812927" y="603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800" b="0">
              <a:solidFill>
                <a:schemeClr val="tx1"/>
              </a:solidFill>
            </a:endParaRPr>
          </a:p>
        </p:txBody>
      </p:sp>
      <p:sp>
        <p:nvSpPr>
          <p:cNvPr id="9222" name="Text Box 5"/>
          <p:cNvSpPr txBox="1">
            <a:spLocks noChangeArrowheads="1"/>
          </p:cNvSpPr>
          <p:nvPr/>
        </p:nvSpPr>
        <p:spPr bwMode="auto">
          <a:xfrm>
            <a:off x="176464" y="198088"/>
            <a:ext cx="11839073"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733" dirty="0">
                <a:solidFill>
                  <a:srgbClr val="000000"/>
                </a:solidFill>
              </a:rPr>
              <a:t>There are also different additive manufacturing technologies that can be monitored.</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03" y="5671699"/>
            <a:ext cx="2372603" cy="1186301"/>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9508" y="5836666"/>
            <a:ext cx="934513" cy="934511"/>
          </a:xfrm>
          <a:prstGeom prst="rect">
            <a:avLst/>
          </a:prstGeom>
        </p:spPr>
      </p:pic>
      <p:sp>
        <p:nvSpPr>
          <p:cNvPr id="18" name="TextBox 17">
            <a:extLst>
              <a:ext uri="{FF2B5EF4-FFF2-40B4-BE49-F238E27FC236}">
                <a16:creationId xmlns:a16="http://schemas.microsoft.com/office/drawing/2014/main" id="{47ACC426-252B-EB4C-84CE-EC0CC7776F62}"/>
              </a:ext>
            </a:extLst>
          </p:cNvPr>
          <p:cNvSpPr txBox="1"/>
          <p:nvPr/>
        </p:nvSpPr>
        <p:spPr>
          <a:xfrm>
            <a:off x="3161471" y="1470231"/>
            <a:ext cx="2934527" cy="461665"/>
          </a:xfrm>
          <a:prstGeom prst="rect">
            <a:avLst/>
          </a:prstGeom>
          <a:noFill/>
        </p:spPr>
        <p:txBody>
          <a:bodyPr wrap="square" rtlCol="0">
            <a:spAutoFit/>
          </a:bodyPr>
          <a:lstStyle/>
          <a:p>
            <a:r>
              <a:rPr lang="en-US" sz="2400" b="1" u="sng" dirty="0">
                <a:solidFill>
                  <a:schemeClr val="accent1">
                    <a:lumMod val="75000"/>
                  </a:schemeClr>
                </a:solidFill>
              </a:rPr>
              <a:t>Powder Bed Systems</a:t>
            </a:r>
          </a:p>
        </p:txBody>
      </p:sp>
      <p:sp>
        <p:nvSpPr>
          <p:cNvPr id="20" name="TextBox 19">
            <a:extLst>
              <a:ext uri="{FF2B5EF4-FFF2-40B4-BE49-F238E27FC236}">
                <a16:creationId xmlns:a16="http://schemas.microsoft.com/office/drawing/2014/main" id="{149E21F3-A092-C24D-BACD-CF8830336A2A}"/>
              </a:ext>
            </a:extLst>
          </p:cNvPr>
          <p:cNvSpPr txBox="1"/>
          <p:nvPr/>
        </p:nvSpPr>
        <p:spPr>
          <a:xfrm>
            <a:off x="486090" y="1990051"/>
            <a:ext cx="1520161" cy="461665"/>
          </a:xfrm>
          <a:prstGeom prst="rect">
            <a:avLst/>
          </a:prstGeom>
          <a:noFill/>
        </p:spPr>
        <p:txBody>
          <a:bodyPr wrap="square" rtlCol="0">
            <a:spAutoFit/>
          </a:bodyPr>
          <a:lstStyle/>
          <a:p>
            <a:r>
              <a:rPr lang="en-US" sz="2400" b="1" dirty="0">
                <a:solidFill>
                  <a:schemeClr val="accent1">
                    <a:lumMod val="75000"/>
                  </a:schemeClr>
                </a:solidFill>
              </a:rPr>
              <a:t>Process:</a:t>
            </a:r>
          </a:p>
        </p:txBody>
      </p:sp>
      <p:sp>
        <p:nvSpPr>
          <p:cNvPr id="29" name="TextBox 28">
            <a:extLst>
              <a:ext uri="{FF2B5EF4-FFF2-40B4-BE49-F238E27FC236}">
                <a16:creationId xmlns:a16="http://schemas.microsoft.com/office/drawing/2014/main" id="{305976D7-32D2-8748-8C70-F90CE7986135}"/>
              </a:ext>
            </a:extLst>
          </p:cNvPr>
          <p:cNvSpPr txBox="1"/>
          <p:nvPr/>
        </p:nvSpPr>
        <p:spPr>
          <a:xfrm>
            <a:off x="461039" y="4219198"/>
            <a:ext cx="2372604" cy="461665"/>
          </a:xfrm>
          <a:prstGeom prst="rect">
            <a:avLst/>
          </a:prstGeom>
          <a:noFill/>
        </p:spPr>
        <p:txBody>
          <a:bodyPr wrap="square" rtlCol="0">
            <a:spAutoFit/>
          </a:bodyPr>
          <a:lstStyle/>
          <a:p>
            <a:r>
              <a:rPr lang="en-US" sz="2400" b="1" dirty="0">
                <a:solidFill>
                  <a:schemeClr val="accent1">
                    <a:lumMod val="75000"/>
                  </a:schemeClr>
                </a:solidFill>
              </a:rPr>
              <a:t>Feedstock:</a:t>
            </a:r>
          </a:p>
        </p:txBody>
      </p:sp>
      <p:sp>
        <p:nvSpPr>
          <p:cNvPr id="36" name="TextBox 35">
            <a:extLst>
              <a:ext uri="{FF2B5EF4-FFF2-40B4-BE49-F238E27FC236}">
                <a16:creationId xmlns:a16="http://schemas.microsoft.com/office/drawing/2014/main" id="{0CD77831-1615-0047-9E88-BF001ECFDAAD}"/>
              </a:ext>
            </a:extLst>
          </p:cNvPr>
          <p:cNvSpPr txBox="1"/>
          <p:nvPr/>
        </p:nvSpPr>
        <p:spPr>
          <a:xfrm>
            <a:off x="7577458" y="1469061"/>
            <a:ext cx="2934527" cy="461665"/>
          </a:xfrm>
          <a:prstGeom prst="rect">
            <a:avLst/>
          </a:prstGeom>
          <a:noFill/>
        </p:spPr>
        <p:txBody>
          <a:bodyPr wrap="square" rtlCol="0">
            <a:spAutoFit/>
          </a:bodyPr>
          <a:lstStyle/>
          <a:p>
            <a:r>
              <a:rPr lang="en-US" sz="2400" b="1" u="sng" dirty="0">
                <a:solidFill>
                  <a:schemeClr val="accent1">
                    <a:lumMod val="75000"/>
                  </a:schemeClr>
                </a:solidFill>
              </a:rPr>
              <a:t>Freeform Fabrication</a:t>
            </a:r>
          </a:p>
        </p:txBody>
      </p:sp>
      <p:sp>
        <p:nvSpPr>
          <p:cNvPr id="2" name="TextBox 1">
            <a:extLst>
              <a:ext uri="{FF2B5EF4-FFF2-40B4-BE49-F238E27FC236}">
                <a16:creationId xmlns:a16="http://schemas.microsoft.com/office/drawing/2014/main" id="{E7077899-0DE4-1D47-91BF-BA7A9420CABE}"/>
              </a:ext>
            </a:extLst>
          </p:cNvPr>
          <p:cNvSpPr txBox="1"/>
          <p:nvPr/>
        </p:nvSpPr>
        <p:spPr>
          <a:xfrm>
            <a:off x="3048000" y="2200413"/>
            <a:ext cx="3450336" cy="954300"/>
          </a:xfrm>
          <a:prstGeom prst="rect">
            <a:avLst/>
          </a:prstGeom>
          <a:noFill/>
        </p:spPr>
        <p:txBody>
          <a:bodyPr wrap="square" rtlCol="0">
            <a:spAutoFit/>
          </a:bodyPr>
          <a:lstStyle/>
          <a:p>
            <a:r>
              <a:rPr lang="en-US" sz="1867" dirty="0"/>
              <a:t>Laser Powder Bed Fusion (L-PBF)</a:t>
            </a:r>
          </a:p>
          <a:p>
            <a:pPr algn="ctr"/>
            <a:r>
              <a:rPr lang="en-US" sz="1867" dirty="0"/>
              <a:t>Electron Beam Melting (EBM)</a:t>
            </a:r>
          </a:p>
          <a:p>
            <a:pPr algn="ctr"/>
            <a:r>
              <a:rPr lang="en-US" sz="1867" dirty="0"/>
              <a:t>Selective Laser Sintering (SLS)</a:t>
            </a:r>
          </a:p>
        </p:txBody>
      </p:sp>
      <p:sp>
        <p:nvSpPr>
          <p:cNvPr id="39" name="TextBox 38">
            <a:extLst>
              <a:ext uri="{FF2B5EF4-FFF2-40B4-BE49-F238E27FC236}">
                <a16:creationId xmlns:a16="http://schemas.microsoft.com/office/drawing/2014/main" id="{3D78CD3D-D636-2B4A-9F8E-3B9859B36FD4}"/>
              </a:ext>
            </a:extLst>
          </p:cNvPr>
          <p:cNvSpPr txBox="1"/>
          <p:nvPr/>
        </p:nvSpPr>
        <p:spPr>
          <a:xfrm>
            <a:off x="3048000" y="4219198"/>
            <a:ext cx="3450336" cy="1097865"/>
          </a:xfrm>
          <a:prstGeom prst="rect">
            <a:avLst/>
          </a:prstGeom>
          <a:noFill/>
        </p:spPr>
        <p:txBody>
          <a:bodyPr wrap="square" rtlCol="0">
            <a:spAutoFit/>
          </a:bodyPr>
          <a:lstStyle/>
          <a:p>
            <a:pPr algn="ctr"/>
            <a:r>
              <a:rPr lang="en-US" sz="1867" dirty="0"/>
              <a:t>Metals: Nickel alloys, copper alloys, titanium alloys, etc.</a:t>
            </a:r>
          </a:p>
          <a:p>
            <a:pPr algn="ctr"/>
            <a:endParaRPr lang="en-US" sz="933" dirty="0"/>
          </a:p>
          <a:p>
            <a:pPr algn="ctr"/>
            <a:r>
              <a:rPr lang="en-US" sz="1867" dirty="0"/>
              <a:t>Polymers: nylon, polyamide</a:t>
            </a:r>
          </a:p>
        </p:txBody>
      </p:sp>
      <p:sp>
        <p:nvSpPr>
          <p:cNvPr id="40" name="TextBox 39">
            <a:extLst>
              <a:ext uri="{FF2B5EF4-FFF2-40B4-BE49-F238E27FC236}">
                <a16:creationId xmlns:a16="http://schemas.microsoft.com/office/drawing/2014/main" id="{139B2BB5-5D7E-754A-B6A3-D9EBA3E932C8}"/>
              </a:ext>
            </a:extLst>
          </p:cNvPr>
          <p:cNvSpPr txBox="1"/>
          <p:nvPr/>
        </p:nvSpPr>
        <p:spPr>
          <a:xfrm>
            <a:off x="6643453" y="2153698"/>
            <a:ext cx="4612059" cy="1672509"/>
          </a:xfrm>
          <a:prstGeom prst="rect">
            <a:avLst/>
          </a:prstGeom>
          <a:noFill/>
        </p:spPr>
        <p:txBody>
          <a:bodyPr wrap="square" rtlCol="0">
            <a:spAutoFit/>
          </a:bodyPr>
          <a:lstStyle/>
          <a:p>
            <a:pPr algn="ctr"/>
            <a:r>
              <a:rPr lang="en-US" sz="1867" dirty="0"/>
              <a:t>Laser Directed Energy Deposition (DED)</a:t>
            </a:r>
          </a:p>
          <a:p>
            <a:pPr algn="ctr"/>
            <a:r>
              <a:rPr lang="en-US" sz="1867" dirty="0"/>
              <a:t>Electron Beam Free Form Fabrication (EBF</a:t>
            </a:r>
            <a:r>
              <a:rPr lang="en-US" sz="1867" baseline="30000" dirty="0"/>
              <a:t>3</a:t>
            </a:r>
            <a:r>
              <a:rPr lang="en-US" sz="1867" dirty="0"/>
              <a:t>)</a:t>
            </a:r>
          </a:p>
          <a:p>
            <a:pPr algn="ctr"/>
            <a:r>
              <a:rPr lang="en-US" sz="1867" dirty="0"/>
              <a:t>Rapid Plasma Deposition</a:t>
            </a:r>
          </a:p>
          <a:p>
            <a:pPr algn="ctr"/>
            <a:r>
              <a:rPr lang="en-US" sz="1867" dirty="0"/>
              <a:t>Additive Friction Stir Weld</a:t>
            </a:r>
          </a:p>
          <a:p>
            <a:pPr algn="ctr"/>
            <a:endParaRPr lang="en-US" sz="933" dirty="0"/>
          </a:p>
          <a:p>
            <a:pPr algn="ctr"/>
            <a:r>
              <a:rPr lang="en-US" sz="1867" dirty="0"/>
              <a:t>Fused Filament Fabrication (FFF)</a:t>
            </a:r>
          </a:p>
        </p:txBody>
      </p:sp>
      <p:sp>
        <p:nvSpPr>
          <p:cNvPr id="41" name="TextBox 40">
            <a:extLst>
              <a:ext uri="{FF2B5EF4-FFF2-40B4-BE49-F238E27FC236}">
                <a16:creationId xmlns:a16="http://schemas.microsoft.com/office/drawing/2014/main" id="{5C09FDFF-F45E-1047-8A1A-081FFF2A9668}"/>
              </a:ext>
            </a:extLst>
          </p:cNvPr>
          <p:cNvSpPr txBox="1"/>
          <p:nvPr/>
        </p:nvSpPr>
        <p:spPr>
          <a:xfrm>
            <a:off x="6966532" y="4219198"/>
            <a:ext cx="4156376" cy="1097865"/>
          </a:xfrm>
          <a:prstGeom prst="rect">
            <a:avLst/>
          </a:prstGeom>
          <a:noFill/>
        </p:spPr>
        <p:txBody>
          <a:bodyPr wrap="square" rtlCol="0">
            <a:spAutoFit/>
          </a:bodyPr>
          <a:lstStyle/>
          <a:p>
            <a:pPr algn="ctr"/>
            <a:r>
              <a:rPr lang="en-US" sz="1867" dirty="0"/>
              <a:t>Metal powder/wire/chips</a:t>
            </a:r>
          </a:p>
          <a:p>
            <a:pPr algn="ctr"/>
            <a:endParaRPr lang="en-US" sz="933" dirty="0"/>
          </a:p>
          <a:p>
            <a:pPr algn="ctr"/>
            <a:r>
              <a:rPr lang="en-US" sz="1867" dirty="0"/>
              <a:t>Filament: polymer, carbon fiber, biological, etc.</a:t>
            </a:r>
          </a:p>
        </p:txBody>
      </p:sp>
      <p:sp>
        <p:nvSpPr>
          <p:cNvPr id="43" name="Right Arrow 42">
            <a:extLst>
              <a:ext uri="{FF2B5EF4-FFF2-40B4-BE49-F238E27FC236}">
                <a16:creationId xmlns:a16="http://schemas.microsoft.com/office/drawing/2014/main" id="{C0992C66-3CD2-054C-B559-03493CF37244}"/>
              </a:ext>
            </a:extLst>
          </p:cNvPr>
          <p:cNvSpPr/>
          <p:nvPr/>
        </p:nvSpPr>
        <p:spPr>
          <a:xfrm rot="9433378">
            <a:off x="11013663" y="2153969"/>
            <a:ext cx="483696" cy="244424"/>
          </a:xfrm>
          <a:prstGeom prst="rightArrow">
            <a:avLst/>
          </a:prstGeom>
          <a:solidFill>
            <a:srgbClr val="FF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prstClr val="white"/>
              </a:solidFill>
              <a:latin typeface="Calibri" panose="020F0502020204030204"/>
            </a:endParaRPr>
          </a:p>
        </p:txBody>
      </p:sp>
      <p:sp>
        <p:nvSpPr>
          <p:cNvPr id="25" name="Right Arrow 24">
            <a:extLst>
              <a:ext uri="{FF2B5EF4-FFF2-40B4-BE49-F238E27FC236}">
                <a16:creationId xmlns:a16="http://schemas.microsoft.com/office/drawing/2014/main" id="{0CA4FF9B-1DC6-D143-82E0-0D1872D98C3C}"/>
              </a:ext>
            </a:extLst>
          </p:cNvPr>
          <p:cNvSpPr/>
          <p:nvPr/>
        </p:nvSpPr>
        <p:spPr>
          <a:xfrm rot="1380000">
            <a:off x="2538292" y="2171001"/>
            <a:ext cx="483696" cy="244424"/>
          </a:xfrm>
          <a:prstGeom prst="rightArrow">
            <a:avLst/>
          </a:prstGeom>
          <a:solidFill>
            <a:srgbClr val="FF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prstClr val="white"/>
              </a:solidFill>
              <a:latin typeface="Calibri" panose="020F0502020204030204"/>
            </a:endParaRPr>
          </a:p>
        </p:txBody>
      </p:sp>
      <p:sp>
        <p:nvSpPr>
          <p:cNvPr id="3" name="Footer Placeholder 4">
            <a:extLst>
              <a:ext uri="{FF2B5EF4-FFF2-40B4-BE49-F238E27FC236}">
                <a16:creationId xmlns:a16="http://schemas.microsoft.com/office/drawing/2014/main" id="{AE9DCF98-980B-D057-0CE1-95B1927D60D4}"/>
              </a:ext>
            </a:extLst>
          </p:cNvPr>
          <p:cNvSpPr>
            <a:spLocks noGrp="1"/>
          </p:cNvSpPr>
          <p:nvPr>
            <p:ph type="ftr" sz="quarter" idx="11"/>
          </p:nvPr>
        </p:nvSpPr>
        <p:spPr>
          <a:xfrm>
            <a:off x="3184236" y="6234645"/>
            <a:ext cx="5486400" cy="486833"/>
          </a:xfrm>
        </p:spPr>
        <p:txBody>
          <a:bodyPr/>
          <a:lstStyle/>
          <a:p>
            <a:r>
              <a:rPr lang="en-US" dirty="0"/>
              <a:t>Statement A: Approved for public release; distribution is unlimited.</a:t>
            </a:r>
          </a:p>
        </p:txBody>
      </p:sp>
    </p:spTree>
    <p:extLst>
      <p:ext uri="{BB962C8B-B14F-4D97-AF65-F5344CB8AC3E}">
        <p14:creationId xmlns:p14="http://schemas.microsoft.com/office/powerpoint/2010/main" val="309412974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76200" y="6444668"/>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32" indent="-285744" eaLnBrk="0" hangingPunct="0">
              <a:defRPr sz="2000" b="1">
                <a:solidFill>
                  <a:srgbClr val="000099"/>
                </a:solidFill>
                <a:latin typeface="Calibri" panose="020F0502020204030204" pitchFamily="34" charset="0"/>
              </a:defRPr>
            </a:lvl2pPr>
            <a:lvl3pPr marL="1142971" indent="-228594" eaLnBrk="0" hangingPunct="0">
              <a:defRPr sz="2000" b="1">
                <a:solidFill>
                  <a:srgbClr val="000099"/>
                </a:solidFill>
                <a:latin typeface="Calibri" panose="020F0502020204030204" pitchFamily="34" charset="0"/>
              </a:defRPr>
            </a:lvl3pPr>
            <a:lvl4pPr marL="1600160" indent="-228594" eaLnBrk="0" hangingPunct="0">
              <a:defRPr sz="2000" b="1">
                <a:solidFill>
                  <a:srgbClr val="000099"/>
                </a:solidFill>
                <a:latin typeface="Calibri" panose="020F0502020204030204" pitchFamily="34" charset="0"/>
              </a:defRPr>
            </a:lvl4pPr>
            <a:lvl5pPr marL="2057349" indent="-228594" eaLnBrk="0" hangingPunct="0">
              <a:defRPr sz="2000" b="1">
                <a:solidFill>
                  <a:srgbClr val="000099"/>
                </a:solidFill>
                <a:latin typeface="Calibri" panose="020F0502020204030204" pitchFamily="34" charset="0"/>
              </a:defRPr>
            </a:lvl5pPr>
            <a:lvl6pPr marL="2514537" indent="-228594" eaLnBrk="0" fontAlgn="base" hangingPunct="0">
              <a:spcBef>
                <a:spcPct val="0"/>
              </a:spcBef>
              <a:spcAft>
                <a:spcPct val="0"/>
              </a:spcAft>
              <a:defRPr sz="2000" b="1">
                <a:solidFill>
                  <a:srgbClr val="000099"/>
                </a:solidFill>
                <a:latin typeface="Calibri" panose="020F0502020204030204" pitchFamily="34" charset="0"/>
              </a:defRPr>
            </a:lvl6pPr>
            <a:lvl7pPr marL="2971726" indent="-228594" eaLnBrk="0" fontAlgn="base" hangingPunct="0">
              <a:spcBef>
                <a:spcPct val="0"/>
              </a:spcBef>
              <a:spcAft>
                <a:spcPct val="0"/>
              </a:spcAft>
              <a:defRPr sz="2000" b="1">
                <a:solidFill>
                  <a:srgbClr val="000099"/>
                </a:solidFill>
                <a:latin typeface="Calibri" panose="020F0502020204030204" pitchFamily="34" charset="0"/>
              </a:defRPr>
            </a:lvl7pPr>
            <a:lvl8pPr marL="3428914" indent="-228594" eaLnBrk="0" fontAlgn="base" hangingPunct="0">
              <a:spcBef>
                <a:spcPct val="0"/>
              </a:spcBef>
              <a:spcAft>
                <a:spcPct val="0"/>
              </a:spcAft>
              <a:defRPr sz="2000" b="1">
                <a:solidFill>
                  <a:srgbClr val="000099"/>
                </a:solidFill>
                <a:latin typeface="Calibri" panose="020F0502020204030204" pitchFamily="34" charset="0"/>
              </a:defRPr>
            </a:lvl8pPr>
            <a:lvl9pPr marL="3886103" indent="-228594"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44D714AD-D994-4606-A6A7-E0BD58956995}" type="slidenum">
              <a:rPr lang="en-US" altLang="en-US" sz="1400">
                <a:solidFill>
                  <a:srgbClr val="404040"/>
                </a:solidFill>
              </a:rPr>
              <a:pPr algn="l" eaLnBrk="1" hangingPunct="1"/>
              <a:t>47</a:t>
            </a:fld>
            <a:endParaRPr lang="en-US" altLang="en-US" sz="1400" dirty="0">
              <a:solidFill>
                <a:srgbClr val="404040"/>
              </a:solidFill>
            </a:endParaRPr>
          </a:p>
        </p:txBody>
      </p:sp>
      <p:sp>
        <p:nvSpPr>
          <p:cNvPr id="9221" name="Text Box 4"/>
          <p:cNvSpPr txBox="1">
            <a:spLocks noChangeArrowheads="1"/>
          </p:cNvSpPr>
          <p:nvPr/>
        </p:nvSpPr>
        <p:spPr bwMode="auto">
          <a:xfrm>
            <a:off x="1812927" y="603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800" b="0">
              <a:solidFill>
                <a:schemeClr val="tx1"/>
              </a:solidFill>
            </a:endParaRPr>
          </a:p>
        </p:txBody>
      </p:sp>
      <p:sp>
        <p:nvSpPr>
          <p:cNvPr id="9222" name="Text Box 5"/>
          <p:cNvSpPr txBox="1">
            <a:spLocks noChangeArrowheads="1"/>
          </p:cNvSpPr>
          <p:nvPr/>
        </p:nvSpPr>
        <p:spPr bwMode="auto">
          <a:xfrm>
            <a:off x="504422" y="232211"/>
            <a:ext cx="11839073" cy="115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467" dirty="0">
                <a:solidFill>
                  <a:srgbClr val="000000"/>
                </a:solidFill>
              </a:rPr>
              <a:t>Classifications for AM parts consider the risk of AM manufacturability and inspectability.</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03" y="5671699"/>
            <a:ext cx="2372603" cy="1186301"/>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9508" y="5836666"/>
            <a:ext cx="934513" cy="934511"/>
          </a:xfrm>
          <a:prstGeom prst="rect">
            <a:avLst/>
          </a:prstGeom>
        </p:spPr>
      </p:pic>
      <p:pic>
        <p:nvPicPr>
          <p:cNvPr id="4" name="Picture 3">
            <a:extLst>
              <a:ext uri="{FF2B5EF4-FFF2-40B4-BE49-F238E27FC236}">
                <a16:creationId xmlns:a16="http://schemas.microsoft.com/office/drawing/2014/main" id="{BE8689E0-4C6E-004E-A6B8-9FADCE30F0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5826" y="1825953"/>
            <a:ext cx="7994849" cy="4292911"/>
          </a:xfrm>
          <a:prstGeom prst="rect">
            <a:avLst/>
          </a:prstGeom>
        </p:spPr>
      </p:pic>
      <p:sp>
        <p:nvSpPr>
          <p:cNvPr id="14" name="TextBox 13">
            <a:extLst>
              <a:ext uri="{FF2B5EF4-FFF2-40B4-BE49-F238E27FC236}">
                <a16:creationId xmlns:a16="http://schemas.microsoft.com/office/drawing/2014/main" id="{F7ABE174-FF33-C046-A895-E8B37A136F3B}"/>
              </a:ext>
            </a:extLst>
          </p:cNvPr>
          <p:cNvSpPr txBox="1"/>
          <p:nvPr/>
        </p:nvSpPr>
        <p:spPr>
          <a:xfrm>
            <a:off x="2774280" y="2124202"/>
            <a:ext cx="2910443" cy="379656"/>
          </a:xfrm>
          <a:prstGeom prst="rect">
            <a:avLst/>
          </a:prstGeom>
          <a:noFill/>
        </p:spPr>
        <p:txBody>
          <a:bodyPr wrap="square" rtlCol="0">
            <a:spAutoFit/>
          </a:bodyPr>
          <a:lstStyle/>
          <a:p>
            <a:r>
              <a:rPr lang="en-US" sz="1867" i="1" dirty="0">
                <a:solidFill>
                  <a:srgbClr val="C00000"/>
                </a:solidFill>
                <a:latin typeface="+mj-lt"/>
              </a:rPr>
              <a:t>Catastrophic Failure?</a:t>
            </a:r>
          </a:p>
        </p:txBody>
      </p:sp>
      <p:sp>
        <p:nvSpPr>
          <p:cNvPr id="15" name="TextBox 14">
            <a:extLst>
              <a:ext uri="{FF2B5EF4-FFF2-40B4-BE49-F238E27FC236}">
                <a16:creationId xmlns:a16="http://schemas.microsoft.com/office/drawing/2014/main" id="{06D47983-E38A-0B40-9A00-9C6590170A4E}"/>
              </a:ext>
            </a:extLst>
          </p:cNvPr>
          <p:cNvSpPr txBox="1"/>
          <p:nvPr/>
        </p:nvSpPr>
        <p:spPr>
          <a:xfrm>
            <a:off x="2268561" y="4054925"/>
            <a:ext cx="1745991" cy="379656"/>
          </a:xfrm>
          <a:prstGeom prst="rect">
            <a:avLst/>
          </a:prstGeom>
          <a:noFill/>
        </p:spPr>
        <p:txBody>
          <a:bodyPr wrap="none" rtlCol="0">
            <a:spAutoFit/>
          </a:bodyPr>
          <a:lstStyle/>
          <a:p>
            <a:r>
              <a:rPr lang="en-US" sz="1867" i="1" dirty="0">
                <a:solidFill>
                  <a:srgbClr val="C00000"/>
                </a:solidFill>
                <a:latin typeface="+mj-lt"/>
              </a:rPr>
              <a:t>Heavily Loaded?</a:t>
            </a:r>
          </a:p>
        </p:txBody>
      </p:sp>
      <p:sp>
        <p:nvSpPr>
          <p:cNvPr id="16" name="TextBox 15">
            <a:extLst>
              <a:ext uri="{FF2B5EF4-FFF2-40B4-BE49-F238E27FC236}">
                <a16:creationId xmlns:a16="http://schemas.microsoft.com/office/drawing/2014/main" id="{24C4598F-9212-7140-8AE6-EEEF801AB06E}"/>
              </a:ext>
            </a:extLst>
          </p:cNvPr>
          <p:cNvSpPr txBox="1"/>
          <p:nvPr/>
        </p:nvSpPr>
        <p:spPr>
          <a:xfrm>
            <a:off x="504422" y="4679069"/>
            <a:ext cx="3109625" cy="954300"/>
          </a:xfrm>
          <a:prstGeom prst="rect">
            <a:avLst/>
          </a:prstGeom>
          <a:noFill/>
        </p:spPr>
        <p:txBody>
          <a:bodyPr wrap="square" rtlCol="0">
            <a:spAutoFit/>
          </a:bodyPr>
          <a:lstStyle/>
          <a:p>
            <a:pPr algn="r"/>
            <a:r>
              <a:rPr lang="en-US" sz="1867" i="1" dirty="0">
                <a:solidFill>
                  <a:srgbClr val="C00000"/>
                </a:solidFill>
                <a:latin typeface="+mj-lt"/>
              </a:rPr>
              <a:t>Does the build have challenging aspects or areas that cannot be inspected</a:t>
            </a:r>
            <a:r>
              <a:rPr lang="en-US" sz="1867" i="1" dirty="0">
                <a:solidFill>
                  <a:srgbClr val="FF0000"/>
                </a:solidFill>
                <a:latin typeface="+mj-lt"/>
              </a:rPr>
              <a:t>?</a:t>
            </a:r>
          </a:p>
        </p:txBody>
      </p:sp>
      <p:sp>
        <p:nvSpPr>
          <p:cNvPr id="2" name="Footer Placeholder 4">
            <a:extLst>
              <a:ext uri="{FF2B5EF4-FFF2-40B4-BE49-F238E27FC236}">
                <a16:creationId xmlns:a16="http://schemas.microsoft.com/office/drawing/2014/main" id="{FFD8729C-FE99-0753-5B76-D7087D41B028}"/>
              </a:ext>
            </a:extLst>
          </p:cNvPr>
          <p:cNvSpPr>
            <a:spLocks noGrp="1"/>
          </p:cNvSpPr>
          <p:nvPr>
            <p:ph type="ftr" sz="quarter" idx="11"/>
          </p:nvPr>
        </p:nvSpPr>
        <p:spPr>
          <a:xfrm>
            <a:off x="3184236" y="6234645"/>
            <a:ext cx="5486400" cy="486833"/>
          </a:xfrm>
        </p:spPr>
        <p:txBody>
          <a:bodyPr/>
          <a:lstStyle/>
          <a:p>
            <a:r>
              <a:rPr lang="en-US" dirty="0"/>
              <a:t>Statement A: Approved for public release; distribution is unlimited.</a:t>
            </a:r>
          </a:p>
        </p:txBody>
      </p:sp>
    </p:spTree>
    <p:extLst>
      <p:ext uri="{BB962C8B-B14F-4D97-AF65-F5344CB8AC3E}">
        <p14:creationId xmlns:p14="http://schemas.microsoft.com/office/powerpoint/2010/main" val="281187409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76200" y="6444668"/>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32" indent="-285744" eaLnBrk="0" hangingPunct="0">
              <a:defRPr sz="2000" b="1">
                <a:solidFill>
                  <a:srgbClr val="000099"/>
                </a:solidFill>
                <a:latin typeface="Calibri" panose="020F0502020204030204" pitchFamily="34" charset="0"/>
              </a:defRPr>
            </a:lvl2pPr>
            <a:lvl3pPr marL="1142971" indent="-228594" eaLnBrk="0" hangingPunct="0">
              <a:defRPr sz="2000" b="1">
                <a:solidFill>
                  <a:srgbClr val="000099"/>
                </a:solidFill>
                <a:latin typeface="Calibri" panose="020F0502020204030204" pitchFamily="34" charset="0"/>
              </a:defRPr>
            </a:lvl3pPr>
            <a:lvl4pPr marL="1600160" indent="-228594" eaLnBrk="0" hangingPunct="0">
              <a:defRPr sz="2000" b="1">
                <a:solidFill>
                  <a:srgbClr val="000099"/>
                </a:solidFill>
                <a:latin typeface="Calibri" panose="020F0502020204030204" pitchFamily="34" charset="0"/>
              </a:defRPr>
            </a:lvl4pPr>
            <a:lvl5pPr marL="2057349" indent="-228594" eaLnBrk="0" hangingPunct="0">
              <a:defRPr sz="2000" b="1">
                <a:solidFill>
                  <a:srgbClr val="000099"/>
                </a:solidFill>
                <a:latin typeface="Calibri" panose="020F0502020204030204" pitchFamily="34" charset="0"/>
              </a:defRPr>
            </a:lvl5pPr>
            <a:lvl6pPr marL="2514537" indent="-228594" eaLnBrk="0" fontAlgn="base" hangingPunct="0">
              <a:spcBef>
                <a:spcPct val="0"/>
              </a:spcBef>
              <a:spcAft>
                <a:spcPct val="0"/>
              </a:spcAft>
              <a:defRPr sz="2000" b="1">
                <a:solidFill>
                  <a:srgbClr val="000099"/>
                </a:solidFill>
                <a:latin typeface="Calibri" panose="020F0502020204030204" pitchFamily="34" charset="0"/>
              </a:defRPr>
            </a:lvl6pPr>
            <a:lvl7pPr marL="2971726" indent="-228594" eaLnBrk="0" fontAlgn="base" hangingPunct="0">
              <a:spcBef>
                <a:spcPct val="0"/>
              </a:spcBef>
              <a:spcAft>
                <a:spcPct val="0"/>
              </a:spcAft>
              <a:defRPr sz="2000" b="1">
                <a:solidFill>
                  <a:srgbClr val="000099"/>
                </a:solidFill>
                <a:latin typeface="Calibri" panose="020F0502020204030204" pitchFamily="34" charset="0"/>
              </a:defRPr>
            </a:lvl7pPr>
            <a:lvl8pPr marL="3428914" indent="-228594" eaLnBrk="0" fontAlgn="base" hangingPunct="0">
              <a:spcBef>
                <a:spcPct val="0"/>
              </a:spcBef>
              <a:spcAft>
                <a:spcPct val="0"/>
              </a:spcAft>
              <a:defRPr sz="2000" b="1">
                <a:solidFill>
                  <a:srgbClr val="000099"/>
                </a:solidFill>
                <a:latin typeface="Calibri" panose="020F0502020204030204" pitchFamily="34" charset="0"/>
              </a:defRPr>
            </a:lvl8pPr>
            <a:lvl9pPr marL="3886103" indent="-228594"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44D714AD-D994-4606-A6A7-E0BD58956995}" type="slidenum">
              <a:rPr lang="en-US" altLang="en-US" sz="1400">
                <a:solidFill>
                  <a:srgbClr val="404040"/>
                </a:solidFill>
              </a:rPr>
              <a:pPr algn="l" eaLnBrk="1" hangingPunct="1"/>
              <a:t>48</a:t>
            </a:fld>
            <a:endParaRPr lang="en-US" altLang="en-US" sz="1400" dirty="0">
              <a:solidFill>
                <a:srgbClr val="404040"/>
              </a:solidFill>
            </a:endParaRPr>
          </a:p>
        </p:txBody>
      </p:sp>
      <p:sp>
        <p:nvSpPr>
          <p:cNvPr id="9221" name="Text Box 4"/>
          <p:cNvSpPr txBox="1">
            <a:spLocks noChangeArrowheads="1"/>
          </p:cNvSpPr>
          <p:nvPr/>
        </p:nvSpPr>
        <p:spPr bwMode="auto">
          <a:xfrm>
            <a:off x="1812927" y="603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800" b="0">
              <a:solidFill>
                <a:schemeClr val="tx1"/>
              </a:solidFill>
            </a:endParaRPr>
          </a:p>
        </p:txBody>
      </p:sp>
      <p:sp>
        <p:nvSpPr>
          <p:cNvPr id="9222" name="Text Box 5"/>
          <p:cNvSpPr txBox="1">
            <a:spLocks noChangeArrowheads="1"/>
          </p:cNvSpPr>
          <p:nvPr/>
        </p:nvSpPr>
        <p:spPr bwMode="auto">
          <a:xfrm>
            <a:off x="176464" y="213731"/>
            <a:ext cx="11839073"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733" dirty="0">
                <a:solidFill>
                  <a:srgbClr val="000000"/>
                </a:solidFill>
              </a:rPr>
              <a:t>The NASA standard requires </a:t>
            </a:r>
            <a:r>
              <a:rPr lang="en-US" altLang="en-US" sz="3733" i="1" dirty="0">
                <a:solidFill>
                  <a:srgbClr val="000000"/>
                </a:solidFill>
              </a:rPr>
              <a:t>quantitative</a:t>
            </a:r>
            <a:r>
              <a:rPr lang="en-US" altLang="en-US" sz="3733" dirty="0">
                <a:solidFill>
                  <a:srgbClr val="000000"/>
                </a:solidFill>
              </a:rPr>
              <a:t> NDE with full coverage of the surface and volume for Class A Parts.</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03" y="5671699"/>
            <a:ext cx="2372603" cy="1186301"/>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9508" y="5836666"/>
            <a:ext cx="934513" cy="934511"/>
          </a:xfrm>
          <a:prstGeom prst="rect">
            <a:avLst/>
          </a:prstGeom>
        </p:spPr>
      </p:pic>
      <p:sp>
        <p:nvSpPr>
          <p:cNvPr id="13" name="TextBox 12">
            <a:extLst>
              <a:ext uri="{FF2B5EF4-FFF2-40B4-BE49-F238E27FC236}">
                <a16:creationId xmlns:a16="http://schemas.microsoft.com/office/drawing/2014/main" id="{2910F47A-68D1-D24E-820B-7FB4314B9FEE}"/>
              </a:ext>
            </a:extLst>
          </p:cNvPr>
          <p:cNvSpPr txBox="1"/>
          <p:nvPr/>
        </p:nvSpPr>
        <p:spPr>
          <a:xfrm>
            <a:off x="254803" y="1462083"/>
            <a:ext cx="1954997" cy="502766"/>
          </a:xfrm>
          <a:prstGeom prst="rect">
            <a:avLst/>
          </a:prstGeom>
          <a:noFill/>
        </p:spPr>
        <p:txBody>
          <a:bodyPr wrap="square" rtlCol="0">
            <a:spAutoFit/>
          </a:bodyPr>
          <a:lstStyle/>
          <a:p>
            <a:r>
              <a:rPr lang="en-US" sz="2667" b="1" i="1" dirty="0">
                <a:solidFill>
                  <a:schemeClr val="accent1">
                    <a:lumMod val="75000"/>
                  </a:schemeClr>
                </a:solidFill>
              </a:rPr>
              <a:t>Language:</a:t>
            </a:r>
          </a:p>
        </p:txBody>
      </p:sp>
      <p:sp>
        <p:nvSpPr>
          <p:cNvPr id="3" name="TextBox 2">
            <a:extLst>
              <a:ext uri="{FF2B5EF4-FFF2-40B4-BE49-F238E27FC236}">
                <a16:creationId xmlns:a16="http://schemas.microsoft.com/office/drawing/2014/main" id="{6EB967AA-02F5-A24D-A091-417469288D0F}"/>
              </a:ext>
            </a:extLst>
          </p:cNvPr>
          <p:cNvSpPr txBox="1"/>
          <p:nvPr/>
        </p:nvSpPr>
        <p:spPr>
          <a:xfrm>
            <a:off x="753140" y="1999183"/>
            <a:ext cx="10685717" cy="1569660"/>
          </a:xfrm>
          <a:prstGeom prst="rect">
            <a:avLst/>
          </a:prstGeom>
          <a:noFill/>
        </p:spPr>
        <p:txBody>
          <a:bodyPr wrap="square" rtlCol="0">
            <a:spAutoFit/>
          </a:bodyPr>
          <a:lstStyle/>
          <a:p>
            <a:pPr algn="ctr"/>
            <a:r>
              <a:rPr lang="en-US" sz="2400" dirty="0"/>
              <a:t>“All Class A parts </a:t>
            </a:r>
            <a:r>
              <a:rPr lang="en-US" sz="2400" b="1" dirty="0"/>
              <a:t>shall</a:t>
            </a:r>
            <a:r>
              <a:rPr lang="en-US" sz="2400" dirty="0"/>
              <a:t> receive </a:t>
            </a:r>
            <a:r>
              <a:rPr lang="en-US" sz="2400" b="1" i="1" dirty="0">
                <a:solidFill>
                  <a:srgbClr val="C00000"/>
                </a:solidFill>
              </a:rPr>
              <a:t>quantitative NDE </a:t>
            </a:r>
            <a:r>
              <a:rPr lang="en-US" sz="2400" dirty="0"/>
              <a:t>with full coverage</a:t>
            </a:r>
            <a:r>
              <a:rPr lang="en-US" sz="2400" b="1" i="1" dirty="0">
                <a:solidFill>
                  <a:srgbClr val="C00000"/>
                </a:solidFill>
              </a:rPr>
              <a:t> </a:t>
            </a:r>
            <a:r>
              <a:rPr lang="en-US" sz="2400" dirty="0"/>
              <a:t>of the</a:t>
            </a:r>
            <a:r>
              <a:rPr lang="en-US" sz="2400" b="1" i="1" dirty="0">
                <a:solidFill>
                  <a:srgbClr val="C00000"/>
                </a:solidFill>
              </a:rPr>
              <a:t> </a:t>
            </a:r>
            <a:r>
              <a:rPr lang="en-US" sz="2400" dirty="0"/>
              <a:t>surface and volume of the part, including</a:t>
            </a:r>
            <a:r>
              <a:rPr lang="en-US" sz="2400" dirty="0">
                <a:solidFill>
                  <a:srgbClr val="C00000"/>
                </a:solidFill>
              </a:rPr>
              <a:t> </a:t>
            </a:r>
            <a:r>
              <a:rPr lang="en-US" sz="2400" dirty="0"/>
              <a:t>verifiable detection of critical initial flaw size in critical damage tolerant parts, with any coverage limitations due to NDE techniques(s) and/or part geometry documented in the PPP” </a:t>
            </a:r>
          </a:p>
        </p:txBody>
      </p:sp>
      <p:sp>
        <p:nvSpPr>
          <p:cNvPr id="29" name="TextBox 28">
            <a:extLst>
              <a:ext uri="{FF2B5EF4-FFF2-40B4-BE49-F238E27FC236}">
                <a16:creationId xmlns:a16="http://schemas.microsoft.com/office/drawing/2014/main" id="{98A9032C-3A74-134B-8E74-2DDB3B3FB615}"/>
              </a:ext>
            </a:extLst>
          </p:cNvPr>
          <p:cNvSpPr txBox="1"/>
          <p:nvPr/>
        </p:nvSpPr>
        <p:spPr>
          <a:xfrm>
            <a:off x="254803" y="3566891"/>
            <a:ext cx="1954997" cy="502766"/>
          </a:xfrm>
          <a:prstGeom prst="rect">
            <a:avLst/>
          </a:prstGeom>
          <a:noFill/>
        </p:spPr>
        <p:txBody>
          <a:bodyPr wrap="square" rtlCol="0">
            <a:spAutoFit/>
          </a:bodyPr>
          <a:lstStyle/>
          <a:p>
            <a:r>
              <a:rPr lang="en-US" sz="2667" b="1" i="1" dirty="0">
                <a:solidFill>
                  <a:schemeClr val="accent1">
                    <a:lumMod val="75000"/>
                  </a:schemeClr>
                </a:solidFill>
              </a:rPr>
              <a:t>Rationale:</a:t>
            </a:r>
          </a:p>
        </p:txBody>
      </p:sp>
      <p:sp>
        <p:nvSpPr>
          <p:cNvPr id="30" name="TextBox 29">
            <a:extLst>
              <a:ext uri="{FF2B5EF4-FFF2-40B4-BE49-F238E27FC236}">
                <a16:creationId xmlns:a16="http://schemas.microsoft.com/office/drawing/2014/main" id="{9B255E2C-2AFD-5D4E-8FE8-6F20ABC7999E}"/>
              </a:ext>
            </a:extLst>
          </p:cNvPr>
          <p:cNvSpPr txBox="1"/>
          <p:nvPr/>
        </p:nvSpPr>
        <p:spPr>
          <a:xfrm>
            <a:off x="1232302" y="4007997"/>
            <a:ext cx="10436407" cy="1659429"/>
          </a:xfrm>
          <a:prstGeom prst="rect">
            <a:avLst/>
          </a:prstGeom>
          <a:noFill/>
        </p:spPr>
        <p:txBody>
          <a:bodyPr wrap="square" rtlCol="0">
            <a:spAutoFit/>
          </a:bodyPr>
          <a:lstStyle/>
          <a:p>
            <a:pPr marL="380990" indent="-380990">
              <a:spcAft>
                <a:spcPts val="667"/>
              </a:spcAft>
              <a:buFont typeface="Arial" panose="020B0604020202020204" pitchFamily="34" charset="0"/>
              <a:buChar char="•"/>
            </a:pPr>
            <a:r>
              <a:rPr lang="en-US" sz="2400" dirty="0"/>
              <a:t>“NDE provides a necessary degree of quality assurance for AM parts in addition to the process controls of this NASA Technical Standard.” </a:t>
            </a:r>
          </a:p>
          <a:p>
            <a:pPr marL="380990" indent="-380990">
              <a:spcAft>
                <a:spcPts val="667"/>
              </a:spcAft>
              <a:buFont typeface="Arial" panose="020B0604020202020204" pitchFamily="34" charset="0"/>
              <a:buChar char="•"/>
            </a:pPr>
            <a:r>
              <a:rPr lang="en-US" sz="2400" dirty="0"/>
              <a:t>“No methodology currently exists to preclude all AM process failure modes through the available manufacturing process controls.”</a:t>
            </a:r>
          </a:p>
        </p:txBody>
      </p:sp>
      <p:sp>
        <p:nvSpPr>
          <p:cNvPr id="5" name="TextBox 4">
            <a:extLst>
              <a:ext uri="{FF2B5EF4-FFF2-40B4-BE49-F238E27FC236}">
                <a16:creationId xmlns:a16="http://schemas.microsoft.com/office/drawing/2014/main" id="{CF0D4BD5-492A-5646-8F82-F9E72E429E50}"/>
              </a:ext>
            </a:extLst>
          </p:cNvPr>
          <p:cNvSpPr txBox="1"/>
          <p:nvPr/>
        </p:nvSpPr>
        <p:spPr>
          <a:xfrm>
            <a:off x="5063064" y="5759102"/>
            <a:ext cx="2065869" cy="379656"/>
          </a:xfrm>
          <a:prstGeom prst="rect">
            <a:avLst/>
          </a:prstGeom>
          <a:noFill/>
        </p:spPr>
        <p:txBody>
          <a:bodyPr wrap="square" rtlCol="0">
            <a:spAutoFit/>
          </a:bodyPr>
          <a:lstStyle/>
          <a:p>
            <a:r>
              <a:rPr lang="en-US" sz="1867" b="1" i="1" dirty="0">
                <a:solidFill>
                  <a:srgbClr val="C00000"/>
                </a:solidFill>
              </a:rPr>
              <a:t>(emphasis added)</a:t>
            </a:r>
          </a:p>
        </p:txBody>
      </p:sp>
      <p:sp>
        <p:nvSpPr>
          <p:cNvPr id="2" name="Footer Placeholder 4">
            <a:extLst>
              <a:ext uri="{FF2B5EF4-FFF2-40B4-BE49-F238E27FC236}">
                <a16:creationId xmlns:a16="http://schemas.microsoft.com/office/drawing/2014/main" id="{3E79C41F-7A50-6AE2-6C06-007BB6330E8D}"/>
              </a:ext>
            </a:extLst>
          </p:cNvPr>
          <p:cNvSpPr>
            <a:spLocks noGrp="1"/>
          </p:cNvSpPr>
          <p:nvPr>
            <p:ph type="ftr" sz="quarter" idx="11"/>
          </p:nvPr>
        </p:nvSpPr>
        <p:spPr>
          <a:xfrm>
            <a:off x="3184236" y="6234645"/>
            <a:ext cx="5486400" cy="486833"/>
          </a:xfrm>
        </p:spPr>
        <p:txBody>
          <a:bodyPr/>
          <a:lstStyle/>
          <a:p>
            <a:r>
              <a:rPr lang="en-US" dirty="0"/>
              <a:t>Statement A: Approved for public release; distribution is unlimited.</a:t>
            </a:r>
          </a:p>
        </p:txBody>
      </p:sp>
    </p:spTree>
    <p:extLst>
      <p:ext uri="{BB962C8B-B14F-4D97-AF65-F5344CB8AC3E}">
        <p14:creationId xmlns:p14="http://schemas.microsoft.com/office/powerpoint/2010/main" val="244890193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76200" y="6444668"/>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32" indent="-285744" eaLnBrk="0" hangingPunct="0">
              <a:defRPr sz="2000" b="1">
                <a:solidFill>
                  <a:srgbClr val="000099"/>
                </a:solidFill>
                <a:latin typeface="Calibri" panose="020F0502020204030204" pitchFamily="34" charset="0"/>
              </a:defRPr>
            </a:lvl2pPr>
            <a:lvl3pPr marL="1142971" indent="-228594" eaLnBrk="0" hangingPunct="0">
              <a:defRPr sz="2000" b="1">
                <a:solidFill>
                  <a:srgbClr val="000099"/>
                </a:solidFill>
                <a:latin typeface="Calibri" panose="020F0502020204030204" pitchFamily="34" charset="0"/>
              </a:defRPr>
            </a:lvl3pPr>
            <a:lvl4pPr marL="1600160" indent="-228594" eaLnBrk="0" hangingPunct="0">
              <a:defRPr sz="2000" b="1">
                <a:solidFill>
                  <a:srgbClr val="000099"/>
                </a:solidFill>
                <a:latin typeface="Calibri" panose="020F0502020204030204" pitchFamily="34" charset="0"/>
              </a:defRPr>
            </a:lvl4pPr>
            <a:lvl5pPr marL="2057349" indent="-228594" eaLnBrk="0" hangingPunct="0">
              <a:defRPr sz="2000" b="1">
                <a:solidFill>
                  <a:srgbClr val="000099"/>
                </a:solidFill>
                <a:latin typeface="Calibri" panose="020F0502020204030204" pitchFamily="34" charset="0"/>
              </a:defRPr>
            </a:lvl5pPr>
            <a:lvl6pPr marL="2514537" indent="-228594" eaLnBrk="0" fontAlgn="base" hangingPunct="0">
              <a:spcBef>
                <a:spcPct val="0"/>
              </a:spcBef>
              <a:spcAft>
                <a:spcPct val="0"/>
              </a:spcAft>
              <a:defRPr sz="2000" b="1">
                <a:solidFill>
                  <a:srgbClr val="000099"/>
                </a:solidFill>
                <a:latin typeface="Calibri" panose="020F0502020204030204" pitchFamily="34" charset="0"/>
              </a:defRPr>
            </a:lvl6pPr>
            <a:lvl7pPr marL="2971726" indent="-228594" eaLnBrk="0" fontAlgn="base" hangingPunct="0">
              <a:spcBef>
                <a:spcPct val="0"/>
              </a:spcBef>
              <a:spcAft>
                <a:spcPct val="0"/>
              </a:spcAft>
              <a:defRPr sz="2000" b="1">
                <a:solidFill>
                  <a:srgbClr val="000099"/>
                </a:solidFill>
                <a:latin typeface="Calibri" panose="020F0502020204030204" pitchFamily="34" charset="0"/>
              </a:defRPr>
            </a:lvl7pPr>
            <a:lvl8pPr marL="3428914" indent="-228594" eaLnBrk="0" fontAlgn="base" hangingPunct="0">
              <a:spcBef>
                <a:spcPct val="0"/>
              </a:spcBef>
              <a:spcAft>
                <a:spcPct val="0"/>
              </a:spcAft>
              <a:defRPr sz="2000" b="1">
                <a:solidFill>
                  <a:srgbClr val="000099"/>
                </a:solidFill>
                <a:latin typeface="Calibri" panose="020F0502020204030204" pitchFamily="34" charset="0"/>
              </a:defRPr>
            </a:lvl8pPr>
            <a:lvl9pPr marL="3886103" indent="-228594"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44D714AD-D994-4606-A6A7-E0BD58956995}" type="slidenum">
              <a:rPr lang="en-US" altLang="en-US" sz="1400">
                <a:solidFill>
                  <a:srgbClr val="404040"/>
                </a:solidFill>
              </a:rPr>
              <a:pPr algn="l" eaLnBrk="1" hangingPunct="1"/>
              <a:t>49</a:t>
            </a:fld>
            <a:endParaRPr lang="en-US" altLang="en-US" sz="1400" dirty="0">
              <a:solidFill>
                <a:srgbClr val="404040"/>
              </a:solidFill>
            </a:endParaRPr>
          </a:p>
        </p:txBody>
      </p:sp>
      <p:sp>
        <p:nvSpPr>
          <p:cNvPr id="9221" name="Text Box 4"/>
          <p:cNvSpPr txBox="1">
            <a:spLocks noChangeArrowheads="1"/>
          </p:cNvSpPr>
          <p:nvPr/>
        </p:nvSpPr>
        <p:spPr bwMode="auto">
          <a:xfrm>
            <a:off x="1812927" y="603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800" b="0">
              <a:solidFill>
                <a:schemeClr val="tx1"/>
              </a:solidFill>
            </a:endParaRPr>
          </a:p>
        </p:txBody>
      </p:sp>
      <p:sp>
        <p:nvSpPr>
          <p:cNvPr id="9222" name="Text Box 5"/>
          <p:cNvSpPr txBox="1">
            <a:spLocks noChangeArrowheads="1"/>
          </p:cNvSpPr>
          <p:nvPr/>
        </p:nvSpPr>
        <p:spPr bwMode="auto">
          <a:xfrm>
            <a:off x="176464" y="213731"/>
            <a:ext cx="11839073"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733" dirty="0">
                <a:solidFill>
                  <a:srgbClr val="000000"/>
                </a:solidFill>
              </a:rPr>
              <a:t>For Class A parts, the NDE approach must comply with the Special NDE requirements in NASA-STD-5009.</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03" y="5671699"/>
            <a:ext cx="2372603" cy="1186301"/>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9508" y="5836666"/>
            <a:ext cx="934513" cy="934511"/>
          </a:xfrm>
          <a:prstGeom prst="rect">
            <a:avLst/>
          </a:prstGeom>
        </p:spPr>
      </p:pic>
      <p:sp>
        <p:nvSpPr>
          <p:cNvPr id="13" name="TextBox 12">
            <a:extLst>
              <a:ext uri="{FF2B5EF4-FFF2-40B4-BE49-F238E27FC236}">
                <a16:creationId xmlns:a16="http://schemas.microsoft.com/office/drawing/2014/main" id="{2910F47A-68D1-D24E-820B-7FB4314B9FEE}"/>
              </a:ext>
            </a:extLst>
          </p:cNvPr>
          <p:cNvSpPr txBox="1"/>
          <p:nvPr/>
        </p:nvSpPr>
        <p:spPr>
          <a:xfrm>
            <a:off x="254803" y="1394929"/>
            <a:ext cx="1954997" cy="502766"/>
          </a:xfrm>
          <a:prstGeom prst="rect">
            <a:avLst/>
          </a:prstGeom>
          <a:noFill/>
        </p:spPr>
        <p:txBody>
          <a:bodyPr wrap="square" rtlCol="0">
            <a:spAutoFit/>
          </a:bodyPr>
          <a:lstStyle/>
          <a:p>
            <a:r>
              <a:rPr lang="en-US" sz="2667" b="1" i="1" dirty="0">
                <a:solidFill>
                  <a:schemeClr val="accent1">
                    <a:lumMod val="75000"/>
                  </a:schemeClr>
                </a:solidFill>
              </a:rPr>
              <a:t>Language:</a:t>
            </a:r>
          </a:p>
        </p:txBody>
      </p:sp>
      <p:sp>
        <p:nvSpPr>
          <p:cNvPr id="3" name="TextBox 2">
            <a:extLst>
              <a:ext uri="{FF2B5EF4-FFF2-40B4-BE49-F238E27FC236}">
                <a16:creationId xmlns:a16="http://schemas.microsoft.com/office/drawing/2014/main" id="{6EB967AA-02F5-A24D-A091-417469288D0F}"/>
              </a:ext>
            </a:extLst>
          </p:cNvPr>
          <p:cNvSpPr txBox="1"/>
          <p:nvPr/>
        </p:nvSpPr>
        <p:spPr>
          <a:xfrm>
            <a:off x="753140" y="1869216"/>
            <a:ext cx="10685717" cy="1200329"/>
          </a:xfrm>
          <a:prstGeom prst="rect">
            <a:avLst/>
          </a:prstGeom>
          <a:noFill/>
        </p:spPr>
        <p:txBody>
          <a:bodyPr wrap="square" rtlCol="0">
            <a:spAutoFit/>
          </a:bodyPr>
          <a:lstStyle/>
          <a:p>
            <a:pPr algn="ctr"/>
            <a:r>
              <a:rPr lang="en-US" sz="2400" dirty="0"/>
              <a:t>“The NDE approach for Class A parts </a:t>
            </a:r>
            <a:r>
              <a:rPr lang="en-US" sz="2400" b="1" dirty="0"/>
              <a:t>shall</a:t>
            </a:r>
            <a:r>
              <a:rPr lang="en-US" sz="2400" dirty="0"/>
              <a:t> meet the Special NDE requirements of NASA-STD-5009, Nondestructive Evaluation Requirements for Fracture Critical Metallic Components, and be documented in the PPP.”</a:t>
            </a:r>
          </a:p>
        </p:txBody>
      </p:sp>
      <p:sp>
        <p:nvSpPr>
          <p:cNvPr id="29" name="TextBox 28">
            <a:extLst>
              <a:ext uri="{FF2B5EF4-FFF2-40B4-BE49-F238E27FC236}">
                <a16:creationId xmlns:a16="http://schemas.microsoft.com/office/drawing/2014/main" id="{98A9032C-3A74-134B-8E74-2DDB3B3FB615}"/>
              </a:ext>
            </a:extLst>
          </p:cNvPr>
          <p:cNvSpPr txBox="1"/>
          <p:nvPr/>
        </p:nvSpPr>
        <p:spPr>
          <a:xfrm>
            <a:off x="254803" y="2857687"/>
            <a:ext cx="1954997" cy="502766"/>
          </a:xfrm>
          <a:prstGeom prst="rect">
            <a:avLst/>
          </a:prstGeom>
          <a:noFill/>
        </p:spPr>
        <p:txBody>
          <a:bodyPr wrap="square" rtlCol="0">
            <a:spAutoFit/>
          </a:bodyPr>
          <a:lstStyle/>
          <a:p>
            <a:r>
              <a:rPr lang="en-US" sz="2667" b="1" i="1" dirty="0">
                <a:solidFill>
                  <a:schemeClr val="accent1">
                    <a:lumMod val="75000"/>
                  </a:schemeClr>
                </a:solidFill>
              </a:rPr>
              <a:t>Rationale:</a:t>
            </a:r>
          </a:p>
        </p:txBody>
      </p:sp>
      <p:sp>
        <p:nvSpPr>
          <p:cNvPr id="30" name="TextBox 29">
            <a:extLst>
              <a:ext uri="{FF2B5EF4-FFF2-40B4-BE49-F238E27FC236}">
                <a16:creationId xmlns:a16="http://schemas.microsoft.com/office/drawing/2014/main" id="{9B255E2C-2AFD-5D4E-8FE8-6F20ABC7999E}"/>
              </a:ext>
            </a:extLst>
          </p:cNvPr>
          <p:cNvSpPr txBox="1"/>
          <p:nvPr/>
        </p:nvSpPr>
        <p:spPr>
          <a:xfrm>
            <a:off x="1232302" y="3391167"/>
            <a:ext cx="10436407" cy="2398092"/>
          </a:xfrm>
          <a:prstGeom prst="rect">
            <a:avLst/>
          </a:prstGeom>
          <a:noFill/>
        </p:spPr>
        <p:txBody>
          <a:bodyPr wrap="square" rtlCol="0">
            <a:spAutoFit/>
          </a:bodyPr>
          <a:lstStyle/>
          <a:p>
            <a:pPr marL="380990" indent="-380990">
              <a:spcAft>
                <a:spcPts val="667"/>
              </a:spcAft>
              <a:buFont typeface="Arial" panose="020B0604020202020204" pitchFamily="34" charset="0"/>
              <a:buChar char="•"/>
            </a:pPr>
            <a:r>
              <a:rPr lang="en-US" sz="2400" dirty="0"/>
              <a:t>“The defects of interest in AM are of a different nature than those listed in Tables 1 and 2 of NASA-STD-5009, and AM microstructures can impact the effectiveness of NDE methods. Therefore, all inspection of fracture critical AM hardware should be treated as Special NDE.”</a:t>
            </a:r>
          </a:p>
          <a:p>
            <a:pPr marL="380990" indent="-380990">
              <a:spcAft>
                <a:spcPts val="667"/>
              </a:spcAft>
              <a:buFont typeface="Arial" panose="020B0604020202020204" pitchFamily="34" charset="0"/>
              <a:buChar char="•"/>
            </a:pPr>
            <a:r>
              <a:rPr lang="en-US" sz="2400" dirty="0"/>
              <a:t>“Alternative flaw screening methods for Class A parts (e.g., proof testing) may be feasible with full justification provided in the PPP.”</a:t>
            </a:r>
          </a:p>
        </p:txBody>
      </p:sp>
      <p:sp>
        <p:nvSpPr>
          <p:cNvPr id="2" name="Footer Placeholder 4">
            <a:extLst>
              <a:ext uri="{FF2B5EF4-FFF2-40B4-BE49-F238E27FC236}">
                <a16:creationId xmlns:a16="http://schemas.microsoft.com/office/drawing/2014/main" id="{0D46760B-5AEE-90A8-1D19-C4851C90C136}"/>
              </a:ext>
            </a:extLst>
          </p:cNvPr>
          <p:cNvSpPr>
            <a:spLocks noGrp="1"/>
          </p:cNvSpPr>
          <p:nvPr>
            <p:ph type="ftr" sz="quarter" idx="11"/>
          </p:nvPr>
        </p:nvSpPr>
        <p:spPr>
          <a:xfrm>
            <a:off x="3184236" y="6234645"/>
            <a:ext cx="5486400" cy="486833"/>
          </a:xfrm>
        </p:spPr>
        <p:txBody>
          <a:bodyPr/>
          <a:lstStyle/>
          <a:p>
            <a:r>
              <a:rPr lang="en-US" dirty="0"/>
              <a:t>Statement A: Approved for public release; distribution is unlimited.</a:t>
            </a:r>
          </a:p>
        </p:txBody>
      </p:sp>
    </p:spTree>
    <p:extLst>
      <p:ext uri="{BB962C8B-B14F-4D97-AF65-F5344CB8AC3E}">
        <p14:creationId xmlns:p14="http://schemas.microsoft.com/office/powerpoint/2010/main" val="18227667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ext Box 5">
            <a:extLst>
              <a:ext uri="{FF2B5EF4-FFF2-40B4-BE49-F238E27FC236}">
                <a16:creationId xmlns:a16="http://schemas.microsoft.com/office/drawing/2014/main" id="{DDA64268-3CA9-41F4-9E2D-F444FFB88239}"/>
              </a:ext>
            </a:extLst>
          </p:cNvPr>
          <p:cNvSpPr txBox="1">
            <a:spLocks noChangeArrowheads="1"/>
          </p:cNvSpPr>
          <p:nvPr/>
        </p:nvSpPr>
        <p:spPr bwMode="auto">
          <a:xfrm>
            <a:off x="1437272" y="1667048"/>
            <a:ext cx="887930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200" dirty="0">
                <a:solidFill>
                  <a:srgbClr val="000000"/>
                </a:solidFill>
              </a:rPr>
              <a:t>When considering the use of in situ process monitoring for part qualification, there are a few aspects that challenge the current paradigm.</a:t>
            </a:r>
          </a:p>
        </p:txBody>
      </p:sp>
      <p:sp>
        <p:nvSpPr>
          <p:cNvPr id="9" name="TextBox 8">
            <a:extLst>
              <a:ext uri="{FF2B5EF4-FFF2-40B4-BE49-F238E27FC236}">
                <a16:creationId xmlns:a16="http://schemas.microsoft.com/office/drawing/2014/main" id="{4BB8C360-8070-43B0-90E9-C7C63BAD568F}"/>
              </a:ext>
            </a:extLst>
          </p:cNvPr>
          <p:cNvSpPr txBox="1"/>
          <p:nvPr/>
        </p:nvSpPr>
        <p:spPr>
          <a:xfrm>
            <a:off x="1699107" y="4806231"/>
            <a:ext cx="4785561" cy="400110"/>
          </a:xfrm>
          <a:prstGeom prst="rect">
            <a:avLst/>
          </a:prstGeom>
          <a:noFill/>
        </p:spPr>
        <p:txBody>
          <a:bodyPr wrap="square" rtlCol="0">
            <a:spAutoFit/>
          </a:bodyPr>
          <a:lstStyle/>
          <a:p>
            <a:r>
              <a:rPr lang="en-US" sz="2000" b="1" i="1" dirty="0">
                <a:solidFill>
                  <a:schemeClr val="accent1">
                    <a:lumMod val="75000"/>
                  </a:schemeClr>
                </a:solidFill>
              </a:rPr>
              <a:t>Closed-loop process control</a:t>
            </a:r>
          </a:p>
        </p:txBody>
      </p:sp>
      <p:sp>
        <p:nvSpPr>
          <p:cNvPr id="10" name="TextBox 9">
            <a:extLst>
              <a:ext uri="{FF2B5EF4-FFF2-40B4-BE49-F238E27FC236}">
                <a16:creationId xmlns:a16="http://schemas.microsoft.com/office/drawing/2014/main" id="{21AD30A3-0AFE-4C93-94A9-10D24843977C}"/>
              </a:ext>
            </a:extLst>
          </p:cNvPr>
          <p:cNvSpPr txBox="1"/>
          <p:nvPr/>
        </p:nvSpPr>
        <p:spPr>
          <a:xfrm>
            <a:off x="1939183" y="2909591"/>
            <a:ext cx="8026265" cy="19007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Often, defect observations are indirect</a:t>
            </a:r>
          </a:p>
          <a:p>
            <a:pPr marL="742950" lvl="1" indent="-285750">
              <a:lnSpc>
                <a:spcPct val="150000"/>
              </a:lnSpc>
              <a:buFont typeface="Arial" panose="020B0604020202020204" pitchFamily="34" charset="0"/>
              <a:buChar char="•"/>
            </a:pPr>
            <a:r>
              <a:rPr lang="en-US" sz="1600" dirty="0"/>
              <a:t>Directly observing process variation, inferring final defect</a:t>
            </a:r>
          </a:p>
          <a:p>
            <a:pPr marL="742950" lvl="1" indent="-285750">
              <a:lnSpc>
                <a:spcPct val="150000"/>
              </a:lnSpc>
              <a:buFont typeface="Arial" panose="020B0604020202020204" pitchFamily="34" charset="0"/>
              <a:buChar char="•"/>
            </a:pPr>
            <a:r>
              <a:rPr lang="en-US" sz="1600" dirty="0"/>
              <a:t>Must understand physical basis for measured phenomena</a:t>
            </a:r>
          </a:p>
          <a:p>
            <a:pPr marL="742950" lvl="1" indent="-285750">
              <a:lnSpc>
                <a:spcPct val="150000"/>
              </a:lnSpc>
              <a:buFont typeface="Arial" panose="020B0604020202020204" pitchFamily="34" charset="0"/>
              <a:buChar char="•"/>
            </a:pPr>
            <a:r>
              <a:rPr lang="en-US" sz="1600" dirty="0"/>
              <a:t>Need to prove a causal correlation from measured indications to defect state</a:t>
            </a:r>
          </a:p>
          <a:p>
            <a:pPr marL="285750" indent="-285750">
              <a:lnSpc>
                <a:spcPct val="150000"/>
              </a:lnSpc>
              <a:buFont typeface="Arial" panose="020B0604020202020204" pitchFamily="34" charset="0"/>
              <a:buChar char="•"/>
            </a:pPr>
            <a:r>
              <a:rPr lang="en-US" sz="1600" dirty="0"/>
              <a:t>Probability of detection (POD) study must include secondary verification of created defects</a:t>
            </a:r>
          </a:p>
        </p:txBody>
      </p:sp>
      <p:sp>
        <p:nvSpPr>
          <p:cNvPr id="11" name="TextBox 10">
            <a:extLst>
              <a:ext uri="{FF2B5EF4-FFF2-40B4-BE49-F238E27FC236}">
                <a16:creationId xmlns:a16="http://schemas.microsoft.com/office/drawing/2014/main" id="{BB0404C5-4C6E-40A9-89D6-478955596B9A}"/>
              </a:ext>
            </a:extLst>
          </p:cNvPr>
          <p:cNvSpPr txBox="1"/>
          <p:nvPr/>
        </p:nvSpPr>
        <p:spPr>
          <a:xfrm>
            <a:off x="1939184" y="5135406"/>
            <a:ext cx="6416952" cy="7928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Current NASA qualification logic based on a locked process</a:t>
            </a:r>
          </a:p>
          <a:p>
            <a:pPr marL="285750" indent="-285750">
              <a:lnSpc>
                <a:spcPct val="150000"/>
              </a:lnSpc>
              <a:buFont typeface="Arial" panose="020B0604020202020204" pitchFamily="34" charset="0"/>
              <a:buChar char="•"/>
            </a:pPr>
            <a:r>
              <a:rPr lang="en-US" sz="1600" dirty="0"/>
              <a:t>For real-time parameter changes, a new approach is needed</a:t>
            </a:r>
          </a:p>
        </p:txBody>
      </p:sp>
      <p:sp>
        <p:nvSpPr>
          <p:cNvPr id="12" name="TextBox 11">
            <a:extLst>
              <a:ext uri="{FF2B5EF4-FFF2-40B4-BE49-F238E27FC236}">
                <a16:creationId xmlns:a16="http://schemas.microsoft.com/office/drawing/2014/main" id="{F8CA116E-ACBC-4EC6-9093-591588956D8C}"/>
              </a:ext>
            </a:extLst>
          </p:cNvPr>
          <p:cNvSpPr txBox="1"/>
          <p:nvPr/>
        </p:nvSpPr>
        <p:spPr>
          <a:xfrm>
            <a:off x="1699107" y="2573439"/>
            <a:ext cx="4032085" cy="400110"/>
          </a:xfrm>
          <a:prstGeom prst="rect">
            <a:avLst/>
          </a:prstGeom>
          <a:noFill/>
        </p:spPr>
        <p:txBody>
          <a:bodyPr wrap="square" rtlCol="0">
            <a:spAutoFit/>
          </a:bodyPr>
          <a:lstStyle/>
          <a:p>
            <a:r>
              <a:rPr lang="en-US" sz="2000" b="1" i="1" dirty="0">
                <a:solidFill>
                  <a:schemeClr val="accent1">
                    <a:lumMod val="75000"/>
                  </a:schemeClr>
                </a:solidFill>
              </a:rPr>
              <a:t>In-process vs. post-process NDE</a:t>
            </a:r>
          </a:p>
        </p:txBody>
      </p:sp>
      <p:sp>
        <p:nvSpPr>
          <p:cNvPr id="13" name="TextBox 12">
            <a:extLst>
              <a:ext uri="{FF2B5EF4-FFF2-40B4-BE49-F238E27FC236}">
                <a16:creationId xmlns:a16="http://schemas.microsoft.com/office/drawing/2014/main" id="{2BC15885-7EF4-4B0A-9F33-6170A73DA762}"/>
              </a:ext>
            </a:extLst>
          </p:cNvPr>
          <p:cNvSpPr txBox="1"/>
          <p:nvPr/>
        </p:nvSpPr>
        <p:spPr>
          <a:xfrm>
            <a:off x="7812771" y="5307299"/>
            <a:ext cx="1779452" cy="584775"/>
          </a:xfrm>
          <a:prstGeom prst="rect">
            <a:avLst/>
          </a:prstGeom>
          <a:noFill/>
        </p:spPr>
        <p:txBody>
          <a:bodyPr wrap="square" rtlCol="0">
            <a:spAutoFit/>
          </a:bodyPr>
          <a:lstStyle/>
          <a:p>
            <a:r>
              <a:rPr lang="en-US" sz="1600" b="1" i="1" dirty="0">
                <a:solidFill>
                  <a:srgbClr val="C00000"/>
                </a:solidFill>
              </a:rPr>
              <a:t>no longer nondestructive</a:t>
            </a:r>
          </a:p>
        </p:txBody>
      </p:sp>
      <p:sp>
        <p:nvSpPr>
          <p:cNvPr id="15" name="Title 2">
            <a:extLst>
              <a:ext uri="{FF2B5EF4-FFF2-40B4-BE49-F238E27FC236}">
                <a16:creationId xmlns:a16="http://schemas.microsoft.com/office/drawing/2014/main" id="{317AABB8-9A49-43F2-931D-314865A93A0A}"/>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Challenge Current Paradigm</a:t>
            </a:r>
          </a:p>
        </p:txBody>
      </p:sp>
    </p:spTree>
    <p:custDataLst>
      <p:tags r:id="rId1"/>
    </p:custDataLst>
    <p:extLst>
      <p:ext uri="{BB962C8B-B14F-4D97-AF65-F5344CB8AC3E}">
        <p14:creationId xmlns:p14="http://schemas.microsoft.com/office/powerpoint/2010/main" val="14789851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76200" y="6444668"/>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32" indent="-285744" eaLnBrk="0" hangingPunct="0">
              <a:defRPr sz="2000" b="1">
                <a:solidFill>
                  <a:srgbClr val="000099"/>
                </a:solidFill>
                <a:latin typeface="Calibri" panose="020F0502020204030204" pitchFamily="34" charset="0"/>
              </a:defRPr>
            </a:lvl2pPr>
            <a:lvl3pPr marL="1142971" indent="-228594" eaLnBrk="0" hangingPunct="0">
              <a:defRPr sz="2000" b="1">
                <a:solidFill>
                  <a:srgbClr val="000099"/>
                </a:solidFill>
                <a:latin typeface="Calibri" panose="020F0502020204030204" pitchFamily="34" charset="0"/>
              </a:defRPr>
            </a:lvl3pPr>
            <a:lvl4pPr marL="1600160" indent="-228594" eaLnBrk="0" hangingPunct="0">
              <a:defRPr sz="2000" b="1">
                <a:solidFill>
                  <a:srgbClr val="000099"/>
                </a:solidFill>
                <a:latin typeface="Calibri" panose="020F0502020204030204" pitchFamily="34" charset="0"/>
              </a:defRPr>
            </a:lvl4pPr>
            <a:lvl5pPr marL="2057349" indent="-228594" eaLnBrk="0" hangingPunct="0">
              <a:defRPr sz="2000" b="1">
                <a:solidFill>
                  <a:srgbClr val="000099"/>
                </a:solidFill>
                <a:latin typeface="Calibri" panose="020F0502020204030204" pitchFamily="34" charset="0"/>
              </a:defRPr>
            </a:lvl5pPr>
            <a:lvl6pPr marL="2514537" indent="-228594" eaLnBrk="0" fontAlgn="base" hangingPunct="0">
              <a:spcBef>
                <a:spcPct val="0"/>
              </a:spcBef>
              <a:spcAft>
                <a:spcPct val="0"/>
              </a:spcAft>
              <a:defRPr sz="2000" b="1">
                <a:solidFill>
                  <a:srgbClr val="000099"/>
                </a:solidFill>
                <a:latin typeface="Calibri" panose="020F0502020204030204" pitchFamily="34" charset="0"/>
              </a:defRPr>
            </a:lvl6pPr>
            <a:lvl7pPr marL="2971726" indent="-228594" eaLnBrk="0" fontAlgn="base" hangingPunct="0">
              <a:spcBef>
                <a:spcPct val="0"/>
              </a:spcBef>
              <a:spcAft>
                <a:spcPct val="0"/>
              </a:spcAft>
              <a:defRPr sz="2000" b="1">
                <a:solidFill>
                  <a:srgbClr val="000099"/>
                </a:solidFill>
                <a:latin typeface="Calibri" panose="020F0502020204030204" pitchFamily="34" charset="0"/>
              </a:defRPr>
            </a:lvl7pPr>
            <a:lvl8pPr marL="3428914" indent="-228594" eaLnBrk="0" fontAlgn="base" hangingPunct="0">
              <a:spcBef>
                <a:spcPct val="0"/>
              </a:spcBef>
              <a:spcAft>
                <a:spcPct val="0"/>
              </a:spcAft>
              <a:defRPr sz="2000" b="1">
                <a:solidFill>
                  <a:srgbClr val="000099"/>
                </a:solidFill>
                <a:latin typeface="Calibri" panose="020F0502020204030204" pitchFamily="34" charset="0"/>
              </a:defRPr>
            </a:lvl8pPr>
            <a:lvl9pPr marL="3886103" indent="-228594"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44D714AD-D994-4606-A6A7-E0BD58956995}" type="slidenum">
              <a:rPr lang="en-US" altLang="en-US" sz="1400">
                <a:solidFill>
                  <a:srgbClr val="404040"/>
                </a:solidFill>
              </a:rPr>
              <a:pPr algn="l" eaLnBrk="1" hangingPunct="1"/>
              <a:t>50</a:t>
            </a:fld>
            <a:endParaRPr lang="en-US" altLang="en-US" sz="1400" dirty="0">
              <a:solidFill>
                <a:srgbClr val="404040"/>
              </a:solidFill>
            </a:endParaRPr>
          </a:p>
        </p:txBody>
      </p:sp>
      <p:sp>
        <p:nvSpPr>
          <p:cNvPr id="9221" name="Text Box 4"/>
          <p:cNvSpPr txBox="1">
            <a:spLocks noChangeArrowheads="1"/>
          </p:cNvSpPr>
          <p:nvPr/>
        </p:nvSpPr>
        <p:spPr bwMode="auto">
          <a:xfrm>
            <a:off x="1812927" y="603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800" b="0">
              <a:solidFill>
                <a:schemeClr val="tx1"/>
              </a:solidFill>
            </a:endParaRPr>
          </a:p>
        </p:txBody>
      </p:sp>
      <p:sp>
        <p:nvSpPr>
          <p:cNvPr id="9222" name="Text Box 5"/>
          <p:cNvSpPr txBox="1">
            <a:spLocks noChangeArrowheads="1"/>
          </p:cNvSpPr>
          <p:nvPr/>
        </p:nvSpPr>
        <p:spPr bwMode="auto">
          <a:xfrm>
            <a:off x="176464" y="213731"/>
            <a:ext cx="11839073"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733" dirty="0">
                <a:solidFill>
                  <a:srgbClr val="000000"/>
                </a:solidFill>
              </a:rPr>
              <a:t>The NASA standard requires NDE </a:t>
            </a:r>
            <a:r>
              <a:rPr lang="en-US" altLang="en-US" sz="3733" i="1" dirty="0">
                <a:solidFill>
                  <a:srgbClr val="000000"/>
                </a:solidFill>
              </a:rPr>
              <a:t>for process control </a:t>
            </a:r>
            <a:r>
              <a:rPr lang="en-US" altLang="en-US" sz="3733" dirty="0">
                <a:solidFill>
                  <a:srgbClr val="000000"/>
                </a:solidFill>
              </a:rPr>
              <a:t>with full coverage of the surface and volume for Class B Parts.</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03" y="5671699"/>
            <a:ext cx="2372603" cy="1186301"/>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9508" y="5836666"/>
            <a:ext cx="934513" cy="934511"/>
          </a:xfrm>
          <a:prstGeom prst="rect">
            <a:avLst/>
          </a:prstGeom>
        </p:spPr>
      </p:pic>
      <p:sp>
        <p:nvSpPr>
          <p:cNvPr id="13" name="TextBox 12">
            <a:extLst>
              <a:ext uri="{FF2B5EF4-FFF2-40B4-BE49-F238E27FC236}">
                <a16:creationId xmlns:a16="http://schemas.microsoft.com/office/drawing/2014/main" id="{2910F47A-68D1-D24E-820B-7FB4314B9FEE}"/>
              </a:ext>
            </a:extLst>
          </p:cNvPr>
          <p:cNvSpPr txBox="1"/>
          <p:nvPr/>
        </p:nvSpPr>
        <p:spPr>
          <a:xfrm>
            <a:off x="254803" y="1462083"/>
            <a:ext cx="1954997" cy="502766"/>
          </a:xfrm>
          <a:prstGeom prst="rect">
            <a:avLst/>
          </a:prstGeom>
          <a:noFill/>
        </p:spPr>
        <p:txBody>
          <a:bodyPr wrap="square" rtlCol="0">
            <a:spAutoFit/>
          </a:bodyPr>
          <a:lstStyle/>
          <a:p>
            <a:r>
              <a:rPr lang="en-US" sz="2667" b="1" i="1" dirty="0">
                <a:solidFill>
                  <a:schemeClr val="accent1">
                    <a:lumMod val="75000"/>
                  </a:schemeClr>
                </a:solidFill>
              </a:rPr>
              <a:t>Language:</a:t>
            </a:r>
          </a:p>
        </p:txBody>
      </p:sp>
      <p:sp>
        <p:nvSpPr>
          <p:cNvPr id="3" name="TextBox 2">
            <a:extLst>
              <a:ext uri="{FF2B5EF4-FFF2-40B4-BE49-F238E27FC236}">
                <a16:creationId xmlns:a16="http://schemas.microsoft.com/office/drawing/2014/main" id="{6EB967AA-02F5-A24D-A091-417469288D0F}"/>
              </a:ext>
            </a:extLst>
          </p:cNvPr>
          <p:cNvSpPr txBox="1"/>
          <p:nvPr/>
        </p:nvSpPr>
        <p:spPr>
          <a:xfrm>
            <a:off x="753140" y="1999183"/>
            <a:ext cx="10685717" cy="1569660"/>
          </a:xfrm>
          <a:prstGeom prst="rect">
            <a:avLst/>
          </a:prstGeom>
          <a:noFill/>
        </p:spPr>
        <p:txBody>
          <a:bodyPr wrap="square" rtlCol="0">
            <a:spAutoFit/>
          </a:bodyPr>
          <a:lstStyle/>
          <a:p>
            <a:pPr algn="ctr"/>
            <a:r>
              <a:rPr lang="en-US" sz="2400" dirty="0"/>
              <a:t>“All Class B parts </a:t>
            </a:r>
            <a:r>
              <a:rPr lang="en-US" sz="2400" b="1" dirty="0"/>
              <a:t>shall</a:t>
            </a:r>
            <a:r>
              <a:rPr lang="en-US" sz="2400" dirty="0"/>
              <a:t> receive</a:t>
            </a:r>
            <a:r>
              <a:rPr lang="en-US" sz="2400" b="1" i="1" dirty="0">
                <a:solidFill>
                  <a:srgbClr val="C00000"/>
                </a:solidFill>
              </a:rPr>
              <a:t> NDE for process control </a:t>
            </a:r>
            <a:r>
              <a:rPr lang="en-US" sz="2400" dirty="0"/>
              <a:t>with full coverage of the</a:t>
            </a:r>
            <a:r>
              <a:rPr lang="en-US" sz="2400" b="1" i="1" dirty="0">
                <a:solidFill>
                  <a:srgbClr val="C00000"/>
                </a:solidFill>
              </a:rPr>
              <a:t> </a:t>
            </a:r>
            <a:r>
              <a:rPr lang="en-US" sz="2400" dirty="0"/>
              <a:t>surface and volume of the part, </a:t>
            </a:r>
            <a:r>
              <a:rPr lang="en-US" sz="2400" strike="sngStrike" dirty="0">
                <a:solidFill>
                  <a:srgbClr val="C00000"/>
                </a:solidFill>
              </a:rPr>
              <a:t>including verifiable detection of critical initial flaw size in critical damage tolerant parts</a:t>
            </a:r>
            <a:r>
              <a:rPr lang="en-US" sz="2400" dirty="0"/>
              <a:t>, with any coverage limitations due to NDE techniques(s) and/or part geometry documented in the PPP” </a:t>
            </a:r>
          </a:p>
        </p:txBody>
      </p:sp>
      <p:sp>
        <p:nvSpPr>
          <p:cNvPr id="29" name="TextBox 28">
            <a:extLst>
              <a:ext uri="{FF2B5EF4-FFF2-40B4-BE49-F238E27FC236}">
                <a16:creationId xmlns:a16="http://schemas.microsoft.com/office/drawing/2014/main" id="{98A9032C-3A74-134B-8E74-2DDB3B3FB615}"/>
              </a:ext>
            </a:extLst>
          </p:cNvPr>
          <p:cNvSpPr txBox="1"/>
          <p:nvPr/>
        </p:nvSpPr>
        <p:spPr>
          <a:xfrm>
            <a:off x="254803" y="3501650"/>
            <a:ext cx="1954997" cy="502766"/>
          </a:xfrm>
          <a:prstGeom prst="rect">
            <a:avLst/>
          </a:prstGeom>
          <a:noFill/>
        </p:spPr>
        <p:txBody>
          <a:bodyPr wrap="square" rtlCol="0">
            <a:spAutoFit/>
          </a:bodyPr>
          <a:lstStyle/>
          <a:p>
            <a:r>
              <a:rPr lang="en-US" sz="2667" b="1" i="1" dirty="0">
                <a:solidFill>
                  <a:schemeClr val="accent1">
                    <a:lumMod val="75000"/>
                  </a:schemeClr>
                </a:solidFill>
              </a:rPr>
              <a:t>Rationale:</a:t>
            </a:r>
          </a:p>
        </p:txBody>
      </p:sp>
      <p:sp>
        <p:nvSpPr>
          <p:cNvPr id="30" name="TextBox 29">
            <a:extLst>
              <a:ext uri="{FF2B5EF4-FFF2-40B4-BE49-F238E27FC236}">
                <a16:creationId xmlns:a16="http://schemas.microsoft.com/office/drawing/2014/main" id="{9B255E2C-2AFD-5D4E-8FE8-6F20ABC7999E}"/>
              </a:ext>
            </a:extLst>
          </p:cNvPr>
          <p:cNvSpPr txBox="1"/>
          <p:nvPr/>
        </p:nvSpPr>
        <p:spPr>
          <a:xfrm>
            <a:off x="1232302" y="4029468"/>
            <a:ext cx="10436407" cy="1659429"/>
          </a:xfrm>
          <a:prstGeom prst="rect">
            <a:avLst/>
          </a:prstGeom>
          <a:noFill/>
        </p:spPr>
        <p:txBody>
          <a:bodyPr wrap="square" rtlCol="0">
            <a:spAutoFit/>
          </a:bodyPr>
          <a:lstStyle/>
          <a:p>
            <a:pPr marL="380990" indent="-380990">
              <a:spcAft>
                <a:spcPts val="667"/>
              </a:spcAft>
              <a:buFont typeface="Arial" panose="020B0604020202020204" pitchFamily="34" charset="0"/>
              <a:buChar char="•"/>
            </a:pPr>
            <a:r>
              <a:rPr lang="en-US" sz="2400" dirty="0"/>
              <a:t>“NDE  for process control requires the use of physical reference standards for calibration and acceptance criteria based on the capability of the NDE technique but does not require quantitative validation of flaw detection. </a:t>
            </a:r>
          </a:p>
          <a:p>
            <a:pPr marL="380990" indent="-380990">
              <a:spcAft>
                <a:spcPts val="667"/>
              </a:spcAft>
              <a:buFont typeface="Arial" panose="020B0604020202020204" pitchFamily="34" charset="0"/>
              <a:buChar char="•"/>
            </a:pPr>
            <a:r>
              <a:rPr lang="en-US" sz="2400" dirty="0"/>
              <a:t>“Targeted approaches for NDE can be proposed and approved per the PPP.”</a:t>
            </a:r>
          </a:p>
        </p:txBody>
      </p:sp>
      <p:sp>
        <p:nvSpPr>
          <p:cNvPr id="5" name="TextBox 4">
            <a:extLst>
              <a:ext uri="{FF2B5EF4-FFF2-40B4-BE49-F238E27FC236}">
                <a16:creationId xmlns:a16="http://schemas.microsoft.com/office/drawing/2014/main" id="{CF0D4BD5-492A-5646-8F82-F9E72E429E50}"/>
              </a:ext>
            </a:extLst>
          </p:cNvPr>
          <p:cNvSpPr txBox="1"/>
          <p:nvPr/>
        </p:nvSpPr>
        <p:spPr>
          <a:xfrm>
            <a:off x="5063064" y="5759102"/>
            <a:ext cx="2065869" cy="379656"/>
          </a:xfrm>
          <a:prstGeom prst="rect">
            <a:avLst/>
          </a:prstGeom>
          <a:noFill/>
        </p:spPr>
        <p:txBody>
          <a:bodyPr wrap="square" rtlCol="0">
            <a:spAutoFit/>
          </a:bodyPr>
          <a:lstStyle/>
          <a:p>
            <a:r>
              <a:rPr lang="en-US" sz="1867" b="1" i="1" dirty="0">
                <a:solidFill>
                  <a:srgbClr val="C00000"/>
                </a:solidFill>
              </a:rPr>
              <a:t>(emphasis added)</a:t>
            </a:r>
          </a:p>
        </p:txBody>
      </p:sp>
      <p:sp>
        <p:nvSpPr>
          <p:cNvPr id="2" name="Footer Placeholder 4">
            <a:extLst>
              <a:ext uri="{FF2B5EF4-FFF2-40B4-BE49-F238E27FC236}">
                <a16:creationId xmlns:a16="http://schemas.microsoft.com/office/drawing/2014/main" id="{65222900-4D1A-FDCA-10E1-2801E0BF786E}"/>
              </a:ext>
            </a:extLst>
          </p:cNvPr>
          <p:cNvSpPr>
            <a:spLocks noGrp="1"/>
          </p:cNvSpPr>
          <p:nvPr>
            <p:ph type="ftr" sz="quarter" idx="11"/>
          </p:nvPr>
        </p:nvSpPr>
        <p:spPr>
          <a:xfrm>
            <a:off x="3184236" y="6234645"/>
            <a:ext cx="5486400" cy="486833"/>
          </a:xfrm>
        </p:spPr>
        <p:txBody>
          <a:bodyPr/>
          <a:lstStyle/>
          <a:p>
            <a:r>
              <a:rPr lang="en-US" dirty="0"/>
              <a:t>Statement A: Approved for public release; distribution is unlimited.</a:t>
            </a:r>
          </a:p>
        </p:txBody>
      </p:sp>
    </p:spTree>
    <p:extLst>
      <p:ext uri="{BB962C8B-B14F-4D97-AF65-F5344CB8AC3E}">
        <p14:creationId xmlns:p14="http://schemas.microsoft.com/office/powerpoint/2010/main" val="140380819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76200" y="6444668"/>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32" indent="-285744" eaLnBrk="0" hangingPunct="0">
              <a:defRPr sz="2000" b="1">
                <a:solidFill>
                  <a:srgbClr val="000099"/>
                </a:solidFill>
                <a:latin typeface="Calibri" panose="020F0502020204030204" pitchFamily="34" charset="0"/>
              </a:defRPr>
            </a:lvl2pPr>
            <a:lvl3pPr marL="1142971" indent="-228594" eaLnBrk="0" hangingPunct="0">
              <a:defRPr sz="2000" b="1">
                <a:solidFill>
                  <a:srgbClr val="000099"/>
                </a:solidFill>
                <a:latin typeface="Calibri" panose="020F0502020204030204" pitchFamily="34" charset="0"/>
              </a:defRPr>
            </a:lvl3pPr>
            <a:lvl4pPr marL="1600160" indent="-228594" eaLnBrk="0" hangingPunct="0">
              <a:defRPr sz="2000" b="1">
                <a:solidFill>
                  <a:srgbClr val="000099"/>
                </a:solidFill>
                <a:latin typeface="Calibri" panose="020F0502020204030204" pitchFamily="34" charset="0"/>
              </a:defRPr>
            </a:lvl4pPr>
            <a:lvl5pPr marL="2057349" indent="-228594" eaLnBrk="0" hangingPunct="0">
              <a:defRPr sz="2000" b="1">
                <a:solidFill>
                  <a:srgbClr val="000099"/>
                </a:solidFill>
                <a:latin typeface="Calibri" panose="020F0502020204030204" pitchFamily="34" charset="0"/>
              </a:defRPr>
            </a:lvl5pPr>
            <a:lvl6pPr marL="2514537" indent="-228594" eaLnBrk="0" fontAlgn="base" hangingPunct="0">
              <a:spcBef>
                <a:spcPct val="0"/>
              </a:spcBef>
              <a:spcAft>
                <a:spcPct val="0"/>
              </a:spcAft>
              <a:defRPr sz="2000" b="1">
                <a:solidFill>
                  <a:srgbClr val="000099"/>
                </a:solidFill>
                <a:latin typeface="Calibri" panose="020F0502020204030204" pitchFamily="34" charset="0"/>
              </a:defRPr>
            </a:lvl6pPr>
            <a:lvl7pPr marL="2971726" indent="-228594" eaLnBrk="0" fontAlgn="base" hangingPunct="0">
              <a:spcBef>
                <a:spcPct val="0"/>
              </a:spcBef>
              <a:spcAft>
                <a:spcPct val="0"/>
              </a:spcAft>
              <a:defRPr sz="2000" b="1">
                <a:solidFill>
                  <a:srgbClr val="000099"/>
                </a:solidFill>
                <a:latin typeface="Calibri" panose="020F0502020204030204" pitchFamily="34" charset="0"/>
              </a:defRPr>
            </a:lvl7pPr>
            <a:lvl8pPr marL="3428914" indent="-228594" eaLnBrk="0" fontAlgn="base" hangingPunct="0">
              <a:spcBef>
                <a:spcPct val="0"/>
              </a:spcBef>
              <a:spcAft>
                <a:spcPct val="0"/>
              </a:spcAft>
              <a:defRPr sz="2000" b="1">
                <a:solidFill>
                  <a:srgbClr val="000099"/>
                </a:solidFill>
                <a:latin typeface="Calibri" panose="020F0502020204030204" pitchFamily="34" charset="0"/>
              </a:defRPr>
            </a:lvl8pPr>
            <a:lvl9pPr marL="3886103" indent="-228594"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44D714AD-D994-4606-A6A7-E0BD58956995}" type="slidenum">
              <a:rPr lang="en-US" altLang="en-US" sz="1400">
                <a:solidFill>
                  <a:srgbClr val="404040"/>
                </a:solidFill>
              </a:rPr>
              <a:pPr algn="l" eaLnBrk="1" hangingPunct="1"/>
              <a:t>51</a:t>
            </a:fld>
            <a:endParaRPr lang="en-US" altLang="en-US" sz="1400" dirty="0">
              <a:solidFill>
                <a:srgbClr val="404040"/>
              </a:solidFill>
            </a:endParaRPr>
          </a:p>
        </p:txBody>
      </p:sp>
      <p:sp>
        <p:nvSpPr>
          <p:cNvPr id="9221" name="Text Box 4"/>
          <p:cNvSpPr txBox="1">
            <a:spLocks noChangeArrowheads="1"/>
          </p:cNvSpPr>
          <p:nvPr/>
        </p:nvSpPr>
        <p:spPr bwMode="auto">
          <a:xfrm>
            <a:off x="1812927" y="603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800" b="0">
              <a:solidFill>
                <a:schemeClr val="tx1"/>
              </a:solidFill>
            </a:endParaRPr>
          </a:p>
        </p:txBody>
      </p:sp>
      <p:sp>
        <p:nvSpPr>
          <p:cNvPr id="9222" name="Text Box 5"/>
          <p:cNvSpPr txBox="1">
            <a:spLocks noChangeArrowheads="1"/>
          </p:cNvSpPr>
          <p:nvPr/>
        </p:nvSpPr>
        <p:spPr bwMode="auto">
          <a:xfrm>
            <a:off x="176464" y="213731"/>
            <a:ext cx="11839073"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733" dirty="0">
                <a:solidFill>
                  <a:srgbClr val="000000"/>
                </a:solidFill>
              </a:rPr>
              <a:t>For Class B parts, the NDE approach must meet the requirements in NASA-STD-5009.</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03" y="5671699"/>
            <a:ext cx="2372603" cy="1186301"/>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9508" y="5836666"/>
            <a:ext cx="934513" cy="934511"/>
          </a:xfrm>
          <a:prstGeom prst="rect">
            <a:avLst/>
          </a:prstGeom>
        </p:spPr>
      </p:pic>
      <p:sp>
        <p:nvSpPr>
          <p:cNvPr id="13" name="TextBox 12">
            <a:extLst>
              <a:ext uri="{FF2B5EF4-FFF2-40B4-BE49-F238E27FC236}">
                <a16:creationId xmlns:a16="http://schemas.microsoft.com/office/drawing/2014/main" id="{2910F47A-68D1-D24E-820B-7FB4314B9FEE}"/>
              </a:ext>
            </a:extLst>
          </p:cNvPr>
          <p:cNvSpPr txBox="1"/>
          <p:nvPr/>
        </p:nvSpPr>
        <p:spPr>
          <a:xfrm>
            <a:off x="254803" y="1482758"/>
            <a:ext cx="1954997" cy="502766"/>
          </a:xfrm>
          <a:prstGeom prst="rect">
            <a:avLst/>
          </a:prstGeom>
          <a:noFill/>
        </p:spPr>
        <p:txBody>
          <a:bodyPr wrap="square" rtlCol="0">
            <a:spAutoFit/>
          </a:bodyPr>
          <a:lstStyle/>
          <a:p>
            <a:r>
              <a:rPr lang="en-US" sz="2667" b="1" i="1" dirty="0">
                <a:solidFill>
                  <a:schemeClr val="accent1">
                    <a:lumMod val="75000"/>
                  </a:schemeClr>
                </a:solidFill>
              </a:rPr>
              <a:t>Language:</a:t>
            </a:r>
          </a:p>
        </p:txBody>
      </p:sp>
      <p:sp>
        <p:nvSpPr>
          <p:cNvPr id="3" name="TextBox 2">
            <a:extLst>
              <a:ext uri="{FF2B5EF4-FFF2-40B4-BE49-F238E27FC236}">
                <a16:creationId xmlns:a16="http://schemas.microsoft.com/office/drawing/2014/main" id="{6EB967AA-02F5-A24D-A091-417469288D0F}"/>
              </a:ext>
            </a:extLst>
          </p:cNvPr>
          <p:cNvSpPr txBox="1"/>
          <p:nvPr/>
        </p:nvSpPr>
        <p:spPr>
          <a:xfrm>
            <a:off x="753140" y="2016238"/>
            <a:ext cx="10685717" cy="830997"/>
          </a:xfrm>
          <a:prstGeom prst="rect">
            <a:avLst/>
          </a:prstGeom>
          <a:noFill/>
        </p:spPr>
        <p:txBody>
          <a:bodyPr wrap="square" rtlCol="0">
            <a:spAutoFit/>
          </a:bodyPr>
          <a:lstStyle/>
          <a:p>
            <a:pPr algn="ctr"/>
            <a:r>
              <a:rPr lang="en-US" sz="2400" dirty="0"/>
              <a:t>“The NDE approach for Class B parts </a:t>
            </a:r>
            <a:r>
              <a:rPr lang="en-US" sz="2400" b="1" dirty="0"/>
              <a:t>shall</a:t>
            </a:r>
            <a:r>
              <a:rPr lang="en-US" sz="2400" dirty="0"/>
              <a:t> meet the </a:t>
            </a:r>
            <a:r>
              <a:rPr lang="en-US" sz="2400" strike="sngStrike" dirty="0">
                <a:solidFill>
                  <a:srgbClr val="C00000"/>
                </a:solidFill>
              </a:rPr>
              <a:t>Special ND</a:t>
            </a:r>
            <a:r>
              <a:rPr lang="en-US" sz="2400" dirty="0">
                <a:solidFill>
                  <a:srgbClr val="C00000"/>
                </a:solidFill>
              </a:rPr>
              <a:t>E </a:t>
            </a:r>
            <a:r>
              <a:rPr lang="en-US" sz="2400" dirty="0"/>
              <a:t>requirements of NASA-STD-5009 and be documented in the PPP.”</a:t>
            </a:r>
          </a:p>
        </p:txBody>
      </p:sp>
      <p:sp>
        <p:nvSpPr>
          <p:cNvPr id="29" name="TextBox 28">
            <a:extLst>
              <a:ext uri="{FF2B5EF4-FFF2-40B4-BE49-F238E27FC236}">
                <a16:creationId xmlns:a16="http://schemas.microsoft.com/office/drawing/2014/main" id="{98A9032C-3A74-134B-8E74-2DDB3B3FB615}"/>
              </a:ext>
            </a:extLst>
          </p:cNvPr>
          <p:cNvSpPr txBox="1"/>
          <p:nvPr/>
        </p:nvSpPr>
        <p:spPr>
          <a:xfrm>
            <a:off x="254803" y="2689487"/>
            <a:ext cx="1954997" cy="502766"/>
          </a:xfrm>
          <a:prstGeom prst="rect">
            <a:avLst/>
          </a:prstGeom>
          <a:noFill/>
        </p:spPr>
        <p:txBody>
          <a:bodyPr wrap="square" rtlCol="0">
            <a:spAutoFit/>
          </a:bodyPr>
          <a:lstStyle/>
          <a:p>
            <a:r>
              <a:rPr lang="en-US" sz="2667" b="1" i="1" dirty="0">
                <a:solidFill>
                  <a:schemeClr val="accent1">
                    <a:lumMod val="75000"/>
                  </a:schemeClr>
                </a:solidFill>
              </a:rPr>
              <a:t>Rationale:</a:t>
            </a:r>
          </a:p>
        </p:txBody>
      </p:sp>
      <p:sp>
        <p:nvSpPr>
          <p:cNvPr id="30" name="TextBox 29">
            <a:extLst>
              <a:ext uri="{FF2B5EF4-FFF2-40B4-BE49-F238E27FC236}">
                <a16:creationId xmlns:a16="http://schemas.microsoft.com/office/drawing/2014/main" id="{9B255E2C-2AFD-5D4E-8FE8-6F20ABC7999E}"/>
              </a:ext>
            </a:extLst>
          </p:cNvPr>
          <p:cNvSpPr txBox="1"/>
          <p:nvPr/>
        </p:nvSpPr>
        <p:spPr>
          <a:xfrm>
            <a:off x="1232302" y="3219851"/>
            <a:ext cx="10436407" cy="2398092"/>
          </a:xfrm>
          <a:prstGeom prst="rect">
            <a:avLst/>
          </a:prstGeom>
          <a:noFill/>
        </p:spPr>
        <p:txBody>
          <a:bodyPr wrap="square" rtlCol="0">
            <a:spAutoFit/>
          </a:bodyPr>
          <a:lstStyle/>
          <a:p>
            <a:pPr marL="380990" indent="-380990">
              <a:spcAft>
                <a:spcPts val="667"/>
              </a:spcAft>
              <a:buFont typeface="Arial" panose="020B0604020202020204" pitchFamily="34" charset="0"/>
              <a:buChar char="•"/>
            </a:pPr>
            <a:r>
              <a:rPr lang="en-US" sz="2400" dirty="0"/>
              <a:t>“The requirements in NASA-STD-5009 establish important controls, including the definition, validation, documentation, and approval of all NDE procedures, standards, methods, and acceptance criteria […]”</a:t>
            </a:r>
          </a:p>
          <a:p>
            <a:pPr marL="380990" indent="-380990">
              <a:spcAft>
                <a:spcPts val="667"/>
              </a:spcAft>
              <a:buFont typeface="Arial" panose="020B0604020202020204" pitchFamily="34" charset="0"/>
              <a:buChar char="•"/>
            </a:pPr>
            <a:r>
              <a:rPr lang="en-US" sz="2400" dirty="0"/>
              <a:t>“Alternative post-build quality assurance methods for Class B parts (e.g., proof testing), as well as a reduction in NDE scope for Class B parts, may be feasible with full justification provided in the PPP."</a:t>
            </a:r>
          </a:p>
        </p:txBody>
      </p:sp>
      <p:sp>
        <p:nvSpPr>
          <p:cNvPr id="2" name="Footer Placeholder 4">
            <a:extLst>
              <a:ext uri="{FF2B5EF4-FFF2-40B4-BE49-F238E27FC236}">
                <a16:creationId xmlns:a16="http://schemas.microsoft.com/office/drawing/2014/main" id="{9581B67B-09E3-D0C0-C362-768C31757E6B}"/>
              </a:ext>
            </a:extLst>
          </p:cNvPr>
          <p:cNvSpPr>
            <a:spLocks noGrp="1"/>
          </p:cNvSpPr>
          <p:nvPr>
            <p:ph type="ftr" sz="quarter" idx="11"/>
          </p:nvPr>
        </p:nvSpPr>
        <p:spPr>
          <a:xfrm>
            <a:off x="3184236" y="6234645"/>
            <a:ext cx="5486400" cy="486833"/>
          </a:xfrm>
        </p:spPr>
        <p:txBody>
          <a:bodyPr/>
          <a:lstStyle/>
          <a:p>
            <a:r>
              <a:rPr lang="en-US" dirty="0"/>
              <a:t>Statement A: Approved for public release; distribution is unlimited.</a:t>
            </a:r>
          </a:p>
        </p:txBody>
      </p:sp>
    </p:spTree>
    <p:extLst>
      <p:ext uri="{BB962C8B-B14F-4D97-AF65-F5344CB8AC3E}">
        <p14:creationId xmlns:p14="http://schemas.microsoft.com/office/powerpoint/2010/main" val="169639115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76200" y="6444668"/>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32" indent="-285744" eaLnBrk="0" hangingPunct="0">
              <a:defRPr sz="2000" b="1">
                <a:solidFill>
                  <a:srgbClr val="000099"/>
                </a:solidFill>
                <a:latin typeface="Calibri" panose="020F0502020204030204" pitchFamily="34" charset="0"/>
              </a:defRPr>
            </a:lvl2pPr>
            <a:lvl3pPr marL="1142971" indent="-228594" eaLnBrk="0" hangingPunct="0">
              <a:defRPr sz="2000" b="1">
                <a:solidFill>
                  <a:srgbClr val="000099"/>
                </a:solidFill>
                <a:latin typeface="Calibri" panose="020F0502020204030204" pitchFamily="34" charset="0"/>
              </a:defRPr>
            </a:lvl3pPr>
            <a:lvl4pPr marL="1600160" indent="-228594" eaLnBrk="0" hangingPunct="0">
              <a:defRPr sz="2000" b="1">
                <a:solidFill>
                  <a:srgbClr val="000099"/>
                </a:solidFill>
                <a:latin typeface="Calibri" panose="020F0502020204030204" pitchFamily="34" charset="0"/>
              </a:defRPr>
            </a:lvl4pPr>
            <a:lvl5pPr marL="2057349" indent="-228594" eaLnBrk="0" hangingPunct="0">
              <a:defRPr sz="2000" b="1">
                <a:solidFill>
                  <a:srgbClr val="000099"/>
                </a:solidFill>
                <a:latin typeface="Calibri" panose="020F0502020204030204" pitchFamily="34" charset="0"/>
              </a:defRPr>
            </a:lvl5pPr>
            <a:lvl6pPr marL="2514537" indent="-228594" eaLnBrk="0" fontAlgn="base" hangingPunct="0">
              <a:spcBef>
                <a:spcPct val="0"/>
              </a:spcBef>
              <a:spcAft>
                <a:spcPct val="0"/>
              </a:spcAft>
              <a:defRPr sz="2000" b="1">
                <a:solidFill>
                  <a:srgbClr val="000099"/>
                </a:solidFill>
                <a:latin typeface="Calibri" panose="020F0502020204030204" pitchFamily="34" charset="0"/>
              </a:defRPr>
            </a:lvl6pPr>
            <a:lvl7pPr marL="2971726" indent="-228594" eaLnBrk="0" fontAlgn="base" hangingPunct="0">
              <a:spcBef>
                <a:spcPct val="0"/>
              </a:spcBef>
              <a:spcAft>
                <a:spcPct val="0"/>
              </a:spcAft>
              <a:defRPr sz="2000" b="1">
                <a:solidFill>
                  <a:srgbClr val="000099"/>
                </a:solidFill>
                <a:latin typeface="Calibri" panose="020F0502020204030204" pitchFamily="34" charset="0"/>
              </a:defRPr>
            </a:lvl7pPr>
            <a:lvl8pPr marL="3428914" indent="-228594" eaLnBrk="0" fontAlgn="base" hangingPunct="0">
              <a:spcBef>
                <a:spcPct val="0"/>
              </a:spcBef>
              <a:spcAft>
                <a:spcPct val="0"/>
              </a:spcAft>
              <a:defRPr sz="2000" b="1">
                <a:solidFill>
                  <a:srgbClr val="000099"/>
                </a:solidFill>
                <a:latin typeface="Calibri" panose="020F0502020204030204" pitchFamily="34" charset="0"/>
              </a:defRPr>
            </a:lvl8pPr>
            <a:lvl9pPr marL="3886103" indent="-228594"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44D714AD-D994-4606-A6A7-E0BD58956995}" type="slidenum">
              <a:rPr lang="en-US" altLang="en-US" sz="1400">
                <a:solidFill>
                  <a:srgbClr val="404040"/>
                </a:solidFill>
              </a:rPr>
              <a:pPr algn="l" eaLnBrk="1" hangingPunct="1"/>
              <a:t>52</a:t>
            </a:fld>
            <a:endParaRPr lang="en-US" altLang="en-US" sz="1400" dirty="0">
              <a:solidFill>
                <a:srgbClr val="404040"/>
              </a:solidFill>
            </a:endParaRPr>
          </a:p>
        </p:txBody>
      </p:sp>
      <p:sp>
        <p:nvSpPr>
          <p:cNvPr id="9221" name="Text Box 4"/>
          <p:cNvSpPr txBox="1">
            <a:spLocks noChangeArrowheads="1"/>
          </p:cNvSpPr>
          <p:nvPr/>
        </p:nvSpPr>
        <p:spPr bwMode="auto">
          <a:xfrm>
            <a:off x="1812927" y="603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800" b="0">
              <a:solidFill>
                <a:schemeClr val="tx1"/>
              </a:solidFill>
            </a:endParaRPr>
          </a:p>
        </p:txBody>
      </p:sp>
      <p:sp>
        <p:nvSpPr>
          <p:cNvPr id="9222" name="Text Box 5"/>
          <p:cNvSpPr txBox="1">
            <a:spLocks noChangeArrowheads="1"/>
          </p:cNvSpPr>
          <p:nvPr/>
        </p:nvSpPr>
        <p:spPr bwMode="auto">
          <a:xfrm>
            <a:off x="332393" y="108591"/>
            <a:ext cx="116544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200" dirty="0">
                <a:solidFill>
                  <a:srgbClr val="000000"/>
                </a:solidFill>
              </a:rPr>
              <a:t>In situ monitoring can be used in several aspects of certification:</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03" y="5671699"/>
            <a:ext cx="2372603" cy="1186301"/>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9508" y="5836666"/>
            <a:ext cx="934513" cy="934511"/>
          </a:xfrm>
          <a:prstGeom prst="rect">
            <a:avLst/>
          </a:prstGeom>
        </p:spPr>
      </p:pic>
      <p:sp>
        <p:nvSpPr>
          <p:cNvPr id="4" name="TextBox 3">
            <a:extLst>
              <a:ext uri="{FF2B5EF4-FFF2-40B4-BE49-F238E27FC236}">
                <a16:creationId xmlns:a16="http://schemas.microsoft.com/office/drawing/2014/main" id="{C18BE2DA-9234-1844-89CB-A7AA2DEB31DD}"/>
              </a:ext>
            </a:extLst>
          </p:cNvPr>
          <p:cNvSpPr txBox="1"/>
          <p:nvPr/>
        </p:nvSpPr>
        <p:spPr>
          <a:xfrm>
            <a:off x="7232569" y="934748"/>
            <a:ext cx="4730139" cy="5344027"/>
          </a:xfrm>
          <a:prstGeom prst="rect">
            <a:avLst/>
          </a:prstGeom>
          <a:noFill/>
        </p:spPr>
        <p:txBody>
          <a:bodyPr wrap="square" rtlCol="0">
            <a:spAutoFit/>
          </a:bodyPr>
          <a:lstStyle/>
          <a:p>
            <a:r>
              <a:rPr lang="en-US" sz="2133" b="1" dirty="0"/>
              <a:t>Qualification of Material Process (QMP)</a:t>
            </a:r>
          </a:p>
          <a:p>
            <a:pPr marL="309026" indent="-309026">
              <a:buFont typeface="Arial" panose="020B0604020202020204" pitchFamily="34" charset="0"/>
              <a:buChar char="•"/>
            </a:pPr>
            <a:r>
              <a:rPr lang="en-US" sz="2133" dirty="0"/>
              <a:t>Use with process development</a:t>
            </a:r>
          </a:p>
          <a:p>
            <a:r>
              <a:rPr lang="en-US" sz="2133" b="1" dirty="0"/>
              <a:t>Part Classification</a:t>
            </a:r>
          </a:p>
          <a:p>
            <a:pPr marL="309026" indent="-309026">
              <a:buFont typeface="Arial" panose="020B0604020202020204" pitchFamily="34" charset="0"/>
              <a:buChar char="•"/>
            </a:pPr>
            <a:r>
              <a:rPr lang="en-US" sz="2133" dirty="0"/>
              <a:t>Improve inspectability for better AM risk posture </a:t>
            </a:r>
          </a:p>
          <a:p>
            <a:pPr marL="309026" indent="-309026">
              <a:buFont typeface="Arial" panose="020B0604020202020204" pitchFamily="34" charset="0"/>
              <a:buChar char="•"/>
            </a:pPr>
            <a:r>
              <a:rPr lang="en-US" sz="2133" dirty="0"/>
              <a:t>Inspection process must be qualified by cognizant engineering org. (CEO)</a:t>
            </a:r>
          </a:p>
          <a:p>
            <a:r>
              <a:rPr lang="en-US" sz="2133" b="1" dirty="0"/>
              <a:t>Part Production Plan</a:t>
            </a:r>
          </a:p>
          <a:p>
            <a:pPr marL="309026" indent="-309026">
              <a:buFont typeface="Arial" panose="020B0604020202020204" pitchFamily="34" charset="0"/>
              <a:buChar char="•"/>
            </a:pPr>
            <a:r>
              <a:rPr lang="en-US" sz="2133" dirty="0"/>
              <a:t>Integrated Structural Integrity Rationale (ISIR):</a:t>
            </a:r>
          </a:p>
          <a:p>
            <a:pPr marL="914377" lvl="1" indent="-304792">
              <a:buFont typeface="Arial" panose="020B0604020202020204" pitchFamily="34" charset="0"/>
              <a:buChar char="•"/>
            </a:pPr>
            <a:r>
              <a:rPr lang="en-US" sz="2133" dirty="0"/>
              <a:t>Can be specified as a defect screening action</a:t>
            </a:r>
          </a:p>
          <a:p>
            <a:pPr marL="914377" lvl="1" indent="-304792">
              <a:buFont typeface="Arial" panose="020B0604020202020204" pitchFamily="34" charset="0"/>
              <a:buChar char="•"/>
            </a:pPr>
            <a:r>
              <a:rPr lang="en-US" sz="2133" dirty="0"/>
              <a:t>Must be qualified by CEO</a:t>
            </a:r>
          </a:p>
          <a:p>
            <a:r>
              <a:rPr lang="en-US" sz="2133" b="1" dirty="0"/>
              <a:t>Production Controls</a:t>
            </a:r>
          </a:p>
          <a:p>
            <a:pPr marL="309026" indent="-309026">
              <a:buFont typeface="Arial" panose="020B0604020202020204" pitchFamily="34" charset="0"/>
              <a:buChar char="•"/>
            </a:pPr>
            <a:r>
              <a:rPr lang="en-US" sz="2133" dirty="0"/>
              <a:t>Could develop certain metrics to track over time</a:t>
            </a:r>
          </a:p>
        </p:txBody>
      </p:sp>
      <p:sp>
        <p:nvSpPr>
          <p:cNvPr id="2" name="Rectangle 1">
            <a:extLst>
              <a:ext uri="{FF2B5EF4-FFF2-40B4-BE49-F238E27FC236}">
                <a16:creationId xmlns:a16="http://schemas.microsoft.com/office/drawing/2014/main" id="{8F370F5B-AAC5-9045-B0CA-3EE8A083F7D8}"/>
              </a:ext>
            </a:extLst>
          </p:cNvPr>
          <p:cNvSpPr/>
          <p:nvPr/>
        </p:nvSpPr>
        <p:spPr>
          <a:xfrm>
            <a:off x="2863922" y="4537763"/>
            <a:ext cx="3939341" cy="1787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Diagram, schematic&#10;&#10;Description automatically generated">
            <a:extLst>
              <a:ext uri="{FF2B5EF4-FFF2-40B4-BE49-F238E27FC236}">
                <a16:creationId xmlns:a16="http://schemas.microsoft.com/office/drawing/2014/main" id="{91918929-5B35-504B-A289-74FD74C27AB2}"/>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494" b="96558" l="1304" r="99080">
                        <a14:foregroundMark x1="1380" y1="4221" x2="1380" y2="4221"/>
                        <a14:foregroundMark x1="21933" y1="33896" x2="21933" y2="33896"/>
                        <a14:foregroundMark x1="13880" y1="22727" x2="40337" y2="39026"/>
                        <a14:foregroundMark x1="40337" y1="39026" x2="41104" y2="40130"/>
                        <a14:foregroundMark x1="5445" y1="5130" x2="38037" y2="28442"/>
                        <a14:foregroundMark x1="38037" y1="28442" x2="64494" y2="71429"/>
                        <a14:foregroundMark x1="64494" y1="71429" x2="64494" y2="71429"/>
                        <a14:foregroundMark x1="17945" y1="3831" x2="90491" y2="6494"/>
                        <a14:foregroundMark x1="90491" y1="6494" x2="91104" y2="5909"/>
                        <a14:foregroundMark x1="20552" y1="1753" x2="58436" y2="3831"/>
                        <a14:foregroundMark x1="58436" y1="3831" x2="88957" y2="1753"/>
                        <a14:foregroundMark x1="88957" y1="1753" x2="96626" y2="2338"/>
                        <a14:foregroundMark x1="87270" y1="95260" x2="84816" y2="95455"/>
                        <a14:foregroundMark x1="88650" y1="95260" x2="93098" y2="95455"/>
                        <a14:foregroundMark x1="88190" y1="95844" x2="96856" y2="94675"/>
                        <a14:foregroundMark x1="83052" y1="95974" x2="98620" y2="95455"/>
                        <a14:foregroundMark x1="82132" y1="96558" x2="96089" y2="96558"/>
                        <a14:foregroundMark x1="96089" y1="96558" x2="98466" y2="96364"/>
                        <a14:foregroundMark x1="97776" y1="96558" x2="99080" y2="95649"/>
                        <a14:foregroundMark x1="81672" y1="96364" x2="80368" y2="95649"/>
                      </a14:backgroundRemoval>
                    </a14:imgEffect>
                  </a14:imgLayer>
                </a14:imgProps>
              </a:ext>
              <a:ext uri="{28A0092B-C50C-407E-A947-70E740481C1C}">
                <a14:useLocalDpi xmlns:a14="http://schemas.microsoft.com/office/drawing/2010/main"/>
              </a:ext>
            </a:extLst>
          </a:blip>
          <a:stretch>
            <a:fillRect/>
          </a:stretch>
        </p:blipFill>
        <p:spPr>
          <a:xfrm>
            <a:off x="2089776" y="730377"/>
            <a:ext cx="4894320" cy="5780104"/>
          </a:xfrm>
          <a:prstGeom prst="rect">
            <a:avLst/>
          </a:prstGeom>
        </p:spPr>
      </p:pic>
      <p:sp>
        <p:nvSpPr>
          <p:cNvPr id="10" name="Rounded Rectangle 9">
            <a:extLst>
              <a:ext uri="{FF2B5EF4-FFF2-40B4-BE49-F238E27FC236}">
                <a16:creationId xmlns:a16="http://schemas.microsoft.com/office/drawing/2014/main" id="{F5B64EB6-55A5-F048-8877-337DA1BF7CBE}"/>
              </a:ext>
            </a:extLst>
          </p:cNvPr>
          <p:cNvSpPr/>
          <p:nvPr/>
        </p:nvSpPr>
        <p:spPr>
          <a:xfrm>
            <a:off x="3179911" y="4497721"/>
            <a:ext cx="1102659" cy="184416"/>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ounded Rectangle 19">
            <a:extLst>
              <a:ext uri="{FF2B5EF4-FFF2-40B4-BE49-F238E27FC236}">
                <a16:creationId xmlns:a16="http://schemas.microsoft.com/office/drawing/2014/main" id="{E545A54C-5A3E-7D46-8375-E8648CFBB163}"/>
              </a:ext>
            </a:extLst>
          </p:cNvPr>
          <p:cNvSpPr/>
          <p:nvPr/>
        </p:nvSpPr>
        <p:spPr>
          <a:xfrm>
            <a:off x="2827539" y="5340850"/>
            <a:ext cx="1270612" cy="191655"/>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Rounded Rectangle 20">
            <a:extLst>
              <a:ext uri="{FF2B5EF4-FFF2-40B4-BE49-F238E27FC236}">
                <a16:creationId xmlns:a16="http://schemas.microsoft.com/office/drawing/2014/main" id="{6244CB99-33D5-AC42-97DD-729EFD307C5B}"/>
              </a:ext>
            </a:extLst>
          </p:cNvPr>
          <p:cNvSpPr/>
          <p:nvPr/>
        </p:nvSpPr>
        <p:spPr>
          <a:xfrm>
            <a:off x="3190154" y="4843348"/>
            <a:ext cx="1604684" cy="187133"/>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ounded Rectangle 21">
            <a:extLst>
              <a:ext uri="{FF2B5EF4-FFF2-40B4-BE49-F238E27FC236}">
                <a16:creationId xmlns:a16="http://schemas.microsoft.com/office/drawing/2014/main" id="{C6BAB42C-3D9D-A046-9D5F-C170DE1213FD}"/>
              </a:ext>
            </a:extLst>
          </p:cNvPr>
          <p:cNvSpPr/>
          <p:nvPr/>
        </p:nvSpPr>
        <p:spPr>
          <a:xfrm>
            <a:off x="2822941" y="2462007"/>
            <a:ext cx="1941161" cy="191547"/>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Footer Placeholder 4">
            <a:extLst>
              <a:ext uri="{FF2B5EF4-FFF2-40B4-BE49-F238E27FC236}">
                <a16:creationId xmlns:a16="http://schemas.microsoft.com/office/drawing/2014/main" id="{95177310-2890-64C5-BA52-E45A10D5519D}"/>
              </a:ext>
            </a:extLst>
          </p:cNvPr>
          <p:cNvSpPr>
            <a:spLocks noGrp="1"/>
          </p:cNvSpPr>
          <p:nvPr>
            <p:ph type="ftr" sz="quarter" idx="11"/>
          </p:nvPr>
        </p:nvSpPr>
        <p:spPr>
          <a:xfrm>
            <a:off x="3184236" y="6234645"/>
            <a:ext cx="5486400" cy="486833"/>
          </a:xfrm>
        </p:spPr>
        <p:txBody>
          <a:bodyPr/>
          <a:lstStyle/>
          <a:p>
            <a:r>
              <a:rPr lang="en-US" dirty="0"/>
              <a:t>Statement A: Approved for public release; distribution is unlimited.</a:t>
            </a:r>
          </a:p>
        </p:txBody>
      </p:sp>
    </p:spTree>
    <p:extLst>
      <p:ext uri="{BB962C8B-B14F-4D97-AF65-F5344CB8AC3E}">
        <p14:creationId xmlns:p14="http://schemas.microsoft.com/office/powerpoint/2010/main" val="96386459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76200" y="6444668"/>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32" indent="-285744" eaLnBrk="0" hangingPunct="0">
              <a:defRPr sz="2000" b="1">
                <a:solidFill>
                  <a:srgbClr val="000099"/>
                </a:solidFill>
                <a:latin typeface="Calibri" panose="020F0502020204030204" pitchFamily="34" charset="0"/>
              </a:defRPr>
            </a:lvl2pPr>
            <a:lvl3pPr marL="1142971" indent="-228594" eaLnBrk="0" hangingPunct="0">
              <a:defRPr sz="2000" b="1">
                <a:solidFill>
                  <a:srgbClr val="000099"/>
                </a:solidFill>
                <a:latin typeface="Calibri" panose="020F0502020204030204" pitchFamily="34" charset="0"/>
              </a:defRPr>
            </a:lvl3pPr>
            <a:lvl4pPr marL="1600160" indent="-228594" eaLnBrk="0" hangingPunct="0">
              <a:defRPr sz="2000" b="1">
                <a:solidFill>
                  <a:srgbClr val="000099"/>
                </a:solidFill>
                <a:latin typeface="Calibri" panose="020F0502020204030204" pitchFamily="34" charset="0"/>
              </a:defRPr>
            </a:lvl4pPr>
            <a:lvl5pPr marL="2057349" indent="-228594" eaLnBrk="0" hangingPunct="0">
              <a:defRPr sz="2000" b="1">
                <a:solidFill>
                  <a:srgbClr val="000099"/>
                </a:solidFill>
                <a:latin typeface="Calibri" panose="020F0502020204030204" pitchFamily="34" charset="0"/>
              </a:defRPr>
            </a:lvl5pPr>
            <a:lvl6pPr marL="2514537" indent="-228594" eaLnBrk="0" fontAlgn="base" hangingPunct="0">
              <a:spcBef>
                <a:spcPct val="0"/>
              </a:spcBef>
              <a:spcAft>
                <a:spcPct val="0"/>
              </a:spcAft>
              <a:defRPr sz="2000" b="1">
                <a:solidFill>
                  <a:srgbClr val="000099"/>
                </a:solidFill>
                <a:latin typeface="Calibri" panose="020F0502020204030204" pitchFamily="34" charset="0"/>
              </a:defRPr>
            </a:lvl6pPr>
            <a:lvl7pPr marL="2971726" indent="-228594" eaLnBrk="0" fontAlgn="base" hangingPunct="0">
              <a:spcBef>
                <a:spcPct val="0"/>
              </a:spcBef>
              <a:spcAft>
                <a:spcPct val="0"/>
              </a:spcAft>
              <a:defRPr sz="2000" b="1">
                <a:solidFill>
                  <a:srgbClr val="000099"/>
                </a:solidFill>
                <a:latin typeface="Calibri" panose="020F0502020204030204" pitchFamily="34" charset="0"/>
              </a:defRPr>
            </a:lvl7pPr>
            <a:lvl8pPr marL="3428914" indent="-228594" eaLnBrk="0" fontAlgn="base" hangingPunct="0">
              <a:spcBef>
                <a:spcPct val="0"/>
              </a:spcBef>
              <a:spcAft>
                <a:spcPct val="0"/>
              </a:spcAft>
              <a:defRPr sz="2000" b="1">
                <a:solidFill>
                  <a:srgbClr val="000099"/>
                </a:solidFill>
                <a:latin typeface="Calibri" panose="020F0502020204030204" pitchFamily="34" charset="0"/>
              </a:defRPr>
            </a:lvl8pPr>
            <a:lvl9pPr marL="3886103" indent="-228594"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44D714AD-D994-4606-A6A7-E0BD58956995}" type="slidenum">
              <a:rPr lang="en-US" altLang="en-US" sz="1400">
                <a:solidFill>
                  <a:srgbClr val="404040"/>
                </a:solidFill>
              </a:rPr>
              <a:pPr algn="l" eaLnBrk="1" hangingPunct="1"/>
              <a:t>53</a:t>
            </a:fld>
            <a:endParaRPr lang="en-US" altLang="en-US" sz="1400" dirty="0">
              <a:solidFill>
                <a:srgbClr val="404040"/>
              </a:solidFill>
            </a:endParaRPr>
          </a:p>
        </p:txBody>
      </p:sp>
      <p:sp>
        <p:nvSpPr>
          <p:cNvPr id="9221" name="Text Box 4"/>
          <p:cNvSpPr txBox="1">
            <a:spLocks noChangeArrowheads="1"/>
          </p:cNvSpPr>
          <p:nvPr/>
        </p:nvSpPr>
        <p:spPr bwMode="auto">
          <a:xfrm>
            <a:off x="1812927" y="603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800" b="0">
              <a:solidFill>
                <a:schemeClr val="tx1"/>
              </a:solidFill>
            </a:endParaRPr>
          </a:p>
        </p:txBody>
      </p:sp>
      <p:sp>
        <p:nvSpPr>
          <p:cNvPr id="9222" name="Text Box 5"/>
          <p:cNvSpPr txBox="1">
            <a:spLocks noChangeArrowheads="1"/>
          </p:cNvSpPr>
          <p:nvPr/>
        </p:nvSpPr>
        <p:spPr bwMode="auto">
          <a:xfrm>
            <a:off x="176464" y="213731"/>
            <a:ext cx="11839073"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733" dirty="0">
                <a:solidFill>
                  <a:srgbClr val="000000"/>
                </a:solidFill>
              </a:rPr>
              <a:t>The </a:t>
            </a:r>
            <a:r>
              <a:rPr lang="en-US" altLang="en-US" sz="3733" u="sng" dirty="0">
                <a:solidFill>
                  <a:srgbClr val="000000"/>
                </a:solidFill>
              </a:rPr>
              <a:t>current</a:t>
            </a:r>
            <a:r>
              <a:rPr lang="en-US" altLang="en-US" sz="3733" dirty="0">
                <a:solidFill>
                  <a:srgbClr val="000000"/>
                </a:solidFill>
              </a:rPr>
              <a:t> certification approach does not accommodate the use of adaptive systems.</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03" y="5671699"/>
            <a:ext cx="2372603" cy="1186301"/>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9508" y="5836666"/>
            <a:ext cx="934513" cy="934511"/>
          </a:xfrm>
          <a:prstGeom prst="rect">
            <a:avLst/>
          </a:prstGeom>
        </p:spPr>
      </p:pic>
      <p:sp>
        <p:nvSpPr>
          <p:cNvPr id="23" name="TextBox 22">
            <a:extLst>
              <a:ext uri="{FF2B5EF4-FFF2-40B4-BE49-F238E27FC236}">
                <a16:creationId xmlns:a16="http://schemas.microsoft.com/office/drawing/2014/main" id="{1A4682CC-AD96-8146-9D97-A8810B420025}"/>
              </a:ext>
            </a:extLst>
          </p:cNvPr>
          <p:cNvSpPr txBox="1"/>
          <p:nvPr/>
        </p:nvSpPr>
        <p:spPr>
          <a:xfrm>
            <a:off x="203517" y="4223204"/>
            <a:ext cx="6380748" cy="502766"/>
          </a:xfrm>
          <a:prstGeom prst="rect">
            <a:avLst/>
          </a:prstGeom>
          <a:noFill/>
        </p:spPr>
        <p:txBody>
          <a:bodyPr wrap="square" rtlCol="0">
            <a:spAutoFit/>
          </a:bodyPr>
          <a:lstStyle/>
          <a:p>
            <a:r>
              <a:rPr lang="en-US" sz="2667" b="1" i="1" dirty="0">
                <a:solidFill>
                  <a:schemeClr val="accent1">
                    <a:lumMod val="75000"/>
                  </a:schemeClr>
                </a:solidFill>
              </a:rPr>
              <a:t>Two issues for verification:</a:t>
            </a:r>
          </a:p>
        </p:txBody>
      </p:sp>
      <p:sp>
        <p:nvSpPr>
          <p:cNvPr id="24" name="TextBox 23">
            <a:extLst>
              <a:ext uri="{FF2B5EF4-FFF2-40B4-BE49-F238E27FC236}">
                <a16:creationId xmlns:a16="http://schemas.microsoft.com/office/drawing/2014/main" id="{ED36305F-A5C0-6445-B998-2911F1D2559F}"/>
              </a:ext>
            </a:extLst>
          </p:cNvPr>
          <p:cNvSpPr txBox="1"/>
          <p:nvPr/>
        </p:nvSpPr>
        <p:spPr>
          <a:xfrm>
            <a:off x="573441" y="2970477"/>
            <a:ext cx="9741632" cy="1218090"/>
          </a:xfrm>
          <a:prstGeom prst="rect">
            <a:avLst/>
          </a:prstGeom>
          <a:noFill/>
        </p:spPr>
        <p:txBody>
          <a:bodyPr wrap="square" rtlCol="0">
            <a:spAutoFit/>
          </a:bodyPr>
          <a:lstStyle/>
          <a:p>
            <a:pPr marL="380990" indent="-380990">
              <a:spcAft>
                <a:spcPts val="1067"/>
              </a:spcAft>
              <a:buFont typeface="Arial" panose="020B0604020202020204" pitchFamily="34" charset="0"/>
              <a:buChar char="•"/>
            </a:pPr>
            <a:r>
              <a:rPr lang="en-US" sz="2133" dirty="0"/>
              <a:t>Monitor the process using sensors (e.g. </a:t>
            </a:r>
            <a:r>
              <a:rPr lang="en-US" sz="2133" dirty="0" err="1"/>
              <a:t>meltpool</a:t>
            </a:r>
            <a:r>
              <a:rPr lang="en-US" sz="2133" dirty="0"/>
              <a:t> thermal signature) and change a machine/process parameter (e.g. laser power) to optimize the response</a:t>
            </a:r>
          </a:p>
          <a:p>
            <a:pPr marL="380990" indent="-380990">
              <a:spcAft>
                <a:spcPts val="1067"/>
              </a:spcAft>
              <a:buFont typeface="Arial" panose="020B0604020202020204" pitchFamily="34" charset="0"/>
              <a:buChar char="•"/>
            </a:pPr>
            <a:r>
              <a:rPr lang="en-US" sz="2133" dirty="0"/>
              <a:t>Currently available in many directed energy deposition (DED) systems</a:t>
            </a:r>
          </a:p>
        </p:txBody>
      </p:sp>
      <p:sp>
        <p:nvSpPr>
          <p:cNvPr id="12" name="TextBox 11">
            <a:extLst>
              <a:ext uri="{FF2B5EF4-FFF2-40B4-BE49-F238E27FC236}">
                <a16:creationId xmlns:a16="http://schemas.microsoft.com/office/drawing/2014/main" id="{3131B62B-3FEA-EF47-8C3C-30A36E742441}"/>
              </a:ext>
            </a:extLst>
          </p:cNvPr>
          <p:cNvSpPr txBox="1"/>
          <p:nvPr/>
        </p:nvSpPr>
        <p:spPr>
          <a:xfrm>
            <a:off x="573442" y="4748540"/>
            <a:ext cx="10037596" cy="889859"/>
          </a:xfrm>
          <a:prstGeom prst="rect">
            <a:avLst/>
          </a:prstGeom>
          <a:noFill/>
        </p:spPr>
        <p:txBody>
          <a:bodyPr wrap="square" rtlCol="0">
            <a:spAutoFit/>
          </a:bodyPr>
          <a:lstStyle/>
          <a:p>
            <a:pPr marL="457189" indent="-457189">
              <a:spcAft>
                <a:spcPts val="1067"/>
              </a:spcAft>
              <a:buFont typeface="+mj-lt"/>
              <a:buAutoNum type="arabicPeriod"/>
            </a:pPr>
            <a:r>
              <a:rPr lang="en-US" sz="2133" dirty="0"/>
              <a:t>Verify the sensor performance, algorithm and machine response</a:t>
            </a:r>
          </a:p>
          <a:p>
            <a:pPr marL="457189" indent="-457189">
              <a:buFont typeface="+mj-lt"/>
              <a:buAutoNum type="arabicPeriod"/>
            </a:pPr>
            <a:r>
              <a:rPr lang="en-US" sz="2133" dirty="0"/>
              <a:t>Verify the physics – does controlling this parameter result in a good part?</a:t>
            </a:r>
          </a:p>
        </p:txBody>
      </p:sp>
      <p:sp>
        <p:nvSpPr>
          <p:cNvPr id="13" name="TextBox 12">
            <a:extLst>
              <a:ext uri="{FF2B5EF4-FFF2-40B4-BE49-F238E27FC236}">
                <a16:creationId xmlns:a16="http://schemas.microsoft.com/office/drawing/2014/main" id="{2910F47A-68D1-D24E-820B-7FB4314B9FEE}"/>
              </a:ext>
            </a:extLst>
          </p:cNvPr>
          <p:cNvSpPr txBox="1"/>
          <p:nvPr/>
        </p:nvSpPr>
        <p:spPr>
          <a:xfrm>
            <a:off x="255121" y="2490241"/>
            <a:ext cx="5376113" cy="502766"/>
          </a:xfrm>
          <a:prstGeom prst="rect">
            <a:avLst/>
          </a:prstGeom>
          <a:noFill/>
        </p:spPr>
        <p:txBody>
          <a:bodyPr wrap="square" rtlCol="0">
            <a:spAutoFit/>
          </a:bodyPr>
          <a:lstStyle/>
          <a:p>
            <a:r>
              <a:rPr lang="en-US" sz="2667" b="1" i="1" dirty="0">
                <a:solidFill>
                  <a:schemeClr val="accent1">
                    <a:lumMod val="75000"/>
                  </a:schemeClr>
                </a:solidFill>
              </a:rPr>
              <a:t>Adaptive (Closed-Loop) Systems</a:t>
            </a:r>
          </a:p>
        </p:txBody>
      </p:sp>
      <p:sp>
        <p:nvSpPr>
          <p:cNvPr id="2" name="TextBox 1">
            <a:extLst>
              <a:ext uri="{FF2B5EF4-FFF2-40B4-BE49-F238E27FC236}">
                <a16:creationId xmlns:a16="http://schemas.microsoft.com/office/drawing/2014/main" id="{5A11BDD4-D250-B349-A1FF-363C1918C2AB}"/>
              </a:ext>
            </a:extLst>
          </p:cNvPr>
          <p:cNvSpPr txBox="1"/>
          <p:nvPr/>
        </p:nvSpPr>
        <p:spPr>
          <a:xfrm>
            <a:off x="8795806" y="4737310"/>
            <a:ext cx="2737409" cy="461665"/>
          </a:xfrm>
          <a:prstGeom prst="rect">
            <a:avLst/>
          </a:prstGeom>
          <a:noFill/>
        </p:spPr>
        <p:txBody>
          <a:bodyPr wrap="square" rtlCol="0">
            <a:spAutoFit/>
          </a:bodyPr>
          <a:lstStyle/>
          <a:p>
            <a:r>
              <a:rPr lang="en-US" sz="2400" b="1" i="1" dirty="0">
                <a:solidFill>
                  <a:srgbClr val="C00000"/>
                </a:solidFill>
              </a:rPr>
              <a:t>(control system)</a:t>
            </a:r>
          </a:p>
        </p:txBody>
      </p:sp>
      <p:sp>
        <p:nvSpPr>
          <p:cNvPr id="14" name="TextBox 13">
            <a:extLst>
              <a:ext uri="{FF2B5EF4-FFF2-40B4-BE49-F238E27FC236}">
                <a16:creationId xmlns:a16="http://schemas.microsoft.com/office/drawing/2014/main" id="{763A8050-B42D-194F-9D77-EE6DEA211CC7}"/>
              </a:ext>
            </a:extLst>
          </p:cNvPr>
          <p:cNvSpPr txBox="1"/>
          <p:nvPr/>
        </p:nvSpPr>
        <p:spPr>
          <a:xfrm>
            <a:off x="9532546" y="5180529"/>
            <a:ext cx="1807417" cy="461665"/>
          </a:xfrm>
          <a:prstGeom prst="rect">
            <a:avLst/>
          </a:prstGeom>
          <a:noFill/>
        </p:spPr>
        <p:txBody>
          <a:bodyPr wrap="square" rtlCol="0">
            <a:spAutoFit/>
          </a:bodyPr>
          <a:lstStyle/>
          <a:p>
            <a:r>
              <a:rPr lang="en-US" sz="2400" b="1" i="1" dirty="0">
                <a:solidFill>
                  <a:srgbClr val="C00000"/>
                </a:solidFill>
              </a:rPr>
              <a:t>(materials)</a:t>
            </a:r>
          </a:p>
        </p:txBody>
      </p:sp>
      <p:sp>
        <p:nvSpPr>
          <p:cNvPr id="15" name="TextBox 14">
            <a:extLst>
              <a:ext uri="{FF2B5EF4-FFF2-40B4-BE49-F238E27FC236}">
                <a16:creationId xmlns:a16="http://schemas.microsoft.com/office/drawing/2014/main" id="{821279B2-2E36-9D45-BF59-0E8A67EE5B5C}"/>
              </a:ext>
            </a:extLst>
          </p:cNvPr>
          <p:cNvSpPr txBox="1"/>
          <p:nvPr/>
        </p:nvSpPr>
        <p:spPr>
          <a:xfrm>
            <a:off x="573442" y="1485873"/>
            <a:ext cx="10643959" cy="954300"/>
          </a:xfrm>
          <a:prstGeom prst="rect">
            <a:avLst/>
          </a:prstGeom>
          <a:noFill/>
        </p:spPr>
        <p:txBody>
          <a:bodyPr wrap="square" rtlCol="0">
            <a:spAutoFit/>
          </a:bodyPr>
          <a:lstStyle/>
          <a:p>
            <a:pPr algn="ctr">
              <a:spcAft>
                <a:spcPts val="667"/>
              </a:spcAft>
            </a:pPr>
            <a:r>
              <a:rPr lang="en-US" sz="1867" dirty="0"/>
              <a:t>“Closed-loop process control based on </a:t>
            </a:r>
            <a:r>
              <a:rPr lang="en-US" sz="1867" dirty="0">
                <a:solidFill>
                  <a:srgbClr val="C00000"/>
                </a:solidFill>
              </a:rPr>
              <a:t>adaptive</a:t>
            </a:r>
            <a:r>
              <a:rPr lang="en-US" sz="1867" dirty="0"/>
              <a:t> in-situ monitoring technologies that alter the defined AM process in response to monitored phenomena are </a:t>
            </a:r>
            <a:r>
              <a:rPr lang="en-US" sz="1867" dirty="0">
                <a:solidFill>
                  <a:srgbClr val="C00000"/>
                </a:solidFill>
              </a:rPr>
              <a:t>not currently applicable </a:t>
            </a:r>
            <a:r>
              <a:rPr lang="en-US" sz="1867" dirty="0"/>
              <a:t>technology per this NASA Technical Standard and cannot be used without prior approved tailoring.”</a:t>
            </a:r>
          </a:p>
        </p:txBody>
      </p:sp>
      <p:sp>
        <p:nvSpPr>
          <p:cNvPr id="3" name="Footer Placeholder 4">
            <a:extLst>
              <a:ext uri="{FF2B5EF4-FFF2-40B4-BE49-F238E27FC236}">
                <a16:creationId xmlns:a16="http://schemas.microsoft.com/office/drawing/2014/main" id="{FAC62BB2-BCE1-7A52-07C9-71B82821BBE4}"/>
              </a:ext>
            </a:extLst>
          </p:cNvPr>
          <p:cNvSpPr>
            <a:spLocks noGrp="1"/>
          </p:cNvSpPr>
          <p:nvPr>
            <p:ph type="ftr" sz="quarter" idx="11"/>
          </p:nvPr>
        </p:nvSpPr>
        <p:spPr>
          <a:xfrm>
            <a:off x="3184236" y="6234645"/>
            <a:ext cx="5486400" cy="486833"/>
          </a:xfrm>
        </p:spPr>
        <p:txBody>
          <a:bodyPr/>
          <a:lstStyle/>
          <a:p>
            <a:r>
              <a:rPr lang="en-US" dirty="0"/>
              <a:t>Statement A: Approved for public release; distribution is unlimited.</a:t>
            </a:r>
          </a:p>
        </p:txBody>
      </p:sp>
    </p:spTree>
    <p:extLst>
      <p:ext uri="{BB962C8B-B14F-4D97-AF65-F5344CB8AC3E}">
        <p14:creationId xmlns:p14="http://schemas.microsoft.com/office/powerpoint/2010/main" val="124067040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76200" y="6444668"/>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32" indent="-285744" eaLnBrk="0" hangingPunct="0">
              <a:defRPr sz="2000" b="1">
                <a:solidFill>
                  <a:srgbClr val="000099"/>
                </a:solidFill>
                <a:latin typeface="Calibri" panose="020F0502020204030204" pitchFamily="34" charset="0"/>
              </a:defRPr>
            </a:lvl2pPr>
            <a:lvl3pPr marL="1142971" indent="-228594" eaLnBrk="0" hangingPunct="0">
              <a:defRPr sz="2000" b="1">
                <a:solidFill>
                  <a:srgbClr val="000099"/>
                </a:solidFill>
                <a:latin typeface="Calibri" panose="020F0502020204030204" pitchFamily="34" charset="0"/>
              </a:defRPr>
            </a:lvl3pPr>
            <a:lvl4pPr marL="1600160" indent="-228594" eaLnBrk="0" hangingPunct="0">
              <a:defRPr sz="2000" b="1">
                <a:solidFill>
                  <a:srgbClr val="000099"/>
                </a:solidFill>
                <a:latin typeface="Calibri" panose="020F0502020204030204" pitchFamily="34" charset="0"/>
              </a:defRPr>
            </a:lvl4pPr>
            <a:lvl5pPr marL="2057349" indent="-228594" eaLnBrk="0" hangingPunct="0">
              <a:defRPr sz="2000" b="1">
                <a:solidFill>
                  <a:srgbClr val="000099"/>
                </a:solidFill>
                <a:latin typeface="Calibri" panose="020F0502020204030204" pitchFamily="34" charset="0"/>
              </a:defRPr>
            </a:lvl5pPr>
            <a:lvl6pPr marL="2514537" indent="-228594" eaLnBrk="0" fontAlgn="base" hangingPunct="0">
              <a:spcBef>
                <a:spcPct val="0"/>
              </a:spcBef>
              <a:spcAft>
                <a:spcPct val="0"/>
              </a:spcAft>
              <a:defRPr sz="2000" b="1">
                <a:solidFill>
                  <a:srgbClr val="000099"/>
                </a:solidFill>
                <a:latin typeface="Calibri" panose="020F0502020204030204" pitchFamily="34" charset="0"/>
              </a:defRPr>
            </a:lvl6pPr>
            <a:lvl7pPr marL="2971726" indent="-228594" eaLnBrk="0" fontAlgn="base" hangingPunct="0">
              <a:spcBef>
                <a:spcPct val="0"/>
              </a:spcBef>
              <a:spcAft>
                <a:spcPct val="0"/>
              </a:spcAft>
              <a:defRPr sz="2000" b="1">
                <a:solidFill>
                  <a:srgbClr val="000099"/>
                </a:solidFill>
                <a:latin typeface="Calibri" panose="020F0502020204030204" pitchFamily="34" charset="0"/>
              </a:defRPr>
            </a:lvl7pPr>
            <a:lvl8pPr marL="3428914" indent="-228594" eaLnBrk="0" fontAlgn="base" hangingPunct="0">
              <a:spcBef>
                <a:spcPct val="0"/>
              </a:spcBef>
              <a:spcAft>
                <a:spcPct val="0"/>
              </a:spcAft>
              <a:defRPr sz="2000" b="1">
                <a:solidFill>
                  <a:srgbClr val="000099"/>
                </a:solidFill>
                <a:latin typeface="Calibri" panose="020F0502020204030204" pitchFamily="34" charset="0"/>
              </a:defRPr>
            </a:lvl8pPr>
            <a:lvl9pPr marL="3886103" indent="-228594"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44D714AD-D994-4606-A6A7-E0BD58956995}" type="slidenum">
              <a:rPr lang="en-US" altLang="en-US" sz="1400">
                <a:solidFill>
                  <a:srgbClr val="404040"/>
                </a:solidFill>
              </a:rPr>
              <a:pPr algn="l" eaLnBrk="1" hangingPunct="1"/>
              <a:t>54</a:t>
            </a:fld>
            <a:endParaRPr lang="en-US" altLang="en-US" sz="1400" dirty="0">
              <a:solidFill>
                <a:srgbClr val="404040"/>
              </a:solidFill>
            </a:endParaRPr>
          </a:p>
        </p:txBody>
      </p:sp>
      <p:sp>
        <p:nvSpPr>
          <p:cNvPr id="9221" name="Text Box 4"/>
          <p:cNvSpPr txBox="1">
            <a:spLocks noChangeArrowheads="1"/>
          </p:cNvSpPr>
          <p:nvPr/>
        </p:nvSpPr>
        <p:spPr bwMode="auto">
          <a:xfrm>
            <a:off x="1812927" y="603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800" b="0">
              <a:solidFill>
                <a:schemeClr val="tx1"/>
              </a:solidFill>
            </a:endParaRPr>
          </a:p>
        </p:txBody>
      </p:sp>
      <p:sp>
        <p:nvSpPr>
          <p:cNvPr id="9222" name="Text Box 5"/>
          <p:cNvSpPr txBox="1">
            <a:spLocks noChangeArrowheads="1"/>
          </p:cNvSpPr>
          <p:nvPr/>
        </p:nvSpPr>
        <p:spPr bwMode="auto">
          <a:xfrm>
            <a:off x="176464" y="213731"/>
            <a:ext cx="118390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200" dirty="0">
                <a:solidFill>
                  <a:srgbClr val="000000"/>
                </a:solidFill>
              </a:rPr>
              <a:t>For certifying closed-loop control systems, NASA can leverage the expertise of the spacecraft control systems community.</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03" y="5671699"/>
            <a:ext cx="2372603" cy="1186301"/>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9508" y="5836666"/>
            <a:ext cx="934513" cy="934511"/>
          </a:xfrm>
          <a:prstGeom prst="rect">
            <a:avLst/>
          </a:prstGeom>
        </p:spPr>
      </p:pic>
      <p:sp>
        <p:nvSpPr>
          <p:cNvPr id="23" name="TextBox 22">
            <a:extLst>
              <a:ext uri="{FF2B5EF4-FFF2-40B4-BE49-F238E27FC236}">
                <a16:creationId xmlns:a16="http://schemas.microsoft.com/office/drawing/2014/main" id="{1A4682CC-AD96-8146-9D97-A8810B420025}"/>
              </a:ext>
            </a:extLst>
          </p:cNvPr>
          <p:cNvSpPr txBox="1"/>
          <p:nvPr/>
        </p:nvSpPr>
        <p:spPr>
          <a:xfrm>
            <a:off x="794899" y="3364847"/>
            <a:ext cx="6380748" cy="502766"/>
          </a:xfrm>
          <a:prstGeom prst="rect">
            <a:avLst/>
          </a:prstGeom>
          <a:noFill/>
        </p:spPr>
        <p:txBody>
          <a:bodyPr wrap="square" rtlCol="0">
            <a:spAutoFit/>
          </a:bodyPr>
          <a:lstStyle/>
          <a:p>
            <a:r>
              <a:rPr lang="en-US" sz="2667" b="1" i="1" dirty="0">
                <a:solidFill>
                  <a:schemeClr val="accent1">
                    <a:lumMod val="75000"/>
                  </a:schemeClr>
                </a:solidFill>
              </a:rPr>
              <a:t>Black box issue:</a:t>
            </a:r>
          </a:p>
        </p:txBody>
      </p:sp>
      <p:sp>
        <p:nvSpPr>
          <p:cNvPr id="24" name="TextBox 23">
            <a:extLst>
              <a:ext uri="{FF2B5EF4-FFF2-40B4-BE49-F238E27FC236}">
                <a16:creationId xmlns:a16="http://schemas.microsoft.com/office/drawing/2014/main" id="{ED36305F-A5C0-6445-B998-2911F1D2559F}"/>
              </a:ext>
            </a:extLst>
          </p:cNvPr>
          <p:cNvSpPr txBox="1"/>
          <p:nvPr/>
        </p:nvSpPr>
        <p:spPr>
          <a:xfrm>
            <a:off x="1359505" y="1812268"/>
            <a:ext cx="8730979" cy="1518621"/>
          </a:xfrm>
          <a:prstGeom prst="rect">
            <a:avLst/>
          </a:prstGeom>
          <a:noFill/>
        </p:spPr>
        <p:txBody>
          <a:bodyPr wrap="square" rtlCol="0">
            <a:spAutoFit/>
          </a:bodyPr>
          <a:lstStyle/>
          <a:p>
            <a:pPr marL="457189" indent="-457189">
              <a:lnSpc>
                <a:spcPct val="150000"/>
              </a:lnSpc>
              <a:buFont typeface="+mj-lt"/>
              <a:buAutoNum type="arabicPeriod"/>
            </a:pPr>
            <a:r>
              <a:rPr lang="en-US" sz="2133" dirty="0"/>
              <a:t>Verify the accuracy of the sensor data</a:t>
            </a:r>
          </a:p>
          <a:p>
            <a:pPr marL="457189" indent="-457189">
              <a:lnSpc>
                <a:spcPct val="150000"/>
              </a:lnSpc>
              <a:buFont typeface="+mj-lt"/>
              <a:buAutoNum type="arabicPeriod"/>
            </a:pPr>
            <a:r>
              <a:rPr lang="en-US" sz="2133" dirty="0"/>
              <a:t>Verify the software/algorithm processing and response</a:t>
            </a:r>
          </a:p>
          <a:p>
            <a:pPr marL="457189" indent="-457189">
              <a:lnSpc>
                <a:spcPct val="150000"/>
              </a:lnSpc>
              <a:buFont typeface="+mj-lt"/>
              <a:buAutoNum type="arabicPeriod"/>
            </a:pPr>
            <a:r>
              <a:rPr lang="en-US" sz="2133" dirty="0"/>
              <a:t>Verify that the changed parameter responds correctly</a:t>
            </a:r>
          </a:p>
        </p:txBody>
      </p:sp>
      <p:sp>
        <p:nvSpPr>
          <p:cNvPr id="12" name="TextBox 11">
            <a:extLst>
              <a:ext uri="{FF2B5EF4-FFF2-40B4-BE49-F238E27FC236}">
                <a16:creationId xmlns:a16="http://schemas.microsoft.com/office/drawing/2014/main" id="{3131B62B-3FEA-EF47-8C3C-30A36E742441}"/>
              </a:ext>
            </a:extLst>
          </p:cNvPr>
          <p:cNvSpPr txBox="1"/>
          <p:nvPr/>
        </p:nvSpPr>
        <p:spPr>
          <a:xfrm>
            <a:off x="1355824" y="3890633"/>
            <a:ext cx="8833008" cy="1687385"/>
          </a:xfrm>
          <a:prstGeom prst="rect">
            <a:avLst/>
          </a:prstGeom>
          <a:noFill/>
        </p:spPr>
        <p:txBody>
          <a:bodyPr wrap="square" rtlCol="0">
            <a:spAutoFit/>
          </a:bodyPr>
          <a:lstStyle/>
          <a:p>
            <a:pPr marL="380990" indent="-380990">
              <a:spcAft>
                <a:spcPts val="1067"/>
              </a:spcAft>
              <a:buFont typeface="Arial" panose="020B0604020202020204" pitchFamily="34" charset="0"/>
              <a:buChar char="•"/>
            </a:pPr>
            <a:r>
              <a:rPr lang="en-US" sz="2133" dirty="0"/>
              <a:t>For commercial systems, machine parameters may not be known, algorithms may not be accessible</a:t>
            </a:r>
          </a:p>
          <a:p>
            <a:pPr marL="380990" indent="-380990">
              <a:spcAft>
                <a:spcPts val="1067"/>
              </a:spcAft>
              <a:buFont typeface="Arial" panose="020B0604020202020204" pitchFamily="34" charset="0"/>
              <a:buChar char="•"/>
            </a:pPr>
            <a:r>
              <a:rPr lang="en-US" sz="2133" dirty="0"/>
              <a:t>Ideal approach: collaborate with machine manufacturers</a:t>
            </a:r>
          </a:p>
          <a:p>
            <a:pPr marL="380990" indent="-380990">
              <a:spcAft>
                <a:spcPts val="1067"/>
              </a:spcAft>
              <a:buFont typeface="Arial" panose="020B0604020202020204" pitchFamily="34" charset="0"/>
              <a:buChar char="•"/>
            </a:pPr>
            <a:r>
              <a:rPr lang="en-US" sz="2133" dirty="0"/>
              <a:t>Can also develop transfer function by studying inputs/outputs</a:t>
            </a:r>
          </a:p>
        </p:txBody>
      </p:sp>
      <p:sp>
        <p:nvSpPr>
          <p:cNvPr id="13" name="TextBox 12">
            <a:extLst>
              <a:ext uri="{FF2B5EF4-FFF2-40B4-BE49-F238E27FC236}">
                <a16:creationId xmlns:a16="http://schemas.microsoft.com/office/drawing/2014/main" id="{2910F47A-68D1-D24E-820B-7FB4314B9FEE}"/>
              </a:ext>
            </a:extLst>
          </p:cNvPr>
          <p:cNvSpPr txBox="1"/>
          <p:nvPr/>
        </p:nvSpPr>
        <p:spPr>
          <a:xfrm>
            <a:off x="794900" y="1382575"/>
            <a:ext cx="5376113" cy="502766"/>
          </a:xfrm>
          <a:prstGeom prst="rect">
            <a:avLst/>
          </a:prstGeom>
          <a:noFill/>
        </p:spPr>
        <p:txBody>
          <a:bodyPr wrap="square" rtlCol="0">
            <a:spAutoFit/>
          </a:bodyPr>
          <a:lstStyle/>
          <a:p>
            <a:r>
              <a:rPr lang="en-US" sz="2667" b="1" i="1" dirty="0">
                <a:solidFill>
                  <a:schemeClr val="accent1">
                    <a:lumMod val="75000"/>
                  </a:schemeClr>
                </a:solidFill>
              </a:rPr>
              <a:t>Verification of a control system:</a:t>
            </a:r>
          </a:p>
        </p:txBody>
      </p:sp>
      <p:sp>
        <p:nvSpPr>
          <p:cNvPr id="2" name="Footer Placeholder 4">
            <a:extLst>
              <a:ext uri="{FF2B5EF4-FFF2-40B4-BE49-F238E27FC236}">
                <a16:creationId xmlns:a16="http://schemas.microsoft.com/office/drawing/2014/main" id="{D1F465D0-C5FB-D7BB-0DAC-3699A9059E83}"/>
              </a:ext>
            </a:extLst>
          </p:cNvPr>
          <p:cNvSpPr>
            <a:spLocks noGrp="1"/>
          </p:cNvSpPr>
          <p:nvPr>
            <p:ph type="ftr" sz="quarter" idx="11"/>
          </p:nvPr>
        </p:nvSpPr>
        <p:spPr>
          <a:xfrm>
            <a:off x="3184236" y="6234645"/>
            <a:ext cx="5486400" cy="486833"/>
          </a:xfrm>
        </p:spPr>
        <p:txBody>
          <a:bodyPr/>
          <a:lstStyle/>
          <a:p>
            <a:r>
              <a:rPr lang="en-US" dirty="0"/>
              <a:t>Statement A: Approved for public release; distribution is unlimited.</a:t>
            </a:r>
          </a:p>
        </p:txBody>
      </p:sp>
    </p:spTree>
    <p:extLst>
      <p:ext uri="{BB962C8B-B14F-4D97-AF65-F5344CB8AC3E}">
        <p14:creationId xmlns:p14="http://schemas.microsoft.com/office/powerpoint/2010/main" val="109954315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76200" y="6444668"/>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32" indent="-285744" eaLnBrk="0" hangingPunct="0">
              <a:defRPr sz="2000" b="1">
                <a:solidFill>
                  <a:srgbClr val="000099"/>
                </a:solidFill>
                <a:latin typeface="Calibri" panose="020F0502020204030204" pitchFamily="34" charset="0"/>
              </a:defRPr>
            </a:lvl2pPr>
            <a:lvl3pPr marL="1142971" indent="-228594" eaLnBrk="0" hangingPunct="0">
              <a:defRPr sz="2000" b="1">
                <a:solidFill>
                  <a:srgbClr val="000099"/>
                </a:solidFill>
                <a:latin typeface="Calibri" panose="020F0502020204030204" pitchFamily="34" charset="0"/>
              </a:defRPr>
            </a:lvl3pPr>
            <a:lvl4pPr marL="1600160" indent="-228594" eaLnBrk="0" hangingPunct="0">
              <a:defRPr sz="2000" b="1">
                <a:solidFill>
                  <a:srgbClr val="000099"/>
                </a:solidFill>
                <a:latin typeface="Calibri" panose="020F0502020204030204" pitchFamily="34" charset="0"/>
              </a:defRPr>
            </a:lvl4pPr>
            <a:lvl5pPr marL="2057349" indent="-228594" eaLnBrk="0" hangingPunct="0">
              <a:defRPr sz="2000" b="1">
                <a:solidFill>
                  <a:srgbClr val="000099"/>
                </a:solidFill>
                <a:latin typeface="Calibri" panose="020F0502020204030204" pitchFamily="34" charset="0"/>
              </a:defRPr>
            </a:lvl5pPr>
            <a:lvl6pPr marL="2514537" indent="-228594" eaLnBrk="0" fontAlgn="base" hangingPunct="0">
              <a:spcBef>
                <a:spcPct val="0"/>
              </a:spcBef>
              <a:spcAft>
                <a:spcPct val="0"/>
              </a:spcAft>
              <a:defRPr sz="2000" b="1">
                <a:solidFill>
                  <a:srgbClr val="000099"/>
                </a:solidFill>
                <a:latin typeface="Calibri" panose="020F0502020204030204" pitchFamily="34" charset="0"/>
              </a:defRPr>
            </a:lvl6pPr>
            <a:lvl7pPr marL="2971726" indent="-228594" eaLnBrk="0" fontAlgn="base" hangingPunct="0">
              <a:spcBef>
                <a:spcPct val="0"/>
              </a:spcBef>
              <a:spcAft>
                <a:spcPct val="0"/>
              </a:spcAft>
              <a:defRPr sz="2000" b="1">
                <a:solidFill>
                  <a:srgbClr val="000099"/>
                </a:solidFill>
                <a:latin typeface="Calibri" panose="020F0502020204030204" pitchFamily="34" charset="0"/>
              </a:defRPr>
            </a:lvl7pPr>
            <a:lvl8pPr marL="3428914" indent="-228594" eaLnBrk="0" fontAlgn="base" hangingPunct="0">
              <a:spcBef>
                <a:spcPct val="0"/>
              </a:spcBef>
              <a:spcAft>
                <a:spcPct val="0"/>
              </a:spcAft>
              <a:defRPr sz="2000" b="1">
                <a:solidFill>
                  <a:srgbClr val="000099"/>
                </a:solidFill>
                <a:latin typeface="Calibri" panose="020F0502020204030204" pitchFamily="34" charset="0"/>
              </a:defRPr>
            </a:lvl8pPr>
            <a:lvl9pPr marL="3886103" indent="-228594"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44D714AD-D994-4606-A6A7-E0BD58956995}" type="slidenum">
              <a:rPr lang="en-US" altLang="en-US" sz="1400">
                <a:solidFill>
                  <a:srgbClr val="404040"/>
                </a:solidFill>
              </a:rPr>
              <a:pPr algn="l" eaLnBrk="1" hangingPunct="1"/>
              <a:t>55</a:t>
            </a:fld>
            <a:endParaRPr lang="en-US" altLang="en-US" sz="1400" dirty="0">
              <a:solidFill>
                <a:srgbClr val="404040"/>
              </a:solidFill>
            </a:endParaRPr>
          </a:p>
        </p:txBody>
      </p:sp>
      <p:sp>
        <p:nvSpPr>
          <p:cNvPr id="9221" name="Text Box 4"/>
          <p:cNvSpPr txBox="1">
            <a:spLocks noChangeArrowheads="1"/>
          </p:cNvSpPr>
          <p:nvPr/>
        </p:nvSpPr>
        <p:spPr bwMode="auto">
          <a:xfrm>
            <a:off x="1812927" y="603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800" b="0">
              <a:solidFill>
                <a:schemeClr val="tx1"/>
              </a:solidFill>
            </a:endParaRPr>
          </a:p>
        </p:txBody>
      </p:sp>
      <p:sp>
        <p:nvSpPr>
          <p:cNvPr id="9222" name="Text Box 5"/>
          <p:cNvSpPr txBox="1">
            <a:spLocks noChangeArrowheads="1"/>
          </p:cNvSpPr>
          <p:nvPr/>
        </p:nvSpPr>
        <p:spPr bwMode="auto">
          <a:xfrm>
            <a:off x="176464" y="213731"/>
            <a:ext cx="118390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3200" dirty="0">
                <a:solidFill>
                  <a:srgbClr val="000000"/>
                </a:solidFill>
              </a:rPr>
              <a:t>Verifying that the adaptive system results in good material is a challenge that will require further study.</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03" y="5671699"/>
            <a:ext cx="2372603" cy="1186301"/>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9508" y="5836666"/>
            <a:ext cx="934513" cy="934511"/>
          </a:xfrm>
          <a:prstGeom prst="rect">
            <a:avLst/>
          </a:prstGeom>
        </p:spPr>
      </p:pic>
      <p:sp>
        <p:nvSpPr>
          <p:cNvPr id="23" name="TextBox 22">
            <a:extLst>
              <a:ext uri="{FF2B5EF4-FFF2-40B4-BE49-F238E27FC236}">
                <a16:creationId xmlns:a16="http://schemas.microsoft.com/office/drawing/2014/main" id="{1A4682CC-AD96-8146-9D97-A8810B420025}"/>
              </a:ext>
            </a:extLst>
          </p:cNvPr>
          <p:cNvSpPr txBox="1"/>
          <p:nvPr/>
        </p:nvSpPr>
        <p:spPr>
          <a:xfrm>
            <a:off x="399050" y="4675048"/>
            <a:ext cx="8103677" cy="502766"/>
          </a:xfrm>
          <a:prstGeom prst="rect">
            <a:avLst/>
          </a:prstGeom>
          <a:noFill/>
        </p:spPr>
        <p:txBody>
          <a:bodyPr wrap="square" rtlCol="0">
            <a:spAutoFit/>
          </a:bodyPr>
          <a:lstStyle/>
          <a:p>
            <a:r>
              <a:rPr lang="en-US" sz="2667" b="1" i="1" dirty="0">
                <a:solidFill>
                  <a:schemeClr val="accent1">
                    <a:lumMod val="75000"/>
                  </a:schemeClr>
                </a:solidFill>
              </a:rPr>
              <a:t>What parameter will you change?</a:t>
            </a:r>
          </a:p>
        </p:txBody>
      </p:sp>
      <p:sp>
        <p:nvSpPr>
          <p:cNvPr id="24" name="TextBox 23">
            <a:extLst>
              <a:ext uri="{FF2B5EF4-FFF2-40B4-BE49-F238E27FC236}">
                <a16:creationId xmlns:a16="http://schemas.microsoft.com/office/drawing/2014/main" id="{ED36305F-A5C0-6445-B998-2911F1D2559F}"/>
              </a:ext>
            </a:extLst>
          </p:cNvPr>
          <p:cNvSpPr txBox="1"/>
          <p:nvPr/>
        </p:nvSpPr>
        <p:spPr>
          <a:xfrm>
            <a:off x="713568" y="1835291"/>
            <a:ext cx="10606133" cy="1026243"/>
          </a:xfrm>
          <a:prstGeom prst="rect">
            <a:avLst/>
          </a:prstGeom>
          <a:noFill/>
        </p:spPr>
        <p:txBody>
          <a:bodyPr wrap="square" rtlCol="0">
            <a:spAutoFit/>
          </a:bodyPr>
          <a:lstStyle/>
          <a:p>
            <a:pPr>
              <a:lnSpc>
                <a:spcPct val="150000"/>
              </a:lnSpc>
            </a:pPr>
            <a:r>
              <a:rPr lang="en-US" sz="2133" dirty="0"/>
              <a:t>Assume you’re monitoring the </a:t>
            </a:r>
            <a:r>
              <a:rPr lang="en-US" sz="2133" dirty="0" err="1"/>
              <a:t>meltpool</a:t>
            </a:r>
            <a:r>
              <a:rPr lang="en-US" sz="2133" dirty="0"/>
              <a:t> thermal emissions</a:t>
            </a:r>
          </a:p>
          <a:p>
            <a:pPr>
              <a:lnSpc>
                <a:spcPct val="150000"/>
              </a:lnSpc>
            </a:pPr>
            <a:r>
              <a:rPr lang="en-US" sz="2133" dirty="0"/>
              <a:t>Are you looking to keep it constant, or vary it based on part geometry?</a:t>
            </a:r>
          </a:p>
        </p:txBody>
      </p:sp>
      <p:sp>
        <p:nvSpPr>
          <p:cNvPr id="12" name="TextBox 11">
            <a:extLst>
              <a:ext uri="{FF2B5EF4-FFF2-40B4-BE49-F238E27FC236}">
                <a16:creationId xmlns:a16="http://schemas.microsoft.com/office/drawing/2014/main" id="{3131B62B-3FEA-EF47-8C3C-30A36E742441}"/>
              </a:ext>
            </a:extLst>
          </p:cNvPr>
          <p:cNvSpPr txBox="1"/>
          <p:nvPr/>
        </p:nvSpPr>
        <p:spPr>
          <a:xfrm>
            <a:off x="2352578" y="5013369"/>
            <a:ext cx="9662959" cy="1190326"/>
          </a:xfrm>
          <a:prstGeom prst="rect">
            <a:avLst/>
          </a:prstGeom>
          <a:noFill/>
        </p:spPr>
        <p:txBody>
          <a:bodyPr wrap="square" rtlCol="0">
            <a:spAutoFit/>
          </a:bodyPr>
          <a:lstStyle/>
          <a:p>
            <a:pPr>
              <a:lnSpc>
                <a:spcPct val="200000"/>
              </a:lnSpc>
            </a:pPr>
            <a:r>
              <a:rPr lang="en-US" sz="2133" b="1" dirty="0">
                <a:solidFill>
                  <a:srgbClr val="C00000"/>
                </a:solidFill>
              </a:rPr>
              <a:t>More complex if monitoring multiple signals and/or changing multiple parameters</a:t>
            </a:r>
          </a:p>
          <a:p>
            <a:pPr algn="ctr">
              <a:lnSpc>
                <a:spcPct val="150000"/>
              </a:lnSpc>
            </a:pPr>
            <a:r>
              <a:rPr lang="en-US" sz="2133" b="1" dirty="0">
                <a:solidFill>
                  <a:srgbClr val="C00000"/>
                </a:solidFill>
              </a:rPr>
              <a:t>Qualify process for each different system, alloy, part?</a:t>
            </a:r>
          </a:p>
        </p:txBody>
      </p:sp>
      <p:sp>
        <p:nvSpPr>
          <p:cNvPr id="13" name="TextBox 12">
            <a:extLst>
              <a:ext uri="{FF2B5EF4-FFF2-40B4-BE49-F238E27FC236}">
                <a16:creationId xmlns:a16="http://schemas.microsoft.com/office/drawing/2014/main" id="{2910F47A-68D1-D24E-820B-7FB4314B9FEE}"/>
              </a:ext>
            </a:extLst>
          </p:cNvPr>
          <p:cNvSpPr txBox="1"/>
          <p:nvPr/>
        </p:nvSpPr>
        <p:spPr>
          <a:xfrm>
            <a:off x="399050" y="1421119"/>
            <a:ext cx="8895367" cy="502766"/>
          </a:xfrm>
          <a:prstGeom prst="rect">
            <a:avLst/>
          </a:prstGeom>
          <a:noFill/>
        </p:spPr>
        <p:txBody>
          <a:bodyPr wrap="square" rtlCol="0">
            <a:spAutoFit/>
          </a:bodyPr>
          <a:lstStyle/>
          <a:p>
            <a:r>
              <a:rPr lang="en-US" sz="2667" b="1" i="1" dirty="0">
                <a:solidFill>
                  <a:schemeClr val="accent1">
                    <a:lumMod val="75000"/>
                  </a:schemeClr>
                </a:solidFill>
              </a:rPr>
              <a:t>What is being monitored, and to what end?</a:t>
            </a:r>
          </a:p>
        </p:txBody>
      </p:sp>
      <p:sp>
        <p:nvSpPr>
          <p:cNvPr id="11" name="TextBox 10">
            <a:extLst>
              <a:ext uri="{FF2B5EF4-FFF2-40B4-BE49-F238E27FC236}">
                <a16:creationId xmlns:a16="http://schemas.microsoft.com/office/drawing/2014/main" id="{88A8B101-0695-8243-8DA1-CD0A328326E0}"/>
              </a:ext>
            </a:extLst>
          </p:cNvPr>
          <p:cNvSpPr txBox="1"/>
          <p:nvPr/>
        </p:nvSpPr>
        <p:spPr>
          <a:xfrm>
            <a:off x="399049" y="3088850"/>
            <a:ext cx="10177904" cy="502766"/>
          </a:xfrm>
          <a:prstGeom prst="rect">
            <a:avLst/>
          </a:prstGeom>
          <a:noFill/>
        </p:spPr>
        <p:txBody>
          <a:bodyPr wrap="square" rtlCol="0">
            <a:spAutoFit/>
          </a:bodyPr>
          <a:lstStyle/>
          <a:p>
            <a:r>
              <a:rPr lang="en-US" sz="2667" b="1" i="1" dirty="0">
                <a:solidFill>
                  <a:schemeClr val="accent1">
                    <a:lumMod val="75000"/>
                  </a:schemeClr>
                </a:solidFill>
              </a:rPr>
              <a:t>What does it really tell you about the process and the material?</a:t>
            </a:r>
          </a:p>
        </p:txBody>
      </p:sp>
      <p:sp>
        <p:nvSpPr>
          <p:cNvPr id="2" name="Rectangle 1">
            <a:extLst>
              <a:ext uri="{FF2B5EF4-FFF2-40B4-BE49-F238E27FC236}">
                <a16:creationId xmlns:a16="http://schemas.microsoft.com/office/drawing/2014/main" id="{09093E82-531D-0E42-90B5-7120F0740DBE}"/>
              </a:ext>
            </a:extLst>
          </p:cNvPr>
          <p:cNvSpPr/>
          <p:nvPr/>
        </p:nvSpPr>
        <p:spPr>
          <a:xfrm>
            <a:off x="713569" y="3503022"/>
            <a:ext cx="9548865" cy="1026243"/>
          </a:xfrm>
          <a:prstGeom prst="rect">
            <a:avLst/>
          </a:prstGeom>
        </p:spPr>
        <p:txBody>
          <a:bodyPr wrap="square">
            <a:spAutoFit/>
          </a:bodyPr>
          <a:lstStyle/>
          <a:p>
            <a:pPr>
              <a:lnSpc>
                <a:spcPct val="150000"/>
              </a:lnSpc>
            </a:pPr>
            <a:r>
              <a:rPr lang="en-US" sz="2133" dirty="0"/>
              <a:t>Is this a good indicator of material quality?</a:t>
            </a:r>
          </a:p>
          <a:p>
            <a:pPr>
              <a:lnSpc>
                <a:spcPct val="150000"/>
              </a:lnSpc>
            </a:pPr>
            <a:r>
              <a:rPr lang="en-US" sz="2133" dirty="0"/>
              <a:t>Is the resulting microstructure/morphology consistent and repeatable?</a:t>
            </a:r>
          </a:p>
        </p:txBody>
      </p:sp>
      <p:sp>
        <p:nvSpPr>
          <p:cNvPr id="3" name="Footer Placeholder 4">
            <a:extLst>
              <a:ext uri="{FF2B5EF4-FFF2-40B4-BE49-F238E27FC236}">
                <a16:creationId xmlns:a16="http://schemas.microsoft.com/office/drawing/2014/main" id="{D3A286E8-4E4C-54BF-5104-2C5EE4455297}"/>
              </a:ext>
            </a:extLst>
          </p:cNvPr>
          <p:cNvSpPr>
            <a:spLocks noGrp="1"/>
          </p:cNvSpPr>
          <p:nvPr>
            <p:ph type="ftr" sz="quarter" idx="11"/>
          </p:nvPr>
        </p:nvSpPr>
        <p:spPr>
          <a:xfrm>
            <a:off x="3184236" y="6234645"/>
            <a:ext cx="5486400" cy="486833"/>
          </a:xfrm>
        </p:spPr>
        <p:txBody>
          <a:bodyPr/>
          <a:lstStyle/>
          <a:p>
            <a:r>
              <a:rPr lang="en-US" dirty="0"/>
              <a:t>Statement A: Approved for public release; distribution is unlimited.</a:t>
            </a:r>
          </a:p>
        </p:txBody>
      </p:sp>
    </p:spTree>
    <p:extLst>
      <p:ext uri="{BB962C8B-B14F-4D97-AF65-F5344CB8AC3E}">
        <p14:creationId xmlns:p14="http://schemas.microsoft.com/office/powerpoint/2010/main" val="79731781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bwMode="auto">
          <a:xfrm>
            <a:off x="76200" y="6446840"/>
            <a:ext cx="2133600" cy="365125"/>
          </a:xfrm>
          <a:ln>
            <a:miter lim="800000"/>
            <a:headEnd/>
            <a:tailEnd/>
          </a:ln>
        </p:spPr>
        <p:txBody>
          <a:bodyPr/>
          <a:lstStyle>
            <a:lvl1pPr eaLnBrk="0" hangingPunct="0">
              <a:defRPr sz="2000" b="1">
                <a:solidFill>
                  <a:srgbClr val="000099"/>
                </a:solidFill>
                <a:latin typeface="Calibri" panose="020F0502020204030204" pitchFamily="34" charset="0"/>
              </a:defRPr>
            </a:lvl1pPr>
            <a:lvl2pPr marL="742932" indent="-285744" eaLnBrk="0" hangingPunct="0">
              <a:defRPr sz="2000" b="1">
                <a:solidFill>
                  <a:srgbClr val="000099"/>
                </a:solidFill>
                <a:latin typeface="Calibri" panose="020F0502020204030204" pitchFamily="34" charset="0"/>
              </a:defRPr>
            </a:lvl2pPr>
            <a:lvl3pPr marL="1142971" indent="-228594" eaLnBrk="0" hangingPunct="0">
              <a:defRPr sz="2000" b="1">
                <a:solidFill>
                  <a:srgbClr val="000099"/>
                </a:solidFill>
                <a:latin typeface="Calibri" panose="020F0502020204030204" pitchFamily="34" charset="0"/>
              </a:defRPr>
            </a:lvl3pPr>
            <a:lvl4pPr marL="1600160" indent="-228594" eaLnBrk="0" hangingPunct="0">
              <a:defRPr sz="2000" b="1">
                <a:solidFill>
                  <a:srgbClr val="000099"/>
                </a:solidFill>
                <a:latin typeface="Calibri" panose="020F0502020204030204" pitchFamily="34" charset="0"/>
              </a:defRPr>
            </a:lvl4pPr>
            <a:lvl5pPr marL="2057349" indent="-228594" eaLnBrk="0" hangingPunct="0">
              <a:defRPr sz="2000" b="1">
                <a:solidFill>
                  <a:srgbClr val="000099"/>
                </a:solidFill>
                <a:latin typeface="Calibri" panose="020F0502020204030204" pitchFamily="34" charset="0"/>
              </a:defRPr>
            </a:lvl5pPr>
            <a:lvl6pPr marL="2514537" indent="-228594" eaLnBrk="0" fontAlgn="base" hangingPunct="0">
              <a:spcBef>
                <a:spcPct val="0"/>
              </a:spcBef>
              <a:spcAft>
                <a:spcPct val="0"/>
              </a:spcAft>
              <a:defRPr sz="2000" b="1">
                <a:solidFill>
                  <a:srgbClr val="000099"/>
                </a:solidFill>
                <a:latin typeface="Calibri" panose="020F0502020204030204" pitchFamily="34" charset="0"/>
              </a:defRPr>
            </a:lvl6pPr>
            <a:lvl7pPr marL="2971726" indent="-228594" eaLnBrk="0" fontAlgn="base" hangingPunct="0">
              <a:spcBef>
                <a:spcPct val="0"/>
              </a:spcBef>
              <a:spcAft>
                <a:spcPct val="0"/>
              </a:spcAft>
              <a:defRPr sz="2000" b="1">
                <a:solidFill>
                  <a:srgbClr val="000099"/>
                </a:solidFill>
                <a:latin typeface="Calibri" panose="020F0502020204030204" pitchFamily="34" charset="0"/>
              </a:defRPr>
            </a:lvl7pPr>
            <a:lvl8pPr marL="3428914" indent="-228594" eaLnBrk="0" fontAlgn="base" hangingPunct="0">
              <a:spcBef>
                <a:spcPct val="0"/>
              </a:spcBef>
              <a:spcAft>
                <a:spcPct val="0"/>
              </a:spcAft>
              <a:defRPr sz="2000" b="1">
                <a:solidFill>
                  <a:srgbClr val="000099"/>
                </a:solidFill>
                <a:latin typeface="Calibri" panose="020F0502020204030204" pitchFamily="34" charset="0"/>
              </a:defRPr>
            </a:lvl8pPr>
            <a:lvl9pPr marL="3886103" indent="-228594" eaLnBrk="0" fontAlgn="base" hangingPunct="0">
              <a:spcBef>
                <a:spcPct val="0"/>
              </a:spcBef>
              <a:spcAft>
                <a:spcPct val="0"/>
              </a:spcAft>
              <a:defRPr sz="2000" b="1">
                <a:solidFill>
                  <a:srgbClr val="000099"/>
                </a:solidFill>
                <a:latin typeface="Calibri" panose="020F0502020204030204" pitchFamily="34" charset="0"/>
              </a:defRPr>
            </a:lvl9pPr>
          </a:lstStyle>
          <a:p>
            <a:pPr algn="l" eaLnBrk="1" hangingPunct="1"/>
            <a:endParaRPr lang="en-US" altLang="en-US" sz="1400">
              <a:solidFill>
                <a:srgbClr val="404040"/>
              </a:solidFill>
            </a:endParaRPr>
          </a:p>
          <a:p>
            <a:pPr algn="l" eaLnBrk="1" hangingPunct="1"/>
            <a:fld id="{569AA3CD-A2CB-466D-9230-F5738A9C58EC}" type="slidenum">
              <a:rPr lang="en-US" altLang="en-US" sz="1400">
                <a:solidFill>
                  <a:srgbClr val="404040"/>
                </a:solidFill>
              </a:rPr>
              <a:pPr algn="l" eaLnBrk="1" hangingPunct="1"/>
              <a:t>56</a:t>
            </a:fld>
            <a:endParaRPr lang="en-US" altLang="en-US" sz="1400">
              <a:solidFill>
                <a:srgbClr val="404040"/>
              </a:solidFill>
            </a:endParaRPr>
          </a:p>
        </p:txBody>
      </p:sp>
      <p:sp>
        <p:nvSpPr>
          <p:cNvPr id="6153" name="Text Box 8"/>
          <p:cNvSpPr txBox="1">
            <a:spLocks noChangeArrowheads="1"/>
          </p:cNvSpPr>
          <p:nvPr/>
        </p:nvSpPr>
        <p:spPr bwMode="auto">
          <a:xfrm>
            <a:off x="430463" y="272393"/>
            <a:ext cx="11279119"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tabLst>
                <a:tab pos="2353674" algn="l"/>
              </a:tabLst>
            </a:pPr>
            <a:r>
              <a:rPr lang="en-US" altLang="en-US" sz="3733" dirty="0">
                <a:solidFill>
                  <a:srgbClr val="000000"/>
                </a:solidFill>
              </a:rPr>
              <a:t>In summary, NDE and in situ monitoring both have a role in certification of AM space hardware.</a:t>
            </a:r>
          </a:p>
        </p:txBody>
      </p:sp>
      <p:pic>
        <p:nvPicPr>
          <p:cNvPr id="10" name="Picture 9">
            <a:extLst>
              <a:ext uri="{FF2B5EF4-FFF2-40B4-BE49-F238E27FC236}">
                <a16:creationId xmlns:a16="http://schemas.microsoft.com/office/drawing/2014/main" id="{B8C6234A-B6D8-5A4A-BD08-33B40250EB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03" y="5671699"/>
            <a:ext cx="2372603" cy="1186301"/>
          </a:xfrm>
          <a:prstGeom prst="rect">
            <a:avLst/>
          </a:prstGeom>
        </p:spPr>
      </p:pic>
      <p:pic>
        <p:nvPicPr>
          <p:cNvPr id="11" name="Picture 10">
            <a:extLst>
              <a:ext uri="{FF2B5EF4-FFF2-40B4-BE49-F238E27FC236}">
                <a16:creationId xmlns:a16="http://schemas.microsoft.com/office/drawing/2014/main" id="{F8D4A28D-000C-7141-9403-A77BFAE362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9508" y="5836666"/>
            <a:ext cx="934513" cy="934511"/>
          </a:xfrm>
          <a:prstGeom prst="rect">
            <a:avLst/>
          </a:prstGeom>
        </p:spPr>
      </p:pic>
      <p:pic>
        <p:nvPicPr>
          <p:cNvPr id="13" name="Picture 12">
            <a:extLst>
              <a:ext uri="{FF2B5EF4-FFF2-40B4-BE49-F238E27FC236}">
                <a16:creationId xmlns:a16="http://schemas.microsoft.com/office/drawing/2014/main" id="{CDF45916-DFA9-9842-9C11-E0951BE45A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27029" y="4768263"/>
            <a:ext cx="2546417" cy="1360448"/>
          </a:xfrm>
          <a:prstGeom prst="rect">
            <a:avLst/>
          </a:prstGeom>
          <a:ln w="12700">
            <a:solidFill>
              <a:schemeClr val="tx1"/>
            </a:solidFill>
          </a:ln>
        </p:spPr>
      </p:pic>
      <p:sp>
        <p:nvSpPr>
          <p:cNvPr id="2" name="TextBox 1">
            <a:extLst>
              <a:ext uri="{FF2B5EF4-FFF2-40B4-BE49-F238E27FC236}">
                <a16:creationId xmlns:a16="http://schemas.microsoft.com/office/drawing/2014/main" id="{34A28666-40CB-AD47-8D60-13594B22B3A6}"/>
              </a:ext>
            </a:extLst>
          </p:cNvPr>
          <p:cNvSpPr txBox="1"/>
          <p:nvPr/>
        </p:nvSpPr>
        <p:spPr>
          <a:xfrm>
            <a:off x="482419" y="1958434"/>
            <a:ext cx="11227163" cy="2144113"/>
          </a:xfrm>
          <a:prstGeom prst="rect">
            <a:avLst/>
          </a:prstGeom>
          <a:noFill/>
        </p:spPr>
        <p:txBody>
          <a:bodyPr wrap="square" rtlCol="0">
            <a:spAutoFit/>
          </a:bodyPr>
          <a:lstStyle/>
          <a:p>
            <a:r>
              <a:rPr lang="en-US" sz="2400" dirty="0"/>
              <a:t>To use for </a:t>
            </a:r>
            <a:r>
              <a:rPr lang="en-US" sz="2400" b="1" i="1" dirty="0">
                <a:solidFill>
                  <a:srgbClr val="C00000"/>
                </a:solidFill>
              </a:rPr>
              <a:t>quantitative part quality </a:t>
            </a:r>
            <a:r>
              <a:rPr lang="en-US" sz="2400" dirty="0"/>
              <a:t>function, monitoring system must be qualified.</a:t>
            </a:r>
          </a:p>
          <a:p>
            <a:r>
              <a:rPr lang="en-US" sz="2400" dirty="0"/>
              <a:t>	→ Main challenge: developing correlation of indication to verified defect</a:t>
            </a:r>
          </a:p>
          <a:p>
            <a:endParaRPr lang="en-US" sz="1333" dirty="0"/>
          </a:p>
          <a:p>
            <a:r>
              <a:rPr lang="en-US" sz="2400" dirty="0"/>
              <a:t>Qualifying </a:t>
            </a:r>
            <a:r>
              <a:rPr lang="en-US" sz="2400" b="1" i="1" dirty="0">
                <a:solidFill>
                  <a:srgbClr val="C00000"/>
                </a:solidFill>
              </a:rPr>
              <a:t>closed-loop, adaptive </a:t>
            </a:r>
            <a:r>
              <a:rPr lang="en-US" sz="2400" dirty="0"/>
              <a:t>systems will require a new approach to the QMP.</a:t>
            </a:r>
          </a:p>
          <a:p>
            <a:endParaRPr lang="en-US" sz="2400" dirty="0"/>
          </a:p>
          <a:p>
            <a:r>
              <a:rPr lang="en-US" sz="2400" b="1" i="1" dirty="0">
                <a:solidFill>
                  <a:srgbClr val="C00000"/>
                </a:solidFill>
              </a:rPr>
              <a:t>NDE</a:t>
            </a:r>
            <a:r>
              <a:rPr lang="en-US" sz="2400" dirty="0"/>
              <a:t> is still vital for verification of post-build quality.</a:t>
            </a:r>
          </a:p>
        </p:txBody>
      </p:sp>
      <p:sp>
        <p:nvSpPr>
          <p:cNvPr id="3" name="TextBox 2">
            <a:extLst>
              <a:ext uri="{FF2B5EF4-FFF2-40B4-BE49-F238E27FC236}">
                <a16:creationId xmlns:a16="http://schemas.microsoft.com/office/drawing/2014/main" id="{8265DCD3-ACF1-5C40-85DD-9407594C7873}"/>
              </a:ext>
            </a:extLst>
          </p:cNvPr>
          <p:cNvSpPr txBox="1"/>
          <p:nvPr/>
        </p:nvSpPr>
        <p:spPr>
          <a:xfrm>
            <a:off x="2107540" y="4915008"/>
            <a:ext cx="4605968" cy="1036117"/>
          </a:xfrm>
          <a:prstGeom prst="rect">
            <a:avLst/>
          </a:prstGeom>
          <a:noFill/>
        </p:spPr>
        <p:txBody>
          <a:bodyPr wrap="square" rtlCol="0">
            <a:spAutoFit/>
          </a:bodyPr>
          <a:lstStyle/>
          <a:p>
            <a:pPr algn="ctr"/>
            <a:r>
              <a:rPr lang="en-US" sz="2400" b="1" dirty="0">
                <a:solidFill>
                  <a:schemeClr val="accent1">
                    <a:lumMod val="75000"/>
                  </a:schemeClr>
                </a:solidFill>
              </a:rPr>
              <a:t>Thank you for your time!</a:t>
            </a:r>
          </a:p>
          <a:p>
            <a:pPr algn="ctr"/>
            <a:endParaRPr lang="en-US" sz="1333" b="1" dirty="0">
              <a:solidFill>
                <a:schemeClr val="accent1">
                  <a:lumMod val="75000"/>
                </a:schemeClr>
              </a:solidFill>
            </a:endParaRPr>
          </a:p>
          <a:p>
            <a:pPr algn="ctr"/>
            <a:r>
              <a:rPr lang="en-US" sz="2400" b="1" dirty="0">
                <a:solidFill>
                  <a:schemeClr val="accent1">
                    <a:lumMod val="75000"/>
                  </a:schemeClr>
                </a:solidFill>
              </a:rPr>
              <a:t>Questions?</a:t>
            </a:r>
          </a:p>
        </p:txBody>
      </p:sp>
      <p:sp>
        <p:nvSpPr>
          <p:cNvPr id="4" name="Footer Placeholder 4">
            <a:extLst>
              <a:ext uri="{FF2B5EF4-FFF2-40B4-BE49-F238E27FC236}">
                <a16:creationId xmlns:a16="http://schemas.microsoft.com/office/drawing/2014/main" id="{CA4B21DE-BA47-83FC-2D20-F24F8020FDB4}"/>
              </a:ext>
            </a:extLst>
          </p:cNvPr>
          <p:cNvSpPr>
            <a:spLocks noGrp="1"/>
          </p:cNvSpPr>
          <p:nvPr>
            <p:ph type="ftr" sz="quarter" idx="11"/>
          </p:nvPr>
        </p:nvSpPr>
        <p:spPr>
          <a:xfrm>
            <a:off x="3184236" y="6234645"/>
            <a:ext cx="5486400" cy="486833"/>
          </a:xfrm>
        </p:spPr>
        <p:txBody>
          <a:bodyPr/>
          <a:lstStyle/>
          <a:p>
            <a:r>
              <a:rPr lang="en-US" dirty="0"/>
              <a:t>Statement A: Approved for public release; distribution is unlimited.</a:t>
            </a:r>
          </a:p>
        </p:txBody>
      </p:sp>
    </p:spTree>
    <p:extLst>
      <p:ext uri="{BB962C8B-B14F-4D97-AF65-F5344CB8AC3E}">
        <p14:creationId xmlns:p14="http://schemas.microsoft.com/office/powerpoint/2010/main" val="302931535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4BC3C9F0-1B82-4618-BC58-FB199E1DF3A8}"/>
              </a:ext>
            </a:extLst>
          </p:cNvPr>
          <p:cNvSpPr txBox="1">
            <a:spLocks/>
          </p:cNvSpPr>
          <p:nvPr/>
        </p:nvSpPr>
        <p:spPr>
          <a:xfrm>
            <a:off x="0" y="271780"/>
            <a:ext cx="12192000" cy="6997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Title</a:t>
            </a:r>
          </a:p>
        </p:txBody>
      </p:sp>
    </p:spTree>
    <p:custDataLst>
      <p:tags r:id="rId1"/>
    </p:custDataLst>
    <p:extLst>
      <p:ext uri="{BB962C8B-B14F-4D97-AF65-F5344CB8AC3E}">
        <p14:creationId xmlns:p14="http://schemas.microsoft.com/office/powerpoint/2010/main" val="3001760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C28D64D-D8F5-443C-869C-6BC6B69FF9E6}"/>
              </a:ext>
            </a:extLst>
          </p:cNvPr>
          <p:cNvSpPr txBox="1">
            <a:spLocks/>
          </p:cNvSpPr>
          <p:nvPr/>
        </p:nvSpPr>
        <p:spPr>
          <a:xfrm>
            <a:off x="0" y="271780"/>
            <a:ext cx="12192000" cy="6997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Title</a:t>
            </a:r>
          </a:p>
        </p:txBody>
      </p:sp>
    </p:spTree>
    <p:custDataLst>
      <p:tags r:id="rId1"/>
    </p:custDataLst>
    <p:extLst>
      <p:ext uri="{BB962C8B-B14F-4D97-AF65-F5344CB8AC3E}">
        <p14:creationId xmlns:p14="http://schemas.microsoft.com/office/powerpoint/2010/main" val="1391650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2121CE8-EF82-425E-A68D-56DBEBF42444}"/>
              </a:ext>
            </a:extLst>
          </p:cNvPr>
          <p:cNvSpPr txBox="1">
            <a:spLocks/>
          </p:cNvSpPr>
          <p:nvPr/>
        </p:nvSpPr>
        <p:spPr>
          <a:xfrm>
            <a:off x="0" y="271780"/>
            <a:ext cx="12192000" cy="6997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Title</a:t>
            </a:r>
          </a:p>
        </p:txBody>
      </p:sp>
    </p:spTree>
    <p:custDataLst>
      <p:tags r:id="rId1"/>
    </p:custDataLst>
    <p:extLst>
      <p:ext uri="{BB962C8B-B14F-4D97-AF65-F5344CB8AC3E}">
        <p14:creationId xmlns:p14="http://schemas.microsoft.com/office/powerpoint/2010/main" val="1904421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ext Box 5">
            <a:extLst>
              <a:ext uri="{FF2B5EF4-FFF2-40B4-BE49-F238E27FC236}">
                <a16:creationId xmlns:a16="http://schemas.microsoft.com/office/drawing/2014/main" id="{4DB3C71A-3341-4068-A3CF-B0D1DA217A8B}"/>
              </a:ext>
            </a:extLst>
          </p:cNvPr>
          <p:cNvSpPr txBox="1">
            <a:spLocks noChangeArrowheads="1"/>
          </p:cNvSpPr>
          <p:nvPr/>
        </p:nvSpPr>
        <p:spPr bwMode="auto">
          <a:xfrm>
            <a:off x="1331747" y="1523775"/>
            <a:ext cx="88793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dirty="0">
                <a:solidFill>
                  <a:srgbClr val="000000"/>
                </a:solidFill>
              </a:rPr>
              <a:t>The current logic of additive manufactured part certification is outlined in NASA-STD-6016C, NASA-STD-6030, and NASA-STD-6033.</a:t>
            </a:r>
          </a:p>
        </p:txBody>
      </p:sp>
      <p:sp>
        <p:nvSpPr>
          <p:cNvPr id="9" name="TextBox 8">
            <a:extLst>
              <a:ext uri="{FF2B5EF4-FFF2-40B4-BE49-F238E27FC236}">
                <a16:creationId xmlns:a16="http://schemas.microsoft.com/office/drawing/2014/main" id="{B22B0265-3918-4E5A-ADAC-7437D425DC3A}"/>
              </a:ext>
            </a:extLst>
          </p:cNvPr>
          <p:cNvSpPr txBox="1"/>
          <p:nvPr/>
        </p:nvSpPr>
        <p:spPr>
          <a:xfrm>
            <a:off x="7692816" y="2530697"/>
            <a:ext cx="1951348" cy="400110"/>
          </a:xfrm>
          <a:prstGeom prst="rect">
            <a:avLst/>
          </a:prstGeom>
          <a:noFill/>
        </p:spPr>
        <p:txBody>
          <a:bodyPr wrap="square" rtlCol="0">
            <a:spAutoFit/>
          </a:bodyPr>
          <a:lstStyle/>
          <a:p>
            <a:pPr algn="ctr"/>
            <a:r>
              <a:rPr lang="en-US" sz="2000" b="1" i="1" dirty="0">
                <a:solidFill>
                  <a:schemeClr val="accent1">
                    <a:lumMod val="75000"/>
                  </a:schemeClr>
                </a:solidFill>
              </a:rPr>
              <a:t>MSFC-SPEC-3717</a:t>
            </a:r>
          </a:p>
        </p:txBody>
      </p:sp>
      <p:sp>
        <p:nvSpPr>
          <p:cNvPr id="10" name="TextBox 9">
            <a:extLst>
              <a:ext uri="{FF2B5EF4-FFF2-40B4-BE49-F238E27FC236}">
                <a16:creationId xmlns:a16="http://schemas.microsoft.com/office/drawing/2014/main" id="{FDCC61E0-1AE8-4130-9590-FF0EACCD61C8}"/>
              </a:ext>
            </a:extLst>
          </p:cNvPr>
          <p:cNvSpPr txBox="1"/>
          <p:nvPr/>
        </p:nvSpPr>
        <p:spPr>
          <a:xfrm>
            <a:off x="5124968" y="2530697"/>
            <a:ext cx="1864615" cy="400110"/>
          </a:xfrm>
          <a:prstGeom prst="rect">
            <a:avLst/>
          </a:prstGeom>
          <a:noFill/>
        </p:spPr>
        <p:txBody>
          <a:bodyPr wrap="square" rtlCol="0">
            <a:spAutoFit/>
          </a:bodyPr>
          <a:lstStyle/>
          <a:p>
            <a:pPr algn="ctr"/>
            <a:r>
              <a:rPr lang="en-US" sz="2000" b="1" i="1" dirty="0">
                <a:solidFill>
                  <a:schemeClr val="accent1">
                    <a:lumMod val="75000"/>
                  </a:schemeClr>
                </a:solidFill>
              </a:rPr>
              <a:t>MSFC-STD-3716</a:t>
            </a:r>
          </a:p>
        </p:txBody>
      </p:sp>
      <p:sp>
        <p:nvSpPr>
          <p:cNvPr id="11" name="TextBox 10">
            <a:extLst>
              <a:ext uri="{FF2B5EF4-FFF2-40B4-BE49-F238E27FC236}">
                <a16:creationId xmlns:a16="http://schemas.microsoft.com/office/drawing/2014/main" id="{A22838B1-B347-4D5B-873A-A08CAF2348A3}"/>
              </a:ext>
            </a:extLst>
          </p:cNvPr>
          <p:cNvSpPr txBox="1"/>
          <p:nvPr/>
        </p:nvSpPr>
        <p:spPr>
          <a:xfrm>
            <a:off x="2107001" y="4940761"/>
            <a:ext cx="2094245" cy="400110"/>
          </a:xfrm>
          <a:prstGeom prst="rect">
            <a:avLst/>
          </a:prstGeom>
          <a:noFill/>
        </p:spPr>
        <p:txBody>
          <a:bodyPr wrap="square" rtlCol="0">
            <a:spAutoFit/>
          </a:bodyPr>
          <a:lstStyle/>
          <a:p>
            <a:r>
              <a:rPr lang="en-US" sz="2000" b="1" i="1" dirty="0">
                <a:solidFill>
                  <a:schemeClr val="accent1">
                    <a:lumMod val="75000"/>
                  </a:schemeClr>
                </a:solidFill>
              </a:rPr>
              <a:t>NASA-STD-6016C</a:t>
            </a:r>
          </a:p>
        </p:txBody>
      </p:sp>
      <p:sp>
        <p:nvSpPr>
          <p:cNvPr id="12" name="TextBox 11">
            <a:extLst>
              <a:ext uri="{FF2B5EF4-FFF2-40B4-BE49-F238E27FC236}">
                <a16:creationId xmlns:a16="http://schemas.microsoft.com/office/drawing/2014/main" id="{A1BD2125-82C9-4C59-B5D0-5C6CDD8AEE4A}"/>
              </a:ext>
            </a:extLst>
          </p:cNvPr>
          <p:cNvSpPr txBox="1"/>
          <p:nvPr/>
        </p:nvSpPr>
        <p:spPr>
          <a:xfrm>
            <a:off x="1923814" y="5334879"/>
            <a:ext cx="2564357" cy="343984"/>
          </a:xfrm>
          <a:prstGeom prst="rect">
            <a:avLst/>
          </a:prstGeom>
          <a:noFill/>
        </p:spPr>
        <p:txBody>
          <a:bodyPr wrap="square" rtlCol="0">
            <a:spAutoFit/>
          </a:bodyPr>
          <a:lstStyle/>
          <a:p>
            <a:r>
              <a:rPr lang="en-US" sz="1600" dirty="0"/>
              <a:t>General M&amp;P requirements</a:t>
            </a:r>
          </a:p>
        </p:txBody>
      </p:sp>
      <p:sp>
        <p:nvSpPr>
          <p:cNvPr id="13" name="TextBox 12">
            <a:extLst>
              <a:ext uri="{FF2B5EF4-FFF2-40B4-BE49-F238E27FC236}">
                <a16:creationId xmlns:a16="http://schemas.microsoft.com/office/drawing/2014/main" id="{979A06C7-2D72-4B6F-AFF4-A66C77DF2D7E}"/>
              </a:ext>
            </a:extLst>
          </p:cNvPr>
          <p:cNvSpPr txBox="1"/>
          <p:nvPr/>
        </p:nvSpPr>
        <p:spPr>
          <a:xfrm>
            <a:off x="5124968" y="4203779"/>
            <a:ext cx="1966552" cy="400110"/>
          </a:xfrm>
          <a:prstGeom prst="rect">
            <a:avLst/>
          </a:prstGeom>
          <a:noFill/>
        </p:spPr>
        <p:txBody>
          <a:bodyPr wrap="square" rtlCol="0">
            <a:spAutoFit/>
          </a:bodyPr>
          <a:lstStyle/>
          <a:p>
            <a:r>
              <a:rPr lang="en-US" sz="2000" b="1" i="1" dirty="0">
                <a:solidFill>
                  <a:schemeClr val="accent1">
                    <a:lumMod val="75000"/>
                  </a:schemeClr>
                </a:solidFill>
              </a:rPr>
              <a:t>NASA-STD-6030</a:t>
            </a:r>
          </a:p>
        </p:txBody>
      </p:sp>
      <p:sp>
        <p:nvSpPr>
          <p:cNvPr id="15" name="TextBox 14">
            <a:extLst>
              <a:ext uri="{FF2B5EF4-FFF2-40B4-BE49-F238E27FC236}">
                <a16:creationId xmlns:a16="http://schemas.microsoft.com/office/drawing/2014/main" id="{ED2D2600-1501-43BA-8846-AD515C3D86A9}"/>
              </a:ext>
            </a:extLst>
          </p:cNvPr>
          <p:cNvSpPr txBox="1"/>
          <p:nvPr/>
        </p:nvSpPr>
        <p:spPr>
          <a:xfrm>
            <a:off x="7619177" y="4203779"/>
            <a:ext cx="2026710" cy="400110"/>
          </a:xfrm>
          <a:prstGeom prst="rect">
            <a:avLst/>
          </a:prstGeom>
          <a:noFill/>
        </p:spPr>
        <p:txBody>
          <a:bodyPr wrap="square" rtlCol="0">
            <a:spAutoFit/>
          </a:bodyPr>
          <a:lstStyle/>
          <a:p>
            <a:r>
              <a:rPr lang="en-US" sz="2000" b="1" i="1" dirty="0">
                <a:solidFill>
                  <a:schemeClr val="accent1">
                    <a:lumMod val="75000"/>
                  </a:schemeClr>
                </a:solidFill>
              </a:rPr>
              <a:t>NASA-STD-6033</a:t>
            </a:r>
          </a:p>
        </p:txBody>
      </p:sp>
      <p:sp>
        <p:nvSpPr>
          <p:cNvPr id="17" name="TextBox 16">
            <a:extLst>
              <a:ext uri="{FF2B5EF4-FFF2-40B4-BE49-F238E27FC236}">
                <a16:creationId xmlns:a16="http://schemas.microsoft.com/office/drawing/2014/main" id="{8AD8AC90-D1B6-4704-84B9-D9E6353951DD}"/>
              </a:ext>
            </a:extLst>
          </p:cNvPr>
          <p:cNvSpPr txBox="1"/>
          <p:nvPr/>
        </p:nvSpPr>
        <p:spPr>
          <a:xfrm>
            <a:off x="4722584" y="2878579"/>
            <a:ext cx="2678120" cy="1077218"/>
          </a:xfrm>
          <a:prstGeom prst="rect">
            <a:avLst/>
          </a:prstGeom>
          <a:noFill/>
        </p:spPr>
        <p:txBody>
          <a:bodyPr wrap="square" rtlCol="0">
            <a:spAutoFit/>
          </a:bodyPr>
          <a:lstStyle/>
          <a:p>
            <a:pPr algn="ctr"/>
            <a:r>
              <a:rPr lang="en-US" sz="1600" dirty="0"/>
              <a:t>Standard for Additively Manufactured Spaceflight Hardware by Laser Powder Bed Fusion in Metals</a:t>
            </a:r>
          </a:p>
        </p:txBody>
      </p:sp>
      <p:sp>
        <p:nvSpPr>
          <p:cNvPr id="18" name="TextBox 17">
            <a:extLst>
              <a:ext uri="{FF2B5EF4-FFF2-40B4-BE49-F238E27FC236}">
                <a16:creationId xmlns:a16="http://schemas.microsoft.com/office/drawing/2014/main" id="{C80026CB-3DFA-4561-89E6-ECDA4B5F2EE9}"/>
              </a:ext>
            </a:extLst>
          </p:cNvPr>
          <p:cNvSpPr txBox="1"/>
          <p:nvPr/>
        </p:nvSpPr>
        <p:spPr>
          <a:xfrm>
            <a:off x="7416567" y="2878758"/>
            <a:ext cx="2564355" cy="1077218"/>
          </a:xfrm>
          <a:prstGeom prst="rect">
            <a:avLst/>
          </a:prstGeom>
          <a:noFill/>
        </p:spPr>
        <p:txBody>
          <a:bodyPr wrap="square" rtlCol="0">
            <a:spAutoFit/>
          </a:bodyPr>
          <a:lstStyle/>
          <a:p>
            <a:pPr algn="ctr"/>
            <a:r>
              <a:rPr lang="en-US" sz="1600" dirty="0"/>
              <a:t>Specification for Control and Qualification of Laser Powder Bed Fusion Metallurgical Processes </a:t>
            </a:r>
          </a:p>
        </p:txBody>
      </p:sp>
      <p:cxnSp>
        <p:nvCxnSpPr>
          <p:cNvPr id="19" name="Straight Arrow Connector 18">
            <a:extLst>
              <a:ext uri="{FF2B5EF4-FFF2-40B4-BE49-F238E27FC236}">
                <a16:creationId xmlns:a16="http://schemas.microsoft.com/office/drawing/2014/main" id="{EBF0FDDC-3679-45E1-97AF-78B5123B9235}"/>
              </a:ext>
            </a:extLst>
          </p:cNvPr>
          <p:cNvCxnSpPr>
            <a:cxnSpLocks/>
          </p:cNvCxnSpPr>
          <p:nvPr/>
        </p:nvCxnSpPr>
        <p:spPr>
          <a:xfrm>
            <a:off x="7323568" y="3836648"/>
            <a:ext cx="0" cy="36713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408D491-EDFB-4601-8046-AA7FFBE28BBE}"/>
              </a:ext>
            </a:extLst>
          </p:cNvPr>
          <p:cNvSpPr txBox="1"/>
          <p:nvPr/>
        </p:nvSpPr>
        <p:spPr>
          <a:xfrm>
            <a:off x="4794880" y="4555628"/>
            <a:ext cx="2564805" cy="369332"/>
          </a:xfrm>
          <a:prstGeom prst="rect">
            <a:avLst/>
          </a:prstGeom>
          <a:noFill/>
        </p:spPr>
        <p:txBody>
          <a:bodyPr wrap="none" rtlCol="0">
            <a:spAutoFit/>
          </a:bodyPr>
          <a:lstStyle/>
          <a:p>
            <a:r>
              <a:rPr lang="en-US" b="1" dirty="0"/>
              <a:t>NASA Technical Standard</a:t>
            </a:r>
          </a:p>
        </p:txBody>
      </p:sp>
      <p:sp>
        <p:nvSpPr>
          <p:cNvPr id="21" name="TextBox 20">
            <a:extLst>
              <a:ext uri="{FF2B5EF4-FFF2-40B4-BE49-F238E27FC236}">
                <a16:creationId xmlns:a16="http://schemas.microsoft.com/office/drawing/2014/main" id="{5CF54F1B-9F81-4AFD-9BF6-F8C33B34B9CA}"/>
              </a:ext>
            </a:extLst>
          </p:cNvPr>
          <p:cNvSpPr txBox="1"/>
          <p:nvPr/>
        </p:nvSpPr>
        <p:spPr>
          <a:xfrm>
            <a:off x="7386087" y="4555628"/>
            <a:ext cx="2564805" cy="369332"/>
          </a:xfrm>
          <a:prstGeom prst="rect">
            <a:avLst/>
          </a:prstGeom>
          <a:noFill/>
        </p:spPr>
        <p:txBody>
          <a:bodyPr wrap="none" rtlCol="0">
            <a:spAutoFit/>
          </a:bodyPr>
          <a:lstStyle/>
          <a:p>
            <a:r>
              <a:rPr lang="en-US" b="1" dirty="0"/>
              <a:t>NASA Technical Standard</a:t>
            </a:r>
          </a:p>
        </p:txBody>
      </p:sp>
      <p:sp>
        <p:nvSpPr>
          <p:cNvPr id="22" name="TextBox 21">
            <a:extLst>
              <a:ext uri="{FF2B5EF4-FFF2-40B4-BE49-F238E27FC236}">
                <a16:creationId xmlns:a16="http://schemas.microsoft.com/office/drawing/2014/main" id="{C0CC2426-4BD7-4FFA-895B-84C83114AD99}"/>
              </a:ext>
            </a:extLst>
          </p:cNvPr>
          <p:cNvSpPr txBox="1"/>
          <p:nvPr/>
        </p:nvSpPr>
        <p:spPr>
          <a:xfrm>
            <a:off x="4775097" y="4861310"/>
            <a:ext cx="2564356" cy="830997"/>
          </a:xfrm>
          <a:prstGeom prst="rect">
            <a:avLst/>
          </a:prstGeom>
          <a:noFill/>
        </p:spPr>
        <p:txBody>
          <a:bodyPr wrap="square" rtlCol="0">
            <a:spAutoFit/>
          </a:bodyPr>
          <a:lstStyle/>
          <a:p>
            <a:pPr algn="ctr"/>
            <a:r>
              <a:rPr lang="en-US" sz="1600" dirty="0"/>
              <a:t>Additive Manufacturing Requirements for Spaceflight Systems</a:t>
            </a:r>
          </a:p>
        </p:txBody>
      </p:sp>
      <p:sp>
        <p:nvSpPr>
          <p:cNvPr id="23" name="TextBox 22">
            <a:extLst>
              <a:ext uri="{FF2B5EF4-FFF2-40B4-BE49-F238E27FC236}">
                <a16:creationId xmlns:a16="http://schemas.microsoft.com/office/drawing/2014/main" id="{43224C11-0814-4B9B-9BB1-D775EFCDD6AC}"/>
              </a:ext>
            </a:extLst>
          </p:cNvPr>
          <p:cNvSpPr txBox="1"/>
          <p:nvPr/>
        </p:nvSpPr>
        <p:spPr>
          <a:xfrm>
            <a:off x="7329429" y="4868834"/>
            <a:ext cx="2678120" cy="830997"/>
          </a:xfrm>
          <a:prstGeom prst="rect">
            <a:avLst/>
          </a:prstGeom>
          <a:noFill/>
        </p:spPr>
        <p:txBody>
          <a:bodyPr wrap="square" rtlCol="0">
            <a:spAutoFit/>
          </a:bodyPr>
          <a:lstStyle/>
          <a:p>
            <a:pPr algn="ctr"/>
            <a:r>
              <a:rPr lang="en-US" sz="1600" dirty="0"/>
              <a:t>Additive Manufacturing Requirements for Equipment and Facility Control</a:t>
            </a:r>
          </a:p>
        </p:txBody>
      </p:sp>
      <p:sp>
        <p:nvSpPr>
          <p:cNvPr id="24" name="TextBox 23">
            <a:extLst>
              <a:ext uri="{FF2B5EF4-FFF2-40B4-BE49-F238E27FC236}">
                <a16:creationId xmlns:a16="http://schemas.microsoft.com/office/drawing/2014/main" id="{02BB0EAD-EEE9-48DF-B6E0-91C21CE922BC}"/>
              </a:ext>
            </a:extLst>
          </p:cNvPr>
          <p:cNvSpPr txBox="1"/>
          <p:nvPr/>
        </p:nvSpPr>
        <p:spPr>
          <a:xfrm>
            <a:off x="3597852" y="5802076"/>
            <a:ext cx="6149440" cy="369332"/>
          </a:xfrm>
          <a:prstGeom prst="rect">
            <a:avLst/>
          </a:prstGeom>
          <a:noFill/>
        </p:spPr>
        <p:txBody>
          <a:bodyPr wrap="none" rtlCol="0">
            <a:spAutoFit/>
          </a:bodyPr>
          <a:lstStyle/>
          <a:p>
            <a:r>
              <a:rPr lang="en-US" b="1" dirty="0"/>
              <a:t>Handbook coming soon</a:t>
            </a:r>
            <a:r>
              <a:rPr lang="en-US" dirty="0"/>
              <a:t> with more specifics on implementation.</a:t>
            </a:r>
            <a:endParaRPr lang="en-US" b="1" dirty="0"/>
          </a:p>
        </p:txBody>
      </p:sp>
      <p:pic>
        <p:nvPicPr>
          <p:cNvPr id="25" name="Picture 24">
            <a:extLst>
              <a:ext uri="{FF2B5EF4-FFF2-40B4-BE49-F238E27FC236}">
                <a16:creationId xmlns:a16="http://schemas.microsoft.com/office/drawing/2014/main" id="{1DB2E443-5A57-456C-97EE-CC8C96DF5B0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83916" y="2667732"/>
            <a:ext cx="2874839" cy="2071816"/>
          </a:xfrm>
          <a:prstGeom prst="rect">
            <a:avLst/>
          </a:prstGeom>
          <a:ln>
            <a:noFill/>
          </a:ln>
          <a:effectLst>
            <a:outerShdw blurRad="292100" dist="139700" dir="2700000" algn="tl" rotWithShape="0">
              <a:srgbClr val="333333">
                <a:alpha val="65000"/>
              </a:srgbClr>
            </a:outerShdw>
          </a:effectLst>
        </p:spPr>
      </p:pic>
      <p:sp>
        <p:nvSpPr>
          <p:cNvPr id="26" name="Title 2">
            <a:extLst>
              <a:ext uri="{FF2B5EF4-FFF2-40B4-BE49-F238E27FC236}">
                <a16:creationId xmlns:a16="http://schemas.microsoft.com/office/drawing/2014/main" id="{C2DD819B-06BE-4404-913E-BF2F2880036D}"/>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NASA AM Certification Approach</a:t>
            </a:r>
          </a:p>
        </p:txBody>
      </p:sp>
    </p:spTree>
    <p:custDataLst>
      <p:tags r:id="rId1"/>
    </p:custDataLst>
    <p:extLst>
      <p:ext uri="{BB962C8B-B14F-4D97-AF65-F5344CB8AC3E}">
        <p14:creationId xmlns:p14="http://schemas.microsoft.com/office/powerpoint/2010/main" val="29997139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92F99CA3-A8F1-4003-B8DC-E215E81D67FF}"/>
              </a:ext>
            </a:extLst>
          </p:cNvPr>
          <p:cNvSpPr txBox="1">
            <a:spLocks/>
          </p:cNvSpPr>
          <p:nvPr/>
        </p:nvSpPr>
        <p:spPr>
          <a:xfrm>
            <a:off x="0" y="271780"/>
            <a:ext cx="12192000" cy="6997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Title</a:t>
            </a:r>
          </a:p>
        </p:txBody>
      </p:sp>
    </p:spTree>
    <p:custDataLst>
      <p:tags r:id="rId1"/>
    </p:custDataLst>
    <p:extLst>
      <p:ext uri="{BB962C8B-B14F-4D97-AF65-F5344CB8AC3E}">
        <p14:creationId xmlns:p14="http://schemas.microsoft.com/office/powerpoint/2010/main" val="1273041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ext Box 5">
            <a:extLst>
              <a:ext uri="{FF2B5EF4-FFF2-40B4-BE49-F238E27FC236}">
                <a16:creationId xmlns:a16="http://schemas.microsoft.com/office/drawing/2014/main" id="{76ECF257-253F-4B1B-95F6-9DF0D34B79C2}"/>
              </a:ext>
            </a:extLst>
          </p:cNvPr>
          <p:cNvSpPr txBox="1">
            <a:spLocks noChangeArrowheads="1"/>
          </p:cNvSpPr>
          <p:nvPr/>
        </p:nvSpPr>
        <p:spPr bwMode="auto">
          <a:xfrm>
            <a:off x="1324577" y="1493798"/>
            <a:ext cx="89528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Passive in situ process monitoring may be used as a quantitative indicator of part quality, if qualified.</a:t>
            </a:r>
          </a:p>
        </p:txBody>
      </p:sp>
      <p:sp>
        <p:nvSpPr>
          <p:cNvPr id="9" name="TextBox 8">
            <a:extLst>
              <a:ext uri="{FF2B5EF4-FFF2-40B4-BE49-F238E27FC236}">
                <a16:creationId xmlns:a16="http://schemas.microsoft.com/office/drawing/2014/main" id="{99B724AD-98F7-4AC4-B598-5090601A3CC2}"/>
              </a:ext>
            </a:extLst>
          </p:cNvPr>
          <p:cNvSpPr txBox="1"/>
          <p:nvPr/>
        </p:nvSpPr>
        <p:spPr>
          <a:xfrm>
            <a:off x="1324577" y="2398089"/>
            <a:ext cx="1466248"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10" name="TextBox 9">
            <a:extLst>
              <a:ext uri="{FF2B5EF4-FFF2-40B4-BE49-F238E27FC236}">
                <a16:creationId xmlns:a16="http://schemas.microsoft.com/office/drawing/2014/main" id="{A5C3D425-92ED-4520-9859-E18E145E95BA}"/>
              </a:ext>
            </a:extLst>
          </p:cNvPr>
          <p:cNvSpPr txBox="1"/>
          <p:nvPr/>
        </p:nvSpPr>
        <p:spPr>
          <a:xfrm>
            <a:off x="1698330" y="2798950"/>
            <a:ext cx="8014288" cy="923330"/>
          </a:xfrm>
          <a:prstGeom prst="rect">
            <a:avLst/>
          </a:prstGeom>
          <a:noFill/>
        </p:spPr>
        <p:txBody>
          <a:bodyPr wrap="square" rtlCol="0">
            <a:spAutoFit/>
          </a:bodyPr>
          <a:lstStyle/>
          <a:p>
            <a:pPr lvl="0" algn="ctr"/>
            <a:r>
              <a:rPr lang="en-US" dirty="0"/>
              <a:t>“Prior to use as a quantitative indicator of part quality for part acceptance, passive in-situ process monitoring technologies </a:t>
            </a:r>
            <a:r>
              <a:rPr lang="en-US" b="1" dirty="0"/>
              <a:t>shall</a:t>
            </a:r>
            <a:r>
              <a:rPr lang="en-US" dirty="0"/>
              <a:t> be </a:t>
            </a:r>
            <a:r>
              <a:rPr lang="en-US" b="1" i="1" dirty="0">
                <a:solidFill>
                  <a:srgbClr val="C00000"/>
                </a:solidFill>
              </a:rPr>
              <a:t>qualified</a:t>
            </a:r>
            <a:r>
              <a:rPr lang="en-US" dirty="0"/>
              <a:t> by the CEO to the satisfaction of NASA in a manner </a:t>
            </a:r>
            <a:r>
              <a:rPr lang="en-US" dirty="0">
                <a:solidFill>
                  <a:srgbClr val="C00000"/>
                </a:solidFill>
              </a:rPr>
              <a:t>analogous to other NDE techniques</a:t>
            </a:r>
            <a:r>
              <a:rPr lang="en-US" dirty="0"/>
              <a:t>.”</a:t>
            </a:r>
          </a:p>
        </p:txBody>
      </p:sp>
      <p:sp>
        <p:nvSpPr>
          <p:cNvPr id="11" name="TextBox 10">
            <a:extLst>
              <a:ext uri="{FF2B5EF4-FFF2-40B4-BE49-F238E27FC236}">
                <a16:creationId xmlns:a16="http://schemas.microsoft.com/office/drawing/2014/main" id="{3F55C7B7-ED41-47FE-BF74-AF4371A842E5}"/>
              </a:ext>
            </a:extLst>
          </p:cNvPr>
          <p:cNvSpPr txBox="1"/>
          <p:nvPr/>
        </p:nvSpPr>
        <p:spPr>
          <a:xfrm>
            <a:off x="1324577" y="3702490"/>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12" name="TextBox 11">
            <a:extLst>
              <a:ext uri="{FF2B5EF4-FFF2-40B4-BE49-F238E27FC236}">
                <a16:creationId xmlns:a16="http://schemas.microsoft.com/office/drawing/2014/main" id="{DABB8443-C797-4B09-AF93-8707931778E6}"/>
              </a:ext>
            </a:extLst>
          </p:cNvPr>
          <p:cNvSpPr txBox="1"/>
          <p:nvPr/>
        </p:nvSpPr>
        <p:spPr>
          <a:xfrm>
            <a:off x="1698329" y="4059895"/>
            <a:ext cx="7982969" cy="1200329"/>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t>“All processes that are used to establish quantifiable quality assurance metrics are qualified against established criteria to </a:t>
            </a:r>
            <a:r>
              <a:rPr lang="en-US" dirty="0">
                <a:solidFill>
                  <a:srgbClr val="C00000"/>
                </a:solidFill>
              </a:rPr>
              <a:t>verify detection reliability</a:t>
            </a:r>
            <a:r>
              <a:rPr lang="en-US" dirty="0"/>
              <a:t>, calibration, and implementation. If in-situ monitoring techniques are employed for such purposes, the need for such qualification is unchanged.”</a:t>
            </a:r>
          </a:p>
        </p:txBody>
      </p:sp>
      <p:sp>
        <p:nvSpPr>
          <p:cNvPr id="13" name="TextBox 12">
            <a:extLst>
              <a:ext uri="{FF2B5EF4-FFF2-40B4-BE49-F238E27FC236}">
                <a16:creationId xmlns:a16="http://schemas.microsoft.com/office/drawing/2014/main" id="{DF4E2057-35D1-4F94-8945-2DFA8CDBF8F1}"/>
              </a:ext>
            </a:extLst>
          </p:cNvPr>
          <p:cNvSpPr txBox="1"/>
          <p:nvPr/>
        </p:nvSpPr>
        <p:spPr>
          <a:xfrm>
            <a:off x="4915113" y="5598996"/>
            <a:ext cx="1549402" cy="307777"/>
          </a:xfrm>
          <a:prstGeom prst="rect">
            <a:avLst/>
          </a:prstGeom>
          <a:noFill/>
        </p:spPr>
        <p:txBody>
          <a:bodyPr wrap="square" rtlCol="0">
            <a:spAutoFit/>
          </a:bodyPr>
          <a:lstStyle/>
          <a:p>
            <a:r>
              <a:rPr lang="en-US" sz="1400" b="1" i="1" dirty="0">
                <a:solidFill>
                  <a:srgbClr val="C00000"/>
                </a:solidFill>
              </a:rPr>
              <a:t>(emphasis added)</a:t>
            </a:r>
          </a:p>
        </p:txBody>
      </p:sp>
      <p:sp>
        <p:nvSpPr>
          <p:cNvPr id="15" name="Title 2">
            <a:extLst>
              <a:ext uri="{FF2B5EF4-FFF2-40B4-BE49-F238E27FC236}">
                <a16:creationId xmlns:a16="http://schemas.microsoft.com/office/drawing/2014/main" id="{06311237-08B3-4633-B48C-BE06DF14D906}"/>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Qualified In Situ Process Monitoring</a:t>
            </a:r>
          </a:p>
        </p:txBody>
      </p:sp>
    </p:spTree>
    <p:custDataLst>
      <p:tags r:id="rId1"/>
    </p:custDataLst>
    <p:extLst>
      <p:ext uri="{BB962C8B-B14F-4D97-AF65-F5344CB8AC3E}">
        <p14:creationId xmlns:p14="http://schemas.microsoft.com/office/powerpoint/2010/main" val="1900544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7" name="Text Box 5">
            <a:extLst>
              <a:ext uri="{FF2B5EF4-FFF2-40B4-BE49-F238E27FC236}">
                <a16:creationId xmlns:a16="http://schemas.microsoft.com/office/drawing/2014/main" id="{4B01D063-86CE-474F-85DD-299E2427D0C5}"/>
              </a:ext>
            </a:extLst>
          </p:cNvPr>
          <p:cNvSpPr txBox="1">
            <a:spLocks noChangeArrowheads="1"/>
          </p:cNvSpPr>
          <p:nvPr/>
        </p:nvSpPr>
        <p:spPr bwMode="auto">
          <a:xfrm>
            <a:off x="1410302" y="1646198"/>
            <a:ext cx="89528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Passive in situ process monitoring may NOT replace NDE.</a:t>
            </a:r>
          </a:p>
        </p:txBody>
      </p:sp>
      <p:sp>
        <p:nvSpPr>
          <p:cNvPr id="9" name="TextBox 8">
            <a:extLst>
              <a:ext uri="{FF2B5EF4-FFF2-40B4-BE49-F238E27FC236}">
                <a16:creationId xmlns:a16="http://schemas.microsoft.com/office/drawing/2014/main" id="{DAE9F9FA-4F22-4614-B052-BCB7A4CCA396}"/>
              </a:ext>
            </a:extLst>
          </p:cNvPr>
          <p:cNvSpPr txBox="1"/>
          <p:nvPr/>
        </p:nvSpPr>
        <p:spPr>
          <a:xfrm>
            <a:off x="1410302" y="2198890"/>
            <a:ext cx="2197075" cy="400110"/>
          </a:xfrm>
          <a:prstGeom prst="rect">
            <a:avLst/>
          </a:prstGeom>
          <a:noFill/>
        </p:spPr>
        <p:txBody>
          <a:bodyPr wrap="square" rtlCol="0">
            <a:spAutoFit/>
          </a:bodyPr>
          <a:lstStyle/>
          <a:p>
            <a:r>
              <a:rPr lang="en-US" sz="2000" b="1" i="1" dirty="0">
                <a:solidFill>
                  <a:schemeClr val="accent1">
                    <a:lumMod val="75000"/>
                  </a:schemeClr>
                </a:solidFill>
              </a:rPr>
              <a:t>Rationale (cont.):</a:t>
            </a:r>
          </a:p>
        </p:txBody>
      </p:sp>
      <p:sp>
        <p:nvSpPr>
          <p:cNvPr id="10" name="TextBox 9">
            <a:extLst>
              <a:ext uri="{FF2B5EF4-FFF2-40B4-BE49-F238E27FC236}">
                <a16:creationId xmlns:a16="http://schemas.microsoft.com/office/drawing/2014/main" id="{B7A2BF92-EBAA-436E-AC8B-729FB08725A0}"/>
              </a:ext>
            </a:extLst>
          </p:cNvPr>
          <p:cNvSpPr txBox="1"/>
          <p:nvPr/>
        </p:nvSpPr>
        <p:spPr>
          <a:xfrm>
            <a:off x="1784054" y="2722725"/>
            <a:ext cx="7982969" cy="2929007"/>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sz="1600" dirty="0"/>
              <a:t>“Certification of a passive in-situ monitoring technology relies upon a thorough</a:t>
            </a:r>
            <a:r>
              <a:rPr lang="en-US" sz="1600" b="1" i="1" dirty="0"/>
              <a:t> </a:t>
            </a:r>
            <a:r>
              <a:rPr lang="en-US" sz="1600" dirty="0">
                <a:solidFill>
                  <a:srgbClr val="C00000"/>
                </a:solidFill>
              </a:rPr>
              <a:t>understanding of the physical basis </a:t>
            </a:r>
            <a:r>
              <a:rPr lang="en-US" sz="1600" dirty="0"/>
              <a:t>for the measured phenomena, a </a:t>
            </a:r>
            <a:r>
              <a:rPr lang="en-US" sz="1600" dirty="0">
                <a:solidFill>
                  <a:srgbClr val="C00000"/>
                </a:solidFill>
              </a:rPr>
              <a:t>proven causal correlation </a:t>
            </a:r>
            <a:r>
              <a:rPr lang="en-US" sz="1600" dirty="0"/>
              <a:t>of the measured phenomena to a well-defined defective process state, and a proven level of reliability for detection of the defective process state.”</a:t>
            </a:r>
          </a:p>
          <a:p>
            <a:pPr marL="285750" indent="-285750">
              <a:spcAft>
                <a:spcPts val="500"/>
              </a:spcAft>
              <a:buFont typeface="Arial" panose="020B0604020202020204" pitchFamily="34" charset="0"/>
              <a:buChar char="•"/>
            </a:pPr>
            <a:r>
              <a:rPr lang="en-US" sz="1600" dirty="0"/>
              <a:t>“If qualified in the manner stated above, an in-situ process monitoring technique can be used to </a:t>
            </a:r>
            <a:r>
              <a:rPr lang="en-US" sz="1600" dirty="0">
                <a:solidFill>
                  <a:srgbClr val="C00000"/>
                </a:solidFill>
              </a:rPr>
              <a:t>complement</a:t>
            </a:r>
            <a:r>
              <a:rPr lang="en-US" sz="1600" dirty="0"/>
              <a:t> NDE in the Integrated Structural Integrity Rationale of the PPP. At this time, even a qualified in-situ process monitoring method </a:t>
            </a:r>
            <a:r>
              <a:rPr lang="en-US" sz="1600" dirty="0">
                <a:solidFill>
                  <a:srgbClr val="C00000"/>
                </a:solidFill>
              </a:rPr>
              <a:t>cannot</a:t>
            </a:r>
            <a:r>
              <a:rPr lang="en-US" sz="1600" dirty="0"/>
              <a:t> be considered a complete replacement for NDE.”</a:t>
            </a:r>
          </a:p>
          <a:p>
            <a:pPr marL="285750" indent="-285750">
              <a:spcAft>
                <a:spcPts val="500"/>
              </a:spcAft>
              <a:buFont typeface="Arial" panose="020B0604020202020204" pitchFamily="34" charset="0"/>
              <a:buChar char="•"/>
            </a:pPr>
            <a:r>
              <a:rPr lang="en-US" sz="1600" dirty="0"/>
              <a:t>“Even if qualification is not desired, the use of in-situ process monitoring is </a:t>
            </a:r>
            <a:r>
              <a:rPr lang="en-US" sz="1600" dirty="0">
                <a:solidFill>
                  <a:srgbClr val="C00000"/>
                </a:solidFill>
              </a:rPr>
              <a:t>encouraged</a:t>
            </a:r>
            <a:r>
              <a:rPr lang="en-US" sz="1600" dirty="0"/>
              <a:t> as a source of </a:t>
            </a:r>
            <a:r>
              <a:rPr lang="en-US" sz="1600" dirty="0">
                <a:solidFill>
                  <a:srgbClr val="C00000"/>
                </a:solidFill>
              </a:rPr>
              <a:t>process control data</a:t>
            </a:r>
            <a:r>
              <a:rPr lang="en-US" sz="1600" dirty="0"/>
              <a:t>. This data can also be used to help </a:t>
            </a:r>
            <a:r>
              <a:rPr lang="en-US" sz="1600" dirty="0">
                <a:solidFill>
                  <a:srgbClr val="C00000"/>
                </a:solidFill>
              </a:rPr>
              <a:t>guide targeted inspection</a:t>
            </a:r>
            <a:r>
              <a:rPr lang="en-US" sz="1600" dirty="0"/>
              <a:t>.”</a:t>
            </a:r>
          </a:p>
        </p:txBody>
      </p:sp>
      <p:sp>
        <p:nvSpPr>
          <p:cNvPr id="11" name="TextBox 10">
            <a:extLst>
              <a:ext uri="{FF2B5EF4-FFF2-40B4-BE49-F238E27FC236}">
                <a16:creationId xmlns:a16="http://schemas.microsoft.com/office/drawing/2014/main" id="{7C467731-342F-486F-8493-25F6401B05D9}"/>
              </a:ext>
            </a:extLst>
          </p:cNvPr>
          <p:cNvSpPr txBox="1"/>
          <p:nvPr/>
        </p:nvSpPr>
        <p:spPr>
          <a:xfrm>
            <a:off x="5000838" y="5751396"/>
            <a:ext cx="1549402" cy="307777"/>
          </a:xfrm>
          <a:prstGeom prst="rect">
            <a:avLst/>
          </a:prstGeom>
          <a:noFill/>
        </p:spPr>
        <p:txBody>
          <a:bodyPr wrap="square" rtlCol="0">
            <a:spAutoFit/>
          </a:bodyPr>
          <a:lstStyle/>
          <a:p>
            <a:r>
              <a:rPr lang="en-US" sz="1400" b="1" i="1" dirty="0">
                <a:solidFill>
                  <a:srgbClr val="C00000"/>
                </a:solidFill>
              </a:rPr>
              <a:t>(emphasis added)</a:t>
            </a:r>
          </a:p>
        </p:txBody>
      </p:sp>
      <p:sp>
        <p:nvSpPr>
          <p:cNvPr id="12" name="Title 2">
            <a:extLst>
              <a:ext uri="{FF2B5EF4-FFF2-40B4-BE49-F238E27FC236}">
                <a16:creationId xmlns:a16="http://schemas.microsoft.com/office/drawing/2014/main" id="{A66246E9-FB2B-4BA5-B66D-D6A4A5163752}"/>
              </a:ext>
            </a:extLst>
          </p:cNvPr>
          <p:cNvSpPr txBox="1">
            <a:spLocks/>
          </p:cNvSpPr>
          <p:nvPr/>
        </p:nvSpPr>
        <p:spPr>
          <a:xfrm>
            <a:off x="0" y="256189"/>
            <a:ext cx="12192000" cy="7020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Qualified In Situ Process Monitoring</a:t>
            </a:r>
          </a:p>
        </p:txBody>
      </p:sp>
    </p:spTree>
    <p:custDataLst>
      <p:tags r:id="rId1"/>
    </p:custDataLst>
    <p:extLst>
      <p:ext uri="{BB962C8B-B14F-4D97-AF65-F5344CB8AC3E}">
        <p14:creationId xmlns:p14="http://schemas.microsoft.com/office/powerpoint/2010/main" val="35635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08A95-F099-0D40-9921-1DF46509AF85}"/>
              </a:ext>
            </a:extLst>
          </p:cNvPr>
          <p:cNvSpPr/>
          <p:nvPr/>
        </p:nvSpPr>
        <p:spPr>
          <a:xfrm>
            <a:off x="-1" y="0"/>
            <a:ext cx="12192001" cy="1198234"/>
          </a:xfrm>
          <a:prstGeom prst="rect">
            <a:avLst/>
          </a:prstGeom>
          <a:gradFill>
            <a:gsLst>
              <a:gs pos="0">
                <a:schemeClr val="accent1">
                  <a:lumMod val="39000"/>
                  <a:alpha val="97000"/>
                </a:schemeClr>
              </a:gs>
              <a:gs pos="48000">
                <a:srgbClr val="0A5386"/>
              </a:gs>
              <a:gs pos="99000">
                <a:srgbClr val="57A9D6"/>
              </a:gs>
            </a:gsLst>
            <a:path path="circle">
              <a:fillToRect l="100000" t="100000"/>
            </a:path>
          </a:gradFill>
          <a:ln>
            <a:noFill/>
          </a:ln>
          <a:effectLst/>
          <a:scene3d>
            <a:camera prst="orthographicFront"/>
            <a:lightRig rig="threePt" dir="t"/>
          </a:scene3d>
          <a:sp3d extrusionH="76200" prstMaterial="matte">
            <a:bevelB/>
            <a:extrusionClr>
              <a:schemeClr val="accent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68850171-335C-9D45-A5F5-FB59B550D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7488" y="49659"/>
            <a:ext cx="1137424" cy="1137424"/>
          </a:xfrm>
          <a:prstGeom prst="rect">
            <a:avLst/>
          </a:prstGeom>
        </p:spPr>
      </p:pic>
      <p:pic>
        <p:nvPicPr>
          <p:cNvPr id="8" name="Picture 7">
            <a:extLst>
              <a:ext uri="{FF2B5EF4-FFF2-40B4-BE49-F238E27FC236}">
                <a16:creationId xmlns:a16="http://schemas.microsoft.com/office/drawing/2014/main" id="{244D5DF9-1BEF-8242-A7DF-389B220B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28" y="-81368"/>
            <a:ext cx="2754352" cy="1377176"/>
          </a:xfrm>
          <a:prstGeom prst="rect">
            <a:avLst/>
          </a:prstGeom>
        </p:spPr>
      </p:pic>
      <p:cxnSp>
        <p:nvCxnSpPr>
          <p:cNvPr id="16" name="Straight Connector 15">
            <a:extLst>
              <a:ext uri="{FF2B5EF4-FFF2-40B4-BE49-F238E27FC236}">
                <a16:creationId xmlns:a16="http://schemas.microsoft.com/office/drawing/2014/main" id="{BE40D766-DCBA-F64E-B05C-BFA0BE4BBE3C}"/>
              </a:ext>
            </a:extLst>
          </p:cNvPr>
          <p:cNvCxnSpPr>
            <a:cxnSpLocks/>
          </p:cNvCxnSpPr>
          <p:nvPr/>
        </p:nvCxnSpPr>
        <p:spPr>
          <a:xfrm>
            <a:off x="-1" y="1233006"/>
            <a:ext cx="12192001" cy="0"/>
          </a:xfrm>
          <a:prstGeom prst="line">
            <a:avLst/>
          </a:prstGeom>
          <a:ln w="63500" cmpd="thickThin">
            <a:solidFill>
              <a:srgbClr val="ED573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2D75494-461F-4EF3-A4FA-A220197AFAE7}"/>
              </a:ext>
            </a:extLst>
          </p:cNvPr>
          <p:cNvSpPr txBox="1"/>
          <p:nvPr/>
        </p:nvSpPr>
        <p:spPr>
          <a:xfrm>
            <a:off x="0" y="1273452"/>
            <a:ext cx="12192000" cy="5315814"/>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The In-Situ Project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Correlating In-situ monitoring data and Non-Destructive Evaluation (NDE) methods to characterize defect populations in Laser Powder Bed Fusion (L-PBF) material</a:t>
            </a:r>
          </a:p>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How: Analyze defect detection capabilities of in-situ monitoring by comparison to traditional NDE using flaws created with controlled off-nominal build parameters and verified by metallography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Create samples with known defects on EOS M290</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Record layer to layer AM process quality with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EOState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Optical Tomography Monitoring system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Compare results using North Star Imaging X5000 Mini-/Micro-Focus CT and UES RoboMet serial sectioning system</a:t>
            </a:r>
          </a:p>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Supports developing roadmap for qualifying in-situ monitoring technologies to support NASA-STD-6030 certification approach</a:t>
            </a:r>
          </a:p>
          <a:p>
            <a:pPr marL="1143000" marR="0" lvl="2"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Proven causal correlation between indications in in-situ monitoring data and final state of the part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Supports Agency Lunar Infrastructure objectives</a:t>
            </a:r>
          </a:p>
        </p:txBody>
      </p:sp>
      <p:sp>
        <p:nvSpPr>
          <p:cNvPr id="12" name="Title 2">
            <a:extLst>
              <a:ext uri="{FF2B5EF4-FFF2-40B4-BE49-F238E27FC236}">
                <a16:creationId xmlns:a16="http://schemas.microsoft.com/office/drawing/2014/main" id="{9AAA3932-86D6-4C73-B0A2-1685D0BC279F}"/>
              </a:ext>
            </a:extLst>
          </p:cNvPr>
          <p:cNvSpPr txBox="1">
            <a:spLocks/>
          </p:cNvSpPr>
          <p:nvPr/>
        </p:nvSpPr>
        <p:spPr>
          <a:xfrm>
            <a:off x="1390650" y="32781"/>
            <a:ext cx="9477375" cy="11374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rPr>
              <a:t>Overview of the In Situ Process Monitoring Qualification Study Efforts </a:t>
            </a:r>
          </a:p>
        </p:txBody>
      </p:sp>
    </p:spTree>
    <p:custDataLst>
      <p:tags r:id="rId1"/>
    </p:custDataLst>
    <p:extLst>
      <p:ext uri="{BB962C8B-B14F-4D97-AF65-F5344CB8AC3E}">
        <p14:creationId xmlns:p14="http://schemas.microsoft.com/office/powerpoint/2010/main" val="24519538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10.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11.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12.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13.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14.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15.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16.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17.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18.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19.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2.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20.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21.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22.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23.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24.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25.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26.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27.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28.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29.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3.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30.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31.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32.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33.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34.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35.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36.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37.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38.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39.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4.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40.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41.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42.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43.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44.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45.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46.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5.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6.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7.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8.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ags/tag9.xml><?xml version="1.0" encoding="utf-8"?>
<p:tagLst xmlns:a="http://schemas.openxmlformats.org/drawingml/2006/main" xmlns:r="http://schemas.openxmlformats.org/officeDocument/2006/relationships" xmlns:p="http://schemas.openxmlformats.org/presentationml/2006/main">
  <p:tag name="POWER_USER_ID" val="188DABE7-7CE8-4FB1-938D-D948AA267EC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1605</TotalTime>
  <Words>4945</Words>
  <Application>Microsoft Office PowerPoint</Application>
  <PresentationFormat>Widescreen</PresentationFormat>
  <Paragraphs>1066</Paragraphs>
  <Slides>60</Slides>
  <Notes>60</Notes>
  <HiddenSlides>0</HiddenSlides>
  <MMClips>11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60</vt:i4>
      </vt:variant>
    </vt:vector>
  </HeadingPairs>
  <TitlesOfParts>
    <vt:vector size="70" baseType="lpstr">
      <vt:lpstr>Calibri Light</vt:lpstr>
      <vt:lpstr>Ebrima</vt:lpstr>
      <vt:lpstr>Times New Roman</vt:lpstr>
      <vt:lpstr>-apple-system</vt:lpstr>
      <vt:lpstr>Courier New</vt:lpstr>
      <vt:lpstr>Calibri</vt:lpstr>
      <vt:lpstr>Arial</vt:lpstr>
      <vt:lpstr>Office Theme</vt:lpstr>
      <vt:lpstr>1_Office Theme</vt:lpstr>
      <vt:lpstr>2_Office Theme</vt:lpstr>
      <vt:lpstr>In Situ Monitoring for Defect Detection and Certification of 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Duquette, Delphine (MSFC-EM21)</dc:creator>
  <cp:lastModifiedBy>Duquette, Delphine (MSFC-EM21)</cp:lastModifiedBy>
  <cp:revision>27</cp:revision>
  <dcterms:created xsi:type="dcterms:W3CDTF">2023-05-23T20:32:12Z</dcterms:created>
  <dcterms:modified xsi:type="dcterms:W3CDTF">2023-05-31T01:14:09Z</dcterms:modified>
</cp:coreProperties>
</file>