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4"/>
  </p:notesMasterIdLst>
  <p:handoutMasterIdLst>
    <p:handoutMasterId r:id="rId25"/>
  </p:handoutMasterIdLst>
  <p:sldIdLst>
    <p:sldId id="258" r:id="rId10"/>
    <p:sldId id="279" r:id="rId11"/>
    <p:sldId id="261" r:id="rId12"/>
    <p:sldId id="264" r:id="rId13"/>
    <p:sldId id="277" r:id="rId14"/>
    <p:sldId id="278" r:id="rId15"/>
    <p:sldId id="265" r:id="rId16"/>
    <p:sldId id="275" r:id="rId17"/>
    <p:sldId id="274" r:id="rId18"/>
    <p:sldId id="276" r:id="rId19"/>
    <p:sldId id="273" r:id="rId20"/>
    <p:sldId id="266" r:id="rId21"/>
    <p:sldId id="271" r:id="rId22"/>
    <p:sldId id="262" r:id="rId23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6EB103-7998-428B-A3A3-563EF1B0DF09}" v="2" dt="2023-05-31T17:06:58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94"/>
  </p:normalViewPr>
  <p:slideViewPr>
    <p:cSldViewPr snapToGrid="0">
      <p:cViewPr varScale="1">
        <p:scale>
          <a:sx n="59" d="100"/>
          <a:sy n="59" d="100"/>
        </p:scale>
        <p:origin x="15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5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4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11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6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56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20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85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82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89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37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62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armony.earthdata.nasa.gov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armony.earthdata.nasa.g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armony.earthdata.nasa.gov/C1990404814-POCLOUD/ogc-api-coverages/1.0.0/collections/all/coverage/rangeset?forceAsync=true&amp;granuleId=G1991243142-POCLOUD&amp;format=application%2Fx-zarr&amp;skipPreview=tru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sa/harmony-netcdf-to-zarr/blob/main/docs/NetCDF-to-Zarr-Example-Usage.ipynb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armony.earthdata.nasa.gov/C1990404814-POCLOUD/ogc-api-coverages/1.0.0/collections/all/coverage/rangeset?forceAsync=true&amp;format=application%2Fx-zarr&amp;skipPreview=true&amp;concatenate=true" TargetMode="External"/><Relationship Id="rId5" Type="http://schemas.openxmlformats.org/officeDocument/2006/relationships/hyperlink" Target="https://github.com/nasa/harmony-netcdf-to-zarr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 err="1">
                <a:latin typeface="Helvetica Neue"/>
                <a:ea typeface="Helvetica Neue"/>
                <a:cs typeface="Helvetica Neue"/>
                <a:sym typeface="Helvetica Neue"/>
              </a:rPr>
              <a:t>Zarr</a:t>
            </a: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 stores in NASA’s EOSDIS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459494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ESIP Summer Meeting, July 2023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685800" y="3967419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Owen Littlejohns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EED-3 Transformation Train Architect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 err="1"/>
              <a:t>owen.m.littlejohns@nasa.gov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7CD20D-9C62-00EF-BFBE-1062CCE3394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Primarily migrating data sets (collections) to the cloud in their native formats:</a:t>
            </a:r>
          </a:p>
          <a:p>
            <a:pPr lvl="1"/>
            <a:r>
              <a:rPr lang="en-US" dirty="0"/>
              <a:t>&gt;1000 Network Common Data Form version 4 (NetCDF-4) collections</a:t>
            </a:r>
          </a:p>
          <a:p>
            <a:pPr lvl="1"/>
            <a:r>
              <a:rPr lang="en-US" dirty="0"/>
              <a:t>150 Geographic Tagged Image File Format (</a:t>
            </a:r>
            <a:r>
              <a:rPr lang="en-US" dirty="0" err="1"/>
              <a:t>GeoTIFF</a:t>
            </a:r>
            <a:r>
              <a:rPr lang="en-US" dirty="0"/>
              <a:t>) collections</a:t>
            </a:r>
          </a:p>
          <a:p>
            <a:r>
              <a:rPr lang="en-US" dirty="0"/>
              <a:t>Cloud-optimized formats offer potential performance benefits:</a:t>
            </a:r>
          </a:p>
          <a:p>
            <a:pPr lvl="1"/>
            <a:r>
              <a:rPr lang="en-US" dirty="0" err="1"/>
              <a:t>Zarr</a:t>
            </a:r>
            <a:endParaRPr lang="en-US" dirty="0"/>
          </a:p>
          <a:p>
            <a:pPr lvl="1"/>
            <a:r>
              <a:rPr lang="en-US" dirty="0"/>
              <a:t>Cloud-Optimized </a:t>
            </a:r>
            <a:r>
              <a:rPr lang="en-US" dirty="0" err="1"/>
              <a:t>GeoTIFF</a:t>
            </a:r>
            <a:r>
              <a:rPr lang="en-US" dirty="0"/>
              <a:t> (COG)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DE3431-5BC6-21B1-3B0A-DAA32970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err="1"/>
              <a:t>Earthdata</a:t>
            </a:r>
            <a:r>
              <a:rPr lang="en-US" sz="3400" dirty="0"/>
              <a:t> cloud status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09904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Zarr</a:t>
            </a:r>
            <a:r>
              <a:rPr lang="en-US" dirty="0"/>
              <a:t> is a storage format</a:t>
            </a:r>
          </a:p>
          <a:p>
            <a:r>
              <a:rPr lang="en-US" dirty="0"/>
              <a:t>Can be hosted in the cloud or on disk</a:t>
            </a:r>
          </a:p>
          <a:p>
            <a:r>
              <a:rPr lang="en-US" dirty="0"/>
              <a:t>Expresses files of N-dimensional arrays via an open-source specification</a:t>
            </a:r>
          </a:p>
          <a:p>
            <a:r>
              <a:rPr lang="en-US" dirty="0"/>
              <a:t>Designed for efficient I/O and parallel computing</a:t>
            </a:r>
          </a:p>
          <a:p>
            <a:r>
              <a:rPr lang="en-US" dirty="0"/>
              <a:t>Compatible with tools such as </a:t>
            </a:r>
            <a:r>
              <a:rPr lang="en-US" dirty="0" err="1"/>
              <a:t>xarray</a:t>
            </a:r>
            <a:r>
              <a:rPr lang="en-US" dirty="0"/>
              <a:t> via Python package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Zarr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Array chunks written to separate files</a:t>
            </a:r>
          </a:p>
          <a:p>
            <a:r>
              <a:rPr lang="en-US" dirty="0"/>
              <a:t>Metadata stored as JavaScript Object Notation (JSON)</a:t>
            </a:r>
          </a:p>
          <a:p>
            <a:r>
              <a:rPr lang="en-US" dirty="0" err="1"/>
              <a:t>Zarr</a:t>
            </a:r>
            <a:r>
              <a:rPr lang="en-US" dirty="0"/>
              <a:t> store can contain multiple variables, e.g., a whole NetCDF-4 file (or collection)</a:t>
            </a:r>
          </a:p>
          <a:p>
            <a:r>
              <a:rPr lang="en-US" dirty="0"/>
              <a:t>Group hierarchy from a NetCDF-4 file can be preserved</a:t>
            </a:r>
          </a:p>
          <a:p>
            <a:r>
              <a:rPr lang="en-US" dirty="0"/>
              <a:t>Files only created for initialized chunks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Zarr</a:t>
            </a:r>
            <a:r>
              <a:rPr lang="en-US" dirty="0"/>
              <a:t> store?</a:t>
            </a:r>
          </a:p>
        </p:txBody>
      </p:sp>
    </p:spTree>
    <p:extLst>
      <p:ext uri="{BB962C8B-B14F-4D97-AF65-F5344CB8AC3E}">
        <p14:creationId xmlns:p14="http://schemas.microsoft.com/office/powerpoint/2010/main" val="361308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ttps://harmony.earthdata.nasa.gov/C1990404814-POCLOUD/ogc-api-coverages/1.0.0/collections/all/coverage/rangeset?forceAsync=true&amp;maxResults=10&amp;format=application%2Fx-zarr&amp;skipPreview=true">
            <a:extLst>
              <a:ext uri="{FF2B5EF4-FFF2-40B4-BE49-F238E27FC236}">
                <a16:creationId xmlns:a16="http://schemas.microsoft.com/office/drawing/2014/main" id="{9FEA298F-AE24-D60F-11C5-6FEB35826D1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57200" y="1418895"/>
            <a:ext cx="8224348" cy="328973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CA29D44-EA4F-8C65-10E2-16D21DBE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Zarr</a:t>
            </a:r>
            <a:r>
              <a:rPr lang="en-US" dirty="0"/>
              <a:t> store?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5343E-505F-DD19-4F98-1D364B687477}"/>
              </a:ext>
            </a:extLst>
          </p:cNvPr>
          <p:cNvSpPr txBox="1"/>
          <p:nvPr/>
        </p:nvSpPr>
        <p:spPr>
          <a:xfrm>
            <a:off x="457200" y="4824270"/>
            <a:ext cx="8224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source: NASA / Earth Observing System Data and Information System (EOSDIS) (</a:t>
            </a:r>
            <a:r>
              <a:rPr lang="en-US" dirty="0">
                <a:hlinkClick r:id="rId4"/>
              </a:rPr>
              <a:t>https://harmony.earthdata.nasa.gov</a:t>
            </a:r>
            <a:r>
              <a:rPr lang="en-US" dirty="0"/>
              <a:t> – see image for full request used to generate output)</a:t>
            </a:r>
          </a:p>
        </p:txBody>
      </p:sp>
    </p:spTree>
    <p:extLst>
      <p:ext uri="{BB962C8B-B14F-4D97-AF65-F5344CB8AC3E}">
        <p14:creationId xmlns:p14="http://schemas.microsoft.com/office/powerpoint/2010/main" val="311519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FED3FD-2CC9-16D4-54D7-7BB559DDF9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On-demand:</a:t>
            </a:r>
          </a:p>
          <a:p>
            <a:pPr lvl="1"/>
            <a:r>
              <a:rPr lang="en-US" sz="2600" dirty="0"/>
              <a:t>✅ Only generate </a:t>
            </a:r>
            <a:r>
              <a:rPr lang="en-US" sz="2600" dirty="0" err="1"/>
              <a:t>Zarr</a:t>
            </a:r>
            <a:r>
              <a:rPr lang="en-US" sz="2600" dirty="0"/>
              <a:t> stores an end-user needs</a:t>
            </a:r>
          </a:p>
          <a:p>
            <a:pPr lvl="1"/>
            <a:r>
              <a:rPr lang="en-US" sz="2600" dirty="0"/>
              <a:t>✅ Potential for custom chunk sizes</a:t>
            </a:r>
          </a:p>
          <a:p>
            <a:pPr lvl="1"/>
            <a:r>
              <a:rPr lang="en-US" sz="2600" dirty="0"/>
              <a:t>❌ Duplicative</a:t>
            </a:r>
          </a:p>
          <a:p>
            <a:r>
              <a:rPr lang="en-US" dirty="0"/>
              <a:t>Persistent:</a:t>
            </a:r>
          </a:p>
          <a:p>
            <a:pPr lvl="1"/>
            <a:r>
              <a:rPr lang="en-US" sz="2600" dirty="0"/>
              <a:t>✅ Can generate the </a:t>
            </a:r>
            <a:r>
              <a:rPr lang="en-US" sz="2600" dirty="0" err="1"/>
              <a:t>Zarr</a:t>
            </a:r>
            <a:r>
              <a:rPr lang="en-US" sz="2600" dirty="0"/>
              <a:t> store once only.</a:t>
            </a:r>
          </a:p>
          <a:p>
            <a:pPr lvl="1"/>
            <a:r>
              <a:rPr lang="en-US" sz="2600" dirty="0"/>
              <a:t>✅ More appropriate for whole collections</a:t>
            </a:r>
          </a:p>
          <a:p>
            <a:pPr lvl="1"/>
            <a:r>
              <a:rPr lang="en-US" sz="2600" dirty="0"/>
              <a:t>❌ Chunk size may not be appropriate for all analyses.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4876CF-AED3-3D1F-98FA-B4F5632B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generate a </a:t>
            </a:r>
            <a:r>
              <a:rPr lang="en-US" dirty="0" err="1"/>
              <a:t>Zarr</a:t>
            </a:r>
            <a:r>
              <a:rPr lang="en-US" dirty="0"/>
              <a:t> store?</a:t>
            </a:r>
          </a:p>
        </p:txBody>
      </p:sp>
    </p:spTree>
    <p:extLst>
      <p:ext uri="{BB962C8B-B14F-4D97-AF65-F5344CB8AC3E}">
        <p14:creationId xmlns:p14="http://schemas.microsoft.com/office/powerpoint/2010/main" val="339663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NetCDF</a:t>
            </a:r>
            <a:r>
              <a:rPr lang="en-US" dirty="0"/>
              <a:t>-to-</a:t>
            </a:r>
            <a:r>
              <a:rPr lang="en-US" dirty="0" err="1"/>
              <a:t>Zarr</a:t>
            </a:r>
            <a:r>
              <a:rPr lang="en-US" dirty="0"/>
              <a:t> service developed as a backend service to Harmony (</a:t>
            </a:r>
            <a:r>
              <a:rPr lang="en-US" dirty="0">
                <a:hlinkClick r:id="rId3"/>
              </a:rPr>
              <a:t>https://harmony.earthdata.nasa.gov</a:t>
            </a:r>
            <a:r>
              <a:rPr lang="en-US" dirty="0"/>
              <a:t>)</a:t>
            </a:r>
          </a:p>
          <a:p>
            <a:r>
              <a:rPr lang="en-US" dirty="0"/>
              <a:t>Harmony is an Application Programming Interface (API) and orchestration engine for transformation services</a:t>
            </a:r>
          </a:p>
          <a:p>
            <a:r>
              <a:rPr lang="en-US" dirty="0"/>
              <a:t>Service converts NetCDF-4 files into a single </a:t>
            </a:r>
            <a:r>
              <a:rPr lang="en-US" dirty="0" err="1"/>
              <a:t>Zarr</a:t>
            </a:r>
            <a:r>
              <a:rPr lang="en-US" dirty="0"/>
              <a:t> store</a:t>
            </a:r>
          </a:p>
          <a:p>
            <a:r>
              <a:rPr lang="en-US" dirty="0"/>
              <a:t>Preserves file hierarchy and metadata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On-demand </a:t>
            </a:r>
            <a:r>
              <a:rPr lang="en-US" dirty="0" err="1"/>
              <a:t>Zarr</a:t>
            </a:r>
            <a:r>
              <a:rPr lang="en-US" dirty="0"/>
              <a:t> stores</a:t>
            </a:r>
          </a:p>
        </p:txBody>
      </p:sp>
    </p:spTree>
    <p:extLst>
      <p:ext uri="{BB962C8B-B14F-4D97-AF65-F5344CB8AC3E}">
        <p14:creationId xmlns:p14="http://schemas.microsoft.com/office/powerpoint/2010/main" val="173010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3EB506-1D22-1754-D371-DD868672D0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30779"/>
            <a:ext cx="8229600" cy="4796006"/>
          </a:xfrm>
        </p:spPr>
        <p:txBody>
          <a:bodyPr/>
          <a:lstStyle/>
          <a:p>
            <a:r>
              <a:rPr lang="en-US" sz="2800" dirty="0"/>
              <a:t>Example Harmony request: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Produces a </a:t>
            </a:r>
            <a:r>
              <a:rPr lang="en-US" sz="2800" dirty="0" err="1"/>
              <a:t>Zarr</a:t>
            </a:r>
            <a:r>
              <a:rPr lang="en-US" sz="2800" dirty="0"/>
              <a:t> store representation of a single NetCDF-4 file</a:t>
            </a:r>
          </a:p>
          <a:p>
            <a:r>
              <a:rPr lang="en-US" sz="2800" dirty="0"/>
              <a:t>Results can be accessed via an Amazon Web Services (AWS) Simple Storage Service (S3) link within the Harmony </a:t>
            </a:r>
            <a:r>
              <a:rPr lang="en-US" sz="2800" dirty="0" err="1"/>
              <a:t>SpatioTemporal</a:t>
            </a:r>
            <a:r>
              <a:rPr lang="en-US" sz="2800" dirty="0"/>
              <a:t> Asset Catalog (STAC) output, from within the AWS us-west-2 region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70ED5B-9643-D9B4-FF65-24B62A1E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On-demand </a:t>
            </a:r>
            <a:r>
              <a:rPr lang="en-US" dirty="0" err="1"/>
              <a:t>Zarr</a:t>
            </a:r>
            <a:r>
              <a:rPr lang="en-US" dirty="0"/>
              <a:t> stores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9055F2-0469-BCFD-C7FD-F53D7452E431}"/>
              </a:ext>
            </a:extLst>
          </p:cNvPr>
          <p:cNvSpPr txBox="1"/>
          <p:nvPr/>
        </p:nvSpPr>
        <p:spPr>
          <a:xfrm>
            <a:off x="1008992" y="1998378"/>
            <a:ext cx="76778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u="sng" dirty="0">
                <a:solidFill>
                  <a:srgbClr val="3AF425"/>
                </a:solidFill>
                <a:effectLst/>
                <a:latin typeface="Courier New" panose="02070309020205020404" pitchFamily="49" charset="0"/>
                <a:hlinkClick r:id="rId3"/>
              </a:rPr>
              <a:t>https://harmony.earthdata.nasa.gov/C1990404814-POCLOUD/ogc-api-coverages/1.0.0/collections/all/coverage/rangeset?forceAsync=true&amp;granuleId=G1991243142-POCLOUD&amp;format=application%2Fx-zarr&amp;skipPreview=true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995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Aggregating with </a:t>
            </a:r>
            <a:r>
              <a:rPr lang="en-US" dirty="0" err="1"/>
              <a:t>Zarr</a:t>
            </a:r>
            <a:endParaRPr lang="en-US" dirty="0"/>
          </a:p>
        </p:txBody>
      </p:sp>
      <p:pic>
        <p:nvPicPr>
          <p:cNvPr id="4" name="Picture 3" descr="https://github.com/nasa/harmony-netcdf-to-zarr/blob/main/docs/NetCDF-to-Zarr-Example-Usage.ipynb">
            <a:hlinkClick r:id="rId3"/>
            <a:extLst>
              <a:ext uri="{FF2B5EF4-FFF2-40B4-BE49-F238E27FC236}">
                <a16:creationId xmlns:a16="http://schemas.microsoft.com/office/drawing/2014/main" id="{700F129C-2BB8-7290-E5C2-945E59585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50" y="1994775"/>
            <a:ext cx="7607300" cy="3225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75F22-0648-6725-8C28-C7195F44DB9E}"/>
              </a:ext>
            </a:extLst>
          </p:cNvPr>
          <p:cNvSpPr txBox="1"/>
          <p:nvPr/>
        </p:nvSpPr>
        <p:spPr>
          <a:xfrm>
            <a:off x="768350" y="5411875"/>
            <a:ext cx="7607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source: NASA / EOSDIS (</a:t>
            </a:r>
            <a:r>
              <a:rPr lang="en-US" dirty="0">
                <a:hlinkClick r:id="rId5"/>
              </a:rPr>
              <a:t>https://github.com/nasa/harmony-netcdf-to-zarr</a:t>
            </a:r>
            <a:r>
              <a:rPr lang="en-US" dirty="0"/>
              <a:t> – see image link for full Uniform Resource Locator (URL))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EF4DA-5547-BE11-5897-3573F02EE84F}"/>
              </a:ext>
            </a:extLst>
          </p:cNvPr>
          <p:cNvSpPr txBox="1"/>
          <p:nvPr/>
        </p:nvSpPr>
        <p:spPr>
          <a:xfrm>
            <a:off x="457201" y="1184515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u="sng" dirty="0">
                <a:solidFill>
                  <a:srgbClr val="3AF425"/>
                </a:solidFill>
                <a:effectLst/>
                <a:latin typeface="Courier New" panose="02070309020205020404" pitchFamily="49" charset="0"/>
                <a:hlinkClick r:id="rId6"/>
              </a:rPr>
              <a:t>https://harmony.earthdata.nasa.gov/C1990404814-POCLOUD/ogc-api-coverages/1.0.0/collections/all/coverage/rangeset?forceAsync=true&amp;format=application%2Fx-zarr&amp;skipPreview=true&amp;concatenate=true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57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Downloads input granules to determine output temporal dimension values</a:t>
            </a:r>
          </a:p>
          <a:p>
            <a:r>
              <a:rPr lang="en-US" dirty="0"/>
              <a:t>Creates an empty </a:t>
            </a:r>
            <a:r>
              <a:rPr lang="en-US" dirty="0" err="1"/>
              <a:t>Zarr</a:t>
            </a:r>
            <a:r>
              <a:rPr lang="en-US" dirty="0"/>
              <a:t> store with required dimensions</a:t>
            </a:r>
          </a:p>
          <a:p>
            <a:r>
              <a:rPr lang="en-US" dirty="0"/>
              <a:t>Writes each NetCDF-4 input to </a:t>
            </a:r>
            <a:r>
              <a:rPr lang="en-US" dirty="0" err="1"/>
              <a:t>Zarr</a:t>
            </a:r>
            <a:r>
              <a:rPr lang="en-US" dirty="0"/>
              <a:t> store, chunk size determined by input granules</a:t>
            </a:r>
          </a:p>
          <a:p>
            <a:r>
              <a:rPr lang="en-US" dirty="0"/>
              <a:t>Rechunks the output </a:t>
            </a:r>
            <a:r>
              <a:rPr lang="en-US" dirty="0" err="1"/>
              <a:t>Zarr</a:t>
            </a:r>
            <a:r>
              <a:rPr lang="en-US" dirty="0"/>
              <a:t> store using the </a:t>
            </a:r>
            <a:r>
              <a:rPr lang="en-US" dirty="0" err="1"/>
              <a:t>Rechunker</a:t>
            </a:r>
            <a:r>
              <a:rPr lang="en-US" dirty="0"/>
              <a:t> Python package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Aggregating with </a:t>
            </a:r>
            <a:r>
              <a:rPr lang="en-US" dirty="0" err="1"/>
              <a:t>Zarr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2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Uses process-based parallelism</a:t>
            </a:r>
          </a:p>
          <a:p>
            <a:r>
              <a:rPr lang="en-US" dirty="0"/>
              <a:t>Chunk sizes balanced for all dimensions</a:t>
            </a:r>
          </a:p>
          <a:p>
            <a:r>
              <a:rPr lang="en-US" dirty="0"/>
              <a:t>Service challenged by large data volumes</a:t>
            </a:r>
          </a:p>
          <a:p>
            <a:pPr lvl="1"/>
            <a:r>
              <a:rPr lang="en-US" dirty="0"/>
              <a:t>Obtaining all temporal values</a:t>
            </a:r>
          </a:p>
          <a:p>
            <a:pPr lvl="1"/>
            <a:r>
              <a:rPr lang="en-US" dirty="0"/>
              <a:t>Rechunking output for reading</a:t>
            </a:r>
          </a:p>
          <a:p>
            <a:r>
              <a:rPr lang="en-US" dirty="0"/>
              <a:t>Spatial aggregation not yet implemented</a:t>
            </a:r>
          </a:p>
          <a:p>
            <a:r>
              <a:rPr lang="en-US" dirty="0"/>
              <a:t>Overlap with </a:t>
            </a:r>
            <a:r>
              <a:rPr lang="en-US" dirty="0" err="1"/>
              <a:t>pangeo</a:t>
            </a:r>
            <a:r>
              <a:rPr lang="en-US" dirty="0"/>
              <a:t>-forge recipes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Aggregating with </a:t>
            </a:r>
            <a:r>
              <a:rPr lang="en-US" dirty="0" err="1"/>
              <a:t>Zarr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17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200" dirty="0"/>
              <a:t>Actively pursuing the best path forward for supporting </a:t>
            </a:r>
            <a:r>
              <a:rPr lang="en-US" sz="2200" dirty="0" err="1"/>
              <a:t>Zarr</a:t>
            </a:r>
            <a:r>
              <a:rPr lang="en-US" sz="2200" dirty="0"/>
              <a:t> store copies of EOSDIS data in the cloud</a:t>
            </a:r>
          </a:p>
          <a:p>
            <a:r>
              <a:rPr lang="en-US" sz="2200" dirty="0"/>
              <a:t>Collection-level </a:t>
            </a:r>
            <a:r>
              <a:rPr lang="en-US" sz="2200" dirty="0" err="1"/>
              <a:t>Zarr</a:t>
            </a:r>
            <a:r>
              <a:rPr lang="en-US" sz="2200" dirty="0"/>
              <a:t> stores can enable highly performant analyses</a:t>
            </a:r>
          </a:p>
          <a:p>
            <a:r>
              <a:rPr lang="en-US" sz="2200" dirty="0"/>
              <a:t>The Goddard Earth Science Data and Information Services Center (GES DISC) Distributed Active Archive Center’s visualization tool and analysis tool, Giovanni, leverages such </a:t>
            </a:r>
            <a:r>
              <a:rPr lang="en-US" sz="2200" dirty="0" err="1"/>
              <a:t>Zarr</a:t>
            </a:r>
            <a:r>
              <a:rPr lang="en-US" sz="2200" dirty="0"/>
              <a:t> stores for performant data processing</a:t>
            </a:r>
          </a:p>
          <a:p>
            <a:r>
              <a:rPr lang="en-US" sz="2200" dirty="0"/>
              <a:t>Presents several questions:</a:t>
            </a:r>
          </a:p>
          <a:p>
            <a:pPr lvl="1"/>
            <a:r>
              <a:rPr lang="en-US" sz="1800" dirty="0"/>
              <a:t>Data duplication (cost)</a:t>
            </a:r>
          </a:p>
          <a:p>
            <a:pPr lvl="1"/>
            <a:r>
              <a:rPr lang="en-US" sz="1800" dirty="0"/>
              <a:t>Updating stores for active collections</a:t>
            </a:r>
          </a:p>
          <a:p>
            <a:pPr lvl="1"/>
            <a:r>
              <a:rPr lang="en-US" sz="1800" dirty="0"/>
              <a:t>Metadata representation</a:t>
            </a:r>
          </a:p>
          <a:p>
            <a:pPr lvl="1"/>
            <a:r>
              <a:rPr lang="en-US" sz="1800" dirty="0"/>
              <a:t>Chunking strategies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</a:t>
            </a:r>
            <a:r>
              <a:rPr lang="en-US" dirty="0" err="1"/>
              <a:t>Zarr</a:t>
            </a:r>
            <a:r>
              <a:rPr lang="en-US" dirty="0"/>
              <a:t> stores</a:t>
            </a:r>
          </a:p>
        </p:txBody>
      </p:sp>
    </p:spTree>
    <p:extLst>
      <p:ext uri="{BB962C8B-B14F-4D97-AF65-F5344CB8AC3E}">
        <p14:creationId xmlns:p14="http://schemas.microsoft.com/office/powerpoint/2010/main" val="4027552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Earth Science Data and Information System (ESDIS) considering strategy to host and best utilize and support cloud-optimized formats.</a:t>
            </a:r>
          </a:p>
          <a:p>
            <a:r>
              <a:rPr lang="en-US" dirty="0"/>
              <a:t>Is there a place for on-demand </a:t>
            </a:r>
            <a:r>
              <a:rPr lang="en-US" dirty="0" err="1"/>
              <a:t>Zarr</a:t>
            </a:r>
            <a:r>
              <a:rPr lang="en-US" dirty="0"/>
              <a:t> generation?</a:t>
            </a:r>
          </a:p>
          <a:p>
            <a:r>
              <a:rPr lang="en-US" dirty="0"/>
              <a:t>Comparison study between </a:t>
            </a:r>
            <a:r>
              <a:rPr lang="en-US" dirty="0" err="1"/>
              <a:t>NetCDF</a:t>
            </a:r>
            <a:r>
              <a:rPr lang="en-US" dirty="0"/>
              <a:t>-to-</a:t>
            </a:r>
            <a:r>
              <a:rPr lang="en-US" dirty="0" err="1"/>
              <a:t>Zarr</a:t>
            </a:r>
            <a:r>
              <a:rPr lang="en-US" dirty="0"/>
              <a:t> service and </a:t>
            </a:r>
            <a:r>
              <a:rPr lang="en-US" dirty="0" err="1"/>
              <a:t>Pangeo</a:t>
            </a:r>
            <a:r>
              <a:rPr lang="en-US" dirty="0"/>
              <a:t> Forge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735293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2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3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7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4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F10D5BD4-76DF-4211-82FF-270B751EE769}">
  <ds:schemaRefs>
    <ds:schemaRef ds:uri="http://www.w3.org/2001/XMLSchema"/>
    <ds:schemaRef ds:uri="http://www.boldonjames.com/2008/01/sie/internal/label"/>
  </ds:schemaRefs>
</ds:datastoreItem>
</file>

<file path=customXml/itemProps6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7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8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11118</TotalTime>
  <Words>756</Words>
  <Application>Microsoft Office PowerPoint</Application>
  <PresentationFormat>On-screen Show (4:3)</PresentationFormat>
  <Paragraphs>79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Avenir</vt:lpstr>
      <vt:lpstr>Courier New</vt:lpstr>
      <vt:lpstr>Helvetica Neue</vt:lpstr>
      <vt:lpstr>Source Sans Pro</vt:lpstr>
      <vt:lpstr>Verdana</vt:lpstr>
      <vt:lpstr>EOSDIS-EED</vt:lpstr>
      <vt:lpstr>Zarr stores in NASA’s EOSDIS</vt:lpstr>
      <vt:lpstr>Earthdata cloud status and opportunities</vt:lpstr>
      <vt:lpstr>What is Zarr?</vt:lpstr>
      <vt:lpstr>What is a Zarr store?</vt:lpstr>
      <vt:lpstr>What is a Zarr store?</vt:lpstr>
      <vt:lpstr>When to generate a Zarr store?</vt:lpstr>
      <vt:lpstr>On-demand Zarr stores</vt:lpstr>
      <vt:lpstr>On-demand Zarr stores</vt:lpstr>
      <vt:lpstr>Aggregating with Zarr</vt:lpstr>
      <vt:lpstr>Aggregating with Zarr</vt:lpstr>
      <vt:lpstr>Aggregating with Zarr</vt:lpstr>
      <vt:lpstr>Persistent Zarr stores</vt:lpstr>
      <vt:lpstr>Looking ahead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43</cp:revision>
  <dcterms:modified xsi:type="dcterms:W3CDTF">2023-06-01T12:43:14Z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rtnLocale">
    <vt:lpwstr/>
  </property>
  <property fmtid="{D5CDD505-2E9C-101B-9397-08002B2CF9AE}" pid="12" name="rtnDocumentType">
    <vt:lpwstr/>
  </property>
  <property fmtid="{D5CDD505-2E9C-101B-9397-08002B2CF9AE}" pid="13" name="Business">
    <vt:lpwstr/>
  </property>
  <property fmtid="{D5CDD505-2E9C-101B-9397-08002B2CF9AE}" pid="14" name="Function">
    <vt:lpwstr/>
  </property>
  <property fmtid="{D5CDD505-2E9C-101B-9397-08002B2CF9AE}" pid="15" name="ExportControl">
    <vt:lpwstr/>
  </property>
  <property fmtid="{D5CDD505-2E9C-101B-9397-08002B2CF9AE}" pid="16" name="bjClsUserRVM">
    <vt:lpwstr>[]</vt:lpwstr>
  </property>
  <property fmtid="{D5CDD505-2E9C-101B-9397-08002B2CF9AE}" pid="17" name="_dlc_policyId">
    <vt:lpwstr>0x010100E9DB6D9FC5E73544AFB130023D3F5BEB|-756479664</vt:lpwstr>
  </property>
  <property fmtid="{D5CDD505-2E9C-101B-9397-08002B2CF9AE}" pid="18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19" name="bjDocumentSecurityLabel">
    <vt:lpwstr>Origin Jurisdiction: US | Unrestricted Content | No marking applied by this tool | Other Information (Not Requiring an Export Control Marking) | No marking applied by the tool</vt:lpwstr>
  </property>
  <property fmtid="{D5CDD505-2E9C-101B-9397-08002B2CF9AE}" pid="20" name="rtnipcontrolcodevm">
    <vt:lpwstr>noipvm</vt:lpwstr>
  </property>
  <property fmtid="{D5CDD505-2E9C-101B-9397-08002B2CF9AE}" pid="21" name="rtnexportcontrolcodevm">
    <vt:lpwstr>nousecvm</vt:lpwstr>
  </property>
  <property fmtid="{D5CDD505-2E9C-101B-9397-08002B2CF9AE}" pid="22" name="rtnexportcontrolcode">
    <vt:lpwstr>otherinfo</vt:lpwstr>
  </property>
  <property fmtid="{D5CDD505-2E9C-101B-9397-08002B2CF9AE}" pid="23" name="rtnipcontrolcode">
    <vt:lpwstr>unrestricted</vt:lpwstr>
  </property>
  <property fmtid="{D5CDD505-2E9C-101B-9397-08002B2CF9AE}" pid="24" name="rtnexportcontrolcountry">
    <vt:lpwstr>usa</vt:lpwstr>
  </property>
</Properties>
</file>