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Open Sans" panose="020B0606030504020204" pitchFamily="34" charset="0"/>
      <p:regular r:id="rId35"/>
      <p:bold r:id="rId36"/>
      <p:italic r:id="rId37"/>
      <p:boldItalic r:id="rId38"/>
    </p:embeddedFont>
    <p:embeddedFont>
      <p:font typeface="Open Sans Light" panose="020B0604020202020204" pitchFamily="34" charset="0"/>
      <p:regular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57" d="100"/>
          <a:sy n="57" d="100"/>
        </p:scale>
        <p:origin x="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STAC: SpatioTemporal Asset Catalogs</a:t>
            </a: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5a0e277d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EOSDIS: Earth Observing System Data and Information System</a:t>
            </a:r>
            <a:endParaRPr/>
          </a:p>
        </p:txBody>
      </p:sp>
      <p:sp>
        <p:nvSpPr>
          <p:cNvPr id="120" name="Google Shape;120;g225a0e277d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4a6ba6c387_0_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g24a6ba6c387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4c0896eb27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JSON: JavaScript Object Notation</a:t>
            </a:r>
            <a:endParaRPr/>
          </a:p>
        </p:txBody>
      </p:sp>
      <p:sp>
        <p:nvSpPr>
          <p:cNvPr id="132" name="Google Shape;132;g24c0896eb27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4a6ba6c387_0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CMR: Common Metadata Repository</a:t>
            </a:r>
            <a:endParaRPr/>
          </a:p>
        </p:txBody>
      </p:sp>
      <p:sp>
        <p:nvSpPr>
          <p:cNvPr id="139" name="Google Shape;139;g24a6ba6c38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4a6ba6c387_0_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g24a6ba6c387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4a6ba6c387_0_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24a6ba6c387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4c0896eb27_0_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24c0896eb27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4a6ba6c387_0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24a6ba6c387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4a6ba6c387_0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API: Application Programming Interface</a:t>
            </a:r>
            <a:endParaRPr/>
          </a:p>
        </p:txBody>
      </p:sp>
      <p:sp>
        <p:nvSpPr>
          <p:cNvPr id="169" name="Google Shape;169;g24a6ba6c38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4c0896eb27_0_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g24c0896eb2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4a6ba6c387_0_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24a6ba6c387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4c0896eb27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HATEOS - self-navigable</a:t>
            </a:r>
            <a:endParaRPr/>
          </a:p>
        </p:txBody>
      </p:sp>
      <p:sp>
        <p:nvSpPr>
          <p:cNvPr id="187" name="Google Shape;187;g24c0896eb2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4c0896eb27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g24c0896eb2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4c0896eb27_0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24c0896eb2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4c0896eb27_0_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g24c0896eb27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4a6ba6c387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g24a6ba6c38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4a6ba6c387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FedEO: Federated Earth Observation missions access</a:t>
            </a:r>
            <a:endParaRPr/>
          </a:p>
        </p:txBody>
      </p:sp>
      <p:sp>
        <p:nvSpPr>
          <p:cNvPr id="226" name="Google Shape;226;g24a6ba6c387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4c0896eb2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USGS: United States Geological Survey</a:t>
            </a:r>
            <a:endParaRPr/>
          </a:p>
        </p:txBody>
      </p:sp>
      <p:sp>
        <p:nvSpPr>
          <p:cNvPr id="232" name="Google Shape;232;g24c0896eb2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4c0896eb27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QGIS: Quantum Geographic Information System</a:t>
            </a:r>
            <a:endParaRPr/>
          </a:p>
        </p:txBody>
      </p:sp>
      <p:sp>
        <p:nvSpPr>
          <p:cNvPr id="238" name="Google Shape;238;g24c0896eb2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4a6ba6c387_0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g24a6ba6c387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4a6ba6c387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g24a6ba6c387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4a6ba6c387_0_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24a6ba6c387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4a6ba6c387_0_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OGC – Open Geospatial Consortium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WFS – Web Feature Service</a:t>
            </a:r>
            <a:endParaRPr dirty="0"/>
          </a:p>
        </p:txBody>
      </p:sp>
      <p:sp>
        <p:nvSpPr>
          <p:cNvPr id="262" name="Google Shape;262;g24a6ba6c387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7" name="Google Shape;2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/>
          <p:nvPr/>
        </p:nvSpPr>
        <p:spPr>
          <a:xfrm>
            <a:off x="-2" y="5524125"/>
            <a:ext cx="12192002" cy="1333875"/>
          </a:xfrm>
          <a:prstGeom prst="rect">
            <a:avLst/>
          </a:prstGeom>
          <a:solidFill>
            <a:srgbClr val="051E48">
              <a:alpha val="7137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13919836" y="1503047"/>
            <a:ext cx="12192000" cy="2200375"/>
          </a:xfrm>
          <a:prstGeom prst="rect">
            <a:avLst/>
          </a:prstGeom>
          <a:solidFill>
            <a:srgbClr val="051E48">
              <a:alpha val="4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 flipH="1">
            <a:off x="15018656" y="-1723954"/>
            <a:ext cx="6047734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61000">
                <a:schemeClr val="accent1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0" y="0"/>
            <a:ext cx="12192002" cy="1380745"/>
          </a:xfrm>
          <a:prstGeom prst="rect">
            <a:avLst/>
          </a:prstGeom>
          <a:solidFill>
            <a:srgbClr val="051E48">
              <a:alpha val="7137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-2" y="1380744"/>
            <a:ext cx="12192002" cy="4143381"/>
          </a:xfrm>
          <a:prstGeom prst="rect">
            <a:avLst/>
          </a:prstGeom>
          <a:gradFill>
            <a:gsLst>
              <a:gs pos="0">
                <a:srgbClr val="F64137">
                  <a:alpha val="35686"/>
                </a:srgbClr>
              </a:gs>
              <a:gs pos="77000">
                <a:schemeClr val="accent4"/>
              </a:gs>
              <a:gs pos="100000">
                <a:schemeClr val="accent4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2"/>
          <p:cNvSpPr txBox="1">
            <a:spLocks noGrp="1"/>
          </p:cNvSpPr>
          <p:nvPr>
            <p:ph type="ctrTitle"/>
          </p:nvPr>
        </p:nvSpPr>
        <p:spPr>
          <a:xfrm>
            <a:off x="558800" y="1705046"/>
            <a:ext cx="5727562" cy="211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ubTitle" idx="1"/>
          </p:nvPr>
        </p:nvSpPr>
        <p:spPr>
          <a:xfrm>
            <a:off x="558800" y="4295215"/>
            <a:ext cx="5727562" cy="75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5" name="Google Shape;2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77804" y="912701"/>
            <a:ext cx="5428116" cy="5428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2" descr="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6080" y="5726956"/>
            <a:ext cx="3346704" cy="916668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"/>
          <p:cNvSpPr txBox="1">
            <a:spLocks noGrp="1"/>
          </p:cNvSpPr>
          <p:nvPr>
            <p:ph type="body" idx="2"/>
          </p:nvPr>
        </p:nvSpPr>
        <p:spPr>
          <a:xfrm>
            <a:off x="558800" y="3906260"/>
            <a:ext cx="2943225" cy="30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/TOC">
  <p:cSld name="Agenda/TOC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 txBox="1">
            <a:spLocks noGrp="1"/>
          </p:cNvSpPr>
          <p:nvPr>
            <p:ph type="ftr" idx="11"/>
          </p:nvPr>
        </p:nvSpPr>
        <p:spPr>
          <a:xfrm>
            <a:off x="4630366" y="5991226"/>
            <a:ext cx="672343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1" name="Google Shape;31;p3" descr="A picture containing outdoor, nature, mountai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4510" y="2239"/>
            <a:ext cx="11667490" cy="6855761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"/>
          <p:cNvSpPr/>
          <p:nvPr/>
        </p:nvSpPr>
        <p:spPr>
          <a:xfrm>
            <a:off x="524510" y="0"/>
            <a:ext cx="8578850" cy="6855761"/>
          </a:xfrm>
          <a:prstGeom prst="rect">
            <a:avLst/>
          </a:prstGeom>
          <a:solidFill>
            <a:srgbClr val="051E48">
              <a:alpha val="7137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9103360" y="2"/>
            <a:ext cx="3088640" cy="6857998"/>
          </a:xfrm>
          <a:prstGeom prst="rect">
            <a:avLst/>
          </a:prstGeom>
          <a:solidFill>
            <a:schemeClr val="accent4">
              <a:alpha val="6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3"/>
          <p:cNvSpPr txBox="1">
            <a:spLocks noGrp="1"/>
          </p:cNvSpPr>
          <p:nvPr>
            <p:ph type="title"/>
          </p:nvPr>
        </p:nvSpPr>
        <p:spPr>
          <a:xfrm>
            <a:off x="838200" y="710264"/>
            <a:ext cx="7879080" cy="980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7879080" cy="391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36" name="Google Shape;36;p3"/>
          <p:cNvCxnSpPr/>
          <p:nvPr/>
        </p:nvCxnSpPr>
        <p:spPr>
          <a:xfrm>
            <a:off x="995680" y="558800"/>
            <a:ext cx="179832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Google Shape;72;p9">
            <a:extLst>
              <a:ext uri="{FF2B5EF4-FFF2-40B4-BE49-F238E27FC236}">
                <a16:creationId xmlns:a16="http://schemas.microsoft.com/office/drawing/2014/main" id="{0ED9B4BD-9923-829F-E953-25EBD29E6711}"/>
              </a:ext>
            </a:extLst>
          </p:cNvPr>
          <p:cNvSpPr txBox="1">
            <a:spLocks/>
          </p:cNvSpPr>
          <p:nvPr userDrawn="1"/>
        </p:nvSpPr>
        <p:spPr>
          <a:xfrm>
            <a:off x="11627347" y="6342753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8000" y="0"/>
            <a:ext cx="1168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"/>
          <p:cNvSpPr/>
          <p:nvPr/>
        </p:nvSpPr>
        <p:spPr>
          <a:xfrm>
            <a:off x="508001" y="0"/>
            <a:ext cx="8567418" cy="6858000"/>
          </a:xfrm>
          <a:prstGeom prst="rect">
            <a:avLst/>
          </a:prstGeom>
          <a:solidFill>
            <a:srgbClr val="051E48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4"/>
          <p:cNvSpPr txBox="1">
            <a:spLocks noGrp="1"/>
          </p:cNvSpPr>
          <p:nvPr>
            <p:ph type="title"/>
          </p:nvPr>
        </p:nvSpPr>
        <p:spPr>
          <a:xfrm>
            <a:off x="914401" y="1852852"/>
            <a:ext cx="6898640" cy="186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body" idx="1"/>
          </p:nvPr>
        </p:nvSpPr>
        <p:spPr>
          <a:xfrm>
            <a:off x="914401" y="3722292"/>
            <a:ext cx="689864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>
            <a:endParaRPr/>
          </a:p>
        </p:txBody>
      </p:sp>
      <p:cxnSp>
        <p:nvCxnSpPr>
          <p:cNvPr id="42" name="Google Shape;42;p4"/>
          <p:cNvCxnSpPr/>
          <p:nvPr/>
        </p:nvCxnSpPr>
        <p:spPr>
          <a:xfrm>
            <a:off x="1036321" y="1666240"/>
            <a:ext cx="1991360" cy="0"/>
          </a:xfrm>
          <a:prstGeom prst="straightConnector1">
            <a:avLst/>
          </a:prstGeom>
          <a:noFill/>
          <a:ln w="38100" cap="flat" cmpd="sng">
            <a:solidFill>
              <a:srgbClr val="47DA8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3" name="Google Shape;43;p4"/>
          <p:cNvSpPr/>
          <p:nvPr/>
        </p:nvSpPr>
        <p:spPr>
          <a:xfrm>
            <a:off x="-20319" y="0"/>
            <a:ext cx="528320" cy="6858000"/>
          </a:xfrm>
          <a:prstGeom prst="rect">
            <a:avLst/>
          </a:prstGeom>
          <a:solidFill>
            <a:srgbClr val="47DA8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"/>
          <p:cNvSpPr txBox="1">
            <a:spLocks noGrp="1"/>
          </p:cNvSpPr>
          <p:nvPr>
            <p:ph type="sldNum" idx="12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" name="Google Shape;72;p9">
            <a:extLst>
              <a:ext uri="{FF2B5EF4-FFF2-40B4-BE49-F238E27FC236}">
                <a16:creationId xmlns:a16="http://schemas.microsoft.com/office/drawing/2014/main" id="{0D50F1FD-F730-6EE4-F76A-67774F67CF51}"/>
              </a:ext>
            </a:extLst>
          </p:cNvPr>
          <p:cNvSpPr txBox="1">
            <a:spLocks/>
          </p:cNvSpPr>
          <p:nvPr userDrawn="1"/>
        </p:nvSpPr>
        <p:spPr>
          <a:xfrm>
            <a:off x="11627347" y="6342753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">
  <p:cSld name="Text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body" idx="1"/>
          </p:nvPr>
        </p:nvSpPr>
        <p:spPr>
          <a:xfrm>
            <a:off x="838200" y="1879600"/>
            <a:ext cx="10515600" cy="37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/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ftr" idx="11"/>
          </p:nvPr>
        </p:nvSpPr>
        <p:spPr>
          <a:xfrm>
            <a:off x="4630366" y="5991226"/>
            <a:ext cx="672343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72;p9">
            <a:extLst>
              <a:ext uri="{FF2B5EF4-FFF2-40B4-BE49-F238E27FC236}">
                <a16:creationId xmlns:a16="http://schemas.microsoft.com/office/drawing/2014/main" id="{0A2A065D-D0CE-8584-0F9A-C5578D7C868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627347" y="6342753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 with satellite">
  <p:cSld name="Text only with satellit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846836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body" idx="1"/>
          </p:nvPr>
        </p:nvSpPr>
        <p:spPr>
          <a:xfrm>
            <a:off x="838200" y="1879600"/>
            <a:ext cx="10515600" cy="37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/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ftr" idx="11"/>
          </p:nvPr>
        </p:nvSpPr>
        <p:spPr>
          <a:xfrm>
            <a:off x="4630366" y="5991226"/>
            <a:ext cx="672343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5" name="Google Shape;55;p6" descr="Ic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15674" y="136524"/>
            <a:ext cx="2551865" cy="23729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2;p9">
            <a:extLst>
              <a:ext uri="{FF2B5EF4-FFF2-40B4-BE49-F238E27FC236}">
                <a16:creationId xmlns:a16="http://schemas.microsoft.com/office/drawing/2014/main" id="{247F3004-A71C-3FFC-2E37-5E84ED9F552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627347" y="6342753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">
  <p:cSld name="Text and Imag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 txBox="1">
            <a:spLocks noGrp="1"/>
          </p:cNvSpPr>
          <p:nvPr>
            <p:ph type="title"/>
          </p:nvPr>
        </p:nvSpPr>
        <p:spPr>
          <a:xfrm>
            <a:off x="838199" y="365125"/>
            <a:ext cx="10896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body" idx="1"/>
          </p:nvPr>
        </p:nvSpPr>
        <p:spPr>
          <a:xfrm>
            <a:off x="838200" y="1879600"/>
            <a:ext cx="5394960" cy="37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/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body" idx="2"/>
          </p:nvPr>
        </p:nvSpPr>
        <p:spPr>
          <a:xfrm>
            <a:off x="6339840" y="1879600"/>
            <a:ext cx="5394961" cy="37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/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ftr" idx="11"/>
          </p:nvPr>
        </p:nvSpPr>
        <p:spPr>
          <a:xfrm>
            <a:off x="4630366" y="5991226"/>
            <a:ext cx="672343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72;p9">
            <a:extLst>
              <a:ext uri="{FF2B5EF4-FFF2-40B4-BE49-F238E27FC236}">
                <a16:creationId xmlns:a16="http://schemas.microsoft.com/office/drawing/2014/main" id="{DBDCC4D6-39EB-4DB5-DA88-0A0BA2BC318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627347" y="6342753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">
  <p:cSld name="Two Colum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836612" y="1762443"/>
            <a:ext cx="5157787" cy="574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body" idx="2"/>
          </p:nvPr>
        </p:nvSpPr>
        <p:spPr>
          <a:xfrm>
            <a:off x="6172200" y="1762443"/>
            <a:ext cx="5183188" cy="574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body" idx="3"/>
          </p:nvPr>
        </p:nvSpPr>
        <p:spPr>
          <a:xfrm>
            <a:off x="836613" y="2479675"/>
            <a:ext cx="5157787" cy="315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body" idx="4"/>
          </p:nvPr>
        </p:nvSpPr>
        <p:spPr>
          <a:xfrm>
            <a:off x="6184900" y="2490470"/>
            <a:ext cx="5157787" cy="315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ftr" idx="11"/>
          </p:nvPr>
        </p:nvSpPr>
        <p:spPr>
          <a:xfrm>
            <a:off x="4630366" y="5991226"/>
            <a:ext cx="672343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72;p9">
            <a:extLst>
              <a:ext uri="{FF2B5EF4-FFF2-40B4-BE49-F238E27FC236}">
                <a16:creationId xmlns:a16="http://schemas.microsoft.com/office/drawing/2014/main" id="{10BC90F4-1294-2274-DB67-BD721E6C0CA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627347" y="6342753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 Example">
  <p:cSld name="Chart Example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>
            <a:spLocks noGrp="1"/>
          </p:cNvSpPr>
          <p:nvPr>
            <p:ph type="chart" idx="2"/>
          </p:nvPr>
        </p:nvSpPr>
        <p:spPr>
          <a:xfrm>
            <a:off x="838200" y="1828800"/>
            <a:ext cx="10515600" cy="39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ftr" idx="11"/>
          </p:nvPr>
        </p:nvSpPr>
        <p:spPr>
          <a:xfrm>
            <a:off x="4630366" y="5991226"/>
            <a:ext cx="672343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72;p9">
            <a:extLst>
              <a:ext uri="{FF2B5EF4-FFF2-40B4-BE49-F238E27FC236}">
                <a16:creationId xmlns:a16="http://schemas.microsoft.com/office/drawing/2014/main" id="{7D7E2D5C-E4AF-79D9-9B32-D1F51993649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627347" y="6342753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ll To Action">
  <p:cSld name="Call To Action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0" descr="A close-up of a person's eye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0"/>
          <p:cNvSpPr/>
          <p:nvPr/>
        </p:nvSpPr>
        <p:spPr>
          <a:xfrm>
            <a:off x="494030" y="487676"/>
            <a:ext cx="11212819" cy="5882640"/>
          </a:xfrm>
          <a:prstGeom prst="rect">
            <a:avLst/>
          </a:prstGeom>
          <a:solidFill>
            <a:srgbClr val="051E48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0"/>
          <p:cNvSpPr/>
          <p:nvPr/>
        </p:nvSpPr>
        <p:spPr>
          <a:xfrm>
            <a:off x="-1" y="0"/>
            <a:ext cx="494030" cy="6857997"/>
          </a:xfrm>
          <a:prstGeom prst="rect">
            <a:avLst/>
          </a:prstGeom>
          <a:solidFill>
            <a:srgbClr val="47DA84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0"/>
          <p:cNvSpPr/>
          <p:nvPr/>
        </p:nvSpPr>
        <p:spPr>
          <a:xfrm>
            <a:off x="11695427" y="248476"/>
            <a:ext cx="496573" cy="6857997"/>
          </a:xfrm>
          <a:prstGeom prst="rect">
            <a:avLst/>
          </a:prstGeom>
          <a:solidFill>
            <a:srgbClr val="47DA84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0"/>
          <p:cNvSpPr/>
          <p:nvPr/>
        </p:nvSpPr>
        <p:spPr>
          <a:xfrm>
            <a:off x="494028" y="-2"/>
            <a:ext cx="11200125" cy="487680"/>
          </a:xfrm>
          <a:prstGeom prst="rect">
            <a:avLst/>
          </a:prstGeom>
          <a:solidFill>
            <a:srgbClr val="47DA84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0"/>
          <p:cNvSpPr/>
          <p:nvPr/>
        </p:nvSpPr>
        <p:spPr>
          <a:xfrm>
            <a:off x="492757" y="6370313"/>
            <a:ext cx="11200125" cy="487680"/>
          </a:xfrm>
          <a:prstGeom prst="rect">
            <a:avLst/>
          </a:prstGeom>
          <a:solidFill>
            <a:srgbClr val="47DA84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0"/>
          <p:cNvSpPr txBox="1">
            <a:spLocks noGrp="1"/>
          </p:cNvSpPr>
          <p:nvPr>
            <p:ph type="sldNum" idx="12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10"/>
          <p:cNvSpPr txBox="1"/>
          <p:nvPr/>
        </p:nvSpPr>
        <p:spPr>
          <a:xfrm>
            <a:off x="1743740" y="606960"/>
            <a:ext cx="6018500" cy="784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0"/>
          <p:cNvSpPr txBox="1">
            <a:spLocks noGrp="1"/>
          </p:cNvSpPr>
          <p:nvPr>
            <p:ph type="title"/>
          </p:nvPr>
        </p:nvSpPr>
        <p:spPr>
          <a:xfrm>
            <a:off x="1534160" y="1635760"/>
            <a:ext cx="8930640" cy="186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0"/>
          <p:cNvSpPr txBox="1">
            <a:spLocks noGrp="1"/>
          </p:cNvSpPr>
          <p:nvPr>
            <p:ph type="body" idx="1"/>
          </p:nvPr>
        </p:nvSpPr>
        <p:spPr>
          <a:xfrm>
            <a:off x="1534160" y="3596640"/>
            <a:ext cx="893064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>
            <a:endParaRPr/>
          </a:p>
        </p:txBody>
      </p:sp>
      <p:sp>
        <p:nvSpPr>
          <p:cNvPr id="3" name="Google Shape;72;p9">
            <a:extLst>
              <a:ext uri="{FF2B5EF4-FFF2-40B4-BE49-F238E27FC236}">
                <a16:creationId xmlns:a16="http://schemas.microsoft.com/office/drawing/2014/main" id="{30793728-CC01-4225-E324-10CEDD5EFE7D}"/>
              </a:ext>
            </a:extLst>
          </p:cNvPr>
          <p:cNvSpPr txBox="1">
            <a:spLocks/>
          </p:cNvSpPr>
          <p:nvPr userDrawn="1"/>
        </p:nvSpPr>
        <p:spPr>
          <a:xfrm>
            <a:off x="11627347" y="6342753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">
  <p:cSld name="Closing Slid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1"/>
          <p:cNvSpPr/>
          <p:nvPr/>
        </p:nvSpPr>
        <p:spPr>
          <a:xfrm>
            <a:off x="726331" y="659080"/>
            <a:ext cx="10739337" cy="5539840"/>
          </a:xfrm>
          <a:prstGeom prst="rect">
            <a:avLst/>
          </a:prstGeom>
          <a:solidFill>
            <a:srgbClr val="144DAA">
              <a:alpha val="8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1"/>
          <p:cNvSpPr/>
          <p:nvPr/>
        </p:nvSpPr>
        <p:spPr>
          <a:xfrm>
            <a:off x="1173804" y="1115199"/>
            <a:ext cx="9786025" cy="4610911"/>
          </a:xfrm>
          <a:prstGeom prst="rect">
            <a:avLst/>
          </a:prstGeom>
          <a:noFill/>
          <a:ln w="2857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1"/>
          <p:cNvSpPr txBox="1">
            <a:spLocks noGrp="1"/>
          </p:cNvSpPr>
          <p:nvPr>
            <p:ph type="title"/>
          </p:nvPr>
        </p:nvSpPr>
        <p:spPr>
          <a:xfrm>
            <a:off x="1828800" y="1658083"/>
            <a:ext cx="8432800" cy="1932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1"/>
          <p:cNvSpPr txBox="1">
            <a:spLocks noGrp="1"/>
          </p:cNvSpPr>
          <p:nvPr>
            <p:ph type="body" idx="1"/>
          </p:nvPr>
        </p:nvSpPr>
        <p:spPr>
          <a:xfrm>
            <a:off x="1828800" y="3535680"/>
            <a:ext cx="8432800" cy="1554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>
            <a:endParaRPr/>
          </a:p>
        </p:txBody>
      </p:sp>
      <p:sp>
        <p:nvSpPr>
          <p:cNvPr id="3" name="Google Shape;72;p9">
            <a:extLst>
              <a:ext uri="{FF2B5EF4-FFF2-40B4-BE49-F238E27FC236}">
                <a16:creationId xmlns:a16="http://schemas.microsoft.com/office/drawing/2014/main" id="{F8ED0D32-5FA9-B87B-5252-21AABD71CB2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627347" y="6342753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91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5892800" y="5967094"/>
            <a:ext cx="54610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D8D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0" y="0"/>
            <a:ext cx="5283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" name="Google Shape;15;p1" descr="A picture containing text, sign, clipart&#10;&#10;Description automatically generated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98500" y="5837554"/>
            <a:ext cx="3507740" cy="8870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2;p9">
            <a:extLst>
              <a:ext uri="{FF2B5EF4-FFF2-40B4-BE49-F238E27FC236}">
                <a16:creationId xmlns:a16="http://schemas.microsoft.com/office/drawing/2014/main" id="{A9F185ED-C3B8-BA68-48C9-7928F3240493}"/>
              </a:ext>
            </a:extLst>
          </p:cNvPr>
          <p:cNvSpPr txBox="1">
            <a:spLocks/>
          </p:cNvSpPr>
          <p:nvPr userDrawn="1"/>
        </p:nvSpPr>
        <p:spPr>
          <a:xfrm>
            <a:off x="11627347" y="6342753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mr.earthdata.nasa.gov/search/concepts/G2188230253-POCLOUD.json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mr.earthdata.nasa.gov/search/concepts/G2188230253-POCLOUD.json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mr.earthdata.nasa.gov/search/concepts/G2119923120-POCLOUD.xml" TargetMode="External"/><Relationship Id="rId5" Type="http://schemas.openxmlformats.org/officeDocument/2006/relationships/hyperlink" Target="https://opendap.earthdata.nasa.gov/collections/C2036878116-POCLOUD/granules/ersst.v5.185401" TargetMode="External"/><Relationship Id="rId4" Type="http://schemas.openxmlformats.org/officeDocument/2006/relationships/hyperlink" Target="https://archive.podaac.earthdata.nasa.gov/podaac-ops-cumulus-protected/REYNOLDS_NCDC_L4_MONTHLY_V5/ersst.v5.185401.nc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tacindex.org/catalogs?type=static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stacindex.org/catalogs?type=api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 txBox="1">
            <a:spLocks noGrp="1"/>
          </p:cNvSpPr>
          <p:nvPr>
            <p:ph type="ctrTitle"/>
          </p:nvPr>
        </p:nvSpPr>
        <p:spPr>
          <a:xfrm>
            <a:off x="471055" y="1792375"/>
            <a:ext cx="5815307" cy="211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dirty="0"/>
              <a:t>STAC: an EOSDIS Standard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2"/>
          <p:cNvSpPr txBox="1">
            <a:spLocks noGrp="1"/>
          </p:cNvSpPr>
          <p:nvPr>
            <p:ph type="subTitle" idx="1"/>
          </p:nvPr>
        </p:nvSpPr>
        <p:spPr>
          <a:xfrm>
            <a:off x="471050" y="3906250"/>
            <a:ext cx="6018000" cy="11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Doug Newman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NASA ESDIS Project, Goddard Space Flight Center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2"/>
          <p:cNvSpPr txBox="1">
            <a:spLocks noGrp="1"/>
          </p:cNvSpPr>
          <p:nvPr>
            <p:ph type="body" idx="2"/>
          </p:nvPr>
        </p:nvSpPr>
        <p:spPr>
          <a:xfrm>
            <a:off x="471055" y="3604635"/>
            <a:ext cx="2943225" cy="30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en-US" b="1" i="1"/>
              <a:t>ESIP Summer meeting, July 18th</a:t>
            </a:r>
            <a:r>
              <a:rPr lang="en-US" sz="1400" b="1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2023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3"/>
          <p:cNvSpPr txBox="1">
            <a:spLocks noGrp="1"/>
          </p:cNvSpPr>
          <p:nvPr>
            <p:ph type="title"/>
          </p:nvPr>
        </p:nvSpPr>
        <p:spPr>
          <a:xfrm>
            <a:off x="838200" y="710264"/>
            <a:ext cx="7879080" cy="980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7879080" cy="391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Motivation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Catalog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API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US"/>
              <a:t>Evidence of implementation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Interoperability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 txBox="1">
            <a:spLocks noGrp="1"/>
          </p:cNvSpPr>
          <p:nvPr>
            <p:ph type="title"/>
          </p:nvPr>
        </p:nvSpPr>
        <p:spPr>
          <a:xfrm>
            <a:off x="914401" y="1852852"/>
            <a:ext cx="6898640" cy="186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/>
              <a:t>Motivation</a:t>
            </a:r>
            <a:endParaRPr sz="4300"/>
          </a:p>
        </p:txBody>
      </p:sp>
      <p:sp>
        <p:nvSpPr>
          <p:cNvPr id="110" name="Google Shape;110;p14"/>
          <p:cNvSpPr txBox="1">
            <a:spLocks noGrp="1"/>
          </p:cNvSpPr>
          <p:nvPr>
            <p:ph type="body" idx="1"/>
          </p:nvPr>
        </p:nvSpPr>
        <p:spPr>
          <a:xfrm>
            <a:off x="914401" y="3722292"/>
            <a:ext cx="689864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STAC as an essential component of a ‘cloud-ready’ repository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What is STAC?</a:t>
            </a:r>
            <a:endParaRPr/>
          </a:p>
        </p:txBody>
      </p:sp>
      <p:sp>
        <p:nvSpPr>
          <p:cNvPr id="116" name="Google Shape;116;p15"/>
          <p:cNvSpPr txBox="1">
            <a:spLocks noGrp="1"/>
          </p:cNvSpPr>
          <p:nvPr>
            <p:ph type="body" idx="1"/>
          </p:nvPr>
        </p:nvSpPr>
        <p:spPr>
          <a:xfrm>
            <a:off x="854467" y="1549400"/>
            <a:ext cx="10515600" cy="37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i="1"/>
              <a:t>‘The SpatioTemporal Asset Catalogs (STAC) specification is a common language to describe geospatial information, so spatiotemporal assets can more easily be leveraged, indexed, and discovered.’*</a:t>
            </a:r>
            <a:endParaRPr i="1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i="1"/>
          </a:p>
          <a:p>
            <a:pPr marL="457200" lvl="0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Tailored specifically to the spatial and temporal domain</a:t>
            </a:r>
            <a:endParaRPr/>
          </a:p>
          <a:p>
            <a:pPr marL="457200" lvl="0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Asset-oriented</a:t>
            </a:r>
            <a:endParaRPr/>
          </a:p>
          <a:p>
            <a:pPr marL="457200" lvl="0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Cloud-friendly</a:t>
            </a:r>
            <a:endParaRPr/>
          </a:p>
          <a:p>
            <a:pPr marL="457200" lvl="0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A lean standard</a:t>
            </a:r>
            <a:endParaRPr/>
          </a:p>
          <a:p>
            <a:pPr marL="457200" lvl="0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Popular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i="1"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  <p:sp>
        <p:nvSpPr>
          <p:cNvPr id="117" name="Google Shape;117;p15"/>
          <p:cNvSpPr txBox="1"/>
          <p:nvPr/>
        </p:nvSpPr>
        <p:spPr>
          <a:xfrm>
            <a:off x="7668425" y="5530175"/>
            <a:ext cx="376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*https://stacspec.org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Why it is a standard?</a:t>
            </a:r>
            <a:endParaRPr/>
          </a:p>
        </p:txBody>
      </p:sp>
      <p:sp>
        <p:nvSpPr>
          <p:cNvPr id="123" name="Google Shape;123;p16"/>
          <p:cNvSpPr txBox="1">
            <a:spLocks noGrp="1"/>
          </p:cNvSpPr>
          <p:nvPr>
            <p:ph type="body" idx="1"/>
          </p:nvPr>
        </p:nvSpPr>
        <p:spPr>
          <a:xfrm>
            <a:off x="854467" y="1549400"/>
            <a:ext cx="10515600" cy="3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Wide adoption</a:t>
            </a:r>
            <a:endParaRPr/>
          </a:p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Wide support</a:t>
            </a:r>
            <a:endParaRPr/>
          </a:p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A key element of EOSDIS’ cloud strategy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>
            <a:spLocks noGrp="1"/>
          </p:cNvSpPr>
          <p:nvPr>
            <p:ph type="title"/>
          </p:nvPr>
        </p:nvSpPr>
        <p:spPr>
          <a:xfrm>
            <a:off x="914401" y="1852852"/>
            <a:ext cx="6898500" cy="18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/>
              <a:t>STAC catalogs</a:t>
            </a:r>
            <a:endParaRPr sz="4300"/>
          </a:p>
        </p:txBody>
      </p:sp>
      <p:sp>
        <p:nvSpPr>
          <p:cNvPr id="129" name="Google Shape;129;p17"/>
          <p:cNvSpPr txBox="1">
            <a:spLocks noGrp="1"/>
          </p:cNvSpPr>
          <p:nvPr>
            <p:ph type="body" idx="1"/>
          </p:nvPr>
        </p:nvSpPr>
        <p:spPr>
          <a:xfrm>
            <a:off x="914401" y="3722292"/>
            <a:ext cx="68985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A representation of the whole or a subset of a spatiotemporally defined inventory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838199" y="365125"/>
            <a:ext cx="10896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Concept</a:t>
            </a:r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body" idx="1"/>
          </p:nvPr>
        </p:nvSpPr>
        <p:spPr>
          <a:xfrm>
            <a:off x="838200" y="1879600"/>
            <a:ext cx="5394900" cy="3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A simple, flexible JSON file of links that provides a structure to organize and browse STAC Items.</a:t>
            </a:r>
            <a:endParaRPr sz="200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00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A structure composed of Catalogs, Collections and Items.</a:t>
            </a:r>
            <a:endParaRPr sz="200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000"/>
          </a:p>
          <a:p>
            <a:pPr marL="457200" lvl="0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Hierarchical</a:t>
            </a:r>
            <a:endParaRPr sz="2000"/>
          </a:p>
          <a:p>
            <a:pPr marL="457200" lvl="0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Self-navigable</a:t>
            </a:r>
            <a:endParaRPr sz="2000"/>
          </a:p>
          <a:p>
            <a:pPr marL="457200" lvl="0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Asset-oriented</a:t>
            </a:r>
            <a:endParaRPr sz="2000"/>
          </a:p>
        </p:txBody>
      </p:sp>
      <p:pic>
        <p:nvPicPr>
          <p:cNvPr id="136" name="Google Shape;13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7125" y="1777800"/>
            <a:ext cx="3887699" cy="4125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Catalogs</a:t>
            </a:r>
            <a:endParaRPr/>
          </a:p>
        </p:txBody>
      </p:sp>
      <p:sp>
        <p:nvSpPr>
          <p:cNvPr id="142" name="Google Shape;142;p19"/>
          <p:cNvSpPr txBox="1">
            <a:spLocks noGrp="1"/>
          </p:cNvSpPr>
          <p:nvPr>
            <p:ph type="body" idx="1"/>
          </p:nvPr>
        </p:nvSpPr>
        <p:spPr>
          <a:xfrm>
            <a:off x="854467" y="1549400"/>
            <a:ext cx="10515600" cy="3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"stac_version": "1.0.0",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"type": "Catalog",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"id": "20201211_223832_CS2",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"description": "A simple catalog example",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"links": []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….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Can contain catalogs and/or collections and/or STAC items.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CMR uses this concept to describe a data provider.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Collections</a:t>
            </a:r>
            <a:endParaRPr/>
          </a:p>
        </p:txBody>
      </p:sp>
      <p:sp>
        <p:nvSpPr>
          <p:cNvPr id="148" name="Google Shape;148;p20"/>
          <p:cNvSpPr txBox="1">
            <a:spLocks noGrp="1"/>
          </p:cNvSpPr>
          <p:nvPr>
            <p:ph type="body" idx="1"/>
          </p:nvPr>
        </p:nvSpPr>
        <p:spPr>
          <a:xfrm>
            <a:off x="854475" y="1549400"/>
            <a:ext cx="10515600" cy="42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"stac_version": "1.0.0",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"type": "Collection",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"license": "ISC",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"id": "20201211_223832_CS2",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"description": "A simple collection example",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"links": [],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"extent": {},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"summaries": {}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An extension of a catalog, containing additional information.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CMR maps this concept to a collection.</a:t>
            </a:r>
            <a:r>
              <a:rPr lang="en-US" sz="3200"/>
              <a:t> 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Items</a:t>
            </a:r>
            <a:endParaRPr/>
          </a:p>
        </p:txBody>
      </p:sp>
      <p:sp>
        <p:nvSpPr>
          <p:cNvPr id="154" name="Google Shape;154;p21"/>
          <p:cNvSpPr txBox="1">
            <a:spLocks noGrp="1"/>
          </p:cNvSpPr>
          <p:nvPr>
            <p:ph type="body" idx="1"/>
          </p:nvPr>
        </p:nvSpPr>
        <p:spPr>
          <a:xfrm>
            <a:off x="854475" y="1549400"/>
            <a:ext cx="10515600" cy="43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"stac_version": "1.0.0",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"type": "Feature",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"id": "20201211_223832_CS2",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"bbox": [],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"geometry": {},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-US" sz="11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"properties": {</a:t>
            </a:r>
            <a:endParaRPr sz="11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"datetime": "",</a:t>
            </a:r>
            <a:endParaRPr sz="11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"start_datetime": "",</a:t>
            </a:r>
            <a:endParaRPr sz="11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"end_datetime": "”</a:t>
            </a:r>
            <a:endParaRPr sz="11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"collection": "simple-collection",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"links": [],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"assets": {}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The core atomic unit of STAC, a GeoJSON feature with temporal extent.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 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CMR maps this concept to a granule.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Links</a:t>
            </a:r>
            <a:endParaRPr/>
          </a:p>
        </p:txBody>
      </p:sp>
      <p:sp>
        <p:nvSpPr>
          <p:cNvPr id="160" name="Google Shape;160;p22"/>
          <p:cNvSpPr txBox="1">
            <a:spLocks noGrp="1"/>
          </p:cNvSpPr>
          <p:nvPr>
            <p:ph type="body" idx="1"/>
          </p:nvPr>
        </p:nvSpPr>
        <p:spPr>
          <a:xfrm>
            <a:off x="838192" y="1549350"/>
            <a:ext cx="10515600" cy="3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The supplemental information about an item. The locations of:</a:t>
            </a:r>
            <a:endParaRPr/>
          </a:p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Documentation </a:t>
            </a:r>
            <a:endParaRPr/>
          </a:p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Canonical metadata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Assets</a:t>
            </a:r>
            <a:endParaRPr/>
          </a:p>
        </p:txBody>
      </p:sp>
      <p:sp>
        <p:nvSpPr>
          <p:cNvPr id="166" name="Google Shape;166;p23"/>
          <p:cNvSpPr txBox="1">
            <a:spLocks noGrp="1"/>
          </p:cNvSpPr>
          <p:nvPr>
            <p:ph type="body" idx="1"/>
          </p:nvPr>
        </p:nvSpPr>
        <p:spPr>
          <a:xfrm>
            <a:off x="838192" y="1549350"/>
            <a:ext cx="10515600" cy="3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The tangible artefacts of an item. The locations of:</a:t>
            </a:r>
            <a:endParaRPr/>
          </a:p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Science data </a:t>
            </a:r>
            <a:endParaRPr/>
          </a:p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-US"/>
              <a:t>Browse imagery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"/>
          <p:cNvSpPr txBox="1">
            <a:spLocks noGrp="1"/>
          </p:cNvSpPr>
          <p:nvPr>
            <p:ph type="title"/>
          </p:nvPr>
        </p:nvSpPr>
        <p:spPr>
          <a:xfrm>
            <a:off x="914401" y="1852852"/>
            <a:ext cx="6898500" cy="18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/>
              <a:t>STAC API</a:t>
            </a:r>
            <a:endParaRPr sz="4300"/>
          </a:p>
        </p:txBody>
      </p:sp>
      <p:sp>
        <p:nvSpPr>
          <p:cNvPr id="172" name="Google Shape;172;p24"/>
          <p:cNvSpPr txBox="1">
            <a:spLocks noGrp="1"/>
          </p:cNvSpPr>
          <p:nvPr>
            <p:ph type="body" idx="1"/>
          </p:nvPr>
        </p:nvSpPr>
        <p:spPr>
          <a:xfrm>
            <a:off x="914401" y="3722292"/>
            <a:ext cx="68985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A dynamic version of a SpatioTemporal Asset Catalog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Concept</a:t>
            </a:r>
            <a:endParaRPr/>
          </a:p>
        </p:txBody>
      </p:sp>
      <p:sp>
        <p:nvSpPr>
          <p:cNvPr id="178" name="Google Shape;178;p25"/>
          <p:cNvSpPr txBox="1">
            <a:spLocks noGrp="1"/>
          </p:cNvSpPr>
          <p:nvPr>
            <p:ph type="body" idx="1"/>
          </p:nvPr>
        </p:nvSpPr>
        <p:spPr>
          <a:xfrm>
            <a:off x="854467" y="1549400"/>
            <a:ext cx="10515600" cy="3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A queryable API endpoint that returns a Collection.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For example: </a:t>
            </a:r>
            <a:r>
              <a:rPr lang="en-US" b="1"/>
              <a:t>https://cmr.earthdata.nasa.gov/stac</a:t>
            </a:r>
            <a:endParaRPr b="1"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Request</a:t>
            </a:r>
            <a:endParaRPr/>
          </a:p>
        </p:txBody>
      </p:sp>
      <p:sp>
        <p:nvSpPr>
          <p:cNvPr id="184" name="Google Shape;184;p26"/>
          <p:cNvSpPr txBox="1">
            <a:spLocks noGrp="1"/>
          </p:cNvSpPr>
          <p:nvPr>
            <p:ph type="body" idx="1"/>
          </p:nvPr>
        </p:nvSpPr>
        <p:spPr>
          <a:xfrm>
            <a:off x="854467" y="1549400"/>
            <a:ext cx="10515600" cy="3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POST /stac/PODAAC/search</a:t>
            </a:r>
            <a:r>
              <a:rPr lang="en-US" sz="22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HTTP/1.1</a:t>
            </a:r>
            <a:endParaRPr sz="22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Host: </a:t>
            </a:r>
            <a:r>
              <a:rPr lang="en-US" sz="2200" b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cmr.earthdata.nasa.gov</a:t>
            </a:r>
            <a:endParaRPr sz="2200" b="1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Accept: application/json</a:t>
            </a:r>
            <a:endParaRPr sz="22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Content-Type: application/json</a:t>
            </a:r>
            <a:endParaRPr sz="22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Content-Length: 89</a:t>
            </a:r>
            <a:endParaRPr sz="22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2200" b="1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"bbox": [5.5, 46, 8, 47.4], </a:t>
            </a:r>
            <a:endParaRPr sz="2200" b="1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"time": "2018-02-12T00:00:00Z/2018-03-18T12:31:12Z"</a:t>
            </a:r>
            <a:endParaRPr sz="2200" b="1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2200" b="1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Response</a:t>
            </a:r>
            <a:endParaRPr/>
          </a:p>
        </p:txBody>
      </p:sp>
      <p:sp>
        <p:nvSpPr>
          <p:cNvPr id="190" name="Google Shape;190;p27"/>
          <p:cNvSpPr txBox="1">
            <a:spLocks noGrp="1"/>
          </p:cNvSpPr>
          <p:nvPr>
            <p:ph type="body" idx="1"/>
          </p:nvPr>
        </p:nvSpPr>
        <p:spPr>
          <a:xfrm>
            <a:off x="854475" y="1549400"/>
            <a:ext cx="10515600" cy="42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"FeatureCollection"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"stac_version"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"1.0.0"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"numberMatched"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137646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"numberReturned"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137646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"features"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"Feature"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"id"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"sg178_Oct2019_data_L2"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"stac_version"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"1.0.0"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"stac_extensions"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[],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"collection"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"SEAGLIDER_GUAM_2019.vV1"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"geometry"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"Polygon"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</a:t>
            </a:r>
            <a:r>
              <a:rPr lang="en-US" sz="900">
                <a:solidFill>
                  <a:srgbClr val="A31515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"coordinates"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[[ 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 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89.5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89.5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]]]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"bbox"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89.5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"links"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 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...,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"rel"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"via"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"https://cmr.earthdata.nasa.gov/search/concepts/G2188230253-POCLOUD.json"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"rel"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"via"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"https://cmr.earthdata.nasa.gov/search/concepts/G2188230253-POCLOUD.umm_json"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],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"properties"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"datetime": "1900-01- 01T00:00:00.000Z",</a:t>
            </a:r>
            <a:endParaRPr sz="900">
              <a:solidFill>
                <a:srgbClr val="900112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"start_datetime": "1900-01-01T00:00:00.000Z",</a:t>
            </a:r>
            <a:endParaRPr sz="900">
              <a:solidFill>
                <a:srgbClr val="900112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"end_datetime": "2018-12-31T00:00:00.000Z”</a:t>
            </a:r>
            <a:endParaRPr sz="900">
              <a:solidFill>
                <a:srgbClr val="900112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"assets"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"data"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"title"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"Download sg178_Oct2019_data_L2.nc"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"https://archive.podaac.earthdata.nasa.gov/podaac-ops-cumulus-protected/SEAGLIDER_GUAM_2019/sg178_Oct2019_data_L2.nc"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"metadata"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"https://cmr.earthdata.nasa.gov/search/concepts/G2188230253-POCLOUD.xml"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"application/xml"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}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  <p:sp>
        <p:nvSpPr>
          <p:cNvPr id="191" name="Google Shape;191;p27"/>
          <p:cNvSpPr/>
          <p:nvPr/>
        </p:nvSpPr>
        <p:spPr>
          <a:xfrm>
            <a:off x="6108475" y="1549400"/>
            <a:ext cx="5621700" cy="4275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"type": "</a:t>
            </a:r>
            <a:r>
              <a:rPr lang="en-US" b="1">
                <a:latin typeface="Courier New"/>
                <a:ea typeface="Courier New"/>
                <a:cs typeface="Courier New"/>
                <a:sym typeface="Courier New"/>
              </a:rPr>
              <a:t>FeatureCollection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",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"stac_version": "1.0.0",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"numberMatched": 1,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"numberReturned": 1,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"</a:t>
            </a:r>
            <a:r>
              <a:rPr lang="en-US" b="1">
                <a:latin typeface="Courier New"/>
                <a:ea typeface="Courier New"/>
                <a:cs typeface="Courier New"/>
                <a:sym typeface="Courier New"/>
              </a:rPr>
              <a:t>features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": [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    …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	]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Response</a:t>
            </a:r>
            <a:endParaRPr/>
          </a:p>
        </p:txBody>
      </p:sp>
      <p:sp>
        <p:nvSpPr>
          <p:cNvPr id="197" name="Google Shape;197;p28"/>
          <p:cNvSpPr txBox="1">
            <a:spLocks noGrp="1"/>
          </p:cNvSpPr>
          <p:nvPr>
            <p:ph type="body" idx="1"/>
          </p:nvPr>
        </p:nvSpPr>
        <p:spPr>
          <a:xfrm>
            <a:off x="854475" y="1549400"/>
            <a:ext cx="10515600" cy="42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"FeatureCollection"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"stac_version"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"1.0.0"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"numberMatched"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137646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"numberReturned"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137646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"features"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"Feature"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"id"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"sg178_Oct2019_data_L2"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"stac_version"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"1.0.0"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"stac_extensions"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[],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"collection"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"SEAGLIDER_GUAM_2019.vV1"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"geometry"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"Polygon"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</a:t>
            </a:r>
            <a:r>
              <a:rPr lang="en-US" sz="900">
                <a:solidFill>
                  <a:srgbClr val="A31515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"coordinates"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[[ 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 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89.5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89.5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]]]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"bbox"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89.5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"links"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 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...,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"rel"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"via"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"https://cmr.earthdata.nasa.gov/search/concepts/G2188230253-POCLOUD.json"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"rel"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"via"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"https://cmr.earthdata.nasa.gov/search/concepts/G2188230253-POCLOUD.umm_json"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],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"properties"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"datetime": "1900-01- 01T00:00:00.000Z",</a:t>
            </a:r>
            <a:endParaRPr sz="900">
              <a:solidFill>
                <a:srgbClr val="900112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"start_datetime": "1900-01-01T00:00:00.000Z",</a:t>
            </a:r>
            <a:endParaRPr sz="900">
              <a:solidFill>
                <a:srgbClr val="900112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"end_datetime": "2018-12-31T00:00:00.000Z”</a:t>
            </a:r>
            <a:endParaRPr sz="900">
              <a:solidFill>
                <a:srgbClr val="900112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"assets"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"data"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"title"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"Download sg178_Oct2019_data_L2.nc"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"https://archive.podaac.earthdata.nasa.gov/podaac-ops-cumulus-protected/SEAGLIDER_GUAM_2019/sg178_Oct2019_data_L2.nc"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"metadata"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"https://cmr.earthdata.nasa.gov/search/concepts/G2188230253-POCLOUD.xml"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"application/xml"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}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  <p:sp>
        <p:nvSpPr>
          <p:cNvPr id="198" name="Google Shape;198;p28"/>
          <p:cNvSpPr/>
          <p:nvPr/>
        </p:nvSpPr>
        <p:spPr>
          <a:xfrm>
            <a:off x="6108475" y="1549400"/>
            <a:ext cx="5621700" cy="4275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"type": "</a:t>
            </a:r>
            <a:r>
              <a:rPr lang="en-US" sz="1100" b="1">
                <a:latin typeface="Courier New"/>
                <a:ea typeface="Courier New"/>
                <a:cs typeface="Courier New"/>
                <a:sym typeface="Courier New"/>
              </a:rPr>
              <a:t>Feature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"id": "sg178_Oct2019_data_L2",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"stac_version": "1.0.0",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"stac_extensions": [],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"collection": "SEAGLIDER_GUAM_2019.vV1",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"</a:t>
            </a:r>
            <a:r>
              <a:rPr lang="en-US" sz="1100" b="1">
                <a:latin typeface="Courier New"/>
                <a:ea typeface="Courier New"/>
                <a:cs typeface="Courier New"/>
                <a:sym typeface="Courier New"/>
              </a:rPr>
              <a:t>geometry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": 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	"type": "Polygon",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"coordinates": [...]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        },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“bbox": [-180, -85.5,180,89.5]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},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"properties": 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1100" b="1">
                <a:latin typeface="Courier New"/>
                <a:ea typeface="Courier New"/>
                <a:cs typeface="Courier New"/>
                <a:sym typeface="Courier New"/>
              </a:rPr>
              <a:t>datetime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": "1900-01- 01T00:00:00.000Z",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"start_datetime": "1900-01-01T00:00:00.000Z",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"end_datetime": "2018-12-31T00:00:00.000Z”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1100" b="1">
                <a:latin typeface="Courier New"/>
                <a:ea typeface="Courier New"/>
                <a:cs typeface="Courier New"/>
                <a:sym typeface="Courier New"/>
              </a:rPr>
              <a:t>links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": [...],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1100" b="1">
                <a:latin typeface="Courier New"/>
                <a:ea typeface="Courier New"/>
                <a:cs typeface="Courier New"/>
                <a:sym typeface="Courier New"/>
              </a:rPr>
              <a:t>assets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": {...}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Response</a:t>
            </a:r>
            <a:endParaRPr/>
          </a:p>
        </p:txBody>
      </p:sp>
      <p:sp>
        <p:nvSpPr>
          <p:cNvPr id="204" name="Google Shape;204;p29"/>
          <p:cNvSpPr txBox="1">
            <a:spLocks noGrp="1"/>
          </p:cNvSpPr>
          <p:nvPr>
            <p:ph type="body" idx="1"/>
          </p:nvPr>
        </p:nvSpPr>
        <p:spPr>
          <a:xfrm>
            <a:off x="854475" y="1549400"/>
            <a:ext cx="10515600" cy="42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"FeatureCollection"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"stac_version"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"1.0.0"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"numberMatched"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137646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"numberReturned"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137646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"features"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"Feature"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"id"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"sg178_Oct2019_data_L2"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"stac_version"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"1.0.0"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"stac_extensions"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[],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"collection"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"SEAGLIDER_GUAM_2019.vV1"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"geometry"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"Polygon"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</a:t>
            </a:r>
            <a:r>
              <a:rPr lang="en-US" sz="900">
                <a:solidFill>
                  <a:srgbClr val="A31515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"coordinates"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[[ 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 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89.5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89.5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]]]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"bbox"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89.5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"links"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 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...,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"rel"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"via"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"https://cmr.earthdata.nasa.gov/search/concepts/G2188230253-POCLOUD.json"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"rel"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"via"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"https://cmr.earthdata.nasa.gov/search/concepts/G2188230253-POCLOUD.umm_json"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],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"properties"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"datetime": "1900-01- 01T00:00:00.000Z",</a:t>
            </a:r>
            <a:endParaRPr sz="900">
              <a:solidFill>
                <a:srgbClr val="900112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"start_datetime": "1900-01-01T00:00:00.000Z",</a:t>
            </a:r>
            <a:endParaRPr sz="900">
              <a:solidFill>
                <a:srgbClr val="900112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"end_datetime": "2018-12-31T00:00:00.000Z”</a:t>
            </a:r>
            <a:endParaRPr sz="900">
              <a:solidFill>
                <a:srgbClr val="900112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"assets"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"data"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"title"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"Download sg178_Oct2019_data_L2.nc"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"https://archive.podaac.earthdata.nasa.gov/podaac-ops-cumulus-protected/SEAGLIDER_GUAM_2019/sg178_Oct2019_data_L2.nc"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"metadata"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"https://cmr.earthdata.nasa.gov/search/concepts/G2188230253-POCLOUD.xml"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"application/xml"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}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  <p:sp>
        <p:nvSpPr>
          <p:cNvPr id="205" name="Google Shape;205;p29"/>
          <p:cNvSpPr/>
          <p:nvPr/>
        </p:nvSpPr>
        <p:spPr>
          <a:xfrm>
            <a:off x="6108475" y="1549400"/>
            <a:ext cx="5621700" cy="4275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"type": "FeatureCollection",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"stac_version": "1.0.0",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"numberMatched": 1,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"numberReturned": 1,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"</a:t>
            </a:r>
            <a:r>
              <a:rPr lang="en-US" b="1">
                <a:latin typeface="Courier New"/>
                <a:ea typeface="Courier New"/>
                <a:cs typeface="Courier New"/>
                <a:sym typeface="Courier New"/>
              </a:rPr>
              <a:t>features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": [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    …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	]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6" name="Google Shape;206;p29"/>
          <p:cNvSpPr/>
          <p:nvPr/>
        </p:nvSpPr>
        <p:spPr>
          <a:xfrm>
            <a:off x="6108475" y="1549400"/>
            <a:ext cx="5621700" cy="4275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"type": "Feature",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"id": "sg178_Oct2019_data_L2",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"stac_version": "1.0.0",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"stac_extensions": [],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"collection": "SEAGLIDER_GUAM_2019.vV1",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"geometry": 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	"type": "Polygon",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"coordinates": [...]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        },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“bbox": [-180, -85.5,180,89.5]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},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"properties": 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"datetime": "1900-01- 01T00:00:00.000Z",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"start_datetime": "1900-01-01T00:00:00.000Z",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"end_datetime": "2018-12-31T00:00:00.000Z”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1100" b="1">
                <a:latin typeface="Courier New"/>
                <a:ea typeface="Courier New"/>
                <a:cs typeface="Courier New"/>
                <a:sym typeface="Courier New"/>
              </a:rPr>
              <a:t>links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": [...],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1100" b="1">
                <a:latin typeface="Courier New"/>
                <a:ea typeface="Courier New"/>
                <a:cs typeface="Courier New"/>
                <a:sym typeface="Courier New"/>
              </a:rPr>
              <a:t>assets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": {...}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7" name="Google Shape;207;p29"/>
          <p:cNvSpPr/>
          <p:nvPr/>
        </p:nvSpPr>
        <p:spPr>
          <a:xfrm>
            <a:off x="6108475" y="1549400"/>
            <a:ext cx="5621700" cy="4275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1100" b="1">
                <a:latin typeface="Courier New"/>
                <a:ea typeface="Courier New"/>
                <a:cs typeface="Courier New"/>
                <a:sym typeface="Courier New"/>
              </a:rPr>
              <a:t>links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": [ 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...,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  	"rel": "</a:t>
            </a:r>
            <a:r>
              <a:rPr lang="en-US" sz="1100" b="1">
                <a:latin typeface="Courier New"/>
                <a:ea typeface="Courier New"/>
                <a:cs typeface="Courier New"/>
                <a:sym typeface="Courier New"/>
              </a:rPr>
              <a:t>via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       "href": "</a:t>
            </a:r>
            <a:r>
              <a:rPr lang="en-US" sz="1100" u="sng">
                <a:solidFill>
                  <a:schemeClr val="hlink"/>
                </a:solidFill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https://cmr.earthdata.nasa.gov/search/concepts/G2188230253-POCLOUD.json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},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 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"rel": "</a:t>
            </a:r>
            <a:r>
              <a:rPr lang="en-US" sz="1100" b="1">
                <a:latin typeface="Courier New"/>
                <a:ea typeface="Courier New"/>
                <a:cs typeface="Courier New"/>
                <a:sym typeface="Courier New"/>
              </a:rPr>
              <a:t>collection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       "href": "https://cmr.earthdata.nasa.gov/stac/POCLOUD/collections/REYNOLDS_NCDC_L4_MONTHLY_V5.v5"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 }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]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Response</a:t>
            </a:r>
            <a:endParaRPr/>
          </a:p>
        </p:txBody>
      </p:sp>
      <p:sp>
        <p:nvSpPr>
          <p:cNvPr id="213" name="Google Shape;213;p30"/>
          <p:cNvSpPr txBox="1">
            <a:spLocks noGrp="1"/>
          </p:cNvSpPr>
          <p:nvPr>
            <p:ph type="body" idx="1"/>
          </p:nvPr>
        </p:nvSpPr>
        <p:spPr>
          <a:xfrm>
            <a:off x="854475" y="1549400"/>
            <a:ext cx="10515600" cy="42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"FeatureCollection"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"stac_version"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"1.0.0"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"numberMatched"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137646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"numberReturned"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137646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"features"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"Feature"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"id"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"sg178_Oct2019_data_L2"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"stac_version"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"1.0.0"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"stac_extensions"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[],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"collection"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"SEAGLIDER_GUAM_2019.vV1"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"geometry"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"Polygon"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</a:t>
            </a:r>
            <a:r>
              <a:rPr lang="en-US" sz="900">
                <a:solidFill>
                  <a:srgbClr val="A31515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"coordinates"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[[ 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 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89.5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89.5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]]]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"bbox"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-85.5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180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900">
                <a:solidFill>
                  <a:srgbClr val="098658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89.5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],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"links"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[ 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...,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"rel"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"via"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"https://cmr.earthdata.nasa.gov/search/concepts/G2188230253-POCLOUD.json"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"rel"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"via"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"https://cmr.earthdata.nasa.gov/search/concepts/G2188230253-POCLOUD.umm_json"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],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"properties"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"datetime": "1900-01- 01T00:00:00.000Z",</a:t>
            </a:r>
            <a:endParaRPr sz="900">
              <a:solidFill>
                <a:srgbClr val="900112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"start_datetime": "1900-01-01T00:00:00.000Z",</a:t>
            </a:r>
            <a:endParaRPr sz="900">
              <a:solidFill>
                <a:srgbClr val="900112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"end_datetime": "2018-12-31T00:00:00.000Z”</a:t>
            </a:r>
            <a:endParaRPr sz="900">
              <a:solidFill>
                <a:srgbClr val="900112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"assets"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"data"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"title"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"Download sg178_Oct2019_data_L2.nc"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"https://archive.podaac.earthdata.nasa.gov/podaac-ops-cumulus-protected/SEAGLIDER_GUAM_2019/sg178_Oct2019_data_L2.nc"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"metadata"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{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"href"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"https://cmr.earthdata.nasa.gov/search/concepts/G2188230253-POCLOUD.xml"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r>
              <a:rPr lang="en-US" sz="900">
                <a:solidFill>
                  <a:srgbClr val="900112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"type"</a:t>
            </a: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900">
                <a:solidFill>
                  <a:srgbClr val="093C94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"application/xml"</a:t>
            </a:r>
            <a:endParaRPr sz="900">
              <a:solidFill>
                <a:srgbClr val="093C94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highlight>
                  <a:srgbClr val="FFFFF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}</a:t>
            </a:r>
            <a:endParaRPr sz="900">
              <a:solidFill>
                <a:srgbClr val="000000"/>
              </a:solidFill>
              <a:highlight>
                <a:srgbClr val="FFFFFE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}</a:t>
            </a:r>
            <a:endParaRPr sz="1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  <p:sp>
        <p:nvSpPr>
          <p:cNvPr id="214" name="Google Shape;214;p30"/>
          <p:cNvSpPr/>
          <p:nvPr/>
        </p:nvSpPr>
        <p:spPr>
          <a:xfrm>
            <a:off x="6108475" y="1549400"/>
            <a:ext cx="5621700" cy="4275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"type": "FeatureCollection",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"stac_version": "1.0.0",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"numberMatched": 1,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"numberReturned": 1,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"</a:t>
            </a:r>
            <a:r>
              <a:rPr lang="en-US" b="1">
                <a:latin typeface="Courier New"/>
                <a:ea typeface="Courier New"/>
                <a:cs typeface="Courier New"/>
                <a:sym typeface="Courier New"/>
              </a:rPr>
              <a:t>features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": [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    …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	]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15" name="Google Shape;215;p30"/>
          <p:cNvSpPr/>
          <p:nvPr/>
        </p:nvSpPr>
        <p:spPr>
          <a:xfrm>
            <a:off x="6108475" y="1549400"/>
            <a:ext cx="5621700" cy="4275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"type": "Feature",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"id": "sg178_Oct2019_data_L2",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"stac_version": "1.0.0",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"stac_extensions": [],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"collection": "SEAGLIDER_GUAM_2019.vV1",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"geometry": 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		"type": "Polygon",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"coordinates": [...]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        },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“bbox": [-180, -85.5,180,89.5]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},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"properties": 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"datetime": "1900-01- 01T00:00:00.000Z",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"start_datetime": "1900-01-01T00:00:00.000Z",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"end_datetime": "2018-12-31T00:00:00.000Z”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1100" b="1">
                <a:latin typeface="Courier New"/>
                <a:ea typeface="Courier New"/>
                <a:cs typeface="Courier New"/>
                <a:sym typeface="Courier New"/>
              </a:rPr>
              <a:t>links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": [...],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1100" b="1">
                <a:latin typeface="Courier New"/>
                <a:ea typeface="Courier New"/>
                <a:cs typeface="Courier New"/>
                <a:sym typeface="Courier New"/>
              </a:rPr>
              <a:t>assets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": {...}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16" name="Google Shape;216;p30"/>
          <p:cNvSpPr/>
          <p:nvPr/>
        </p:nvSpPr>
        <p:spPr>
          <a:xfrm>
            <a:off x="6108475" y="1549400"/>
            <a:ext cx="5621700" cy="4275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"links": [ 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...,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  	"rel": "via",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       "href": "</a:t>
            </a:r>
            <a:r>
              <a:rPr lang="en-US" sz="1100" u="sng">
                <a:solidFill>
                  <a:schemeClr val="hlink"/>
                </a:solidFill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https://cmr.earthdata.nasa.gov/search/concepts/G2188230253-POCLOUD.json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},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 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"rel": "collection",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       "href": "https://cmr.earthdata.nasa.gov/stac/POCLOUD/collections/REYNOLDS_NCDC_L4_MONTHLY_V5.v5"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 }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]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17" name="Google Shape;217;p30"/>
          <p:cNvSpPr/>
          <p:nvPr/>
        </p:nvSpPr>
        <p:spPr>
          <a:xfrm>
            <a:off x="6108475" y="1549400"/>
            <a:ext cx="5621700" cy="4275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1100" b="1">
                <a:latin typeface="Courier New"/>
                <a:ea typeface="Courier New"/>
                <a:cs typeface="Courier New"/>
                <a:sym typeface="Courier New"/>
              </a:rPr>
              <a:t>assets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": 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"data": {"href": "</a:t>
            </a:r>
            <a:r>
              <a:rPr lang="en-US" sz="1100" u="sng">
                <a:solidFill>
                  <a:schemeClr val="hlink"/>
                </a:solidFill>
                <a:latin typeface="Courier New"/>
                <a:ea typeface="Courier New"/>
                <a:cs typeface="Courier New"/>
                <a:sym typeface="Courier New"/>
                <a:hlinkClick r:id="rId4"/>
              </a:rPr>
              <a:t>https://archive.podaac.earthdata.nasa.gov/podaac-ops-cumulus-protected/REYNOLDS_NCDC_L4_MONTHLY_V5/ersst.v5.185401.nc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"title": "Download ersst.v5.185401.nc"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      },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"opendap": {"href": "</a:t>
            </a:r>
            <a:r>
              <a:rPr lang="en-US" sz="1100" u="sng">
                <a:solidFill>
                  <a:schemeClr val="hlink"/>
                </a:solidFill>
                <a:latin typeface="Courier New"/>
                <a:ea typeface="Courier New"/>
                <a:cs typeface="Courier New"/>
                <a:sym typeface="Courier New"/>
                <a:hlinkClick r:id="rId5"/>
              </a:rPr>
              <a:t>https://opendap.earthdata.nasa.gov/collections/C2036878116-POCLOUD/granules/ersst.v5.185401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"title": "OPeNDAP request URL"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},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"metadata": {"href": "</a:t>
            </a:r>
            <a:r>
              <a:rPr lang="en-US" sz="1100" u="sng">
                <a:solidFill>
                  <a:schemeClr val="hlink"/>
                </a:solidFill>
                <a:latin typeface="Courier New"/>
                <a:ea typeface="Courier New"/>
                <a:cs typeface="Courier New"/>
                <a:sym typeface="Courier New"/>
                <a:hlinkClick r:id="rId6"/>
              </a:rPr>
              <a:t>https://cmr.earthdata.nasa.gov/search/concepts/G2119923120-POCLOUD.xml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"type": "application/xml"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1"/>
          <p:cNvSpPr txBox="1">
            <a:spLocks noGrp="1"/>
          </p:cNvSpPr>
          <p:nvPr>
            <p:ph type="title"/>
          </p:nvPr>
        </p:nvSpPr>
        <p:spPr>
          <a:xfrm>
            <a:off x="914401" y="1852852"/>
            <a:ext cx="6898500" cy="18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/>
              <a:t>Evidence of implementation</a:t>
            </a:r>
            <a:endParaRPr sz="4300"/>
          </a:p>
        </p:txBody>
      </p:sp>
      <p:sp>
        <p:nvSpPr>
          <p:cNvPr id="223" name="Google Shape;223;p31"/>
          <p:cNvSpPr txBox="1">
            <a:spLocks noGrp="1"/>
          </p:cNvSpPr>
          <p:nvPr>
            <p:ph type="body" idx="1"/>
          </p:nvPr>
        </p:nvSpPr>
        <p:spPr>
          <a:xfrm>
            <a:off x="914401" y="3722292"/>
            <a:ext cx="68985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Catalogs, APIs and software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Catalogs</a:t>
            </a:r>
            <a:endParaRPr/>
          </a:p>
        </p:txBody>
      </p:sp>
      <p:sp>
        <p:nvSpPr>
          <p:cNvPr id="229" name="Google Shape;229;p32"/>
          <p:cNvSpPr txBox="1">
            <a:spLocks noGrp="1"/>
          </p:cNvSpPr>
          <p:nvPr>
            <p:ph type="body" idx="1"/>
          </p:nvPr>
        </p:nvSpPr>
        <p:spPr>
          <a:xfrm>
            <a:off x="854475" y="1549400"/>
            <a:ext cx="10515600" cy="43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https://stacindex.org/catalogs?type=static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36 static catalogs including</a:t>
            </a:r>
            <a:endParaRPr/>
          </a:p>
          <a:p>
            <a:pPr marL="914400" lvl="1" indent="-4064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○"/>
            </a:pPr>
            <a:r>
              <a:rPr lang="en-US"/>
              <a:t>FedEO</a:t>
            </a:r>
            <a:endParaRPr/>
          </a:p>
          <a:p>
            <a:pPr marL="914400" lvl="1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/>
              <a:t>Google Earth Engine</a:t>
            </a:r>
            <a:endParaRPr/>
          </a:p>
          <a:p>
            <a:pPr marL="914400" lvl="1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/>
              <a:t>Pangeo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APIs</a:t>
            </a:r>
            <a:endParaRPr/>
          </a:p>
        </p:txBody>
      </p:sp>
      <p:sp>
        <p:nvSpPr>
          <p:cNvPr id="235" name="Google Shape;235;p33"/>
          <p:cNvSpPr txBox="1">
            <a:spLocks noGrp="1"/>
          </p:cNvSpPr>
          <p:nvPr>
            <p:ph type="body" idx="1"/>
          </p:nvPr>
        </p:nvSpPr>
        <p:spPr>
          <a:xfrm>
            <a:off x="854467" y="1549400"/>
            <a:ext cx="10515600" cy="3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https://stacindex.org/catalogs?type=api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24 dynamic catalogs including</a:t>
            </a:r>
            <a:endParaRPr/>
          </a:p>
          <a:p>
            <a:pPr marL="914400" lvl="1" indent="-406400" algn="l" rtl="0">
              <a:spcBef>
                <a:spcPts val="1000"/>
              </a:spcBef>
              <a:spcAft>
                <a:spcPts val="0"/>
              </a:spcAft>
              <a:buSzPts val="2800"/>
              <a:buChar char="○"/>
            </a:pPr>
            <a:r>
              <a:rPr lang="en-US"/>
              <a:t>CMR</a:t>
            </a:r>
            <a:endParaRPr/>
          </a:p>
          <a:p>
            <a:pPr marL="914400" lvl="1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/>
              <a:t>Google Earth Engine</a:t>
            </a:r>
            <a:endParaRPr/>
          </a:p>
          <a:p>
            <a:pPr marL="914400" lvl="1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/>
              <a:t>Planetary Computer</a:t>
            </a:r>
            <a:endParaRPr/>
          </a:p>
          <a:p>
            <a:pPr marL="914400" lvl="1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/>
              <a:t>USGS Landsat</a:t>
            </a:r>
            <a:endParaRPr/>
          </a:p>
          <a:p>
            <a:pPr marL="914400" lvl="1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/>
              <a:t>Sentinel Hub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Software</a:t>
            </a:r>
            <a:endParaRPr/>
          </a:p>
        </p:txBody>
      </p:sp>
      <p:sp>
        <p:nvSpPr>
          <p:cNvPr id="241" name="Google Shape;241;p34"/>
          <p:cNvSpPr txBox="1">
            <a:spLocks noGrp="1"/>
          </p:cNvSpPr>
          <p:nvPr>
            <p:ph type="body" idx="1"/>
          </p:nvPr>
        </p:nvSpPr>
        <p:spPr>
          <a:xfrm>
            <a:off x="854467" y="1549400"/>
            <a:ext cx="10515600" cy="3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STACBrowser</a:t>
            </a:r>
            <a:endParaRPr/>
          </a:p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IntakeSTAC</a:t>
            </a:r>
            <a:endParaRPr/>
          </a:p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stac-server</a:t>
            </a:r>
            <a:endParaRPr/>
          </a:p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QGIS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5"/>
          <p:cNvSpPr txBox="1">
            <a:spLocks noGrp="1"/>
          </p:cNvSpPr>
          <p:nvPr>
            <p:ph type="title"/>
          </p:nvPr>
        </p:nvSpPr>
        <p:spPr>
          <a:xfrm>
            <a:off x="914401" y="1852852"/>
            <a:ext cx="6898500" cy="18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/>
              <a:t>STAC extensions</a:t>
            </a:r>
            <a:endParaRPr sz="4300"/>
          </a:p>
        </p:txBody>
      </p:sp>
      <p:sp>
        <p:nvSpPr>
          <p:cNvPr id="247" name="Google Shape;247;p35"/>
          <p:cNvSpPr txBox="1">
            <a:spLocks noGrp="1"/>
          </p:cNvSpPr>
          <p:nvPr>
            <p:ph type="body" idx="1"/>
          </p:nvPr>
        </p:nvSpPr>
        <p:spPr>
          <a:xfrm>
            <a:off x="914401" y="3722292"/>
            <a:ext cx="68985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An extensible specification with a minimal core specification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Useful extensions</a:t>
            </a:r>
            <a:endParaRPr/>
          </a:p>
        </p:txBody>
      </p:sp>
      <p:sp>
        <p:nvSpPr>
          <p:cNvPr id="253" name="Google Shape;253;p36"/>
          <p:cNvSpPr txBox="1">
            <a:spLocks noGrp="1"/>
          </p:cNvSpPr>
          <p:nvPr>
            <p:ph type="body" idx="1"/>
          </p:nvPr>
        </p:nvSpPr>
        <p:spPr>
          <a:xfrm>
            <a:off x="854467" y="1549400"/>
            <a:ext cx="10515600" cy="3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Raster</a:t>
            </a:r>
            <a:endParaRPr/>
          </a:p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Grid</a:t>
            </a:r>
            <a:endParaRPr/>
          </a:p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Label</a:t>
            </a:r>
            <a:endParaRPr/>
          </a:p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Scientific</a:t>
            </a:r>
            <a:endParaRPr/>
          </a:p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Storage</a:t>
            </a:r>
            <a:endParaRPr/>
          </a:p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Collection search</a:t>
            </a:r>
            <a:endParaRPr/>
          </a:p>
          <a:p>
            <a:pPr marL="457200" lvl="0" indent="-431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Federated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7"/>
          <p:cNvSpPr txBox="1">
            <a:spLocks noGrp="1"/>
          </p:cNvSpPr>
          <p:nvPr>
            <p:ph type="title"/>
          </p:nvPr>
        </p:nvSpPr>
        <p:spPr>
          <a:xfrm>
            <a:off x="914401" y="1852852"/>
            <a:ext cx="6898500" cy="18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300"/>
              <a:t>Interoperability</a:t>
            </a:r>
            <a:endParaRPr sz="4300"/>
          </a:p>
        </p:txBody>
      </p:sp>
      <p:sp>
        <p:nvSpPr>
          <p:cNvPr id="259" name="Google Shape;259;p37"/>
          <p:cNvSpPr txBox="1">
            <a:spLocks noGrp="1"/>
          </p:cNvSpPr>
          <p:nvPr>
            <p:ph type="body" idx="1"/>
          </p:nvPr>
        </p:nvSpPr>
        <p:spPr>
          <a:xfrm>
            <a:off x="914401" y="3722292"/>
            <a:ext cx="68985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How well does it fit into our ecosystem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8"/>
          <p:cNvSpPr txBox="1">
            <a:spLocks noGrp="1"/>
          </p:cNvSpPr>
          <p:nvPr>
            <p:ph type="body" idx="1"/>
          </p:nvPr>
        </p:nvSpPr>
        <p:spPr>
          <a:xfrm>
            <a:off x="838200" y="1165050"/>
            <a:ext cx="10515600" cy="41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In general, all EOSDIS data can be described in a STAC catalog.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The specification is aligned with OGC OpenAPI and WFS standards.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Potential for federated, dynamic catalogs across agencies.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>
            <a:spLocks noGrp="1"/>
          </p:cNvSpPr>
          <p:nvPr>
            <p:ph type="title"/>
          </p:nvPr>
        </p:nvSpPr>
        <p:spPr>
          <a:xfrm>
            <a:off x="1783541" y="1090293"/>
            <a:ext cx="8432800" cy="1932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/>
              <a:t>Standards are your best friend!</a:t>
            </a:r>
            <a:br>
              <a:rPr lang="en-US"/>
            </a:br>
            <a:endParaRPr/>
          </a:p>
        </p:txBody>
      </p:sp>
      <p:grpSp>
        <p:nvGrpSpPr>
          <p:cNvPr id="270" name="Google Shape;270;p39"/>
          <p:cNvGrpSpPr/>
          <p:nvPr/>
        </p:nvGrpSpPr>
        <p:grpSpPr>
          <a:xfrm>
            <a:off x="1940334" y="3101612"/>
            <a:ext cx="1758362" cy="1758362"/>
            <a:chOff x="9885563" y="293657"/>
            <a:chExt cx="1164665" cy="1164665"/>
          </a:xfrm>
        </p:grpSpPr>
        <p:sp>
          <p:nvSpPr>
            <p:cNvPr id="271" name="Google Shape;271;p39"/>
            <p:cNvSpPr/>
            <p:nvPr/>
          </p:nvSpPr>
          <p:spPr>
            <a:xfrm>
              <a:off x="9885563" y="293657"/>
              <a:ext cx="1164665" cy="1164665"/>
            </a:xfrm>
            <a:prstGeom prst="ellipse">
              <a:avLst/>
            </a:prstGeom>
            <a:solidFill>
              <a:schemeClr val="accent1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2" name="Google Shape;272;p39" descr="Mailbox with solid fill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993921" y="393400"/>
              <a:ext cx="915207" cy="91520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3" name="Google Shape;273;p39"/>
          <p:cNvSpPr txBox="1"/>
          <p:nvPr/>
        </p:nvSpPr>
        <p:spPr>
          <a:xfrm>
            <a:off x="1114800" y="4968500"/>
            <a:ext cx="3547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Email Address: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douglas.j.newman@nasa.gov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4" name="Google Shape;274;p39"/>
          <p:cNvGrpSpPr/>
          <p:nvPr/>
        </p:nvGrpSpPr>
        <p:grpSpPr>
          <a:xfrm>
            <a:off x="8403774" y="3099724"/>
            <a:ext cx="1758362" cy="1758362"/>
            <a:chOff x="10096248" y="4900810"/>
            <a:chExt cx="862488" cy="862488"/>
          </a:xfrm>
        </p:grpSpPr>
        <p:sp>
          <p:nvSpPr>
            <p:cNvPr id="275" name="Google Shape;275;p39"/>
            <p:cNvSpPr/>
            <p:nvPr/>
          </p:nvSpPr>
          <p:spPr>
            <a:xfrm>
              <a:off x="10096248" y="4900810"/>
              <a:ext cx="862488" cy="862488"/>
            </a:xfrm>
            <a:prstGeom prst="ellipse">
              <a:avLst/>
            </a:prstGeom>
            <a:solidFill>
              <a:schemeClr val="accent1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6" name="Google Shape;276;p39" descr="Follow with solid fill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235230" y="5021836"/>
              <a:ext cx="625023" cy="6250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7" name="Google Shape;277;p39"/>
          <p:cNvSpPr txBox="1"/>
          <p:nvPr/>
        </p:nvSpPr>
        <p:spPr>
          <a:xfrm>
            <a:off x="4884300" y="4968500"/>
            <a:ext cx="23655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Website: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earthdata.n</a:t>
            </a: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asa.gov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9"/>
          <p:cNvSpPr txBox="1"/>
          <p:nvPr/>
        </p:nvSpPr>
        <p:spPr>
          <a:xfrm>
            <a:off x="8086925" y="4964600"/>
            <a:ext cx="24075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Social Media: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@NASAEarthData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9" name="Google Shape;279;p39"/>
          <p:cNvGrpSpPr/>
          <p:nvPr/>
        </p:nvGrpSpPr>
        <p:grpSpPr>
          <a:xfrm>
            <a:off x="5172054" y="3099724"/>
            <a:ext cx="1758362" cy="1758362"/>
            <a:chOff x="5355648" y="4195667"/>
            <a:chExt cx="974301" cy="974301"/>
          </a:xfrm>
        </p:grpSpPr>
        <p:sp>
          <p:nvSpPr>
            <p:cNvPr id="280" name="Google Shape;280;p39"/>
            <p:cNvSpPr/>
            <p:nvPr/>
          </p:nvSpPr>
          <p:spPr>
            <a:xfrm>
              <a:off x="5355648" y="4195667"/>
              <a:ext cx="974301" cy="974301"/>
            </a:xfrm>
            <a:prstGeom prst="ellipse">
              <a:avLst/>
            </a:prstGeom>
            <a:solidFill>
              <a:schemeClr val="accent1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1" name="Google Shape;281;p39" descr="Internet with solid fill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455448" y="4289736"/>
              <a:ext cx="772005" cy="7720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2" name="Google Shape;282;p39"/>
          <p:cNvSpPr txBox="1"/>
          <p:nvPr/>
        </p:nvSpPr>
        <p:spPr>
          <a:xfrm>
            <a:off x="1505228" y="2124985"/>
            <a:ext cx="8989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DS Colors">
      <a:dk1>
        <a:srgbClr val="323232"/>
      </a:dk1>
      <a:lt1>
        <a:srgbClr val="FFFFFF"/>
      </a:lt1>
      <a:dk2>
        <a:srgbClr val="9F9F9F"/>
      </a:dk2>
      <a:lt2>
        <a:srgbClr val="EDF0F0"/>
      </a:lt2>
      <a:accent1>
        <a:srgbClr val="0B3C91"/>
      </a:accent1>
      <a:accent2>
        <a:srgbClr val="1C67E3"/>
      </a:accent2>
      <a:accent3>
        <a:srgbClr val="B60109"/>
      </a:accent3>
      <a:accent4>
        <a:srgbClr val="F64137"/>
      </a:accent4>
      <a:accent5>
        <a:srgbClr val="288BFF"/>
      </a:accent5>
      <a:accent6>
        <a:srgbClr val="47DA83"/>
      </a:accent6>
      <a:hlink>
        <a:srgbClr val="0274BE"/>
      </a:hlink>
      <a:folHlink>
        <a:srgbClr val="597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2938</Words>
  <Application>Microsoft Office PowerPoint</Application>
  <PresentationFormat>Widescreen</PresentationFormat>
  <Paragraphs>483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Times New Roman</vt:lpstr>
      <vt:lpstr>Courier New</vt:lpstr>
      <vt:lpstr>Calibri</vt:lpstr>
      <vt:lpstr>Open Sans Light</vt:lpstr>
      <vt:lpstr>Arial</vt:lpstr>
      <vt:lpstr>Open Sans</vt:lpstr>
      <vt:lpstr>Office Theme</vt:lpstr>
      <vt:lpstr>STAC: an EOSDIS Standard</vt:lpstr>
      <vt:lpstr>Agenda</vt:lpstr>
      <vt:lpstr>Motivation</vt:lpstr>
      <vt:lpstr>What is STAC?</vt:lpstr>
      <vt:lpstr>Why it is a standard?</vt:lpstr>
      <vt:lpstr>STAC catalogs</vt:lpstr>
      <vt:lpstr>Concept</vt:lpstr>
      <vt:lpstr>Catalogs</vt:lpstr>
      <vt:lpstr>Collections</vt:lpstr>
      <vt:lpstr>Items</vt:lpstr>
      <vt:lpstr>Links</vt:lpstr>
      <vt:lpstr>Assets</vt:lpstr>
      <vt:lpstr>STAC API</vt:lpstr>
      <vt:lpstr>Concept</vt:lpstr>
      <vt:lpstr>Request</vt:lpstr>
      <vt:lpstr>Response</vt:lpstr>
      <vt:lpstr>Response</vt:lpstr>
      <vt:lpstr>Response</vt:lpstr>
      <vt:lpstr>Response</vt:lpstr>
      <vt:lpstr>Evidence of implementation</vt:lpstr>
      <vt:lpstr>Catalogs</vt:lpstr>
      <vt:lpstr>APIs</vt:lpstr>
      <vt:lpstr>Software</vt:lpstr>
      <vt:lpstr>STAC extensions</vt:lpstr>
      <vt:lpstr>Useful extensions</vt:lpstr>
      <vt:lpstr>Interoperability</vt:lpstr>
      <vt:lpstr>PowerPoint Presentation</vt:lpstr>
      <vt:lpstr>Standards are your best friend!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STAC: an EOSDIS Standard</dc:title>
  <dc:creator>Trakas, Diane E. (GSFC-423.0)[ASRC FEDERAL SYSTEM SOLUTIONS]</dc:creator>
  <cp:lastModifiedBy>Trakas, Diane E. (GSFC-423.0)[ASRC FEDERAL SYSTEM SOLUTIONS]</cp:lastModifiedBy>
  <cp:revision>1</cp:revision>
  <dcterms:modified xsi:type="dcterms:W3CDTF">2023-06-01T13:27:52Z</dcterms:modified>
</cp:coreProperties>
</file>