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187" r:id="rId1"/>
    <p:sldMasterId id="2147484215" r:id="rId2"/>
  </p:sldMasterIdLst>
  <p:notesMasterIdLst>
    <p:notesMasterId r:id="rId4"/>
  </p:notesMasterIdLst>
  <p:handoutMasterIdLst>
    <p:handoutMasterId r:id="rId5"/>
  </p:handoutMasterIdLst>
  <p:sldIdLst>
    <p:sldId id="282" r:id="rId3"/>
  </p:sldIdLst>
  <p:sldSz cx="38404800" cy="36576000"/>
  <p:notesSz cx="16256000" cy="9144000"/>
  <p:embeddedFontLst>
    <p:embeddedFont>
      <p:font typeface="Calibri" panose="020F0502020204030204" pitchFamily="34" charset="0"/>
      <p:regular r:id="rId6"/>
      <p:bold r:id="rId7"/>
      <p:italic r:id="rId8"/>
      <p:boldItalic r:id="rId9"/>
    </p:embeddedFont>
  </p:embeddedFontLst>
  <p:defaultTextStyle>
    <a:defPPr>
      <a:defRPr lang="en-US"/>
    </a:defPPr>
    <a:lvl1pPr marL="0" algn="l" defTabSz="1349017" rtl="0" eaLnBrk="1" latinLnBrk="0" hangingPunct="1">
      <a:defRPr sz="5314" kern="1200">
        <a:solidFill>
          <a:schemeClr val="tx1"/>
        </a:solidFill>
        <a:latin typeface="+mn-lt"/>
        <a:ea typeface="+mn-ea"/>
        <a:cs typeface="+mn-cs"/>
      </a:defRPr>
    </a:lvl1pPr>
    <a:lvl2pPr marL="1349017" algn="l" defTabSz="1349017" rtl="0" eaLnBrk="1" latinLnBrk="0" hangingPunct="1">
      <a:defRPr sz="5314" kern="1200">
        <a:solidFill>
          <a:schemeClr val="tx1"/>
        </a:solidFill>
        <a:latin typeface="+mn-lt"/>
        <a:ea typeface="+mn-ea"/>
        <a:cs typeface="+mn-cs"/>
      </a:defRPr>
    </a:lvl2pPr>
    <a:lvl3pPr marL="2698034" algn="l" defTabSz="1349017" rtl="0" eaLnBrk="1" latinLnBrk="0" hangingPunct="1">
      <a:defRPr sz="5314" kern="1200">
        <a:solidFill>
          <a:schemeClr val="tx1"/>
        </a:solidFill>
        <a:latin typeface="+mn-lt"/>
        <a:ea typeface="+mn-ea"/>
        <a:cs typeface="+mn-cs"/>
      </a:defRPr>
    </a:lvl3pPr>
    <a:lvl4pPr marL="4047050" algn="l" defTabSz="1349017" rtl="0" eaLnBrk="1" latinLnBrk="0" hangingPunct="1">
      <a:defRPr sz="5314" kern="1200">
        <a:solidFill>
          <a:schemeClr val="tx1"/>
        </a:solidFill>
        <a:latin typeface="+mn-lt"/>
        <a:ea typeface="+mn-ea"/>
        <a:cs typeface="+mn-cs"/>
      </a:defRPr>
    </a:lvl4pPr>
    <a:lvl5pPr marL="5396067" algn="l" defTabSz="1349017" rtl="0" eaLnBrk="1" latinLnBrk="0" hangingPunct="1">
      <a:defRPr sz="5314" kern="1200">
        <a:solidFill>
          <a:schemeClr val="tx1"/>
        </a:solidFill>
        <a:latin typeface="+mn-lt"/>
        <a:ea typeface="+mn-ea"/>
        <a:cs typeface="+mn-cs"/>
      </a:defRPr>
    </a:lvl5pPr>
    <a:lvl6pPr marL="6745084" algn="l" defTabSz="1349017" rtl="0" eaLnBrk="1" latinLnBrk="0" hangingPunct="1">
      <a:defRPr sz="5314" kern="1200">
        <a:solidFill>
          <a:schemeClr val="tx1"/>
        </a:solidFill>
        <a:latin typeface="+mn-lt"/>
        <a:ea typeface="+mn-ea"/>
        <a:cs typeface="+mn-cs"/>
      </a:defRPr>
    </a:lvl6pPr>
    <a:lvl7pPr marL="8094101" algn="l" defTabSz="1349017" rtl="0" eaLnBrk="1" latinLnBrk="0" hangingPunct="1">
      <a:defRPr sz="5314" kern="1200">
        <a:solidFill>
          <a:schemeClr val="tx1"/>
        </a:solidFill>
        <a:latin typeface="+mn-lt"/>
        <a:ea typeface="+mn-ea"/>
        <a:cs typeface="+mn-cs"/>
      </a:defRPr>
    </a:lvl7pPr>
    <a:lvl8pPr marL="9443117" algn="l" defTabSz="1349017" rtl="0" eaLnBrk="1" latinLnBrk="0" hangingPunct="1">
      <a:defRPr sz="5314" kern="1200">
        <a:solidFill>
          <a:schemeClr val="tx1"/>
        </a:solidFill>
        <a:latin typeface="+mn-lt"/>
        <a:ea typeface="+mn-ea"/>
        <a:cs typeface="+mn-cs"/>
      </a:defRPr>
    </a:lvl8pPr>
    <a:lvl9pPr marL="10792131" algn="l" defTabSz="1349017" rtl="0" eaLnBrk="1" latinLnBrk="0" hangingPunct="1">
      <a:defRPr sz="53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64" userDrawn="1">
          <p15:clr>
            <a:srgbClr val="A4A3A4"/>
          </p15:clr>
        </p15:guide>
        <p15:guide id="2" pos="2287" userDrawn="1">
          <p15:clr>
            <a:srgbClr val="A4A3A4"/>
          </p15:clr>
        </p15:guide>
        <p15:guide id="3" pos="22926" userDrawn="1">
          <p15:clr>
            <a:srgbClr val="A4A3A4"/>
          </p15:clr>
        </p15:guide>
        <p15:guide id="4" orient="horz" pos="74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B8F"/>
    <a:srgbClr val="55408F"/>
    <a:srgbClr val="0E22B3"/>
    <a:srgbClr val="FF7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2" autoAdjust="0"/>
    <p:restoredTop sz="96327"/>
  </p:normalViewPr>
  <p:slideViewPr>
    <p:cSldViewPr snapToGrid="0">
      <p:cViewPr varScale="1">
        <p:scale>
          <a:sx n="24" d="100"/>
          <a:sy n="24" d="100"/>
        </p:scale>
        <p:origin x="108" y="870"/>
      </p:cViewPr>
      <p:guideLst>
        <p:guide orient="horz" pos="22464"/>
        <p:guide pos="2287"/>
        <p:guide pos="22926"/>
        <p:guide orient="horz" pos="7488"/>
      </p:guideLst>
    </p:cSldViewPr>
  </p:slideViewPr>
  <p:notesTextViewPr>
    <p:cViewPr>
      <p:scale>
        <a:sx n="20" d="100"/>
        <a:sy n="20" d="100"/>
      </p:scale>
      <p:origin x="0" y="0"/>
    </p:cViewPr>
  </p:notesTextViewPr>
  <p:notesViewPr>
    <p:cSldViewPr snapToGrid="0">
      <p:cViewPr varScale="1">
        <p:scale>
          <a:sx n="139" d="100"/>
          <a:sy n="139" d="100"/>
        </p:scale>
        <p:origin x="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handoutMaster" Target="handoutMasters/handoutMaster1.xml"/><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6C5FE8-A272-9A48-A006-401BB5C7E01C}"/>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C70E9D-64C7-6843-885A-16E5238B5B20}"/>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310168DB-F3AE-0D4B-8661-209A392C4506}" type="datetimeFigureOut">
              <a:rPr lang="en-US" smtClean="0"/>
              <a:t>6/1/2023</a:t>
            </a:fld>
            <a:endParaRPr lang="en-US"/>
          </a:p>
        </p:txBody>
      </p:sp>
      <p:sp>
        <p:nvSpPr>
          <p:cNvPr id="4" name="Footer Placeholder 3">
            <a:extLst>
              <a:ext uri="{FF2B5EF4-FFF2-40B4-BE49-F238E27FC236}">
                <a16:creationId xmlns:a16="http://schemas.microsoft.com/office/drawing/2014/main" id="{14346319-2B0A-5948-8E24-890658315EB4}"/>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D23833-A4F6-C947-9F48-ACF5E666F382}"/>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37DD4023-DE49-C341-A68C-3821D4D9D428}" type="slidenum">
              <a:rPr lang="en-US" smtClean="0"/>
              <a:t>‹#›</a:t>
            </a:fld>
            <a:endParaRPr lang="en-US"/>
          </a:p>
        </p:txBody>
      </p:sp>
    </p:spTree>
    <p:extLst>
      <p:ext uri="{BB962C8B-B14F-4D97-AF65-F5344CB8AC3E}">
        <p14:creationId xmlns:p14="http://schemas.microsoft.com/office/powerpoint/2010/main" val="3322893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F3B0CD7A-E118-6849-9354-5149BFD6D41A}" type="datetimeFigureOut">
              <a:rPr lang="en-US" smtClean="0"/>
              <a:t>6/1/2023</a:t>
            </a:fld>
            <a:endParaRPr lang="en-US"/>
          </a:p>
        </p:txBody>
      </p:sp>
      <p:sp>
        <p:nvSpPr>
          <p:cNvPr id="4" name="Slide Image Placeholder 3"/>
          <p:cNvSpPr>
            <a:spLocks noGrp="1" noRot="1" noChangeAspect="1"/>
          </p:cNvSpPr>
          <p:nvPr>
            <p:ph type="sldImg" idx="2"/>
          </p:nvPr>
        </p:nvSpPr>
        <p:spPr>
          <a:xfrm>
            <a:off x="6507163" y="1143000"/>
            <a:ext cx="32416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E1CB9DAA-C5ED-3147-A778-552DCC93A31D}" type="slidenum">
              <a:rPr lang="en-US" smtClean="0"/>
              <a:t>‹#›</a:t>
            </a:fld>
            <a:endParaRPr lang="en-US"/>
          </a:p>
        </p:txBody>
      </p:sp>
    </p:spTree>
    <p:extLst>
      <p:ext uri="{BB962C8B-B14F-4D97-AF65-F5344CB8AC3E}">
        <p14:creationId xmlns:p14="http://schemas.microsoft.com/office/powerpoint/2010/main" val="512943729"/>
      </p:ext>
    </p:extLst>
  </p:cSld>
  <p:clrMap bg1="lt1" tx1="dk1" bg2="lt2" tx2="dk2" accent1="accent1" accent2="accent2" accent3="accent3" accent4="accent4" accent5="accent5" accent6="accent6" hlink="hlink" folHlink="folHlink"/>
  <p:notesStyle>
    <a:lvl1pPr marL="0" algn="l" defTabSz="2698034" rtl="0" eaLnBrk="1" latinLnBrk="0" hangingPunct="1">
      <a:defRPr sz="3542" kern="1200">
        <a:solidFill>
          <a:schemeClr val="tx1"/>
        </a:solidFill>
        <a:latin typeface="+mn-lt"/>
        <a:ea typeface="+mn-ea"/>
        <a:cs typeface="+mn-cs"/>
      </a:defRPr>
    </a:lvl1pPr>
    <a:lvl2pPr marL="1349017" algn="l" defTabSz="2698034" rtl="0" eaLnBrk="1" latinLnBrk="0" hangingPunct="1">
      <a:defRPr sz="3542" kern="1200">
        <a:solidFill>
          <a:schemeClr val="tx1"/>
        </a:solidFill>
        <a:latin typeface="+mn-lt"/>
        <a:ea typeface="+mn-ea"/>
        <a:cs typeface="+mn-cs"/>
      </a:defRPr>
    </a:lvl2pPr>
    <a:lvl3pPr marL="2698034" algn="l" defTabSz="2698034" rtl="0" eaLnBrk="1" latinLnBrk="0" hangingPunct="1">
      <a:defRPr sz="3542" kern="1200">
        <a:solidFill>
          <a:schemeClr val="tx1"/>
        </a:solidFill>
        <a:latin typeface="+mn-lt"/>
        <a:ea typeface="+mn-ea"/>
        <a:cs typeface="+mn-cs"/>
      </a:defRPr>
    </a:lvl3pPr>
    <a:lvl4pPr marL="4047050" algn="l" defTabSz="2698034" rtl="0" eaLnBrk="1" latinLnBrk="0" hangingPunct="1">
      <a:defRPr sz="3542" kern="1200">
        <a:solidFill>
          <a:schemeClr val="tx1"/>
        </a:solidFill>
        <a:latin typeface="+mn-lt"/>
        <a:ea typeface="+mn-ea"/>
        <a:cs typeface="+mn-cs"/>
      </a:defRPr>
    </a:lvl4pPr>
    <a:lvl5pPr marL="5396067" algn="l" defTabSz="2698034" rtl="0" eaLnBrk="1" latinLnBrk="0" hangingPunct="1">
      <a:defRPr sz="3542" kern="1200">
        <a:solidFill>
          <a:schemeClr val="tx1"/>
        </a:solidFill>
        <a:latin typeface="+mn-lt"/>
        <a:ea typeface="+mn-ea"/>
        <a:cs typeface="+mn-cs"/>
      </a:defRPr>
    </a:lvl5pPr>
    <a:lvl6pPr marL="6745084" algn="l" defTabSz="2698034" rtl="0" eaLnBrk="1" latinLnBrk="0" hangingPunct="1">
      <a:defRPr sz="3542" kern="1200">
        <a:solidFill>
          <a:schemeClr val="tx1"/>
        </a:solidFill>
        <a:latin typeface="+mn-lt"/>
        <a:ea typeface="+mn-ea"/>
        <a:cs typeface="+mn-cs"/>
      </a:defRPr>
    </a:lvl6pPr>
    <a:lvl7pPr marL="8094101" algn="l" defTabSz="2698034" rtl="0" eaLnBrk="1" latinLnBrk="0" hangingPunct="1">
      <a:defRPr sz="3542" kern="1200">
        <a:solidFill>
          <a:schemeClr val="tx1"/>
        </a:solidFill>
        <a:latin typeface="+mn-lt"/>
        <a:ea typeface="+mn-ea"/>
        <a:cs typeface="+mn-cs"/>
      </a:defRPr>
    </a:lvl7pPr>
    <a:lvl8pPr marL="9443117" algn="l" defTabSz="2698034" rtl="0" eaLnBrk="1" latinLnBrk="0" hangingPunct="1">
      <a:defRPr sz="3542" kern="1200">
        <a:solidFill>
          <a:schemeClr val="tx1"/>
        </a:solidFill>
        <a:latin typeface="+mn-lt"/>
        <a:ea typeface="+mn-ea"/>
        <a:cs typeface="+mn-cs"/>
      </a:defRPr>
    </a:lvl8pPr>
    <a:lvl9pPr marL="10792131" algn="l" defTabSz="2698034" rtl="0" eaLnBrk="1" latinLnBrk="0" hangingPunct="1">
      <a:defRPr sz="354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4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41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20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9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025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9CED3B-618B-D54D-87D0-A62D94FB28AB}"/>
              </a:ext>
            </a:extLst>
          </p:cNvPr>
          <p:cNvPicPr>
            <a:picLocks noChangeAspect="1"/>
          </p:cNvPicPr>
          <p:nvPr userDrawn="1"/>
        </p:nvPicPr>
        <p:blipFill rotWithShape="1">
          <a:blip r:embed="rId6">
            <a:alphaModFix amt="20000"/>
            <a:extLst>
              <a:ext uri="{28A0092B-C50C-407E-A947-70E740481C1C}">
                <a14:useLocalDpi xmlns:a14="http://schemas.microsoft.com/office/drawing/2010/main" val="0"/>
              </a:ext>
            </a:extLst>
          </a:blip>
          <a:srcRect t="4865" b="4867"/>
          <a:stretch/>
        </p:blipFill>
        <p:spPr>
          <a:xfrm>
            <a:off x="0" y="0"/>
            <a:ext cx="38404800" cy="36576000"/>
          </a:xfrm>
          <a:prstGeom prst="rect">
            <a:avLst/>
          </a:prstGeom>
        </p:spPr>
      </p:pic>
      <p:pic>
        <p:nvPicPr>
          <p:cNvPr id="8" name="Picture 7">
            <a:extLst>
              <a:ext uri="{FF2B5EF4-FFF2-40B4-BE49-F238E27FC236}">
                <a16:creationId xmlns:a16="http://schemas.microsoft.com/office/drawing/2014/main" id="{2FE49D25-3E0C-0340-82F4-2A7C3185DCEF}"/>
              </a:ext>
            </a:extLst>
          </p:cNvPr>
          <p:cNvPicPr>
            <a:picLocks noChangeAspect="1"/>
          </p:cNvPicPr>
          <p:nvPr userDrawn="1"/>
        </p:nvPicPr>
        <p:blipFill>
          <a:blip r:embed="rId7"/>
          <a:stretch>
            <a:fillRect/>
          </a:stretch>
        </p:blipFill>
        <p:spPr>
          <a:xfrm>
            <a:off x="29819601" y="974387"/>
            <a:ext cx="8005564" cy="2331522"/>
          </a:xfrm>
          <a:prstGeom prst="rect">
            <a:avLst/>
          </a:prstGeom>
        </p:spPr>
      </p:pic>
      <p:sp>
        <p:nvSpPr>
          <p:cNvPr id="12" name="object 18">
            <a:extLst>
              <a:ext uri="{FF2B5EF4-FFF2-40B4-BE49-F238E27FC236}">
                <a16:creationId xmlns:a16="http://schemas.microsoft.com/office/drawing/2014/main" id="{E0F91041-E006-9342-91DD-5948012FF89E}"/>
              </a:ext>
            </a:extLst>
          </p:cNvPr>
          <p:cNvSpPr txBox="1"/>
          <p:nvPr userDrawn="1"/>
        </p:nvSpPr>
        <p:spPr>
          <a:xfrm>
            <a:off x="631555" y="35801820"/>
            <a:ext cx="2156946" cy="374101"/>
          </a:xfrm>
          <a:prstGeom prst="rect">
            <a:avLst/>
          </a:prstGeom>
        </p:spPr>
        <p:txBody>
          <a:bodyPr vert="horz" wrap="square" lIns="0" tIns="46506" rIns="0" bIns="0" rtlCol="0">
            <a:spAutoFit/>
          </a:bodyPr>
          <a:lstStyle/>
          <a:p>
            <a:pPr marL="30006">
              <a:lnSpc>
                <a:spcPct val="100000"/>
              </a:lnSpc>
              <a:spcBef>
                <a:spcPts val="3319"/>
              </a:spcBef>
            </a:pPr>
            <a:r>
              <a:rPr sz="2126" b="1" i="0" spc="-12" dirty="0" err="1">
                <a:latin typeface="Arial" panose="020B0604020202020204" pitchFamily="34" charset="0"/>
                <a:cs typeface="Arial" panose="020B0604020202020204" pitchFamily="34" charset="0"/>
              </a:rPr>
              <a:t>www.nasa.gov</a:t>
            </a:r>
            <a:endParaRPr sz="2126"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223946"/>
      </p:ext>
    </p:extLst>
  </p:cSld>
  <p:clrMap bg1="lt1" tx1="dk1" bg2="lt2" tx2="dk2" accent1="accent1" accent2="accent2" accent3="accent3" accent4="accent4" accent5="accent5" accent6="accent6" hlink="hlink" folHlink="folHlink"/>
  <p:sldLayoutIdLst>
    <p:sldLayoutId id="2147484188" r:id="rId1"/>
    <p:sldLayoutId id="2147484214" r:id="rId2"/>
    <p:sldLayoutId id="2147484201" r:id="rId3"/>
    <p:sldLayoutId id="2147484186" r:id="rId4"/>
  </p:sldLayoutIdLst>
  <p:hf hdr="0" ftr="0"/>
  <p:txStyles>
    <p:titleStyle>
      <a:lvl1pPr algn="l" defTabSz="2880421" rtl="0" eaLnBrk="1" latinLnBrk="0" hangingPunct="1">
        <a:lnSpc>
          <a:spcPct val="90000"/>
        </a:lnSpc>
        <a:spcBef>
          <a:spcPct val="0"/>
        </a:spcBef>
        <a:buNone/>
        <a:defRPr sz="13861" kern="1200">
          <a:solidFill>
            <a:schemeClr val="tx1"/>
          </a:solidFill>
          <a:latin typeface="+mj-lt"/>
          <a:ea typeface="+mj-ea"/>
          <a:cs typeface="+mj-cs"/>
        </a:defRPr>
      </a:lvl1pPr>
    </p:titleStyle>
    <p:bodyStyle>
      <a:lvl1pPr marL="720104" indent="-720104" algn="l" defTabSz="2880421" rtl="0" eaLnBrk="1" latinLnBrk="0" hangingPunct="1">
        <a:lnSpc>
          <a:spcPct val="90000"/>
        </a:lnSpc>
        <a:spcBef>
          <a:spcPts val="3149"/>
        </a:spcBef>
        <a:buFont typeface="Arial" panose="020B0604020202020204" pitchFamily="34" charset="0"/>
        <a:buChar char="•"/>
        <a:defRPr sz="8819" kern="1200">
          <a:solidFill>
            <a:schemeClr val="tx1"/>
          </a:solidFill>
          <a:latin typeface="+mn-lt"/>
          <a:ea typeface="+mn-ea"/>
          <a:cs typeface="+mn-cs"/>
        </a:defRPr>
      </a:lvl1pPr>
      <a:lvl2pPr marL="2160315" indent="-720104" algn="l" defTabSz="2880421" rtl="0" eaLnBrk="1" latinLnBrk="0" hangingPunct="1">
        <a:lnSpc>
          <a:spcPct val="90000"/>
        </a:lnSpc>
        <a:spcBef>
          <a:spcPts val="1576"/>
        </a:spcBef>
        <a:buFont typeface="Arial" panose="020B0604020202020204" pitchFamily="34" charset="0"/>
        <a:buChar char="•"/>
        <a:defRPr sz="7560" kern="1200">
          <a:solidFill>
            <a:schemeClr val="tx1"/>
          </a:solidFill>
          <a:latin typeface="+mn-lt"/>
          <a:ea typeface="+mn-ea"/>
          <a:cs typeface="+mn-cs"/>
        </a:defRPr>
      </a:lvl2pPr>
      <a:lvl3pPr marL="3600526" indent="-720104" algn="l" defTabSz="2880421" rtl="0" eaLnBrk="1" latinLnBrk="0" hangingPunct="1">
        <a:lnSpc>
          <a:spcPct val="90000"/>
        </a:lnSpc>
        <a:spcBef>
          <a:spcPts val="1576"/>
        </a:spcBef>
        <a:buFont typeface="Arial" panose="020B0604020202020204" pitchFamily="34" charset="0"/>
        <a:buChar char="•"/>
        <a:defRPr sz="6301" kern="1200">
          <a:solidFill>
            <a:schemeClr val="tx1"/>
          </a:solidFill>
          <a:latin typeface="+mn-lt"/>
          <a:ea typeface="+mn-ea"/>
          <a:cs typeface="+mn-cs"/>
        </a:defRPr>
      </a:lvl3pPr>
      <a:lvl4pPr marL="5040739"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4pPr>
      <a:lvl5pPr marL="6480947"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5pPr>
      <a:lvl6pPr marL="7921158"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6pPr>
      <a:lvl7pPr marL="9361368"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7pPr>
      <a:lvl8pPr marL="10801582"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8pPr>
      <a:lvl9pPr marL="12241790"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421" rtl="0" eaLnBrk="1" latinLnBrk="0" hangingPunct="1">
        <a:defRPr sz="5670" kern="1200">
          <a:solidFill>
            <a:schemeClr val="tx1"/>
          </a:solidFill>
          <a:latin typeface="+mn-lt"/>
          <a:ea typeface="+mn-ea"/>
          <a:cs typeface="+mn-cs"/>
        </a:defRPr>
      </a:lvl1pPr>
      <a:lvl2pPr marL="1440211" algn="l" defTabSz="2880421" rtl="0" eaLnBrk="1" latinLnBrk="0" hangingPunct="1">
        <a:defRPr sz="5670" kern="1200">
          <a:solidFill>
            <a:schemeClr val="tx1"/>
          </a:solidFill>
          <a:latin typeface="+mn-lt"/>
          <a:ea typeface="+mn-ea"/>
          <a:cs typeface="+mn-cs"/>
        </a:defRPr>
      </a:lvl2pPr>
      <a:lvl3pPr marL="2880421" algn="l" defTabSz="2880421" rtl="0" eaLnBrk="1" latinLnBrk="0" hangingPunct="1">
        <a:defRPr sz="5670" kern="1200">
          <a:solidFill>
            <a:schemeClr val="tx1"/>
          </a:solidFill>
          <a:latin typeface="+mn-lt"/>
          <a:ea typeface="+mn-ea"/>
          <a:cs typeface="+mn-cs"/>
        </a:defRPr>
      </a:lvl3pPr>
      <a:lvl4pPr marL="4320630" algn="l" defTabSz="2880421" rtl="0" eaLnBrk="1" latinLnBrk="0" hangingPunct="1">
        <a:defRPr sz="5670" kern="1200">
          <a:solidFill>
            <a:schemeClr val="tx1"/>
          </a:solidFill>
          <a:latin typeface="+mn-lt"/>
          <a:ea typeface="+mn-ea"/>
          <a:cs typeface="+mn-cs"/>
        </a:defRPr>
      </a:lvl4pPr>
      <a:lvl5pPr marL="5760843" algn="l" defTabSz="2880421" rtl="0" eaLnBrk="1" latinLnBrk="0" hangingPunct="1">
        <a:defRPr sz="5670" kern="1200">
          <a:solidFill>
            <a:schemeClr val="tx1"/>
          </a:solidFill>
          <a:latin typeface="+mn-lt"/>
          <a:ea typeface="+mn-ea"/>
          <a:cs typeface="+mn-cs"/>
        </a:defRPr>
      </a:lvl5pPr>
      <a:lvl6pPr marL="7201054" algn="l" defTabSz="2880421" rtl="0" eaLnBrk="1" latinLnBrk="0" hangingPunct="1">
        <a:defRPr sz="5670" kern="1200">
          <a:solidFill>
            <a:schemeClr val="tx1"/>
          </a:solidFill>
          <a:latin typeface="+mn-lt"/>
          <a:ea typeface="+mn-ea"/>
          <a:cs typeface="+mn-cs"/>
        </a:defRPr>
      </a:lvl6pPr>
      <a:lvl7pPr marL="8641264" algn="l" defTabSz="2880421" rtl="0" eaLnBrk="1" latinLnBrk="0" hangingPunct="1">
        <a:defRPr sz="5670" kern="1200">
          <a:solidFill>
            <a:schemeClr val="tx1"/>
          </a:solidFill>
          <a:latin typeface="+mn-lt"/>
          <a:ea typeface="+mn-ea"/>
          <a:cs typeface="+mn-cs"/>
        </a:defRPr>
      </a:lvl7pPr>
      <a:lvl8pPr marL="10081473" algn="l" defTabSz="2880421" rtl="0" eaLnBrk="1" latinLnBrk="0" hangingPunct="1">
        <a:defRPr sz="5670" kern="1200">
          <a:solidFill>
            <a:schemeClr val="tx1"/>
          </a:solidFill>
          <a:latin typeface="+mn-lt"/>
          <a:ea typeface="+mn-ea"/>
          <a:cs typeface="+mn-cs"/>
        </a:defRPr>
      </a:lvl8pPr>
      <a:lvl9pPr marL="11521686" algn="l" defTabSz="2880421" rtl="0" eaLnBrk="1" latinLnBrk="0" hangingPunct="1">
        <a:defRPr sz="567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0" userDrawn="1">
          <p15:clr>
            <a:srgbClr val="F26B43"/>
          </p15:clr>
        </p15:guide>
        <p15:guide id="2" pos="120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9CED3B-618B-D54D-87D0-A62D94FB28AB}"/>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t="4865" b="4867"/>
          <a:stretch/>
        </p:blipFill>
        <p:spPr>
          <a:xfrm>
            <a:off x="0" y="0"/>
            <a:ext cx="38404800" cy="36576000"/>
          </a:xfrm>
          <a:prstGeom prst="rect">
            <a:avLst/>
          </a:prstGeom>
        </p:spPr>
      </p:pic>
      <p:pic>
        <p:nvPicPr>
          <p:cNvPr id="8" name="Picture 7">
            <a:extLst>
              <a:ext uri="{FF2B5EF4-FFF2-40B4-BE49-F238E27FC236}">
                <a16:creationId xmlns:a16="http://schemas.microsoft.com/office/drawing/2014/main" id="{2FE49D25-3E0C-0340-82F4-2A7C3185DCEF}"/>
              </a:ext>
            </a:extLst>
          </p:cNvPr>
          <p:cNvPicPr>
            <a:picLocks noChangeAspect="1"/>
          </p:cNvPicPr>
          <p:nvPr userDrawn="1"/>
        </p:nvPicPr>
        <p:blipFill>
          <a:blip r:embed="rId4"/>
          <a:stretch>
            <a:fillRect/>
          </a:stretch>
        </p:blipFill>
        <p:spPr>
          <a:xfrm>
            <a:off x="29819601" y="974387"/>
            <a:ext cx="8005564" cy="2331522"/>
          </a:xfrm>
          <a:prstGeom prst="rect">
            <a:avLst/>
          </a:prstGeom>
        </p:spPr>
      </p:pic>
      <p:sp>
        <p:nvSpPr>
          <p:cNvPr id="12" name="object 18">
            <a:extLst>
              <a:ext uri="{FF2B5EF4-FFF2-40B4-BE49-F238E27FC236}">
                <a16:creationId xmlns:a16="http://schemas.microsoft.com/office/drawing/2014/main" id="{E0F91041-E006-9342-91DD-5948012FF89E}"/>
              </a:ext>
            </a:extLst>
          </p:cNvPr>
          <p:cNvSpPr txBox="1"/>
          <p:nvPr userDrawn="1"/>
        </p:nvSpPr>
        <p:spPr>
          <a:xfrm>
            <a:off x="631555" y="35801820"/>
            <a:ext cx="2156946" cy="374101"/>
          </a:xfrm>
          <a:prstGeom prst="rect">
            <a:avLst/>
          </a:prstGeom>
        </p:spPr>
        <p:txBody>
          <a:bodyPr vert="horz" wrap="square" lIns="0" tIns="46506" rIns="0" bIns="0" rtlCol="0">
            <a:spAutoFit/>
          </a:bodyPr>
          <a:lstStyle/>
          <a:p>
            <a:pPr marL="30006">
              <a:lnSpc>
                <a:spcPct val="100000"/>
              </a:lnSpc>
              <a:spcBef>
                <a:spcPts val="3319"/>
              </a:spcBef>
            </a:pPr>
            <a:r>
              <a:rPr sz="2126" b="1" i="0" spc="-12" dirty="0" err="1">
                <a:latin typeface="Arial" panose="020B0604020202020204" pitchFamily="34" charset="0"/>
                <a:cs typeface="Arial" panose="020B0604020202020204" pitchFamily="34" charset="0"/>
              </a:rPr>
              <a:t>www.nasa.gov</a:t>
            </a:r>
            <a:endParaRPr sz="2126"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349081"/>
      </p:ext>
    </p:extLst>
  </p:cSld>
  <p:clrMap bg1="lt1" tx1="dk1" bg2="lt2" tx2="dk2" accent1="accent1" accent2="accent2" accent3="accent3" accent4="accent4" accent5="accent5" accent6="accent6" hlink="hlink" folHlink="folHlink"/>
  <p:sldLayoutIdLst>
    <p:sldLayoutId id="2147484216" r:id="rId1"/>
  </p:sldLayoutIdLst>
  <p:hf hdr="0" ftr="0"/>
  <p:txStyles>
    <p:titleStyle>
      <a:lvl1pPr algn="l" defTabSz="2880421" rtl="0" eaLnBrk="1" latinLnBrk="0" hangingPunct="1">
        <a:lnSpc>
          <a:spcPct val="90000"/>
        </a:lnSpc>
        <a:spcBef>
          <a:spcPct val="0"/>
        </a:spcBef>
        <a:buNone/>
        <a:defRPr sz="13861" kern="1200">
          <a:solidFill>
            <a:schemeClr val="tx1"/>
          </a:solidFill>
          <a:latin typeface="+mj-lt"/>
          <a:ea typeface="+mj-ea"/>
          <a:cs typeface="+mj-cs"/>
        </a:defRPr>
      </a:lvl1pPr>
    </p:titleStyle>
    <p:bodyStyle>
      <a:lvl1pPr marL="720104" indent="-720104" algn="l" defTabSz="2880421" rtl="0" eaLnBrk="1" latinLnBrk="0" hangingPunct="1">
        <a:lnSpc>
          <a:spcPct val="90000"/>
        </a:lnSpc>
        <a:spcBef>
          <a:spcPts val="3149"/>
        </a:spcBef>
        <a:buFont typeface="Arial" panose="020B0604020202020204" pitchFamily="34" charset="0"/>
        <a:buChar char="•"/>
        <a:defRPr sz="8819" kern="1200">
          <a:solidFill>
            <a:schemeClr val="tx1"/>
          </a:solidFill>
          <a:latin typeface="+mn-lt"/>
          <a:ea typeface="+mn-ea"/>
          <a:cs typeface="+mn-cs"/>
        </a:defRPr>
      </a:lvl1pPr>
      <a:lvl2pPr marL="2160315" indent="-720104" algn="l" defTabSz="2880421" rtl="0" eaLnBrk="1" latinLnBrk="0" hangingPunct="1">
        <a:lnSpc>
          <a:spcPct val="90000"/>
        </a:lnSpc>
        <a:spcBef>
          <a:spcPts val="1576"/>
        </a:spcBef>
        <a:buFont typeface="Arial" panose="020B0604020202020204" pitchFamily="34" charset="0"/>
        <a:buChar char="•"/>
        <a:defRPr sz="7560" kern="1200">
          <a:solidFill>
            <a:schemeClr val="tx1"/>
          </a:solidFill>
          <a:latin typeface="+mn-lt"/>
          <a:ea typeface="+mn-ea"/>
          <a:cs typeface="+mn-cs"/>
        </a:defRPr>
      </a:lvl2pPr>
      <a:lvl3pPr marL="3600526" indent="-720104" algn="l" defTabSz="2880421" rtl="0" eaLnBrk="1" latinLnBrk="0" hangingPunct="1">
        <a:lnSpc>
          <a:spcPct val="90000"/>
        </a:lnSpc>
        <a:spcBef>
          <a:spcPts val="1576"/>
        </a:spcBef>
        <a:buFont typeface="Arial" panose="020B0604020202020204" pitchFamily="34" charset="0"/>
        <a:buChar char="•"/>
        <a:defRPr sz="6301" kern="1200">
          <a:solidFill>
            <a:schemeClr val="tx1"/>
          </a:solidFill>
          <a:latin typeface="+mn-lt"/>
          <a:ea typeface="+mn-ea"/>
          <a:cs typeface="+mn-cs"/>
        </a:defRPr>
      </a:lvl3pPr>
      <a:lvl4pPr marL="5040739"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4pPr>
      <a:lvl5pPr marL="6480947"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5pPr>
      <a:lvl6pPr marL="7921158"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6pPr>
      <a:lvl7pPr marL="9361368"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7pPr>
      <a:lvl8pPr marL="10801582"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8pPr>
      <a:lvl9pPr marL="12241790" indent="-720104" algn="l" defTabSz="2880421" rtl="0" eaLnBrk="1" latinLnBrk="0" hangingPunct="1">
        <a:lnSpc>
          <a:spcPct val="90000"/>
        </a:lnSpc>
        <a:spcBef>
          <a:spcPts val="1576"/>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421" rtl="0" eaLnBrk="1" latinLnBrk="0" hangingPunct="1">
        <a:defRPr sz="5670" kern="1200">
          <a:solidFill>
            <a:schemeClr val="tx1"/>
          </a:solidFill>
          <a:latin typeface="+mn-lt"/>
          <a:ea typeface="+mn-ea"/>
          <a:cs typeface="+mn-cs"/>
        </a:defRPr>
      </a:lvl1pPr>
      <a:lvl2pPr marL="1440211" algn="l" defTabSz="2880421" rtl="0" eaLnBrk="1" latinLnBrk="0" hangingPunct="1">
        <a:defRPr sz="5670" kern="1200">
          <a:solidFill>
            <a:schemeClr val="tx1"/>
          </a:solidFill>
          <a:latin typeface="+mn-lt"/>
          <a:ea typeface="+mn-ea"/>
          <a:cs typeface="+mn-cs"/>
        </a:defRPr>
      </a:lvl2pPr>
      <a:lvl3pPr marL="2880421" algn="l" defTabSz="2880421" rtl="0" eaLnBrk="1" latinLnBrk="0" hangingPunct="1">
        <a:defRPr sz="5670" kern="1200">
          <a:solidFill>
            <a:schemeClr val="tx1"/>
          </a:solidFill>
          <a:latin typeface="+mn-lt"/>
          <a:ea typeface="+mn-ea"/>
          <a:cs typeface="+mn-cs"/>
        </a:defRPr>
      </a:lvl3pPr>
      <a:lvl4pPr marL="4320630" algn="l" defTabSz="2880421" rtl="0" eaLnBrk="1" latinLnBrk="0" hangingPunct="1">
        <a:defRPr sz="5670" kern="1200">
          <a:solidFill>
            <a:schemeClr val="tx1"/>
          </a:solidFill>
          <a:latin typeface="+mn-lt"/>
          <a:ea typeface="+mn-ea"/>
          <a:cs typeface="+mn-cs"/>
        </a:defRPr>
      </a:lvl4pPr>
      <a:lvl5pPr marL="5760843" algn="l" defTabSz="2880421" rtl="0" eaLnBrk="1" latinLnBrk="0" hangingPunct="1">
        <a:defRPr sz="5670" kern="1200">
          <a:solidFill>
            <a:schemeClr val="tx1"/>
          </a:solidFill>
          <a:latin typeface="+mn-lt"/>
          <a:ea typeface="+mn-ea"/>
          <a:cs typeface="+mn-cs"/>
        </a:defRPr>
      </a:lvl5pPr>
      <a:lvl6pPr marL="7201054" algn="l" defTabSz="2880421" rtl="0" eaLnBrk="1" latinLnBrk="0" hangingPunct="1">
        <a:defRPr sz="5670" kern="1200">
          <a:solidFill>
            <a:schemeClr val="tx1"/>
          </a:solidFill>
          <a:latin typeface="+mn-lt"/>
          <a:ea typeface="+mn-ea"/>
          <a:cs typeface="+mn-cs"/>
        </a:defRPr>
      </a:lvl6pPr>
      <a:lvl7pPr marL="8641264" algn="l" defTabSz="2880421" rtl="0" eaLnBrk="1" latinLnBrk="0" hangingPunct="1">
        <a:defRPr sz="5670" kern="1200">
          <a:solidFill>
            <a:schemeClr val="tx1"/>
          </a:solidFill>
          <a:latin typeface="+mn-lt"/>
          <a:ea typeface="+mn-ea"/>
          <a:cs typeface="+mn-cs"/>
        </a:defRPr>
      </a:lvl7pPr>
      <a:lvl8pPr marL="10081473" algn="l" defTabSz="2880421" rtl="0" eaLnBrk="1" latinLnBrk="0" hangingPunct="1">
        <a:defRPr sz="5670" kern="1200">
          <a:solidFill>
            <a:schemeClr val="tx1"/>
          </a:solidFill>
          <a:latin typeface="+mn-lt"/>
          <a:ea typeface="+mn-ea"/>
          <a:cs typeface="+mn-cs"/>
        </a:defRPr>
      </a:lvl8pPr>
      <a:lvl9pPr marL="11521686" algn="l" defTabSz="2880421" rtl="0" eaLnBrk="1" latinLnBrk="0" hangingPunct="1">
        <a:defRPr sz="567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0">
          <p15:clr>
            <a:srgbClr val="F26B43"/>
          </p15:clr>
        </p15:guide>
        <p15:guide id="2" pos="1209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9A81327-A694-1945-A309-F7C9F3CDBFF9}"/>
              </a:ext>
            </a:extLst>
          </p:cNvPr>
          <p:cNvSpPr txBox="1"/>
          <p:nvPr/>
        </p:nvSpPr>
        <p:spPr>
          <a:xfrm>
            <a:off x="9494519" y="7298321"/>
            <a:ext cx="0" cy="0"/>
          </a:xfrm>
          <a:prstGeom prst="rect">
            <a:avLst/>
          </a:prstGeom>
        </p:spPr>
        <p:txBody>
          <a:bodyPr wrap="none" rtlCol="0">
            <a:noAutofit/>
          </a:bodyPr>
          <a:lstStyle/>
          <a:p>
            <a:pPr algn="l"/>
            <a:endParaRPr lang="en-US" sz="9450" b="1"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1ADC341-0A58-4746-8D11-8F5B3C173649}"/>
              </a:ext>
            </a:extLst>
          </p:cNvPr>
          <p:cNvSpPr txBox="1"/>
          <p:nvPr/>
        </p:nvSpPr>
        <p:spPr>
          <a:xfrm>
            <a:off x="2286000" y="1047710"/>
            <a:ext cx="27736800" cy="4390291"/>
          </a:xfrm>
          <a:prstGeom prst="rect">
            <a:avLst/>
          </a:prstGeom>
        </p:spPr>
        <p:txBody>
          <a:bodyPr wrap="square" rtlCol="0">
            <a:noAutofit/>
          </a:bodyPr>
          <a:lstStyle/>
          <a:p>
            <a:pPr algn="ctr"/>
            <a:r>
              <a:rPr lang="en-US" sz="8800" b="1" cap="all" baseline="0" dirty="0">
                <a:solidFill>
                  <a:schemeClr val="tx1"/>
                </a:solidFill>
                <a:latin typeface="Calibri" panose="020F0502020204030204" pitchFamily="34" charset="0"/>
                <a:cs typeface="Calibri" panose="020F0502020204030204" pitchFamily="34" charset="0"/>
              </a:rPr>
              <a:t>NASA GRC Solar Cell characterization Facilities</a:t>
            </a:r>
            <a:endParaRPr lang="en-US" sz="4400" b="1" cap="all" baseline="0" dirty="0">
              <a:solidFill>
                <a:schemeClr val="tx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BCC622F-ECA0-4B79-A68C-B2DF77065C6C}"/>
              </a:ext>
            </a:extLst>
          </p:cNvPr>
          <p:cNvSpPr txBox="1"/>
          <p:nvPr/>
        </p:nvSpPr>
        <p:spPr>
          <a:xfrm>
            <a:off x="3176542" y="3189156"/>
            <a:ext cx="28733471" cy="1702899"/>
          </a:xfrm>
          <a:prstGeom prst="rect">
            <a:avLst/>
          </a:prstGeom>
        </p:spPr>
        <p:txBody>
          <a:bodyPr wrap="square" rtlCol="0">
            <a:noAutofit/>
          </a:bodyPr>
          <a:lstStyle/>
          <a:p>
            <a:pPr algn="ctr"/>
            <a:r>
              <a:rPr lang="en-US" sz="6000" b="1" dirty="0">
                <a:solidFill>
                  <a:schemeClr val="tx1"/>
                </a:solidFill>
                <a:latin typeface="Calibri" panose="020F0502020204030204" pitchFamily="34" charset="0"/>
                <a:cs typeface="Calibri" panose="020F0502020204030204" pitchFamily="34" charset="0"/>
              </a:rPr>
              <a:t>Jeremiah Sims</a:t>
            </a:r>
          </a:p>
          <a:p>
            <a:pPr algn="ctr"/>
            <a:r>
              <a:rPr lang="en-US" sz="6000" b="1" baseline="0" dirty="0">
                <a:latin typeface="Calibri" panose="020F0502020204030204" pitchFamily="34" charset="0"/>
                <a:cs typeface="Calibri" panose="020F0502020204030204" pitchFamily="34" charset="0"/>
              </a:rPr>
              <a:t>Photovoltaics and Electrochemical Systems Branch, NASA Glenn Research </a:t>
            </a:r>
            <a:r>
              <a:rPr lang="en-US" sz="6000" b="1" dirty="0">
                <a:latin typeface="Calibri" panose="020F0502020204030204" pitchFamily="34" charset="0"/>
                <a:cs typeface="Calibri" panose="020F0502020204030204" pitchFamily="34" charset="0"/>
              </a:rPr>
              <a:t>Center, Cleveland, Ohio, USA, 44106</a:t>
            </a:r>
            <a:endParaRPr lang="en-US" sz="4400" b="1" dirty="0">
              <a:solidFill>
                <a:schemeClr val="tx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DB4671D-9725-42F8-9DC9-C6C68E7BF8C9}"/>
              </a:ext>
            </a:extLst>
          </p:cNvPr>
          <p:cNvSpPr txBox="1"/>
          <p:nvPr/>
        </p:nvSpPr>
        <p:spPr>
          <a:xfrm>
            <a:off x="1010529" y="6851894"/>
            <a:ext cx="5667375" cy="923330"/>
          </a:xfrm>
          <a:prstGeom prst="rect">
            <a:avLst/>
          </a:prstGeom>
          <a:noFill/>
        </p:spPr>
        <p:txBody>
          <a:bodyPr wrap="square">
            <a:spAutoFit/>
          </a:bodyPr>
          <a:lstStyle/>
          <a:p>
            <a:r>
              <a:rPr lang="en-US" sz="5400" b="1" cap="all" dirty="0">
                <a:latin typeface="Calibri" panose="020F0502020204030204" pitchFamily="34" charset="0"/>
                <a:cs typeface="Calibri" panose="020F0502020204030204" pitchFamily="34" charset="0"/>
              </a:rPr>
              <a:t>Abstract</a:t>
            </a:r>
            <a:endParaRPr lang="en-US"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C85B0D4-90C0-4466-AB8F-045435DA2263}"/>
              </a:ext>
            </a:extLst>
          </p:cNvPr>
          <p:cNvSpPr txBox="1"/>
          <p:nvPr/>
        </p:nvSpPr>
        <p:spPr>
          <a:xfrm>
            <a:off x="1010529" y="7673355"/>
            <a:ext cx="11524370" cy="5289947"/>
          </a:xfrm>
          <a:prstGeom prst="rect">
            <a:avLst/>
          </a:prstGeom>
        </p:spPr>
        <p:txBody>
          <a:bodyPr wrap="square" rtlCol="0">
            <a:noAutofit/>
          </a:bodyPr>
          <a:lstStyle/>
          <a:p>
            <a:pPr algn="just"/>
            <a:r>
              <a:rPr lang="en-US" sz="4400" dirty="0">
                <a:latin typeface="Calibri" panose="020F0502020204030204" pitchFamily="34" charset="0"/>
                <a:cs typeface="Calibri" panose="020F0502020204030204" pitchFamily="34" charset="0"/>
              </a:rPr>
              <a:t>NASA GRC maintains various equipment to calibrate and characterize photovoltaic cells at Air Mass Zero (AM0) standards and in simulated space environments. These characterization facilities are critical to developing and advancing solar cell technologies, allowing advancements in a wide variety of NASA projects (Artemis, Lunar Gateway, Human Landing System, etc.).</a:t>
            </a:r>
          </a:p>
        </p:txBody>
      </p:sp>
      <p:pic>
        <p:nvPicPr>
          <p:cNvPr id="17" name="Picture 16">
            <a:extLst>
              <a:ext uri="{FF2B5EF4-FFF2-40B4-BE49-F238E27FC236}">
                <a16:creationId xmlns:a16="http://schemas.microsoft.com/office/drawing/2014/main" id="{FBCE79B5-BE64-4D01-BA7D-B1D1F8FEC2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673" b="4687"/>
          <a:stretch/>
        </p:blipFill>
        <p:spPr>
          <a:xfrm rot="5400000">
            <a:off x="-451829" y="24339162"/>
            <a:ext cx="8924819" cy="6000104"/>
          </a:xfrm>
          <a:prstGeom prst="rect">
            <a:avLst/>
          </a:prstGeom>
        </p:spPr>
      </p:pic>
      <p:sp>
        <p:nvSpPr>
          <p:cNvPr id="18" name="TextBox 17">
            <a:extLst>
              <a:ext uri="{FF2B5EF4-FFF2-40B4-BE49-F238E27FC236}">
                <a16:creationId xmlns:a16="http://schemas.microsoft.com/office/drawing/2014/main" id="{DFDC3F5C-D467-426A-A924-46ACB8F42CC1}"/>
              </a:ext>
            </a:extLst>
          </p:cNvPr>
          <p:cNvSpPr txBox="1"/>
          <p:nvPr/>
        </p:nvSpPr>
        <p:spPr>
          <a:xfrm>
            <a:off x="1710028" y="22021800"/>
            <a:ext cx="9922934" cy="1905000"/>
          </a:xfrm>
          <a:prstGeom prst="rect">
            <a:avLst/>
          </a:prstGeom>
        </p:spPr>
        <p:txBody>
          <a:bodyPr wrap="square" rtlCol="0">
            <a:noAutofit/>
          </a:bodyPr>
          <a:lstStyle/>
          <a:p>
            <a:pPr algn="l"/>
            <a:endParaRPr lang="en-US" sz="44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B12CA04E-1401-4562-88DD-33143E85B413}"/>
              </a:ext>
            </a:extLst>
          </p:cNvPr>
          <p:cNvSpPr txBox="1"/>
          <p:nvPr/>
        </p:nvSpPr>
        <p:spPr>
          <a:xfrm>
            <a:off x="1010529" y="14901835"/>
            <a:ext cx="10772308" cy="923330"/>
          </a:xfrm>
          <a:prstGeom prst="rect">
            <a:avLst/>
          </a:prstGeom>
          <a:noFill/>
        </p:spPr>
        <p:txBody>
          <a:bodyPr wrap="square">
            <a:spAutoFit/>
          </a:bodyPr>
          <a:lstStyle/>
          <a:p>
            <a:r>
              <a:rPr lang="en-US" sz="5400" b="1" cap="all" dirty="0">
                <a:latin typeface="Calibri" panose="020F0502020204030204" pitchFamily="34" charset="0"/>
                <a:cs typeface="Calibri" panose="020F0502020204030204" pitchFamily="34" charset="0"/>
              </a:rPr>
              <a:t>Xenon-based Solar Simulators</a:t>
            </a:r>
            <a:endParaRPr lang="en-US" sz="54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15D3C50-F43F-442F-A946-3BC7A305959C}"/>
              </a:ext>
            </a:extLst>
          </p:cNvPr>
          <p:cNvSpPr txBox="1"/>
          <p:nvPr/>
        </p:nvSpPr>
        <p:spPr>
          <a:xfrm>
            <a:off x="1010529" y="15722130"/>
            <a:ext cx="11524371" cy="7154673"/>
          </a:xfrm>
          <a:prstGeom prst="rect">
            <a:avLst/>
          </a:prstGeom>
        </p:spPr>
        <p:txBody>
          <a:bodyPr wrap="square" rtlCol="0">
            <a:noAutofit/>
          </a:bodyPr>
          <a:lstStyle/>
          <a:p>
            <a:pPr algn="just"/>
            <a:r>
              <a:rPr lang="en-US" sz="4400" dirty="0">
                <a:latin typeface="Calibri" panose="020F0502020204030204" pitchFamily="34" charset="0"/>
                <a:cs typeface="Calibri" panose="020F0502020204030204" pitchFamily="34" charset="0"/>
              </a:rPr>
              <a:t>Solar simulators are ground systems that utilize a combination of various light sources to  replicate the irradiance of the sun. NASA GRC houses two X-25 (Xenon-based) solar simulators used for small-area AM0 testing. One X-25 utilizes two additional Tungsten light sources that improve the fidelity of the spectral output. Lastly, each X-25 is retrofitted with to a vacuum chamber to allow for AM0 temperature coefficient and thermal balance testing.</a:t>
            </a:r>
          </a:p>
        </p:txBody>
      </p:sp>
      <p:sp>
        <p:nvSpPr>
          <p:cNvPr id="21" name="TextBox 20">
            <a:extLst>
              <a:ext uri="{FF2B5EF4-FFF2-40B4-BE49-F238E27FC236}">
                <a16:creationId xmlns:a16="http://schemas.microsoft.com/office/drawing/2014/main" id="{1E02C522-41F9-4771-BF81-E8C8A9E9A48F}"/>
              </a:ext>
            </a:extLst>
          </p:cNvPr>
          <p:cNvSpPr txBox="1"/>
          <p:nvPr/>
        </p:nvSpPr>
        <p:spPr>
          <a:xfrm>
            <a:off x="14191899" y="16516846"/>
            <a:ext cx="11118510" cy="923330"/>
          </a:xfrm>
          <a:prstGeom prst="rect">
            <a:avLst/>
          </a:prstGeom>
          <a:noFill/>
        </p:spPr>
        <p:txBody>
          <a:bodyPr wrap="square">
            <a:spAutoFit/>
          </a:bodyPr>
          <a:lstStyle/>
          <a:p>
            <a:r>
              <a:rPr lang="en-US" sz="5400" b="1" cap="all" dirty="0">
                <a:latin typeface="Calibri" panose="020F0502020204030204" pitchFamily="34" charset="0"/>
                <a:cs typeface="Calibri" panose="020F0502020204030204" pitchFamily="34" charset="0"/>
              </a:rPr>
              <a:t>LED-Based Solar Simulators</a:t>
            </a:r>
            <a:endParaRPr lang="en-US"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243D39A4-970C-4FD9-B905-0930279B39C7}"/>
              </a:ext>
            </a:extLst>
          </p:cNvPr>
          <p:cNvSpPr txBox="1"/>
          <p:nvPr/>
        </p:nvSpPr>
        <p:spPr>
          <a:xfrm>
            <a:off x="14144979" y="17453385"/>
            <a:ext cx="11118509" cy="5118831"/>
          </a:xfrm>
          <a:prstGeom prst="rect">
            <a:avLst/>
          </a:prstGeom>
        </p:spPr>
        <p:txBody>
          <a:bodyPr wrap="square" rtlCol="0">
            <a:noAutofit/>
          </a:bodyPr>
          <a:lstStyle/>
          <a:p>
            <a:pPr algn="just"/>
            <a:r>
              <a:rPr lang="en-US" sz="4400" dirty="0">
                <a:latin typeface="Calibri" panose="020F0502020204030204" pitchFamily="34" charset="0"/>
                <a:cs typeface="Calibri" panose="020F0502020204030204" pitchFamily="34" charset="0"/>
              </a:rPr>
              <a:t>NASA GRC also houses two LED-based solar simulators, Angstrom Designs’ pLEDss and G2V’s </a:t>
            </a:r>
            <a:r>
              <a:rPr lang="en-US" sz="4400" dirty="0" err="1">
                <a:latin typeface="Calibri" panose="020F0502020204030204" pitchFamily="34" charset="0"/>
                <a:cs typeface="Calibri" panose="020F0502020204030204" pitchFamily="34" charset="0"/>
              </a:rPr>
              <a:t>Sunbrick</a:t>
            </a:r>
            <a:r>
              <a:rPr lang="en-US" sz="4400" dirty="0">
                <a:latin typeface="Calibri" panose="020F0502020204030204" pitchFamily="34" charset="0"/>
                <a:cs typeface="Calibri" panose="020F0502020204030204" pitchFamily="34" charset="0"/>
              </a:rPr>
              <a:t>. LED-based solar simulators are innovative tools for solar simulation due to a high degree of control in spectral flexibility and illumination sizing. pLEDss allows for large area solar simulation. G2V utilizes 36 channels of LEDs to allow tunable spectra over a small area.</a:t>
            </a:r>
          </a:p>
        </p:txBody>
      </p:sp>
      <p:sp>
        <p:nvSpPr>
          <p:cNvPr id="23" name="TextBox 22">
            <a:extLst>
              <a:ext uri="{FF2B5EF4-FFF2-40B4-BE49-F238E27FC236}">
                <a16:creationId xmlns:a16="http://schemas.microsoft.com/office/drawing/2014/main" id="{8B61995D-9718-45E6-94BA-A9753A4836B7}"/>
              </a:ext>
            </a:extLst>
          </p:cNvPr>
          <p:cNvSpPr txBox="1"/>
          <p:nvPr/>
        </p:nvSpPr>
        <p:spPr>
          <a:xfrm>
            <a:off x="26331405" y="16379050"/>
            <a:ext cx="8571631" cy="923330"/>
          </a:xfrm>
          <a:prstGeom prst="rect">
            <a:avLst/>
          </a:prstGeom>
          <a:noFill/>
        </p:spPr>
        <p:txBody>
          <a:bodyPr wrap="square">
            <a:spAutoFit/>
          </a:bodyPr>
          <a:lstStyle/>
          <a:p>
            <a:r>
              <a:rPr lang="en-US" sz="5400" b="1" cap="all" dirty="0">
                <a:latin typeface="Calibri" panose="020F0502020204030204" pitchFamily="34" charset="0"/>
                <a:cs typeface="Calibri" panose="020F0502020204030204" pitchFamily="34" charset="0"/>
              </a:rPr>
              <a:t>High altitude platform</a:t>
            </a:r>
            <a:endParaRPr lang="en-US"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61B063F1-2FD8-4BA7-8F3C-C68A54D23F8D}"/>
              </a:ext>
            </a:extLst>
          </p:cNvPr>
          <p:cNvSpPr txBox="1"/>
          <p:nvPr/>
        </p:nvSpPr>
        <p:spPr>
          <a:xfrm>
            <a:off x="26331405" y="17297284"/>
            <a:ext cx="11389374" cy="5855874"/>
          </a:xfrm>
          <a:prstGeom prst="rect">
            <a:avLst/>
          </a:prstGeom>
        </p:spPr>
        <p:txBody>
          <a:bodyPr wrap="square" rtlCol="0">
            <a:noAutofit/>
          </a:bodyPr>
          <a:lstStyle/>
          <a:p>
            <a:pPr algn="just"/>
            <a:r>
              <a:rPr lang="en-US" sz="4400" dirty="0">
                <a:latin typeface="Calibri" panose="020F0502020204030204" pitchFamily="34" charset="0"/>
                <a:cs typeface="Calibri" panose="020F0502020204030204" pitchFamily="34" charset="0"/>
              </a:rPr>
              <a:t>NASA GRC collaborates with NASA AFRC to utilize the ER-2, a high altitude research plane that flies at 70,000 ft, to characterize solar cells in a near-space environment. These cells can then be used as primary standards. Primary standards are essential tools for performing calibration on ground system solar simulators. Availability to perform high altitude flights will be October 2023.</a:t>
            </a:r>
          </a:p>
          <a:p>
            <a:pPr algn="just"/>
            <a:endParaRPr lang="en-US" sz="44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24F63F6E-46CD-423B-B439-9D8CC67BA20B}"/>
              </a:ext>
            </a:extLst>
          </p:cNvPr>
          <p:cNvSpPr txBox="1"/>
          <p:nvPr/>
        </p:nvSpPr>
        <p:spPr>
          <a:xfrm>
            <a:off x="26215326" y="28447604"/>
            <a:ext cx="11389374" cy="4775596"/>
          </a:xfrm>
          <a:prstGeom prst="rect">
            <a:avLst/>
          </a:prstGeom>
        </p:spPr>
        <p:txBody>
          <a:bodyPr wrap="square" rtlCol="0">
            <a:noAutofit/>
          </a:bodyPr>
          <a:lstStyle/>
          <a:p>
            <a:pPr algn="just"/>
            <a:endParaRPr lang="en-US" sz="44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AD812B5-66E9-4BB2-A4B4-645F960B2461}"/>
              </a:ext>
            </a:extLst>
          </p:cNvPr>
          <p:cNvSpPr txBox="1"/>
          <p:nvPr/>
        </p:nvSpPr>
        <p:spPr>
          <a:xfrm>
            <a:off x="26215326" y="31228904"/>
            <a:ext cx="11389374" cy="4775596"/>
          </a:xfrm>
          <a:prstGeom prst="rect">
            <a:avLst/>
          </a:prstGeom>
        </p:spPr>
        <p:txBody>
          <a:bodyPr wrap="square" rtlCol="0">
            <a:noAutofit/>
          </a:bodyPr>
          <a:lstStyle/>
          <a:p>
            <a:pPr algn="just"/>
            <a:endParaRPr lang="en-US" sz="4400"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424FDE69-0B9C-4033-9DA7-3D58A82D3C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73" r="10520"/>
          <a:stretch/>
        </p:blipFill>
        <p:spPr>
          <a:xfrm>
            <a:off x="7265413" y="22876806"/>
            <a:ext cx="5134490" cy="8924818"/>
          </a:xfrm>
          <a:prstGeom prst="rect">
            <a:avLst/>
          </a:prstGeom>
        </p:spPr>
      </p:pic>
      <p:sp>
        <p:nvSpPr>
          <p:cNvPr id="30" name="TextBox 29">
            <a:extLst>
              <a:ext uri="{FF2B5EF4-FFF2-40B4-BE49-F238E27FC236}">
                <a16:creationId xmlns:a16="http://schemas.microsoft.com/office/drawing/2014/main" id="{F8958962-7175-4EF7-B474-4BAEAC5AA595}"/>
              </a:ext>
            </a:extLst>
          </p:cNvPr>
          <p:cNvSpPr txBox="1"/>
          <p:nvPr/>
        </p:nvSpPr>
        <p:spPr>
          <a:xfrm>
            <a:off x="14221240" y="14083413"/>
            <a:ext cx="11270427" cy="1905000"/>
          </a:xfrm>
          <a:prstGeom prst="rect">
            <a:avLst/>
          </a:prstGeom>
        </p:spPr>
        <p:txBody>
          <a:bodyPr wrap="square" rtlCol="0">
            <a:noAutofit/>
          </a:bodyPr>
          <a:lstStyle/>
          <a:p>
            <a:pPr algn="l"/>
            <a:r>
              <a:rPr lang="en-US" sz="4000" i="1" dirty="0">
                <a:latin typeface="Calibri" panose="020F0502020204030204" pitchFamily="34" charset="0"/>
                <a:cs typeface="Calibri" panose="020F0502020204030204" pitchFamily="34" charset="0"/>
              </a:rPr>
              <a:t>NASA GRC’s second X-25 retrofitted to a medium size vacuum chamber to perform thermal balance testing down to -180</a:t>
            </a:r>
            <a:r>
              <a:rPr kumimoji="0" lang="en-US" sz="4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t>
            </a:r>
            <a:r>
              <a:rPr lang="en-US" sz="4000" i="1" dirty="0">
                <a:latin typeface="Calibri" panose="020F0502020204030204" pitchFamily="34" charset="0"/>
                <a:cs typeface="Calibri" panose="020F0502020204030204" pitchFamily="34" charset="0"/>
              </a:rPr>
              <a:t>.</a:t>
            </a:r>
          </a:p>
        </p:txBody>
      </p:sp>
      <p:pic>
        <p:nvPicPr>
          <p:cNvPr id="31" name="Picture 30">
            <a:extLst>
              <a:ext uri="{FF2B5EF4-FFF2-40B4-BE49-F238E27FC236}">
                <a16:creationId xmlns:a16="http://schemas.microsoft.com/office/drawing/2014/main" id="{F62D7426-57FF-46C4-A466-74FFF89BC0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143" b="7195"/>
          <a:stretch/>
        </p:blipFill>
        <p:spPr>
          <a:xfrm>
            <a:off x="14221241" y="6851894"/>
            <a:ext cx="11270427" cy="7156322"/>
          </a:xfrm>
          <a:prstGeom prst="rect">
            <a:avLst/>
          </a:prstGeom>
        </p:spPr>
      </p:pic>
      <p:sp>
        <p:nvSpPr>
          <p:cNvPr id="32" name="TextBox 31">
            <a:extLst>
              <a:ext uri="{FF2B5EF4-FFF2-40B4-BE49-F238E27FC236}">
                <a16:creationId xmlns:a16="http://schemas.microsoft.com/office/drawing/2014/main" id="{E2C95F18-D8B7-4602-B9C6-9AB5968C20B4}"/>
              </a:ext>
            </a:extLst>
          </p:cNvPr>
          <p:cNvSpPr txBox="1"/>
          <p:nvPr/>
        </p:nvSpPr>
        <p:spPr>
          <a:xfrm>
            <a:off x="14985141" y="34011566"/>
            <a:ext cx="9438187" cy="1992934"/>
          </a:xfrm>
          <a:prstGeom prst="rect">
            <a:avLst/>
          </a:prstGeom>
        </p:spPr>
        <p:txBody>
          <a:bodyPr wrap="square" rtlCol="0">
            <a:noAutofit/>
          </a:bodyPr>
          <a:lstStyle/>
          <a:p>
            <a:r>
              <a:rPr lang="en-US" sz="4000" i="1" dirty="0">
                <a:latin typeface="Calibri" panose="020F0502020204030204" pitchFamily="34" charset="0"/>
                <a:cs typeface="Calibri" panose="020F0502020204030204" pitchFamily="34" charset="0"/>
              </a:rPr>
              <a:t>NASA GRC’s Programmable LED Solar Simulator, courtesy of Angstrom Designs.</a:t>
            </a:r>
          </a:p>
        </p:txBody>
      </p:sp>
      <p:sp>
        <p:nvSpPr>
          <p:cNvPr id="34" name="TextBox 33">
            <a:extLst>
              <a:ext uri="{FF2B5EF4-FFF2-40B4-BE49-F238E27FC236}">
                <a16:creationId xmlns:a16="http://schemas.microsoft.com/office/drawing/2014/main" id="{241170CF-678C-42A9-8744-6E550A248C78}"/>
              </a:ext>
            </a:extLst>
          </p:cNvPr>
          <p:cNvSpPr txBox="1"/>
          <p:nvPr/>
        </p:nvSpPr>
        <p:spPr>
          <a:xfrm>
            <a:off x="1010528" y="31857819"/>
            <a:ext cx="11389375" cy="1905000"/>
          </a:xfrm>
          <a:prstGeom prst="rect">
            <a:avLst/>
          </a:prstGeom>
        </p:spPr>
        <p:txBody>
          <a:bodyPr wrap="square" rtlCol="0">
            <a:noAutofit/>
          </a:bodyPr>
          <a:lstStyle/>
          <a:p>
            <a:pPr algn="l"/>
            <a:r>
              <a:rPr lang="en-US" sz="4000" b="1" i="1" dirty="0">
                <a:latin typeface="Calibri" panose="020F0502020204030204" pitchFamily="34" charset="0"/>
                <a:cs typeface="Calibri" panose="020F0502020204030204" pitchFamily="34" charset="0"/>
              </a:rPr>
              <a:t>Left</a:t>
            </a:r>
            <a:r>
              <a:rPr lang="en-US" sz="4000" i="1" dirty="0">
                <a:latin typeface="Calibri" panose="020F0502020204030204" pitchFamily="34" charset="0"/>
                <a:cs typeface="Calibri" panose="020F0502020204030204" pitchFamily="34" charset="0"/>
              </a:rPr>
              <a:t>: Triple Source X-25 solar simulator. </a:t>
            </a:r>
            <a:br>
              <a:rPr lang="en-US" sz="4000" i="1" dirty="0">
                <a:latin typeface="Calibri" panose="020F0502020204030204" pitchFamily="34" charset="0"/>
                <a:cs typeface="Calibri" panose="020F0502020204030204" pitchFamily="34" charset="0"/>
              </a:rPr>
            </a:br>
            <a:r>
              <a:rPr lang="en-US" sz="4000" b="1" i="1" dirty="0">
                <a:latin typeface="Calibri" panose="020F0502020204030204" pitchFamily="34" charset="0"/>
                <a:cs typeface="Calibri" panose="020F0502020204030204" pitchFamily="34" charset="0"/>
              </a:rPr>
              <a:t>Right</a:t>
            </a:r>
            <a:r>
              <a:rPr lang="en-US" sz="4000" i="1" dirty="0">
                <a:latin typeface="Calibri" panose="020F0502020204030204" pitchFamily="34" charset="0"/>
                <a:cs typeface="Calibri" panose="020F0502020204030204" pitchFamily="34" charset="0"/>
              </a:rPr>
              <a:t>: Vacuum chamber designed for temp. coef. testing ranging from -150°C to 150°C.</a:t>
            </a:r>
          </a:p>
        </p:txBody>
      </p:sp>
      <p:pic>
        <p:nvPicPr>
          <p:cNvPr id="3" name="Picture 2" descr="A picture containing text, sky, outdoor, plane&#10;&#10;Description automatically generated">
            <a:extLst>
              <a:ext uri="{FF2B5EF4-FFF2-40B4-BE49-F238E27FC236}">
                <a16:creationId xmlns:a16="http://schemas.microsoft.com/office/drawing/2014/main" id="{7F689EA2-5256-471E-A57F-F9D4774F6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1404" y="23846072"/>
            <a:ext cx="11389374" cy="9111499"/>
          </a:xfrm>
          <a:prstGeom prst="rect">
            <a:avLst/>
          </a:prstGeom>
        </p:spPr>
      </p:pic>
      <p:sp>
        <p:nvSpPr>
          <p:cNvPr id="37" name="TextBox 36">
            <a:extLst>
              <a:ext uri="{FF2B5EF4-FFF2-40B4-BE49-F238E27FC236}">
                <a16:creationId xmlns:a16="http://schemas.microsoft.com/office/drawing/2014/main" id="{70D8C4BA-D52C-4B7D-88F1-0D09D1CBDDFD}"/>
              </a:ext>
            </a:extLst>
          </p:cNvPr>
          <p:cNvSpPr txBox="1"/>
          <p:nvPr/>
        </p:nvSpPr>
        <p:spPr>
          <a:xfrm>
            <a:off x="26331404" y="33054933"/>
            <a:ext cx="11389374" cy="707886"/>
          </a:xfrm>
          <a:prstGeom prst="rect">
            <a:avLst/>
          </a:prstGeom>
          <a:noFill/>
        </p:spPr>
        <p:txBody>
          <a:bodyPr wrap="square">
            <a:spAutoFit/>
          </a:bodyPr>
          <a:lstStyle/>
          <a:p>
            <a:pPr marL="0" marR="0" lvl="0" indent="0" algn="l" defTabSz="1349017" rtl="0" eaLnBrk="1" fontAlgn="auto" latinLnBrk="0" hangingPunct="1">
              <a:lnSpc>
                <a:spcPct val="100000"/>
              </a:lnSpc>
              <a:spcBef>
                <a:spcPts val="0"/>
              </a:spcBef>
              <a:spcAft>
                <a:spcPts val="0"/>
              </a:spcAft>
              <a:buClrTx/>
              <a:buSzTx/>
              <a:buFontTx/>
              <a:buNone/>
              <a:tabLst/>
              <a:defRPr/>
            </a:pPr>
            <a:r>
              <a:rPr kumimoji="0" lang="en-US" sz="400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NASA’s ER-2 plane, a high altitude research platform</a:t>
            </a:r>
            <a:endParaRPr lang="en-US" sz="4000" i="1" dirty="0">
              <a:solidFill>
                <a:prstClr val="black"/>
              </a:solidFill>
              <a:latin typeface="Calibri" panose="020F0502020204030204" pitchFamily="34" charset="0"/>
              <a:cs typeface="Calibri" panose="020F0502020204030204" pitchFamily="34" charset="0"/>
            </a:endParaRPr>
          </a:p>
        </p:txBody>
      </p:sp>
      <p:pic>
        <p:nvPicPr>
          <p:cNvPr id="8" name="Picture 7" descr="A picture containing indoor, wall, floor&#10;&#10;Description automatically generated">
            <a:extLst>
              <a:ext uri="{FF2B5EF4-FFF2-40B4-BE49-F238E27FC236}">
                <a16:creationId xmlns:a16="http://schemas.microsoft.com/office/drawing/2014/main" id="{62392E41-E038-4037-B49A-CBCC13AD4F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066" r="10877"/>
          <a:stretch/>
        </p:blipFill>
        <p:spPr>
          <a:xfrm>
            <a:off x="32870209" y="6851894"/>
            <a:ext cx="4734491" cy="8087177"/>
          </a:xfrm>
          <a:prstGeom prst="rect">
            <a:avLst/>
          </a:prstGeom>
        </p:spPr>
      </p:pic>
      <p:sp>
        <p:nvSpPr>
          <p:cNvPr id="38" name="TextBox 37">
            <a:extLst>
              <a:ext uri="{FF2B5EF4-FFF2-40B4-BE49-F238E27FC236}">
                <a16:creationId xmlns:a16="http://schemas.microsoft.com/office/drawing/2014/main" id="{7D0F6E76-8304-4641-849C-3789E2109F32}"/>
              </a:ext>
            </a:extLst>
          </p:cNvPr>
          <p:cNvSpPr txBox="1"/>
          <p:nvPr/>
        </p:nvSpPr>
        <p:spPr>
          <a:xfrm>
            <a:off x="26331404" y="12934990"/>
            <a:ext cx="6285854" cy="2554545"/>
          </a:xfrm>
          <a:prstGeom prst="rect">
            <a:avLst/>
          </a:prstGeom>
          <a:noFill/>
        </p:spPr>
        <p:txBody>
          <a:bodyPr wrap="square">
            <a:spAutoFit/>
          </a:bodyPr>
          <a:lstStyle/>
          <a:p>
            <a:pPr algn="l"/>
            <a:r>
              <a:rPr lang="en-US" sz="4000" b="1" i="1" dirty="0">
                <a:latin typeface="Calibri" panose="020F0502020204030204" pitchFamily="34" charset="0"/>
                <a:cs typeface="Calibri" panose="020F0502020204030204" pitchFamily="34" charset="0"/>
              </a:rPr>
              <a:t>Right:</a:t>
            </a:r>
            <a:r>
              <a:rPr lang="en-US" sz="4000" i="1" dirty="0">
                <a:latin typeface="Calibri" panose="020F0502020204030204" pitchFamily="34" charset="0"/>
                <a:cs typeface="Calibri" panose="020F0502020204030204" pitchFamily="34" charset="0"/>
              </a:rPr>
              <a:t> NASA GRC’s </a:t>
            </a:r>
            <a:r>
              <a:rPr lang="en-US" sz="4000" i="1" dirty="0" err="1">
                <a:latin typeface="Calibri" panose="020F0502020204030204" pitchFamily="34" charset="0"/>
                <a:cs typeface="Calibri" panose="020F0502020204030204" pitchFamily="34" charset="0"/>
              </a:rPr>
              <a:t>Sunbrick</a:t>
            </a:r>
            <a:r>
              <a:rPr lang="en-US" sz="4000" i="1" dirty="0">
                <a:latin typeface="Calibri" panose="020F0502020204030204" pitchFamily="34" charset="0"/>
                <a:cs typeface="Calibri" panose="020F0502020204030204" pitchFamily="34" charset="0"/>
              </a:rPr>
              <a:t> Solar Simulator, courtesy of G2V</a:t>
            </a:r>
            <a:endParaRPr lang="en-US" sz="4000" b="1" i="1" dirty="0">
              <a:latin typeface="Calibri" panose="020F0502020204030204" pitchFamily="34" charset="0"/>
              <a:cs typeface="Calibri" panose="020F0502020204030204" pitchFamily="34" charset="0"/>
            </a:endParaRPr>
          </a:p>
          <a:p>
            <a:pPr algn="l"/>
            <a:r>
              <a:rPr lang="en-US" sz="4000" b="1" i="1" dirty="0">
                <a:latin typeface="Calibri" panose="020F0502020204030204" pitchFamily="34" charset="0"/>
                <a:cs typeface="Calibri" panose="020F0502020204030204" pitchFamily="34" charset="0"/>
              </a:rPr>
              <a:t>Above: </a:t>
            </a:r>
            <a:r>
              <a:rPr lang="en-US" sz="4000" i="1" dirty="0">
                <a:latin typeface="Calibri" panose="020F0502020204030204" pitchFamily="34" charset="0"/>
                <a:cs typeface="Calibri" panose="020F0502020204030204" pitchFamily="34" charset="0"/>
              </a:rPr>
              <a:t>Active LEDs</a:t>
            </a:r>
          </a:p>
        </p:txBody>
      </p:sp>
      <p:pic>
        <p:nvPicPr>
          <p:cNvPr id="4" name="Picture 3" descr="A picture containing light, traffic, outdoor, sky&#10;&#10;Description automatically generated">
            <a:extLst>
              <a:ext uri="{FF2B5EF4-FFF2-40B4-BE49-F238E27FC236}">
                <a16:creationId xmlns:a16="http://schemas.microsoft.com/office/drawing/2014/main" id="{10B444D7-9854-4B25-A233-62B7E3A040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31405" y="6853529"/>
            <a:ext cx="6285854" cy="5984099"/>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49C58942-44F2-45EC-B22A-34C81D3CA8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91900" y="23173993"/>
            <a:ext cx="11118509" cy="10824364"/>
          </a:xfrm>
          <a:prstGeom prst="rect">
            <a:avLst/>
          </a:prstGeom>
        </p:spPr>
      </p:pic>
    </p:spTree>
    <p:extLst>
      <p:ext uri="{BB962C8B-B14F-4D97-AF65-F5344CB8AC3E}">
        <p14:creationId xmlns:p14="http://schemas.microsoft.com/office/powerpoint/2010/main" val="334245228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lgn="l">
          <a:defRPr sz="4000" b="1" dirty="0">
            <a:solidFill>
              <a:schemeClr val="bg1"/>
            </a:solidFill>
            <a:latin typeface="HelveticaNeueLT Std"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lgn="l">
          <a:defRPr sz="4000" b="1" dirty="0">
            <a:solidFill>
              <a:schemeClr val="bg1"/>
            </a:solidFill>
            <a:latin typeface="HelveticaNeueLT Std"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14558</TotalTime>
  <Words>390</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Calibri</vt:lpstr>
      <vt:lpstr>Arial</vt:lpstr>
      <vt:lpstr>1_Office Theme</vt:lpstr>
      <vt:lpstr>3_Office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PS-03345 Women Ignite 2021 Presentation Slides 2e</dc:title>
  <dc:creator>Bush, Meghan E. (GRC-LEX0)</dc:creator>
  <cp:lastModifiedBy>Sims, Jeremiah D. (GRC-LEX0)</cp:lastModifiedBy>
  <cp:revision>174</cp:revision>
  <dcterms:created xsi:type="dcterms:W3CDTF">2021-03-01T21:23:33Z</dcterms:created>
  <dcterms:modified xsi:type="dcterms:W3CDTF">2023-06-01T18:53:30Z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2021-03-01T00:00:00Z</vt:filetime>
  </property>
  <property fmtid="{D5CDD505-2E9C-101B-9397-08002B2CF9AE}" pid="3" name="Creator">
    <vt:lpwstr>Adobe Illustrator 25.2 (Macintosh)</vt:lpwstr>
  </property>
  <property fmtid="{D5CDD505-2E9C-101B-9397-08002B2CF9AE}" pid="4" name="LastSaved">
    <vt:filetime>2021-03-01T00:00:00Z</vt:filetime>
  </property>
</Properties>
</file>