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</p:sldIdLst>
  <p:sldSz cx="38404800" cy="2743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70" autoAdjust="0"/>
    <p:restoredTop sz="94660"/>
  </p:normalViewPr>
  <p:slideViewPr>
    <p:cSldViewPr snapToGrid="0">
      <p:cViewPr varScale="1">
        <p:scale>
          <a:sx n="29" d="100"/>
          <a:sy n="29" d="100"/>
        </p:scale>
        <p:origin x="177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360" y="4489452"/>
            <a:ext cx="32644080" cy="9550400"/>
          </a:xfrm>
        </p:spPr>
        <p:txBody>
          <a:bodyPr anchor="b"/>
          <a:lstStyle>
            <a:lvl1pPr algn="ctr"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14408152"/>
            <a:ext cx="28803600" cy="6623048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800" indent="0" algn="ctr">
              <a:buNone/>
              <a:defRPr sz="8000"/>
            </a:lvl2pPr>
            <a:lvl3pPr marL="3657600" indent="0" algn="ctr">
              <a:buNone/>
              <a:defRPr sz="7200"/>
            </a:lvl3pPr>
            <a:lvl4pPr marL="5486400" indent="0" algn="ctr">
              <a:buNone/>
              <a:defRPr sz="6400"/>
            </a:lvl4pPr>
            <a:lvl5pPr marL="7315200" indent="0" algn="ctr">
              <a:buNone/>
              <a:defRPr sz="6400"/>
            </a:lvl5pPr>
            <a:lvl6pPr marL="9144000" indent="0" algn="ctr">
              <a:buNone/>
              <a:defRPr sz="6400"/>
            </a:lvl6pPr>
            <a:lvl7pPr marL="10972800" indent="0" algn="ctr">
              <a:buNone/>
              <a:defRPr sz="6400"/>
            </a:lvl7pPr>
            <a:lvl8pPr marL="12801600" indent="0" algn="ctr">
              <a:buNone/>
              <a:defRPr sz="6400"/>
            </a:lvl8pPr>
            <a:lvl9pPr marL="14630400" indent="0" algn="ctr">
              <a:buNone/>
              <a:defRPr sz="6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5151-86A1-4EB3-9A85-69E9CA37962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E681-AE2F-4F49-AF81-F285BDA98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9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5151-86A1-4EB3-9A85-69E9CA37962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E681-AE2F-4F49-AF81-F285BDA98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97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483437" y="1460500"/>
            <a:ext cx="8281035" cy="232473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40332" y="1460500"/>
            <a:ext cx="24363045" cy="232473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5151-86A1-4EB3-9A85-69E9CA37962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E681-AE2F-4F49-AF81-F285BDA98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20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5151-86A1-4EB3-9A85-69E9CA37962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E681-AE2F-4F49-AF81-F285BDA98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01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330" y="6838958"/>
            <a:ext cx="33124140" cy="11410948"/>
          </a:xfrm>
        </p:spPr>
        <p:txBody>
          <a:bodyPr anchor="b"/>
          <a:lstStyle>
            <a:lvl1pPr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0330" y="18357858"/>
            <a:ext cx="33124140" cy="6000748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/>
                </a:solidFill>
              </a:defRPr>
            </a:lvl1pPr>
            <a:lvl2pPr marL="182880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60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2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40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8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6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5151-86A1-4EB3-9A85-69E9CA37962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E681-AE2F-4F49-AF81-F285BDA98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65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0330" y="7302500"/>
            <a:ext cx="16322040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42430" y="7302500"/>
            <a:ext cx="16322040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5151-86A1-4EB3-9A85-69E9CA37962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E681-AE2F-4F49-AF81-F285BDA98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1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1460506"/>
            <a:ext cx="33124140" cy="53022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5336" y="6724652"/>
            <a:ext cx="16247028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45336" y="10020300"/>
            <a:ext cx="16247028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442432" y="6724652"/>
            <a:ext cx="16327042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442432" y="10020300"/>
            <a:ext cx="16327042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5151-86A1-4EB3-9A85-69E9CA37962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E681-AE2F-4F49-AF81-F285BDA98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3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5151-86A1-4EB3-9A85-69E9CA37962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E681-AE2F-4F49-AF81-F285BDA98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44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5151-86A1-4EB3-9A85-69E9CA37962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E681-AE2F-4F49-AF81-F285BDA98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78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1828800"/>
            <a:ext cx="12386548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7042" y="3949706"/>
            <a:ext cx="19442430" cy="19494500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45332" y="8229600"/>
            <a:ext cx="12386548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5151-86A1-4EB3-9A85-69E9CA37962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E681-AE2F-4F49-AF81-F285BDA98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34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1828800"/>
            <a:ext cx="12386548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327042" y="3949706"/>
            <a:ext cx="19442430" cy="19494500"/>
          </a:xfrm>
        </p:spPr>
        <p:txBody>
          <a:bodyPr anchor="t"/>
          <a:lstStyle>
            <a:lvl1pPr marL="0" indent="0">
              <a:buNone/>
              <a:defRPr sz="12800"/>
            </a:lvl1pPr>
            <a:lvl2pPr marL="1828800" indent="0">
              <a:buNone/>
              <a:defRPr sz="11200"/>
            </a:lvl2pPr>
            <a:lvl3pPr marL="3657600" indent="0">
              <a:buNone/>
              <a:defRPr sz="9600"/>
            </a:lvl3pPr>
            <a:lvl4pPr marL="5486400" indent="0">
              <a:buNone/>
              <a:defRPr sz="8000"/>
            </a:lvl4pPr>
            <a:lvl5pPr marL="7315200" indent="0">
              <a:buNone/>
              <a:defRPr sz="8000"/>
            </a:lvl5pPr>
            <a:lvl6pPr marL="9144000" indent="0">
              <a:buNone/>
              <a:defRPr sz="8000"/>
            </a:lvl6pPr>
            <a:lvl7pPr marL="10972800" indent="0">
              <a:buNone/>
              <a:defRPr sz="8000"/>
            </a:lvl7pPr>
            <a:lvl8pPr marL="12801600" indent="0">
              <a:buNone/>
              <a:defRPr sz="8000"/>
            </a:lvl8pPr>
            <a:lvl9pPr marL="14630400" indent="0">
              <a:buNone/>
              <a:defRPr sz="8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45332" y="8229600"/>
            <a:ext cx="12386548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5151-86A1-4EB3-9A85-69E9CA37962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E681-AE2F-4F49-AF81-F285BDA98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6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40330" y="1460506"/>
            <a:ext cx="3312414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0330" y="7302500"/>
            <a:ext cx="3312414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40330" y="25425406"/>
            <a:ext cx="864108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B5151-86A1-4EB3-9A85-69E9CA37962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21590" y="25425406"/>
            <a:ext cx="1296162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123390" y="25425406"/>
            <a:ext cx="864108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5E681-AE2F-4F49-AF81-F285BDA98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5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22.png"/><Relationship Id="rId28" Type="http://schemas.openxmlformats.org/officeDocument/2006/relationships/image" Target="../media/image27.jpe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A945A4C-16BD-42C7-A1B3-E80019195732}"/>
              </a:ext>
            </a:extLst>
          </p:cNvPr>
          <p:cNvSpPr/>
          <p:nvPr/>
        </p:nvSpPr>
        <p:spPr>
          <a:xfrm>
            <a:off x="12702273" y="4640877"/>
            <a:ext cx="13107403" cy="22791123"/>
          </a:xfrm>
          <a:prstGeom prst="rect">
            <a:avLst/>
          </a:prstGeom>
          <a:solidFill>
            <a:schemeClr val="accent2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A66BB6F-3586-421A-A42B-3E930B536C30}"/>
              </a:ext>
            </a:extLst>
          </p:cNvPr>
          <p:cNvSpPr/>
          <p:nvPr/>
        </p:nvSpPr>
        <p:spPr>
          <a:xfrm>
            <a:off x="-1" y="4640877"/>
            <a:ext cx="12764593" cy="227911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F0CCC0D7-5B7E-4510-BEF7-4C95A27A5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576128"/>
            <a:ext cx="17524664" cy="985587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EBF78D0E-74B4-4184-85A7-CE6A9692F31C}"/>
              </a:ext>
            </a:extLst>
          </p:cNvPr>
          <p:cNvSpPr/>
          <p:nvPr/>
        </p:nvSpPr>
        <p:spPr>
          <a:xfrm>
            <a:off x="25745342" y="4640877"/>
            <a:ext cx="12702274" cy="227911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4F7404F-979A-4F8B-A8B0-560100A987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48822" y="381195"/>
            <a:ext cx="3533134" cy="2952572"/>
          </a:xfrm>
          <a:prstGeom prst="rect">
            <a:avLst/>
          </a:prstGeom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4125F3D1-312A-4424-B5EE-BBA5EAFFF846}"/>
              </a:ext>
            </a:extLst>
          </p:cNvPr>
          <p:cNvSpPr txBox="1">
            <a:spLocks/>
          </p:cNvSpPr>
          <p:nvPr/>
        </p:nvSpPr>
        <p:spPr>
          <a:xfrm>
            <a:off x="771758" y="733916"/>
            <a:ext cx="24168432" cy="355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914400" indent="-914400" algn="l" defTabSz="3657600" rtl="0" eaLnBrk="1" latinLnBrk="0" hangingPunct="1">
              <a:lnSpc>
                <a:spcPct val="90000"/>
              </a:lnSpc>
              <a:spcBef>
                <a:spcPts val="40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High Performance Rotating Detonation Rocket Engine for Mars Interplanetary Transport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600" dirty="0"/>
              <a:t>PI: Thomas Teasley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600" dirty="0"/>
              <a:t>Team: Shawn Skinner, Tessa Fedotowsky, Jonah Burgin, Robert Thacker, Ben Williams, Doug Perkins, Michael Allison, Dalton Luedke</a:t>
            </a:r>
          </a:p>
        </p:txBody>
      </p:sp>
      <p:pic>
        <p:nvPicPr>
          <p:cNvPr id="33" name="Picture 2" descr="Venus Aerospace Benchmarks New Hypersonic Engine">
            <a:extLst>
              <a:ext uri="{FF2B5EF4-FFF2-40B4-BE49-F238E27FC236}">
                <a16:creationId xmlns:a16="http://schemas.microsoft.com/office/drawing/2014/main" id="{95F5E3F3-5768-4203-BD6F-0F61A8F6A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88913" y="556400"/>
            <a:ext cx="3094132" cy="266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IN Space LLC - Advanced Propulsion Technologies">
            <a:extLst>
              <a:ext uri="{FF2B5EF4-FFF2-40B4-BE49-F238E27FC236}">
                <a16:creationId xmlns:a16="http://schemas.microsoft.com/office/drawing/2014/main" id="{8817B6A8-8838-404C-B332-45FFA1D9A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2999" y="938719"/>
            <a:ext cx="4383235" cy="209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7531F37-7A92-4928-ADFE-8F9B62DD83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1601"/>
          <a:stretch/>
        </p:blipFill>
        <p:spPr>
          <a:xfrm>
            <a:off x="4629976" y="10759800"/>
            <a:ext cx="3454855" cy="4380917"/>
          </a:xfrm>
          <a:prstGeom prst="rect">
            <a:avLst/>
          </a:prstGeom>
        </p:spPr>
      </p:pic>
      <p:pic>
        <p:nvPicPr>
          <p:cNvPr id="48" name="Picture 3">
            <a:extLst>
              <a:ext uri="{FF2B5EF4-FFF2-40B4-BE49-F238E27FC236}">
                <a16:creationId xmlns:a16="http://schemas.microsoft.com/office/drawing/2014/main" id="{531B150D-36BE-4F38-B77F-C283BFF98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218" y="10759800"/>
            <a:ext cx="4351416" cy="434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E160F95F-4DA4-4CFC-98FE-46552F46EB44}"/>
              </a:ext>
            </a:extLst>
          </p:cNvPr>
          <p:cNvSpPr/>
          <p:nvPr/>
        </p:nvSpPr>
        <p:spPr>
          <a:xfrm>
            <a:off x="26245933" y="20921948"/>
            <a:ext cx="11716175" cy="600484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0B5927-688F-474F-B150-B81FDB0CAA2A}"/>
              </a:ext>
            </a:extLst>
          </p:cNvPr>
          <p:cNvSpPr txBox="1"/>
          <p:nvPr/>
        </p:nvSpPr>
        <p:spPr>
          <a:xfrm>
            <a:off x="26354300" y="20921948"/>
            <a:ext cx="1119224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</a:rPr>
              <a:t>Performance Benefits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i="0" dirty="0">
                <a:solidFill>
                  <a:schemeClr val="bg1"/>
                </a:solidFill>
                <a:effectLst/>
              </a:rPr>
              <a:t>Radical increase in </a:t>
            </a:r>
            <a:r>
              <a:rPr lang="en-US" sz="4000" b="1" dirty="0">
                <a:solidFill>
                  <a:schemeClr val="bg1"/>
                </a:solidFill>
              </a:rPr>
              <a:t>heat output and completion of combustion.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Substantial length and mass reduction and potential increase in Isp.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Substantial r</a:t>
            </a:r>
            <a:r>
              <a:rPr lang="en-US" sz="4000" b="1" i="0" dirty="0">
                <a:solidFill>
                  <a:schemeClr val="bg1"/>
                </a:solidFill>
                <a:effectLst/>
              </a:rPr>
              <a:t>eduction in cost and schedule for </a:t>
            </a:r>
            <a:r>
              <a:rPr lang="en-US" sz="4000" b="1" dirty="0">
                <a:solidFill>
                  <a:schemeClr val="bg1"/>
                </a:solidFill>
              </a:rPr>
              <a:t>AM components.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i="0" dirty="0">
                <a:solidFill>
                  <a:schemeClr val="bg1"/>
                </a:solidFill>
                <a:effectLst/>
              </a:rPr>
              <a:t>Annular geometry enables far higher </a:t>
            </a:r>
            <a:r>
              <a:rPr lang="en-US" sz="4000" b="1" dirty="0">
                <a:solidFill>
                  <a:schemeClr val="bg1"/>
                </a:solidFill>
              </a:rPr>
              <a:t>nozzle area ratios and thus higher in-space Isp.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CFDC9F8-0657-49B3-A5A5-4C56A05BE77A}"/>
              </a:ext>
            </a:extLst>
          </p:cNvPr>
          <p:cNvSpPr txBox="1"/>
          <p:nvPr/>
        </p:nvSpPr>
        <p:spPr>
          <a:xfrm>
            <a:off x="63763" y="4807539"/>
            <a:ext cx="12702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>
                <a:solidFill>
                  <a:schemeClr val="bg1"/>
                </a:solidFill>
              </a:rPr>
              <a:t>Novel Use of Additive Manufacturing Alloys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GRCop-42/84, GRX-810, NASA HR-1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7D2D5ED-4445-4537-9D65-BBADFA2169D0}"/>
              </a:ext>
            </a:extLst>
          </p:cNvPr>
          <p:cNvSpPr/>
          <p:nvPr/>
        </p:nvSpPr>
        <p:spPr>
          <a:xfrm>
            <a:off x="-2" y="4311414"/>
            <a:ext cx="38404801" cy="4334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 descr="A picture containing outdoor, desert, dry&#10;&#10;Description automatically generated">
            <a:extLst>
              <a:ext uri="{FF2B5EF4-FFF2-40B4-BE49-F238E27FC236}">
                <a16:creationId xmlns:a16="http://schemas.microsoft.com/office/drawing/2014/main" id="{C4AD2864-89F0-4C53-9C70-EB48276F05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0755" y="4744862"/>
            <a:ext cx="12961550" cy="2268713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7B31BDA-9CB5-46DE-902D-ADBABAF41F2C}"/>
              </a:ext>
            </a:extLst>
          </p:cNvPr>
          <p:cNvSpPr txBox="1"/>
          <p:nvPr/>
        </p:nvSpPr>
        <p:spPr>
          <a:xfrm>
            <a:off x="14799602" y="4787026"/>
            <a:ext cx="1069492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bg1">
                    <a:alpha val="26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34902"/>
                    </a:srgbClr>
                  </a:outerShdw>
                </a:effectLst>
                <a:latin typeface="Arial Black" panose="020B0A04020102020204" pitchFamily="34" charset="0"/>
              </a:rPr>
              <a:t>RDRE TEST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036587-E091-408F-A0E7-B8C01E2A8C72}"/>
              </a:ext>
            </a:extLst>
          </p:cNvPr>
          <p:cNvGrpSpPr/>
          <p:nvPr/>
        </p:nvGrpSpPr>
        <p:grpSpPr>
          <a:xfrm>
            <a:off x="13037227" y="16805491"/>
            <a:ext cx="9855630" cy="10006044"/>
            <a:chOff x="14961207" y="13716000"/>
            <a:chExt cx="9855630" cy="10006044"/>
          </a:xfrm>
        </p:grpSpPr>
        <p:pic>
          <p:nvPicPr>
            <p:cNvPr id="17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2769600-0CE6-47BC-9EA5-A82987309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66784" y="13716001"/>
              <a:ext cx="6484256" cy="3188368"/>
            </a:xfrm>
            <a:prstGeom prst="rect">
              <a:avLst/>
            </a:prstGeom>
          </p:spPr>
        </p:pic>
        <p:pic>
          <p:nvPicPr>
            <p:cNvPr id="19" name="Picture 18" descr="A picture containing star, outdoor object, night sky&#10;&#10;Description automatically generated">
              <a:extLst>
                <a:ext uri="{FF2B5EF4-FFF2-40B4-BE49-F238E27FC236}">
                  <a16:creationId xmlns:a16="http://schemas.microsoft.com/office/drawing/2014/main" id="{9B6D9314-2CFD-46DD-8CDC-5306C65EB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19868" y="13716000"/>
              <a:ext cx="3196969" cy="3213621"/>
            </a:xfrm>
            <a:prstGeom prst="rect">
              <a:avLst/>
            </a:prstGeom>
          </p:spPr>
        </p:pic>
        <p:pic>
          <p:nvPicPr>
            <p:cNvPr id="23" name="Picture 22" descr="A picture containing worm&#10;&#10;Description automatically generated">
              <a:extLst>
                <a:ext uri="{FF2B5EF4-FFF2-40B4-BE49-F238E27FC236}">
                  <a16:creationId xmlns:a16="http://schemas.microsoft.com/office/drawing/2014/main" id="{E9730E29-E7B7-4F3B-81D8-92F928CDE9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613429" y="17108905"/>
              <a:ext cx="3196969" cy="3213621"/>
            </a:xfrm>
            <a:prstGeom prst="rect">
              <a:avLst/>
            </a:prstGeom>
          </p:spPr>
        </p:pic>
        <p:pic>
          <p:nvPicPr>
            <p:cNvPr id="25" name="Picture 24" descr="A picture containing text, image&#10;&#10;Description automatically generated">
              <a:extLst>
                <a:ext uri="{FF2B5EF4-FFF2-40B4-BE49-F238E27FC236}">
                  <a16:creationId xmlns:a16="http://schemas.microsoft.com/office/drawing/2014/main" id="{1518D143-496C-4979-8AA5-9676CEC94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5" r="7275" b="19981"/>
            <a:stretch/>
          </p:blipFill>
          <p:spPr>
            <a:xfrm>
              <a:off x="14961207" y="20508424"/>
              <a:ext cx="6484257" cy="3213620"/>
            </a:xfrm>
            <a:prstGeom prst="rect">
              <a:avLst/>
            </a:prstGeom>
          </p:spPr>
        </p:pic>
        <p:pic>
          <p:nvPicPr>
            <p:cNvPr id="27" name="Picture 26" descr="A blue light in the dark&#10;&#10;Description automatically generated with low confidence">
              <a:extLst>
                <a:ext uri="{FF2B5EF4-FFF2-40B4-BE49-F238E27FC236}">
                  <a16:creationId xmlns:a16="http://schemas.microsoft.com/office/drawing/2014/main" id="{D2A0D75E-DDC8-43C5-AF16-28A8844CC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619868" y="20545698"/>
              <a:ext cx="3196969" cy="317634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20913D1-2649-408A-9002-EC4FFDC788D7}"/>
              </a:ext>
            </a:extLst>
          </p:cNvPr>
          <p:cNvSpPr txBox="1"/>
          <p:nvPr/>
        </p:nvSpPr>
        <p:spPr>
          <a:xfrm>
            <a:off x="22968687" y="24746308"/>
            <a:ext cx="2876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Liquid/Liquid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133 s LCH4/LOX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837FE7F-4F8A-4478-B288-993501618A2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94706" y="16747689"/>
            <a:ext cx="5557839" cy="3471445"/>
          </a:xfrm>
          <a:prstGeom prst="rect">
            <a:avLst/>
          </a:prstGeom>
        </p:spPr>
      </p:pic>
      <p:pic>
        <p:nvPicPr>
          <p:cNvPr id="68" name="Picture 67" descr="A picture containing text&#10;&#10;Description automatically generated">
            <a:extLst>
              <a:ext uri="{FF2B5EF4-FFF2-40B4-BE49-F238E27FC236}">
                <a16:creationId xmlns:a16="http://schemas.microsoft.com/office/drawing/2014/main" id="{F0E18436-9280-48E1-84B3-5E420FA7D43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94706" y="12883270"/>
            <a:ext cx="5518875" cy="33944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96301FD-3439-4F5E-A62C-FDECDB10097E}"/>
              </a:ext>
            </a:extLst>
          </p:cNvPr>
          <p:cNvSpPr txBox="1"/>
          <p:nvPr/>
        </p:nvSpPr>
        <p:spPr>
          <a:xfrm>
            <a:off x="26868046" y="11828706"/>
            <a:ext cx="989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High Pressure 622 psia GCH4/LOX</a:t>
            </a:r>
          </a:p>
        </p:txBody>
      </p:sp>
      <p:pic>
        <p:nvPicPr>
          <p:cNvPr id="51" name="Picture 50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B09F968A-7329-41C2-B476-8C01BCF25FD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82502" y="6126268"/>
            <a:ext cx="10857688" cy="106518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798BB5-6C12-4BC1-97A4-09D45B49E5E1}"/>
              </a:ext>
            </a:extLst>
          </p:cNvPr>
          <p:cNvGrpSpPr/>
          <p:nvPr/>
        </p:nvGrpSpPr>
        <p:grpSpPr>
          <a:xfrm>
            <a:off x="485508" y="6534636"/>
            <a:ext cx="11454430" cy="4094911"/>
            <a:chOff x="1879093" y="7260412"/>
            <a:chExt cx="8637362" cy="296857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AC4758A-9D6B-4656-A95C-61BAF8948331}"/>
                </a:ext>
              </a:extLst>
            </p:cNvPr>
            <p:cNvGrpSpPr/>
            <p:nvPr/>
          </p:nvGrpSpPr>
          <p:grpSpPr>
            <a:xfrm>
              <a:off x="1879093" y="7260412"/>
              <a:ext cx="6415583" cy="2949612"/>
              <a:chOff x="2109773" y="719194"/>
              <a:chExt cx="4516557" cy="1951842"/>
            </a:xfrm>
          </p:grpSpPr>
          <p:pic>
            <p:nvPicPr>
              <p:cNvPr id="46" name="Picture 6">
                <a:extLst>
                  <a:ext uri="{FF2B5EF4-FFF2-40B4-BE49-F238E27FC236}">
                    <a16:creationId xmlns:a16="http://schemas.microsoft.com/office/drawing/2014/main" id="{AE011D37-AABA-4C93-B6F7-1E957343DB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-4982" t="23140" r="5338" b="-551"/>
              <a:stretch/>
            </p:blipFill>
            <p:spPr>
              <a:xfrm rot="10800000">
                <a:off x="4681144" y="720782"/>
                <a:ext cx="1945186" cy="1950254"/>
              </a:xfrm>
              <a:prstGeom prst="rect">
                <a:avLst/>
              </a:prstGeom>
            </p:spPr>
          </p:pic>
          <p:pic>
            <p:nvPicPr>
              <p:cNvPr id="47" name="Picture 8">
                <a:extLst>
                  <a:ext uri="{FF2B5EF4-FFF2-40B4-BE49-F238E27FC236}">
                    <a16:creationId xmlns:a16="http://schemas.microsoft.com/office/drawing/2014/main" id="{80BFB536-8C5B-4B9E-A072-BB1C4C12B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09773" y="719194"/>
                <a:ext cx="2571371" cy="1951842"/>
              </a:xfrm>
              <a:prstGeom prst="rect">
                <a:avLst/>
              </a:prstGeom>
            </p:spPr>
          </p:pic>
        </p:grpSp>
        <p:pic>
          <p:nvPicPr>
            <p:cNvPr id="49" name="Picture 10">
              <a:extLst>
                <a:ext uri="{FF2B5EF4-FFF2-40B4-BE49-F238E27FC236}">
                  <a16:creationId xmlns:a16="http://schemas.microsoft.com/office/drawing/2014/main" id="{F4E985AA-BDEB-42B4-895E-F11422D1F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336611" y="7290173"/>
              <a:ext cx="2179844" cy="2938817"/>
            </a:xfrm>
            <a:prstGeom prst="rect">
              <a:avLst/>
            </a:prstGeom>
          </p:spPr>
        </p:pic>
      </p:grpSp>
      <p:pic>
        <p:nvPicPr>
          <p:cNvPr id="67" name="Picture 66" descr="A picture containing indoor, gear&#10;&#10;Description automatically generated">
            <a:extLst>
              <a:ext uri="{FF2B5EF4-FFF2-40B4-BE49-F238E27FC236}">
                <a16:creationId xmlns:a16="http://schemas.microsoft.com/office/drawing/2014/main" id="{E4AF4138-C1E3-4659-9875-C4BC29D736E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5413" y="10731911"/>
            <a:ext cx="4250491" cy="4408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0016F8-F508-4D35-B791-26643F03C12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37226" y="20088271"/>
            <a:ext cx="6484257" cy="34242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DC7A5CD-A75A-4756-83EB-CF88F2AB537B}"/>
              </a:ext>
            </a:extLst>
          </p:cNvPr>
          <p:cNvGrpSpPr/>
          <p:nvPr/>
        </p:nvGrpSpPr>
        <p:grpSpPr>
          <a:xfrm>
            <a:off x="507098" y="15167488"/>
            <a:ext cx="12064258" cy="3473448"/>
            <a:chOff x="463612" y="24087078"/>
            <a:chExt cx="12064258" cy="3473448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73F93A6-6B21-493D-9D70-9158F15B3FCF}"/>
                </a:ext>
              </a:extLst>
            </p:cNvPr>
            <p:cNvSpPr txBox="1"/>
            <p:nvPr/>
          </p:nvSpPr>
          <p:spPr>
            <a:xfrm>
              <a:off x="609337" y="24390427"/>
              <a:ext cx="11918533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40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Advancement of Additive Manufacturing</a:t>
              </a:r>
            </a:p>
            <a:p>
              <a:pPr marL="571500" indent="-571500" algn="l">
                <a:buFont typeface="Arial" panose="020B0604020202020204" pitchFamily="34" charset="0"/>
                <a:buChar char="•"/>
              </a:pPr>
              <a:r>
                <a:rPr lang="en-US" sz="40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Demonstrated GRCop-alloys in extreme detonative environments &gt; 100 seconds in duration. </a:t>
              </a:r>
            </a:p>
            <a:p>
              <a:pPr marL="571500" indent="-571500" algn="l">
                <a:buFont typeface="Arial" panose="020B0604020202020204" pitchFamily="34" charset="0"/>
                <a:buChar char="•"/>
              </a:pPr>
              <a:r>
                <a:rPr lang="en-US" sz="4000" b="1" i="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Utilizing novel alloys such as GRX-810, NASA HR-1.</a:t>
              </a:r>
            </a:p>
            <a:p>
              <a:pPr marL="571500" indent="-571500" algn="l">
                <a:buFont typeface="Arial" panose="020B0604020202020204" pitchFamily="34" charset="0"/>
                <a:buChar char="•"/>
              </a:pPr>
              <a:endParaRPr lang="en-US" sz="4000" b="0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7F276C7-7E43-4572-BE48-8D7F085B0345}"/>
                </a:ext>
              </a:extLst>
            </p:cNvPr>
            <p:cNvSpPr/>
            <p:nvPr/>
          </p:nvSpPr>
          <p:spPr>
            <a:xfrm>
              <a:off x="463612" y="24087078"/>
              <a:ext cx="11716175" cy="3170099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3CF2CFFB-E105-42D6-9B74-54D491DEF3BF}"/>
              </a:ext>
            </a:extLst>
          </p:cNvPr>
          <p:cNvSpPr txBox="1"/>
          <p:nvPr/>
        </p:nvSpPr>
        <p:spPr>
          <a:xfrm>
            <a:off x="22918691" y="21242592"/>
            <a:ext cx="2876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High Pressure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622 psia CH4/LOX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1B3E6E3-35F2-40FB-917D-C7E4B22B375A}"/>
              </a:ext>
            </a:extLst>
          </p:cNvPr>
          <p:cNvSpPr txBox="1"/>
          <p:nvPr/>
        </p:nvSpPr>
        <p:spPr>
          <a:xfrm>
            <a:off x="22968687" y="17846515"/>
            <a:ext cx="2876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Deep Throttle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8:1 CH4/LOX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1773038-4936-45BC-A8EB-CCD3B667C147}"/>
              </a:ext>
            </a:extLst>
          </p:cNvPr>
          <p:cNvCxnSpPr>
            <a:cxnSpLocks/>
          </p:cNvCxnSpPr>
          <p:nvPr/>
        </p:nvCxnSpPr>
        <p:spPr>
          <a:xfrm>
            <a:off x="26548236" y="20592483"/>
            <a:ext cx="6078064" cy="0"/>
          </a:xfrm>
          <a:prstGeom prst="straightConnector1">
            <a:avLst/>
          </a:prstGeom>
          <a:ln w="5715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D660584-956B-4CCF-9620-185D2CCFC172}"/>
              </a:ext>
            </a:extLst>
          </p:cNvPr>
          <p:cNvCxnSpPr>
            <a:cxnSpLocks/>
          </p:cNvCxnSpPr>
          <p:nvPr/>
        </p:nvCxnSpPr>
        <p:spPr>
          <a:xfrm>
            <a:off x="26541245" y="20744883"/>
            <a:ext cx="3279985" cy="0"/>
          </a:xfrm>
          <a:prstGeom prst="straightConnector1">
            <a:avLst/>
          </a:prstGeom>
          <a:ln w="5715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ED3F9580-5E55-4771-B48B-1553C94434D1}"/>
              </a:ext>
            </a:extLst>
          </p:cNvPr>
          <p:cNvSpPr txBox="1"/>
          <p:nvPr/>
        </p:nvSpPr>
        <p:spPr>
          <a:xfrm>
            <a:off x="28969799" y="19916864"/>
            <a:ext cx="349659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40% Length Reduction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751BEDFC-F51F-4E1C-B783-EF22D02B78DF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2801" t="20033" r="3061" b="12143"/>
          <a:stretch/>
        </p:blipFill>
        <p:spPr>
          <a:xfrm>
            <a:off x="152254" y="19599317"/>
            <a:ext cx="8746866" cy="486019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23A9D83-E2CA-43A1-BEEC-5C3DDF52A5EC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4724" t="23606" b="11730"/>
          <a:stretch/>
        </p:blipFill>
        <p:spPr>
          <a:xfrm>
            <a:off x="5029960" y="23597915"/>
            <a:ext cx="7429737" cy="382286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9FB9367-AAAF-49E5-B750-F8124FF3EC13}"/>
              </a:ext>
            </a:extLst>
          </p:cNvPr>
          <p:cNvSpPr txBox="1"/>
          <p:nvPr/>
        </p:nvSpPr>
        <p:spPr>
          <a:xfrm>
            <a:off x="1376586" y="18620324"/>
            <a:ext cx="10896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>
                <a:solidFill>
                  <a:schemeClr val="bg1"/>
                </a:solidFill>
              </a:rPr>
              <a:t>Multi - Propellant Demonstration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D3D8E44-2327-46AE-9733-6335136E1755}"/>
              </a:ext>
            </a:extLst>
          </p:cNvPr>
          <p:cNvSpPr txBox="1"/>
          <p:nvPr/>
        </p:nvSpPr>
        <p:spPr>
          <a:xfrm>
            <a:off x="8663257" y="21091642"/>
            <a:ext cx="3662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GCH4/LOX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CBF955B-35CD-423E-B255-AE40552658FA}"/>
              </a:ext>
            </a:extLst>
          </p:cNvPr>
          <p:cNvSpPr txBox="1"/>
          <p:nvPr/>
        </p:nvSpPr>
        <p:spPr>
          <a:xfrm>
            <a:off x="1667148" y="25641469"/>
            <a:ext cx="3662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GH2/LOX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32D3A4-7E88-432B-8015-50E95CB088CE}"/>
              </a:ext>
            </a:extLst>
          </p:cNvPr>
          <p:cNvCxnSpPr>
            <a:cxnSpLocks/>
          </p:cNvCxnSpPr>
          <p:nvPr/>
        </p:nvCxnSpPr>
        <p:spPr>
          <a:xfrm>
            <a:off x="25795337" y="11686689"/>
            <a:ext cx="12609463" cy="23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6">
            <a:extLst>
              <a:ext uri="{FF2B5EF4-FFF2-40B4-BE49-F238E27FC236}">
                <a16:creationId xmlns:a16="http://schemas.microsoft.com/office/drawing/2014/main" id="{3E8EA37C-F457-4018-8569-9927491BE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>
            <a:off x="25842713" y="12680154"/>
            <a:ext cx="6718894" cy="399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6AD398D6-CA2E-40D2-8D33-4FF39D6836ED}"/>
              </a:ext>
            </a:extLst>
          </p:cNvPr>
          <p:cNvGrpSpPr/>
          <p:nvPr/>
        </p:nvGrpSpPr>
        <p:grpSpPr>
          <a:xfrm rot="5400000">
            <a:off x="27105762" y="16277962"/>
            <a:ext cx="3020021" cy="3622690"/>
            <a:chOff x="8611222" y="2088727"/>
            <a:chExt cx="2764696" cy="3272994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1ECC600-D3D6-423B-88BC-E3EF595AF6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8553223" y="2636168"/>
              <a:ext cx="2783552" cy="2667554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F948E42-61A0-48E5-BA3D-F49AB80B5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l="79381" t="14690" r="7975" b="13918"/>
            <a:stretch/>
          </p:blipFill>
          <p:spPr>
            <a:xfrm rot="16200000">
              <a:off x="9483374" y="1216575"/>
              <a:ext cx="1020392" cy="2764696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51D9F9D4-04B8-495F-828C-5BA29E88463C}"/>
              </a:ext>
            </a:extLst>
          </p:cNvPr>
          <p:cNvSpPr txBox="1"/>
          <p:nvPr/>
        </p:nvSpPr>
        <p:spPr>
          <a:xfrm>
            <a:off x="27902982" y="19341778"/>
            <a:ext cx="89772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RDRE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DC5FDAF-83AE-4C68-9AF9-04327DA77D63}"/>
              </a:ext>
            </a:extLst>
          </p:cNvPr>
          <p:cNvSpPr txBox="1"/>
          <p:nvPr/>
        </p:nvSpPr>
        <p:spPr>
          <a:xfrm>
            <a:off x="27038278" y="15551277"/>
            <a:ext cx="261325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Traditional Rocket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8007FA-0F59-4174-A1C0-BA45AA349D99}"/>
              </a:ext>
            </a:extLst>
          </p:cNvPr>
          <p:cNvGrpSpPr/>
          <p:nvPr/>
        </p:nvGrpSpPr>
        <p:grpSpPr>
          <a:xfrm>
            <a:off x="26429405" y="4825813"/>
            <a:ext cx="11746795" cy="6814132"/>
            <a:chOff x="28112927" y="4825813"/>
            <a:chExt cx="10063273" cy="5688273"/>
          </a:xfrm>
        </p:grpSpPr>
        <p:pic>
          <p:nvPicPr>
            <p:cNvPr id="59" name="Picture 6">
              <a:extLst>
                <a:ext uri="{FF2B5EF4-FFF2-40B4-BE49-F238E27FC236}">
                  <a16:creationId xmlns:a16="http://schemas.microsoft.com/office/drawing/2014/main" id="{10949E45-7E32-4E0E-81C5-17DF09BFA3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49237" t="19891" r="10290" b="20496"/>
            <a:stretch/>
          </p:blipFill>
          <p:spPr>
            <a:xfrm>
              <a:off x="28112927" y="4825813"/>
              <a:ext cx="5138970" cy="5687802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82B8E42-008E-4E32-8B1B-CC68877F03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251897" y="4850885"/>
              <a:ext cx="4924303" cy="566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D85F23D3-AC8C-4DD9-A676-FA6524D0BEF1}"/>
              </a:ext>
            </a:extLst>
          </p:cNvPr>
          <p:cNvSpPr txBox="1"/>
          <p:nvPr/>
        </p:nvSpPr>
        <p:spPr>
          <a:xfrm>
            <a:off x="29297704" y="10772040"/>
            <a:ext cx="7250361" cy="9233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>
                <a:solidFill>
                  <a:schemeClr val="bg1"/>
                </a:solidFill>
              </a:rPr>
              <a:t>NASA/Venus RDRE Team</a:t>
            </a:r>
          </a:p>
        </p:txBody>
      </p:sp>
    </p:spTree>
    <p:extLst>
      <p:ext uri="{BB962C8B-B14F-4D97-AF65-F5344CB8AC3E}">
        <p14:creationId xmlns:p14="http://schemas.microsoft.com/office/powerpoint/2010/main" val="3285859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4486</TotalTime>
  <Words>176</Words>
  <Application>Microsoft Office PowerPoint</Application>
  <PresentationFormat>Custom</PresentationFormat>
  <Paragraphs>28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Machamer, Lynn C. (MSFC-ST23)[Consolidated Program Support Services (CPSS PP&amp;C)]</dc:creator>
  <cp:lastModifiedBy>Teasley, Thomas W. (MSFC-ER13)</cp:lastModifiedBy>
  <cp:revision>25</cp:revision>
  <dcterms:created xsi:type="dcterms:W3CDTF">2023-04-20T19:36:45Z</dcterms:created>
  <dcterms:modified xsi:type="dcterms:W3CDTF">2023-06-04T21:17:26Z</dcterms:modified>
</cp:coreProperties>
</file>