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25"/>
  </p:notesMasterIdLst>
  <p:sldIdLst>
    <p:sldId id="268" r:id="rId2"/>
    <p:sldId id="270" r:id="rId3"/>
    <p:sldId id="273" r:id="rId4"/>
    <p:sldId id="257" r:id="rId5"/>
    <p:sldId id="269" r:id="rId6"/>
    <p:sldId id="258" r:id="rId7"/>
    <p:sldId id="279" r:id="rId8"/>
    <p:sldId id="260" r:id="rId9"/>
    <p:sldId id="277" r:id="rId10"/>
    <p:sldId id="280" r:id="rId11"/>
    <p:sldId id="261" r:id="rId12"/>
    <p:sldId id="262" r:id="rId13"/>
    <p:sldId id="274" r:id="rId14"/>
    <p:sldId id="275" r:id="rId15"/>
    <p:sldId id="259" r:id="rId16"/>
    <p:sldId id="263" r:id="rId17"/>
    <p:sldId id="283" r:id="rId18"/>
    <p:sldId id="282" r:id="rId19"/>
    <p:sldId id="265" r:id="rId20"/>
    <p:sldId id="267" r:id="rId21"/>
    <p:sldId id="276" r:id="rId22"/>
    <p:sldId id="278" r:id="rId23"/>
    <p:sldId id="281" r:id="rId24"/>
  </p:sldIdLst>
  <p:sldSz cx="9144000" cy="5143500" type="screen16x9"/>
  <p:notesSz cx="6858000" cy="9144000"/>
  <p:embeddedFontLst>
    <p:embeddedFont>
      <p:font typeface="Arial Narrow" panose="020B0604020202020204" pitchFamily="34" charset="0"/>
      <p:regular r:id="rId26"/>
      <p:bold r:id="rId27"/>
      <p:italic r:id="rId28"/>
      <p:boldItalic r:id="rId29"/>
    </p:embeddedFont>
    <p:embeddedFont>
      <p:font typeface="Bell MT" panose="02020503060305020303" pitchFamily="18" charset="77"/>
      <p:regular r:id="rId30"/>
      <p:bold r:id="rId31"/>
      <p:italic r:id="rId32"/>
    </p:embeddedFont>
    <p:embeddedFont>
      <p:font typeface="Bernard MT Condensed" panose="02050806060905020404" pitchFamily="18" charset="77"/>
      <p:regular r:id="rId33"/>
    </p:embeddedFont>
    <p:embeddedFont>
      <p:font typeface="Calibri" panose="020F0502020204030204" pitchFamily="34" charset="0"/>
      <p:regular r:id="rId34"/>
      <p:bold r:id="rId35"/>
      <p:italic r:id="rId36"/>
      <p:boldItalic r:id="rId37"/>
    </p:embeddedFont>
    <p:embeddedFont>
      <p:font typeface="Calibri Light" panose="020F0302020204030204" pitchFamily="34" charset="0"/>
      <p:regular r:id="rId38"/>
      <p:italic r:id="rId39"/>
    </p:embeddedFont>
    <p:embeddedFont>
      <p:font typeface="Libre Franklin" pitchFamily="2" charset="77"/>
      <p:regular r:id="rId40"/>
      <p:bold r:id="rId41"/>
      <p:italic r:id="rId42"/>
      <p:boldItalic r:id="rId43"/>
    </p:embeddedFont>
    <p:embeddedFont>
      <p:font typeface="roboto" panose="02000000000000000000" pitchFamily="2"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31E6E"/>
    <a:srgbClr val="0F14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p:cViewPr varScale="1">
        <p:scale>
          <a:sx n="142" d="100"/>
          <a:sy n="142" d="100"/>
        </p:scale>
        <p:origin x="192" y="392"/>
      </p:cViewPr>
      <p:guideLst>
        <p:guide orient="horz" pos="1620"/>
        <p:guide pos="2880"/>
      </p:guideLst>
    </p:cSldViewPr>
  </p:slideViewPr>
  <p:notesTextViewPr>
    <p:cViewPr>
      <p:scale>
        <a:sx n="1" d="1"/>
        <a:sy n="1" d="1"/>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16.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ap.edu/catalog/25476/finding-hazardous-asteroids-using-infrared-and-visible-wavelength-telescop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medium.com/r3fl3ct1ons/is-titan-the-better-mars-why-we-should-really-consider-saturns-moon-for-space-colonization-ee3953bd9128"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medium.com/r3fl3ct1ons/is-titan-the-better-mars-why-we-should-really-consider-saturns-moon-for-space-colonization-ee3953bd9128"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medium.com/r3fl3ct1ons/is-titan-the-better-mars-why-we-should-really-consider-saturns-moon-for-space-colonization-ee3953bd9128"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medium.com/r3fl3ct1ons/is-titan-the-better-mars-why-we-should-really-consider-saturns-moon-for-space-colonization-ee3953bd9128" TargetMode="External"/><Relationship Id="rId2" Type="http://schemas.openxmlformats.org/officeDocument/2006/relationships/slide" Target="../slides/slide19.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medium.com/r3fl3ct1ons/is-titan-the-better-mars-why-we-should-really-consider-saturns-moon-for-space-colonization-ee3953bd9128"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creativecommons.org/licenses/by-sa/3.0/"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https://</a:t>
            </a:r>
            <a:r>
              <a:rPr lang="en-US" dirty="0" err="1"/>
              <a:t>solarsystem.nasa.gov</a:t>
            </a:r>
            <a:r>
              <a:rPr lang="en-US" dirty="0"/>
              <a:t>/resources/678/our-solar-system-artists-concept/</a:t>
            </a:r>
            <a:endParaRPr dirty="0"/>
          </a:p>
        </p:txBody>
      </p:sp>
    </p:spTree>
    <p:extLst>
      <p:ext uri="{BB962C8B-B14F-4D97-AF65-F5344CB8AC3E}">
        <p14:creationId xmlns:p14="http://schemas.microsoft.com/office/powerpoint/2010/main" val="16338184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Art is from Microsoft PowerPoint Creative Commons</a:t>
            </a:r>
          </a:p>
        </p:txBody>
      </p:sp>
    </p:spTree>
    <p:extLst>
      <p:ext uri="{BB962C8B-B14F-4D97-AF65-F5344CB8AC3E}">
        <p14:creationId xmlns:p14="http://schemas.microsoft.com/office/powerpoint/2010/main" val="3002051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4e44adbc3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4e44adbc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https://</a:t>
            </a:r>
            <a:r>
              <a:rPr lang="en-US" dirty="0" err="1"/>
              <a:t>www.nasa.gov</a:t>
            </a:r>
            <a:r>
              <a:rPr lang="en-US" dirty="0"/>
              <a:t>/specials/</a:t>
            </a:r>
            <a:r>
              <a:rPr lang="en-US" dirty="0" err="1"/>
              <a:t>pdco</a:t>
            </a:r>
            <a:r>
              <a:rPr lang="en-US" dirty="0"/>
              <a:t>/</a:t>
            </a:r>
            <a:r>
              <a:rPr lang="en-US" dirty="0" err="1"/>
              <a:t>index.html</a:t>
            </a:r>
            <a:r>
              <a:rPr lang="en-US" dirty="0"/>
              <a:t> .  For further information on killer NEOs and what can be done about them, see https://</a:t>
            </a:r>
            <a:r>
              <a:rPr lang="en-US" dirty="0" err="1"/>
              <a:t>docs.google.com</a:t>
            </a:r>
            <a:r>
              <a:rPr lang="en-US" dirty="0"/>
              <a:t>/document/d/1hAZNNzpKcblcxUBhywnu2Im1ADcneCD-omSR_PY34LQ/edit</a:t>
            </a: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63500" rtl="0">
              <a:spcBef>
                <a:spcPts val="0"/>
              </a:spcBef>
              <a:spcAft>
                <a:spcPts val="0"/>
              </a:spcAft>
            </a:pPr>
            <a:r>
              <a:rPr lang="en-US" b="0" i="1" dirty="0">
                <a:solidFill>
                  <a:srgbClr val="666666"/>
                </a:solidFill>
                <a:effectLst/>
                <a:latin typeface="Libre Franklin" panose="020F0502020204030204" pitchFamily="34" charset="0"/>
              </a:rPr>
              <a:t>Superimposed on this Space Shuttle image of Berringer crater area are the effects of the asteroid impact with its accompanying fireball on the local environment (from NASA/Univ. AZ Space Imagery Center). Any animal within 25 km of the impact probably would not have survived the blast.  Data from </a:t>
            </a:r>
            <a:r>
              <a:rPr lang="en-US" sz="1800" b="0" i="0" u="none" strike="noStrike" dirty="0">
                <a:solidFill>
                  <a:srgbClr val="403635"/>
                </a:solidFill>
                <a:effectLst/>
                <a:latin typeface="Arial" panose="020B0604020202020204" pitchFamily="34" charset="0"/>
              </a:rPr>
              <a:t>from</a:t>
            </a:r>
            <a:r>
              <a:rPr lang="en-US" sz="1800" b="0" i="0" u="none" strike="noStrike" dirty="0">
                <a:solidFill>
                  <a:srgbClr val="403635"/>
                </a:solidFill>
                <a:effectLst/>
                <a:latin typeface="Arial" panose="020B0604020202020204" pitchFamily="34" charset="0"/>
                <a:hlinkClick r:id="rId3"/>
              </a:rPr>
              <a:t> </a:t>
            </a:r>
            <a:r>
              <a:rPr lang="en-US" sz="1800" b="0" i="1" u="sng" strike="noStrike" dirty="0">
                <a:solidFill>
                  <a:srgbClr val="403635"/>
                </a:solidFill>
                <a:effectLst/>
                <a:latin typeface="Arial" panose="020B0604020202020204" pitchFamily="34" charset="0"/>
                <a:hlinkClick r:id="rId3"/>
              </a:rPr>
              <a:t>Finding Hazardous Asteroids Using Infrared and Visible Wavelength Telescopes.</a:t>
            </a:r>
            <a:r>
              <a:rPr lang="en-US" sz="1800" b="0" i="1" u="none" strike="noStrike" dirty="0">
                <a:solidFill>
                  <a:srgbClr val="403635"/>
                </a:solidFill>
                <a:effectLst/>
                <a:latin typeface="Arial" panose="020B0604020202020204" pitchFamily="34" charset="0"/>
              </a:rPr>
              <a:t> </a:t>
            </a:r>
            <a:r>
              <a:rPr lang="en-US" sz="1800" b="0" i="0" u="none" strike="noStrike" dirty="0">
                <a:solidFill>
                  <a:srgbClr val="403635"/>
                </a:solidFill>
                <a:effectLst/>
                <a:latin typeface="Arial" panose="020B0604020202020204" pitchFamily="34" charset="0"/>
              </a:rPr>
              <a:t>Page 8.</a:t>
            </a:r>
            <a:r>
              <a:rPr lang="en-US" sz="1800" b="0" i="1" u="none" strike="noStrike" dirty="0">
                <a:solidFill>
                  <a:srgbClr val="403635"/>
                </a:solidFill>
                <a:effectLst/>
                <a:latin typeface="Arial" panose="020B0604020202020204" pitchFamily="34" charset="0"/>
              </a:rPr>
              <a:t>  </a:t>
            </a:r>
            <a:r>
              <a:rPr lang="en-US" sz="1800" b="0" i="0" u="none" strike="noStrike" dirty="0">
                <a:solidFill>
                  <a:srgbClr val="403635"/>
                </a:solidFill>
                <a:effectLst/>
                <a:latin typeface="Arial" panose="020B0604020202020204" pitchFamily="34" charset="0"/>
              </a:rPr>
              <a:t>National Academies of Sciences, Engineering, and Medicine 2019. Washington, DC: The National Academies Press.</a:t>
            </a:r>
            <a:endParaRPr lang="en-US" b="0" dirty="0">
              <a:effectLst/>
            </a:endParaRPr>
          </a:p>
        </p:txBody>
      </p:sp>
    </p:spTree>
    <p:extLst>
      <p:ext uri="{BB962C8B-B14F-4D97-AF65-F5344CB8AC3E}">
        <p14:creationId xmlns:p14="http://schemas.microsoft.com/office/powerpoint/2010/main" val="3819269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24e432bbe0a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24e432bbe0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https://</a:t>
            </a:r>
            <a:r>
              <a:rPr lang="en-US" dirty="0" err="1"/>
              <a:t>solarsystem.nasa.gov</a:t>
            </a:r>
            <a:r>
              <a:rPr lang="en-US" dirty="0"/>
              <a:t>/missions/dart/in-depth/#:~:text=What%20is%20DART%3F,in%20space%20through%20kinetic%20impact.&amp;text=On%20Sept.%2026%2C%202022%2C,(160%20meters)%20in%20diameter.</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4e44adbc3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4e44adbc3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https://</a:t>
            </a:r>
            <a:r>
              <a:rPr lang="en-US" dirty="0" err="1"/>
              <a:t>www.nasa.gov</a:t>
            </a:r>
            <a:r>
              <a:rPr lang="en-US" dirty="0"/>
              <a:t>/subject/3165/space-weather/</a:t>
            </a:r>
            <a:endParaRPr dirty="0"/>
          </a:p>
        </p:txBody>
      </p:sp>
    </p:spTree>
    <p:extLst>
      <p:ext uri="{BB962C8B-B14F-4D97-AF65-F5344CB8AC3E}">
        <p14:creationId xmlns:p14="http://schemas.microsoft.com/office/powerpoint/2010/main" val="41889509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24e44adbc3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24e44adbc3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2017 Image from </a:t>
            </a:r>
            <a:r>
              <a:rPr lang="en-US" dirty="0" err="1"/>
              <a:t>Jaxa</a:t>
            </a:r>
            <a:r>
              <a:rPr lang="en-US" dirty="0"/>
              <a:t> </a:t>
            </a:r>
            <a:r>
              <a:rPr lang="en-US" b="1" i="0" dirty="0" err="1">
                <a:solidFill>
                  <a:srgbClr val="070D1A"/>
                </a:solidFill>
                <a:effectLst/>
                <a:latin typeface="Arial" panose="020B0604020202020204" pitchFamily="34" charset="0"/>
              </a:rPr>
              <a:t>Kaguya</a:t>
            </a:r>
            <a:r>
              <a:rPr lang="en-US" b="1" i="0" dirty="0">
                <a:solidFill>
                  <a:srgbClr val="070D1A"/>
                </a:solidFill>
                <a:effectLst/>
                <a:latin typeface="Arial" panose="020B0604020202020204" pitchFamily="34" charset="0"/>
              </a:rPr>
              <a:t> Mission </a:t>
            </a:r>
            <a:r>
              <a:rPr lang="en-US" dirty="0"/>
              <a:t>https://</a:t>
            </a:r>
            <a:r>
              <a:rPr lang="en-US" dirty="0" err="1"/>
              <a:t>global.jaxa.jp</a:t>
            </a:r>
            <a:r>
              <a:rPr lang="en-US" dirty="0"/>
              <a:t>/projects/</a:t>
            </a:r>
            <a:r>
              <a:rPr lang="en-US" dirty="0" err="1"/>
              <a:t>sas</a:t>
            </a:r>
            <a:r>
              <a:rPr lang="en-US" dirty="0"/>
              <a:t>/</a:t>
            </a:r>
            <a:r>
              <a:rPr lang="en-US" dirty="0" err="1"/>
              <a:t>selene</a:t>
            </a:r>
            <a:r>
              <a:rPr lang="en-US" dirty="0"/>
              <a:t>/</a:t>
            </a:r>
            <a:r>
              <a:rPr lang="en-US" dirty="0" err="1"/>
              <a:t>topics.html</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Source:  Harper and </a:t>
            </a:r>
            <a:r>
              <a:rPr lang="en-US" dirty="0" err="1"/>
              <a:t>Satana</a:t>
            </a:r>
            <a:r>
              <a:rPr lang="en-US" dirty="0"/>
              <a:t> https://</a:t>
            </a:r>
            <a:r>
              <a:rPr lang="en-US" dirty="0" err="1"/>
              <a:t>docs.google.com</a:t>
            </a:r>
            <a:r>
              <a:rPr lang="en-US" dirty="0"/>
              <a:t>/document/d/1B4N4IhpJqfTGOEF218wNDOx60wL7Du7ZRdKNDCHuzkY/edit</a:t>
            </a:r>
          </a:p>
        </p:txBody>
      </p:sp>
    </p:spTree>
    <p:extLst>
      <p:ext uri="{BB962C8B-B14F-4D97-AF65-F5344CB8AC3E}">
        <p14:creationId xmlns:p14="http://schemas.microsoft.com/office/powerpoint/2010/main" val="1760286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2003 Artwork by </a:t>
            </a:r>
            <a:r>
              <a:rPr lang="en-US" dirty="0" err="1"/>
              <a:t>Cheryse</a:t>
            </a:r>
            <a:r>
              <a:rPr lang="en-US" dirty="0"/>
              <a:t> </a:t>
            </a:r>
            <a:r>
              <a:rPr lang="en-US" dirty="0" err="1"/>
              <a:t>Triano</a:t>
            </a:r>
            <a:r>
              <a:rPr lang="en-US" dirty="0"/>
              <a:t> and Joseph </a:t>
            </a:r>
            <a:r>
              <a:rPr lang="en-US" dirty="0" err="1"/>
              <a:t>Minafra</a:t>
            </a:r>
            <a:r>
              <a:rPr lang="en-US" dirty="0"/>
              <a:t>, NASA Ames Research Center</a:t>
            </a:r>
          </a:p>
        </p:txBody>
      </p:sp>
    </p:spTree>
    <p:extLst>
      <p:ext uri="{BB962C8B-B14F-4D97-AF65-F5344CB8AC3E}">
        <p14:creationId xmlns:p14="http://schemas.microsoft.com/office/powerpoint/2010/main" val="1405940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4e432bbe0a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24e432bbe0a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Image of the first seedling (cotton) to germinate on the Moon.  “</a:t>
            </a:r>
            <a:r>
              <a:rPr lang="en-US" b="0" i="0" dirty="0">
                <a:solidFill>
                  <a:srgbClr val="535353"/>
                </a:solidFill>
                <a:effectLst/>
                <a:latin typeface="roboto" panose="020F0502020204030204" pitchFamily="34" charset="0"/>
              </a:rPr>
              <a:t>A cotton seedling is shown inside an experimental farm tank on the </a:t>
            </a:r>
            <a:r>
              <a:rPr lang="en-US" b="0" i="0" dirty="0" err="1">
                <a:solidFill>
                  <a:srgbClr val="535353"/>
                </a:solidFill>
                <a:effectLst/>
                <a:latin typeface="roboto" panose="020F0502020204030204" pitchFamily="34" charset="0"/>
              </a:rPr>
              <a:t>Chang‘e</a:t>
            </a:r>
            <a:r>
              <a:rPr lang="en-US" b="0" i="0" dirty="0">
                <a:solidFill>
                  <a:srgbClr val="535353"/>
                </a:solidFill>
                <a:effectLst/>
                <a:latin typeface="roboto" panose="020F0502020204030204" pitchFamily="34" charset="0"/>
              </a:rPr>
              <a:t> 4 lunar lander on the moon. </a:t>
            </a:r>
            <a:r>
              <a:rPr lang="en-US" b="1" i="0" dirty="0">
                <a:solidFill>
                  <a:srgbClr val="535353"/>
                </a:solidFill>
                <a:effectLst/>
                <a:latin typeface="roboto" panose="020F0502020204030204" pitchFamily="34" charset="0"/>
              </a:rPr>
              <a:t>Chongqing University”</a:t>
            </a:r>
            <a:r>
              <a:rPr lang="en-US" dirty="0"/>
              <a:t>. https://</a:t>
            </a:r>
            <a:r>
              <a:rPr lang="en-US" dirty="0" err="1"/>
              <a:t>globalnews.ca</a:t>
            </a:r>
            <a:r>
              <a:rPr lang="en-US" dirty="0"/>
              <a:t>/news/4848295/</a:t>
            </a:r>
            <a:r>
              <a:rPr lang="en-US" dirty="0" err="1"/>
              <a:t>china</a:t>
            </a:r>
            <a:r>
              <a:rPr lang="en-US" dirty="0"/>
              <a:t>-moon-seed-plant-cotton/</a:t>
            </a: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4e432bbe0a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24e432bbe0a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2013 View of Earth from Saturn’s rings b NASA’s Cassini spacecraft. https://</a:t>
            </a:r>
            <a:r>
              <a:rPr lang="en-US" dirty="0" err="1"/>
              <a:t>www.nasa.gov</a:t>
            </a:r>
            <a:r>
              <a:rPr lang="en-US" dirty="0"/>
              <a:t>/image-feature/</a:t>
            </a:r>
            <a:r>
              <a:rPr lang="en-US" dirty="0" err="1"/>
              <a:t>cassini</a:t>
            </a:r>
            <a:r>
              <a:rPr lang="en-US" dirty="0"/>
              <a:t>-earth-and-</a:t>
            </a:r>
            <a:r>
              <a:rPr lang="en-US" dirty="0" err="1"/>
              <a:t>saturn</a:t>
            </a:r>
            <a:r>
              <a:rPr lang="en-US" dirty="0"/>
              <a:t>-the-day-earth-smiled</a:t>
            </a: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Art from Microsoft PowerPoint Online Images Creative Commons. </a:t>
            </a:r>
            <a:r>
              <a:rPr lang="en-US" sz="800" dirty="0">
                <a:solidFill>
                  <a:srgbClr val="FFFFFF"/>
                </a:solidFill>
                <a:hlinkClick r:id="rId3" tooltip="https://medium.com/r3fl3ct1ons/is-titan-the-better-mars-why-we-should-really-consider-saturns-moon-for-space-colonization-ee3953bd9128">
                  <a:extLst>
                    <a:ext uri="{A12FA001-AC4F-418D-AE19-62706E023703}">
                      <ahyp:hlinkClr xmlns:ahyp="http://schemas.microsoft.com/office/drawing/2018/hyperlinkcolor" val="tx"/>
                    </a:ext>
                  </a:extLst>
                </a:hlinkClick>
              </a:rPr>
              <a:t>This Photo</a:t>
            </a:r>
            <a:r>
              <a:rPr lang="en-US" sz="800" dirty="0">
                <a:solidFill>
                  <a:srgbClr val="FFFFFF"/>
                </a:solidFill>
              </a:rPr>
              <a:t> by Unknown Author is licensed under </a:t>
            </a:r>
            <a:r>
              <a:rPr lang="en-US" sz="800" dirty="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800" dirty="0">
              <a:solidFill>
                <a:srgbClr val="FFFFFF"/>
              </a:solidFill>
            </a:endParaRPr>
          </a:p>
          <a:p>
            <a:endParaRPr lang="en-US" dirty="0"/>
          </a:p>
        </p:txBody>
      </p:sp>
    </p:spTree>
    <p:extLst>
      <p:ext uri="{BB962C8B-B14F-4D97-AF65-F5344CB8AC3E}">
        <p14:creationId xmlns:p14="http://schemas.microsoft.com/office/powerpoint/2010/main" val="6837085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Art from Microsoft PowerPoint Online Images Creative Commons. </a:t>
            </a:r>
            <a:r>
              <a:rPr lang="en-US" sz="800" dirty="0">
                <a:solidFill>
                  <a:srgbClr val="FFFFFF"/>
                </a:solidFill>
                <a:hlinkClick r:id="rId3" tooltip="https://medium.com/r3fl3ct1ons/is-titan-the-better-mars-why-we-should-really-consider-saturns-moon-for-space-colonization-ee3953bd9128">
                  <a:extLst>
                    <a:ext uri="{A12FA001-AC4F-418D-AE19-62706E023703}">
                      <ahyp:hlinkClr xmlns:ahyp="http://schemas.microsoft.com/office/drawing/2018/hyperlinkcolor" val="tx"/>
                    </a:ext>
                  </a:extLst>
                </a:hlinkClick>
              </a:rPr>
              <a:t>This Photo</a:t>
            </a:r>
            <a:r>
              <a:rPr lang="en-US" sz="800" dirty="0">
                <a:solidFill>
                  <a:srgbClr val="FFFFFF"/>
                </a:solidFill>
              </a:rPr>
              <a:t> by Unknown Author is licensed under </a:t>
            </a:r>
            <a:r>
              <a:rPr lang="en-US" sz="800" dirty="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800" dirty="0">
              <a:solidFill>
                <a:srgbClr val="FFFFFF"/>
              </a:solidFil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dirty="0"/>
          </a:p>
        </p:txBody>
      </p:sp>
    </p:spTree>
    <p:extLst>
      <p:ext uri="{BB962C8B-B14F-4D97-AF65-F5344CB8AC3E}">
        <p14:creationId xmlns:p14="http://schemas.microsoft.com/office/powerpoint/2010/main" val="30709519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24e432bbe0a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24e432bbe0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Image of meteorite impact in </a:t>
            </a:r>
            <a:r>
              <a:rPr lang="en-US" dirty="0" err="1"/>
              <a:t>Chelybinsk</a:t>
            </a:r>
            <a:r>
              <a:rPr lang="en-US" dirty="0"/>
              <a:t> in 2013. https://</a:t>
            </a:r>
            <a:r>
              <a:rPr lang="en-US" dirty="0" err="1"/>
              <a:t>en.wikipedia.org</a:t>
            </a:r>
            <a:r>
              <a:rPr lang="en-US" dirty="0"/>
              <a:t>/wiki/</a:t>
            </a:r>
            <a:r>
              <a:rPr lang="en-US" dirty="0" err="1"/>
              <a:t>Chelyabinsk_meteor</a:t>
            </a:r>
            <a:r>
              <a:rPr lang="en-US" dirty="0"/>
              <a:t>  Image from Wikipedia</a:t>
            </a: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4e432bbe0a_0_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4e432bbe0a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Art from Microsoft PowerPoint Online Images Creative Commons. </a:t>
            </a:r>
            <a:r>
              <a:rPr lang="en-US" sz="800" dirty="0">
                <a:solidFill>
                  <a:srgbClr val="FFFFFF"/>
                </a:solidFill>
                <a:hlinkClick r:id="rId3" tooltip="https://medium.com/r3fl3ct1ons/is-titan-the-better-mars-why-we-should-really-consider-saturns-moon-for-space-colonization-ee3953bd9128">
                  <a:extLst>
                    <a:ext uri="{A12FA001-AC4F-418D-AE19-62706E023703}">
                      <ahyp:hlinkClr xmlns:ahyp="http://schemas.microsoft.com/office/drawing/2018/hyperlinkcolor" val="tx"/>
                    </a:ext>
                  </a:extLst>
                </a:hlinkClick>
              </a:rPr>
              <a:t>This Photo</a:t>
            </a:r>
            <a:r>
              <a:rPr lang="en-US" sz="800" dirty="0">
                <a:solidFill>
                  <a:srgbClr val="FFFFFF"/>
                </a:solidFill>
              </a:rPr>
              <a:t> by Unknown Author is licensed under </a:t>
            </a:r>
            <a:r>
              <a:rPr lang="en-US" sz="800" dirty="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800" dirty="0">
              <a:solidFill>
                <a:srgbClr val="FFFFFF"/>
              </a:solidFil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Images from NASA.  Upper left = MISSE. Upper middle astronaut at ISS cupola.  Upper right astronaut using onboard eye testing equipment.  Bottom left Astronauts talking with students about STEM.  Bottom right first tool manufactured entirely in space </a:t>
            </a:r>
          </a:p>
        </p:txBody>
      </p:sp>
    </p:spTree>
    <p:extLst>
      <p:ext uri="{BB962C8B-B14F-4D97-AF65-F5344CB8AC3E}">
        <p14:creationId xmlns:p14="http://schemas.microsoft.com/office/powerpoint/2010/main" val="398112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2003 Art by Joseph </a:t>
            </a:r>
            <a:r>
              <a:rPr lang="en-US" dirty="0" err="1"/>
              <a:t>Minafra</a:t>
            </a:r>
            <a:r>
              <a:rPr lang="en-US" dirty="0"/>
              <a:t>, NASA Ames Research Center</a:t>
            </a:r>
          </a:p>
        </p:txBody>
      </p:sp>
    </p:spTree>
    <p:extLst>
      <p:ext uri="{BB962C8B-B14F-4D97-AF65-F5344CB8AC3E}">
        <p14:creationId xmlns:p14="http://schemas.microsoft.com/office/powerpoint/2010/main" val="4162938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4e432bbe0a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4e432bbe0a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dirty="0"/>
              <a:t>Art from Microsoft PowerPoint Online Images Creative Commons. </a:t>
            </a:r>
            <a:r>
              <a:rPr lang="en-US" sz="800" dirty="0">
                <a:solidFill>
                  <a:srgbClr val="FFFFFF"/>
                </a:solidFill>
                <a:hlinkClick r:id="rId3" tooltip="https://medium.com/r3fl3ct1ons/is-titan-the-better-mars-why-we-should-really-consider-saturns-moon-for-space-colonization-ee3953bd9128">
                  <a:extLst>
                    <a:ext uri="{A12FA001-AC4F-418D-AE19-62706E023703}">
                      <ahyp:hlinkClr xmlns:ahyp="http://schemas.microsoft.com/office/drawing/2018/hyperlinkcolor" val="tx"/>
                    </a:ext>
                  </a:extLst>
                </a:hlinkClick>
              </a:rPr>
              <a:t>This Photo</a:t>
            </a:r>
            <a:r>
              <a:rPr lang="en-US" sz="800" dirty="0">
                <a:solidFill>
                  <a:srgbClr val="FFFFFF"/>
                </a:solidFill>
              </a:rPr>
              <a:t> by Unknown Author is licensed under </a:t>
            </a:r>
            <a:r>
              <a:rPr lang="en-US" sz="800" dirty="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800" dirty="0">
              <a:solidFill>
                <a:srgbClr val="FFFFFF"/>
              </a:solidFil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dirty="0"/>
          </a:p>
          <a:p>
            <a:pPr marL="0" lvl="0" indent="0" algn="l" rtl="0">
              <a:spcBef>
                <a:spcPts val="0"/>
              </a:spcBef>
              <a:spcAft>
                <a:spcPts val="0"/>
              </a:spcAft>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24e432bbe0a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24e432bbe0a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Hubble Space Telescope Image of Great Orion Nebula in the constellation Orion.</a:t>
            </a:r>
            <a:endParaRPr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dirty="0"/>
              <a:t>Art from Microsoft PowerPoint Online Images Creative Commons. </a:t>
            </a:r>
            <a:r>
              <a:rPr lang="en-US" sz="800" dirty="0">
                <a:solidFill>
                  <a:srgbClr val="FFFFFF"/>
                </a:solidFill>
                <a:hlinkClick r:id="rId3" tooltip="https://medium.com/r3fl3ct1ons/is-titan-the-better-mars-why-we-should-really-consider-saturns-moon-for-space-colonization-ee3953bd9128">
                  <a:extLst>
                    <a:ext uri="{A12FA001-AC4F-418D-AE19-62706E023703}">
                      <ahyp:hlinkClr xmlns:ahyp="http://schemas.microsoft.com/office/drawing/2018/hyperlinkcolor" val="tx"/>
                    </a:ext>
                  </a:extLst>
                </a:hlinkClick>
              </a:rPr>
              <a:t>This Photo</a:t>
            </a:r>
            <a:r>
              <a:rPr lang="en-US" sz="800" dirty="0">
                <a:solidFill>
                  <a:srgbClr val="FFFFFF"/>
                </a:solidFill>
              </a:rPr>
              <a:t> by Unknown Author is licensed under </a:t>
            </a:r>
            <a:r>
              <a:rPr lang="en-US" sz="800" dirty="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800" dirty="0">
              <a:solidFill>
                <a:srgbClr val="FFFFFF"/>
              </a:solidFil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US" dirty="0"/>
          </a:p>
        </p:txBody>
      </p:sp>
    </p:spTree>
    <p:extLst>
      <p:ext uri="{BB962C8B-B14F-4D97-AF65-F5344CB8AC3E}">
        <p14:creationId xmlns:p14="http://schemas.microsoft.com/office/powerpoint/2010/main" val="6244219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Upper image is a drop of seawater with the DNA illuminated.  Lower image is a Hubble Space Telescope image of the earliest galaxies using the gravitational lens of a galaxy.</a:t>
            </a:r>
          </a:p>
        </p:txBody>
      </p:sp>
    </p:spTree>
    <p:extLst>
      <p:ext uri="{BB962C8B-B14F-4D97-AF65-F5344CB8AC3E}">
        <p14:creationId xmlns:p14="http://schemas.microsoft.com/office/powerpoint/2010/main" val="436761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A4A70-4524-A63B-F65B-F554C8DF47A2}"/>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7A5C3F6-25DF-84EA-FF8E-D305B6DA59EF}"/>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1F1E9B4-2C65-7AC0-9AAA-7B60D2001128}"/>
              </a:ext>
            </a:extLst>
          </p:cNvPr>
          <p:cNvSpPr>
            <a:spLocks noGrp="1"/>
          </p:cNvSpPr>
          <p:nvPr>
            <p:ph type="dt" sz="half" idx="10"/>
          </p:nvPr>
        </p:nvSpPr>
        <p:spPr/>
        <p:txBody>
          <a:bodyPr/>
          <a:lstStyle/>
          <a:p>
            <a:fld id="{D0F920ED-47BB-CF48-BF49-9573E3E751AF}" type="datetimeFigureOut">
              <a:rPr lang="en-US" smtClean="0"/>
              <a:t>6/5/23</a:t>
            </a:fld>
            <a:endParaRPr lang="en-US"/>
          </a:p>
        </p:txBody>
      </p:sp>
      <p:sp>
        <p:nvSpPr>
          <p:cNvPr id="5" name="Footer Placeholder 4">
            <a:extLst>
              <a:ext uri="{FF2B5EF4-FFF2-40B4-BE49-F238E27FC236}">
                <a16:creationId xmlns:a16="http://schemas.microsoft.com/office/drawing/2014/main" id="{9903B9DA-D12E-E940-0B40-09F5AFDA71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A90459-8C7F-E0FF-E884-DC53459F83A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23931449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6865D-C352-33D7-1D17-342CCF42335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5E9C79-7234-9F0F-0A32-F1986148B9D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AA7ECA-1D84-7F0C-67EB-08189D4CA77B}"/>
              </a:ext>
            </a:extLst>
          </p:cNvPr>
          <p:cNvSpPr>
            <a:spLocks noGrp="1"/>
          </p:cNvSpPr>
          <p:nvPr>
            <p:ph type="dt" sz="half" idx="10"/>
          </p:nvPr>
        </p:nvSpPr>
        <p:spPr/>
        <p:txBody>
          <a:bodyPr/>
          <a:lstStyle/>
          <a:p>
            <a:fld id="{D0F920ED-47BB-CF48-BF49-9573E3E751AF}" type="datetimeFigureOut">
              <a:rPr lang="en-US" smtClean="0"/>
              <a:t>6/5/23</a:t>
            </a:fld>
            <a:endParaRPr lang="en-US"/>
          </a:p>
        </p:txBody>
      </p:sp>
      <p:sp>
        <p:nvSpPr>
          <p:cNvPr id="5" name="Footer Placeholder 4">
            <a:extLst>
              <a:ext uri="{FF2B5EF4-FFF2-40B4-BE49-F238E27FC236}">
                <a16:creationId xmlns:a16="http://schemas.microsoft.com/office/drawing/2014/main" id="{A96636D0-C4A3-D529-001A-15C68E7DC0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705AD7-C996-A620-7154-1524168BE97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19741633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2E065-FBFD-A1CC-3E28-D3F77821D1FC}"/>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0B796039-C57F-EC92-B352-95704D7E43BE}"/>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7808D3-936E-6733-74F8-F91CBB22575B}"/>
              </a:ext>
            </a:extLst>
          </p:cNvPr>
          <p:cNvSpPr>
            <a:spLocks noGrp="1"/>
          </p:cNvSpPr>
          <p:nvPr>
            <p:ph type="dt" sz="half" idx="10"/>
          </p:nvPr>
        </p:nvSpPr>
        <p:spPr/>
        <p:txBody>
          <a:bodyPr/>
          <a:lstStyle/>
          <a:p>
            <a:fld id="{D0F920ED-47BB-CF48-BF49-9573E3E751AF}" type="datetimeFigureOut">
              <a:rPr lang="en-US" smtClean="0"/>
              <a:t>6/5/23</a:t>
            </a:fld>
            <a:endParaRPr lang="en-US"/>
          </a:p>
        </p:txBody>
      </p:sp>
      <p:sp>
        <p:nvSpPr>
          <p:cNvPr id="5" name="Footer Placeholder 4">
            <a:extLst>
              <a:ext uri="{FF2B5EF4-FFF2-40B4-BE49-F238E27FC236}">
                <a16:creationId xmlns:a16="http://schemas.microsoft.com/office/drawing/2014/main" id="{C2C86AA3-B111-5E9A-B6FC-4FE33E283E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4C5416-D057-FD33-1A6A-EE1920C4AD4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241690610"/>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BB143-39D6-102F-1BF5-D9A3A7A553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FC89EB5-8D76-F3BF-93F9-3156E447F4CA}"/>
              </a:ext>
            </a:extLst>
          </p:cNvPr>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DDE85B2-3D17-A40C-D825-74DD6632A9E8}"/>
              </a:ext>
            </a:extLst>
          </p:cNvPr>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1432AE-7DAA-B90C-0718-6DEEAC8920F1}"/>
              </a:ext>
            </a:extLst>
          </p:cNvPr>
          <p:cNvSpPr>
            <a:spLocks noGrp="1"/>
          </p:cNvSpPr>
          <p:nvPr>
            <p:ph type="dt" sz="half" idx="10"/>
          </p:nvPr>
        </p:nvSpPr>
        <p:spPr/>
        <p:txBody>
          <a:bodyPr/>
          <a:lstStyle/>
          <a:p>
            <a:fld id="{D0F920ED-47BB-CF48-BF49-9573E3E751AF}" type="datetimeFigureOut">
              <a:rPr lang="en-US" smtClean="0"/>
              <a:t>6/5/23</a:t>
            </a:fld>
            <a:endParaRPr lang="en-US"/>
          </a:p>
        </p:txBody>
      </p:sp>
      <p:sp>
        <p:nvSpPr>
          <p:cNvPr id="6" name="Footer Placeholder 5">
            <a:extLst>
              <a:ext uri="{FF2B5EF4-FFF2-40B4-BE49-F238E27FC236}">
                <a16:creationId xmlns:a16="http://schemas.microsoft.com/office/drawing/2014/main" id="{B949E87B-2A5E-C938-B494-0CEC28ECB1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5BC1D5-71E1-3492-00FD-357FDA4C96D6}"/>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317600686"/>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C238A-3ECB-0393-8615-E3D00D1F2699}"/>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E17D5755-81D6-D51E-9B4B-7C02490719A6}"/>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7F3E8C12-B632-380F-0FBC-DAADD2BE03F0}"/>
              </a:ext>
            </a:extLst>
          </p:cNvPr>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9386E9-225E-7B31-3329-D6322E72993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58099C00-38CB-E89D-08CF-913A2B85240F}"/>
              </a:ext>
            </a:extLst>
          </p:cNvPr>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FAA5954-A15C-732C-BA4F-6B55791A47E9}"/>
              </a:ext>
            </a:extLst>
          </p:cNvPr>
          <p:cNvSpPr>
            <a:spLocks noGrp="1"/>
          </p:cNvSpPr>
          <p:nvPr>
            <p:ph type="dt" sz="half" idx="10"/>
          </p:nvPr>
        </p:nvSpPr>
        <p:spPr/>
        <p:txBody>
          <a:bodyPr/>
          <a:lstStyle/>
          <a:p>
            <a:fld id="{D0F920ED-47BB-CF48-BF49-9573E3E751AF}" type="datetimeFigureOut">
              <a:rPr lang="en-US" smtClean="0"/>
              <a:t>6/5/23</a:t>
            </a:fld>
            <a:endParaRPr lang="en-US"/>
          </a:p>
        </p:txBody>
      </p:sp>
      <p:sp>
        <p:nvSpPr>
          <p:cNvPr id="8" name="Footer Placeholder 7">
            <a:extLst>
              <a:ext uri="{FF2B5EF4-FFF2-40B4-BE49-F238E27FC236}">
                <a16:creationId xmlns:a16="http://schemas.microsoft.com/office/drawing/2014/main" id="{DC9066C9-0497-135E-5B7C-3F4D6D718F5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4629AB3-5BD2-1121-8973-A984CE37773A}"/>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231695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7CEB9-05AF-6FED-3D40-D82682B99E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6F3C11-0093-4019-3CF8-65F2C785F9C5}"/>
              </a:ext>
            </a:extLst>
          </p:cNvPr>
          <p:cNvSpPr>
            <a:spLocks noGrp="1"/>
          </p:cNvSpPr>
          <p:nvPr>
            <p:ph type="dt" sz="half" idx="10"/>
          </p:nvPr>
        </p:nvSpPr>
        <p:spPr/>
        <p:txBody>
          <a:bodyPr/>
          <a:lstStyle/>
          <a:p>
            <a:fld id="{D0F920ED-47BB-CF48-BF49-9573E3E751AF}" type="datetimeFigureOut">
              <a:rPr lang="en-US" smtClean="0"/>
              <a:t>6/5/23</a:t>
            </a:fld>
            <a:endParaRPr lang="en-US"/>
          </a:p>
        </p:txBody>
      </p:sp>
      <p:sp>
        <p:nvSpPr>
          <p:cNvPr id="4" name="Footer Placeholder 3">
            <a:extLst>
              <a:ext uri="{FF2B5EF4-FFF2-40B4-BE49-F238E27FC236}">
                <a16:creationId xmlns:a16="http://schemas.microsoft.com/office/drawing/2014/main" id="{83519D79-87E4-1AE8-0ED4-A6B1C0BFD0E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0DF95B-B23D-F326-9AB9-2F8B80F2181D}"/>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14978005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0E540F-DE5B-ACCB-8BE3-5A1E84CC56BE}"/>
              </a:ext>
            </a:extLst>
          </p:cNvPr>
          <p:cNvSpPr>
            <a:spLocks noGrp="1"/>
          </p:cNvSpPr>
          <p:nvPr>
            <p:ph type="dt" sz="half" idx="10"/>
          </p:nvPr>
        </p:nvSpPr>
        <p:spPr/>
        <p:txBody>
          <a:bodyPr/>
          <a:lstStyle/>
          <a:p>
            <a:fld id="{D0F920ED-47BB-CF48-BF49-9573E3E751AF}" type="datetimeFigureOut">
              <a:rPr lang="en-US" smtClean="0"/>
              <a:t>6/5/23</a:t>
            </a:fld>
            <a:endParaRPr lang="en-US"/>
          </a:p>
        </p:txBody>
      </p:sp>
      <p:sp>
        <p:nvSpPr>
          <p:cNvPr id="3" name="Footer Placeholder 2">
            <a:extLst>
              <a:ext uri="{FF2B5EF4-FFF2-40B4-BE49-F238E27FC236}">
                <a16:creationId xmlns:a16="http://schemas.microsoft.com/office/drawing/2014/main" id="{CD0DF8B3-EA59-0322-8C7E-3BA7BDA110C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6FCFB3-94A1-74E1-206B-E22F604E0F1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75116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ED0CF-4530-8BC6-28C9-B3A16775EB30}"/>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5AFC9C4-D62C-3C96-99B6-589D875AD225}"/>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773CF89-5395-018A-D97E-FC77D4784A0C}"/>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49A9006-B7C0-179E-8785-DC6FAF61CE59}"/>
              </a:ext>
            </a:extLst>
          </p:cNvPr>
          <p:cNvSpPr>
            <a:spLocks noGrp="1"/>
          </p:cNvSpPr>
          <p:nvPr>
            <p:ph type="dt" sz="half" idx="10"/>
          </p:nvPr>
        </p:nvSpPr>
        <p:spPr/>
        <p:txBody>
          <a:bodyPr/>
          <a:lstStyle/>
          <a:p>
            <a:fld id="{D0F920ED-47BB-CF48-BF49-9573E3E751AF}" type="datetimeFigureOut">
              <a:rPr lang="en-US" smtClean="0"/>
              <a:t>6/5/23</a:t>
            </a:fld>
            <a:endParaRPr lang="en-US"/>
          </a:p>
        </p:txBody>
      </p:sp>
      <p:sp>
        <p:nvSpPr>
          <p:cNvPr id="6" name="Footer Placeholder 5">
            <a:extLst>
              <a:ext uri="{FF2B5EF4-FFF2-40B4-BE49-F238E27FC236}">
                <a16:creationId xmlns:a16="http://schemas.microsoft.com/office/drawing/2014/main" id="{E95B661D-E927-2688-15EC-B5BCDB0019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A531E7-602E-1D65-7D11-230BF23ABC6C}"/>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6534026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91A9D-A3C6-08CB-813A-9D02973860CD}"/>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AC6F0DCF-0F6A-55DC-6BC9-DBAC223D22B4}"/>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02B3DAB8-E83E-5A80-3D84-30F99AF975D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360737A-4C61-CC11-D86A-91D7DA52644A}"/>
              </a:ext>
            </a:extLst>
          </p:cNvPr>
          <p:cNvSpPr>
            <a:spLocks noGrp="1"/>
          </p:cNvSpPr>
          <p:nvPr>
            <p:ph type="dt" sz="half" idx="10"/>
          </p:nvPr>
        </p:nvSpPr>
        <p:spPr/>
        <p:txBody>
          <a:bodyPr/>
          <a:lstStyle/>
          <a:p>
            <a:fld id="{D0F920ED-47BB-CF48-BF49-9573E3E751AF}" type="datetimeFigureOut">
              <a:rPr lang="en-US" smtClean="0"/>
              <a:t>6/5/23</a:t>
            </a:fld>
            <a:endParaRPr lang="en-US"/>
          </a:p>
        </p:txBody>
      </p:sp>
      <p:sp>
        <p:nvSpPr>
          <p:cNvPr id="6" name="Footer Placeholder 5">
            <a:extLst>
              <a:ext uri="{FF2B5EF4-FFF2-40B4-BE49-F238E27FC236}">
                <a16:creationId xmlns:a16="http://schemas.microsoft.com/office/drawing/2014/main" id="{6EE0CA0D-03A4-CC22-1FAF-F30C5E7B58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D1C8EB-9520-E02D-F740-40723A273E1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185934822"/>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25698-241D-66C0-C0F0-DFA7BD4775E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12D010A-7602-33DE-7D75-B50CB486CB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BA6446-594D-C68B-F2B5-A8EB8DCBE247}"/>
              </a:ext>
            </a:extLst>
          </p:cNvPr>
          <p:cNvSpPr>
            <a:spLocks noGrp="1"/>
          </p:cNvSpPr>
          <p:nvPr>
            <p:ph type="dt" sz="half" idx="10"/>
          </p:nvPr>
        </p:nvSpPr>
        <p:spPr/>
        <p:txBody>
          <a:bodyPr/>
          <a:lstStyle/>
          <a:p>
            <a:fld id="{D0F920ED-47BB-CF48-BF49-9573E3E751AF}" type="datetimeFigureOut">
              <a:rPr lang="en-US" smtClean="0"/>
              <a:t>6/5/23</a:t>
            </a:fld>
            <a:endParaRPr lang="en-US"/>
          </a:p>
        </p:txBody>
      </p:sp>
      <p:sp>
        <p:nvSpPr>
          <p:cNvPr id="5" name="Footer Placeholder 4">
            <a:extLst>
              <a:ext uri="{FF2B5EF4-FFF2-40B4-BE49-F238E27FC236}">
                <a16:creationId xmlns:a16="http://schemas.microsoft.com/office/drawing/2014/main" id="{9AC5C2CD-ADBC-5E21-C0F9-6A8590329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14035B-7FDC-3080-ACC5-69A3C2717BE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56175053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62D49D-EE52-9810-386C-85F997227883}"/>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92D48FD-58DE-6B3B-B199-238812374CD4}"/>
              </a:ext>
            </a:extLst>
          </p:cNvPr>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7E093C-BFCE-EFC9-944C-E1C22082BD3D}"/>
              </a:ext>
            </a:extLst>
          </p:cNvPr>
          <p:cNvSpPr>
            <a:spLocks noGrp="1"/>
          </p:cNvSpPr>
          <p:nvPr>
            <p:ph type="dt" sz="half" idx="10"/>
          </p:nvPr>
        </p:nvSpPr>
        <p:spPr/>
        <p:txBody>
          <a:bodyPr/>
          <a:lstStyle/>
          <a:p>
            <a:fld id="{D0F920ED-47BB-CF48-BF49-9573E3E751AF}" type="datetimeFigureOut">
              <a:rPr lang="en-US" smtClean="0"/>
              <a:t>6/5/23</a:t>
            </a:fld>
            <a:endParaRPr lang="en-US"/>
          </a:p>
        </p:txBody>
      </p:sp>
      <p:sp>
        <p:nvSpPr>
          <p:cNvPr id="5" name="Footer Placeholder 4">
            <a:extLst>
              <a:ext uri="{FF2B5EF4-FFF2-40B4-BE49-F238E27FC236}">
                <a16:creationId xmlns:a16="http://schemas.microsoft.com/office/drawing/2014/main" id="{2D072436-1A2B-DAF1-8179-960A45B4B2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E09F67-8916-1F19-1F77-53B0B143747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506900253"/>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atin typeface="Arial" panose="020B0604020202020204" pitchFamily="34" charset="0"/>
                <a:cs typeface="Arial" panose="020B0604020202020204" pitchFamily="34" charset="0"/>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atin typeface="Arial" panose="020B0604020202020204" pitchFamily="34" charset="0"/>
                <a:cs typeface="Arial" panose="020B0604020202020204" pitchFamily="34" charset="0"/>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atin typeface="Arial" panose="020B0604020202020204" pitchFamily="34" charset="0"/>
                <a:cs typeface="Arial" panose="020B0604020202020204" pitchFamily="34" charset="0"/>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373727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1611881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416A74-79B6-65F0-7E53-26516E9ED7CE}"/>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FC8FC0-ADE9-005F-67D2-1036C2CE2758}"/>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DCCA04-784F-B391-312E-BA3BF2B8768F}"/>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D0F920ED-47BB-CF48-BF49-9573E3E751AF}" type="datetimeFigureOut">
              <a:rPr lang="en-US" smtClean="0"/>
              <a:t>6/5/23</a:t>
            </a:fld>
            <a:endParaRPr lang="en-US"/>
          </a:p>
        </p:txBody>
      </p:sp>
      <p:sp>
        <p:nvSpPr>
          <p:cNvPr id="5" name="Footer Placeholder 4">
            <a:extLst>
              <a:ext uri="{FF2B5EF4-FFF2-40B4-BE49-F238E27FC236}">
                <a16:creationId xmlns:a16="http://schemas.microsoft.com/office/drawing/2014/main" id="{FEE6C947-5E58-7AC5-9503-AC70008BF59A}"/>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822CAD2-EDFC-F3BF-0088-FE2AE35E5789}"/>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163121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hyperlink" Target="https://creativecommons.org/licenses/by/3.0/" TargetMode="External"/><Relationship Id="rId4" Type="http://schemas.openxmlformats.org/officeDocument/2006/relationships/hyperlink" Target="https://www.universetoday.com/134999/neo-asteroid-2014-jo25-set-buzz-earth-april-19th/"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hyperlink" Target="https://www.nasa.gov/feature/nasa-dart-imagery-shows-changed-orbit-of-target-asteroid"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hyperlink" Target="https://creativecommons.org/licenses/by-nd/3.0/" TargetMode="External"/><Relationship Id="rId4" Type="http://schemas.openxmlformats.org/officeDocument/2006/relationships/hyperlink" Target="http://theconversation.com/with-so-much-vested-in-satellites-solar-storms-could-bring-life-to-a-standstill-4520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hyperlink" Target="http://space.stackexchange.com/questions/2515/how-closely-spaced-are-satellites-at-geo"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hyperlink" Target="http://alchemistfox.deviantart.com/art/Fantasy-Solar-System-133688307"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hyperlink" Target="https://openclipart.org/detail/193047/international-space-station-with-earth-by-rambo-tribble-193047" TargetMode="External"/><Relationship Id="rId5" Type="http://schemas.openxmlformats.org/officeDocument/2006/relationships/image" Target="../media/image16.png"/><Relationship Id="rId4" Type="http://schemas.openxmlformats.org/officeDocument/2006/relationships/hyperlink" Target="http://space.stackexchange.com/questions/8851/why-arent-the-isss-nor-space-shuttles-radiators-black"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hyperlink" Target="http://www.public-domain-image.com/space-public-domain-images-pictures/orion-nebula-space-galaxy.jpg.html"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hyperlink" Target="https://medium.com/r3fl3ct1ons/is-titan-the-better-mars-why-we-should-really-consider-saturns-moon-for-space-colonization-ee3953bd9128"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3"/>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space, outer space, universe, astronomical object&#10;&#10;Description automatically generated">
            <a:extLst>
              <a:ext uri="{FF2B5EF4-FFF2-40B4-BE49-F238E27FC236}">
                <a16:creationId xmlns:a16="http://schemas.microsoft.com/office/drawing/2014/main" id="{2E6080BC-67C5-8C6D-2EF8-E91EFF15AF8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9143980" cy="5143490"/>
          </a:xfrm>
          <a:prstGeom prst="rect">
            <a:avLst/>
          </a:prstGeom>
        </p:spPr>
      </p:pic>
      <p:sp>
        <p:nvSpPr>
          <p:cNvPr id="62" name="Rectangle 61">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849901" y="-1150602"/>
            <a:ext cx="3444203" cy="9144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Google Shape;54;p13"/>
          <p:cNvSpPr txBox="1">
            <a:spLocks noGrp="1"/>
          </p:cNvSpPr>
          <p:nvPr>
            <p:ph type="ctrTitle"/>
          </p:nvPr>
        </p:nvSpPr>
        <p:spPr>
          <a:xfrm>
            <a:off x="318660" y="3298065"/>
            <a:ext cx="8258689" cy="852378"/>
          </a:xfrm>
          <a:prstGeom prst="rect">
            <a:avLst/>
          </a:prstGeom>
        </p:spPr>
        <p:txBody>
          <a:bodyPr spcFirstLastPara="1" lIns="91425" tIns="91425" rIns="91425" bIns="91425" anchorCtr="0">
            <a:normAutofit/>
          </a:bodyPr>
          <a:lstStyle/>
          <a:p>
            <a:pPr marL="0" lvl="0" indent="0" algn="l" rtl="0">
              <a:spcBef>
                <a:spcPts val="0"/>
              </a:spcBef>
              <a:spcAft>
                <a:spcPts val="0"/>
              </a:spcAft>
              <a:buNone/>
            </a:pPr>
            <a:r>
              <a:rPr lang="en-US" sz="3600" dirty="0">
                <a:latin typeface="Arial" panose="020B0604020202020204" pitchFamily="34" charset="0"/>
                <a:cs typeface="Arial" panose="020B0604020202020204" pitchFamily="34" charset="0"/>
              </a:rPr>
              <a:t>Solar System Infrastructure</a:t>
            </a:r>
            <a:endParaRPr lang="en-US" sz="3600" b="1" dirty="0">
              <a:solidFill>
                <a:schemeClr val="accent2"/>
              </a:solidFill>
              <a:latin typeface="Arial Narrow" panose="020B0604020202020204" pitchFamily="34" charset="0"/>
              <a:cs typeface="Arial Narrow" panose="020B0604020202020204" pitchFamily="34" charset="0"/>
            </a:endParaRPr>
          </a:p>
        </p:txBody>
      </p:sp>
      <p:sp>
        <p:nvSpPr>
          <p:cNvPr id="64" name="Rectangle: Rounded Corners 63">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81279"/>
            <a:ext cx="7339422" cy="51435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a:extLst>
              <a:ext uri="{FF2B5EF4-FFF2-40B4-BE49-F238E27FC236}">
                <a16:creationId xmlns:a16="http://schemas.microsoft.com/office/drawing/2014/main" id="{17B3C844-FBAC-5472-6FB8-6EA2E02BAB5F}"/>
              </a:ext>
            </a:extLst>
          </p:cNvPr>
          <p:cNvCxnSpPr>
            <a:cxnSpLocks/>
          </p:cNvCxnSpPr>
          <p:nvPr/>
        </p:nvCxnSpPr>
        <p:spPr>
          <a:xfrm>
            <a:off x="2505695" y="1607153"/>
            <a:ext cx="0" cy="299726"/>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0AD7DEB-9579-DB1B-7375-37371507A830}"/>
              </a:ext>
            </a:extLst>
          </p:cNvPr>
          <p:cNvSpPr txBox="1"/>
          <p:nvPr/>
        </p:nvSpPr>
        <p:spPr>
          <a:xfrm>
            <a:off x="-2280062" y="24713"/>
            <a:ext cx="7328475" cy="338554"/>
          </a:xfrm>
          <a:prstGeom prst="rect">
            <a:avLst/>
          </a:prstGeom>
          <a:noFill/>
        </p:spPr>
        <p:txBody>
          <a:bodyPr wrap="square" rtlCol="0">
            <a:spAutoFit/>
          </a:bodyPr>
          <a:lstStyle/>
          <a:p>
            <a:pPr algn="r"/>
            <a:r>
              <a:rPr lang="en-US" sz="1600" dirty="0">
                <a:solidFill>
                  <a:schemeClr val="accent4"/>
                </a:solidFill>
                <a:latin typeface="Arial Narrow" panose="020B0604020202020204" pitchFamily="34" charset="0"/>
                <a:cs typeface="Arial Narrow" panose="020B0604020202020204" pitchFamily="34" charset="0"/>
              </a:rPr>
              <a:t>Presentation to the Off-Earth Atlas Workshop • 9 June 2023 •</a:t>
            </a:r>
          </a:p>
        </p:txBody>
      </p:sp>
      <p:sp>
        <p:nvSpPr>
          <p:cNvPr id="16" name="TextBox 15">
            <a:extLst>
              <a:ext uri="{FF2B5EF4-FFF2-40B4-BE49-F238E27FC236}">
                <a16:creationId xmlns:a16="http://schemas.microsoft.com/office/drawing/2014/main" id="{A6AE4017-8599-EAF2-774D-1F8C0F607477}"/>
              </a:ext>
            </a:extLst>
          </p:cNvPr>
          <p:cNvSpPr txBox="1"/>
          <p:nvPr/>
        </p:nvSpPr>
        <p:spPr>
          <a:xfrm>
            <a:off x="-22" y="4821964"/>
            <a:ext cx="9144002" cy="253916"/>
          </a:xfrm>
          <a:prstGeom prst="rect">
            <a:avLst/>
          </a:prstGeom>
          <a:noFill/>
        </p:spPr>
        <p:txBody>
          <a:bodyPr wrap="square" rtlCol="0">
            <a:spAutoFit/>
          </a:bodyPr>
          <a:lstStyle/>
          <a:p>
            <a:pPr algn="ctr"/>
            <a:r>
              <a:rPr lang="en-US" sz="1050" dirty="0"/>
              <a:t>Based on collaborations with Space Portal leadership:  Dr. Daniel </a:t>
            </a:r>
            <a:r>
              <a:rPr lang="en-US" sz="1050" dirty="0" err="1"/>
              <a:t>Rasky</a:t>
            </a:r>
            <a:r>
              <a:rPr lang="en-US" sz="1050" dirty="0"/>
              <a:t>, Mr. Bruce Pittman, and Mr. Mark Newfield.  Inspired by discussions with Dr. Victor </a:t>
            </a:r>
            <a:r>
              <a:rPr lang="en-US" sz="1050" dirty="0" err="1"/>
              <a:t>Buchli</a:t>
            </a:r>
            <a:endParaRPr lang="en-US" sz="1050" dirty="0"/>
          </a:p>
        </p:txBody>
      </p:sp>
      <p:sp>
        <p:nvSpPr>
          <p:cNvPr id="17" name="TextBox 16">
            <a:extLst>
              <a:ext uri="{FF2B5EF4-FFF2-40B4-BE49-F238E27FC236}">
                <a16:creationId xmlns:a16="http://schemas.microsoft.com/office/drawing/2014/main" id="{6DB5768B-3C2C-5B0A-5746-05D9EFBEEB2A}"/>
              </a:ext>
            </a:extLst>
          </p:cNvPr>
          <p:cNvSpPr txBox="1"/>
          <p:nvPr/>
        </p:nvSpPr>
        <p:spPr>
          <a:xfrm>
            <a:off x="406680" y="258578"/>
            <a:ext cx="6228950" cy="276999"/>
          </a:xfrm>
          <a:prstGeom prst="rect">
            <a:avLst/>
          </a:prstGeom>
          <a:noFill/>
        </p:spPr>
        <p:txBody>
          <a:bodyPr wrap="square" rtlCol="0">
            <a:spAutoFit/>
          </a:bodyPr>
          <a:lstStyle/>
          <a:p>
            <a:r>
              <a:rPr lang="en-US" sz="1200" dirty="0">
                <a:latin typeface="Arial Narrow" panose="020B0604020202020204" pitchFamily="34" charset="0"/>
                <a:cs typeface="Arial Narrow" panose="020B0604020202020204" pitchFamily="34" charset="0"/>
              </a:rPr>
              <a:t>Lynn D. Harper • Space Portal • NASA Ames Research Center</a:t>
            </a:r>
          </a:p>
        </p:txBody>
      </p:sp>
      <p:sp>
        <p:nvSpPr>
          <p:cNvPr id="19" name="TextBox 18">
            <a:extLst>
              <a:ext uri="{FF2B5EF4-FFF2-40B4-BE49-F238E27FC236}">
                <a16:creationId xmlns:a16="http://schemas.microsoft.com/office/drawing/2014/main" id="{1D81366B-44AE-9C6B-2F8D-D050BB5A1806}"/>
              </a:ext>
            </a:extLst>
          </p:cNvPr>
          <p:cNvSpPr txBox="1"/>
          <p:nvPr/>
        </p:nvSpPr>
        <p:spPr>
          <a:xfrm>
            <a:off x="318660" y="4196711"/>
            <a:ext cx="5759532" cy="523220"/>
          </a:xfrm>
          <a:prstGeom prst="rect">
            <a:avLst/>
          </a:prstGeom>
          <a:noFill/>
        </p:spPr>
        <p:txBody>
          <a:bodyPr wrap="square">
            <a:spAutoFit/>
          </a:bodyPr>
          <a:lstStyle/>
          <a:p>
            <a:r>
              <a:rPr lang="en-US" sz="2800" b="1" dirty="0">
                <a:solidFill>
                  <a:schemeClr val="accent2">
                    <a:lumMod val="40000"/>
                    <a:lumOff val="60000"/>
                  </a:schemeClr>
                </a:solidFill>
                <a:latin typeface="Arial Narrow" panose="020B0604020202020204" pitchFamily="34" charset="0"/>
                <a:cs typeface="Arial Narrow" panose="020B0604020202020204" pitchFamily="34" charset="0"/>
              </a:rPr>
              <a:t>Why Before How</a:t>
            </a:r>
          </a:p>
        </p:txBody>
      </p:sp>
    </p:spTree>
    <p:extLst>
      <p:ext uri="{BB962C8B-B14F-4D97-AF65-F5344CB8AC3E}">
        <p14:creationId xmlns:p14="http://schemas.microsoft.com/office/powerpoint/2010/main" val="96363461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B30ADF53-4051-B200-134A-339C7884B255}"/>
              </a:ext>
            </a:extLst>
          </p:cNvPr>
          <p:cNvSpPr>
            <a:spLocks noGrp="1"/>
          </p:cNvSpPr>
          <p:nvPr>
            <p:ph type="title"/>
          </p:nvPr>
        </p:nvSpPr>
        <p:spPr>
          <a:xfrm>
            <a:off x="628650" y="243827"/>
            <a:ext cx="7878856" cy="3049905"/>
          </a:xfrm>
        </p:spPr>
        <p:txBody>
          <a:bodyPr vert="horz" lIns="91440" tIns="45720" rIns="91440" bIns="45720" rtlCol="0" anchor="b">
            <a:noAutofit/>
          </a:bodyPr>
          <a:lstStyle/>
          <a:p>
            <a:pPr algn="l" defTabSz="914400">
              <a:lnSpc>
                <a:spcPct val="100000"/>
              </a:lnSpc>
              <a:spcBef>
                <a:spcPct val="0"/>
              </a:spcBef>
            </a:pPr>
            <a:r>
              <a:rPr lang="en-US" sz="2000" kern="1200" dirty="0">
                <a:solidFill>
                  <a:schemeClr val="accent2"/>
                </a:solidFill>
                <a:latin typeface="Bernard MT Condensed" panose="02050806060905020404" pitchFamily="18" charset="77"/>
                <a:cs typeface="Arial" panose="020B0604020202020204" pitchFamily="34" charset="0"/>
              </a:rPr>
              <a:t>Disclaimer</a:t>
            </a:r>
            <a:br>
              <a:rPr lang="en-US" sz="1600" kern="1200" dirty="0">
                <a:solidFill>
                  <a:schemeClr val="tx1"/>
                </a:solidFill>
                <a:latin typeface="Arial" panose="020B0604020202020204" pitchFamily="34" charset="0"/>
                <a:cs typeface="Arial" panose="020B0604020202020204" pitchFamily="34" charset="0"/>
              </a:rPr>
            </a:br>
            <a:br>
              <a:rPr lang="en-US" sz="1600" kern="1200" dirty="0">
                <a:solidFill>
                  <a:schemeClr val="tx1"/>
                </a:solidFill>
                <a:latin typeface="Arial" panose="020B0604020202020204" pitchFamily="34" charset="0"/>
                <a:cs typeface="Arial" panose="020B0604020202020204" pitchFamily="34" charset="0"/>
              </a:rPr>
            </a:br>
            <a:r>
              <a:rPr lang="en-US" sz="1400" kern="1200" dirty="0">
                <a:solidFill>
                  <a:schemeClr val="tx1"/>
                </a:solidFill>
                <a:latin typeface="Arial" panose="020B0604020202020204" pitchFamily="34" charset="0"/>
                <a:cs typeface="Arial" panose="020B0604020202020204" pitchFamily="34" charset="0"/>
              </a:rPr>
              <a:t>This presentation represents the opinion of the author and is offered for the purposes of brainstorming solar system infrastructure possibilities with colleagues of the global village.  </a:t>
            </a:r>
            <a:br>
              <a:rPr lang="en-US" sz="1400" kern="1200" dirty="0">
                <a:solidFill>
                  <a:schemeClr val="tx1"/>
                </a:solidFill>
                <a:latin typeface="Arial" panose="020B0604020202020204" pitchFamily="34" charset="0"/>
                <a:cs typeface="Arial" panose="020B0604020202020204" pitchFamily="34" charset="0"/>
              </a:rPr>
            </a:br>
            <a:br>
              <a:rPr lang="en-US" sz="1400" kern="1200" dirty="0">
                <a:solidFill>
                  <a:schemeClr val="tx1"/>
                </a:solidFill>
                <a:latin typeface="Arial" panose="020B0604020202020204" pitchFamily="34" charset="0"/>
                <a:cs typeface="Arial" panose="020B0604020202020204" pitchFamily="34" charset="0"/>
              </a:rPr>
            </a:br>
            <a:r>
              <a:rPr lang="en-US" sz="1400" kern="1200" dirty="0">
                <a:solidFill>
                  <a:schemeClr val="tx1"/>
                </a:solidFill>
                <a:latin typeface="Arial" panose="020B0604020202020204" pitchFamily="34" charset="0"/>
                <a:cs typeface="Arial" panose="020B0604020202020204" pitchFamily="34" charset="0"/>
              </a:rPr>
              <a:t>This presentation cannot and does not represent official NASA or United States programs or plans except where specifically cited; </a:t>
            </a:r>
            <a:r>
              <a:rPr lang="en-US" sz="1400" dirty="0">
                <a:latin typeface="Arial" panose="020B0604020202020204" pitchFamily="34" charset="0"/>
                <a:cs typeface="Arial" panose="020B0604020202020204" pitchFamily="34" charset="0"/>
              </a:rPr>
              <a:t>and it does not imply </a:t>
            </a:r>
            <a:r>
              <a:rPr lang="en-US" sz="1400" kern="1200" dirty="0">
                <a:solidFill>
                  <a:schemeClr val="tx1"/>
                </a:solidFill>
                <a:latin typeface="Arial" panose="020B0604020202020204" pitchFamily="34" charset="0"/>
                <a:cs typeface="Arial" panose="020B0604020202020204" pitchFamily="34" charset="0"/>
              </a:rPr>
              <a:t>any commitment to implement the ideas discussed. </a:t>
            </a:r>
            <a:br>
              <a:rPr lang="en-US" sz="1400" kern="1200" dirty="0">
                <a:solidFill>
                  <a:schemeClr val="tx1"/>
                </a:solidFill>
                <a:latin typeface="Arial" panose="020B0604020202020204" pitchFamily="34" charset="0"/>
                <a:cs typeface="Arial" panose="020B0604020202020204" pitchFamily="34" charset="0"/>
              </a:rPr>
            </a:br>
            <a:br>
              <a:rPr lang="en-US" sz="1400" kern="1200" dirty="0">
                <a:solidFill>
                  <a:schemeClr val="tx1"/>
                </a:solidFill>
                <a:latin typeface="Arial" panose="020B0604020202020204" pitchFamily="34" charset="0"/>
                <a:cs typeface="Arial" panose="020B0604020202020204" pitchFamily="34" charset="0"/>
              </a:rPr>
            </a:br>
            <a:r>
              <a:rPr lang="en-US" sz="1400" kern="1200" dirty="0">
                <a:solidFill>
                  <a:schemeClr val="tx1"/>
                </a:solidFill>
                <a:latin typeface="Arial" panose="020B0604020202020204" pitchFamily="34" charset="0"/>
                <a:cs typeface="Arial" panose="020B0604020202020204" pitchFamily="34" charset="0"/>
              </a:rPr>
              <a:t>All of the great ideas herein belong to many others.</a:t>
            </a:r>
            <a:br>
              <a:rPr lang="en-US" sz="1400" kern="1200" dirty="0">
                <a:solidFill>
                  <a:schemeClr val="tx1"/>
                </a:solidFill>
                <a:latin typeface="Arial" panose="020B0604020202020204" pitchFamily="34" charset="0"/>
                <a:cs typeface="Arial" panose="020B0604020202020204" pitchFamily="34" charset="0"/>
              </a:rPr>
            </a:br>
            <a:br>
              <a:rPr lang="en-US" sz="1400" kern="1200" dirty="0">
                <a:solidFill>
                  <a:schemeClr val="tx1"/>
                </a:solidFill>
                <a:latin typeface="Arial" panose="020B0604020202020204" pitchFamily="34" charset="0"/>
                <a:cs typeface="Arial" panose="020B0604020202020204" pitchFamily="34" charset="0"/>
              </a:rPr>
            </a:br>
            <a:r>
              <a:rPr lang="en-US" sz="1400" kern="1200" dirty="0">
                <a:solidFill>
                  <a:schemeClr val="tx1"/>
                </a:solidFill>
                <a:latin typeface="Arial" panose="020B0604020202020204" pitchFamily="34" charset="0"/>
                <a:cs typeface="Arial" panose="020B0604020202020204" pitchFamily="34" charset="0"/>
              </a:rPr>
              <a:t>The mistakes are entirely mine.</a:t>
            </a:r>
            <a:endParaRPr lang="en-US" sz="1600" kern="1200" dirty="0">
              <a:solidFill>
                <a:schemeClr val="tx1"/>
              </a:solidFill>
              <a:latin typeface="Arial" panose="020B0604020202020204" pitchFamily="34" charset="0"/>
              <a:cs typeface="Arial" panose="020B0604020202020204" pitchFamily="34" charset="0"/>
            </a:endParaRPr>
          </a:p>
        </p:txBody>
      </p:sp>
      <p:sp>
        <p:nvSpPr>
          <p:cNvPr id="11"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8650" y="3538946"/>
            <a:ext cx="4057650" cy="13716"/>
          </a:xfrm>
          <a:custGeom>
            <a:avLst/>
            <a:gdLst>
              <a:gd name="connsiteX0" fmla="*/ 0 w 4057650"/>
              <a:gd name="connsiteY0" fmla="*/ 0 h 13716"/>
              <a:gd name="connsiteX1" fmla="*/ 757428 w 4057650"/>
              <a:gd name="connsiteY1" fmla="*/ 0 h 13716"/>
              <a:gd name="connsiteX2" fmla="*/ 1474279 w 4057650"/>
              <a:gd name="connsiteY2" fmla="*/ 0 h 13716"/>
              <a:gd name="connsiteX3" fmla="*/ 2191131 w 4057650"/>
              <a:gd name="connsiteY3" fmla="*/ 0 h 13716"/>
              <a:gd name="connsiteX4" fmla="*/ 2745676 w 4057650"/>
              <a:gd name="connsiteY4" fmla="*/ 0 h 13716"/>
              <a:gd name="connsiteX5" fmla="*/ 3340798 w 4057650"/>
              <a:gd name="connsiteY5" fmla="*/ 0 h 13716"/>
              <a:gd name="connsiteX6" fmla="*/ 4057650 w 4057650"/>
              <a:gd name="connsiteY6" fmla="*/ 0 h 13716"/>
              <a:gd name="connsiteX7" fmla="*/ 4057650 w 4057650"/>
              <a:gd name="connsiteY7" fmla="*/ 13716 h 13716"/>
              <a:gd name="connsiteX8" fmla="*/ 3381375 w 4057650"/>
              <a:gd name="connsiteY8" fmla="*/ 13716 h 13716"/>
              <a:gd name="connsiteX9" fmla="*/ 2826830 w 4057650"/>
              <a:gd name="connsiteY9" fmla="*/ 13716 h 13716"/>
              <a:gd name="connsiteX10" fmla="*/ 2272284 w 4057650"/>
              <a:gd name="connsiteY10" fmla="*/ 13716 h 13716"/>
              <a:gd name="connsiteX11" fmla="*/ 1555432 w 4057650"/>
              <a:gd name="connsiteY11" fmla="*/ 13716 h 13716"/>
              <a:gd name="connsiteX12" fmla="*/ 960310 w 4057650"/>
              <a:gd name="connsiteY12" fmla="*/ 13716 h 13716"/>
              <a:gd name="connsiteX13" fmla="*/ 0 w 4057650"/>
              <a:gd name="connsiteY13" fmla="*/ 13716 h 13716"/>
              <a:gd name="connsiteX14" fmla="*/ 0 w 4057650"/>
              <a:gd name="connsiteY14" fmla="*/ 0 h 13716"/>
              <a:gd name="connsiteX0" fmla="*/ 0 w 4057650"/>
              <a:gd name="connsiteY0" fmla="*/ 0 h 13716"/>
              <a:gd name="connsiteX1" fmla="*/ 635698 w 4057650"/>
              <a:gd name="connsiteY1" fmla="*/ 0 h 13716"/>
              <a:gd name="connsiteX2" fmla="*/ 1190244 w 4057650"/>
              <a:gd name="connsiteY2" fmla="*/ 0 h 13716"/>
              <a:gd name="connsiteX3" fmla="*/ 1947672 w 4057650"/>
              <a:gd name="connsiteY3" fmla="*/ 0 h 13716"/>
              <a:gd name="connsiteX4" fmla="*/ 2583370 w 4057650"/>
              <a:gd name="connsiteY4" fmla="*/ 0 h 13716"/>
              <a:gd name="connsiteX5" fmla="*/ 3219069 w 4057650"/>
              <a:gd name="connsiteY5" fmla="*/ 0 h 13716"/>
              <a:gd name="connsiteX6" fmla="*/ 4057650 w 4057650"/>
              <a:gd name="connsiteY6" fmla="*/ 0 h 13716"/>
              <a:gd name="connsiteX7" fmla="*/ 4057650 w 4057650"/>
              <a:gd name="connsiteY7" fmla="*/ 13716 h 13716"/>
              <a:gd name="connsiteX8" fmla="*/ 3381375 w 4057650"/>
              <a:gd name="connsiteY8" fmla="*/ 13716 h 13716"/>
              <a:gd name="connsiteX9" fmla="*/ 2826830 w 4057650"/>
              <a:gd name="connsiteY9" fmla="*/ 13716 h 13716"/>
              <a:gd name="connsiteX10" fmla="*/ 2150555 w 4057650"/>
              <a:gd name="connsiteY10" fmla="*/ 13716 h 13716"/>
              <a:gd name="connsiteX11" fmla="*/ 1474280 w 4057650"/>
              <a:gd name="connsiteY11" fmla="*/ 13716 h 13716"/>
              <a:gd name="connsiteX12" fmla="*/ 838581 w 4057650"/>
              <a:gd name="connsiteY12" fmla="*/ 13716 h 13716"/>
              <a:gd name="connsiteX13" fmla="*/ 0 w 4057650"/>
              <a:gd name="connsiteY13" fmla="*/ 13716 h 13716"/>
              <a:gd name="connsiteX14" fmla="*/ 0 w 4057650"/>
              <a:gd name="connsiteY14"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7650" h="13716" fill="none" extrusionOk="0">
                <a:moveTo>
                  <a:pt x="0" y="0"/>
                </a:moveTo>
                <a:cubicBezTo>
                  <a:pt x="367148" y="-8908"/>
                  <a:pt x="517612" y="4501"/>
                  <a:pt x="757428" y="0"/>
                </a:cubicBezTo>
                <a:cubicBezTo>
                  <a:pt x="1032602" y="-7253"/>
                  <a:pt x="1110097" y="-4084"/>
                  <a:pt x="1474279" y="0"/>
                </a:cubicBezTo>
                <a:cubicBezTo>
                  <a:pt x="1838373" y="-7421"/>
                  <a:pt x="1905070" y="-3632"/>
                  <a:pt x="2191131" y="0"/>
                </a:cubicBezTo>
                <a:cubicBezTo>
                  <a:pt x="2479083" y="8044"/>
                  <a:pt x="2590278" y="-15025"/>
                  <a:pt x="2745676" y="0"/>
                </a:cubicBezTo>
                <a:cubicBezTo>
                  <a:pt x="2939709" y="9877"/>
                  <a:pt x="3136017" y="-24028"/>
                  <a:pt x="3340798" y="0"/>
                </a:cubicBezTo>
                <a:cubicBezTo>
                  <a:pt x="3577524" y="19058"/>
                  <a:pt x="3755433" y="-7221"/>
                  <a:pt x="4057650" y="0"/>
                </a:cubicBezTo>
                <a:cubicBezTo>
                  <a:pt x="4057445" y="4501"/>
                  <a:pt x="4058270" y="7438"/>
                  <a:pt x="4057650" y="13716"/>
                </a:cubicBezTo>
                <a:cubicBezTo>
                  <a:pt x="3746991" y="46900"/>
                  <a:pt x="3642040" y="-13712"/>
                  <a:pt x="3381375" y="13716"/>
                </a:cubicBezTo>
                <a:cubicBezTo>
                  <a:pt x="3142532" y="64771"/>
                  <a:pt x="2955382" y="-7162"/>
                  <a:pt x="2826830" y="13716"/>
                </a:cubicBezTo>
                <a:cubicBezTo>
                  <a:pt x="2734164" y="26064"/>
                  <a:pt x="2422331" y="12987"/>
                  <a:pt x="2272284" y="13716"/>
                </a:cubicBezTo>
                <a:cubicBezTo>
                  <a:pt x="2111408" y="20158"/>
                  <a:pt x="1888168" y="21489"/>
                  <a:pt x="1555432" y="13716"/>
                </a:cubicBezTo>
                <a:cubicBezTo>
                  <a:pt x="1389125" y="3117"/>
                  <a:pt x="1177551" y="39730"/>
                  <a:pt x="960310" y="13716"/>
                </a:cubicBezTo>
                <a:cubicBezTo>
                  <a:pt x="875922" y="-39900"/>
                  <a:pt x="323458" y="10262"/>
                  <a:pt x="0" y="13716"/>
                </a:cubicBezTo>
                <a:cubicBezTo>
                  <a:pt x="-331" y="11187"/>
                  <a:pt x="993" y="6491"/>
                  <a:pt x="0" y="0"/>
                </a:cubicBezTo>
                <a:close/>
              </a:path>
              <a:path w="4057650" h="13716" stroke="0" extrusionOk="0">
                <a:moveTo>
                  <a:pt x="0" y="0"/>
                </a:moveTo>
                <a:cubicBezTo>
                  <a:pt x="242151" y="36334"/>
                  <a:pt x="500401" y="29139"/>
                  <a:pt x="635698" y="0"/>
                </a:cubicBezTo>
                <a:cubicBezTo>
                  <a:pt x="783144" y="-32004"/>
                  <a:pt x="950843" y="-4485"/>
                  <a:pt x="1190244" y="0"/>
                </a:cubicBezTo>
                <a:cubicBezTo>
                  <a:pt x="1493739" y="37672"/>
                  <a:pt x="1683931" y="-5135"/>
                  <a:pt x="1947672" y="0"/>
                </a:cubicBezTo>
                <a:cubicBezTo>
                  <a:pt x="2231467" y="29157"/>
                  <a:pt x="2283780" y="-18583"/>
                  <a:pt x="2583370" y="0"/>
                </a:cubicBezTo>
                <a:cubicBezTo>
                  <a:pt x="2879743" y="13186"/>
                  <a:pt x="3001896" y="40538"/>
                  <a:pt x="3219069" y="0"/>
                </a:cubicBezTo>
                <a:cubicBezTo>
                  <a:pt x="3480307" y="-5034"/>
                  <a:pt x="3756341" y="17550"/>
                  <a:pt x="4057650" y="0"/>
                </a:cubicBezTo>
                <a:cubicBezTo>
                  <a:pt x="4056913" y="2900"/>
                  <a:pt x="4056504" y="10718"/>
                  <a:pt x="4057650" y="13716"/>
                </a:cubicBezTo>
                <a:cubicBezTo>
                  <a:pt x="3866391" y="10757"/>
                  <a:pt x="3683092" y="22641"/>
                  <a:pt x="3381375" y="13716"/>
                </a:cubicBezTo>
                <a:cubicBezTo>
                  <a:pt x="3077442" y="-36111"/>
                  <a:pt x="2959293" y="-9904"/>
                  <a:pt x="2826830" y="13716"/>
                </a:cubicBezTo>
                <a:cubicBezTo>
                  <a:pt x="2745586" y="48996"/>
                  <a:pt x="2366651" y="54820"/>
                  <a:pt x="2150555" y="13716"/>
                </a:cubicBezTo>
                <a:cubicBezTo>
                  <a:pt x="1889766" y="-21926"/>
                  <a:pt x="1744011" y="-27260"/>
                  <a:pt x="1474280" y="13716"/>
                </a:cubicBezTo>
                <a:cubicBezTo>
                  <a:pt x="1211536" y="18423"/>
                  <a:pt x="970196" y="30950"/>
                  <a:pt x="838581" y="13716"/>
                </a:cubicBezTo>
                <a:cubicBezTo>
                  <a:pt x="683899" y="-9022"/>
                  <a:pt x="224248" y="-47016"/>
                  <a:pt x="0" y="13716"/>
                </a:cubicBezTo>
                <a:cubicBezTo>
                  <a:pt x="324" y="6999"/>
                  <a:pt x="221" y="2972"/>
                  <a:pt x="0" y="0"/>
                </a:cubicBezTo>
                <a:close/>
              </a:path>
              <a:path w="4057650" h="13716" fill="none" stroke="0" extrusionOk="0">
                <a:moveTo>
                  <a:pt x="0" y="0"/>
                </a:moveTo>
                <a:cubicBezTo>
                  <a:pt x="358409" y="-4652"/>
                  <a:pt x="486702" y="12101"/>
                  <a:pt x="757428" y="0"/>
                </a:cubicBezTo>
                <a:cubicBezTo>
                  <a:pt x="1022678" y="-8760"/>
                  <a:pt x="1108573" y="-4098"/>
                  <a:pt x="1474279" y="0"/>
                </a:cubicBezTo>
                <a:cubicBezTo>
                  <a:pt x="1819257" y="16644"/>
                  <a:pt x="1919656" y="-4532"/>
                  <a:pt x="2191131" y="0"/>
                </a:cubicBezTo>
                <a:cubicBezTo>
                  <a:pt x="2458468" y="10266"/>
                  <a:pt x="2618941" y="-8527"/>
                  <a:pt x="2745676" y="0"/>
                </a:cubicBezTo>
                <a:cubicBezTo>
                  <a:pt x="2931643" y="26136"/>
                  <a:pt x="3158142" y="-56944"/>
                  <a:pt x="3340798" y="0"/>
                </a:cubicBezTo>
                <a:cubicBezTo>
                  <a:pt x="3532039" y="10299"/>
                  <a:pt x="3748090" y="-3814"/>
                  <a:pt x="4057650" y="0"/>
                </a:cubicBezTo>
                <a:cubicBezTo>
                  <a:pt x="4057333" y="4276"/>
                  <a:pt x="4057768" y="7437"/>
                  <a:pt x="4057650" y="13716"/>
                </a:cubicBezTo>
                <a:cubicBezTo>
                  <a:pt x="3759943" y="44812"/>
                  <a:pt x="3655385" y="-12313"/>
                  <a:pt x="3381375" y="13716"/>
                </a:cubicBezTo>
                <a:cubicBezTo>
                  <a:pt x="3117080" y="43667"/>
                  <a:pt x="2965830" y="11179"/>
                  <a:pt x="2826830" y="13716"/>
                </a:cubicBezTo>
                <a:cubicBezTo>
                  <a:pt x="2719180" y="50001"/>
                  <a:pt x="2405341" y="23637"/>
                  <a:pt x="2272284" y="13716"/>
                </a:cubicBezTo>
                <a:cubicBezTo>
                  <a:pt x="2146521" y="37825"/>
                  <a:pt x="1920511" y="43731"/>
                  <a:pt x="1555432" y="13716"/>
                </a:cubicBezTo>
                <a:cubicBezTo>
                  <a:pt x="1341297" y="-14932"/>
                  <a:pt x="1185337" y="6286"/>
                  <a:pt x="960310" y="13716"/>
                </a:cubicBezTo>
                <a:cubicBezTo>
                  <a:pt x="797841" y="-31644"/>
                  <a:pt x="348704" y="-84402"/>
                  <a:pt x="0" y="13716"/>
                </a:cubicBezTo>
                <a:cubicBezTo>
                  <a:pt x="-929" y="10136"/>
                  <a:pt x="7" y="679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4057650"/>
                      <a:gd name="connsiteY0" fmla="*/ 0 h 13716"/>
                      <a:gd name="connsiteX1" fmla="*/ 757428 w 4057650"/>
                      <a:gd name="connsiteY1" fmla="*/ 0 h 13716"/>
                      <a:gd name="connsiteX2" fmla="*/ 1474279 w 4057650"/>
                      <a:gd name="connsiteY2" fmla="*/ 0 h 13716"/>
                      <a:gd name="connsiteX3" fmla="*/ 2191131 w 4057650"/>
                      <a:gd name="connsiteY3" fmla="*/ 0 h 13716"/>
                      <a:gd name="connsiteX4" fmla="*/ 2745676 w 4057650"/>
                      <a:gd name="connsiteY4" fmla="*/ 0 h 13716"/>
                      <a:gd name="connsiteX5" fmla="*/ 3340798 w 4057650"/>
                      <a:gd name="connsiteY5" fmla="*/ 0 h 13716"/>
                      <a:gd name="connsiteX6" fmla="*/ 4057650 w 4057650"/>
                      <a:gd name="connsiteY6" fmla="*/ 0 h 13716"/>
                      <a:gd name="connsiteX7" fmla="*/ 4057650 w 4057650"/>
                      <a:gd name="connsiteY7" fmla="*/ 13716 h 13716"/>
                      <a:gd name="connsiteX8" fmla="*/ 3381375 w 4057650"/>
                      <a:gd name="connsiteY8" fmla="*/ 13716 h 13716"/>
                      <a:gd name="connsiteX9" fmla="*/ 2826830 w 4057650"/>
                      <a:gd name="connsiteY9" fmla="*/ 13716 h 13716"/>
                      <a:gd name="connsiteX10" fmla="*/ 2272284 w 4057650"/>
                      <a:gd name="connsiteY10" fmla="*/ 13716 h 13716"/>
                      <a:gd name="connsiteX11" fmla="*/ 1555432 w 4057650"/>
                      <a:gd name="connsiteY11" fmla="*/ 13716 h 13716"/>
                      <a:gd name="connsiteX12" fmla="*/ 960310 w 4057650"/>
                      <a:gd name="connsiteY12" fmla="*/ 13716 h 13716"/>
                      <a:gd name="connsiteX13" fmla="*/ 0 w 4057650"/>
                      <a:gd name="connsiteY13" fmla="*/ 13716 h 13716"/>
                      <a:gd name="connsiteX14" fmla="*/ 0 w 4057650"/>
                      <a:gd name="connsiteY14"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057650" h="13716" fill="none" extrusionOk="0">
                        <a:moveTo>
                          <a:pt x="0" y="0"/>
                        </a:moveTo>
                        <a:cubicBezTo>
                          <a:pt x="371182" y="3227"/>
                          <a:pt x="494372" y="9222"/>
                          <a:pt x="757428" y="0"/>
                        </a:cubicBezTo>
                        <a:cubicBezTo>
                          <a:pt x="1020484" y="-9222"/>
                          <a:pt x="1116719" y="-4357"/>
                          <a:pt x="1474279" y="0"/>
                        </a:cubicBezTo>
                        <a:cubicBezTo>
                          <a:pt x="1831839" y="4357"/>
                          <a:pt x="1920973" y="-11809"/>
                          <a:pt x="2191131" y="0"/>
                        </a:cubicBezTo>
                        <a:cubicBezTo>
                          <a:pt x="2461289" y="11809"/>
                          <a:pt x="2589480" y="-22604"/>
                          <a:pt x="2745676" y="0"/>
                        </a:cubicBezTo>
                        <a:cubicBezTo>
                          <a:pt x="2901872" y="22604"/>
                          <a:pt x="3136452" y="-12306"/>
                          <a:pt x="3340798" y="0"/>
                        </a:cubicBezTo>
                        <a:cubicBezTo>
                          <a:pt x="3545144" y="12306"/>
                          <a:pt x="3766934" y="-21556"/>
                          <a:pt x="4057650" y="0"/>
                        </a:cubicBezTo>
                        <a:cubicBezTo>
                          <a:pt x="4057378" y="4708"/>
                          <a:pt x="4057987" y="7132"/>
                          <a:pt x="4057650" y="13716"/>
                        </a:cubicBezTo>
                        <a:cubicBezTo>
                          <a:pt x="3743404" y="35553"/>
                          <a:pt x="3625516" y="-19495"/>
                          <a:pt x="3381375" y="13716"/>
                        </a:cubicBezTo>
                        <a:cubicBezTo>
                          <a:pt x="3137235" y="46927"/>
                          <a:pt x="2946571" y="-4571"/>
                          <a:pt x="2826830" y="13716"/>
                        </a:cubicBezTo>
                        <a:cubicBezTo>
                          <a:pt x="2707090" y="32003"/>
                          <a:pt x="2402756" y="-3140"/>
                          <a:pt x="2272284" y="13716"/>
                        </a:cubicBezTo>
                        <a:cubicBezTo>
                          <a:pt x="2141812" y="30572"/>
                          <a:pt x="1895935" y="13627"/>
                          <a:pt x="1555432" y="13716"/>
                        </a:cubicBezTo>
                        <a:cubicBezTo>
                          <a:pt x="1214929" y="13805"/>
                          <a:pt x="1103072" y="9931"/>
                          <a:pt x="960310" y="13716"/>
                        </a:cubicBezTo>
                        <a:cubicBezTo>
                          <a:pt x="817548" y="17501"/>
                          <a:pt x="402272" y="-33931"/>
                          <a:pt x="0" y="13716"/>
                        </a:cubicBezTo>
                        <a:cubicBezTo>
                          <a:pt x="-460" y="10837"/>
                          <a:pt x="38" y="6680"/>
                          <a:pt x="0" y="0"/>
                        </a:cubicBezTo>
                        <a:close/>
                      </a:path>
                      <a:path w="4057650" h="13716" stroke="0" extrusionOk="0">
                        <a:moveTo>
                          <a:pt x="0" y="0"/>
                        </a:moveTo>
                        <a:cubicBezTo>
                          <a:pt x="248348" y="13145"/>
                          <a:pt x="486117" y="25042"/>
                          <a:pt x="635698" y="0"/>
                        </a:cubicBezTo>
                        <a:cubicBezTo>
                          <a:pt x="785279" y="-25042"/>
                          <a:pt x="917762" y="-5537"/>
                          <a:pt x="1190244" y="0"/>
                        </a:cubicBezTo>
                        <a:cubicBezTo>
                          <a:pt x="1462726" y="5537"/>
                          <a:pt x="1667120" y="-21232"/>
                          <a:pt x="1947672" y="0"/>
                        </a:cubicBezTo>
                        <a:cubicBezTo>
                          <a:pt x="2228224" y="21232"/>
                          <a:pt x="2280631" y="-21698"/>
                          <a:pt x="2583370" y="0"/>
                        </a:cubicBezTo>
                        <a:cubicBezTo>
                          <a:pt x="2886109" y="21698"/>
                          <a:pt x="3022941" y="19647"/>
                          <a:pt x="3219069" y="0"/>
                        </a:cubicBezTo>
                        <a:cubicBezTo>
                          <a:pt x="3415197" y="-19647"/>
                          <a:pt x="3747500" y="26991"/>
                          <a:pt x="4057650" y="0"/>
                        </a:cubicBezTo>
                        <a:cubicBezTo>
                          <a:pt x="4056980" y="3019"/>
                          <a:pt x="4057134" y="10425"/>
                          <a:pt x="4057650" y="13716"/>
                        </a:cubicBezTo>
                        <a:cubicBezTo>
                          <a:pt x="3865148" y="-7885"/>
                          <a:pt x="3702543" y="44896"/>
                          <a:pt x="3381375" y="13716"/>
                        </a:cubicBezTo>
                        <a:cubicBezTo>
                          <a:pt x="3060208" y="-17464"/>
                          <a:pt x="2956571" y="-13250"/>
                          <a:pt x="2826830" y="13716"/>
                        </a:cubicBezTo>
                        <a:cubicBezTo>
                          <a:pt x="2697089" y="40682"/>
                          <a:pt x="2411031" y="38582"/>
                          <a:pt x="2150555" y="13716"/>
                        </a:cubicBezTo>
                        <a:cubicBezTo>
                          <a:pt x="1890080" y="-11150"/>
                          <a:pt x="1741827" y="-5187"/>
                          <a:pt x="1474280" y="13716"/>
                        </a:cubicBezTo>
                        <a:cubicBezTo>
                          <a:pt x="1206734" y="32619"/>
                          <a:pt x="998203" y="28763"/>
                          <a:pt x="838581" y="13716"/>
                        </a:cubicBezTo>
                        <a:cubicBezTo>
                          <a:pt x="678959" y="-1331"/>
                          <a:pt x="187101" y="-17784"/>
                          <a:pt x="0" y="13716"/>
                        </a:cubicBezTo>
                        <a:cubicBezTo>
                          <a:pt x="-114" y="7033"/>
                          <a:pt x="103" y="3429"/>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27139CA-F57F-CECC-EA56-0B2652DED875}"/>
              </a:ext>
            </a:extLst>
          </p:cNvPr>
          <p:cNvSpPr txBox="1"/>
          <p:nvPr/>
        </p:nvSpPr>
        <p:spPr>
          <a:xfrm>
            <a:off x="628650" y="3705229"/>
            <a:ext cx="3862668" cy="1107996"/>
          </a:xfrm>
          <a:prstGeom prst="rect">
            <a:avLst/>
          </a:prstGeom>
          <a:noFill/>
        </p:spPr>
        <p:txBody>
          <a:bodyPr wrap="square" rtlCol="0">
            <a:spAutoFit/>
          </a:bodyPr>
          <a:lstStyle/>
          <a:p>
            <a:r>
              <a:rPr lang="en-US" sz="1100" dirty="0">
                <a:latin typeface="Arial" panose="020B0604020202020204" pitchFamily="34" charset="0"/>
                <a:cs typeface="Arial" panose="020B0604020202020204" pitchFamily="34" charset="0"/>
              </a:rPr>
              <a:t>Off-Earth Atlas Workshop</a:t>
            </a:r>
          </a:p>
          <a:p>
            <a:r>
              <a:rPr lang="en-US" sz="1100" dirty="0">
                <a:latin typeface="Arial" panose="020B0604020202020204" pitchFamily="34" charset="0"/>
                <a:cs typeface="Arial" panose="020B0604020202020204" pitchFamily="34" charset="0"/>
              </a:rPr>
              <a:t>Lynn D. Harper</a:t>
            </a:r>
          </a:p>
          <a:p>
            <a:r>
              <a:rPr lang="en-US" sz="1100" dirty="0" err="1">
                <a:latin typeface="Arial" panose="020B0604020202020204" pitchFamily="34" charset="0"/>
                <a:cs typeface="Arial" panose="020B0604020202020204" pitchFamily="34" charset="0"/>
              </a:rPr>
              <a:t>Lynn.d.harper@nasa.gov</a:t>
            </a:r>
            <a:endParaRPr lang="en-US" sz="1100" dirty="0">
              <a:latin typeface="Arial" panose="020B0604020202020204" pitchFamily="34" charset="0"/>
              <a:cs typeface="Arial" panose="020B0604020202020204" pitchFamily="34" charset="0"/>
            </a:endParaRPr>
          </a:p>
          <a:p>
            <a:r>
              <a:rPr lang="en-US" sz="1100" dirty="0">
                <a:latin typeface="Arial" panose="020B0604020202020204" pitchFamily="34" charset="0"/>
                <a:cs typeface="Arial" panose="020B0604020202020204" pitchFamily="34" charset="0"/>
              </a:rPr>
              <a:t>Lead for Integrative Studies</a:t>
            </a:r>
          </a:p>
          <a:p>
            <a:r>
              <a:rPr lang="en-US" sz="1100" dirty="0">
                <a:latin typeface="Arial" panose="020B0604020202020204" pitchFamily="34" charset="0"/>
                <a:cs typeface="Arial" panose="020B0604020202020204" pitchFamily="34" charset="0"/>
              </a:rPr>
              <a:t>Space Portal</a:t>
            </a:r>
          </a:p>
          <a:p>
            <a:r>
              <a:rPr lang="en-US" sz="1100" dirty="0">
                <a:latin typeface="Arial" panose="020B0604020202020204" pitchFamily="34" charset="0"/>
                <a:cs typeface="Arial" panose="020B0604020202020204" pitchFamily="34" charset="0"/>
              </a:rPr>
              <a:t>NASA Ames Research Center </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0484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3" descr="Yellow question mark">
            <a:extLst>
              <a:ext uri="{FF2B5EF4-FFF2-40B4-BE49-F238E27FC236}">
                <a16:creationId xmlns:a16="http://schemas.microsoft.com/office/drawing/2014/main" id="{C4B81A3A-C20B-9825-08F8-AB02F42D0A2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2642616" y="10"/>
            <a:ext cx="6501384" cy="5143490"/>
          </a:xfrm>
          <a:prstGeom prst="rect">
            <a:avLst/>
          </a:prstGeom>
        </p:spPr>
      </p:pic>
      <p:sp>
        <p:nvSpPr>
          <p:cNvPr id="18" name="Rectangle 9">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C6179B4-9D33-2163-33BE-79578742A3BB}"/>
              </a:ext>
            </a:extLst>
          </p:cNvPr>
          <p:cNvSpPr>
            <a:spLocks noGrp="1"/>
          </p:cNvSpPr>
          <p:nvPr>
            <p:ph type="title"/>
          </p:nvPr>
        </p:nvSpPr>
        <p:spPr>
          <a:xfrm>
            <a:off x="358485" y="841772"/>
            <a:ext cx="3017520" cy="2403100"/>
          </a:xfrm>
        </p:spPr>
        <p:txBody>
          <a:bodyPr vert="horz" lIns="91440" tIns="45720" rIns="91440" bIns="45720" rtlCol="0" anchor="b">
            <a:normAutofit/>
          </a:bodyPr>
          <a:lstStyle/>
          <a:p>
            <a:pPr algn="l" defTabSz="914400">
              <a:spcBef>
                <a:spcPct val="0"/>
              </a:spcBef>
            </a:pPr>
            <a:r>
              <a:rPr lang="en-US" dirty="0"/>
              <a:t>Why Build Infrastructure in Space?</a:t>
            </a:r>
          </a:p>
        </p:txBody>
      </p:sp>
      <p:sp>
        <p:nvSpPr>
          <p:cNvPr id="19" name="Rectangle 1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0" name="Rectangle 1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537478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9"/>
        <p:cNvGrpSpPr/>
        <p:nvPr/>
      </p:nvGrpSpPr>
      <p:grpSpPr>
        <a:xfrm>
          <a:off x="0" y="0"/>
          <a:ext cx="0" cy="0"/>
          <a:chOff x="0" y="0"/>
          <a:chExt cx="0" cy="0"/>
        </a:xfrm>
      </p:grpSpPr>
      <p:sp useBgFill="1">
        <p:nvSpPr>
          <p:cNvPr id="79" name="Rectangle 78">
            <a:extLst>
              <a:ext uri="{FF2B5EF4-FFF2-40B4-BE49-F238E27FC236}">
                <a16:creationId xmlns:a16="http://schemas.microsoft.com/office/drawing/2014/main" id="{23E547B5-89CF-4EC0-96DE-25771AED07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80">
            <a:extLst>
              <a:ext uri="{FF2B5EF4-FFF2-40B4-BE49-F238E27FC236}">
                <a16:creationId xmlns:a16="http://schemas.microsoft.com/office/drawing/2014/main" id="{3F0B8CEB-8279-4E5E-A0CE-1FC9F71736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8086" y="0"/>
            <a:ext cx="5565913" cy="51434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Google Shape;60;p14"/>
          <p:cNvSpPr txBox="1">
            <a:spLocks noGrp="1"/>
          </p:cNvSpPr>
          <p:nvPr>
            <p:ph type="title"/>
          </p:nvPr>
        </p:nvSpPr>
        <p:spPr>
          <a:xfrm>
            <a:off x="5409667" y="457200"/>
            <a:ext cx="3105011" cy="998129"/>
          </a:xfrm>
          <a:prstGeom prst="rect">
            <a:avLst/>
          </a:prstGeom>
        </p:spPr>
        <p:txBody>
          <a:bodyPr spcFirstLastPara="1" vert="horz" lIns="91440" tIns="45720" rIns="91440" bIns="45720" rtlCol="0" anchor="ctr" anchorCtr="0">
            <a:normAutofit fontScale="90000"/>
          </a:bodyPr>
          <a:lstStyle/>
          <a:p>
            <a:pPr marL="0" lvl="0" indent="0" defTabSz="914400">
              <a:spcBef>
                <a:spcPct val="0"/>
              </a:spcBef>
              <a:spcAft>
                <a:spcPts val="0"/>
              </a:spcAft>
            </a:pPr>
            <a:r>
              <a:rPr lang="en-US" sz="3100" dirty="0"/>
              <a:t>Why Before How </a:t>
            </a:r>
            <a:br>
              <a:rPr lang="en-US" sz="3100" dirty="0"/>
            </a:br>
            <a:r>
              <a:rPr lang="en-US" sz="3100" b="1" dirty="0">
                <a:solidFill>
                  <a:schemeClr val="accent2"/>
                </a:solidFill>
                <a:latin typeface="Arial Narrow" panose="020B0604020202020204" pitchFamily="34" charset="0"/>
                <a:cs typeface="Arial Narrow" panose="020B0604020202020204" pitchFamily="34" charset="0"/>
              </a:rPr>
              <a:t>Hazards</a:t>
            </a:r>
          </a:p>
        </p:txBody>
      </p:sp>
      <p:pic>
        <p:nvPicPr>
          <p:cNvPr id="3" name="Picture 2" descr="A picture containing moon, astronomical object, moonlight, celestial event&#10;&#10;Description automatically generated">
            <a:extLst>
              <a:ext uri="{FF2B5EF4-FFF2-40B4-BE49-F238E27FC236}">
                <a16:creationId xmlns:a16="http://schemas.microsoft.com/office/drawing/2014/main" id="{1AD3685A-1053-B7BD-6B94-4D963A737090}"/>
              </a:ext>
            </a:extLst>
          </p:cNvPr>
          <p:cNvPicPr>
            <a:picLocks noChangeAspect="1"/>
          </p:cNvPicPr>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b="-2"/>
          <a:stretch/>
        </p:blipFill>
        <p:spPr>
          <a:xfrm>
            <a:off x="20" y="10"/>
            <a:ext cx="5176278" cy="51434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61" name="Google Shape;61;p14"/>
          <p:cNvSpPr txBox="1">
            <a:spLocks noGrp="1"/>
          </p:cNvSpPr>
          <p:nvPr>
            <p:ph type="body" idx="1"/>
          </p:nvPr>
        </p:nvSpPr>
        <p:spPr>
          <a:xfrm>
            <a:off x="5409665" y="1455329"/>
            <a:ext cx="3366781" cy="3488115"/>
          </a:xfrm>
          <a:prstGeom prst="rect">
            <a:avLst/>
          </a:prstGeom>
        </p:spPr>
        <p:txBody>
          <a:bodyPr spcFirstLastPara="1" vert="horz" lIns="91440" tIns="45720" rIns="91440" bIns="45720" rtlCol="0" anchorCtr="0">
            <a:normAutofit fontScale="92500" lnSpcReduction="20000"/>
          </a:bodyPr>
          <a:lstStyle/>
          <a:p>
            <a:pPr marL="0" lvl="0" indent="0" defTabSz="914400">
              <a:lnSpc>
                <a:spcPct val="110000"/>
              </a:lnSpc>
              <a:spcBef>
                <a:spcPts val="0"/>
              </a:spcBef>
              <a:spcAft>
                <a:spcPts val="0"/>
              </a:spcAft>
              <a:buNone/>
            </a:pPr>
            <a:r>
              <a:rPr lang="en-US" sz="1600" b="1" dirty="0">
                <a:latin typeface="Arial Narrow" panose="020B0604020202020204" pitchFamily="34" charset="0"/>
                <a:cs typeface="Arial Narrow" panose="020B0604020202020204" pitchFamily="34" charset="0"/>
              </a:rPr>
              <a:t>As of this writing, we cannot see asteroids of any size coming directly at Earth from any direction until they are too close to respond safely and effectively.  </a:t>
            </a:r>
            <a:endParaRPr lang="en-US" sz="1200" b="1" dirty="0">
              <a:latin typeface="Arial Narrow" panose="020B0604020202020204" pitchFamily="34" charset="0"/>
              <a:cs typeface="Arial Narrow" panose="020B0604020202020204" pitchFamily="34" charset="0"/>
            </a:endParaRPr>
          </a:p>
          <a:p>
            <a:pPr marL="234950" lvl="0" indent="-228600" defTabSz="914400">
              <a:lnSpc>
                <a:spcPct val="110000"/>
              </a:lnSpc>
              <a:spcBef>
                <a:spcPts val="1200"/>
              </a:spcBef>
              <a:spcAft>
                <a:spcPts val="0"/>
              </a:spcAft>
              <a:buFont typeface="Arial" panose="020B0604020202020204" pitchFamily="34" charset="0"/>
              <a:buChar char="•"/>
            </a:pPr>
            <a:r>
              <a:rPr lang="en-US" sz="1200" dirty="0"/>
              <a:t>Asteroids coming directly at us do not appear to be moving in the sky.</a:t>
            </a:r>
          </a:p>
          <a:p>
            <a:pPr marL="234950" lvl="0" indent="-228600" defTabSz="914400">
              <a:lnSpc>
                <a:spcPct val="110000"/>
              </a:lnSpc>
              <a:spcBef>
                <a:spcPts val="1200"/>
              </a:spcBef>
              <a:spcAft>
                <a:spcPts val="0"/>
              </a:spcAft>
              <a:buFont typeface="Arial" panose="020B0604020202020204" pitchFamily="34" charset="0"/>
              <a:buChar char="•"/>
            </a:pPr>
            <a:r>
              <a:rPr lang="en-US" sz="1200" dirty="0"/>
              <a:t>We are at the wrong angle to see these dark cold objects against a dark cold sky because almost all of our killer Near Earth Object (NEO) detection assets are here on Earth.  </a:t>
            </a:r>
          </a:p>
          <a:p>
            <a:pPr marL="234950" lvl="0" indent="-228600" defTabSz="914400">
              <a:lnSpc>
                <a:spcPct val="110000"/>
              </a:lnSpc>
              <a:spcBef>
                <a:spcPts val="1200"/>
              </a:spcBef>
              <a:spcAft>
                <a:spcPts val="0"/>
              </a:spcAft>
              <a:buFont typeface="Arial" panose="020B0604020202020204" pitchFamily="34" charset="0"/>
              <a:buChar char="•"/>
            </a:pPr>
            <a:r>
              <a:rPr lang="en-US" sz="1200" dirty="0"/>
              <a:t>In order to see the asteroids coming at Earth, we need to monitor the sky from different angles.</a:t>
            </a:r>
          </a:p>
          <a:p>
            <a:pPr marL="234950" lvl="0" indent="-228600" defTabSz="914400">
              <a:lnSpc>
                <a:spcPct val="110000"/>
              </a:lnSpc>
              <a:spcBef>
                <a:spcPts val="1200"/>
              </a:spcBef>
              <a:spcAft>
                <a:spcPts val="0"/>
              </a:spcAft>
              <a:buFont typeface="Arial" panose="020B0604020202020204" pitchFamily="34" charset="0"/>
              <a:buChar char="•"/>
            </a:pPr>
            <a:r>
              <a:rPr lang="en-US" sz="1200" dirty="0"/>
              <a:t>This requires NEO detection systems infrastructure deployed throughout the solar system.</a:t>
            </a:r>
          </a:p>
        </p:txBody>
      </p:sp>
      <p:sp>
        <p:nvSpPr>
          <p:cNvPr id="4" name="TextBox 3">
            <a:extLst>
              <a:ext uri="{FF2B5EF4-FFF2-40B4-BE49-F238E27FC236}">
                <a16:creationId xmlns:a16="http://schemas.microsoft.com/office/drawing/2014/main" id="{DDD1E534-44EF-E1C7-619A-7416D3320043}"/>
              </a:ext>
            </a:extLst>
          </p:cNvPr>
          <p:cNvSpPr txBox="1"/>
          <p:nvPr/>
        </p:nvSpPr>
        <p:spPr>
          <a:xfrm>
            <a:off x="6957183" y="4943445"/>
            <a:ext cx="2186817"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universetoday.com/134999/neo-asteroid-2014-jo25-set-buzz-earth-april-19th/">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2" name="Rectangle 51">
            <a:extLst>
              <a:ext uri="{FF2B5EF4-FFF2-40B4-BE49-F238E27FC236}">
                <a16:creationId xmlns:a16="http://schemas.microsoft.com/office/drawing/2014/main" id="{F94AA2BD-2E3F-4B1D-8127-5744B81153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F9C3D5-9E08-5215-57C8-6DD868926749}"/>
              </a:ext>
            </a:extLst>
          </p:cNvPr>
          <p:cNvSpPr>
            <a:spLocks noGrp="1"/>
          </p:cNvSpPr>
          <p:nvPr>
            <p:ph type="title"/>
          </p:nvPr>
        </p:nvSpPr>
        <p:spPr>
          <a:xfrm>
            <a:off x="308610" y="740664"/>
            <a:ext cx="3364395" cy="816102"/>
          </a:xfrm>
        </p:spPr>
        <p:txBody>
          <a:bodyPr vert="horz" lIns="91440" tIns="45720" rIns="91440" bIns="45720" rtlCol="0" anchor="b">
            <a:normAutofit/>
          </a:bodyPr>
          <a:lstStyle/>
          <a:p>
            <a:pPr defTabSz="914400">
              <a:spcBef>
                <a:spcPct val="0"/>
              </a:spcBef>
            </a:pPr>
            <a:r>
              <a:rPr lang="en-US" sz="2600" dirty="0"/>
              <a:t>Why Before How </a:t>
            </a:r>
            <a:br>
              <a:rPr lang="en-US" sz="2600" dirty="0"/>
            </a:br>
            <a:r>
              <a:rPr lang="en-US" sz="2600" b="1" dirty="0">
                <a:solidFill>
                  <a:schemeClr val="accent2"/>
                </a:solidFill>
                <a:latin typeface="Arial Narrow" panose="020B0604020202020204" pitchFamily="34" charset="0"/>
                <a:cs typeface="Arial Narrow" panose="020B0604020202020204" pitchFamily="34" charset="0"/>
              </a:rPr>
              <a:t>Impact Hazards</a:t>
            </a:r>
          </a:p>
        </p:txBody>
      </p:sp>
      <p:sp>
        <p:nvSpPr>
          <p:cNvPr id="54" name="Rectangle 53">
            <a:extLst>
              <a:ext uri="{FF2B5EF4-FFF2-40B4-BE49-F238E27FC236}">
                <a16:creationId xmlns:a16="http://schemas.microsoft.com/office/drawing/2014/main" id="{4BD02261-2DC8-4AA8-9E16-7751AE892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6917" y="290954"/>
            <a:ext cx="54864"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6" name="Rectangle 55">
            <a:extLst>
              <a:ext uri="{FF2B5EF4-FFF2-40B4-BE49-F238E27FC236}">
                <a16:creationId xmlns:a16="http://schemas.microsoft.com/office/drawing/2014/main" id="{3D752CF2-2291-40B5-B462-C17B174C1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8610" y="1714500"/>
            <a:ext cx="32918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5" name="Text Placeholder 2">
            <a:extLst>
              <a:ext uri="{FF2B5EF4-FFF2-40B4-BE49-F238E27FC236}">
                <a16:creationId xmlns:a16="http://schemas.microsoft.com/office/drawing/2014/main" id="{FDF7A06D-7CC7-B6BA-492F-475BF7894077}"/>
              </a:ext>
            </a:extLst>
          </p:cNvPr>
          <p:cNvSpPr>
            <a:spLocks noGrp="1"/>
          </p:cNvSpPr>
          <p:nvPr>
            <p:ph type="body" idx="1"/>
          </p:nvPr>
        </p:nvSpPr>
        <p:spPr>
          <a:xfrm>
            <a:off x="308609" y="2016252"/>
            <a:ext cx="3374136" cy="2688336"/>
          </a:xfrm>
        </p:spPr>
        <p:txBody>
          <a:bodyPr vert="horz" lIns="91440" tIns="45720" rIns="91440" bIns="45720" rtlCol="0" anchor="t">
            <a:normAutofit/>
          </a:bodyPr>
          <a:lstStyle/>
          <a:p>
            <a:pPr marL="0" indent="-228600" defTabSz="914400">
              <a:spcAft>
                <a:spcPts val="1200"/>
              </a:spcAft>
              <a:buFont typeface="Arial" panose="020B0604020202020204" pitchFamily="34" charset="0"/>
              <a:buChar char="•"/>
            </a:pPr>
            <a:r>
              <a:rPr lang="en-US" sz="900" b="0" i="0" u="none" strike="noStrike" dirty="0">
                <a:effectLst/>
                <a:latin typeface="+mn-lt"/>
                <a:cs typeface="+mn-cs"/>
              </a:rPr>
              <a:t>Impact of a 50-meter asteroid would cause local </a:t>
            </a:r>
            <a:r>
              <a:rPr lang="en-US" sz="900" b="0" i="1" u="none" strike="noStrike" dirty="0">
                <a:effectLst/>
                <a:latin typeface="+mn-lt"/>
                <a:cs typeface="+mn-cs"/>
              </a:rPr>
              <a:t>damage equivalent to the largest nuclear weapon on Earth</a:t>
            </a:r>
            <a:r>
              <a:rPr lang="en-US" sz="900" b="0" i="0" u="none" strike="noStrike" dirty="0">
                <a:effectLst/>
                <a:latin typeface="+mn-lt"/>
                <a:cs typeface="+mn-cs"/>
              </a:rPr>
              <a:t>.  </a:t>
            </a:r>
            <a:r>
              <a:rPr lang="en-US" sz="900" b="1" i="1" u="none" strike="noStrike" dirty="0">
                <a:effectLst/>
                <a:latin typeface="+mn-lt"/>
                <a:cs typeface="+mn-cs"/>
              </a:rPr>
              <a:t>Currently we have detected ~ 5% of an estimated 230,000 of these near-Earth objects.</a:t>
            </a:r>
            <a:endParaRPr lang="en-US" sz="900" b="0" i="0" u="none" strike="noStrike" dirty="0">
              <a:effectLst/>
              <a:latin typeface="+mn-lt"/>
              <a:cs typeface="+mn-cs"/>
            </a:endParaRPr>
          </a:p>
          <a:p>
            <a:pPr marL="0" indent="-228600" defTabSz="914400">
              <a:spcAft>
                <a:spcPts val="1200"/>
              </a:spcAft>
              <a:buFont typeface="Arial" panose="020B0604020202020204" pitchFamily="34" charset="0"/>
              <a:buChar char="•"/>
            </a:pPr>
            <a:r>
              <a:rPr lang="en-US" sz="900" b="0" i="0" u="none" strike="noStrike" dirty="0">
                <a:effectLst/>
                <a:latin typeface="+mn-lt"/>
                <a:cs typeface="+mn-cs"/>
              </a:rPr>
              <a:t>150-meter asteroid would cause </a:t>
            </a:r>
            <a:r>
              <a:rPr lang="en-US" sz="900" b="0" i="1" u="none" strike="noStrike" dirty="0">
                <a:effectLst/>
                <a:latin typeface="+mn-lt"/>
                <a:cs typeface="+mn-cs"/>
              </a:rPr>
              <a:t>destruction on a regional to national scale</a:t>
            </a:r>
            <a:r>
              <a:rPr lang="en-US" sz="900" b="0" i="0" u="none" strike="noStrike" dirty="0">
                <a:effectLst/>
                <a:latin typeface="+mn-lt"/>
                <a:cs typeface="+mn-cs"/>
              </a:rPr>
              <a:t>.  Energy released: ~50 nuclear bombs.  </a:t>
            </a:r>
            <a:r>
              <a:rPr lang="en-US" sz="900" b="1" i="1" u="none" strike="noStrike" dirty="0">
                <a:effectLst/>
                <a:latin typeface="+mn-lt"/>
                <a:cs typeface="+mn-cs"/>
              </a:rPr>
              <a:t>Currently we have detected ~45% of an estimated 24,000 of these near-Earth objects. </a:t>
            </a:r>
            <a:endParaRPr lang="en-US" sz="900" b="1" i="1" dirty="0">
              <a:latin typeface="+mn-lt"/>
              <a:cs typeface="+mn-cs"/>
            </a:endParaRPr>
          </a:p>
          <a:p>
            <a:pPr marL="0" indent="-228600" defTabSz="914400">
              <a:spcAft>
                <a:spcPts val="1200"/>
              </a:spcAft>
              <a:buFont typeface="Arial" panose="020B0604020202020204" pitchFamily="34" charset="0"/>
              <a:buChar char="•"/>
            </a:pPr>
            <a:r>
              <a:rPr lang="en-US" sz="900" b="0" i="0" u="none" strike="noStrike" dirty="0">
                <a:effectLst/>
                <a:latin typeface="+mn-lt"/>
                <a:cs typeface="+mn-cs"/>
              </a:rPr>
              <a:t>300-500-meter asteroid would cause </a:t>
            </a:r>
            <a:r>
              <a:rPr lang="en-US" sz="900" b="0" i="1" u="none" strike="noStrike" dirty="0">
                <a:effectLst/>
                <a:latin typeface="+mn-lt"/>
                <a:cs typeface="+mn-cs"/>
              </a:rPr>
              <a:t>destruction on a continental scale</a:t>
            </a:r>
            <a:r>
              <a:rPr lang="en-US" sz="900" b="0" i="0" u="none" strike="noStrike" dirty="0">
                <a:effectLst/>
                <a:latin typeface="+mn-lt"/>
                <a:cs typeface="+mn-cs"/>
              </a:rPr>
              <a:t>.  Energy released: ~1000 nuclear bombs.  </a:t>
            </a:r>
            <a:r>
              <a:rPr lang="en-US" sz="900" b="1" i="1" u="none" strike="noStrike" dirty="0">
                <a:effectLst/>
                <a:latin typeface="+mn-lt"/>
                <a:cs typeface="+mn-cs"/>
              </a:rPr>
              <a:t>Currently we have detected ~68% of an estimated 3500-7200 of these near-Earth objects. </a:t>
            </a:r>
            <a:r>
              <a:rPr lang="en-US" sz="900" b="0" i="1" u="none" strike="noStrike" dirty="0">
                <a:effectLst/>
                <a:latin typeface="+mn-lt"/>
                <a:cs typeface="+mn-cs"/>
              </a:rPr>
              <a:t>(note the size of the error bar). </a:t>
            </a:r>
          </a:p>
          <a:p>
            <a:pPr marL="0" indent="-228600" defTabSz="914400">
              <a:spcAft>
                <a:spcPts val="1200"/>
              </a:spcAft>
              <a:buFont typeface="Arial" panose="020B0604020202020204" pitchFamily="34" charset="0"/>
              <a:buChar char="•"/>
            </a:pPr>
            <a:r>
              <a:rPr lang="en-US" sz="900" b="0" i="0" u="none" strike="noStrike" dirty="0">
                <a:effectLst/>
                <a:latin typeface="+mn-lt"/>
                <a:cs typeface="+mn-cs"/>
              </a:rPr>
              <a:t>1000-meter asteroid would cause global effects with</a:t>
            </a:r>
            <a:r>
              <a:rPr lang="en-US" sz="900" b="0" i="1" u="none" strike="noStrike" dirty="0">
                <a:effectLst/>
                <a:latin typeface="+mn-lt"/>
                <a:cs typeface="+mn-cs"/>
              </a:rPr>
              <a:t> many millions dead</a:t>
            </a:r>
            <a:r>
              <a:rPr lang="en-US" sz="900" b="0" i="0" u="none" strike="noStrike" dirty="0">
                <a:effectLst/>
                <a:latin typeface="+mn-lt"/>
                <a:cs typeface="+mn-cs"/>
              </a:rPr>
              <a:t>. Energy released:  ~8000 nuclear bombs.  </a:t>
            </a:r>
            <a:r>
              <a:rPr lang="en-US" sz="900" b="1" i="1" u="none" strike="noStrike" dirty="0">
                <a:effectLst/>
                <a:latin typeface="+mn-lt"/>
                <a:cs typeface="+mn-cs"/>
              </a:rPr>
              <a:t>Currently we have detected ~95% of an estimated 940 of these near-Earth objects, leaving ~50 undetected.</a:t>
            </a:r>
            <a:endParaRPr lang="en-US" sz="900" b="0" i="0" u="none" strike="noStrike" dirty="0">
              <a:effectLst/>
              <a:latin typeface="+mn-lt"/>
              <a:cs typeface="+mn-cs"/>
            </a:endParaRPr>
          </a:p>
        </p:txBody>
      </p:sp>
      <p:pic>
        <p:nvPicPr>
          <p:cNvPr id="4" name="Picture 3" descr="A picture containing circle, colorfulness, earth, space&#10;&#10;Description automatically generated">
            <a:extLst>
              <a:ext uri="{FF2B5EF4-FFF2-40B4-BE49-F238E27FC236}">
                <a16:creationId xmlns:a16="http://schemas.microsoft.com/office/drawing/2014/main" id="{707CC8ED-23AD-E992-DF33-B616DD98DE5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981039" y="10"/>
            <a:ext cx="5162961" cy="51434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sp>
        <p:nvSpPr>
          <p:cNvPr id="5" name="TextBox 4">
            <a:extLst>
              <a:ext uri="{FF2B5EF4-FFF2-40B4-BE49-F238E27FC236}">
                <a16:creationId xmlns:a16="http://schemas.microsoft.com/office/drawing/2014/main" id="{1CBDAA7E-8C36-274B-0A61-C936BA1AF547}"/>
              </a:ext>
            </a:extLst>
          </p:cNvPr>
          <p:cNvSpPr txBox="1"/>
          <p:nvPr/>
        </p:nvSpPr>
        <p:spPr>
          <a:xfrm>
            <a:off x="5100917" y="99929"/>
            <a:ext cx="3971365" cy="523220"/>
          </a:xfrm>
          <a:prstGeom prst="rect">
            <a:avLst/>
          </a:prstGeom>
          <a:noFill/>
        </p:spPr>
        <p:txBody>
          <a:bodyPr wrap="square" rtlCol="0">
            <a:spAutoFit/>
          </a:bodyPr>
          <a:lstStyle/>
          <a:p>
            <a:pPr algn="r"/>
            <a:r>
              <a:rPr lang="en-US" sz="1400" b="1" dirty="0">
                <a:solidFill>
                  <a:schemeClr val="bg1"/>
                </a:solidFill>
                <a:latin typeface="Arial Narrow" panose="020B0604020202020204" pitchFamily="34" charset="0"/>
                <a:cs typeface="Arial Narrow" panose="020B0604020202020204" pitchFamily="34" charset="0"/>
              </a:rPr>
              <a:t>Barringer Impact Crater, Arizona, USA</a:t>
            </a:r>
          </a:p>
          <a:p>
            <a:pPr algn="r"/>
            <a:r>
              <a:rPr lang="en-US" sz="1400" b="1" dirty="0">
                <a:solidFill>
                  <a:schemeClr val="bg1"/>
                </a:solidFill>
                <a:latin typeface="Arial Narrow" panose="020B0604020202020204" pitchFamily="34" charset="0"/>
                <a:cs typeface="Arial Narrow" panose="020B0604020202020204" pitchFamily="34" charset="0"/>
              </a:rPr>
              <a:t>Crater Hole = 1.2 km diameter x 180 meters deep </a:t>
            </a:r>
          </a:p>
        </p:txBody>
      </p:sp>
      <p:sp>
        <p:nvSpPr>
          <p:cNvPr id="6" name="Right Arrow 5">
            <a:extLst>
              <a:ext uri="{FF2B5EF4-FFF2-40B4-BE49-F238E27FC236}">
                <a16:creationId xmlns:a16="http://schemas.microsoft.com/office/drawing/2014/main" id="{249E05E4-315C-765A-03CA-BB404FD9F1A1}"/>
              </a:ext>
            </a:extLst>
          </p:cNvPr>
          <p:cNvSpPr/>
          <p:nvPr/>
        </p:nvSpPr>
        <p:spPr>
          <a:xfrm>
            <a:off x="3514165" y="2016252"/>
            <a:ext cx="1218424" cy="484094"/>
          </a:xfrm>
          <a:prstGeom prst="right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1648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65"/>
        <p:cNvGrpSpPr/>
        <p:nvPr/>
      </p:nvGrpSpPr>
      <p:grpSpPr>
        <a:xfrm>
          <a:off x="0" y="0"/>
          <a:ext cx="0" cy="0"/>
          <a:chOff x="0" y="0"/>
          <a:chExt cx="0" cy="0"/>
        </a:xfrm>
      </p:grpSpPr>
      <p:sp useBgFill="1">
        <p:nvSpPr>
          <p:cNvPr id="92" name="Rectangle 83">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85">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27" y="0"/>
            <a:ext cx="9143999" cy="514349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Google Shape;66;p15"/>
          <p:cNvSpPr txBox="1">
            <a:spLocks noGrp="1"/>
          </p:cNvSpPr>
          <p:nvPr>
            <p:ph type="title"/>
          </p:nvPr>
        </p:nvSpPr>
        <p:spPr>
          <a:xfrm>
            <a:off x="852774" y="502919"/>
            <a:ext cx="3512491" cy="1611631"/>
          </a:xfrm>
          <a:prstGeom prst="rect">
            <a:avLst/>
          </a:prstGeom>
        </p:spPr>
        <p:txBody>
          <a:bodyPr spcFirstLastPara="1" vert="horz" lIns="91440" tIns="45720" rIns="91440" bIns="45720" rtlCol="0" anchor="t" anchorCtr="0">
            <a:normAutofit/>
          </a:bodyPr>
          <a:lstStyle/>
          <a:p>
            <a:pPr marL="0" lvl="0" indent="0" defTabSz="914400">
              <a:spcBef>
                <a:spcPct val="0"/>
              </a:spcBef>
              <a:spcAft>
                <a:spcPts val="0"/>
              </a:spcAft>
            </a:pPr>
            <a:r>
              <a:rPr lang="en-US" sz="3400" dirty="0"/>
              <a:t>Killer Asteroids –</a:t>
            </a:r>
            <a:r>
              <a:rPr lang="en-US" sz="3400" b="1" dirty="0">
                <a:solidFill>
                  <a:schemeClr val="accent2"/>
                </a:solidFill>
                <a:latin typeface="Arial Narrow" panose="020B0604020202020204" pitchFamily="34" charset="0"/>
                <a:cs typeface="Arial Narrow" panose="020B0604020202020204" pitchFamily="34" charset="0"/>
              </a:rPr>
              <a:t>Status Today</a:t>
            </a:r>
          </a:p>
        </p:txBody>
      </p:sp>
      <p:pic>
        <p:nvPicPr>
          <p:cNvPr id="3" name="Picture 2" descr="A picture containing text, moon, digital compositing, graphic design&#10;&#10;Description automatically generated">
            <a:extLst>
              <a:ext uri="{FF2B5EF4-FFF2-40B4-BE49-F238E27FC236}">
                <a16:creationId xmlns:a16="http://schemas.microsoft.com/office/drawing/2014/main" id="{37909C74-C034-BAA6-5D5B-4F97D5421FC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4"/>
          <a:stretch/>
        </p:blipFill>
        <p:spPr>
          <a:xfrm>
            <a:off x="20" y="2328863"/>
            <a:ext cx="4836298" cy="2814637"/>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67" name="Google Shape;67;p15"/>
          <p:cNvSpPr txBox="1">
            <a:spLocks noGrp="1"/>
          </p:cNvSpPr>
          <p:nvPr>
            <p:ph type="body" idx="1"/>
          </p:nvPr>
        </p:nvSpPr>
        <p:spPr>
          <a:xfrm>
            <a:off x="4975761" y="502919"/>
            <a:ext cx="3728852" cy="4083807"/>
          </a:xfrm>
          <a:prstGeom prst="rect">
            <a:avLst/>
          </a:prstGeom>
        </p:spPr>
        <p:txBody>
          <a:bodyPr spcFirstLastPara="1" vert="horz" lIns="91440" tIns="45720" rIns="91440" bIns="45720" rtlCol="0" anchor="t" anchorCtr="0">
            <a:normAutofit/>
          </a:bodyPr>
          <a:lstStyle/>
          <a:p>
            <a:pPr marL="0" lvl="0" indent="-228600" defTabSz="914400">
              <a:spcBef>
                <a:spcPts val="0"/>
              </a:spcBef>
              <a:spcAft>
                <a:spcPts val="0"/>
              </a:spcAft>
              <a:buClr>
                <a:schemeClr val="dk1"/>
              </a:buClr>
              <a:buSzPct val="57427"/>
              <a:buFont typeface="Arial" panose="020B0604020202020204" pitchFamily="34" charset="0"/>
              <a:buChar char="•"/>
            </a:pPr>
            <a:r>
              <a:rPr lang="en-US" sz="1500" dirty="0">
                <a:highlight>
                  <a:srgbClr val="FFFFFF"/>
                </a:highlight>
                <a:uFill>
                  <a:noFill/>
                </a:uFill>
                <a:latin typeface="+mn-lt"/>
                <a:cs typeface="+mn-cs"/>
                <a:sym typeface="Helvetica Neue"/>
                <a:hlinkClick r:id="rId4">
                  <a:extLst>
                    <a:ext uri="{A12FA001-AC4F-418D-AE19-62706E023703}">
                      <ahyp:hlinkClr xmlns:ahyp="http://schemas.microsoft.com/office/drawing/2018/hyperlinkcolor" val="tx"/>
                    </a:ext>
                  </a:extLst>
                </a:hlinkClick>
              </a:rPr>
              <a:t>Analysis of data obtained </a:t>
            </a:r>
            <a:r>
              <a:rPr lang="en-US" sz="1500" dirty="0">
                <a:highlight>
                  <a:srgbClr val="FFFFFF"/>
                </a:highlight>
                <a:latin typeface="+mn-lt"/>
                <a:cs typeface="+mn-cs"/>
                <a:sym typeface="Helvetica Neue"/>
              </a:rPr>
              <a:t>by NASA’s DART investigation team shows the spacecraft's kinetic impact with its target asteroid, </a:t>
            </a:r>
            <a:r>
              <a:rPr lang="en-US" sz="1500" dirty="0" err="1">
                <a:highlight>
                  <a:srgbClr val="FFFFFF"/>
                </a:highlight>
                <a:latin typeface="+mn-lt"/>
                <a:cs typeface="+mn-cs"/>
                <a:sym typeface="Helvetica Neue"/>
              </a:rPr>
              <a:t>Dimorphos</a:t>
            </a:r>
            <a:r>
              <a:rPr lang="en-US" sz="1500" dirty="0">
                <a:highlight>
                  <a:srgbClr val="FFFFFF"/>
                </a:highlight>
                <a:latin typeface="+mn-lt"/>
                <a:cs typeface="+mn-cs"/>
                <a:sym typeface="Helvetica Neue"/>
              </a:rPr>
              <a:t>, successfully altered the asteroid’s orbit. </a:t>
            </a:r>
          </a:p>
          <a:p>
            <a:pPr marL="0" lvl="0" indent="-228600" defTabSz="914400">
              <a:spcBef>
                <a:spcPts val="0"/>
              </a:spcBef>
              <a:spcAft>
                <a:spcPts val="0"/>
              </a:spcAft>
              <a:buClr>
                <a:schemeClr val="dk1"/>
              </a:buClr>
              <a:buSzPct val="57427"/>
              <a:buFont typeface="Arial" panose="020B0604020202020204" pitchFamily="34" charset="0"/>
              <a:buChar char="•"/>
            </a:pPr>
            <a:endParaRPr lang="en-US" sz="1500" dirty="0">
              <a:highlight>
                <a:srgbClr val="FFFFFF"/>
              </a:highlight>
              <a:latin typeface="+mn-lt"/>
              <a:cs typeface="+mn-cs"/>
              <a:sym typeface="Helvetica Neue"/>
            </a:endParaRPr>
          </a:p>
          <a:p>
            <a:pPr marL="0" lvl="0" indent="0" defTabSz="914400">
              <a:spcBef>
                <a:spcPts val="1100"/>
              </a:spcBef>
              <a:spcAft>
                <a:spcPts val="0"/>
              </a:spcAft>
              <a:buClr>
                <a:schemeClr val="dk1"/>
              </a:buClr>
              <a:buSzPct val="54557"/>
              <a:buNone/>
            </a:pPr>
            <a:r>
              <a:rPr lang="en-US" sz="1800" b="1" dirty="0">
                <a:latin typeface="+mn-lt"/>
                <a:cs typeface="+mn-cs"/>
              </a:rPr>
              <a:t>We can redirect asteroids away from Earth …</a:t>
            </a:r>
          </a:p>
          <a:p>
            <a:pPr marL="0" lvl="0" indent="0" defTabSz="914400">
              <a:spcBef>
                <a:spcPts val="1100"/>
              </a:spcBef>
              <a:spcAft>
                <a:spcPts val="0"/>
              </a:spcAft>
              <a:buClr>
                <a:schemeClr val="dk1"/>
              </a:buClr>
              <a:buSzPct val="54557"/>
              <a:buNone/>
            </a:pPr>
            <a:r>
              <a:rPr lang="en-US" sz="3200" b="1" dirty="0">
                <a:solidFill>
                  <a:schemeClr val="accent2"/>
                </a:solidFill>
                <a:latin typeface="+mn-lt"/>
                <a:cs typeface="+mn-cs"/>
              </a:rPr>
              <a:t>IF we can find them early enough.</a:t>
            </a:r>
            <a:r>
              <a:rPr lang="en-US" sz="1600" b="1" dirty="0">
                <a:latin typeface="+mn-lt"/>
                <a:cs typeface="+mn-cs"/>
              </a:rPr>
              <a:t>  </a:t>
            </a:r>
          </a:p>
          <a:p>
            <a:pPr marL="0" lvl="0" indent="0" defTabSz="914400">
              <a:spcBef>
                <a:spcPts val="1100"/>
              </a:spcBef>
              <a:spcAft>
                <a:spcPts val="0"/>
              </a:spcAft>
              <a:buClr>
                <a:schemeClr val="dk1"/>
              </a:buClr>
              <a:buSzPct val="54557"/>
              <a:buNone/>
            </a:pPr>
            <a:r>
              <a:rPr lang="en-US" sz="1800" b="1" dirty="0">
                <a:latin typeface="+mn-lt"/>
                <a:cs typeface="+mn-cs"/>
              </a:rPr>
              <a:t>That’s where solar system infrastructure comes into play.</a:t>
            </a:r>
          </a:p>
          <a:p>
            <a:pPr marL="0" lvl="0" indent="-228600" defTabSz="914400">
              <a:spcBef>
                <a:spcPts val="1200"/>
              </a:spcBef>
              <a:spcAft>
                <a:spcPts val="1200"/>
              </a:spcAft>
              <a:buFont typeface="Arial" panose="020B0604020202020204" pitchFamily="34" charset="0"/>
              <a:buChar char="•"/>
            </a:pPr>
            <a:endParaRPr lang="en-US" sz="1500" dirty="0">
              <a:latin typeface="+mn-lt"/>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9"/>
        <p:cNvGrpSpPr/>
        <p:nvPr/>
      </p:nvGrpSpPr>
      <p:grpSpPr>
        <a:xfrm>
          <a:off x="0" y="0"/>
          <a:ext cx="0" cy="0"/>
          <a:chOff x="0" y="0"/>
          <a:chExt cx="0" cy="0"/>
        </a:xfrm>
      </p:grpSpPr>
      <p:sp useBgFill="1">
        <p:nvSpPr>
          <p:cNvPr id="119" name="Rectangle 118">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close-up of a fire&#10;&#10;Description automatically generated with low confidence">
            <a:extLst>
              <a:ext uri="{FF2B5EF4-FFF2-40B4-BE49-F238E27FC236}">
                <a16:creationId xmlns:a16="http://schemas.microsoft.com/office/drawing/2014/main" id="{C91A55F8-F20A-C5E5-CFAD-BF5A2236FB4F}"/>
              </a:ext>
            </a:extLst>
          </p:cNvPr>
          <p:cNvPicPr>
            <a:picLocks noChangeAspect="1"/>
          </p:cNvPicPr>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20" y="10"/>
            <a:ext cx="9143980" cy="5143490"/>
          </a:xfrm>
          <a:prstGeom prst="rect">
            <a:avLst/>
          </a:prstGeom>
        </p:spPr>
      </p:pic>
      <p:sp>
        <p:nvSpPr>
          <p:cNvPr id="121" name="Rectangle 120">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849901" y="-1150602"/>
            <a:ext cx="3444203" cy="9144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Google Shape;60;p14"/>
          <p:cNvSpPr txBox="1">
            <a:spLocks noGrp="1"/>
          </p:cNvSpPr>
          <p:nvPr>
            <p:ph type="title"/>
          </p:nvPr>
        </p:nvSpPr>
        <p:spPr>
          <a:xfrm>
            <a:off x="303414" y="2318946"/>
            <a:ext cx="6808922" cy="1790700"/>
          </a:xfrm>
          <a:prstGeom prst="rect">
            <a:avLst/>
          </a:prstGeom>
        </p:spPr>
        <p:txBody>
          <a:bodyPr spcFirstLastPara="1" vert="horz" lIns="91440" tIns="45720" rIns="91440" bIns="45720" rtlCol="0" anchor="b" anchorCtr="0">
            <a:noAutofit/>
          </a:bodyPr>
          <a:lstStyle/>
          <a:p>
            <a:pPr marL="0" lvl="0" indent="0" defTabSz="914400">
              <a:spcBef>
                <a:spcPct val="0"/>
              </a:spcBef>
              <a:spcAft>
                <a:spcPts val="0"/>
              </a:spcAft>
            </a:pPr>
            <a:r>
              <a:rPr lang="en-US" sz="2800" b="1" dirty="0">
                <a:latin typeface="Arial Narrow" panose="020B0604020202020204" pitchFamily="34" charset="0"/>
                <a:cs typeface="Arial Narrow" panose="020B0604020202020204" pitchFamily="34" charset="0"/>
              </a:rPr>
              <a:t>Why Before How </a:t>
            </a:r>
            <a:br>
              <a:rPr lang="en-US" sz="2800" b="1" dirty="0">
                <a:latin typeface="Arial Narrow" panose="020B0604020202020204" pitchFamily="34" charset="0"/>
                <a:cs typeface="Arial Narrow" panose="020B0604020202020204" pitchFamily="34" charset="0"/>
              </a:rPr>
            </a:br>
            <a:r>
              <a:rPr lang="en-US" sz="2800" b="1" dirty="0">
                <a:solidFill>
                  <a:schemeClr val="accent2"/>
                </a:solidFill>
                <a:latin typeface="Arial Narrow" panose="020B0604020202020204" pitchFamily="34" charset="0"/>
                <a:cs typeface="Arial Narrow" panose="020B0604020202020204" pitchFamily="34" charset="0"/>
              </a:rPr>
              <a:t>Hazards:</a:t>
            </a:r>
            <a:r>
              <a:rPr lang="en-US" sz="2800" b="1" dirty="0">
                <a:latin typeface="Arial Narrow" panose="020B0604020202020204" pitchFamily="34" charset="0"/>
                <a:cs typeface="Arial Narrow" panose="020B0604020202020204" pitchFamily="34" charset="0"/>
              </a:rPr>
              <a:t> Solar Storms</a:t>
            </a:r>
          </a:p>
        </p:txBody>
      </p:sp>
      <p:sp>
        <p:nvSpPr>
          <p:cNvPr id="123" name="Rectangle: Rounded Corners 122">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81279"/>
            <a:ext cx="7339422" cy="51435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Google Shape;61;p14"/>
          <p:cNvSpPr txBox="1">
            <a:spLocks noGrp="1"/>
          </p:cNvSpPr>
          <p:nvPr>
            <p:ph type="body" idx="1"/>
          </p:nvPr>
        </p:nvSpPr>
        <p:spPr>
          <a:xfrm>
            <a:off x="303414" y="4218708"/>
            <a:ext cx="6808922" cy="444732"/>
          </a:xfrm>
          <a:prstGeom prst="rect">
            <a:avLst/>
          </a:prstGeom>
        </p:spPr>
        <p:txBody>
          <a:bodyPr spcFirstLastPara="1" vert="horz" lIns="91440" tIns="45720" rIns="91440" bIns="45720" rtlCol="0" anchor="ctr" anchorCtr="0">
            <a:normAutofit fontScale="92500" lnSpcReduction="20000"/>
          </a:bodyPr>
          <a:lstStyle/>
          <a:p>
            <a:pPr marL="0" lvl="0" indent="0" defTabSz="914400">
              <a:spcBef>
                <a:spcPts val="1000"/>
              </a:spcBef>
              <a:spcAft>
                <a:spcPts val="0"/>
              </a:spcAft>
              <a:buNone/>
            </a:pPr>
            <a:r>
              <a:rPr lang="en-US" sz="2000" dirty="0">
                <a:latin typeface="+mn-lt"/>
                <a:cs typeface="+mn-cs"/>
              </a:rPr>
              <a:t>A severe solar storm could cause trillions of dollars in damage</a:t>
            </a:r>
          </a:p>
        </p:txBody>
      </p:sp>
      <p:sp>
        <p:nvSpPr>
          <p:cNvPr id="9" name="TextBox 8">
            <a:extLst>
              <a:ext uri="{FF2B5EF4-FFF2-40B4-BE49-F238E27FC236}">
                <a16:creationId xmlns:a16="http://schemas.microsoft.com/office/drawing/2014/main" id="{50089BFE-60ED-6B8C-3BC0-1F53E6CDB509}"/>
              </a:ext>
            </a:extLst>
          </p:cNvPr>
          <p:cNvSpPr txBox="1"/>
          <p:nvPr/>
        </p:nvSpPr>
        <p:spPr>
          <a:xfrm>
            <a:off x="6817722" y="4943445"/>
            <a:ext cx="2326278"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theconversation.com/with-so-much-vested-in-satellites-solar-storms-could-bring-life-to-a-standstill-45204">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nd/3.0/">
                  <a:extLst>
                    <a:ext uri="{A12FA001-AC4F-418D-AE19-62706E023703}">
                      <ahyp:hlinkClr xmlns:ahyp="http://schemas.microsoft.com/office/drawing/2018/hyperlinkcolor" val="tx"/>
                    </a:ext>
                  </a:extLst>
                </a:hlinkClick>
              </a:rPr>
              <a:t>CC BY-ND</a:t>
            </a:r>
            <a:endParaRPr lang="en-US" sz="700">
              <a:solidFill>
                <a:srgbClr val="FFFFFF"/>
              </a:solidFill>
            </a:endParaRPr>
          </a:p>
        </p:txBody>
      </p:sp>
      <p:sp>
        <p:nvSpPr>
          <p:cNvPr id="10" name="TextBox 9">
            <a:extLst>
              <a:ext uri="{FF2B5EF4-FFF2-40B4-BE49-F238E27FC236}">
                <a16:creationId xmlns:a16="http://schemas.microsoft.com/office/drawing/2014/main" id="{3D17FD5D-9874-FC5F-3E8E-F7FE58C4AE75}"/>
              </a:ext>
            </a:extLst>
          </p:cNvPr>
          <p:cNvSpPr txBox="1"/>
          <p:nvPr/>
        </p:nvSpPr>
        <p:spPr>
          <a:xfrm>
            <a:off x="4445000" y="898748"/>
            <a:ext cx="4533900" cy="2893100"/>
          </a:xfrm>
          <a:prstGeom prst="rect">
            <a:avLst/>
          </a:prstGeom>
          <a:noFill/>
        </p:spPr>
        <p:txBody>
          <a:bodyPr wrap="square" rtlCol="0">
            <a:spAutoFit/>
          </a:bodyPr>
          <a:lstStyle/>
          <a:p>
            <a:r>
              <a:rPr lang="en-US" sz="1400" dirty="0">
                <a:effectLst/>
                <a:latin typeface="Bell MT" panose="02020503060305020303" pitchFamily="18" charset="77"/>
              </a:rPr>
              <a:t>Strong solar flares and storms can disrupt and damage modern electric power grids, contribute to the corrosion of oil and gas pipelines, interfere with radio communications and navigation signals from Global Positioning System (GPS) satellites, black out communications along aviation routes. </a:t>
            </a:r>
          </a:p>
          <a:p>
            <a:endParaRPr lang="en-US" sz="1400" dirty="0">
              <a:latin typeface="Bell MT" panose="02020503060305020303" pitchFamily="18" charset="77"/>
            </a:endParaRPr>
          </a:p>
          <a:p>
            <a:r>
              <a:rPr lang="en-US" sz="1400" dirty="0">
                <a:effectLst/>
                <a:latin typeface="Bell MT" panose="02020503060305020303" pitchFamily="18" charset="77"/>
              </a:rPr>
              <a:t>Exposure of spacecraft to energetic particles during solar energetic particle events and radiation belt enhancements can cause temporary operational anomalies, damage critical electronics, degrade solar arrays, blind optical systems, and pose a significant hazar</a:t>
            </a:r>
            <a:r>
              <a:rPr lang="en-US" sz="1400" dirty="0">
                <a:latin typeface="Bell MT" panose="02020503060305020303" pitchFamily="18" charset="77"/>
              </a:rPr>
              <a:t>d to space travelers.</a:t>
            </a:r>
          </a:p>
          <a:p>
            <a:endParaRPr lang="en-US" sz="1400" dirty="0">
              <a:latin typeface="Bell MT" panose="02020503060305020303" pitchFamily="18" charset="77"/>
            </a:endParaRPr>
          </a:p>
        </p:txBody>
      </p:sp>
    </p:spTree>
    <p:extLst>
      <p:ext uri="{BB962C8B-B14F-4D97-AF65-F5344CB8AC3E}">
        <p14:creationId xmlns:p14="http://schemas.microsoft.com/office/powerpoint/2010/main" val="117429777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0"/>
                                        </p:tgtEl>
                                        <p:attrNameLst>
                                          <p:attrName>style.visibility</p:attrName>
                                        </p:attrNameLst>
                                      </p:cBhvr>
                                      <p:to>
                                        <p:strVal val="visible"/>
                                      </p:to>
                                    </p:set>
                                    <p:animEffect transition="in" filter="fade">
                                      <p:cBhvr>
                                        <p:cTn id="7" dur="4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77"/>
        <p:cNvGrpSpPr/>
        <p:nvPr/>
      </p:nvGrpSpPr>
      <p:grpSpPr>
        <a:xfrm>
          <a:off x="0" y="0"/>
          <a:ext cx="0" cy="0"/>
          <a:chOff x="0" y="0"/>
          <a:chExt cx="0" cy="0"/>
        </a:xfrm>
      </p:grpSpPr>
      <p:sp useBgFill="1">
        <p:nvSpPr>
          <p:cNvPr id="114" name="Rectangle 113">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Google Shape;78;p17"/>
          <p:cNvSpPr txBox="1">
            <a:spLocks noGrp="1"/>
          </p:cNvSpPr>
          <p:nvPr>
            <p:ph type="title"/>
          </p:nvPr>
        </p:nvSpPr>
        <p:spPr>
          <a:xfrm>
            <a:off x="3973321" y="246888"/>
            <a:ext cx="4688333" cy="1337310"/>
          </a:xfrm>
          <a:prstGeom prst="rect">
            <a:avLst/>
          </a:prstGeom>
        </p:spPr>
        <p:txBody>
          <a:bodyPr spcFirstLastPara="1" vert="horz" lIns="91440" tIns="45720" rIns="91440" bIns="45720" rtlCol="0" anchor="b" anchorCtr="0">
            <a:normAutofit/>
          </a:bodyPr>
          <a:lstStyle/>
          <a:p>
            <a:pPr marL="0" lvl="0" indent="0" defTabSz="914400">
              <a:spcBef>
                <a:spcPct val="0"/>
              </a:spcBef>
              <a:spcAft>
                <a:spcPts val="0"/>
              </a:spcAft>
            </a:pPr>
            <a:r>
              <a:rPr lang="en-US" sz="2900" dirty="0"/>
              <a:t>Why Before How </a:t>
            </a:r>
            <a:br>
              <a:rPr lang="en-US" sz="2900" dirty="0"/>
            </a:br>
            <a:r>
              <a:rPr lang="en-US" sz="2900" b="1" dirty="0">
                <a:solidFill>
                  <a:schemeClr val="accent2"/>
                </a:solidFill>
                <a:latin typeface="Arial Narrow" panose="020B0604020202020204" pitchFamily="34" charset="0"/>
                <a:cs typeface="Arial Narrow" panose="020B0604020202020204" pitchFamily="34" charset="0"/>
              </a:rPr>
              <a:t>Resources</a:t>
            </a:r>
          </a:p>
        </p:txBody>
      </p:sp>
      <p:pic>
        <p:nvPicPr>
          <p:cNvPr id="11" name="Picture 10" descr="A picture containing nature, astronomical object, moon, moonlight&#10;&#10;Description automatically generated">
            <a:extLst>
              <a:ext uri="{FF2B5EF4-FFF2-40B4-BE49-F238E27FC236}">
                <a16:creationId xmlns:a16="http://schemas.microsoft.com/office/drawing/2014/main" id="{31DA2EE9-C226-4D58-1A67-038DC951CF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3492988" cy="51434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6"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3321" y="1781210"/>
            <a:ext cx="3182692" cy="13716"/>
          </a:xfrm>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 name="connsiteX0" fmla="*/ 0 w 3182692"/>
              <a:gd name="connsiteY0" fmla="*/ 0 h 13716"/>
              <a:gd name="connsiteX1" fmla="*/ 572885 w 3182692"/>
              <a:gd name="connsiteY1" fmla="*/ 0 h 13716"/>
              <a:gd name="connsiteX2" fmla="*/ 1113942 w 3182692"/>
              <a:gd name="connsiteY2" fmla="*/ 0 h 13716"/>
              <a:gd name="connsiteX3" fmla="*/ 1686827 w 3182692"/>
              <a:gd name="connsiteY3" fmla="*/ 0 h 13716"/>
              <a:gd name="connsiteX4" fmla="*/ 2323365 w 3182692"/>
              <a:gd name="connsiteY4" fmla="*/ 0 h 13716"/>
              <a:gd name="connsiteX5" fmla="*/ 3182692 w 3182692"/>
              <a:gd name="connsiteY5" fmla="*/ 0 h 13716"/>
              <a:gd name="connsiteX6" fmla="*/ 3182692 w 3182692"/>
              <a:gd name="connsiteY6" fmla="*/ 13716 h 13716"/>
              <a:gd name="connsiteX7" fmla="*/ 2546154 w 3182692"/>
              <a:gd name="connsiteY7" fmla="*/ 13716 h 13716"/>
              <a:gd name="connsiteX8" fmla="*/ 1845961 w 3182692"/>
              <a:gd name="connsiteY8" fmla="*/ 13716 h 13716"/>
              <a:gd name="connsiteX9" fmla="*/ 1304904 w 3182692"/>
              <a:gd name="connsiteY9" fmla="*/ 13716 h 13716"/>
              <a:gd name="connsiteX10" fmla="*/ 604711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25870" y="33585"/>
                  <a:pt x="418138" y="17639"/>
                  <a:pt x="636538" y="0"/>
                </a:cubicBezTo>
                <a:cubicBezTo>
                  <a:pt x="865372" y="-3887"/>
                  <a:pt x="1010746" y="-18166"/>
                  <a:pt x="1273077" y="0"/>
                </a:cubicBezTo>
                <a:cubicBezTo>
                  <a:pt x="1527846" y="-24408"/>
                  <a:pt x="1703704" y="-36055"/>
                  <a:pt x="1909615" y="0"/>
                </a:cubicBezTo>
                <a:cubicBezTo>
                  <a:pt x="2119487" y="1667"/>
                  <a:pt x="2200543" y="-19343"/>
                  <a:pt x="2482500" y="0"/>
                </a:cubicBezTo>
                <a:cubicBezTo>
                  <a:pt x="2736775" y="57438"/>
                  <a:pt x="2997998" y="-48885"/>
                  <a:pt x="3182692" y="0"/>
                </a:cubicBezTo>
                <a:cubicBezTo>
                  <a:pt x="3182670" y="4238"/>
                  <a:pt x="3183054" y="9645"/>
                  <a:pt x="3182692" y="13716"/>
                </a:cubicBezTo>
                <a:cubicBezTo>
                  <a:pt x="2944477" y="11253"/>
                  <a:pt x="2868931" y="7798"/>
                  <a:pt x="2609807" y="13716"/>
                </a:cubicBezTo>
                <a:cubicBezTo>
                  <a:pt x="2341556" y="1621"/>
                  <a:pt x="2324113" y="18134"/>
                  <a:pt x="2068750" y="13716"/>
                </a:cubicBezTo>
                <a:cubicBezTo>
                  <a:pt x="1817163" y="3280"/>
                  <a:pt x="1716254" y="21407"/>
                  <a:pt x="1432211" y="13716"/>
                </a:cubicBezTo>
                <a:cubicBezTo>
                  <a:pt x="1164747" y="-32709"/>
                  <a:pt x="993140" y="23003"/>
                  <a:pt x="859327" y="13716"/>
                </a:cubicBezTo>
                <a:cubicBezTo>
                  <a:pt x="750703" y="-29546"/>
                  <a:pt x="236193" y="34159"/>
                  <a:pt x="0" y="13716"/>
                </a:cubicBezTo>
                <a:cubicBezTo>
                  <a:pt x="-950" y="8514"/>
                  <a:pt x="-119" y="3449"/>
                  <a:pt x="0" y="0"/>
                </a:cubicBezTo>
                <a:close/>
              </a:path>
              <a:path w="3182692" h="13716" stroke="0" extrusionOk="0">
                <a:moveTo>
                  <a:pt x="0" y="0"/>
                </a:moveTo>
                <a:cubicBezTo>
                  <a:pt x="224421" y="-39331"/>
                  <a:pt x="418777" y="11439"/>
                  <a:pt x="572885" y="0"/>
                </a:cubicBezTo>
                <a:cubicBezTo>
                  <a:pt x="750333" y="-6388"/>
                  <a:pt x="940592" y="15806"/>
                  <a:pt x="1113942" y="0"/>
                </a:cubicBezTo>
                <a:cubicBezTo>
                  <a:pt x="1322785" y="-1777"/>
                  <a:pt x="1505363" y="28230"/>
                  <a:pt x="1686827" y="0"/>
                </a:cubicBezTo>
                <a:cubicBezTo>
                  <a:pt x="1853304" y="1595"/>
                  <a:pt x="2194652" y="-1232"/>
                  <a:pt x="2323365" y="0"/>
                </a:cubicBezTo>
                <a:cubicBezTo>
                  <a:pt x="2488732" y="36406"/>
                  <a:pt x="2902093" y="-40336"/>
                  <a:pt x="3182692" y="0"/>
                </a:cubicBezTo>
                <a:cubicBezTo>
                  <a:pt x="3181911" y="5403"/>
                  <a:pt x="3181851" y="9705"/>
                  <a:pt x="3182692" y="13716"/>
                </a:cubicBezTo>
                <a:cubicBezTo>
                  <a:pt x="3012563" y="-42392"/>
                  <a:pt x="2765409" y="31046"/>
                  <a:pt x="2546154" y="13716"/>
                </a:cubicBezTo>
                <a:cubicBezTo>
                  <a:pt x="2333381" y="9342"/>
                  <a:pt x="2154438" y="5266"/>
                  <a:pt x="1845961" y="13716"/>
                </a:cubicBezTo>
                <a:cubicBezTo>
                  <a:pt x="1531509" y="29240"/>
                  <a:pt x="1456631" y="-11178"/>
                  <a:pt x="1304904" y="13716"/>
                </a:cubicBezTo>
                <a:cubicBezTo>
                  <a:pt x="1168344" y="31779"/>
                  <a:pt x="928499" y="10475"/>
                  <a:pt x="604711" y="13716"/>
                </a:cubicBezTo>
                <a:cubicBezTo>
                  <a:pt x="285438" y="33435"/>
                  <a:pt x="116029" y="-26776"/>
                  <a:pt x="0" y="13716"/>
                </a:cubicBezTo>
                <a:cubicBezTo>
                  <a:pt x="242" y="7496"/>
                  <a:pt x="776" y="5947"/>
                  <a:pt x="0" y="0"/>
                </a:cubicBezTo>
                <a:close/>
              </a:path>
              <a:path w="3182692" h="13716" fill="none" stroke="0" extrusionOk="0">
                <a:moveTo>
                  <a:pt x="0" y="0"/>
                </a:moveTo>
                <a:cubicBezTo>
                  <a:pt x="245832" y="29445"/>
                  <a:pt x="388924" y="-28919"/>
                  <a:pt x="636538" y="0"/>
                </a:cubicBezTo>
                <a:cubicBezTo>
                  <a:pt x="854919" y="4634"/>
                  <a:pt x="991654" y="8864"/>
                  <a:pt x="1273077" y="0"/>
                </a:cubicBezTo>
                <a:cubicBezTo>
                  <a:pt x="1566644" y="-14667"/>
                  <a:pt x="1666526" y="3717"/>
                  <a:pt x="1909615" y="0"/>
                </a:cubicBezTo>
                <a:cubicBezTo>
                  <a:pt x="2138795" y="27220"/>
                  <a:pt x="2225506" y="-13892"/>
                  <a:pt x="2482500" y="0"/>
                </a:cubicBezTo>
                <a:cubicBezTo>
                  <a:pt x="2775583" y="32183"/>
                  <a:pt x="3003218" y="-43687"/>
                  <a:pt x="3182692" y="0"/>
                </a:cubicBezTo>
                <a:cubicBezTo>
                  <a:pt x="3182796" y="3768"/>
                  <a:pt x="3182802" y="10153"/>
                  <a:pt x="3182692" y="13716"/>
                </a:cubicBezTo>
                <a:cubicBezTo>
                  <a:pt x="2959845" y="21002"/>
                  <a:pt x="2868929" y="20408"/>
                  <a:pt x="2609807" y="13716"/>
                </a:cubicBezTo>
                <a:cubicBezTo>
                  <a:pt x="2341405" y="1420"/>
                  <a:pt x="2328488" y="15864"/>
                  <a:pt x="2068750" y="13716"/>
                </a:cubicBezTo>
                <a:cubicBezTo>
                  <a:pt x="1816113" y="-2177"/>
                  <a:pt x="1699345" y="32283"/>
                  <a:pt x="1432211" y="13716"/>
                </a:cubicBezTo>
                <a:cubicBezTo>
                  <a:pt x="1148381" y="-32756"/>
                  <a:pt x="987622" y="-2169"/>
                  <a:pt x="859327" y="13716"/>
                </a:cubicBezTo>
                <a:cubicBezTo>
                  <a:pt x="743387" y="32850"/>
                  <a:pt x="194182" y="14217"/>
                  <a:pt x="0" y="13716"/>
                </a:cubicBezTo>
                <a:cubicBezTo>
                  <a:pt x="84" y="8233"/>
                  <a:pt x="-347" y="3186"/>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custGeom>
                    <a:avLst/>
                    <a:gdLst>
                      <a:gd name="connsiteX0" fmla="*/ 0 w 3182692"/>
                      <a:gd name="connsiteY0" fmla="*/ 0 h 13716"/>
                      <a:gd name="connsiteX1" fmla="*/ 636538 w 3182692"/>
                      <a:gd name="connsiteY1" fmla="*/ 0 h 13716"/>
                      <a:gd name="connsiteX2" fmla="*/ 1273077 w 3182692"/>
                      <a:gd name="connsiteY2" fmla="*/ 0 h 13716"/>
                      <a:gd name="connsiteX3" fmla="*/ 1909615 w 3182692"/>
                      <a:gd name="connsiteY3" fmla="*/ 0 h 13716"/>
                      <a:gd name="connsiteX4" fmla="*/ 2482500 w 3182692"/>
                      <a:gd name="connsiteY4" fmla="*/ 0 h 13716"/>
                      <a:gd name="connsiteX5" fmla="*/ 3182692 w 3182692"/>
                      <a:gd name="connsiteY5" fmla="*/ 0 h 13716"/>
                      <a:gd name="connsiteX6" fmla="*/ 3182692 w 3182692"/>
                      <a:gd name="connsiteY6" fmla="*/ 13716 h 13716"/>
                      <a:gd name="connsiteX7" fmla="*/ 2609807 w 3182692"/>
                      <a:gd name="connsiteY7" fmla="*/ 13716 h 13716"/>
                      <a:gd name="connsiteX8" fmla="*/ 2068750 w 3182692"/>
                      <a:gd name="connsiteY8" fmla="*/ 13716 h 13716"/>
                      <a:gd name="connsiteX9" fmla="*/ 1432211 w 3182692"/>
                      <a:gd name="connsiteY9" fmla="*/ 13716 h 13716"/>
                      <a:gd name="connsiteX10" fmla="*/ 859327 w 3182692"/>
                      <a:gd name="connsiteY10" fmla="*/ 13716 h 13716"/>
                      <a:gd name="connsiteX11" fmla="*/ 0 w 3182692"/>
                      <a:gd name="connsiteY11" fmla="*/ 13716 h 13716"/>
                      <a:gd name="connsiteX12" fmla="*/ 0 w 3182692"/>
                      <a:gd name="connsiteY12" fmla="*/ 0 h 13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2692" h="13716"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2906" y="4075"/>
                          <a:pt x="3183008" y="9784"/>
                          <a:pt x="3182692" y="13716"/>
                        </a:cubicBezTo>
                        <a:cubicBezTo>
                          <a:pt x="2947402" y="17868"/>
                          <a:pt x="2876226" y="22619"/>
                          <a:pt x="2609807" y="13716"/>
                        </a:cubicBezTo>
                        <a:cubicBezTo>
                          <a:pt x="2343389" y="4813"/>
                          <a:pt x="2326689" y="21007"/>
                          <a:pt x="2068750" y="13716"/>
                        </a:cubicBezTo>
                        <a:cubicBezTo>
                          <a:pt x="1810811" y="6425"/>
                          <a:pt x="1713836" y="43647"/>
                          <a:pt x="1432211" y="13716"/>
                        </a:cubicBezTo>
                        <a:cubicBezTo>
                          <a:pt x="1150586" y="-16215"/>
                          <a:pt x="982765" y="-825"/>
                          <a:pt x="859327" y="13716"/>
                        </a:cubicBezTo>
                        <a:cubicBezTo>
                          <a:pt x="735889" y="28257"/>
                          <a:pt x="254183" y="30659"/>
                          <a:pt x="0" y="13716"/>
                        </a:cubicBezTo>
                        <a:cubicBezTo>
                          <a:pt x="-535" y="8247"/>
                          <a:pt x="-201" y="2959"/>
                          <a:pt x="0" y="0"/>
                        </a:cubicBezTo>
                        <a:close/>
                      </a:path>
                      <a:path w="3182692" h="13716"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2126" y="5320"/>
                          <a:pt x="3182368" y="9001"/>
                          <a:pt x="3182692" y="13716"/>
                        </a:cubicBezTo>
                        <a:cubicBezTo>
                          <a:pt x="3026065" y="-15421"/>
                          <a:pt x="2775006" y="18495"/>
                          <a:pt x="2546154" y="13716"/>
                        </a:cubicBezTo>
                        <a:cubicBezTo>
                          <a:pt x="2317302" y="8937"/>
                          <a:pt x="2168173" y="-13085"/>
                          <a:pt x="1845961" y="13716"/>
                        </a:cubicBezTo>
                        <a:cubicBezTo>
                          <a:pt x="1523749" y="40517"/>
                          <a:pt x="1450078" y="-5416"/>
                          <a:pt x="1304904" y="13716"/>
                        </a:cubicBezTo>
                        <a:cubicBezTo>
                          <a:pt x="1159730" y="32848"/>
                          <a:pt x="942635" y="-14593"/>
                          <a:pt x="604711" y="13716"/>
                        </a:cubicBezTo>
                        <a:cubicBezTo>
                          <a:pt x="266787" y="42025"/>
                          <a:pt x="141927" y="-12967"/>
                          <a:pt x="0" y="13716"/>
                        </a:cubicBezTo>
                        <a:cubicBezTo>
                          <a:pt x="58" y="7834"/>
                          <a:pt x="453" y="5833"/>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17"/>
          <p:cNvSpPr txBox="1">
            <a:spLocks noGrp="1"/>
          </p:cNvSpPr>
          <p:nvPr>
            <p:ph type="body" idx="1"/>
          </p:nvPr>
        </p:nvSpPr>
        <p:spPr>
          <a:xfrm>
            <a:off x="3973321" y="2029968"/>
            <a:ext cx="4892773" cy="2612898"/>
          </a:xfrm>
          <a:prstGeom prst="rect">
            <a:avLst/>
          </a:prstGeom>
        </p:spPr>
        <p:txBody>
          <a:bodyPr spcFirstLastPara="1" vert="horz" lIns="91440" tIns="45720" rIns="91440" bIns="45720" rtlCol="0" anchorCtr="0">
            <a:normAutofit/>
          </a:bodyPr>
          <a:lstStyle/>
          <a:p>
            <a:pPr marL="0" indent="0" defTabSz="914400">
              <a:spcBef>
                <a:spcPts val="1200"/>
              </a:spcBef>
              <a:buNone/>
            </a:pPr>
            <a:r>
              <a:rPr lang="en-US" sz="1200" dirty="0"/>
              <a:t>There is vast wealth in knowledge, raw materials, uniquely processed materials, location, and supply of infrastructure, instruments, equipment, and services in extraterrestrial environments.  </a:t>
            </a:r>
          </a:p>
          <a:p>
            <a:pPr marL="0" lvl="0" indent="0" defTabSz="914400">
              <a:spcBef>
                <a:spcPts val="1200"/>
              </a:spcBef>
              <a:spcAft>
                <a:spcPts val="0"/>
              </a:spcAft>
              <a:buNone/>
            </a:pPr>
            <a:r>
              <a:rPr lang="en-US" sz="1200" dirty="0"/>
              <a:t>Regardless of where we go beyond Earth with people, we need:</a:t>
            </a:r>
          </a:p>
          <a:p>
            <a:pPr marL="0" lvl="0" indent="0" defTabSz="914400">
              <a:spcBef>
                <a:spcPts val="1200"/>
              </a:spcBef>
              <a:spcAft>
                <a:spcPts val="1200"/>
              </a:spcAft>
              <a:buNone/>
            </a:pPr>
            <a:r>
              <a:rPr lang="en-US" sz="1200" dirty="0"/>
              <a:t>Habitat, life support, communication, data storage and transfer, transportation, navigation, power, protection from the environment.</a:t>
            </a:r>
          </a:p>
        </p:txBody>
      </p:sp>
      <p:sp>
        <p:nvSpPr>
          <p:cNvPr id="2" name="TextBox 1">
            <a:extLst>
              <a:ext uri="{FF2B5EF4-FFF2-40B4-BE49-F238E27FC236}">
                <a16:creationId xmlns:a16="http://schemas.microsoft.com/office/drawing/2014/main" id="{02EB0942-86C5-5699-445A-F4A8F603F50E}"/>
              </a:ext>
            </a:extLst>
          </p:cNvPr>
          <p:cNvSpPr txBox="1"/>
          <p:nvPr/>
        </p:nvSpPr>
        <p:spPr>
          <a:xfrm>
            <a:off x="3973321" y="3824894"/>
            <a:ext cx="4376189" cy="584775"/>
          </a:xfrm>
          <a:prstGeom prst="rect">
            <a:avLst/>
          </a:prstGeom>
          <a:noFill/>
        </p:spPr>
        <p:txBody>
          <a:bodyPr wrap="square" rtlCol="0">
            <a:spAutoFit/>
          </a:bodyPr>
          <a:lstStyle/>
          <a:p>
            <a:r>
              <a:rPr lang="en-US" sz="1600" b="1" dirty="0">
                <a:solidFill>
                  <a:schemeClr val="accent2"/>
                </a:solidFill>
                <a:latin typeface="Arial Narrow" panose="020B0604020202020204" pitchFamily="34" charset="0"/>
                <a:cs typeface="Arial Narrow" panose="020B0604020202020204" pitchFamily="34" charset="0"/>
              </a:rPr>
              <a:t>2022 Global Space Industry ~ $ 386 Billion expected to grow to $1 trillion by 2040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1B88444E-6F44-EE6A-60D8-234E0FDCC06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41400" y="6350"/>
            <a:ext cx="7061200" cy="5130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7853184D-BA61-83A9-969B-F660DD4E37B8}"/>
              </a:ext>
            </a:extLst>
          </p:cNvPr>
          <p:cNvSpPr txBox="1"/>
          <p:nvPr/>
        </p:nvSpPr>
        <p:spPr>
          <a:xfrm>
            <a:off x="184150" y="6350"/>
            <a:ext cx="8775700" cy="369332"/>
          </a:xfrm>
          <a:prstGeom prst="rect">
            <a:avLst/>
          </a:prstGeom>
          <a:noFill/>
        </p:spPr>
        <p:txBody>
          <a:bodyPr wrap="square" rtlCol="0">
            <a:spAutoFit/>
          </a:bodyPr>
          <a:lstStyle/>
          <a:p>
            <a:endParaRPr lang="en-US" dirty="0"/>
          </a:p>
        </p:txBody>
      </p:sp>
      <p:sp>
        <p:nvSpPr>
          <p:cNvPr id="2" name="TextBox 1">
            <a:extLst>
              <a:ext uri="{FF2B5EF4-FFF2-40B4-BE49-F238E27FC236}">
                <a16:creationId xmlns:a16="http://schemas.microsoft.com/office/drawing/2014/main" id="{CE000F5A-61B6-BFE9-C6B3-E82E2B871076}"/>
              </a:ext>
            </a:extLst>
          </p:cNvPr>
          <p:cNvSpPr txBox="1"/>
          <p:nvPr/>
        </p:nvSpPr>
        <p:spPr>
          <a:xfrm>
            <a:off x="0" y="6350"/>
            <a:ext cx="9144000" cy="369332"/>
          </a:xfrm>
          <a:prstGeom prst="rect">
            <a:avLst/>
          </a:prstGeom>
          <a:noFill/>
        </p:spPr>
        <p:txBody>
          <a:bodyPr wrap="square" rtlCol="0">
            <a:spAutoFit/>
          </a:bodyPr>
          <a:lstStyle/>
          <a:p>
            <a:pPr algn="ctr"/>
            <a:r>
              <a:rPr lang="en-US" b="1" dirty="0">
                <a:solidFill>
                  <a:schemeClr val="accent2"/>
                </a:solidFill>
                <a:latin typeface="Arial Narrow" panose="020B0604020202020204" pitchFamily="34" charset="0"/>
                <a:cs typeface="Arial Narrow" panose="020B0604020202020204" pitchFamily="34" charset="0"/>
              </a:rPr>
              <a:t>With the right space infrastructure, none of Earth’s children will need to go to war over rocks.</a:t>
            </a:r>
          </a:p>
        </p:txBody>
      </p:sp>
    </p:spTree>
    <p:extLst>
      <p:ext uri="{BB962C8B-B14F-4D97-AF65-F5344CB8AC3E}">
        <p14:creationId xmlns:p14="http://schemas.microsoft.com/office/powerpoint/2010/main" val="25535821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descr="A picture containing moon, sphere, planet, astronomical object&#10;&#10;Description automatically generated">
            <a:extLst>
              <a:ext uri="{FF2B5EF4-FFF2-40B4-BE49-F238E27FC236}">
                <a16:creationId xmlns:a16="http://schemas.microsoft.com/office/drawing/2014/main" id="{59A5381A-2E1F-E0BC-B572-A8CEE3E418FC}"/>
              </a:ext>
            </a:extLst>
          </p:cNvPr>
          <p:cNvPicPr>
            <a:picLocks noChangeAspect="1"/>
          </p:cNvPicPr>
          <p:nvPr/>
        </p:nvPicPr>
        <p:blipFill>
          <a:blip r:embed="rId3"/>
          <a:stretch>
            <a:fillRect/>
          </a:stretch>
        </p:blipFill>
        <p:spPr>
          <a:xfrm>
            <a:off x="758283" y="0"/>
            <a:ext cx="7627434" cy="5143500"/>
          </a:xfrm>
          <a:prstGeom prst="rect">
            <a:avLst/>
          </a:prstGeom>
        </p:spPr>
      </p:pic>
    </p:spTree>
    <p:extLst>
      <p:ext uri="{BB962C8B-B14F-4D97-AF65-F5344CB8AC3E}">
        <p14:creationId xmlns:p14="http://schemas.microsoft.com/office/powerpoint/2010/main" val="3901411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5441673" y="626166"/>
            <a:ext cx="3235983" cy="951718"/>
          </a:xfrm>
          <a:prstGeom prst="rect">
            <a:avLst/>
          </a:prstGeom>
        </p:spPr>
        <p:txBody>
          <a:bodyPr spcFirstLastPara="1" vert="horz" lIns="91440" tIns="45720" rIns="91440" bIns="45720" rtlCol="0" anchor="b" anchorCtr="0">
            <a:normAutofit/>
          </a:bodyPr>
          <a:lstStyle/>
          <a:p>
            <a:pPr marL="0" lvl="0" indent="0" defTabSz="914400">
              <a:spcBef>
                <a:spcPct val="0"/>
              </a:spcBef>
              <a:spcAft>
                <a:spcPts val="0"/>
              </a:spcAft>
            </a:pPr>
            <a:r>
              <a:rPr lang="en-US" sz="2400" dirty="0"/>
              <a:t>Why Before How</a:t>
            </a:r>
            <a:br>
              <a:rPr lang="en-US" sz="2400" dirty="0"/>
            </a:br>
            <a:r>
              <a:rPr lang="en-US" sz="2400" b="1" dirty="0">
                <a:solidFill>
                  <a:schemeClr val="accent2"/>
                </a:solidFill>
                <a:latin typeface="Arial Narrow" panose="020B0604020202020204" pitchFamily="34" charset="0"/>
                <a:cs typeface="Arial Narrow" panose="020B0604020202020204" pitchFamily="34" charset="0"/>
              </a:rPr>
              <a:t>Life on Other Worlds</a:t>
            </a:r>
          </a:p>
        </p:txBody>
      </p:sp>
      <p:pic>
        <p:nvPicPr>
          <p:cNvPr id="11" name="Picture 10" descr="A picture containing aquarium, plastic, plant, indoor&#10;&#10;Description automatically generated">
            <a:extLst>
              <a:ext uri="{FF2B5EF4-FFF2-40B4-BE49-F238E27FC236}">
                <a16:creationId xmlns:a16="http://schemas.microsoft.com/office/drawing/2014/main" id="{C51B8D84-22CD-44D8-FBD6-E2C523795E9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5038072" cy="5143490"/>
          </a:xfrm>
          <a:custGeom>
            <a:avLst/>
            <a:gdLst/>
            <a:ahLst/>
            <a:cxnLst/>
            <a:rect l="l" t="t" r="r" b="b"/>
            <a:pathLst>
              <a:path w="6717456" h="6858000">
                <a:moveTo>
                  <a:pt x="0" y="0"/>
                </a:moveTo>
                <a:lnTo>
                  <a:pt x="6149468" y="0"/>
                </a:lnTo>
                <a:lnTo>
                  <a:pt x="6202448" y="162605"/>
                </a:lnTo>
                <a:cubicBezTo>
                  <a:pt x="6535625" y="1263763"/>
                  <a:pt x="6717456" y="2453207"/>
                  <a:pt x="6717456" y="3694043"/>
                </a:cubicBezTo>
                <a:cubicBezTo>
                  <a:pt x="6717456" y="4757617"/>
                  <a:pt x="6583866" y="5783433"/>
                  <a:pt x="6335883" y="6748259"/>
                </a:cubicBezTo>
                <a:lnTo>
                  <a:pt x="6305198" y="6858000"/>
                </a:lnTo>
                <a:lnTo>
                  <a:pt x="0" y="6858000"/>
                </a:lnTo>
                <a:close/>
              </a:path>
            </a:pathLst>
          </a:custGeom>
          <a:effectLst>
            <a:outerShdw blurRad="50800" dist="38100" algn="l" rotWithShape="0">
              <a:schemeClr val="bg1">
                <a:lumMod val="85000"/>
                <a:alpha val="30000"/>
              </a:schemeClr>
            </a:outerShdw>
          </a:effectLst>
        </p:spPr>
      </p:pic>
      <p:sp>
        <p:nvSpPr>
          <p:cNvPr id="85" name="Google Shape;85;p18"/>
          <p:cNvSpPr txBox="1">
            <a:spLocks noGrp="1"/>
          </p:cNvSpPr>
          <p:nvPr>
            <p:ph type="body" idx="1"/>
          </p:nvPr>
        </p:nvSpPr>
        <p:spPr>
          <a:xfrm>
            <a:off x="5441672" y="1918190"/>
            <a:ext cx="3235984" cy="2787988"/>
          </a:xfrm>
          <a:prstGeom prst="rect">
            <a:avLst/>
          </a:prstGeom>
        </p:spPr>
        <p:txBody>
          <a:bodyPr spcFirstLastPara="1" vert="horz" lIns="91440" tIns="45720" rIns="91440" bIns="45720" rtlCol="0" anchor="t" anchorCtr="0">
            <a:normAutofit/>
          </a:bodyPr>
          <a:lstStyle/>
          <a:p>
            <a:pPr marL="0" lvl="0" indent="0" defTabSz="914400">
              <a:spcBef>
                <a:spcPts val="0"/>
              </a:spcBef>
              <a:spcAft>
                <a:spcPts val="0"/>
              </a:spcAft>
              <a:buNone/>
            </a:pPr>
            <a:r>
              <a:rPr lang="en-US" sz="1400" dirty="0"/>
              <a:t>When we send living organisms to other worlds, one of two profound things will occur.</a:t>
            </a:r>
          </a:p>
          <a:p>
            <a:pPr marL="0" lvl="0" indent="0" defTabSz="914400">
              <a:spcBef>
                <a:spcPts val="1200"/>
              </a:spcBef>
              <a:spcAft>
                <a:spcPts val="0"/>
              </a:spcAft>
              <a:buNone/>
            </a:pPr>
            <a:r>
              <a:rPr lang="en-US" sz="1400" dirty="0"/>
              <a:t>Either life from Earth will encounter life from another world, and first contact will be made with an alien species.</a:t>
            </a:r>
          </a:p>
          <a:p>
            <a:pPr marL="0" lvl="0" indent="0" defTabSz="914400">
              <a:spcBef>
                <a:spcPts val="1200"/>
              </a:spcBef>
              <a:spcAft>
                <a:spcPts val="0"/>
              </a:spcAft>
              <a:buNone/>
            </a:pPr>
            <a:r>
              <a:rPr lang="en-US" sz="1400" dirty="0"/>
              <a:t>or</a:t>
            </a:r>
          </a:p>
          <a:p>
            <a:pPr marL="0" lvl="0" indent="0" defTabSz="914400">
              <a:spcBef>
                <a:spcPts val="1200"/>
              </a:spcBef>
              <a:spcAft>
                <a:spcPts val="1200"/>
              </a:spcAft>
              <a:buNone/>
            </a:pPr>
            <a:r>
              <a:rPr lang="en-US" sz="1400" i="1" dirty="0"/>
              <a:t>We</a:t>
            </a:r>
            <a:r>
              <a:rPr lang="en-US" sz="1400" dirty="0"/>
              <a:t> will be</a:t>
            </a:r>
            <a:r>
              <a:rPr lang="en-US" sz="1400" i="1" dirty="0"/>
              <a:t> </a:t>
            </a:r>
            <a:r>
              <a:rPr lang="en-US" sz="1400" dirty="0"/>
              <a:t>the origin of life on that world, with all of the evolutionary potential that implies.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5462650" y="0"/>
            <a:ext cx="2866642" cy="1424934"/>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400" dirty="0"/>
              <a:t>Why Before How </a:t>
            </a:r>
            <a:r>
              <a:rPr lang="en-US" sz="3200" dirty="0"/>
              <a:t>- </a:t>
            </a:r>
            <a:r>
              <a:rPr lang="en-US" sz="2800" b="1" dirty="0">
                <a:solidFill>
                  <a:schemeClr val="accent2"/>
                </a:solidFill>
                <a:latin typeface="Arial Narrow" panose="020B0604020202020204" pitchFamily="34" charset="0"/>
                <a:cs typeface="Arial Narrow" panose="020B0604020202020204" pitchFamily="34" charset="0"/>
              </a:rPr>
              <a:t>Prudence</a:t>
            </a:r>
            <a:endParaRPr lang="en-US" sz="3200" b="1" dirty="0">
              <a:solidFill>
                <a:schemeClr val="accent2"/>
              </a:solidFill>
              <a:latin typeface="Arial Narrow" panose="020B0604020202020204" pitchFamily="34" charset="0"/>
              <a:cs typeface="Arial Narrow" panose="020B0604020202020204" pitchFamily="34" charset="0"/>
            </a:endParaRPr>
          </a:p>
        </p:txBody>
      </p:sp>
      <p:pic>
        <p:nvPicPr>
          <p:cNvPr id="3" name="Picture 2" descr="A picture containing screenshot, space, outer space, universe&#10;&#10;Description automatically generated">
            <a:extLst>
              <a:ext uri="{FF2B5EF4-FFF2-40B4-BE49-F238E27FC236}">
                <a16:creationId xmlns:a16="http://schemas.microsoft.com/office/drawing/2014/main" id="{2BEAF996-2099-281D-C222-056F6DE4B85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5202273" cy="5143490"/>
          </a:xfrm>
          <a:prstGeom prst="rect">
            <a:avLst/>
          </a:prstGeom>
        </p:spPr>
      </p:pic>
      <p:sp>
        <p:nvSpPr>
          <p:cNvPr id="91" name="Google Shape;91;p19"/>
          <p:cNvSpPr txBox="1">
            <a:spLocks noGrp="1"/>
          </p:cNvSpPr>
          <p:nvPr>
            <p:ph type="body" idx="1"/>
          </p:nvPr>
        </p:nvSpPr>
        <p:spPr>
          <a:xfrm>
            <a:off x="5462650" y="1389416"/>
            <a:ext cx="3503220" cy="3659084"/>
          </a:xfrm>
          <a:prstGeom prst="rect">
            <a:avLst/>
          </a:prstGeom>
        </p:spPr>
        <p:txBody>
          <a:bodyPr spcFirstLastPara="1" vert="horz" lIns="91440" tIns="45720" rIns="91440" bIns="45720" rtlCol="0" anchorCtr="0">
            <a:normAutofit/>
          </a:bodyPr>
          <a:lstStyle/>
          <a:p>
            <a:pPr marL="0" lvl="0" indent="0" defTabSz="914400">
              <a:spcBef>
                <a:spcPts val="0"/>
              </a:spcBef>
              <a:spcAft>
                <a:spcPts val="0"/>
              </a:spcAft>
              <a:buNone/>
            </a:pPr>
            <a:r>
              <a:rPr lang="en-US" sz="1200" dirty="0">
                <a:highlight>
                  <a:srgbClr val="FFFFFF"/>
                </a:highlight>
                <a:latin typeface="Arial Narrow" panose="020B0604020202020204" pitchFamily="34" charset="0"/>
                <a:cs typeface="Arial Narrow" panose="020B0604020202020204" pitchFamily="34" charset="0"/>
                <a:sym typeface="Merriweather"/>
              </a:rPr>
              <a:t>“Look again at that dot. That's here. That's home. That's us. </a:t>
            </a:r>
          </a:p>
          <a:p>
            <a:pPr marL="0" lvl="0" indent="0" defTabSz="914400">
              <a:spcBef>
                <a:spcPts val="1100"/>
              </a:spcBef>
              <a:spcAft>
                <a:spcPts val="0"/>
              </a:spcAft>
              <a:buNone/>
            </a:pPr>
            <a:r>
              <a:rPr lang="en-US" sz="1200" dirty="0">
                <a:highlight>
                  <a:srgbClr val="FFFFFF"/>
                </a:highlight>
                <a:latin typeface="Arial Narrow" panose="020B0604020202020204" pitchFamily="34" charset="0"/>
                <a:cs typeface="Arial Narrow" panose="020B0604020202020204" pitchFamily="34" charset="0"/>
                <a:sym typeface="Merriweather"/>
              </a:rPr>
              <a:t>On it, everyone you love, everyone you know, everyone you ever heard of, every human being who ever was, lived out their lives. </a:t>
            </a:r>
          </a:p>
          <a:p>
            <a:pPr marL="0" lvl="0" indent="0" defTabSz="914400">
              <a:spcBef>
                <a:spcPts val="1100"/>
              </a:spcBef>
              <a:spcAft>
                <a:spcPts val="0"/>
              </a:spcAft>
              <a:buNone/>
            </a:pPr>
            <a:r>
              <a:rPr lang="en-US" sz="1200" dirty="0">
                <a:highlight>
                  <a:srgbClr val="FFFFFF"/>
                </a:highlight>
                <a:latin typeface="Arial Narrow" panose="020B0604020202020204" pitchFamily="34" charset="0"/>
                <a:cs typeface="Arial Narrow" panose="020B0604020202020204" pitchFamily="34" charset="0"/>
                <a:sym typeface="Merriweather"/>
              </a:rPr>
              <a:t>The aggregate of our joy and suffering, thousands of confident religions, ideologies, and economic doctrines, every hunter and forager, every hero and coward, every creator and destroyer of civilization, every king and peasant, every young couple in love, every mother and father, hopeful child, inventor and explorer, every teacher of morals, every corrupt politician, every "superstar," every "supreme leader," every saint and sinner in the history of our species lived there -- on a mote of dust suspended in a sunbeam.”  Carl Sagan</a:t>
            </a:r>
          </a:p>
          <a:p>
            <a:pPr marL="0" lvl="0" indent="0" defTabSz="914400">
              <a:spcBef>
                <a:spcPts val="1100"/>
              </a:spcBef>
              <a:spcAft>
                <a:spcPts val="0"/>
              </a:spcAft>
              <a:buClr>
                <a:schemeClr val="dk1"/>
              </a:buClr>
              <a:buSzPts val="1100"/>
              <a:buNone/>
            </a:pPr>
            <a:r>
              <a:rPr lang="en-US" sz="1200" dirty="0">
                <a:highlight>
                  <a:srgbClr val="FFFFFF"/>
                </a:highlight>
                <a:latin typeface="Arial Narrow" panose="020B0604020202020204" pitchFamily="34" charset="0"/>
                <a:cs typeface="Arial Narrow" panose="020B0604020202020204" pitchFamily="34" charset="0"/>
                <a:sym typeface="Merriweather"/>
              </a:rPr>
              <a:t>But will Earth be the only place for humans in the future?  </a:t>
            </a:r>
          </a:p>
          <a:p>
            <a:pPr marL="0" lvl="0" indent="0" defTabSz="914400">
              <a:spcBef>
                <a:spcPts val="1100"/>
              </a:spcBef>
              <a:spcAft>
                <a:spcPts val="0"/>
              </a:spcAft>
              <a:buClr>
                <a:schemeClr val="dk1"/>
              </a:buClr>
              <a:buSzPts val="1100"/>
              <a:buNone/>
            </a:pPr>
            <a:r>
              <a:rPr lang="en-US" sz="1200" dirty="0">
                <a:highlight>
                  <a:srgbClr val="FFFFFF"/>
                </a:highlight>
                <a:latin typeface="Arial Narrow" panose="020B0604020202020204" pitchFamily="34" charset="0"/>
                <a:cs typeface="Arial Narrow" panose="020B0604020202020204" pitchFamily="34" charset="0"/>
                <a:sym typeface="Merriweather"/>
              </a:rPr>
              <a:t>In large part, that question will be answered by infrastructure.</a:t>
            </a:r>
          </a:p>
          <a:p>
            <a:pPr marL="0" lvl="0" indent="0" defTabSz="914400">
              <a:spcBef>
                <a:spcPts val="1100"/>
              </a:spcBef>
              <a:spcAft>
                <a:spcPts val="1200"/>
              </a:spcAft>
              <a:buNone/>
            </a:pPr>
            <a:endParaRPr lang="en-US" sz="1200" dirty="0">
              <a:latin typeface="Arial Narrow" panose="020B0604020202020204" pitchFamily="34" charset="0"/>
              <a:cs typeface="Arial Narrow"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A close-up of a map of the earth&#10;&#10;Description automatically generated with low confidence">
            <a:extLst>
              <a:ext uri="{FF2B5EF4-FFF2-40B4-BE49-F238E27FC236}">
                <a16:creationId xmlns:a16="http://schemas.microsoft.com/office/drawing/2014/main" id="{9D2BAC01-A557-7694-5D04-3CE932BB7940}"/>
              </a:ext>
            </a:extLst>
          </p:cNvPr>
          <p:cNvPicPr>
            <a:picLocks noChangeAspect="1"/>
          </p:cNvPicPr>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2642616" y="10"/>
            <a:ext cx="6501384" cy="5143490"/>
          </a:xfrm>
          <a:prstGeom prst="rect">
            <a:avLst/>
          </a:prstGeom>
        </p:spPr>
      </p:pic>
      <p:sp>
        <p:nvSpPr>
          <p:cNvPr id="19" name="Rectangle 18">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7004404" cy="51435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302C953-32E5-93A5-9090-FEBD0F9EA38D}"/>
              </a:ext>
            </a:extLst>
          </p:cNvPr>
          <p:cNvSpPr>
            <a:spLocks noGrp="1"/>
          </p:cNvSpPr>
          <p:nvPr>
            <p:ph type="title"/>
          </p:nvPr>
        </p:nvSpPr>
        <p:spPr>
          <a:xfrm>
            <a:off x="358485" y="841772"/>
            <a:ext cx="3017520" cy="2403100"/>
          </a:xfrm>
        </p:spPr>
        <p:txBody>
          <a:bodyPr vert="horz" lIns="91440" tIns="45720" rIns="91440" bIns="45720" rtlCol="0" anchor="b">
            <a:normAutofit/>
          </a:bodyPr>
          <a:lstStyle/>
          <a:p>
            <a:pPr algn="l" defTabSz="914400">
              <a:spcBef>
                <a:spcPct val="0"/>
              </a:spcBef>
            </a:pPr>
            <a:r>
              <a:rPr lang="en-US" sz="1400"/>
              <a:t>Space infrastructure saves lives, generates wealth, increases standards of living worldwide, promotes global connectivity, improves navigation, supports global resource management, encourages enterprises, delivers wonder, enables planetary defense, and provides tools for crafting better futures.</a:t>
            </a:r>
          </a:p>
        </p:txBody>
      </p:sp>
      <p:sp>
        <p:nvSpPr>
          <p:cNvPr id="21" name="Rectangle 20">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69941" y="260093"/>
            <a:ext cx="109728" cy="5280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3" name="Rectangle 22">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0771" y="3410190"/>
            <a:ext cx="2983230" cy="13716"/>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F1ED555-C528-CD4C-11A2-1F3817792E5D}"/>
              </a:ext>
            </a:extLst>
          </p:cNvPr>
          <p:cNvSpPr txBox="1"/>
          <p:nvPr/>
        </p:nvSpPr>
        <p:spPr>
          <a:xfrm>
            <a:off x="327902" y="3686355"/>
            <a:ext cx="6950156" cy="584775"/>
          </a:xfrm>
          <a:prstGeom prst="rect">
            <a:avLst/>
          </a:prstGeom>
          <a:noFill/>
        </p:spPr>
        <p:txBody>
          <a:bodyPr wrap="square" rtlCol="0">
            <a:spAutoFit/>
          </a:bodyPr>
          <a:lstStyle/>
          <a:p>
            <a:r>
              <a:rPr lang="en-US" sz="1600" dirty="0">
                <a:solidFill>
                  <a:schemeClr val="accent2"/>
                </a:solidFill>
              </a:rPr>
              <a:t>2022 Global Space Industry ~ $ 386 Billion </a:t>
            </a:r>
          </a:p>
          <a:p>
            <a:r>
              <a:rPr lang="en-US" sz="1600" dirty="0">
                <a:solidFill>
                  <a:schemeClr val="accent2"/>
                </a:solidFill>
              </a:rPr>
              <a:t>expected to grow to $1 trillion by 2040 </a:t>
            </a:r>
          </a:p>
        </p:txBody>
      </p:sp>
    </p:spTree>
    <p:extLst>
      <p:ext uri="{BB962C8B-B14F-4D97-AF65-F5344CB8AC3E}">
        <p14:creationId xmlns:p14="http://schemas.microsoft.com/office/powerpoint/2010/main" val="2959687928"/>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descr="A picture containing space, outer space, universe, astronomical object&#10;&#10;Description automatically generated">
            <a:extLst>
              <a:ext uri="{FF2B5EF4-FFF2-40B4-BE49-F238E27FC236}">
                <a16:creationId xmlns:a16="http://schemas.microsoft.com/office/drawing/2014/main" id="{6FD5F671-4A5A-82EB-1FE4-AC900069B5EA}"/>
              </a:ext>
            </a:extLst>
          </p:cNvPr>
          <p:cNvPicPr>
            <a:picLocks noChangeAspect="1"/>
          </p:cNvPicPr>
          <p:nvPr/>
        </p:nvPicPr>
        <p:blipFill rotWithShape="1">
          <a:blip r:embed="rId3" cstate="hqprint">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1" y="10"/>
            <a:ext cx="6501383" cy="5143490"/>
          </a:xfrm>
          <a:prstGeom prst="rect">
            <a:avLst/>
          </a:prstGeom>
        </p:spPr>
      </p:pic>
      <p:sp>
        <p:nvSpPr>
          <p:cNvPr id="5" name="Title 4">
            <a:extLst>
              <a:ext uri="{FF2B5EF4-FFF2-40B4-BE49-F238E27FC236}">
                <a16:creationId xmlns:a16="http://schemas.microsoft.com/office/drawing/2014/main" id="{88BFE2CC-DFB6-6FD6-6D03-310194526F53}"/>
              </a:ext>
            </a:extLst>
          </p:cNvPr>
          <p:cNvSpPr>
            <a:spLocks noGrp="1"/>
          </p:cNvSpPr>
          <p:nvPr>
            <p:ph type="title"/>
          </p:nvPr>
        </p:nvSpPr>
        <p:spPr>
          <a:xfrm>
            <a:off x="6711885" y="841772"/>
            <a:ext cx="2201512" cy="2403100"/>
          </a:xfrm>
        </p:spPr>
        <p:txBody>
          <a:bodyPr vert="horz" lIns="91440" tIns="45720" rIns="91440" bIns="45720" rtlCol="0" anchor="b">
            <a:normAutofit/>
          </a:bodyPr>
          <a:lstStyle/>
          <a:p>
            <a:pPr defTabSz="914400">
              <a:spcBef>
                <a:spcPct val="0"/>
              </a:spcBef>
            </a:pPr>
            <a:r>
              <a:rPr lang="en-US" b="1" dirty="0">
                <a:solidFill>
                  <a:schemeClr val="accent2"/>
                </a:solidFill>
                <a:latin typeface="Arial Narrow" panose="020B0604020202020204" pitchFamily="34" charset="0"/>
                <a:cs typeface="Arial Narrow" panose="020B0604020202020204" pitchFamily="34" charset="0"/>
              </a:rPr>
              <a:t>How</a:t>
            </a:r>
          </a:p>
        </p:txBody>
      </p:sp>
    </p:spTree>
    <p:extLst>
      <p:ext uri="{BB962C8B-B14F-4D97-AF65-F5344CB8AC3E}">
        <p14:creationId xmlns:p14="http://schemas.microsoft.com/office/powerpoint/2010/main" val="3050927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6"/>
          <p:cNvSpPr txBox="1">
            <a:spLocks noGrp="1"/>
          </p:cNvSpPr>
          <p:nvPr>
            <p:ph type="title"/>
          </p:nvPr>
        </p:nvSpPr>
        <p:spPr>
          <a:xfrm>
            <a:off x="4885341" y="26726"/>
            <a:ext cx="4258659" cy="1677941"/>
          </a:xfrm>
          <a:prstGeom prst="rect">
            <a:avLst/>
          </a:prstGeom>
        </p:spPr>
        <p:txBody>
          <a:bodyPr spcFirstLastPara="1" vert="horz" lIns="91440" tIns="45720" rIns="91440" bIns="45720" rtlCol="0" anchor="ctr" anchorCtr="0">
            <a:normAutofit/>
          </a:bodyPr>
          <a:lstStyle/>
          <a:p>
            <a:pPr marL="0" lvl="0" indent="0" defTabSz="914400">
              <a:spcBef>
                <a:spcPct val="0"/>
              </a:spcBef>
              <a:spcAft>
                <a:spcPts val="0"/>
              </a:spcAft>
            </a:pPr>
            <a:r>
              <a:rPr lang="en-US" sz="2400" b="1" dirty="0">
                <a:solidFill>
                  <a:schemeClr val="accent2"/>
                </a:solidFill>
              </a:rPr>
              <a:t>How –</a:t>
            </a:r>
            <a:r>
              <a:rPr lang="en-US" sz="2400" dirty="0">
                <a:solidFill>
                  <a:schemeClr val="accent2"/>
                </a:solidFill>
              </a:rPr>
              <a:t> </a:t>
            </a:r>
            <a:br>
              <a:rPr lang="en-US" sz="2400" dirty="0"/>
            </a:br>
            <a:r>
              <a:rPr lang="en-US" sz="2000" b="1" dirty="0">
                <a:latin typeface="Arial Narrow" panose="020B0604020202020204" pitchFamily="34" charset="0"/>
                <a:cs typeface="Arial Narrow" panose="020B0604020202020204" pitchFamily="34" charset="0"/>
              </a:rPr>
              <a:t>Killer Asteroids Detection and Management</a:t>
            </a:r>
            <a:endParaRPr lang="en-US" sz="2400" b="1" dirty="0">
              <a:latin typeface="Arial Narrow" panose="020B0604020202020204" pitchFamily="34" charset="0"/>
              <a:cs typeface="Arial Narrow" panose="020B0604020202020204" pitchFamily="34" charset="0"/>
            </a:endParaRPr>
          </a:p>
          <a:p>
            <a:pPr marL="0" lvl="0" indent="0" defTabSz="914400">
              <a:spcBef>
                <a:spcPct val="0"/>
              </a:spcBef>
              <a:spcAft>
                <a:spcPts val="0"/>
              </a:spcAft>
            </a:pPr>
            <a:endParaRPr lang="en-US" sz="2400" dirty="0">
              <a:latin typeface="+mj-lt"/>
              <a:cs typeface="+mj-cs"/>
            </a:endParaRPr>
          </a:p>
        </p:txBody>
      </p:sp>
      <p:pic>
        <p:nvPicPr>
          <p:cNvPr id="3" name="Picture 2" descr="A picture containing sky, outdoor, light, sun&#10;&#10;Description automatically generated">
            <a:extLst>
              <a:ext uri="{FF2B5EF4-FFF2-40B4-BE49-F238E27FC236}">
                <a16:creationId xmlns:a16="http://schemas.microsoft.com/office/drawing/2014/main" id="{B697B5D9-939B-CFAD-4977-BFB863DD425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4587406" cy="51434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73" name="Google Shape;73;p16"/>
          <p:cNvSpPr txBox="1">
            <a:spLocks noGrp="1"/>
          </p:cNvSpPr>
          <p:nvPr>
            <p:ph type="body" idx="1"/>
          </p:nvPr>
        </p:nvSpPr>
        <p:spPr>
          <a:xfrm>
            <a:off x="4885341" y="1591296"/>
            <a:ext cx="3878649" cy="3028206"/>
          </a:xfrm>
          <a:prstGeom prst="rect">
            <a:avLst/>
          </a:prstGeom>
        </p:spPr>
        <p:txBody>
          <a:bodyPr spcFirstLastPara="1" vert="horz" lIns="91440" tIns="45720" rIns="91440" bIns="45720" rtlCol="0" anchorCtr="0">
            <a:normAutofit/>
          </a:bodyPr>
          <a:lstStyle/>
          <a:p>
            <a:pPr marL="0" lvl="0" indent="0" defTabSz="914400">
              <a:spcBef>
                <a:spcPts val="0"/>
              </a:spcBef>
              <a:spcAft>
                <a:spcPts val="0"/>
              </a:spcAft>
              <a:buNone/>
            </a:pPr>
            <a:r>
              <a:rPr lang="en-US" sz="1400" dirty="0">
                <a:latin typeface="+mn-lt"/>
                <a:cs typeface="+mn-cs"/>
              </a:rPr>
              <a:t>For the global village, one of the important space infrastructure questions of the century should include:  </a:t>
            </a:r>
          </a:p>
          <a:p>
            <a:pPr marL="0" lvl="0" indent="0" defTabSz="914400">
              <a:spcBef>
                <a:spcPts val="1200"/>
              </a:spcBef>
              <a:spcAft>
                <a:spcPts val="0"/>
              </a:spcAft>
              <a:buNone/>
            </a:pPr>
            <a:r>
              <a:rPr lang="en-US" sz="1800" b="1" dirty="0">
                <a:solidFill>
                  <a:schemeClr val="accent2"/>
                </a:solidFill>
                <a:latin typeface="+mn-lt"/>
                <a:cs typeface="+mn-cs"/>
              </a:rPr>
              <a:t>What do we need to do to detect and manage killer asteroids one year before they reach Earth’s vicinity?</a:t>
            </a:r>
          </a:p>
          <a:p>
            <a:pPr marL="0" lvl="0" indent="0" defTabSz="914400">
              <a:spcBef>
                <a:spcPts val="1200"/>
              </a:spcBef>
              <a:spcAft>
                <a:spcPts val="0"/>
              </a:spcAft>
              <a:buNone/>
            </a:pPr>
            <a:r>
              <a:rPr lang="en-US" sz="1400" dirty="0">
                <a:latin typeface="+mn-lt"/>
                <a:cs typeface="+mn-cs"/>
              </a:rPr>
              <a:t>And given today’s technology, how soon can and should we make this happen?</a:t>
            </a:r>
          </a:p>
          <a:p>
            <a:pPr marL="0" lvl="0" indent="0" defTabSz="914400">
              <a:spcBef>
                <a:spcPts val="1200"/>
              </a:spcBef>
              <a:spcAft>
                <a:spcPts val="0"/>
              </a:spcAft>
              <a:buNone/>
            </a:pPr>
            <a:r>
              <a:rPr lang="en-US" sz="1400" dirty="0">
                <a:latin typeface="+mn-lt"/>
                <a:cs typeface="+mn-cs"/>
              </a:rPr>
              <a:t>What happens to the cost, time, and opportunities if we mass produce spaceships and space instruments?</a:t>
            </a:r>
          </a:p>
        </p:txBody>
      </p:sp>
      <p:sp>
        <p:nvSpPr>
          <p:cNvPr id="4" name="TextBox 3">
            <a:extLst>
              <a:ext uri="{FF2B5EF4-FFF2-40B4-BE49-F238E27FC236}">
                <a16:creationId xmlns:a16="http://schemas.microsoft.com/office/drawing/2014/main" id="{2504EDD9-593D-2583-9E9D-235ABBEA5590}"/>
              </a:ext>
            </a:extLst>
          </p:cNvPr>
          <p:cNvSpPr txBox="1"/>
          <p:nvPr/>
        </p:nvSpPr>
        <p:spPr>
          <a:xfrm>
            <a:off x="3847605" y="4766008"/>
            <a:ext cx="5296395" cy="276999"/>
          </a:xfrm>
          <a:prstGeom prst="rect">
            <a:avLst/>
          </a:prstGeom>
          <a:noFill/>
        </p:spPr>
        <p:txBody>
          <a:bodyPr wrap="square" rtlCol="0">
            <a:spAutoFit/>
          </a:bodyPr>
          <a:lstStyle/>
          <a:p>
            <a:r>
              <a:rPr lang="en-US" sz="1200" dirty="0">
                <a:latin typeface="+mn-lt"/>
                <a:cs typeface="+mn-cs"/>
              </a:rPr>
              <a:t>Benchmark:  SpaceX manufactures more than 1000 </a:t>
            </a:r>
            <a:r>
              <a:rPr lang="en-US" sz="1200" dirty="0" err="1">
                <a:latin typeface="+mn-lt"/>
                <a:cs typeface="+mn-cs"/>
              </a:rPr>
              <a:t>Starlink</a:t>
            </a:r>
            <a:r>
              <a:rPr lang="en-US" sz="1200" dirty="0">
                <a:latin typeface="+mn-lt"/>
                <a:cs typeface="+mn-cs"/>
              </a:rPr>
              <a:t> spacecraft per year.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b="1" dirty="0">
                <a:latin typeface="Arial" panose="020B0604020202020204" pitchFamily="34" charset="0"/>
                <a:cs typeface="Arial" panose="020B0604020202020204" pitchFamily="34" charset="0"/>
              </a:rPr>
              <a:t>How:</a:t>
            </a:r>
            <a:r>
              <a:rPr lang="en" b="1" dirty="0">
                <a:solidFill>
                  <a:schemeClr val="accent2"/>
                </a:solidFill>
                <a:latin typeface="Arial Narrow" panose="020B0604020202020204" pitchFamily="34" charset="0"/>
                <a:cs typeface="Arial Narrow" panose="020B0604020202020204" pitchFamily="34" charset="0"/>
              </a:rPr>
              <a:t> Sortie vs Settlement</a:t>
            </a:r>
            <a:endParaRPr b="1" dirty="0">
              <a:solidFill>
                <a:schemeClr val="accent2"/>
              </a:solidFill>
              <a:latin typeface="Arial Narrow" panose="020B0604020202020204" pitchFamily="34" charset="0"/>
              <a:cs typeface="Arial Narrow" panose="020B0604020202020204" pitchFamily="34" charset="0"/>
            </a:endParaRPr>
          </a:p>
        </p:txBody>
      </p:sp>
      <p:sp>
        <p:nvSpPr>
          <p:cNvPr id="4" name="Text Placeholder 3">
            <a:extLst>
              <a:ext uri="{FF2B5EF4-FFF2-40B4-BE49-F238E27FC236}">
                <a16:creationId xmlns:a16="http://schemas.microsoft.com/office/drawing/2014/main" id="{9B48358B-CE5F-6609-3E5C-C649183683F8}"/>
              </a:ext>
            </a:extLst>
          </p:cNvPr>
          <p:cNvSpPr>
            <a:spLocks noGrp="1"/>
          </p:cNvSpPr>
          <p:nvPr>
            <p:ph type="body" idx="1"/>
          </p:nvPr>
        </p:nvSpPr>
        <p:spPr/>
        <p:txBody>
          <a:bodyPr>
            <a:normAutofit fontScale="70000" lnSpcReduction="20000"/>
          </a:bodyPr>
          <a:lstStyle/>
          <a:p>
            <a:r>
              <a:rPr lang="en-US" dirty="0"/>
              <a:t>Sortie:  Space Shuttle 1982-2010</a:t>
            </a:r>
          </a:p>
          <a:p>
            <a:r>
              <a:rPr lang="en-US" dirty="0"/>
              <a:t>Time in Space: 3.6 years</a:t>
            </a:r>
          </a:p>
        </p:txBody>
      </p:sp>
      <p:pic>
        <p:nvPicPr>
          <p:cNvPr id="9" name="Content Placeholder 8" descr="A space shuttle in the sky&#10;&#10;Description automatically generated with low confidence">
            <a:extLst>
              <a:ext uri="{FF2B5EF4-FFF2-40B4-BE49-F238E27FC236}">
                <a16:creationId xmlns:a16="http://schemas.microsoft.com/office/drawing/2014/main" id="{E2BE2A8B-3C8E-633D-C3E9-B89CCA60D37A}"/>
              </a:ext>
            </a:extLst>
          </p:cNvPr>
          <p:cNvPicPr>
            <a:picLocks noGrp="1" noChangeAspect="1"/>
          </p:cNvPicPr>
          <p:nvPr>
            <p:ph sz="half" idx="2"/>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630238" y="1878012"/>
            <a:ext cx="3868737" cy="2763837"/>
          </a:xfrm>
        </p:spPr>
      </p:pic>
      <p:sp>
        <p:nvSpPr>
          <p:cNvPr id="6" name="Text Placeholder 5">
            <a:extLst>
              <a:ext uri="{FF2B5EF4-FFF2-40B4-BE49-F238E27FC236}">
                <a16:creationId xmlns:a16="http://schemas.microsoft.com/office/drawing/2014/main" id="{613A9E56-BDCE-C076-F575-8C0F996B2559}"/>
              </a:ext>
            </a:extLst>
          </p:cNvPr>
          <p:cNvSpPr>
            <a:spLocks noGrp="1"/>
          </p:cNvSpPr>
          <p:nvPr>
            <p:ph type="body" sz="quarter" idx="3"/>
          </p:nvPr>
        </p:nvSpPr>
        <p:spPr/>
        <p:txBody>
          <a:bodyPr>
            <a:normAutofit fontScale="70000" lnSpcReduction="20000"/>
          </a:bodyPr>
          <a:lstStyle/>
          <a:p>
            <a:r>
              <a:rPr lang="en-US" dirty="0"/>
              <a:t>Settlement: International Space Station 2000 to now</a:t>
            </a:r>
          </a:p>
          <a:p>
            <a:r>
              <a:rPr lang="en-US" dirty="0"/>
              <a:t>Time in Space: 24/7/365 for 23+ years</a:t>
            </a:r>
          </a:p>
        </p:txBody>
      </p:sp>
      <p:pic>
        <p:nvPicPr>
          <p:cNvPr id="38" name="Content Placeholder 37" descr="A picture containing transport, satellite, spacecraft, space station&#10;&#10;Description automatically generated">
            <a:extLst>
              <a:ext uri="{FF2B5EF4-FFF2-40B4-BE49-F238E27FC236}">
                <a16:creationId xmlns:a16="http://schemas.microsoft.com/office/drawing/2014/main" id="{E699D4E0-2620-A878-FBDA-F2A3A4F296D5}"/>
              </a:ext>
            </a:extLst>
          </p:cNvPr>
          <p:cNvPicPr>
            <a:picLocks noGrp="1" noChangeAspect="1"/>
          </p:cNvPicPr>
          <p:nvPr>
            <p:ph sz="quarter" idx="4"/>
          </p:nvPr>
        </p:nvPicPr>
        <p:blipFill>
          <a:blip r:embed="rId5" cstate="screen">
            <a:extLst>
              <a:ext uri="{28A0092B-C50C-407E-A947-70E740481C1C}">
                <a14:useLocalDpi xmlns:a14="http://schemas.microsoft.com/office/drawing/2010/main"/>
              </a:ext>
              <a:ext uri="{837473B0-CC2E-450A-ABE3-18F120FF3D39}">
                <a1611:picAttrSrcUrl xmlns:a1611="http://schemas.microsoft.com/office/drawing/2016/11/main" r:id="rId6"/>
              </a:ext>
            </a:extLst>
          </a:blip>
          <a:stretch>
            <a:fillRect/>
          </a:stretch>
        </p:blipFill>
        <p:spPr>
          <a:xfrm>
            <a:off x="4784679" y="1878013"/>
            <a:ext cx="3576730" cy="2763837"/>
          </a:xfr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extBox 5"/>
          <p:cNvSpPr txBox="1"/>
          <p:nvPr/>
        </p:nvSpPr>
        <p:spPr>
          <a:xfrm>
            <a:off x="129540" y="163181"/>
            <a:ext cx="8915400" cy="777136"/>
          </a:xfrm>
          <a:prstGeom prst="rect">
            <a:avLst/>
          </a:prstGeom>
          <a:noFill/>
        </p:spPr>
        <p:txBody>
          <a:bodyPr wrap="square" rtlCol="0">
            <a:spAutoFit/>
          </a:bodyPr>
          <a:lstStyle/>
          <a:p>
            <a:pPr marL="86916" algn="ctr"/>
            <a:r>
              <a:rPr lang="en-US" sz="1350" b="1" dirty="0">
                <a:solidFill>
                  <a:schemeClr val="accent6">
                    <a:lumMod val="60000"/>
                    <a:lumOff val="40000"/>
                  </a:schemeClr>
                </a:solidFill>
                <a:latin typeface="Arial Narrow" panose="020B0604020202020204" pitchFamily="34" charset="0"/>
                <a:ea typeface="Helvetica Neue" charset="0"/>
                <a:cs typeface="Arial Narrow" panose="020B0604020202020204" pitchFamily="34" charset="0"/>
              </a:rPr>
              <a:t>• Assembly of Large Structures in Space via Multiple Flights and Multiple Spacecraft • </a:t>
            </a:r>
            <a:r>
              <a:rPr lang="en-US" sz="1500" b="1" dirty="0">
                <a:solidFill>
                  <a:schemeClr val="bg1"/>
                </a:solidFill>
                <a:latin typeface="Arial Narrow" panose="020B0604020202020204" pitchFamily="34" charset="0"/>
                <a:ea typeface="Helvetica Neue Condensed" charset="0"/>
                <a:cs typeface="Arial Narrow" panose="020B0604020202020204" pitchFamily="34" charset="0"/>
              </a:rPr>
              <a:t>Versatile Evolving Human Supported Space Laboratory</a:t>
            </a:r>
            <a:r>
              <a:rPr lang="en-US" sz="1050" b="1" dirty="0">
                <a:solidFill>
                  <a:schemeClr val="bg1"/>
                </a:solidFill>
                <a:latin typeface="Arial Narrow" panose="020B0604020202020204" pitchFamily="34" charset="0"/>
                <a:ea typeface="Helvetica Neue Condensed" charset="0"/>
                <a:cs typeface="Arial Narrow" panose="020B0604020202020204" pitchFamily="34" charset="0"/>
              </a:rPr>
              <a:t> </a:t>
            </a:r>
            <a:r>
              <a:rPr lang="en-US" sz="1350" b="1" dirty="0">
                <a:solidFill>
                  <a:schemeClr val="accent6">
                    <a:lumMod val="60000"/>
                    <a:lumOff val="40000"/>
                  </a:schemeClr>
                </a:solidFill>
                <a:latin typeface="Arial Narrow" panose="020B0604020202020204" pitchFamily="34" charset="0"/>
                <a:ea typeface="Helvetica Neue" charset="0"/>
                <a:cs typeface="Arial Narrow" panose="020B0604020202020204" pitchFamily="34" charset="0"/>
              </a:rPr>
              <a:t>• Observatories </a:t>
            </a:r>
            <a:r>
              <a:rPr lang="en-US" sz="900" b="1" dirty="0">
                <a:solidFill>
                  <a:schemeClr val="accent6">
                    <a:lumMod val="60000"/>
                    <a:lumOff val="40000"/>
                  </a:schemeClr>
                </a:solidFill>
                <a:latin typeface="Arial Narrow" panose="020B0604020202020204" pitchFamily="34" charset="0"/>
                <a:ea typeface="Helvetica Neue Condensed" charset="0"/>
                <a:cs typeface="Arial Narrow" panose="020B0604020202020204" pitchFamily="34" charset="0"/>
              </a:rPr>
              <a:t>• </a:t>
            </a:r>
            <a:r>
              <a:rPr lang="en-US" sz="1350" b="1" dirty="0">
                <a:solidFill>
                  <a:schemeClr val="bg1"/>
                </a:solidFill>
                <a:latin typeface="Arial Narrow" panose="020B0604020202020204" pitchFamily="34" charset="0"/>
                <a:ea typeface="Helvetica Neue Condensed" charset="0"/>
                <a:cs typeface="Arial Narrow" panose="020B0604020202020204" pitchFamily="34" charset="0"/>
              </a:rPr>
              <a:t>Technology Testbeds </a:t>
            </a:r>
            <a:r>
              <a:rPr lang="en-US" sz="1350" b="1" dirty="0">
                <a:solidFill>
                  <a:schemeClr val="accent6">
                    <a:lumMod val="60000"/>
                    <a:lumOff val="40000"/>
                  </a:schemeClr>
                </a:solidFill>
                <a:latin typeface="Arial Narrow" panose="020B0604020202020204" pitchFamily="34" charset="0"/>
                <a:ea typeface="Helvetica Neue" charset="0"/>
                <a:cs typeface="Arial Narrow" panose="020B0604020202020204" pitchFamily="34" charset="0"/>
              </a:rPr>
              <a:t>• STEM • </a:t>
            </a:r>
            <a:r>
              <a:rPr lang="en-US" sz="1350" b="1" dirty="0">
                <a:solidFill>
                  <a:schemeClr val="accent2"/>
                </a:solidFill>
                <a:latin typeface="Arial Narrow" panose="020B0604020202020204" pitchFamily="34" charset="0"/>
                <a:ea typeface="Helvetica Neue" charset="0"/>
                <a:cs typeface="Arial Narrow" panose="020B0604020202020204" pitchFamily="34" charset="0"/>
              </a:rPr>
              <a:t>16 Nations Collaborating for Decades</a:t>
            </a:r>
            <a:r>
              <a:rPr lang="en-US" sz="1350" b="1" dirty="0">
                <a:solidFill>
                  <a:schemeClr val="accent6">
                    <a:lumMod val="60000"/>
                    <a:lumOff val="40000"/>
                  </a:schemeClr>
                </a:solidFill>
                <a:latin typeface="Arial Narrow" panose="020B0604020202020204" pitchFamily="34" charset="0"/>
                <a:ea typeface="Helvetica Neue" charset="0"/>
                <a:cs typeface="Arial Narrow" panose="020B0604020202020204" pitchFamily="34" charset="0"/>
              </a:rPr>
              <a:t> • </a:t>
            </a:r>
            <a:r>
              <a:rPr lang="en-US" sz="1600" b="1" dirty="0">
                <a:solidFill>
                  <a:schemeClr val="accent4">
                    <a:lumMod val="40000"/>
                    <a:lumOff val="60000"/>
                  </a:schemeClr>
                </a:solidFill>
                <a:latin typeface="Arial Narrow" panose="020B0604020202020204" pitchFamily="34" charset="0"/>
                <a:ea typeface="Helvetica Neue Condensed" charset="0"/>
                <a:cs typeface="Arial Narrow" panose="020B0604020202020204" pitchFamily="34" charset="0"/>
              </a:rPr>
              <a:t>Commercial R&amp;D</a:t>
            </a:r>
            <a:r>
              <a:rPr lang="en-US" sz="1200" b="1" dirty="0">
                <a:solidFill>
                  <a:schemeClr val="bg1"/>
                </a:solidFill>
                <a:latin typeface="Arial Narrow" panose="020B0604020202020204" pitchFamily="34" charset="0"/>
                <a:ea typeface="Helvetica Neue Condensed" charset="0"/>
                <a:cs typeface="Arial Narrow" panose="020B0604020202020204" pitchFamily="34" charset="0"/>
              </a:rPr>
              <a:t> </a:t>
            </a:r>
            <a:endParaRPr lang="en-US" sz="1350" b="1" dirty="0">
              <a:solidFill>
                <a:schemeClr val="bg1"/>
              </a:solidFill>
              <a:latin typeface="Arial Narrow" panose="020B0604020202020204" pitchFamily="34" charset="0"/>
              <a:ea typeface="Helvetica Neue Condensed" charset="0"/>
              <a:cs typeface="Arial Narrow" panose="020B0604020202020204" pitchFamily="34" charset="0"/>
            </a:endParaRPr>
          </a:p>
          <a:p>
            <a:pPr algn="ctr"/>
            <a:endParaRPr lang="en-US" sz="1350" b="1" dirty="0">
              <a:latin typeface="Arial Narrow" panose="020B0604020202020204" pitchFamily="34" charset="0"/>
              <a:ea typeface="Helvetica Neue" charset="0"/>
              <a:cs typeface="Arial Narrow" panose="020B0604020202020204" pitchFamily="34" charset="0"/>
            </a:endParaRPr>
          </a:p>
        </p:txBody>
      </p:sp>
      <p:pic>
        <p:nvPicPr>
          <p:cNvPr id="8" name="Picture 7" descr="women-in-space_d.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068962" y="953567"/>
            <a:ext cx="2831387" cy="2045557"/>
          </a:xfrm>
          <a:prstGeom prst="rect">
            <a:avLst/>
          </a:prstGeom>
        </p:spPr>
      </p:pic>
      <p:pic>
        <p:nvPicPr>
          <p:cNvPr id="9" name="Picture 8" descr="MISSE-81.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0148" y="1132678"/>
            <a:ext cx="2349500" cy="1529834"/>
          </a:xfrm>
          <a:prstGeom prst="rect">
            <a:avLst/>
          </a:prstGeom>
        </p:spPr>
      </p:pic>
      <p:pic>
        <p:nvPicPr>
          <p:cNvPr id="11" name="Picture 10" descr="201401300001hq.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7437" y="2863288"/>
            <a:ext cx="2851814" cy="2134025"/>
          </a:xfrm>
          <a:prstGeom prst="rect">
            <a:avLst/>
          </a:prstGeom>
        </p:spPr>
      </p:pic>
      <p:pic>
        <p:nvPicPr>
          <p:cNvPr id="13" name="Picture 12" descr="news-122914a-lg.jp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8962" y="3104525"/>
            <a:ext cx="2831387" cy="1875794"/>
          </a:xfrm>
          <a:prstGeom prst="rect">
            <a:avLst/>
          </a:prstGeom>
        </p:spPr>
      </p:pic>
      <p:sp>
        <p:nvSpPr>
          <p:cNvPr id="2" name="TextBox 1"/>
          <p:cNvSpPr txBox="1"/>
          <p:nvPr/>
        </p:nvSpPr>
        <p:spPr>
          <a:xfrm>
            <a:off x="0" y="4610987"/>
            <a:ext cx="9144000" cy="761747"/>
          </a:xfrm>
          <a:prstGeom prst="rect">
            <a:avLst/>
          </a:prstGeom>
          <a:solidFill>
            <a:schemeClr val="tx1"/>
          </a:solidFill>
          <a:ln>
            <a:noFill/>
          </a:ln>
          <a:effectLst>
            <a:outerShdw blurRad="50800" dist="50800" dir="5400000" algn="ctr" rotWithShape="0">
              <a:srgbClr val="000000"/>
            </a:outerShdw>
          </a:effectLst>
        </p:spPr>
        <p:txBody>
          <a:bodyPr wrap="square" rtlCol="0">
            <a:spAutoFit/>
          </a:bodyPr>
          <a:lstStyle/>
          <a:p>
            <a:pPr marL="173831"/>
            <a:r>
              <a:rPr lang="en-US" sz="1350" b="1">
                <a:solidFill>
                  <a:schemeClr val="accent6">
                    <a:lumMod val="60000"/>
                    <a:lumOff val="40000"/>
                  </a:schemeClr>
                </a:solidFill>
                <a:latin typeface="Arial Narrow" panose="020B0604020202020204" pitchFamily="34" charset="0"/>
                <a:ea typeface="Helvetica Neue" charset="0"/>
                <a:cs typeface="Arial Narrow" panose="020B0604020202020204" pitchFamily="34" charset="0"/>
              </a:rPr>
              <a:t>• 22 </a:t>
            </a:r>
            <a:r>
              <a:rPr lang="en-US" sz="1350" b="1" dirty="0">
                <a:solidFill>
                  <a:schemeClr val="accent6">
                    <a:lumMod val="60000"/>
                    <a:lumOff val="40000"/>
                  </a:schemeClr>
                </a:solidFill>
                <a:latin typeface="Arial Narrow" panose="020B0604020202020204" pitchFamily="34" charset="0"/>
                <a:ea typeface="Helvetica Neue" charset="0"/>
                <a:cs typeface="Arial Narrow" panose="020B0604020202020204" pitchFamily="34" charset="0"/>
              </a:rPr>
              <a:t>Years and Counting of Continuous Human Habitation Beyond Earth • </a:t>
            </a:r>
            <a:r>
              <a:rPr lang="en-US" sz="1500" b="1" dirty="0">
                <a:solidFill>
                  <a:schemeClr val="bg1"/>
                </a:solidFill>
                <a:latin typeface="Arial Narrow" panose="020B0604020202020204" pitchFamily="34" charset="0"/>
                <a:ea typeface="Helvetica Neue Condensed" charset="0"/>
                <a:cs typeface="Arial Narrow" panose="020B0604020202020204" pitchFamily="34" charset="0"/>
              </a:rPr>
              <a:t>Catalyst, Inspiration, and Accelerator of Commercial Space Enterprises </a:t>
            </a:r>
            <a:r>
              <a:rPr lang="en-US" sz="1350" b="1" dirty="0">
                <a:solidFill>
                  <a:schemeClr val="accent4">
                    <a:lumMod val="40000"/>
                    <a:lumOff val="60000"/>
                  </a:schemeClr>
                </a:solidFill>
                <a:latin typeface="Arial Narrow" panose="020B0604020202020204" pitchFamily="34" charset="0"/>
                <a:ea typeface="Helvetica Neue" charset="0"/>
                <a:cs typeface="Arial Narrow" panose="020B0604020202020204" pitchFamily="34" charset="0"/>
              </a:rPr>
              <a:t>• </a:t>
            </a:r>
            <a:r>
              <a:rPr lang="en-US" sz="1500" b="1" dirty="0">
                <a:solidFill>
                  <a:schemeClr val="accent4">
                    <a:lumMod val="40000"/>
                    <a:lumOff val="60000"/>
                  </a:schemeClr>
                </a:solidFill>
                <a:latin typeface="Arial Narrow" panose="020B0604020202020204" pitchFamily="34" charset="0"/>
                <a:ea typeface="Helvetica Neue Condensed" panose="02000503000000020004" pitchFamily="2" charset="0"/>
                <a:cs typeface="Arial Narrow" panose="020B0604020202020204" pitchFamily="34" charset="0"/>
              </a:rPr>
              <a:t>Existence Proof that Permanent Human Occupation of Other Worlds is Feasible</a:t>
            </a:r>
          </a:p>
          <a:p>
            <a:endParaRPr lang="en-US" sz="1350" b="1" dirty="0">
              <a:latin typeface="Arial Narrow" panose="020B0604020202020204" pitchFamily="34" charset="0"/>
              <a:ea typeface="Helvetica Neue" charset="0"/>
              <a:cs typeface="Arial Narrow" panose="020B0604020202020204" pitchFamily="34" charset="0"/>
            </a:endParaRPr>
          </a:p>
        </p:txBody>
      </p:sp>
      <p:grpSp>
        <p:nvGrpSpPr>
          <p:cNvPr id="4" name="Group 3">
            <a:extLst>
              <a:ext uri="{FF2B5EF4-FFF2-40B4-BE49-F238E27FC236}">
                <a16:creationId xmlns:a16="http://schemas.microsoft.com/office/drawing/2014/main" id="{A81CBDC3-9EA2-8140-9CA0-D90523287825}"/>
              </a:ext>
            </a:extLst>
          </p:cNvPr>
          <p:cNvGrpSpPr/>
          <p:nvPr/>
        </p:nvGrpSpPr>
        <p:grpSpPr>
          <a:xfrm>
            <a:off x="2772779" y="1425787"/>
            <a:ext cx="2968019" cy="1677605"/>
            <a:chOff x="4062798" y="2079200"/>
            <a:chExt cx="3957359" cy="2236807"/>
          </a:xfrm>
        </p:grpSpPr>
        <p:pic>
          <p:nvPicPr>
            <p:cNvPr id="12" name="Picture 11" descr="Tracy_Caldwell_Dyson_in_Cupola_ISS.jpg"/>
            <p:cNvPicPr>
              <a:picLocks noChangeAspect="1"/>
            </p:cNvPicPr>
            <p:nvPr/>
          </p:nvPicPr>
          <p:blipFill>
            <a:blip r:embed="rId7" cstate="screen">
              <a:extLst>
                <a:ext uri="{28A0092B-C50C-407E-A947-70E740481C1C}">
                  <a14:useLocalDpi xmlns:a14="http://schemas.microsoft.com/office/drawing/2010/main"/>
                </a:ext>
              </a:extLst>
            </a:blip>
            <a:srcRect l="-27190" t="-19873"/>
            <a:stretch>
              <a:fillRect/>
            </a:stretch>
          </p:blipFill>
          <p:spPr>
            <a:xfrm>
              <a:off x="4062798" y="2235320"/>
              <a:ext cx="3323940" cy="2080687"/>
            </a:xfrm>
            <a:prstGeom prst="rect">
              <a:avLst/>
            </a:prstGeom>
          </p:spPr>
        </p:pic>
        <p:sp>
          <p:nvSpPr>
            <p:cNvPr id="3" name="TextBox 2"/>
            <p:cNvSpPr txBox="1"/>
            <p:nvPr/>
          </p:nvSpPr>
          <p:spPr>
            <a:xfrm>
              <a:off x="4404739" y="2079200"/>
              <a:ext cx="3615418" cy="677108"/>
            </a:xfrm>
            <a:prstGeom prst="rect">
              <a:avLst/>
            </a:prstGeom>
            <a:noFill/>
          </p:spPr>
          <p:txBody>
            <a:bodyPr wrap="square" rtlCol="0">
              <a:spAutoFit/>
            </a:bodyPr>
            <a:lstStyle/>
            <a:p>
              <a:pPr algn="ctr"/>
              <a:r>
                <a:rPr lang="en-US" sz="1350" b="1" dirty="0">
                  <a:solidFill>
                    <a:schemeClr val="accent4">
                      <a:lumMod val="40000"/>
                      <a:lumOff val="60000"/>
                    </a:schemeClr>
                  </a:solidFill>
                  <a:latin typeface="Arial Narrow" panose="020B0604020202020204" pitchFamily="34" charset="0"/>
                  <a:ea typeface="Helvetica Neue Condensed" charset="0"/>
                  <a:cs typeface="Arial Narrow" panose="020B0604020202020204" pitchFamily="34" charset="0"/>
                </a:rPr>
                <a:t>First National Lab Beyond Earth</a:t>
              </a:r>
            </a:p>
            <a:p>
              <a:pPr algn="ctr"/>
              <a:endParaRPr lang="en-US" sz="1350" b="1" dirty="0">
                <a:solidFill>
                  <a:schemeClr val="accent4">
                    <a:lumMod val="40000"/>
                    <a:lumOff val="60000"/>
                  </a:schemeClr>
                </a:solidFill>
                <a:latin typeface="Arial Narrow" panose="020B0604020202020204" pitchFamily="34" charset="0"/>
                <a:ea typeface="Helvetica Neue Condensed" charset="0"/>
                <a:cs typeface="Arial Narrow" panose="020B0604020202020204" pitchFamily="34" charset="0"/>
              </a:endParaRPr>
            </a:p>
          </p:txBody>
        </p:sp>
      </p:grpSp>
      <p:sp>
        <p:nvSpPr>
          <p:cNvPr id="5" name="TextBox 4">
            <a:extLst>
              <a:ext uri="{FF2B5EF4-FFF2-40B4-BE49-F238E27FC236}">
                <a16:creationId xmlns:a16="http://schemas.microsoft.com/office/drawing/2014/main" id="{A80A48DA-09C6-544E-817C-60C5AB61511D}"/>
              </a:ext>
            </a:extLst>
          </p:cNvPr>
          <p:cNvSpPr txBox="1"/>
          <p:nvPr/>
        </p:nvSpPr>
        <p:spPr>
          <a:xfrm rot="20229873">
            <a:off x="3383299" y="3470349"/>
            <a:ext cx="2266078" cy="669414"/>
          </a:xfrm>
          <a:prstGeom prst="rect">
            <a:avLst/>
          </a:prstGeom>
          <a:noFill/>
        </p:spPr>
        <p:txBody>
          <a:bodyPr wrap="square" rtlCol="0">
            <a:spAutoFit/>
          </a:bodyPr>
          <a:lstStyle/>
          <a:p>
            <a:pPr algn="ctr"/>
            <a:r>
              <a:rPr lang="en-US" sz="1350" b="1" dirty="0">
                <a:solidFill>
                  <a:schemeClr val="accent4">
                    <a:lumMod val="40000"/>
                    <a:lumOff val="60000"/>
                  </a:schemeClr>
                </a:solidFill>
                <a:latin typeface="Arial Narrow" panose="020B0604020202020204" pitchFamily="34" charset="0"/>
                <a:ea typeface="Helvetica Neue Condensed" panose="02000503000000020004" pitchFamily="2" charset="0"/>
                <a:cs typeface="Arial Narrow" panose="020B0604020202020204" pitchFamily="34" charset="0"/>
              </a:rPr>
              <a:t>First Long Term Space </a:t>
            </a:r>
            <a:r>
              <a:rPr lang="en-US" sz="2400" b="1" dirty="0">
                <a:solidFill>
                  <a:schemeClr val="accent4">
                    <a:lumMod val="40000"/>
                    <a:lumOff val="60000"/>
                  </a:schemeClr>
                </a:solidFill>
                <a:latin typeface="Arial Narrow" panose="020B0604020202020204" pitchFamily="34" charset="0"/>
                <a:ea typeface="Helvetica Neue Condensed" panose="02000503000000020004" pitchFamily="2" charset="0"/>
                <a:cs typeface="Arial Narrow" panose="020B0604020202020204" pitchFamily="34" charset="0"/>
              </a:rPr>
              <a:t>Resource Depot</a:t>
            </a:r>
            <a:endParaRPr lang="en-US" sz="1350" b="1" dirty="0">
              <a:solidFill>
                <a:schemeClr val="accent4">
                  <a:lumMod val="40000"/>
                  <a:lumOff val="60000"/>
                </a:schemeClr>
              </a:solidFill>
              <a:latin typeface="Arial Narrow" panose="020B0604020202020204" pitchFamily="34" charset="0"/>
              <a:ea typeface="Helvetica Neue Condensed" panose="02000503000000020004" pitchFamily="2" charset="0"/>
              <a:cs typeface="Arial Narrow" panose="020B0604020202020204" pitchFamily="34" charset="0"/>
            </a:endParaRPr>
          </a:p>
        </p:txBody>
      </p:sp>
    </p:spTree>
    <p:extLst>
      <p:ext uri="{BB962C8B-B14F-4D97-AF65-F5344CB8AC3E}">
        <p14:creationId xmlns:p14="http://schemas.microsoft.com/office/powerpoint/2010/main" val="25022803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87C2619-14DA-3E00-B2B5-9B3E43E508B6}"/>
              </a:ext>
            </a:extLst>
          </p:cNvPr>
          <p:cNvSpPr>
            <a:spLocks noGrp="1"/>
          </p:cNvSpPr>
          <p:nvPr>
            <p:ph type="title"/>
          </p:nvPr>
        </p:nvSpPr>
        <p:spPr>
          <a:xfrm>
            <a:off x="524784" y="186028"/>
            <a:ext cx="8295046" cy="869400"/>
          </a:xfrm>
        </p:spPr>
        <p:txBody>
          <a:bodyPr vert="horz" lIns="91440" tIns="45720" rIns="91440" bIns="45720" rtlCol="0" anchor="ctr">
            <a:normAutofit fontScale="90000"/>
          </a:bodyPr>
          <a:lstStyle/>
          <a:p>
            <a:pPr defTabSz="914400">
              <a:spcBef>
                <a:spcPct val="0"/>
              </a:spcBef>
            </a:pPr>
            <a:r>
              <a:rPr lang="en-US" sz="2600" b="1" kern="1200" dirty="0">
                <a:solidFill>
                  <a:schemeClr val="accent4"/>
                </a:solidFill>
                <a:latin typeface="Arial Narrow" panose="020B0604020202020204" pitchFamily="34" charset="0"/>
                <a:cs typeface="Arial Narrow" panose="020B0604020202020204" pitchFamily="34" charset="0"/>
              </a:rPr>
              <a:t>How:  </a:t>
            </a:r>
            <a:r>
              <a:rPr lang="en-US" sz="2600" b="1" dirty="0">
                <a:solidFill>
                  <a:schemeClr val="bg1"/>
                </a:solidFill>
                <a:latin typeface="Arial Narrow" panose="020B0604020202020204" pitchFamily="34" charset="0"/>
                <a:cs typeface="Arial Narrow" panose="020B0604020202020204" pitchFamily="34" charset="0"/>
              </a:rPr>
              <a:t>Off-World </a:t>
            </a:r>
            <a:r>
              <a:rPr lang="en-US" sz="2600" b="1" kern="1200" dirty="0">
                <a:solidFill>
                  <a:srgbClr val="FFFFFF"/>
                </a:solidFill>
                <a:latin typeface="Arial Narrow" panose="020B0604020202020204" pitchFamily="34" charset="0"/>
                <a:cs typeface="Arial Narrow" panose="020B0604020202020204" pitchFamily="34" charset="0"/>
              </a:rPr>
              <a:t>Infrastructure for Learning:</a:t>
            </a:r>
            <a:br>
              <a:rPr lang="en-US" sz="2600" b="1" kern="1200" dirty="0">
                <a:solidFill>
                  <a:srgbClr val="FFFFFF"/>
                </a:solidFill>
                <a:latin typeface="Arial Narrow" panose="020B0604020202020204" pitchFamily="34" charset="0"/>
                <a:cs typeface="Arial Narrow" panose="020B0604020202020204" pitchFamily="34" charset="0"/>
              </a:rPr>
            </a:br>
            <a:r>
              <a:rPr lang="en-US" sz="2600" b="1" kern="1200" dirty="0">
                <a:solidFill>
                  <a:srgbClr val="FFFFFF"/>
                </a:solidFill>
                <a:latin typeface="Arial Narrow" panose="020B0604020202020204" pitchFamily="34" charset="0"/>
                <a:cs typeface="Arial Narrow" panose="020B0604020202020204" pitchFamily="34" charset="0"/>
              </a:rPr>
              <a:t>Lunar University – </a:t>
            </a:r>
            <a:r>
              <a:rPr lang="en-US" sz="2200" b="1" kern="1200" dirty="0">
                <a:solidFill>
                  <a:srgbClr val="FFFFFF"/>
                </a:solidFill>
                <a:latin typeface="Arial Narrow" panose="020B0604020202020204" pitchFamily="34" charset="0"/>
                <a:cs typeface="Arial Narrow" panose="020B0604020202020204" pitchFamily="34" charset="0"/>
              </a:rPr>
              <a:t>the first institution of higher education on another world</a:t>
            </a:r>
            <a:endParaRPr lang="en-US" sz="2600" b="1" kern="1200" dirty="0">
              <a:solidFill>
                <a:srgbClr val="FFFFFF"/>
              </a:solidFill>
              <a:latin typeface="Arial Narrow" panose="020B0604020202020204" pitchFamily="34" charset="0"/>
              <a:cs typeface="Arial Narrow" panose="020B0604020202020204" pitchFamily="34" charset="0"/>
            </a:endParaRPr>
          </a:p>
        </p:txBody>
      </p:sp>
      <p:pic>
        <p:nvPicPr>
          <p:cNvPr id="1026" name="Picture 2">
            <a:extLst>
              <a:ext uri="{FF2B5EF4-FFF2-40B4-BE49-F238E27FC236}">
                <a16:creationId xmlns:a16="http://schemas.microsoft.com/office/drawing/2014/main" id="{1A65ABA6-3246-1818-9B8F-E04AF5BDC95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324168" y="1753643"/>
            <a:ext cx="8495662" cy="2743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0995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6"/>
        <p:cNvGrpSpPr/>
        <p:nvPr/>
      </p:nvGrpSpPr>
      <p:grpSpPr>
        <a:xfrm>
          <a:off x="0" y="0"/>
          <a:ext cx="0" cy="0"/>
          <a:chOff x="0" y="0"/>
          <a:chExt cx="0" cy="0"/>
        </a:xfrm>
      </p:grpSpPr>
      <p:sp useBgFill="1">
        <p:nvSpPr>
          <p:cNvPr id="127" name="Rectangle 126">
            <a:extLst>
              <a:ext uri="{FF2B5EF4-FFF2-40B4-BE49-F238E27FC236}">
                <a16:creationId xmlns:a16="http://schemas.microsoft.com/office/drawing/2014/main" id="{5A59F003-E00A-43F9-91DC-CC54E3B87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2" name="Picture 121" descr="A person holding a globe">
            <a:extLst>
              <a:ext uri="{FF2B5EF4-FFF2-40B4-BE49-F238E27FC236}">
                <a16:creationId xmlns:a16="http://schemas.microsoft.com/office/drawing/2014/main" id="{D042AC1E-4173-0367-EFBB-9F6FB4E1FC6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 y="10"/>
            <a:ext cx="9143980" cy="5143490"/>
          </a:xfrm>
          <a:prstGeom prst="rect">
            <a:avLst/>
          </a:prstGeom>
        </p:spPr>
      </p:pic>
      <p:sp>
        <p:nvSpPr>
          <p:cNvPr id="129" name="Rectangle 128">
            <a:extLst>
              <a:ext uri="{FF2B5EF4-FFF2-40B4-BE49-F238E27FC236}">
                <a16:creationId xmlns:a16="http://schemas.microsoft.com/office/drawing/2014/main" id="{D74A4382-E3AD-430A-9A1F-DFA3E0E77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849901" y="-1150602"/>
            <a:ext cx="3444203" cy="9144001"/>
          </a:xfrm>
          <a:prstGeom prst="rect">
            <a:avLst/>
          </a:prstGeom>
          <a:gradFill>
            <a:gsLst>
              <a:gs pos="35000">
                <a:schemeClr val="bg1">
                  <a:alpha val="46000"/>
                </a:schemeClr>
              </a:gs>
              <a:gs pos="21000">
                <a:schemeClr val="bg1">
                  <a:alpha val="30000"/>
                </a:schemeClr>
              </a:gs>
              <a:gs pos="0">
                <a:schemeClr val="bg1">
                  <a:alpha val="0"/>
                </a:schemeClr>
              </a:gs>
              <a:gs pos="100000">
                <a:schemeClr val="bg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Google Shape;107;p22"/>
          <p:cNvSpPr txBox="1">
            <a:spLocks noGrp="1"/>
          </p:cNvSpPr>
          <p:nvPr>
            <p:ph type="title"/>
          </p:nvPr>
        </p:nvSpPr>
        <p:spPr>
          <a:xfrm>
            <a:off x="303414" y="2318946"/>
            <a:ext cx="6808922" cy="1790700"/>
          </a:xfrm>
          <a:prstGeom prst="rect">
            <a:avLst/>
          </a:prstGeom>
        </p:spPr>
        <p:txBody>
          <a:bodyPr spcFirstLastPara="1" vert="horz" lIns="91440" tIns="45720" rIns="91440" bIns="45720" rtlCol="0" anchor="b" anchorCtr="0">
            <a:normAutofit/>
          </a:bodyPr>
          <a:lstStyle/>
          <a:p>
            <a:pPr marL="0" lvl="0" indent="0" algn="l" defTabSz="914400">
              <a:spcBef>
                <a:spcPct val="0"/>
              </a:spcBef>
              <a:spcAft>
                <a:spcPts val="0"/>
              </a:spcAft>
            </a:pPr>
            <a:r>
              <a:rPr lang="en-US" b="1" dirty="0">
                <a:solidFill>
                  <a:schemeClr val="accent2"/>
                </a:solidFill>
                <a:latin typeface="Arial Narrow" panose="020B0604020202020204" pitchFamily="34" charset="0"/>
                <a:cs typeface="Arial Narrow" panose="020B0604020202020204" pitchFamily="34" charset="0"/>
              </a:rPr>
              <a:t>How:  </a:t>
            </a:r>
            <a:r>
              <a:rPr lang="en-US" b="1" dirty="0">
                <a:latin typeface="Arial Narrow" panose="020B0604020202020204" pitchFamily="34" charset="0"/>
                <a:cs typeface="Arial Narrow" panose="020B0604020202020204" pitchFamily="34" charset="0"/>
              </a:rPr>
              <a:t>Together</a:t>
            </a:r>
          </a:p>
        </p:txBody>
      </p:sp>
      <p:sp>
        <p:nvSpPr>
          <p:cNvPr id="131" name="Rectangle: Rounded Corners 130">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81279"/>
            <a:ext cx="7339422" cy="51435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D898C7E-6D7D-7E2D-63CD-A2BD3CF39ABE}"/>
              </a:ext>
            </a:extLst>
          </p:cNvPr>
          <p:cNvSpPr txBox="1"/>
          <p:nvPr/>
        </p:nvSpPr>
        <p:spPr>
          <a:xfrm>
            <a:off x="336539" y="4207621"/>
            <a:ext cx="6473167" cy="461665"/>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It will take a global village to save the Earth</a:t>
            </a:r>
          </a:p>
        </p:txBody>
      </p:sp>
    </p:spTree>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118"/>
        <p:cNvGrpSpPr/>
        <p:nvPr/>
      </p:nvGrpSpPr>
      <p:grpSpPr>
        <a:xfrm>
          <a:off x="0" y="0"/>
          <a:ext cx="0" cy="0"/>
          <a:chOff x="0" y="0"/>
          <a:chExt cx="0" cy="0"/>
        </a:xfrm>
      </p:grpSpPr>
      <p:pic>
        <p:nvPicPr>
          <p:cNvPr id="3" name="Picture 2" descr="A picture containing outer space, space, universe, astronomical object&#10;&#10;Description automatically generated">
            <a:extLst>
              <a:ext uri="{FF2B5EF4-FFF2-40B4-BE49-F238E27FC236}">
                <a16:creationId xmlns:a16="http://schemas.microsoft.com/office/drawing/2014/main" id="{D76913A1-CD53-1448-9B10-FACEC7350FCD}"/>
              </a:ext>
            </a:extLst>
          </p:cNvPr>
          <p:cNvPicPr>
            <a:picLocks noChangeAspect="1"/>
          </p:cNvPicPr>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1" y="10"/>
            <a:ext cx="6501383" cy="5143490"/>
          </a:xfrm>
          <a:prstGeom prst="rect">
            <a:avLst/>
          </a:prstGeom>
        </p:spPr>
      </p:pic>
      <p:sp>
        <p:nvSpPr>
          <p:cNvPr id="119" name="Google Shape;119;p24"/>
          <p:cNvSpPr txBox="1">
            <a:spLocks noGrp="1"/>
          </p:cNvSpPr>
          <p:nvPr>
            <p:ph type="title"/>
          </p:nvPr>
        </p:nvSpPr>
        <p:spPr>
          <a:xfrm>
            <a:off x="5886450" y="916928"/>
            <a:ext cx="3017520" cy="2403100"/>
          </a:xfrm>
          <a:prstGeom prst="rect">
            <a:avLst/>
          </a:prstGeom>
        </p:spPr>
        <p:txBody>
          <a:bodyPr spcFirstLastPara="1" vert="horz" lIns="91440" tIns="45720" rIns="91440" bIns="45720" rtlCol="0" anchor="b" anchorCtr="0">
            <a:normAutofit fontScale="90000"/>
          </a:bodyPr>
          <a:lstStyle/>
          <a:p>
            <a:pPr marL="0" lvl="0" indent="0" algn="l" defTabSz="914400">
              <a:spcBef>
                <a:spcPct val="0"/>
              </a:spcBef>
              <a:spcAft>
                <a:spcPts val="0"/>
              </a:spcAft>
            </a:pPr>
            <a:r>
              <a:rPr lang="en-US" sz="2500" dirty="0">
                <a:solidFill>
                  <a:schemeClr val="bg1"/>
                </a:solidFill>
              </a:rPr>
              <a:t>Unless something more catastrophic than COVID occurs, humanity will explore and develop space forever. </a:t>
            </a:r>
            <a:br>
              <a:rPr lang="en-US" sz="2500" dirty="0">
                <a:solidFill>
                  <a:schemeClr val="bg1"/>
                </a:solidFill>
              </a:rPr>
            </a:br>
            <a:r>
              <a:rPr lang="en-US" sz="2500" dirty="0">
                <a:solidFill>
                  <a:schemeClr val="bg1"/>
                </a:solidFill>
              </a:rPr>
              <a:t> </a:t>
            </a:r>
            <a:br>
              <a:rPr lang="en-US" sz="2500" dirty="0">
                <a:solidFill>
                  <a:schemeClr val="bg1"/>
                </a:solidFill>
              </a:rPr>
            </a:br>
            <a:r>
              <a:rPr lang="en-US" sz="2500" dirty="0">
                <a:solidFill>
                  <a:schemeClr val="bg1"/>
                </a:solidFill>
              </a:rPr>
              <a:t>The right infrastructure will make that possible.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Picture 70" descr="A picture containing astronomical object, sky, outdoor, star&#10;&#10;Description automatically generated">
            <a:extLst>
              <a:ext uri="{FF2B5EF4-FFF2-40B4-BE49-F238E27FC236}">
                <a16:creationId xmlns:a16="http://schemas.microsoft.com/office/drawing/2014/main" id="{34CB6892-6627-A1A7-53F0-6F23AE7A826A}"/>
              </a:ext>
            </a:extLst>
          </p:cNvPr>
          <p:cNvPicPr>
            <a:picLocks noChangeAspect="1"/>
          </p:cNvPicPr>
          <p:nvPr/>
        </p:nvPicPr>
        <p:blipFill rotWithShape="1">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20" y="10"/>
            <a:ext cx="9143980" cy="5143490"/>
          </a:xfrm>
          <a:prstGeom prst="rect">
            <a:avLst/>
          </a:prstGeom>
        </p:spPr>
      </p:pic>
      <p:sp>
        <p:nvSpPr>
          <p:cNvPr id="2" name="Title 1">
            <a:extLst>
              <a:ext uri="{FF2B5EF4-FFF2-40B4-BE49-F238E27FC236}">
                <a16:creationId xmlns:a16="http://schemas.microsoft.com/office/drawing/2014/main" id="{BA28459D-C327-8BE5-0114-F09A109B48D9}"/>
              </a:ext>
            </a:extLst>
          </p:cNvPr>
          <p:cNvSpPr>
            <a:spLocks noGrp="1"/>
          </p:cNvSpPr>
          <p:nvPr>
            <p:ph type="title"/>
          </p:nvPr>
        </p:nvSpPr>
        <p:spPr>
          <a:xfrm>
            <a:off x="222732" y="3439533"/>
            <a:ext cx="8736537" cy="1790700"/>
          </a:xfrm>
        </p:spPr>
        <p:txBody>
          <a:bodyPr vert="horz" lIns="91440" tIns="45720" rIns="91440" bIns="45720" rtlCol="0" anchor="b">
            <a:normAutofit/>
          </a:bodyPr>
          <a:lstStyle/>
          <a:p>
            <a:pPr algn="l" defTabSz="914400">
              <a:spcBef>
                <a:spcPct val="0"/>
              </a:spcBef>
            </a:pPr>
            <a:r>
              <a:rPr lang="en-US" sz="2000" b="1" dirty="0">
                <a:solidFill>
                  <a:schemeClr val="bg1"/>
                </a:solidFill>
                <a:latin typeface="Arial Narrow" panose="020B0604020202020204" pitchFamily="34" charset="0"/>
                <a:cs typeface="Arial Narrow" panose="020B0604020202020204" pitchFamily="34" charset="0"/>
              </a:rPr>
              <a:t>Very different futures are available to those who can thrive beyond their planet of origin versus those whose destinies are constrained to a single world.</a:t>
            </a:r>
            <a:br>
              <a:rPr lang="en-US" sz="2000" b="1" dirty="0">
                <a:solidFill>
                  <a:schemeClr val="bg1"/>
                </a:solidFill>
                <a:latin typeface="Arial Narrow" panose="020B0604020202020204" pitchFamily="34" charset="0"/>
                <a:cs typeface="Arial Narrow" panose="020B0604020202020204" pitchFamily="34" charset="0"/>
              </a:rPr>
            </a:br>
            <a:endParaRPr lang="en-US" sz="2000" b="1" dirty="0">
              <a:solidFill>
                <a:schemeClr val="bg1"/>
              </a:solidFill>
              <a:latin typeface="Arial Narrow" panose="020B0604020202020204" pitchFamily="34" charset="0"/>
              <a:cs typeface="Arial Narrow" panose="020B0604020202020204" pitchFamily="34" charset="0"/>
            </a:endParaRPr>
          </a:p>
        </p:txBody>
      </p:sp>
      <p:sp>
        <p:nvSpPr>
          <p:cNvPr id="86" name="TextBox 85">
            <a:extLst>
              <a:ext uri="{FF2B5EF4-FFF2-40B4-BE49-F238E27FC236}">
                <a16:creationId xmlns:a16="http://schemas.microsoft.com/office/drawing/2014/main" id="{FEF4FD7A-D9C3-1032-C01B-83868C68849C}"/>
              </a:ext>
            </a:extLst>
          </p:cNvPr>
          <p:cNvSpPr txBox="1"/>
          <p:nvPr/>
        </p:nvSpPr>
        <p:spPr>
          <a:xfrm>
            <a:off x="8959269" y="4943445"/>
            <a:ext cx="184731" cy="200055"/>
          </a:xfrm>
          <a:prstGeom prst="rect">
            <a:avLst/>
          </a:prstGeom>
          <a:solidFill>
            <a:srgbClr val="000000"/>
          </a:solidFill>
        </p:spPr>
        <p:txBody>
          <a:bodyPr wrap="none" rtlCol="0">
            <a:spAutoFit/>
          </a:bodyPr>
          <a:lstStyle/>
          <a:p>
            <a:pPr algn="r">
              <a:spcAft>
                <a:spcPts val="600"/>
              </a:spcAft>
            </a:pPr>
            <a:endParaRPr lang="en-US" sz="700" dirty="0">
              <a:solidFill>
                <a:srgbClr val="FFFFFF"/>
              </a:solidFill>
            </a:endParaRPr>
          </a:p>
        </p:txBody>
      </p:sp>
    </p:spTree>
    <p:extLst>
      <p:ext uri="{BB962C8B-B14F-4D97-AF65-F5344CB8AC3E}">
        <p14:creationId xmlns:p14="http://schemas.microsoft.com/office/powerpoint/2010/main" val="31840821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space, outer space, universe, astronomical object&#10;&#10;Description automatically generated">
            <a:extLst>
              <a:ext uri="{FF2B5EF4-FFF2-40B4-BE49-F238E27FC236}">
                <a16:creationId xmlns:a16="http://schemas.microsoft.com/office/drawing/2014/main" id="{055CCCB9-A671-D466-63C0-180B5D91B28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 y="10"/>
            <a:ext cx="9143980" cy="5143490"/>
          </a:xfrm>
          <a:prstGeom prst="rect">
            <a:avLst/>
          </a:prstGeom>
        </p:spPr>
      </p:pic>
      <p:sp>
        <p:nvSpPr>
          <p:cNvPr id="4" name="Title 3">
            <a:extLst>
              <a:ext uri="{FF2B5EF4-FFF2-40B4-BE49-F238E27FC236}">
                <a16:creationId xmlns:a16="http://schemas.microsoft.com/office/drawing/2014/main" id="{21734BE1-0CF1-7F01-5FF0-CA93AD25657E}"/>
              </a:ext>
            </a:extLst>
          </p:cNvPr>
          <p:cNvSpPr>
            <a:spLocks noGrp="1"/>
          </p:cNvSpPr>
          <p:nvPr>
            <p:ph type="title"/>
          </p:nvPr>
        </p:nvSpPr>
        <p:spPr>
          <a:xfrm>
            <a:off x="112914" y="2966646"/>
            <a:ext cx="7175708" cy="1790700"/>
          </a:xfrm>
        </p:spPr>
        <p:txBody>
          <a:bodyPr vert="horz" lIns="91440" tIns="45720" rIns="91440" bIns="45720" rtlCol="0" anchor="b">
            <a:normAutofit/>
          </a:bodyPr>
          <a:lstStyle/>
          <a:p>
            <a:pPr algn="l" defTabSz="914400">
              <a:spcBef>
                <a:spcPct val="0"/>
              </a:spcBef>
            </a:pPr>
            <a:r>
              <a:rPr lang="en-US" sz="1800" b="1" dirty="0">
                <a:solidFill>
                  <a:schemeClr val="bg1"/>
                </a:solidFill>
                <a:latin typeface="Arial Narrow" panose="020B0604020202020204" pitchFamily="34" charset="0"/>
                <a:cs typeface="Arial Narrow" panose="020B0604020202020204" pitchFamily="34" charset="0"/>
              </a:rPr>
              <a:t>Should we add hazards and resources assessments of the Solar System as part of the Off Earth Atlas?</a:t>
            </a:r>
          </a:p>
        </p:txBody>
      </p:sp>
    </p:spTree>
    <p:extLst>
      <p:ext uri="{BB962C8B-B14F-4D97-AF65-F5344CB8AC3E}">
        <p14:creationId xmlns:p14="http://schemas.microsoft.com/office/powerpoint/2010/main" val="6844503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A collage of images of stars and planets&#10;&#10;Description automatically generated with low confidence">
            <a:extLst>
              <a:ext uri="{FF2B5EF4-FFF2-40B4-BE49-F238E27FC236}">
                <a16:creationId xmlns:a16="http://schemas.microsoft.com/office/drawing/2014/main" id="{608AA403-7D6B-55F5-D667-191BC17829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52968" y="0"/>
            <a:ext cx="6838064" cy="5143500"/>
          </a:xfrm>
          <a:prstGeom prst="rect">
            <a:avLst/>
          </a:prstGeom>
        </p:spPr>
      </p:pic>
      <p:sp>
        <p:nvSpPr>
          <p:cNvPr id="5" name="TextBox 4">
            <a:extLst>
              <a:ext uri="{FF2B5EF4-FFF2-40B4-BE49-F238E27FC236}">
                <a16:creationId xmlns:a16="http://schemas.microsoft.com/office/drawing/2014/main" id="{D3F98DB7-34E7-EC6F-9994-609748E5958A}"/>
              </a:ext>
            </a:extLst>
          </p:cNvPr>
          <p:cNvSpPr txBox="1"/>
          <p:nvPr/>
        </p:nvSpPr>
        <p:spPr>
          <a:xfrm>
            <a:off x="5271248" y="1640541"/>
            <a:ext cx="3415553" cy="646331"/>
          </a:xfrm>
          <a:prstGeom prst="rect">
            <a:avLst/>
          </a:prstGeom>
          <a:noFill/>
        </p:spPr>
        <p:txBody>
          <a:bodyPr wrap="square" rtlCol="0">
            <a:spAutoFit/>
          </a:bodyPr>
          <a:lstStyle/>
          <a:p>
            <a:r>
              <a:rPr lang="en-US" b="1" dirty="0">
                <a:solidFill>
                  <a:schemeClr val="accent4"/>
                </a:solidFill>
                <a:latin typeface="Arial Narrow" panose="020B0604020202020204" pitchFamily="34" charset="0"/>
                <a:cs typeface="Arial Narrow" panose="020B0604020202020204" pitchFamily="34" charset="0"/>
              </a:rPr>
              <a:t>Whether on Earth or Beyond … What does it mean to be human?</a:t>
            </a:r>
          </a:p>
        </p:txBody>
      </p:sp>
    </p:spTree>
    <p:extLst>
      <p:ext uri="{BB962C8B-B14F-4D97-AF65-F5344CB8AC3E}">
        <p14:creationId xmlns:p14="http://schemas.microsoft.com/office/powerpoint/2010/main" val="19791150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1179</TotalTime>
  <Words>1970</Words>
  <Application>Microsoft Macintosh PowerPoint</Application>
  <PresentationFormat>On-screen Show (16:9)</PresentationFormat>
  <Paragraphs>103</Paragraphs>
  <Slides>23</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 Narrow</vt:lpstr>
      <vt:lpstr>Calibri Light</vt:lpstr>
      <vt:lpstr>Arial</vt:lpstr>
      <vt:lpstr>Libre Franklin</vt:lpstr>
      <vt:lpstr>roboto</vt:lpstr>
      <vt:lpstr>Calibri</vt:lpstr>
      <vt:lpstr>Bernard MT Condensed</vt:lpstr>
      <vt:lpstr>Bell MT</vt:lpstr>
      <vt:lpstr>Office Theme</vt:lpstr>
      <vt:lpstr>Solar System Infrastructure</vt:lpstr>
      <vt:lpstr>Disclaimer  This presentation represents the opinion of the author and is offered for the purposes of brainstorming solar system infrastructure possibilities with colleagues of the global village.    This presentation cannot and does not represent official NASA or United States programs or plans except where specifically cited; and it does not imply any commitment to implement the ideas discussed.   All of the great ideas herein belong to many others.  The mistakes are entirely mine.</vt:lpstr>
      <vt:lpstr>Why Build Infrastructure in Space?</vt:lpstr>
      <vt:lpstr>Why Before How  Hazards</vt:lpstr>
      <vt:lpstr>Why Before How  Impact Hazards</vt:lpstr>
      <vt:lpstr>Killer Asteroids –Status Today</vt:lpstr>
      <vt:lpstr>Why Before How  Hazards: Solar Storms</vt:lpstr>
      <vt:lpstr>Why Before How  Resources</vt:lpstr>
      <vt:lpstr>PowerPoint Presentation</vt:lpstr>
      <vt:lpstr>PowerPoint Presentation</vt:lpstr>
      <vt:lpstr>Why Before How Life on Other Worlds</vt:lpstr>
      <vt:lpstr>Why Before How - Prudence</vt:lpstr>
      <vt:lpstr>Space infrastructure saves lives, generates wealth, increases standards of living worldwide, promotes global connectivity, improves navigation, supports global resource management, encourages enterprises, delivers wonder, enables planetary defense, and provides tools for crafting better futures.</vt:lpstr>
      <vt:lpstr>How</vt:lpstr>
      <vt:lpstr>How –  Killer Asteroids Detection and Management </vt:lpstr>
      <vt:lpstr>How: Sortie vs Settlement</vt:lpstr>
      <vt:lpstr>PowerPoint Presentation</vt:lpstr>
      <vt:lpstr>How:  Off-World Infrastructure for Learning: Lunar University – the first institution of higher education on another world</vt:lpstr>
      <vt:lpstr>How:  Together</vt:lpstr>
      <vt:lpstr>Unless something more catastrophic than COVID occurs, humanity will explore and develop space forever.    The right infrastructure will make that possible.</vt:lpstr>
      <vt:lpstr>Very different futures are available to those who can thrive beyond their planet of origin versus those whose destinies are constrained to a single world. </vt:lpstr>
      <vt:lpstr>Should we add hazards and resources assessments of the Solar System as part of the Off Earth Atlas?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System Infrastructure</dc:title>
  <cp:lastModifiedBy>Harper, Lynn D. (ARC-DI)</cp:lastModifiedBy>
  <cp:revision>45</cp:revision>
  <dcterms:modified xsi:type="dcterms:W3CDTF">2023-06-05T18:53:54Z</dcterms:modified>
</cp:coreProperties>
</file>