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21" r:id="rId4"/>
  </p:sldMasterIdLst>
  <p:notesMasterIdLst>
    <p:notesMasterId r:id="rId12"/>
  </p:notesMasterIdLst>
  <p:sldIdLst>
    <p:sldId id="301" r:id="rId5"/>
    <p:sldId id="285" r:id="rId6"/>
    <p:sldId id="307" r:id="rId7"/>
    <p:sldId id="279" r:id="rId8"/>
    <p:sldId id="306" r:id="rId9"/>
    <p:sldId id="309" r:id="rId10"/>
    <p:sldId id="308"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p15:clr>
            <a:srgbClr val="A4A3A4"/>
          </p15:clr>
        </p15:guide>
        <p15:guide id="2" pos="3840">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haffarian, Reza (US 5126)" initials="GR(5" lastIdx="5" clrIdx="0">
    <p:extLst>
      <p:ext uri="{19B8F6BF-5375-455C-9EA6-DF929625EA0E}">
        <p15:presenceInfo xmlns:p15="http://schemas.microsoft.com/office/powerpoint/2012/main" userId="S-1-5-21-1608413684-1126320247-1535859923-358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FF"/>
    <a:srgbClr val="0000FF"/>
    <a:srgbClr val="A9FEFC"/>
    <a:srgbClr val="3366FF"/>
    <a:srgbClr val="FF0000"/>
    <a:srgbClr val="3399FF"/>
    <a:srgbClr val="DAFDB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8" autoAdjust="0"/>
    <p:restoredTop sz="86411" autoAdjust="0"/>
  </p:normalViewPr>
  <p:slideViewPr>
    <p:cSldViewPr snapToGrid="0">
      <p:cViewPr varScale="1">
        <p:scale>
          <a:sx n="98" d="100"/>
          <a:sy n="98" d="100"/>
        </p:scale>
        <p:origin x="78" y="270"/>
      </p:cViewPr>
      <p:guideLst>
        <p:guide orient="horz" pos="3264"/>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4" d="100"/>
        <a:sy n="104" d="100"/>
      </p:scale>
      <p:origin x="0" y="0"/>
    </p:cViewPr>
  </p:sorterViewPr>
  <p:notesViewPr>
    <p:cSldViewPr snapToGrid="0">
      <p:cViewPr varScale="1">
        <p:scale>
          <a:sx n="82" d="100"/>
          <a:sy n="82" d="100"/>
        </p:scale>
        <p:origin x="-1974" y="-78"/>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6-02T09:10:04.300" idx="4">
    <p:pos x="10" y="10"/>
    <p:text>Add these few words</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3038475" cy="465138"/>
          </a:xfrm>
          <a:prstGeom prst="rect">
            <a:avLst/>
          </a:prstGeom>
          <a:noFill/>
          <a:ln w="12700">
            <a:noFill/>
            <a:miter lim="800000"/>
            <a:headEnd/>
            <a:tailEnd/>
          </a:ln>
          <a:effectLst/>
        </p:spPr>
        <p:txBody>
          <a:bodyPr vert="horz" wrap="square" lIns="93155" tIns="46578" rIns="93155" bIns="46578" numCol="1" anchor="t" anchorCtr="0" compatLnSpc="1">
            <a:prstTxWarp prst="textNoShape">
              <a:avLst/>
            </a:prstTxWarp>
          </a:bodyPr>
          <a:lstStyle>
            <a:lvl1pPr defTabSz="931649" eaLnBrk="1" hangingPunct="1">
              <a:defRPr sz="1200">
                <a:latin typeface="Times New Roman" pitchFamily="18" charset="0"/>
              </a:defRPr>
            </a:lvl1pPr>
          </a:lstStyle>
          <a:p>
            <a:pPr>
              <a:defRPr/>
            </a:pPr>
            <a:endParaRPr lang="en-US"/>
          </a:p>
        </p:txBody>
      </p:sp>
      <p:sp>
        <p:nvSpPr>
          <p:cNvPr id="24579" name="Rectangle 3"/>
          <p:cNvSpPr>
            <a:spLocks noGrp="1" noChangeArrowheads="1"/>
          </p:cNvSpPr>
          <p:nvPr>
            <p:ph type="dt" idx="1"/>
          </p:nvPr>
        </p:nvSpPr>
        <p:spPr bwMode="auto">
          <a:xfrm>
            <a:off x="3971925" y="0"/>
            <a:ext cx="3038475" cy="465138"/>
          </a:xfrm>
          <a:prstGeom prst="rect">
            <a:avLst/>
          </a:prstGeom>
          <a:noFill/>
          <a:ln w="12700">
            <a:noFill/>
            <a:miter lim="800000"/>
            <a:headEnd/>
            <a:tailEnd/>
          </a:ln>
          <a:effectLst/>
        </p:spPr>
        <p:txBody>
          <a:bodyPr vert="horz" wrap="square" lIns="93155" tIns="46578" rIns="93155" bIns="46578" numCol="1" anchor="t" anchorCtr="0" compatLnSpc="1">
            <a:prstTxWarp prst="textNoShape">
              <a:avLst/>
            </a:prstTxWarp>
          </a:bodyPr>
          <a:lstStyle>
            <a:lvl1pPr algn="r" defTabSz="931649" eaLnBrk="1" hangingPunct="1">
              <a:defRPr sz="1200">
                <a:latin typeface="Times New Roman" pitchFamily="18"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406400" y="696913"/>
            <a:ext cx="6197600"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935038" y="4416425"/>
            <a:ext cx="5140325" cy="4183063"/>
          </a:xfrm>
          <a:prstGeom prst="rect">
            <a:avLst/>
          </a:prstGeom>
          <a:noFill/>
          <a:ln w="12700">
            <a:noFill/>
            <a:miter lim="800000"/>
            <a:headEnd/>
            <a:tailEnd/>
          </a:ln>
          <a:effectLst/>
        </p:spPr>
        <p:txBody>
          <a:bodyPr vert="horz" wrap="square" lIns="93155" tIns="46578" rIns="93155" bIns="46578"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4582" name="Rectangle 6"/>
          <p:cNvSpPr>
            <a:spLocks noGrp="1" noChangeArrowheads="1"/>
          </p:cNvSpPr>
          <p:nvPr>
            <p:ph type="ftr" sz="quarter" idx="4"/>
          </p:nvPr>
        </p:nvSpPr>
        <p:spPr bwMode="auto">
          <a:xfrm>
            <a:off x="0" y="8831263"/>
            <a:ext cx="3038475" cy="465137"/>
          </a:xfrm>
          <a:prstGeom prst="rect">
            <a:avLst/>
          </a:prstGeom>
          <a:noFill/>
          <a:ln w="12700">
            <a:noFill/>
            <a:miter lim="800000"/>
            <a:headEnd/>
            <a:tailEnd/>
          </a:ln>
          <a:effectLst/>
        </p:spPr>
        <p:txBody>
          <a:bodyPr vert="horz" wrap="square" lIns="93155" tIns="46578" rIns="93155" bIns="46578" numCol="1" anchor="b" anchorCtr="0" compatLnSpc="1">
            <a:prstTxWarp prst="textNoShape">
              <a:avLst/>
            </a:prstTxWarp>
          </a:bodyPr>
          <a:lstStyle>
            <a:lvl1pPr defTabSz="931649" eaLnBrk="1" hangingPunct="1">
              <a:defRPr sz="1200">
                <a:latin typeface="Times New Roman" pitchFamily="18" charset="0"/>
              </a:defRPr>
            </a:lvl1pPr>
          </a:lstStyle>
          <a:p>
            <a:pPr>
              <a:defRPr/>
            </a:pPr>
            <a:endParaRPr lang="en-US"/>
          </a:p>
        </p:txBody>
      </p:sp>
      <p:sp>
        <p:nvSpPr>
          <p:cNvPr id="24583" name="Rectangle 7"/>
          <p:cNvSpPr>
            <a:spLocks noGrp="1" noChangeArrowheads="1"/>
          </p:cNvSpPr>
          <p:nvPr>
            <p:ph type="sldNum" sz="quarter" idx="5"/>
          </p:nvPr>
        </p:nvSpPr>
        <p:spPr bwMode="auto">
          <a:xfrm>
            <a:off x="3971925" y="8831263"/>
            <a:ext cx="3038475" cy="465137"/>
          </a:xfrm>
          <a:prstGeom prst="rect">
            <a:avLst/>
          </a:prstGeom>
          <a:noFill/>
          <a:ln w="12700">
            <a:noFill/>
            <a:miter lim="800000"/>
            <a:headEnd/>
            <a:tailEnd/>
          </a:ln>
          <a:effectLst/>
        </p:spPr>
        <p:txBody>
          <a:bodyPr vert="horz" wrap="square" lIns="93155" tIns="46578" rIns="93155" bIns="46578" numCol="1" anchor="b" anchorCtr="0" compatLnSpc="1">
            <a:prstTxWarp prst="textNoShape">
              <a:avLst/>
            </a:prstTxWarp>
          </a:bodyPr>
          <a:lstStyle>
            <a:lvl1pPr algn="r" defTabSz="931649" eaLnBrk="1" hangingPunct="1">
              <a:defRPr sz="1200">
                <a:latin typeface="Times New Roman" pitchFamily="18" charset="0"/>
              </a:defRPr>
            </a:lvl1pPr>
          </a:lstStyle>
          <a:p>
            <a:pPr>
              <a:defRPr/>
            </a:pPr>
            <a:fld id="{E534D506-940C-4125-A94B-E682E7112FF8}" type="slidenum">
              <a:rPr lang="en-US"/>
              <a:pPr>
                <a:defRPr/>
              </a:pPr>
              <a:t>‹#›</a:t>
            </a:fld>
            <a:endParaRPr lang="en-US" dirty="0"/>
          </a:p>
        </p:txBody>
      </p:sp>
    </p:spTree>
    <p:extLst>
      <p:ext uri="{BB962C8B-B14F-4D97-AF65-F5344CB8AC3E}">
        <p14:creationId xmlns:p14="http://schemas.microsoft.com/office/powerpoint/2010/main" val="75324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28688">
              <a:defRPr sz="900">
                <a:solidFill>
                  <a:schemeClr val="tx1"/>
                </a:solidFill>
                <a:latin typeface="Lucida Grande" pitchFamily="80" charset="0"/>
              </a:defRPr>
            </a:lvl1pPr>
            <a:lvl2pPr marL="739775" indent="-284163" defTabSz="928688">
              <a:defRPr sz="900">
                <a:solidFill>
                  <a:schemeClr val="tx1"/>
                </a:solidFill>
                <a:latin typeface="Lucida Grande" pitchFamily="80" charset="0"/>
              </a:defRPr>
            </a:lvl2pPr>
            <a:lvl3pPr marL="1138238" indent="-227013" defTabSz="928688">
              <a:defRPr sz="900">
                <a:solidFill>
                  <a:schemeClr val="tx1"/>
                </a:solidFill>
                <a:latin typeface="Lucida Grande" pitchFamily="80" charset="0"/>
              </a:defRPr>
            </a:lvl3pPr>
            <a:lvl4pPr marL="1593850" indent="-227013" defTabSz="928688">
              <a:defRPr sz="900">
                <a:solidFill>
                  <a:schemeClr val="tx1"/>
                </a:solidFill>
                <a:latin typeface="Lucida Grande" pitchFamily="80" charset="0"/>
              </a:defRPr>
            </a:lvl4pPr>
            <a:lvl5pPr marL="2049463" indent="-227013" defTabSz="928688">
              <a:defRPr sz="900">
                <a:solidFill>
                  <a:schemeClr val="tx1"/>
                </a:solidFill>
                <a:latin typeface="Lucida Grande" pitchFamily="80" charset="0"/>
              </a:defRPr>
            </a:lvl5pPr>
            <a:lvl6pPr marL="2506663" indent="-227013" defTabSz="928688" eaLnBrk="0" fontAlgn="base" hangingPunct="0">
              <a:spcBef>
                <a:spcPct val="0"/>
              </a:spcBef>
              <a:spcAft>
                <a:spcPct val="0"/>
              </a:spcAft>
              <a:defRPr sz="900">
                <a:solidFill>
                  <a:schemeClr val="tx1"/>
                </a:solidFill>
                <a:latin typeface="Lucida Grande" pitchFamily="80" charset="0"/>
              </a:defRPr>
            </a:lvl6pPr>
            <a:lvl7pPr marL="2963863" indent="-227013" defTabSz="928688" eaLnBrk="0" fontAlgn="base" hangingPunct="0">
              <a:spcBef>
                <a:spcPct val="0"/>
              </a:spcBef>
              <a:spcAft>
                <a:spcPct val="0"/>
              </a:spcAft>
              <a:defRPr sz="900">
                <a:solidFill>
                  <a:schemeClr val="tx1"/>
                </a:solidFill>
                <a:latin typeface="Lucida Grande" pitchFamily="80" charset="0"/>
              </a:defRPr>
            </a:lvl7pPr>
            <a:lvl8pPr marL="3421063" indent="-227013" defTabSz="928688" eaLnBrk="0" fontAlgn="base" hangingPunct="0">
              <a:spcBef>
                <a:spcPct val="0"/>
              </a:spcBef>
              <a:spcAft>
                <a:spcPct val="0"/>
              </a:spcAft>
              <a:defRPr sz="900">
                <a:solidFill>
                  <a:schemeClr val="tx1"/>
                </a:solidFill>
                <a:latin typeface="Lucida Grande" pitchFamily="80" charset="0"/>
              </a:defRPr>
            </a:lvl8pPr>
            <a:lvl9pPr marL="3878263" indent="-227013" defTabSz="928688" eaLnBrk="0" fontAlgn="base" hangingPunct="0">
              <a:spcBef>
                <a:spcPct val="0"/>
              </a:spcBef>
              <a:spcAft>
                <a:spcPct val="0"/>
              </a:spcAft>
              <a:defRPr sz="900">
                <a:solidFill>
                  <a:schemeClr val="tx1"/>
                </a:solidFill>
                <a:latin typeface="Lucida Grande" pitchFamily="80" charset="0"/>
              </a:defRPr>
            </a:lvl9pPr>
          </a:lstStyle>
          <a:p>
            <a:fld id="{6D21EE84-C6B7-45C2-9A04-6E6B1F9EDA31}" type="slidenum">
              <a:rPr lang="en-US" altLang="en-US" sz="1200" smtClean="0">
                <a:latin typeface="Times New Roman" panose="02020603050405020304" pitchFamily="18" charset="0"/>
              </a:rPr>
              <a:pPr/>
              <a:t>0</a:t>
            </a:fld>
            <a:endParaRPr lang="en-US" altLang="en-US" sz="1200">
              <a:latin typeface="Times New Roman"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273547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a:p>
        </p:txBody>
      </p:sp>
      <p:sp>
        <p:nvSpPr>
          <p:cNvPr id="81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28688">
              <a:defRPr sz="900">
                <a:solidFill>
                  <a:schemeClr val="tx1"/>
                </a:solidFill>
                <a:latin typeface="Lucida Grande" pitchFamily="80" charset="0"/>
              </a:defRPr>
            </a:lvl1pPr>
            <a:lvl2pPr marL="739775" indent="-284163" defTabSz="928688">
              <a:defRPr sz="900">
                <a:solidFill>
                  <a:schemeClr val="tx1"/>
                </a:solidFill>
                <a:latin typeface="Lucida Grande" pitchFamily="80" charset="0"/>
              </a:defRPr>
            </a:lvl2pPr>
            <a:lvl3pPr marL="1138238" indent="-227013" defTabSz="928688">
              <a:defRPr sz="900">
                <a:solidFill>
                  <a:schemeClr val="tx1"/>
                </a:solidFill>
                <a:latin typeface="Lucida Grande" pitchFamily="80" charset="0"/>
              </a:defRPr>
            </a:lvl3pPr>
            <a:lvl4pPr marL="1593850" indent="-227013" defTabSz="928688">
              <a:defRPr sz="900">
                <a:solidFill>
                  <a:schemeClr val="tx1"/>
                </a:solidFill>
                <a:latin typeface="Lucida Grande" pitchFamily="80" charset="0"/>
              </a:defRPr>
            </a:lvl4pPr>
            <a:lvl5pPr marL="2049463" indent="-227013" defTabSz="928688">
              <a:defRPr sz="900">
                <a:solidFill>
                  <a:schemeClr val="tx1"/>
                </a:solidFill>
                <a:latin typeface="Lucida Grande" pitchFamily="80" charset="0"/>
              </a:defRPr>
            </a:lvl5pPr>
            <a:lvl6pPr marL="2506663" indent="-227013" defTabSz="928688" eaLnBrk="0" fontAlgn="base" hangingPunct="0">
              <a:spcBef>
                <a:spcPct val="0"/>
              </a:spcBef>
              <a:spcAft>
                <a:spcPct val="0"/>
              </a:spcAft>
              <a:defRPr sz="900">
                <a:solidFill>
                  <a:schemeClr val="tx1"/>
                </a:solidFill>
                <a:latin typeface="Lucida Grande" pitchFamily="80" charset="0"/>
              </a:defRPr>
            </a:lvl6pPr>
            <a:lvl7pPr marL="2963863" indent="-227013" defTabSz="928688" eaLnBrk="0" fontAlgn="base" hangingPunct="0">
              <a:spcBef>
                <a:spcPct val="0"/>
              </a:spcBef>
              <a:spcAft>
                <a:spcPct val="0"/>
              </a:spcAft>
              <a:defRPr sz="900">
                <a:solidFill>
                  <a:schemeClr val="tx1"/>
                </a:solidFill>
                <a:latin typeface="Lucida Grande" pitchFamily="80" charset="0"/>
              </a:defRPr>
            </a:lvl7pPr>
            <a:lvl8pPr marL="3421063" indent="-227013" defTabSz="928688" eaLnBrk="0" fontAlgn="base" hangingPunct="0">
              <a:spcBef>
                <a:spcPct val="0"/>
              </a:spcBef>
              <a:spcAft>
                <a:spcPct val="0"/>
              </a:spcAft>
              <a:defRPr sz="900">
                <a:solidFill>
                  <a:schemeClr val="tx1"/>
                </a:solidFill>
                <a:latin typeface="Lucida Grande" pitchFamily="80" charset="0"/>
              </a:defRPr>
            </a:lvl8pPr>
            <a:lvl9pPr marL="3878263" indent="-227013" defTabSz="928688" eaLnBrk="0" fontAlgn="base" hangingPunct="0">
              <a:spcBef>
                <a:spcPct val="0"/>
              </a:spcBef>
              <a:spcAft>
                <a:spcPct val="0"/>
              </a:spcAft>
              <a:defRPr sz="900">
                <a:solidFill>
                  <a:schemeClr val="tx1"/>
                </a:solidFill>
                <a:latin typeface="Lucida Grande" pitchFamily="80" charset="0"/>
              </a:defRPr>
            </a:lvl9pPr>
          </a:lstStyle>
          <a:p>
            <a:fld id="{D54FC900-0775-4982-8B7D-69804CE63A53}" type="slidenum">
              <a:rPr lang="en-US" altLang="en-US" sz="1200" smtClean="0">
                <a:latin typeface="Times New Roman" panose="02020603050405020304" pitchFamily="18" charset="0"/>
              </a:rPr>
              <a:pPr/>
              <a:t>1</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41189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a:p>
        </p:txBody>
      </p:sp>
      <p:sp>
        <p:nvSpPr>
          <p:cNvPr id="81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28688">
              <a:defRPr sz="900">
                <a:solidFill>
                  <a:schemeClr val="tx1"/>
                </a:solidFill>
                <a:latin typeface="Lucida Grande" pitchFamily="80" charset="0"/>
              </a:defRPr>
            </a:lvl1pPr>
            <a:lvl2pPr marL="739775" indent="-284163" defTabSz="928688">
              <a:defRPr sz="900">
                <a:solidFill>
                  <a:schemeClr val="tx1"/>
                </a:solidFill>
                <a:latin typeface="Lucida Grande" pitchFamily="80" charset="0"/>
              </a:defRPr>
            </a:lvl2pPr>
            <a:lvl3pPr marL="1138238" indent="-227013" defTabSz="928688">
              <a:defRPr sz="900">
                <a:solidFill>
                  <a:schemeClr val="tx1"/>
                </a:solidFill>
                <a:latin typeface="Lucida Grande" pitchFamily="80" charset="0"/>
              </a:defRPr>
            </a:lvl3pPr>
            <a:lvl4pPr marL="1593850" indent="-227013" defTabSz="928688">
              <a:defRPr sz="900">
                <a:solidFill>
                  <a:schemeClr val="tx1"/>
                </a:solidFill>
                <a:latin typeface="Lucida Grande" pitchFamily="80" charset="0"/>
              </a:defRPr>
            </a:lvl4pPr>
            <a:lvl5pPr marL="2049463" indent="-227013" defTabSz="928688">
              <a:defRPr sz="900">
                <a:solidFill>
                  <a:schemeClr val="tx1"/>
                </a:solidFill>
                <a:latin typeface="Lucida Grande" pitchFamily="80" charset="0"/>
              </a:defRPr>
            </a:lvl5pPr>
            <a:lvl6pPr marL="2506663" indent="-227013" defTabSz="928688" eaLnBrk="0" fontAlgn="base" hangingPunct="0">
              <a:spcBef>
                <a:spcPct val="0"/>
              </a:spcBef>
              <a:spcAft>
                <a:spcPct val="0"/>
              </a:spcAft>
              <a:defRPr sz="900">
                <a:solidFill>
                  <a:schemeClr val="tx1"/>
                </a:solidFill>
                <a:latin typeface="Lucida Grande" pitchFamily="80" charset="0"/>
              </a:defRPr>
            </a:lvl6pPr>
            <a:lvl7pPr marL="2963863" indent="-227013" defTabSz="928688" eaLnBrk="0" fontAlgn="base" hangingPunct="0">
              <a:spcBef>
                <a:spcPct val="0"/>
              </a:spcBef>
              <a:spcAft>
                <a:spcPct val="0"/>
              </a:spcAft>
              <a:defRPr sz="900">
                <a:solidFill>
                  <a:schemeClr val="tx1"/>
                </a:solidFill>
                <a:latin typeface="Lucida Grande" pitchFamily="80" charset="0"/>
              </a:defRPr>
            </a:lvl7pPr>
            <a:lvl8pPr marL="3421063" indent="-227013" defTabSz="928688" eaLnBrk="0" fontAlgn="base" hangingPunct="0">
              <a:spcBef>
                <a:spcPct val="0"/>
              </a:spcBef>
              <a:spcAft>
                <a:spcPct val="0"/>
              </a:spcAft>
              <a:defRPr sz="900">
                <a:solidFill>
                  <a:schemeClr val="tx1"/>
                </a:solidFill>
                <a:latin typeface="Lucida Grande" pitchFamily="80" charset="0"/>
              </a:defRPr>
            </a:lvl8pPr>
            <a:lvl9pPr marL="3878263" indent="-227013" defTabSz="928688" eaLnBrk="0" fontAlgn="base" hangingPunct="0">
              <a:spcBef>
                <a:spcPct val="0"/>
              </a:spcBef>
              <a:spcAft>
                <a:spcPct val="0"/>
              </a:spcAft>
              <a:defRPr sz="900">
                <a:solidFill>
                  <a:schemeClr val="tx1"/>
                </a:solidFill>
                <a:latin typeface="Lucida Grande" pitchFamily="80" charset="0"/>
              </a:defRPr>
            </a:lvl9pPr>
          </a:lstStyle>
          <a:p>
            <a:fld id="{D54FC900-0775-4982-8B7D-69804CE63A53}" type="slidenum">
              <a:rPr lang="en-US" altLang="en-US" sz="1200" smtClean="0">
                <a:latin typeface="Times New Roman" panose="02020603050405020304" pitchFamily="18" charset="0"/>
              </a:rPr>
              <a:pPr/>
              <a:t>2</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544514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6/6/2023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0756299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7878424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9965985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3120113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8332984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3555228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9201092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1111308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9338336"/>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B487BB5-8E5C-4D83-9CDB-F60207A2E1B1}"/>
              </a:ext>
            </a:extLst>
          </p:cNvPr>
          <p:cNvSpPr txBox="1"/>
          <p:nvPr userDrawn="1"/>
        </p:nvSpPr>
        <p:spPr>
          <a:xfrm>
            <a:off x="4144119" y="6093597"/>
            <a:ext cx="4076757" cy="230832"/>
          </a:xfrm>
          <a:prstGeom prst="rect">
            <a:avLst/>
          </a:prstGeom>
          <a:noFill/>
        </p:spPr>
        <p:txBody>
          <a:bodyPr wrap="none" rtlCol="0">
            <a:spAutoFit/>
          </a:bodyPr>
          <a:lstStyle/>
          <a:p>
            <a:pPr marL="0" marR="0" indent="0" algn="ctr" defTabSz="914400" rtl="0" eaLnBrk="0" fontAlgn="base" latinLnBrk="0" hangingPunct="0">
              <a:lnSpc>
                <a:spcPct val="100000"/>
              </a:lnSpc>
              <a:spcBef>
                <a:spcPct val="0"/>
              </a:spcBef>
              <a:spcAft>
                <a:spcPct val="0"/>
              </a:spcAft>
              <a:buClrTx/>
              <a:buSzTx/>
              <a:buFontTx/>
              <a:buNone/>
              <a:tabLst/>
              <a:defRPr/>
            </a:pPr>
            <a:r>
              <a:rPr lang="en-US" dirty="0"/>
              <a:t>This is for status only and does not represent complete engineering analysis.</a:t>
            </a:r>
          </a:p>
        </p:txBody>
      </p:sp>
      <p:sp>
        <p:nvSpPr>
          <p:cNvPr id="7" name="Footer Placeholder 2">
            <a:extLst>
              <a:ext uri="{FF2B5EF4-FFF2-40B4-BE49-F238E27FC236}">
                <a16:creationId xmlns:a16="http://schemas.microsoft.com/office/drawing/2014/main" id="{72A84AF2-EC12-421E-9CA7-A7485F18176F}"/>
              </a:ext>
            </a:extLst>
          </p:cNvPr>
          <p:cNvSpPr txBox="1">
            <a:spLocks/>
          </p:cNvSpPr>
          <p:nvPr userDrawn="1"/>
        </p:nvSpPr>
        <p:spPr>
          <a:xfrm>
            <a:off x="2181497" y="6362529"/>
            <a:ext cx="782900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solidFill>
              </a:rPr>
              <a:t>To be presented by Beth Paquette at the Electronic Parts and Packaging (NEPP) Program’s Electronics Technology Workshop (ETW), Greenbelt, MD, June 12-15, 2023</a:t>
            </a:r>
          </a:p>
        </p:txBody>
      </p:sp>
      <p:sp>
        <p:nvSpPr>
          <p:cNvPr id="10" name="Slide Number Placeholder 5">
            <a:extLst>
              <a:ext uri="{FF2B5EF4-FFF2-40B4-BE49-F238E27FC236}">
                <a16:creationId xmlns:a16="http://schemas.microsoft.com/office/drawing/2014/main" id="{D33859C6-2951-4B07-8BA1-F37D4396EF93}"/>
              </a:ext>
            </a:extLst>
          </p:cNvPr>
          <p:cNvSpPr>
            <a:spLocks noGrp="1"/>
          </p:cNvSpPr>
          <p:nvPr>
            <p:ph type="sldNum" sz="quarter" idx="12"/>
          </p:nvPr>
        </p:nvSpPr>
        <p:spPr>
          <a:xfrm>
            <a:off x="11014841" y="6323468"/>
            <a:ext cx="927538" cy="365125"/>
          </a:xfrm>
          <a:prstGeom prst="rect">
            <a:avLst/>
          </a:prstGeom>
        </p:spPr>
        <p:txBody>
          <a:bodyPr/>
          <a:lstStyle/>
          <a:p>
            <a:fld id="{F8FC8337-2617-4A9E-BDAB-824D967E6C07}" type="slidenum">
              <a:rPr lang="en-US" smtClean="0"/>
              <a:t>‹#›</a:t>
            </a:fld>
            <a:endParaRPr lang="en-US"/>
          </a:p>
        </p:txBody>
      </p:sp>
    </p:spTree>
    <p:extLst>
      <p:ext uri="{BB962C8B-B14F-4D97-AF65-F5344CB8AC3E}">
        <p14:creationId xmlns:p14="http://schemas.microsoft.com/office/powerpoint/2010/main" val="327498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With Page Number">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014841" y="6323468"/>
            <a:ext cx="927538" cy="365125"/>
          </a:xfrm>
          <a:prstGeom prst="rect">
            <a:avLst/>
          </a:prstGeom>
        </p:spPr>
        <p:txBody>
          <a:bodyPr/>
          <a:lstStyle/>
          <a:p>
            <a:fld id="{F8FC8337-2617-4A9E-BDAB-824D967E6C07}" type="slidenum">
              <a:rPr lang="en-US" smtClean="0"/>
              <a:t>‹#›</a:t>
            </a:fld>
            <a:endParaRPr lang="en-US"/>
          </a:p>
        </p:txBody>
      </p:sp>
      <p:sp>
        <p:nvSpPr>
          <p:cNvPr id="13" name="TextBox 12">
            <a:extLst>
              <a:ext uri="{FF2B5EF4-FFF2-40B4-BE49-F238E27FC236}">
                <a16:creationId xmlns:a16="http://schemas.microsoft.com/office/drawing/2014/main" id="{44009433-39F2-4EFA-81D0-EDBA29E641EC}"/>
              </a:ext>
            </a:extLst>
          </p:cNvPr>
          <p:cNvSpPr txBox="1"/>
          <p:nvPr userDrawn="1"/>
        </p:nvSpPr>
        <p:spPr>
          <a:xfrm>
            <a:off x="4144119" y="6093597"/>
            <a:ext cx="4076757" cy="230832"/>
          </a:xfrm>
          <a:prstGeom prst="rect">
            <a:avLst/>
          </a:prstGeom>
          <a:noFill/>
        </p:spPr>
        <p:txBody>
          <a:bodyPr wrap="none" rtlCol="0">
            <a:spAutoFit/>
          </a:bodyPr>
          <a:lstStyle/>
          <a:p>
            <a:pPr marL="0" marR="0" indent="0" algn="ctr" defTabSz="914400" rtl="0" eaLnBrk="0" fontAlgn="base" latinLnBrk="0" hangingPunct="0">
              <a:lnSpc>
                <a:spcPct val="100000"/>
              </a:lnSpc>
              <a:spcBef>
                <a:spcPct val="0"/>
              </a:spcBef>
              <a:spcAft>
                <a:spcPct val="0"/>
              </a:spcAft>
              <a:buClrTx/>
              <a:buSzTx/>
              <a:buFontTx/>
              <a:buNone/>
              <a:tabLst/>
              <a:defRPr/>
            </a:pPr>
            <a:r>
              <a:rPr lang="en-US" dirty="0"/>
              <a:t>This is for status only and does not represent complete engineering analysis.</a:t>
            </a:r>
          </a:p>
        </p:txBody>
      </p:sp>
      <p:sp>
        <p:nvSpPr>
          <p:cNvPr id="14" name="Footer Placeholder 2">
            <a:extLst>
              <a:ext uri="{FF2B5EF4-FFF2-40B4-BE49-F238E27FC236}">
                <a16:creationId xmlns:a16="http://schemas.microsoft.com/office/drawing/2014/main" id="{F1CE56C2-478A-44EF-990F-9789B06B12F6}"/>
              </a:ext>
            </a:extLst>
          </p:cNvPr>
          <p:cNvSpPr txBox="1">
            <a:spLocks/>
          </p:cNvSpPr>
          <p:nvPr userDrawn="1"/>
        </p:nvSpPr>
        <p:spPr>
          <a:xfrm>
            <a:off x="2181497" y="6362529"/>
            <a:ext cx="782900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bg2">
                    <a:lumMod val="50000"/>
                  </a:schemeClr>
                </a:solidFill>
              </a:rPr>
              <a:t>To be presented by Beth Paquette at the Electronic Parts and Packaging (NEPP) Program’s Electronics Technology Workshop (ETW), Greenbelt, MD, June 12-15, 2023</a:t>
            </a:r>
          </a:p>
        </p:txBody>
      </p:sp>
    </p:spTree>
    <p:extLst>
      <p:ext uri="{BB962C8B-B14F-4D97-AF65-F5344CB8AC3E}">
        <p14:creationId xmlns:p14="http://schemas.microsoft.com/office/powerpoint/2010/main" val="125123856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65086108"/>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14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1652409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0913547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0454966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6163507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5620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7383983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4785352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6/6/2023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51136799"/>
      </p:ext>
    </p:extLst>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 id="2147483738" r:id="rId17"/>
    <p:sldLayoutId id="2147483739" r:id="rId18"/>
    <p:sldLayoutId id="2147483740" r:id="rId19"/>
    <p:sldLayoutId id="2147483716" r:id="rId20"/>
  </p:sldLayoutIdLst>
  <p:hf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771387" y="1433513"/>
            <a:ext cx="10336695" cy="1995487"/>
          </a:xfrm>
          <a:prstGeom prst="rect">
            <a:avLst/>
          </a:prstGeom>
          <a:noFill/>
          <a:ln>
            <a:miter lim="800000"/>
            <a:headEnd/>
            <a:tailEnd/>
          </a:ln>
        </p:spPr>
        <p:txBody>
          <a:bodyPr/>
          <a:lstStyle/>
          <a:p>
            <a:pPr algn="ctr" eaLnBrk="1" fontAlgn="auto" hangingPunct="1">
              <a:spcAft>
                <a:spcPts val="0"/>
              </a:spcAft>
              <a:defRPr/>
            </a:pPr>
            <a:r>
              <a:rPr lang="en-US" sz="3600" b="1" dirty="0">
                <a:latin typeface="Arial" pitchFamily="34" charset="0"/>
                <a:cs typeface="Arial" pitchFamily="34" charset="0"/>
              </a:rPr>
              <a:t>NESC Avionics Packaging Assessment</a:t>
            </a:r>
          </a:p>
          <a:p>
            <a:pPr algn="ctr" eaLnBrk="1" fontAlgn="auto" hangingPunct="1">
              <a:spcAft>
                <a:spcPts val="0"/>
              </a:spcAft>
              <a:defRPr/>
            </a:pPr>
            <a:r>
              <a:rPr lang="en-US" sz="2400" b="1" dirty="0">
                <a:effectLst/>
                <a:latin typeface="Helvetica" pitchFamily="2" charset="0"/>
              </a:rPr>
              <a:t>Avionics Mechanical Packaging Processes and Best Practices</a:t>
            </a:r>
            <a:endParaRPr lang="en-US" sz="2400" dirty="0">
              <a:effectLst/>
              <a:latin typeface="Helvetica" pitchFamily="2" charset="0"/>
            </a:endParaRPr>
          </a:p>
          <a:p>
            <a:pPr algn="ctr" eaLnBrk="1" fontAlgn="auto" hangingPunct="1">
              <a:spcAft>
                <a:spcPts val="0"/>
              </a:spcAft>
              <a:defRPr/>
            </a:pPr>
            <a:endParaRPr lang="en-US" sz="3600" dirty="0">
              <a:latin typeface="Arial" pitchFamily="34" charset="0"/>
              <a:cs typeface="Arial" pitchFamily="34" charset="0"/>
            </a:endParaRPr>
          </a:p>
          <a:p>
            <a:pPr algn="ctr" eaLnBrk="1" fontAlgn="auto" hangingPunct="1">
              <a:spcAft>
                <a:spcPts val="0"/>
              </a:spcAft>
              <a:defRPr/>
            </a:pPr>
            <a:endParaRPr lang="en-US" sz="3600" dirty="0">
              <a:latin typeface="Arial" pitchFamily="34" charset="0"/>
              <a:cs typeface="Arial" pitchFamily="34" charset="0"/>
            </a:endParaRPr>
          </a:p>
          <a:p>
            <a:pPr algn="ctr" eaLnBrk="1" fontAlgn="auto" hangingPunct="1">
              <a:spcAft>
                <a:spcPts val="0"/>
              </a:spcAft>
              <a:defRPr/>
            </a:pPr>
            <a:endParaRPr lang="en-US" sz="3600" dirty="0">
              <a:latin typeface="Arial" pitchFamily="34" charset="0"/>
              <a:cs typeface="Arial" pitchFamily="34" charset="0"/>
            </a:endParaRPr>
          </a:p>
          <a:p>
            <a:pPr algn="ctr" eaLnBrk="1" fontAlgn="auto" hangingPunct="1">
              <a:spcAft>
                <a:spcPts val="0"/>
              </a:spcAft>
              <a:defRPr/>
            </a:pPr>
            <a:r>
              <a:rPr lang="en-US" sz="2800" dirty="0">
                <a:latin typeface="Arial" pitchFamily="34" charset="0"/>
                <a:cs typeface="Arial" pitchFamily="34" charset="0"/>
              </a:rPr>
              <a:t>Carmel Conaty Assessment Lead</a:t>
            </a:r>
          </a:p>
          <a:p>
            <a:pPr algn="ctr" eaLnBrk="1" fontAlgn="auto" hangingPunct="1">
              <a:spcAft>
                <a:spcPts val="0"/>
              </a:spcAft>
              <a:defRPr/>
            </a:pPr>
            <a:r>
              <a:rPr lang="en-US" sz="2800" dirty="0">
                <a:latin typeface="Arial" pitchFamily="34" charset="0"/>
                <a:cs typeface="Arial" pitchFamily="34" charset="0"/>
              </a:rPr>
              <a:t>Beth Paquette, Milt Davis, Technical Leads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txBox="1">
            <a:spLocks/>
          </p:cNvSpPr>
          <p:nvPr/>
        </p:nvSpPr>
        <p:spPr>
          <a:xfrm>
            <a:off x="3440713" y="40399"/>
            <a:ext cx="5638800" cy="777082"/>
          </a:xfrm>
          <a:prstGeom prst="rect">
            <a:avLst/>
          </a:prstGeom>
        </p:spPr>
        <p:txBody>
          <a:bodyPr anchor="ctr">
            <a:normAutofit fontScale="97500"/>
          </a:bodyPr>
          <a:lstStyle/>
          <a:p>
            <a:pPr algn="ctr" eaLnBrk="1" fontAlgn="auto" hangingPunct="1">
              <a:spcAft>
                <a:spcPts val="0"/>
              </a:spcAft>
              <a:defRPr/>
            </a:pPr>
            <a:r>
              <a:rPr lang="en-US" sz="2400" b="1" dirty="0">
                <a:solidFill>
                  <a:prstClr val="black"/>
                </a:solidFill>
                <a:latin typeface="Arial" pitchFamily="34" charset="0"/>
                <a:cs typeface="Arial" pitchFamily="34" charset="0"/>
              </a:rPr>
              <a:t>Background</a:t>
            </a:r>
          </a:p>
        </p:txBody>
      </p:sp>
      <p:sp>
        <p:nvSpPr>
          <p:cNvPr id="3" name="Slide Number Placeholder 2"/>
          <p:cNvSpPr>
            <a:spLocks noGrp="1"/>
          </p:cNvSpPr>
          <p:nvPr>
            <p:ph type="sldNum" sz="quarter" idx="12"/>
          </p:nvPr>
        </p:nvSpPr>
        <p:spPr/>
        <p:txBody>
          <a:bodyPr/>
          <a:lstStyle/>
          <a:p>
            <a:fld id="{F8FC8337-2617-4A9E-BDAB-824D967E6C07}" type="slidenum">
              <a:rPr lang="en-US" smtClean="0"/>
              <a:t>1</a:t>
            </a:fld>
            <a:endParaRPr lang="en-US" dirty="0"/>
          </a:p>
        </p:txBody>
      </p:sp>
      <p:sp>
        <p:nvSpPr>
          <p:cNvPr id="6" name="TextBox 5">
            <a:extLst>
              <a:ext uri="{FF2B5EF4-FFF2-40B4-BE49-F238E27FC236}">
                <a16:creationId xmlns:a16="http://schemas.microsoft.com/office/drawing/2014/main" id="{B78B1E29-5218-9AF6-B314-36883706F207}"/>
              </a:ext>
            </a:extLst>
          </p:cNvPr>
          <p:cNvSpPr txBox="1"/>
          <p:nvPr/>
        </p:nvSpPr>
        <p:spPr>
          <a:xfrm>
            <a:off x="952500" y="990764"/>
            <a:ext cx="10062341" cy="5355312"/>
          </a:xfrm>
          <a:prstGeom prst="rect">
            <a:avLst/>
          </a:prstGeom>
          <a:noFill/>
        </p:spPr>
        <p:txBody>
          <a:bodyPr wrap="square" rtlCol="0">
            <a:spAutoFit/>
          </a:bodyPr>
          <a:lstStyle/>
          <a:p>
            <a:r>
              <a:rPr lang="en-US" sz="1800" b="1" dirty="0">
                <a:effectLst/>
                <a:latin typeface="Arial" panose="020B0604020202020204" pitchFamily="34" charset="0"/>
              </a:rPr>
              <a:t>Scope: </a:t>
            </a:r>
          </a:p>
          <a:p>
            <a:pPr marL="285750" indent="-285750">
              <a:buFont typeface="Arial" panose="020B0604020202020204" pitchFamily="34" charset="0"/>
              <a:buChar char="•"/>
            </a:pPr>
            <a:r>
              <a:rPr lang="en-US" sz="1800" dirty="0">
                <a:effectLst/>
                <a:latin typeface="Arial" panose="020B0604020202020204" pitchFamily="34" charset="0"/>
              </a:rPr>
              <a:t>Assess and perform a gap analysis of the packaging guidelines and standards that are utilized for space applications across the centers and with our industry partners </a:t>
            </a:r>
          </a:p>
          <a:p>
            <a:pPr marL="742950" lvl="1" indent="-285750">
              <a:buFont typeface="Arial" panose="020B0604020202020204" pitchFamily="34" charset="0"/>
              <a:buChar char="•"/>
            </a:pPr>
            <a:r>
              <a:rPr lang="en-US" dirty="0">
                <a:effectLst/>
                <a:latin typeface="Arial" panose="020B0604020202020204" pitchFamily="34" charset="0"/>
              </a:rPr>
              <a:t>Recent failures have identified packaging scenarios that warrant attention from the packaging community</a:t>
            </a:r>
          </a:p>
          <a:p>
            <a:pPr marL="285750" indent="-285750">
              <a:buFont typeface="Arial" panose="020B0604020202020204" pitchFamily="34" charset="0"/>
              <a:buChar char="•"/>
            </a:pPr>
            <a:r>
              <a:rPr lang="en-US" sz="1800" dirty="0">
                <a:effectLst/>
                <a:latin typeface="Arial" panose="020B0604020202020204" pitchFamily="34" charset="0"/>
              </a:rPr>
              <a:t>The assessment includes a survey of the community of experts on best practices followed with the development guidelines and checklists</a:t>
            </a:r>
          </a:p>
          <a:p>
            <a:pPr marL="285750" indent="-285750">
              <a:buFont typeface="Arial" panose="020B0604020202020204" pitchFamily="34" charset="0"/>
              <a:buChar char="•"/>
            </a:pPr>
            <a:r>
              <a:rPr lang="en-US" sz="1800" dirty="0">
                <a:effectLst/>
                <a:latin typeface="Arial" panose="020B0604020202020204" pitchFamily="34" charset="0"/>
              </a:rPr>
              <a:t>The assessment includes testing in areas where key gaps were identified</a:t>
            </a:r>
            <a:endParaRPr lang="en-US" sz="1800" b="1" dirty="0">
              <a:effectLst/>
              <a:latin typeface="Arial" panose="020B0604020202020204" pitchFamily="34" charset="0"/>
            </a:endParaRPr>
          </a:p>
          <a:p>
            <a:r>
              <a:rPr lang="en-US" sz="1800" b="1" dirty="0">
                <a:effectLst/>
                <a:latin typeface="Arial" panose="020B0604020202020204" pitchFamily="34" charset="0"/>
              </a:rPr>
              <a:t>Products: </a:t>
            </a:r>
          </a:p>
          <a:p>
            <a:pPr marL="285750" indent="-285750">
              <a:buFont typeface="Arial" panose="020B0604020202020204" pitchFamily="34" charset="0"/>
              <a:buChar char="•"/>
            </a:pPr>
            <a:r>
              <a:rPr lang="en-US" sz="1800" dirty="0">
                <a:effectLst/>
                <a:latin typeface="Arial" panose="020B0604020202020204" pitchFamily="34" charset="0"/>
              </a:rPr>
              <a:t>Technical memo that includes a checklist and guidelines targeting mission-critical, near-term challenges that have a greater impact on mission success for space flight electronic packaging. The following products would be included:</a:t>
            </a:r>
          </a:p>
          <a:p>
            <a:pPr marL="742950" lvl="1" indent="-285750">
              <a:buFont typeface="Arial" panose="020B0604020202020204" pitchFamily="34" charset="0"/>
              <a:buChar char="•"/>
            </a:pPr>
            <a:r>
              <a:rPr lang="en-US" dirty="0">
                <a:effectLst/>
                <a:latin typeface="Arial" panose="020B0604020202020204" pitchFamily="34" charset="0"/>
              </a:rPr>
              <a:t>Recommendations, lessons learned, and a set of guidelines/checklist for packaging and packaging-related reviews throughout the project life cycle.</a:t>
            </a:r>
          </a:p>
          <a:p>
            <a:pPr marL="742950" lvl="1" indent="-285750">
              <a:buFont typeface="Arial" panose="020B0604020202020204" pitchFamily="34" charset="0"/>
              <a:buChar char="•"/>
            </a:pPr>
            <a:r>
              <a:rPr lang="en-US" dirty="0">
                <a:effectLst/>
                <a:latin typeface="Arial" panose="020B0604020202020204" pitchFamily="34" charset="0"/>
              </a:rPr>
              <a:t>Best practices to ensure confidence in the structural integrity from the box to the board and component level</a:t>
            </a:r>
          </a:p>
          <a:p>
            <a:pPr marL="742950" lvl="1" indent="-285750">
              <a:buFont typeface="Arial" panose="020B0604020202020204" pitchFamily="34" charset="0"/>
              <a:buChar char="•"/>
            </a:pPr>
            <a:r>
              <a:rPr lang="en-US" dirty="0">
                <a:effectLst/>
                <a:latin typeface="Arial" panose="020B0604020202020204" pitchFamily="34" charset="0"/>
              </a:rPr>
              <a:t>Process or methodology for establishing confidence in margins (natural frequency, damping, rotational stiffness, structure environment, thermal environments, part de-rating)</a:t>
            </a:r>
            <a:endParaRPr lang="en-US" dirty="0">
              <a:effectLst/>
              <a:latin typeface="Helvetica" pitchFamily="2" charset="0"/>
            </a:endParaRPr>
          </a:p>
          <a:p>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txBox="1">
            <a:spLocks/>
          </p:cNvSpPr>
          <p:nvPr/>
        </p:nvSpPr>
        <p:spPr>
          <a:xfrm>
            <a:off x="3440713" y="40399"/>
            <a:ext cx="5638800" cy="777082"/>
          </a:xfrm>
          <a:prstGeom prst="rect">
            <a:avLst/>
          </a:prstGeom>
        </p:spPr>
        <p:txBody>
          <a:bodyPr anchor="ctr">
            <a:normAutofit fontScale="97500"/>
          </a:bodyPr>
          <a:lstStyle/>
          <a:p>
            <a:pPr algn="ctr" eaLnBrk="1" fontAlgn="auto" hangingPunct="1">
              <a:spcAft>
                <a:spcPts val="0"/>
              </a:spcAft>
              <a:defRPr/>
            </a:pPr>
            <a:r>
              <a:rPr lang="en-US" sz="2400" b="1" dirty="0">
                <a:solidFill>
                  <a:prstClr val="black"/>
                </a:solidFill>
                <a:latin typeface="Arial" pitchFamily="34" charset="0"/>
                <a:cs typeface="Arial" pitchFamily="34" charset="0"/>
              </a:rPr>
              <a:t>Background</a:t>
            </a:r>
          </a:p>
        </p:txBody>
      </p:sp>
      <p:sp>
        <p:nvSpPr>
          <p:cNvPr id="3" name="Slide Number Placeholder 2"/>
          <p:cNvSpPr>
            <a:spLocks noGrp="1"/>
          </p:cNvSpPr>
          <p:nvPr>
            <p:ph type="sldNum" sz="quarter" idx="12"/>
          </p:nvPr>
        </p:nvSpPr>
        <p:spPr/>
        <p:txBody>
          <a:bodyPr/>
          <a:lstStyle/>
          <a:p>
            <a:fld id="{F8FC8337-2617-4A9E-BDAB-824D967E6C07}" type="slidenum">
              <a:rPr lang="en-US" smtClean="0"/>
              <a:t>2</a:t>
            </a:fld>
            <a:endParaRPr lang="en-US" dirty="0"/>
          </a:p>
        </p:txBody>
      </p:sp>
      <p:sp>
        <p:nvSpPr>
          <p:cNvPr id="14" name="TextBox 13">
            <a:extLst>
              <a:ext uri="{FF2B5EF4-FFF2-40B4-BE49-F238E27FC236}">
                <a16:creationId xmlns:a16="http://schemas.microsoft.com/office/drawing/2014/main" id="{5E8E72D7-C385-7F93-2762-31E1A72B0A76}"/>
              </a:ext>
            </a:extLst>
          </p:cNvPr>
          <p:cNvSpPr txBox="1"/>
          <p:nvPr/>
        </p:nvSpPr>
        <p:spPr>
          <a:xfrm>
            <a:off x="1243613" y="862143"/>
            <a:ext cx="10033000" cy="5660011"/>
          </a:xfrm>
          <a:prstGeom prst="rect">
            <a:avLst/>
          </a:prstGeom>
          <a:noFill/>
        </p:spPr>
        <p:txBody>
          <a:bodyPr wrap="square" rtlCol="0">
            <a:spAutoFit/>
          </a:bodyPr>
          <a:lstStyle/>
          <a:p>
            <a:r>
              <a:rPr lang="en-US" sz="1800" b="1" u="sng" dirty="0">
                <a:effectLst/>
                <a:latin typeface="Arial" panose="020B0604020202020204" pitchFamily="34" charset="0"/>
              </a:rPr>
              <a:t>Key Deliverables</a:t>
            </a:r>
          </a:p>
          <a:p>
            <a:pPr marL="285750" indent="-285750">
              <a:buFont typeface="Arial" panose="020B0604020202020204" pitchFamily="34" charset="0"/>
              <a:buChar char="•"/>
            </a:pPr>
            <a:r>
              <a:rPr lang="en-US" sz="1800" dirty="0">
                <a:effectLst/>
                <a:latin typeface="Arial" panose="020B0604020202020204" pitchFamily="34" charset="0"/>
              </a:rPr>
              <a:t>Face to face June 2022, at GSFC</a:t>
            </a:r>
          </a:p>
          <a:p>
            <a:pPr marL="285750" indent="-285750">
              <a:buFont typeface="Arial" panose="020B0604020202020204" pitchFamily="34" charset="0"/>
              <a:buChar char="•"/>
            </a:pPr>
            <a:r>
              <a:rPr lang="en-US" sz="1800" dirty="0">
                <a:effectLst/>
                <a:latin typeface="Arial" panose="020B0604020202020204" pitchFamily="34" charset="0"/>
              </a:rPr>
              <a:t>Design survey questions</a:t>
            </a:r>
          </a:p>
          <a:p>
            <a:pPr marL="285750" indent="-285750">
              <a:buFont typeface="Arial" panose="020B0604020202020204" pitchFamily="34" charset="0"/>
              <a:buChar char="•"/>
            </a:pPr>
            <a:r>
              <a:rPr lang="en-US" sz="1800" dirty="0">
                <a:effectLst/>
                <a:latin typeface="Helvetica" pitchFamily="2" charset="0"/>
              </a:rPr>
              <a:t>Review materials gathered on packaging lessons learned and packaging failures</a:t>
            </a:r>
          </a:p>
          <a:p>
            <a:pPr marL="285750" indent="-285750">
              <a:buFont typeface="Arial" panose="020B0604020202020204" pitchFamily="34" charset="0"/>
              <a:buChar char="•"/>
            </a:pPr>
            <a:r>
              <a:rPr lang="en-US" sz="1800" dirty="0">
                <a:latin typeface="Helvetica" pitchFamily="2" charset="0"/>
              </a:rPr>
              <a:t>G</a:t>
            </a:r>
            <a:r>
              <a:rPr lang="en-US" sz="1800" dirty="0">
                <a:effectLst/>
                <a:latin typeface="Helvetica" pitchFamily="2" charset="0"/>
              </a:rPr>
              <a:t>ap analysis of packaging guidelines and standards across the centers and with our industry partners</a:t>
            </a:r>
          </a:p>
          <a:p>
            <a:pPr marL="285750" indent="-285750">
              <a:buFont typeface="Arial" panose="020B0604020202020204" pitchFamily="34" charset="0"/>
              <a:buChar char="•"/>
            </a:pPr>
            <a:r>
              <a:rPr lang="en-US" sz="1800" dirty="0">
                <a:effectLst/>
                <a:latin typeface="Arial" panose="020B0604020202020204" pitchFamily="34" charset="0"/>
              </a:rPr>
              <a:t>Development guidelines and checklists</a:t>
            </a:r>
          </a:p>
          <a:p>
            <a:pPr marL="285750" indent="-285750">
              <a:buFont typeface="Arial" panose="020B0604020202020204" pitchFamily="34" charset="0"/>
              <a:buChar char="•"/>
            </a:pPr>
            <a:r>
              <a:rPr lang="en-US" sz="1800" dirty="0">
                <a:effectLst/>
                <a:latin typeface="Arial" panose="020B0604020202020204" pitchFamily="34" charset="0"/>
              </a:rPr>
              <a:t>Vibration testing &amp; results</a:t>
            </a:r>
          </a:p>
          <a:p>
            <a:pPr marL="285750" indent="-285750">
              <a:buFont typeface="Arial" panose="020B0604020202020204" pitchFamily="34" charset="0"/>
              <a:buChar char="•"/>
            </a:pPr>
            <a:r>
              <a:rPr lang="en-US" sz="1800" dirty="0">
                <a:effectLst/>
                <a:latin typeface="Arial" panose="020B0604020202020204" pitchFamily="34" charset="0"/>
              </a:rPr>
              <a:t>Stakeholder briefing</a:t>
            </a:r>
          </a:p>
          <a:p>
            <a:pPr marL="285750" indent="-285750">
              <a:buFont typeface="Arial" panose="020B0604020202020204" pitchFamily="34" charset="0"/>
              <a:buChar char="•"/>
            </a:pPr>
            <a:r>
              <a:rPr lang="en-US" sz="1800" dirty="0">
                <a:effectLst/>
                <a:latin typeface="Arial" panose="020B0604020202020204" pitchFamily="34" charset="0"/>
              </a:rPr>
              <a:t>Engineering colloquium presentation (taped for NESC academy) and Roadshow</a:t>
            </a:r>
          </a:p>
          <a:p>
            <a:pPr marL="285750" indent="-285750">
              <a:buFont typeface="Arial" panose="020B0604020202020204" pitchFamily="34" charset="0"/>
              <a:buChar char="•"/>
            </a:pPr>
            <a:r>
              <a:rPr lang="en-US" sz="1800" dirty="0">
                <a:effectLst/>
                <a:latin typeface="Arial" panose="020B0604020202020204" pitchFamily="34" charset="0"/>
              </a:rPr>
              <a:t>Final report</a:t>
            </a:r>
            <a:endParaRPr lang="en-US" sz="1800" b="1" u="sng" dirty="0">
              <a:solidFill>
                <a:prstClr val="black"/>
              </a:solidFill>
              <a:latin typeface="Arial" panose="020B0604020202020204" pitchFamily="34" charset="0"/>
              <a:ea typeface="ＭＳ Ｐゴシック" pitchFamily="34" charset="-128"/>
              <a:cs typeface="Arial" panose="020B0604020202020204" pitchFamily="34" charset="0"/>
            </a:endParaRPr>
          </a:p>
          <a:p>
            <a:pPr marL="342900" indent="-342900" eaLnBrk="1" hangingPunct="1">
              <a:lnSpc>
                <a:spcPct val="90000"/>
              </a:lnSpc>
              <a:spcBef>
                <a:spcPct val="20000"/>
              </a:spcBef>
            </a:pPr>
            <a:r>
              <a:rPr lang="en-US" sz="1800" b="1" u="sng" dirty="0">
                <a:solidFill>
                  <a:prstClr val="black"/>
                </a:solidFill>
                <a:latin typeface="Arial" panose="020B0604020202020204" pitchFamily="34" charset="0"/>
                <a:ea typeface="ＭＳ Ｐゴシック" pitchFamily="34" charset="-128"/>
                <a:cs typeface="Arial" panose="020B0604020202020204" pitchFamily="34" charset="0"/>
              </a:rPr>
              <a:t>Key Stakeholders</a:t>
            </a:r>
            <a:endParaRPr lang="en-US" sz="1800" dirty="0">
              <a:solidFill>
                <a:prstClr val="black"/>
              </a:solidFill>
              <a:latin typeface="Arial" panose="020B0604020202020204" pitchFamily="34" charset="0"/>
              <a:ea typeface="ＭＳ Ｐゴシック" pitchFamily="34" charset="-128"/>
              <a:cs typeface="Arial" panose="020B0604020202020204" pitchFamily="34" charset="0"/>
            </a:endParaRPr>
          </a:p>
          <a:p>
            <a:pPr marL="285750" indent="-285750">
              <a:buFont typeface="Arial" panose="020B0604020202020204" pitchFamily="34" charset="0"/>
              <a:buChar char="•"/>
            </a:pPr>
            <a:r>
              <a:rPr lang="en-US" sz="1800" dirty="0">
                <a:effectLst/>
                <a:latin typeface="Arial" panose="020B0604020202020204" pitchFamily="34" charset="0"/>
              </a:rPr>
              <a:t>NASA Engineering Organizations (GSFC/JPL/MSFC/AMES/</a:t>
            </a:r>
            <a:r>
              <a:rPr lang="en-US" sz="1800" dirty="0" err="1">
                <a:effectLst/>
                <a:latin typeface="Arial" panose="020B0604020202020204" pitchFamily="34" charset="0"/>
              </a:rPr>
              <a:t>LaRC</a:t>
            </a:r>
            <a:r>
              <a:rPr lang="en-US" sz="1800" dirty="0">
                <a:effectLst/>
                <a:latin typeface="Arial" panose="020B0604020202020204" pitchFamily="34" charset="0"/>
              </a:rPr>
              <a:t>)</a:t>
            </a:r>
          </a:p>
          <a:p>
            <a:pPr marL="285750" indent="-285750">
              <a:buFont typeface="Arial" panose="020B0604020202020204" pitchFamily="34" charset="0"/>
              <a:buChar char="•"/>
            </a:pPr>
            <a:r>
              <a:rPr lang="en-US" sz="1800" dirty="0">
                <a:effectLst/>
                <a:latin typeface="Arial" panose="020B0604020202020204" pitchFamily="34" charset="0"/>
              </a:rPr>
              <a:t>Center packaging community, center leadership and Avionics Technical Discipline Team (TDT)</a:t>
            </a:r>
          </a:p>
          <a:p>
            <a:pPr marL="285750" indent="-285750">
              <a:buFont typeface="Arial" panose="020B0604020202020204" pitchFamily="34" charset="0"/>
              <a:buChar char="•"/>
            </a:pPr>
            <a:r>
              <a:rPr lang="en-US" sz="1800" dirty="0">
                <a:effectLst/>
                <a:latin typeface="Arial" panose="020B0604020202020204" pitchFamily="34" charset="0"/>
              </a:rPr>
              <a:t>Applied Physics Lab (APL)</a:t>
            </a:r>
          </a:p>
          <a:p>
            <a:pPr marL="285750" indent="-285750">
              <a:buFont typeface="Arial" panose="020B0604020202020204" pitchFamily="34" charset="0"/>
              <a:buChar char="•"/>
            </a:pPr>
            <a:r>
              <a:rPr lang="en-US" sz="1800" dirty="0">
                <a:effectLst/>
                <a:latin typeface="Arial" panose="020B0604020202020204" pitchFamily="34" charset="0"/>
              </a:rPr>
              <a:t>Industry </a:t>
            </a:r>
          </a:p>
          <a:p>
            <a:pPr marL="285750" indent="-285750">
              <a:buFont typeface="Arial" panose="020B0604020202020204" pitchFamily="34" charset="0"/>
              <a:buChar char="•"/>
            </a:pPr>
            <a:r>
              <a:rPr lang="en-US" sz="1800" dirty="0">
                <a:effectLst/>
                <a:latin typeface="Arial" panose="020B0604020202020204" pitchFamily="34" charset="0"/>
              </a:rPr>
              <a:t>Commercial Crew Program (CCP)</a:t>
            </a:r>
          </a:p>
          <a:p>
            <a:pPr marL="285750" indent="-285750">
              <a:buFont typeface="Arial" panose="020B0604020202020204" pitchFamily="34" charset="0"/>
              <a:buChar char="•"/>
            </a:pPr>
            <a:endParaRPr lang="en-US" sz="1800" dirty="0">
              <a:effectLst/>
              <a:latin typeface="Arial" panose="020B0604020202020204" pitchFamily="34" charset="0"/>
            </a:endParaRPr>
          </a:p>
          <a:p>
            <a:pPr algn="ctr"/>
            <a:r>
              <a:rPr lang="en-US" sz="1800" b="1" dirty="0">
                <a:latin typeface="Helvetica" pitchFamily="2" charset="0"/>
                <a:cs typeface="Arial" panose="020B0604020202020204" pitchFamily="34" charset="0"/>
              </a:rPr>
              <a:t>Assessment is currently on Pause until October 2023 (earliest)</a:t>
            </a:r>
          </a:p>
          <a:p>
            <a:endParaRPr lang="en-US" dirty="0"/>
          </a:p>
        </p:txBody>
      </p:sp>
    </p:spTree>
    <p:extLst>
      <p:ext uri="{BB962C8B-B14F-4D97-AF65-F5344CB8AC3E}">
        <p14:creationId xmlns:p14="http://schemas.microsoft.com/office/powerpoint/2010/main" val="1637578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238500" y="116958"/>
            <a:ext cx="5715000" cy="715962"/>
          </a:xfrm>
          <a:prstGeom prst="rect">
            <a:avLst/>
          </a:prstGeom>
        </p:spPr>
        <p:txBody>
          <a:bodyPr anchor="ctr">
            <a:normAutofit fontScale="97500"/>
          </a:bodyPr>
          <a:lstStyle/>
          <a:p>
            <a:pPr algn="ctr" eaLnBrk="1" fontAlgn="auto" hangingPunct="1">
              <a:spcAft>
                <a:spcPts val="0"/>
              </a:spcAft>
              <a:defRPr/>
            </a:pPr>
            <a:r>
              <a:rPr lang="en-US" sz="2400" b="1" dirty="0">
                <a:solidFill>
                  <a:prstClr val="black"/>
                </a:solidFill>
                <a:latin typeface="Arial" pitchFamily="34" charset="0"/>
                <a:cs typeface="Arial" pitchFamily="34" charset="0"/>
              </a:rPr>
              <a:t>Work </a:t>
            </a:r>
            <a:r>
              <a:rPr lang="en-US" sz="2500" b="1" dirty="0">
                <a:solidFill>
                  <a:prstClr val="black"/>
                </a:solidFill>
                <a:latin typeface="Arial" pitchFamily="34" charset="0"/>
                <a:cs typeface="Arial" pitchFamily="34" charset="0"/>
              </a:rPr>
              <a:t>Completed</a:t>
            </a:r>
            <a:r>
              <a:rPr lang="en-US" sz="2400" b="1" dirty="0">
                <a:solidFill>
                  <a:prstClr val="black"/>
                </a:solidFill>
                <a:latin typeface="Arial" pitchFamily="34" charset="0"/>
                <a:cs typeface="Arial" pitchFamily="34" charset="0"/>
              </a:rPr>
              <a:t> To Date</a:t>
            </a:r>
            <a:endParaRPr lang="en-US" sz="2400" dirty="0">
              <a:solidFill>
                <a:prstClr val="black"/>
              </a:solidFill>
              <a:latin typeface="Arial" pitchFamily="34" charset="0"/>
              <a:cs typeface="Arial" pitchFamily="34" charset="0"/>
            </a:endParaRPr>
          </a:p>
        </p:txBody>
      </p:sp>
      <p:sp>
        <p:nvSpPr>
          <p:cNvPr id="7" name="Rectangle 4"/>
          <p:cNvSpPr txBox="1">
            <a:spLocks noChangeArrowheads="1"/>
          </p:cNvSpPr>
          <p:nvPr/>
        </p:nvSpPr>
        <p:spPr bwMode="auto">
          <a:xfrm>
            <a:off x="1295400" y="1130300"/>
            <a:ext cx="9156700" cy="5193168"/>
          </a:xfrm>
          <a:prstGeom prst="rect">
            <a:avLst/>
          </a:prstGeom>
          <a:noFill/>
          <a:ln w="9525">
            <a:noFill/>
            <a:miter lim="800000"/>
            <a:headEnd/>
            <a:tailEnd/>
          </a:ln>
        </p:spPr>
        <p:txBody>
          <a:bodyPr/>
          <a:lstStyle/>
          <a:p>
            <a:pPr algn="l"/>
            <a:r>
              <a:rPr lang="en-US" sz="1600" b="1" i="0" dirty="0">
                <a:effectLst/>
                <a:latin typeface="Helvetica" pitchFamily="2" charset="0"/>
              </a:rPr>
              <a:t>Sub Teams</a:t>
            </a:r>
          </a:p>
          <a:p>
            <a:pPr algn="l"/>
            <a:r>
              <a:rPr lang="en-US" sz="1600" b="0" i="0" dirty="0">
                <a:effectLst/>
                <a:latin typeface="Helvetica" pitchFamily="2" charset="0"/>
              </a:rPr>
              <a:t>Assessment was broken down into different sections: Board design, manufacturing, and workmanship, Component Solder Fatigue, Box System design and implementation and Cost benefit analysis/verification by analysis vs test. </a:t>
            </a:r>
          </a:p>
          <a:p>
            <a:pPr algn="l"/>
            <a:endParaRPr lang="en-US" sz="1600" b="0" i="0" dirty="0">
              <a:effectLst/>
              <a:latin typeface="Helvetica" pitchFamily="2" charset="0"/>
            </a:endParaRPr>
          </a:p>
          <a:p>
            <a:pPr algn="l"/>
            <a:r>
              <a:rPr lang="en-US" sz="1600" b="1" dirty="0">
                <a:latin typeface="Helvetica" pitchFamily="2" charset="0"/>
              </a:rPr>
              <a:t>Avionics Packaging Assessment Face to Face</a:t>
            </a:r>
          </a:p>
          <a:p>
            <a:pPr algn="l"/>
            <a:r>
              <a:rPr lang="en-US" sz="1600" b="0" i="0" dirty="0">
                <a:effectLst/>
                <a:latin typeface="Helvetica" pitchFamily="2" charset="0"/>
              </a:rPr>
              <a:t>A hybrid full day meeting held on June 21, 2022 at GSFC to provide updates, status, and a forum for technical discussion on best practices to improve the current NASA approach for packaging design, analysis, and verification for unique packaging circumstances. The agenda included an overview of packaging culture/processes at each center and APL, overview of the Avionics COP, challenges and opportunities in the domestic advanced packaging environment, and in-depth sub-team and large group discussions on the priorities and next steps for the assessment.</a:t>
            </a:r>
          </a:p>
          <a:p>
            <a:pPr algn="l"/>
            <a:endParaRPr lang="en-US" sz="1600" dirty="0">
              <a:latin typeface="Helvetica" pitchFamily="2" charset="0"/>
            </a:endParaRPr>
          </a:p>
          <a:p>
            <a:pPr algn="l"/>
            <a:r>
              <a:rPr lang="en-US" sz="1600" b="1" dirty="0">
                <a:latin typeface="Helvetica" pitchFamily="2" charset="0"/>
              </a:rPr>
              <a:t>Written Guidelines</a:t>
            </a:r>
          </a:p>
          <a:p>
            <a:pPr algn="l"/>
            <a:r>
              <a:rPr lang="en-US" sz="1600" b="0" i="0" dirty="0">
                <a:effectLst/>
                <a:latin typeface="Helvetica" pitchFamily="2" charset="0"/>
              </a:rPr>
              <a:t>Initial draft of the guidelines gathered to date has been developed and is being reviewed by the team.</a:t>
            </a:r>
          </a:p>
          <a:p>
            <a:pPr marL="285750" indent="-285750" algn="l">
              <a:buFont typeface="Arial" panose="020B0604020202020204" pitchFamily="34" charset="0"/>
              <a:buChar char="•"/>
            </a:pPr>
            <a:r>
              <a:rPr lang="en-US" sz="1600" i="0" dirty="0">
                <a:effectLst/>
                <a:latin typeface="Helvetica" pitchFamily="2" charset="0"/>
              </a:rPr>
              <a:t>Outlines completed and in a draft formal report format</a:t>
            </a:r>
          </a:p>
          <a:p>
            <a:pPr marL="285750" indent="-285750" algn="l">
              <a:buFont typeface="Arial" panose="020B0604020202020204" pitchFamily="34" charset="0"/>
              <a:buChar char="•"/>
            </a:pPr>
            <a:r>
              <a:rPr lang="en-US" sz="1600" dirty="0">
                <a:latin typeface="Helvetica" pitchFamily="2" charset="0"/>
              </a:rPr>
              <a:t>Main takeaway has been communication early and often with all engineering disciplines and technicians, and mentorship is key.</a:t>
            </a:r>
            <a:endParaRPr lang="en-US" sz="1600" b="1" i="1" dirty="0">
              <a:latin typeface="Helvetica" pitchFamily="2" charset="0"/>
              <a:cs typeface="Arial" panose="020B0604020202020204" pitchFamily="34" charset="0"/>
            </a:endParaRPr>
          </a:p>
          <a:p>
            <a:pPr algn="l"/>
            <a:endParaRPr lang="en-US" sz="1600" b="0" i="0" dirty="0">
              <a:effectLst/>
              <a:latin typeface="Helvetica" pitchFamily="2" charset="0"/>
            </a:endParaRPr>
          </a:p>
          <a:p>
            <a:pPr algn="l"/>
            <a:endParaRPr lang="en-US" sz="1600" b="0" i="0" dirty="0">
              <a:effectLst/>
              <a:latin typeface="Helvetica" pitchFamily="2" charset="0"/>
            </a:endParaRPr>
          </a:p>
        </p:txBody>
      </p:sp>
      <p:sp>
        <p:nvSpPr>
          <p:cNvPr id="4" name="Slide Number Placeholder 3"/>
          <p:cNvSpPr>
            <a:spLocks noGrp="1"/>
          </p:cNvSpPr>
          <p:nvPr>
            <p:ph type="sldNum" sz="quarter" idx="12"/>
          </p:nvPr>
        </p:nvSpPr>
        <p:spPr/>
        <p:txBody>
          <a:bodyPr/>
          <a:lstStyle/>
          <a:p>
            <a:fld id="{F8FC8337-2617-4A9E-BDAB-824D967E6C07}" type="slidenum">
              <a:rPr lang="en-US" smtClean="0"/>
              <a:t>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238500" y="116958"/>
            <a:ext cx="5715000" cy="715962"/>
          </a:xfrm>
          <a:prstGeom prst="rect">
            <a:avLst/>
          </a:prstGeom>
        </p:spPr>
        <p:txBody>
          <a:bodyPr anchor="ctr">
            <a:normAutofit fontScale="97500"/>
          </a:bodyPr>
          <a:lstStyle/>
          <a:p>
            <a:pPr algn="ctr" eaLnBrk="1" fontAlgn="auto" hangingPunct="1">
              <a:spcAft>
                <a:spcPts val="0"/>
              </a:spcAft>
              <a:defRPr/>
            </a:pPr>
            <a:r>
              <a:rPr lang="en-US" sz="2400" b="1" dirty="0">
                <a:solidFill>
                  <a:prstClr val="black"/>
                </a:solidFill>
                <a:latin typeface="Arial" pitchFamily="34" charset="0"/>
                <a:cs typeface="Arial" pitchFamily="34" charset="0"/>
              </a:rPr>
              <a:t>Work </a:t>
            </a:r>
            <a:r>
              <a:rPr lang="en-US" sz="2500" b="1" dirty="0">
                <a:solidFill>
                  <a:prstClr val="black"/>
                </a:solidFill>
                <a:latin typeface="Arial" pitchFamily="34" charset="0"/>
                <a:cs typeface="Arial" pitchFamily="34" charset="0"/>
              </a:rPr>
              <a:t>Completed</a:t>
            </a:r>
            <a:r>
              <a:rPr lang="en-US" sz="2400" b="1" dirty="0">
                <a:solidFill>
                  <a:prstClr val="black"/>
                </a:solidFill>
                <a:latin typeface="Arial" pitchFamily="34" charset="0"/>
                <a:cs typeface="Arial" pitchFamily="34" charset="0"/>
              </a:rPr>
              <a:t> To Date</a:t>
            </a:r>
            <a:endParaRPr lang="en-US" sz="24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F8FC8337-2617-4A9E-BDAB-824D967E6C07}" type="slidenum">
              <a:rPr lang="en-US" smtClean="0"/>
              <a:t>4</a:t>
            </a:fld>
            <a:endParaRPr lang="en-US"/>
          </a:p>
        </p:txBody>
      </p:sp>
      <p:sp>
        <p:nvSpPr>
          <p:cNvPr id="5" name="Rectangle 4">
            <a:extLst>
              <a:ext uri="{FF2B5EF4-FFF2-40B4-BE49-F238E27FC236}">
                <a16:creationId xmlns:a16="http://schemas.microsoft.com/office/drawing/2014/main" id="{3A095277-8939-49B2-A088-56C1AE59B5E2}"/>
              </a:ext>
            </a:extLst>
          </p:cNvPr>
          <p:cNvSpPr txBox="1">
            <a:spLocks noChangeArrowheads="1"/>
          </p:cNvSpPr>
          <p:nvPr/>
        </p:nvSpPr>
        <p:spPr bwMode="auto">
          <a:xfrm>
            <a:off x="1295400" y="1130300"/>
            <a:ext cx="9156700" cy="5193168"/>
          </a:xfrm>
          <a:prstGeom prst="rect">
            <a:avLst/>
          </a:prstGeom>
          <a:noFill/>
          <a:ln w="9525">
            <a:noFill/>
            <a:miter lim="800000"/>
            <a:headEnd/>
            <a:tailEnd/>
          </a:ln>
        </p:spPr>
        <p:txBody>
          <a:bodyPr/>
          <a:lstStyle/>
          <a:p>
            <a:r>
              <a:rPr lang="en-US" sz="1600" b="1" dirty="0">
                <a:latin typeface="Helvetica" pitchFamily="2" charset="0"/>
              </a:rPr>
              <a:t>Additional Testing to Complete the Assessment</a:t>
            </a:r>
          </a:p>
          <a:p>
            <a:r>
              <a:rPr lang="en-US" sz="1600" b="0" i="0" dirty="0">
                <a:effectLst/>
                <a:latin typeface="Helvetica" pitchFamily="2" charset="0"/>
              </a:rPr>
              <a:t>Defined specific testing recommendations that would be needed to fill gaps identified in current design guidelines recommendations. Test plans are complete and parts procurements begun.  </a:t>
            </a:r>
          </a:p>
          <a:p>
            <a:pPr algn="l"/>
            <a:r>
              <a:rPr lang="en-US" sz="1600" b="0" i="0" dirty="0">
                <a:effectLst/>
                <a:latin typeface="Helvetica" pitchFamily="2" charset="0"/>
              </a:rPr>
              <a:t>Detailed test plans (board vibration testing) including budget and schedule are completed. </a:t>
            </a:r>
          </a:p>
          <a:p>
            <a:pPr algn="l"/>
            <a:endParaRPr lang="en-US" sz="1600" b="1" dirty="0">
              <a:latin typeface="Helvetica" pitchFamily="2" charset="0"/>
              <a:cs typeface="Arial" panose="020B0604020202020204" pitchFamily="34" charset="0"/>
            </a:endParaRPr>
          </a:p>
          <a:p>
            <a:pPr algn="l"/>
            <a:r>
              <a:rPr lang="en-US" sz="1600" b="1" dirty="0">
                <a:latin typeface="Helvetica" pitchFamily="2" charset="0"/>
                <a:cs typeface="Arial" panose="020B0604020202020204" pitchFamily="34" charset="0"/>
              </a:rPr>
              <a:t>Testing Details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Simplified Steinberg equation for Printed Circuit Board (PCB) deflection significantly overestimates time-to-failures for Ball grid arrays (BGAs) and Column Grid Arrays (CGAs)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Modification of the simplified Steinberg equation is required to be established by literature review and test for flight use</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Improve analysis by Including fatigue of individual columns attached to package substrate and to the PCB board to establish mechanical cycles to failure for individual columns required for Steinberg or new life prediction equations for vibration use</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Assemble CGA onto board and perform vibration under sequential levels to failures to establish failure mechanisms and time to failures for developing new parameters for Steinberg or new equations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Test Status:</a:t>
            </a:r>
          </a:p>
          <a:p>
            <a:pPr marL="742950" lvl="1" indent="-285750">
              <a:buFont typeface="Arial" panose="020B0604020202020204" pitchFamily="34" charset="0"/>
              <a:buChar char="•"/>
            </a:pPr>
            <a:r>
              <a:rPr lang="en-US" sz="1600" dirty="0">
                <a:latin typeface="Helvetica" pitchFamily="2" charset="0"/>
                <a:cs typeface="Arial" panose="020B0604020202020204" pitchFamily="34" charset="0"/>
              </a:rPr>
              <a:t>Boards are designed and ordered, and all components are received</a:t>
            </a:r>
          </a:p>
          <a:p>
            <a:pPr marL="742950" lvl="1" indent="-285750">
              <a:buFont typeface="Arial" panose="020B0604020202020204" pitchFamily="34" charset="0"/>
              <a:buChar char="•"/>
            </a:pPr>
            <a:r>
              <a:rPr lang="en-US" sz="1600" dirty="0">
                <a:latin typeface="Helvetica" pitchFamily="2" charset="0"/>
                <a:cs typeface="Arial" panose="020B0604020202020204" pitchFamily="34" charset="0"/>
              </a:rPr>
              <a:t>Board assemblies to be completed this summer</a:t>
            </a:r>
          </a:p>
          <a:p>
            <a:pPr marL="742950" lvl="1" indent="-285750">
              <a:buFont typeface="Arial" panose="020B0604020202020204" pitchFamily="34" charset="0"/>
              <a:buChar char="•"/>
            </a:pPr>
            <a:endParaRPr lang="en-US" sz="1600" b="1" dirty="0">
              <a:latin typeface="Helvetica" pitchFamily="2" charset="0"/>
              <a:cs typeface="Arial" panose="020B0604020202020204" pitchFamily="34" charset="0"/>
            </a:endParaRPr>
          </a:p>
        </p:txBody>
      </p:sp>
    </p:spTree>
    <p:extLst>
      <p:ext uri="{BB962C8B-B14F-4D97-AF65-F5344CB8AC3E}">
        <p14:creationId xmlns:p14="http://schemas.microsoft.com/office/powerpoint/2010/main" val="1413007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238500" y="116958"/>
            <a:ext cx="5715000" cy="715962"/>
          </a:xfrm>
          <a:prstGeom prst="rect">
            <a:avLst/>
          </a:prstGeom>
        </p:spPr>
        <p:txBody>
          <a:bodyPr anchor="ctr">
            <a:normAutofit fontScale="97500"/>
          </a:bodyPr>
          <a:lstStyle/>
          <a:p>
            <a:pPr algn="ctr" eaLnBrk="1" fontAlgn="auto" hangingPunct="1">
              <a:spcAft>
                <a:spcPts val="0"/>
              </a:spcAft>
              <a:defRPr/>
            </a:pPr>
            <a:r>
              <a:rPr lang="en-US" sz="2400" b="1" dirty="0">
                <a:solidFill>
                  <a:prstClr val="black"/>
                </a:solidFill>
                <a:latin typeface="Arial" pitchFamily="34" charset="0"/>
                <a:cs typeface="Arial" pitchFamily="34" charset="0"/>
              </a:rPr>
              <a:t>Work </a:t>
            </a:r>
            <a:r>
              <a:rPr lang="en-US" sz="2500" b="1" dirty="0">
                <a:solidFill>
                  <a:prstClr val="black"/>
                </a:solidFill>
                <a:latin typeface="Arial" pitchFamily="34" charset="0"/>
                <a:cs typeface="Arial" pitchFamily="34" charset="0"/>
              </a:rPr>
              <a:t>Completed</a:t>
            </a:r>
            <a:r>
              <a:rPr lang="en-US" sz="2400" b="1" dirty="0">
                <a:solidFill>
                  <a:prstClr val="black"/>
                </a:solidFill>
                <a:latin typeface="Arial" pitchFamily="34" charset="0"/>
                <a:cs typeface="Arial" pitchFamily="34" charset="0"/>
              </a:rPr>
              <a:t> To Date</a:t>
            </a:r>
            <a:endParaRPr lang="en-US" sz="24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F8FC8337-2617-4A9E-BDAB-824D967E6C07}" type="slidenum">
              <a:rPr lang="en-US" smtClean="0"/>
              <a:t>5</a:t>
            </a:fld>
            <a:endParaRPr lang="en-US"/>
          </a:p>
        </p:txBody>
      </p:sp>
      <p:sp>
        <p:nvSpPr>
          <p:cNvPr id="5" name="Rectangle 4">
            <a:extLst>
              <a:ext uri="{FF2B5EF4-FFF2-40B4-BE49-F238E27FC236}">
                <a16:creationId xmlns:a16="http://schemas.microsoft.com/office/drawing/2014/main" id="{3A095277-8939-49B2-A088-56C1AE59B5E2}"/>
              </a:ext>
            </a:extLst>
          </p:cNvPr>
          <p:cNvSpPr txBox="1">
            <a:spLocks noChangeArrowheads="1"/>
          </p:cNvSpPr>
          <p:nvPr/>
        </p:nvSpPr>
        <p:spPr bwMode="auto">
          <a:xfrm>
            <a:off x="1295400" y="1130300"/>
            <a:ext cx="9156700" cy="5193168"/>
          </a:xfrm>
          <a:prstGeom prst="rect">
            <a:avLst/>
          </a:prstGeom>
          <a:noFill/>
          <a:ln w="9525">
            <a:noFill/>
            <a:miter lim="800000"/>
            <a:headEnd/>
            <a:tailEnd/>
          </a:ln>
        </p:spPr>
        <p:txBody>
          <a:bodyPr/>
          <a:lstStyle/>
          <a:p>
            <a:pPr algn="l"/>
            <a:r>
              <a:rPr lang="en-US" sz="1600" b="1" dirty="0">
                <a:latin typeface="Helvetica" pitchFamily="2" charset="0"/>
                <a:cs typeface="Arial" panose="020B0604020202020204" pitchFamily="34" charset="0"/>
              </a:rPr>
              <a:t>Qualitative Electronics Packaging Risk Assessment Tool In Development</a:t>
            </a:r>
            <a:endParaRPr lang="en-US" sz="1600" dirty="0">
              <a:latin typeface="Helvetica" pitchFamily="2" charset="0"/>
              <a:cs typeface="Arial" panose="020B0604020202020204" pitchFamily="34" charset="0"/>
            </a:endParaRPr>
          </a:p>
          <a:p>
            <a:pPr algn="l"/>
            <a:r>
              <a:rPr lang="en-US" sz="1600" b="1" dirty="0">
                <a:latin typeface="Helvetica" pitchFamily="2" charset="0"/>
                <a:cs typeface="Arial" panose="020B0604020202020204" pitchFamily="34" charset="0"/>
              </a:rPr>
              <a:t>Risk Tool Inputs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User inputs project initial conditions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Compares 4 different flight project risk classes A through D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Number of printed wiring assemblies, Heritage/Reuse, Hardware quantity/cost, Testing quantity/costs, and Labor Rates</a:t>
            </a:r>
          </a:p>
          <a:p>
            <a:pPr algn="l"/>
            <a:r>
              <a:rPr lang="en-US" sz="1600" b="1" dirty="0">
                <a:latin typeface="Helvetica" pitchFamily="2" charset="0"/>
                <a:cs typeface="Arial" panose="020B0604020202020204" pitchFamily="34" charset="0"/>
              </a:rPr>
              <a:t>Risk Tool Methodology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Compares cost of recovery based on project critical path burn rate and project reserves at time of failure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Compares probability of consequence based on electronics design and technology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Likelihood calculator </a:t>
            </a:r>
          </a:p>
          <a:p>
            <a:pPr algn="l"/>
            <a:r>
              <a:rPr lang="en-US" sz="1600" b="1" dirty="0">
                <a:latin typeface="Helvetica" pitchFamily="2" charset="0"/>
                <a:cs typeface="Arial" panose="020B0604020202020204" pitchFamily="34" charset="0"/>
              </a:rPr>
              <a:t>Risk Tool Outputs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Cost of Engineering Test Unit (ETU) risk mitigation testing</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Compares cost of ETU testing vs the cost of failure recovery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Compares cost of additional packaging analysis vs cost of testing </a:t>
            </a:r>
          </a:p>
          <a:p>
            <a:pPr algn="l"/>
            <a:r>
              <a:rPr lang="en-US" sz="1600" b="1" dirty="0">
                <a:latin typeface="Helvetica" pitchFamily="2" charset="0"/>
                <a:cs typeface="Arial" panose="020B0604020202020204" pitchFamily="34" charset="0"/>
              </a:rPr>
              <a:t>Tool Insights</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User will evaluate results based on engineering judgment and experience</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User will use this tool to communicate risks and mitigation solutions to the project </a:t>
            </a:r>
          </a:p>
          <a:p>
            <a:pPr marL="285750" indent="-285750" algn="l">
              <a:buFont typeface="Arial" panose="020B0604020202020204" pitchFamily="34" charset="0"/>
              <a:buChar char="•"/>
            </a:pPr>
            <a:r>
              <a:rPr lang="en-US" sz="1600" dirty="0">
                <a:latin typeface="Helvetica" pitchFamily="2" charset="0"/>
                <a:cs typeface="Arial" panose="020B0604020202020204" pitchFamily="34" charset="0"/>
              </a:rPr>
              <a:t>Based on user inputs, the tool will highlight when the cost of an ETU test is less than the risk cost threat cost threat of not performing an ETU mechanical test</a:t>
            </a:r>
          </a:p>
        </p:txBody>
      </p:sp>
    </p:spTree>
    <p:extLst>
      <p:ext uri="{BB962C8B-B14F-4D97-AF65-F5344CB8AC3E}">
        <p14:creationId xmlns:p14="http://schemas.microsoft.com/office/powerpoint/2010/main" val="354415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81DD57-7EB6-4251-A036-26D0BD508542}"/>
              </a:ext>
            </a:extLst>
          </p:cNvPr>
          <p:cNvSpPr>
            <a:spLocks noGrp="1"/>
          </p:cNvSpPr>
          <p:nvPr>
            <p:ph type="sldNum" sz="quarter" idx="12"/>
          </p:nvPr>
        </p:nvSpPr>
        <p:spPr/>
        <p:txBody>
          <a:bodyPr/>
          <a:lstStyle/>
          <a:p>
            <a:fld id="{F8FC8337-2617-4A9E-BDAB-824D967E6C07}" type="slidenum">
              <a:rPr lang="en-US" smtClean="0"/>
              <a:t>6</a:t>
            </a:fld>
            <a:endParaRPr lang="en-US"/>
          </a:p>
        </p:txBody>
      </p:sp>
      <p:sp>
        <p:nvSpPr>
          <p:cNvPr id="3" name="Rectangle 6">
            <a:extLst>
              <a:ext uri="{FF2B5EF4-FFF2-40B4-BE49-F238E27FC236}">
                <a16:creationId xmlns:a16="http://schemas.microsoft.com/office/drawing/2014/main" id="{B8EF3D67-0CAE-412D-B354-C52654C67D3C}"/>
              </a:ext>
            </a:extLst>
          </p:cNvPr>
          <p:cNvSpPr txBox="1">
            <a:spLocks noChangeArrowheads="1"/>
          </p:cNvSpPr>
          <p:nvPr/>
        </p:nvSpPr>
        <p:spPr>
          <a:xfrm>
            <a:off x="3352800" y="205958"/>
            <a:ext cx="5486400" cy="609600"/>
          </a:xfrm>
          <a:prstGeom prst="rect">
            <a:avLst/>
          </a:prstGeom>
        </p:spPr>
        <p:txBody>
          <a:bodyPr/>
          <a:lstStyle/>
          <a:p>
            <a:pPr algn="ctr" eaLnBrk="1" fontAlgn="auto" hangingPunct="1">
              <a:spcAft>
                <a:spcPts val="0"/>
              </a:spcAft>
              <a:defRPr/>
            </a:pPr>
            <a:r>
              <a:rPr lang="en-US" sz="2400" b="1" dirty="0">
                <a:solidFill>
                  <a:prstClr val="black"/>
                </a:solidFill>
                <a:latin typeface="Arial" panose="020B0604020202020204" pitchFamily="34" charset="0"/>
                <a:cs typeface="Arial" pitchFamily="34" charset="0"/>
              </a:rPr>
              <a:t>Acronyms</a:t>
            </a:r>
            <a:endParaRPr lang="en-US" sz="2400" dirty="0">
              <a:solidFill>
                <a:prstClr val="black"/>
              </a:solidFill>
              <a:latin typeface="Arial" pitchFamily="34" charset="0"/>
              <a:cs typeface="Arial" pitchFamily="34" charset="0"/>
            </a:endParaRPr>
          </a:p>
        </p:txBody>
      </p:sp>
      <p:graphicFrame>
        <p:nvGraphicFramePr>
          <p:cNvPr id="4" name="Table 3">
            <a:extLst>
              <a:ext uri="{FF2B5EF4-FFF2-40B4-BE49-F238E27FC236}">
                <a16:creationId xmlns:a16="http://schemas.microsoft.com/office/drawing/2014/main" id="{4CA51C20-7905-4ACC-B5F4-76639F2B9AD5}"/>
              </a:ext>
            </a:extLst>
          </p:cNvPr>
          <p:cNvGraphicFramePr>
            <a:graphicFrameLocks noGrp="1"/>
          </p:cNvGraphicFramePr>
          <p:nvPr>
            <p:extLst>
              <p:ext uri="{D42A27DB-BD31-4B8C-83A1-F6EECF244321}">
                <p14:modId xmlns:p14="http://schemas.microsoft.com/office/powerpoint/2010/main" val="1956064599"/>
              </p:ext>
            </p:extLst>
          </p:nvPr>
        </p:nvGraphicFramePr>
        <p:xfrm>
          <a:off x="2540000" y="1484953"/>
          <a:ext cx="7112000" cy="3342258"/>
        </p:xfrm>
        <a:graphic>
          <a:graphicData uri="http://schemas.openxmlformats.org/drawingml/2006/table">
            <a:tbl>
              <a:tblPr firstRow="1" bandRow="1">
                <a:tableStyleId>{5C22544A-7EE6-4342-B048-85BDC9FD1C3A}</a:tableStyleId>
              </a:tblPr>
              <a:tblGrid>
                <a:gridCol w="1530702">
                  <a:extLst>
                    <a:ext uri="{9D8B030D-6E8A-4147-A177-3AD203B41FA5}">
                      <a16:colId xmlns:a16="http://schemas.microsoft.com/office/drawing/2014/main" val="421734789"/>
                    </a:ext>
                  </a:extLst>
                </a:gridCol>
                <a:gridCol w="5581298">
                  <a:extLst>
                    <a:ext uri="{9D8B030D-6E8A-4147-A177-3AD203B41FA5}">
                      <a16:colId xmlns:a16="http://schemas.microsoft.com/office/drawing/2014/main" val="2579402898"/>
                    </a:ext>
                  </a:extLst>
                </a:gridCol>
              </a:tblGrid>
              <a:tr h="269950">
                <a:tc>
                  <a:txBody>
                    <a:bodyPr/>
                    <a:lstStyle/>
                    <a:p>
                      <a:r>
                        <a:rPr lang="en-US" sz="2000" dirty="0">
                          <a:latin typeface="Arial" panose="020B0604020202020204" pitchFamily="34" charset="0"/>
                          <a:cs typeface="Arial" panose="020B0604020202020204" pitchFamily="34" charset="0"/>
                        </a:rPr>
                        <a:t>Acronym</a:t>
                      </a:r>
                    </a:p>
                  </a:txBody>
                  <a:tcPr marL="66563" marR="66563" marT="33281" marB="33281"/>
                </a:tc>
                <a:tc>
                  <a:txBody>
                    <a:bodyPr/>
                    <a:lstStyle/>
                    <a:p>
                      <a:r>
                        <a:rPr lang="en-US" sz="2000" dirty="0">
                          <a:latin typeface="Arial" panose="020B0604020202020204" pitchFamily="34" charset="0"/>
                          <a:cs typeface="Arial" panose="020B0604020202020204" pitchFamily="34" charset="0"/>
                        </a:rPr>
                        <a:t>Definition</a:t>
                      </a:r>
                    </a:p>
                  </a:txBody>
                  <a:tcPr marL="66563" marR="66563" marT="33281" marB="33281"/>
                </a:tc>
                <a:extLst>
                  <a:ext uri="{0D108BD9-81ED-4DB2-BD59-A6C34878D82A}">
                    <a16:rowId xmlns:a16="http://schemas.microsoft.com/office/drawing/2014/main" val="1886926536"/>
                  </a:ext>
                </a:extLst>
              </a:tr>
              <a:tr h="269950">
                <a:tc>
                  <a:txBody>
                    <a:bodyPr/>
                    <a:lstStyle/>
                    <a:p>
                      <a:r>
                        <a:rPr lang="en-US" sz="2000" dirty="0">
                          <a:latin typeface="Arial" panose="020B0604020202020204" pitchFamily="34" charset="0"/>
                          <a:cs typeface="Arial" panose="020B0604020202020204" pitchFamily="34" charset="0"/>
                        </a:rPr>
                        <a:t>APL</a:t>
                      </a:r>
                    </a:p>
                  </a:txBody>
                  <a:tcPr marL="66563" marR="66563" marT="33281" marB="33281"/>
                </a:tc>
                <a:tc>
                  <a:txBody>
                    <a:bodyPr/>
                    <a:lstStyle/>
                    <a:p>
                      <a:r>
                        <a:rPr lang="en-US" sz="2000" dirty="0">
                          <a:latin typeface="Arial" panose="020B0604020202020204" pitchFamily="34" charset="0"/>
                          <a:cs typeface="Arial" panose="020B0604020202020204" pitchFamily="34" charset="0"/>
                        </a:rPr>
                        <a:t>Applied Physics Lab</a:t>
                      </a:r>
                    </a:p>
                  </a:txBody>
                  <a:tcPr marL="66563" marR="66563" marT="33281" marB="33281"/>
                </a:tc>
                <a:extLst>
                  <a:ext uri="{0D108BD9-81ED-4DB2-BD59-A6C34878D82A}">
                    <a16:rowId xmlns:a16="http://schemas.microsoft.com/office/drawing/2014/main" val="3145488558"/>
                  </a:ext>
                </a:extLst>
              </a:tr>
              <a:tr h="269950">
                <a:tc>
                  <a:txBody>
                    <a:bodyPr/>
                    <a:lstStyle/>
                    <a:p>
                      <a:r>
                        <a:rPr lang="en-US" sz="2000" dirty="0">
                          <a:latin typeface="Arial" panose="020B0604020202020204" pitchFamily="34" charset="0"/>
                          <a:cs typeface="Arial" panose="020B0604020202020204" pitchFamily="34" charset="0"/>
                        </a:rPr>
                        <a:t>BGA</a:t>
                      </a:r>
                    </a:p>
                  </a:txBody>
                  <a:tcPr marL="66563" marR="66563" marT="33281" marB="33281"/>
                </a:tc>
                <a:tc>
                  <a:txBody>
                    <a:bodyPr/>
                    <a:lstStyle/>
                    <a:p>
                      <a:r>
                        <a:rPr lang="en-US" sz="2000" dirty="0">
                          <a:latin typeface="Arial" panose="020B0604020202020204" pitchFamily="34" charset="0"/>
                          <a:cs typeface="Arial" panose="020B0604020202020204" pitchFamily="34" charset="0"/>
                        </a:rPr>
                        <a:t>Ball Grid Array</a:t>
                      </a:r>
                    </a:p>
                  </a:txBody>
                  <a:tcPr marL="66563" marR="66563" marT="33281" marB="33281"/>
                </a:tc>
                <a:extLst>
                  <a:ext uri="{0D108BD9-81ED-4DB2-BD59-A6C34878D82A}">
                    <a16:rowId xmlns:a16="http://schemas.microsoft.com/office/drawing/2014/main" val="1814328892"/>
                  </a:ext>
                </a:extLst>
              </a:tr>
              <a:tr h="269950">
                <a:tc>
                  <a:txBody>
                    <a:bodyPr/>
                    <a:lstStyle/>
                    <a:p>
                      <a:r>
                        <a:rPr lang="en-US" sz="2000" dirty="0">
                          <a:latin typeface="Arial" panose="020B0604020202020204" pitchFamily="34" charset="0"/>
                          <a:cs typeface="Arial" panose="020B0604020202020204" pitchFamily="34" charset="0"/>
                        </a:rPr>
                        <a:t>CCP</a:t>
                      </a:r>
                    </a:p>
                  </a:txBody>
                  <a:tcPr marL="66563" marR="66563" marT="33281" marB="33281"/>
                </a:tc>
                <a:tc>
                  <a:txBody>
                    <a:bodyPr/>
                    <a:lstStyle/>
                    <a:p>
                      <a:r>
                        <a:rPr lang="en-US" sz="2000" dirty="0">
                          <a:latin typeface="Arial" panose="020B0604020202020204" pitchFamily="34" charset="0"/>
                          <a:cs typeface="Arial" panose="020B0604020202020204" pitchFamily="34" charset="0"/>
                        </a:rPr>
                        <a:t>Commercial Crew Program</a:t>
                      </a:r>
                    </a:p>
                  </a:txBody>
                  <a:tcPr marL="66563" marR="66563" marT="33281" marB="33281"/>
                </a:tc>
                <a:extLst>
                  <a:ext uri="{0D108BD9-81ED-4DB2-BD59-A6C34878D82A}">
                    <a16:rowId xmlns:a16="http://schemas.microsoft.com/office/drawing/2014/main" val="3797508376"/>
                  </a:ext>
                </a:extLst>
              </a:tr>
              <a:tr h="269950">
                <a:tc>
                  <a:txBody>
                    <a:bodyPr/>
                    <a:lstStyle/>
                    <a:p>
                      <a:r>
                        <a:rPr lang="en-US" sz="2000" dirty="0">
                          <a:latin typeface="Arial" panose="020B0604020202020204" pitchFamily="34" charset="0"/>
                          <a:cs typeface="Arial" panose="020B0604020202020204" pitchFamily="34" charset="0"/>
                        </a:rPr>
                        <a:t>CGA</a:t>
                      </a:r>
                    </a:p>
                  </a:txBody>
                  <a:tcPr marL="66563" marR="66563" marT="33281" marB="3328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Column Grid Array</a:t>
                      </a:r>
                    </a:p>
                  </a:txBody>
                  <a:tcPr marL="66563" marR="66563" marT="33281" marB="33281"/>
                </a:tc>
                <a:extLst>
                  <a:ext uri="{0D108BD9-81ED-4DB2-BD59-A6C34878D82A}">
                    <a16:rowId xmlns:a16="http://schemas.microsoft.com/office/drawing/2014/main" val="607968283"/>
                  </a:ext>
                </a:extLst>
              </a:tr>
              <a:tr h="269950">
                <a:tc>
                  <a:txBody>
                    <a:bodyPr/>
                    <a:lstStyle/>
                    <a:p>
                      <a:r>
                        <a:rPr lang="en-US" sz="2000" dirty="0">
                          <a:latin typeface="Arial" panose="020B0604020202020204" pitchFamily="34" charset="0"/>
                          <a:cs typeface="Arial" panose="020B0604020202020204" pitchFamily="34" charset="0"/>
                        </a:rPr>
                        <a:t>ETU</a:t>
                      </a:r>
                    </a:p>
                  </a:txBody>
                  <a:tcPr marL="66563" marR="66563" marT="33281" marB="3328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Engineering Test Unit</a:t>
                      </a:r>
                    </a:p>
                  </a:txBody>
                  <a:tcPr marL="66563" marR="66563" marT="33281" marB="33281"/>
                </a:tc>
                <a:extLst>
                  <a:ext uri="{0D108BD9-81ED-4DB2-BD59-A6C34878D82A}">
                    <a16:rowId xmlns:a16="http://schemas.microsoft.com/office/drawing/2014/main" val="983132233"/>
                  </a:ext>
                </a:extLst>
              </a:tr>
              <a:tr h="269950">
                <a:tc>
                  <a:txBody>
                    <a:bodyPr/>
                    <a:lstStyle/>
                    <a:p>
                      <a:r>
                        <a:rPr lang="en-US" sz="2000" dirty="0">
                          <a:latin typeface="Arial" panose="020B0604020202020204" pitchFamily="34" charset="0"/>
                          <a:cs typeface="Arial" panose="020B0604020202020204" pitchFamily="34" charset="0"/>
                        </a:rPr>
                        <a:t>PCB</a:t>
                      </a:r>
                    </a:p>
                  </a:txBody>
                  <a:tcPr marL="66563" marR="66563" marT="33281" marB="3328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Printed Circuit Board</a:t>
                      </a:r>
                    </a:p>
                  </a:txBody>
                  <a:tcPr marL="66563" marR="66563" marT="33281" marB="33281"/>
                </a:tc>
                <a:extLst>
                  <a:ext uri="{0D108BD9-81ED-4DB2-BD59-A6C34878D82A}">
                    <a16:rowId xmlns:a16="http://schemas.microsoft.com/office/drawing/2014/main" val="1416356708"/>
                  </a:ext>
                </a:extLst>
              </a:tr>
              <a:tr h="269950">
                <a:tc>
                  <a:txBody>
                    <a:bodyPr/>
                    <a:lstStyle/>
                    <a:p>
                      <a:r>
                        <a:rPr lang="en-US" sz="2000" dirty="0">
                          <a:latin typeface="Arial" panose="020B0604020202020204" pitchFamily="34" charset="0"/>
                          <a:cs typeface="Arial" panose="020B0604020202020204" pitchFamily="34" charset="0"/>
                        </a:rPr>
                        <a:t>NESC</a:t>
                      </a:r>
                    </a:p>
                  </a:txBody>
                  <a:tcPr marL="66563" marR="66563" marT="33281" marB="3328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NASA Engineering Safety Center</a:t>
                      </a:r>
                    </a:p>
                  </a:txBody>
                  <a:tcPr marL="66563" marR="66563" marT="33281" marB="33281"/>
                </a:tc>
                <a:extLst>
                  <a:ext uri="{0D108BD9-81ED-4DB2-BD59-A6C34878D82A}">
                    <a16:rowId xmlns:a16="http://schemas.microsoft.com/office/drawing/2014/main" val="2465646432"/>
                  </a:ext>
                </a:extLst>
              </a:tr>
              <a:tr h="269950">
                <a:tc>
                  <a:txBody>
                    <a:bodyPr/>
                    <a:lstStyle/>
                    <a:p>
                      <a:r>
                        <a:rPr lang="en-US" sz="2000" dirty="0">
                          <a:latin typeface="Arial" panose="020B0604020202020204" pitchFamily="34" charset="0"/>
                          <a:cs typeface="Arial" panose="020B0604020202020204" pitchFamily="34" charset="0"/>
                        </a:rPr>
                        <a:t>TDT</a:t>
                      </a:r>
                    </a:p>
                  </a:txBody>
                  <a:tcPr marL="66563" marR="66563" marT="33281" marB="33281"/>
                </a:tc>
                <a:tc>
                  <a:txBody>
                    <a:bodyPr/>
                    <a:lstStyle/>
                    <a:p>
                      <a:r>
                        <a:rPr lang="en-US" sz="2000" dirty="0">
                          <a:latin typeface="Arial" panose="020B0604020202020204" pitchFamily="34" charset="0"/>
                          <a:cs typeface="Arial" panose="020B0604020202020204" pitchFamily="34" charset="0"/>
                        </a:rPr>
                        <a:t>Technical Discipline Team</a:t>
                      </a:r>
                    </a:p>
                  </a:txBody>
                  <a:tcPr marL="66563" marR="66563" marT="33281" marB="33281"/>
                </a:tc>
                <a:extLst>
                  <a:ext uri="{0D108BD9-81ED-4DB2-BD59-A6C34878D82A}">
                    <a16:rowId xmlns:a16="http://schemas.microsoft.com/office/drawing/2014/main" val="803277674"/>
                  </a:ext>
                </a:extLst>
              </a:tr>
            </a:tbl>
          </a:graphicData>
        </a:graphic>
      </p:graphicFrame>
    </p:spTree>
    <p:extLst>
      <p:ext uri="{BB962C8B-B14F-4D97-AF65-F5344CB8AC3E}">
        <p14:creationId xmlns:p14="http://schemas.microsoft.com/office/powerpoint/2010/main" val="17299024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4107d13-e71e-49c5-8f7b-ef7e4ef96cd0">
      <UserInfo>
        <DisplayName>Anderson, Charlene L. (GRC-N000)</DisplayName>
        <AccountId>119</AccountId>
        <AccountType/>
      </UserInfo>
      <UserInfo>
        <DisplayName>Moran, Erin (LARC-C101)[TEAMS3]</DisplayName>
        <AccountId>36</AccountId>
        <AccountType/>
      </UserInfo>
      <UserInfo>
        <DisplayName>Bullock, Leanna S. (LARC-C101)[TEAMS3]</DisplayName>
        <AccountId>155</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16B2B4CB9809845AD8DED4F24CD2B87" ma:contentTypeVersion="" ma:contentTypeDescription="Create a new document." ma:contentTypeScope="" ma:versionID="9cc2e3cd24bb7e11b11bcf457d62f93d">
  <xsd:schema xmlns:xsd="http://www.w3.org/2001/XMLSchema" xmlns:xs="http://www.w3.org/2001/XMLSchema" xmlns:p="http://schemas.microsoft.com/office/2006/metadata/properties" xmlns:ns2="c4107d13-e71e-49c5-8f7b-ef7e4ef96cd0" targetNamespace="http://schemas.microsoft.com/office/2006/metadata/properties" ma:root="true" ma:fieldsID="bf75ec8b1975cee1ed7b0f29b1d2f893" ns2:_="">
    <xsd:import namespace="c4107d13-e71e-49c5-8f7b-ef7e4ef96cd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107d13-e71e-49c5-8f7b-ef7e4ef96cd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DC1C6C-748A-4D17-8F44-B2A2DBB5990B}">
  <ds:schemaRef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2006/metadata/properties"/>
    <ds:schemaRef ds:uri="c4107d13-e71e-49c5-8f7b-ef7e4ef96cd0"/>
    <ds:schemaRef ds:uri="http://www.w3.org/XML/1998/namespace"/>
    <ds:schemaRef ds:uri="http://purl.org/dc/terms/"/>
  </ds:schemaRefs>
</ds:datastoreItem>
</file>

<file path=customXml/itemProps2.xml><?xml version="1.0" encoding="utf-8"?>
<ds:datastoreItem xmlns:ds="http://schemas.openxmlformats.org/officeDocument/2006/customXml" ds:itemID="{88EA9182-54B0-4D26-80D8-2B0C04C5DD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107d13-e71e-49c5-8f7b-ef7e4ef96c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866428-4027-4AD5-9500-D5EDD07D45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TM04033919[[fn=Circuit]]</Template>
  <TotalTime>6831</TotalTime>
  <Words>921</Words>
  <Application>Microsoft Office PowerPoint</Application>
  <PresentationFormat>Widescreen</PresentationFormat>
  <Paragraphs>107</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Helvetica</vt:lpstr>
      <vt:lpstr>Times New Roman</vt:lpstr>
      <vt:lpstr>Tw Cen MT</vt:lpstr>
      <vt:lpstr>Circuit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ITA/I Title Proposed ITA/I # xxxx NESC Chief Engineer Review</dc:title>
  <dc:creator>Michael Freeman</dc:creator>
  <cp:lastModifiedBy>Paquette, Beth M. (GSFC-5620)</cp:lastModifiedBy>
  <cp:revision>332</cp:revision>
  <cp:lastPrinted>2022-12-01T19:44:54Z</cp:lastPrinted>
  <dcterms:created xsi:type="dcterms:W3CDTF">2004-02-03T21:55:03Z</dcterms:created>
  <dcterms:modified xsi:type="dcterms:W3CDTF">2023-06-06T12:39:19Z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number">
    <vt:lpwstr>NESC-PR-008-TP-01</vt:lpwstr>
  </property>
  <property fmtid="{D5CDD505-2E9C-101B-9397-08002B2CF9AE}" pid="3" name="Version">
    <vt:lpwstr>1.0</vt:lpwstr>
  </property>
  <property fmtid="{D5CDD505-2E9C-101B-9397-08002B2CF9AE}" pid="4" name="Disposition">
    <vt:lpwstr>Baselined</vt:lpwstr>
  </property>
  <property fmtid="{D5CDD505-2E9C-101B-9397-08002B2CF9AE}" pid="5" name="ContentTypeId">
    <vt:lpwstr>0x010100816B2B4CB9809845AD8DED4F24CD2B87</vt:lpwstr>
  </property>
</Properties>
</file>