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379" r:id="rId2"/>
    <p:sldId id="272" r:id="rId3"/>
    <p:sldId id="375" r:id="rId4"/>
    <p:sldId id="384" r:id="rId5"/>
    <p:sldId id="385" r:id="rId6"/>
    <p:sldId id="386" r:id="rId7"/>
    <p:sldId id="381" r:id="rId8"/>
    <p:sldId id="382" r:id="rId9"/>
    <p:sldId id="258" r:id="rId10"/>
    <p:sldId id="269" r:id="rId11"/>
    <p:sldId id="297" r:id="rId1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6" autoAdjust="0"/>
    <p:restoredTop sz="94660"/>
  </p:normalViewPr>
  <p:slideViewPr>
    <p:cSldViewPr snapToGrid="0">
      <p:cViewPr varScale="1">
        <p:scale>
          <a:sx n="101" d="100"/>
          <a:sy n="101" d="100"/>
        </p:scale>
        <p:origin x="1020" y="96"/>
      </p:cViewPr>
      <p:guideLst/>
    </p:cSldViewPr>
  </p:slideViewPr>
  <p:notesTextViewPr>
    <p:cViewPr>
      <p:scale>
        <a:sx n="1" d="1"/>
        <a:sy n="1" d="1"/>
      </p:scale>
      <p:origin x="0" y="0"/>
    </p:cViewPr>
  </p:notesTextViewPr>
  <p:notesViewPr>
    <p:cSldViewPr snapToGrid="0">
      <p:cViewPr varScale="1">
        <p:scale>
          <a:sx n="54" d="100"/>
          <a:sy n="54" d="100"/>
        </p:scale>
        <p:origin x="196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B6CF5BE-FB70-4C51-8DFD-C7445CDA68D1}" type="slidenum">
              <a:rPr lang="en-US" smtClean="0"/>
              <a:t>‹#›</a:t>
            </a:fld>
            <a:endParaRPr lang="en-US"/>
          </a:p>
        </p:txBody>
      </p:sp>
    </p:spTree>
    <p:extLst>
      <p:ext uri="{BB962C8B-B14F-4D97-AF65-F5344CB8AC3E}">
        <p14:creationId xmlns:p14="http://schemas.microsoft.com/office/powerpoint/2010/main" val="145127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F62AFE5-B7A8-43D5-9311-F72D08DDA85F}" type="datetimeFigureOut">
              <a:rPr lang="en-US" smtClean="0"/>
              <a:t>6/2/2023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172A731-89DC-4D3E-80BB-A7F28857491D}" type="slidenum">
              <a:rPr lang="en-US" smtClean="0"/>
              <a:t>‹#›</a:t>
            </a:fld>
            <a:endParaRPr lang="en-US"/>
          </a:p>
        </p:txBody>
      </p:sp>
    </p:spTree>
    <p:extLst>
      <p:ext uri="{BB962C8B-B14F-4D97-AF65-F5344CB8AC3E}">
        <p14:creationId xmlns:p14="http://schemas.microsoft.com/office/powerpoint/2010/main" val="71806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body"/>
          </p:nvPr>
        </p:nvSpPr>
        <p:spPr>
          <a:xfrm>
            <a:off x="701092" y="4415770"/>
            <a:ext cx="5608023" cy="4183078"/>
          </a:xfrm>
          <a:prstGeom prst="rect">
            <a:avLst/>
          </a:prstGeom>
        </p:spPr>
        <p:txBody>
          <a:bodyPr lIns="93190" tIns="46416" rIns="93190" bIns="46416">
            <a:normAutofit/>
          </a:bodyPr>
          <a:lstStyle/>
          <a:p>
            <a:r>
              <a:rPr lang="en-US" sz="2000" spc="-1">
                <a:solidFill>
                  <a:srgbClr val="000000"/>
                </a:solidFill>
                <a:uFill>
                  <a:solidFill>
                    <a:srgbClr val="FFFFFF"/>
                  </a:solidFill>
                </a:uFill>
                <a:latin typeface="Arial"/>
              </a:rPr>
              <a:t>list of document section numbers, topics and presenters</a:t>
            </a:r>
          </a:p>
        </p:txBody>
      </p:sp>
      <p:sp>
        <p:nvSpPr>
          <p:cNvPr id="100" name="TextShape 2"/>
          <p:cNvSpPr txBox="1"/>
          <p:nvPr/>
        </p:nvSpPr>
        <p:spPr>
          <a:xfrm>
            <a:off x="3970834" y="8830109"/>
            <a:ext cx="3037590" cy="464310"/>
          </a:xfrm>
          <a:prstGeom prst="rect">
            <a:avLst/>
          </a:prstGeom>
          <a:noFill/>
          <a:ln>
            <a:noFill/>
          </a:ln>
        </p:spPr>
        <p:txBody>
          <a:bodyPr lIns="93190" tIns="46416" rIns="93190" bIns="46416" anchor="b"/>
          <a:lstStyle/>
          <a:p>
            <a:pPr algn="r">
              <a:lnSpc>
                <a:spcPct val="100000"/>
              </a:lnSpc>
            </a:pPr>
            <a:fld id="{8ED78CB2-5B4E-4F4F-BC1A-20934A115BDA}" type="slidenum">
              <a:rPr lang="en-US" sz="1200" spc="-1">
                <a:solidFill>
                  <a:srgbClr val="000000"/>
                </a:solidFill>
                <a:uFill>
                  <a:solidFill>
                    <a:srgbClr val="FFFFFF"/>
                  </a:solidFill>
                </a:uFill>
              </a:rPr>
              <a:t>3</a:t>
            </a:fld>
            <a:endParaRPr lang="en-US" sz="1200"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4602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body"/>
          </p:nvPr>
        </p:nvSpPr>
        <p:spPr>
          <a:xfrm>
            <a:off x="701092" y="4415770"/>
            <a:ext cx="5608023" cy="4183078"/>
          </a:xfrm>
          <a:prstGeom prst="rect">
            <a:avLst/>
          </a:prstGeom>
        </p:spPr>
        <p:txBody>
          <a:bodyPr lIns="93190" tIns="46416" rIns="93190" bIns="46416">
            <a:normAutofit/>
          </a:bodyPr>
          <a:lstStyle/>
          <a:p>
            <a:r>
              <a:rPr lang="en-US" sz="2000" spc="-1">
                <a:solidFill>
                  <a:srgbClr val="000000"/>
                </a:solidFill>
                <a:uFill>
                  <a:solidFill>
                    <a:srgbClr val="FFFFFF"/>
                  </a:solidFill>
                </a:uFill>
                <a:latin typeface="Arial"/>
              </a:rPr>
              <a:t>list of document section numbers, topics and presenters</a:t>
            </a:r>
          </a:p>
        </p:txBody>
      </p:sp>
      <p:sp>
        <p:nvSpPr>
          <p:cNvPr id="100" name="TextShape 2"/>
          <p:cNvSpPr txBox="1"/>
          <p:nvPr/>
        </p:nvSpPr>
        <p:spPr>
          <a:xfrm>
            <a:off x="3970834" y="8830109"/>
            <a:ext cx="3037590" cy="464310"/>
          </a:xfrm>
          <a:prstGeom prst="rect">
            <a:avLst/>
          </a:prstGeom>
          <a:noFill/>
          <a:ln>
            <a:noFill/>
          </a:ln>
        </p:spPr>
        <p:txBody>
          <a:bodyPr lIns="93190" tIns="46416" rIns="93190" bIns="46416" anchor="b"/>
          <a:lstStyle/>
          <a:p>
            <a:pPr algn="r">
              <a:lnSpc>
                <a:spcPct val="100000"/>
              </a:lnSpc>
            </a:pPr>
            <a:fld id="{8ED78CB2-5B4E-4F4F-BC1A-20934A115BDA}" type="slidenum">
              <a:rPr lang="en-US" sz="1200" spc="-1">
                <a:solidFill>
                  <a:srgbClr val="000000"/>
                </a:solidFill>
                <a:uFill>
                  <a:solidFill>
                    <a:srgbClr val="FFFFFF"/>
                  </a:solidFill>
                </a:uFill>
              </a:rPr>
              <a:t>6</a:t>
            </a:fld>
            <a:endParaRPr lang="en-US" sz="1200"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7118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accelerometer response</a:t>
            </a:r>
          </a:p>
        </p:txBody>
      </p:sp>
      <p:sp>
        <p:nvSpPr>
          <p:cNvPr id="4" name="Slide Number Placeholder 3"/>
          <p:cNvSpPr>
            <a:spLocks noGrp="1"/>
          </p:cNvSpPr>
          <p:nvPr>
            <p:ph type="sldNum" sz="quarter" idx="5"/>
          </p:nvPr>
        </p:nvSpPr>
        <p:spPr/>
        <p:txBody>
          <a:bodyPr/>
          <a:lstStyle/>
          <a:p>
            <a:fld id="{0172A731-89DC-4D3E-80BB-A7F28857491D}" type="slidenum">
              <a:rPr lang="en-US" smtClean="0"/>
              <a:t>7</a:t>
            </a:fld>
            <a:endParaRPr lang="en-US"/>
          </a:p>
        </p:txBody>
      </p:sp>
    </p:spTree>
    <p:extLst>
      <p:ext uri="{BB962C8B-B14F-4D97-AF65-F5344CB8AC3E}">
        <p14:creationId xmlns:p14="http://schemas.microsoft.com/office/powerpoint/2010/main" val="115110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To be presented by Beth Paquette at the Electronic Parts and Packaging (NEPP) Program’s Electronics Technology Workshop (ETW), Greenbelt, MD, June 12-15, 2023</a:t>
            </a:r>
            <a:endParaRPr lang="en-US" dirty="0"/>
          </a:p>
        </p:txBody>
      </p:sp>
      <p:sp>
        <p:nvSpPr>
          <p:cNvPr id="6" name="Slide Number Placeholder 5"/>
          <p:cNvSpPr>
            <a:spLocks noGrp="1"/>
          </p:cNvSpPr>
          <p:nvPr>
            <p:ph type="sldNum" sz="quarter" idx="12"/>
          </p:nvPr>
        </p:nvSpPr>
        <p:spPr/>
        <p:txBody>
          <a:bodyPr/>
          <a:lstStyle/>
          <a:p>
            <a:pPr>
              <a:buFont typeface="+mj-lt"/>
              <a:buNone/>
            </a:pPr>
            <a:fld id="{A833A4F4-D10C-4439-ADE2-88510B5E3522}" type="slidenum">
              <a:rPr lang="en-US" smtClean="0"/>
              <a:pPr>
                <a:buFont typeface="+mj-lt"/>
                <a:buNone/>
              </a:pPr>
              <a:t>‹#›</a:t>
            </a:fld>
            <a:r>
              <a:rPr lang="en-US"/>
              <a:t> of 22</a:t>
            </a:r>
            <a:endParaRPr lang="en-US" dirty="0"/>
          </a:p>
        </p:txBody>
      </p:sp>
    </p:spTree>
    <p:extLst>
      <p:ext uri="{BB962C8B-B14F-4D97-AF65-F5344CB8AC3E}">
        <p14:creationId xmlns:p14="http://schemas.microsoft.com/office/powerpoint/2010/main" val="126818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To be presented by Beth Paquette at the Electronic Parts and Packaging (NEPP) Program’s Electronics Technology Workshop (ETW), Greenbelt, MD, June 12-15, 2023</a:t>
            </a:r>
            <a:endParaRPr lang="en-US" dirty="0"/>
          </a:p>
        </p:txBody>
      </p:sp>
      <p:sp>
        <p:nvSpPr>
          <p:cNvPr id="6" name="Slide Number Placeholder 5"/>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366308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To be presented by Beth Paquette at the Electronic Parts and Packaging (NEPP) Program’s Electronics Technology Workshop (ETW), Greenbelt, MD, June 12-15, 2023</a:t>
            </a:r>
            <a:endParaRPr lang="en-US" dirty="0"/>
          </a:p>
        </p:txBody>
      </p:sp>
      <p:sp>
        <p:nvSpPr>
          <p:cNvPr id="6" name="Slide Number Placeholder 5"/>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260667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600" y="605118"/>
            <a:ext cx="8330618" cy="533012"/>
          </a:xfrm>
          <a:prstGeom prst="rect">
            <a:avLst/>
          </a:prstGeom>
        </p:spPr>
        <p:txBody>
          <a:bodyPr lIns="0" tIns="0" rIns="0" bIns="0" anchor="ctr"/>
          <a:lstStyle/>
          <a:p>
            <a:endParaRPr lang="en-US" sz="1588" b="0" strike="noStrike" spc="-1">
              <a:solidFill>
                <a:srgbClr val="000000"/>
              </a:solidFill>
              <a:uFill>
                <a:solidFill>
                  <a:srgbClr val="FFFFFF"/>
                </a:solidFill>
              </a:uFill>
              <a:latin typeface="Calibri"/>
            </a:endParaRPr>
          </a:p>
        </p:txBody>
      </p:sp>
      <p:sp>
        <p:nvSpPr>
          <p:cNvPr id="5" name="PlaceHolder 2"/>
          <p:cNvSpPr>
            <a:spLocks noGrp="1"/>
          </p:cNvSpPr>
          <p:nvPr>
            <p:ph type="subTitle"/>
          </p:nvPr>
        </p:nvSpPr>
        <p:spPr>
          <a:xfrm>
            <a:off x="609600" y="1344600"/>
            <a:ext cx="11175709" cy="4781224"/>
          </a:xfrm>
          <a:prstGeom prst="rect">
            <a:avLst/>
          </a:prstGeom>
        </p:spPr>
        <p:txBody>
          <a:bodyPr lIns="0" tIns="0" rIns="0" bIns="0" anchor="ctr"/>
          <a:lstStyle/>
          <a:p>
            <a:pPr algn="ctr"/>
            <a:endParaRPr lang="en-US" sz="2824"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0192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EA92C3F-9963-4B5A-B29D-1B8F4D53649C}"/>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008AB781-ECC5-48F5-9445-4593D398FB8B}"/>
              </a:ext>
            </a:extLst>
          </p:cNvPr>
          <p:cNvSpPr>
            <a:spLocks noGrp="1"/>
          </p:cNvSpPr>
          <p:nvPr>
            <p:ph type="title" hasCustomPrompt="1"/>
          </p:nvPr>
        </p:nvSpPr>
        <p:spPr>
          <a:xfrm>
            <a:off x="838201" y="609600"/>
            <a:ext cx="9340274" cy="533400"/>
          </a:xfrm>
        </p:spPr>
        <p:txBody>
          <a:bodyPr anchor="b">
            <a:normAutofit/>
          </a:bodyPr>
          <a:lstStyle>
            <a:lvl1pPr algn="l">
              <a:defRPr sz="2330" baseline="0">
                <a:solidFill>
                  <a:srgbClr val="0000FF"/>
                </a:solidFill>
              </a:defRPr>
            </a:lvl1pPr>
          </a:lstStyle>
          <a:p>
            <a:r>
              <a:rPr lang="en-US" dirty="0"/>
              <a:t>Description</a:t>
            </a:r>
          </a:p>
        </p:txBody>
      </p:sp>
    </p:spTree>
    <p:extLst>
      <p:ext uri="{BB962C8B-B14F-4D97-AF65-F5344CB8AC3E}">
        <p14:creationId xmlns:p14="http://schemas.microsoft.com/office/powerpoint/2010/main" val="301013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r>
              <a:rPr lang="en-US"/>
              <a:t>To be presented by Beth Paquette at the Electronic Parts and Packaging (NEPP) Program’s Electronics Technology Workshop (ETW), Greenbelt, MD, June 12-15, 2023</a:t>
            </a:r>
            <a:endParaRPr lang="en-US" dirty="0"/>
          </a:p>
        </p:txBody>
      </p:sp>
      <p:sp>
        <p:nvSpPr>
          <p:cNvPr id="6" name="Slide Number Placeholder 5"/>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414710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To be presented by Beth Paquette at the Electronic Parts and Packaging (NEPP) Program’s Electronics Technology Workshop (ETW), Greenbelt, MD, June 12-15, 2023</a:t>
            </a:r>
          </a:p>
        </p:txBody>
      </p:sp>
      <p:sp>
        <p:nvSpPr>
          <p:cNvPr id="6" name="Slide Number Placeholder 5"/>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287930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To be presented by Beth Paquette at the Electronic Parts and Packaging (NEPP) Program’s Electronics Technology Workshop (ETW), Greenbelt, MD, June 12-15, 2023</a:t>
            </a:r>
            <a:endParaRPr lang="en-US" dirty="0"/>
          </a:p>
        </p:txBody>
      </p:sp>
      <p:sp>
        <p:nvSpPr>
          <p:cNvPr id="7" name="Slide Number Placeholder 6"/>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6303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To be presented by Beth Paquette at the Electronic Parts and Packaging (NEPP) Program’s Electronics Technology Workshop (ETW), Greenbelt, MD, June 12-15, 2023</a:t>
            </a:r>
            <a:endParaRPr lang="en-US" dirty="0"/>
          </a:p>
        </p:txBody>
      </p:sp>
      <p:sp>
        <p:nvSpPr>
          <p:cNvPr id="9" name="Slide Number Placeholder 8"/>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168269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To be presented by Beth Paquette at the Electronic Parts and Packaging (NEPP) Program’s Electronics Technology Workshop (ETW), Greenbelt, MD, June 12-15, 2023</a:t>
            </a:r>
            <a:endParaRPr lang="en-US" dirty="0"/>
          </a:p>
        </p:txBody>
      </p:sp>
      <p:sp>
        <p:nvSpPr>
          <p:cNvPr id="5" name="Slide Number Placeholder 4"/>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378981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To be presented by Beth Paquette at the Electronic Parts and Packaging (NEPP) Program’s Electronics Technology Workshop (ETW), Greenbelt, MD, June 12-15, 2023</a:t>
            </a:r>
            <a:endParaRPr lang="en-US" dirty="0"/>
          </a:p>
        </p:txBody>
      </p:sp>
      <p:sp>
        <p:nvSpPr>
          <p:cNvPr id="4" name="Slide Number Placeholder 3"/>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330812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To be presented by Beth Paquette at the Electronic Parts and Packaging (NEPP) Program’s Electronics Technology Workshop (ETW), Greenbelt, MD, June 12-15, 2023</a:t>
            </a:r>
          </a:p>
        </p:txBody>
      </p:sp>
      <p:sp>
        <p:nvSpPr>
          <p:cNvPr id="7" name="Slide Number Placeholder 6"/>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374924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To be presented by Beth Paquette at the Electronic Parts and Packaging (NEPP) Program’s Electronics Technology Workshop (ETW), Greenbelt, MD, June 12-15, 2023</a:t>
            </a:r>
            <a:endParaRPr lang="en-US" dirty="0"/>
          </a:p>
        </p:txBody>
      </p:sp>
      <p:sp>
        <p:nvSpPr>
          <p:cNvPr id="7" name="Slide Number Placeholder 6"/>
          <p:cNvSpPr>
            <a:spLocks noGrp="1"/>
          </p:cNvSpPr>
          <p:nvPr>
            <p:ph type="sldNum" sz="quarter" idx="12"/>
          </p:nvPr>
        </p:nvSpPr>
        <p:spPr/>
        <p:txBody>
          <a:bodyPr/>
          <a:lstStyle/>
          <a:p>
            <a:fld id="{A833A4F4-D10C-4439-ADE2-88510B5E3522}" type="slidenum">
              <a:rPr lang="en-US" smtClean="0"/>
              <a:pPr/>
              <a:t>‹#›</a:t>
            </a:fld>
            <a:endParaRPr lang="en-US" dirty="0"/>
          </a:p>
        </p:txBody>
      </p:sp>
    </p:spTree>
    <p:extLst>
      <p:ext uri="{BB962C8B-B14F-4D97-AF65-F5344CB8AC3E}">
        <p14:creationId xmlns:p14="http://schemas.microsoft.com/office/powerpoint/2010/main" val="277607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2605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325189" y="6356350"/>
            <a:ext cx="78290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To be presented by Beth Paquette at the Electronic Parts and Packaging (NEPP) Program’s Electronics Technology Workshop (ETW), Greenbelt, MD, June 12-15, 2023</a:t>
            </a:r>
            <a:endParaRPr lang="en-US" dirty="0"/>
          </a:p>
        </p:txBody>
      </p:sp>
      <p:sp>
        <p:nvSpPr>
          <p:cNvPr id="6" name="Slide Number Placeholder 5"/>
          <p:cNvSpPr>
            <a:spLocks noGrp="1"/>
          </p:cNvSpPr>
          <p:nvPr>
            <p:ph type="sldNum" sz="quarter" idx="4"/>
          </p:nvPr>
        </p:nvSpPr>
        <p:spPr>
          <a:xfrm>
            <a:off x="10441576" y="6356350"/>
            <a:ext cx="9122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mj-lt"/>
              <a:buNone/>
            </a:pPr>
            <a:fld id="{A833A4F4-D10C-4439-ADE2-88510B5E3522}" type="slidenum">
              <a:rPr lang="en-US" smtClean="0"/>
              <a:pPr>
                <a:buFont typeface="+mj-lt"/>
                <a:buNone/>
              </a:pPr>
              <a:t>‹#›</a:t>
            </a:fld>
            <a:endParaRPr lang="en-US" dirty="0"/>
          </a:p>
        </p:txBody>
      </p:sp>
      <p:pic>
        <p:nvPicPr>
          <p:cNvPr id="8" name="Picture 6" descr="http://ksc-vets.ndc.nasa.gov/KSC%20VETS%20Homepage_files/Meatball%20Color.jpg">
            <a:extLst>
              <a:ext uri="{FF2B5EF4-FFF2-40B4-BE49-F238E27FC236}">
                <a16:creationId xmlns:a16="http://schemas.microsoft.com/office/drawing/2014/main" id="{37F62B30-B3A4-40CA-9577-1EE05839102A}"/>
              </a:ext>
            </a:extLst>
          </p:cNvPr>
          <p:cNvPicPr>
            <a:picLocks noChangeAspect="1" noChangeArrowheads="1"/>
          </p:cNvPicPr>
          <p:nvPr userDrawn="1"/>
        </p:nvPicPr>
        <p:blipFill>
          <a:blip r:embed="rId15" cstate="print">
            <a:clrChange>
              <a:clrFrom>
                <a:srgbClr val="040203"/>
              </a:clrFrom>
              <a:clrTo>
                <a:srgbClr val="040203">
                  <a:alpha val="0"/>
                </a:srgbClr>
              </a:clrTo>
            </a:clrChange>
            <a:extLst>
              <a:ext uri="{28A0092B-C50C-407E-A947-70E740481C1C}">
                <a14:useLocalDpi xmlns:a14="http://schemas.microsoft.com/office/drawing/2010/main" val="0"/>
              </a:ext>
            </a:extLst>
          </a:blip>
          <a:srcRect/>
          <a:stretch>
            <a:fillRect/>
          </a:stretch>
        </p:blipFill>
        <p:spPr bwMode="auto">
          <a:xfrm>
            <a:off x="10897687" y="305800"/>
            <a:ext cx="1071857" cy="918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clipart&#10;&#10;Description automatically generated">
            <a:extLst>
              <a:ext uri="{FF2B5EF4-FFF2-40B4-BE49-F238E27FC236}">
                <a16:creationId xmlns:a16="http://schemas.microsoft.com/office/drawing/2014/main" id="{3C0F17DC-B294-4FA8-905A-871A6C0F5CC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291401" y="501848"/>
            <a:ext cx="1606286" cy="526058"/>
          </a:xfrm>
          <a:prstGeom prst="rect">
            <a:avLst/>
          </a:prstGeom>
          <a:effectLst/>
        </p:spPr>
      </p:pic>
      <p:pic>
        <p:nvPicPr>
          <p:cNvPr id="10" name="Picture 9">
            <a:extLst>
              <a:ext uri="{FF2B5EF4-FFF2-40B4-BE49-F238E27FC236}">
                <a16:creationId xmlns:a16="http://schemas.microsoft.com/office/drawing/2014/main" id="{9905C9F8-C615-41F8-8A84-53B5028C68F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830568" y="408643"/>
            <a:ext cx="2460833" cy="712467"/>
          </a:xfrm>
          <a:prstGeom prst="rect">
            <a:avLst/>
          </a:prstGeom>
        </p:spPr>
      </p:pic>
    </p:spTree>
    <p:extLst>
      <p:ext uri="{BB962C8B-B14F-4D97-AF65-F5344CB8AC3E}">
        <p14:creationId xmlns:p14="http://schemas.microsoft.com/office/powerpoint/2010/main" val="939696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ook&#10;&#10;Description automatically generated">
            <a:extLst>
              <a:ext uri="{FF2B5EF4-FFF2-40B4-BE49-F238E27FC236}">
                <a16:creationId xmlns:a16="http://schemas.microsoft.com/office/drawing/2014/main" id="{E5BFA80D-D851-4B9A-A86F-00D1AE516892}"/>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 r="707" b="44148"/>
          <a:stretch/>
        </p:blipFill>
        <p:spPr>
          <a:xfrm>
            <a:off x="0" y="0"/>
            <a:ext cx="12192000" cy="6857999"/>
          </a:xfrm>
          <a:prstGeom prst="rect">
            <a:avLst/>
          </a:prstGeom>
        </p:spPr>
      </p:pic>
      <p:sp>
        <p:nvSpPr>
          <p:cNvPr id="4" name="TextShape 1">
            <a:extLst>
              <a:ext uri="{FF2B5EF4-FFF2-40B4-BE49-F238E27FC236}">
                <a16:creationId xmlns:a16="http://schemas.microsoft.com/office/drawing/2014/main" id="{D9C0ED01-D524-4B6F-B552-782B6438F6D5}"/>
              </a:ext>
            </a:extLst>
          </p:cNvPr>
          <p:cNvSpPr txBox="1"/>
          <p:nvPr/>
        </p:nvSpPr>
        <p:spPr>
          <a:xfrm>
            <a:off x="637309" y="1431636"/>
            <a:ext cx="10861964" cy="3646747"/>
          </a:xfrm>
          <a:prstGeom prst="rect">
            <a:avLst/>
          </a:prstGeom>
          <a:noFill/>
          <a:ln>
            <a:noFill/>
          </a:ln>
        </p:spPr>
        <p:txBody>
          <a:bodyPr anchor="ctr"/>
          <a:lstStyle/>
          <a:p>
            <a:pPr algn="ctr">
              <a:lnSpc>
                <a:spcPct val="100000"/>
              </a:lnSpc>
            </a:pPr>
            <a:r>
              <a:rPr lang="en-US" sz="4400" spc="-1" dirty="0">
                <a:uFill>
                  <a:solidFill>
                    <a:srgbClr val="FFFFFF"/>
                  </a:solidFill>
                </a:uFill>
                <a:latin typeface="Calibri"/>
              </a:rPr>
              <a:t>Printed Hybrid Electronics (PHE) in a Flight Environment: 3D Printed Electronics on Suborbital Technology Experiment Carrier 9 (SubTEC-9)</a:t>
            </a:r>
            <a:endParaRPr lang="en-US" sz="2647" spc="-1" dirty="0">
              <a:uFill>
                <a:solidFill>
                  <a:srgbClr val="FFFFFF"/>
                </a:solidFill>
              </a:uFill>
              <a:latin typeface="Calibri"/>
            </a:endParaRPr>
          </a:p>
          <a:p>
            <a:pPr algn="ctr">
              <a:lnSpc>
                <a:spcPct val="100000"/>
              </a:lnSpc>
            </a:pPr>
            <a:endParaRPr lang="en-US" sz="2647" spc="-1" dirty="0">
              <a:uFill>
                <a:solidFill>
                  <a:srgbClr val="FFFFFF"/>
                </a:solidFill>
              </a:uFill>
              <a:latin typeface="Calibri"/>
            </a:endParaRPr>
          </a:p>
          <a:p>
            <a:pPr algn="ctr">
              <a:lnSpc>
                <a:spcPct val="100000"/>
              </a:lnSpc>
            </a:pPr>
            <a:r>
              <a:rPr lang="en-US" sz="2647" spc="-1" dirty="0">
                <a:uFill>
                  <a:solidFill>
                    <a:srgbClr val="FFFFFF"/>
                  </a:solidFill>
                </a:uFill>
                <a:latin typeface="Calibri"/>
              </a:rPr>
              <a:t>Beth Paquette/ NASA GSFC</a:t>
            </a:r>
          </a:p>
          <a:p>
            <a:pPr algn="ctr">
              <a:lnSpc>
                <a:spcPct val="100000"/>
              </a:lnSpc>
            </a:pPr>
            <a:r>
              <a:rPr lang="en-US" sz="2647" spc="-1" dirty="0">
                <a:uFill>
                  <a:solidFill>
                    <a:srgbClr val="FFFFFF"/>
                  </a:solidFill>
                </a:uFill>
                <a:latin typeface="Calibri"/>
              </a:rPr>
              <a:t>Jason Fleischer/Laboratory for Physical Sciences</a:t>
            </a:r>
          </a:p>
        </p:txBody>
      </p:sp>
      <p:sp>
        <p:nvSpPr>
          <p:cNvPr id="3" name="Footer Placeholder 2">
            <a:extLst>
              <a:ext uri="{FF2B5EF4-FFF2-40B4-BE49-F238E27FC236}">
                <a16:creationId xmlns:a16="http://schemas.microsoft.com/office/drawing/2014/main" id="{978FD2C9-A38D-4906-BCB7-1596BBCB4840}"/>
              </a:ext>
            </a:extLst>
          </p:cNvPr>
          <p:cNvSpPr txBox="1">
            <a:spLocks/>
          </p:cNvSpPr>
          <p:nvPr/>
        </p:nvSpPr>
        <p:spPr>
          <a:xfrm>
            <a:off x="2325189" y="6310170"/>
            <a:ext cx="78290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5" name="Slide Number Placeholder 3">
            <a:extLst>
              <a:ext uri="{FF2B5EF4-FFF2-40B4-BE49-F238E27FC236}">
                <a16:creationId xmlns:a16="http://schemas.microsoft.com/office/drawing/2014/main" id="{ABB64A9F-DC6B-4BE5-9578-A505C2D8DADD}"/>
              </a:ext>
            </a:extLst>
          </p:cNvPr>
          <p:cNvSpPr txBox="1">
            <a:spLocks/>
          </p:cNvSpPr>
          <p:nvPr/>
        </p:nvSpPr>
        <p:spPr>
          <a:xfrm>
            <a:off x="10441576" y="6402530"/>
            <a:ext cx="91222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833A4F4-D10C-4439-ADE2-88510B5E3522}" type="slidenum">
              <a:rPr lang="en-US" sz="1200" smtClean="0">
                <a:solidFill>
                  <a:schemeClr val="bg1">
                    <a:lumMod val="50000"/>
                  </a:schemeClr>
                </a:solidFill>
              </a:rPr>
              <a:pPr algn="r"/>
              <a:t>1</a:t>
            </a:fld>
            <a:endParaRPr lang="en-US" sz="1200" dirty="0">
              <a:solidFill>
                <a:schemeClr val="bg1">
                  <a:lumMod val="50000"/>
                </a:schemeClr>
              </a:solidFill>
            </a:endParaRPr>
          </a:p>
        </p:txBody>
      </p:sp>
    </p:spTree>
    <p:extLst>
      <p:ext uri="{BB962C8B-B14F-4D97-AF65-F5344CB8AC3E}">
        <p14:creationId xmlns:p14="http://schemas.microsoft.com/office/powerpoint/2010/main" val="1520148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4294967295"/>
          </p:nvPr>
        </p:nvSpPr>
        <p:spPr>
          <a:xfrm>
            <a:off x="2750224" y="5114925"/>
            <a:ext cx="6858000" cy="1241425"/>
          </a:xfrm>
        </p:spPr>
        <p:txBody>
          <a:bodyPr>
            <a:normAutofit fontScale="92500" lnSpcReduction="20000"/>
          </a:bodyPr>
          <a:lstStyle/>
          <a:p>
            <a:pPr marL="0" indent="0" algn="ctr">
              <a:buNone/>
            </a:pPr>
            <a:r>
              <a:rPr lang="en-US" dirty="0"/>
              <a:t>Questions?</a:t>
            </a:r>
          </a:p>
          <a:p>
            <a:pPr marL="0" indent="0" algn="ctr">
              <a:buNone/>
            </a:pPr>
            <a:r>
              <a:rPr lang="en-US" dirty="0"/>
              <a:t>Contact:</a:t>
            </a:r>
          </a:p>
          <a:p>
            <a:pPr marL="0" indent="0" algn="ctr">
              <a:buNone/>
            </a:pPr>
            <a:r>
              <a:rPr lang="en-US" dirty="0"/>
              <a:t>beth.m.paquette@nasa.gov</a:t>
            </a:r>
          </a:p>
        </p:txBody>
      </p:sp>
      <p:sp>
        <p:nvSpPr>
          <p:cNvPr id="2" name="Footer Placeholder 1">
            <a:extLst>
              <a:ext uri="{FF2B5EF4-FFF2-40B4-BE49-F238E27FC236}">
                <a16:creationId xmlns:a16="http://schemas.microsoft.com/office/drawing/2014/main" id="{720267DE-F77C-417B-A4D4-FAB6C648CC7D}"/>
              </a:ext>
            </a:extLst>
          </p:cNvPr>
          <p:cNvSpPr>
            <a:spLocks noGrp="1"/>
          </p:cNvSpPr>
          <p:nvPr>
            <p:ph type="ftr" sz="quarter" idx="11"/>
          </p:nvPr>
        </p:nvSpPr>
        <p:spPr/>
        <p:txBody>
          <a:body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3" name="Slide Number Placeholder 2">
            <a:extLst>
              <a:ext uri="{FF2B5EF4-FFF2-40B4-BE49-F238E27FC236}">
                <a16:creationId xmlns:a16="http://schemas.microsoft.com/office/drawing/2014/main" id="{8C0F4C7A-939C-48E9-AB18-575FCD779CCE}"/>
              </a:ext>
            </a:extLst>
          </p:cNvPr>
          <p:cNvSpPr>
            <a:spLocks noGrp="1"/>
          </p:cNvSpPr>
          <p:nvPr>
            <p:ph type="sldNum" sz="quarter" idx="12"/>
          </p:nvPr>
        </p:nvSpPr>
        <p:spPr/>
        <p:txBody>
          <a:bodyPr/>
          <a:lstStyle/>
          <a:p>
            <a:fld id="{A833A4F4-D10C-4439-ADE2-88510B5E3522}" type="slidenum">
              <a:rPr lang="en-US" smtClean="0"/>
              <a:pPr/>
              <a:t>10</a:t>
            </a:fld>
            <a:endParaRPr lang="en-US" dirty="0"/>
          </a:p>
        </p:txBody>
      </p:sp>
      <p:pic>
        <p:nvPicPr>
          <p:cNvPr id="6" name="Picture 5" descr="A group of people holding a cake&#10;&#10;Description automatically generated">
            <a:extLst>
              <a:ext uri="{FF2B5EF4-FFF2-40B4-BE49-F238E27FC236}">
                <a16:creationId xmlns:a16="http://schemas.microsoft.com/office/drawing/2014/main" id="{28450459-73BB-44A3-9B3E-B38AB4912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430" y="1433953"/>
            <a:ext cx="4174643" cy="2782110"/>
          </a:xfrm>
          <a:prstGeom prst="rect">
            <a:avLst/>
          </a:prstGeom>
        </p:spPr>
      </p:pic>
      <p:sp>
        <p:nvSpPr>
          <p:cNvPr id="11" name="TextBox 10">
            <a:extLst>
              <a:ext uri="{FF2B5EF4-FFF2-40B4-BE49-F238E27FC236}">
                <a16:creationId xmlns:a16="http://schemas.microsoft.com/office/drawing/2014/main" id="{3DD50C09-5FCB-487E-8805-33BC902A23B7}"/>
              </a:ext>
            </a:extLst>
          </p:cNvPr>
          <p:cNvSpPr txBox="1"/>
          <p:nvPr/>
        </p:nvSpPr>
        <p:spPr>
          <a:xfrm>
            <a:off x="3817284" y="4216063"/>
            <a:ext cx="4726352" cy="646331"/>
          </a:xfrm>
          <a:prstGeom prst="rect">
            <a:avLst/>
          </a:prstGeom>
          <a:noFill/>
        </p:spPr>
        <p:txBody>
          <a:bodyPr wrap="square" rtlCol="0">
            <a:spAutoFit/>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rPr>
              <a:t>Printed Hybrid Electronics Team: From left to right: Beth Paquette/GSFC, Brian Banks/GSFC, Jason Fleischer/Laboratory for Physical Sciences (LPS), Donghun Park/LPS.  Photo by </a:t>
            </a:r>
            <a:r>
              <a:rPr lang="en-US" sz="1200" b="0" i="0" dirty="0">
                <a:solidFill>
                  <a:srgbClr val="000000"/>
                </a:solidFill>
                <a:effectLst/>
                <a:latin typeface="WordVisi_MSFontService"/>
              </a:rPr>
              <a:t>Berit Bland</a:t>
            </a:r>
            <a:endParaRPr lang="en-US" sz="1200" dirty="0">
              <a:effectLst/>
              <a:latin typeface="Calibri" panose="020F05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6524C218-343C-4C8F-B6B1-7A2F39FA240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34288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1F1B4E-0104-4951-AB1C-DF486C149F55}"/>
              </a:ext>
            </a:extLst>
          </p:cNvPr>
          <p:cNvSpPr txBox="1">
            <a:spLocks/>
          </p:cNvSpPr>
          <p:nvPr/>
        </p:nvSpPr>
        <p:spPr>
          <a:xfrm>
            <a:off x="724199" y="183978"/>
            <a:ext cx="9363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Acronyms</a:t>
            </a:r>
          </a:p>
        </p:txBody>
      </p:sp>
      <p:graphicFrame>
        <p:nvGraphicFramePr>
          <p:cNvPr id="6" name="Table 5">
            <a:extLst>
              <a:ext uri="{FF2B5EF4-FFF2-40B4-BE49-F238E27FC236}">
                <a16:creationId xmlns:a16="http://schemas.microsoft.com/office/drawing/2014/main" id="{0C337C5B-C9B4-4CD0-B255-F6831D97C627}"/>
              </a:ext>
            </a:extLst>
          </p:cNvPr>
          <p:cNvGraphicFramePr>
            <a:graphicFrameLocks noGrp="1"/>
          </p:cNvGraphicFramePr>
          <p:nvPr>
            <p:extLst>
              <p:ext uri="{D42A27DB-BD31-4B8C-83A1-F6EECF244321}">
                <p14:modId xmlns:p14="http://schemas.microsoft.com/office/powerpoint/2010/main" val="4025574164"/>
              </p:ext>
            </p:extLst>
          </p:nvPr>
        </p:nvGraphicFramePr>
        <p:xfrm>
          <a:off x="1850153" y="1915873"/>
          <a:ext cx="7112000" cy="2161610"/>
        </p:xfrm>
        <a:graphic>
          <a:graphicData uri="http://schemas.openxmlformats.org/drawingml/2006/table">
            <a:tbl>
              <a:tblPr firstRow="1" bandRow="1">
                <a:tableStyleId>{5C22544A-7EE6-4342-B048-85BDC9FD1C3A}</a:tableStyleId>
              </a:tblPr>
              <a:tblGrid>
                <a:gridCol w="1530702">
                  <a:extLst>
                    <a:ext uri="{9D8B030D-6E8A-4147-A177-3AD203B41FA5}">
                      <a16:colId xmlns:a16="http://schemas.microsoft.com/office/drawing/2014/main" val="421734789"/>
                    </a:ext>
                  </a:extLst>
                </a:gridCol>
                <a:gridCol w="5581298">
                  <a:extLst>
                    <a:ext uri="{9D8B030D-6E8A-4147-A177-3AD203B41FA5}">
                      <a16:colId xmlns:a16="http://schemas.microsoft.com/office/drawing/2014/main" val="2579402898"/>
                    </a:ext>
                  </a:extLst>
                </a:gridCol>
              </a:tblGrid>
              <a:tr h="269950">
                <a:tc>
                  <a:txBody>
                    <a:bodyPr/>
                    <a:lstStyle/>
                    <a:p>
                      <a:r>
                        <a:rPr lang="en-US" sz="2400" dirty="0"/>
                        <a:t>Acronym</a:t>
                      </a:r>
                    </a:p>
                  </a:txBody>
                  <a:tcPr marL="66563" marR="66563" marT="33281" marB="33281"/>
                </a:tc>
                <a:tc>
                  <a:txBody>
                    <a:bodyPr/>
                    <a:lstStyle/>
                    <a:p>
                      <a:r>
                        <a:rPr lang="en-US" sz="2400" dirty="0"/>
                        <a:t>Definition</a:t>
                      </a:r>
                    </a:p>
                  </a:txBody>
                  <a:tcPr marL="66563" marR="66563" marT="33281" marB="33281"/>
                </a:tc>
                <a:extLst>
                  <a:ext uri="{0D108BD9-81ED-4DB2-BD59-A6C34878D82A}">
                    <a16:rowId xmlns:a16="http://schemas.microsoft.com/office/drawing/2014/main" val="1886926536"/>
                  </a:ext>
                </a:extLst>
              </a:tr>
              <a:tr h="269950">
                <a:tc>
                  <a:txBody>
                    <a:bodyPr/>
                    <a:lstStyle/>
                    <a:p>
                      <a:r>
                        <a:rPr lang="en-US" sz="2400" dirty="0"/>
                        <a:t>PHE</a:t>
                      </a:r>
                    </a:p>
                  </a:txBody>
                  <a:tcPr marL="66563" marR="66563" marT="33281" marB="33281"/>
                </a:tc>
                <a:tc>
                  <a:txBody>
                    <a:bodyPr/>
                    <a:lstStyle/>
                    <a:p>
                      <a:r>
                        <a:rPr lang="en-US" sz="2400" dirty="0"/>
                        <a:t>Printed Hybrid Electronics</a:t>
                      </a:r>
                    </a:p>
                  </a:txBody>
                  <a:tcPr marL="66563" marR="66563" marT="33281" marB="33281"/>
                </a:tc>
                <a:extLst>
                  <a:ext uri="{0D108BD9-81ED-4DB2-BD59-A6C34878D82A}">
                    <a16:rowId xmlns:a16="http://schemas.microsoft.com/office/drawing/2014/main" val="3145488558"/>
                  </a:ext>
                </a:extLst>
              </a:tr>
              <a:tr h="269950">
                <a:tc>
                  <a:txBody>
                    <a:bodyPr/>
                    <a:lstStyle/>
                    <a:p>
                      <a:r>
                        <a:rPr lang="en-US" sz="2400" dirty="0"/>
                        <a:t>PCB</a:t>
                      </a:r>
                    </a:p>
                  </a:txBody>
                  <a:tcPr marL="66563" marR="66563" marT="33281" marB="33281"/>
                </a:tc>
                <a:tc>
                  <a:txBody>
                    <a:bodyPr/>
                    <a:lstStyle/>
                    <a:p>
                      <a:r>
                        <a:rPr lang="en-US" sz="2400" dirty="0"/>
                        <a:t>Printed Circuit Board</a:t>
                      </a:r>
                    </a:p>
                  </a:txBody>
                  <a:tcPr marL="66563" marR="66563" marT="33281" marB="33281"/>
                </a:tc>
                <a:extLst>
                  <a:ext uri="{0D108BD9-81ED-4DB2-BD59-A6C34878D82A}">
                    <a16:rowId xmlns:a16="http://schemas.microsoft.com/office/drawing/2014/main" val="2465646432"/>
                  </a:ext>
                </a:extLst>
              </a:tr>
              <a:tr h="269950">
                <a:tc>
                  <a:txBody>
                    <a:bodyPr/>
                    <a:lstStyle/>
                    <a:p>
                      <a:r>
                        <a:rPr lang="en-US" sz="2400" dirty="0" err="1"/>
                        <a:t>SWaP</a:t>
                      </a:r>
                      <a:endParaRPr lang="en-US" sz="2400" dirty="0"/>
                    </a:p>
                  </a:txBody>
                  <a:tcPr marL="66563" marR="66563" marT="33281" marB="332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Size Weight and Power </a:t>
                      </a:r>
                    </a:p>
                  </a:txBody>
                  <a:tcPr marL="66563" marR="66563" marT="33281" marB="33281"/>
                </a:tc>
                <a:extLst>
                  <a:ext uri="{0D108BD9-81ED-4DB2-BD59-A6C34878D82A}">
                    <a16:rowId xmlns:a16="http://schemas.microsoft.com/office/drawing/2014/main" val="803277674"/>
                  </a:ext>
                </a:extLst>
              </a:tr>
              <a:tr h="269950">
                <a:tc>
                  <a:txBody>
                    <a:bodyPr/>
                    <a:lstStyle/>
                    <a:p>
                      <a:r>
                        <a:rPr lang="en-US" sz="2400" dirty="0" err="1"/>
                        <a:t>SubTEC</a:t>
                      </a:r>
                      <a:endParaRPr lang="en-US" sz="2400" dirty="0"/>
                    </a:p>
                  </a:txBody>
                  <a:tcPr marL="66563" marR="66563" marT="33281" marB="332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Suborbital Technology Experiment Carrier</a:t>
                      </a:r>
                    </a:p>
                  </a:txBody>
                  <a:tcPr marL="66563" marR="66563" marT="33281" marB="33281"/>
                </a:tc>
                <a:extLst>
                  <a:ext uri="{0D108BD9-81ED-4DB2-BD59-A6C34878D82A}">
                    <a16:rowId xmlns:a16="http://schemas.microsoft.com/office/drawing/2014/main" val="863063703"/>
                  </a:ext>
                </a:extLst>
              </a:tr>
            </a:tbl>
          </a:graphicData>
        </a:graphic>
      </p:graphicFrame>
      <p:sp>
        <p:nvSpPr>
          <p:cNvPr id="2" name="Footer Placeholder 1">
            <a:extLst>
              <a:ext uri="{FF2B5EF4-FFF2-40B4-BE49-F238E27FC236}">
                <a16:creationId xmlns:a16="http://schemas.microsoft.com/office/drawing/2014/main" id="{B9856472-6153-44DC-9B16-B21BB220C58C}"/>
              </a:ext>
            </a:extLst>
          </p:cNvPr>
          <p:cNvSpPr>
            <a:spLocks noGrp="1"/>
          </p:cNvSpPr>
          <p:nvPr>
            <p:ph type="ftr" sz="quarter" idx="11"/>
          </p:nvPr>
        </p:nvSpPr>
        <p:spPr/>
        <p:txBody>
          <a:body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7" name="Slide Number Placeholder 6">
            <a:extLst>
              <a:ext uri="{FF2B5EF4-FFF2-40B4-BE49-F238E27FC236}">
                <a16:creationId xmlns:a16="http://schemas.microsoft.com/office/drawing/2014/main" id="{66483660-584B-4DEF-8A3C-95D143542331}"/>
              </a:ext>
            </a:extLst>
          </p:cNvPr>
          <p:cNvSpPr>
            <a:spLocks noGrp="1"/>
          </p:cNvSpPr>
          <p:nvPr>
            <p:ph type="sldNum" sz="quarter" idx="12"/>
          </p:nvPr>
        </p:nvSpPr>
        <p:spPr/>
        <p:txBody>
          <a:bodyPr/>
          <a:lstStyle/>
          <a:p>
            <a:fld id="{A833A4F4-D10C-4439-ADE2-88510B5E3522}" type="slidenum">
              <a:rPr lang="en-US" smtClean="0"/>
              <a:pPr/>
              <a:t>11</a:t>
            </a:fld>
            <a:endParaRPr lang="en-US" dirty="0"/>
          </a:p>
        </p:txBody>
      </p:sp>
    </p:spTree>
    <p:extLst>
      <p:ext uri="{BB962C8B-B14F-4D97-AF65-F5344CB8AC3E}">
        <p14:creationId xmlns:p14="http://schemas.microsoft.com/office/powerpoint/2010/main" val="164062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530765" y="2049955"/>
            <a:ext cx="7726545" cy="4198955"/>
          </a:xfrm>
        </p:spPr>
        <p:txBody>
          <a:bodyPr>
            <a:noAutofit/>
          </a:bodyPr>
          <a:lstStyle/>
          <a:p>
            <a:pPr>
              <a:lnSpc>
                <a:spcPct val="100000"/>
              </a:lnSpc>
            </a:pPr>
            <a:r>
              <a:rPr lang="en-US" sz="1800" dirty="0"/>
              <a:t>Printed Hybrid Electronics (PHE) – additive manufacturing technique where electronic circuits are fabricated by depositing materials onto an existing substrate without the use of masking or etching, and using existing electrical components</a:t>
            </a:r>
          </a:p>
          <a:p>
            <a:pPr>
              <a:lnSpc>
                <a:spcPct val="100000"/>
              </a:lnSpc>
            </a:pPr>
            <a:r>
              <a:rPr lang="en-US" sz="1800" dirty="0"/>
              <a:t>Advantages:</a:t>
            </a:r>
          </a:p>
          <a:p>
            <a:pPr lvl="1">
              <a:lnSpc>
                <a:spcPct val="100000"/>
              </a:lnSpc>
            </a:pPr>
            <a:r>
              <a:rPr lang="en-US" sz="1400" dirty="0"/>
              <a:t>Fine feature sizes down to 20-30 microns</a:t>
            </a:r>
          </a:p>
          <a:p>
            <a:pPr lvl="1">
              <a:lnSpc>
                <a:spcPct val="100000"/>
              </a:lnSpc>
            </a:pPr>
            <a:r>
              <a:rPr lang="en-US" sz="1400" dirty="0"/>
              <a:t>Variety of substrates – flexible, rigid, 3-dimensional non-planar</a:t>
            </a:r>
          </a:p>
          <a:p>
            <a:pPr lvl="1"/>
            <a:r>
              <a:rPr lang="en-US" sz="1400" dirty="0"/>
              <a:t>Demand for increased sensitivity and performance </a:t>
            </a:r>
          </a:p>
          <a:p>
            <a:pPr lvl="1"/>
            <a:r>
              <a:rPr lang="en-US" sz="1400" dirty="0"/>
              <a:t>Reduced size weight and power (</a:t>
            </a:r>
            <a:r>
              <a:rPr lang="en-US" sz="1400" dirty="0" err="1"/>
              <a:t>SWaP</a:t>
            </a:r>
            <a:r>
              <a:rPr lang="en-US" sz="1400" dirty="0"/>
              <a:t>) </a:t>
            </a:r>
          </a:p>
          <a:p>
            <a:pPr lvl="1"/>
            <a:r>
              <a:rPr lang="en-US" sz="1400" dirty="0"/>
              <a:t>Subsystem miniaturization can increase the </a:t>
            </a:r>
            <a:r>
              <a:rPr lang="en-US" sz="1400" dirty="0" err="1"/>
              <a:t>SWaP</a:t>
            </a:r>
            <a:r>
              <a:rPr lang="en-US" sz="1400" dirty="0"/>
              <a:t> available for instruments, thereby increasing the science return for a mission</a:t>
            </a:r>
          </a:p>
          <a:p>
            <a:r>
              <a:rPr lang="en-US" sz="1800" dirty="0"/>
              <a:t>Applications:</a:t>
            </a:r>
          </a:p>
          <a:p>
            <a:pPr lvl="1"/>
            <a:r>
              <a:rPr lang="en-US" sz="1400" dirty="0"/>
              <a:t>Hard Energy X-Ray Photoelectric Polarimeter (HXPP) detector strips</a:t>
            </a:r>
          </a:p>
          <a:p>
            <a:pPr lvl="1"/>
            <a:r>
              <a:rPr lang="en-US" sz="1400" dirty="0"/>
              <a:t>Next Generation Microshutter Arrays (NGMSA) interconnects</a:t>
            </a:r>
          </a:p>
          <a:p>
            <a:pPr lvl="1"/>
            <a:r>
              <a:rPr lang="en-US" sz="1400" dirty="0"/>
              <a:t>Microcontroller Circuitry providing telemetry data</a:t>
            </a:r>
          </a:p>
          <a:p>
            <a:pPr lvl="1"/>
            <a:endParaRPr lang="en-US" sz="1400" dirty="0"/>
          </a:p>
          <a:p>
            <a:pPr>
              <a:lnSpc>
                <a:spcPct val="100000"/>
              </a:lnSpc>
            </a:pPr>
            <a:endParaRPr lang="en-US" sz="1800" dirty="0"/>
          </a:p>
        </p:txBody>
      </p:sp>
      <p:pic>
        <p:nvPicPr>
          <p:cNvPr id="20" name="Picture 19">
            <a:extLst>
              <a:ext uri="{FF2B5EF4-FFF2-40B4-BE49-F238E27FC236}">
                <a16:creationId xmlns:a16="http://schemas.microsoft.com/office/drawing/2014/main" id="{16790D0C-C0B6-475F-9817-6C7BBF8432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34919" y="1697212"/>
            <a:ext cx="3018880" cy="2225903"/>
          </a:xfrm>
          <a:prstGeom prst="rect">
            <a:avLst/>
          </a:prstGeom>
        </p:spPr>
      </p:pic>
      <p:sp>
        <p:nvSpPr>
          <p:cNvPr id="22" name="Rectangle 21">
            <a:extLst>
              <a:ext uri="{FF2B5EF4-FFF2-40B4-BE49-F238E27FC236}">
                <a16:creationId xmlns:a16="http://schemas.microsoft.com/office/drawing/2014/main" id="{5C32AA26-EF21-4CF3-BACF-66B4BACA42FA}"/>
              </a:ext>
            </a:extLst>
          </p:cNvPr>
          <p:cNvSpPr/>
          <p:nvPr/>
        </p:nvSpPr>
        <p:spPr>
          <a:xfrm>
            <a:off x="9033984" y="3900002"/>
            <a:ext cx="2057400" cy="276999"/>
          </a:xfrm>
          <a:prstGeom prst="rect">
            <a:avLst/>
          </a:prstGeom>
        </p:spPr>
        <p:txBody>
          <a:bodyPr wrap="square">
            <a:spAutoFit/>
          </a:bodyPr>
          <a:lstStyle/>
          <a:p>
            <a:r>
              <a:rPr lang="en-US" sz="1200" dirty="0">
                <a:latin typeface="Calibri" panose="020F0502020204030204" pitchFamily="34" charset="0"/>
              </a:rPr>
              <a:t>EMI shield [</a:t>
            </a:r>
            <a:r>
              <a:rPr lang="en-US" sz="1200" dirty="0" err="1">
                <a:latin typeface="Calibri" panose="020F0502020204030204" pitchFamily="34" charset="0"/>
              </a:rPr>
              <a:t>Optomec</a:t>
            </a:r>
            <a:r>
              <a:rPr lang="en-US" sz="1200" dirty="0">
                <a:latin typeface="Calibri" panose="020F0502020204030204" pitchFamily="34" charset="0"/>
              </a:rPr>
              <a:t>]</a:t>
            </a:r>
          </a:p>
        </p:txBody>
      </p:sp>
      <p:sp>
        <p:nvSpPr>
          <p:cNvPr id="3" name="Footer Placeholder 2">
            <a:extLst>
              <a:ext uri="{FF2B5EF4-FFF2-40B4-BE49-F238E27FC236}">
                <a16:creationId xmlns:a16="http://schemas.microsoft.com/office/drawing/2014/main" id="{243AF2F1-EB22-411D-A277-33A41D11CCFD}"/>
              </a:ext>
            </a:extLst>
          </p:cNvPr>
          <p:cNvSpPr>
            <a:spLocks noGrp="1"/>
          </p:cNvSpPr>
          <p:nvPr>
            <p:ph type="ftr" sz="quarter" idx="11"/>
          </p:nvPr>
        </p:nvSpPr>
        <p:spPr/>
        <p:txBody>
          <a:body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4" name="Slide Number Placeholder 3">
            <a:extLst>
              <a:ext uri="{FF2B5EF4-FFF2-40B4-BE49-F238E27FC236}">
                <a16:creationId xmlns:a16="http://schemas.microsoft.com/office/drawing/2014/main" id="{66CD6698-C1E8-4925-B8F6-C16684A76FF4}"/>
              </a:ext>
            </a:extLst>
          </p:cNvPr>
          <p:cNvSpPr>
            <a:spLocks noGrp="1"/>
          </p:cNvSpPr>
          <p:nvPr>
            <p:ph type="sldNum" sz="quarter" idx="12"/>
          </p:nvPr>
        </p:nvSpPr>
        <p:spPr/>
        <p:txBody>
          <a:bodyPr/>
          <a:lstStyle/>
          <a:p>
            <a:fld id="{A833A4F4-D10C-4439-ADE2-88510B5E3522}" type="slidenum">
              <a:rPr lang="en-US" smtClean="0"/>
              <a:pPr/>
              <a:t>2</a:t>
            </a:fld>
            <a:endParaRPr lang="en-US" dirty="0"/>
          </a:p>
        </p:txBody>
      </p:sp>
      <p:sp>
        <p:nvSpPr>
          <p:cNvPr id="13" name="Title 1">
            <a:extLst>
              <a:ext uri="{FF2B5EF4-FFF2-40B4-BE49-F238E27FC236}">
                <a16:creationId xmlns:a16="http://schemas.microsoft.com/office/drawing/2014/main" id="{F2D98AFF-3D7E-43AB-BCCE-373C6C17F09F}"/>
              </a:ext>
            </a:extLst>
          </p:cNvPr>
          <p:cNvSpPr txBox="1">
            <a:spLocks/>
          </p:cNvSpPr>
          <p:nvPr/>
        </p:nvSpPr>
        <p:spPr>
          <a:xfrm>
            <a:off x="724198" y="183978"/>
            <a:ext cx="59629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solidFill>
              </a:rPr>
              <a:t>Printed Hybrid Electronics (PHE)</a:t>
            </a:r>
            <a:endParaRPr lang="en-US" dirty="0"/>
          </a:p>
        </p:txBody>
      </p:sp>
    </p:spTree>
    <p:extLst>
      <p:ext uri="{BB962C8B-B14F-4D97-AF65-F5344CB8AC3E}">
        <p14:creationId xmlns:p14="http://schemas.microsoft.com/office/powerpoint/2010/main" val="113514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a:extLst>
              <a:ext uri="{FF2B5EF4-FFF2-40B4-BE49-F238E27FC236}">
                <a16:creationId xmlns:a16="http://schemas.microsoft.com/office/drawing/2014/main" id="{DB8E1588-2879-4147-9F03-B08EE3F7CEA4}"/>
              </a:ext>
            </a:extLst>
          </p:cNvPr>
          <p:cNvSpPr txBox="1"/>
          <p:nvPr/>
        </p:nvSpPr>
        <p:spPr>
          <a:xfrm>
            <a:off x="792975" y="1189974"/>
            <a:ext cx="9295132" cy="1235401"/>
          </a:xfrm>
          <a:prstGeom prst="rect">
            <a:avLst/>
          </a:prstGeom>
          <a:noFill/>
          <a:ln>
            <a:noFill/>
          </a:ln>
        </p:spPr>
        <p:txBody>
          <a:bodyPr>
            <a:noAutofit/>
          </a:bodyPr>
          <a:lstStyle/>
          <a:p>
            <a:pPr marL="232301" indent="-285750">
              <a:spcBef>
                <a:spcPts val="300"/>
              </a:spcBef>
              <a:buClr>
                <a:srgbClr val="000000"/>
              </a:buClr>
              <a:buFont typeface="Arial" panose="020B0604020202020204" pitchFamily="34" charset="0"/>
              <a:buChar char="•"/>
            </a:pPr>
            <a:r>
              <a:rPr lang="en-US" spc="-1" dirty="0">
                <a:uFill>
                  <a:solidFill>
                    <a:srgbClr val="FFFFFF"/>
                  </a:solidFill>
                </a:uFill>
              </a:rPr>
              <a:t>Additively Manufacture Arduino-type microcontroller Circuits, including temperature and Humidity sensors on the inside of a sounding rocket payload door in a waterproof section</a:t>
            </a:r>
          </a:p>
          <a:p>
            <a:pPr marL="232301" indent="-285750">
              <a:spcBef>
                <a:spcPts val="300"/>
              </a:spcBef>
              <a:buClr>
                <a:srgbClr val="000000"/>
              </a:buClr>
              <a:buFont typeface="Arial" panose="020B0604020202020204" pitchFamily="34" charset="0"/>
              <a:buChar char="•"/>
            </a:pPr>
            <a:r>
              <a:rPr lang="en-US" spc="-1" dirty="0">
                <a:uFill>
                  <a:solidFill>
                    <a:srgbClr val="FFFFFF"/>
                  </a:solidFill>
                </a:uFill>
              </a:rPr>
              <a:t>Collect data and recover circuits from experiment to evaluate performance over flight and robustness of the circuits</a:t>
            </a:r>
          </a:p>
        </p:txBody>
      </p:sp>
      <p:pic>
        <p:nvPicPr>
          <p:cNvPr id="11" name="Picture 10" descr="A picture containing text&#10;&#10;Description automatically generated">
            <a:extLst>
              <a:ext uri="{FF2B5EF4-FFF2-40B4-BE49-F238E27FC236}">
                <a16:creationId xmlns:a16="http://schemas.microsoft.com/office/drawing/2014/main" id="{DB908808-CC8F-49C3-AD56-3DC1A490D7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7314" y="3285551"/>
            <a:ext cx="6594260" cy="2695341"/>
          </a:xfrm>
          <a:prstGeom prst="rect">
            <a:avLst/>
          </a:prstGeom>
        </p:spPr>
      </p:pic>
      <p:sp>
        <p:nvSpPr>
          <p:cNvPr id="16" name="TextBox 15">
            <a:extLst>
              <a:ext uri="{FF2B5EF4-FFF2-40B4-BE49-F238E27FC236}">
                <a16:creationId xmlns:a16="http://schemas.microsoft.com/office/drawing/2014/main" id="{5A62FE9E-7647-4C3F-93B9-3B2FC8520FDD}"/>
              </a:ext>
            </a:extLst>
          </p:cNvPr>
          <p:cNvSpPr txBox="1"/>
          <p:nvPr/>
        </p:nvSpPr>
        <p:spPr>
          <a:xfrm>
            <a:off x="6077309" y="5391161"/>
            <a:ext cx="1828238" cy="526939"/>
          </a:xfrm>
          <a:prstGeom prst="rect">
            <a:avLst/>
          </a:prstGeom>
          <a:solidFill>
            <a:schemeClr val="bg1"/>
          </a:solidFill>
        </p:spPr>
        <p:txBody>
          <a:bodyPr wrap="square" rtlCol="0">
            <a:spAutoFit/>
          </a:bodyPr>
          <a:lstStyle/>
          <a:p>
            <a:pPr algn="ctr"/>
            <a:r>
              <a:rPr lang="en-US" sz="1412" dirty="0">
                <a:latin typeface="Calibri" panose="020F0502020204030204" pitchFamily="34" charset="0"/>
                <a:cs typeface="Calibri" panose="020F0502020204030204" pitchFamily="34" charset="0"/>
              </a:rPr>
              <a:t>Thermally connected, directly on door</a:t>
            </a:r>
          </a:p>
        </p:txBody>
      </p:sp>
      <p:sp>
        <p:nvSpPr>
          <p:cNvPr id="17" name="TextBox 16">
            <a:extLst>
              <a:ext uri="{FF2B5EF4-FFF2-40B4-BE49-F238E27FC236}">
                <a16:creationId xmlns:a16="http://schemas.microsoft.com/office/drawing/2014/main" id="{8B973E18-BF89-4E7C-8354-F3F242770EA5}"/>
              </a:ext>
            </a:extLst>
          </p:cNvPr>
          <p:cNvSpPr txBox="1"/>
          <p:nvPr/>
        </p:nvSpPr>
        <p:spPr>
          <a:xfrm rot="20473876">
            <a:off x="8230773" y="4955474"/>
            <a:ext cx="1755574" cy="744243"/>
          </a:xfrm>
          <a:prstGeom prst="rect">
            <a:avLst/>
          </a:prstGeom>
          <a:solidFill>
            <a:schemeClr val="bg1"/>
          </a:solidFill>
        </p:spPr>
        <p:txBody>
          <a:bodyPr wrap="square" rtlCol="0">
            <a:spAutoFit/>
          </a:bodyPr>
          <a:lstStyle/>
          <a:p>
            <a:pPr algn="ctr"/>
            <a:r>
              <a:rPr lang="en-US" sz="1412" dirty="0">
                <a:latin typeface="Calibri" panose="020F0502020204030204" pitchFamily="34" charset="0"/>
                <a:cs typeface="Calibri" panose="020F0502020204030204" pitchFamily="34" charset="0"/>
              </a:rPr>
              <a:t>Thermally connected, swappable</a:t>
            </a:r>
          </a:p>
        </p:txBody>
      </p:sp>
      <p:pic>
        <p:nvPicPr>
          <p:cNvPr id="9" name="Picture 8">
            <a:extLst>
              <a:ext uri="{FF2B5EF4-FFF2-40B4-BE49-F238E27FC236}">
                <a16:creationId xmlns:a16="http://schemas.microsoft.com/office/drawing/2014/main" id="{BBE5BEDB-D123-4235-A7F9-B02396203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6200000">
            <a:off x="906137" y="3289315"/>
            <a:ext cx="2695339" cy="2444951"/>
          </a:xfrm>
          <a:prstGeom prst="rect">
            <a:avLst/>
          </a:prstGeom>
        </p:spPr>
      </p:pic>
      <p:cxnSp>
        <p:nvCxnSpPr>
          <p:cNvPr id="14" name="Straight Arrow Connector 13">
            <a:extLst>
              <a:ext uri="{FF2B5EF4-FFF2-40B4-BE49-F238E27FC236}">
                <a16:creationId xmlns:a16="http://schemas.microsoft.com/office/drawing/2014/main" id="{11DC922E-C4C6-400B-AF5D-53E21E07C620}"/>
              </a:ext>
            </a:extLst>
          </p:cNvPr>
          <p:cNvCxnSpPr>
            <a:cxnSpLocks/>
          </p:cNvCxnSpPr>
          <p:nvPr/>
        </p:nvCxnSpPr>
        <p:spPr bwMode="auto">
          <a:xfrm flipH="1">
            <a:off x="3290594" y="4436873"/>
            <a:ext cx="1581418" cy="9983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5" name="TextBox 14">
            <a:extLst>
              <a:ext uri="{FF2B5EF4-FFF2-40B4-BE49-F238E27FC236}">
                <a16:creationId xmlns:a16="http://schemas.microsoft.com/office/drawing/2014/main" id="{22825E7D-204F-4BDB-BB15-3C29F2A621D0}"/>
              </a:ext>
            </a:extLst>
          </p:cNvPr>
          <p:cNvSpPr txBox="1"/>
          <p:nvPr/>
        </p:nvSpPr>
        <p:spPr>
          <a:xfrm rot="1170210">
            <a:off x="4125436" y="5068726"/>
            <a:ext cx="1670812" cy="526939"/>
          </a:xfrm>
          <a:prstGeom prst="rect">
            <a:avLst/>
          </a:prstGeom>
          <a:solidFill>
            <a:schemeClr val="bg1"/>
          </a:solidFill>
        </p:spPr>
        <p:txBody>
          <a:bodyPr wrap="square" rtlCol="0">
            <a:spAutoFit/>
          </a:bodyPr>
          <a:lstStyle/>
          <a:p>
            <a:pPr algn="ctr"/>
            <a:r>
              <a:rPr lang="en-US" sz="1412" dirty="0">
                <a:latin typeface="Calibri" panose="020F0502020204030204" pitchFamily="34" charset="0"/>
                <a:cs typeface="Calibri" panose="020F0502020204030204" pitchFamily="34" charset="0"/>
              </a:rPr>
              <a:t>Thermally insulated, swappable</a:t>
            </a:r>
          </a:p>
        </p:txBody>
      </p:sp>
      <p:sp>
        <p:nvSpPr>
          <p:cNvPr id="2" name="TextBox 1">
            <a:extLst>
              <a:ext uri="{FF2B5EF4-FFF2-40B4-BE49-F238E27FC236}">
                <a16:creationId xmlns:a16="http://schemas.microsoft.com/office/drawing/2014/main" id="{495C7538-244A-41DB-9A19-090B77B54590}"/>
              </a:ext>
            </a:extLst>
          </p:cNvPr>
          <p:cNvSpPr txBox="1"/>
          <p:nvPr/>
        </p:nvSpPr>
        <p:spPr>
          <a:xfrm>
            <a:off x="3715375" y="5977723"/>
            <a:ext cx="6594260" cy="336695"/>
          </a:xfrm>
          <a:prstGeom prst="rect">
            <a:avLst/>
          </a:prstGeom>
          <a:noFill/>
        </p:spPr>
        <p:txBody>
          <a:bodyPr wrap="square" rtlCol="0">
            <a:spAutoFit/>
          </a:bodyPr>
          <a:lstStyle/>
          <a:p>
            <a:pPr algn="ctr"/>
            <a:r>
              <a:rPr lang="en-US" sz="1588" dirty="0"/>
              <a:t>12 inch x 6 inch curved aluminum door panel</a:t>
            </a:r>
          </a:p>
        </p:txBody>
      </p:sp>
      <p:sp>
        <p:nvSpPr>
          <p:cNvPr id="12" name="Title 1">
            <a:extLst>
              <a:ext uri="{FF2B5EF4-FFF2-40B4-BE49-F238E27FC236}">
                <a16:creationId xmlns:a16="http://schemas.microsoft.com/office/drawing/2014/main" id="{86D01593-2297-40C8-8FCB-2DFD15835FF8}"/>
              </a:ext>
            </a:extLst>
          </p:cNvPr>
          <p:cNvSpPr txBox="1">
            <a:spLocks/>
          </p:cNvSpPr>
          <p:nvPr/>
        </p:nvSpPr>
        <p:spPr>
          <a:xfrm>
            <a:off x="724199" y="183978"/>
            <a:ext cx="9363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solidFill>
              </a:rPr>
              <a:t>PHE Experiment Objective</a:t>
            </a:r>
            <a:endParaRPr lang="en-US" dirty="0"/>
          </a:p>
        </p:txBody>
      </p:sp>
      <p:sp>
        <p:nvSpPr>
          <p:cNvPr id="19" name="Slide Number Placeholder 3">
            <a:extLst>
              <a:ext uri="{FF2B5EF4-FFF2-40B4-BE49-F238E27FC236}">
                <a16:creationId xmlns:a16="http://schemas.microsoft.com/office/drawing/2014/main" id="{2E7287D0-1907-444F-9363-AA67BC287481}"/>
              </a:ext>
            </a:extLst>
          </p:cNvPr>
          <p:cNvSpPr txBox="1">
            <a:spLocks/>
          </p:cNvSpPr>
          <p:nvPr/>
        </p:nvSpPr>
        <p:spPr>
          <a:xfrm>
            <a:off x="10441576" y="6402530"/>
            <a:ext cx="91222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833A4F4-D10C-4439-ADE2-88510B5E3522}" type="slidenum">
              <a:rPr lang="en-US" sz="1200" smtClean="0">
                <a:solidFill>
                  <a:schemeClr val="bg1">
                    <a:lumMod val="50000"/>
                  </a:schemeClr>
                </a:solidFill>
              </a:rPr>
              <a:pPr algn="r"/>
              <a:t>3</a:t>
            </a:fld>
            <a:endParaRPr lang="en-US" sz="1200" dirty="0">
              <a:solidFill>
                <a:schemeClr val="bg1">
                  <a:lumMod val="50000"/>
                </a:schemeClr>
              </a:solidFill>
            </a:endParaRPr>
          </a:p>
        </p:txBody>
      </p:sp>
      <p:sp>
        <p:nvSpPr>
          <p:cNvPr id="21" name="Footer Placeholder 2">
            <a:extLst>
              <a:ext uri="{FF2B5EF4-FFF2-40B4-BE49-F238E27FC236}">
                <a16:creationId xmlns:a16="http://schemas.microsoft.com/office/drawing/2014/main" id="{E51C5130-49D1-4B23-B0D4-8D4694DA46AA}"/>
              </a:ext>
            </a:extLst>
          </p:cNvPr>
          <p:cNvSpPr txBox="1">
            <a:spLocks/>
          </p:cNvSpPr>
          <p:nvPr/>
        </p:nvSpPr>
        <p:spPr>
          <a:xfrm>
            <a:off x="2325189" y="6310170"/>
            <a:ext cx="78290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22" name="TextBox 21">
            <a:extLst>
              <a:ext uri="{FF2B5EF4-FFF2-40B4-BE49-F238E27FC236}">
                <a16:creationId xmlns:a16="http://schemas.microsoft.com/office/drawing/2014/main" id="{01615987-967A-4321-A069-D8714B3F093E}"/>
              </a:ext>
            </a:extLst>
          </p:cNvPr>
          <p:cNvSpPr txBox="1"/>
          <p:nvPr/>
        </p:nvSpPr>
        <p:spPr>
          <a:xfrm>
            <a:off x="1014504" y="2766255"/>
            <a:ext cx="9295131" cy="369332"/>
          </a:xfrm>
          <a:prstGeom prst="rect">
            <a:avLst/>
          </a:prstGeom>
          <a:solidFill>
            <a:schemeClr val="accent6">
              <a:lumMod val="60000"/>
              <a:lumOff val="40000"/>
            </a:schemeClr>
          </a:solidFill>
          <a:ln w="28575">
            <a:solidFill>
              <a:schemeClr val="tx1"/>
            </a:solidFill>
          </a:ln>
        </p:spPr>
        <p:txBody>
          <a:bodyPr wrap="square">
            <a:spAutoFit/>
          </a:bodyPr>
          <a:lstStyle/>
          <a:p>
            <a:pPr>
              <a:spcBef>
                <a:spcPts val="300"/>
              </a:spcBef>
              <a:buClr>
                <a:srgbClr val="000000"/>
              </a:buClr>
            </a:pPr>
            <a:r>
              <a:rPr lang="en-US" b="1" spc="-1" dirty="0">
                <a:uFill>
                  <a:solidFill>
                    <a:srgbClr val="FFFFFF"/>
                  </a:solidFill>
                </a:uFill>
              </a:rPr>
              <a:t>This experiment provides environmental data on the technology that we did not have before!</a:t>
            </a:r>
          </a:p>
        </p:txBody>
      </p:sp>
    </p:spTree>
    <p:extLst>
      <p:ext uri="{BB962C8B-B14F-4D97-AF65-F5344CB8AC3E}">
        <p14:creationId xmlns:p14="http://schemas.microsoft.com/office/powerpoint/2010/main" val="9878764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13F20-4BC2-41D4-8C22-9653319436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6200000">
            <a:off x="4423377" y="1847078"/>
            <a:ext cx="4008085" cy="3635747"/>
          </a:xfrm>
          <a:prstGeom prst="rect">
            <a:avLst/>
          </a:prstGeom>
        </p:spPr>
      </p:pic>
      <p:sp>
        <p:nvSpPr>
          <p:cNvPr id="5" name="TextBox 4">
            <a:extLst>
              <a:ext uri="{FF2B5EF4-FFF2-40B4-BE49-F238E27FC236}">
                <a16:creationId xmlns:a16="http://schemas.microsoft.com/office/drawing/2014/main" id="{D6BD10CD-5F16-48E4-AB07-A6888ADB3737}"/>
              </a:ext>
            </a:extLst>
          </p:cNvPr>
          <p:cNvSpPr txBox="1"/>
          <p:nvPr/>
        </p:nvSpPr>
        <p:spPr>
          <a:xfrm>
            <a:off x="8478589" y="3339071"/>
            <a:ext cx="1759459" cy="336695"/>
          </a:xfrm>
          <a:prstGeom prst="rect">
            <a:avLst/>
          </a:prstGeom>
          <a:noFill/>
        </p:spPr>
        <p:txBody>
          <a:bodyPr wrap="square" rtlCol="0">
            <a:spAutoFit/>
          </a:bodyPr>
          <a:lstStyle/>
          <a:p>
            <a:r>
              <a:rPr lang="en-US" sz="1588" dirty="0"/>
              <a:t>Accelerometer</a:t>
            </a:r>
          </a:p>
        </p:txBody>
      </p:sp>
      <p:sp>
        <p:nvSpPr>
          <p:cNvPr id="6" name="TextBox 5">
            <a:extLst>
              <a:ext uri="{FF2B5EF4-FFF2-40B4-BE49-F238E27FC236}">
                <a16:creationId xmlns:a16="http://schemas.microsoft.com/office/drawing/2014/main" id="{3C78BCE7-BF74-46AE-BF13-22CB42FE23BE}"/>
              </a:ext>
            </a:extLst>
          </p:cNvPr>
          <p:cNvSpPr txBox="1"/>
          <p:nvPr/>
        </p:nvSpPr>
        <p:spPr>
          <a:xfrm>
            <a:off x="8478588" y="4620592"/>
            <a:ext cx="1759459" cy="825419"/>
          </a:xfrm>
          <a:prstGeom prst="rect">
            <a:avLst/>
          </a:prstGeom>
          <a:noFill/>
        </p:spPr>
        <p:txBody>
          <a:bodyPr wrap="square" rtlCol="0">
            <a:spAutoFit/>
          </a:bodyPr>
          <a:lstStyle/>
          <a:p>
            <a:r>
              <a:rPr lang="en-US" sz="1588" dirty="0"/>
              <a:t>Syringe Printed Temperature and Humidity Sensors</a:t>
            </a:r>
          </a:p>
        </p:txBody>
      </p:sp>
      <p:sp>
        <p:nvSpPr>
          <p:cNvPr id="7" name="TextBox 6">
            <a:extLst>
              <a:ext uri="{FF2B5EF4-FFF2-40B4-BE49-F238E27FC236}">
                <a16:creationId xmlns:a16="http://schemas.microsoft.com/office/drawing/2014/main" id="{B921B3CF-2117-471C-BED9-4A94CF3B4B3C}"/>
              </a:ext>
            </a:extLst>
          </p:cNvPr>
          <p:cNvSpPr txBox="1"/>
          <p:nvPr/>
        </p:nvSpPr>
        <p:spPr>
          <a:xfrm>
            <a:off x="8420442" y="2453849"/>
            <a:ext cx="1700957" cy="581057"/>
          </a:xfrm>
          <a:prstGeom prst="rect">
            <a:avLst/>
          </a:prstGeom>
          <a:noFill/>
        </p:spPr>
        <p:txBody>
          <a:bodyPr wrap="square" rtlCol="0">
            <a:spAutoFit/>
          </a:bodyPr>
          <a:lstStyle/>
          <a:p>
            <a:r>
              <a:rPr lang="en-US" sz="1588" dirty="0"/>
              <a:t>Voltage Regulators</a:t>
            </a:r>
          </a:p>
        </p:txBody>
      </p:sp>
      <p:sp>
        <p:nvSpPr>
          <p:cNvPr id="8" name="TextBox 7">
            <a:extLst>
              <a:ext uri="{FF2B5EF4-FFF2-40B4-BE49-F238E27FC236}">
                <a16:creationId xmlns:a16="http://schemas.microsoft.com/office/drawing/2014/main" id="{87C646FB-1356-4F5E-A6A0-8F8523B87223}"/>
              </a:ext>
            </a:extLst>
          </p:cNvPr>
          <p:cNvSpPr txBox="1"/>
          <p:nvPr/>
        </p:nvSpPr>
        <p:spPr>
          <a:xfrm>
            <a:off x="5576941" y="5771117"/>
            <a:ext cx="2181604" cy="581057"/>
          </a:xfrm>
          <a:prstGeom prst="rect">
            <a:avLst/>
          </a:prstGeom>
          <a:noFill/>
        </p:spPr>
        <p:txBody>
          <a:bodyPr wrap="square" rtlCol="0">
            <a:spAutoFit/>
          </a:bodyPr>
          <a:lstStyle/>
          <a:p>
            <a:r>
              <a:rPr lang="en-US" sz="1588" dirty="0"/>
              <a:t>Microcontroller bare die, unencapsulated</a:t>
            </a:r>
          </a:p>
        </p:txBody>
      </p:sp>
      <p:cxnSp>
        <p:nvCxnSpPr>
          <p:cNvPr id="10" name="Straight Arrow Connector 9">
            <a:extLst>
              <a:ext uri="{FF2B5EF4-FFF2-40B4-BE49-F238E27FC236}">
                <a16:creationId xmlns:a16="http://schemas.microsoft.com/office/drawing/2014/main" id="{C9AE3053-CA36-47FA-B989-BAE08BA474A3}"/>
              </a:ext>
            </a:extLst>
          </p:cNvPr>
          <p:cNvCxnSpPr>
            <a:cxnSpLocks/>
          </p:cNvCxnSpPr>
          <p:nvPr/>
        </p:nvCxnSpPr>
        <p:spPr>
          <a:xfrm flipH="1" flipV="1">
            <a:off x="7632883" y="4643497"/>
            <a:ext cx="845705" cy="4073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F80B88-26C9-4C1B-8FED-7ED5AA0BB783}"/>
              </a:ext>
            </a:extLst>
          </p:cNvPr>
          <p:cNvCxnSpPr>
            <a:cxnSpLocks/>
          </p:cNvCxnSpPr>
          <p:nvPr/>
        </p:nvCxnSpPr>
        <p:spPr>
          <a:xfrm flipH="1">
            <a:off x="7603720" y="5050848"/>
            <a:ext cx="8748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DAB94D-B546-4571-A760-0664FC6F6C7E}"/>
              </a:ext>
            </a:extLst>
          </p:cNvPr>
          <p:cNvCxnSpPr>
            <a:cxnSpLocks/>
          </p:cNvCxnSpPr>
          <p:nvPr/>
        </p:nvCxnSpPr>
        <p:spPr>
          <a:xfrm flipH="1">
            <a:off x="7632883" y="5050848"/>
            <a:ext cx="845705" cy="3184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955D92-0ABE-47DF-AAED-F50F4A4C4449}"/>
              </a:ext>
            </a:extLst>
          </p:cNvPr>
          <p:cNvCxnSpPr>
            <a:cxnSpLocks/>
          </p:cNvCxnSpPr>
          <p:nvPr/>
        </p:nvCxnSpPr>
        <p:spPr>
          <a:xfrm flipH="1" flipV="1">
            <a:off x="6203861" y="4594892"/>
            <a:ext cx="77835" cy="11762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096914A-1165-4BC8-986E-D0D2DD2C7EB1}"/>
              </a:ext>
            </a:extLst>
          </p:cNvPr>
          <p:cNvCxnSpPr>
            <a:cxnSpLocks/>
            <a:stCxn id="5" idx="1"/>
          </p:cNvCxnSpPr>
          <p:nvPr/>
        </p:nvCxnSpPr>
        <p:spPr>
          <a:xfrm flipH="1">
            <a:off x="7540466" y="3507419"/>
            <a:ext cx="938123" cy="675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1E0FF9-1C7C-4E20-B186-E2C8D741908D}"/>
              </a:ext>
            </a:extLst>
          </p:cNvPr>
          <p:cNvCxnSpPr>
            <a:cxnSpLocks/>
            <a:stCxn id="7" idx="1"/>
          </p:cNvCxnSpPr>
          <p:nvPr/>
        </p:nvCxnSpPr>
        <p:spPr>
          <a:xfrm flipH="1">
            <a:off x="7482319" y="2744378"/>
            <a:ext cx="938123" cy="1868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DF0D09-024A-4A3B-935F-A57E28797580}"/>
              </a:ext>
            </a:extLst>
          </p:cNvPr>
          <p:cNvCxnSpPr>
            <a:cxnSpLocks/>
            <a:stCxn id="7" idx="1"/>
          </p:cNvCxnSpPr>
          <p:nvPr/>
        </p:nvCxnSpPr>
        <p:spPr>
          <a:xfrm flipH="1">
            <a:off x="6626676" y="2744378"/>
            <a:ext cx="1793766" cy="59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6D7CD40-F21C-47E3-868E-28A07DAF917F}"/>
              </a:ext>
            </a:extLst>
          </p:cNvPr>
          <p:cNvSpPr txBox="1"/>
          <p:nvPr/>
        </p:nvSpPr>
        <p:spPr>
          <a:xfrm>
            <a:off x="8535193" y="3714506"/>
            <a:ext cx="1700957" cy="825419"/>
          </a:xfrm>
          <a:prstGeom prst="rect">
            <a:avLst/>
          </a:prstGeom>
          <a:noFill/>
        </p:spPr>
        <p:txBody>
          <a:bodyPr wrap="square" rtlCol="0">
            <a:spAutoFit/>
          </a:bodyPr>
          <a:lstStyle/>
          <a:p>
            <a:r>
              <a:rPr lang="en-US" sz="1588" dirty="0"/>
              <a:t>Passive Components (circled)</a:t>
            </a:r>
          </a:p>
        </p:txBody>
      </p:sp>
      <p:sp>
        <p:nvSpPr>
          <p:cNvPr id="25" name="Oval 24">
            <a:extLst>
              <a:ext uri="{FF2B5EF4-FFF2-40B4-BE49-F238E27FC236}">
                <a16:creationId xmlns:a16="http://schemas.microsoft.com/office/drawing/2014/main" id="{61423E53-AB32-4DC4-9255-8DF0C6B4E1A2}"/>
              </a:ext>
            </a:extLst>
          </p:cNvPr>
          <p:cNvSpPr/>
          <p:nvPr/>
        </p:nvSpPr>
        <p:spPr>
          <a:xfrm>
            <a:off x="5338782" y="3099090"/>
            <a:ext cx="442226" cy="8058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6" name="Oval 25">
            <a:extLst>
              <a:ext uri="{FF2B5EF4-FFF2-40B4-BE49-F238E27FC236}">
                <a16:creationId xmlns:a16="http://schemas.microsoft.com/office/drawing/2014/main" id="{C8D1C3DC-2695-4741-BCEA-62BDDB1EE32A}"/>
              </a:ext>
            </a:extLst>
          </p:cNvPr>
          <p:cNvSpPr/>
          <p:nvPr/>
        </p:nvSpPr>
        <p:spPr>
          <a:xfrm>
            <a:off x="5535523" y="4620592"/>
            <a:ext cx="442226" cy="8058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7" name="Oval 26">
            <a:extLst>
              <a:ext uri="{FF2B5EF4-FFF2-40B4-BE49-F238E27FC236}">
                <a16:creationId xmlns:a16="http://schemas.microsoft.com/office/drawing/2014/main" id="{79F75D98-687F-4C77-9CF4-B686C5C3584E}"/>
              </a:ext>
            </a:extLst>
          </p:cNvPr>
          <p:cNvSpPr/>
          <p:nvPr/>
        </p:nvSpPr>
        <p:spPr>
          <a:xfrm>
            <a:off x="4609546" y="4657854"/>
            <a:ext cx="699864" cy="3929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8" name="Oval 27">
            <a:extLst>
              <a:ext uri="{FF2B5EF4-FFF2-40B4-BE49-F238E27FC236}">
                <a16:creationId xmlns:a16="http://schemas.microsoft.com/office/drawing/2014/main" id="{562641DC-A86D-4E6B-A3B7-D0AD8C50DA59}"/>
              </a:ext>
            </a:extLst>
          </p:cNvPr>
          <p:cNvSpPr/>
          <p:nvPr/>
        </p:nvSpPr>
        <p:spPr>
          <a:xfrm rot="5400000">
            <a:off x="5263115" y="4049169"/>
            <a:ext cx="471218" cy="3929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9" name="Oval 28">
            <a:extLst>
              <a:ext uri="{FF2B5EF4-FFF2-40B4-BE49-F238E27FC236}">
                <a16:creationId xmlns:a16="http://schemas.microsoft.com/office/drawing/2014/main" id="{AF84BD49-5F95-4EC6-8D22-42203682F09B}"/>
              </a:ext>
            </a:extLst>
          </p:cNvPr>
          <p:cNvSpPr/>
          <p:nvPr/>
        </p:nvSpPr>
        <p:spPr>
          <a:xfrm rot="5400000">
            <a:off x="6215042" y="3221470"/>
            <a:ext cx="381221" cy="32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0" name="TextBox 29">
            <a:extLst>
              <a:ext uri="{FF2B5EF4-FFF2-40B4-BE49-F238E27FC236}">
                <a16:creationId xmlns:a16="http://schemas.microsoft.com/office/drawing/2014/main" id="{F74E41CA-3B12-431D-8643-4C2E92B6C73A}"/>
              </a:ext>
            </a:extLst>
          </p:cNvPr>
          <p:cNvSpPr txBox="1"/>
          <p:nvPr/>
        </p:nvSpPr>
        <p:spPr>
          <a:xfrm>
            <a:off x="300460" y="1536174"/>
            <a:ext cx="3877218" cy="4524315"/>
          </a:xfrm>
          <a:prstGeom prst="rect">
            <a:avLst/>
          </a:prstGeom>
          <a:noFill/>
        </p:spPr>
        <p:txBody>
          <a:bodyPr wrap="square" rtlCol="0">
            <a:spAutoFit/>
          </a:bodyPr>
          <a:lstStyle/>
          <a:p>
            <a:pPr marL="252146" indent="-252146">
              <a:buFont typeface="Arial" panose="020B0604020202020204" pitchFamily="34" charset="0"/>
              <a:buChar char="•"/>
            </a:pPr>
            <a:r>
              <a:rPr lang="en-US" sz="2400" dirty="0"/>
              <a:t>Cavities were milled out of or printed with the substrate </a:t>
            </a:r>
          </a:p>
          <a:p>
            <a:pPr marL="252146" indent="-252146">
              <a:buFont typeface="Arial" panose="020B0604020202020204" pitchFamily="34" charset="0"/>
              <a:buChar char="•"/>
            </a:pPr>
            <a:r>
              <a:rPr lang="en-US" sz="2400" dirty="0"/>
              <a:t>Components were placed upside down in the cavities</a:t>
            </a:r>
          </a:p>
          <a:p>
            <a:pPr marL="252146" indent="-252146">
              <a:buFont typeface="Arial" panose="020B0604020202020204" pitchFamily="34" charset="0"/>
              <a:buChar char="•"/>
            </a:pPr>
            <a:r>
              <a:rPr lang="en-US" sz="2400" dirty="0"/>
              <a:t>Insulating “moats” were added around the components</a:t>
            </a:r>
          </a:p>
          <a:p>
            <a:pPr marL="252146" indent="-252146">
              <a:buFont typeface="Arial" panose="020B0604020202020204" pitchFamily="34" charset="0"/>
              <a:buChar char="•"/>
            </a:pPr>
            <a:r>
              <a:rPr lang="en-US" sz="2400" dirty="0"/>
              <a:t>Traces were printed to the pads on the components to complete the circuit – multiple layers</a:t>
            </a:r>
          </a:p>
        </p:txBody>
      </p:sp>
      <p:pic>
        <p:nvPicPr>
          <p:cNvPr id="34" name="Picture 33" descr="A map of a city&#10;&#10;Description automatically generated with low confidence">
            <a:extLst>
              <a:ext uri="{FF2B5EF4-FFF2-40B4-BE49-F238E27FC236}">
                <a16:creationId xmlns:a16="http://schemas.microsoft.com/office/drawing/2014/main" id="{AC4D66DB-5A9B-4158-A793-692D3ABE6B10}"/>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7989644" y="5309423"/>
            <a:ext cx="255650" cy="359571"/>
          </a:xfrm>
          <a:prstGeom prst="rect">
            <a:avLst/>
          </a:prstGeom>
        </p:spPr>
      </p:pic>
      <p:sp>
        <p:nvSpPr>
          <p:cNvPr id="31" name="Title 1">
            <a:extLst>
              <a:ext uri="{FF2B5EF4-FFF2-40B4-BE49-F238E27FC236}">
                <a16:creationId xmlns:a16="http://schemas.microsoft.com/office/drawing/2014/main" id="{83AE1866-858B-4A88-9B76-E5BAD1A57B3E}"/>
              </a:ext>
            </a:extLst>
          </p:cNvPr>
          <p:cNvSpPr txBox="1">
            <a:spLocks/>
          </p:cNvSpPr>
          <p:nvPr/>
        </p:nvSpPr>
        <p:spPr>
          <a:xfrm>
            <a:off x="724199" y="183978"/>
            <a:ext cx="9363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solidFill>
              </a:rPr>
              <a:t>PHE Circuit Details</a:t>
            </a:r>
            <a:endParaRPr lang="en-US" dirty="0"/>
          </a:p>
        </p:txBody>
      </p:sp>
      <p:sp>
        <p:nvSpPr>
          <p:cNvPr id="33" name="Footer Placeholder 2">
            <a:extLst>
              <a:ext uri="{FF2B5EF4-FFF2-40B4-BE49-F238E27FC236}">
                <a16:creationId xmlns:a16="http://schemas.microsoft.com/office/drawing/2014/main" id="{E9043DC0-8EAE-4679-AB5A-9155356E3843}"/>
              </a:ext>
            </a:extLst>
          </p:cNvPr>
          <p:cNvSpPr txBox="1">
            <a:spLocks/>
          </p:cNvSpPr>
          <p:nvPr/>
        </p:nvSpPr>
        <p:spPr>
          <a:xfrm>
            <a:off x="2325189" y="6310170"/>
            <a:ext cx="78290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35" name="Slide Number Placeholder 3">
            <a:extLst>
              <a:ext uri="{FF2B5EF4-FFF2-40B4-BE49-F238E27FC236}">
                <a16:creationId xmlns:a16="http://schemas.microsoft.com/office/drawing/2014/main" id="{B136F1C9-D794-4E86-A6E8-03D650AE5D3A}"/>
              </a:ext>
            </a:extLst>
          </p:cNvPr>
          <p:cNvSpPr txBox="1">
            <a:spLocks/>
          </p:cNvSpPr>
          <p:nvPr/>
        </p:nvSpPr>
        <p:spPr>
          <a:xfrm>
            <a:off x="10441576" y="6402530"/>
            <a:ext cx="91222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833A4F4-D10C-4439-ADE2-88510B5E3522}" type="slidenum">
              <a:rPr lang="en-US" sz="1200" smtClean="0">
                <a:solidFill>
                  <a:schemeClr val="bg1">
                    <a:lumMod val="50000"/>
                  </a:schemeClr>
                </a:solidFill>
              </a:rPr>
              <a:pPr algn="r"/>
              <a:t>4</a:t>
            </a:fld>
            <a:endParaRPr lang="en-US" sz="1200" dirty="0">
              <a:solidFill>
                <a:schemeClr val="bg1">
                  <a:lumMod val="50000"/>
                </a:schemeClr>
              </a:solidFill>
            </a:endParaRPr>
          </a:p>
        </p:txBody>
      </p:sp>
    </p:spTree>
    <p:extLst>
      <p:ext uri="{BB962C8B-B14F-4D97-AF65-F5344CB8AC3E}">
        <p14:creationId xmlns:p14="http://schemas.microsoft.com/office/powerpoint/2010/main" val="6086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D6C91C-04BB-4351-B4EB-6FA60BE0FACD}"/>
              </a:ext>
            </a:extLst>
          </p:cNvPr>
          <p:cNvSpPr>
            <a:spLocks noGrp="1"/>
          </p:cNvSpPr>
          <p:nvPr>
            <p:ph idx="1"/>
          </p:nvPr>
        </p:nvSpPr>
        <p:spPr>
          <a:xfrm>
            <a:off x="838200" y="1828487"/>
            <a:ext cx="5581073" cy="4351338"/>
          </a:xfrm>
        </p:spPr>
        <p:txBody>
          <a:bodyPr/>
          <a:lstStyle/>
          <a:p>
            <a:r>
              <a:rPr lang="en-US" dirty="0"/>
              <a:t>Suborbital Technology Experiment Carrier 9 (SubTEC-9)</a:t>
            </a:r>
          </a:p>
          <a:p>
            <a:r>
              <a:rPr lang="en-US" dirty="0"/>
              <a:t>14 Experiments on board</a:t>
            </a:r>
          </a:p>
          <a:p>
            <a:r>
              <a:rPr lang="en-US" dirty="0"/>
              <a:t>20 ft long payload, Terrier-Improved Malemute Vehicle</a:t>
            </a:r>
          </a:p>
          <a:p>
            <a:r>
              <a:rPr lang="en-US" dirty="0"/>
              <a:t>181.5km altitude</a:t>
            </a:r>
          </a:p>
          <a:p>
            <a:r>
              <a:rPr lang="en-US" dirty="0"/>
              <a:t>Launched from Wallops Island, VA April 25, 2023</a:t>
            </a:r>
          </a:p>
          <a:p>
            <a:r>
              <a:rPr lang="en-US" dirty="0"/>
              <a:t>12 minute flight</a:t>
            </a:r>
          </a:p>
        </p:txBody>
      </p:sp>
      <p:sp>
        <p:nvSpPr>
          <p:cNvPr id="4" name="Title 1">
            <a:extLst>
              <a:ext uri="{FF2B5EF4-FFF2-40B4-BE49-F238E27FC236}">
                <a16:creationId xmlns:a16="http://schemas.microsoft.com/office/drawing/2014/main" id="{5C716FA9-94DE-48DE-BD5C-8C306D1D0D54}"/>
              </a:ext>
            </a:extLst>
          </p:cNvPr>
          <p:cNvSpPr txBox="1">
            <a:spLocks/>
          </p:cNvSpPr>
          <p:nvPr/>
        </p:nvSpPr>
        <p:spPr>
          <a:xfrm>
            <a:off x="724199" y="183978"/>
            <a:ext cx="9363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solidFill>
              </a:rPr>
              <a:t>Rocket and Flight Details</a:t>
            </a:r>
            <a:endParaRPr lang="en-US" dirty="0"/>
          </a:p>
        </p:txBody>
      </p:sp>
      <p:sp>
        <p:nvSpPr>
          <p:cNvPr id="5" name="Footer Placeholder 2">
            <a:extLst>
              <a:ext uri="{FF2B5EF4-FFF2-40B4-BE49-F238E27FC236}">
                <a16:creationId xmlns:a16="http://schemas.microsoft.com/office/drawing/2014/main" id="{A95BD35D-79F6-4A1D-A60A-FBBC14C96A0E}"/>
              </a:ext>
            </a:extLst>
          </p:cNvPr>
          <p:cNvSpPr txBox="1">
            <a:spLocks/>
          </p:cNvSpPr>
          <p:nvPr/>
        </p:nvSpPr>
        <p:spPr>
          <a:xfrm>
            <a:off x="2325189" y="6310170"/>
            <a:ext cx="78290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8" name="TextBox 7">
            <a:extLst>
              <a:ext uri="{FF2B5EF4-FFF2-40B4-BE49-F238E27FC236}">
                <a16:creationId xmlns:a16="http://schemas.microsoft.com/office/drawing/2014/main" id="{BCABA6C3-EB00-4625-BA9B-891843BC93EA}"/>
              </a:ext>
            </a:extLst>
          </p:cNvPr>
          <p:cNvSpPr txBox="1"/>
          <p:nvPr/>
        </p:nvSpPr>
        <p:spPr>
          <a:xfrm>
            <a:off x="7299037" y="5680147"/>
            <a:ext cx="4054763" cy="369332"/>
          </a:xfrm>
          <a:prstGeom prst="rect">
            <a:avLst/>
          </a:prstGeom>
          <a:noFill/>
        </p:spPr>
        <p:txBody>
          <a:bodyPr wrap="square" rtlCol="0">
            <a:spAutoFit/>
          </a:bodyPr>
          <a:lstStyle/>
          <a:p>
            <a:r>
              <a:rPr lang="en-US" dirty="0"/>
              <a:t>Sub-TEC 9 Launch [</a:t>
            </a:r>
            <a:r>
              <a:rPr lang="en-US" dirty="0" err="1"/>
              <a:t>Youtube</a:t>
            </a:r>
            <a:r>
              <a:rPr lang="en-US" dirty="0"/>
              <a:t>]</a:t>
            </a:r>
          </a:p>
        </p:txBody>
      </p:sp>
      <p:pic>
        <p:nvPicPr>
          <p:cNvPr id="3" name="3secondclip">
            <a:hlinkClick r:id="" action="ppaction://media"/>
            <a:extLst>
              <a:ext uri="{FF2B5EF4-FFF2-40B4-BE49-F238E27FC236}">
                <a16:creationId xmlns:a16="http://schemas.microsoft.com/office/drawing/2014/main" id="{D3C8701A-C265-46DC-922B-DF4641CE02E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69890" y="1976019"/>
            <a:ext cx="5774791" cy="3443437"/>
          </a:xfrm>
          <a:prstGeom prst="rect">
            <a:avLst/>
          </a:prstGeom>
        </p:spPr>
      </p:pic>
    </p:spTree>
    <p:extLst>
      <p:ext uri="{BB962C8B-B14F-4D97-AF65-F5344CB8AC3E}">
        <p14:creationId xmlns:p14="http://schemas.microsoft.com/office/powerpoint/2010/main" val="10760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18F4176D-95C9-484A-B587-D496C6B3ED4B}"/>
              </a:ext>
            </a:extLst>
          </p:cNvPr>
          <p:cNvSpPr txBox="1">
            <a:spLocks/>
          </p:cNvSpPr>
          <p:nvPr/>
        </p:nvSpPr>
        <p:spPr>
          <a:xfrm>
            <a:off x="2325189" y="6310170"/>
            <a:ext cx="78290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pic>
        <p:nvPicPr>
          <p:cNvPr id="11" name="Picture 10" descr="A picture containing text&#10;&#10;Description automatically generated">
            <a:extLst>
              <a:ext uri="{FF2B5EF4-FFF2-40B4-BE49-F238E27FC236}">
                <a16:creationId xmlns:a16="http://schemas.microsoft.com/office/drawing/2014/main" id="{DB908808-CC8F-49C3-AD56-3DC1A490D7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23855" y="2929488"/>
            <a:ext cx="7898990" cy="3228637"/>
          </a:xfrm>
          <a:prstGeom prst="rect">
            <a:avLst/>
          </a:prstGeom>
        </p:spPr>
      </p:pic>
      <p:sp>
        <p:nvSpPr>
          <p:cNvPr id="16" name="TextBox 15">
            <a:extLst>
              <a:ext uri="{FF2B5EF4-FFF2-40B4-BE49-F238E27FC236}">
                <a16:creationId xmlns:a16="http://schemas.microsoft.com/office/drawing/2014/main" id="{5A62FE9E-7647-4C3F-93B9-3B2FC8520FDD}"/>
              </a:ext>
            </a:extLst>
          </p:cNvPr>
          <p:cNvSpPr txBox="1"/>
          <p:nvPr/>
        </p:nvSpPr>
        <p:spPr>
          <a:xfrm>
            <a:off x="4682836" y="5399084"/>
            <a:ext cx="2115469" cy="744243"/>
          </a:xfrm>
          <a:prstGeom prst="rect">
            <a:avLst/>
          </a:prstGeom>
          <a:solidFill>
            <a:schemeClr val="bg1"/>
          </a:solidFill>
        </p:spPr>
        <p:txBody>
          <a:bodyPr wrap="square" rtlCol="0">
            <a:spAutoFit/>
          </a:bodyPr>
          <a:lstStyle/>
          <a:p>
            <a:pPr algn="ctr"/>
            <a:r>
              <a:rPr lang="en-US" sz="1412" dirty="0">
                <a:latin typeface="Calibri" panose="020F0502020204030204" pitchFamily="34" charset="0"/>
                <a:cs typeface="Calibri" panose="020F0502020204030204" pitchFamily="34" charset="0"/>
              </a:rPr>
              <a:t>Thermally connected, directly on door</a:t>
            </a:r>
          </a:p>
          <a:p>
            <a:pPr algn="ctr"/>
            <a:r>
              <a:rPr lang="en-US" sz="1412" dirty="0">
                <a:latin typeface="Calibri" panose="020F0502020204030204" pitchFamily="34" charset="0"/>
                <a:cs typeface="Calibri" panose="020F0502020204030204" pitchFamily="34" charset="0"/>
              </a:rPr>
              <a:t>Survived the entire flight</a:t>
            </a:r>
          </a:p>
        </p:txBody>
      </p:sp>
      <p:sp>
        <p:nvSpPr>
          <p:cNvPr id="17" name="TextBox 16">
            <a:extLst>
              <a:ext uri="{FF2B5EF4-FFF2-40B4-BE49-F238E27FC236}">
                <a16:creationId xmlns:a16="http://schemas.microsoft.com/office/drawing/2014/main" id="{8B973E18-BF89-4E7C-8354-F3F242770EA5}"/>
              </a:ext>
            </a:extLst>
          </p:cNvPr>
          <p:cNvSpPr txBox="1"/>
          <p:nvPr/>
        </p:nvSpPr>
        <p:spPr>
          <a:xfrm rot="20473876">
            <a:off x="7001360" y="4897109"/>
            <a:ext cx="2609763" cy="526939"/>
          </a:xfrm>
          <a:prstGeom prst="rect">
            <a:avLst/>
          </a:prstGeom>
          <a:solidFill>
            <a:schemeClr val="bg1"/>
          </a:solidFill>
        </p:spPr>
        <p:txBody>
          <a:bodyPr wrap="square" rtlCol="0">
            <a:spAutoFit/>
          </a:bodyPr>
          <a:lstStyle/>
          <a:p>
            <a:pPr algn="ctr"/>
            <a:r>
              <a:rPr lang="en-US" sz="1412" dirty="0">
                <a:latin typeface="Calibri" panose="020F0502020204030204" pitchFamily="34" charset="0"/>
                <a:cs typeface="Calibri" panose="020F0502020204030204" pitchFamily="34" charset="0"/>
              </a:rPr>
              <a:t>Thermally connected, swappable</a:t>
            </a:r>
          </a:p>
          <a:p>
            <a:pPr algn="ctr"/>
            <a:r>
              <a:rPr lang="en-US" sz="1412" dirty="0">
                <a:latin typeface="Calibri" panose="020F0502020204030204" pitchFamily="34" charset="0"/>
                <a:cs typeface="Calibri" panose="020F0502020204030204" pitchFamily="34" charset="0"/>
              </a:rPr>
              <a:t>Did not work since integration</a:t>
            </a:r>
          </a:p>
        </p:txBody>
      </p:sp>
      <p:sp>
        <p:nvSpPr>
          <p:cNvPr id="15" name="TextBox 14">
            <a:extLst>
              <a:ext uri="{FF2B5EF4-FFF2-40B4-BE49-F238E27FC236}">
                <a16:creationId xmlns:a16="http://schemas.microsoft.com/office/drawing/2014/main" id="{22825E7D-204F-4BDB-BB15-3C29F2A621D0}"/>
              </a:ext>
            </a:extLst>
          </p:cNvPr>
          <p:cNvSpPr txBox="1"/>
          <p:nvPr/>
        </p:nvSpPr>
        <p:spPr>
          <a:xfrm rot="1170210">
            <a:off x="2641798" y="4823126"/>
            <a:ext cx="1670812" cy="744243"/>
          </a:xfrm>
          <a:prstGeom prst="rect">
            <a:avLst/>
          </a:prstGeom>
          <a:solidFill>
            <a:schemeClr val="bg1"/>
          </a:solidFill>
        </p:spPr>
        <p:txBody>
          <a:bodyPr wrap="square" rtlCol="0">
            <a:spAutoFit/>
          </a:bodyPr>
          <a:lstStyle/>
          <a:p>
            <a:pPr algn="ctr"/>
            <a:r>
              <a:rPr lang="en-US" sz="1412" dirty="0">
                <a:latin typeface="Calibri" panose="020F0502020204030204" pitchFamily="34" charset="0"/>
                <a:cs typeface="Calibri" panose="020F0502020204030204" pitchFamily="34" charset="0"/>
              </a:rPr>
              <a:t>Thermally insulated, swappable</a:t>
            </a:r>
          </a:p>
          <a:p>
            <a:pPr algn="ctr"/>
            <a:r>
              <a:rPr lang="en-US" sz="1412" dirty="0">
                <a:latin typeface="Calibri" panose="020F0502020204030204" pitchFamily="34" charset="0"/>
                <a:cs typeface="Calibri" panose="020F0502020204030204" pitchFamily="34" charset="0"/>
              </a:rPr>
              <a:t>Survived until T+47s</a:t>
            </a:r>
          </a:p>
        </p:txBody>
      </p:sp>
      <p:sp>
        <p:nvSpPr>
          <p:cNvPr id="12" name="Title 1">
            <a:extLst>
              <a:ext uri="{FF2B5EF4-FFF2-40B4-BE49-F238E27FC236}">
                <a16:creationId xmlns:a16="http://schemas.microsoft.com/office/drawing/2014/main" id="{78D8308C-030E-4E83-B300-D32C5C8BC0BA}"/>
              </a:ext>
            </a:extLst>
          </p:cNvPr>
          <p:cNvSpPr txBox="1">
            <a:spLocks/>
          </p:cNvSpPr>
          <p:nvPr/>
        </p:nvSpPr>
        <p:spPr>
          <a:xfrm>
            <a:off x="724199" y="183978"/>
            <a:ext cx="9363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solidFill>
              </a:rPr>
              <a:t>Post-Flight Analysis: </a:t>
            </a:r>
          </a:p>
          <a:p>
            <a:r>
              <a:rPr lang="en-US" dirty="0">
                <a:solidFill>
                  <a:schemeClr val="tx1"/>
                </a:solidFill>
              </a:rPr>
              <a:t>Flight Data</a:t>
            </a:r>
            <a:endParaRPr lang="en-US" dirty="0"/>
          </a:p>
        </p:txBody>
      </p:sp>
      <p:sp>
        <p:nvSpPr>
          <p:cNvPr id="18" name="Slide Number Placeholder 3">
            <a:extLst>
              <a:ext uri="{FF2B5EF4-FFF2-40B4-BE49-F238E27FC236}">
                <a16:creationId xmlns:a16="http://schemas.microsoft.com/office/drawing/2014/main" id="{CB798CAE-E6D8-45AE-B71A-80251B32F370}"/>
              </a:ext>
            </a:extLst>
          </p:cNvPr>
          <p:cNvSpPr txBox="1">
            <a:spLocks/>
          </p:cNvSpPr>
          <p:nvPr/>
        </p:nvSpPr>
        <p:spPr>
          <a:xfrm>
            <a:off x="10441576" y="6402530"/>
            <a:ext cx="91222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833A4F4-D10C-4439-ADE2-88510B5E3522}" type="slidenum">
              <a:rPr lang="en-US" sz="1200" smtClean="0">
                <a:solidFill>
                  <a:schemeClr val="bg1">
                    <a:lumMod val="50000"/>
                  </a:schemeClr>
                </a:solidFill>
              </a:rPr>
              <a:pPr algn="r"/>
              <a:t>6</a:t>
            </a:fld>
            <a:endParaRPr lang="en-US" sz="1200" dirty="0">
              <a:solidFill>
                <a:schemeClr val="bg1">
                  <a:lumMod val="50000"/>
                </a:schemeClr>
              </a:solidFill>
            </a:endParaRPr>
          </a:p>
        </p:txBody>
      </p:sp>
      <p:sp>
        <p:nvSpPr>
          <p:cNvPr id="6" name="TextShape 2">
            <a:extLst>
              <a:ext uri="{FF2B5EF4-FFF2-40B4-BE49-F238E27FC236}">
                <a16:creationId xmlns:a16="http://schemas.microsoft.com/office/drawing/2014/main" id="{DB8E1588-2879-4147-9F03-B08EE3F7CEA4}"/>
              </a:ext>
            </a:extLst>
          </p:cNvPr>
          <p:cNvSpPr txBox="1"/>
          <p:nvPr/>
        </p:nvSpPr>
        <p:spPr>
          <a:xfrm>
            <a:off x="898203" y="1371744"/>
            <a:ext cx="10185433" cy="1353322"/>
          </a:xfrm>
          <a:prstGeom prst="rect">
            <a:avLst/>
          </a:prstGeom>
          <a:noFill/>
          <a:ln>
            <a:noFill/>
          </a:ln>
        </p:spPr>
        <p:txBody>
          <a:bodyPr>
            <a:noAutofit/>
          </a:bodyPr>
          <a:lstStyle/>
          <a:p>
            <a:pPr marL="302734" indent="-302416">
              <a:spcBef>
                <a:spcPts val="318"/>
              </a:spcBef>
              <a:buClr>
                <a:srgbClr val="000000"/>
              </a:buClr>
              <a:buFont typeface="Arial"/>
              <a:buChar char="•"/>
            </a:pPr>
            <a:r>
              <a:rPr lang="en-US" sz="2400" spc="-1" dirty="0">
                <a:solidFill>
                  <a:srgbClr val="000000"/>
                </a:solidFill>
                <a:uFill>
                  <a:solidFill>
                    <a:srgbClr val="FFFFFF"/>
                  </a:solidFill>
                </a:uFill>
              </a:rPr>
              <a:t>Monitored PHE circuit health during flight in real-time</a:t>
            </a:r>
          </a:p>
          <a:p>
            <a:pPr marL="302734" indent="-302416">
              <a:spcBef>
                <a:spcPts val="318"/>
              </a:spcBef>
              <a:buClr>
                <a:srgbClr val="000000"/>
              </a:buClr>
              <a:buFont typeface="Arial"/>
              <a:buChar char="•"/>
            </a:pPr>
            <a:r>
              <a:rPr lang="en-US" sz="2400" spc="-1" dirty="0">
                <a:solidFill>
                  <a:srgbClr val="000000"/>
                </a:solidFill>
                <a:uFill>
                  <a:solidFill>
                    <a:srgbClr val="FFFFFF"/>
                  </a:solidFill>
                </a:uFill>
              </a:rPr>
              <a:t>Received telemetry data recorded from flight</a:t>
            </a:r>
          </a:p>
          <a:p>
            <a:pPr marL="302734" indent="-302416">
              <a:spcBef>
                <a:spcPts val="318"/>
              </a:spcBef>
              <a:buClr>
                <a:srgbClr val="000000"/>
              </a:buClr>
              <a:buFont typeface="Arial"/>
              <a:buChar char="•"/>
            </a:pPr>
            <a:r>
              <a:rPr lang="en-US" sz="2400" spc="-1" dirty="0">
                <a:solidFill>
                  <a:srgbClr val="000000"/>
                </a:solidFill>
                <a:uFill>
                  <a:solidFill>
                    <a:srgbClr val="FFFFFF"/>
                  </a:solidFill>
                </a:uFill>
              </a:rPr>
              <a:t>Analyzing data from events leading up to flight, including vibration tests, payload buildup, and dress rehearsal</a:t>
            </a:r>
          </a:p>
          <a:p>
            <a:pPr marL="302734" indent="-302416">
              <a:spcBef>
                <a:spcPts val="318"/>
              </a:spcBef>
              <a:buClr>
                <a:srgbClr val="000000"/>
              </a:buClr>
              <a:buFont typeface="Arial"/>
              <a:buChar char="•"/>
            </a:pPr>
            <a:endParaRPr lang="en-US" sz="2400" spc="-1" dirty="0">
              <a:solidFill>
                <a:srgbClr val="000000"/>
              </a:solidFill>
              <a:uFill>
                <a:solidFill>
                  <a:srgbClr val="FFFFFF"/>
                </a:solidFill>
              </a:uFill>
            </a:endParaRPr>
          </a:p>
        </p:txBody>
      </p:sp>
    </p:spTree>
    <p:extLst>
      <p:ext uri="{BB962C8B-B14F-4D97-AF65-F5344CB8AC3E}">
        <p14:creationId xmlns:p14="http://schemas.microsoft.com/office/powerpoint/2010/main" val="12647962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27265-EE00-4A18-8C8D-113DD67EB3DD}"/>
              </a:ext>
            </a:extLst>
          </p:cNvPr>
          <p:cNvSpPr>
            <a:spLocks noGrp="1"/>
          </p:cNvSpPr>
          <p:nvPr>
            <p:ph idx="1"/>
          </p:nvPr>
        </p:nvSpPr>
        <p:spPr>
          <a:xfrm>
            <a:off x="975540" y="1509541"/>
            <a:ext cx="4577972" cy="4580866"/>
          </a:xfrm>
        </p:spPr>
        <p:txBody>
          <a:bodyPr>
            <a:normAutofit/>
          </a:bodyPr>
          <a:lstStyle/>
          <a:p>
            <a:pPr marL="0" indent="0">
              <a:spcBef>
                <a:spcPts val="0"/>
              </a:spcBef>
              <a:buNone/>
            </a:pPr>
            <a:r>
              <a:rPr lang="en-US" sz="2000" dirty="0">
                <a:latin typeface="Calibri" panose="020F0502020204030204" pitchFamily="34" charset="0"/>
                <a:cs typeface="Calibri" panose="020F0502020204030204" pitchFamily="34" charset="0"/>
              </a:rPr>
              <a:t>Preliminary findings from flight:</a:t>
            </a:r>
          </a:p>
          <a:p>
            <a:pPr marL="302575" indent="-302575">
              <a:spcBef>
                <a:spcPts val="0"/>
              </a:spcBef>
              <a:buFont typeface="Calibri" panose="020F0502020204030204" pitchFamily="34" charset="0"/>
              <a:buChar char="-"/>
            </a:pPr>
            <a:r>
              <a:rPr lang="en-US" sz="2000" dirty="0">
                <a:latin typeface="Calibri" panose="020F0502020204030204" pitchFamily="34" charset="0"/>
                <a:cs typeface="Calibri" panose="020F0502020204030204" pitchFamily="34" charset="0"/>
              </a:rPr>
              <a:t>Thermally insulated, swappable circuit</a:t>
            </a:r>
            <a:r>
              <a:rPr lang="en-US" sz="2000" dirty="0">
                <a:latin typeface="Calibri" panose="020F0502020204030204" pitchFamily="34" charset="0"/>
                <a:ea typeface="Times New Roman" panose="02020603050405020304" pitchFamily="18" charset="0"/>
              </a:rPr>
              <a:t> </a:t>
            </a:r>
          </a:p>
          <a:p>
            <a:pPr marL="706008" lvl="1" indent="-302575">
              <a:spcBef>
                <a:spcPts val="0"/>
              </a:spcBef>
              <a:buFont typeface="Calibri" panose="020F0502020204030204" pitchFamily="34" charset="0"/>
              <a:buChar char="-"/>
            </a:pPr>
            <a:r>
              <a:rPr lang="en-US" sz="2000" dirty="0">
                <a:effectLst/>
                <a:latin typeface="Calibri" panose="020F0502020204030204" pitchFamily="34" charset="0"/>
                <a:ea typeface="Times New Roman" panose="02020603050405020304" pitchFamily="18" charset="0"/>
              </a:rPr>
              <a:t>T+37 seconds: on the sensor data channels show a spike up prior to </a:t>
            </a:r>
            <a:r>
              <a:rPr lang="en-US" sz="2000" dirty="0">
                <a:latin typeface="Calibri" panose="020F0502020204030204" pitchFamily="34" charset="0"/>
                <a:ea typeface="Times New Roman" panose="02020603050405020304" pitchFamily="18" charset="0"/>
              </a:rPr>
              <a:t>not functioning</a:t>
            </a:r>
            <a:endParaRPr lang="en-US" sz="2000" dirty="0">
              <a:effectLst/>
              <a:latin typeface="Calibri" panose="020F0502020204030204" pitchFamily="34" charset="0"/>
              <a:ea typeface="Calibri" panose="020F0502020204030204" pitchFamily="34" charset="0"/>
            </a:endParaRPr>
          </a:p>
          <a:p>
            <a:pPr marL="302575" indent="-302575">
              <a:spcBef>
                <a:spcPts val="0"/>
              </a:spcBef>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T+47 seconds: The Main Payload PHE current increases</a:t>
            </a:r>
            <a:endParaRPr lang="en-US" sz="2000" dirty="0">
              <a:latin typeface="Calibri" panose="020F0502020204030204" pitchFamily="34" charset="0"/>
              <a:ea typeface="Calibri" panose="020F0502020204030204" pitchFamily="34" charset="0"/>
            </a:endParaRPr>
          </a:p>
          <a:p>
            <a:pPr marL="302575" indent="-302575">
              <a:spcBef>
                <a:spcPts val="0"/>
              </a:spcBef>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Thermally Connected Circuit printed directly on door: </a:t>
            </a:r>
          </a:p>
          <a:p>
            <a:pPr marL="706008" lvl="1" indent="-302575">
              <a:spcBef>
                <a:spcPts val="0"/>
              </a:spcBef>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R</a:t>
            </a:r>
            <a:r>
              <a:rPr lang="en-US" sz="2000" dirty="0">
                <a:effectLst/>
                <a:latin typeface="Calibri" panose="020F0502020204030204" pitchFamily="34" charset="0"/>
                <a:ea typeface="Times New Roman" panose="02020603050405020304" pitchFamily="18" charset="0"/>
              </a:rPr>
              <a:t>ebooted at T+47 seconds</a:t>
            </a:r>
          </a:p>
          <a:p>
            <a:pPr marL="706008" lvl="1" indent="-302575">
              <a:spcBef>
                <a:spcPts val="0"/>
              </a:spcBef>
              <a:buFont typeface="Calibri" panose="020F0502020204030204" pitchFamily="34" charset="0"/>
              <a:buChar char="-"/>
            </a:pPr>
            <a:r>
              <a:rPr lang="en-US" sz="2000" dirty="0">
                <a:effectLst/>
                <a:latin typeface="Calibri" panose="020F0502020204030204" pitchFamily="34" charset="0"/>
                <a:ea typeface="Times New Roman" panose="02020603050405020304" pitchFamily="18" charset="0"/>
              </a:rPr>
              <a:t>Continued to function properly the rest of the flight</a:t>
            </a:r>
            <a:endParaRPr lang="en-US" sz="2000" dirty="0">
              <a:effectLst/>
              <a:latin typeface="Calibri" panose="020F0502020204030204" pitchFamily="34" charset="0"/>
              <a:ea typeface="Calibri" panose="020F0502020204030204" pitchFamily="34" charset="0"/>
            </a:endParaRPr>
          </a:p>
          <a:p>
            <a:pPr marL="706008" lvl="1" indent="-302575">
              <a:spcBef>
                <a:spcPts val="0"/>
              </a:spcBef>
              <a:buFont typeface="Calibri" panose="020F0502020204030204" pitchFamily="34" charset="0"/>
              <a:buChar char="-"/>
            </a:pPr>
            <a:r>
              <a:rPr lang="en-US" sz="2000" dirty="0">
                <a:effectLst/>
                <a:latin typeface="Calibri" panose="020F0502020204030204" pitchFamily="34" charset="0"/>
                <a:ea typeface="Times New Roman" panose="02020603050405020304" pitchFamily="18" charset="0"/>
              </a:rPr>
              <a:t>Acceleration and sensor data follows main payload data</a:t>
            </a:r>
            <a:endParaRPr lang="en-US" sz="2000" dirty="0">
              <a:latin typeface="Calibri" panose="020F0502020204030204" pitchFamily="34" charset="0"/>
              <a:ea typeface="Calibri" panose="020F0502020204030204" pitchFamily="34" charset="0"/>
            </a:endParaRPr>
          </a:p>
        </p:txBody>
      </p:sp>
      <p:sp>
        <p:nvSpPr>
          <p:cNvPr id="4" name="Title 1">
            <a:extLst>
              <a:ext uri="{FF2B5EF4-FFF2-40B4-BE49-F238E27FC236}">
                <a16:creationId xmlns:a16="http://schemas.microsoft.com/office/drawing/2014/main" id="{ABA06170-BED8-4F1A-9147-673D817F9DCE}"/>
              </a:ext>
            </a:extLst>
          </p:cNvPr>
          <p:cNvSpPr txBox="1">
            <a:spLocks/>
          </p:cNvSpPr>
          <p:nvPr/>
        </p:nvSpPr>
        <p:spPr>
          <a:xfrm>
            <a:off x="724199" y="183978"/>
            <a:ext cx="9363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solidFill>
              </a:rPr>
              <a:t>Post-Flight Analysis: </a:t>
            </a:r>
          </a:p>
          <a:p>
            <a:r>
              <a:rPr lang="en-US" dirty="0">
                <a:solidFill>
                  <a:schemeClr val="tx1"/>
                </a:solidFill>
              </a:rPr>
              <a:t>Flight Data</a:t>
            </a:r>
            <a:endParaRPr lang="en-US" dirty="0"/>
          </a:p>
        </p:txBody>
      </p:sp>
      <p:sp>
        <p:nvSpPr>
          <p:cNvPr id="8" name="Footer Placeholder 2">
            <a:extLst>
              <a:ext uri="{FF2B5EF4-FFF2-40B4-BE49-F238E27FC236}">
                <a16:creationId xmlns:a16="http://schemas.microsoft.com/office/drawing/2014/main" id="{99B2C417-0DE6-4D9C-99B9-D83E6F0EA05A}"/>
              </a:ext>
            </a:extLst>
          </p:cNvPr>
          <p:cNvSpPr txBox="1">
            <a:spLocks/>
          </p:cNvSpPr>
          <p:nvPr/>
        </p:nvSpPr>
        <p:spPr>
          <a:xfrm>
            <a:off x="2325189" y="6310170"/>
            <a:ext cx="78290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9" name="Slide Number Placeholder 3">
            <a:extLst>
              <a:ext uri="{FF2B5EF4-FFF2-40B4-BE49-F238E27FC236}">
                <a16:creationId xmlns:a16="http://schemas.microsoft.com/office/drawing/2014/main" id="{AC4BB412-D9BD-4BB9-BFD1-6A3AB3EB24E8}"/>
              </a:ext>
            </a:extLst>
          </p:cNvPr>
          <p:cNvSpPr txBox="1">
            <a:spLocks/>
          </p:cNvSpPr>
          <p:nvPr/>
        </p:nvSpPr>
        <p:spPr>
          <a:xfrm>
            <a:off x="10441576" y="6402530"/>
            <a:ext cx="91222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833A4F4-D10C-4439-ADE2-88510B5E3522}" type="slidenum">
              <a:rPr lang="en-US" sz="1200" smtClean="0">
                <a:solidFill>
                  <a:schemeClr val="bg1">
                    <a:lumMod val="50000"/>
                  </a:schemeClr>
                </a:solidFill>
              </a:rPr>
              <a:pPr algn="r"/>
              <a:t>7</a:t>
            </a:fld>
            <a:endParaRPr lang="en-US" sz="1200" dirty="0">
              <a:solidFill>
                <a:schemeClr val="bg1">
                  <a:lumMod val="50000"/>
                </a:schemeClr>
              </a:solidFill>
            </a:endParaRPr>
          </a:p>
        </p:txBody>
      </p:sp>
      <p:pic>
        <p:nvPicPr>
          <p:cNvPr id="5" name="Picture 4">
            <a:extLst>
              <a:ext uri="{FF2B5EF4-FFF2-40B4-BE49-F238E27FC236}">
                <a16:creationId xmlns:a16="http://schemas.microsoft.com/office/drawing/2014/main" id="{C2525F83-71E6-41DB-B1B6-DC8F6E399BBE}"/>
              </a:ext>
            </a:extLst>
          </p:cNvPr>
          <p:cNvPicPr>
            <a:picLocks noChangeAspect="1"/>
          </p:cNvPicPr>
          <p:nvPr/>
        </p:nvPicPr>
        <p:blipFill rotWithShape="1">
          <a:blip r:embed="rId3"/>
          <a:srcRect l="16608" t="11165" r="10187" b="20094"/>
          <a:stretch/>
        </p:blipFill>
        <p:spPr>
          <a:xfrm>
            <a:off x="5553512" y="1889620"/>
            <a:ext cx="6337062" cy="3347207"/>
          </a:xfrm>
          <a:prstGeom prst="rect">
            <a:avLst/>
          </a:prstGeom>
        </p:spPr>
      </p:pic>
    </p:spTree>
    <p:extLst>
      <p:ext uri="{BB962C8B-B14F-4D97-AF65-F5344CB8AC3E}">
        <p14:creationId xmlns:p14="http://schemas.microsoft.com/office/powerpoint/2010/main" val="369883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27265-EE00-4A18-8C8D-113DD67EB3DD}"/>
              </a:ext>
            </a:extLst>
          </p:cNvPr>
          <p:cNvSpPr>
            <a:spLocks noGrp="1"/>
          </p:cNvSpPr>
          <p:nvPr>
            <p:ph idx="1"/>
          </p:nvPr>
        </p:nvSpPr>
        <p:spPr>
          <a:xfrm>
            <a:off x="724198" y="1509541"/>
            <a:ext cx="9717377" cy="4351338"/>
          </a:xfrm>
        </p:spPr>
        <p:txBody>
          <a:bodyPr>
            <a:normAutofit/>
          </a:bodyPr>
          <a:lstStyle/>
          <a:p>
            <a:pPr marL="0" indent="0">
              <a:spcBef>
                <a:spcPts val="0"/>
              </a:spcBef>
              <a:buNone/>
            </a:pPr>
            <a:r>
              <a:rPr lang="en-US" dirty="0">
                <a:effectLst/>
                <a:latin typeface="Calibri" panose="020F0502020204030204" pitchFamily="34" charset="0"/>
                <a:ea typeface="Calibri" panose="020F0502020204030204" pitchFamily="34" charset="0"/>
                <a:cs typeface="Calibri" panose="020F0502020204030204" pitchFamily="34" charset="0"/>
              </a:rPr>
              <a:t>Additional </a:t>
            </a:r>
            <a:r>
              <a:rPr lang="en-US" sz="2800" dirty="0">
                <a:latin typeface="Calibri" panose="020F0502020204030204" pitchFamily="34" charset="0"/>
                <a:cs typeface="Calibri" panose="020F0502020204030204" pitchFamily="34" charset="0"/>
              </a:rPr>
              <a:t>inspection and analysis in Goddard</a:t>
            </a:r>
            <a:r>
              <a:rPr lang="en-US" dirty="0">
                <a:latin typeface="Calibri" panose="020F0502020204030204" pitchFamily="34" charset="0"/>
                <a:cs typeface="Calibri" panose="020F0502020204030204" pitchFamily="34" charset="0"/>
              </a:rPr>
              <a:t>’s Parts Analysis Lab </a:t>
            </a:r>
            <a:r>
              <a:rPr lang="en-US" sz="2800" dirty="0">
                <a:latin typeface="Calibri" panose="020F0502020204030204" pitchFamily="34" charset="0"/>
                <a:cs typeface="Calibri" panose="020F0502020204030204" pitchFamily="34" charset="0"/>
              </a:rPr>
              <a:t>to have a complete picture of the flight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48808" indent="-302575">
              <a:spcBef>
                <a:spcPts val="0"/>
              </a:spcBef>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Independent functional testing</a:t>
            </a:r>
          </a:p>
          <a:p>
            <a:pPr marL="248808" indent="-302575">
              <a:spcBef>
                <a:spcPts val="0"/>
              </a:spcBef>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Visual External Inspection</a:t>
            </a:r>
          </a:p>
          <a:p>
            <a:pPr marL="248808" indent="-302575">
              <a:spcBef>
                <a:spcPts val="0"/>
              </a:spcBef>
              <a:buFont typeface="Calibri" panose="020F050202020403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X-Ray Inspection</a:t>
            </a:r>
          </a:p>
          <a:p>
            <a:pPr marL="248808" indent="-302575">
              <a:spcBef>
                <a:spcPts val="0"/>
              </a:spcBef>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Visual inspection </a:t>
            </a:r>
            <a:r>
              <a:rPr lang="en-US" dirty="0">
                <a:latin typeface="Calibri" panose="020F0502020204030204" pitchFamily="34" charset="0"/>
                <a:ea typeface="Calibri" panose="020F0502020204030204" pitchFamily="34" charset="0"/>
                <a:cs typeface="Calibri" panose="020F0502020204030204" pitchFamily="34" charset="0"/>
              </a:rPr>
              <a:t>of Connector and wiring</a:t>
            </a:r>
            <a:r>
              <a:rPr lang="en-US" dirty="0">
                <a:effectLst/>
                <a:latin typeface="Calibri" panose="020F0502020204030204" pitchFamily="34" charset="0"/>
                <a:ea typeface="Calibri" panose="020F0502020204030204" pitchFamily="34" charset="0"/>
                <a:cs typeface="Calibri" panose="020F0502020204030204" pitchFamily="34" charset="0"/>
              </a:rPr>
              <a:t> </a:t>
            </a:r>
          </a:p>
          <a:p>
            <a:pPr marL="248808" indent="-302575">
              <a:spcBef>
                <a:spcPts val="0"/>
              </a:spcBef>
              <a:buFont typeface="Calibri" panose="020F050202020403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Report out any areas where further analysis may be required</a:t>
            </a:r>
          </a:p>
        </p:txBody>
      </p:sp>
      <p:sp>
        <p:nvSpPr>
          <p:cNvPr id="6" name="Footer Placeholder 2">
            <a:extLst>
              <a:ext uri="{FF2B5EF4-FFF2-40B4-BE49-F238E27FC236}">
                <a16:creationId xmlns:a16="http://schemas.microsoft.com/office/drawing/2014/main" id="{19748D59-6545-44EA-9AA3-8CDFBB5CEFC5}"/>
              </a:ext>
            </a:extLst>
          </p:cNvPr>
          <p:cNvSpPr txBox="1">
            <a:spLocks/>
          </p:cNvSpPr>
          <p:nvPr/>
        </p:nvSpPr>
        <p:spPr>
          <a:xfrm>
            <a:off x="2325189" y="6310170"/>
            <a:ext cx="78290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8" name="Slide Number Placeholder 3">
            <a:extLst>
              <a:ext uri="{FF2B5EF4-FFF2-40B4-BE49-F238E27FC236}">
                <a16:creationId xmlns:a16="http://schemas.microsoft.com/office/drawing/2014/main" id="{4B05BAB6-A202-48DC-836A-52B27C940AF1}"/>
              </a:ext>
            </a:extLst>
          </p:cNvPr>
          <p:cNvSpPr txBox="1">
            <a:spLocks/>
          </p:cNvSpPr>
          <p:nvPr/>
        </p:nvSpPr>
        <p:spPr>
          <a:xfrm>
            <a:off x="10441576" y="6402530"/>
            <a:ext cx="91222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833A4F4-D10C-4439-ADE2-88510B5E3522}" type="slidenum">
              <a:rPr lang="en-US" sz="1200" smtClean="0">
                <a:solidFill>
                  <a:schemeClr val="bg1">
                    <a:lumMod val="50000"/>
                  </a:schemeClr>
                </a:solidFill>
              </a:rPr>
              <a:pPr algn="r"/>
              <a:t>8</a:t>
            </a:fld>
            <a:endParaRPr lang="en-US" sz="1200" dirty="0">
              <a:solidFill>
                <a:schemeClr val="bg1">
                  <a:lumMod val="50000"/>
                </a:schemeClr>
              </a:solidFill>
            </a:endParaRPr>
          </a:p>
        </p:txBody>
      </p:sp>
      <p:sp>
        <p:nvSpPr>
          <p:cNvPr id="12" name="Title 1">
            <a:extLst>
              <a:ext uri="{FF2B5EF4-FFF2-40B4-BE49-F238E27FC236}">
                <a16:creationId xmlns:a16="http://schemas.microsoft.com/office/drawing/2014/main" id="{A0A317D0-92C8-425F-B35E-C031A225CDF3}"/>
              </a:ext>
            </a:extLst>
          </p:cNvPr>
          <p:cNvSpPr txBox="1">
            <a:spLocks/>
          </p:cNvSpPr>
          <p:nvPr/>
        </p:nvSpPr>
        <p:spPr>
          <a:xfrm>
            <a:off x="724199" y="183978"/>
            <a:ext cx="9363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solidFill>
              </a:rPr>
              <a:t>Post-Flight Analysis: </a:t>
            </a:r>
          </a:p>
          <a:p>
            <a:r>
              <a:rPr lang="en-US" dirty="0">
                <a:solidFill>
                  <a:schemeClr val="tx1"/>
                </a:solidFill>
              </a:rPr>
              <a:t>Next Steps</a:t>
            </a:r>
            <a:endParaRPr lang="en-US" dirty="0"/>
          </a:p>
        </p:txBody>
      </p:sp>
    </p:spTree>
    <p:extLst>
      <p:ext uri="{BB962C8B-B14F-4D97-AF65-F5344CB8AC3E}">
        <p14:creationId xmlns:p14="http://schemas.microsoft.com/office/powerpoint/2010/main" val="417735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r>
              <a:rPr lang="en-US" dirty="0"/>
              <a:t>Goddard Space Flight Center</a:t>
            </a:r>
          </a:p>
          <a:p>
            <a:pPr lvl="1"/>
            <a:r>
              <a:rPr lang="en-US" dirty="0"/>
              <a:t>Parts, Packaging and Assembly Branch</a:t>
            </a:r>
          </a:p>
          <a:p>
            <a:pPr lvl="1"/>
            <a:r>
              <a:rPr lang="en-US" dirty="0"/>
              <a:t>Brian Banks</a:t>
            </a:r>
          </a:p>
          <a:p>
            <a:pPr lvl="1"/>
            <a:r>
              <a:rPr lang="en-US" dirty="0"/>
              <a:t>Sean Donohue</a:t>
            </a:r>
          </a:p>
          <a:p>
            <a:pPr lvl="1"/>
            <a:r>
              <a:rPr lang="en-US" dirty="0"/>
              <a:t>Ahmed Ghalib</a:t>
            </a:r>
          </a:p>
          <a:p>
            <a:pPr lvl="1"/>
            <a:r>
              <a:rPr lang="en-US" dirty="0"/>
              <a:t>Cathy Hesh</a:t>
            </a:r>
          </a:p>
          <a:p>
            <a:pPr lvl="1"/>
            <a:r>
              <a:rPr lang="en-US" dirty="0"/>
              <a:t>Scott Hesh</a:t>
            </a:r>
          </a:p>
          <a:p>
            <a:pPr lvl="1"/>
            <a:r>
              <a:rPr lang="en-US" dirty="0"/>
              <a:t>Peter Hughes</a:t>
            </a:r>
          </a:p>
          <a:p>
            <a:pPr lvl="1"/>
            <a:r>
              <a:rPr lang="en-US" dirty="0"/>
              <a:t>Michael Johnson</a:t>
            </a:r>
          </a:p>
          <a:p>
            <a:pPr lvl="1"/>
            <a:r>
              <a:rPr lang="en-US" dirty="0"/>
              <a:t>Matthew Morrow</a:t>
            </a:r>
          </a:p>
          <a:p>
            <a:pPr lvl="1"/>
            <a:r>
              <a:rPr lang="en-US" dirty="0"/>
              <a:t>Tristan Epp-Schmidt</a:t>
            </a:r>
          </a:p>
          <a:p>
            <a:pPr lvl="1"/>
            <a:r>
              <a:rPr lang="en-US" dirty="0"/>
              <a:t>Chris Green</a:t>
            </a:r>
          </a:p>
          <a:p>
            <a:pPr lvl="1"/>
            <a:r>
              <a:rPr lang="en-US" dirty="0"/>
              <a:t>Wes Powell</a:t>
            </a:r>
          </a:p>
          <a:p>
            <a:pPr lvl="1"/>
            <a:r>
              <a:rPr lang="en-US" dirty="0"/>
              <a:t>Margaret Samuels</a:t>
            </a:r>
          </a:p>
          <a:p>
            <a:pPr lvl="1"/>
            <a:r>
              <a:rPr lang="en-US" dirty="0"/>
              <a:t>Joshua Yacobucci</a:t>
            </a:r>
          </a:p>
        </p:txBody>
      </p:sp>
      <p:sp>
        <p:nvSpPr>
          <p:cNvPr id="7" name="Content Placeholder 6">
            <a:extLst>
              <a:ext uri="{FF2B5EF4-FFF2-40B4-BE49-F238E27FC236}">
                <a16:creationId xmlns:a16="http://schemas.microsoft.com/office/drawing/2014/main" id="{86D65AB1-96D2-4668-A83C-A5FB3366AFB0}"/>
              </a:ext>
            </a:extLst>
          </p:cNvPr>
          <p:cNvSpPr>
            <a:spLocks noGrp="1"/>
          </p:cNvSpPr>
          <p:nvPr>
            <p:ph sz="half" idx="2"/>
          </p:nvPr>
        </p:nvSpPr>
        <p:spPr/>
        <p:txBody>
          <a:bodyPr>
            <a:normAutofit fontScale="85000" lnSpcReduction="20000"/>
          </a:bodyPr>
          <a:lstStyle/>
          <a:p>
            <a:r>
              <a:rPr lang="en-US" dirty="0"/>
              <a:t>Laboratory for Physical Sciences</a:t>
            </a:r>
          </a:p>
          <a:p>
            <a:pPr lvl="1"/>
            <a:r>
              <a:rPr lang="en-US" dirty="0"/>
              <a:t>Donghun Park</a:t>
            </a:r>
          </a:p>
          <a:p>
            <a:pPr lvl="1"/>
            <a:r>
              <a:rPr lang="en-US" dirty="0"/>
              <a:t>Dan Hines</a:t>
            </a:r>
          </a:p>
          <a:p>
            <a:pPr lvl="1"/>
            <a:r>
              <a:rPr lang="en-US" dirty="0"/>
              <a:t>Edwin Quinn</a:t>
            </a:r>
          </a:p>
          <a:p>
            <a:r>
              <a:rPr lang="en-US" dirty="0"/>
              <a:t>Marshall Space Flight Center</a:t>
            </a:r>
          </a:p>
          <a:p>
            <a:pPr lvl="1"/>
            <a:r>
              <a:rPr lang="en-US" dirty="0"/>
              <a:t>Curtis Hill</a:t>
            </a:r>
          </a:p>
          <a:p>
            <a:pPr lvl="1"/>
            <a:r>
              <a:rPr lang="en-US" dirty="0"/>
              <a:t>Ian Small</a:t>
            </a:r>
          </a:p>
          <a:p>
            <a:pPr lvl="1"/>
            <a:r>
              <a:rPr lang="en-US" dirty="0"/>
              <a:t>Jennifer Jones</a:t>
            </a:r>
          </a:p>
          <a:p>
            <a:r>
              <a:rPr lang="en-US" dirty="0"/>
              <a:t>Army Research Lab</a:t>
            </a:r>
          </a:p>
          <a:p>
            <a:pPr lvl="1"/>
            <a:r>
              <a:rPr lang="en-US" dirty="0"/>
              <a:t>Harvey Tsang</a:t>
            </a:r>
          </a:p>
          <a:p>
            <a:pPr lvl="1"/>
            <a:r>
              <a:rPr lang="en-US" dirty="0"/>
              <a:t>Sami Hawasli</a:t>
            </a:r>
          </a:p>
          <a:p>
            <a:pPr lvl="1"/>
            <a:endParaRPr lang="en-US" dirty="0"/>
          </a:p>
          <a:p>
            <a:pPr lvl="1"/>
            <a:endParaRPr lang="en-US" dirty="0"/>
          </a:p>
          <a:p>
            <a:pPr lvl="1"/>
            <a:endParaRPr lang="en-US" dirty="0"/>
          </a:p>
        </p:txBody>
      </p:sp>
      <p:sp>
        <p:nvSpPr>
          <p:cNvPr id="2" name="Footer Placeholder 1">
            <a:extLst>
              <a:ext uri="{FF2B5EF4-FFF2-40B4-BE49-F238E27FC236}">
                <a16:creationId xmlns:a16="http://schemas.microsoft.com/office/drawing/2014/main" id="{E8968885-2A81-4B25-BF06-F27AF1CB5F16}"/>
              </a:ext>
            </a:extLst>
          </p:cNvPr>
          <p:cNvSpPr>
            <a:spLocks noGrp="1"/>
          </p:cNvSpPr>
          <p:nvPr>
            <p:ph type="ftr" sz="quarter" idx="11"/>
          </p:nvPr>
        </p:nvSpPr>
        <p:spPr/>
        <p:txBody>
          <a:bodyPr/>
          <a:lstStyle/>
          <a:p>
            <a:pPr algn="ctr"/>
            <a:r>
              <a:rPr lang="en-US" sz="1200" dirty="0">
                <a:solidFill>
                  <a:schemeClr val="bg2">
                    <a:lumMod val="50000"/>
                  </a:schemeClr>
                </a:solidFill>
              </a:rPr>
              <a:t>To be presented by Beth Paquette and Jason Fleischer at the Electronic Parts and Packaging (NEPP) Program’s Electronics Technology Workshop (ETW), Greenbelt, MD, June 12-15, 2023</a:t>
            </a:r>
          </a:p>
        </p:txBody>
      </p:sp>
      <p:sp>
        <p:nvSpPr>
          <p:cNvPr id="4" name="Slide Number Placeholder 3">
            <a:extLst>
              <a:ext uri="{FF2B5EF4-FFF2-40B4-BE49-F238E27FC236}">
                <a16:creationId xmlns:a16="http://schemas.microsoft.com/office/drawing/2014/main" id="{9B9B4D42-F869-41F7-B414-9C6A7921A717}"/>
              </a:ext>
            </a:extLst>
          </p:cNvPr>
          <p:cNvSpPr>
            <a:spLocks noGrp="1"/>
          </p:cNvSpPr>
          <p:nvPr>
            <p:ph type="sldNum" sz="quarter" idx="12"/>
          </p:nvPr>
        </p:nvSpPr>
        <p:spPr/>
        <p:txBody>
          <a:bodyPr/>
          <a:lstStyle/>
          <a:p>
            <a:fld id="{A833A4F4-D10C-4439-ADE2-88510B5E3522}" type="slidenum">
              <a:rPr lang="en-US" smtClean="0"/>
              <a:pPr/>
              <a:t>9</a:t>
            </a:fld>
            <a:endParaRPr lang="en-US" dirty="0"/>
          </a:p>
        </p:txBody>
      </p:sp>
      <p:sp>
        <p:nvSpPr>
          <p:cNvPr id="8" name="Title 1">
            <a:extLst>
              <a:ext uri="{FF2B5EF4-FFF2-40B4-BE49-F238E27FC236}">
                <a16:creationId xmlns:a16="http://schemas.microsoft.com/office/drawing/2014/main" id="{33259FD9-E7C7-458E-A84F-A3057043FF87}"/>
              </a:ext>
            </a:extLst>
          </p:cNvPr>
          <p:cNvSpPr txBox="1">
            <a:spLocks/>
          </p:cNvSpPr>
          <p:nvPr/>
        </p:nvSpPr>
        <p:spPr>
          <a:xfrm>
            <a:off x="724199" y="183978"/>
            <a:ext cx="9363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Special Thanks</a:t>
            </a:r>
          </a:p>
        </p:txBody>
      </p:sp>
    </p:spTree>
    <p:extLst>
      <p:ext uri="{BB962C8B-B14F-4D97-AF65-F5344CB8AC3E}">
        <p14:creationId xmlns:p14="http://schemas.microsoft.com/office/powerpoint/2010/main" val="24843936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42647</TotalTime>
  <Words>1074</Words>
  <Application>Microsoft Office PowerPoint</Application>
  <PresentationFormat>Widescreen</PresentationFormat>
  <Paragraphs>144</Paragraphs>
  <Slides>11</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WordVisi_MSFontService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Aerosol Jet Printing on thin and flexible substrates for space applications</dc:title>
  <dc:subject>2016 Additive Manufacturing for Defense and Aerospace presentation</dc:subject>
  <dc:creator>PAQUETTE, BETH M. (GSFC-5620)</dc:creator>
  <cp:keywords>Aerosol; Jet Printing; flexible; detector</cp:keywords>
  <dc:description>This presentation describes the work done on direct-write printing conductive traces for a flexible detector application.  A Repeatability Plan was established to define detector requirements, material and printer selections, printing facilities, and tests to verify requirements are met.  Designs were created for the detector, and printed using an aerosol jet printer.  Testing for requirement verification is ongoing.</dc:description>
  <cp:lastModifiedBy>Paquette, Beth M. (GSFC-5620)</cp:lastModifiedBy>
  <cp:revision>163</cp:revision>
  <cp:lastPrinted>2019-03-01T14:28:50Z</cp:lastPrinted>
  <dcterms:created xsi:type="dcterms:W3CDTF">2016-08-15T21:35:14Z</dcterms:created>
  <dcterms:modified xsi:type="dcterms:W3CDTF">2023-06-02T16:02:44Z</dcterms:modified>
</cp:coreProperties>
</file>