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4"/>
  </p:sldMasterIdLst>
  <p:notesMasterIdLst>
    <p:notesMasterId r:id="rId18"/>
  </p:notesMasterIdLst>
  <p:handoutMasterIdLst>
    <p:handoutMasterId r:id="rId19"/>
  </p:handoutMasterIdLst>
  <p:sldIdLst>
    <p:sldId id="37481" r:id="rId5"/>
    <p:sldId id="37530" r:id="rId6"/>
    <p:sldId id="37532" r:id="rId7"/>
    <p:sldId id="1650" r:id="rId8"/>
    <p:sldId id="37534" r:id="rId9"/>
    <p:sldId id="1663" r:id="rId10"/>
    <p:sldId id="37536" r:id="rId11"/>
    <p:sldId id="1685" r:id="rId12"/>
    <p:sldId id="37533" r:id="rId13"/>
    <p:sldId id="37535" r:id="rId14"/>
    <p:sldId id="37540" r:id="rId15"/>
    <p:sldId id="37526" r:id="rId16"/>
    <p:sldId id="213196720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1" userDrawn="1">
          <p15:clr>
            <a:srgbClr val="A4A3A4"/>
          </p15:clr>
        </p15:guide>
        <p15:guide id="2" orient="horz" pos="264"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CEF6"/>
    <a:srgbClr val="DFD0F4"/>
    <a:srgbClr val="CDACE6"/>
    <a:srgbClr val="000000"/>
    <a:srgbClr val="2EDBFE"/>
    <a:srgbClr val="FF99FF"/>
    <a:srgbClr val="FF66FF"/>
    <a:srgbClr val="53FF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76271" autoAdjust="0"/>
  </p:normalViewPr>
  <p:slideViewPr>
    <p:cSldViewPr snapToGrid="0">
      <p:cViewPr varScale="1">
        <p:scale>
          <a:sx n="63" d="100"/>
          <a:sy n="63" d="100"/>
        </p:scale>
        <p:origin x="1315" y="43"/>
      </p:cViewPr>
      <p:guideLst>
        <p:guide orient="horz" pos="521"/>
        <p:guide orient="horz" pos="264"/>
        <p:guide pos="3840"/>
      </p:guideLst>
    </p:cSldViewPr>
  </p:slideViewPr>
  <p:outlineViewPr>
    <p:cViewPr>
      <p:scale>
        <a:sx n="33" d="100"/>
        <a:sy n="33" d="100"/>
      </p:scale>
      <p:origin x="0" y="-3360"/>
    </p:cViewPr>
  </p:outlineViewPr>
  <p:notesTextViewPr>
    <p:cViewPr>
      <p:scale>
        <a:sx n="125" d="100"/>
        <a:sy n="125" d="100"/>
      </p:scale>
      <p:origin x="0" y="0"/>
    </p:cViewPr>
  </p:notesTextViewPr>
  <p:sorterViewPr>
    <p:cViewPr>
      <p:scale>
        <a:sx n="85" d="100"/>
        <a:sy n="85" d="100"/>
      </p:scale>
      <p:origin x="0" y="0"/>
    </p:cViewPr>
  </p:sorterViewPr>
  <p:notesViewPr>
    <p:cSldViewPr snapToGrid="0">
      <p:cViewPr varScale="1">
        <p:scale>
          <a:sx n="110" d="100"/>
          <a:sy n="110" d="100"/>
        </p:scale>
        <p:origin x="3496"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tkins, Tim (MSFC-ES12)[ESSCA]" userId="0042f4e7-1ea4-4ed3-b394-1e99d0e99309" providerId="ADAL" clId="{8F5BFCFD-D5FC-4625-811C-04957F244130}"/>
    <pc:docChg chg="custSel delSld modSld modMainMaster">
      <pc:chgData name="Atkins, Tim (MSFC-ES12)[ESSCA]" userId="0042f4e7-1ea4-4ed3-b394-1e99d0e99309" providerId="ADAL" clId="{8F5BFCFD-D5FC-4625-811C-04957F244130}" dt="2023-07-20T19:41:38.589" v="9" actId="47"/>
      <pc:docMkLst>
        <pc:docMk/>
      </pc:docMkLst>
      <pc:sldChg chg="delSp modSp mod">
        <pc:chgData name="Atkins, Tim (MSFC-ES12)[ESSCA]" userId="0042f4e7-1ea4-4ed3-b394-1e99d0e99309" providerId="ADAL" clId="{8F5BFCFD-D5FC-4625-811C-04957F244130}" dt="2023-07-20T19:38:51.999" v="7" actId="478"/>
        <pc:sldMkLst>
          <pc:docMk/>
          <pc:sldMk cId="1618504632" sldId="1685"/>
        </pc:sldMkLst>
        <pc:picChg chg="del mod">
          <ac:chgData name="Atkins, Tim (MSFC-ES12)[ESSCA]" userId="0042f4e7-1ea4-4ed3-b394-1e99d0e99309" providerId="ADAL" clId="{8F5BFCFD-D5FC-4625-811C-04957F244130}" dt="2023-07-20T19:38:51.999" v="7" actId="478"/>
          <ac:picMkLst>
            <pc:docMk/>
            <pc:sldMk cId="1618504632" sldId="1685"/>
            <ac:picMk id="22" creationId="{50AE791F-5996-6446-9D21-9800D191F0D3}"/>
          </ac:picMkLst>
        </pc:picChg>
      </pc:sldChg>
      <pc:sldChg chg="del">
        <pc:chgData name="Atkins, Tim (MSFC-ES12)[ESSCA]" userId="0042f4e7-1ea4-4ed3-b394-1e99d0e99309" providerId="ADAL" clId="{8F5BFCFD-D5FC-4625-811C-04957F244130}" dt="2023-07-20T19:39:01.385" v="8" actId="47"/>
        <pc:sldMkLst>
          <pc:docMk/>
          <pc:sldMk cId="3811179388" sldId="37452"/>
        </pc:sldMkLst>
      </pc:sldChg>
      <pc:sldChg chg="delSp mod">
        <pc:chgData name="Atkins, Tim (MSFC-ES12)[ESSCA]" userId="0042f4e7-1ea4-4ed3-b394-1e99d0e99309" providerId="ADAL" clId="{8F5BFCFD-D5FC-4625-811C-04957F244130}" dt="2023-07-20T19:36:41.858" v="0" actId="478"/>
        <pc:sldMkLst>
          <pc:docMk/>
          <pc:sldMk cId="3719427157" sldId="37481"/>
        </pc:sldMkLst>
        <pc:picChg chg="del">
          <ac:chgData name="Atkins, Tim (MSFC-ES12)[ESSCA]" userId="0042f4e7-1ea4-4ed3-b394-1e99d0e99309" providerId="ADAL" clId="{8F5BFCFD-D5FC-4625-811C-04957F244130}" dt="2023-07-20T19:36:41.858" v="0" actId="478"/>
          <ac:picMkLst>
            <pc:docMk/>
            <pc:sldMk cId="3719427157" sldId="37481"/>
            <ac:picMk id="25" creationId="{87F90403-E783-4046-8CC6-E02E5DFDD575}"/>
          </ac:picMkLst>
        </pc:picChg>
      </pc:sldChg>
      <pc:sldChg chg="del">
        <pc:chgData name="Atkins, Tim (MSFC-ES12)[ESSCA]" userId="0042f4e7-1ea4-4ed3-b394-1e99d0e99309" providerId="ADAL" clId="{8F5BFCFD-D5FC-4625-811C-04957F244130}" dt="2023-07-20T19:41:38.589" v="9" actId="47"/>
        <pc:sldMkLst>
          <pc:docMk/>
          <pc:sldMk cId="3905738737" sldId="37522"/>
        </pc:sldMkLst>
      </pc:sldChg>
      <pc:sldMasterChg chg="delSp mod modSldLayout">
        <pc:chgData name="Atkins, Tim (MSFC-ES12)[ESSCA]" userId="0042f4e7-1ea4-4ed3-b394-1e99d0e99309" providerId="ADAL" clId="{8F5BFCFD-D5FC-4625-811C-04957F244130}" dt="2023-07-20T19:38:17.602" v="5" actId="478"/>
        <pc:sldMasterMkLst>
          <pc:docMk/>
          <pc:sldMasterMk cId="1841884981" sldId="2147483779"/>
        </pc:sldMasterMkLst>
        <pc:picChg chg="del">
          <ac:chgData name="Atkins, Tim (MSFC-ES12)[ESSCA]" userId="0042f4e7-1ea4-4ed3-b394-1e99d0e99309" providerId="ADAL" clId="{8F5BFCFD-D5FC-4625-811C-04957F244130}" dt="2023-07-20T19:37:55.478" v="2" actId="478"/>
          <ac:picMkLst>
            <pc:docMk/>
            <pc:sldMasterMk cId="1841884981" sldId="2147483779"/>
            <ac:picMk id="3" creationId="{A73C70F0-8A29-8F49-9F39-E37B7C3DCDA4}"/>
          </ac:picMkLst>
        </pc:picChg>
        <pc:picChg chg="del">
          <ac:chgData name="Atkins, Tim (MSFC-ES12)[ESSCA]" userId="0042f4e7-1ea4-4ed3-b394-1e99d0e99309" providerId="ADAL" clId="{8F5BFCFD-D5FC-4625-811C-04957F244130}" dt="2023-07-20T19:38:09.100" v="4" actId="478"/>
          <ac:picMkLst>
            <pc:docMk/>
            <pc:sldMasterMk cId="1841884981" sldId="2147483779"/>
            <ac:picMk id="20" creationId="{00000000-0000-0000-0000-000000000000}"/>
          </ac:picMkLst>
        </pc:picChg>
        <pc:sldLayoutChg chg="delSp mod">
          <pc:chgData name="Atkins, Tim (MSFC-ES12)[ESSCA]" userId="0042f4e7-1ea4-4ed3-b394-1e99d0e99309" providerId="ADAL" clId="{8F5BFCFD-D5FC-4625-811C-04957F244130}" dt="2023-07-20T19:37:49.803" v="1" actId="478"/>
          <pc:sldLayoutMkLst>
            <pc:docMk/>
            <pc:sldMasterMk cId="1841884981" sldId="2147483779"/>
            <pc:sldLayoutMk cId="3244145109" sldId="2147483780"/>
          </pc:sldLayoutMkLst>
          <pc:picChg chg="del">
            <ac:chgData name="Atkins, Tim (MSFC-ES12)[ESSCA]" userId="0042f4e7-1ea4-4ed3-b394-1e99d0e99309" providerId="ADAL" clId="{8F5BFCFD-D5FC-4625-811C-04957F244130}" dt="2023-07-20T19:37:49.803" v="1" actId="478"/>
            <ac:picMkLst>
              <pc:docMk/>
              <pc:sldMasterMk cId="1841884981" sldId="2147483779"/>
              <pc:sldLayoutMk cId="3244145109" sldId="2147483780"/>
              <ac:picMk id="5" creationId="{F031420C-65B0-2E49-973B-77BB2607DF2D}"/>
            </ac:picMkLst>
          </pc:picChg>
        </pc:sldLayoutChg>
        <pc:sldLayoutChg chg="modSp mod">
          <pc:chgData name="Atkins, Tim (MSFC-ES12)[ESSCA]" userId="0042f4e7-1ea4-4ed3-b394-1e99d0e99309" providerId="ADAL" clId="{8F5BFCFD-D5FC-4625-811C-04957F244130}" dt="2023-07-20T19:38:03.795" v="3" actId="14100"/>
          <pc:sldLayoutMkLst>
            <pc:docMk/>
            <pc:sldMasterMk cId="1841884981" sldId="2147483779"/>
            <pc:sldLayoutMk cId="1640536905" sldId="2147483782"/>
          </pc:sldLayoutMkLst>
          <pc:spChg chg="mod">
            <ac:chgData name="Atkins, Tim (MSFC-ES12)[ESSCA]" userId="0042f4e7-1ea4-4ed3-b394-1e99d0e99309" providerId="ADAL" clId="{8F5BFCFD-D5FC-4625-811C-04957F244130}" dt="2023-07-20T19:38:03.795" v="3" actId="14100"/>
            <ac:spMkLst>
              <pc:docMk/>
              <pc:sldMasterMk cId="1841884981" sldId="2147483779"/>
              <pc:sldLayoutMk cId="1640536905" sldId="2147483782"/>
              <ac:spMk id="4" creationId="{00000000-0000-0000-0000-000000000000}"/>
            </ac:spMkLst>
          </pc:spChg>
        </pc:sldLayoutChg>
        <pc:sldLayoutChg chg="delSp mod">
          <pc:chgData name="Atkins, Tim (MSFC-ES12)[ESSCA]" userId="0042f4e7-1ea4-4ed3-b394-1e99d0e99309" providerId="ADAL" clId="{8F5BFCFD-D5FC-4625-811C-04957F244130}" dt="2023-07-20T19:38:17.602" v="5" actId="478"/>
          <pc:sldLayoutMkLst>
            <pc:docMk/>
            <pc:sldMasterMk cId="1841884981" sldId="2147483779"/>
            <pc:sldLayoutMk cId="1419655927" sldId="2147483783"/>
          </pc:sldLayoutMkLst>
          <pc:picChg chg="del">
            <ac:chgData name="Atkins, Tim (MSFC-ES12)[ESSCA]" userId="0042f4e7-1ea4-4ed3-b394-1e99d0e99309" providerId="ADAL" clId="{8F5BFCFD-D5FC-4625-811C-04957F244130}" dt="2023-07-20T19:38:17.602" v="5" actId="478"/>
            <ac:picMkLst>
              <pc:docMk/>
              <pc:sldMasterMk cId="1841884981" sldId="2147483779"/>
              <pc:sldLayoutMk cId="1419655927" sldId="2147483783"/>
              <ac:picMk id="4"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21E64E-2C18-849E-32FA-DF9DCC6E59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29473E-1270-A628-1B3F-98F6A4EEDF2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1F8AD2-0757-F14B-BBE8-01A9F2CD7DF7}" type="datetimeFigureOut">
              <a:rPr lang="en-US" smtClean="0"/>
              <a:t>7/20/2023</a:t>
            </a:fld>
            <a:endParaRPr lang="en-US"/>
          </a:p>
        </p:txBody>
      </p:sp>
      <p:sp>
        <p:nvSpPr>
          <p:cNvPr id="4" name="Footer Placeholder 3">
            <a:extLst>
              <a:ext uri="{FF2B5EF4-FFF2-40B4-BE49-F238E27FC236}">
                <a16:creationId xmlns:a16="http://schemas.microsoft.com/office/drawing/2014/main" id="{3C396DE6-F311-9602-0E0B-6F9A9298AE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BCB0C86-90AE-FF26-5D6A-F08F8869D6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233ED4-EAEB-0E4C-9484-CF15CC39494E}" type="slidenum">
              <a:rPr lang="en-US" smtClean="0"/>
              <a:t>‹#›</a:t>
            </a:fld>
            <a:endParaRPr lang="en-US"/>
          </a:p>
        </p:txBody>
      </p:sp>
    </p:spTree>
    <p:extLst>
      <p:ext uri="{BB962C8B-B14F-4D97-AF65-F5344CB8AC3E}">
        <p14:creationId xmlns:p14="http://schemas.microsoft.com/office/powerpoint/2010/main" val="785652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109205-A56D-43EB-8869-11FE8E570139}" type="datetimeFigureOut">
              <a:rPr lang="en-US" smtClean="0"/>
              <a:t>7/20/2023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B3A7C8-C571-4DA6-8B67-89DA79F4F600}" type="slidenum">
              <a:rPr lang="en-US" smtClean="0"/>
              <a:t>‹#›</a:t>
            </a:fld>
            <a:endParaRPr lang="en-US"/>
          </a:p>
        </p:txBody>
      </p:sp>
    </p:spTree>
    <p:extLst>
      <p:ext uri="{BB962C8B-B14F-4D97-AF65-F5344CB8AC3E}">
        <p14:creationId xmlns:p14="http://schemas.microsoft.com/office/powerpoint/2010/main" val="2209098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sa.gov/exploration/systems/sls/multimedia/infographic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asa.gov/exploration/systems/sls/multimedia/rocket-to-the-moon-what-is-the-exploration-upper-stage.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D4416-9A7E-40C7-BB47-E2BF53FC4E0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87781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9963" y="357188"/>
            <a:ext cx="5160962" cy="2903537"/>
          </a:xfrm>
        </p:spPr>
      </p:sp>
      <p:sp>
        <p:nvSpPr>
          <p:cNvPr id="3" name="Notes Placeholder 2"/>
          <p:cNvSpPr>
            <a:spLocks noGrp="1"/>
          </p:cNvSpPr>
          <p:nvPr>
            <p:ph type="body" idx="1"/>
          </p:nvPr>
        </p:nvSpPr>
        <p:spPr>
          <a:xfrm>
            <a:off x="521326" y="3404440"/>
            <a:ext cx="6059821" cy="562684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Imagine a mission… </a:t>
            </a:r>
            <a:r>
              <a:rPr lang="en-US" sz="2000" b="0" i="1" dirty="0">
                <a:solidFill>
                  <a:srgbClr val="71777D"/>
                </a:solidFill>
                <a:effectLst/>
                <a:latin typeface="Roboto" panose="02000000000000000000" pitchFamily="2" charset="0"/>
              </a:rPr>
              <a:t>In this case, we won’t worry about returning. But you could plan for fuel to get your tractor to a nice downhill trajectory…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rgbClr val="71777D"/>
                </a:solidFill>
                <a:effectLst/>
                <a:latin typeface="Roboto" panose="02000000000000000000" pitchFamily="2" charset="0"/>
              </a:rPr>
              <a:t>Prior to launch, Core Stage Engines ramp up, then Boosters (solid , aka 1</a:t>
            </a:r>
            <a:r>
              <a:rPr lang="en-US" sz="2000" b="0" i="0" baseline="30000" dirty="0">
                <a:solidFill>
                  <a:srgbClr val="71777D"/>
                </a:solidFill>
                <a:effectLst/>
                <a:latin typeface="Roboto" panose="02000000000000000000" pitchFamily="2" charset="0"/>
              </a:rPr>
              <a:t>st</a:t>
            </a:r>
            <a:r>
              <a:rPr lang="en-US" sz="2000" b="0" i="0" dirty="0">
                <a:solidFill>
                  <a:srgbClr val="71777D"/>
                </a:solidFill>
                <a:effectLst/>
                <a:latin typeface="Roboto" panose="02000000000000000000" pitchFamily="2" charset="0"/>
              </a:rPr>
              <a:t> stage) ignite to kick-start SLS and Orion through the atmosphere – as in “low gear”. </a:t>
            </a: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Boosters (in conjunction with Core Engines) </a:t>
            </a:r>
            <a:r>
              <a:rPr lang="en-US" sz="2000" b="0" i="0" dirty="0">
                <a:solidFill>
                  <a:srgbClr val="71777D"/>
                </a:solidFill>
                <a:effectLst/>
                <a:latin typeface="Roboto" panose="02000000000000000000" pitchFamily="2" charset="0"/>
              </a:rPr>
              <a:t> phase </a:t>
            </a: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provide the highest thrust during initial minutes of flight. REVIEW FUEL TYPES.</a:t>
            </a:r>
            <a:endParaRPr lang="en-US" sz="2000" b="0" i="0" dirty="0">
              <a:solidFill>
                <a:srgbClr val="71777D"/>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n>
                  <a:solidFill>
                    <a:schemeClr val="tx1"/>
                  </a:solidFill>
                </a:ln>
                <a:solidFill>
                  <a:prstClr val="white"/>
                </a:solidFill>
                <a:effectLst>
                  <a:glow rad="228600">
                    <a:schemeClr val="accent2">
                      <a:satMod val="175000"/>
                      <a:alpha val="40000"/>
                    </a:schemeClr>
                  </a:glow>
                  <a:outerShdw blurRad="50800" dist="38100" dir="2700000" algn="tl" rotWithShape="0">
                    <a:prstClr val="black">
                      <a:alpha val="40000"/>
                    </a:prstClr>
                  </a:outerShdw>
                </a:effectLst>
                <a:latin typeface="Arial" panose="020B0604020202020204" pitchFamily="34" charset="0"/>
                <a:cs typeface="Arial" panose="020B0604020202020204" pitchFamily="34" charset="0"/>
              </a:rPr>
              <a:t>Core Engines (LH+LOX) continue several minutes into a trajectory that inserts Upper Stage (ICPS) into a very specific orbit.</a:t>
            </a:r>
            <a:endParaRPr lang="en-US" sz="3200" dirty="0">
              <a:ln>
                <a:solidFill>
                  <a:schemeClr val="tx1"/>
                </a:solidFill>
              </a:ln>
              <a:effectLst>
                <a:glow rad="228600">
                  <a:schemeClr val="accent2">
                    <a:satMod val="175000"/>
                    <a:alpha val="40000"/>
                  </a:schemeClr>
                </a:glo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1" dirty="0">
                <a:solidFill>
                  <a:srgbClr val="71777D"/>
                </a:solidFill>
                <a:effectLst/>
                <a:latin typeface="Roboto" panose="02000000000000000000" pitchFamily="2" charset="0"/>
              </a:rPr>
              <a:t>Then</a:t>
            </a:r>
            <a:r>
              <a:rPr lang="en-US" sz="2000" b="0" i="1" dirty="0">
                <a:solidFill>
                  <a:srgbClr val="71777D"/>
                </a:solidFill>
                <a:effectLst/>
                <a:latin typeface="Roboto" panose="02000000000000000000" pitchFamily="2" charset="0"/>
              </a:rPr>
              <a:t> </a:t>
            </a:r>
            <a:r>
              <a:rPr lang="en-US" sz="2000" b="1" dirty="0">
                <a:ln>
                  <a:solidFill>
                    <a:schemeClr val="tx1"/>
                  </a:solidFill>
                </a:ln>
                <a:solidFill>
                  <a:prstClr val="white"/>
                </a:solidFill>
                <a:effectLst>
                  <a:glow rad="228600">
                    <a:schemeClr val="accent2">
                      <a:satMod val="175000"/>
                      <a:alpha val="40000"/>
                    </a:schemeClr>
                  </a:glow>
                  <a:outerShdw blurRad="50800" dist="38100" dir="2700000" algn="tl" rotWithShape="0">
                    <a:prstClr val="black">
                      <a:alpha val="40000"/>
                    </a:prstClr>
                  </a:outerShdw>
                </a:effectLst>
                <a:latin typeface="Arial" panose="020B0604020202020204" pitchFamily="34" charset="0"/>
                <a:cs typeface="Arial" panose="020B0604020202020204" pitchFamily="34" charset="0"/>
              </a:rPr>
              <a:t>Upper Stage (ICPS) conducts a few burns – one very long one at the end – to point Orion to the Moon and be disposed into space.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1" dirty="0">
                <a:ln>
                  <a:solidFill>
                    <a:schemeClr val="tx1"/>
                  </a:solidFill>
                </a:ln>
                <a:solidFill>
                  <a:prstClr val="white"/>
                </a:solidFill>
                <a:effectLst>
                  <a:glow rad="228600">
                    <a:schemeClr val="accent2">
                      <a:satMod val="175000"/>
                      <a:alpha val="40000"/>
                    </a:schemeClr>
                  </a:glow>
                  <a:outerShdw blurRad="50800" dist="38100" dir="2700000" algn="tl" rotWithShape="0">
                    <a:prstClr val="black">
                      <a:alpha val="40000"/>
                    </a:prstClr>
                  </a:outerShdw>
                </a:effectLst>
                <a:latin typeface="Arial" panose="020B0604020202020204" pitchFamily="34" charset="0"/>
                <a:cs typeface="Arial" panose="020B0604020202020204" pitchFamily="34" charset="0"/>
              </a:rPr>
              <a:t>Orion has some fuel to make minor in-space maneuvers. (Note the Launch Abort System is jettisoned soon after launch.)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1" dirty="0">
                <a:ln>
                  <a:solidFill>
                    <a:schemeClr val="tx1"/>
                  </a:solidFill>
                </a:ln>
                <a:solidFill>
                  <a:prstClr val="white"/>
                </a:solidFill>
                <a:effectLst>
                  <a:glow rad="228600">
                    <a:schemeClr val="accent2">
                      <a:satMod val="175000"/>
                      <a:alpha val="40000"/>
                    </a:schemeClr>
                  </a:glow>
                  <a:outerShdw blurRad="50800" dist="38100" dir="2700000" algn="tl" rotWithShape="0">
                    <a:prstClr val="black">
                      <a:alpha val="40000"/>
                    </a:prstClr>
                  </a:outerShdw>
                </a:effectLst>
                <a:latin typeface="Arial" panose="020B0604020202020204" pitchFamily="34" charset="0"/>
                <a:cs typeface="Arial" panose="020B0604020202020204" pitchFamily="34" charset="0"/>
              </a:rPr>
              <a:t>Mention LAS = Launch Abort System is jettisoned soon after launch…</a:t>
            </a:r>
            <a:endParaRPr lang="en-US" sz="2000" b="0" i="1" dirty="0">
              <a:solidFill>
                <a:srgbClr val="71777D"/>
              </a:solidFill>
              <a:effectLst/>
              <a:latin typeface="Roboto" panose="02000000000000000000" pitchFamily="2" charset="0"/>
            </a:endParaRPr>
          </a:p>
        </p:txBody>
      </p:sp>
      <p:sp>
        <p:nvSpPr>
          <p:cNvPr id="4" name="Slide Number Placeholder 3"/>
          <p:cNvSpPr>
            <a:spLocks noGrp="1"/>
          </p:cNvSpPr>
          <p:nvPr>
            <p:ph type="sldNum" sz="quarter" idx="10"/>
          </p:nvPr>
        </p:nvSpPr>
        <p:spPr/>
        <p:txBody>
          <a:bodyPr/>
          <a:lstStyle/>
          <a:p>
            <a:pPr marL="0" marR="0" lvl="0" indent="0" algn="r" defTabSz="1255796"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55796"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8016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9963" y="357188"/>
            <a:ext cx="5160962" cy="2903537"/>
          </a:xfrm>
        </p:spPr>
      </p:sp>
      <p:sp>
        <p:nvSpPr>
          <p:cNvPr id="3" name="Notes Placeholder 2"/>
          <p:cNvSpPr>
            <a:spLocks noGrp="1"/>
          </p:cNvSpPr>
          <p:nvPr>
            <p:ph type="body" idx="1"/>
          </p:nvPr>
        </p:nvSpPr>
        <p:spPr>
          <a:xfrm>
            <a:off x="521326" y="3404440"/>
            <a:ext cx="6059821" cy="562684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5.5 tons of propellant / second. </a:t>
            </a:r>
            <a:r>
              <a:rPr lang="en-US" sz="3200" b="0" i="0" dirty="0">
                <a:solidFill>
                  <a:srgbClr val="333333"/>
                </a:solidFill>
                <a:effectLst/>
                <a:latin typeface="Helvetica Neue"/>
              </a:rPr>
              <a:t>polybutadiene acrylonitrile (PBAN)</a:t>
            </a:r>
            <a:r>
              <a:rPr lang="en-US" sz="2000" b="1" i="0" dirty="0">
                <a:solidFill>
                  <a:schemeClr val="bg1"/>
                </a:solidFill>
                <a:effectLst/>
                <a:latin typeface="Helvetica Neue"/>
              </a:rPr>
              <a:t>, f</a:t>
            </a:r>
            <a:r>
              <a:rPr lang="en-US" sz="2000" b="1" dirty="0">
                <a:solidFill>
                  <a:schemeClr val="bg1"/>
                </a:solidFill>
              </a:rPr>
              <a:t>or 126 s (so 693 t prop, 5.5 t / se 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Temp of the motor chamber gases reach &gt; 2800°C (5000°F) – hot enough to boil steel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16 million N (3.6 million </a:t>
            </a:r>
            <a:r>
              <a:rPr lang="en-US" sz="2000" b="1" dirty="0" err="1">
                <a:solidFill>
                  <a:schemeClr val="bg1"/>
                </a:solidFill>
              </a:rPr>
              <a:t>lbs</a:t>
            </a:r>
            <a:r>
              <a:rPr lang="en-US" sz="2000" b="1" dirty="0">
                <a:solidFill>
                  <a:schemeClr val="bg1"/>
                </a:solidFill>
              </a:rPr>
              <a:t>) of thrust is &gt; 14 Boeing 747s at full power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For Artemis I, Boosters performed flawlessly.</a:t>
            </a:r>
            <a:endParaRPr lang="en-US" sz="2000" b="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1" dirty="0">
              <a:solidFill>
                <a:srgbClr val="71777D"/>
              </a:solidFill>
              <a:effectLst/>
              <a:latin typeface="Roboto" panose="02000000000000000000" pitchFamily="2" charset="0"/>
            </a:endParaRPr>
          </a:p>
        </p:txBody>
      </p:sp>
      <p:sp>
        <p:nvSpPr>
          <p:cNvPr id="4" name="Slide Number Placeholder 3"/>
          <p:cNvSpPr>
            <a:spLocks noGrp="1"/>
          </p:cNvSpPr>
          <p:nvPr>
            <p:ph type="sldNum" sz="quarter" idx="10"/>
          </p:nvPr>
        </p:nvSpPr>
        <p:spPr/>
        <p:txBody>
          <a:bodyPr/>
          <a:lstStyle/>
          <a:p>
            <a:pPr marL="0" marR="0" lvl="0" indent="0" algn="r" defTabSz="1255796"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55796"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6409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49488" y="315913"/>
            <a:ext cx="2790825" cy="1570037"/>
          </a:xfrm>
        </p:spPr>
      </p:sp>
      <p:sp>
        <p:nvSpPr>
          <p:cNvPr id="3" name="Notes Placeholder 2"/>
          <p:cNvSpPr>
            <a:spLocks noGrp="1"/>
          </p:cNvSpPr>
          <p:nvPr>
            <p:ph type="body" idx="1"/>
          </p:nvPr>
        </p:nvSpPr>
        <p:spPr>
          <a:xfrm>
            <a:off x="147145" y="1885722"/>
            <a:ext cx="6684579" cy="7258278"/>
          </a:xfrm>
        </p:spPr>
        <p:txBody>
          <a:bodyPr/>
          <a:lstStyle/>
          <a:p>
            <a:r>
              <a:rPr lang="en-US" sz="1050" b="1" dirty="0">
                <a:cs typeface="Arial" panose="020B0604020202020204" pitchFamily="34" charset="0"/>
              </a:rPr>
              <a:t>Top Left: </a:t>
            </a:r>
            <a:r>
              <a:rPr lang="en-US" sz="1050" dirty="0">
                <a:cs typeface="Arial" panose="020B0604020202020204" pitchFamily="34" charset="0"/>
              </a:rPr>
              <a:t>Rocket tanks experience extreme temperatures from cold propellants to friction-heat as they soar through Earth’s atmosphere into space. An innovative robotic system sprayed thermal protection foam on the tank, shown here, that holds the cryogenic liquid oxygen propellant. Engineers vertically stacked the tank with the intertank and forward skirt, which form half of the 212ft</a:t>
            </a:r>
            <a:r>
              <a:rPr lang="en-US" sz="1050" baseline="0" dirty="0">
                <a:cs typeface="Arial" panose="020B0604020202020204" pitchFamily="34" charset="0"/>
              </a:rPr>
              <a:t> </a:t>
            </a:r>
            <a:r>
              <a:rPr lang="en-US" sz="1050" dirty="0">
                <a:cs typeface="Arial" panose="020B0604020202020204" pitchFamily="34" charset="0"/>
              </a:rPr>
              <a:t>(~65m)-tall rocket core stage.</a:t>
            </a:r>
            <a:endParaRPr lang="en-US" sz="1050" b="1" dirty="0">
              <a:cs typeface="Arial" panose="020B0604020202020204" pitchFamily="34" charset="0"/>
            </a:endParaRPr>
          </a:p>
          <a:p>
            <a:r>
              <a:rPr lang="en-US" sz="1050" b="1" dirty="0">
                <a:cs typeface="Arial" panose="020B0604020202020204" pitchFamily="34" charset="0"/>
              </a:rPr>
              <a:t>Bottom left: </a:t>
            </a:r>
            <a:r>
              <a:rPr lang="en-US" sz="1050" b="0" i="0" kern="1200" dirty="0" err="1">
                <a:effectLst/>
              </a:rPr>
              <a:t>Intertank</a:t>
            </a:r>
            <a:r>
              <a:rPr lang="en-US" sz="1050" b="0" i="0" kern="1200" dirty="0">
                <a:effectLst/>
              </a:rPr>
              <a:t> structural test hardware in a test stand. The test version of these sections were </a:t>
            </a:r>
            <a:r>
              <a:rPr lang="en-US" sz="1050" b="0" i="0" u="none" strike="noStrike" kern="1200" dirty="0">
                <a:effectLst/>
                <a:hlinkClick r:id="rId3"/>
              </a:rPr>
              <a:t>pushed, pulled and bent</a:t>
            </a:r>
            <a:r>
              <a:rPr lang="en-US" sz="1050" b="0" i="0" kern="1200" dirty="0">
                <a:effectLst/>
              </a:rPr>
              <a:t> with millions of pounds of force to ensure they could withstand the forces of launch and ascent. The test hardware is structurally identical to the flight version of the </a:t>
            </a:r>
            <a:r>
              <a:rPr lang="en-US" sz="1050" b="0" i="0" kern="1200" dirty="0" err="1">
                <a:effectLst/>
              </a:rPr>
              <a:t>intertank</a:t>
            </a:r>
            <a:r>
              <a:rPr lang="en-US" sz="1050" b="0" i="0" kern="1200" dirty="0">
                <a:effectLst/>
              </a:rPr>
              <a:t> that connected the </a:t>
            </a:r>
            <a:r>
              <a:rPr lang="en-US" sz="1050" b="0" i="0" u="none" strike="noStrike" kern="1200" dirty="0">
                <a:effectLst/>
              </a:rPr>
              <a:t>2</a:t>
            </a:r>
            <a:r>
              <a:rPr lang="en-US" sz="1050" b="0" i="0" kern="1200" dirty="0">
                <a:effectLst/>
              </a:rPr>
              <a:t> fuel tanks, serve as a connection point for the two boosters and house avionics. </a:t>
            </a:r>
            <a:endParaRPr lang="en-US" sz="1050" b="1" dirty="0">
              <a:cs typeface="Arial" panose="020B0604020202020204" pitchFamily="34" charset="0"/>
            </a:endParaRPr>
          </a:p>
          <a:p>
            <a:r>
              <a:rPr lang="en-US" sz="1050" b="1" dirty="0">
                <a:cs typeface="Arial" panose="020B0604020202020204" pitchFamily="34" charset="0"/>
              </a:rPr>
              <a:t>Right: </a:t>
            </a:r>
            <a:r>
              <a:rPr lang="en-US" sz="1050" b="0" dirty="0">
                <a:cs typeface="Arial" panose="020B0604020202020204" pitchFamily="34" charset="0"/>
              </a:rPr>
              <a:t>LH </a:t>
            </a:r>
            <a:r>
              <a:rPr lang="en-US" sz="1050" b="0" baseline="0" dirty="0">
                <a:cs typeface="Arial" panose="020B0604020202020204" pitchFamily="34" charset="0"/>
              </a:rPr>
              <a:t>tank preparing to be primed before thermal protection system application (foam insulation.)</a:t>
            </a:r>
          </a:p>
          <a:p>
            <a:pPr marL="229605" marR="0" lvl="0" indent="-229605" algn="l" defTabSz="609365" rtl="0" eaLnBrk="1" fontAlgn="auto" latinLnBrk="0" hangingPunct="1">
              <a:lnSpc>
                <a:spcPct val="100000"/>
              </a:lnSpc>
              <a:spcBef>
                <a:spcPts val="0"/>
              </a:spcBef>
              <a:spcAft>
                <a:spcPts val="0"/>
              </a:spcAft>
              <a:buClrTx/>
              <a:buSzTx/>
              <a:buFontTx/>
              <a:buAutoNum type="arabicParenR"/>
              <a:tabLst/>
              <a:defRPr/>
            </a:pPr>
            <a:r>
              <a:rPr lang="en-US" sz="1050" b="0" baseline="0" dirty="0"/>
              <a:t>212 feet tall (64.6 m) and 27.6 ft. (8.4 m) in diameter~</a:t>
            </a:r>
            <a:r>
              <a:rPr lang="en-US" sz="1050" b="1" dirty="0"/>
              <a:t>1000 MT </a:t>
            </a:r>
            <a:r>
              <a:rPr lang="en-US" sz="1050" b="0" dirty="0"/>
              <a:t>(</a:t>
            </a:r>
            <a:r>
              <a:rPr lang="en-US" sz="1050" b="0" baseline="0" dirty="0"/>
              <a:t>2.3 m pounds) when fueled.</a:t>
            </a:r>
          </a:p>
          <a:p>
            <a:pPr marL="229605" marR="0" lvl="0" indent="-229605" algn="l" defTabSz="609365" rtl="0" eaLnBrk="1" fontAlgn="auto" latinLnBrk="0" hangingPunct="1">
              <a:lnSpc>
                <a:spcPct val="100000"/>
              </a:lnSpc>
              <a:spcBef>
                <a:spcPts val="0"/>
              </a:spcBef>
              <a:spcAft>
                <a:spcPts val="0"/>
              </a:spcAft>
              <a:buClrTx/>
              <a:buSzTx/>
              <a:buFontTx/>
              <a:buAutoNum type="arabicParenR"/>
              <a:tabLst/>
              <a:defRPr/>
            </a:pPr>
            <a:r>
              <a:rPr lang="en-US" sz="1050" b="1" dirty="0"/>
              <a:t>It has &gt;</a:t>
            </a:r>
            <a:r>
              <a:rPr lang="en-US" sz="1050" b="1" baseline="0" dirty="0"/>
              <a:t> </a:t>
            </a:r>
            <a:r>
              <a:rPr lang="en-US" sz="1050" b="1" dirty="0"/>
              <a:t>4m parts. 562 cables</a:t>
            </a:r>
            <a:r>
              <a:rPr lang="en-US" sz="1050" b="1" baseline="0" dirty="0"/>
              <a:t> totaling &gt; 45 mi (</a:t>
            </a:r>
            <a:r>
              <a:rPr lang="en-US" sz="1050" b="1" dirty="0"/>
              <a:t>70 km).</a:t>
            </a:r>
            <a:endParaRPr lang="en-US" sz="1050" b="1" baseline="0" dirty="0"/>
          </a:p>
          <a:p>
            <a:pPr marL="229605" marR="0" lvl="0" indent="-229605" algn="l" defTabSz="609365" rtl="0" eaLnBrk="1" fontAlgn="auto" latinLnBrk="0" hangingPunct="1">
              <a:lnSpc>
                <a:spcPct val="100000"/>
              </a:lnSpc>
              <a:spcBef>
                <a:spcPts val="0"/>
              </a:spcBef>
              <a:spcAft>
                <a:spcPts val="0"/>
              </a:spcAft>
              <a:buClrTx/>
              <a:buSzTx/>
              <a:buFontTx/>
              <a:buAutoNum type="arabicParenR"/>
              <a:tabLst/>
              <a:defRPr/>
            </a:pPr>
            <a:r>
              <a:rPr lang="en-US" sz="1050" dirty="0"/>
              <a:t>LH tank is</a:t>
            </a:r>
            <a:r>
              <a:rPr lang="en-US" sz="1050" baseline="0" dirty="0"/>
              <a:t> </a:t>
            </a:r>
            <a:r>
              <a:rPr lang="en-US" sz="1050" dirty="0"/>
              <a:t>&gt; 130’ (40 m) tall (almost 2/3 CS height); holds 537k</a:t>
            </a:r>
            <a:r>
              <a:rPr lang="en-US" sz="1050" baseline="0" dirty="0"/>
              <a:t> </a:t>
            </a:r>
            <a:r>
              <a:rPr lang="en-US" sz="1050" dirty="0"/>
              <a:t>gal (&gt;2m L) of LH2 at </a:t>
            </a:r>
            <a:r>
              <a:rPr lang="en-US" sz="1050" b="1" dirty="0"/>
              <a:t>(-253°C/-423°F)</a:t>
            </a:r>
            <a:r>
              <a:rPr lang="en-US" sz="1050" dirty="0"/>
              <a:t>.</a:t>
            </a:r>
            <a:endParaRPr lang="en-US" sz="1050" dirty="0">
              <a:cs typeface="Arial" panose="020B0604020202020204" pitchFamily="34" charset="0"/>
            </a:endParaRPr>
          </a:p>
          <a:p>
            <a:pPr marL="229605" indent="-229605">
              <a:buAutoNum type="arabicParenR"/>
            </a:pPr>
            <a:r>
              <a:rPr lang="en-US" sz="1050" b="0" baseline="0" dirty="0">
                <a:cs typeface="Arial" panose="020B0604020202020204" pitchFamily="34" charset="0"/>
              </a:rPr>
              <a:t>Built using state-of-the-art manufacturing tools, including the world’s largest friction-stir welding tool, the Vertical Assembly Center.</a:t>
            </a:r>
          </a:p>
          <a:p>
            <a:pPr marL="0" marR="0" lvl="0" indent="0" algn="l" defTabSz="609365" rtl="0" eaLnBrk="1" fontAlgn="auto" latinLnBrk="0" hangingPunct="1">
              <a:lnSpc>
                <a:spcPct val="100000"/>
              </a:lnSpc>
              <a:spcBef>
                <a:spcPts val="0"/>
              </a:spcBef>
              <a:spcAft>
                <a:spcPts val="0"/>
              </a:spcAft>
              <a:buClrTx/>
              <a:buSzTx/>
              <a:buFontTx/>
              <a:buNone/>
              <a:tabLst/>
              <a:defRPr/>
            </a:pPr>
            <a:r>
              <a:rPr lang="en-US" sz="1050" b="1" dirty="0"/>
              <a:t>A tremendous number of engineering problems.  E.g., LH2 and LOX are very cold: LH2 has to be stored at ~20°</a:t>
            </a:r>
            <a:r>
              <a:rPr lang="en-US" sz="1050" b="1" baseline="0" dirty="0"/>
              <a:t> above absolute 0 </a:t>
            </a:r>
            <a:r>
              <a:rPr lang="en-US" sz="1050" b="1" dirty="0"/>
              <a:t>(-253°C/-423°F).  The hydrogen tank shrinks ~6” (15 cm) in length and ~an “ (couple cm) in diameter when filled with propellant. The liquid oxygen tank shrinks proportionally. To compensate for those changes, everything that attaches to them – ducts, vent lines, systems tunnel, brackets, etc. are connected by accordion-like bellows sections, slotted joints, telescoping sections, or ball joint hinges.</a:t>
            </a:r>
          </a:p>
          <a:p>
            <a:pPr marL="0" marR="0" lvl="0" indent="0" algn="l" defTabSz="609365" rtl="0" eaLnBrk="1" fontAlgn="auto" latinLnBrk="0" hangingPunct="1">
              <a:lnSpc>
                <a:spcPct val="100000"/>
              </a:lnSpc>
              <a:spcBef>
                <a:spcPts val="0"/>
              </a:spcBef>
              <a:spcAft>
                <a:spcPts val="0"/>
              </a:spcAft>
              <a:buClrTx/>
              <a:buSzTx/>
              <a:buFontTx/>
              <a:buNone/>
              <a:tabLst/>
              <a:defRPr/>
            </a:pPr>
            <a:r>
              <a:rPr lang="en-US" sz="1050" b="1" baseline="0" dirty="0">
                <a:cs typeface="Arial" panose="020B0604020202020204" pitchFamily="34" charset="0"/>
              </a:rPr>
              <a:t>VIDEO: </a:t>
            </a:r>
            <a:r>
              <a:rPr lang="en-US" sz="1050" kern="1200" dirty="0">
                <a:solidFill>
                  <a:schemeClr val="tx1"/>
                </a:solidFill>
                <a:effectLst/>
                <a:latin typeface="+mn-lt"/>
                <a:ea typeface="+mn-ea"/>
                <a:cs typeface="+mn-cs"/>
              </a:rPr>
              <a:t>LH2 tank test article in test stand at Marshall in 2019</a:t>
            </a:r>
          </a:p>
          <a:p>
            <a:pPr marL="229102" indent="-229102">
              <a:spcBef>
                <a:spcPts val="0"/>
              </a:spcBef>
              <a:buFont typeface="Arial" panose="020B0604020202020204" pitchFamily="34" charset="0"/>
              <a:buChar char="•"/>
            </a:pPr>
            <a:r>
              <a:rPr lang="en-US" sz="1050" b="1" dirty="0">
                <a:solidFill>
                  <a:schemeClr val="bg1"/>
                </a:solidFill>
                <a:latin typeface="Arial" panose="020B0604020202020204" pitchFamily="34" charset="0"/>
                <a:cs typeface="Arial" panose="020B0604020202020204" pitchFamily="34" charset="0"/>
              </a:rPr>
              <a:t>Space shuttle</a:t>
            </a:r>
            <a:r>
              <a:rPr lang="en-US" sz="1050" b="1" baseline="0" dirty="0">
                <a:solidFill>
                  <a:schemeClr val="bg1"/>
                </a:solidFill>
                <a:latin typeface="Arial" panose="020B0604020202020204" pitchFamily="34" charset="0"/>
                <a:cs typeface="Arial" panose="020B0604020202020204" pitchFamily="34" charset="0"/>
              </a:rPr>
              <a:t> was powered by RS-25 engines which have been continuously matured for decades.</a:t>
            </a:r>
          </a:p>
          <a:p>
            <a:pPr marL="229102" indent="-229102">
              <a:spcBef>
                <a:spcPts val="0"/>
              </a:spcBef>
              <a:buFont typeface="Arial" panose="020B0604020202020204" pitchFamily="34" charset="0"/>
              <a:buChar char="•"/>
            </a:pPr>
            <a:r>
              <a:rPr lang="en-US" sz="1050" b="1" baseline="0" dirty="0">
                <a:solidFill>
                  <a:schemeClr val="bg1"/>
                </a:solidFill>
                <a:latin typeface="Arial" panose="020B0604020202020204" pitchFamily="34" charset="0"/>
                <a:cs typeface="Arial" panose="020B0604020202020204" pitchFamily="34" charset="0"/>
              </a:rPr>
              <a:t>Shuttle had 3 engines; SLS has 4, which have been further upgraded with current technology.</a:t>
            </a:r>
          </a:p>
          <a:p>
            <a:pPr marL="229102" indent="-229102" defTabSz="456661">
              <a:spcBef>
                <a:spcPts val="0"/>
              </a:spcBef>
              <a:buFont typeface="Arial" panose="020B0604020202020204" pitchFamily="34" charset="0"/>
              <a:buChar char="•"/>
              <a:defRPr/>
            </a:pPr>
            <a:r>
              <a:rPr lang="en-US" sz="1050" b="1" dirty="0">
                <a:solidFill>
                  <a:schemeClr val="bg1"/>
                </a:solidFill>
              </a:rPr>
              <a:t>Most reliable efficient rocket engine ever built; if a 200HP car engine was as efficient as an RS-25 it would fit in your hand.</a:t>
            </a:r>
          </a:p>
          <a:p>
            <a:pPr marL="229102" indent="-229102" defTabSz="456661">
              <a:spcBef>
                <a:spcPts val="0"/>
              </a:spcBef>
              <a:buFont typeface="Arial" panose="020B0604020202020204" pitchFamily="34" charset="0"/>
              <a:buChar char="•"/>
              <a:defRPr/>
            </a:pPr>
            <a:r>
              <a:rPr lang="en-US" sz="1050" b="1" dirty="0">
                <a:solidFill>
                  <a:schemeClr val="bg1"/>
                </a:solidFill>
              </a:rPr>
              <a:t>Each burns roughly 1500 L fuel / sec; &gt;</a:t>
            </a:r>
            <a:r>
              <a:rPr lang="en-US" sz="1050" b="1" baseline="0" dirty="0">
                <a:solidFill>
                  <a:schemeClr val="bg1"/>
                </a:solidFill>
              </a:rPr>
              <a:t>500k </a:t>
            </a:r>
            <a:r>
              <a:rPr lang="en-US" sz="1050" b="1" baseline="0" dirty="0" err="1">
                <a:solidFill>
                  <a:schemeClr val="bg1"/>
                </a:solidFill>
              </a:rPr>
              <a:t>lbs</a:t>
            </a:r>
            <a:r>
              <a:rPr lang="en-US" sz="1050" b="1" baseline="0" dirty="0">
                <a:solidFill>
                  <a:schemeClr val="bg1"/>
                </a:solidFill>
              </a:rPr>
              <a:t> (&gt;2.2 </a:t>
            </a:r>
            <a:r>
              <a:rPr lang="en-US" sz="1050" b="1" baseline="0" dirty="0" err="1">
                <a:solidFill>
                  <a:schemeClr val="bg1"/>
                </a:solidFill>
              </a:rPr>
              <a:t>megaNewton</a:t>
            </a:r>
            <a:r>
              <a:rPr lang="en-US" sz="1050" b="1" baseline="0" dirty="0">
                <a:solidFill>
                  <a:schemeClr val="bg1"/>
                </a:solidFill>
              </a:rPr>
              <a:t>) thrust each</a:t>
            </a:r>
            <a:r>
              <a:rPr lang="en-US" sz="1050" b="1" dirty="0">
                <a:solidFill>
                  <a:schemeClr val="bg1"/>
                </a:solidFill>
              </a:rPr>
              <a:t>.</a:t>
            </a:r>
          </a:p>
          <a:p>
            <a:pPr lvl="0"/>
            <a:r>
              <a:rPr lang="en-US" sz="1050" b="1" dirty="0"/>
              <a:t>For Artemis I, Core Stage performed flawlessly.</a:t>
            </a:r>
            <a:endParaRPr lang="en-US" sz="1050" b="0" dirty="0">
              <a:cs typeface="Arial" panose="020B0604020202020204" pitchFamily="34" charset="0"/>
            </a:endParaRPr>
          </a:p>
          <a:p>
            <a:pPr marL="0" indent="0">
              <a:buFont typeface="Arial" panose="020B0604020202020204" pitchFamily="34" charset="0"/>
              <a:buNone/>
            </a:pPr>
            <a:endParaRPr lang="en-US" sz="105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4</a:t>
            </a:fld>
            <a:endParaRPr lang="en-US" dirty="0"/>
          </a:p>
        </p:txBody>
      </p:sp>
    </p:spTree>
    <p:extLst>
      <p:ext uri="{BB962C8B-B14F-4D97-AF65-F5344CB8AC3E}">
        <p14:creationId xmlns:p14="http://schemas.microsoft.com/office/powerpoint/2010/main" val="420090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Helvetica Neue"/>
              </a:rPr>
              <a:t>ICPS is a single-engine LH/LOX system that provides </a:t>
            </a:r>
            <a:r>
              <a:rPr lang="en-US" b="1" i="0" dirty="0">
                <a:solidFill>
                  <a:srgbClr val="333333"/>
                </a:solidFill>
                <a:effectLst/>
                <a:latin typeface="Helvetica Neue"/>
              </a:rPr>
              <a:t>in-space propulsion </a:t>
            </a:r>
            <a:r>
              <a:rPr lang="en-US" b="0" i="0" dirty="0">
                <a:solidFill>
                  <a:srgbClr val="333333"/>
                </a:solidFill>
                <a:effectLst/>
                <a:latin typeface="Helvetica Neue"/>
              </a:rPr>
              <a:t>after Core Stage is jettisoned.</a:t>
            </a:r>
          </a:p>
          <a:p>
            <a:pPr algn="l"/>
            <a:r>
              <a:rPr lang="en-US" b="0" i="0" dirty="0">
                <a:solidFill>
                  <a:srgbClr val="333333"/>
                </a:solidFill>
                <a:effectLst/>
                <a:latin typeface="Helvetica Neue"/>
              </a:rPr>
              <a:t>ICPS gave Orion the push needed to fly beyond the moon; it’s a modified Delta Cryogenic 2nd Stage, a proven upper stage used on ULA’s Delta IV</a:t>
            </a:r>
          </a:p>
          <a:p>
            <a:pPr algn="l"/>
            <a:r>
              <a:rPr lang="en-US" b="0" i="0" dirty="0">
                <a:solidFill>
                  <a:srgbClr val="333333"/>
                </a:solidFill>
                <a:effectLst/>
                <a:latin typeface="Helvetica Neue"/>
              </a:rPr>
              <a:t>ICPS is powered by one RL10 engine which generates 25k lbs. of max thrust.</a:t>
            </a:r>
          </a:p>
          <a:p>
            <a:pPr algn="l"/>
            <a:r>
              <a:rPr lang="en-US" b="0" i="0" dirty="0">
                <a:solidFill>
                  <a:srgbClr val="333333"/>
                </a:solidFill>
                <a:effectLst/>
                <a:latin typeface="Helvetica Neue"/>
              </a:rPr>
              <a:t>The RL10 is a liquid-fuel rocket engine built in US by Aerojet Rocketdyne that burns cryogenic LH and LOX. Its specific application has been for in-space propulsion of upper stages.  The initial RL10 was the first LH engine in the US, with development by NASA beginning in the 1950s and continuously upgraded since.  Three recent versions are in production for the Atlas V and Delta IV. Three more versions are in development for the SLS EUS and the Vulcan upper stage.</a:t>
            </a:r>
          </a:p>
          <a:p>
            <a:pPr algn="l"/>
            <a:endParaRPr lang="en-US" b="0" i="0" dirty="0">
              <a:solidFill>
                <a:srgbClr val="333333"/>
              </a:solidFill>
              <a:effectLst/>
              <a:latin typeface="Helvetica Neue"/>
            </a:endParaRPr>
          </a:p>
          <a:p>
            <a:endParaRPr lang="en-US" dirty="0"/>
          </a:p>
        </p:txBody>
      </p:sp>
      <p:sp>
        <p:nvSpPr>
          <p:cNvPr id="4" name="Slide Number Placeholder 3"/>
          <p:cNvSpPr>
            <a:spLocks noGrp="1"/>
          </p:cNvSpPr>
          <p:nvPr>
            <p:ph type="sldNum" sz="quarter" idx="5"/>
          </p:nvPr>
        </p:nvSpPr>
        <p:spPr/>
        <p:txBody>
          <a:bodyPr/>
          <a:lstStyle/>
          <a:p>
            <a:fld id="{0BB3A7C8-C571-4DA6-8B67-89DA79F4F600}" type="slidenum">
              <a:rPr lang="en-US" smtClean="0"/>
              <a:t>5</a:t>
            </a:fld>
            <a:endParaRPr lang="en-US"/>
          </a:p>
        </p:txBody>
      </p:sp>
    </p:spTree>
    <p:extLst>
      <p:ext uri="{BB962C8B-B14F-4D97-AF65-F5344CB8AC3E}">
        <p14:creationId xmlns:p14="http://schemas.microsoft.com/office/powerpoint/2010/main" val="403303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844" indent="-171844">
              <a:buFont typeface="Arial" panose="020B0604020202020204" pitchFamily="34" charset="0"/>
              <a:buChar char="•"/>
            </a:pPr>
            <a:r>
              <a:rPr lang="en-US" b="1" dirty="0"/>
              <a:t>Orion can carry up to 4 astronauts; can be </a:t>
            </a:r>
            <a:r>
              <a:rPr lang="en-US" b="1" i="0" dirty="0">
                <a:solidFill>
                  <a:srgbClr val="000000"/>
                </a:solidFill>
                <a:effectLst/>
                <a:latin typeface="DIN W01 Regular"/>
              </a:rPr>
              <a:t>unattended for 6 months in orbit when docked to Gateway (</a:t>
            </a:r>
            <a:r>
              <a:rPr lang="en-US" b="1" dirty="0"/>
              <a:t>designed for upgrades to support future missions up to 1,000 days). (</a:t>
            </a:r>
            <a:r>
              <a:rPr lang="en-US" b="0" dirty="0"/>
              <a:t>https://www.lockheedmartin.com/en-us/news/features/2022/orion-eleven-things.html)</a:t>
            </a:r>
          </a:p>
          <a:p>
            <a:pPr marL="171844" indent="-171844">
              <a:buFont typeface="Arial" panose="020B0604020202020204" pitchFamily="34" charset="0"/>
              <a:buChar char="•"/>
            </a:pPr>
            <a:r>
              <a:rPr lang="en-US" b="1" dirty="0"/>
              <a:t>Heatshield can withstand temperatures up to 5400 °F (3300 °C) (~</a:t>
            </a:r>
            <a:r>
              <a:rPr lang="en-US" b="1" baseline="0" dirty="0"/>
              <a:t> </a:t>
            </a:r>
            <a:r>
              <a:rPr lang="en-US" b="1" dirty="0"/>
              <a:t>½ temp of Sun’s surface) &amp; protect humans.</a:t>
            </a:r>
          </a:p>
          <a:p>
            <a:pPr marL="171844" indent="-171844">
              <a:buFont typeface="Arial" panose="020B0604020202020204" pitchFamily="34" charset="0"/>
              <a:buChar char="•"/>
            </a:pPr>
            <a:r>
              <a:rPr lang="en-US" b="1" dirty="0"/>
              <a:t>Small</a:t>
            </a:r>
            <a:r>
              <a:rPr lang="en-US" b="1" baseline="0" dirty="0"/>
              <a:t> r</a:t>
            </a:r>
            <a:r>
              <a:rPr lang="en-US" b="1" dirty="0"/>
              <a:t>ocket:</a:t>
            </a:r>
            <a:r>
              <a:rPr lang="en-US" b="1" baseline="0" dirty="0"/>
              <a:t> </a:t>
            </a:r>
            <a:r>
              <a:rPr lang="en-US" b="1" dirty="0"/>
              <a:t>Launch Abort – available during initial ascent, disposed after ~3 mins.</a:t>
            </a:r>
          </a:p>
          <a:p>
            <a:pPr marL="171844" indent="-171844">
              <a:buFont typeface="Arial" panose="020B0604020202020204" pitchFamily="34" charset="0"/>
              <a:buChar char="•"/>
            </a:pPr>
            <a:r>
              <a:rPr lang="en-US" b="1" dirty="0"/>
              <a:t>Orion returned to Earth at a speed of up to 27k</a:t>
            </a:r>
            <a:r>
              <a:rPr lang="en-US" b="1" baseline="0" dirty="0"/>
              <a:t> mph (</a:t>
            </a:r>
            <a:r>
              <a:rPr lang="en-US" b="1" dirty="0"/>
              <a:t>43k kph) – periodically skipping on atmosphere to reduce net drag.</a:t>
            </a:r>
          </a:p>
          <a:p>
            <a:pPr marL="171844" indent="-171844">
              <a:buFont typeface="Arial" panose="020B0604020202020204" pitchFamily="34" charset="0"/>
              <a:buChar char="•"/>
            </a:pPr>
            <a:r>
              <a:rPr lang="en-US" b="1" baseline="0" dirty="0"/>
              <a:t>Svc Module was developed by the Euro Space Agency (Artemis is an international effort)</a:t>
            </a:r>
            <a:endParaRPr lang="en-US" b="1" dirty="0"/>
          </a:p>
        </p:txBody>
      </p:sp>
      <p:sp>
        <p:nvSpPr>
          <p:cNvPr id="4" name="Slide Number Placeholder 3"/>
          <p:cNvSpPr>
            <a:spLocks noGrp="1"/>
          </p:cNvSpPr>
          <p:nvPr>
            <p:ph type="sldNum" sz="quarter" idx="10"/>
          </p:nvPr>
        </p:nvSpPr>
        <p:spPr/>
        <p:txBody>
          <a:bodyPr/>
          <a:lstStyle/>
          <a:p>
            <a:fld id="{5AFF078A-C099-4C72-B90F-9EC2A8FDDFFD}" type="slidenum">
              <a:rPr lang="en-US" altLang="en-US" smtClean="0"/>
              <a:pPr/>
              <a:t>6</a:t>
            </a:fld>
            <a:endParaRPr lang="en-US" altLang="en-US" dirty="0"/>
          </a:p>
        </p:txBody>
      </p:sp>
    </p:spTree>
    <p:extLst>
      <p:ext uri="{BB962C8B-B14F-4D97-AF65-F5344CB8AC3E}">
        <p14:creationId xmlns:p14="http://schemas.microsoft.com/office/powerpoint/2010/main" val="4091102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ICPS disposal for A01 was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helio</a:t>
            </a:r>
            <a:r>
              <a:rPr lang="en-US" sz="1800" dirty="0">
                <a:effectLst/>
                <a:latin typeface="Calibri" panose="020F0502020204030204" pitchFamily="34" charset="0"/>
                <a:ea typeface="Calibri" panose="020F0502020204030204" pitchFamily="34" charset="0"/>
                <a:cs typeface="Times New Roman" panose="02020603050405020304" pitchFamily="18" charset="0"/>
              </a:rPr>
              <a:t>; A02 will use Earth disposal</a:t>
            </a:r>
          </a:p>
          <a:p>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https://www.nasa.gov/exploration/systems/sls/multimedia/rocket-to-the-moon-what-is-the-exploration-upper-stage.html</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b="0" i="0" dirty="0">
                <a:solidFill>
                  <a:srgbClr val="333333"/>
                </a:solidFill>
                <a:effectLst/>
                <a:latin typeface="Albert Sans"/>
              </a:rPr>
              <a:t>Starting with Artemis IV, the EUS will be used on the rocket’s advanced Block IB configuration. The EUS will replace the ICPS.  Compared to the single-engine ICPS, the EUS has larger propellant tanks and four RL10 engines. EUS provides 97k </a:t>
            </a:r>
            <a:r>
              <a:rPr lang="en-US" b="0" i="0" dirty="0" err="1">
                <a:solidFill>
                  <a:srgbClr val="333333"/>
                </a:solidFill>
                <a:effectLst/>
                <a:latin typeface="Albert Sans"/>
              </a:rPr>
              <a:t>lb</a:t>
            </a:r>
            <a:r>
              <a:rPr lang="en-US" b="0" i="0" dirty="0">
                <a:solidFill>
                  <a:srgbClr val="333333"/>
                </a:solidFill>
                <a:effectLst/>
                <a:latin typeface="Albert Sans"/>
              </a:rPr>
              <a:t> of thrust during TLI versus nearly 25 </a:t>
            </a:r>
            <a:r>
              <a:rPr lang="en-US" b="0" i="0" dirty="0" err="1">
                <a:solidFill>
                  <a:srgbClr val="333333"/>
                </a:solidFill>
                <a:effectLst/>
                <a:latin typeface="Albert Sans"/>
              </a:rPr>
              <a:t>klb</a:t>
            </a:r>
            <a:r>
              <a:rPr lang="en-US" b="0" i="0" dirty="0">
                <a:solidFill>
                  <a:srgbClr val="333333"/>
                </a:solidFill>
                <a:effectLst/>
                <a:latin typeface="Albert Sans"/>
              </a:rPr>
              <a:t> of thrust from ICPS.</a:t>
            </a:r>
          </a:p>
          <a:p>
            <a:r>
              <a:rPr lang="en-US" b="0" i="0" dirty="0">
                <a:solidFill>
                  <a:srgbClr val="333333"/>
                </a:solidFill>
                <a:effectLst/>
                <a:latin typeface="Albert Sans"/>
              </a:rPr>
              <a:t>You can also see how rockets and stages are optimized for certain missions: a system designed for LEO is much different than for deep space.</a:t>
            </a:r>
            <a:endParaRPr lang="en-US" dirty="0"/>
          </a:p>
        </p:txBody>
      </p:sp>
      <p:sp>
        <p:nvSpPr>
          <p:cNvPr id="4" name="Slide Number Placeholder 3"/>
          <p:cNvSpPr>
            <a:spLocks noGrp="1"/>
          </p:cNvSpPr>
          <p:nvPr>
            <p:ph type="sldNum" sz="quarter" idx="5"/>
          </p:nvPr>
        </p:nvSpPr>
        <p:spPr/>
        <p:txBody>
          <a:bodyPr/>
          <a:lstStyle/>
          <a:p>
            <a:fld id="{0BB3A7C8-C571-4DA6-8B67-89DA79F4F600}" type="slidenum">
              <a:rPr lang="en-US" smtClean="0"/>
              <a:t>7</a:t>
            </a:fld>
            <a:endParaRPr lang="en-US"/>
          </a:p>
        </p:txBody>
      </p:sp>
    </p:spTree>
    <p:extLst>
      <p:ext uri="{BB962C8B-B14F-4D97-AF65-F5344CB8AC3E}">
        <p14:creationId xmlns:p14="http://schemas.microsoft.com/office/powerpoint/2010/main" val="3644984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a:t>The next mission is about sustainability – </a:t>
            </a:r>
            <a:r>
              <a:rPr lang="en-US" i="1" dirty="0"/>
              <a:t>a continuous presence on the Moon</a:t>
            </a:r>
            <a:r>
              <a:rPr lang="en-US" dirty="0"/>
              <a:t>. One key is the Lunar Gateway. </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Gateway will be a permanent station around the Moon.</a:t>
            </a:r>
            <a:endParaRPr lang="en-US" sz="1600" b="1" dirty="0">
              <a:solidFill>
                <a:prstClr val="white"/>
              </a:solidFill>
              <a:latin typeface="Century Gothic Bold"/>
              <a:cs typeface="Arial" panose="020B0604020202020204" pitchFamily="34" charset="0"/>
            </a:endParaRPr>
          </a:p>
          <a:p>
            <a:pPr marL="285750" indent="-285750">
              <a:buFont typeface="Arial" panose="020B0604020202020204" pitchFamily="34" charset="0"/>
              <a:buChar char="•"/>
            </a:pPr>
            <a:r>
              <a:rPr lang="en-US" dirty="0"/>
              <a:t>It interfaces with the ESM, which supplies Orion with electricity, propulsion, thermal control, air and water.</a:t>
            </a:r>
          </a:p>
          <a:p>
            <a:pPr marL="287337" indent="-285750"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Initial Gateway focuses on the systems required to support a human landing</a:t>
            </a:r>
            <a:r>
              <a:rPr lang="en-US" sz="1600" b="1" baseline="0" dirty="0">
                <a:solidFill>
                  <a:prstClr val="white"/>
                </a:solidFill>
                <a:latin typeface="Century Gothic Bold"/>
                <a:cs typeface="Arial" panose="020B0604020202020204" pitchFamily="34" charset="0"/>
              </a:rPr>
              <a:t> -</a:t>
            </a:r>
            <a:r>
              <a:rPr lang="en-US" sz="1600" b="1" dirty="0">
                <a:solidFill>
                  <a:prstClr val="white"/>
                </a:solidFill>
                <a:latin typeface="Century Gothic Bold"/>
                <a:cs typeface="Arial" panose="020B0604020202020204" pitchFamily="34" charset="0"/>
              </a:rPr>
              <a:t> and also sets the stage (literally) for next phases.</a:t>
            </a:r>
          </a:p>
          <a:p>
            <a:pPr marL="285750" indent="-284163"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Provides command center and aggregation point for human landing</a:t>
            </a:r>
          </a:p>
          <a:p>
            <a:pPr marL="285750" indent="-284163"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Building block for the future, expanded capabilities on and around the Moon</a:t>
            </a:r>
          </a:p>
          <a:p>
            <a:pPr marL="285750" indent="-284163" defTabSz="457135" fontAlgn="base">
              <a:spcAft>
                <a:spcPts val="300"/>
              </a:spcAft>
              <a:buFont typeface="Arial" panose="020B0604020202020204" pitchFamily="34" charset="0"/>
              <a:buChar char="•"/>
              <a:defRPr/>
            </a:pPr>
            <a:r>
              <a:rPr lang="en-US" dirty="0"/>
              <a:t>Modules will be built by NASA with </a:t>
            </a:r>
            <a:r>
              <a:rPr lang="en-US" b="1" dirty="0"/>
              <a:t>Euro, Japanese Space Agencies</a:t>
            </a:r>
            <a:r>
              <a:rPr lang="en-US" dirty="0"/>
              <a:t>; others support (</a:t>
            </a:r>
            <a:r>
              <a:rPr lang="en-US" b="1" dirty="0"/>
              <a:t>Canadian space agency</a:t>
            </a:r>
            <a:r>
              <a:rPr lang="en-US" dirty="0"/>
              <a:t>, for example, is providing the robotic arm)</a:t>
            </a:r>
            <a:endParaRPr lang="en-US" sz="1600" b="1" dirty="0">
              <a:solidFill>
                <a:prstClr val="white"/>
              </a:solidFill>
              <a:latin typeface="Century Gothic Bold"/>
              <a:cs typeface="Arial" panose="020B0604020202020204" pitchFamily="34" charset="0"/>
            </a:endParaRPr>
          </a:p>
          <a:p>
            <a:r>
              <a:rPr lang="en-US" dirty="0"/>
              <a:t>It will be in a </a:t>
            </a:r>
            <a:r>
              <a:rPr lang="en-US" b="1" dirty="0"/>
              <a:t>near-rectilinear halo orbit (NRHO) </a:t>
            </a:r>
            <a:r>
              <a:rPr lang="en-US" dirty="0"/>
              <a:t>around the moon balanced between the Earth’s and Moon’s gravity. Solar electric propulsion (very light thrust) to maneuver and support</a:t>
            </a:r>
            <a:r>
              <a:rPr lang="en-US" baseline="0" dirty="0"/>
              <a:t> </a:t>
            </a:r>
            <a:r>
              <a:rPr lang="en-US" dirty="0"/>
              <a:t>docking access.</a:t>
            </a:r>
          </a:p>
          <a:p>
            <a:r>
              <a:rPr lang="en-US" sz="1600" i="1" dirty="0">
                <a:effectLst/>
              </a:rPr>
              <a:t>From Davis, D. et. al (2017): Orbit maintenance and navigation of human spacecraft at </a:t>
            </a:r>
            <a:r>
              <a:rPr lang="en-US" sz="1600" i="1" dirty="0" err="1">
                <a:effectLst/>
              </a:rPr>
              <a:t>cislunar</a:t>
            </a:r>
            <a:r>
              <a:rPr lang="en-US" sz="1600" i="1" dirty="0">
                <a:effectLst/>
              </a:rPr>
              <a:t> NRHOs - </a:t>
            </a:r>
            <a:r>
              <a:rPr lang="en-US" b="1" dirty="0">
                <a:effectLst/>
              </a:rPr>
              <a:t>Sample NHROs. </a:t>
            </a:r>
            <a:r>
              <a:rPr lang="en-US" dirty="0">
                <a:effectLst/>
              </a:rPr>
              <a:t>A large, </a:t>
            </a:r>
            <a:r>
              <a:rPr lang="en-US" dirty="0"/>
              <a:t>elongated orbit</a:t>
            </a:r>
            <a:r>
              <a:rPr lang="en-US" baseline="0" dirty="0"/>
              <a:t> and </a:t>
            </a:r>
            <a:r>
              <a:rPr lang="en-US" dirty="0">
                <a:effectLst/>
              </a:rPr>
              <a:t>enables the gateway to:</a:t>
            </a:r>
          </a:p>
          <a:p>
            <a:pPr marL="285750" indent="-285750">
              <a:buFont typeface="Arial" panose="020B0604020202020204" pitchFamily="34" charset="0"/>
              <a:buChar char="•"/>
            </a:pPr>
            <a:r>
              <a:rPr lang="en-US" dirty="0">
                <a:effectLst/>
              </a:rPr>
              <a:t>Use minimal</a:t>
            </a:r>
            <a:r>
              <a:rPr lang="en-US" baseline="0" dirty="0">
                <a:effectLst/>
              </a:rPr>
              <a:t> </a:t>
            </a:r>
            <a:r>
              <a:rPr lang="en-US" dirty="0">
                <a:effectLst/>
              </a:rPr>
              <a:t>propellant for orbital corrections (very stable orbit)</a:t>
            </a:r>
          </a:p>
          <a:p>
            <a:pPr marL="895115" lvl="1" indent="-285750">
              <a:buFont typeface="Arial" panose="020B0604020202020204" pitchFamily="34" charset="0"/>
              <a:buChar char="•"/>
            </a:pPr>
            <a:r>
              <a:rPr lang="en-US" dirty="0"/>
              <a:t>Offers inexpensive (in term of energy) transfers from Earth, to the Moon’s surface, and trajectories beyond the Moon</a:t>
            </a:r>
            <a:endParaRPr lang="en-US" dirty="0">
              <a:effectLst/>
            </a:endParaRPr>
          </a:p>
          <a:p>
            <a:pPr marL="285750" indent="-285750">
              <a:buFont typeface="Arial" panose="020B0604020202020204" pitchFamily="34" charset="0"/>
              <a:buChar char="•"/>
            </a:pPr>
            <a:r>
              <a:rPr lang="en-US" dirty="0">
                <a:effectLst/>
              </a:rPr>
              <a:t>Minimize blocking of sunlight by Earth</a:t>
            </a:r>
            <a:r>
              <a:rPr lang="en-US" baseline="0" dirty="0">
                <a:effectLst/>
              </a:rPr>
              <a:t> or </a:t>
            </a:r>
            <a:r>
              <a:rPr lang="en-US" dirty="0">
                <a:effectLst/>
              </a:rPr>
              <a:t>Moon (support the gateway’s solar panels)</a:t>
            </a:r>
          </a:p>
          <a:p>
            <a:pPr marL="285750" indent="-285750">
              <a:buFont typeface="Arial" panose="020B0604020202020204" pitchFamily="34" charset="0"/>
              <a:buChar char="•"/>
            </a:pPr>
            <a:r>
              <a:rPr lang="en-US" dirty="0">
                <a:effectLst/>
              </a:rPr>
              <a:t>Keep the spacecraft within LOS of Earth, for ground controllers</a:t>
            </a:r>
            <a:endParaRPr lang="en-US" dirty="0"/>
          </a:p>
          <a:p>
            <a:r>
              <a:rPr lang="en-US" dirty="0"/>
              <a:t>The NRHO selected for the gateway is a 7-day path around the Moon.</a:t>
            </a:r>
          </a:p>
          <a:p>
            <a:r>
              <a:rPr lang="en-US" dirty="0"/>
              <a:t>As close as 3,000 km (1,865 mi) and up to 70,000 km (43,500 mi).</a:t>
            </a:r>
          </a:p>
        </p:txBody>
      </p:sp>
      <p:sp>
        <p:nvSpPr>
          <p:cNvPr id="4" name="Slide Number Placeholder 3"/>
          <p:cNvSpPr>
            <a:spLocks noGrp="1"/>
          </p:cNvSpPr>
          <p:nvPr>
            <p:ph type="sldNum" sz="quarter" idx="10"/>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450EDB65-0F55-3747-88B1-B28F4B383510}" type="slidenum">
              <a:rPr kumimoji="0" lang="en-US" sz="1200" b="1" u="none" strike="noStrike" kern="1200" cap="none" spc="0" normalizeH="0" baseline="0" noProof="0" smtClean="0">
                <a:ln>
                  <a:noFill/>
                </a:ln>
                <a:solidFill>
                  <a:prstClr val="black"/>
                </a:solidFill>
                <a:effectLst/>
                <a:uLnTx/>
                <a:uFillTx/>
                <a:latin typeface="Century Gothic Bold"/>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8</a:t>
            </a:fld>
            <a:endParaRPr kumimoji="0" lang="en-US" sz="1200" b="1" u="none" strike="noStrike" kern="1200" cap="none" spc="0" normalizeH="0" baseline="0" noProof="0" dirty="0">
              <a:ln>
                <a:noFill/>
              </a:ln>
              <a:solidFill>
                <a:prstClr val="black"/>
              </a:solidFill>
              <a:effectLst/>
              <a:uLnTx/>
              <a:uFillTx/>
              <a:latin typeface="Century Gothic Bold"/>
              <a:ea typeface="ヒラギノ角ゴ Pro W3" charset="-128"/>
              <a:cs typeface="+mn-cs"/>
            </a:endParaRPr>
          </a:p>
        </p:txBody>
      </p:sp>
    </p:spTree>
    <p:extLst>
      <p:ext uri="{BB962C8B-B14F-4D97-AF65-F5344CB8AC3E}">
        <p14:creationId xmlns:p14="http://schemas.microsoft.com/office/powerpoint/2010/main" val="3099346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More charts from public source </a:t>
            </a:r>
          </a:p>
          <a:p>
            <a:r>
              <a:rPr lang="en-US" b="1" dirty="0"/>
              <a:t>www.space.com article "NASA's tiny CAPSTONE probe snaps 1st photo of the moon, begins extended mission."</a:t>
            </a:r>
          </a:p>
        </p:txBody>
      </p:sp>
      <p:sp>
        <p:nvSpPr>
          <p:cNvPr id="4" name="Slide Number Placeholder 3"/>
          <p:cNvSpPr>
            <a:spLocks noGrp="1"/>
          </p:cNvSpPr>
          <p:nvPr>
            <p:ph type="sldNum" sz="quarter" idx="5"/>
          </p:nvPr>
        </p:nvSpPr>
        <p:spPr/>
        <p:txBody>
          <a:bodyPr/>
          <a:lstStyle/>
          <a:p>
            <a:fld id="{0BB3A7C8-C571-4DA6-8B67-89DA79F4F600}" type="slidenum">
              <a:rPr lang="en-US" smtClean="0"/>
              <a:t>9</a:t>
            </a:fld>
            <a:endParaRPr lang="en-US"/>
          </a:p>
        </p:txBody>
      </p:sp>
    </p:spTree>
    <p:extLst>
      <p:ext uri="{BB962C8B-B14F-4D97-AF65-F5344CB8AC3E}">
        <p14:creationId xmlns:p14="http://schemas.microsoft.com/office/powerpoint/2010/main" val="2696374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9963" y="357188"/>
            <a:ext cx="5160962" cy="2903537"/>
          </a:xfrm>
        </p:spPr>
      </p:sp>
      <p:sp>
        <p:nvSpPr>
          <p:cNvPr id="3" name="Notes Placeholder 2"/>
          <p:cNvSpPr>
            <a:spLocks noGrp="1"/>
          </p:cNvSpPr>
          <p:nvPr>
            <p:ph type="body" idx="1"/>
          </p:nvPr>
        </p:nvSpPr>
        <p:spPr>
          <a:xfrm>
            <a:off x="521326" y="3404440"/>
            <a:ext cx="6059821" cy="562684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dirty="0">
                <a:solidFill>
                  <a:srgbClr val="111111"/>
                </a:solidFill>
                <a:effectLst/>
                <a:latin typeface="Roboto" panose="02000000000000000000" pitchFamily="2" charset="0"/>
              </a:rPr>
              <a:t>The lightning protection system at the launch pad includes three 200m / 600’ towers and catenary wires positioned to protect SLS, Orion, and mobile launcher. The wires run to the ground diagonally, and steered the lightning current away from the stack.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1" dirty="0">
                <a:solidFill>
                  <a:srgbClr val="71777D"/>
                </a:solidFill>
                <a:effectLst/>
                <a:latin typeface="Roboto" panose="02000000000000000000" pitchFamily="2" charset="0"/>
              </a:rPr>
              <a:t>This was the most powerful</a:t>
            </a:r>
            <a:r>
              <a:rPr lang="en-US" sz="3200" b="1" i="1" dirty="0">
                <a:solidFill>
                  <a:srgbClr val="767676"/>
                </a:solidFill>
                <a:effectLst/>
                <a:latin typeface="Roboto" panose="02000000000000000000" pitchFamily="2" charset="0"/>
              </a:rPr>
              <a:t> lightning</a:t>
            </a:r>
            <a:r>
              <a:rPr lang="en-US" sz="3200" b="1" i="1" dirty="0">
                <a:solidFill>
                  <a:srgbClr val="71777D"/>
                </a:solidFill>
                <a:effectLst/>
                <a:latin typeface="Roboto" panose="02000000000000000000" pitchFamily="2" charset="0"/>
              </a:rPr>
              <a:t> strike ever recorded at</a:t>
            </a:r>
            <a:r>
              <a:rPr lang="en-US" sz="3200" b="1" i="1" dirty="0">
                <a:solidFill>
                  <a:srgbClr val="767676"/>
                </a:solidFill>
                <a:effectLst/>
                <a:latin typeface="Roboto" panose="02000000000000000000" pitchFamily="2" charset="0"/>
              </a:rPr>
              <a:t> NASA’s</a:t>
            </a:r>
            <a:r>
              <a:rPr lang="en-US" sz="3200" b="1" i="1" dirty="0">
                <a:solidFill>
                  <a:srgbClr val="71777D"/>
                </a:solidFill>
                <a:effectLst/>
                <a:latin typeface="Roboto" panose="02000000000000000000" pitchFamily="2" charset="0"/>
              </a:rPr>
              <a:t> Kennedy</a:t>
            </a:r>
            <a:r>
              <a:rPr lang="en-US" sz="3200" b="1" i="1" dirty="0">
                <a:solidFill>
                  <a:srgbClr val="767676"/>
                </a:solidFill>
                <a:effectLst/>
                <a:latin typeface="Roboto" panose="02000000000000000000" pitchFamily="2" charset="0"/>
              </a:rPr>
              <a:t> Space Center and</a:t>
            </a:r>
            <a:r>
              <a:rPr lang="en-US" sz="3200" b="1" i="1" dirty="0">
                <a:solidFill>
                  <a:srgbClr val="71777D"/>
                </a:solidFill>
                <a:effectLst/>
                <a:latin typeface="Roboto" panose="02000000000000000000" pitchFamily="2" charset="0"/>
              </a:rPr>
              <a:t> </a:t>
            </a:r>
            <a:r>
              <a:rPr lang="en-US" sz="3200" b="1" i="1" dirty="0">
                <a:solidFill>
                  <a:srgbClr val="111111"/>
                </a:solidFill>
                <a:effectLst/>
                <a:latin typeface="Roboto" panose="02000000000000000000" pitchFamily="2" charset="0"/>
              </a:rPr>
              <a:t>occurred during a rehearsal on 2 April 2022  with all avionics powered on. In fact, many SLS instruments recorded the strike, so we went ahead and validated SLS clocks using this event!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Hurricane Ian (27-29 Sep)</a:t>
            </a:r>
            <a:r>
              <a:rPr lang="en-US" sz="2000" b="0" i="0" dirty="0">
                <a:solidFill>
                  <a:srgbClr val="71777D"/>
                </a:solidFill>
                <a:effectLst/>
                <a:latin typeface="Roboto" panose="02000000000000000000" pitchFamily="2" charset="0"/>
              </a:rPr>
              <a:t>; </a:t>
            </a:r>
            <a:r>
              <a:rPr lang="en-US" sz="2000" b="1" dirty="0">
                <a:solidFill>
                  <a:schemeClr val="bg1"/>
                </a:solidFill>
              </a:rPr>
              <a:t>Hurricane Nicole (8-9 Nov); </a:t>
            </a:r>
            <a:r>
              <a:rPr lang="en-US" sz="2000" b="1" dirty="0"/>
              <a:t>Lightning Strike</a:t>
            </a:r>
            <a:r>
              <a:rPr lang="en-US" sz="2000" b="1" dirty="0">
                <a:solidFill>
                  <a:schemeClr val="bg1"/>
                </a:solidFill>
              </a:rPr>
              <a:t> (2 April)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However, during a 12-hr trip back to the VAB, it can only tolerate winds of ~half that without risk of toppling over.</a:t>
            </a:r>
          </a:p>
        </p:txBody>
      </p:sp>
      <p:sp>
        <p:nvSpPr>
          <p:cNvPr id="4" name="Slide Number Placeholder 3"/>
          <p:cNvSpPr>
            <a:spLocks noGrp="1"/>
          </p:cNvSpPr>
          <p:nvPr>
            <p:ph type="sldNum" sz="quarter" idx="10"/>
          </p:nvPr>
        </p:nvSpPr>
        <p:spPr/>
        <p:txBody>
          <a:bodyPr/>
          <a:lstStyle/>
          <a:p>
            <a:pPr marL="0" marR="0" lvl="0" indent="0" algn="r" defTabSz="1255796"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55796"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8642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9963" y="357188"/>
            <a:ext cx="5160962" cy="2903537"/>
          </a:xfrm>
        </p:spPr>
      </p:sp>
      <p:sp>
        <p:nvSpPr>
          <p:cNvPr id="3" name="Notes Placeholder 2"/>
          <p:cNvSpPr>
            <a:spLocks noGrp="1"/>
          </p:cNvSpPr>
          <p:nvPr>
            <p:ph type="body" idx="1"/>
          </p:nvPr>
        </p:nvSpPr>
        <p:spPr>
          <a:xfrm>
            <a:off x="521326" y="3404440"/>
            <a:ext cx="6059821" cy="562684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55796"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55796"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5427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9963" y="357188"/>
            <a:ext cx="5160962" cy="2903537"/>
          </a:xfrm>
        </p:spPr>
      </p:sp>
      <p:sp>
        <p:nvSpPr>
          <p:cNvPr id="3" name="Notes Placeholder 2"/>
          <p:cNvSpPr>
            <a:spLocks noGrp="1"/>
          </p:cNvSpPr>
          <p:nvPr>
            <p:ph type="body" idx="1"/>
          </p:nvPr>
        </p:nvSpPr>
        <p:spPr>
          <a:xfrm>
            <a:off x="521326" y="3404440"/>
            <a:ext cx="6059821" cy="562684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Why model? Models predicted SLS flight AND SLS flight Validated the MODELS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Models were based on requirements.  </a:t>
            </a:r>
            <a:r>
              <a:rPr lang="en-US" sz="2000" b="0" i="0" dirty="0">
                <a:solidFill>
                  <a:srgbClr val="71777D"/>
                </a:solidFill>
                <a:effectLst/>
                <a:latin typeface="Roboto" panose="02000000000000000000" pitchFamily="2" charset="0"/>
              </a:rPr>
              <a:t>Simulations predicted flight, as validated by comparing Rocket Flight Parameters for SLS Boosters + Core Stage;  SLS Core reached ~180 km altitude @ ~7.6 km/s.  Alt and Relative Vel discrepancies shown here – very small.</a:t>
            </a:r>
          </a:p>
          <a:p>
            <a:r>
              <a:rPr lang="en-US" sz="2000" b="0" i="0" dirty="0">
                <a:solidFill>
                  <a:srgbClr val="71777D"/>
                </a:solidFill>
                <a:effectLst/>
                <a:latin typeface="Roboto" panose="02000000000000000000" pitchFamily="2" charset="0"/>
              </a:rPr>
              <a:t>Orbital parameters describe an elliptical orbit at Core separation. RAAN = </a:t>
            </a:r>
            <a:r>
              <a:rPr lang="en-US" sz="2000" b="1" i="0" dirty="0">
                <a:solidFill>
                  <a:srgbClr val="71777D"/>
                </a:solidFill>
                <a:effectLst/>
                <a:latin typeface="Roboto" panose="02000000000000000000" pitchFamily="2" charset="0"/>
              </a:rPr>
              <a:t>Right Ascension of the Ascending Node </a:t>
            </a:r>
            <a:r>
              <a:rPr lang="en-US" sz="2000" b="0" i="0" dirty="0">
                <a:solidFill>
                  <a:srgbClr val="71777D"/>
                </a:solidFill>
                <a:effectLst/>
                <a:latin typeface="Roboto" panose="02000000000000000000" pitchFamily="2" charset="0"/>
              </a:rPr>
              <a:t>and describes the longitude orientation of the orbit’s plane in inertial space.</a:t>
            </a:r>
          </a:p>
        </p:txBody>
      </p:sp>
      <p:sp>
        <p:nvSpPr>
          <p:cNvPr id="4" name="Slide Number Placeholder 3"/>
          <p:cNvSpPr>
            <a:spLocks noGrp="1"/>
          </p:cNvSpPr>
          <p:nvPr>
            <p:ph type="sldNum" sz="quarter" idx="10"/>
          </p:nvPr>
        </p:nvSpPr>
        <p:spPr/>
        <p:txBody>
          <a:bodyPr/>
          <a:lstStyle/>
          <a:p>
            <a:pPr marL="0" marR="0" lvl="0" indent="0" algn="r" defTabSz="1255796"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55796"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5297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dirty="0"/>
              <a:t>SLS </a:t>
            </a:r>
            <a:r>
              <a:rPr lang="en-US" u="none" strike="noStrike" dirty="0">
                <a:effectLst/>
                <a:ea typeface="Cambria" panose="02040503050406030204" pitchFamily="18" charset="0"/>
                <a:cs typeface="Times New Roman" panose="02020603050405020304" pitchFamily="18" charset="0"/>
              </a:rPr>
              <a:t>was rigorously tested, and its performance is validated from the material level to each individual component, and from structure, to system, to integrated vehicle. The SLS Program completed the largest structural testing campaign since the space shuttle. From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Integrated Test and </a:t>
            </a: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Check-Out series - Modal Testing at https</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cc02.safelinks.protection.outlook.com/ap/p-59584e83/?url=https%3A%2F%2Fnasa-my.sharepoint.com%2F%3Ap%3A%2Fg%2Fpersonal%2Fwdsheppa_ndc_nasa_gov%2FEVEDxVV_MqBIqs2wIvE0DpABmnOsjkUjFvZk7Jm0grzMNg%3Fe%3DkKqZfo&amp;data=05%7C01%7Ctim.atkins%40nasa.gov%7C8ec3031171ed47c8c43a08db8709d8fe%7C7005d45845be48ae8140d43da96dd17b%7C0%7C0%7C638252248939798213%7CUnknown%7CTWFpbGZsb3d8eyJWIjoiMC4wLjAwMDAiLCJQIjoiV2luMzIiLCJBTiI6Ik1haWwiLCJXVCI6Mn0%3D%7C3000%7C%7C%7C&amp;sdata=4NugS%2FUQVmlAEpEbwnkRzbRwlSceKeYbCQAcD2%2BL9cM%3D&amp;reserved=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4359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
        <p:nvSpPr>
          <p:cNvPr id="7" name="Slide Number Placeholder 12">
            <a:extLst>
              <a:ext uri="{FF2B5EF4-FFF2-40B4-BE49-F238E27FC236}">
                <a16:creationId xmlns:a16="http://schemas.microsoft.com/office/drawing/2014/main" id="{00CE7DE6-14FB-B2BB-5A1F-4672947B27C9}"/>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dirty="0"/>
              <a:t>SLS-4244</a:t>
            </a:r>
          </a:p>
        </p:txBody>
      </p:sp>
    </p:spTree>
    <p:extLst>
      <p:ext uri="{BB962C8B-B14F-4D97-AF65-F5344CB8AC3E}">
        <p14:creationId xmlns:p14="http://schemas.microsoft.com/office/powerpoint/2010/main" val="324414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50556509-CCBA-D9C7-2867-8A82FA652DA6}"/>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dirty="0"/>
              <a:t>SLS-4244</a:t>
            </a:r>
          </a:p>
        </p:txBody>
      </p:sp>
    </p:spTree>
    <p:extLst>
      <p:ext uri="{BB962C8B-B14F-4D97-AF65-F5344CB8AC3E}">
        <p14:creationId xmlns:p14="http://schemas.microsoft.com/office/powerpoint/2010/main" val="27531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2008094" y="224108"/>
            <a:ext cx="8955470" cy="743643"/>
          </a:xfrm>
          <a:prstGeom prst="rect">
            <a:avLst/>
          </a:prstGeom>
        </p:spPr>
        <p:txBody>
          <a:bodyPr lIns="182880" bIns="0" anchor="ctr" anchorCtr="0"/>
          <a:lstStyle>
            <a:lvl1pPr marL="793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6" name="Slide Number Placeholder 12">
            <a:extLst>
              <a:ext uri="{FF2B5EF4-FFF2-40B4-BE49-F238E27FC236}">
                <a16:creationId xmlns:a16="http://schemas.microsoft.com/office/drawing/2014/main" id="{E5F0122D-7DD0-EB4F-943A-F5505ECFB5D3}"/>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164053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3_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E6652C-0B74-E74C-AEA0-2B6B193FEF5A}"/>
              </a:ext>
            </a:extLst>
          </p:cNvPr>
          <p:cNvSpPr>
            <a:spLocks noGrp="1"/>
          </p:cNvSpPr>
          <p:nvPr>
            <p:ph type="title"/>
          </p:nvPr>
        </p:nvSpPr>
        <p:spPr>
          <a:xfrm>
            <a:off x="0" y="191026"/>
            <a:ext cx="11139352" cy="860425"/>
          </a:xfrm>
          <a:prstGeom prst="rect">
            <a:avLst/>
          </a:prstGeom>
        </p:spPr>
        <p:txBody>
          <a:bodyPr anchor="ctr"/>
          <a:lstStyle>
            <a:lvl1pPr marL="350838" indent="0" algn="l">
              <a:tabLst/>
              <a:defRPr sz="3200" b="1" i="0">
                <a:solidFill>
                  <a:schemeClr val="bg1"/>
                </a:solidFill>
                <a:latin typeface="Century Gothic" panose="020B0502020202020204" pitchFamily="34" charset="0"/>
              </a:defRPr>
            </a:lvl1pPr>
          </a:lstStyle>
          <a:p>
            <a:pPr marL="350838"/>
            <a:endParaRPr lang="en-US" dirty="0">
              <a:latin typeface="Arial" panose="020B0604020202020204" pitchFamily="34" charset="0"/>
              <a:cs typeface="Arial" panose="020B0604020202020204" pitchFamily="34" charset="0"/>
            </a:endParaRPr>
          </a:p>
        </p:txBody>
      </p:sp>
      <p:sp>
        <p:nvSpPr>
          <p:cNvPr id="6" name="Slide Number Placeholder 12">
            <a:extLst>
              <a:ext uri="{FF2B5EF4-FFF2-40B4-BE49-F238E27FC236}">
                <a16:creationId xmlns:a16="http://schemas.microsoft.com/office/drawing/2014/main" id="{3196C63B-CEFC-CE47-8514-651919DCD0C4}"/>
              </a:ext>
            </a:extLst>
          </p:cNvPr>
          <p:cNvSpPr>
            <a:spLocks noGrp="1"/>
          </p:cNvSpPr>
          <p:nvPr>
            <p:ph type="sldNum" sz="quarter" idx="4"/>
          </p:nvPr>
        </p:nvSpPr>
        <p:spPr>
          <a:xfrm>
            <a:off x="11830052" y="6742785"/>
            <a:ext cx="361949" cy="115229"/>
          </a:xfrm>
          <a:prstGeom prst="rect">
            <a:avLst/>
          </a:prstGeom>
        </p:spPr>
        <p:txBody>
          <a:bodyPr vert="horz" lIns="91440" tIns="45720" rIns="91440" bIns="0" rtlCol="0" anchor="b"/>
          <a:lstStyle>
            <a:lvl1pPr algn="r">
              <a:defRPr sz="601">
                <a:solidFill>
                  <a:schemeClr val="tx1">
                    <a:tint val="75000"/>
                  </a:schemeClr>
                </a:solidFill>
                <a:latin typeface="Arial" charset="0"/>
                <a:ea typeface="Arial" charset="0"/>
                <a:cs typeface="Arial" charset="0"/>
              </a:defRPr>
            </a:lvl1pPr>
          </a:lstStyle>
          <a:p>
            <a:r>
              <a:rPr lang="en-US" dirty="0"/>
              <a:t>0663</a:t>
            </a:r>
          </a:p>
        </p:txBody>
      </p:sp>
    </p:spTree>
    <p:extLst>
      <p:ext uri="{BB962C8B-B14F-4D97-AF65-F5344CB8AC3E}">
        <p14:creationId xmlns:p14="http://schemas.microsoft.com/office/powerpoint/2010/main" val="141965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25748" y="189913"/>
            <a:ext cx="10166253" cy="863942"/>
          </a:xfrm>
          <a:prstGeom prst="rect">
            <a:avLst/>
          </a:prstGeom>
        </p:spPr>
        <p:txBody>
          <a:bodyPr anchor="ctr">
            <a:normAutofit/>
          </a:bodyPr>
          <a:lstStyle>
            <a:lvl1pPr>
              <a:defRPr sz="3200" b="0" i="0">
                <a:latin typeface="Century Gothic" panose="020B0502020202020204" pitchFamily="34"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2BA1956B-6DC6-B642-8416-A76EC1768127}"/>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0495</a:t>
            </a:r>
          </a:p>
        </p:txBody>
      </p:sp>
    </p:spTree>
    <p:extLst>
      <p:ext uri="{BB962C8B-B14F-4D97-AF65-F5344CB8AC3E}">
        <p14:creationId xmlns:p14="http://schemas.microsoft.com/office/powerpoint/2010/main" val="2053782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Slide Number Placeholder 12"/>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dirty="0"/>
              <a:t>SLS-4244</a:t>
            </a:r>
          </a:p>
        </p:txBody>
      </p:sp>
    </p:spTree>
    <p:extLst>
      <p:ext uri="{BB962C8B-B14F-4D97-AF65-F5344CB8AC3E}">
        <p14:creationId xmlns:p14="http://schemas.microsoft.com/office/powerpoint/2010/main" val="184188498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notesSlide" Target="../notesSlides/notesSlide4.xml"/><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gi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6D93419-5817-B245-84E5-CE56D84CFA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65580" y="69826"/>
            <a:ext cx="1125347" cy="1048824"/>
          </a:xfrm>
          <a:prstGeom prst="rect">
            <a:avLst/>
          </a:prstGeom>
        </p:spPr>
      </p:pic>
      <p:pic>
        <p:nvPicPr>
          <p:cNvPr id="14" name="Picture 13">
            <a:extLst>
              <a:ext uri="{FF2B5EF4-FFF2-40B4-BE49-F238E27FC236}">
                <a16:creationId xmlns:a16="http://schemas.microsoft.com/office/drawing/2014/main" id="{50C56966-AA5C-8944-B89F-B76A565CAC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08134" y="225425"/>
            <a:ext cx="883968" cy="748263"/>
          </a:xfrm>
          <a:prstGeom prst="rect">
            <a:avLst/>
          </a:prstGeom>
        </p:spPr>
      </p:pic>
      <p:pic>
        <p:nvPicPr>
          <p:cNvPr id="22" name="Picture 21">
            <a:extLst>
              <a:ext uri="{FF2B5EF4-FFF2-40B4-BE49-F238E27FC236}">
                <a16:creationId xmlns:a16="http://schemas.microsoft.com/office/drawing/2014/main" id="{0D5FA2A5-E2A1-0349-B8DF-1BACB5803B3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3" name="TextBox 2">
            <a:extLst>
              <a:ext uri="{FF2B5EF4-FFF2-40B4-BE49-F238E27FC236}">
                <a16:creationId xmlns:a16="http://schemas.microsoft.com/office/drawing/2014/main" id="{7336DA43-C5B6-4676-A795-D3DE50DCA93C}"/>
              </a:ext>
            </a:extLst>
          </p:cNvPr>
          <p:cNvSpPr txBox="1"/>
          <p:nvPr/>
        </p:nvSpPr>
        <p:spPr>
          <a:xfrm>
            <a:off x="6595872" y="1481107"/>
            <a:ext cx="5411188" cy="230832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4800" b="0" i="0" u="none" strike="noStrike" kern="1200" cap="all"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entury Gothic" charset="0"/>
                <a:cs typeface="Arial" panose="020B0604020202020204" pitchFamily="34" charset="0"/>
              </a:rPr>
              <a:t>Applied Spaceflight and Artemis I</a:t>
            </a:r>
          </a:p>
        </p:txBody>
      </p:sp>
      <p:sp>
        <p:nvSpPr>
          <p:cNvPr id="4" name="TextBox 3">
            <a:extLst>
              <a:ext uri="{FF2B5EF4-FFF2-40B4-BE49-F238E27FC236}">
                <a16:creationId xmlns:a16="http://schemas.microsoft.com/office/drawing/2014/main" id="{8162C852-67F1-4782-92F3-09E221B3679C}"/>
              </a:ext>
            </a:extLst>
          </p:cNvPr>
          <p:cNvSpPr txBox="1"/>
          <p:nvPr/>
        </p:nvSpPr>
        <p:spPr>
          <a:xfrm>
            <a:off x="7123292" y="4453563"/>
            <a:ext cx="4855983" cy="2123658"/>
          </a:xfrm>
          <a:prstGeom prst="rect">
            <a:avLst/>
          </a:prstGeom>
          <a:noFill/>
          <a:effectLst>
            <a:outerShdw blurRad="25400" dist="38100" dir="2700000" algn="tl" rotWithShape="0">
              <a:schemeClr val="tx1">
                <a:alpha val="79000"/>
              </a:schemeClr>
            </a:outerShdw>
          </a:effectLst>
        </p:spPr>
        <p:txBody>
          <a:bodyPr wrap="squar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Tim Atkins</a:t>
            </a: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Tim Atkins </a:t>
            </a: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Century Gothic" charset="0"/>
                <a:cs typeface="Arial" panose="020B0604020202020204" pitchFamily="34" charset="0"/>
              </a:rPr>
              <a:t>| Senior </a:t>
            </a: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Engineer</a:t>
            </a: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SLS Avionics &amp; Electrical Integration</a:t>
            </a:r>
          </a:p>
          <a:p>
            <a:pPr marL="0" marR="0" lvl="0" indent="0" algn="r" defTabSz="1218731" rtl="0" eaLnBrk="1" fontAlgn="auto" latinLnBrk="0" hangingPunct="1">
              <a:lnSpc>
                <a:spcPct val="100000"/>
              </a:lnSpc>
              <a:spcBef>
                <a:spcPts val="0"/>
              </a:spcBef>
              <a:spcAft>
                <a:spcPts val="0"/>
              </a:spcAft>
              <a:buClrTx/>
              <a:buSzTx/>
              <a:buFontTx/>
              <a:buNone/>
              <a:tabLst/>
              <a:defRPr/>
            </a:pPr>
            <a:r>
              <a:rPr lang="en-US" i="1" dirty="0" err="1">
                <a:solidFill>
                  <a:prstClr val="white"/>
                </a:solidFill>
                <a:latin typeface="Arial" panose="020B0604020202020204" pitchFamily="34" charset="0"/>
                <a:ea typeface="Century Gothic" charset="0"/>
                <a:cs typeface="Arial" panose="020B0604020202020204" pitchFamily="34" charset="0"/>
              </a:rPr>
              <a:t>TriVector</a:t>
            </a:r>
            <a:r>
              <a:rPr lang="en-US" i="1" dirty="0">
                <a:solidFill>
                  <a:prstClr val="white"/>
                </a:solidFill>
                <a:latin typeface="Arial" panose="020B0604020202020204" pitchFamily="34" charset="0"/>
                <a:ea typeface="Century Gothic" charset="0"/>
                <a:cs typeface="Arial" panose="020B0604020202020204" pitchFamily="34" charset="0"/>
              </a:rPr>
              <a:t> Services, Inc.</a:t>
            </a: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endParaRPr>
          </a:p>
          <a:p>
            <a:pPr marL="0" marR="0" lvl="0" indent="0" algn="r" defTabSz="1218731" rtl="0" eaLnBrk="1" fontAlgn="auto" latinLnBrk="0" hangingPunct="1">
              <a:lnSpc>
                <a:spcPct val="100000"/>
              </a:lnSpc>
              <a:spcBef>
                <a:spcPts val="0"/>
              </a:spcBef>
              <a:spcAft>
                <a:spcPts val="0"/>
              </a:spcAft>
              <a:buClrTx/>
              <a:buSzTx/>
              <a:buFontTx/>
              <a:buNone/>
              <a:tabLst/>
              <a:defRPr/>
            </a:pPr>
            <a:r>
              <a:rPr lang="en-US" i="1" dirty="0">
                <a:solidFill>
                  <a:prstClr val="white"/>
                </a:solidFill>
                <a:latin typeface="Arial" panose="020B0604020202020204" pitchFamily="34" charset="0"/>
                <a:ea typeface="Century Gothic" charset="0"/>
                <a:cs typeface="Arial" panose="020B0604020202020204" pitchFamily="34" charset="0"/>
              </a:rPr>
              <a:t>Visiting Lecturer, Erskine Fellow</a:t>
            </a:r>
          </a:p>
          <a:p>
            <a:pPr marL="0" marR="0" lvl="0" indent="0" algn="r" defTabSz="1218731" rtl="0" eaLnBrk="1" fontAlgn="auto" latinLnBrk="0" hangingPunct="1">
              <a:lnSpc>
                <a:spcPct val="100000"/>
              </a:lnSpc>
              <a:spcBef>
                <a:spcPts val="0"/>
              </a:spcBef>
              <a:spcAft>
                <a:spcPts val="0"/>
              </a:spcAft>
              <a:buClrTx/>
              <a:buSzTx/>
              <a:buFontTx/>
              <a:buNone/>
              <a:tabLst/>
              <a:defRPr/>
            </a:pPr>
            <a:r>
              <a:rPr lang="en-US" i="1" dirty="0">
                <a:solidFill>
                  <a:prstClr val="white"/>
                </a:solidFill>
                <a:latin typeface="Arial" panose="020B0604020202020204" pitchFamily="34" charset="0"/>
                <a:ea typeface="Century Gothic" charset="0"/>
                <a:cs typeface="Arial" panose="020B0604020202020204" pitchFamily="34" charset="0"/>
              </a:rPr>
              <a:t>University of Canterbury</a:t>
            </a: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endParaRP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entury Gothic" charset="0"/>
                <a:cs typeface="Arial" panose="020B0604020202020204" pitchFamily="34" charset="0"/>
              </a:rPr>
              <a:t>August 2023</a:t>
            </a:r>
          </a:p>
        </p:txBody>
      </p:sp>
      <p:sp>
        <p:nvSpPr>
          <p:cNvPr id="6" name="Slide Number Placeholder 5">
            <a:extLst>
              <a:ext uri="{FF2B5EF4-FFF2-40B4-BE49-F238E27FC236}">
                <a16:creationId xmlns:a16="http://schemas.microsoft.com/office/drawing/2014/main" id="{D001DA52-B2EC-4AB2-227E-86BD83D67D77}"/>
              </a:ext>
            </a:extLst>
          </p:cNvPr>
          <p:cNvSpPr>
            <a:spLocks noGrp="1"/>
          </p:cNvSpPr>
          <p:nvPr>
            <p:ph type="sldNum" sz="quarter" idx="4"/>
          </p:nvPr>
        </p:nvSpPr>
        <p:spPr/>
        <p:txBody>
          <a:bodyPr/>
          <a:lstStyle/>
          <a:p>
            <a:r>
              <a:rPr lang="en-US"/>
              <a:t>SLS-4244</a:t>
            </a:r>
            <a:endParaRPr lang="en-US" dirty="0"/>
          </a:p>
        </p:txBody>
      </p:sp>
    </p:spTree>
    <p:extLst>
      <p:ext uri="{BB962C8B-B14F-4D97-AF65-F5344CB8AC3E}">
        <p14:creationId xmlns:p14="http://schemas.microsoft.com/office/powerpoint/2010/main" val="371942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A32A13CB-3A3A-D249-B39D-F5FAAEB6A7A1}"/>
              </a:ext>
            </a:extLst>
          </p:cNvPr>
          <p:cNvSpPr/>
          <p:nvPr/>
        </p:nvSpPr>
        <p:spPr>
          <a:xfrm>
            <a:off x="1397717" y="933218"/>
            <a:ext cx="119270" cy="79513"/>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Title 2">
            <a:extLst>
              <a:ext uri="{FF2B5EF4-FFF2-40B4-BE49-F238E27FC236}">
                <a16:creationId xmlns:a16="http://schemas.microsoft.com/office/drawing/2014/main" id="{01D36611-DF83-42D6-8B63-09597CBFC3BD}"/>
              </a:ext>
            </a:extLst>
          </p:cNvPr>
          <p:cNvSpPr txBox="1">
            <a:spLocks/>
          </p:cNvSpPr>
          <p:nvPr/>
        </p:nvSpPr>
        <p:spPr>
          <a:xfrm>
            <a:off x="-1" y="230996"/>
            <a:ext cx="9735503" cy="646331"/>
          </a:xfrm>
          <a:prstGeom prst="rect">
            <a:avLst/>
          </a:prstGeom>
        </p:spPr>
        <p:txBody>
          <a:bodyPr wrap="square" lIns="182880" bIns="45720" anchor="ctr" anchorCtr="0">
            <a:spAutoFit/>
          </a:bodyPr>
          <a:lstStyle>
            <a:lvl1pPr marL="120650" indent="0" algn="l" defTabSz="457189" rtl="0" eaLnBrk="1" fontAlgn="base" hangingPunct="1">
              <a:spcBef>
                <a:spcPct val="0"/>
              </a:spcBef>
              <a:spcAft>
                <a:spcPct val="0"/>
              </a:spcAft>
              <a:tabLst/>
              <a:defRPr sz="3600" b="0" i="0" kern="1200" cap="all" spc="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120650" marR="0" lvl="0" indent="0" algn="l" defTabSz="457189" rtl="0" eaLnBrk="1" fontAlgn="base" latinLnBrk="0" hangingPunct="1">
              <a:lnSpc>
                <a:spcPct val="100000"/>
              </a:lnSpc>
              <a:spcBef>
                <a:spcPct val="0"/>
              </a:spcBef>
              <a:spcAft>
                <a:spcPct val="0"/>
              </a:spcAft>
              <a:buClrTx/>
              <a:buSzTx/>
              <a:buFontTx/>
              <a:buNone/>
              <a:tabLst/>
              <a:defRPr/>
            </a:pPr>
            <a:r>
              <a:rPr lang="en-US" b="1" dirty="0">
                <a:solidFill>
                  <a:prstClr val="white"/>
                </a:solidFill>
              </a:rPr>
              <a:t>Rocket Staging</a:t>
            </a:r>
          </a:p>
        </p:txBody>
      </p:sp>
      <p:sp>
        <p:nvSpPr>
          <p:cNvPr id="8" name="TextBox 7">
            <a:extLst>
              <a:ext uri="{FF2B5EF4-FFF2-40B4-BE49-F238E27FC236}">
                <a16:creationId xmlns:a16="http://schemas.microsoft.com/office/drawing/2014/main" id="{8EE79662-2EA3-44CB-BBFB-9412DEA89FCA}"/>
              </a:ext>
            </a:extLst>
          </p:cNvPr>
          <p:cNvSpPr txBox="1"/>
          <p:nvPr/>
        </p:nvSpPr>
        <p:spPr>
          <a:xfrm rot="19102708">
            <a:off x="7985050" y="2624875"/>
            <a:ext cx="1371601" cy="523220"/>
          </a:xfrm>
          <a:prstGeom prst="rect">
            <a:avLst/>
          </a:prstGeom>
          <a:noFill/>
        </p:spPr>
        <p:txBody>
          <a:bodyPr wrap="square">
            <a:spAutoFit/>
          </a:bodyPr>
          <a:lstStyle/>
          <a:p>
            <a:pPr algn="ctr"/>
            <a:r>
              <a:rPr lang="en-US" sz="2800" b="1" i="0" dirty="0"/>
              <a:t>Surface</a:t>
            </a:r>
            <a:endParaRPr lang="en-US" sz="2800" dirty="0"/>
          </a:p>
        </p:txBody>
      </p:sp>
      <p:sp>
        <p:nvSpPr>
          <p:cNvPr id="9" name="TextBox 8">
            <a:extLst>
              <a:ext uri="{FF2B5EF4-FFF2-40B4-BE49-F238E27FC236}">
                <a16:creationId xmlns:a16="http://schemas.microsoft.com/office/drawing/2014/main" id="{A06917BB-40DA-40C7-B808-2D92DAE550F3}"/>
              </a:ext>
            </a:extLst>
          </p:cNvPr>
          <p:cNvSpPr txBox="1"/>
          <p:nvPr/>
        </p:nvSpPr>
        <p:spPr>
          <a:xfrm rot="20339624">
            <a:off x="7631202" y="4670154"/>
            <a:ext cx="1371601" cy="523220"/>
          </a:xfrm>
          <a:prstGeom prst="rect">
            <a:avLst/>
          </a:prstGeom>
          <a:noFill/>
        </p:spPr>
        <p:txBody>
          <a:bodyPr wrap="square">
            <a:spAutoFit/>
          </a:bodyPr>
          <a:lstStyle/>
          <a:p>
            <a:pPr algn="ctr"/>
            <a:r>
              <a:rPr lang="en-US" sz="2800" b="1" i="0" dirty="0"/>
              <a:t>Space</a:t>
            </a:r>
            <a:endParaRPr lang="en-US" sz="2800" dirty="0"/>
          </a:p>
        </p:txBody>
      </p:sp>
      <p:sp>
        <p:nvSpPr>
          <p:cNvPr id="7" name="TextBox 6">
            <a:extLst>
              <a:ext uri="{FF2B5EF4-FFF2-40B4-BE49-F238E27FC236}">
                <a16:creationId xmlns:a16="http://schemas.microsoft.com/office/drawing/2014/main" id="{3867C210-F29F-4381-A5D2-3F92EE9C7A1E}"/>
              </a:ext>
            </a:extLst>
          </p:cNvPr>
          <p:cNvSpPr txBox="1"/>
          <p:nvPr/>
        </p:nvSpPr>
        <p:spPr>
          <a:xfrm>
            <a:off x="193376" y="936801"/>
            <a:ext cx="5477964" cy="3539430"/>
          </a:xfrm>
          <a:prstGeom prst="rect">
            <a:avLst/>
          </a:prstGeom>
          <a:noFill/>
        </p:spPr>
        <p:txBody>
          <a:bodyPr wrap="square" rtlCol="0">
            <a:spAutoFit/>
          </a:bodyPr>
          <a:lstStyle/>
          <a:p>
            <a:pPr defTabSz="1218731">
              <a:defRPr/>
            </a:pPr>
            <a:r>
              <a:rPr lang="en-US" sz="2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Imagine a mission…</a:t>
            </a:r>
          </a:p>
          <a:p>
            <a:pPr marL="457200" indent="-457200" defTabSz="1218731">
              <a:buFont typeface="Arial" panose="020B0604020202020204" pitchFamily="34" charset="0"/>
              <a:buChar char="•"/>
              <a:defRPr/>
            </a:pPr>
            <a:r>
              <a:rPr lang="en-US" sz="2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Build a small cabin atop Mount Ruapehu</a:t>
            </a:r>
          </a:p>
          <a:p>
            <a:pPr marL="457200" indent="-457200" defTabSz="1218731">
              <a:buFont typeface="Arial" panose="020B0604020202020204" pitchFamily="34" charset="0"/>
              <a:buChar char="•"/>
              <a:defRPr/>
            </a:pPr>
            <a:r>
              <a:rPr lang="en-US" sz="2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Explore the area for a month with 2 other </a:t>
            </a:r>
            <a:r>
              <a:rPr lang="en-US" sz="2800" b="1" dirty="0" err="1">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Ruapehunauts</a:t>
            </a:r>
            <a:endParaRPr lang="en-US" sz="2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defTabSz="1218731">
              <a:defRPr/>
            </a:pPr>
            <a:r>
              <a:rPr lang="en-US" sz="28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However…</a:t>
            </a:r>
          </a:p>
          <a:p>
            <a:pPr algn="ctr" defTabSz="1218731">
              <a:defRPr/>
            </a:pPr>
            <a:r>
              <a:rPr lang="en-US" sz="28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The only available vehicles and fuel are here in town</a:t>
            </a:r>
          </a:p>
        </p:txBody>
      </p:sp>
      <p:pic>
        <p:nvPicPr>
          <p:cNvPr id="6" name="Picture 5">
            <a:extLst>
              <a:ext uri="{FF2B5EF4-FFF2-40B4-BE49-F238E27FC236}">
                <a16:creationId xmlns:a16="http://schemas.microsoft.com/office/drawing/2014/main" id="{45C32B1C-2EF3-4178-99E1-E29A8D66931C}"/>
              </a:ext>
            </a:extLst>
          </p:cNvPr>
          <p:cNvPicPr>
            <a:picLocks noChangeAspect="1"/>
          </p:cNvPicPr>
          <p:nvPr/>
        </p:nvPicPr>
        <p:blipFill>
          <a:blip r:embed="rId3"/>
          <a:stretch>
            <a:fillRect/>
          </a:stretch>
        </p:blipFill>
        <p:spPr>
          <a:xfrm>
            <a:off x="6015624" y="1107489"/>
            <a:ext cx="5974635" cy="3146122"/>
          </a:xfrm>
          <a:prstGeom prst="rect">
            <a:avLst/>
          </a:prstGeom>
        </p:spPr>
      </p:pic>
      <p:pic>
        <p:nvPicPr>
          <p:cNvPr id="3" name="Picture 2">
            <a:extLst>
              <a:ext uri="{FF2B5EF4-FFF2-40B4-BE49-F238E27FC236}">
                <a16:creationId xmlns:a16="http://schemas.microsoft.com/office/drawing/2014/main" id="{79B20907-8452-43D6-B4EF-8AD3555DD1C3}"/>
              </a:ext>
            </a:extLst>
          </p:cNvPr>
          <p:cNvPicPr>
            <a:picLocks noChangeAspect="1"/>
          </p:cNvPicPr>
          <p:nvPr/>
        </p:nvPicPr>
        <p:blipFill>
          <a:blip r:embed="rId4"/>
          <a:stretch>
            <a:fillRect/>
          </a:stretch>
        </p:blipFill>
        <p:spPr>
          <a:xfrm>
            <a:off x="6023988" y="1095296"/>
            <a:ext cx="5974635" cy="3174437"/>
          </a:xfrm>
          <a:prstGeom prst="rect">
            <a:avLst/>
          </a:prstGeom>
        </p:spPr>
      </p:pic>
      <p:pic>
        <p:nvPicPr>
          <p:cNvPr id="13" name="Picture 12" descr="A picture containing shelf, indoor, book, sitting&#10;&#10;Description automatically generated">
            <a:extLst>
              <a:ext uri="{FF2B5EF4-FFF2-40B4-BE49-F238E27FC236}">
                <a16:creationId xmlns:a16="http://schemas.microsoft.com/office/drawing/2014/main" id="{11F2EF44-5F7E-4258-B48B-96C078111C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5900635" y="1488002"/>
            <a:ext cx="1488433" cy="8168216"/>
          </a:xfrm>
          <a:prstGeom prst="rect">
            <a:avLst/>
          </a:prstGeom>
        </p:spPr>
      </p:pic>
      <p:sp>
        <p:nvSpPr>
          <p:cNvPr id="16" name="TextBox 15">
            <a:extLst>
              <a:ext uri="{FF2B5EF4-FFF2-40B4-BE49-F238E27FC236}">
                <a16:creationId xmlns:a16="http://schemas.microsoft.com/office/drawing/2014/main" id="{63AA3512-6783-4EF9-B8CD-883311FF3400}"/>
              </a:ext>
            </a:extLst>
          </p:cNvPr>
          <p:cNvSpPr txBox="1"/>
          <p:nvPr/>
        </p:nvSpPr>
        <p:spPr>
          <a:xfrm>
            <a:off x="54199" y="4797652"/>
            <a:ext cx="2061114" cy="1938992"/>
          </a:xfrm>
          <a:prstGeom prst="rect">
            <a:avLst/>
          </a:prstGeom>
          <a:noFill/>
        </p:spPr>
        <p:txBody>
          <a:bodyPr wrap="square">
            <a:spAutoFit/>
          </a:bodyPr>
          <a:lstStyle/>
          <a:p>
            <a:pPr algn="ctr"/>
            <a:r>
              <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1. Boosters (with Core Engines) provide high thrust </a:t>
            </a:r>
            <a:r>
              <a:rPr lang="en-US" sz="20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through atmosphere</a:t>
            </a:r>
            <a:endParaRPr lang="en-US" sz="2000" dirty="0"/>
          </a:p>
        </p:txBody>
      </p:sp>
      <p:sp>
        <p:nvSpPr>
          <p:cNvPr id="17" name="TextBox 16">
            <a:extLst>
              <a:ext uri="{FF2B5EF4-FFF2-40B4-BE49-F238E27FC236}">
                <a16:creationId xmlns:a16="http://schemas.microsoft.com/office/drawing/2014/main" id="{D777464F-26A3-4CD1-BD47-B370B7F0C543}"/>
              </a:ext>
            </a:extLst>
          </p:cNvPr>
          <p:cNvSpPr txBox="1"/>
          <p:nvPr/>
        </p:nvSpPr>
        <p:spPr>
          <a:xfrm>
            <a:off x="3364992" y="5191689"/>
            <a:ext cx="4852416" cy="769441"/>
          </a:xfrm>
          <a:prstGeom prst="rect">
            <a:avLst/>
          </a:prstGeom>
          <a:noFill/>
        </p:spPr>
        <p:txBody>
          <a:bodyPr wrap="square">
            <a:spAutoFit/>
          </a:bodyPr>
          <a:lstStyle/>
          <a:p>
            <a:pPr algn="ctr"/>
            <a:r>
              <a:rPr lang="en-US" sz="2200" b="1" dirty="0">
                <a:ln>
                  <a:solidFill>
                    <a:schemeClr val="tx1"/>
                  </a:solidFill>
                </a:ln>
                <a:solidFill>
                  <a:prstClr val="white"/>
                </a:solidFill>
                <a:effectLst>
                  <a:glow rad="228600">
                    <a:schemeClr val="tx1">
                      <a:alpha val="40000"/>
                    </a:schemeClr>
                  </a:glow>
                  <a:outerShdw blurRad="50800" dist="38100" dir="2700000" algn="tl" rotWithShape="0">
                    <a:prstClr val="black">
                      <a:alpha val="40000"/>
                    </a:prstClr>
                  </a:outerShdw>
                </a:effectLst>
                <a:latin typeface="Arial" panose="020B0604020202020204" pitchFamily="34" charset="0"/>
                <a:cs typeface="Arial" panose="020B0604020202020204" pitchFamily="34" charset="0"/>
              </a:rPr>
              <a:t>2. Core Engines continue, then the stage releases ICPS into its orbit</a:t>
            </a:r>
            <a:endParaRPr lang="en-US" sz="2200" dirty="0">
              <a:ln>
                <a:solidFill>
                  <a:schemeClr val="tx1"/>
                </a:solidFill>
              </a:ln>
              <a:effectLst>
                <a:glow rad="228600">
                  <a:schemeClr val="tx1">
                    <a:alpha val="40000"/>
                  </a:schemeClr>
                </a:glow>
              </a:effectLst>
            </a:endParaRPr>
          </a:p>
        </p:txBody>
      </p:sp>
      <p:cxnSp>
        <p:nvCxnSpPr>
          <p:cNvPr id="18" name="Straight Arrow Connector 17">
            <a:extLst>
              <a:ext uri="{FF2B5EF4-FFF2-40B4-BE49-F238E27FC236}">
                <a16:creationId xmlns:a16="http://schemas.microsoft.com/office/drawing/2014/main" id="{FE116F69-BB7A-4E25-A8CC-26B655E72190}"/>
              </a:ext>
            </a:extLst>
          </p:cNvPr>
          <p:cNvCxnSpPr>
            <a:cxnSpLocks/>
          </p:cNvCxnSpPr>
          <p:nvPr/>
        </p:nvCxnSpPr>
        <p:spPr>
          <a:xfrm flipV="1">
            <a:off x="2060448" y="5167305"/>
            <a:ext cx="512488" cy="30815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F923EC2-DB51-4C95-990A-56FD5BCD829E}"/>
              </a:ext>
            </a:extLst>
          </p:cNvPr>
          <p:cNvCxnSpPr>
            <a:cxnSpLocks/>
          </p:cNvCxnSpPr>
          <p:nvPr/>
        </p:nvCxnSpPr>
        <p:spPr>
          <a:xfrm>
            <a:off x="2060448" y="5652975"/>
            <a:ext cx="524680" cy="308155"/>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135469CD-E1B4-4452-8D46-B5030BFC16B1}"/>
              </a:ext>
            </a:extLst>
          </p:cNvPr>
          <p:cNvCxnSpPr>
            <a:cxnSpLocks/>
          </p:cNvCxnSpPr>
          <p:nvPr/>
        </p:nvCxnSpPr>
        <p:spPr>
          <a:xfrm flipV="1">
            <a:off x="8625133" y="5142921"/>
            <a:ext cx="0" cy="648279"/>
          </a:xfrm>
          <a:prstGeom prst="straightConnector1">
            <a:avLst/>
          </a:prstGeom>
          <a:ln w="76200">
            <a:solidFill>
              <a:schemeClr val="accent6">
                <a:lumMod val="40000"/>
                <a:lumOff val="60000"/>
              </a:schemeClr>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35D23AFC-37D1-44F5-BA75-E8D4F186DCF2}"/>
              </a:ext>
            </a:extLst>
          </p:cNvPr>
          <p:cNvSpPr txBox="1"/>
          <p:nvPr/>
        </p:nvSpPr>
        <p:spPr>
          <a:xfrm>
            <a:off x="2416500" y="4442232"/>
            <a:ext cx="5057619" cy="430887"/>
          </a:xfrm>
          <a:prstGeom prst="rect">
            <a:avLst/>
          </a:prstGeom>
          <a:noFill/>
        </p:spPr>
        <p:txBody>
          <a:bodyPr wrap="square">
            <a:spAutoFit/>
          </a:bodyPr>
          <a:lstStyle/>
          <a:p>
            <a:r>
              <a:rPr lang="en-US" sz="22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Boosters separate at a desired </a:t>
            </a:r>
            <a:r>
              <a:rPr lang="el-GR" sz="22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Δ</a:t>
            </a:r>
            <a:r>
              <a:rPr lang="en-US" sz="22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V…</a:t>
            </a:r>
            <a:endParaRPr lang="en-US" sz="22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DF2FA27C-27F6-4F1F-B1D5-9C0FA85FDA7F}"/>
              </a:ext>
            </a:extLst>
          </p:cNvPr>
          <p:cNvSpPr txBox="1"/>
          <p:nvPr/>
        </p:nvSpPr>
        <p:spPr>
          <a:xfrm>
            <a:off x="7193280" y="4740936"/>
            <a:ext cx="4852416" cy="430887"/>
          </a:xfrm>
          <a:prstGeom prst="rect">
            <a:avLst/>
          </a:prstGeom>
          <a:noFill/>
        </p:spPr>
        <p:txBody>
          <a:bodyPr wrap="square">
            <a:spAutoFit/>
          </a:bodyPr>
          <a:lstStyle/>
          <a:p>
            <a:pPr algn="ctr"/>
            <a:r>
              <a:rPr lang="en-US" sz="2200" b="1" dirty="0">
                <a:solidFill>
                  <a:schemeClr val="accent6">
                    <a:lumMod val="40000"/>
                    <a:lumOff val="60000"/>
                  </a:scheme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Then Core separates at desired </a:t>
            </a:r>
            <a:r>
              <a:rPr lang="el-GR" sz="2200" b="1" dirty="0">
                <a:solidFill>
                  <a:schemeClr val="accent6">
                    <a:lumMod val="40000"/>
                    <a:lumOff val="60000"/>
                  </a:scheme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Δ</a:t>
            </a:r>
            <a:r>
              <a:rPr lang="en-US" sz="2200" b="1" dirty="0">
                <a:solidFill>
                  <a:schemeClr val="accent6">
                    <a:lumMod val="40000"/>
                    <a:lumOff val="60000"/>
                  </a:scheme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V</a:t>
            </a:r>
            <a:endParaRPr lang="en-US" sz="2200" dirty="0">
              <a:solidFill>
                <a:schemeClr val="accent6">
                  <a:lumMod val="40000"/>
                  <a:lumOff val="60000"/>
                </a:schemeClr>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60C58642-ED7F-433B-AC4A-E321FCD092F1}"/>
              </a:ext>
            </a:extLst>
          </p:cNvPr>
          <p:cNvSpPr txBox="1"/>
          <p:nvPr/>
        </p:nvSpPr>
        <p:spPr>
          <a:xfrm>
            <a:off x="6559299" y="6073846"/>
            <a:ext cx="5620509" cy="707886"/>
          </a:xfrm>
          <a:prstGeom prst="rect">
            <a:avLst/>
          </a:prstGeom>
          <a:noFill/>
        </p:spPr>
        <p:txBody>
          <a:bodyPr wrap="square">
            <a:spAutoFit/>
          </a:bodyPr>
          <a:lstStyle/>
          <a:p>
            <a:pPr algn="ctr"/>
            <a:r>
              <a:rPr lang="en-US" sz="2000" b="1" dirty="0">
                <a:solidFill>
                  <a:srgbClr val="FF99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3. ICPS conducts small burns in its orbit,</a:t>
            </a:r>
          </a:p>
          <a:p>
            <a:pPr algn="ctr"/>
            <a:r>
              <a:rPr lang="en-US" sz="2000" b="1" dirty="0">
                <a:solidFill>
                  <a:srgbClr val="FF99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then separates at desired </a:t>
            </a:r>
            <a:r>
              <a:rPr lang="el-GR" sz="2000" b="1" dirty="0">
                <a:solidFill>
                  <a:srgbClr val="FF99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Δ</a:t>
            </a:r>
            <a:r>
              <a:rPr lang="en-US" sz="2000" b="1" dirty="0">
                <a:solidFill>
                  <a:srgbClr val="FF99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V for </a:t>
            </a:r>
            <a:r>
              <a:rPr lang="en-US" sz="2000" b="1" i="1" dirty="0">
                <a:solidFill>
                  <a:srgbClr val="FF99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Orion’s TLI</a:t>
            </a:r>
            <a:endParaRPr lang="en-US" sz="2000" i="1" dirty="0">
              <a:solidFill>
                <a:srgbClr val="FF99FF"/>
              </a:solidFill>
              <a:latin typeface="Arial" panose="020B0604020202020204" pitchFamily="34" charset="0"/>
              <a:cs typeface="Arial" panose="020B0604020202020204" pitchFamily="34" charset="0"/>
            </a:endParaRPr>
          </a:p>
        </p:txBody>
      </p:sp>
      <p:sp>
        <p:nvSpPr>
          <p:cNvPr id="38" name="Rectangle: Rounded Corners 37">
            <a:extLst>
              <a:ext uri="{FF2B5EF4-FFF2-40B4-BE49-F238E27FC236}">
                <a16:creationId xmlns:a16="http://schemas.microsoft.com/office/drawing/2014/main" id="{35E02A31-5ABE-4088-9A2E-09A04DD9FA56}"/>
              </a:ext>
            </a:extLst>
          </p:cNvPr>
          <p:cNvSpPr/>
          <p:nvPr/>
        </p:nvSpPr>
        <p:spPr>
          <a:xfrm>
            <a:off x="9735502" y="5214198"/>
            <a:ext cx="1115376" cy="746932"/>
          </a:xfrm>
          <a:prstGeom prst="roundRect">
            <a:avLst/>
          </a:prstGeom>
          <a:noFill/>
          <a:ln w="38100">
            <a:solidFill>
              <a:srgbClr val="2EDBFE"/>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143FB16-6DEB-45BD-8DEE-7DB4A435BDFB}"/>
              </a:ext>
            </a:extLst>
          </p:cNvPr>
          <p:cNvSpPr txBox="1"/>
          <p:nvPr/>
        </p:nvSpPr>
        <p:spPr>
          <a:xfrm>
            <a:off x="10793184" y="5293234"/>
            <a:ext cx="1356809" cy="584775"/>
          </a:xfrm>
          <a:prstGeom prst="rect">
            <a:avLst/>
          </a:prstGeom>
          <a:noFill/>
        </p:spPr>
        <p:txBody>
          <a:bodyPr wrap="square">
            <a:spAutoFit/>
          </a:bodyPr>
          <a:lstStyle/>
          <a:p>
            <a:pPr algn="ctr" defTabSz="1218731">
              <a:defRPr/>
            </a:pPr>
            <a:r>
              <a:rPr lang="en-US" sz="1600" b="1" i="1" dirty="0">
                <a:solidFill>
                  <a:srgbClr val="2EDBF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This LAS is gone early</a:t>
            </a:r>
          </a:p>
        </p:txBody>
      </p:sp>
      <p:sp>
        <p:nvSpPr>
          <p:cNvPr id="45" name="TextBox 44">
            <a:extLst>
              <a:ext uri="{FF2B5EF4-FFF2-40B4-BE49-F238E27FC236}">
                <a16:creationId xmlns:a16="http://schemas.microsoft.com/office/drawing/2014/main" id="{012D6F2C-9BD2-46CD-AD13-6F49135DBA74}"/>
              </a:ext>
            </a:extLst>
          </p:cNvPr>
          <p:cNvSpPr txBox="1"/>
          <p:nvPr/>
        </p:nvSpPr>
        <p:spPr>
          <a:xfrm rot="16200000">
            <a:off x="8525628" y="5632032"/>
            <a:ext cx="587071" cy="769441"/>
          </a:xfrm>
          <a:prstGeom prst="rect">
            <a:avLst/>
          </a:prstGeom>
          <a:noFill/>
        </p:spPr>
        <p:txBody>
          <a:bodyPr wrap="square">
            <a:spAutoFit/>
          </a:bodyPr>
          <a:lstStyle/>
          <a:p>
            <a:pPr algn="ctr"/>
            <a:r>
              <a:rPr lang="en-US" sz="4400" b="1" dirty="0">
                <a:solidFill>
                  <a:srgbClr val="FF99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t>
            </a:r>
            <a:endParaRPr lang="en-US" sz="4400" dirty="0"/>
          </a:p>
        </p:txBody>
      </p:sp>
    </p:spTree>
    <p:extLst>
      <p:ext uri="{BB962C8B-B14F-4D97-AF65-F5344CB8AC3E}">
        <p14:creationId xmlns:p14="http://schemas.microsoft.com/office/powerpoint/2010/main" val="331408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P spid="30" grpId="0"/>
      <p:bldP spid="31" grpId="0"/>
      <p:bldP spid="37" grpId="0"/>
      <p:bldP spid="38" grpId="0" animBg="1"/>
      <p:bldP spid="43"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DAA569-477B-4400-83DB-0D8589B7AE59}"/>
              </a:ext>
            </a:extLst>
          </p:cNvPr>
          <p:cNvPicPr>
            <a:picLocks noChangeAspect="1"/>
          </p:cNvPicPr>
          <p:nvPr/>
        </p:nvPicPr>
        <p:blipFill>
          <a:blip r:embed="rId3"/>
          <a:stretch>
            <a:fillRect/>
          </a:stretch>
        </p:blipFill>
        <p:spPr>
          <a:xfrm>
            <a:off x="2279904" y="3699505"/>
            <a:ext cx="9497568" cy="3158494"/>
          </a:xfrm>
          <a:prstGeom prst="rect">
            <a:avLst/>
          </a:prstGeom>
        </p:spPr>
      </p:pic>
      <p:sp>
        <p:nvSpPr>
          <p:cNvPr id="12" name="Oval 11">
            <a:extLst>
              <a:ext uri="{FF2B5EF4-FFF2-40B4-BE49-F238E27FC236}">
                <a16:creationId xmlns:a16="http://schemas.microsoft.com/office/drawing/2014/main" id="{A32A13CB-3A3A-D249-B39D-F5FAAEB6A7A1}"/>
              </a:ext>
            </a:extLst>
          </p:cNvPr>
          <p:cNvSpPr/>
          <p:nvPr/>
        </p:nvSpPr>
        <p:spPr>
          <a:xfrm>
            <a:off x="1397717" y="1079522"/>
            <a:ext cx="119270" cy="79513"/>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Title 2">
            <a:extLst>
              <a:ext uri="{FF2B5EF4-FFF2-40B4-BE49-F238E27FC236}">
                <a16:creationId xmlns:a16="http://schemas.microsoft.com/office/drawing/2014/main" id="{01D36611-DF83-42D6-8B63-09597CBFC3BD}"/>
              </a:ext>
            </a:extLst>
          </p:cNvPr>
          <p:cNvSpPr txBox="1">
            <a:spLocks/>
          </p:cNvSpPr>
          <p:nvPr/>
        </p:nvSpPr>
        <p:spPr>
          <a:xfrm>
            <a:off x="-1" y="230996"/>
            <a:ext cx="11106913" cy="646331"/>
          </a:xfrm>
          <a:prstGeom prst="rect">
            <a:avLst/>
          </a:prstGeom>
        </p:spPr>
        <p:txBody>
          <a:bodyPr wrap="square" lIns="182880" bIns="45720" anchor="ctr" anchorCtr="0">
            <a:spAutoFit/>
          </a:bodyPr>
          <a:lstStyle>
            <a:lvl1pPr marL="120650" indent="0" algn="l" defTabSz="457189" rtl="0" eaLnBrk="1" fontAlgn="base" hangingPunct="1">
              <a:spcBef>
                <a:spcPct val="0"/>
              </a:spcBef>
              <a:spcAft>
                <a:spcPct val="0"/>
              </a:spcAft>
              <a:tabLst/>
              <a:defRPr sz="3600" b="0" i="0" kern="1200" cap="all" spc="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120650" marR="0" lvl="0" indent="0" algn="ctr" defTabSz="457189" rtl="0" eaLnBrk="1" fontAlgn="base" latinLnBrk="0" hangingPunct="1">
              <a:lnSpc>
                <a:spcPct val="100000"/>
              </a:lnSpc>
              <a:spcBef>
                <a:spcPct val="0"/>
              </a:spcBef>
              <a:spcAft>
                <a:spcPct val="0"/>
              </a:spcAft>
              <a:buClrTx/>
              <a:buSzTx/>
              <a:buFontTx/>
              <a:buNone/>
              <a:tabLst/>
              <a:defRPr/>
            </a:pPr>
            <a:r>
              <a:rPr lang="en-US" b="1" dirty="0">
                <a:solidFill>
                  <a:prstClr val="white"/>
                </a:solidFill>
              </a:rPr>
              <a:t>SLS: Booster Stage</a:t>
            </a:r>
          </a:p>
        </p:txBody>
      </p:sp>
      <p:sp>
        <p:nvSpPr>
          <p:cNvPr id="8" name="TextBox 7">
            <a:extLst>
              <a:ext uri="{FF2B5EF4-FFF2-40B4-BE49-F238E27FC236}">
                <a16:creationId xmlns:a16="http://schemas.microsoft.com/office/drawing/2014/main" id="{A6A7D967-3AB3-483B-ACA5-EF666C052432}"/>
              </a:ext>
            </a:extLst>
          </p:cNvPr>
          <p:cNvSpPr txBox="1"/>
          <p:nvPr/>
        </p:nvSpPr>
        <p:spPr>
          <a:xfrm>
            <a:off x="6645631" y="1159035"/>
            <a:ext cx="5522976" cy="2000548"/>
          </a:xfrm>
          <a:prstGeom prst="rect">
            <a:avLst/>
          </a:prstGeom>
          <a:noFill/>
        </p:spPr>
        <p:txBody>
          <a:bodyPr wrap="square">
            <a:spAutoFit/>
          </a:bodyPr>
          <a:lstStyle/>
          <a:p>
            <a:r>
              <a:rPr lang="en-US" sz="2800" b="1" dirty="0">
                <a:solidFill>
                  <a:schemeClr val="bg1"/>
                </a:solidFill>
              </a:rPr>
              <a:t>Each</a:t>
            </a:r>
            <a:r>
              <a:rPr lang="en-US" sz="2800" b="1" baseline="0" dirty="0">
                <a:solidFill>
                  <a:schemeClr val="bg1"/>
                </a:solidFill>
              </a:rPr>
              <a:t> Booster:</a:t>
            </a:r>
          </a:p>
          <a:p>
            <a:pPr marL="171450" indent="-171450">
              <a:buFont typeface="Arial" panose="020B0604020202020204" pitchFamily="34" charset="0"/>
              <a:buChar char="•"/>
            </a:pPr>
            <a:r>
              <a:rPr lang="en-US" sz="2400" b="1" baseline="0" dirty="0">
                <a:solidFill>
                  <a:schemeClr val="bg1"/>
                </a:solidFill>
              </a:rPr>
              <a:t>has </a:t>
            </a:r>
            <a:r>
              <a:rPr lang="en-US" sz="2400" b="1" dirty="0">
                <a:solidFill>
                  <a:schemeClr val="bg1"/>
                </a:solidFill>
              </a:rPr>
              <a:t>5 segments (Shuttle Boosters</a:t>
            </a:r>
            <a:r>
              <a:rPr lang="en-US" sz="2400" b="1" baseline="0" dirty="0">
                <a:solidFill>
                  <a:schemeClr val="bg1"/>
                </a:solidFill>
              </a:rPr>
              <a:t> had 4</a:t>
            </a:r>
            <a:r>
              <a:rPr lang="en-US" sz="2400" b="1" dirty="0">
                <a:solidFill>
                  <a:schemeClr val="bg1"/>
                </a:solidFill>
              </a:rPr>
              <a:t>)</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dirty="0">
                <a:solidFill>
                  <a:schemeClr val="bg1"/>
                </a:solidFill>
              </a:rPr>
              <a:t>burns 693 tons of propellant for 126 sec</a:t>
            </a:r>
          </a:p>
          <a:p>
            <a:pPr marL="171450" indent="-171450">
              <a:buFont typeface="Arial" panose="020B0604020202020204" pitchFamily="34" charset="0"/>
              <a:buChar char="•"/>
            </a:pPr>
            <a:r>
              <a:rPr lang="en-US" sz="2400" b="1" dirty="0">
                <a:solidFill>
                  <a:schemeClr val="bg1"/>
                </a:solidFill>
              </a:rPr>
              <a:t>produces 16 million N (3.6 m </a:t>
            </a:r>
            <a:r>
              <a:rPr lang="en-US" sz="2400" b="1" dirty="0" err="1">
                <a:solidFill>
                  <a:schemeClr val="bg1"/>
                </a:solidFill>
              </a:rPr>
              <a:t>lb</a:t>
            </a:r>
            <a:r>
              <a:rPr lang="en-US" sz="2400" b="1" dirty="0">
                <a:solidFill>
                  <a:schemeClr val="bg1"/>
                </a:solidFill>
              </a:rPr>
              <a:t>) thrust</a:t>
            </a:r>
          </a:p>
          <a:p>
            <a:pPr marL="171450" indent="-171450">
              <a:buFont typeface="Arial" panose="020B0604020202020204" pitchFamily="34" charset="0"/>
              <a:buChar char="•"/>
            </a:pPr>
            <a:r>
              <a:rPr lang="en-US" sz="2400" b="1" dirty="0">
                <a:solidFill>
                  <a:schemeClr val="bg1"/>
                </a:solidFill>
              </a:rPr>
              <a:t>motor chamber gases reach &gt; 2800°C</a:t>
            </a:r>
          </a:p>
        </p:txBody>
      </p:sp>
      <p:sp>
        <p:nvSpPr>
          <p:cNvPr id="14" name="TextBox 13">
            <a:extLst>
              <a:ext uri="{FF2B5EF4-FFF2-40B4-BE49-F238E27FC236}">
                <a16:creationId xmlns:a16="http://schemas.microsoft.com/office/drawing/2014/main" id="{6819CEEC-CA21-47A6-983B-7152DB19D5EA}"/>
              </a:ext>
            </a:extLst>
          </p:cNvPr>
          <p:cNvSpPr txBox="1"/>
          <p:nvPr/>
        </p:nvSpPr>
        <p:spPr>
          <a:xfrm>
            <a:off x="3938017" y="3733891"/>
            <a:ext cx="6120384" cy="461665"/>
          </a:xfrm>
          <a:prstGeom prst="rect">
            <a:avLst/>
          </a:prstGeom>
          <a:noFill/>
        </p:spPr>
        <p:txBody>
          <a:bodyPr wrap="square">
            <a:spAutoFit/>
          </a:bodyPr>
          <a:lstStyle/>
          <a:p>
            <a:pPr algn="ctr"/>
            <a:r>
              <a:rPr lang="en-US" sz="2400" b="1" dirty="0">
                <a:solidFill>
                  <a:schemeClr val="bg1"/>
                </a:solidFill>
              </a:rPr>
              <a:t>3.7m (12’) diameter, 54m (177’) tall</a:t>
            </a:r>
            <a:endParaRPr lang="en-US" sz="2400" dirty="0"/>
          </a:p>
        </p:txBody>
      </p:sp>
      <p:pic>
        <p:nvPicPr>
          <p:cNvPr id="10" name="Picture 9">
            <a:extLst>
              <a:ext uri="{FF2B5EF4-FFF2-40B4-BE49-F238E27FC236}">
                <a16:creationId xmlns:a16="http://schemas.microsoft.com/office/drawing/2014/main" id="{18630929-E3C1-4D15-BB77-19FC31A739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93" y="1010160"/>
            <a:ext cx="1692725" cy="5847832"/>
          </a:xfrm>
          <a:prstGeom prst="rect">
            <a:avLst/>
          </a:prstGeom>
        </p:spPr>
      </p:pic>
      <p:sp>
        <p:nvSpPr>
          <p:cNvPr id="11" name="TextBox 10">
            <a:extLst>
              <a:ext uri="{FF2B5EF4-FFF2-40B4-BE49-F238E27FC236}">
                <a16:creationId xmlns:a16="http://schemas.microsoft.com/office/drawing/2014/main" id="{630F7E2E-EA6B-4544-8DA4-5B2FC1C1B471}"/>
              </a:ext>
            </a:extLst>
          </p:cNvPr>
          <p:cNvSpPr txBox="1"/>
          <p:nvPr/>
        </p:nvSpPr>
        <p:spPr>
          <a:xfrm>
            <a:off x="243841" y="864638"/>
            <a:ext cx="6388606" cy="2923877"/>
          </a:xfrm>
          <a:prstGeom prst="rect">
            <a:avLst/>
          </a:prstGeom>
          <a:solidFill>
            <a:srgbClr val="000000">
              <a:alpha val="30196"/>
            </a:srgbClr>
          </a:solidFill>
        </p:spPr>
        <p:txBody>
          <a:bodyPr wrap="square">
            <a:spAutoFit/>
          </a:bodyPr>
          <a:lstStyle/>
          <a:p>
            <a:r>
              <a:rPr lang="en-US" sz="2800" b="1" baseline="0" dirty="0">
                <a:solidFill>
                  <a:schemeClr val="bg1"/>
                </a:solidFill>
              </a:rPr>
              <a:t>Ignition at T-0</a:t>
            </a:r>
          </a:p>
          <a:p>
            <a:pPr marL="457200" indent="-457200">
              <a:buFont typeface="Arial" panose="020B0604020202020204" pitchFamily="34" charset="0"/>
              <a:buChar char="•"/>
            </a:pPr>
            <a:r>
              <a:rPr lang="en-US" sz="2400" b="1" dirty="0">
                <a:solidFill>
                  <a:schemeClr val="bg1"/>
                </a:solidFill>
              </a:rPr>
              <a:t>with </a:t>
            </a:r>
            <a:r>
              <a:rPr lang="en-US" sz="2400" b="1" baseline="0" dirty="0">
                <a:solidFill>
                  <a:schemeClr val="bg1"/>
                </a:solidFill>
              </a:rPr>
              <a:t>RS-25 engines already ramped up</a:t>
            </a:r>
          </a:p>
          <a:p>
            <a:r>
              <a:rPr lang="en-US" sz="2800" b="1" dirty="0">
                <a:solidFill>
                  <a:schemeClr val="bg1"/>
                </a:solidFill>
              </a:rPr>
              <a:t>The combined thrust powers the stack through the stratosphere.</a:t>
            </a:r>
          </a:p>
          <a:p>
            <a:r>
              <a:rPr lang="en-US" sz="2800" b="1" dirty="0">
                <a:solidFill>
                  <a:schemeClr val="bg1"/>
                </a:solidFill>
              </a:rPr>
              <a:t>Boosters separate using explosive bolts.</a:t>
            </a:r>
          </a:p>
          <a:p>
            <a:pPr marL="457200" indent="-457200">
              <a:buFont typeface="Arial" panose="020B0604020202020204" pitchFamily="34" charset="0"/>
              <a:buChar char="•"/>
            </a:pPr>
            <a:r>
              <a:rPr lang="en-US" sz="2400" b="1" dirty="0">
                <a:solidFill>
                  <a:schemeClr val="bg1"/>
                </a:solidFill>
              </a:rPr>
              <a:t>Then drop into the ocean</a:t>
            </a:r>
          </a:p>
          <a:p>
            <a:pPr marL="457200" indent="-457200">
              <a:buFont typeface="Arial" panose="020B0604020202020204" pitchFamily="34" charset="0"/>
              <a:buChar char="•"/>
            </a:pPr>
            <a:r>
              <a:rPr lang="en-US" sz="2400" b="1" dirty="0">
                <a:solidFill>
                  <a:schemeClr val="bg1"/>
                </a:solidFill>
              </a:rPr>
              <a:t>RS-25 engines continue on</a:t>
            </a:r>
            <a:endParaRPr lang="en-US" sz="2400" dirty="0"/>
          </a:p>
        </p:txBody>
      </p:sp>
    </p:spTree>
    <p:extLst>
      <p:ext uri="{BB962C8B-B14F-4D97-AF65-F5344CB8AC3E}">
        <p14:creationId xmlns:p14="http://schemas.microsoft.com/office/powerpoint/2010/main" val="3259378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www.nasa.gov/sites/default/files/thumbnails/image/maf_20180620_p_cs1_lox_to_area_6_-128_lower_res.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3817" b="-23817"/>
          <a:stretch/>
        </p:blipFill>
        <p:spPr bwMode="auto">
          <a:xfrm>
            <a:off x="2019635" y="1201614"/>
            <a:ext cx="5050087" cy="337038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nasa.gov/sites/default/files/thumbnails/image/maf_20180314_cs1_lh2_moves_to_cell_p-163.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210" r="18675" b="8680"/>
          <a:stretch/>
        </p:blipFill>
        <p:spPr bwMode="auto">
          <a:xfrm>
            <a:off x="7061159" y="1202064"/>
            <a:ext cx="5130841" cy="56559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28928" y="224108"/>
            <a:ext cx="9853937" cy="743643"/>
          </a:xfrm>
        </p:spPr>
        <p:txBody>
          <a:bodyPr/>
          <a:lstStyle/>
          <a:p>
            <a:pPr algn="ctr"/>
            <a:r>
              <a:rPr lang="en-US" sz="4400" b="1" dirty="0"/>
              <a:t>SLS: CORE STAGE</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683" y="0"/>
            <a:ext cx="1985128" cy="6857992"/>
          </a:xfrm>
          <a:prstGeom prst="rect">
            <a:avLst/>
          </a:prstGeom>
        </p:spPr>
      </p:pic>
      <p:pic>
        <p:nvPicPr>
          <p:cNvPr id="4" name="Picture 2" descr="https://www.nasa.gov/sites/default/files/thumbnails/image/it_final_shear_tower_inst.jpg"/>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b="7236"/>
          <a:stretch/>
        </p:blipFill>
        <p:spPr bwMode="auto">
          <a:xfrm>
            <a:off x="2008094" y="3747369"/>
            <a:ext cx="5050167" cy="311063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7AA14599-46D5-074C-B80D-A5D25FACC9B5}"/>
              </a:ext>
            </a:extLst>
          </p:cNvPr>
          <p:cNvCxnSpPr>
            <a:cxnSpLocks/>
          </p:cNvCxnSpPr>
          <p:nvPr/>
        </p:nvCxnSpPr>
        <p:spPr>
          <a:xfrm flipV="1">
            <a:off x="2009752" y="3759166"/>
            <a:ext cx="5051407" cy="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0398B40A-B5CD-2445-A071-D016F09E208C}"/>
              </a:ext>
            </a:extLst>
          </p:cNvPr>
          <p:cNvSpPr>
            <a:spLocks noGrp="1"/>
          </p:cNvSpPr>
          <p:nvPr>
            <p:ph type="sldNum" sz="quarter" idx="4"/>
          </p:nvPr>
        </p:nvSpPr>
        <p:spPr/>
        <p:txBody>
          <a:bodyPr/>
          <a:lstStyle/>
          <a:p>
            <a:r>
              <a:rPr lang="en-US"/>
              <a:t>0495</a:t>
            </a:r>
            <a:endParaRPr lang="en-US" dirty="0"/>
          </a:p>
        </p:txBody>
      </p:sp>
      <p:cxnSp>
        <p:nvCxnSpPr>
          <p:cNvPr id="21" name="Straight Connector 20">
            <a:extLst>
              <a:ext uri="{FF2B5EF4-FFF2-40B4-BE49-F238E27FC236}">
                <a16:creationId xmlns:a16="http://schemas.microsoft.com/office/drawing/2014/main" id="{4935BD3F-CA01-374A-8101-5D98820F17D0}"/>
              </a:ext>
            </a:extLst>
          </p:cNvPr>
          <p:cNvCxnSpPr>
            <a:cxnSpLocks/>
          </p:cNvCxnSpPr>
          <p:nvPr/>
        </p:nvCxnSpPr>
        <p:spPr>
          <a:xfrm>
            <a:off x="7068984" y="1201615"/>
            <a:ext cx="0" cy="565638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5" name="VID_20190206_10501418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014708" y="1133275"/>
            <a:ext cx="10177291" cy="5724725"/>
          </a:xfrm>
          <a:prstGeom prst="rect">
            <a:avLst/>
          </a:prstGeom>
        </p:spPr>
      </p:pic>
      <p:sp>
        <p:nvSpPr>
          <p:cNvPr id="11" name="TextBox 10">
            <a:extLst>
              <a:ext uri="{FF2B5EF4-FFF2-40B4-BE49-F238E27FC236}">
                <a16:creationId xmlns:a16="http://schemas.microsoft.com/office/drawing/2014/main" id="{E06D4017-1EC5-43A7-837D-F7B71B409017}"/>
              </a:ext>
            </a:extLst>
          </p:cNvPr>
          <p:cNvSpPr txBox="1"/>
          <p:nvPr/>
        </p:nvSpPr>
        <p:spPr>
          <a:xfrm>
            <a:off x="2614047" y="1596686"/>
            <a:ext cx="8878576" cy="3539430"/>
          </a:xfrm>
          <a:prstGeom prst="rect">
            <a:avLst/>
          </a:prstGeom>
          <a:solidFill>
            <a:schemeClr val="tx1"/>
          </a:solidFill>
        </p:spPr>
        <p:txBody>
          <a:bodyPr wrap="square">
            <a:spAutoFit/>
          </a:bodyPr>
          <a:lstStyle/>
          <a:p>
            <a:pPr marL="229102" indent="-229102">
              <a:spcBef>
                <a:spcPts val="0"/>
              </a:spcBef>
              <a:buFont typeface="Arial" panose="020B0604020202020204" pitchFamily="34" charset="0"/>
              <a:buChar char="•"/>
            </a:pPr>
            <a:r>
              <a:rPr lang="en-US" sz="2800" b="1" baseline="0" dirty="0">
                <a:solidFill>
                  <a:schemeClr val="bg1"/>
                </a:solidFill>
                <a:latin typeface="Arial" panose="020B0604020202020204" pitchFamily="34" charset="0"/>
                <a:cs typeface="Arial" panose="020B0604020202020204" pitchFamily="34" charset="0"/>
              </a:rPr>
              <a:t>Core Stage uses four RS-25 engines which have been continuously matured for decades</a:t>
            </a:r>
          </a:p>
          <a:p>
            <a:pPr marL="686302" lvl="1" indent="-229102">
              <a:buFont typeface="Arial" panose="020B0604020202020204" pitchFamily="34" charset="0"/>
              <a:buChar char="•"/>
            </a:pPr>
            <a:r>
              <a:rPr lang="en-US" sz="2800" b="1" dirty="0">
                <a:solidFill>
                  <a:schemeClr val="bg1"/>
                </a:solidFill>
                <a:latin typeface="Arial" panose="020B0604020202020204" pitchFamily="34" charset="0"/>
                <a:cs typeface="Arial" panose="020B0604020202020204" pitchFamily="34" charset="0"/>
              </a:rPr>
              <a:t>Space Shuttle</a:t>
            </a:r>
            <a:r>
              <a:rPr lang="en-US" sz="2800" b="1" baseline="0" dirty="0">
                <a:solidFill>
                  <a:schemeClr val="bg1"/>
                </a:solidFill>
                <a:latin typeface="Arial" panose="020B0604020202020204" pitchFamily="34" charset="0"/>
                <a:cs typeface="Arial" panose="020B0604020202020204" pitchFamily="34" charset="0"/>
              </a:rPr>
              <a:t> was powered by three</a:t>
            </a:r>
          </a:p>
          <a:p>
            <a:pPr marL="229102" indent="-229102" defTabSz="456661">
              <a:spcBef>
                <a:spcPts val="0"/>
              </a:spcBef>
              <a:buFont typeface="Arial" panose="020B0604020202020204" pitchFamily="34" charset="0"/>
              <a:buChar char="•"/>
              <a:defRPr/>
            </a:pPr>
            <a:r>
              <a:rPr lang="en-US" sz="2800" b="1" dirty="0">
                <a:solidFill>
                  <a:schemeClr val="bg1"/>
                </a:solidFill>
                <a:latin typeface="Arial" panose="020B0604020202020204" pitchFamily="34" charset="0"/>
                <a:cs typeface="Arial" panose="020B0604020202020204" pitchFamily="34" charset="0"/>
              </a:rPr>
              <a:t>Each engine</a:t>
            </a:r>
          </a:p>
          <a:p>
            <a:pPr marL="686302" lvl="1" indent="-229102" defTabSz="456661">
              <a:buFont typeface="Arial" panose="020B0604020202020204" pitchFamily="34" charset="0"/>
              <a:buChar char="•"/>
              <a:defRPr/>
            </a:pPr>
            <a:r>
              <a:rPr lang="en-US" sz="2800" b="1" dirty="0">
                <a:solidFill>
                  <a:schemeClr val="bg1"/>
                </a:solidFill>
                <a:latin typeface="Arial" panose="020B0604020202020204" pitchFamily="34" charset="0"/>
                <a:cs typeface="Arial" panose="020B0604020202020204" pitchFamily="34" charset="0"/>
              </a:rPr>
              <a:t>Has a thrust of &gt;2200 </a:t>
            </a:r>
            <a:r>
              <a:rPr lang="en-US" sz="2800" b="1" dirty="0" err="1">
                <a:solidFill>
                  <a:schemeClr val="bg1"/>
                </a:solidFill>
                <a:latin typeface="Arial" panose="020B0604020202020204" pitchFamily="34" charset="0"/>
                <a:cs typeface="Arial" panose="020B0604020202020204" pitchFamily="34" charset="0"/>
              </a:rPr>
              <a:t>kN</a:t>
            </a:r>
            <a:r>
              <a:rPr lang="en-US" sz="2800" b="1" dirty="0">
                <a:solidFill>
                  <a:schemeClr val="bg1"/>
                </a:solidFill>
                <a:latin typeface="Arial" panose="020B0604020202020204" pitchFamily="34" charset="0"/>
                <a:cs typeface="Arial" panose="020B0604020202020204" pitchFamily="34" charset="0"/>
              </a:rPr>
              <a:t> (&gt;500k </a:t>
            </a:r>
            <a:r>
              <a:rPr lang="en-US" sz="2800" b="1" dirty="0" err="1">
                <a:solidFill>
                  <a:schemeClr val="bg1"/>
                </a:solidFill>
                <a:latin typeface="Arial" panose="020B0604020202020204" pitchFamily="34" charset="0"/>
                <a:cs typeface="Arial" panose="020B0604020202020204" pitchFamily="34" charset="0"/>
              </a:rPr>
              <a:t>lb</a:t>
            </a:r>
            <a:r>
              <a:rPr lang="en-US" sz="2800" b="1" dirty="0">
                <a:solidFill>
                  <a:schemeClr val="bg1"/>
                </a:solidFill>
                <a:latin typeface="Arial" panose="020B0604020202020204" pitchFamily="34" charset="0"/>
                <a:cs typeface="Arial" panose="020B0604020202020204" pitchFamily="34" charset="0"/>
              </a:rPr>
              <a:t>) </a:t>
            </a:r>
          </a:p>
          <a:p>
            <a:pPr marL="229102" indent="-229102">
              <a:spcBef>
                <a:spcPts val="0"/>
              </a:spcBef>
              <a:buFont typeface="Arial" panose="020B0604020202020204" pitchFamily="34" charset="0"/>
              <a:buChar char="•"/>
            </a:pPr>
            <a:r>
              <a:rPr lang="en-US" sz="2800" b="1" dirty="0">
                <a:solidFill>
                  <a:schemeClr val="bg1"/>
                </a:solidFill>
                <a:latin typeface="Arial" panose="020B0604020202020204" pitchFamily="34" charset="0"/>
                <a:cs typeface="Arial" panose="020B0604020202020204" pitchFamily="34" charset="0"/>
              </a:rPr>
              <a:t>The most reliable, efficient rocket engine built.</a:t>
            </a:r>
          </a:p>
          <a:p>
            <a:pPr marL="686302" lvl="1" indent="-229102">
              <a:buFont typeface="Arial" panose="020B0604020202020204" pitchFamily="34" charset="0"/>
              <a:buChar char="•"/>
            </a:pPr>
            <a:r>
              <a:rPr lang="en-US" sz="2800" b="1" dirty="0">
                <a:solidFill>
                  <a:schemeClr val="bg1"/>
                </a:solidFill>
                <a:latin typeface="Arial" panose="020B0604020202020204" pitchFamily="34" charset="0"/>
                <a:cs typeface="Arial" panose="020B0604020202020204" pitchFamily="34" charset="0"/>
              </a:rPr>
              <a:t>If your 200HP car engine was as efficient as an RS-25 it would fit in the palm of your hand.</a:t>
            </a:r>
          </a:p>
        </p:txBody>
      </p:sp>
    </p:spTree>
    <p:extLst>
      <p:ext uri="{BB962C8B-B14F-4D97-AF65-F5344CB8AC3E}">
        <p14:creationId xmlns:p14="http://schemas.microsoft.com/office/powerpoint/2010/main" val="294008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4528"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B8F4-1826-4B78-AD66-2B69A96CF9CC}"/>
              </a:ext>
            </a:extLst>
          </p:cNvPr>
          <p:cNvSpPr>
            <a:spLocks noGrp="1"/>
          </p:cNvSpPr>
          <p:nvPr>
            <p:ph type="title"/>
          </p:nvPr>
        </p:nvSpPr>
        <p:spPr/>
        <p:txBody>
          <a:bodyPr/>
          <a:lstStyle/>
          <a:p>
            <a:r>
              <a:rPr lang="en-US" sz="4400" b="1" dirty="0"/>
              <a:t>SLS: INITIAL UPPER STAGE</a:t>
            </a:r>
            <a:endParaRPr lang="en-US" sz="4400" dirty="0"/>
          </a:p>
        </p:txBody>
      </p:sp>
      <p:sp>
        <p:nvSpPr>
          <p:cNvPr id="3" name="Slide Number Placeholder 2">
            <a:extLst>
              <a:ext uri="{FF2B5EF4-FFF2-40B4-BE49-F238E27FC236}">
                <a16:creationId xmlns:a16="http://schemas.microsoft.com/office/drawing/2014/main" id="{845F8508-BEB4-4ABC-B2A3-0290EC238FD6}"/>
              </a:ext>
            </a:extLst>
          </p:cNvPr>
          <p:cNvSpPr>
            <a:spLocks noGrp="1"/>
          </p:cNvSpPr>
          <p:nvPr>
            <p:ph type="sldNum" sz="quarter" idx="4"/>
          </p:nvPr>
        </p:nvSpPr>
        <p:spPr/>
        <p:txBody>
          <a:bodyPr/>
          <a:lstStyle/>
          <a:p>
            <a:r>
              <a:rPr lang="en-US"/>
              <a:t>0663</a:t>
            </a:r>
            <a:endParaRPr lang="en-US" dirty="0"/>
          </a:p>
        </p:txBody>
      </p:sp>
      <p:pic>
        <p:nvPicPr>
          <p:cNvPr id="5" name="Picture 4">
            <a:extLst>
              <a:ext uri="{FF2B5EF4-FFF2-40B4-BE49-F238E27FC236}">
                <a16:creationId xmlns:a16="http://schemas.microsoft.com/office/drawing/2014/main" id="{2D829E30-080D-4061-A0D1-A56078912985}"/>
              </a:ext>
            </a:extLst>
          </p:cNvPr>
          <p:cNvPicPr>
            <a:picLocks noChangeAspect="1"/>
          </p:cNvPicPr>
          <p:nvPr/>
        </p:nvPicPr>
        <p:blipFill>
          <a:blip r:embed="rId3"/>
          <a:stretch>
            <a:fillRect/>
          </a:stretch>
        </p:blipFill>
        <p:spPr>
          <a:xfrm>
            <a:off x="122682" y="1828799"/>
            <a:ext cx="5221014" cy="3401569"/>
          </a:xfrm>
          <a:prstGeom prst="rect">
            <a:avLst/>
          </a:prstGeom>
        </p:spPr>
      </p:pic>
      <p:sp>
        <p:nvSpPr>
          <p:cNvPr id="7" name="TextBox 6">
            <a:extLst>
              <a:ext uri="{FF2B5EF4-FFF2-40B4-BE49-F238E27FC236}">
                <a16:creationId xmlns:a16="http://schemas.microsoft.com/office/drawing/2014/main" id="{F3500301-EF6B-4A68-869A-B3CCA4E886F3}"/>
              </a:ext>
            </a:extLst>
          </p:cNvPr>
          <p:cNvSpPr txBox="1"/>
          <p:nvPr/>
        </p:nvSpPr>
        <p:spPr>
          <a:xfrm>
            <a:off x="5679566" y="1413063"/>
            <a:ext cx="6331460" cy="4031873"/>
          </a:xfrm>
          <a:prstGeom prst="rect">
            <a:avLst/>
          </a:prstGeom>
          <a:noFill/>
        </p:spPr>
        <p:txBody>
          <a:bodyPr wrap="square">
            <a:spAutoFit/>
          </a:bodyPr>
          <a:lstStyle/>
          <a:p>
            <a:pPr algn="ctr"/>
            <a:r>
              <a:rPr lang="en-US" sz="3200" b="1" i="0" dirty="0">
                <a:solidFill>
                  <a:schemeClr val="bg1"/>
                </a:solidFill>
                <a:effectLst/>
                <a:latin typeface="Helvetica Neue"/>
              </a:rPr>
              <a:t>“Interim” Cryogenic Propulsion Stage (ICPS)</a:t>
            </a:r>
            <a:endParaRPr lang="en-US" sz="3200" b="0" i="0" dirty="0">
              <a:solidFill>
                <a:schemeClr val="bg1"/>
              </a:solidFill>
              <a:effectLst/>
              <a:latin typeface="Helvetica Neue"/>
            </a:endParaRPr>
          </a:p>
          <a:p>
            <a:pPr marL="285750" indent="-285750" algn="l">
              <a:buFont typeface="Arial" panose="020B0604020202020204" pitchFamily="34" charset="0"/>
              <a:buChar char="•"/>
            </a:pPr>
            <a:r>
              <a:rPr lang="en-US" sz="3200" b="0" i="0" dirty="0">
                <a:solidFill>
                  <a:schemeClr val="bg1"/>
                </a:solidFill>
                <a:effectLst/>
                <a:latin typeface="Helvetica Neue"/>
              </a:rPr>
              <a:t>13 m (43’) tall, 5 m (17’) diameter</a:t>
            </a:r>
          </a:p>
          <a:p>
            <a:pPr marL="285750" indent="-285750" algn="l">
              <a:buFont typeface="Arial" panose="020B0604020202020204" pitchFamily="34" charset="0"/>
              <a:buChar char="•"/>
            </a:pPr>
            <a:r>
              <a:rPr lang="en-US" sz="3200" dirty="0">
                <a:solidFill>
                  <a:schemeClr val="bg1"/>
                </a:solidFill>
                <a:latin typeface="Helvetica Neue"/>
              </a:rPr>
              <a:t>LH / LOX p</a:t>
            </a:r>
            <a:r>
              <a:rPr lang="en-US" sz="3200" b="0" i="0" dirty="0">
                <a:solidFill>
                  <a:schemeClr val="bg1"/>
                </a:solidFill>
                <a:effectLst/>
                <a:latin typeface="Helvetica Neue"/>
              </a:rPr>
              <a:t>ropellant</a:t>
            </a:r>
          </a:p>
          <a:p>
            <a:pPr marL="285750" indent="-285750" algn="l">
              <a:buFont typeface="Arial" panose="020B0604020202020204" pitchFamily="34" charset="0"/>
              <a:buChar char="•"/>
            </a:pPr>
            <a:r>
              <a:rPr lang="en-US" sz="3200" dirty="0">
                <a:solidFill>
                  <a:schemeClr val="bg1"/>
                </a:solidFill>
                <a:latin typeface="Helvetica Neue"/>
              </a:rPr>
              <a:t>One RL10 </a:t>
            </a:r>
            <a:r>
              <a:rPr lang="en-US" sz="3200" b="0" i="0" dirty="0">
                <a:solidFill>
                  <a:schemeClr val="bg1"/>
                </a:solidFill>
                <a:effectLst/>
                <a:latin typeface="Helvetica Neue"/>
              </a:rPr>
              <a:t>Engine</a:t>
            </a:r>
          </a:p>
          <a:p>
            <a:pPr marL="285750" indent="-285750" algn="l">
              <a:buFont typeface="Arial" panose="020B0604020202020204" pitchFamily="34" charset="0"/>
              <a:buChar char="•"/>
            </a:pPr>
            <a:r>
              <a:rPr lang="en-US" sz="3200" b="0" i="0" dirty="0">
                <a:solidFill>
                  <a:schemeClr val="bg1"/>
                </a:solidFill>
                <a:effectLst/>
                <a:latin typeface="Helvetica Neue"/>
              </a:rPr>
              <a:t>110 </a:t>
            </a:r>
            <a:r>
              <a:rPr lang="en-US" sz="3200" b="0" i="0" dirty="0" err="1">
                <a:solidFill>
                  <a:schemeClr val="bg1"/>
                </a:solidFill>
                <a:effectLst/>
                <a:latin typeface="Helvetica Neue"/>
              </a:rPr>
              <a:t>kN</a:t>
            </a:r>
            <a:r>
              <a:rPr lang="en-US" sz="3200" b="0" i="0" dirty="0">
                <a:solidFill>
                  <a:schemeClr val="bg1"/>
                </a:solidFill>
                <a:effectLst/>
                <a:latin typeface="Helvetica Neue"/>
              </a:rPr>
              <a:t> (24,750 </a:t>
            </a:r>
            <a:r>
              <a:rPr lang="en-US" sz="3200" b="0" i="0" dirty="0" err="1">
                <a:solidFill>
                  <a:schemeClr val="bg1"/>
                </a:solidFill>
                <a:effectLst/>
                <a:latin typeface="Helvetica Neue"/>
              </a:rPr>
              <a:t>lb</a:t>
            </a:r>
            <a:r>
              <a:rPr lang="en-US" sz="3200" b="0" i="0" dirty="0">
                <a:solidFill>
                  <a:schemeClr val="bg1"/>
                </a:solidFill>
                <a:effectLst/>
                <a:latin typeface="Helvetica Neue"/>
              </a:rPr>
              <a:t>) max thrust during translunar injection (TLI)</a:t>
            </a:r>
          </a:p>
        </p:txBody>
      </p:sp>
    </p:spTree>
    <p:extLst>
      <p:ext uri="{BB962C8B-B14F-4D97-AF65-F5344CB8AC3E}">
        <p14:creationId xmlns:p14="http://schemas.microsoft.com/office/powerpoint/2010/main" val="405097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rion_Exploded.4k3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313365">
            <a:off x="2063160" y="861513"/>
            <a:ext cx="8309073" cy="4673489"/>
          </a:xfrm>
          <a:prstGeom prst="rect">
            <a:avLst/>
          </a:prstGeom>
        </p:spPr>
      </p:pic>
      <p:sp>
        <p:nvSpPr>
          <p:cNvPr id="168" name="Rounded Rectangle 167"/>
          <p:cNvSpPr>
            <a:spLocks noChangeArrowheads="1"/>
          </p:cNvSpPr>
          <p:nvPr/>
        </p:nvSpPr>
        <p:spPr bwMode="auto">
          <a:xfrm>
            <a:off x="7641491" y="2861466"/>
            <a:ext cx="1380838" cy="1143314"/>
          </a:xfrm>
          <a:prstGeom prst="roundRect">
            <a:avLst>
              <a:gd name="adj" fmla="val 16667"/>
            </a:avLst>
          </a:prstGeom>
          <a:noFill/>
          <a:ln>
            <a:noFill/>
            <a:headEnd/>
            <a:tailEnd/>
          </a:ln>
          <a:effectLst/>
        </p:spPr>
        <p:style>
          <a:lnRef idx="2">
            <a:schemeClr val="dk1"/>
          </a:lnRef>
          <a:fillRef idx="1001">
            <a:schemeClr val="lt1"/>
          </a:fillRef>
          <a:effectRef idx="0">
            <a:schemeClr val="dk1"/>
          </a:effectRef>
          <a:fontRef idx="minor">
            <a:schemeClr val="dk1"/>
          </a:fontRef>
        </p:style>
        <p:txBody>
          <a:bodyPr/>
          <a:lstStyle/>
          <a:p>
            <a:pPr marL="114300" indent="-114300" algn="ctr">
              <a:defRPr/>
            </a:pPr>
            <a:r>
              <a:rPr lang="en-US" sz="2400" b="1" i="1" dirty="0">
                <a:solidFill>
                  <a:schemeClr val="accent6">
                    <a:lumMod val="40000"/>
                    <a:lumOff val="60000"/>
                  </a:schemeClr>
                </a:solidFill>
                <a:latin typeface="Century Gothic"/>
                <a:cs typeface="Century Gothic"/>
              </a:rPr>
              <a:t>Launch </a:t>
            </a:r>
          </a:p>
          <a:p>
            <a:pPr marL="114300" indent="-114300" algn="ctr">
              <a:defRPr/>
            </a:pPr>
            <a:r>
              <a:rPr lang="en-US" sz="2400" b="1" i="1" dirty="0">
                <a:solidFill>
                  <a:schemeClr val="accent6">
                    <a:lumMod val="40000"/>
                    <a:lumOff val="60000"/>
                  </a:schemeClr>
                </a:solidFill>
                <a:latin typeface="Century Gothic"/>
                <a:cs typeface="Century Gothic"/>
              </a:rPr>
              <a:t>Abort </a:t>
            </a:r>
          </a:p>
          <a:p>
            <a:pPr marL="114300" indent="-114300" algn="ctr">
              <a:defRPr/>
            </a:pPr>
            <a:r>
              <a:rPr lang="en-US" sz="2400" b="1" i="1" dirty="0">
                <a:solidFill>
                  <a:schemeClr val="accent6">
                    <a:lumMod val="40000"/>
                    <a:lumOff val="60000"/>
                  </a:schemeClr>
                </a:solidFill>
                <a:latin typeface="Century Gothic"/>
                <a:cs typeface="Century Gothic"/>
              </a:rPr>
              <a:t>System</a:t>
            </a:r>
          </a:p>
        </p:txBody>
      </p:sp>
      <p:sp>
        <p:nvSpPr>
          <p:cNvPr id="169" name="Rounded Rectangle 42"/>
          <p:cNvSpPr>
            <a:spLocks noChangeArrowheads="1"/>
          </p:cNvSpPr>
          <p:nvPr/>
        </p:nvSpPr>
        <p:spPr bwMode="auto">
          <a:xfrm>
            <a:off x="3100405" y="5269357"/>
            <a:ext cx="1873846" cy="533400"/>
          </a:xfrm>
          <a:prstGeom prst="roundRect">
            <a:avLst>
              <a:gd name="adj" fmla="val 16667"/>
            </a:avLst>
          </a:prstGeom>
          <a:noFill/>
          <a:ln>
            <a:noFill/>
            <a:headEnd/>
            <a:tailEnd/>
          </a:ln>
        </p:spPr>
        <p:style>
          <a:lnRef idx="2">
            <a:schemeClr val="dk1"/>
          </a:lnRef>
          <a:fillRef idx="1001">
            <a:schemeClr val="lt1"/>
          </a:fillRef>
          <a:effectRef idx="0">
            <a:schemeClr val="dk1"/>
          </a:effectRef>
          <a:fontRef idx="minor">
            <a:schemeClr val="dk1"/>
          </a:fontRef>
        </p:style>
        <p:txBody>
          <a:bodyPr/>
          <a:lstStyle/>
          <a:p>
            <a:pPr marL="114300" indent="-114300" algn="ctr">
              <a:defRPr/>
            </a:pPr>
            <a:r>
              <a:rPr lang="en-US" sz="2400" b="1" i="1" dirty="0">
                <a:solidFill>
                  <a:schemeClr val="accent6">
                    <a:lumMod val="40000"/>
                    <a:lumOff val="60000"/>
                  </a:schemeClr>
                </a:solidFill>
                <a:latin typeface="Century Gothic"/>
                <a:cs typeface="Century Gothic"/>
              </a:rPr>
              <a:t>European Service </a:t>
            </a:r>
          </a:p>
          <a:p>
            <a:pPr marL="114300" indent="-114300" algn="ctr">
              <a:defRPr/>
            </a:pPr>
            <a:r>
              <a:rPr lang="en-US" sz="2400" b="1" i="1" dirty="0">
                <a:solidFill>
                  <a:schemeClr val="accent6">
                    <a:lumMod val="40000"/>
                    <a:lumOff val="60000"/>
                  </a:schemeClr>
                </a:solidFill>
                <a:latin typeface="Century Gothic"/>
                <a:cs typeface="Century Gothic"/>
              </a:rPr>
              <a:t>Module</a:t>
            </a:r>
          </a:p>
        </p:txBody>
      </p:sp>
      <p:sp>
        <p:nvSpPr>
          <p:cNvPr id="170" name="Rounded Rectangle 36"/>
          <p:cNvSpPr>
            <a:spLocks noChangeArrowheads="1"/>
          </p:cNvSpPr>
          <p:nvPr/>
        </p:nvSpPr>
        <p:spPr bwMode="auto">
          <a:xfrm>
            <a:off x="4693920" y="2367827"/>
            <a:ext cx="1551363" cy="796666"/>
          </a:xfrm>
          <a:prstGeom prst="roundRect">
            <a:avLst>
              <a:gd name="adj" fmla="val 16667"/>
            </a:avLst>
          </a:prstGeom>
          <a:noFill/>
          <a:ln>
            <a:noFill/>
            <a:headEnd/>
            <a:tailEnd/>
          </a:ln>
          <a:effectLst/>
        </p:spPr>
        <p:style>
          <a:lnRef idx="2">
            <a:schemeClr val="dk1"/>
          </a:lnRef>
          <a:fillRef idx="1001">
            <a:schemeClr val="lt1"/>
          </a:fillRef>
          <a:effectRef idx="0">
            <a:schemeClr val="dk1"/>
          </a:effectRef>
          <a:fontRef idx="minor">
            <a:schemeClr val="dk1"/>
          </a:fontRef>
        </p:style>
        <p:txBody>
          <a:bodyPr/>
          <a:lstStyle/>
          <a:p>
            <a:pPr marL="114300" indent="-114300" algn="ctr">
              <a:defRPr/>
            </a:pPr>
            <a:r>
              <a:rPr lang="en-US" sz="2400" b="1" i="1" dirty="0">
                <a:solidFill>
                  <a:schemeClr val="accent6">
                    <a:lumMod val="40000"/>
                    <a:lumOff val="60000"/>
                  </a:schemeClr>
                </a:solidFill>
                <a:latin typeface="Century Gothic"/>
                <a:cs typeface="Century Gothic"/>
              </a:rPr>
              <a:t>Crew Module</a:t>
            </a:r>
          </a:p>
        </p:txBody>
      </p:sp>
      <p:cxnSp>
        <p:nvCxnSpPr>
          <p:cNvPr id="299" name="Straight Connector 298"/>
          <p:cNvCxnSpPr/>
          <p:nvPr/>
        </p:nvCxnSpPr>
        <p:spPr>
          <a:xfrm flipH="1">
            <a:off x="4102139" y="5113652"/>
            <a:ext cx="211872" cy="216818"/>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a:off x="5635183" y="3143885"/>
            <a:ext cx="8967" cy="267167"/>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a:off x="7857388" y="2661370"/>
            <a:ext cx="149115" cy="287824"/>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32" name="Rectangle 331"/>
          <p:cNvSpPr/>
          <p:nvPr/>
        </p:nvSpPr>
        <p:spPr>
          <a:xfrm>
            <a:off x="4136032" y="1639116"/>
            <a:ext cx="2190023" cy="584775"/>
          </a:xfrm>
          <a:prstGeom prst="rect">
            <a:avLst/>
          </a:prstGeom>
        </p:spPr>
        <p:txBody>
          <a:bodyPr wrap="none">
            <a:spAutoFit/>
          </a:bodyPr>
          <a:lstStyle/>
          <a:p>
            <a:r>
              <a:rPr lang="en-US" sz="3200" b="1" dirty="0">
                <a:solidFill>
                  <a:srgbClr val="FFFFFF"/>
                </a:solidFill>
                <a:latin typeface="Century Gothic"/>
                <a:ea typeface="KBbubblegum"/>
                <a:cs typeface="Century Gothic"/>
              </a:rPr>
              <a:t>&gt; 3,300 </a:t>
            </a:r>
            <a:r>
              <a:rPr lang="en-US" sz="3200" b="1" baseline="30000" dirty="0" err="1">
                <a:solidFill>
                  <a:srgbClr val="FFFFFF"/>
                </a:solidFill>
                <a:latin typeface="Century Gothic"/>
                <a:ea typeface="KBbubblegum"/>
                <a:cs typeface="Century Gothic"/>
              </a:rPr>
              <a:t>o</a:t>
            </a:r>
            <a:r>
              <a:rPr lang="en-US" sz="3200" b="1" dirty="0" err="1">
                <a:solidFill>
                  <a:srgbClr val="FFFFFF"/>
                </a:solidFill>
                <a:latin typeface="Century Gothic"/>
                <a:ea typeface="KBbubblegum"/>
                <a:cs typeface="Century Gothic"/>
              </a:rPr>
              <a:t>C</a:t>
            </a:r>
            <a:endParaRPr lang="en-US" sz="3200" b="1" dirty="0">
              <a:solidFill>
                <a:srgbClr val="FFFFFF"/>
              </a:solidFill>
              <a:latin typeface="Century Gothic"/>
              <a:ea typeface="KBbubblegum"/>
              <a:cs typeface="Century Gothic"/>
            </a:endParaRPr>
          </a:p>
        </p:txBody>
      </p:sp>
      <p:sp>
        <p:nvSpPr>
          <p:cNvPr id="292" name="Flowchart: Process 291"/>
          <p:cNvSpPr/>
          <p:nvPr/>
        </p:nvSpPr>
        <p:spPr>
          <a:xfrm flipV="1">
            <a:off x="6767204" y="5169676"/>
            <a:ext cx="3645722" cy="170042"/>
          </a:xfrm>
          <a:prstGeom prst="flowChartProcess">
            <a:avLst/>
          </a:prstGeom>
          <a:gradFill flip="none" rotWithShape="1">
            <a:gsLst>
              <a:gs pos="40000">
                <a:schemeClr val="bg1">
                  <a:lumMod val="75000"/>
                </a:schemeClr>
              </a:gs>
              <a:gs pos="96000">
                <a:srgbClr val="FFFFFF"/>
              </a:gs>
            </a:gsLst>
            <a:lin ang="0" scaled="1"/>
            <a:tileRect/>
          </a:gradFill>
          <a:ln>
            <a:noFill/>
          </a:ln>
          <a:effectLst>
            <a:outerShdw blurRad="38100" dist="38100" dir="7920000" algn="ctr" rotWithShape="0">
              <a:srgbClr val="FFFFFF">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i="1" dirty="0">
              <a:solidFill>
                <a:srgbClr val="DD6016"/>
              </a:solidFill>
              <a:latin typeface="KBbubblegum"/>
            </a:endParaRPr>
          </a:p>
        </p:txBody>
      </p:sp>
      <p:pic>
        <p:nvPicPr>
          <p:cNvPr id="293" name="Picture 292" descr="airplane2.png"/>
          <p:cNvPicPr>
            <a:picLocks noChangeAspect="1"/>
          </p:cNvPicPr>
          <p:nvPr/>
        </p:nvPicPr>
        <p:blipFill>
          <a:blip r:embed="rId4" cstate="print">
            <a:lum bright="70000" contrast="-70000"/>
          </a:blip>
          <a:stretch>
            <a:fillRect/>
          </a:stretch>
        </p:blipFill>
        <p:spPr>
          <a:xfrm rot="10800000" flipV="1">
            <a:off x="6102407" y="5908906"/>
            <a:ext cx="497487" cy="520731"/>
          </a:xfrm>
          <a:prstGeom prst="rect">
            <a:avLst/>
          </a:prstGeom>
        </p:spPr>
      </p:pic>
      <p:pic>
        <p:nvPicPr>
          <p:cNvPr id="294" name="Picture 293" descr="CAPSULE.png"/>
          <p:cNvPicPr>
            <a:picLocks noChangeAspect="1"/>
          </p:cNvPicPr>
          <p:nvPr/>
        </p:nvPicPr>
        <p:blipFill>
          <a:blip r:embed="rId5" cstate="print">
            <a:lum bright="70000" contrast="-70000"/>
          </a:blip>
          <a:stretch>
            <a:fillRect/>
          </a:stretch>
        </p:blipFill>
        <p:spPr>
          <a:xfrm flipV="1">
            <a:off x="6495439" y="5084655"/>
            <a:ext cx="254353" cy="340084"/>
          </a:xfrm>
          <a:prstGeom prst="rect">
            <a:avLst/>
          </a:prstGeom>
        </p:spPr>
      </p:pic>
      <p:pic>
        <p:nvPicPr>
          <p:cNvPr id="295" name="Picture 294" descr="shuttle.png"/>
          <p:cNvPicPr>
            <a:picLocks noChangeAspect="1"/>
          </p:cNvPicPr>
          <p:nvPr/>
        </p:nvPicPr>
        <p:blipFill>
          <a:blip r:embed="rId6" cstate="print">
            <a:lum bright="70000" contrast="-70000"/>
          </a:blip>
          <a:stretch>
            <a:fillRect/>
          </a:stretch>
        </p:blipFill>
        <p:spPr>
          <a:xfrm rot="10800000" flipV="1">
            <a:off x="6333489" y="5556786"/>
            <a:ext cx="379349" cy="340084"/>
          </a:xfrm>
          <a:prstGeom prst="rect">
            <a:avLst/>
          </a:prstGeom>
        </p:spPr>
      </p:pic>
      <p:sp>
        <p:nvSpPr>
          <p:cNvPr id="296" name="Flowchart: Process 295"/>
          <p:cNvSpPr/>
          <p:nvPr/>
        </p:nvSpPr>
        <p:spPr>
          <a:xfrm flipV="1">
            <a:off x="6767205" y="5641807"/>
            <a:ext cx="2395154" cy="170042"/>
          </a:xfrm>
          <a:prstGeom prst="flowChartProcess">
            <a:avLst/>
          </a:prstGeom>
          <a:gradFill flip="none" rotWithShape="1">
            <a:gsLst>
              <a:gs pos="52000">
                <a:schemeClr val="bg1">
                  <a:lumMod val="75000"/>
                </a:schemeClr>
              </a:gs>
              <a:gs pos="100000">
                <a:srgbClr val="FFFFFF"/>
              </a:gs>
            </a:gsLst>
            <a:lin ang="0" scaled="1"/>
            <a:tileRect/>
          </a:gradFill>
          <a:ln>
            <a:noFill/>
          </a:ln>
          <a:effectLst>
            <a:outerShdw blurRad="38100" dist="38100" dir="7920000" algn="ctr" rotWithShape="0">
              <a:srgbClr val="FFFFFF">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DD6016"/>
              </a:solidFill>
              <a:latin typeface="KBbubblegum"/>
            </a:endParaRPr>
          </a:p>
        </p:txBody>
      </p:sp>
      <p:sp>
        <p:nvSpPr>
          <p:cNvPr id="297" name="Flowchart: Process 454"/>
          <p:cNvSpPr/>
          <p:nvPr/>
        </p:nvSpPr>
        <p:spPr>
          <a:xfrm flipV="1">
            <a:off x="6767206" y="6084888"/>
            <a:ext cx="77717" cy="170042"/>
          </a:xfrm>
          <a:prstGeom prst="flowChartProcess">
            <a:avLst/>
          </a:prstGeom>
          <a:gradFill flip="none" rotWithShape="1">
            <a:gsLst>
              <a:gs pos="20000">
                <a:schemeClr val="bg1">
                  <a:lumMod val="75000"/>
                </a:schemeClr>
              </a:gs>
              <a:gs pos="100000">
                <a:schemeClr val="accent1"/>
              </a:gs>
            </a:gsLst>
            <a:lin ang="0" scaled="1"/>
            <a:tileRect/>
          </a:gradFill>
          <a:ln>
            <a:noFill/>
          </a:ln>
          <a:effectLst>
            <a:outerShdw blurRad="38100" dist="38100" dir="7920000" algn="ctr" rotWithShape="0">
              <a:srgbClr val="FFFFFF">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DD6016"/>
              </a:solidFill>
              <a:latin typeface="KBbubblegum"/>
            </a:endParaRPr>
          </a:p>
        </p:txBody>
      </p:sp>
      <p:sp>
        <p:nvSpPr>
          <p:cNvPr id="331" name="Rectangle 330"/>
          <p:cNvSpPr/>
          <p:nvPr/>
        </p:nvSpPr>
        <p:spPr>
          <a:xfrm>
            <a:off x="7553582" y="4508143"/>
            <a:ext cx="2318263" cy="584775"/>
          </a:xfrm>
          <a:prstGeom prst="rect">
            <a:avLst/>
          </a:prstGeom>
        </p:spPr>
        <p:txBody>
          <a:bodyPr wrap="none">
            <a:spAutoFit/>
          </a:bodyPr>
          <a:lstStyle/>
          <a:p>
            <a:r>
              <a:rPr lang="en-US" sz="3200" b="1" i="1" dirty="0">
                <a:solidFill>
                  <a:srgbClr val="FFFFFF"/>
                </a:solidFill>
                <a:latin typeface="Century Gothic"/>
                <a:ea typeface="KBbubblegum"/>
                <a:cs typeface="Century Gothic"/>
              </a:rPr>
              <a:t>43,000 kph</a:t>
            </a:r>
          </a:p>
        </p:txBody>
      </p:sp>
      <p:sp>
        <p:nvSpPr>
          <p:cNvPr id="333" name="TextBox 332"/>
          <p:cNvSpPr txBox="1"/>
          <p:nvPr/>
        </p:nvSpPr>
        <p:spPr>
          <a:xfrm>
            <a:off x="6821426" y="5989296"/>
            <a:ext cx="2057400" cy="338554"/>
          </a:xfrm>
          <a:prstGeom prst="rect">
            <a:avLst/>
          </a:prstGeom>
          <a:noFill/>
          <a:effectLst/>
        </p:spPr>
        <p:txBody>
          <a:bodyPr wrap="square" rtlCol="0">
            <a:spAutoFit/>
          </a:bodyPr>
          <a:lstStyle/>
          <a:p>
            <a:pPr lvl="0"/>
            <a:r>
              <a:rPr lang="en-US" sz="1600" b="1" i="1" dirty="0">
                <a:solidFill>
                  <a:srgbClr val="FFFFFF"/>
                </a:solidFill>
                <a:latin typeface="Century Gothic"/>
                <a:ea typeface="KBbubblegum"/>
                <a:cs typeface="Century Gothic"/>
              </a:rPr>
              <a:t>Commercial Jet</a:t>
            </a:r>
          </a:p>
        </p:txBody>
      </p:sp>
      <p:sp>
        <p:nvSpPr>
          <p:cNvPr id="334" name="TextBox 333"/>
          <p:cNvSpPr txBox="1"/>
          <p:nvPr/>
        </p:nvSpPr>
        <p:spPr>
          <a:xfrm>
            <a:off x="9167188" y="5515178"/>
            <a:ext cx="1409315" cy="461665"/>
          </a:xfrm>
          <a:prstGeom prst="rect">
            <a:avLst/>
          </a:prstGeom>
          <a:noFill/>
          <a:effectLst/>
        </p:spPr>
        <p:txBody>
          <a:bodyPr wrap="square" rtlCol="0">
            <a:spAutoFit/>
          </a:bodyPr>
          <a:lstStyle/>
          <a:p>
            <a:pPr lvl="0"/>
            <a:r>
              <a:rPr lang="en-US" sz="2400" b="1" i="1" dirty="0">
                <a:solidFill>
                  <a:srgbClr val="FFFFFF"/>
                </a:solidFill>
                <a:latin typeface="Century Gothic"/>
                <a:ea typeface="KBbubblegum"/>
                <a:cs typeface="Century Gothic"/>
              </a:rPr>
              <a:t>Shuttle</a:t>
            </a:r>
          </a:p>
        </p:txBody>
      </p:sp>
      <p:sp>
        <p:nvSpPr>
          <p:cNvPr id="335" name="TextBox 334"/>
          <p:cNvSpPr txBox="1"/>
          <p:nvPr/>
        </p:nvSpPr>
        <p:spPr>
          <a:xfrm>
            <a:off x="10522777" y="5055239"/>
            <a:ext cx="1227525" cy="461665"/>
          </a:xfrm>
          <a:prstGeom prst="rect">
            <a:avLst/>
          </a:prstGeom>
          <a:noFill/>
          <a:effectLst/>
        </p:spPr>
        <p:txBody>
          <a:bodyPr wrap="square" rtlCol="0">
            <a:spAutoFit/>
          </a:bodyPr>
          <a:lstStyle/>
          <a:p>
            <a:pPr lvl="0"/>
            <a:r>
              <a:rPr lang="en-US" sz="2400" b="1" i="1" dirty="0">
                <a:solidFill>
                  <a:srgbClr val="FFFFFF"/>
                </a:solidFill>
                <a:latin typeface="Century Gothic"/>
                <a:ea typeface="KBbubblegum"/>
                <a:cs typeface="Century Gothic"/>
              </a:rPr>
              <a:t>Orion</a:t>
            </a:r>
          </a:p>
        </p:txBody>
      </p:sp>
      <p:sp>
        <p:nvSpPr>
          <p:cNvPr id="3" name="Title 2"/>
          <p:cNvSpPr>
            <a:spLocks noGrp="1"/>
          </p:cNvSpPr>
          <p:nvPr>
            <p:ph type="title"/>
          </p:nvPr>
        </p:nvSpPr>
        <p:spPr>
          <a:xfrm>
            <a:off x="658368" y="0"/>
            <a:ext cx="10533507" cy="1190669"/>
          </a:xfrm>
        </p:spPr>
        <p:txBody>
          <a:bodyPr anchor="ctr">
            <a:normAutofit/>
          </a:bodyPr>
          <a:lstStyle/>
          <a:p>
            <a:pPr algn="ctr"/>
            <a:r>
              <a:rPr lang="en-US" sz="4400" b="1" dirty="0"/>
              <a:t>THE PAYLOADS</a:t>
            </a:r>
          </a:p>
        </p:txBody>
      </p:sp>
      <p:sp>
        <p:nvSpPr>
          <p:cNvPr id="6" name="Sun 5"/>
          <p:cNvSpPr/>
          <p:nvPr/>
        </p:nvSpPr>
        <p:spPr bwMode="auto">
          <a:xfrm>
            <a:off x="2919220" y="1322717"/>
            <a:ext cx="1095012" cy="1102576"/>
          </a:xfrm>
          <a:prstGeom prst="sun">
            <a:avLst/>
          </a:prstGeom>
          <a:solidFill>
            <a:srgbClr val="FFC27F"/>
          </a:solid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900">
              <a:solidFill>
                <a:srgbClr val="666666"/>
              </a:solidFill>
              <a:latin typeface="55 Helvetica Roman" pitchFamily="1" charset="0"/>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2329" y="1967023"/>
            <a:ext cx="1921962" cy="2562616"/>
          </a:xfrm>
          <a:prstGeom prst="rect">
            <a:avLst/>
          </a:prstGeom>
        </p:spPr>
      </p:pic>
      <p:pic>
        <p:nvPicPr>
          <p:cNvPr id="23" name="Picture 22">
            <a:extLst>
              <a:ext uri="{FF2B5EF4-FFF2-40B4-BE49-F238E27FC236}">
                <a16:creationId xmlns:a16="http://schemas.microsoft.com/office/drawing/2014/main" id="{B90A244C-1ACC-BE45-8197-C43703590F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1697" y="1190669"/>
            <a:ext cx="937322" cy="5380612"/>
          </a:xfrm>
          <a:prstGeom prst="rect">
            <a:avLst/>
          </a:prstGeom>
        </p:spPr>
      </p:pic>
    </p:spTree>
    <p:extLst>
      <p:ext uri="{BB962C8B-B14F-4D97-AF65-F5344CB8AC3E}">
        <p14:creationId xmlns:p14="http://schemas.microsoft.com/office/powerpoint/2010/main" val="207540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B8F4-1826-4B78-AD66-2B69A96CF9CC}"/>
              </a:ext>
            </a:extLst>
          </p:cNvPr>
          <p:cNvSpPr>
            <a:spLocks noGrp="1"/>
          </p:cNvSpPr>
          <p:nvPr>
            <p:ph type="title"/>
          </p:nvPr>
        </p:nvSpPr>
        <p:spPr/>
        <p:txBody>
          <a:bodyPr/>
          <a:lstStyle/>
          <a:p>
            <a:r>
              <a:rPr lang="en-US" sz="4400" b="1" dirty="0"/>
              <a:t>SLS: IMPROVED UPPER STAGE</a:t>
            </a:r>
            <a:endParaRPr lang="en-US" sz="4400" dirty="0"/>
          </a:p>
        </p:txBody>
      </p:sp>
      <p:sp>
        <p:nvSpPr>
          <p:cNvPr id="3" name="Slide Number Placeholder 2">
            <a:extLst>
              <a:ext uri="{FF2B5EF4-FFF2-40B4-BE49-F238E27FC236}">
                <a16:creationId xmlns:a16="http://schemas.microsoft.com/office/drawing/2014/main" id="{845F8508-BEB4-4ABC-B2A3-0290EC238FD6}"/>
              </a:ext>
            </a:extLst>
          </p:cNvPr>
          <p:cNvSpPr>
            <a:spLocks noGrp="1"/>
          </p:cNvSpPr>
          <p:nvPr>
            <p:ph type="sldNum" sz="quarter" idx="4"/>
          </p:nvPr>
        </p:nvSpPr>
        <p:spPr>
          <a:xfrm>
            <a:off x="11830052" y="6255105"/>
            <a:ext cx="361949" cy="115229"/>
          </a:xfrm>
        </p:spPr>
        <p:txBody>
          <a:bodyPr/>
          <a:lstStyle/>
          <a:p>
            <a:r>
              <a:rPr lang="en-US"/>
              <a:t>0663</a:t>
            </a:r>
            <a:endParaRPr lang="en-US" dirty="0"/>
          </a:p>
        </p:txBody>
      </p:sp>
      <p:sp>
        <p:nvSpPr>
          <p:cNvPr id="7" name="TextBox 6">
            <a:extLst>
              <a:ext uri="{FF2B5EF4-FFF2-40B4-BE49-F238E27FC236}">
                <a16:creationId xmlns:a16="http://schemas.microsoft.com/office/drawing/2014/main" id="{F3500301-EF6B-4A68-869A-B3CCA4E886F3}"/>
              </a:ext>
            </a:extLst>
          </p:cNvPr>
          <p:cNvSpPr txBox="1"/>
          <p:nvPr/>
        </p:nvSpPr>
        <p:spPr>
          <a:xfrm>
            <a:off x="5341049" y="1177050"/>
            <a:ext cx="6838377" cy="3231654"/>
          </a:xfrm>
          <a:prstGeom prst="rect">
            <a:avLst/>
          </a:prstGeom>
          <a:noFill/>
        </p:spPr>
        <p:txBody>
          <a:bodyPr wrap="square">
            <a:spAutoFit/>
          </a:bodyPr>
          <a:lstStyle/>
          <a:p>
            <a:pPr marL="285750" indent="-285750" algn="l">
              <a:buFont typeface="Arial" panose="020B0604020202020204" pitchFamily="34" charset="0"/>
              <a:buChar char="•"/>
            </a:pPr>
            <a:r>
              <a:rPr lang="en-US" sz="3200" b="0" i="0" dirty="0">
                <a:solidFill>
                  <a:schemeClr val="bg1"/>
                </a:solidFill>
                <a:effectLst/>
                <a:latin typeface="Helvetica Neue"/>
              </a:rPr>
              <a:t>Larger propellant tanks than ICPS, with </a:t>
            </a:r>
            <a:r>
              <a:rPr lang="en-US" sz="3200" b="1" i="0" dirty="0">
                <a:solidFill>
                  <a:schemeClr val="bg1"/>
                </a:solidFill>
                <a:effectLst/>
                <a:latin typeface="Helvetica Neue"/>
              </a:rPr>
              <a:t>four</a:t>
            </a:r>
            <a:r>
              <a:rPr lang="en-US" sz="3200" b="0" i="0" dirty="0">
                <a:solidFill>
                  <a:schemeClr val="bg1"/>
                </a:solidFill>
                <a:effectLst/>
                <a:latin typeface="Helvetica Neue"/>
              </a:rPr>
              <a:t> RL10 engines, so…</a:t>
            </a:r>
          </a:p>
          <a:p>
            <a:pPr marL="742950" lvl="1" indent="-285750">
              <a:buFont typeface="Arial" panose="020B0604020202020204" pitchFamily="34" charset="0"/>
              <a:buChar char="•"/>
            </a:pPr>
            <a:r>
              <a:rPr lang="en-US" sz="2800" dirty="0">
                <a:solidFill>
                  <a:schemeClr val="bg1"/>
                </a:solidFill>
                <a:latin typeface="Helvetica Neue"/>
              </a:rPr>
              <a:t>430 </a:t>
            </a:r>
            <a:r>
              <a:rPr lang="en-US" sz="2800" dirty="0" err="1">
                <a:solidFill>
                  <a:schemeClr val="bg1"/>
                </a:solidFill>
                <a:latin typeface="Helvetica Neue"/>
              </a:rPr>
              <a:t>kN</a:t>
            </a:r>
            <a:r>
              <a:rPr lang="en-US" sz="2800" dirty="0">
                <a:solidFill>
                  <a:schemeClr val="bg1"/>
                </a:solidFill>
                <a:latin typeface="Helvetica Neue"/>
              </a:rPr>
              <a:t> (</a:t>
            </a:r>
            <a:r>
              <a:rPr lang="en-US" sz="2800" b="0" i="0" dirty="0">
                <a:solidFill>
                  <a:schemeClr val="bg1"/>
                </a:solidFill>
                <a:effectLst/>
                <a:latin typeface="Helvetica Neue"/>
              </a:rPr>
              <a:t>97k </a:t>
            </a:r>
            <a:r>
              <a:rPr lang="en-US" sz="2800" b="0" i="0" dirty="0" err="1">
                <a:solidFill>
                  <a:schemeClr val="bg1"/>
                </a:solidFill>
                <a:effectLst/>
                <a:latin typeface="Helvetica Neue"/>
              </a:rPr>
              <a:t>lb</a:t>
            </a:r>
            <a:r>
              <a:rPr lang="en-US" sz="2800" b="0" i="0" dirty="0">
                <a:solidFill>
                  <a:schemeClr val="bg1"/>
                </a:solidFill>
                <a:effectLst/>
                <a:latin typeface="Helvetica Neue"/>
              </a:rPr>
              <a:t>) thrust during TLI</a:t>
            </a:r>
          </a:p>
          <a:p>
            <a:pPr marL="742950" lvl="1" indent="-285750">
              <a:buFont typeface="Arial" panose="020B0604020202020204" pitchFamily="34" charset="0"/>
              <a:buChar char="•"/>
            </a:pPr>
            <a:r>
              <a:rPr lang="en-US" sz="2800" b="0" i="0" dirty="0">
                <a:solidFill>
                  <a:schemeClr val="bg1"/>
                </a:solidFill>
                <a:effectLst/>
                <a:latin typeface="Helvetica Neue"/>
              </a:rPr>
              <a:t>40% more payload to the Moon (and beyond): 38,000 kg (83,000 </a:t>
            </a:r>
            <a:r>
              <a:rPr lang="en-US" sz="2800" b="0" i="0" dirty="0" err="1">
                <a:solidFill>
                  <a:schemeClr val="bg1"/>
                </a:solidFill>
                <a:effectLst/>
                <a:latin typeface="Helvetica Neue"/>
              </a:rPr>
              <a:t>lb</a:t>
            </a:r>
            <a:r>
              <a:rPr lang="en-US" sz="2800" b="0" i="0" dirty="0">
                <a:solidFill>
                  <a:schemeClr val="bg1"/>
                </a:solidFill>
                <a:effectLst/>
                <a:latin typeface="Helvetica Neue"/>
              </a:rPr>
              <a:t>) of cargo - such as a small lunar habitat - in </a:t>
            </a:r>
            <a:r>
              <a:rPr lang="en-US" sz="2800" b="0" i="1" dirty="0">
                <a:solidFill>
                  <a:schemeClr val="bg1"/>
                </a:solidFill>
                <a:effectLst/>
                <a:latin typeface="Helvetica Neue"/>
              </a:rPr>
              <a:t>one</a:t>
            </a:r>
            <a:r>
              <a:rPr lang="en-US" sz="2800" b="0" i="0" dirty="0">
                <a:solidFill>
                  <a:schemeClr val="bg1"/>
                </a:solidFill>
                <a:effectLst/>
                <a:latin typeface="Helvetica Neue"/>
              </a:rPr>
              <a:t> </a:t>
            </a:r>
            <a:r>
              <a:rPr lang="en-US" sz="2800" b="0" i="1" dirty="0">
                <a:solidFill>
                  <a:schemeClr val="bg1"/>
                </a:solidFill>
                <a:effectLst/>
                <a:latin typeface="Helvetica Neue"/>
              </a:rPr>
              <a:t>crewed</a:t>
            </a:r>
            <a:r>
              <a:rPr lang="en-US" sz="2800" b="0" i="0" dirty="0">
                <a:solidFill>
                  <a:schemeClr val="bg1"/>
                </a:solidFill>
                <a:effectLst/>
                <a:latin typeface="Helvetica Neue"/>
              </a:rPr>
              <a:t> mission</a:t>
            </a:r>
          </a:p>
        </p:txBody>
      </p:sp>
      <p:pic>
        <p:nvPicPr>
          <p:cNvPr id="6" name="Picture 5">
            <a:extLst>
              <a:ext uri="{FF2B5EF4-FFF2-40B4-BE49-F238E27FC236}">
                <a16:creationId xmlns:a16="http://schemas.microsoft.com/office/drawing/2014/main" id="{16136CC2-AE98-487F-93D9-45DF31B6689D}"/>
              </a:ext>
            </a:extLst>
          </p:cNvPr>
          <p:cNvPicPr>
            <a:picLocks noChangeAspect="1"/>
          </p:cNvPicPr>
          <p:nvPr/>
        </p:nvPicPr>
        <p:blipFill>
          <a:blip r:embed="rId3"/>
          <a:stretch>
            <a:fillRect/>
          </a:stretch>
        </p:blipFill>
        <p:spPr>
          <a:xfrm>
            <a:off x="12574" y="1486662"/>
            <a:ext cx="5230940" cy="2841498"/>
          </a:xfrm>
          <a:prstGeom prst="rect">
            <a:avLst/>
          </a:prstGeom>
        </p:spPr>
      </p:pic>
      <p:sp>
        <p:nvSpPr>
          <p:cNvPr id="9" name="TextBox 8">
            <a:extLst>
              <a:ext uri="{FF2B5EF4-FFF2-40B4-BE49-F238E27FC236}">
                <a16:creationId xmlns:a16="http://schemas.microsoft.com/office/drawing/2014/main" id="{689B015A-4E0B-4F5E-8930-71556C6083DE}"/>
              </a:ext>
            </a:extLst>
          </p:cNvPr>
          <p:cNvSpPr txBox="1"/>
          <p:nvPr/>
        </p:nvSpPr>
        <p:spPr>
          <a:xfrm>
            <a:off x="146304" y="1232337"/>
            <a:ext cx="4986528" cy="584775"/>
          </a:xfrm>
          <a:prstGeom prst="rect">
            <a:avLst/>
          </a:prstGeom>
          <a:noFill/>
        </p:spPr>
        <p:txBody>
          <a:bodyPr wrap="square">
            <a:spAutoFit/>
          </a:bodyPr>
          <a:lstStyle/>
          <a:p>
            <a:pPr algn="ctr"/>
            <a:r>
              <a:rPr lang="en-US" sz="3200" b="1" i="0" dirty="0">
                <a:solidFill>
                  <a:schemeClr val="bg1"/>
                </a:solidFill>
                <a:effectLst/>
                <a:latin typeface="Helvetica Neue"/>
              </a:rPr>
              <a:t>Exploration Upper Stage</a:t>
            </a:r>
            <a:endParaRPr lang="en-US" sz="3200" b="0" i="0" dirty="0">
              <a:solidFill>
                <a:schemeClr val="bg1"/>
              </a:solidFill>
              <a:effectLst/>
              <a:latin typeface="Helvetica Neue"/>
            </a:endParaRPr>
          </a:p>
        </p:txBody>
      </p:sp>
      <p:sp>
        <p:nvSpPr>
          <p:cNvPr id="8" name="TextBox 7">
            <a:extLst>
              <a:ext uri="{FF2B5EF4-FFF2-40B4-BE49-F238E27FC236}">
                <a16:creationId xmlns:a16="http://schemas.microsoft.com/office/drawing/2014/main" id="{E6990B2B-977D-4A34-B2DB-80535CA82E0E}"/>
              </a:ext>
            </a:extLst>
          </p:cNvPr>
          <p:cNvSpPr txBox="1"/>
          <p:nvPr/>
        </p:nvSpPr>
        <p:spPr>
          <a:xfrm>
            <a:off x="184786" y="4379583"/>
            <a:ext cx="11826240" cy="2308324"/>
          </a:xfrm>
          <a:prstGeom prst="rect">
            <a:avLst/>
          </a:prstGeom>
          <a:noFill/>
        </p:spPr>
        <p:txBody>
          <a:bodyPr wrap="square">
            <a:spAutoFit/>
          </a:bodyPr>
          <a:lstStyle/>
          <a:p>
            <a:r>
              <a:rPr lang="en-US" sz="3200" i="0" dirty="0">
                <a:solidFill>
                  <a:schemeClr val="bg1"/>
                </a:solidFill>
                <a:effectLst/>
                <a:latin typeface="Helvetica Neue"/>
              </a:rPr>
              <a:t>EUS is much heavier than ICPS, resulting in </a:t>
            </a:r>
            <a:r>
              <a:rPr lang="en-US" sz="3200" b="1" i="1" dirty="0">
                <a:solidFill>
                  <a:schemeClr val="bg1"/>
                </a:solidFill>
                <a:effectLst/>
                <a:latin typeface="Helvetica Neue"/>
              </a:rPr>
              <a:t>different staging</a:t>
            </a:r>
            <a:r>
              <a:rPr lang="en-US" sz="3200" i="0" dirty="0">
                <a:solidFill>
                  <a:schemeClr val="bg1"/>
                </a:solidFill>
                <a:effectLst/>
                <a:latin typeface="Helvetica Neue"/>
              </a:rPr>
              <a:t>:</a:t>
            </a:r>
          </a:p>
          <a:p>
            <a:pPr marL="457200" indent="-457200">
              <a:buFont typeface="Arial" panose="020B0604020202020204" pitchFamily="34" charset="0"/>
              <a:buChar char="•"/>
            </a:pPr>
            <a:r>
              <a:rPr lang="en-US" sz="2800" dirty="0">
                <a:solidFill>
                  <a:schemeClr val="bg1"/>
                </a:solidFill>
                <a:latin typeface="Helvetica Neue"/>
              </a:rPr>
              <a:t>W</a:t>
            </a:r>
            <a:r>
              <a:rPr lang="en-US" sz="2800" i="0" dirty="0">
                <a:solidFill>
                  <a:schemeClr val="bg1"/>
                </a:solidFill>
                <a:effectLst/>
                <a:latin typeface="Helvetica Neue"/>
              </a:rPr>
              <a:t>hen ICPS separated from Core Stage, the spent stage continued across continents and dropped into the Pacific Ocean.</a:t>
            </a:r>
          </a:p>
          <a:p>
            <a:pPr marL="457200" indent="-457200">
              <a:buFont typeface="Arial" panose="020B0604020202020204" pitchFamily="34" charset="0"/>
              <a:buChar char="•"/>
            </a:pPr>
            <a:r>
              <a:rPr lang="en-US" sz="2800" dirty="0">
                <a:solidFill>
                  <a:schemeClr val="bg1"/>
                </a:solidFill>
                <a:latin typeface="Helvetica Neue"/>
              </a:rPr>
              <a:t>Wh</a:t>
            </a:r>
            <a:r>
              <a:rPr lang="en-US" sz="2800" i="0" dirty="0">
                <a:solidFill>
                  <a:schemeClr val="bg1"/>
                </a:solidFill>
                <a:effectLst/>
                <a:latin typeface="Helvetica Neue"/>
              </a:rPr>
              <a:t>en EUS separates from Core (earlier), the spent stage briefly continues ascent, then falls into the middle of the Atlantic Ocean.</a:t>
            </a:r>
            <a:endParaRPr lang="en-US" sz="2800" dirty="0"/>
          </a:p>
        </p:txBody>
      </p:sp>
    </p:spTree>
    <p:extLst>
      <p:ext uri="{BB962C8B-B14F-4D97-AF65-F5344CB8AC3E}">
        <p14:creationId xmlns:p14="http://schemas.microsoft.com/office/powerpoint/2010/main" val="11649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Content Placeholder 16">
            <a:extLst>
              <a:ext uri="{FF2B5EF4-FFF2-40B4-BE49-F238E27FC236}">
                <a16:creationId xmlns:a16="http://schemas.microsoft.com/office/drawing/2014/main" id="{2C3F41B9-ACFE-AC4B-A9E6-4CF985BD5B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35"/>
          <a:stretch/>
        </p:blipFill>
        <p:spPr>
          <a:xfrm>
            <a:off x="0" y="0"/>
            <a:ext cx="12188978" cy="6857207"/>
          </a:xfrm>
          <a:prstGeom prst="rect">
            <a:avLst/>
          </a:prstGeom>
        </p:spPr>
      </p:pic>
      <p:sp>
        <p:nvSpPr>
          <p:cNvPr id="28" name="Oval 27">
            <a:extLst>
              <a:ext uri="{FF2B5EF4-FFF2-40B4-BE49-F238E27FC236}">
                <a16:creationId xmlns:a16="http://schemas.microsoft.com/office/drawing/2014/main" id="{F0FB8E87-4E00-4349-8883-71E63946DDF1}"/>
              </a:ext>
            </a:extLst>
          </p:cNvPr>
          <p:cNvSpPr/>
          <p:nvPr/>
        </p:nvSpPr>
        <p:spPr>
          <a:xfrm>
            <a:off x="5232091" y="3917451"/>
            <a:ext cx="2564377" cy="152694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101" fontAlgn="base">
              <a:spcBef>
                <a:spcPct val="0"/>
              </a:spcBef>
              <a:spcAft>
                <a:spcPct val="0"/>
              </a:spcAft>
              <a:defRPr/>
            </a:pPr>
            <a:endParaRPr lang="en-US" sz="1801" dirty="0">
              <a:solidFill>
                <a:prstClr val="white"/>
              </a:solidFill>
              <a:latin typeface="Calibri"/>
            </a:endParaRPr>
          </a:p>
        </p:txBody>
      </p:sp>
      <p:sp>
        <p:nvSpPr>
          <p:cNvPr id="29" name="Oval 28">
            <a:extLst>
              <a:ext uri="{FF2B5EF4-FFF2-40B4-BE49-F238E27FC236}">
                <a16:creationId xmlns:a16="http://schemas.microsoft.com/office/drawing/2014/main" id="{9DC1C2F8-81C3-B044-8888-E5414912C7E2}"/>
              </a:ext>
            </a:extLst>
          </p:cNvPr>
          <p:cNvSpPr/>
          <p:nvPr/>
        </p:nvSpPr>
        <p:spPr>
          <a:xfrm>
            <a:off x="6261911" y="834583"/>
            <a:ext cx="3186300" cy="3259975"/>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101" fontAlgn="base">
              <a:spcBef>
                <a:spcPct val="0"/>
              </a:spcBef>
              <a:spcAft>
                <a:spcPct val="0"/>
              </a:spcAft>
              <a:defRPr/>
            </a:pPr>
            <a:endParaRPr lang="en-US" sz="1801" dirty="0">
              <a:solidFill>
                <a:prstClr val="white"/>
              </a:solidFill>
              <a:latin typeface="Calibri"/>
            </a:endParaRPr>
          </a:p>
        </p:txBody>
      </p:sp>
      <p:sp>
        <p:nvSpPr>
          <p:cNvPr id="31" name="Left Arrow 30">
            <a:extLst>
              <a:ext uri="{FF2B5EF4-FFF2-40B4-BE49-F238E27FC236}">
                <a16:creationId xmlns:a16="http://schemas.microsoft.com/office/drawing/2014/main" id="{5ACF03C6-1CFB-1C4D-B790-FD2F1D8333E1}"/>
              </a:ext>
            </a:extLst>
          </p:cNvPr>
          <p:cNvSpPr/>
          <p:nvPr/>
        </p:nvSpPr>
        <p:spPr>
          <a:xfrm>
            <a:off x="9010180" y="2597140"/>
            <a:ext cx="1080775" cy="25043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01" fontAlgn="base">
              <a:spcBef>
                <a:spcPct val="0"/>
              </a:spcBef>
              <a:spcAft>
                <a:spcPct val="0"/>
              </a:spcAft>
              <a:defRPr/>
            </a:pPr>
            <a:endParaRPr lang="en-US" sz="1801" dirty="0">
              <a:solidFill>
                <a:prstClr val="white"/>
              </a:solidFill>
              <a:latin typeface="Calibri"/>
            </a:endParaRPr>
          </a:p>
        </p:txBody>
      </p:sp>
      <p:sp>
        <p:nvSpPr>
          <p:cNvPr id="32" name="TextBox 31">
            <a:extLst>
              <a:ext uri="{FF2B5EF4-FFF2-40B4-BE49-F238E27FC236}">
                <a16:creationId xmlns:a16="http://schemas.microsoft.com/office/drawing/2014/main" id="{96A4CB16-BB49-FB4C-B104-E14FB3C0AB06}"/>
              </a:ext>
            </a:extLst>
          </p:cNvPr>
          <p:cNvSpPr txBox="1"/>
          <p:nvPr/>
        </p:nvSpPr>
        <p:spPr>
          <a:xfrm>
            <a:off x="8690358" y="1837032"/>
            <a:ext cx="3475337" cy="769441"/>
          </a:xfrm>
          <a:prstGeom prst="rect">
            <a:avLst/>
          </a:prstGeom>
          <a:noFill/>
        </p:spPr>
        <p:txBody>
          <a:bodyPr wrap="square" rtlCol="0">
            <a:spAutoFit/>
          </a:bodyPr>
          <a:lstStyle/>
          <a:p>
            <a:pPr algn="ctr" defTabSz="457101" fontAlgn="base">
              <a:spcBef>
                <a:spcPct val="0"/>
              </a:spcBef>
              <a:spcAft>
                <a:spcPct val="0"/>
              </a:spcAft>
              <a:defRPr/>
            </a:pPr>
            <a:r>
              <a:rPr lang="en-US" b="1" dirty="0">
                <a:solidFill>
                  <a:prstClr val="white"/>
                </a:solidFill>
                <a:latin typeface="Arial" charset="0"/>
                <a:ea typeface="ヒラギノ角ゴ Pro W3" charset="-128"/>
              </a:rPr>
              <a:t>Lunar Landing System </a:t>
            </a:r>
            <a:r>
              <a:rPr lang="en-US" sz="2000" b="1" dirty="0">
                <a:solidFill>
                  <a:prstClr val="white"/>
                </a:solidFill>
                <a:latin typeface="Arial" charset="0"/>
                <a:ea typeface="ヒラギノ角ゴ Pro W3" charset="-128"/>
              </a:rPr>
              <a:t>(Ascent, Descent, Transfer)</a:t>
            </a:r>
          </a:p>
        </p:txBody>
      </p:sp>
      <p:sp>
        <p:nvSpPr>
          <p:cNvPr id="34" name="Down Arrow 33">
            <a:extLst>
              <a:ext uri="{FF2B5EF4-FFF2-40B4-BE49-F238E27FC236}">
                <a16:creationId xmlns:a16="http://schemas.microsoft.com/office/drawing/2014/main" id="{498F66CB-4816-7547-AACA-51EF0719DCAB}"/>
              </a:ext>
            </a:extLst>
          </p:cNvPr>
          <p:cNvSpPr/>
          <p:nvPr/>
        </p:nvSpPr>
        <p:spPr>
          <a:xfrm>
            <a:off x="9810864" y="3813348"/>
            <a:ext cx="253672" cy="6893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01" fontAlgn="base">
              <a:spcBef>
                <a:spcPct val="0"/>
              </a:spcBef>
              <a:spcAft>
                <a:spcPct val="0"/>
              </a:spcAft>
              <a:defRPr/>
            </a:pPr>
            <a:endParaRPr lang="en-US" sz="1801" dirty="0">
              <a:solidFill>
                <a:prstClr val="white"/>
              </a:solidFill>
              <a:latin typeface="Calibri"/>
            </a:endParaRPr>
          </a:p>
        </p:txBody>
      </p:sp>
      <p:sp>
        <p:nvSpPr>
          <p:cNvPr id="35" name="TextBox 34">
            <a:extLst>
              <a:ext uri="{FF2B5EF4-FFF2-40B4-BE49-F238E27FC236}">
                <a16:creationId xmlns:a16="http://schemas.microsoft.com/office/drawing/2014/main" id="{0EC4E122-4F37-4447-B35F-C665513C0BB0}"/>
              </a:ext>
            </a:extLst>
          </p:cNvPr>
          <p:cNvSpPr txBox="1"/>
          <p:nvPr/>
        </p:nvSpPr>
        <p:spPr>
          <a:xfrm>
            <a:off x="9948826" y="3151235"/>
            <a:ext cx="2032232" cy="1569660"/>
          </a:xfrm>
          <a:prstGeom prst="rect">
            <a:avLst/>
          </a:prstGeom>
          <a:noFill/>
        </p:spPr>
        <p:txBody>
          <a:bodyPr wrap="square" rtlCol="0">
            <a:spAutoFit/>
          </a:bodyPr>
          <a:lstStyle/>
          <a:p>
            <a:pPr algn="ctr" defTabSz="457101" fontAlgn="base">
              <a:spcBef>
                <a:spcPct val="0"/>
              </a:spcBef>
              <a:spcAft>
                <a:spcPct val="0"/>
              </a:spcAft>
              <a:defRPr/>
            </a:pPr>
            <a:r>
              <a:rPr lang="en-US" b="1" dirty="0">
                <a:solidFill>
                  <a:prstClr val="white"/>
                </a:solidFill>
                <a:latin typeface="Arial" charset="0"/>
                <a:ea typeface="ヒラギノ角ゴ Pro W3" charset="-128"/>
              </a:rPr>
              <a:t>Orion with European</a:t>
            </a:r>
          </a:p>
          <a:p>
            <a:pPr algn="ctr" defTabSz="457101" fontAlgn="base">
              <a:spcBef>
                <a:spcPct val="0"/>
              </a:spcBef>
              <a:spcAft>
                <a:spcPct val="0"/>
              </a:spcAft>
              <a:defRPr/>
            </a:pPr>
            <a:r>
              <a:rPr lang="en-US" b="1" dirty="0">
                <a:solidFill>
                  <a:prstClr val="white"/>
                </a:solidFill>
                <a:latin typeface="Arial" charset="0"/>
                <a:ea typeface="ヒラギノ角ゴ Pro W3" charset="-128"/>
              </a:rPr>
              <a:t>Service Module</a:t>
            </a:r>
          </a:p>
        </p:txBody>
      </p:sp>
      <p:sp>
        <p:nvSpPr>
          <p:cNvPr id="36" name="Oval 35">
            <a:extLst>
              <a:ext uri="{FF2B5EF4-FFF2-40B4-BE49-F238E27FC236}">
                <a16:creationId xmlns:a16="http://schemas.microsoft.com/office/drawing/2014/main" id="{64F98A11-CC4D-0F46-8DC0-5E08CEF614AF}"/>
              </a:ext>
            </a:extLst>
          </p:cNvPr>
          <p:cNvSpPr/>
          <p:nvPr/>
        </p:nvSpPr>
        <p:spPr>
          <a:xfrm>
            <a:off x="8545395" y="4503475"/>
            <a:ext cx="2806863" cy="205007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101" fontAlgn="base">
              <a:spcBef>
                <a:spcPct val="0"/>
              </a:spcBef>
              <a:spcAft>
                <a:spcPct val="0"/>
              </a:spcAft>
              <a:defRPr/>
            </a:pPr>
            <a:endParaRPr lang="en-US" sz="1801" dirty="0">
              <a:solidFill>
                <a:prstClr val="white"/>
              </a:solidFill>
              <a:latin typeface="Calibri"/>
            </a:endParaRPr>
          </a:p>
        </p:txBody>
      </p:sp>
      <p:grpSp>
        <p:nvGrpSpPr>
          <p:cNvPr id="37" name="Group 36">
            <a:extLst>
              <a:ext uri="{FF2B5EF4-FFF2-40B4-BE49-F238E27FC236}">
                <a16:creationId xmlns:a16="http://schemas.microsoft.com/office/drawing/2014/main" id="{0C36A685-A81F-8046-94BF-D47F42F3870E}"/>
              </a:ext>
            </a:extLst>
          </p:cNvPr>
          <p:cNvGrpSpPr/>
          <p:nvPr/>
        </p:nvGrpSpPr>
        <p:grpSpPr>
          <a:xfrm>
            <a:off x="4411639" y="5104905"/>
            <a:ext cx="2334355" cy="1107029"/>
            <a:chOff x="4785818" y="5451228"/>
            <a:chExt cx="1568370" cy="1107026"/>
          </a:xfrm>
        </p:grpSpPr>
        <p:sp>
          <p:nvSpPr>
            <p:cNvPr id="38" name="Right Arrow 37">
              <a:extLst>
                <a:ext uri="{FF2B5EF4-FFF2-40B4-BE49-F238E27FC236}">
                  <a16:creationId xmlns:a16="http://schemas.microsoft.com/office/drawing/2014/main" id="{692961C1-1200-2A4E-BDA3-475A5E43A222}"/>
                </a:ext>
              </a:extLst>
            </p:cNvPr>
            <p:cNvSpPr/>
            <p:nvPr/>
          </p:nvSpPr>
          <p:spPr>
            <a:xfrm rot="18782797">
              <a:off x="5341722" y="5682780"/>
              <a:ext cx="716317" cy="25321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01" fontAlgn="base">
                <a:spcBef>
                  <a:spcPct val="0"/>
                </a:spcBef>
                <a:spcAft>
                  <a:spcPct val="0"/>
                </a:spcAft>
                <a:defRPr/>
              </a:pPr>
              <a:endParaRPr lang="en-US" sz="1801" dirty="0">
                <a:solidFill>
                  <a:prstClr val="white"/>
                </a:solidFill>
                <a:latin typeface="Calibri"/>
              </a:endParaRPr>
            </a:p>
          </p:txBody>
        </p:sp>
        <p:sp>
          <p:nvSpPr>
            <p:cNvPr id="39" name="TextBox 38">
              <a:extLst>
                <a:ext uri="{FF2B5EF4-FFF2-40B4-BE49-F238E27FC236}">
                  <a16:creationId xmlns:a16="http://schemas.microsoft.com/office/drawing/2014/main" id="{65A15B1A-ED6F-BF44-9448-3580352B0547}"/>
                </a:ext>
              </a:extLst>
            </p:cNvPr>
            <p:cNvSpPr txBox="1"/>
            <p:nvPr/>
          </p:nvSpPr>
          <p:spPr>
            <a:xfrm>
              <a:off x="4785818" y="6096590"/>
              <a:ext cx="1568370" cy="461664"/>
            </a:xfrm>
            <a:prstGeom prst="rect">
              <a:avLst/>
            </a:prstGeom>
            <a:noFill/>
          </p:spPr>
          <p:txBody>
            <a:bodyPr wrap="square" rtlCol="0">
              <a:spAutoFit/>
            </a:bodyPr>
            <a:lstStyle/>
            <a:p>
              <a:pPr algn="ctr" defTabSz="457101" fontAlgn="base">
                <a:spcBef>
                  <a:spcPct val="0"/>
                </a:spcBef>
                <a:spcAft>
                  <a:spcPct val="0"/>
                </a:spcAft>
                <a:defRPr/>
              </a:pPr>
              <a:r>
                <a:rPr lang="en-US" b="1" dirty="0">
                  <a:solidFill>
                    <a:prstClr val="white"/>
                  </a:solidFill>
                  <a:latin typeface="Arial" charset="0"/>
                  <a:ea typeface="ヒラギノ角ゴ Pro W3" charset="-128"/>
                </a:rPr>
                <a:t>Gateway </a:t>
              </a:r>
            </a:p>
          </p:txBody>
        </p:sp>
      </p:grpSp>
      <p:sp>
        <p:nvSpPr>
          <p:cNvPr id="40" name="Title 19">
            <a:extLst>
              <a:ext uri="{FF2B5EF4-FFF2-40B4-BE49-F238E27FC236}">
                <a16:creationId xmlns:a16="http://schemas.microsoft.com/office/drawing/2014/main" id="{7527134F-CAAE-6A4B-B947-74F879FB5242}"/>
              </a:ext>
            </a:extLst>
          </p:cNvPr>
          <p:cNvSpPr>
            <a:spLocks noGrp="1"/>
          </p:cNvSpPr>
          <p:nvPr>
            <p:ph type="title"/>
          </p:nvPr>
        </p:nvSpPr>
        <p:spPr>
          <a:xfrm>
            <a:off x="3177" y="123287"/>
            <a:ext cx="12188823" cy="747973"/>
          </a:xfrm>
        </p:spPr>
        <p:txBody>
          <a:bodyPr/>
          <a:lstStyle/>
          <a:p>
            <a:r>
              <a:rPr lang="en-US" sz="3600" dirty="0">
                <a:solidFill>
                  <a:prstClr val="white"/>
                </a:solidFill>
              </a:rPr>
              <a:t>GATEWAY FOR LUNAR MISSIONS </a:t>
            </a:r>
            <a:r>
              <a:rPr lang="en-US" sz="3600" i="1" dirty="0">
                <a:solidFill>
                  <a:prstClr val="white"/>
                </a:solidFill>
              </a:rPr>
              <a:t>AND BEYOND</a:t>
            </a:r>
            <a:endParaRPr lang="en-US" sz="3600" i="1" dirty="0"/>
          </a:p>
        </p:txBody>
      </p:sp>
      <p:sp>
        <p:nvSpPr>
          <p:cNvPr id="2" name="Slide Number Placeholder 1">
            <a:extLst>
              <a:ext uri="{FF2B5EF4-FFF2-40B4-BE49-F238E27FC236}">
                <a16:creationId xmlns:a16="http://schemas.microsoft.com/office/drawing/2014/main" id="{F8D7EB2A-D067-E54C-A45D-02E5DE69701A}"/>
              </a:ext>
            </a:extLst>
          </p:cNvPr>
          <p:cNvSpPr>
            <a:spLocks noGrp="1"/>
          </p:cNvSpPr>
          <p:nvPr>
            <p:ph type="sldNum" sz="quarter" idx="4"/>
          </p:nvPr>
        </p:nvSpPr>
        <p:spPr/>
        <p:txBody>
          <a:bodyPr/>
          <a:lstStyle/>
          <a:p>
            <a:r>
              <a:rPr lang="en-US"/>
              <a:t>0663</a:t>
            </a:r>
            <a:endParaRPr lang="en-US" dirty="0"/>
          </a:p>
        </p:txBody>
      </p:sp>
      <p:pic>
        <p:nvPicPr>
          <p:cNvPr id="4" name="Picture 3"/>
          <p:cNvPicPr>
            <a:picLocks noChangeAspect="1"/>
          </p:cNvPicPr>
          <p:nvPr/>
        </p:nvPicPr>
        <p:blipFill>
          <a:blip r:embed="rId4"/>
          <a:stretch>
            <a:fillRect/>
          </a:stretch>
        </p:blipFill>
        <p:spPr>
          <a:xfrm>
            <a:off x="0" y="853558"/>
            <a:ext cx="4079532" cy="5971488"/>
          </a:xfrm>
          <a:prstGeom prst="rect">
            <a:avLst/>
          </a:prstGeom>
        </p:spPr>
      </p:pic>
      <p:sp>
        <p:nvSpPr>
          <p:cNvPr id="5" name="Rectangle 4"/>
          <p:cNvSpPr/>
          <p:nvPr/>
        </p:nvSpPr>
        <p:spPr>
          <a:xfrm rot="16200000">
            <a:off x="1300092" y="3540983"/>
            <a:ext cx="6001646" cy="646331"/>
          </a:xfrm>
          <a:prstGeom prst="rect">
            <a:avLst/>
          </a:prstGeom>
          <a:solidFill>
            <a:schemeClr val="tx1"/>
          </a:solidFill>
        </p:spPr>
        <p:txBody>
          <a:bodyPr wrap="square">
            <a:spAutoFit/>
          </a:bodyPr>
          <a:lstStyle/>
          <a:p>
            <a:pPr algn="ctr"/>
            <a:r>
              <a:rPr lang="en-US" sz="3600" b="1" i="1" dirty="0">
                <a:solidFill>
                  <a:srgbClr val="FFFF00"/>
                </a:solidFill>
              </a:rPr>
              <a:t>Near Rectilinear Halo Orbits</a:t>
            </a:r>
            <a:endParaRPr lang="en-US" sz="3600" b="1" dirty="0">
              <a:solidFill>
                <a:srgbClr val="FFFF00"/>
              </a:solidFill>
            </a:endParaRPr>
          </a:p>
        </p:txBody>
      </p:sp>
      <p:sp>
        <p:nvSpPr>
          <p:cNvPr id="21" name="Rectangle 20"/>
          <p:cNvSpPr/>
          <p:nvPr/>
        </p:nvSpPr>
        <p:spPr>
          <a:xfrm rot="17755119">
            <a:off x="-69494" y="2448724"/>
            <a:ext cx="1279625" cy="646331"/>
          </a:xfrm>
          <a:prstGeom prst="rect">
            <a:avLst/>
          </a:prstGeom>
          <a:solidFill>
            <a:schemeClr val="tx1"/>
          </a:solidFill>
        </p:spPr>
        <p:txBody>
          <a:bodyPr wrap="square">
            <a:spAutoFit/>
          </a:bodyPr>
          <a:lstStyle/>
          <a:p>
            <a:pPr algn="ctr"/>
            <a:r>
              <a:rPr lang="en-US" sz="3600" b="1" i="1" dirty="0">
                <a:solidFill>
                  <a:schemeClr val="accent5">
                    <a:lumMod val="20000"/>
                    <a:lumOff val="80000"/>
                  </a:schemeClr>
                </a:solidFill>
              </a:rPr>
              <a:t>Earth</a:t>
            </a:r>
            <a:endParaRPr lang="en-US" sz="3600" b="1" dirty="0">
              <a:solidFill>
                <a:schemeClr val="accent5">
                  <a:lumMod val="20000"/>
                  <a:lumOff val="80000"/>
                </a:schemeClr>
              </a:solidFill>
            </a:endParaRPr>
          </a:p>
        </p:txBody>
      </p:sp>
      <p:sp>
        <p:nvSpPr>
          <p:cNvPr id="23" name="Rectangle 22"/>
          <p:cNvSpPr/>
          <p:nvPr/>
        </p:nvSpPr>
        <p:spPr>
          <a:xfrm>
            <a:off x="712433" y="3848622"/>
            <a:ext cx="721221" cy="646331"/>
          </a:xfrm>
          <a:prstGeom prst="rect">
            <a:avLst/>
          </a:prstGeom>
          <a:noFill/>
        </p:spPr>
        <p:txBody>
          <a:bodyPr wrap="square">
            <a:spAutoFit/>
          </a:bodyPr>
          <a:lstStyle/>
          <a:p>
            <a:pPr algn="ctr"/>
            <a:r>
              <a:rPr lang="en-US" sz="3600" b="1" i="1" dirty="0">
                <a:solidFill>
                  <a:schemeClr val="accent5">
                    <a:lumMod val="20000"/>
                    <a:lumOff val="80000"/>
                  </a:schemeClr>
                </a:solidFill>
              </a:rPr>
              <a:t>L1</a:t>
            </a:r>
            <a:endParaRPr lang="en-US" sz="3600" b="1" dirty="0">
              <a:solidFill>
                <a:schemeClr val="accent5">
                  <a:lumMod val="20000"/>
                  <a:lumOff val="80000"/>
                </a:schemeClr>
              </a:solidFill>
            </a:endParaRPr>
          </a:p>
        </p:txBody>
      </p:sp>
      <p:sp>
        <p:nvSpPr>
          <p:cNvPr id="24" name="Rectangle 23"/>
          <p:cNvSpPr/>
          <p:nvPr/>
        </p:nvSpPr>
        <p:spPr>
          <a:xfrm>
            <a:off x="3192025" y="4676701"/>
            <a:ext cx="721221" cy="646331"/>
          </a:xfrm>
          <a:prstGeom prst="rect">
            <a:avLst/>
          </a:prstGeom>
          <a:noFill/>
        </p:spPr>
        <p:txBody>
          <a:bodyPr wrap="square">
            <a:spAutoFit/>
          </a:bodyPr>
          <a:lstStyle/>
          <a:p>
            <a:pPr algn="ctr"/>
            <a:r>
              <a:rPr lang="en-US" sz="3600" b="1" i="1" dirty="0">
                <a:solidFill>
                  <a:schemeClr val="accent5">
                    <a:lumMod val="20000"/>
                    <a:lumOff val="80000"/>
                  </a:schemeClr>
                </a:solidFill>
              </a:rPr>
              <a:t>L2</a:t>
            </a:r>
            <a:endParaRPr lang="en-US" sz="3600" b="1" dirty="0">
              <a:solidFill>
                <a:schemeClr val="accent5">
                  <a:lumMod val="20000"/>
                  <a:lumOff val="80000"/>
                </a:schemeClr>
              </a:solidFill>
            </a:endParaRPr>
          </a:p>
        </p:txBody>
      </p:sp>
      <p:sp>
        <p:nvSpPr>
          <p:cNvPr id="25" name="Rectangle 24"/>
          <p:cNvSpPr/>
          <p:nvPr/>
        </p:nvSpPr>
        <p:spPr>
          <a:xfrm>
            <a:off x="0" y="5969402"/>
            <a:ext cx="1676884" cy="830997"/>
          </a:xfrm>
          <a:prstGeom prst="rect">
            <a:avLst/>
          </a:prstGeom>
          <a:noFill/>
        </p:spPr>
        <p:txBody>
          <a:bodyPr wrap="square">
            <a:spAutoFit/>
          </a:bodyPr>
          <a:lstStyle/>
          <a:p>
            <a:pPr algn="ctr"/>
            <a:r>
              <a:rPr lang="en-US" b="1" i="1" dirty="0">
                <a:solidFill>
                  <a:schemeClr val="accent5">
                    <a:lumMod val="20000"/>
                    <a:lumOff val="80000"/>
                  </a:schemeClr>
                </a:solidFill>
              </a:rPr>
              <a:t>Lagrange Points</a:t>
            </a:r>
            <a:endParaRPr lang="en-US" b="1" dirty="0">
              <a:solidFill>
                <a:schemeClr val="accent5">
                  <a:lumMod val="20000"/>
                  <a:lumOff val="80000"/>
                </a:schemeClr>
              </a:solidFill>
            </a:endParaRPr>
          </a:p>
        </p:txBody>
      </p:sp>
      <p:cxnSp>
        <p:nvCxnSpPr>
          <p:cNvPr id="7" name="Straight Connector 6"/>
          <p:cNvCxnSpPr>
            <a:stCxn id="25" idx="0"/>
          </p:cNvCxnSpPr>
          <p:nvPr/>
        </p:nvCxnSpPr>
        <p:spPr>
          <a:xfrm flipV="1">
            <a:off x="838442" y="4094559"/>
            <a:ext cx="674672" cy="1874843"/>
          </a:xfrm>
          <a:prstGeom prst="line">
            <a:avLst/>
          </a:prstGeom>
          <a:ln>
            <a:solidFill>
              <a:schemeClr val="accent5">
                <a:lumMod val="20000"/>
                <a:lumOff val="80000"/>
              </a:schemeClr>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a:stCxn id="25" idx="0"/>
          </p:cNvCxnSpPr>
          <p:nvPr/>
        </p:nvCxnSpPr>
        <p:spPr>
          <a:xfrm flipV="1">
            <a:off x="838442" y="4596917"/>
            <a:ext cx="2425577" cy="1372485"/>
          </a:xfrm>
          <a:prstGeom prst="line">
            <a:avLst/>
          </a:prstGeom>
          <a:ln>
            <a:solidFill>
              <a:schemeClr val="accent5">
                <a:lumMod val="20000"/>
                <a:lumOff val="80000"/>
              </a:schemeClr>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4466173" y="6553548"/>
            <a:ext cx="7428930" cy="307777"/>
          </a:xfrm>
          <a:prstGeom prst="rect">
            <a:avLst/>
          </a:prstGeom>
        </p:spPr>
        <p:txBody>
          <a:bodyPr wrap="square">
            <a:spAutoFit/>
          </a:bodyPr>
          <a:lstStyle/>
          <a:p>
            <a:pPr algn="ctr"/>
            <a:r>
              <a:rPr lang="en-US" sz="1400" b="1" i="1" dirty="0">
                <a:solidFill>
                  <a:schemeClr val="accent5">
                    <a:lumMod val="20000"/>
                    <a:lumOff val="80000"/>
                  </a:schemeClr>
                </a:solidFill>
              </a:rPr>
              <a:t>Davis, D. et. al (2017): Orbit maintenance and navigation of human spacecraft at </a:t>
            </a:r>
            <a:r>
              <a:rPr lang="en-US" sz="1400" b="1" i="1" dirty="0" err="1">
                <a:solidFill>
                  <a:schemeClr val="accent5">
                    <a:lumMod val="20000"/>
                    <a:lumOff val="80000"/>
                  </a:schemeClr>
                </a:solidFill>
              </a:rPr>
              <a:t>cislunar</a:t>
            </a:r>
            <a:r>
              <a:rPr lang="en-US" sz="1400" b="1" i="1" dirty="0">
                <a:solidFill>
                  <a:schemeClr val="accent5">
                    <a:lumMod val="20000"/>
                    <a:lumOff val="80000"/>
                  </a:schemeClr>
                </a:solidFill>
              </a:rPr>
              <a:t> NRHOs </a:t>
            </a:r>
            <a:endParaRPr lang="en-US" sz="1400" b="1" dirty="0">
              <a:solidFill>
                <a:schemeClr val="accent5">
                  <a:lumMod val="20000"/>
                  <a:lumOff val="80000"/>
                </a:schemeClr>
              </a:solidFill>
            </a:endParaRPr>
          </a:p>
        </p:txBody>
      </p:sp>
    </p:spTree>
    <p:extLst>
      <p:ext uri="{BB962C8B-B14F-4D97-AF65-F5344CB8AC3E}">
        <p14:creationId xmlns:p14="http://schemas.microsoft.com/office/powerpoint/2010/main" val="16185046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3" grpId="0"/>
      <p:bldP spid="24" grpId="0"/>
      <p:bldP spid="25"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E3334-85B6-4CA1-83D5-9AF3C98D11AE}"/>
              </a:ext>
            </a:extLst>
          </p:cNvPr>
          <p:cNvSpPr>
            <a:spLocks noGrp="1"/>
          </p:cNvSpPr>
          <p:nvPr>
            <p:ph type="title"/>
          </p:nvPr>
        </p:nvSpPr>
        <p:spPr>
          <a:xfrm>
            <a:off x="402336" y="175340"/>
            <a:ext cx="10375392" cy="743643"/>
          </a:xfrm>
        </p:spPr>
        <p:txBody>
          <a:bodyPr/>
          <a:lstStyle/>
          <a:p>
            <a:r>
              <a:rPr lang="en-US" b="1" dirty="0"/>
              <a:t>CAPSTONE</a:t>
            </a:r>
          </a:p>
        </p:txBody>
      </p:sp>
      <p:sp>
        <p:nvSpPr>
          <p:cNvPr id="3" name="Slide Number Placeholder 2">
            <a:extLst>
              <a:ext uri="{FF2B5EF4-FFF2-40B4-BE49-F238E27FC236}">
                <a16:creationId xmlns:a16="http://schemas.microsoft.com/office/drawing/2014/main" id="{AD1E63C3-27CB-4A5B-9231-6BBA94B905CE}"/>
              </a:ext>
            </a:extLst>
          </p:cNvPr>
          <p:cNvSpPr>
            <a:spLocks noGrp="1"/>
          </p:cNvSpPr>
          <p:nvPr>
            <p:ph type="sldNum" sz="quarter" idx="4"/>
          </p:nvPr>
        </p:nvSpPr>
        <p:spPr/>
        <p:txBody>
          <a:bodyPr/>
          <a:lstStyle/>
          <a:p>
            <a:r>
              <a:rPr lang="en-US"/>
              <a:t>0495</a:t>
            </a:r>
            <a:endParaRPr lang="en-US" dirty="0"/>
          </a:p>
        </p:txBody>
      </p:sp>
      <p:pic>
        <p:nvPicPr>
          <p:cNvPr id="6" name="Picture 5">
            <a:extLst>
              <a:ext uri="{FF2B5EF4-FFF2-40B4-BE49-F238E27FC236}">
                <a16:creationId xmlns:a16="http://schemas.microsoft.com/office/drawing/2014/main" id="{F3ADF2A1-7D0E-46E6-ACC3-1619576D4128}"/>
              </a:ext>
            </a:extLst>
          </p:cNvPr>
          <p:cNvPicPr>
            <a:picLocks noChangeAspect="1"/>
          </p:cNvPicPr>
          <p:nvPr/>
        </p:nvPicPr>
        <p:blipFill>
          <a:blip r:embed="rId3"/>
          <a:stretch>
            <a:fillRect/>
          </a:stretch>
        </p:blipFill>
        <p:spPr>
          <a:xfrm>
            <a:off x="8041842" y="1658112"/>
            <a:ext cx="4150157" cy="5187696"/>
          </a:xfrm>
          <a:prstGeom prst="rect">
            <a:avLst/>
          </a:prstGeom>
        </p:spPr>
      </p:pic>
      <p:pic>
        <p:nvPicPr>
          <p:cNvPr id="7" name="Picture 6">
            <a:extLst>
              <a:ext uri="{FF2B5EF4-FFF2-40B4-BE49-F238E27FC236}">
                <a16:creationId xmlns:a16="http://schemas.microsoft.com/office/drawing/2014/main" id="{803FEB52-804F-4F2C-ABD2-56E3D5AA69FE}"/>
              </a:ext>
            </a:extLst>
          </p:cNvPr>
          <p:cNvPicPr>
            <a:picLocks noChangeAspect="1"/>
          </p:cNvPicPr>
          <p:nvPr/>
        </p:nvPicPr>
        <p:blipFill>
          <a:blip r:embed="rId4"/>
          <a:stretch>
            <a:fillRect/>
          </a:stretch>
        </p:blipFill>
        <p:spPr>
          <a:xfrm>
            <a:off x="3575759" y="4734569"/>
            <a:ext cx="4466083" cy="2111239"/>
          </a:xfrm>
          <a:prstGeom prst="rect">
            <a:avLst/>
          </a:prstGeom>
        </p:spPr>
      </p:pic>
      <p:sp>
        <p:nvSpPr>
          <p:cNvPr id="5" name="TextBox 4">
            <a:extLst>
              <a:ext uri="{FF2B5EF4-FFF2-40B4-BE49-F238E27FC236}">
                <a16:creationId xmlns:a16="http://schemas.microsoft.com/office/drawing/2014/main" id="{1ED81594-11E3-4222-97B0-20328E8DE9C8}"/>
              </a:ext>
            </a:extLst>
          </p:cNvPr>
          <p:cNvSpPr txBox="1"/>
          <p:nvPr/>
        </p:nvSpPr>
        <p:spPr>
          <a:xfrm>
            <a:off x="0" y="1081445"/>
            <a:ext cx="8753856" cy="2800767"/>
          </a:xfrm>
          <a:prstGeom prst="rect">
            <a:avLst/>
          </a:prstGeom>
          <a:noFill/>
        </p:spPr>
        <p:txBody>
          <a:bodyPr wrap="square">
            <a:spAutoFit/>
          </a:bodyPr>
          <a:lstStyle/>
          <a:p>
            <a:pPr algn="ctr"/>
            <a:r>
              <a:rPr lang="en-US" sz="3200" b="1" i="0" dirty="0">
                <a:solidFill>
                  <a:srgbClr val="FFFFFF"/>
                </a:solidFill>
                <a:effectLst/>
                <a:latin typeface="Metropolis"/>
              </a:rPr>
              <a:t>Cislunar Autonomous Positioning System Technology Operations and Navigation Experiment</a:t>
            </a:r>
          </a:p>
          <a:p>
            <a:pPr marL="457200" indent="-457200">
              <a:buFont typeface="Arial" panose="020B0604020202020204" pitchFamily="34" charset="0"/>
              <a:buChar char="•"/>
            </a:pPr>
            <a:r>
              <a:rPr lang="en-US" sz="2800" dirty="0">
                <a:solidFill>
                  <a:srgbClr val="FFFFFF"/>
                </a:solidFill>
                <a:latin typeface="Metropolis"/>
              </a:rPr>
              <a:t>Verifying</a:t>
            </a:r>
            <a:r>
              <a:rPr lang="en-US" sz="2800" b="0" i="0" dirty="0">
                <a:solidFill>
                  <a:srgbClr val="FFFFFF"/>
                </a:solidFill>
                <a:effectLst/>
                <a:latin typeface="Metropolis"/>
              </a:rPr>
              <a:t> a specific </a:t>
            </a:r>
            <a:r>
              <a:rPr lang="en-US" sz="2800" b="0" i="0" dirty="0">
                <a:solidFill>
                  <a:schemeClr val="bg1"/>
                </a:solidFill>
                <a:effectLst/>
                <a:latin typeface="Metropolis"/>
              </a:rPr>
              <a:t>orbit to be used by the Lunar Gateway space station</a:t>
            </a:r>
          </a:p>
          <a:p>
            <a:pPr marL="457200" indent="-457200">
              <a:buFont typeface="Arial" panose="020B0604020202020204" pitchFamily="34" charset="0"/>
              <a:buChar char="•"/>
            </a:pPr>
            <a:r>
              <a:rPr lang="en-US" sz="2800" dirty="0">
                <a:solidFill>
                  <a:schemeClr val="bg1"/>
                </a:solidFill>
              </a:rPr>
              <a:t>Launched June 2022 on a Rocket Lab Electron from Launch Complex 1 on the tip of the </a:t>
            </a:r>
            <a:r>
              <a:rPr lang="en-US" sz="2800" dirty="0" err="1">
                <a:solidFill>
                  <a:schemeClr val="bg1"/>
                </a:solidFill>
              </a:rPr>
              <a:t>Māhia</a:t>
            </a:r>
            <a:r>
              <a:rPr lang="en-US" sz="2800" dirty="0">
                <a:solidFill>
                  <a:schemeClr val="bg1"/>
                </a:solidFill>
              </a:rPr>
              <a:t> Peninsula</a:t>
            </a:r>
          </a:p>
        </p:txBody>
      </p:sp>
    </p:spTree>
    <p:extLst>
      <p:ext uri="{BB962C8B-B14F-4D97-AF65-F5344CB8AC3E}">
        <p14:creationId xmlns:p14="http://schemas.microsoft.com/office/powerpoint/2010/main" val="2325023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A32A13CB-3A3A-D249-B39D-F5FAAEB6A7A1}"/>
              </a:ext>
            </a:extLst>
          </p:cNvPr>
          <p:cNvSpPr/>
          <p:nvPr/>
        </p:nvSpPr>
        <p:spPr>
          <a:xfrm>
            <a:off x="8261813" y="1042946"/>
            <a:ext cx="119270" cy="79513"/>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8" name="Straight Connector 17">
            <a:extLst>
              <a:ext uri="{FF2B5EF4-FFF2-40B4-BE49-F238E27FC236}">
                <a16:creationId xmlns:a16="http://schemas.microsoft.com/office/drawing/2014/main" id="{3B00FC5C-8C55-464D-9395-8888D4D29A88}"/>
              </a:ext>
            </a:extLst>
          </p:cNvPr>
          <p:cNvCxnSpPr>
            <a:cxnSpLocks/>
          </p:cNvCxnSpPr>
          <p:nvPr/>
        </p:nvCxnSpPr>
        <p:spPr>
          <a:xfrm>
            <a:off x="-1697" y="1182970"/>
            <a:ext cx="12193697" cy="1233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itle 2">
            <a:extLst>
              <a:ext uri="{FF2B5EF4-FFF2-40B4-BE49-F238E27FC236}">
                <a16:creationId xmlns:a16="http://schemas.microsoft.com/office/drawing/2014/main" id="{01D36611-DF83-42D6-8B63-09597CBFC3BD}"/>
              </a:ext>
            </a:extLst>
          </p:cNvPr>
          <p:cNvSpPr txBox="1">
            <a:spLocks/>
          </p:cNvSpPr>
          <p:nvPr/>
        </p:nvSpPr>
        <p:spPr>
          <a:xfrm>
            <a:off x="-1" y="230996"/>
            <a:ext cx="10290049" cy="646331"/>
          </a:xfrm>
          <a:prstGeom prst="rect">
            <a:avLst/>
          </a:prstGeom>
        </p:spPr>
        <p:txBody>
          <a:bodyPr wrap="square" lIns="182880" bIns="45720" anchor="ctr" anchorCtr="0">
            <a:spAutoFit/>
          </a:bodyPr>
          <a:lstStyle>
            <a:lvl1pPr marL="120650" indent="0" algn="l" defTabSz="457189" rtl="0" eaLnBrk="1" fontAlgn="base" hangingPunct="1">
              <a:spcBef>
                <a:spcPct val="0"/>
              </a:spcBef>
              <a:spcAft>
                <a:spcPct val="0"/>
              </a:spcAft>
              <a:tabLst/>
              <a:defRPr sz="3600" b="0" i="0" kern="1200" cap="all" spc="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120650" marR="0" lvl="0" indent="0" algn="l" defTabSz="457189" rtl="0" eaLnBrk="1" fontAlgn="base" latinLnBrk="0" hangingPunct="1">
              <a:lnSpc>
                <a:spcPct val="100000"/>
              </a:lnSpc>
              <a:spcBef>
                <a:spcPct val="0"/>
              </a:spcBef>
              <a:spcAft>
                <a:spcPct val="0"/>
              </a:spcAft>
              <a:buClrTx/>
              <a:buSzTx/>
              <a:buFontTx/>
              <a:buNone/>
              <a:tabLst/>
              <a:defRPr/>
            </a:pPr>
            <a:r>
              <a:rPr lang="en-US" b="1" dirty="0">
                <a:solidFill>
                  <a:prstClr val="white"/>
                </a:solidFill>
              </a:rPr>
              <a:t>SLS </a:t>
            </a:r>
            <a:r>
              <a:rPr lang="en-US" b="1" dirty="0" err="1">
                <a:solidFill>
                  <a:prstClr val="white"/>
                </a:solidFill>
              </a:rPr>
              <a:t>SurvivED</a:t>
            </a:r>
            <a:r>
              <a:rPr lang="en-US" b="1" dirty="0">
                <a:solidFill>
                  <a:prstClr val="white"/>
                </a:solidFill>
              </a:rPr>
              <a:t> the Storms of 2022</a:t>
            </a:r>
            <a:endParaRPr kumimoji="0" lang="en-US" sz="2000" b="1" i="0" u="none" strike="noStrike" kern="1200" cap="all" spc="20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E1C907E4-BAFE-4FFD-8C3B-74647F5295DC}"/>
              </a:ext>
            </a:extLst>
          </p:cNvPr>
          <p:cNvSpPr txBox="1"/>
          <p:nvPr/>
        </p:nvSpPr>
        <p:spPr>
          <a:xfrm>
            <a:off x="6840044" y="1379164"/>
            <a:ext cx="2255777" cy="4278094"/>
          </a:xfrm>
          <a:prstGeom prst="rect">
            <a:avLst/>
          </a:prstGeom>
          <a:noFill/>
        </p:spPr>
        <p:txBody>
          <a:bodyPr wrap="square" rtlCol="0">
            <a:spAutoFit/>
          </a:bodyPr>
          <a:lstStyle/>
          <a:p>
            <a:pPr algn="ctr" defTabSz="1218731">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SLS is </a:t>
            </a:r>
            <a:r>
              <a:rPr lang="en-US" sz="3200" b="1" dirty="0">
                <a:solidFill>
                  <a:prstClr val="white"/>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a:t>
            </a: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designed for winds up to 136 kph (85 mph) on the launch pad.</a:t>
            </a:r>
          </a:p>
          <a:p>
            <a:pPr algn="ctr" defTabSz="1218731">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During a trip to the VAB, it could only tolerate winds of ~half that.</a:t>
            </a:r>
          </a:p>
        </p:txBody>
      </p:sp>
      <p:pic>
        <p:nvPicPr>
          <p:cNvPr id="7" name="Picture 6">
            <a:extLst>
              <a:ext uri="{FF2B5EF4-FFF2-40B4-BE49-F238E27FC236}">
                <a16:creationId xmlns:a16="http://schemas.microsoft.com/office/drawing/2014/main" id="{69B9CA5E-214E-420C-9936-0ECA19C57A6A}"/>
              </a:ext>
            </a:extLst>
          </p:cNvPr>
          <p:cNvPicPr>
            <a:picLocks noChangeAspect="1"/>
          </p:cNvPicPr>
          <p:nvPr/>
        </p:nvPicPr>
        <p:blipFill>
          <a:blip r:embed="rId3"/>
          <a:stretch>
            <a:fillRect/>
          </a:stretch>
        </p:blipFill>
        <p:spPr>
          <a:xfrm>
            <a:off x="9059153" y="1222418"/>
            <a:ext cx="3106252" cy="2839536"/>
          </a:xfrm>
          <a:prstGeom prst="rect">
            <a:avLst/>
          </a:prstGeom>
        </p:spPr>
      </p:pic>
      <p:pic>
        <p:nvPicPr>
          <p:cNvPr id="10" name="Picture 9">
            <a:extLst>
              <a:ext uri="{FF2B5EF4-FFF2-40B4-BE49-F238E27FC236}">
                <a16:creationId xmlns:a16="http://schemas.microsoft.com/office/drawing/2014/main" id="{0E993CB9-917C-4CCA-B23F-1079090A5331}"/>
              </a:ext>
            </a:extLst>
          </p:cNvPr>
          <p:cNvPicPr>
            <a:picLocks noChangeAspect="1"/>
          </p:cNvPicPr>
          <p:nvPr/>
        </p:nvPicPr>
        <p:blipFill>
          <a:blip r:embed="rId4"/>
          <a:stretch>
            <a:fillRect/>
          </a:stretch>
        </p:blipFill>
        <p:spPr>
          <a:xfrm>
            <a:off x="9068591" y="4072568"/>
            <a:ext cx="3096813" cy="2700740"/>
          </a:xfrm>
          <a:prstGeom prst="rect">
            <a:avLst/>
          </a:prstGeom>
        </p:spPr>
      </p:pic>
      <p:sp>
        <p:nvSpPr>
          <p:cNvPr id="11" name="TextBox 10">
            <a:extLst>
              <a:ext uri="{FF2B5EF4-FFF2-40B4-BE49-F238E27FC236}">
                <a16:creationId xmlns:a16="http://schemas.microsoft.com/office/drawing/2014/main" id="{6AFD3CCC-A6AF-401D-8D6F-8E5CFD0E1352}"/>
              </a:ext>
            </a:extLst>
          </p:cNvPr>
          <p:cNvSpPr txBox="1"/>
          <p:nvPr/>
        </p:nvSpPr>
        <p:spPr>
          <a:xfrm>
            <a:off x="9073271" y="1523803"/>
            <a:ext cx="2246781" cy="523220"/>
          </a:xfrm>
          <a:prstGeom prst="rect">
            <a:avLst/>
          </a:prstGeom>
          <a:solidFill>
            <a:schemeClr val="accent6">
              <a:lumMod val="20000"/>
              <a:lumOff val="80000"/>
            </a:schemeClr>
          </a:solidFill>
        </p:spPr>
        <p:txBody>
          <a:bodyPr wrap="square" rtlCol="0">
            <a:spAutoFit/>
          </a:bodyPr>
          <a:lstStyle/>
          <a:p>
            <a:pPr algn="ctr"/>
            <a:r>
              <a:rPr lang="en-US" sz="2800" b="1" dirty="0"/>
              <a:t>Hurricane Ian</a:t>
            </a:r>
          </a:p>
        </p:txBody>
      </p:sp>
      <p:sp>
        <p:nvSpPr>
          <p:cNvPr id="17" name="TextBox 16">
            <a:extLst>
              <a:ext uri="{FF2B5EF4-FFF2-40B4-BE49-F238E27FC236}">
                <a16:creationId xmlns:a16="http://schemas.microsoft.com/office/drawing/2014/main" id="{90099530-DFC7-423D-B450-138DA8BA3C81}"/>
              </a:ext>
            </a:extLst>
          </p:cNvPr>
          <p:cNvSpPr txBox="1"/>
          <p:nvPr/>
        </p:nvSpPr>
        <p:spPr>
          <a:xfrm>
            <a:off x="9077361" y="2016937"/>
            <a:ext cx="1621536" cy="830997"/>
          </a:xfrm>
          <a:prstGeom prst="rect">
            <a:avLst/>
          </a:prstGeom>
          <a:solidFill>
            <a:schemeClr val="accent6">
              <a:lumMod val="20000"/>
              <a:lumOff val="80000"/>
            </a:schemeClr>
          </a:solidFill>
        </p:spPr>
        <p:txBody>
          <a:bodyPr wrap="square" rtlCol="0">
            <a:spAutoFit/>
          </a:bodyPr>
          <a:lstStyle/>
          <a:p>
            <a:pPr algn="ctr"/>
            <a:r>
              <a:rPr lang="en-US" sz="2400" b="1" dirty="0"/>
              <a:t>SLS Safely in the VAB</a:t>
            </a:r>
          </a:p>
        </p:txBody>
      </p:sp>
      <p:sp>
        <p:nvSpPr>
          <p:cNvPr id="19" name="TextBox 18">
            <a:extLst>
              <a:ext uri="{FF2B5EF4-FFF2-40B4-BE49-F238E27FC236}">
                <a16:creationId xmlns:a16="http://schemas.microsoft.com/office/drawing/2014/main" id="{54A1BD6A-5290-4DCA-895B-E0D67259D07C}"/>
              </a:ext>
            </a:extLst>
          </p:cNvPr>
          <p:cNvSpPr txBox="1"/>
          <p:nvPr/>
        </p:nvSpPr>
        <p:spPr>
          <a:xfrm>
            <a:off x="6784343" y="5889724"/>
            <a:ext cx="3009044" cy="954107"/>
          </a:xfrm>
          <a:prstGeom prst="rect">
            <a:avLst/>
          </a:prstGeom>
          <a:solidFill>
            <a:schemeClr val="tx2">
              <a:lumMod val="75000"/>
            </a:schemeClr>
          </a:solidFill>
        </p:spPr>
        <p:txBody>
          <a:bodyPr wrap="square" rtlCol="0">
            <a:spAutoFit/>
          </a:bodyPr>
          <a:lstStyle/>
          <a:p>
            <a:pPr algn="ctr"/>
            <a:r>
              <a:rPr lang="en-US" sz="2800" b="1" dirty="0">
                <a:solidFill>
                  <a:schemeClr val="bg1"/>
                </a:solidFill>
              </a:rPr>
              <a:t>Hurricane Nicole (SLS Rode Her Out)</a:t>
            </a:r>
          </a:p>
        </p:txBody>
      </p:sp>
      <p:pic>
        <p:nvPicPr>
          <p:cNvPr id="16" name="Picture 15">
            <a:extLst>
              <a:ext uri="{FF2B5EF4-FFF2-40B4-BE49-F238E27FC236}">
                <a16:creationId xmlns:a16="http://schemas.microsoft.com/office/drawing/2014/main" id="{E204CA04-A208-4A68-A88E-BBF134F5EFAF}"/>
              </a:ext>
            </a:extLst>
          </p:cNvPr>
          <p:cNvPicPr>
            <a:picLocks noChangeAspect="1"/>
          </p:cNvPicPr>
          <p:nvPr/>
        </p:nvPicPr>
        <p:blipFill>
          <a:blip r:embed="rId5"/>
          <a:stretch>
            <a:fillRect/>
          </a:stretch>
        </p:blipFill>
        <p:spPr>
          <a:xfrm>
            <a:off x="41877" y="1219685"/>
            <a:ext cx="4044878" cy="5638315"/>
          </a:xfrm>
          <a:prstGeom prst="rect">
            <a:avLst/>
          </a:prstGeom>
        </p:spPr>
      </p:pic>
      <p:sp>
        <p:nvSpPr>
          <p:cNvPr id="22" name="TextBox 21">
            <a:extLst>
              <a:ext uri="{FF2B5EF4-FFF2-40B4-BE49-F238E27FC236}">
                <a16:creationId xmlns:a16="http://schemas.microsoft.com/office/drawing/2014/main" id="{4BFE9F56-6571-4BC8-8401-CA049EE23B11}"/>
              </a:ext>
            </a:extLst>
          </p:cNvPr>
          <p:cNvSpPr txBox="1"/>
          <p:nvPr/>
        </p:nvSpPr>
        <p:spPr>
          <a:xfrm>
            <a:off x="2131675" y="1514889"/>
            <a:ext cx="1932621" cy="1384995"/>
          </a:xfrm>
          <a:prstGeom prst="rect">
            <a:avLst/>
          </a:prstGeom>
          <a:noFill/>
        </p:spPr>
        <p:txBody>
          <a:bodyPr wrap="square" rtlCol="0">
            <a:spAutoFit/>
          </a:bodyPr>
          <a:lstStyle/>
          <a:p>
            <a:pPr algn="ctr"/>
            <a:r>
              <a:rPr lang="en-US" sz="2800" b="1" dirty="0"/>
              <a:t>Lightning Strike</a:t>
            </a:r>
          </a:p>
          <a:p>
            <a:pPr algn="ctr"/>
            <a:r>
              <a:rPr lang="en-US" sz="2800" b="1" dirty="0"/>
              <a:t>(April)</a:t>
            </a:r>
          </a:p>
        </p:txBody>
      </p:sp>
      <p:pic>
        <p:nvPicPr>
          <p:cNvPr id="23" name="Picture 22">
            <a:extLst>
              <a:ext uri="{FF2B5EF4-FFF2-40B4-BE49-F238E27FC236}">
                <a16:creationId xmlns:a16="http://schemas.microsoft.com/office/drawing/2014/main" id="{F2A5B167-0374-4015-B9FA-11757B50A6CE}"/>
              </a:ext>
            </a:extLst>
          </p:cNvPr>
          <p:cNvPicPr>
            <a:picLocks noChangeAspect="1"/>
          </p:cNvPicPr>
          <p:nvPr/>
        </p:nvPicPr>
        <p:blipFill>
          <a:blip r:embed="rId6"/>
          <a:stretch>
            <a:fillRect/>
          </a:stretch>
        </p:blipFill>
        <p:spPr>
          <a:xfrm>
            <a:off x="25217" y="1219685"/>
            <a:ext cx="2059615" cy="2842268"/>
          </a:xfrm>
          <a:prstGeom prst="rect">
            <a:avLst/>
          </a:prstGeom>
        </p:spPr>
      </p:pic>
      <p:sp>
        <p:nvSpPr>
          <p:cNvPr id="24" name="TextBox 23">
            <a:extLst>
              <a:ext uri="{FF2B5EF4-FFF2-40B4-BE49-F238E27FC236}">
                <a16:creationId xmlns:a16="http://schemas.microsoft.com/office/drawing/2014/main" id="{70DABEBA-6DD9-41BB-A7CF-E6D0EB8DC601}"/>
              </a:ext>
            </a:extLst>
          </p:cNvPr>
          <p:cNvSpPr txBox="1"/>
          <p:nvPr/>
        </p:nvSpPr>
        <p:spPr>
          <a:xfrm>
            <a:off x="4052106" y="2170212"/>
            <a:ext cx="2693248" cy="3539430"/>
          </a:xfrm>
          <a:prstGeom prst="rect">
            <a:avLst/>
          </a:prstGeom>
          <a:noFill/>
        </p:spPr>
        <p:txBody>
          <a:bodyPr wrap="square" rtlCol="0">
            <a:spAutoFit/>
          </a:bodyPr>
          <a:lstStyle/>
          <a:p>
            <a:pPr algn="ctr" defTabSz="1218731">
              <a:defRPr/>
            </a:pPr>
            <a:r>
              <a:rPr lang="en-US" sz="3200" b="1" dirty="0">
                <a:solidFill>
                  <a:prstClr val="white"/>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a:t>
            </a:r>
            <a:r>
              <a:rPr lang="en-US" sz="32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a:t>
            </a: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The lightning protection system worked flawlessly against the most powerful strike ever at KSC – with avionics powered on!</a:t>
            </a:r>
          </a:p>
        </p:txBody>
      </p:sp>
    </p:spTree>
    <p:extLst>
      <p:ext uri="{BB962C8B-B14F-4D97-AF65-F5344CB8AC3E}">
        <p14:creationId xmlns:p14="http://schemas.microsoft.com/office/powerpoint/2010/main" val="1541141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a:extLst>
              <a:ext uri="{FF2B5EF4-FFF2-40B4-BE49-F238E27FC236}">
                <a16:creationId xmlns:a16="http://schemas.microsoft.com/office/drawing/2014/main" id="{01D36611-DF83-42D6-8B63-09597CBFC3BD}"/>
              </a:ext>
            </a:extLst>
          </p:cNvPr>
          <p:cNvSpPr txBox="1">
            <a:spLocks/>
          </p:cNvSpPr>
          <p:nvPr/>
        </p:nvSpPr>
        <p:spPr>
          <a:xfrm>
            <a:off x="-1" y="230996"/>
            <a:ext cx="10290049" cy="646331"/>
          </a:xfrm>
          <a:prstGeom prst="rect">
            <a:avLst/>
          </a:prstGeom>
        </p:spPr>
        <p:txBody>
          <a:bodyPr wrap="square" lIns="182880" bIns="45720" anchor="ctr" anchorCtr="0">
            <a:spAutoFit/>
          </a:bodyPr>
          <a:lstStyle>
            <a:lvl1pPr marL="120650" indent="0" algn="l" defTabSz="457189" rtl="0" eaLnBrk="1" fontAlgn="base" hangingPunct="1">
              <a:spcBef>
                <a:spcPct val="0"/>
              </a:spcBef>
              <a:spcAft>
                <a:spcPct val="0"/>
              </a:spcAft>
              <a:tabLst/>
              <a:defRPr sz="3600" b="0" i="0" kern="1200" cap="all" spc="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120650" marR="0" lvl="0" indent="0" algn="l" defTabSz="457189" rtl="0" eaLnBrk="1" fontAlgn="base" latinLnBrk="0" hangingPunct="1">
              <a:lnSpc>
                <a:spcPct val="100000"/>
              </a:lnSpc>
              <a:spcBef>
                <a:spcPct val="0"/>
              </a:spcBef>
              <a:spcAft>
                <a:spcPct val="0"/>
              </a:spcAft>
              <a:buClrTx/>
              <a:buSzTx/>
              <a:buFontTx/>
              <a:buNone/>
              <a:tabLst/>
              <a:defRPr/>
            </a:pPr>
            <a:r>
              <a:rPr lang="en-US" b="1" dirty="0">
                <a:solidFill>
                  <a:prstClr val="white"/>
                </a:solidFill>
              </a:rPr>
              <a:t>the Power of a Wrench</a:t>
            </a:r>
            <a:endParaRPr kumimoji="0" lang="en-US" sz="2000" b="1" i="0" u="none" strike="noStrike" kern="1200" cap="all" spc="20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292E0A5-6332-4C15-9DA9-964FD302A9ED}"/>
              </a:ext>
            </a:extLst>
          </p:cNvPr>
          <p:cNvSpPr txBox="1"/>
          <p:nvPr/>
        </p:nvSpPr>
        <p:spPr>
          <a:xfrm>
            <a:off x="8290560" y="2000171"/>
            <a:ext cx="3901440" cy="2308324"/>
          </a:xfrm>
          <a:prstGeom prst="rect">
            <a:avLst/>
          </a:prstGeom>
          <a:noFill/>
        </p:spPr>
        <p:txBody>
          <a:bodyPr wrap="square" rtlCol="0">
            <a:spAutoFit/>
          </a:bodyPr>
          <a:lstStyle/>
          <a:p>
            <a:pPr lvl="0" algn="ctr" defTabSz="1218731">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NASA article https://www.nasa.gov/feature/artemis-red-crew-team-helps-enable-successful-launch</a:t>
            </a:r>
            <a:endParaRPr lang="en-US" sz="20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lvl="1" algn="ctr" defTabSz="1218731">
              <a:defRPr/>
            </a:pPr>
            <a:endParaRPr lang="en-US" sz="20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43951390-DE00-15F0-2C54-F95BEF9E7D68}"/>
              </a:ext>
            </a:extLst>
          </p:cNvPr>
          <p:cNvPicPr>
            <a:picLocks noChangeAspect="1"/>
          </p:cNvPicPr>
          <p:nvPr/>
        </p:nvPicPr>
        <p:blipFill>
          <a:blip r:embed="rId3"/>
          <a:stretch>
            <a:fillRect/>
          </a:stretch>
        </p:blipFill>
        <p:spPr>
          <a:xfrm>
            <a:off x="51585" y="1146048"/>
            <a:ext cx="7845011" cy="5675375"/>
          </a:xfrm>
          <a:prstGeom prst="rect">
            <a:avLst/>
          </a:prstGeom>
        </p:spPr>
      </p:pic>
    </p:spTree>
    <p:extLst>
      <p:ext uri="{BB962C8B-B14F-4D97-AF65-F5344CB8AC3E}">
        <p14:creationId xmlns:p14="http://schemas.microsoft.com/office/powerpoint/2010/main" val="50624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A32A13CB-3A3A-D249-B39D-F5FAAEB6A7A1}"/>
              </a:ext>
            </a:extLst>
          </p:cNvPr>
          <p:cNvSpPr/>
          <p:nvPr/>
        </p:nvSpPr>
        <p:spPr>
          <a:xfrm>
            <a:off x="1397717" y="1079522"/>
            <a:ext cx="119270" cy="79513"/>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8" name="Straight Connector 17">
            <a:extLst>
              <a:ext uri="{FF2B5EF4-FFF2-40B4-BE49-F238E27FC236}">
                <a16:creationId xmlns:a16="http://schemas.microsoft.com/office/drawing/2014/main" id="{3B00FC5C-8C55-464D-9395-8888D4D29A88}"/>
              </a:ext>
            </a:extLst>
          </p:cNvPr>
          <p:cNvCxnSpPr>
            <a:cxnSpLocks/>
          </p:cNvCxnSpPr>
          <p:nvPr/>
        </p:nvCxnSpPr>
        <p:spPr>
          <a:xfrm>
            <a:off x="-1697" y="1182970"/>
            <a:ext cx="12193697" cy="1233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itle 2">
            <a:extLst>
              <a:ext uri="{FF2B5EF4-FFF2-40B4-BE49-F238E27FC236}">
                <a16:creationId xmlns:a16="http://schemas.microsoft.com/office/drawing/2014/main" id="{01D36611-DF83-42D6-8B63-09597CBFC3BD}"/>
              </a:ext>
            </a:extLst>
          </p:cNvPr>
          <p:cNvSpPr txBox="1">
            <a:spLocks/>
          </p:cNvSpPr>
          <p:nvPr/>
        </p:nvSpPr>
        <p:spPr>
          <a:xfrm>
            <a:off x="-1" y="230996"/>
            <a:ext cx="9735503" cy="646331"/>
          </a:xfrm>
          <a:prstGeom prst="rect">
            <a:avLst/>
          </a:prstGeom>
        </p:spPr>
        <p:txBody>
          <a:bodyPr wrap="square" lIns="182880" bIns="45720" anchor="ctr" anchorCtr="0">
            <a:spAutoFit/>
          </a:bodyPr>
          <a:lstStyle>
            <a:lvl1pPr marL="120650" indent="0" algn="l" defTabSz="457189" rtl="0" eaLnBrk="1" fontAlgn="base" hangingPunct="1">
              <a:spcBef>
                <a:spcPct val="0"/>
              </a:spcBef>
              <a:spcAft>
                <a:spcPct val="0"/>
              </a:spcAft>
              <a:tabLst/>
              <a:defRPr sz="3600" b="0" i="0" kern="1200" cap="all" spc="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120650" marR="0" lvl="0" indent="0" algn="l" defTabSz="457189" rtl="0" eaLnBrk="1" fontAlgn="base" latinLnBrk="0" hangingPunct="1">
              <a:lnSpc>
                <a:spcPct val="100000"/>
              </a:lnSpc>
              <a:spcBef>
                <a:spcPct val="0"/>
              </a:spcBef>
              <a:spcAft>
                <a:spcPct val="0"/>
              </a:spcAft>
              <a:buClrTx/>
              <a:buSzTx/>
              <a:buFontTx/>
              <a:buNone/>
              <a:tabLst/>
              <a:defRPr/>
            </a:pPr>
            <a:r>
              <a:rPr lang="en-US" b="1" dirty="0">
                <a:solidFill>
                  <a:prstClr val="white"/>
                </a:solidFill>
              </a:rPr>
              <a:t>SLS Flight Models</a:t>
            </a:r>
            <a:endParaRPr kumimoji="0" lang="en-US" sz="2000" b="1" i="0" u="none" strike="noStrike" kern="1200" cap="all" spc="20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E1C907E4-BAFE-4FFD-8C3B-74647F5295DC}"/>
              </a:ext>
            </a:extLst>
          </p:cNvPr>
          <p:cNvSpPr txBox="1"/>
          <p:nvPr/>
        </p:nvSpPr>
        <p:spPr>
          <a:xfrm>
            <a:off x="-1697" y="1244267"/>
            <a:ext cx="7712375" cy="6032421"/>
          </a:xfrm>
          <a:prstGeom prst="rect">
            <a:avLst/>
          </a:prstGeom>
          <a:noFill/>
        </p:spPr>
        <p:txBody>
          <a:bodyPr wrap="square" rtlCol="0">
            <a:spAutoFit/>
          </a:bodyPr>
          <a:lstStyle/>
          <a:p>
            <a:pPr lvl="0" algn="ctr" defTabSz="1218731">
              <a:defRPr/>
            </a:pPr>
            <a:r>
              <a:rPr lang="en-US" sz="32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Models predicted SLS flight</a:t>
            </a:r>
          </a:p>
          <a:p>
            <a:pPr lvl="0" algn="ctr" defTabSz="1218731">
              <a:defRPr/>
            </a:pPr>
            <a:r>
              <a:rPr lang="en-US" sz="2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Validated against actual flight </a:t>
            </a:r>
            <a:r>
              <a:rPr lang="en-US" sz="2800" b="1" dirty="0" err="1">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parms</a:t>
            </a:r>
            <a:r>
              <a:rPr lang="en-US" sz="2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a:t>
            </a:r>
          </a:p>
          <a:p>
            <a:pPr marL="914400" lvl="1" indent="-4572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Time of separation events</a:t>
            </a:r>
          </a:p>
          <a:p>
            <a:pPr marL="914400" lvl="1" indent="-4572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Acceleration, Altitude, Velocity</a:t>
            </a:r>
          </a:p>
          <a:p>
            <a:pPr marL="914400" lvl="1" indent="-4572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Body Rates: Pitch, Roll, Yaw</a:t>
            </a:r>
          </a:p>
          <a:p>
            <a:pPr marL="914400" lvl="1" indent="-4572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Propulsion system pressures, thrust vector parameters, electrical power and loads</a:t>
            </a:r>
          </a:p>
          <a:p>
            <a:pPr marL="914400" lvl="1" indent="-4572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Orbital Parameters Near Insertion:</a:t>
            </a:r>
          </a:p>
          <a:p>
            <a:pPr lvl="1" algn="ctr" defTabSz="1218731">
              <a:defRPr/>
            </a:pPr>
            <a:r>
              <a:rPr lang="en-US" sz="24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Periapsis, Apoapsis, RAAN, Inclination Angle, Eccentricity, Period, Semi-Major Axis</a:t>
            </a:r>
          </a:p>
          <a:p>
            <a:pPr lvl="1" algn="ctr" defTabSz="1218731">
              <a:defRPr/>
            </a:pPr>
            <a:endParaRPr lang="en-US" sz="10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marL="800100" lvl="1" indent="-3429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Each separation event  was &lt; 1 s off</a:t>
            </a:r>
          </a:p>
          <a:p>
            <a:pPr marL="800100" lvl="1" indent="-342900" defTabSz="1218731">
              <a:buFont typeface="Arial" panose="020B0604020202020204" pitchFamily="34" charset="0"/>
              <a:buChar char="•"/>
              <a:defRPr/>
            </a:pPr>
            <a:r>
              <a:rPr lang="en-US" sz="24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Target orbital insertion was &lt; 6 km off</a:t>
            </a:r>
          </a:p>
          <a:p>
            <a:pPr lvl="1" algn="ctr" defTabSz="1218731">
              <a:defRPr/>
            </a:pPr>
            <a:r>
              <a:rPr lang="en-US" sz="2400" b="1" dirty="0">
                <a:solidFill>
                  <a:srgbClr val="FFFF0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Insertion velocity was 99.64% accurate … symmetry in </a:t>
            </a:r>
            <a:r>
              <a:rPr lang="en-US" sz="2400" b="1" dirty="0" err="1">
                <a:solidFill>
                  <a:srgbClr val="FFFF0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motio</a:t>
            </a:r>
            <a:r>
              <a:rPr lang="en-US" sz="2400" b="1" dirty="0">
                <a:solidFill>
                  <a:srgbClr val="FFFF0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a:t>
            </a:r>
            <a:r>
              <a:rPr lang="en-US" b="1" dirty="0">
                <a:solidFill>
                  <a:srgbClr val="FFFF00"/>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 John Blevins, SLS Chief Engineer</a:t>
            </a:r>
          </a:p>
          <a:p>
            <a:pPr lvl="1" algn="ctr" defTabSz="1218731">
              <a:defRPr/>
            </a:pPr>
            <a:endParaRPr lang="en-US" sz="2800" b="1" i="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C4DDC7E-3BA2-4222-9F16-ED0F4BA8EE46}"/>
              </a:ext>
            </a:extLst>
          </p:cNvPr>
          <p:cNvPicPr>
            <a:picLocks noChangeAspect="1"/>
          </p:cNvPicPr>
          <p:nvPr/>
        </p:nvPicPr>
        <p:blipFill>
          <a:blip r:embed="rId3"/>
          <a:stretch>
            <a:fillRect/>
          </a:stretch>
        </p:blipFill>
        <p:spPr>
          <a:xfrm>
            <a:off x="7726679" y="1238298"/>
            <a:ext cx="4289113" cy="2739153"/>
          </a:xfrm>
          <a:prstGeom prst="rect">
            <a:avLst/>
          </a:prstGeom>
        </p:spPr>
      </p:pic>
      <p:pic>
        <p:nvPicPr>
          <p:cNvPr id="8" name="Picture 7">
            <a:extLst>
              <a:ext uri="{FF2B5EF4-FFF2-40B4-BE49-F238E27FC236}">
                <a16:creationId xmlns:a16="http://schemas.microsoft.com/office/drawing/2014/main" id="{007CF715-475E-4BF6-B5E3-D73CE6547735}"/>
              </a:ext>
            </a:extLst>
          </p:cNvPr>
          <p:cNvPicPr>
            <a:picLocks noChangeAspect="1"/>
          </p:cNvPicPr>
          <p:nvPr/>
        </p:nvPicPr>
        <p:blipFill>
          <a:blip r:embed="rId4"/>
          <a:stretch>
            <a:fillRect/>
          </a:stretch>
        </p:blipFill>
        <p:spPr>
          <a:xfrm>
            <a:off x="7712375" y="4015976"/>
            <a:ext cx="4323397" cy="2739153"/>
          </a:xfrm>
          <a:prstGeom prst="rect">
            <a:avLst/>
          </a:prstGeom>
        </p:spPr>
      </p:pic>
      <p:cxnSp>
        <p:nvCxnSpPr>
          <p:cNvPr id="3" name="Straight Arrow Connector 2">
            <a:extLst>
              <a:ext uri="{FF2B5EF4-FFF2-40B4-BE49-F238E27FC236}">
                <a16:creationId xmlns:a16="http://schemas.microsoft.com/office/drawing/2014/main" id="{C483FE2F-AEDB-4F98-B9B1-D6555AE8E616}"/>
              </a:ext>
            </a:extLst>
          </p:cNvPr>
          <p:cNvCxnSpPr>
            <a:cxnSpLocks/>
          </p:cNvCxnSpPr>
          <p:nvPr/>
        </p:nvCxnSpPr>
        <p:spPr>
          <a:xfrm>
            <a:off x="5518297" y="2766164"/>
            <a:ext cx="2172812" cy="412971"/>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BBE13DF-AF68-4FCB-9BA8-749F599E4C6D}"/>
              </a:ext>
            </a:extLst>
          </p:cNvPr>
          <p:cNvSpPr txBox="1"/>
          <p:nvPr/>
        </p:nvSpPr>
        <p:spPr>
          <a:xfrm rot="599507">
            <a:off x="5473665" y="2617596"/>
            <a:ext cx="2262076" cy="369332"/>
          </a:xfrm>
          <a:prstGeom prst="rect">
            <a:avLst/>
          </a:prstGeom>
          <a:noFill/>
        </p:spPr>
        <p:txBody>
          <a:bodyPr wrap="square">
            <a:spAutoFit/>
          </a:bodyPr>
          <a:lstStyle/>
          <a:p>
            <a:pPr algn="ctr"/>
            <a:r>
              <a:rPr lang="en-US" sz="1800" b="1"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example results</a:t>
            </a:r>
            <a:endParaRPr lang="en-US" dirty="0"/>
          </a:p>
        </p:txBody>
      </p:sp>
    </p:spTree>
    <p:extLst>
      <p:ext uri="{BB962C8B-B14F-4D97-AF65-F5344CB8AC3E}">
        <p14:creationId xmlns:p14="http://schemas.microsoft.com/office/powerpoint/2010/main" val="141448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57BAD5A2-A7EC-4B37-9D3E-9D0C9154D956}"/>
              </a:ext>
            </a:extLst>
          </p:cNvPr>
          <p:cNvPicPr>
            <a:picLocks noChangeAspect="1"/>
          </p:cNvPicPr>
          <p:nvPr/>
        </p:nvPicPr>
        <p:blipFill>
          <a:blip r:embed="rId3"/>
          <a:stretch>
            <a:fillRect/>
          </a:stretch>
        </p:blipFill>
        <p:spPr>
          <a:xfrm>
            <a:off x="7702152" y="0"/>
            <a:ext cx="4489847" cy="6858000"/>
          </a:xfrm>
          <a:prstGeom prst="rect">
            <a:avLst/>
          </a:prstGeom>
        </p:spPr>
      </p:pic>
      <p:sp>
        <p:nvSpPr>
          <p:cNvPr id="12" name="Rectangle 11">
            <a:extLst>
              <a:ext uri="{FF2B5EF4-FFF2-40B4-BE49-F238E27FC236}">
                <a16:creationId xmlns:a16="http://schemas.microsoft.com/office/drawing/2014/main" id="{BFB74A26-1084-4901-87C4-9ED4948AE9B9}"/>
              </a:ext>
            </a:extLst>
          </p:cNvPr>
          <p:cNvSpPr/>
          <p:nvPr/>
        </p:nvSpPr>
        <p:spPr>
          <a:xfrm>
            <a:off x="589361" y="1205277"/>
            <a:ext cx="6914681" cy="5663089"/>
          </a:xfrm>
          <a:prstGeom prst="rect">
            <a:avLst/>
          </a:prstGeom>
        </p:spPr>
        <p:txBody>
          <a:bodyPr wrap="square">
            <a:spAutoFit/>
          </a:bodyPr>
          <a:lstStyle/>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Green Run test series at Stennis Space Center</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400" b="1" dirty="0">
                <a:solidFill>
                  <a:prstClr val="white"/>
                </a:solidFill>
                <a:latin typeface="Arial" panose="020B0604020202020204" pitchFamily="34" charset="0"/>
                <a:ea typeface="Times New Roman" panose="02020603050405020304" pitchFamily="18" charset="0"/>
                <a:cs typeface="Arial" panose="020B0604020202020204" pitchFamily="34" charset="0"/>
              </a:rPr>
              <a:t>Avionics Systems Integration Lab</a:t>
            </a:r>
          </a:p>
          <a:p>
            <a:pPr marL="515938" marR="0" lvl="1" indent="-228600" algn="l" defTabSz="914400" rtl="0" eaLnBrk="1" fontAlgn="auto" latinLnBrk="0" hangingPunct="1">
              <a:lnSpc>
                <a:spcPct val="100000"/>
              </a:lnSpc>
              <a:spcBef>
                <a:spcPts val="600"/>
              </a:spcBef>
              <a:spcAft>
                <a:spcPts val="0"/>
              </a:spcAft>
              <a:buClrTx/>
              <a:buSzTx/>
              <a:buFont typeface="System Font Regular"/>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&gt; 7 years of simulated flyouts with fault management in a </a:t>
            </a: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HWIL facility</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Integrated Test and Check-Out series</a:t>
            </a:r>
          </a:p>
          <a:p>
            <a:pPr marL="515938" marR="0" lvl="1" indent="-228600" algn="l" defTabSz="914400" rtl="0" eaLnBrk="1" fontAlgn="auto" latinLnBrk="0" hangingPunct="1">
              <a:lnSpc>
                <a:spcPct val="100000"/>
              </a:lnSpc>
              <a:spcBef>
                <a:spcPts val="600"/>
              </a:spcBef>
              <a:spcAft>
                <a:spcPts val="0"/>
              </a:spcAft>
              <a:buClrTx/>
              <a:buSzTx/>
              <a:buFont typeface="System Font Regular"/>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Modal Testing</a:t>
            </a:r>
          </a:p>
          <a:p>
            <a:pPr marL="515938" marR="0" lvl="1" indent="-228600" algn="l" defTabSz="914400" rtl="0" eaLnBrk="1" fontAlgn="auto" latinLnBrk="0" hangingPunct="1">
              <a:lnSpc>
                <a:spcPct val="100000"/>
              </a:lnSpc>
              <a:spcBef>
                <a:spcPts val="600"/>
              </a:spcBef>
              <a:spcAft>
                <a:spcPts val="0"/>
              </a:spcAft>
              <a:buClrTx/>
              <a:buSzTx/>
              <a:buFont typeface="System Font Regular"/>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Interface Verification</a:t>
            </a:r>
          </a:p>
          <a:p>
            <a:pPr marL="515938" marR="0" lvl="1" indent="-228600" algn="l" defTabSz="914400" rtl="0" eaLnBrk="1" fontAlgn="auto" latinLnBrk="0" hangingPunct="1">
              <a:lnSpc>
                <a:spcPct val="100000"/>
              </a:lnSpc>
              <a:spcBef>
                <a:spcPts val="600"/>
              </a:spcBef>
              <a:spcAft>
                <a:spcPts val="0"/>
              </a:spcAft>
              <a:buClrTx/>
              <a:buSzTx/>
              <a:buFont typeface="System Font Regular"/>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Communications End-to-end</a:t>
            </a:r>
          </a:p>
          <a:p>
            <a:pPr marL="515938" marR="0" lvl="1" indent="-228600" algn="l" defTabSz="914400" rtl="0" eaLnBrk="1" fontAlgn="auto" latinLnBrk="0" hangingPunct="1">
              <a:lnSpc>
                <a:spcPct val="100000"/>
              </a:lnSpc>
              <a:spcBef>
                <a:spcPts val="600"/>
              </a:spcBef>
              <a:spcAft>
                <a:spcPts val="0"/>
              </a:spcAft>
              <a:buClrTx/>
              <a:buSzTx/>
              <a:buFont typeface="System Font Regular"/>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Umbilical Release and Retract</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Dynamic Roll-out Test</a:t>
            </a: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Wet Dress Rehearsal</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a:p>
            <a:pPr marL="17621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Cryo-Demo Test</a:t>
            </a:r>
          </a:p>
        </p:txBody>
      </p:sp>
      <p:sp>
        <p:nvSpPr>
          <p:cNvPr id="13" name="Rectangle 12">
            <a:extLst>
              <a:ext uri="{FF2B5EF4-FFF2-40B4-BE49-F238E27FC236}">
                <a16:creationId xmlns:a16="http://schemas.microsoft.com/office/drawing/2014/main" id="{BBF6F634-5B78-4238-93FF-0FC664DCCC3F}"/>
              </a:ext>
            </a:extLst>
          </p:cNvPr>
          <p:cNvSpPr/>
          <p:nvPr/>
        </p:nvSpPr>
        <p:spPr>
          <a:xfrm>
            <a:off x="207132" y="801210"/>
            <a:ext cx="6193669"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a:ea typeface="Calibri" panose="020F0502020204030204" pitchFamily="34" charset="0"/>
                <a:cs typeface="Arial"/>
              </a:rPr>
              <a:t>COMPREHENSIVE TEST PROGRAM</a:t>
            </a:r>
            <a:endParaRPr kumimoji="0" lang="en-US" sz="2400" b="1" i="0" u="none" strike="noStrike" kern="1200" cap="none" spc="0" normalizeH="0" baseline="0" noProof="0" dirty="0">
              <a:ln>
                <a:noFill/>
              </a:ln>
              <a:solidFill>
                <a:prstClr val="white"/>
              </a:solidFill>
              <a:effectLst/>
              <a:uLnTx/>
              <a:uFillTx/>
              <a:latin typeface="Arial"/>
              <a:ea typeface="+mn-ea"/>
              <a:cs typeface="Arial"/>
            </a:endParaRPr>
          </a:p>
        </p:txBody>
      </p:sp>
      <p:sp>
        <p:nvSpPr>
          <p:cNvPr id="4" name="Title 3">
            <a:extLst>
              <a:ext uri="{FF2B5EF4-FFF2-40B4-BE49-F238E27FC236}">
                <a16:creationId xmlns:a16="http://schemas.microsoft.com/office/drawing/2014/main" id="{3027F4D9-7E37-D7FA-B457-60A7811D1C48}"/>
              </a:ext>
            </a:extLst>
          </p:cNvPr>
          <p:cNvSpPr>
            <a:spLocks noGrp="1"/>
          </p:cNvSpPr>
          <p:nvPr>
            <p:ph type="title"/>
          </p:nvPr>
        </p:nvSpPr>
        <p:spPr>
          <a:xfrm>
            <a:off x="0" y="152563"/>
            <a:ext cx="11269980" cy="743643"/>
          </a:xfrm>
        </p:spPr>
        <p:txBody>
          <a:bodyPr/>
          <a:lstStyle/>
          <a:p>
            <a:r>
              <a:rPr lang="en-US" altLang="x-none" noProof="0" dirty="0"/>
              <a:t>TESTED BEFORE FLIGHT</a:t>
            </a:r>
            <a:endParaRPr lang="en-US" dirty="0"/>
          </a:p>
        </p:txBody>
      </p:sp>
      <p:sp>
        <p:nvSpPr>
          <p:cNvPr id="2" name="Slide Number Placeholder 1">
            <a:extLst>
              <a:ext uri="{FF2B5EF4-FFF2-40B4-BE49-F238E27FC236}">
                <a16:creationId xmlns:a16="http://schemas.microsoft.com/office/drawing/2014/main" id="{A275B75A-D11D-0946-D161-ADBC92E92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SLS-4521</a:t>
            </a:r>
            <a:endParaRPr kumimoji="0" lang="en-US" sz="600" b="0" i="0" u="none" strike="noStrike" kern="1200" cap="none" spc="0" normalizeH="0" baseline="0" noProof="0" dirty="0">
              <a:ln>
                <a:noFill/>
              </a:ln>
              <a:solidFill>
                <a:prstClr val="black">
                  <a:tint val="75000"/>
                </a:prstClr>
              </a:solidFill>
              <a:effectLst/>
              <a:uLnTx/>
              <a:uFillTx/>
              <a:latin typeface="Arial" charset="0"/>
              <a:cs typeface="Arial" charset="0"/>
            </a:endParaRPr>
          </a:p>
        </p:txBody>
      </p:sp>
    </p:spTree>
    <p:extLst>
      <p:ext uri="{BB962C8B-B14F-4D97-AF65-F5344CB8AC3E}">
        <p14:creationId xmlns:p14="http://schemas.microsoft.com/office/powerpoint/2010/main" val="2815050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B4A7C323EAA94EBE568D0D57521C73" ma:contentTypeVersion="4" ma:contentTypeDescription="Create a new document." ma:contentTypeScope="" ma:versionID="df150d8cceac5446a7849571a611f299">
  <xsd:schema xmlns:xsd="http://www.w3.org/2001/XMLSchema" xmlns:xs="http://www.w3.org/2001/XMLSchema" xmlns:p="http://schemas.microsoft.com/office/2006/metadata/properties" xmlns:ns2="5ef3021d-44db-463a-9e37-6ce8568d3fb8" targetNamespace="http://schemas.microsoft.com/office/2006/metadata/properties" ma:root="true" ma:fieldsID="facfeef05d8ca449b285c4ea30651491" ns2:_="">
    <xsd:import namespace="5ef3021d-44db-463a-9e37-6ce8568d3fb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021d-44db-463a-9e37-6ce8568d3f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957036-0C41-48FD-9135-B75E05B1FC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021d-44db-463a-9e37-6ce8568d3f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D6E4BA-FD53-4C1E-A6D4-9521BB551910}">
  <ds:schemaRefs>
    <ds:schemaRef ds:uri="http://schemas.microsoft.com/sharepoint/v3/contenttype/forms"/>
  </ds:schemaRefs>
</ds:datastoreItem>
</file>

<file path=customXml/itemProps3.xml><?xml version="1.0" encoding="utf-8"?>
<ds:datastoreItem xmlns:ds="http://schemas.openxmlformats.org/officeDocument/2006/customXml" ds:itemID="{AD259B09-9389-407C-AECF-BA1AD7913901}">
  <ds:schemaRefs>
    <ds:schemaRef ds:uri="http://purl.org/dc/terms/"/>
    <ds:schemaRef ds:uri="http://schemas.microsoft.com/office/2006/metadata/properties"/>
    <ds:schemaRef ds:uri="http://schemas.microsoft.com/office/2006/documentManagement/types"/>
    <ds:schemaRef ds:uri="5ef3021d-44db-463a-9e37-6ce8568d3fb8"/>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30406</TotalTime>
  <Words>2676</Words>
  <Application>Microsoft Office PowerPoint</Application>
  <PresentationFormat>Widescreen</PresentationFormat>
  <Paragraphs>205</Paragraphs>
  <Slides>13</Slides>
  <Notes>13</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13</vt:i4>
      </vt:variant>
    </vt:vector>
  </HeadingPairs>
  <TitlesOfParts>
    <vt:vector size="26" baseType="lpstr">
      <vt:lpstr>55 Helvetica Roman</vt:lpstr>
      <vt:lpstr>Albert Sans</vt:lpstr>
      <vt:lpstr>Arial</vt:lpstr>
      <vt:lpstr>Calibri</vt:lpstr>
      <vt:lpstr>Century Gothic</vt:lpstr>
      <vt:lpstr>Century Gothic Bold</vt:lpstr>
      <vt:lpstr>DIN W01 Regular</vt:lpstr>
      <vt:lpstr>Helvetica Neue</vt:lpstr>
      <vt:lpstr>KBbubblegum</vt:lpstr>
      <vt:lpstr>Metropolis</vt:lpstr>
      <vt:lpstr>Roboto</vt:lpstr>
      <vt:lpstr>System Font Regular</vt:lpstr>
      <vt:lpstr>3_Default Theme</vt:lpstr>
      <vt:lpstr>PowerPoint Presentation</vt:lpstr>
      <vt:lpstr>PowerPoint Presentation</vt:lpstr>
      <vt:lpstr>PowerPoint Presentation</vt:lpstr>
      <vt:lpstr>SLS: CORE STAGE</vt:lpstr>
      <vt:lpstr>SLS: INITIAL UPPER STAGE</vt:lpstr>
      <vt:lpstr>THE PAYLOADS</vt:lpstr>
      <vt:lpstr>SLS: IMPROVED UPPER STAGE</vt:lpstr>
      <vt:lpstr>GATEWAY FOR LUNAR MISSIONS AND BEYOND</vt:lpstr>
      <vt:lpstr>CAPSTONE</vt:lpstr>
      <vt:lpstr>PowerPoint Presentation</vt:lpstr>
      <vt:lpstr>PowerPoint Presentation</vt:lpstr>
      <vt:lpstr>PowerPoint Presentation</vt:lpstr>
      <vt:lpstr>TESTED BEFORE FLIGHT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Sheppard, Whitney D. (MSFC-CS30)[LSINC Corporation]</dc:creator>
  <cp:lastModifiedBy>Atkins, Tim (MSFC-ES12)[ESSCA]</cp:lastModifiedBy>
  <cp:revision>288</cp:revision>
  <dcterms:created xsi:type="dcterms:W3CDTF">2021-11-19T19:49:47Z</dcterms:created>
  <dcterms:modified xsi:type="dcterms:W3CDTF">2023-07-20T19:41:40Z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78ca4e68-6f6a-4442-947d-4ef2db76a699</vt:lpwstr>
  </property>
  <property fmtid="{D5CDD505-2E9C-101B-9397-08002B2CF9AE}" pid="3" name="ContentTypeId">
    <vt:lpwstr>0x0101009BD9840E2DB5BA45BBF45D8F1260F868</vt:lpwstr>
  </property>
</Properties>
</file>