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9"/>
  </p:notesMasterIdLst>
  <p:handoutMasterIdLst>
    <p:handoutMasterId r:id="rId30"/>
  </p:handoutMasterIdLst>
  <p:sldIdLst>
    <p:sldId id="258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5" r:id="rId19"/>
    <p:sldId id="286" r:id="rId20"/>
    <p:sldId id="274" r:id="rId21"/>
    <p:sldId id="275" r:id="rId22"/>
    <p:sldId id="276" r:id="rId23"/>
    <p:sldId id="284" r:id="rId24"/>
    <p:sldId id="278" r:id="rId25"/>
    <p:sldId id="280" r:id="rId26"/>
    <p:sldId id="281" r:id="rId27"/>
    <p:sldId id="262" r:id="rId28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FC4160-586D-5C42-8441-D860E917A4A0}" v="972" dt="2023-06-01T17:17:55.370"/>
    <p1510:client id="{E44FA51D-A2BD-894E-B8E7-D42DACEC94A9}" v="13" dt="2023-06-02T01:07:17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75"/>
    <p:restoredTop sz="96671"/>
  </p:normalViewPr>
  <p:slideViewPr>
    <p:cSldViewPr snapToGrid="0">
      <p:cViewPr varScale="1">
        <p:scale>
          <a:sx n="63" d="100"/>
          <a:sy n="63" d="100"/>
        </p:scale>
        <p:origin x="14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customXml" Target="../customXml/item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66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195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</a:t>
            </a:r>
            <a:br>
              <a:rPr lang="en-US" dirty="0"/>
            </a:br>
            <a:r>
              <a:rPr lang="en-US" dirty="0"/>
              <a:t>- Anomaly Detection: cost consumption suddenly increased beyond normal levels</a:t>
            </a:r>
          </a:p>
          <a:p>
            <a:r>
              <a:rPr lang="en-US" dirty="0"/>
              <a:t>	- Outlier Detection: average ingest rates are in normal levels, but [</a:t>
            </a:r>
            <a:r>
              <a:rPr lang="en-US" dirty="0" err="1"/>
              <a:t>xyz</a:t>
            </a:r>
            <a:r>
              <a:rPr lang="en-US" dirty="0"/>
              <a:t>] data product is 5x slower than the average</a:t>
            </a:r>
          </a:p>
          <a:p>
            <a:r>
              <a:rPr lang="en-US" dirty="0"/>
              <a:t>	- Regression Analysis: storage consumption increasing linearly/exponentially – expected to reach capacity by [x] date</a:t>
            </a:r>
          </a:p>
        </p:txBody>
      </p:sp>
    </p:spTree>
    <p:extLst>
      <p:ext uri="{BB962C8B-B14F-4D97-AF65-F5344CB8AC3E}">
        <p14:creationId xmlns:p14="http://schemas.microsoft.com/office/powerpoint/2010/main" val="823309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704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853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trics.earthdata.nasa.gov/s/metrics-global/app/dashboards#/view/4bb35880-bebb-11ed-b779-234bc0465286?_g=(filters:!(),refreshInterval:(pause:!t,value:0),time:(from:'2023-04-02T00:00:00.000Z',to:'2023-04-02T10:00:00.000Z'))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.earthdata.nasa.gov/pages/viewpage.action?pageId=296453315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metrics.earthdata.nasa.gov/s/metrics-global/app/dashboards#/view/4bb35880-bebb-11ed-b779-234bc0465286?_g=(filters:!(),refreshInterval:(pause:!t,value:0),time:(from:'2023-04-02T00:00:00.000Z',to:'2023-04-02T10:00:00.000Z'))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AIOps for Large-Scale </a:t>
            </a:r>
            <a:b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IT Systems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560863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Summer ESIP 2023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174100" y="3998950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Ben Williams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EED-3 Platform Train Product Manager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 err="1"/>
              <a:t>ben.williams@wit-office.net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457201" y="1284270"/>
            <a:ext cx="4762328" cy="4742516"/>
          </a:xfrm>
        </p:spPr>
        <p:txBody>
          <a:bodyPr>
            <a:normAutofit fontScale="85000" lnSpcReduction="20000"/>
          </a:bodyPr>
          <a:lstStyle/>
          <a:p>
            <a:pPr marL="25400" indent="0">
              <a:buNone/>
            </a:pPr>
            <a:r>
              <a:rPr lang="en-US" dirty="0"/>
              <a:t>AIOps: </a:t>
            </a:r>
          </a:p>
          <a:p>
            <a:pPr marL="508000" lvl="1" indent="0">
              <a:buNone/>
            </a:pPr>
            <a:r>
              <a:rPr lang="en-US" dirty="0"/>
              <a:t>Artificial Intelligence for Information Technology (IT) Operations</a:t>
            </a:r>
          </a:p>
          <a:p>
            <a:pPr marL="508000" lvl="1" indent="0">
              <a:buNone/>
            </a:pPr>
            <a:endParaRPr lang="en-US" dirty="0"/>
          </a:p>
          <a:p>
            <a:pPr marL="508000" lvl="1" indent="0">
              <a:buNone/>
            </a:pPr>
            <a:endParaRPr lang="en-US" dirty="0"/>
          </a:p>
          <a:p>
            <a:pPr marL="508000" lvl="1" indent="0">
              <a:buNone/>
            </a:pPr>
            <a:endParaRPr lang="en-US" dirty="0"/>
          </a:p>
          <a:p>
            <a:pPr marL="50800" indent="0">
              <a:buNone/>
            </a:pPr>
            <a:r>
              <a:rPr lang="en-US" dirty="0"/>
              <a:t>The application of artificial intelligence and machine learning (AI/ML) techniques to improve operations outcomes for IT systems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AIOps ? 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01582E-3E1F-4B85-1567-CE2C1BD0BDC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599" cy="47425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Earth Science IT systems have increasing:</a:t>
            </a:r>
          </a:p>
          <a:p>
            <a:pPr lvl="1"/>
            <a:r>
              <a:rPr lang="en-US" dirty="0"/>
              <a:t>Scale</a:t>
            </a:r>
          </a:p>
          <a:p>
            <a:pPr lvl="1"/>
            <a:r>
              <a:rPr lang="en-US" dirty="0"/>
              <a:t>Complexity</a:t>
            </a:r>
          </a:p>
          <a:p>
            <a:pPr lvl="1"/>
            <a:r>
              <a:rPr lang="en-US" dirty="0"/>
              <a:t>Diversity</a:t>
            </a:r>
          </a:p>
          <a:p>
            <a:pPr lvl="1"/>
            <a:r>
              <a:rPr lang="en-US" dirty="0"/>
              <a:t>Inter-Dependence</a:t>
            </a:r>
          </a:p>
          <a:p>
            <a:endParaRPr lang="en-US" dirty="0"/>
          </a:p>
          <a:p>
            <a:r>
              <a:rPr lang="en-US" dirty="0"/>
              <a:t>Operations Teams and System Administrators face an increasing challenge keeping systems online, performant, cost efficient, and secure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1ACE1C-5ED4-08ED-CF23-434B5545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2730146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ircle, screenshot, font&#10;&#10;Description automatically generated">
            <a:extLst>
              <a:ext uri="{FF2B5EF4-FFF2-40B4-BE49-F238E27FC236}">
                <a16:creationId xmlns:a16="http://schemas.microsoft.com/office/drawing/2014/main" id="{5E29A8FE-C79C-3157-BA20-2C7265A56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820" y="1669545"/>
            <a:ext cx="4150560" cy="3166154"/>
          </a:xfrm>
          <a:prstGeom prst="rect">
            <a:avLst/>
          </a:prstGeom>
        </p:spPr>
      </p:pic>
      <p:pic>
        <p:nvPicPr>
          <p:cNvPr id="10" name="Picture 9" descr="A picture containing text, circle, screenshot, font&#10;&#10;Description automatically generated">
            <a:extLst>
              <a:ext uri="{FF2B5EF4-FFF2-40B4-BE49-F238E27FC236}">
                <a16:creationId xmlns:a16="http://schemas.microsoft.com/office/drawing/2014/main" id="{27E501B1-C87E-1234-EA85-AB7DED589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00" y="1719810"/>
            <a:ext cx="4150560" cy="307065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F5E1B9F0-1F49-313D-A16A-C232DB79A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Earthdata Cloud: Key Systems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2B0C02-A9D3-9E92-46C6-B5666D7F55A7}"/>
              </a:ext>
            </a:extLst>
          </p:cNvPr>
          <p:cNvSpPr txBox="1"/>
          <p:nvPr/>
        </p:nvSpPr>
        <p:spPr>
          <a:xfrm>
            <a:off x="1021573" y="1289289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Mission Data Ingest*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7FC267-F6E8-E4D6-6F05-46CDE8D3B0C4}"/>
              </a:ext>
            </a:extLst>
          </p:cNvPr>
          <p:cNvSpPr txBox="1"/>
          <p:nvPr/>
        </p:nvSpPr>
        <p:spPr>
          <a:xfrm>
            <a:off x="5195947" y="1289290"/>
            <a:ext cx="3121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Mission Data Distribution*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6BA970-B0DA-7497-9289-CD21A8A0FE82}"/>
              </a:ext>
            </a:extLst>
          </p:cNvPr>
          <p:cNvSpPr txBox="1"/>
          <p:nvPr/>
        </p:nvSpPr>
        <p:spPr>
          <a:xfrm>
            <a:off x="774176" y="5724639"/>
            <a:ext cx="66287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“Hey, there’s something up with [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ingest</a:t>
            </a:r>
            <a:r>
              <a:rPr lang="en-US" sz="2000" dirty="0"/>
              <a:t> |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distribution </a:t>
            </a:r>
            <a:r>
              <a:rPr lang="en-US" sz="2000" dirty="0"/>
              <a:t>] !?”</a:t>
            </a:r>
          </a:p>
        </p:txBody>
      </p:sp>
      <p:pic>
        <p:nvPicPr>
          <p:cNvPr id="18" name="Graphic 17" descr="Crying face with solid fill with solid fill">
            <a:extLst>
              <a:ext uri="{FF2B5EF4-FFF2-40B4-BE49-F238E27FC236}">
                <a16:creationId xmlns:a16="http://schemas.microsoft.com/office/drawing/2014/main" id="{0CEDB4BC-9E3B-88FB-DF83-4A83CAB4B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02914" y="5467494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86813D0-9F41-D5FD-DE56-5A0EB5385C0C}"/>
              </a:ext>
            </a:extLst>
          </p:cNvPr>
          <p:cNvSpPr txBox="1"/>
          <p:nvPr/>
        </p:nvSpPr>
        <p:spPr>
          <a:xfrm>
            <a:off x="3105900" y="4589111"/>
            <a:ext cx="2932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 woefully 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-comprehensive 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C2FDE5-779A-7AED-FE0F-7F2E2ED3EBF9}"/>
              </a:ext>
            </a:extLst>
          </p:cNvPr>
          <p:cNvSpPr txBox="1"/>
          <p:nvPr/>
        </p:nvSpPr>
        <p:spPr>
          <a:xfrm>
            <a:off x="1090502" y="4885364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15C6C6-C812-AAF1-247A-1C79C06D2591}"/>
              </a:ext>
            </a:extLst>
          </p:cNvPr>
          <p:cNvSpPr txBox="1"/>
          <p:nvPr/>
        </p:nvSpPr>
        <p:spPr>
          <a:xfrm>
            <a:off x="5532695" y="4879266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</p:spTree>
    <p:extLst>
      <p:ext uri="{BB962C8B-B14F-4D97-AF65-F5344CB8AC3E}">
        <p14:creationId xmlns:p14="http://schemas.microsoft.com/office/powerpoint/2010/main" val="1958855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6DAE1A-1C88-30C7-B577-932A8D8B21B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Logs and Metrics Collection</a:t>
            </a:r>
          </a:p>
          <a:p>
            <a:r>
              <a:rPr lang="en-US" dirty="0"/>
              <a:t>Pre-defined Alert Thresholds</a:t>
            </a:r>
          </a:p>
          <a:p>
            <a:r>
              <a:rPr lang="en-US" dirty="0"/>
              <a:t>Basic Operator Dashboards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BCD21-2281-B10E-BAC5-41C0FEF0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Approach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229BA4-0911-7EB9-EBD4-8B1E67378FA8}"/>
              </a:ext>
            </a:extLst>
          </p:cNvPr>
          <p:cNvSpPr txBox="1"/>
          <p:nvPr/>
        </p:nvSpPr>
        <p:spPr>
          <a:xfrm>
            <a:off x="2178556" y="5987814"/>
            <a:ext cx="47868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*Fabricated example – no admins were harmed in the making of this chart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714269-804E-079E-D614-53D9059D787A}"/>
              </a:ext>
            </a:extLst>
          </p:cNvPr>
          <p:cNvGrpSpPr/>
          <p:nvPr/>
        </p:nvGrpSpPr>
        <p:grpSpPr>
          <a:xfrm>
            <a:off x="1968500" y="3193814"/>
            <a:ext cx="5207000" cy="2794000"/>
            <a:chOff x="1968500" y="3193814"/>
            <a:chExt cx="5207000" cy="2794000"/>
          </a:xfrm>
        </p:grpSpPr>
        <p:pic>
          <p:nvPicPr>
            <p:cNvPr id="11" name="Picture 10" descr="A picture containing text, screenshot, line, plot&#10;&#10;Description automatically generated">
              <a:extLst>
                <a:ext uri="{FF2B5EF4-FFF2-40B4-BE49-F238E27FC236}">
                  <a16:creationId xmlns:a16="http://schemas.microsoft.com/office/drawing/2014/main" id="{CFE524E2-ACC1-334B-E05E-6AAD0E687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8500" y="3193814"/>
              <a:ext cx="5207000" cy="27940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E70A0BA-0509-F1E8-BA18-B006D4C345C1}"/>
                </a:ext>
              </a:extLst>
            </p:cNvPr>
            <p:cNvSpPr/>
            <p:nvPr/>
          </p:nvSpPr>
          <p:spPr>
            <a:xfrm>
              <a:off x="6691358" y="3580688"/>
              <a:ext cx="384561" cy="1640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E28628E-AD1B-B810-1BB9-26E0A6F267F2}"/>
              </a:ext>
            </a:extLst>
          </p:cNvPr>
          <p:cNvSpPr txBox="1"/>
          <p:nvPr/>
        </p:nvSpPr>
        <p:spPr>
          <a:xfrm>
            <a:off x="3373595" y="6249424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</p:spTree>
    <p:extLst>
      <p:ext uri="{BB962C8B-B14F-4D97-AF65-F5344CB8AC3E}">
        <p14:creationId xmlns:p14="http://schemas.microsoft.com/office/powerpoint/2010/main" val="2452362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aph with a blue line&#10;&#10;Description automatically generated with low confidence">
            <a:extLst>
              <a:ext uri="{FF2B5EF4-FFF2-40B4-BE49-F238E27FC236}">
                <a16:creationId xmlns:a16="http://schemas.microsoft.com/office/drawing/2014/main" id="{EE6C9189-27ED-FE19-600E-EC8346181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13" y="1244201"/>
            <a:ext cx="5753100" cy="4902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6DAE1A-1C88-30C7-B577-932A8D8B21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4562" y="1487542"/>
            <a:ext cx="2402237" cy="4742516"/>
          </a:xfrm>
        </p:spPr>
        <p:txBody>
          <a:bodyPr>
            <a:normAutofit fontScale="32500" lnSpcReduction="20000"/>
          </a:bodyPr>
          <a:lstStyle/>
          <a:p>
            <a:pPr marL="25400" indent="0">
              <a:buNone/>
            </a:pPr>
            <a:r>
              <a:rPr lang="en-US" sz="3700" b="1" dirty="0"/>
              <a:t>Fabricated Outage Timeline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11:30AM: </a:t>
            </a:r>
            <a:br>
              <a:rPr lang="en-US" dirty="0"/>
            </a:br>
            <a:r>
              <a:rPr lang="en-US" dirty="0"/>
              <a:t>change deployed to production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3:30PM: </a:t>
            </a:r>
            <a:br>
              <a:rPr lang="en-US" dirty="0"/>
            </a:br>
            <a:r>
              <a:rPr lang="en-US" dirty="0"/>
              <a:t>post-deployment system checks all show nominal status</a:t>
            </a:r>
          </a:p>
          <a:p>
            <a:pPr marL="25400" indent="0">
              <a:buNone/>
            </a:pPr>
            <a:endParaRPr lang="en-US" b="1" dirty="0"/>
          </a:p>
          <a:p>
            <a:pPr marL="25400" indent="0">
              <a:buNone/>
            </a:pP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9:00PM: </a:t>
            </a:r>
            <a:br>
              <a:rPr lang="en-US" dirty="0"/>
            </a:br>
            <a:r>
              <a:rPr lang="en-US" b="1" dirty="0"/>
              <a:t>90%</a:t>
            </a:r>
            <a:r>
              <a:rPr lang="en-US" dirty="0"/>
              <a:t> utilization alert triggered. </a:t>
            </a:r>
            <a:br>
              <a:rPr lang="en-US" dirty="0"/>
            </a:br>
            <a:r>
              <a:rPr lang="en-US" dirty="0"/>
              <a:t>On-call admin notified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b="1" dirty="0">
                <a:solidFill>
                  <a:srgbClr val="FF0000"/>
                </a:solidFill>
              </a:rPr>
              <a:t>10:00PM: </a:t>
            </a:r>
            <a:br>
              <a:rPr lang="en-US" dirty="0"/>
            </a:br>
            <a:r>
              <a:rPr lang="en-US" dirty="0"/>
              <a:t>system froze due to resource exhaustion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b="1" dirty="0">
                <a:solidFill>
                  <a:srgbClr val="FF0000"/>
                </a:solidFill>
              </a:rPr>
              <a:t>10:30PM: </a:t>
            </a:r>
            <a:br>
              <a:rPr lang="en-US" dirty="0"/>
            </a:br>
            <a:r>
              <a:rPr lang="en-US" dirty="0"/>
              <a:t>on-call admin begins investigation</a:t>
            </a:r>
          </a:p>
          <a:p>
            <a:pPr marL="25400" indent="0">
              <a:buNone/>
            </a:pPr>
            <a:endParaRPr lang="en-US" dirty="0"/>
          </a:p>
          <a:p>
            <a:pPr marL="25400" indent="0">
              <a:buNone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1:00AM: </a:t>
            </a:r>
            <a:br>
              <a:rPr lang="en-US" dirty="0"/>
            </a:br>
            <a:r>
              <a:rPr lang="en-US" dirty="0"/>
              <a:t>Admin repairs resource overrun. </a:t>
            </a:r>
            <a:br>
              <a:rPr lang="en-US" dirty="0"/>
            </a:br>
            <a:r>
              <a:rPr lang="en-US" dirty="0"/>
              <a:t>System resumes normal operation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BCD21-2281-B10E-BAC5-41C0FEF0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Approach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D275E-15B8-6EA4-C3A5-A23D3368CC36}"/>
              </a:ext>
            </a:extLst>
          </p:cNvPr>
          <p:cNvSpPr txBox="1"/>
          <p:nvPr/>
        </p:nvSpPr>
        <p:spPr>
          <a:xfrm>
            <a:off x="903819" y="6109091"/>
            <a:ext cx="47868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*Fabricated example – no admins were harmed in the making of this chart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D46CCC4-1793-55B0-D554-D9626B70E8E8}"/>
              </a:ext>
            </a:extLst>
          </p:cNvPr>
          <p:cNvSpPr/>
          <p:nvPr/>
        </p:nvSpPr>
        <p:spPr>
          <a:xfrm>
            <a:off x="5142853" y="2019944"/>
            <a:ext cx="147234" cy="1472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0D5048-A082-BDCD-6F05-A73DDE707A52}"/>
              </a:ext>
            </a:extLst>
          </p:cNvPr>
          <p:cNvSpPr/>
          <p:nvPr/>
        </p:nvSpPr>
        <p:spPr>
          <a:xfrm>
            <a:off x="4073470" y="3621684"/>
            <a:ext cx="147234" cy="14723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84A76-20D9-7207-4606-A3894E57BCE5}"/>
              </a:ext>
            </a:extLst>
          </p:cNvPr>
          <p:cNvSpPr/>
          <p:nvPr/>
        </p:nvSpPr>
        <p:spPr>
          <a:xfrm>
            <a:off x="3381212" y="4706317"/>
            <a:ext cx="147234" cy="14723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FD640E-F352-19DB-5849-8415DF99A64B}"/>
              </a:ext>
            </a:extLst>
          </p:cNvPr>
          <p:cNvCxnSpPr/>
          <p:nvPr/>
        </p:nvCxnSpPr>
        <p:spPr>
          <a:xfrm>
            <a:off x="1254069" y="2417735"/>
            <a:ext cx="4548753" cy="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D596B9AB-125B-F4C7-D2EB-535C821FB28F}"/>
              </a:ext>
            </a:extLst>
          </p:cNvPr>
          <p:cNvSpPr/>
          <p:nvPr/>
        </p:nvSpPr>
        <p:spPr>
          <a:xfrm>
            <a:off x="4881965" y="2347992"/>
            <a:ext cx="147234" cy="1472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CAD43-4451-432C-B5FE-765494E802FA}"/>
              </a:ext>
            </a:extLst>
          </p:cNvPr>
          <p:cNvSpPr txBox="1"/>
          <p:nvPr/>
        </p:nvSpPr>
        <p:spPr>
          <a:xfrm>
            <a:off x="2256424" y="6305468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</p:spTree>
    <p:extLst>
      <p:ext uri="{BB962C8B-B14F-4D97-AF65-F5344CB8AC3E}">
        <p14:creationId xmlns:p14="http://schemas.microsoft.com/office/powerpoint/2010/main" val="313883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graph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CD4CD529-13F1-B06B-AC2D-DB343CBAE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64" y="1222389"/>
            <a:ext cx="5753100" cy="4902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C6DAE1A-1C88-30C7-B577-932A8D8B21B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4562" y="1487542"/>
            <a:ext cx="2402237" cy="4742516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lang="en-US" sz="1200" b="1" dirty="0"/>
              <a:t>Fabricated Outage Timeline</a:t>
            </a:r>
          </a:p>
          <a:p>
            <a:pPr marL="25400" indent="0">
              <a:buNone/>
            </a:pPr>
            <a:endParaRPr lang="en-US" sz="1000" dirty="0"/>
          </a:p>
          <a:p>
            <a:pPr marL="25400" indent="0">
              <a:buNone/>
            </a:pPr>
            <a:r>
              <a:rPr lang="en-US" sz="1000" b="1" dirty="0">
                <a:solidFill>
                  <a:schemeClr val="accent3">
                    <a:lumMod val="75000"/>
                  </a:schemeClr>
                </a:solidFill>
              </a:rPr>
              <a:t>11:30AM: </a:t>
            </a:r>
            <a:br>
              <a:rPr lang="en-US" sz="1000" dirty="0"/>
            </a:br>
            <a:r>
              <a:rPr lang="en-US" sz="1000" dirty="0"/>
              <a:t>change deployed to production</a:t>
            </a:r>
          </a:p>
          <a:p>
            <a:pPr marL="25400" indent="0">
              <a:buNone/>
            </a:pPr>
            <a:endParaRPr lang="en-US" sz="1000" dirty="0"/>
          </a:p>
          <a:p>
            <a:pPr marL="25400" indent="0">
              <a:buNone/>
            </a:pPr>
            <a:r>
              <a:rPr lang="en-US" sz="1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2:30PM: </a:t>
            </a:r>
            <a:br>
              <a:rPr lang="en-US" sz="1000" dirty="0"/>
            </a:br>
            <a:r>
              <a:rPr lang="en-US" sz="1000" dirty="0"/>
              <a:t>AIOps system anomaly detection identifies unusual resource utilization spike</a:t>
            </a:r>
          </a:p>
          <a:p>
            <a:pPr marL="25400" indent="0">
              <a:buNone/>
            </a:pPr>
            <a:endParaRPr lang="en-US" sz="1000" b="1" dirty="0"/>
          </a:p>
          <a:p>
            <a:pPr marL="25400" indent="0">
              <a:buNone/>
            </a:pPr>
            <a:r>
              <a:rPr lang="en-US" sz="10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3:15PM:</a:t>
            </a:r>
            <a:br>
              <a:rPr lang="en-US" sz="1000" dirty="0"/>
            </a:br>
            <a:r>
              <a:rPr lang="en-US" sz="1000" dirty="0"/>
              <a:t>Admin repairs resource overrun </a:t>
            </a:r>
          </a:p>
          <a:p>
            <a:pPr marL="25400" indent="0">
              <a:buNone/>
            </a:pPr>
            <a:endParaRPr lang="en-US" sz="1000" dirty="0"/>
          </a:p>
          <a:p>
            <a:pPr marL="25400" indent="0">
              <a:buNone/>
            </a:pPr>
            <a:r>
              <a:rPr lang="en-US" sz="1000" b="1" dirty="0">
                <a:solidFill>
                  <a:schemeClr val="accent3">
                    <a:lumMod val="75000"/>
                  </a:schemeClr>
                </a:solidFill>
              </a:rPr>
              <a:t>5:00PM</a:t>
            </a:r>
            <a:br>
              <a:rPr lang="en-US" sz="1000" dirty="0"/>
            </a:br>
            <a:r>
              <a:rPr lang="en-US" sz="1000" dirty="0"/>
              <a:t>Admin leaves work for the day</a:t>
            </a:r>
          </a:p>
          <a:p>
            <a:pPr marL="25400" indent="0">
              <a:buNone/>
            </a:pPr>
            <a:endParaRPr lang="en-US" sz="1000" dirty="0"/>
          </a:p>
          <a:p>
            <a:pPr marL="25400" indent="0">
              <a:buNone/>
            </a:pPr>
            <a:r>
              <a:rPr lang="en-US" sz="1000" b="1" dirty="0">
                <a:solidFill>
                  <a:schemeClr val="accent3">
                    <a:lumMod val="75000"/>
                  </a:schemeClr>
                </a:solidFill>
              </a:rPr>
              <a:t>10:30PM</a:t>
            </a:r>
            <a:br>
              <a:rPr lang="en-US" sz="1000" dirty="0"/>
            </a:br>
            <a:r>
              <a:rPr lang="en-US" sz="1000" dirty="0"/>
              <a:t>Admin goes to sleep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58BCD21-2281-B10E-BAC5-41C0FEF0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 Enabled Approach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CD275E-15B8-6EA4-C3A5-A23D3368CC36}"/>
              </a:ext>
            </a:extLst>
          </p:cNvPr>
          <p:cNvSpPr txBox="1"/>
          <p:nvPr/>
        </p:nvSpPr>
        <p:spPr>
          <a:xfrm>
            <a:off x="903819" y="6109091"/>
            <a:ext cx="47868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*Fabricated example – no admins were harmed in the making of this chart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384A76-20D9-7207-4606-A3894E57BCE5}"/>
              </a:ext>
            </a:extLst>
          </p:cNvPr>
          <p:cNvSpPr/>
          <p:nvPr/>
        </p:nvSpPr>
        <p:spPr>
          <a:xfrm>
            <a:off x="3381212" y="4706317"/>
            <a:ext cx="147234" cy="14723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FD640E-F352-19DB-5849-8415DF99A64B}"/>
              </a:ext>
            </a:extLst>
          </p:cNvPr>
          <p:cNvCxnSpPr/>
          <p:nvPr/>
        </p:nvCxnSpPr>
        <p:spPr>
          <a:xfrm>
            <a:off x="1254069" y="2417735"/>
            <a:ext cx="4548753" cy="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967F7459-C4FC-F66E-D66E-2E3DE93FFC95}"/>
              </a:ext>
            </a:extLst>
          </p:cNvPr>
          <p:cNvSpPr/>
          <p:nvPr/>
        </p:nvSpPr>
        <p:spPr>
          <a:xfrm>
            <a:off x="3727341" y="4189796"/>
            <a:ext cx="147234" cy="1472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9DABBD-6978-0FDF-4CAA-D28D69F5C4C9}"/>
              </a:ext>
            </a:extLst>
          </p:cNvPr>
          <p:cNvSpPr/>
          <p:nvPr/>
        </p:nvSpPr>
        <p:spPr>
          <a:xfrm>
            <a:off x="3998313" y="3931313"/>
            <a:ext cx="147234" cy="1472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52B3A95-F3C8-86D1-6ADF-108316CD3857}"/>
              </a:ext>
            </a:extLst>
          </p:cNvPr>
          <p:cNvSpPr/>
          <p:nvPr/>
        </p:nvSpPr>
        <p:spPr>
          <a:xfrm>
            <a:off x="4145547" y="4661110"/>
            <a:ext cx="147234" cy="14723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7A030A-D387-360C-A3B1-814E482436B4}"/>
              </a:ext>
            </a:extLst>
          </p:cNvPr>
          <p:cNvSpPr/>
          <p:nvPr/>
        </p:nvSpPr>
        <p:spPr>
          <a:xfrm>
            <a:off x="4498383" y="4646905"/>
            <a:ext cx="147234" cy="14723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53AC2-9B04-E761-8978-1BB65ADAD416}"/>
              </a:ext>
            </a:extLst>
          </p:cNvPr>
          <p:cNvSpPr txBox="1"/>
          <p:nvPr/>
        </p:nvSpPr>
        <p:spPr>
          <a:xfrm>
            <a:off x="2330040" y="6367128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</p:spTree>
    <p:extLst>
      <p:ext uri="{BB962C8B-B14F-4D97-AF65-F5344CB8AC3E}">
        <p14:creationId xmlns:p14="http://schemas.microsoft.com/office/powerpoint/2010/main" val="2929550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C373A4-C8F0-ECD8-B490-D78AA91B9F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Statistical Analysis</a:t>
            </a:r>
          </a:p>
          <a:p>
            <a:endParaRPr lang="en-US" dirty="0"/>
          </a:p>
          <a:p>
            <a:r>
              <a:rPr lang="en-US" dirty="0"/>
              <a:t>Correlation | Clustering</a:t>
            </a:r>
          </a:p>
          <a:p>
            <a:endParaRPr lang="en-US" dirty="0"/>
          </a:p>
          <a:p>
            <a:r>
              <a:rPr lang="en-US" dirty="0"/>
              <a:t>Classification</a:t>
            </a:r>
          </a:p>
          <a:p>
            <a:endParaRPr lang="en-US" dirty="0"/>
          </a:p>
          <a:p>
            <a:r>
              <a:rPr lang="en-US" dirty="0"/>
              <a:t>Natural Language Processing (NLP) &amp;</a:t>
            </a:r>
            <a:br>
              <a:rPr lang="en-US" dirty="0"/>
            </a:br>
            <a:r>
              <a:rPr lang="en-US" dirty="0"/>
              <a:t>Large Language Models (LLM)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53EDA1-DD61-8D33-B22E-4C9F4083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 Categories</a:t>
            </a:r>
          </a:p>
        </p:txBody>
      </p:sp>
    </p:spTree>
    <p:extLst>
      <p:ext uri="{BB962C8B-B14F-4D97-AF65-F5344CB8AC3E}">
        <p14:creationId xmlns:p14="http://schemas.microsoft.com/office/powerpoint/2010/main" val="48111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93793C-579D-6E1D-5A17-201E558E0B4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Anomaly Detection</a:t>
            </a:r>
          </a:p>
          <a:p>
            <a:pPr marL="25400" indent="0">
              <a:buNone/>
            </a:pPr>
            <a:r>
              <a:rPr lang="en-US" dirty="0"/>
              <a:t>		+</a:t>
            </a:r>
          </a:p>
          <a:p>
            <a:r>
              <a:rPr lang="en-US" dirty="0"/>
              <a:t>Outlier Detection</a:t>
            </a:r>
          </a:p>
          <a:p>
            <a:endParaRPr lang="en-US" dirty="0"/>
          </a:p>
          <a:p>
            <a:pPr marL="25400" indent="0">
              <a:buNone/>
            </a:pPr>
            <a:endParaRPr lang="en-US" sz="1600" dirty="0"/>
          </a:p>
          <a:p>
            <a:r>
              <a:rPr lang="en-US" dirty="0"/>
              <a:t>Regression Analysis</a:t>
            </a:r>
          </a:p>
          <a:p>
            <a:pPr marL="25400" indent="0">
              <a:buNone/>
            </a:pPr>
            <a:r>
              <a:rPr lang="en-US" dirty="0"/>
              <a:t>		+</a:t>
            </a:r>
          </a:p>
          <a:p>
            <a:r>
              <a:rPr lang="en-US" dirty="0"/>
              <a:t>Trends, Forecasts, Predictions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A8BE12-5DA9-8A66-9F64-91BCB816D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AIOps: Statistical Analytics</a:t>
            </a:r>
          </a:p>
        </p:txBody>
      </p:sp>
    </p:spTree>
    <p:extLst>
      <p:ext uri="{BB962C8B-B14F-4D97-AF65-F5344CB8AC3E}">
        <p14:creationId xmlns:p14="http://schemas.microsoft.com/office/powerpoint/2010/main" val="807988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A38E72-6467-7355-A1DD-F9355588F0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Correlation help teams accelerate </a:t>
            </a:r>
            <a:br>
              <a:rPr lang="en-US" dirty="0"/>
            </a:br>
            <a:r>
              <a:rPr lang="en-US" dirty="0"/>
              <a:t>root-cause analysis</a:t>
            </a:r>
          </a:p>
          <a:p>
            <a:pPr lvl="1"/>
            <a:r>
              <a:rPr lang="en-US" dirty="0"/>
              <a:t>especially for inter-connected systems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1E6BEF-1008-CBA7-9F97-3EFD8713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AIOps: Correlation | Clustering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E8FB22D-2DFB-3E8F-D34A-377E178BAA87}"/>
              </a:ext>
            </a:extLst>
          </p:cNvPr>
          <p:cNvGrpSpPr/>
          <p:nvPr/>
        </p:nvGrpSpPr>
        <p:grpSpPr>
          <a:xfrm>
            <a:off x="294641" y="3146004"/>
            <a:ext cx="4209806" cy="2628266"/>
            <a:chOff x="294641" y="3398520"/>
            <a:chExt cx="4209806" cy="2628266"/>
          </a:xfrm>
        </p:grpSpPr>
        <p:pic>
          <p:nvPicPr>
            <p:cNvPr id="6" name="Picture 5" descr="A picture containing text, plot, screenshot, diagram&#10;&#10;Description automatically generated">
              <a:extLst>
                <a:ext uri="{FF2B5EF4-FFF2-40B4-BE49-F238E27FC236}">
                  <a16:creationId xmlns:a16="http://schemas.microsoft.com/office/drawing/2014/main" id="{298464E7-6464-A43A-D5F7-5F6FF06969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71" t="14650" r="4191" b="5961"/>
            <a:stretch/>
          </p:blipFill>
          <p:spPr>
            <a:xfrm>
              <a:off x="294641" y="3398520"/>
              <a:ext cx="4209806" cy="23204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85ECC7-C11E-9CEC-3E0D-71DE8BA635A0}"/>
                </a:ext>
              </a:extLst>
            </p:cNvPr>
            <p:cNvSpPr txBox="1"/>
            <p:nvPr/>
          </p:nvSpPr>
          <p:spPr>
            <a:xfrm>
              <a:off x="804395" y="5719009"/>
              <a:ext cx="31902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Example: Cumulus Ingest Error Rates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A39C413-CA5C-6DAA-D19E-4D5E63909EB4}"/>
              </a:ext>
            </a:extLst>
          </p:cNvPr>
          <p:cNvSpPr txBox="1"/>
          <p:nvPr/>
        </p:nvSpPr>
        <p:spPr>
          <a:xfrm>
            <a:off x="506247" y="5773495"/>
            <a:ext cx="37866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Image Source: NASA / GSFC - ESDIS Cloud Metrics </a:t>
            </a:r>
            <a:r>
              <a:rPr lang="en-US" sz="800" dirty="0">
                <a:hlinkClick r:id="rId4"/>
              </a:rPr>
              <a:t>link</a:t>
            </a:r>
            <a:r>
              <a:rPr lang="en-US" sz="800" dirty="0"/>
              <a:t> (accessed controlled)</a:t>
            </a:r>
          </a:p>
        </p:txBody>
      </p:sp>
    </p:spTree>
    <p:extLst>
      <p:ext uri="{BB962C8B-B14F-4D97-AF65-F5344CB8AC3E}">
        <p14:creationId xmlns:p14="http://schemas.microsoft.com/office/powerpoint/2010/main" val="316032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A38E72-6467-7355-A1DD-F9355588F0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Correlation help teams accelerate </a:t>
            </a:r>
            <a:br>
              <a:rPr lang="en-US" dirty="0"/>
            </a:br>
            <a:r>
              <a:rPr lang="en-US" dirty="0"/>
              <a:t>root-cause analysis</a:t>
            </a:r>
          </a:p>
          <a:p>
            <a:pPr lvl="1"/>
            <a:r>
              <a:rPr lang="en-US" dirty="0"/>
              <a:t>especially for inter-connected systems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1E6BEF-1008-CBA7-9F97-3EFD8713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AIOps: Correlation | Clustering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D64B07-F32A-12C6-0C8F-E88ED3ADAD7F}"/>
              </a:ext>
            </a:extLst>
          </p:cNvPr>
          <p:cNvGrpSpPr/>
          <p:nvPr/>
        </p:nvGrpSpPr>
        <p:grpSpPr>
          <a:xfrm>
            <a:off x="4472097" y="3146004"/>
            <a:ext cx="4310491" cy="2628266"/>
            <a:chOff x="4472097" y="3532084"/>
            <a:chExt cx="4310491" cy="262826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E990FB5-A74E-7CCA-1F9A-3E292F6957DC}"/>
                </a:ext>
              </a:extLst>
            </p:cNvPr>
            <p:cNvGrpSpPr/>
            <p:nvPr/>
          </p:nvGrpSpPr>
          <p:grpSpPr>
            <a:xfrm>
              <a:off x="4994371" y="3532084"/>
              <a:ext cx="3788217" cy="2628266"/>
              <a:chOff x="4994371" y="3398520"/>
              <a:chExt cx="3788217" cy="2628266"/>
            </a:xfrm>
          </p:grpSpPr>
          <p:pic>
            <p:nvPicPr>
              <p:cNvPr id="7" name="Picture 6" descr="A picture containing text, diagram, screenshot, plot&#10;&#10;Description automatically generated">
                <a:extLst>
                  <a:ext uri="{FF2B5EF4-FFF2-40B4-BE49-F238E27FC236}">
                    <a16:creationId xmlns:a16="http://schemas.microsoft.com/office/drawing/2014/main" id="{0D5B0587-9967-81E7-8B79-9EEE87C2AD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2179" t="10849" b="4280"/>
              <a:stretch/>
            </p:blipFill>
            <p:spPr>
              <a:xfrm>
                <a:off x="5090160" y="3398520"/>
                <a:ext cx="3596640" cy="2208993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97CD1A0-C7E3-C7FA-D9D8-1D3DE2CE14AD}"/>
                  </a:ext>
                </a:extLst>
              </p:cNvPr>
              <p:cNvSpPr txBox="1"/>
              <p:nvPr/>
            </p:nvSpPr>
            <p:spPr>
              <a:xfrm>
                <a:off x="4994371" y="5719009"/>
                <a:ext cx="37882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Example: CMR Ingest &amp; Search Performance</a:t>
                </a:r>
              </a:p>
            </p:txBody>
          </p:sp>
        </p:grpSp>
        <p:pic>
          <p:nvPicPr>
            <p:cNvPr id="11" name="Graphic 10" descr="Link with solid fill">
              <a:extLst>
                <a:ext uri="{FF2B5EF4-FFF2-40B4-BE49-F238E27FC236}">
                  <a16:creationId xmlns:a16="http://schemas.microsoft.com/office/drawing/2014/main" id="{E4AF65C0-5B87-66CD-3ECD-DA8875FA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0000">
              <a:off x="4472097" y="4328127"/>
              <a:ext cx="616906" cy="616906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E8FB22D-2DFB-3E8F-D34A-377E178BAA87}"/>
              </a:ext>
            </a:extLst>
          </p:cNvPr>
          <p:cNvGrpSpPr/>
          <p:nvPr/>
        </p:nvGrpSpPr>
        <p:grpSpPr>
          <a:xfrm>
            <a:off x="294641" y="3146004"/>
            <a:ext cx="4209806" cy="2628266"/>
            <a:chOff x="294641" y="3398520"/>
            <a:chExt cx="4209806" cy="2628266"/>
          </a:xfrm>
        </p:grpSpPr>
        <p:pic>
          <p:nvPicPr>
            <p:cNvPr id="6" name="Picture 5" descr="A picture containing text, plot, screenshot, diagram&#10;&#10;Description automatically generated">
              <a:extLst>
                <a:ext uri="{FF2B5EF4-FFF2-40B4-BE49-F238E27FC236}">
                  <a16:creationId xmlns:a16="http://schemas.microsoft.com/office/drawing/2014/main" id="{298464E7-6464-A43A-D5F7-5F6FF06969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571" t="14650" r="4191" b="5961"/>
            <a:stretch/>
          </p:blipFill>
          <p:spPr>
            <a:xfrm>
              <a:off x="294641" y="3398520"/>
              <a:ext cx="4209806" cy="232040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A85ECC7-C11E-9CEC-3E0D-71DE8BA635A0}"/>
                </a:ext>
              </a:extLst>
            </p:cNvPr>
            <p:cNvSpPr txBox="1"/>
            <p:nvPr/>
          </p:nvSpPr>
          <p:spPr>
            <a:xfrm>
              <a:off x="804395" y="5719009"/>
              <a:ext cx="31902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Example: Cumulus Ingest Error Rates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7A39C413-CA5C-6DAA-D19E-4D5E63909EB4}"/>
              </a:ext>
            </a:extLst>
          </p:cNvPr>
          <p:cNvSpPr txBox="1"/>
          <p:nvPr/>
        </p:nvSpPr>
        <p:spPr>
          <a:xfrm>
            <a:off x="506247" y="5773495"/>
            <a:ext cx="378661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Image Source: NASA / GSFC - ESDIS Cloud Metrics </a:t>
            </a:r>
            <a:r>
              <a:rPr lang="en-US" sz="800" dirty="0">
                <a:hlinkClick r:id="rId7"/>
              </a:rPr>
              <a:t>link</a:t>
            </a:r>
            <a:r>
              <a:rPr lang="en-US" sz="800" dirty="0"/>
              <a:t> (accessed controlled)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AC351F-788B-73B3-4D83-5DF480CB2522}"/>
              </a:ext>
            </a:extLst>
          </p:cNvPr>
          <p:cNvSpPr txBox="1"/>
          <p:nvPr/>
        </p:nvSpPr>
        <p:spPr>
          <a:xfrm>
            <a:off x="4724268" y="5774840"/>
            <a:ext cx="4328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Image Source: NASA / GSFC - ESDIS Degraded Service Events </a:t>
            </a:r>
            <a:r>
              <a:rPr lang="en-US" sz="800" dirty="0">
                <a:hlinkClick r:id="rId8"/>
              </a:rPr>
              <a:t>link</a:t>
            </a:r>
            <a:r>
              <a:rPr lang="en-US" sz="800" dirty="0"/>
              <a:t> (accessed controlled)</a:t>
            </a:r>
          </a:p>
        </p:txBody>
      </p:sp>
    </p:spTree>
    <p:extLst>
      <p:ext uri="{BB962C8B-B14F-4D97-AF65-F5344CB8AC3E}">
        <p14:creationId xmlns:p14="http://schemas.microsoft.com/office/powerpoint/2010/main" val="4036163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EF4639-B145-7B8A-AE93-380EBD21A8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Machine Learning to distinguish normal vs. abnormal behavior</a:t>
            </a:r>
          </a:p>
          <a:p>
            <a:pPr lvl="1"/>
            <a:r>
              <a:rPr lang="en-US" dirty="0"/>
              <a:t>think credit card fraud detection and alerts</a:t>
            </a:r>
          </a:p>
          <a:p>
            <a:endParaRPr lang="en-US" dirty="0"/>
          </a:p>
          <a:p>
            <a:r>
              <a:rPr lang="en-US" dirty="0"/>
              <a:t>IT Systems Examples: </a:t>
            </a:r>
          </a:p>
          <a:p>
            <a:pPr lvl="1"/>
            <a:r>
              <a:rPr lang="en-US" dirty="0"/>
              <a:t>Cost / Usage - is a surge in access: </a:t>
            </a:r>
          </a:p>
          <a:p>
            <a:pPr lvl="2"/>
            <a:r>
              <a:rPr lang="en-US" dirty="0"/>
              <a:t>legitimate demand increase</a:t>
            </a:r>
          </a:p>
          <a:p>
            <a:pPr lvl="2"/>
            <a:r>
              <a:rPr lang="en-US" dirty="0"/>
              <a:t>user error / infinite-loop</a:t>
            </a:r>
          </a:p>
          <a:p>
            <a:pPr lvl="2"/>
            <a:r>
              <a:rPr lang="en-US" dirty="0"/>
              <a:t>denial of service attempt</a:t>
            </a:r>
          </a:p>
          <a:p>
            <a:pPr lvl="1"/>
            <a:r>
              <a:rPr lang="en-US" dirty="0"/>
              <a:t>Cyber Security - are an admin’s actions: </a:t>
            </a:r>
          </a:p>
          <a:p>
            <a:pPr lvl="2"/>
            <a:r>
              <a:rPr lang="en-US" dirty="0"/>
              <a:t>legitimate maintenance and sustainment</a:t>
            </a:r>
          </a:p>
          <a:p>
            <a:pPr lvl="2"/>
            <a:r>
              <a:rPr lang="en-US" dirty="0"/>
              <a:t>indicative of an active hacking attempt</a:t>
            </a:r>
          </a:p>
          <a:p>
            <a:endParaRPr lang="en-US" dirty="0"/>
          </a:p>
          <a:p>
            <a:r>
              <a:rPr lang="en-US" dirty="0"/>
              <a:t>Uses supervised machine learning and requires high volumes of well labeled training data</a:t>
            </a:r>
          </a:p>
          <a:p>
            <a:pPr lvl="1"/>
            <a:r>
              <a:rPr lang="en-US" dirty="0"/>
              <a:t>Several commercial observability and cyber security tools have </a:t>
            </a:r>
            <a:br>
              <a:rPr lang="en-US" dirty="0"/>
            </a:br>
            <a:r>
              <a:rPr lang="en-US" dirty="0"/>
              <a:t>pre-trained models to help identify likely malicious use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551ECA-6C4A-0672-B1EA-DFD5089E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AIOps: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861217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ED96E4-FB89-7D35-1F83-42277033A8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Service Desk Automation | Chatbots</a:t>
            </a:r>
          </a:p>
          <a:p>
            <a:endParaRPr lang="en-US" dirty="0"/>
          </a:p>
          <a:p>
            <a:r>
              <a:rPr lang="en-US" dirty="0"/>
              <a:t>Knowledge Base Management</a:t>
            </a:r>
          </a:p>
          <a:p>
            <a:endParaRPr lang="en-US" dirty="0"/>
          </a:p>
          <a:p>
            <a:r>
              <a:rPr lang="en-US" dirty="0"/>
              <a:t>Sentiment Analysis</a:t>
            </a:r>
          </a:p>
          <a:p>
            <a:endParaRPr lang="en-US" dirty="0"/>
          </a:p>
          <a:p>
            <a:r>
              <a:rPr lang="en-US" dirty="0"/>
              <a:t>Workforce Education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E263EB-91CB-387F-B8E6-FF0251EE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AIOps: NLP &amp; LLMs</a:t>
            </a:r>
          </a:p>
        </p:txBody>
      </p:sp>
    </p:spTree>
    <p:extLst>
      <p:ext uri="{BB962C8B-B14F-4D97-AF65-F5344CB8AC3E}">
        <p14:creationId xmlns:p14="http://schemas.microsoft.com/office/powerpoint/2010/main" val="1296698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7E7048-4684-5F97-E341-8B7642F746E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Robust logging from your applications</a:t>
            </a:r>
          </a:p>
          <a:p>
            <a:pPr lvl="1"/>
            <a:r>
              <a:rPr lang="en-US" dirty="0"/>
              <a:t>Not just success / failure events</a:t>
            </a:r>
          </a:p>
          <a:p>
            <a:pPr lvl="1"/>
            <a:r>
              <a:rPr lang="en-US" dirty="0"/>
              <a:t>As much application activity info as practical</a:t>
            </a:r>
          </a:p>
          <a:p>
            <a:endParaRPr lang="en-US" dirty="0"/>
          </a:p>
          <a:p>
            <a:r>
              <a:rPr lang="en-US" dirty="0"/>
              <a:t>Aggregate logs &amp; metrics in analytics systems</a:t>
            </a:r>
          </a:p>
          <a:p>
            <a:pPr lvl="1"/>
            <a:r>
              <a:rPr lang="en-US" dirty="0"/>
              <a:t>Numerous commercial and open-source options: </a:t>
            </a:r>
          </a:p>
          <a:p>
            <a:pPr lvl="2"/>
            <a:r>
              <a:rPr lang="en-US" dirty="0"/>
              <a:t>CloudWatch, Grafana, ElasticSearch, Splunk, New Relic, etc.  </a:t>
            </a:r>
          </a:p>
          <a:p>
            <a:endParaRPr lang="en-US" dirty="0"/>
          </a:p>
          <a:p>
            <a:r>
              <a:rPr lang="en-US" dirty="0"/>
              <a:t>Reduce reliance of pre-defined alert thresholds by augmenting with anomaly detection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353EAD-89F3-95AB-6B59-6C9DDAC9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Start</a:t>
            </a:r>
          </a:p>
        </p:txBody>
      </p:sp>
    </p:spTree>
    <p:extLst>
      <p:ext uri="{BB962C8B-B14F-4D97-AF65-F5344CB8AC3E}">
        <p14:creationId xmlns:p14="http://schemas.microsoft.com/office/powerpoint/2010/main" val="2880813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7E7048-4684-5F97-E341-8B7642F746E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Some words of caution: </a:t>
            </a:r>
          </a:p>
          <a:p>
            <a:pPr lvl="1"/>
            <a:r>
              <a:rPr lang="en-US" dirty="0"/>
              <a:t>Avoid analysis paralysis of seeking normalized data schemas up-front</a:t>
            </a:r>
          </a:p>
          <a:p>
            <a:pPr lvl="2"/>
            <a:r>
              <a:rPr lang="en-US" dirty="0"/>
              <a:t>Data normalization is a good thing, but it isn’t required to get started and to start seeing benefits</a:t>
            </a:r>
          </a:p>
          <a:p>
            <a:pPr lvl="2"/>
            <a:r>
              <a:rPr lang="en-US" dirty="0"/>
              <a:t>Lots of current and emerging observability schemas. Ex: </a:t>
            </a:r>
          </a:p>
          <a:p>
            <a:pPr lvl="3"/>
            <a:r>
              <a:rPr lang="en-US" dirty="0"/>
              <a:t>Elastic Common Schema (ECS)</a:t>
            </a:r>
          </a:p>
          <a:p>
            <a:pPr lvl="3"/>
            <a:r>
              <a:rPr lang="en-US" dirty="0"/>
              <a:t>Splunk Common Information Model (CIM)</a:t>
            </a:r>
          </a:p>
          <a:p>
            <a:pPr lvl="3"/>
            <a:r>
              <a:rPr lang="en-US" dirty="0" err="1"/>
              <a:t>OpenTelemetry</a:t>
            </a:r>
            <a:endParaRPr lang="en-US" dirty="0"/>
          </a:p>
          <a:p>
            <a:pPr lvl="3"/>
            <a:r>
              <a:rPr lang="en-US" dirty="0"/>
              <a:t>Open Cybersecurity Schema Framework (OCSF)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Data transformation is a good and normal part of AIOps</a:t>
            </a:r>
          </a:p>
          <a:p>
            <a:pPr lvl="2"/>
            <a:r>
              <a:rPr lang="en-US" dirty="0"/>
              <a:t>When you start treating raw system logs as ”level-0” data, you open lots of analytic opportunities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353EAD-89F3-95AB-6B59-6C9DDAC91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Start</a:t>
            </a:r>
          </a:p>
        </p:txBody>
      </p:sp>
    </p:spTree>
    <p:extLst>
      <p:ext uri="{BB962C8B-B14F-4D97-AF65-F5344CB8AC3E}">
        <p14:creationId xmlns:p14="http://schemas.microsoft.com/office/powerpoint/2010/main" val="2668924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9E9B8C-1A94-F43E-C089-AF005AA8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Up: Data Lake House</a:t>
            </a:r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A798075-3BC1-9138-848E-BBB8C3FB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28732"/>
            <a:ext cx="7772400" cy="46980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4FA257-7BA1-D99A-F39E-E799C8B8D8B4}"/>
              </a:ext>
            </a:extLst>
          </p:cNvPr>
          <p:cNvSpPr txBox="1"/>
          <p:nvPr/>
        </p:nvSpPr>
        <p:spPr>
          <a:xfrm>
            <a:off x="2717164" y="6070080"/>
            <a:ext cx="3709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ESDIS Data Lake House Architecture - Draft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9A2098-4944-A7CA-29CC-55ABFC598822}"/>
              </a:ext>
            </a:extLst>
          </p:cNvPr>
          <p:cNvSpPr txBox="1"/>
          <p:nvPr/>
        </p:nvSpPr>
        <p:spPr>
          <a:xfrm>
            <a:off x="3373594" y="6352530"/>
            <a:ext cx="23968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/>
              <a:t>Image Source: NASA / GSFC Ben Williams</a:t>
            </a:r>
          </a:p>
        </p:txBody>
      </p:sp>
    </p:spTree>
    <p:extLst>
      <p:ext uri="{BB962C8B-B14F-4D97-AF65-F5344CB8AC3E}">
        <p14:creationId xmlns:p14="http://schemas.microsoft.com/office/powerpoint/2010/main" val="109726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BBCB-07F2-1120-DBFD-5808B90F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Discussion</a:t>
            </a:r>
          </a:p>
        </p:txBody>
      </p:sp>
    </p:spTree>
    <p:extLst>
      <p:ext uri="{BB962C8B-B14F-4D97-AF65-F5344CB8AC3E}">
        <p14:creationId xmlns:p14="http://schemas.microsoft.com/office/powerpoint/2010/main" val="913045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A646B3-DA73-AE12-7FC1-32C0B9FE8C3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What areas do you think AIOps may help your organization? </a:t>
            </a:r>
          </a:p>
          <a:p>
            <a:endParaRPr lang="en-US" dirty="0"/>
          </a:p>
          <a:p>
            <a:r>
              <a:rPr lang="en-US" dirty="0"/>
              <a:t>Does your organization have AIOps success/horror stories? </a:t>
            </a:r>
          </a:p>
          <a:p>
            <a:endParaRPr lang="en-US" dirty="0"/>
          </a:p>
          <a:p>
            <a:r>
              <a:rPr lang="en-US" dirty="0"/>
              <a:t>What are key risks/challenges in adopting AIOps in your organization?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400530-F00B-9489-10C7-3F5A7D803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Starters</a:t>
            </a:r>
          </a:p>
        </p:txBody>
      </p:sp>
    </p:spTree>
    <p:extLst>
      <p:ext uri="{BB962C8B-B14F-4D97-AF65-F5344CB8AC3E}">
        <p14:creationId xmlns:p14="http://schemas.microsoft.com/office/powerpoint/2010/main" val="3003338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6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7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8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F7EC5A3E-D6A7-4267-8550-F843AC74F629}">
  <ds:schemaRefs>
    <ds:schemaRef ds:uri="http://schemas.microsoft.com/office/2006/documentManagement/types"/>
    <ds:schemaRef ds:uri="http://purl.org/dc/dcmitype/"/>
    <ds:schemaRef ds:uri="fe34d738-14f9-41f7-b2e9-b0dcb82b8793"/>
    <ds:schemaRef ds:uri="http://schemas.microsoft.com/sharepoint/v3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terms/"/>
    <ds:schemaRef ds:uri="3ce633a2-3058-4a23-ba20-731e7ccb36da"/>
    <ds:schemaRef ds:uri="http://schemas.microsoft.com/office/2006/metadata/properties"/>
    <ds:schemaRef ds:uri="http://www.w3.org/XML/1998/namespace"/>
  </ds:schemaRefs>
</ds:datastoreItem>
</file>

<file path=customXml/itemProps6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7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8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  <clbl:label id="{7a18110d-ef9b-4274-acef-e62ab0fe28ed}" enabled="0" method="" siteId="{7a18110d-ef9b-4274-acef-e62ab0fe28e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5355</TotalTime>
  <Words>912</Words>
  <Application>Microsoft Office PowerPoint</Application>
  <PresentationFormat>On-screen Show (4:3)</PresentationFormat>
  <Paragraphs>153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Avenir</vt:lpstr>
      <vt:lpstr>Helvetica Neue</vt:lpstr>
      <vt:lpstr>Source Sans Pro</vt:lpstr>
      <vt:lpstr>Verdana</vt:lpstr>
      <vt:lpstr>EOSDIS-EED</vt:lpstr>
      <vt:lpstr>AIOps for Large-Scale  IT Systems</vt:lpstr>
      <vt:lpstr>What is AIOps ? </vt:lpstr>
      <vt:lpstr>Problem Statement</vt:lpstr>
      <vt:lpstr>Earthdata Cloud: Key Systems</vt:lpstr>
      <vt:lpstr>Traditional Approach</vt:lpstr>
      <vt:lpstr>Traditional Approach</vt:lpstr>
      <vt:lpstr>AIOps Enabled Approach</vt:lpstr>
      <vt:lpstr>AIOps Categories</vt:lpstr>
      <vt:lpstr>AIOps: Statistical Analytics</vt:lpstr>
      <vt:lpstr>AIOps: Correlation | Clustering</vt:lpstr>
      <vt:lpstr>AIOps: Correlation | Clustering</vt:lpstr>
      <vt:lpstr>AIOps: Classification</vt:lpstr>
      <vt:lpstr>AIOps: NLP &amp; LLMs</vt:lpstr>
      <vt:lpstr>Where to Start</vt:lpstr>
      <vt:lpstr>Where to Start</vt:lpstr>
      <vt:lpstr>Scaling Up: Data Lake House</vt:lpstr>
      <vt:lpstr>Open Discussion</vt:lpstr>
      <vt:lpstr>Discussion Starters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39</cp:revision>
  <dcterms:modified xsi:type="dcterms:W3CDTF">2023-06-06T21:17:24Z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