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9"/>
  </p:sldMasterIdLst>
  <p:notesMasterIdLst>
    <p:notesMasterId r:id="rId27"/>
  </p:notesMasterIdLst>
  <p:handoutMasterIdLst>
    <p:handoutMasterId r:id="rId28"/>
  </p:handoutMasterIdLst>
  <p:sldIdLst>
    <p:sldId id="258" r:id="rId10"/>
    <p:sldId id="273" r:id="rId11"/>
    <p:sldId id="261" r:id="rId12"/>
    <p:sldId id="266" r:id="rId13"/>
    <p:sldId id="275" r:id="rId14"/>
    <p:sldId id="271" r:id="rId15"/>
    <p:sldId id="270" r:id="rId16"/>
    <p:sldId id="269" r:id="rId17"/>
    <p:sldId id="268" r:id="rId18"/>
    <p:sldId id="267" r:id="rId19"/>
    <p:sldId id="272" r:id="rId20"/>
    <p:sldId id="264" r:id="rId21"/>
    <p:sldId id="276" r:id="rId22"/>
    <p:sldId id="277" r:id="rId23"/>
    <p:sldId id="278" r:id="rId24"/>
    <p:sldId id="279" r:id="rId25"/>
    <p:sldId id="262" r:id="rId26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6C0BC1-6341-D548-9391-396441AC9D1A}" v="121" dt="2023-06-02T20:01:43.7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85"/>
    <p:restoredTop sz="97036"/>
  </p:normalViewPr>
  <p:slideViewPr>
    <p:cSldViewPr snapToGrid="0">
      <p:cViewPr varScale="1">
        <p:scale>
          <a:sx n="86" d="100"/>
          <a:sy n="86" d="100"/>
        </p:scale>
        <p:origin x="141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microsoft.com/office/2015/10/relationships/revisionInfo" Target="revisionInfo.xml"/><Relationship Id="rId7" Type="http://schemas.openxmlformats.org/officeDocument/2006/relationships/customXml" Target="../customXml/item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1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customXml" Target="../customXml/item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6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51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742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8" name="Shape 28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Conf-DDDD-IN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arthdata.nasa.gov/esds/open-science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11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svg"/><Relationship Id="rId18" Type="http://schemas.openxmlformats.org/officeDocument/2006/relationships/image" Target="../media/image22.png"/><Relationship Id="rId3" Type="http://schemas.openxmlformats.org/officeDocument/2006/relationships/image" Target="../media/image5.svg"/><Relationship Id="rId21" Type="http://schemas.openxmlformats.org/officeDocument/2006/relationships/image" Target="../media/image25.svg"/><Relationship Id="rId7" Type="http://schemas.openxmlformats.org/officeDocument/2006/relationships/image" Target="../media/image11.svg"/><Relationship Id="rId12" Type="http://schemas.openxmlformats.org/officeDocument/2006/relationships/image" Target="../media/image18.png"/><Relationship Id="rId17" Type="http://schemas.openxmlformats.org/officeDocument/2006/relationships/image" Target="../media/image13.svg"/><Relationship Id="rId2" Type="http://schemas.openxmlformats.org/officeDocument/2006/relationships/image" Target="../media/image4.png"/><Relationship Id="rId16" Type="http://schemas.openxmlformats.org/officeDocument/2006/relationships/image" Target="../media/image12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9.svg"/><Relationship Id="rId24" Type="http://schemas.openxmlformats.org/officeDocument/2006/relationships/image" Target="../media/image28.svg"/><Relationship Id="rId5" Type="http://schemas.openxmlformats.org/officeDocument/2006/relationships/image" Target="../media/image15.svg"/><Relationship Id="rId15" Type="http://schemas.openxmlformats.org/officeDocument/2006/relationships/image" Target="../media/image21.svg"/><Relationship Id="rId23" Type="http://schemas.openxmlformats.org/officeDocument/2006/relationships/image" Target="../media/image27.svg"/><Relationship Id="rId10" Type="http://schemas.openxmlformats.org/officeDocument/2006/relationships/image" Target="../media/image8.png"/><Relationship Id="rId19" Type="http://schemas.openxmlformats.org/officeDocument/2006/relationships/image" Target="../media/image23.svg"/><Relationship Id="rId4" Type="http://schemas.openxmlformats.org/officeDocument/2006/relationships/image" Target="../media/image14.png"/><Relationship Id="rId9" Type="http://schemas.openxmlformats.org/officeDocument/2006/relationships/image" Target="../media/image17.svg"/><Relationship Id="rId14" Type="http://schemas.openxmlformats.org/officeDocument/2006/relationships/image" Target="../media/image20.png"/><Relationship Id="rId22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svg"/><Relationship Id="rId18" Type="http://schemas.openxmlformats.org/officeDocument/2006/relationships/image" Target="../media/image22.png"/><Relationship Id="rId3" Type="http://schemas.openxmlformats.org/officeDocument/2006/relationships/image" Target="../media/image5.svg"/><Relationship Id="rId21" Type="http://schemas.openxmlformats.org/officeDocument/2006/relationships/image" Target="../media/image25.svg"/><Relationship Id="rId7" Type="http://schemas.openxmlformats.org/officeDocument/2006/relationships/image" Target="../media/image11.svg"/><Relationship Id="rId12" Type="http://schemas.openxmlformats.org/officeDocument/2006/relationships/image" Target="../media/image18.png"/><Relationship Id="rId17" Type="http://schemas.openxmlformats.org/officeDocument/2006/relationships/image" Target="../media/image13.svg"/><Relationship Id="rId2" Type="http://schemas.openxmlformats.org/officeDocument/2006/relationships/image" Target="../media/image4.png"/><Relationship Id="rId16" Type="http://schemas.openxmlformats.org/officeDocument/2006/relationships/image" Target="../media/image12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9.svg"/><Relationship Id="rId24" Type="http://schemas.openxmlformats.org/officeDocument/2006/relationships/image" Target="../media/image28.svg"/><Relationship Id="rId5" Type="http://schemas.openxmlformats.org/officeDocument/2006/relationships/image" Target="../media/image15.svg"/><Relationship Id="rId15" Type="http://schemas.openxmlformats.org/officeDocument/2006/relationships/image" Target="../media/image21.svg"/><Relationship Id="rId23" Type="http://schemas.openxmlformats.org/officeDocument/2006/relationships/image" Target="../media/image27.svg"/><Relationship Id="rId10" Type="http://schemas.openxmlformats.org/officeDocument/2006/relationships/image" Target="../media/image8.png"/><Relationship Id="rId19" Type="http://schemas.openxmlformats.org/officeDocument/2006/relationships/image" Target="../media/image23.svg"/><Relationship Id="rId4" Type="http://schemas.openxmlformats.org/officeDocument/2006/relationships/image" Target="../media/image14.png"/><Relationship Id="rId9" Type="http://schemas.openxmlformats.org/officeDocument/2006/relationships/image" Target="../media/image17.svg"/><Relationship Id="rId14" Type="http://schemas.openxmlformats.org/officeDocument/2006/relationships/image" Target="../media/image20.png"/><Relationship Id="rId22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svg"/><Relationship Id="rId18" Type="http://schemas.openxmlformats.org/officeDocument/2006/relationships/image" Target="../media/image22.png"/><Relationship Id="rId3" Type="http://schemas.openxmlformats.org/officeDocument/2006/relationships/image" Target="../media/image5.svg"/><Relationship Id="rId21" Type="http://schemas.openxmlformats.org/officeDocument/2006/relationships/image" Target="../media/image25.svg"/><Relationship Id="rId7" Type="http://schemas.openxmlformats.org/officeDocument/2006/relationships/image" Target="../media/image11.svg"/><Relationship Id="rId12" Type="http://schemas.openxmlformats.org/officeDocument/2006/relationships/image" Target="../media/image18.png"/><Relationship Id="rId17" Type="http://schemas.openxmlformats.org/officeDocument/2006/relationships/image" Target="../media/image13.svg"/><Relationship Id="rId2" Type="http://schemas.openxmlformats.org/officeDocument/2006/relationships/image" Target="../media/image4.png"/><Relationship Id="rId16" Type="http://schemas.openxmlformats.org/officeDocument/2006/relationships/image" Target="../media/image12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9.svg"/><Relationship Id="rId24" Type="http://schemas.openxmlformats.org/officeDocument/2006/relationships/image" Target="../media/image28.svg"/><Relationship Id="rId5" Type="http://schemas.openxmlformats.org/officeDocument/2006/relationships/image" Target="../media/image15.svg"/><Relationship Id="rId15" Type="http://schemas.openxmlformats.org/officeDocument/2006/relationships/image" Target="../media/image21.svg"/><Relationship Id="rId23" Type="http://schemas.openxmlformats.org/officeDocument/2006/relationships/image" Target="../media/image27.svg"/><Relationship Id="rId10" Type="http://schemas.openxmlformats.org/officeDocument/2006/relationships/image" Target="../media/image8.png"/><Relationship Id="rId19" Type="http://schemas.openxmlformats.org/officeDocument/2006/relationships/image" Target="../media/image23.svg"/><Relationship Id="rId4" Type="http://schemas.openxmlformats.org/officeDocument/2006/relationships/image" Target="../media/image14.png"/><Relationship Id="rId9" Type="http://schemas.openxmlformats.org/officeDocument/2006/relationships/image" Target="../media/image17.svg"/><Relationship Id="rId14" Type="http://schemas.openxmlformats.org/officeDocument/2006/relationships/image" Target="../media/image20.png"/><Relationship Id="rId22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lang="en-US" b="0" dirty="0">
                <a:latin typeface="Helvetica Neue"/>
                <a:ea typeface="Helvetica Neue"/>
                <a:cs typeface="Helvetica Neue"/>
                <a:sym typeface="Helvetica Neue"/>
              </a:rPr>
              <a:t>Identity Management &amp; </a:t>
            </a:r>
            <a:br>
              <a:rPr lang="en-US" b="0" dirty="0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-US" b="0" dirty="0">
                <a:latin typeface="Helvetica Neue"/>
                <a:ea typeface="Helvetica Neue"/>
                <a:cs typeface="Helvetica Neue"/>
                <a:sym typeface="Helvetica Neue"/>
              </a:rPr>
              <a:t>Open Science</a:t>
            </a:r>
            <a:endParaRPr sz="4400" b="0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825500" y="3560863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/>
              <a:t>Summer ESIP 2023</a:t>
            </a:r>
            <a:endParaRPr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Technologies contract number 80GSFC21CA001.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>
                <a:solidFill>
                  <a:srgbClr val="C4C4C4"/>
                </a:solidFill>
              </a:rPr>
              <a:t> </a:t>
            </a:r>
            <a:r>
              <a:rPr lang="en-US" sz="120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b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174100" y="4083450"/>
            <a:ext cx="2391075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100" dirty="0"/>
              <a:t>Ben Williams</a:t>
            </a:r>
            <a:endParaRPr sz="1100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100" dirty="0"/>
              <a:t>EED-3 Platform Product Manager</a:t>
            </a:r>
            <a:endParaRPr sz="11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100" i="1" dirty="0" err="1"/>
              <a:t>ben.williams@wit-office.net</a:t>
            </a:r>
            <a:endParaRPr sz="11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1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Shape 51">
            <a:extLst>
              <a:ext uri="{FF2B5EF4-FFF2-40B4-BE49-F238E27FC236}">
                <a16:creationId xmlns:a16="http://schemas.microsoft.com/office/drawing/2014/main" id="{2D1B13C1-BE63-B3B9-7A0D-7F0C9C3958C3}"/>
              </a:ext>
            </a:extLst>
          </p:cNvPr>
          <p:cNvSpPr txBox="1">
            <a:spLocks/>
          </p:cNvSpPr>
          <p:nvPr/>
        </p:nvSpPr>
        <p:spPr>
          <a:xfrm>
            <a:off x="4368800" y="4088514"/>
            <a:ext cx="225768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indent="0"/>
            <a:r>
              <a:rPr lang="en-US" sz="1100" dirty="0"/>
              <a:t>Nathan Clark</a:t>
            </a:r>
          </a:p>
          <a:p>
            <a:pPr marL="0" indent="0"/>
            <a:r>
              <a:rPr lang="en-US" sz="1100" dirty="0"/>
              <a:t>EED-3 Platform Architect</a:t>
            </a:r>
            <a:endParaRPr lang="en-US" sz="1100" i="1" dirty="0"/>
          </a:p>
          <a:p>
            <a:pPr marL="0" indent="0"/>
            <a:r>
              <a:rPr lang="en-US" sz="1100" i="1" dirty="0" err="1"/>
              <a:t>nathan.i.clark@rtx.com</a:t>
            </a:r>
            <a:endParaRPr lang="en-US" sz="1100" dirty="0"/>
          </a:p>
        </p:txBody>
      </p:sp>
      <p:sp>
        <p:nvSpPr>
          <p:cNvPr id="5" name="Shape 51">
            <a:extLst>
              <a:ext uri="{FF2B5EF4-FFF2-40B4-BE49-F238E27FC236}">
                <a16:creationId xmlns:a16="http://schemas.microsoft.com/office/drawing/2014/main" id="{371B6237-A780-38D8-B648-1066EDF8F1D3}"/>
              </a:ext>
            </a:extLst>
          </p:cNvPr>
          <p:cNvSpPr txBox="1">
            <a:spLocks/>
          </p:cNvSpPr>
          <p:nvPr/>
        </p:nvSpPr>
        <p:spPr>
          <a:xfrm>
            <a:off x="2565175" y="4083450"/>
            <a:ext cx="1775265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indent="0"/>
            <a:r>
              <a:rPr lang="en-US" sz="1100" dirty="0"/>
              <a:t>Dana Shum</a:t>
            </a:r>
          </a:p>
          <a:p>
            <a:pPr marL="0" indent="0"/>
            <a:r>
              <a:rPr lang="en-US" sz="1100" dirty="0"/>
              <a:t>EED-3 Solution Engineer</a:t>
            </a:r>
            <a:endParaRPr lang="en-US" sz="1100" i="1" dirty="0"/>
          </a:p>
          <a:p>
            <a:pPr marL="0" indent="0"/>
            <a:r>
              <a:rPr lang="en-US" sz="1100" i="1" dirty="0" err="1"/>
              <a:t>dshum@rtx.com</a:t>
            </a:r>
            <a:endParaRPr lang="en-US" sz="1100" dirty="0"/>
          </a:p>
        </p:txBody>
      </p:sp>
      <p:sp>
        <p:nvSpPr>
          <p:cNvPr id="6" name="Shape 51">
            <a:extLst>
              <a:ext uri="{FF2B5EF4-FFF2-40B4-BE49-F238E27FC236}">
                <a16:creationId xmlns:a16="http://schemas.microsoft.com/office/drawing/2014/main" id="{BA3FF767-AF30-82DB-061D-AF247961781B}"/>
              </a:ext>
            </a:extLst>
          </p:cNvPr>
          <p:cNvSpPr txBox="1">
            <a:spLocks/>
          </p:cNvSpPr>
          <p:nvPr/>
        </p:nvSpPr>
        <p:spPr>
          <a:xfrm>
            <a:off x="6144065" y="4083450"/>
            <a:ext cx="2649071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indent="0"/>
            <a:r>
              <a:rPr lang="en-US" sz="1100" dirty="0"/>
              <a:t>Srikanth </a:t>
            </a:r>
            <a:r>
              <a:rPr lang="en-US" sz="1100" dirty="0" err="1"/>
              <a:t>Davu</a:t>
            </a:r>
            <a:endParaRPr lang="en-US" sz="1100" dirty="0"/>
          </a:p>
          <a:p>
            <a:pPr marL="0" indent="0"/>
            <a:r>
              <a:rPr lang="en-US" sz="1100" dirty="0"/>
              <a:t>EED-3 Earthdata Login Product Owner</a:t>
            </a:r>
            <a:endParaRPr lang="en-US" sz="1100" i="1" dirty="0"/>
          </a:p>
          <a:p>
            <a:pPr marL="0" indent="0"/>
            <a:r>
              <a:rPr lang="en-US" sz="1100" i="1" dirty="0" err="1"/>
              <a:t>srikanth.davu@rtx.com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152D4-BB6D-B729-580E-F2CBBC434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Open-Source Science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0E670C-CE0C-8921-4F67-22F1A6B6CD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5" r="5607"/>
          <a:stretch/>
        </p:blipFill>
        <p:spPr bwMode="auto">
          <a:xfrm>
            <a:off x="457199" y="1573014"/>
            <a:ext cx="5977157" cy="371197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224F645-1513-1EF6-54BE-56D9F2470DCA}"/>
              </a:ext>
            </a:extLst>
          </p:cNvPr>
          <p:cNvSpPr txBox="1"/>
          <p:nvPr/>
        </p:nvSpPr>
        <p:spPr>
          <a:xfrm>
            <a:off x="839133" y="5284984"/>
            <a:ext cx="52132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Image Source: NASA ESDS </a:t>
            </a:r>
            <a:r>
              <a:rPr lang="en-US" sz="1100" dirty="0">
                <a:hlinkClick r:id="rId3"/>
              </a:rPr>
              <a:t>https://www.earthdata.nasa.gov/esds/open-science</a:t>
            </a:r>
            <a:r>
              <a:rPr lang="en-US" sz="1100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50A328-A22F-5DFF-8521-A0EA445D301E}"/>
              </a:ext>
            </a:extLst>
          </p:cNvPr>
          <p:cNvSpPr txBox="1"/>
          <p:nvPr/>
        </p:nvSpPr>
        <p:spPr>
          <a:xfrm>
            <a:off x="6837028" y="2413337"/>
            <a:ext cx="18497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FAIR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Findable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0070C0"/>
                </a:solidFill>
              </a:rPr>
              <a:t>Accessible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Interoperable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Reusable</a:t>
            </a:r>
          </a:p>
        </p:txBody>
      </p:sp>
    </p:spTree>
    <p:extLst>
      <p:ext uri="{BB962C8B-B14F-4D97-AF65-F5344CB8AC3E}">
        <p14:creationId xmlns:p14="http://schemas.microsoft.com/office/powerpoint/2010/main" val="2564370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Advancing Open Science includes ensuring science data is accessible to the scientific community</a:t>
            </a:r>
          </a:p>
          <a:p>
            <a:endParaRPr lang="en-US" dirty="0"/>
          </a:p>
          <a:p>
            <a:r>
              <a:rPr lang="en-US" dirty="0"/>
              <a:t>Identity (and access) Management seeks to ensure users of are identified, authenticated, and authorized for science data use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  </a:t>
            </a:r>
            <a:r>
              <a:rPr lang="en-US" b="1" dirty="0"/>
              <a:t>… at a level appropriate for that use</a:t>
            </a:r>
          </a:p>
          <a:p>
            <a:endParaRPr lang="en-US" b="1" dirty="0"/>
          </a:p>
          <a:p>
            <a:r>
              <a:rPr lang="en-US" dirty="0"/>
              <a:t>This is a complex challenge needing community collaboration to find the best solution(s)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Identity Management &amp; Open Science</a:t>
            </a:r>
          </a:p>
        </p:txBody>
      </p:sp>
    </p:spTree>
    <p:extLst>
      <p:ext uri="{BB962C8B-B14F-4D97-AF65-F5344CB8AC3E}">
        <p14:creationId xmlns:p14="http://schemas.microsoft.com/office/powerpoint/2010/main" val="2737782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C7A19DD8-394E-1025-E32B-2139B5183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 story about scaling Identity Management…</a:t>
            </a:r>
          </a:p>
        </p:txBody>
      </p:sp>
    </p:spTree>
    <p:extLst>
      <p:ext uri="{BB962C8B-B14F-4D97-AF65-F5344CB8AC3E}">
        <p14:creationId xmlns:p14="http://schemas.microsoft.com/office/powerpoint/2010/main" val="18628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User with solid fill">
            <a:extLst>
              <a:ext uri="{FF2B5EF4-FFF2-40B4-BE49-F238E27FC236}">
                <a16:creationId xmlns:a16="http://schemas.microsoft.com/office/drawing/2014/main" id="{AB212550-31F4-0356-C178-09DF38C69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57159" y="3002386"/>
            <a:ext cx="914400" cy="914400"/>
          </a:xfrm>
          <a:prstGeom prst="rect">
            <a:avLst/>
          </a:prstGeom>
        </p:spPr>
      </p:pic>
      <p:pic>
        <p:nvPicPr>
          <p:cNvPr id="13" name="Graphic 12" descr="Database with solid fill">
            <a:extLst>
              <a:ext uri="{FF2B5EF4-FFF2-40B4-BE49-F238E27FC236}">
                <a16:creationId xmlns:a16="http://schemas.microsoft.com/office/drawing/2014/main" id="{A194F413-C025-49AE-AE07-5F290420B9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7681" y="3002386"/>
            <a:ext cx="914400" cy="91440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517816-D268-A3BE-D974-B9B8FD0508DF}"/>
              </a:ext>
            </a:extLst>
          </p:cNvPr>
          <p:cNvCxnSpPr>
            <a:stCxn id="5" idx="3"/>
            <a:endCxn id="13" idx="1"/>
          </p:cNvCxnSpPr>
          <p:nvPr/>
        </p:nvCxnSpPr>
        <p:spPr>
          <a:xfrm>
            <a:off x="2771559" y="3459586"/>
            <a:ext cx="4026122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C11871C-C1C8-1FCB-A6EE-A43DC0642B25}"/>
              </a:ext>
            </a:extLst>
          </p:cNvPr>
          <p:cNvSpPr txBox="1"/>
          <p:nvPr/>
        </p:nvSpPr>
        <p:spPr>
          <a:xfrm>
            <a:off x="3338255" y="5931017"/>
            <a:ext cx="28889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Image Source: NASA / GSFC Ben Williams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C7A19DD8-394E-1025-E32B-2139B5183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 story about scaling Identity Management…</a:t>
            </a:r>
          </a:p>
        </p:txBody>
      </p:sp>
    </p:spTree>
    <p:extLst>
      <p:ext uri="{BB962C8B-B14F-4D97-AF65-F5344CB8AC3E}">
        <p14:creationId xmlns:p14="http://schemas.microsoft.com/office/powerpoint/2010/main" val="1287518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User with solid fill">
            <a:extLst>
              <a:ext uri="{FF2B5EF4-FFF2-40B4-BE49-F238E27FC236}">
                <a16:creationId xmlns:a16="http://schemas.microsoft.com/office/drawing/2014/main" id="{AB212550-31F4-0356-C178-09DF38C69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57159" y="3002386"/>
            <a:ext cx="914400" cy="914400"/>
          </a:xfrm>
          <a:prstGeom prst="rect">
            <a:avLst/>
          </a:prstGeom>
        </p:spPr>
      </p:pic>
      <p:pic>
        <p:nvPicPr>
          <p:cNvPr id="13" name="Graphic 12" descr="Database with solid fill">
            <a:extLst>
              <a:ext uri="{FF2B5EF4-FFF2-40B4-BE49-F238E27FC236}">
                <a16:creationId xmlns:a16="http://schemas.microsoft.com/office/drawing/2014/main" id="{A194F413-C025-49AE-AE07-5F290420B9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7681" y="3002386"/>
            <a:ext cx="914400" cy="91440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517816-D268-A3BE-D974-B9B8FD0508DF}"/>
              </a:ext>
            </a:extLst>
          </p:cNvPr>
          <p:cNvCxnSpPr>
            <a:stCxn id="5" idx="3"/>
            <a:endCxn id="13" idx="1"/>
          </p:cNvCxnSpPr>
          <p:nvPr/>
        </p:nvCxnSpPr>
        <p:spPr>
          <a:xfrm>
            <a:off x="2771559" y="3459586"/>
            <a:ext cx="4026122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Graphic 2" descr="Users with solid fill">
            <a:extLst>
              <a:ext uri="{FF2B5EF4-FFF2-40B4-BE49-F238E27FC236}">
                <a16:creationId xmlns:a16="http://schemas.microsoft.com/office/drawing/2014/main" id="{34DA4A07-3D92-5B8B-198F-4324A11808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57159" y="3961091"/>
            <a:ext cx="914400" cy="914400"/>
          </a:xfrm>
          <a:prstGeom prst="rect">
            <a:avLst/>
          </a:prstGeom>
        </p:spPr>
      </p:pic>
      <p:pic>
        <p:nvPicPr>
          <p:cNvPr id="29" name="Graphic 28" descr="Database with solid fill">
            <a:extLst>
              <a:ext uri="{FF2B5EF4-FFF2-40B4-BE49-F238E27FC236}">
                <a16:creationId xmlns:a16="http://schemas.microsoft.com/office/drawing/2014/main" id="{381099D0-B750-5D39-DF9E-0E68393940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7681" y="3961091"/>
            <a:ext cx="914400" cy="914400"/>
          </a:xfrm>
          <a:prstGeom prst="rect">
            <a:avLst/>
          </a:prstGeom>
        </p:spPr>
      </p:pic>
      <p:pic>
        <p:nvPicPr>
          <p:cNvPr id="31" name="Graphic 30" descr="Database with solid fill">
            <a:extLst>
              <a:ext uri="{FF2B5EF4-FFF2-40B4-BE49-F238E27FC236}">
                <a16:creationId xmlns:a16="http://schemas.microsoft.com/office/drawing/2014/main" id="{A31E4544-6306-57DF-C975-A68F1FC089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7681" y="2043681"/>
            <a:ext cx="914400" cy="914400"/>
          </a:xfrm>
          <a:prstGeom prst="rect">
            <a:avLst/>
          </a:prstGeom>
        </p:spPr>
      </p:pic>
      <p:pic>
        <p:nvPicPr>
          <p:cNvPr id="59" name="Graphic 58" descr="Users with solid fill">
            <a:extLst>
              <a:ext uri="{FF2B5EF4-FFF2-40B4-BE49-F238E27FC236}">
                <a16:creationId xmlns:a16="http://schemas.microsoft.com/office/drawing/2014/main" id="{161292F6-53C0-0697-E813-5228FF5D80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53361" y="2043681"/>
            <a:ext cx="914400" cy="914400"/>
          </a:xfrm>
          <a:prstGeom prst="rect">
            <a:avLst/>
          </a:prstGeom>
        </p:spPr>
      </p:pic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E866C96-316A-7AF8-CC3A-B19BEA0E66DF}"/>
              </a:ext>
            </a:extLst>
          </p:cNvPr>
          <p:cNvCxnSpPr>
            <a:cxnSpLocks/>
            <a:stCxn id="59" idx="3"/>
            <a:endCxn id="31" idx="1"/>
          </p:cNvCxnSpPr>
          <p:nvPr/>
        </p:nvCxnSpPr>
        <p:spPr>
          <a:xfrm>
            <a:off x="2767761" y="2500881"/>
            <a:ext cx="40299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BFD6E284-B772-893A-840A-F18F0CC50646}"/>
              </a:ext>
            </a:extLst>
          </p:cNvPr>
          <p:cNvCxnSpPr>
            <a:cxnSpLocks/>
            <a:stCxn id="3" idx="3"/>
            <a:endCxn id="29" idx="1"/>
          </p:cNvCxnSpPr>
          <p:nvPr/>
        </p:nvCxnSpPr>
        <p:spPr>
          <a:xfrm>
            <a:off x="2771559" y="4418291"/>
            <a:ext cx="4026122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600BF3C-EF57-DF5E-E7F6-23B4FE87E6E7}"/>
              </a:ext>
            </a:extLst>
          </p:cNvPr>
          <p:cNvSpPr txBox="1"/>
          <p:nvPr/>
        </p:nvSpPr>
        <p:spPr>
          <a:xfrm>
            <a:off x="3338255" y="5931017"/>
            <a:ext cx="28889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Image Source: NASA / GSFC Ben Williams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F250D2D-F89A-FF9D-99F1-1CCF45B05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 story about scaling Identity Management…</a:t>
            </a:r>
          </a:p>
        </p:txBody>
      </p:sp>
    </p:spTree>
    <p:extLst>
      <p:ext uri="{BB962C8B-B14F-4D97-AF65-F5344CB8AC3E}">
        <p14:creationId xmlns:p14="http://schemas.microsoft.com/office/powerpoint/2010/main" val="2515735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User with solid fill">
            <a:extLst>
              <a:ext uri="{FF2B5EF4-FFF2-40B4-BE49-F238E27FC236}">
                <a16:creationId xmlns:a16="http://schemas.microsoft.com/office/drawing/2014/main" id="{AB212550-31F4-0356-C178-09DF38C69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57159" y="3002386"/>
            <a:ext cx="914400" cy="914400"/>
          </a:xfrm>
          <a:prstGeom prst="rect">
            <a:avLst/>
          </a:prstGeom>
        </p:spPr>
      </p:pic>
      <p:pic>
        <p:nvPicPr>
          <p:cNvPr id="13" name="Graphic 12" descr="Database with solid fill">
            <a:extLst>
              <a:ext uri="{FF2B5EF4-FFF2-40B4-BE49-F238E27FC236}">
                <a16:creationId xmlns:a16="http://schemas.microsoft.com/office/drawing/2014/main" id="{A194F413-C025-49AE-AE07-5F290420B9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7681" y="3002386"/>
            <a:ext cx="914400" cy="91440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517816-D268-A3BE-D974-B9B8FD0508DF}"/>
              </a:ext>
            </a:extLst>
          </p:cNvPr>
          <p:cNvCxnSpPr>
            <a:stCxn id="5" idx="3"/>
            <a:endCxn id="13" idx="1"/>
          </p:cNvCxnSpPr>
          <p:nvPr/>
        </p:nvCxnSpPr>
        <p:spPr>
          <a:xfrm>
            <a:off x="2771559" y="3459586"/>
            <a:ext cx="4026122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Graphic 2" descr="Users with solid fill">
            <a:extLst>
              <a:ext uri="{FF2B5EF4-FFF2-40B4-BE49-F238E27FC236}">
                <a16:creationId xmlns:a16="http://schemas.microsoft.com/office/drawing/2014/main" id="{34DA4A07-3D92-5B8B-198F-4324A11808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57159" y="3961091"/>
            <a:ext cx="914400" cy="914400"/>
          </a:xfrm>
          <a:prstGeom prst="rect">
            <a:avLst/>
          </a:prstGeom>
        </p:spPr>
      </p:pic>
      <p:pic>
        <p:nvPicPr>
          <p:cNvPr id="29" name="Graphic 28" descr="Database with solid fill">
            <a:extLst>
              <a:ext uri="{FF2B5EF4-FFF2-40B4-BE49-F238E27FC236}">
                <a16:creationId xmlns:a16="http://schemas.microsoft.com/office/drawing/2014/main" id="{381099D0-B750-5D39-DF9E-0E68393940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7681" y="3961091"/>
            <a:ext cx="914400" cy="914400"/>
          </a:xfrm>
          <a:prstGeom prst="rect">
            <a:avLst/>
          </a:prstGeom>
        </p:spPr>
      </p:pic>
      <p:pic>
        <p:nvPicPr>
          <p:cNvPr id="31" name="Graphic 30" descr="Database with solid fill">
            <a:extLst>
              <a:ext uri="{FF2B5EF4-FFF2-40B4-BE49-F238E27FC236}">
                <a16:creationId xmlns:a16="http://schemas.microsoft.com/office/drawing/2014/main" id="{A31E4544-6306-57DF-C975-A68F1FC089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7681" y="2043681"/>
            <a:ext cx="914400" cy="914400"/>
          </a:xfrm>
          <a:prstGeom prst="rect">
            <a:avLst/>
          </a:prstGeom>
        </p:spPr>
      </p:pic>
      <p:pic>
        <p:nvPicPr>
          <p:cNvPr id="59" name="Graphic 58" descr="Users with solid fill">
            <a:extLst>
              <a:ext uri="{FF2B5EF4-FFF2-40B4-BE49-F238E27FC236}">
                <a16:creationId xmlns:a16="http://schemas.microsoft.com/office/drawing/2014/main" id="{161292F6-53C0-0697-E813-5228FF5D80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53361" y="2043681"/>
            <a:ext cx="914400" cy="914400"/>
          </a:xfrm>
          <a:prstGeom prst="rect">
            <a:avLst/>
          </a:prstGeom>
        </p:spPr>
      </p:pic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79C1A8E-F08F-4B40-C82D-8FE201FA2D3E}"/>
              </a:ext>
            </a:extLst>
          </p:cNvPr>
          <p:cNvCxnSpPr>
            <a:cxnSpLocks/>
            <a:stCxn id="59" idx="3"/>
            <a:endCxn id="13" idx="1"/>
          </p:cNvCxnSpPr>
          <p:nvPr/>
        </p:nvCxnSpPr>
        <p:spPr>
          <a:xfrm>
            <a:off x="2767761" y="2500881"/>
            <a:ext cx="4029920" cy="9587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9483776-4BE7-A04C-4616-9A439BEB8C9E}"/>
              </a:ext>
            </a:extLst>
          </p:cNvPr>
          <p:cNvCxnSpPr>
            <a:cxnSpLocks/>
            <a:stCxn id="3" idx="3"/>
            <a:endCxn id="13" idx="1"/>
          </p:cNvCxnSpPr>
          <p:nvPr/>
        </p:nvCxnSpPr>
        <p:spPr>
          <a:xfrm flipV="1">
            <a:off x="2771559" y="3459586"/>
            <a:ext cx="4026122" cy="9587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E866C96-316A-7AF8-CC3A-B19BEA0E66DF}"/>
              </a:ext>
            </a:extLst>
          </p:cNvPr>
          <p:cNvCxnSpPr>
            <a:cxnSpLocks/>
            <a:stCxn id="59" idx="3"/>
            <a:endCxn id="31" idx="1"/>
          </p:cNvCxnSpPr>
          <p:nvPr/>
        </p:nvCxnSpPr>
        <p:spPr>
          <a:xfrm>
            <a:off x="2767761" y="2500881"/>
            <a:ext cx="40299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BFD6E284-B772-893A-840A-F18F0CC50646}"/>
              </a:ext>
            </a:extLst>
          </p:cNvPr>
          <p:cNvCxnSpPr>
            <a:cxnSpLocks/>
            <a:stCxn id="3" idx="3"/>
            <a:endCxn id="29" idx="1"/>
          </p:cNvCxnSpPr>
          <p:nvPr/>
        </p:nvCxnSpPr>
        <p:spPr>
          <a:xfrm>
            <a:off x="2771559" y="4418291"/>
            <a:ext cx="4026122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1312CBD-84A0-2981-D85F-4CF0BA84CAD3}"/>
              </a:ext>
            </a:extLst>
          </p:cNvPr>
          <p:cNvCxnSpPr>
            <a:cxnSpLocks/>
            <a:stCxn id="3" idx="3"/>
            <a:endCxn id="31" idx="1"/>
          </p:cNvCxnSpPr>
          <p:nvPr/>
        </p:nvCxnSpPr>
        <p:spPr>
          <a:xfrm flipV="1">
            <a:off x="2771559" y="2500881"/>
            <a:ext cx="4026122" cy="191741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CF46F6FA-E8B2-1361-6828-FB2EB29D5207}"/>
              </a:ext>
            </a:extLst>
          </p:cNvPr>
          <p:cNvCxnSpPr>
            <a:cxnSpLocks/>
            <a:stCxn id="59" idx="3"/>
            <a:endCxn id="29" idx="1"/>
          </p:cNvCxnSpPr>
          <p:nvPr/>
        </p:nvCxnSpPr>
        <p:spPr>
          <a:xfrm>
            <a:off x="2767761" y="2500881"/>
            <a:ext cx="4029920" cy="191741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1B2EA2D-E387-1DA2-7687-A419FAF7A198}"/>
              </a:ext>
            </a:extLst>
          </p:cNvPr>
          <p:cNvSpPr txBox="1"/>
          <p:nvPr/>
        </p:nvSpPr>
        <p:spPr>
          <a:xfrm>
            <a:off x="3338255" y="5931017"/>
            <a:ext cx="28889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Image Source: NASA / GSFC Ben Williams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EEDD93D-868D-9483-5738-68E746DE0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 story about scaling Identity Management…</a:t>
            </a:r>
          </a:p>
        </p:txBody>
      </p:sp>
    </p:spTree>
    <p:extLst>
      <p:ext uri="{BB962C8B-B14F-4D97-AF65-F5344CB8AC3E}">
        <p14:creationId xmlns:p14="http://schemas.microsoft.com/office/powerpoint/2010/main" val="2282042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User with solid fill">
            <a:extLst>
              <a:ext uri="{FF2B5EF4-FFF2-40B4-BE49-F238E27FC236}">
                <a16:creationId xmlns:a16="http://schemas.microsoft.com/office/drawing/2014/main" id="{AB212550-31F4-0356-C178-09DF38C69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57159" y="3002386"/>
            <a:ext cx="914400" cy="914400"/>
          </a:xfrm>
          <a:prstGeom prst="rect">
            <a:avLst/>
          </a:prstGeom>
        </p:spPr>
      </p:pic>
      <p:pic>
        <p:nvPicPr>
          <p:cNvPr id="13" name="Graphic 12" descr="Database with solid fill">
            <a:extLst>
              <a:ext uri="{FF2B5EF4-FFF2-40B4-BE49-F238E27FC236}">
                <a16:creationId xmlns:a16="http://schemas.microsoft.com/office/drawing/2014/main" id="{A194F413-C025-49AE-AE07-5F290420B9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7681" y="3002386"/>
            <a:ext cx="914400" cy="91440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517816-D268-A3BE-D974-B9B8FD0508DF}"/>
              </a:ext>
            </a:extLst>
          </p:cNvPr>
          <p:cNvCxnSpPr>
            <a:stCxn id="5" idx="3"/>
            <a:endCxn id="13" idx="1"/>
          </p:cNvCxnSpPr>
          <p:nvPr/>
        </p:nvCxnSpPr>
        <p:spPr>
          <a:xfrm>
            <a:off x="2771559" y="3459586"/>
            <a:ext cx="4026122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Graphic 16" descr="Building with solid fill">
            <a:extLst>
              <a:ext uri="{FF2B5EF4-FFF2-40B4-BE49-F238E27FC236}">
                <a16:creationId xmlns:a16="http://schemas.microsoft.com/office/drawing/2014/main" id="{EB3F874D-9527-550B-BB8C-C47B816A90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89119" y="4951755"/>
            <a:ext cx="850479" cy="850479"/>
          </a:xfrm>
          <a:prstGeom prst="rect">
            <a:avLst/>
          </a:prstGeom>
        </p:spPr>
      </p:pic>
      <p:pic>
        <p:nvPicPr>
          <p:cNvPr id="28" name="Graphic 27" descr="Database with solid fill">
            <a:extLst>
              <a:ext uri="{FF2B5EF4-FFF2-40B4-BE49-F238E27FC236}">
                <a16:creationId xmlns:a16="http://schemas.microsoft.com/office/drawing/2014/main" id="{7068329C-0056-CEA9-310D-235BDAFEB3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7681" y="4919794"/>
            <a:ext cx="914400" cy="914400"/>
          </a:xfrm>
          <a:prstGeom prst="rect">
            <a:avLst/>
          </a:prstGeom>
        </p:spPr>
      </p:pic>
      <p:pic>
        <p:nvPicPr>
          <p:cNvPr id="3" name="Graphic 2" descr="Users with solid fill">
            <a:extLst>
              <a:ext uri="{FF2B5EF4-FFF2-40B4-BE49-F238E27FC236}">
                <a16:creationId xmlns:a16="http://schemas.microsoft.com/office/drawing/2014/main" id="{34DA4A07-3D92-5B8B-198F-4324A11808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57159" y="3961091"/>
            <a:ext cx="914400" cy="914400"/>
          </a:xfrm>
          <a:prstGeom prst="rect">
            <a:avLst/>
          </a:prstGeom>
        </p:spPr>
      </p:pic>
      <p:pic>
        <p:nvPicPr>
          <p:cNvPr id="29" name="Graphic 28" descr="Database with solid fill">
            <a:extLst>
              <a:ext uri="{FF2B5EF4-FFF2-40B4-BE49-F238E27FC236}">
                <a16:creationId xmlns:a16="http://schemas.microsoft.com/office/drawing/2014/main" id="{381099D0-B750-5D39-DF9E-0E68393940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7681" y="3961091"/>
            <a:ext cx="914400" cy="914400"/>
          </a:xfrm>
          <a:prstGeom prst="rect">
            <a:avLst/>
          </a:prstGeom>
        </p:spPr>
      </p:pic>
      <p:pic>
        <p:nvPicPr>
          <p:cNvPr id="30" name="Graphic 29" descr="Database with solid fill">
            <a:extLst>
              <a:ext uri="{FF2B5EF4-FFF2-40B4-BE49-F238E27FC236}">
                <a16:creationId xmlns:a16="http://schemas.microsoft.com/office/drawing/2014/main" id="{2B39B359-8672-0B85-75CE-C6C71A3E12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7681" y="1084976"/>
            <a:ext cx="914400" cy="914400"/>
          </a:xfrm>
          <a:prstGeom prst="rect">
            <a:avLst/>
          </a:prstGeom>
        </p:spPr>
      </p:pic>
      <p:pic>
        <p:nvPicPr>
          <p:cNvPr id="33" name="Graphic 32" descr="Web design with solid fill">
            <a:extLst>
              <a:ext uri="{FF2B5EF4-FFF2-40B4-BE49-F238E27FC236}">
                <a16:creationId xmlns:a16="http://schemas.microsoft.com/office/drawing/2014/main" id="{66FF54B3-8E38-BC60-9B7C-DB94BF69D3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53361" y="1084976"/>
            <a:ext cx="914400" cy="914400"/>
          </a:xfrm>
          <a:prstGeom prst="rect">
            <a:avLst/>
          </a:prstGeom>
        </p:spPr>
      </p:pic>
      <p:pic>
        <p:nvPicPr>
          <p:cNvPr id="31" name="Graphic 30" descr="Database with solid fill">
            <a:extLst>
              <a:ext uri="{FF2B5EF4-FFF2-40B4-BE49-F238E27FC236}">
                <a16:creationId xmlns:a16="http://schemas.microsoft.com/office/drawing/2014/main" id="{A31E4544-6306-57DF-C975-A68F1FC089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7681" y="2043681"/>
            <a:ext cx="914400" cy="914400"/>
          </a:xfrm>
          <a:prstGeom prst="rect">
            <a:avLst/>
          </a:prstGeom>
        </p:spPr>
      </p:pic>
      <p:pic>
        <p:nvPicPr>
          <p:cNvPr id="59" name="Graphic 58" descr="Users with solid fill">
            <a:extLst>
              <a:ext uri="{FF2B5EF4-FFF2-40B4-BE49-F238E27FC236}">
                <a16:creationId xmlns:a16="http://schemas.microsoft.com/office/drawing/2014/main" id="{161292F6-53C0-0697-E813-5228FF5D80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53361" y="2043681"/>
            <a:ext cx="914400" cy="914400"/>
          </a:xfrm>
          <a:prstGeom prst="rect">
            <a:avLst/>
          </a:prstGeom>
        </p:spPr>
      </p:pic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79C1A8E-F08F-4B40-C82D-8FE201FA2D3E}"/>
              </a:ext>
            </a:extLst>
          </p:cNvPr>
          <p:cNvCxnSpPr>
            <a:cxnSpLocks/>
            <a:stCxn id="59" idx="3"/>
            <a:endCxn id="13" idx="1"/>
          </p:cNvCxnSpPr>
          <p:nvPr/>
        </p:nvCxnSpPr>
        <p:spPr>
          <a:xfrm>
            <a:off x="2767761" y="2500881"/>
            <a:ext cx="4029920" cy="9587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9483776-4BE7-A04C-4616-9A439BEB8C9E}"/>
              </a:ext>
            </a:extLst>
          </p:cNvPr>
          <p:cNvCxnSpPr>
            <a:cxnSpLocks/>
            <a:stCxn id="3" idx="3"/>
            <a:endCxn id="13" idx="1"/>
          </p:cNvCxnSpPr>
          <p:nvPr/>
        </p:nvCxnSpPr>
        <p:spPr>
          <a:xfrm flipV="1">
            <a:off x="2771559" y="3459586"/>
            <a:ext cx="4026122" cy="9587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E866C96-316A-7AF8-CC3A-B19BEA0E66DF}"/>
              </a:ext>
            </a:extLst>
          </p:cNvPr>
          <p:cNvCxnSpPr>
            <a:cxnSpLocks/>
            <a:stCxn id="59" idx="3"/>
            <a:endCxn id="31" idx="1"/>
          </p:cNvCxnSpPr>
          <p:nvPr/>
        </p:nvCxnSpPr>
        <p:spPr>
          <a:xfrm>
            <a:off x="2767761" y="2500881"/>
            <a:ext cx="40299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BFD6E284-B772-893A-840A-F18F0CC50646}"/>
              </a:ext>
            </a:extLst>
          </p:cNvPr>
          <p:cNvCxnSpPr>
            <a:cxnSpLocks/>
            <a:stCxn id="3" idx="3"/>
            <a:endCxn id="29" idx="1"/>
          </p:cNvCxnSpPr>
          <p:nvPr/>
        </p:nvCxnSpPr>
        <p:spPr>
          <a:xfrm>
            <a:off x="2771559" y="4418291"/>
            <a:ext cx="4026122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1312CBD-84A0-2981-D85F-4CF0BA84CAD3}"/>
              </a:ext>
            </a:extLst>
          </p:cNvPr>
          <p:cNvCxnSpPr>
            <a:cxnSpLocks/>
            <a:stCxn id="3" idx="3"/>
            <a:endCxn id="31" idx="1"/>
          </p:cNvCxnSpPr>
          <p:nvPr/>
        </p:nvCxnSpPr>
        <p:spPr>
          <a:xfrm flipV="1">
            <a:off x="2771559" y="2500881"/>
            <a:ext cx="4026122" cy="191741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CF46F6FA-E8B2-1361-6828-FB2EB29D5207}"/>
              </a:ext>
            </a:extLst>
          </p:cNvPr>
          <p:cNvCxnSpPr>
            <a:cxnSpLocks/>
            <a:stCxn id="59" idx="3"/>
            <a:endCxn id="29" idx="1"/>
          </p:cNvCxnSpPr>
          <p:nvPr/>
        </p:nvCxnSpPr>
        <p:spPr>
          <a:xfrm>
            <a:off x="2767761" y="2500881"/>
            <a:ext cx="4029920" cy="191741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481BA9F3-2A51-0A32-8027-9712882BB771}"/>
              </a:ext>
            </a:extLst>
          </p:cNvPr>
          <p:cNvCxnSpPr>
            <a:cxnSpLocks/>
            <a:stCxn id="59" idx="3"/>
            <a:endCxn id="30" idx="1"/>
          </p:cNvCxnSpPr>
          <p:nvPr/>
        </p:nvCxnSpPr>
        <p:spPr>
          <a:xfrm flipV="1">
            <a:off x="2767761" y="1542176"/>
            <a:ext cx="4029920" cy="9587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D0A62216-7402-7130-29EA-33B51C1FA0E6}"/>
              </a:ext>
            </a:extLst>
          </p:cNvPr>
          <p:cNvCxnSpPr>
            <a:cxnSpLocks/>
            <a:stCxn id="33" idx="3"/>
            <a:endCxn id="31" idx="1"/>
          </p:cNvCxnSpPr>
          <p:nvPr/>
        </p:nvCxnSpPr>
        <p:spPr>
          <a:xfrm>
            <a:off x="2767761" y="1542176"/>
            <a:ext cx="4029920" cy="9587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FF81B44-E335-29EB-F118-0F255451119A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 flipV="1">
            <a:off x="2739598" y="4418291"/>
            <a:ext cx="4058083" cy="95870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8623DC-9DF5-114D-5053-7D91CB26635E}"/>
              </a:ext>
            </a:extLst>
          </p:cNvPr>
          <p:cNvCxnSpPr>
            <a:cxnSpLocks/>
            <a:stCxn id="17" idx="3"/>
            <a:endCxn id="28" idx="1"/>
          </p:cNvCxnSpPr>
          <p:nvPr/>
        </p:nvCxnSpPr>
        <p:spPr>
          <a:xfrm flipV="1">
            <a:off x="2739598" y="5376994"/>
            <a:ext cx="4058083" cy="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7E1D0EC-6113-CAFF-2BEC-FC42DB438A16}"/>
              </a:ext>
            </a:extLst>
          </p:cNvPr>
          <p:cNvCxnSpPr>
            <a:cxnSpLocks/>
            <a:stCxn id="17" idx="3"/>
            <a:endCxn id="31" idx="1"/>
          </p:cNvCxnSpPr>
          <p:nvPr/>
        </p:nvCxnSpPr>
        <p:spPr>
          <a:xfrm flipV="1">
            <a:off x="2739598" y="2500881"/>
            <a:ext cx="4058083" cy="28761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8E5743F-EDB1-995D-6C16-78DD3B919204}"/>
              </a:ext>
            </a:extLst>
          </p:cNvPr>
          <p:cNvCxnSpPr>
            <a:cxnSpLocks/>
            <a:stCxn id="33" idx="3"/>
            <a:endCxn id="28" idx="1"/>
          </p:cNvCxnSpPr>
          <p:nvPr/>
        </p:nvCxnSpPr>
        <p:spPr>
          <a:xfrm>
            <a:off x="2767761" y="1542176"/>
            <a:ext cx="4029920" cy="383481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FF1B79C-1039-E1C0-2F41-91FCA347BA59}"/>
              </a:ext>
            </a:extLst>
          </p:cNvPr>
          <p:cNvSpPr txBox="1"/>
          <p:nvPr/>
        </p:nvSpPr>
        <p:spPr>
          <a:xfrm>
            <a:off x="3338255" y="5931017"/>
            <a:ext cx="28889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Image Source: NASA / GSFC Ben Williams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E4F4A78-36F8-1D73-E99C-4A595D7E1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 story about scaling Identity Management…</a:t>
            </a:r>
          </a:p>
        </p:txBody>
      </p:sp>
    </p:spTree>
    <p:extLst>
      <p:ext uri="{BB962C8B-B14F-4D97-AF65-F5344CB8AC3E}">
        <p14:creationId xmlns:p14="http://schemas.microsoft.com/office/powerpoint/2010/main" val="3362434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User with solid fill">
            <a:extLst>
              <a:ext uri="{FF2B5EF4-FFF2-40B4-BE49-F238E27FC236}">
                <a16:creationId xmlns:a16="http://schemas.microsoft.com/office/drawing/2014/main" id="{AB212550-31F4-0356-C178-09DF38C69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57159" y="3002386"/>
            <a:ext cx="914400" cy="914400"/>
          </a:xfrm>
          <a:prstGeom prst="rect">
            <a:avLst/>
          </a:prstGeom>
        </p:spPr>
      </p:pic>
      <p:pic>
        <p:nvPicPr>
          <p:cNvPr id="13" name="Graphic 12" descr="Database with solid fill">
            <a:extLst>
              <a:ext uri="{FF2B5EF4-FFF2-40B4-BE49-F238E27FC236}">
                <a16:creationId xmlns:a16="http://schemas.microsoft.com/office/drawing/2014/main" id="{A194F413-C025-49AE-AE07-5F290420B9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7681" y="3002386"/>
            <a:ext cx="914400" cy="91440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517816-D268-A3BE-D974-B9B8FD0508DF}"/>
              </a:ext>
            </a:extLst>
          </p:cNvPr>
          <p:cNvCxnSpPr>
            <a:stCxn id="5" idx="3"/>
            <a:endCxn id="13" idx="1"/>
          </p:cNvCxnSpPr>
          <p:nvPr/>
        </p:nvCxnSpPr>
        <p:spPr>
          <a:xfrm>
            <a:off x="2771559" y="3459586"/>
            <a:ext cx="4026122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Graphic 16" descr="Building with solid fill">
            <a:extLst>
              <a:ext uri="{FF2B5EF4-FFF2-40B4-BE49-F238E27FC236}">
                <a16:creationId xmlns:a16="http://schemas.microsoft.com/office/drawing/2014/main" id="{EB3F874D-9527-550B-BB8C-C47B816A90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89119" y="4951755"/>
            <a:ext cx="850479" cy="850479"/>
          </a:xfrm>
          <a:prstGeom prst="rect">
            <a:avLst/>
          </a:prstGeom>
        </p:spPr>
      </p:pic>
      <p:pic>
        <p:nvPicPr>
          <p:cNvPr id="28" name="Graphic 27" descr="Database with solid fill">
            <a:extLst>
              <a:ext uri="{FF2B5EF4-FFF2-40B4-BE49-F238E27FC236}">
                <a16:creationId xmlns:a16="http://schemas.microsoft.com/office/drawing/2014/main" id="{7068329C-0056-CEA9-310D-235BDAFEB3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97681" y="4919794"/>
            <a:ext cx="914400" cy="914400"/>
          </a:xfrm>
          <a:prstGeom prst="rect">
            <a:avLst/>
          </a:prstGeom>
        </p:spPr>
      </p:pic>
      <p:pic>
        <p:nvPicPr>
          <p:cNvPr id="3" name="Graphic 2" descr="Users with solid fill">
            <a:extLst>
              <a:ext uri="{FF2B5EF4-FFF2-40B4-BE49-F238E27FC236}">
                <a16:creationId xmlns:a16="http://schemas.microsoft.com/office/drawing/2014/main" id="{34DA4A07-3D92-5B8B-198F-4324A11808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57159" y="3961091"/>
            <a:ext cx="914400" cy="914400"/>
          </a:xfrm>
          <a:prstGeom prst="rect">
            <a:avLst/>
          </a:prstGeom>
        </p:spPr>
      </p:pic>
      <p:pic>
        <p:nvPicPr>
          <p:cNvPr id="29" name="Graphic 28" descr="Database with solid fill">
            <a:extLst>
              <a:ext uri="{FF2B5EF4-FFF2-40B4-BE49-F238E27FC236}">
                <a16:creationId xmlns:a16="http://schemas.microsoft.com/office/drawing/2014/main" id="{381099D0-B750-5D39-DF9E-0E68393940A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97681" y="3961091"/>
            <a:ext cx="914400" cy="914400"/>
          </a:xfrm>
          <a:prstGeom prst="rect">
            <a:avLst/>
          </a:prstGeom>
        </p:spPr>
      </p:pic>
      <p:pic>
        <p:nvPicPr>
          <p:cNvPr id="30" name="Graphic 29" descr="Database with solid fill">
            <a:extLst>
              <a:ext uri="{FF2B5EF4-FFF2-40B4-BE49-F238E27FC236}">
                <a16:creationId xmlns:a16="http://schemas.microsoft.com/office/drawing/2014/main" id="{2B39B359-8672-0B85-75CE-C6C71A3E128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97681" y="1084976"/>
            <a:ext cx="914400" cy="914400"/>
          </a:xfrm>
          <a:prstGeom prst="rect">
            <a:avLst/>
          </a:prstGeom>
        </p:spPr>
      </p:pic>
      <p:pic>
        <p:nvPicPr>
          <p:cNvPr id="33" name="Graphic 32" descr="Web design with solid fill">
            <a:extLst>
              <a:ext uri="{FF2B5EF4-FFF2-40B4-BE49-F238E27FC236}">
                <a16:creationId xmlns:a16="http://schemas.microsoft.com/office/drawing/2014/main" id="{66FF54B3-8E38-BC60-9B7C-DB94BF69D39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853361" y="1084976"/>
            <a:ext cx="914400" cy="914400"/>
          </a:xfrm>
          <a:prstGeom prst="rect">
            <a:avLst/>
          </a:prstGeom>
        </p:spPr>
      </p:pic>
      <p:pic>
        <p:nvPicPr>
          <p:cNvPr id="31" name="Graphic 30" descr="Database with solid fill">
            <a:extLst>
              <a:ext uri="{FF2B5EF4-FFF2-40B4-BE49-F238E27FC236}">
                <a16:creationId xmlns:a16="http://schemas.microsoft.com/office/drawing/2014/main" id="{A31E4544-6306-57DF-C975-A68F1FC0891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797681" y="2043681"/>
            <a:ext cx="914400" cy="914400"/>
          </a:xfrm>
          <a:prstGeom prst="rect">
            <a:avLst/>
          </a:prstGeom>
        </p:spPr>
      </p:pic>
      <p:pic>
        <p:nvPicPr>
          <p:cNvPr id="59" name="Graphic 58" descr="Users with solid fill">
            <a:extLst>
              <a:ext uri="{FF2B5EF4-FFF2-40B4-BE49-F238E27FC236}">
                <a16:creationId xmlns:a16="http://schemas.microsoft.com/office/drawing/2014/main" id="{161292F6-53C0-0697-E813-5228FF5D80C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53361" y="2043681"/>
            <a:ext cx="914400" cy="914400"/>
          </a:xfrm>
          <a:prstGeom prst="rect">
            <a:avLst/>
          </a:prstGeom>
        </p:spPr>
      </p:pic>
      <p:pic>
        <p:nvPicPr>
          <p:cNvPr id="61" name="Graphic 60" descr="Contract outline">
            <a:extLst>
              <a:ext uri="{FF2B5EF4-FFF2-40B4-BE49-F238E27FC236}">
                <a16:creationId xmlns:a16="http://schemas.microsoft.com/office/drawing/2014/main" id="{B4337481-B405-233D-D028-71388D2E824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607954" y="3880643"/>
            <a:ext cx="379453" cy="379453"/>
          </a:xfrm>
          <a:prstGeom prst="rect">
            <a:avLst/>
          </a:prstGeom>
        </p:spPr>
      </p:pic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79C1A8E-F08F-4B40-C82D-8FE201FA2D3E}"/>
              </a:ext>
            </a:extLst>
          </p:cNvPr>
          <p:cNvCxnSpPr>
            <a:cxnSpLocks/>
            <a:stCxn id="59" idx="3"/>
            <a:endCxn id="13" idx="1"/>
          </p:cNvCxnSpPr>
          <p:nvPr/>
        </p:nvCxnSpPr>
        <p:spPr>
          <a:xfrm>
            <a:off x="2767761" y="2500881"/>
            <a:ext cx="4029920" cy="9587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9483776-4BE7-A04C-4616-9A439BEB8C9E}"/>
              </a:ext>
            </a:extLst>
          </p:cNvPr>
          <p:cNvCxnSpPr>
            <a:cxnSpLocks/>
            <a:stCxn id="3" idx="3"/>
            <a:endCxn id="13" idx="1"/>
          </p:cNvCxnSpPr>
          <p:nvPr/>
        </p:nvCxnSpPr>
        <p:spPr>
          <a:xfrm flipV="1">
            <a:off x="2771559" y="3459586"/>
            <a:ext cx="4026122" cy="9587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7" name="Graphic 76" descr="Lock outline">
            <a:extLst>
              <a:ext uri="{FF2B5EF4-FFF2-40B4-BE49-F238E27FC236}">
                <a16:creationId xmlns:a16="http://schemas.microsoft.com/office/drawing/2014/main" id="{DA3335E0-7150-034B-471F-7B934D70717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636117" y="1947082"/>
            <a:ext cx="379453" cy="379453"/>
          </a:xfrm>
          <a:prstGeom prst="rect">
            <a:avLst/>
          </a:prstGeom>
        </p:spPr>
      </p:pic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E866C96-316A-7AF8-CC3A-B19BEA0E66DF}"/>
              </a:ext>
            </a:extLst>
          </p:cNvPr>
          <p:cNvCxnSpPr>
            <a:cxnSpLocks/>
            <a:stCxn id="59" idx="3"/>
            <a:endCxn id="31" idx="1"/>
          </p:cNvCxnSpPr>
          <p:nvPr/>
        </p:nvCxnSpPr>
        <p:spPr>
          <a:xfrm>
            <a:off x="2767761" y="2500881"/>
            <a:ext cx="40299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BFD6E284-B772-893A-840A-F18F0CC50646}"/>
              </a:ext>
            </a:extLst>
          </p:cNvPr>
          <p:cNvCxnSpPr>
            <a:cxnSpLocks/>
            <a:stCxn id="3" idx="3"/>
            <a:endCxn id="29" idx="1"/>
          </p:cNvCxnSpPr>
          <p:nvPr/>
        </p:nvCxnSpPr>
        <p:spPr>
          <a:xfrm>
            <a:off x="2771559" y="4418291"/>
            <a:ext cx="4026122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1312CBD-84A0-2981-D85F-4CF0BA84CAD3}"/>
              </a:ext>
            </a:extLst>
          </p:cNvPr>
          <p:cNvCxnSpPr>
            <a:cxnSpLocks/>
            <a:stCxn id="3" idx="3"/>
            <a:endCxn id="31" idx="1"/>
          </p:cNvCxnSpPr>
          <p:nvPr/>
        </p:nvCxnSpPr>
        <p:spPr>
          <a:xfrm flipV="1">
            <a:off x="2771559" y="2500881"/>
            <a:ext cx="4026122" cy="191741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CF46F6FA-E8B2-1361-6828-FB2EB29D5207}"/>
              </a:ext>
            </a:extLst>
          </p:cNvPr>
          <p:cNvCxnSpPr>
            <a:cxnSpLocks/>
            <a:stCxn id="59" idx="3"/>
            <a:endCxn id="29" idx="1"/>
          </p:cNvCxnSpPr>
          <p:nvPr/>
        </p:nvCxnSpPr>
        <p:spPr>
          <a:xfrm>
            <a:off x="2767761" y="2500881"/>
            <a:ext cx="4029920" cy="191741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481BA9F3-2A51-0A32-8027-9712882BB771}"/>
              </a:ext>
            </a:extLst>
          </p:cNvPr>
          <p:cNvCxnSpPr>
            <a:cxnSpLocks/>
            <a:stCxn id="59" idx="3"/>
            <a:endCxn id="30" idx="1"/>
          </p:cNvCxnSpPr>
          <p:nvPr/>
        </p:nvCxnSpPr>
        <p:spPr>
          <a:xfrm flipV="1">
            <a:off x="2767761" y="1542176"/>
            <a:ext cx="4029920" cy="9587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D0A62216-7402-7130-29EA-33B51C1FA0E6}"/>
              </a:ext>
            </a:extLst>
          </p:cNvPr>
          <p:cNvCxnSpPr>
            <a:cxnSpLocks/>
            <a:stCxn id="33" idx="3"/>
            <a:endCxn id="31" idx="1"/>
          </p:cNvCxnSpPr>
          <p:nvPr/>
        </p:nvCxnSpPr>
        <p:spPr>
          <a:xfrm>
            <a:off x="2767761" y="1542176"/>
            <a:ext cx="4029920" cy="9587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FF81B44-E335-29EB-F118-0F255451119A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 flipV="1">
            <a:off x="2739598" y="4418291"/>
            <a:ext cx="4058083" cy="95870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8623DC-9DF5-114D-5053-7D91CB26635E}"/>
              </a:ext>
            </a:extLst>
          </p:cNvPr>
          <p:cNvCxnSpPr>
            <a:cxnSpLocks/>
            <a:stCxn id="17" idx="3"/>
            <a:endCxn id="28" idx="1"/>
          </p:cNvCxnSpPr>
          <p:nvPr/>
        </p:nvCxnSpPr>
        <p:spPr>
          <a:xfrm flipV="1">
            <a:off x="2739598" y="5376994"/>
            <a:ext cx="4058083" cy="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7E1D0EC-6113-CAFF-2BEC-FC42DB438A16}"/>
              </a:ext>
            </a:extLst>
          </p:cNvPr>
          <p:cNvCxnSpPr>
            <a:cxnSpLocks/>
            <a:stCxn id="17" idx="3"/>
            <a:endCxn id="31" idx="1"/>
          </p:cNvCxnSpPr>
          <p:nvPr/>
        </p:nvCxnSpPr>
        <p:spPr>
          <a:xfrm flipV="1">
            <a:off x="2739598" y="2500881"/>
            <a:ext cx="4058083" cy="28761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8E5743F-EDB1-995D-6C16-78DD3B919204}"/>
              </a:ext>
            </a:extLst>
          </p:cNvPr>
          <p:cNvCxnSpPr>
            <a:cxnSpLocks/>
            <a:stCxn id="33" idx="3"/>
            <a:endCxn id="28" idx="1"/>
          </p:cNvCxnSpPr>
          <p:nvPr/>
        </p:nvCxnSpPr>
        <p:spPr>
          <a:xfrm>
            <a:off x="2767761" y="1542176"/>
            <a:ext cx="4029920" cy="383481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7" name="Graphic 36" descr="Lock outline">
            <a:extLst>
              <a:ext uri="{FF2B5EF4-FFF2-40B4-BE49-F238E27FC236}">
                <a16:creationId xmlns:a16="http://schemas.microsoft.com/office/drawing/2014/main" id="{DB0B7979-56FD-A4B3-C11D-7AF26EBEFF3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636117" y="885824"/>
            <a:ext cx="379453" cy="379453"/>
          </a:xfrm>
          <a:prstGeom prst="rect">
            <a:avLst/>
          </a:prstGeom>
        </p:spPr>
      </p:pic>
      <p:pic>
        <p:nvPicPr>
          <p:cNvPr id="38" name="Graphic 37" descr="Contract outline">
            <a:extLst>
              <a:ext uri="{FF2B5EF4-FFF2-40B4-BE49-F238E27FC236}">
                <a16:creationId xmlns:a16="http://schemas.microsoft.com/office/drawing/2014/main" id="{7191E26F-1799-9460-2FB8-53045054B8F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314427" y="885824"/>
            <a:ext cx="379453" cy="379453"/>
          </a:xfrm>
          <a:prstGeom prst="rect">
            <a:avLst/>
          </a:prstGeom>
        </p:spPr>
      </p:pic>
      <p:pic>
        <p:nvPicPr>
          <p:cNvPr id="39" name="Graphic 38" descr="Web design with solid fill">
            <a:extLst>
              <a:ext uri="{FF2B5EF4-FFF2-40B4-BE49-F238E27FC236}">
                <a16:creationId xmlns:a16="http://schemas.microsoft.com/office/drawing/2014/main" id="{FFE21C35-2A25-CC92-5C5B-B09C049A4D9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648346" y="4797293"/>
            <a:ext cx="379453" cy="379453"/>
          </a:xfrm>
          <a:prstGeom prst="rect">
            <a:avLst/>
          </a:prstGeom>
        </p:spPr>
      </p:pic>
      <p:pic>
        <p:nvPicPr>
          <p:cNvPr id="40" name="Graphic 39" descr="Lock outline">
            <a:extLst>
              <a:ext uri="{FF2B5EF4-FFF2-40B4-BE49-F238E27FC236}">
                <a16:creationId xmlns:a16="http://schemas.microsoft.com/office/drawing/2014/main" id="{33C00D2A-FDCF-446B-47FF-A118B13F7A1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365298" y="4797292"/>
            <a:ext cx="379453" cy="3794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0397DE-874D-B6E2-7A61-F16DACC6919D}"/>
              </a:ext>
            </a:extLst>
          </p:cNvPr>
          <p:cNvSpPr txBox="1"/>
          <p:nvPr/>
        </p:nvSpPr>
        <p:spPr>
          <a:xfrm>
            <a:off x="3338255" y="5931017"/>
            <a:ext cx="28889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Image Source: NASA / GSFC Ben Williams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7F1FAD1-36B7-7E8D-FE0D-2857BEDFA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 story about scaling Identity Management…</a:t>
            </a:r>
          </a:p>
        </p:txBody>
      </p:sp>
    </p:spTree>
    <p:extLst>
      <p:ext uri="{BB962C8B-B14F-4D97-AF65-F5344CB8AC3E}">
        <p14:creationId xmlns:p14="http://schemas.microsoft.com/office/powerpoint/2010/main" val="3367864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User with solid fill">
            <a:extLst>
              <a:ext uri="{FF2B5EF4-FFF2-40B4-BE49-F238E27FC236}">
                <a16:creationId xmlns:a16="http://schemas.microsoft.com/office/drawing/2014/main" id="{AB212550-31F4-0356-C178-09DF38C69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57159" y="3002386"/>
            <a:ext cx="914400" cy="914400"/>
          </a:xfrm>
          <a:prstGeom prst="rect">
            <a:avLst/>
          </a:prstGeom>
        </p:spPr>
      </p:pic>
      <p:pic>
        <p:nvPicPr>
          <p:cNvPr id="13" name="Graphic 12" descr="Database with solid fill">
            <a:extLst>
              <a:ext uri="{FF2B5EF4-FFF2-40B4-BE49-F238E27FC236}">
                <a16:creationId xmlns:a16="http://schemas.microsoft.com/office/drawing/2014/main" id="{A194F413-C025-49AE-AE07-5F290420B9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7681" y="3002386"/>
            <a:ext cx="914400" cy="91440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517816-D268-A3BE-D974-B9B8FD0508DF}"/>
              </a:ext>
            </a:extLst>
          </p:cNvPr>
          <p:cNvCxnSpPr>
            <a:stCxn id="5" idx="3"/>
            <a:endCxn id="13" idx="1"/>
          </p:cNvCxnSpPr>
          <p:nvPr/>
        </p:nvCxnSpPr>
        <p:spPr>
          <a:xfrm>
            <a:off x="2771559" y="3459586"/>
            <a:ext cx="4026122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Graphic 16" descr="Building with solid fill">
            <a:extLst>
              <a:ext uri="{FF2B5EF4-FFF2-40B4-BE49-F238E27FC236}">
                <a16:creationId xmlns:a16="http://schemas.microsoft.com/office/drawing/2014/main" id="{EB3F874D-9527-550B-BB8C-C47B816A90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89119" y="4951755"/>
            <a:ext cx="850479" cy="850479"/>
          </a:xfrm>
          <a:prstGeom prst="rect">
            <a:avLst/>
          </a:prstGeom>
        </p:spPr>
      </p:pic>
      <p:pic>
        <p:nvPicPr>
          <p:cNvPr id="28" name="Graphic 27" descr="Database with solid fill">
            <a:extLst>
              <a:ext uri="{FF2B5EF4-FFF2-40B4-BE49-F238E27FC236}">
                <a16:creationId xmlns:a16="http://schemas.microsoft.com/office/drawing/2014/main" id="{7068329C-0056-CEA9-310D-235BDAFEB3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97681" y="4919794"/>
            <a:ext cx="914400" cy="914400"/>
          </a:xfrm>
          <a:prstGeom prst="rect">
            <a:avLst/>
          </a:prstGeom>
        </p:spPr>
      </p:pic>
      <p:pic>
        <p:nvPicPr>
          <p:cNvPr id="3" name="Graphic 2" descr="Users with solid fill">
            <a:extLst>
              <a:ext uri="{FF2B5EF4-FFF2-40B4-BE49-F238E27FC236}">
                <a16:creationId xmlns:a16="http://schemas.microsoft.com/office/drawing/2014/main" id="{34DA4A07-3D92-5B8B-198F-4324A11808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57159" y="3961091"/>
            <a:ext cx="914400" cy="914400"/>
          </a:xfrm>
          <a:prstGeom prst="rect">
            <a:avLst/>
          </a:prstGeom>
        </p:spPr>
      </p:pic>
      <p:pic>
        <p:nvPicPr>
          <p:cNvPr id="29" name="Graphic 28" descr="Database with solid fill">
            <a:extLst>
              <a:ext uri="{FF2B5EF4-FFF2-40B4-BE49-F238E27FC236}">
                <a16:creationId xmlns:a16="http://schemas.microsoft.com/office/drawing/2014/main" id="{381099D0-B750-5D39-DF9E-0E68393940A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97681" y="3961091"/>
            <a:ext cx="914400" cy="914400"/>
          </a:xfrm>
          <a:prstGeom prst="rect">
            <a:avLst/>
          </a:prstGeom>
        </p:spPr>
      </p:pic>
      <p:pic>
        <p:nvPicPr>
          <p:cNvPr id="30" name="Graphic 29" descr="Database with solid fill">
            <a:extLst>
              <a:ext uri="{FF2B5EF4-FFF2-40B4-BE49-F238E27FC236}">
                <a16:creationId xmlns:a16="http://schemas.microsoft.com/office/drawing/2014/main" id="{2B39B359-8672-0B85-75CE-C6C71A3E128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97681" y="1084976"/>
            <a:ext cx="914400" cy="914400"/>
          </a:xfrm>
          <a:prstGeom prst="rect">
            <a:avLst/>
          </a:prstGeom>
        </p:spPr>
      </p:pic>
      <p:pic>
        <p:nvPicPr>
          <p:cNvPr id="33" name="Graphic 32" descr="Web design with solid fill">
            <a:extLst>
              <a:ext uri="{FF2B5EF4-FFF2-40B4-BE49-F238E27FC236}">
                <a16:creationId xmlns:a16="http://schemas.microsoft.com/office/drawing/2014/main" id="{66FF54B3-8E38-BC60-9B7C-DB94BF69D39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853361" y="1084976"/>
            <a:ext cx="914400" cy="914400"/>
          </a:xfrm>
          <a:prstGeom prst="rect">
            <a:avLst/>
          </a:prstGeom>
        </p:spPr>
      </p:pic>
      <p:pic>
        <p:nvPicPr>
          <p:cNvPr id="31" name="Graphic 30" descr="Database with solid fill">
            <a:extLst>
              <a:ext uri="{FF2B5EF4-FFF2-40B4-BE49-F238E27FC236}">
                <a16:creationId xmlns:a16="http://schemas.microsoft.com/office/drawing/2014/main" id="{A31E4544-6306-57DF-C975-A68F1FC0891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797681" y="2043681"/>
            <a:ext cx="914400" cy="914400"/>
          </a:xfrm>
          <a:prstGeom prst="rect">
            <a:avLst/>
          </a:prstGeom>
        </p:spPr>
      </p:pic>
      <p:pic>
        <p:nvPicPr>
          <p:cNvPr id="59" name="Graphic 58" descr="Users with solid fill">
            <a:extLst>
              <a:ext uri="{FF2B5EF4-FFF2-40B4-BE49-F238E27FC236}">
                <a16:creationId xmlns:a16="http://schemas.microsoft.com/office/drawing/2014/main" id="{161292F6-53C0-0697-E813-5228FF5D80C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53361" y="2043681"/>
            <a:ext cx="914400" cy="914400"/>
          </a:xfrm>
          <a:prstGeom prst="rect">
            <a:avLst/>
          </a:prstGeom>
        </p:spPr>
      </p:pic>
      <p:pic>
        <p:nvPicPr>
          <p:cNvPr id="61" name="Graphic 60" descr="Contract outline">
            <a:extLst>
              <a:ext uri="{FF2B5EF4-FFF2-40B4-BE49-F238E27FC236}">
                <a16:creationId xmlns:a16="http://schemas.microsoft.com/office/drawing/2014/main" id="{B4337481-B405-233D-D028-71388D2E824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607954" y="3880643"/>
            <a:ext cx="379453" cy="379453"/>
          </a:xfrm>
          <a:prstGeom prst="rect">
            <a:avLst/>
          </a:prstGeom>
        </p:spPr>
      </p:pic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79C1A8E-F08F-4B40-C82D-8FE201FA2D3E}"/>
              </a:ext>
            </a:extLst>
          </p:cNvPr>
          <p:cNvCxnSpPr>
            <a:cxnSpLocks/>
            <a:stCxn id="59" idx="3"/>
            <a:endCxn id="13" idx="1"/>
          </p:cNvCxnSpPr>
          <p:nvPr/>
        </p:nvCxnSpPr>
        <p:spPr>
          <a:xfrm>
            <a:off x="2767761" y="2500881"/>
            <a:ext cx="4029920" cy="9587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9483776-4BE7-A04C-4616-9A439BEB8C9E}"/>
              </a:ext>
            </a:extLst>
          </p:cNvPr>
          <p:cNvCxnSpPr>
            <a:cxnSpLocks/>
            <a:stCxn id="3" idx="3"/>
            <a:endCxn id="13" idx="1"/>
          </p:cNvCxnSpPr>
          <p:nvPr/>
        </p:nvCxnSpPr>
        <p:spPr>
          <a:xfrm flipV="1">
            <a:off x="2771559" y="3459586"/>
            <a:ext cx="4026122" cy="9587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7" name="Graphic 76" descr="Lock outline">
            <a:extLst>
              <a:ext uri="{FF2B5EF4-FFF2-40B4-BE49-F238E27FC236}">
                <a16:creationId xmlns:a16="http://schemas.microsoft.com/office/drawing/2014/main" id="{DA3335E0-7150-034B-471F-7B934D70717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636117" y="1947082"/>
            <a:ext cx="379453" cy="379453"/>
          </a:xfrm>
          <a:prstGeom prst="rect">
            <a:avLst/>
          </a:prstGeom>
        </p:spPr>
      </p:pic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E866C96-316A-7AF8-CC3A-B19BEA0E66DF}"/>
              </a:ext>
            </a:extLst>
          </p:cNvPr>
          <p:cNvCxnSpPr>
            <a:cxnSpLocks/>
            <a:stCxn id="59" idx="3"/>
            <a:endCxn id="31" idx="1"/>
          </p:cNvCxnSpPr>
          <p:nvPr/>
        </p:nvCxnSpPr>
        <p:spPr>
          <a:xfrm>
            <a:off x="2767761" y="2500881"/>
            <a:ext cx="40299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BFD6E284-B772-893A-840A-F18F0CC50646}"/>
              </a:ext>
            </a:extLst>
          </p:cNvPr>
          <p:cNvCxnSpPr>
            <a:cxnSpLocks/>
            <a:stCxn id="3" idx="3"/>
            <a:endCxn id="29" idx="1"/>
          </p:cNvCxnSpPr>
          <p:nvPr/>
        </p:nvCxnSpPr>
        <p:spPr>
          <a:xfrm>
            <a:off x="2771559" y="4418291"/>
            <a:ext cx="4026122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1312CBD-84A0-2981-D85F-4CF0BA84CAD3}"/>
              </a:ext>
            </a:extLst>
          </p:cNvPr>
          <p:cNvCxnSpPr>
            <a:cxnSpLocks/>
            <a:stCxn id="3" idx="3"/>
            <a:endCxn id="31" idx="1"/>
          </p:cNvCxnSpPr>
          <p:nvPr/>
        </p:nvCxnSpPr>
        <p:spPr>
          <a:xfrm flipV="1">
            <a:off x="2771559" y="2500881"/>
            <a:ext cx="4026122" cy="191741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CF46F6FA-E8B2-1361-6828-FB2EB29D5207}"/>
              </a:ext>
            </a:extLst>
          </p:cNvPr>
          <p:cNvCxnSpPr>
            <a:cxnSpLocks/>
            <a:stCxn id="59" idx="3"/>
            <a:endCxn id="29" idx="1"/>
          </p:cNvCxnSpPr>
          <p:nvPr/>
        </p:nvCxnSpPr>
        <p:spPr>
          <a:xfrm>
            <a:off x="2767761" y="2500881"/>
            <a:ext cx="4029920" cy="191741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481BA9F3-2A51-0A32-8027-9712882BB771}"/>
              </a:ext>
            </a:extLst>
          </p:cNvPr>
          <p:cNvCxnSpPr>
            <a:cxnSpLocks/>
            <a:stCxn id="59" idx="3"/>
            <a:endCxn id="30" idx="1"/>
          </p:cNvCxnSpPr>
          <p:nvPr/>
        </p:nvCxnSpPr>
        <p:spPr>
          <a:xfrm flipV="1">
            <a:off x="2767761" y="1542176"/>
            <a:ext cx="4029920" cy="9587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D0A62216-7402-7130-29EA-33B51C1FA0E6}"/>
              </a:ext>
            </a:extLst>
          </p:cNvPr>
          <p:cNvCxnSpPr>
            <a:cxnSpLocks/>
            <a:stCxn id="33" idx="3"/>
            <a:endCxn id="31" idx="1"/>
          </p:cNvCxnSpPr>
          <p:nvPr/>
        </p:nvCxnSpPr>
        <p:spPr>
          <a:xfrm>
            <a:off x="2767761" y="1542176"/>
            <a:ext cx="4029920" cy="9587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FF81B44-E335-29EB-F118-0F255451119A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 flipV="1">
            <a:off x="2739598" y="4418291"/>
            <a:ext cx="4058083" cy="95870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8623DC-9DF5-114D-5053-7D91CB26635E}"/>
              </a:ext>
            </a:extLst>
          </p:cNvPr>
          <p:cNvCxnSpPr>
            <a:cxnSpLocks/>
            <a:stCxn id="17" idx="3"/>
            <a:endCxn id="28" idx="1"/>
          </p:cNvCxnSpPr>
          <p:nvPr/>
        </p:nvCxnSpPr>
        <p:spPr>
          <a:xfrm flipV="1">
            <a:off x="2739598" y="5376994"/>
            <a:ext cx="4058083" cy="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7E1D0EC-6113-CAFF-2BEC-FC42DB438A16}"/>
              </a:ext>
            </a:extLst>
          </p:cNvPr>
          <p:cNvCxnSpPr>
            <a:cxnSpLocks/>
            <a:stCxn id="17" idx="3"/>
            <a:endCxn id="31" idx="1"/>
          </p:cNvCxnSpPr>
          <p:nvPr/>
        </p:nvCxnSpPr>
        <p:spPr>
          <a:xfrm flipV="1">
            <a:off x="2739598" y="2500881"/>
            <a:ext cx="4058083" cy="28761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8E5743F-EDB1-995D-6C16-78DD3B919204}"/>
              </a:ext>
            </a:extLst>
          </p:cNvPr>
          <p:cNvCxnSpPr>
            <a:cxnSpLocks/>
            <a:stCxn id="33" idx="3"/>
            <a:endCxn id="28" idx="1"/>
          </p:cNvCxnSpPr>
          <p:nvPr/>
        </p:nvCxnSpPr>
        <p:spPr>
          <a:xfrm>
            <a:off x="2767761" y="1542176"/>
            <a:ext cx="4029920" cy="383481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7" name="Graphic 36" descr="Lock outline">
            <a:extLst>
              <a:ext uri="{FF2B5EF4-FFF2-40B4-BE49-F238E27FC236}">
                <a16:creationId xmlns:a16="http://schemas.microsoft.com/office/drawing/2014/main" id="{DB0B7979-56FD-A4B3-C11D-7AF26EBEFF3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636117" y="885824"/>
            <a:ext cx="379453" cy="379453"/>
          </a:xfrm>
          <a:prstGeom prst="rect">
            <a:avLst/>
          </a:prstGeom>
        </p:spPr>
      </p:pic>
      <p:pic>
        <p:nvPicPr>
          <p:cNvPr id="38" name="Graphic 37" descr="Contract outline">
            <a:extLst>
              <a:ext uri="{FF2B5EF4-FFF2-40B4-BE49-F238E27FC236}">
                <a16:creationId xmlns:a16="http://schemas.microsoft.com/office/drawing/2014/main" id="{7191E26F-1799-9460-2FB8-53045054B8F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314427" y="885824"/>
            <a:ext cx="379453" cy="379453"/>
          </a:xfrm>
          <a:prstGeom prst="rect">
            <a:avLst/>
          </a:prstGeom>
        </p:spPr>
      </p:pic>
      <p:pic>
        <p:nvPicPr>
          <p:cNvPr id="39" name="Graphic 38" descr="Web design with solid fill">
            <a:extLst>
              <a:ext uri="{FF2B5EF4-FFF2-40B4-BE49-F238E27FC236}">
                <a16:creationId xmlns:a16="http://schemas.microsoft.com/office/drawing/2014/main" id="{FFE21C35-2A25-CC92-5C5B-B09C049A4D9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648346" y="4797293"/>
            <a:ext cx="379453" cy="379453"/>
          </a:xfrm>
          <a:prstGeom prst="rect">
            <a:avLst/>
          </a:prstGeom>
        </p:spPr>
      </p:pic>
      <p:pic>
        <p:nvPicPr>
          <p:cNvPr id="40" name="Graphic 39" descr="Lock outline">
            <a:extLst>
              <a:ext uri="{FF2B5EF4-FFF2-40B4-BE49-F238E27FC236}">
                <a16:creationId xmlns:a16="http://schemas.microsoft.com/office/drawing/2014/main" id="{33C00D2A-FDCF-446B-47FF-A118B13F7A1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365298" y="4797292"/>
            <a:ext cx="379453" cy="379453"/>
          </a:xfrm>
          <a:prstGeom prst="rect">
            <a:avLst/>
          </a:prstGeom>
        </p:spPr>
      </p:pic>
      <p:cxnSp>
        <p:nvCxnSpPr>
          <p:cNvPr id="46" name="Curved Connector 45">
            <a:extLst>
              <a:ext uri="{FF2B5EF4-FFF2-40B4-BE49-F238E27FC236}">
                <a16:creationId xmlns:a16="http://schemas.microsoft.com/office/drawing/2014/main" id="{451B5188-B6D3-17FD-2126-18100869B7B9}"/>
              </a:ext>
            </a:extLst>
          </p:cNvPr>
          <p:cNvCxnSpPr>
            <a:stCxn id="59" idx="1"/>
            <a:endCxn id="33" idx="1"/>
          </p:cNvCxnSpPr>
          <p:nvPr/>
        </p:nvCxnSpPr>
        <p:spPr>
          <a:xfrm rot="10800000">
            <a:off x="1853361" y="1542177"/>
            <a:ext cx="12700" cy="958705"/>
          </a:xfrm>
          <a:prstGeom prst="curvedConnector3">
            <a:avLst>
              <a:gd name="adj1" fmla="val 1800000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urved Connector 46">
            <a:extLst>
              <a:ext uri="{FF2B5EF4-FFF2-40B4-BE49-F238E27FC236}">
                <a16:creationId xmlns:a16="http://schemas.microsoft.com/office/drawing/2014/main" id="{D2AC52C3-B5EC-BE4F-9A1F-4DA4F4DCB641}"/>
              </a:ext>
            </a:extLst>
          </p:cNvPr>
          <p:cNvCxnSpPr>
            <a:cxnSpLocks/>
            <a:stCxn id="3" idx="1"/>
            <a:endCxn id="17" idx="1"/>
          </p:cNvCxnSpPr>
          <p:nvPr/>
        </p:nvCxnSpPr>
        <p:spPr>
          <a:xfrm rot="10800000" flipH="1" flipV="1">
            <a:off x="1857159" y="4418291"/>
            <a:ext cx="31960" cy="958704"/>
          </a:xfrm>
          <a:prstGeom prst="curvedConnector3">
            <a:avLst>
              <a:gd name="adj1" fmla="val -715269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Curved Connector 52">
            <a:extLst>
              <a:ext uri="{FF2B5EF4-FFF2-40B4-BE49-F238E27FC236}">
                <a16:creationId xmlns:a16="http://schemas.microsoft.com/office/drawing/2014/main" id="{A32C2B6E-75BB-0F9D-7B74-A86B3ABCC62A}"/>
              </a:ext>
            </a:extLst>
          </p:cNvPr>
          <p:cNvCxnSpPr>
            <a:cxnSpLocks/>
            <a:stCxn id="33" idx="1"/>
            <a:endCxn id="17" idx="1"/>
          </p:cNvCxnSpPr>
          <p:nvPr/>
        </p:nvCxnSpPr>
        <p:spPr>
          <a:xfrm rot="10800000" flipH="1" flipV="1">
            <a:off x="1853361" y="1542175"/>
            <a:ext cx="35758" cy="3834819"/>
          </a:xfrm>
          <a:prstGeom prst="curvedConnector3">
            <a:avLst>
              <a:gd name="adj1" fmla="val -1906161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urved Connector 59">
            <a:extLst>
              <a:ext uri="{FF2B5EF4-FFF2-40B4-BE49-F238E27FC236}">
                <a16:creationId xmlns:a16="http://schemas.microsoft.com/office/drawing/2014/main" id="{FD392E45-4C50-1984-E880-B97BE97DE38A}"/>
              </a:ext>
            </a:extLst>
          </p:cNvPr>
          <p:cNvCxnSpPr>
            <a:cxnSpLocks/>
            <a:stCxn id="33" idx="1"/>
            <a:endCxn id="5" idx="1"/>
          </p:cNvCxnSpPr>
          <p:nvPr/>
        </p:nvCxnSpPr>
        <p:spPr>
          <a:xfrm rot="10800000" flipH="1" flipV="1">
            <a:off x="1853361" y="1542176"/>
            <a:ext cx="3798" cy="1917410"/>
          </a:xfrm>
          <a:prstGeom prst="curvedConnector3">
            <a:avLst>
              <a:gd name="adj1" fmla="val -9994787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A8EE9D6-B540-C281-9AE9-74473B338C42}"/>
              </a:ext>
            </a:extLst>
          </p:cNvPr>
          <p:cNvSpPr txBox="1"/>
          <p:nvPr/>
        </p:nvSpPr>
        <p:spPr>
          <a:xfrm>
            <a:off x="3338255" y="5931017"/>
            <a:ext cx="28889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Image Source: NASA / GSFC Ben Williams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058E13A-A909-567F-9576-FC3568D8E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 story about scaling Identity Management…</a:t>
            </a:r>
          </a:p>
        </p:txBody>
      </p:sp>
    </p:spTree>
    <p:extLst>
      <p:ext uri="{BB962C8B-B14F-4D97-AF65-F5344CB8AC3E}">
        <p14:creationId xmlns:p14="http://schemas.microsoft.com/office/powerpoint/2010/main" val="2917515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User with solid fill">
            <a:extLst>
              <a:ext uri="{FF2B5EF4-FFF2-40B4-BE49-F238E27FC236}">
                <a16:creationId xmlns:a16="http://schemas.microsoft.com/office/drawing/2014/main" id="{AB212550-31F4-0356-C178-09DF38C69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57159" y="3002386"/>
            <a:ext cx="914400" cy="914400"/>
          </a:xfrm>
          <a:prstGeom prst="rect">
            <a:avLst/>
          </a:prstGeom>
        </p:spPr>
      </p:pic>
      <p:pic>
        <p:nvPicPr>
          <p:cNvPr id="13" name="Graphic 12" descr="Database with solid fill">
            <a:extLst>
              <a:ext uri="{FF2B5EF4-FFF2-40B4-BE49-F238E27FC236}">
                <a16:creationId xmlns:a16="http://schemas.microsoft.com/office/drawing/2014/main" id="{A194F413-C025-49AE-AE07-5F290420B9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7681" y="3002386"/>
            <a:ext cx="914400" cy="91440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517816-D268-A3BE-D974-B9B8FD0508DF}"/>
              </a:ext>
            </a:extLst>
          </p:cNvPr>
          <p:cNvCxnSpPr>
            <a:stCxn id="5" idx="3"/>
            <a:endCxn id="13" idx="1"/>
          </p:cNvCxnSpPr>
          <p:nvPr/>
        </p:nvCxnSpPr>
        <p:spPr>
          <a:xfrm>
            <a:off x="2771559" y="3459586"/>
            <a:ext cx="4026122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Graphic 16" descr="Building with solid fill">
            <a:extLst>
              <a:ext uri="{FF2B5EF4-FFF2-40B4-BE49-F238E27FC236}">
                <a16:creationId xmlns:a16="http://schemas.microsoft.com/office/drawing/2014/main" id="{EB3F874D-9527-550B-BB8C-C47B816A90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89119" y="4951755"/>
            <a:ext cx="850479" cy="850479"/>
          </a:xfrm>
          <a:prstGeom prst="rect">
            <a:avLst/>
          </a:prstGeom>
        </p:spPr>
      </p:pic>
      <p:pic>
        <p:nvPicPr>
          <p:cNvPr id="28" name="Graphic 27" descr="Database with solid fill">
            <a:extLst>
              <a:ext uri="{FF2B5EF4-FFF2-40B4-BE49-F238E27FC236}">
                <a16:creationId xmlns:a16="http://schemas.microsoft.com/office/drawing/2014/main" id="{7068329C-0056-CEA9-310D-235BDAFEB3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97681" y="4919794"/>
            <a:ext cx="914400" cy="914400"/>
          </a:xfrm>
          <a:prstGeom prst="rect">
            <a:avLst/>
          </a:prstGeom>
        </p:spPr>
      </p:pic>
      <p:pic>
        <p:nvPicPr>
          <p:cNvPr id="3" name="Graphic 2" descr="Users with solid fill">
            <a:extLst>
              <a:ext uri="{FF2B5EF4-FFF2-40B4-BE49-F238E27FC236}">
                <a16:creationId xmlns:a16="http://schemas.microsoft.com/office/drawing/2014/main" id="{34DA4A07-3D92-5B8B-198F-4324A11808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57159" y="3961091"/>
            <a:ext cx="914400" cy="914400"/>
          </a:xfrm>
          <a:prstGeom prst="rect">
            <a:avLst/>
          </a:prstGeom>
        </p:spPr>
      </p:pic>
      <p:pic>
        <p:nvPicPr>
          <p:cNvPr id="29" name="Graphic 28" descr="Database with solid fill">
            <a:extLst>
              <a:ext uri="{FF2B5EF4-FFF2-40B4-BE49-F238E27FC236}">
                <a16:creationId xmlns:a16="http://schemas.microsoft.com/office/drawing/2014/main" id="{381099D0-B750-5D39-DF9E-0E68393940A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97681" y="3961091"/>
            <a:ext cx="914400" cy="914400"/>
          </a:xfrm>
          <a:prstGeom prst="rect">
            <a:avLst/>
          </a:prstGeom>
        </p:spPr>
      </p:pic>
      <p:pic>
        <p:nvPicPr>
          <p:cNvPr id="30" name="Graphic 29" descr="Database with solid fill">
            <a:extLst>
              <a:ext uri="{FF2B5EF4-FFF2-40B4-BE49-F238E27FC236}">
                <a16:creationId xmlns:a16="http://schemas.microsoft.com/office/drawing/2014/main" id="{2B39B359-8672-0B85-75CE-C6C71A3E128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97681" y="1084976"/>
            <a:ext cx="914400" cy="914400"/>
          </a:xfrm>
          <a:prstGeom prst="rect">
            <a:avLst/>
          </a:prstGeom>
        </p:spPr>
      </p:pic>
      <p:pic>
        <p:nvPicPr>
          <p:cNvPr id="33" name="Graphic 32" descr="Web design with solid fill">
            <a:extLst>
              <a:ext uri="{FF2B5EF4-FFF2-40B4-BE49-F238E27FC236}">
                <a16:creationId xmlns:a16="http://schemas.microsoft.com/office/drawing/2014/main" id="{66FF54B3-8E38-BC60-9B7C-DB94BF69D39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853361" y="1084976"/>
            <a:ext cx="914400" cy="914400"/>
          </a:xfrm>
          <a:prstGeom prst="rect">
            <a:avLst/>
          </a:prstGeom>
        </p:spPr>
      </p:pic>
      <p:pic>
        <p:nvPicPr>
          <p:cNvPr id="31" name="Graphic 30" descr="Database with solid fill">
            <a:extLst>
              <a:ext uri="{FF2B5EF4-FFF2-40B4-BE49-F238E27FC236}">
                <a16:creationId xmlns:a16="http://schemas.microsoft.com/office/drawing/2014/main" id="{A31E4544-6306-57DF-C975-A68F1FC0891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797681" y="2043681"/>
            <a:ext cx="914400" cy="914400"/>
          </a:xfrm>
          <a:prstGeom prst="rect">
            <a:avLst/>
          </a:prstGeom>
        </p:spPr>
      </p:pic>
      <p:pic>
        <p:nvPicPr>
          <p:cNvPr id="59" name="Graphic 58" descr="Users with solid fill">
            <a:extLst>
              <a:ext uri="{FF2B5EF4-FFF2-40B4-BE49-F238E27FC236}">
                <a16:creationId xmlns:a16="http://schemas.microsoft.com/office/drawing/2014/main" id="{161292F6-53C0-0697-E813-5228FF5D80C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53361" y="2043681"/>
            <a:ext cx="914400" cy="914400"/>
          </a:xfrm>
          <a:prstGeom prst="rect">
            <a:avLst/>
          </a:prstGeom>
        </p:spPr>
      </p:pic>
      <p:pic>
        <p:nvPicPr>
          <p:cNvPr id="61" name="Graphic 60" descr="Contract outline">
            <a:extLst>
              <a:ext uri="{FF2B5EF4-FFF2-40B4-BE49-F238E27FC236}">
                <a16:creationId xmlns:a16="http://schemas.microsoft.com/office/drawing/2014/main" id="{B4337481-B405-233D-D028-71388D2E824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607954" y="3880643"/>
            <a:ext cx="379453" cy="379453"/>
          </a:xfrm>
          <a:prstGeom prst="rect">
            <a:avLst/>
          </a:prstGeom>
        </p:spPr>
      </p:pic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79C1A8E-F08F-4B40-C82D-8FE201FA2D3E}"/>
              </a:ext>
            </a:extLst>
          </p:cNvPr>
          <p:cNvCxnSpPr>
            <a:cxnSpLocks/>
            <a:stCxn id="59" idx="3"/>
            <a:endCxn id="13" idx="1"/>
          </p:cNvCxnSpPr>
          <p:nvPr/>
        </p:nvCxnSpPr>
        <p:spPr>
          <a:xfrm>
            <a:off x="2767761" y="2500881"/>
            <a:ext cx="4029920" cy="9587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9483776-4BE7-A04C-4616-9A439BEB8C9E}"/>
              </a:ext>
            </a:extLst>
          </p:cNvPr>
          <p:cNvCxnSpPr>
            <a:cxnSpLocks/>
            <a:stCxn id="3" idx="3"/>
            <a:endCxn id="13" idx="1"/>
          </p:cNvCxnSpPr>
          <p:nvPr/>
        </p:nvCxnSpPr>
        <p:spPr>
          <a:xfrm flipV="1">
            <a:off x="2771559" y="3459586"/>
            <a:ext cx="4026122" cy="9587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7" name="Graphic 76" descr="Lock outline">
            <a:extLst>
              <a:ext uri="{FF2B5EF4-FFF2-40B4-BE49-F238E27FC236}">
                <a16:creationId xmlns:a16="http://schemas.microsoft.com/office/drawing/2014/main" id="{DA3335E0-7150-034B-471F-7B934D70717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636117" y="1947082"/>
            <a:ext cx="379453" cy="379453"/>
          </a:xfrm>
          <a:prstGeom prst="rect">
            <a:avLst/>
          </a:prstGeom>
        </p:spPr>
      </p:pic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E866C96-316A-7AF8-CC3A-B19BEA0E66DF}"/>
              </a:ext>
            </a:extLst>
          </p:cNvPr>
          <p:cNvCxnSpPr>
            <a:cxnSpLocks/>
            <a:stCxn id="59" idx="3"/>
            <a:endCxn id="31" idx="1"/>
          </p:cNvCxnSpPr>
          <p:nvPr/>
        </p:nvCxnSpPr>
        <p:spPr>
          <a:xfrm>
            <a:off x="2767761" y="2500881"/>
            <a:ext cx="40299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BFD6E284-B772-893A-840A-F18F0CC50646}"/>
              </a:ext>
            </a:extLst>
          </p:cNvPr>
          <p:cNvCxnSpPr>
            <a:cxnSpLocks/>
            <a:stCxn id="3" idx="3"/>
            <a:endCxn id="29" idx="1"/>
          </p:cNvCxnSpPr>
          <p:nvPr/>
        </p:nvCxnSpPr>
        <p:spPr>
          <a:xfrm>
            <a:off x="2771559" y="4418291"/>
            <a:ext cx="4026122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1312CBD-84A0-2981-D85F-4CF0BA84CAD3}"/>
              </a:ext>
            </a:extLst>
          </p:cNvPr>
          <p:cNvCxnSpPr>
            <a:cxnSpLocks/>
            <a:stCxn id="3" idx="3"/>
            <a:endCxn id="31" idx="1"/>
          </p:cNvCxnSpPr>
          <p:nvPr/>
        </p:nvCxnSpPr>
        <p:spPr>
          <a:xfrm flipV="1">
            <a:off x="2771559" y="2500881"/>
            <a:ext cx="4026122" cy="191741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CF46F6FA-E8B2-1361-6828-FB2EB29D5207}"/>
              </a:ext>
            </a:extLst>
          </p:cNvPr>
          <p:cNvCxnSpPr>
            <a:cxnSpLocks/>
            <a:stCxn id="59" idx="3"/>
            <a:endCxn id="29" idx="1"/>
          </p:cNvCxnSpPr>
          <p:nvPr/>
        </p:nvCxnSpPr>
        <p:spPr>
          <a:xfrm>
            <a:off x="2767761" y="2500881"/>
            <a:ext cx="4029920" cy="191741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481BA9F3-2A51-0A32-8027-9712882BB771}"/>
              </a:ext>
            </a:extLst>
          </p:cNvPr>
          <p:cNvCxnSpPr>
            <a:cxnSpLocks/>
            <a:stCxn id="59" idx="3"/>
            <a:endCxn id="30" idx="1"/>
          </p:cNvCxnSpPr>
          <p:nvPr/>
        </p:nvCxnSpPr>
        <p:spPr>
          <a:xfrm flipV="1">
            <a:off x="2767761" y="1542176"/>
            <a:ext cx="4029920" cy="9587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D0A62216-7402-7130-29EA-33B51C1FA0E6}"/>
              </a:ext>
            </a:extLst>
          </p:cNvPr>
          <p:cNvCxnSpPr>
            <a:cxnSpLocks/>
            <a:stCxn id="33" idx="3"/>
            <a:endCxn id="31" idx="1"/>
          </p:cNvCxnSpPr>
          <p:nvPr/>
        </p:nvCxnSpPr>
        <p:spPr>
          <a:xfrm>
            <a:off x="2767761" y="1542176"/>
            <a:ext cx="4029920" cy="95870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FF81B44-E335-29EB-F118-0F255451119A}"/>
              </a:ext>
            </a:extLst>
          </p:cNvPr>
          <p:cNvCxnSpPr>
            <a:cxnSpLocks/>
            <a:stCxn id="17" idx="3"/>
            <a:endCxn id="29" idx="1"/>
          </p:cNvCxnSpPr>
          <p:nvPr/>
        </p:nvCxnSpPr>
        <p:spPr>
          <a:xfrm flipV="1">
            <a:off x="2739598" y="4418291"/>
            <a:ext cx="4058083" cy="95870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8623DC-9DF5-114D-5053-7D91CB26635E}"/>
              </a:ext>
            </a:extLst>
          </p:cNvPr>
          <p:cNvCxnSpPr>
            <a:cxnSpLocks/>
            <a:stCxn id="17" idx="3"/>
            <a:endCxn id="28" idx="1"/>
          </p:cNvCxnSpPr>
          <p:nvPr/>
        </p:nvCxnSpPr>
        <p:spPr>
          <a:xfrm flipV="1">
            <a:off x="2739598" y="5376994"/>
            <a:ext cx="4058083" cy="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7E1D0EC-6113-CAFF-2BEC-FC42DB438A16}"/>
              </a:ext>
            </a:extLst>
          </p:cNvPr>
          <p:cNvCxnSpPr>
            <a:cxnSpLocks/>
            <a:stCxn id="17" idx="3"/>
            <a:endCxn id="31" idx="1"/>
          </p:cNvCxnSpPr>
          <p:nvPr/>
        </p:nvCxnSpPr>
        <p:spPr>
          <a:xfrm flipV="1">
            <a:off x="2739598" y="2500881"/>
            <a:ext cx="4058083" cy="287611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8E5743F-EDB1-995D-6C16-78DD3B919204}"/>
              </a:ext>
            </a:extLst>
          </p:cNvPr>
          <p:cNvCxnSpPr>
            <a:cxnSpLocks/>
            <a:stCxn id="33" idx="3"/>
            <a:endCxn id="28" idx="1"/>
          </p:cNvCxnSpPr>
          <p:nvPr/>
        </p:nvCxnSpPr>
        <p:spPr>
          <a:xfrm>
            <a:off x="2767761" y="1542176"/>
            <a:ext cx="4029920" cy="383481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7" name="Graphic 36" descr="Lock outline">
            <a:extLst>
              <a:ext uri="{FF2B5EF4-FFF2-40B4-BE49-F238E27FC236}">
                <a16:creationId xmlns:a16="http://schemas.microsoft.com/office/drawing/2014/main" id="{DB0B7979-56FD-A4B3-C11D-7AF26EBEFF3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636117" y="885824"/>
            <a:ext cx="379453" cy="379453"/>
          </a:xfrm>
          <a:prstGeom prst="rect">
            <a:avLst/>
          </a:prstGeom>
        </p:spPr>
      </p:pic>
      <p:pic>
        <p:nvPicPr>
          <p:cNvPr id="38" name="Graphic 37" descr="Contract outline">
            <a:extLst>
              <a:ext uri="{FF2B5EF4-FFF2-40B4-BE49-F238E27FC236}">
                <a16:creationId xmlns:a16="http://schemas.microsoft.com/office/drawing/2014/main" id="{7191E26F-1799-9460-2FB8-53045054B8F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314427" y="885824"/>
            <a:ext cx="379453" cy="379453"/>
          </a:xfrm>
          <a:prstGeom prst="rect">
            <a:avLst/>
          </a:prstGeom>
        </p:spPr>
      </p:pic>
      <p:pic>
        <p:nvPicPr>
          <p:cNvPr id="39" name="Graphic 38" descr="Web design with solid fill">
            <a:extLst>
              <a:ext uri="{FF2B5EF4-FFF2-40B4-BE49-F238E27FC236}">
                <a16:creationId xmlns:a16="http://schemas.microsoft.com/office/drawing/2014/main" id="{FFE21C35-2A25-CC92-5C5B-B09C049A4D9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648346" y="4797293"/>
            <a:ext cx="379453" cy="379453"/>
          </a:xfrm>
          <a:prstGeom prst="rect">
            <a:avLst/>
          </a:prstGeom>
        </p:spPr>
      </p:pic>
      <p:pic>
        <p:nvPicPr>
          <p:cNvPr id="40" name="Graphic 39" descr="Lock outline">
            <a:extLst>
              <a:ext uri="{FF2B5EF4-FFF2-40B4-BE49-F238E27FC236}">
                <a16:creationId xmlns:a16="http://schemas.microsoft.com/office/drawing/2014/main" id="{33C00D2A-FDCF-446B-47FF-A118B13F7A1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365298" y="4797292"/>
            <a:ext cx="379453" cy="379453"/>
          </a:xfrm>
          <a:prstGeom prst="rect">
            <a:avLst/>
          </a:prstGeom>
        </p:spPr>
      </p:pic>
      <p:cxnSp>
        <p:nvCxnSpPr>
          <p:cNvPr id="46" name="Curved Connector 45">
            <a:extLst>
              <a:ext uri="{FF2B5EF4-FFF2-40B4-BE49-F238E27FC236}">
                <a16:creationId xmlns:a16="http://schemas.microsoft.com/office/drawing/2014/main" id="{451B5188-B6D3-17FD-2126-18100869B7B9}"/>
              </a:ext>
            </a:extLst>
          </p:cNvPr>
          <p:cNvCxnSpPr>
            <a:stCxn id="59" idx="1"/>
            <a:endCxn id="33" idx="1"/>
          </p:cNvCxnSpPr>
          <p:nvPr/>
        </p:nvCxnSpPr>
        <p:spPr>
          <a:xfrm rot="10800000">
            <a:off x="1853361" y="1542177"/>
            <a:ext cx="12700" cy="958705"/>
          </a:xfrm>
          <a:prstGeom prst="curvedConnector3">
            <a:avLst>
              <a:gd name="adj1" fmla="val 1800000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urved Connector 46">
            <a:extLst>
              <a:ext uri="{FF2B5EF4-FFF2-40B4-BE49-F238E27FC236}">
                <a16:creationId xmlns:a16="http://schemas.microsoft.com/office/drawing/2014/main" id="{D2AC52C3-B5EC-BE4F-9A1F-4DA4F4DCB641}"/>
              </a:ext>
            </a:extLst>
          </p:cNvPr>
          <p:cNvCxnSpPr>
            <a:cxnSpLocks/>
            <a:stCxn id="3" idx="1"/>
            <a:endCxn id="17" idx="1"/>
          </p:cNvCxnSpPr>
          <p:nvPr/>
        </p:nvCxnSpPr>
        <p:spPr>
          <a:xfrm rot="10800000" flipH="1" flipV="1">
            <a:off x="1857159" y="4418291"/>
            <a:ext cx="31960" cy="958704"/>
          </a:xfrm>
          <a:prstGeom prst="curvedConnector3">
            <a:avLst>
              <a:gd name="adj1" fmla="val -715269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Curved Connector 52">
            <a:extLst>
              <a:ext uri="{FF2B5EF4-FFF2-40B4-BE49-F238E27FC236}">
                <a16:creationId xmlns:a16="http://schemas.microsoft.com/office/drawing/2014/main" id="{A32C2B6E-75BB-0F9D-7B74-A86B3ABCC62A}"/>
              </a:ext>
            </a:extLst>
          </p:cNvPr>
          <p:cNvCxnSpPr>
            <a:cxnSpLocks/>
            <a:stCxn id="33" idx="1"/>
            <a:endCxn id="17" idx="1"/>
          </p:cNvCxnSpPr>
          <p:nvPr/>
        </p:nvCxnSpPr>
        <p:spPr>
          <a:xfrm rot="10800000" flipH="1" flipV="1">
            <a:off x="1853361" y="1542175"/>
            <a:ext cx="35758" cy="3834819"/>
          </a:xfrm>
          <a:prstGeom prst="curvedConnector3">
            <a:avLst>
              <a:gd name="adj1" fmla="val -1906161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urved Connector 59">
            <a:extLst>
              <a:ext uri="{FF2B5EF4-FFF2-40B4-BE49-F238E27FC236}">
                <a16:creationId xmlns:a16="http://schemas.microsoft.com/office/drawing/2014/main" id="{FD392E45-4C50-1984-E880-B97BE97DE38A}"/>
              </a:ext>
            </a:extLst>
          </p:cNvPr>
          <p:cNvCxnSpPr>
            <a:cxnSpLocks/>
            <a:stCxn id="33" idx="1"/>
            <a:endCxn id="5" idx="1"/>
          </p:cNvCxnSpPr>
          <p:nvPr/>
        </p:nvCxnSpPr>
        <p:spPr>
          <a:xfrm rot="10800000" flipH="1" flipV="1">
            <a:off x="1853361" y="1542176"/>
            <a:ext cx="3798" cy="1917410"/>
          </a:xfrm>
          <a:prstGeom prst="curvedConnector3">
            <a:avLst>
              <a:gd name="adj1" fmla="val -9994787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7FB13D91-06C3-5E46-FA3F-2252008E607F}"/>
              </a:ext>
            </a:extLst>
          </p:cNvPr>
          <p:cNvSpPr/>
          <p:nvPr/>
        </p:nvSpPr>
        <p:spPr>
          <a:xfrm>
            <a:off x="3514154" y="2192915"/>
            <a:ext cx="2533336" cy="2533336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/>
              <a:t>?</a:t>
            </a:r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2045A5-BA52-CCBC-64CF-F383B8AA9A0F}"/>
              </a:ext>
            </a:extLst>
          </p:cNvPr>
          <p:cNvSpPr txBox="1"/>
          <p:nvPr/>
        </p:nvSpPr>
        <p:spPr>
          <a:xfrm>
            <a:off x="3338255" y="5931017"/>
            <a:ext cx="28889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Image Source: NASA / GSFC Ben Williams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A9CE9CC-5187-3792-8AC4-B0A755D6D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 story about scaling Identity Management…</a:t>
            </a:r>
          </a:p>
        </p:txBody>
      </p:sp>
    </p:spTree>
    <p:extLst>
      <p:ext uri="{BB962C8B-B14F-4D97-AF65-F5344CB8AC3E}">
        <p14:creationId xmlns:p14="http://schemas.microsoft.com/office/powerpoint/2010/main" val="2997444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ontent Placeholder 107">
            <a:extLst>
              <a:ext uri="{FF2B5EF4-FFF2-40B4-BE49-F238E27FC236}">
                <a16:creationId xmlns:a16="http://schemas.microsoft.com/office/drawing/2014/main" id="{FB9289EC-668C-1742-105C-4A70B51B417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521576"/>
            <a:ext cx="5670632" cy="3716608"/>
          </a:xfrm>
        </p:spPr>
        <p:txBody>
          <a:bodyPr/>
          <a:lstStyle/>
          <a:p>
            <a:r>
              <a:rPr lang="en-US" sz="2800" dirty="0"/>
              <a:t>there are multiple pieces to solving this puzzle</a:t>
            </a:r>
          </a:p>
          <a:p>
            <a:endParaRPr lang="en-US" sz="2800" dirty="0"/>
          </a:p>
          <a:p>
            <a:r>
              <a:rPr lang="en-US" sz="2800" dirty="0"/>
              <a:t>we think we know </a:t>
            </a:r>
            <a:r>
              <a:rPr lang="en-US" sz="2800" b="1" dirty="0"/>
              <a:t>some</a:t>
            </a:r>
            <a:r>
              <a:rPr lang="en-US" sz="2800" dirty="0"/>
              <a:t> of them</a:t>
            </a:r>
          </a:p>
          <a:p>
            <a:endParaRPr lang="en-US" sz="2800" dirty="0"/>
          </a:p>
          <a:p>
            <a:r>
              <a:rPr lang="en-US" sz="2800" dirty="0"/>
              <a:t>we are sure we </a:t>
            </a:r>
            <a:r>
              <a:rPr lang="en-US" sz="2800" b="1" dirty="0"/>
              <a:t>do not</a:t>
            </a:r>
            <a:r>
              <a:rPr lang="en-US" sz="2800" dirty="0"/>
              <a:t> know all of them </a:t>
            </a:r>
          </a:p>
        </p:txBody>
      </p:sp>
    </p:spTree>
    <p:extLst>
      <p:ext uri="{BB962C8B-B14F-4D97-AF65-F5344CB8AC3E}">
        <p14:creationId xmlns:p14="http://schemas.microsoft.com/office/powerpoint/2010/main" val="400251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EE6A8-7EDF-F93B-56A9-1B579AE915F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70000" lnSpcReduction="20000"/>
          </a:bodyPr>
          <a:lstStyle/>
          <a:p>
            <a:pPr marL="25400" indent="0">
              <a:buNone/>
            </a:pPr>
            <a:r>
              <a:rPr lang="en-US" dirty="0"/>
              <a:t>Active Earth Science Data and Information System (ESDIS) analysis</a:t>
            </a:r>
          </a:p>
          <a:p>
            <a:endParaRPr lang="en-US" dirty="0"/>
          </a:p>
          <a:p>
            <a:r>
              <a:rPr lang="en-US" b="1" dirty="0"/>
              <a:t>Goals: </a:t>
            </a:r>
          </a:p>
          <a:p>
            <a:pPr lvl="1"/>
            <a:r>
              <a:rPr lang="en-US" dirty="0"/>
              <a:t>An identity </a:t>
            </a:r>
            <a:r>
              <a:rPr lang="en-US" dirty="0" err="1"/>
              <a:t>rosetta</a:t>
            </a:r>
            <a:r>
              <a:rPr lang="en-US" dirty="0"/>
              <a:t> stone that scales</a:t>
            </a:r>
          </a:p>
          <a:p>
            <a:pPr lvl="1"/>
            <a:r>
              <a:rPr lang="en-US" dirty="0"/>
              <a:t>Don’t use a sledgehammer and require every app to support everything</a:t>
            </a:r>
          </a:p>
          <a:p>
            <a:pPr lvl="1"/>
            <a:endParaRPr lang="en-US" dirty="0"/>
          </a:p>
          <a:p>
            <a:r>
              <a:rPr lang="en-US" b="1" dirty="0"/>
              <a:t>Use Cases: </a:t>
            </a:r>
          </a:p>
          <a:p>
            <a:pPr lvl="1"/>
            <a:r>
              <a:rPr lang="en-US" dirty="0"/>
              <a:t>40 unique use cases identified (to date) ranging across: </a:t>
            </a:r>
          </a:p>
          <a:p>
            <a:pPr lvl="2"/>
            <a:r>
              <a:rPr lang="en-US" dirty="0"/>
              <a:t>public access to science data with no end-user license agreement</a:t>
            </a:r>
          </a:p>
          <a:p>
            <a:pPr lvl="2"/>
            <a:r>
              <a:rPr lang="en-US" dirty="0"/>
              <a:t>data curation by both organizational and non-organizational partners</a:t>
            </a:r>
          </a:p>
          <a:p>
            <a:pPr lvl="2"/>
            <a:r>
              <a:rPr lang="en-US" dirty="0"/>
              <a:t>science data shared for limited use through commercial and/or international agreements</a:t>
            </a:r>
          </a:p>
          <a:p>
            <a:pPr lvl="2"/>
            <a:r>
              <a:rPr lang="en-US" dirty="0"/>
              <a:t>privileged access to underlying application infrastructures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B09D1D-B7CE-43B6-2CBB-C9FB60832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Holistic Identity Management</a:t>
            </a:r>
          </a:p>
        </p:txBody>
      </p:sp>
    </p:spTree>
    <p:extLst>
      <p:ext uri="{BB962C8B-B14F-4D97-AF65-F5344CB8AC3E}">
        <p14:creationId xmlns:p14="http://schemas.microsoft.com/office/powerpoint/2010/main" val="2421637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CF4AF18-080C-25B2-69CD-D6D0A2D0F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Solutions Space Considerations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74E17A3-8124-D2EB-B90A-D463823489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63173"/>
              </p:ext>
            </p:extLst>
          </p:nvPr>
        </p:nvGraphicFramePr>
        <p:xfrm>
          <a:off x="890124" y="1338602"/>
          <a:ext cx="7363752" cy="4698057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3681876">
                  <a:extLst>
                    <a:ext uri="{9D8B030D-6E8A-4147-A177-3AD203B41FA5}">
                      <a16:colId xmlns:a16="http://schemas.microsoft.com/office/drawing/2014/main" val="2224436077"/>
                    </a:ext>
                  </a:extLst>
                </a:gridCol>
                <a:gridCol w="3681876">
                  <a:extLst>
                    <a:ext uri="{9D8B030D-6E8A-4147-A177-3AD203B41FA5}">
                      <a16:colId xmlns:a16="http://schemas.microsoft.com/office/drawing/2014/main" val="784317919"/>
                    </a:ext>
                  </a:extLst>
                </a:gridCol>
              </a:tblGrid>
              <a:tr h="499939">
                <a:tc>
                  <a:txBody>
                    <a:bodyPr/>
                    <a:lstStyle/>
                    <a:p>
                      <a:r>
                        <a:rPr lang="en-US" b="1" dirty="0"/>
                        <a:t>Human &amp; Machine Access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User Experience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098479"/>
                  </a:ext>
                </a:extLst>
              </a:tr>
              <a:tr h="499939">
                <a:tc>
                  <a:txBody>
                    <a:bodyPr/>
                    <a:lstStyle/>
                    <a:p>
                      <a:r>
                        <a:rPr lang="en-US" b="1" dirty="0"/>
                        <a:t>Non-Organizational Users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System Performance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3547871"/>
                  </a:ext>
                </a:extLst>
              </a:tr>
              <a:tr h="499939">
                <a:tc>
                  <a:txBody>
                    <a:bodyPr/>
                    <a:lstStyle/>
                    <a:p>
                      <a:r>
                        <a:rPr lang="en-US" b="1" dirty="0"/>
                        <a:t>Data Usage Metrics Collection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Cost Efficiency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8426381"/>
                  </a:ext>
                </a:extLst>
              </a:tr>
              <a:tr h="499939">
                <a:tc>
                  <a:txBody>
                    <a:bodyPr/>
                    <a:lstStyle/>
                    <a:p>
                      <a:r>
                        <a:rPr lang="en-US" b="1" dirty="0"/>
                        <a:t>End-User License Agreements (EULA)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Scalability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3966666"/>
                  </a:ext>
                </a:extLst>
              </a:tr>
              <a:tr h="499939">
                <a:tc>
                  <a:txBody>
                    <a:bodyPr/>
                    <a:lstStyle/>
                    <a:p>
                      <a:r>
                        <a:rPr lang="en-US" b="1" dirty="0"/>
                        <a:t>Commercial Data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Adaptability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19291"/>
                  </a:ext>
                </a:extLst>
              </a:tr>
              <a:tr h="499939">
                <a:tc>
                  <a:txBody>
                    <a:bodyPr/>
                    <a:lstStyle/>
                    <a:p>
                      <a:r>
                        <a:rPr lang="en-US" b="1" dirty="0"/>
                        <a:t>International Partners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Maintainability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029639"/>
                  </a:ext>
                </a:extLst>
              </a:tr>
              <a:tr h="499939">
                <a:tc>
                  <a:txBody>
                    <a:bodyPr/>
                    <a:lstStyle/>
                    <a:p>
                      <a:r>
                        <a:rPr lang="en-US" b="1" dirty="0"/>
                        <a:t>Domestic Partners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Auditability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870724"/>
                  </a:ext>
                </a:extLst>
              </a:tr>
              <a:tr h="698545">
                <a:tc>
                  <a:txBody>
                    <a:bodyPr/>
                    <a:lstStyle/>
                    <a:p>
                      <a:r>
                        <a:rPr lang="en-US" b="1" dirty="0"/>
                        <a:t>Personal Identifiable Information (PII)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Stability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5555061"/>
                  </a:ext>
                </a:extLst>
              </a:tr>
              <a:tr h="499939">
                <a:tc>
                  <a:txBody>
                    <a:bodyPr/>
                    <a:lstStyle/>
                    <a:p>
                      <a:r>
                        <a:rPr lang="en-US" b="1" dirty="0"/>
                        <a:t>Vendor Lock-In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Evolution and Migration Paths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9372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2787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F64A4FF-91E9-0C0F-AF8B-AD5AFD432B0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/>
              <a:t>Third-Party Authentication</a:t>
            </a:r>
          </a:p>
          <a:p>
            <a:pPr lvl="1"/>
            <a:r>
              <a:rPr lang="en-US" dirty="0"/>
              <a:t>Extending Earthdata Login authentication beyond username/password to include: </a:t>
            </a:r>
          </a:p>
          <a:p>
            <a:pPr lvl="2"/>
            <a:r>
              <a:rPr lang="en-US" dirty="0"/>
              <a:t>Ex: social-media login (Google / Facebook / etc.)</a:t>
            </a:r>
          </a:p>
          <a:p>
            <a:endParaRPr lang="en-US" dirty="0"/>
          </a:p>
          <a:p>
            <a:r>
              <a:rPr lang="en-US" b="1" dirty="0"/>
              <a:t>Trusted Friends and Partners</a:t>
            </a:r>
          </a:p>
          <a:p>
            <a:pPr lvl="1"/>
            <a:r>
              <a:rPr lang="en-US" dirty="0"/>
              <a:t>Non-organizational users with right-sized identity vetting to grant limited permissions beyond read-only</a:t>
            </a:r>
          </a:p>
          <a:p>
            <a:pPr lvl="2"/>
            <a:r>
              <a:rPr lang="en-US" dirty="0"/>
              <a:t>Ex: metadata curation, data upload</a:t>
            </a:r>
          </a:p>
          <a:p>
            <a:endParaRPr lang="en-US" dirty="0"/>
          </a:p>
          <a:p>
            <a:r>
              <a:rPr lang="en-US" b="1" dirty="0"/>
              <a:t>Identity Federation</a:t>
            </a:r>
          </a:p>
          <a:p>
            <a:pPr lvl="1"/>
            <a:r>
              <a:rPr lang="en-US" dirty="0"/>
              <a:t>Commercial and/or open-source tools to connect:</a:t>
            </a:r>
          </a:p>
          <a:p>
            <a:pPr lvl="2"/>
            <a:r>
              <a:rPr lang="en-US" dirty="0"/>
              <a:t>multiple identity providers with varying capabilities and identity assurance levels</a:t>
            </a:r>
          </a:p>
          <a:p>
            <a:pPr lvl="2"/>
            <a:r>
              <a:rPr lang="en-US" dirty="0"/>
              <a:t>with multiple applications/datasets with varied access control requirements</a:t>
            </a:r>
          </a:p>
          <a:p>
            <a:pPr lvl="2"/>
            <a:endParaRPr lang="en-US" dirty="0"/>
          </a:p>
          <a:p>
            <a:r>
              <a:rPr lang="en-US" b="1" dirty="0"/>
              <a:t>Relaxed Registration</a:t>
            </a:r>
          </a:p>
          <a:p>
            <a:pPr lvl="1"/>
            <a:r>
              <a:rPr lang="en-US" dirty="0"/>
              <a:t>Feasibility of anonymous read-only access to fully public, non-</a:t>
            </a:r>
            <a:r>
              <a:rPr lang="en-US" dirty="0" err="1"/>
              <a:t>EULA’d</a:t>
            </a:r>
            <a:r>
              <a:rPr lang="en-US" dirty="0"/>
              <a:t> datasets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32B4EB-F1A1-11B4-84EA-D49C52E52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Analysis Focus Areas</a:t>
            </a:r>
          </a:p>
        </p:txBody>
      </p:sp>
    </p:spTree>
    <p:extLst>
      <p:ext uri="{BB962C8B-B14F-4D97-AF65-F5344CB8AC3E}">
        <p14:creationId xmlns:p14="http://schemas.microsoft.com/office/powerpoint/2010/main" val="1705817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704DAE0-0C73-1A1B-6C65-2918FD78B55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What are your current pain points around data access?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are some solutions that should be considered?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Are there constraints / must-haves that need to be talked about?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Are we asking the right questions?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0F8106-62A1-DB2B-DC25-BCF17A70A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Discussion Starters</a:t>
            </a:r>
          </a:p>
        </p:txBody>
      </p:sp>
    </p:spTree>
    <p:extLst>
      <p:ext uri="{BB962C8B-B14F-4D97-AF65-F5344CB8AC3E}">
        <p14:creationId xmlns:p14="http://schemas.microsoft.com/office/powerpoint/2010/main" val="3463207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54754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>
                <a:solidFill>
                  <a:srgbClr val="34495E"/>
                </a:solidFill>
                <a:latin typeface="Helvetica Neue"/>
              </a:rPr>
              <a:t>This work was supported by NASA/GSFC under Raytheon Technologies contract number 80GSFC21CA001.</a:t>
            </a:r>
          </a:p>
        </p:txBody>
      </p:sp>
    </p:spTree>
    <p:extLst>
      <p:ext uri="{BB962C8B-B14F-4D97-AF65-F5344CB8AC3E}">
        <p14:creationId xmlns:p14="http://schemas.microsoft.com/office/powerpoint/2010/main" val="1744470497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item1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6e3c91c8be14d80b989bd3ac29e755b xmlns="3ce633a2-3058-4a23-ba20-731e7ccb36da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 In Progress</TermName>
          <TermId xmlns="http://schemas.microsoft.com/office/infopath/2007/PartnerControls">c1d885b6-a307-4881-8ac3-0fa4069098db</TermId>
        </TermInfo>
      </Terms>
    </c6e3c91c8be14d80b989bd3ac29e755b>
    <n10c1010ed1f4cfb9545b2ac2ee5bd96 xmlns="3ce633a2-3058-4a23-ba20-731e7ccb36da">
      <Terms xmlns="http://schemas.microsoft.com/office/infopath/2007/PartnerControls"/>
    </n10c1010ed1f4cfb9545b2ac2ee5bd96>
    <aeab462c4fbe49358ed363bfb79a4230 xmlns="3ce633a2-3058-4a23-ba20-731e7ccb36da">
      <Terms xmlns="http://schemas.microsoft.com/office/infopath/2007/PartnerControls"/>
    </aeab462c4fbe49358ed363bfb79a4230>
    <e6d1ff0aba50448d9824fe3bb34f0ef2 xmlns="3ce633a2-3058-4a23-ba20-731e7ccb36da">
      <Terms xmlns="http://schemas.microsoft.com/office/infopath/2007/PartnerControls"/>
    </e6d1ff0aba50448d9824fe3bb34f0ef2>
    <g96bee0428ce4c169fad82ca64ceaa53 xmlns="3ce633a2-3058-4a23-ba20-731e7ccb36da">
      <Terms xmlns="http://schemas.microsoft.com/office/infopath/2007/PartnerControls"/>
    </g96bee0428ce4c169fad82ca64ceaa53>
    <gdd46717841f43358d4de268a1d4b6aa xmlns="3ce633a2-3058-4a23-ba20-731e7ccb36da">
      <Terms xmlns="http://schemas.microsoft.com/office/infopath/2007/PartnerControls"/>
    </gdd46717841f43358d4de268a1d4b6aa>
    <TaxCatchAll xmlns="fe34d738-14f9-41f7-b2e9-b0dcb82b8793">
      <Value>1</Value>
    </TaxCatchAll>
    <TaxKeywordTaxHTField xmlns="fe34d738-14f9-41f7-b2e9-b0dcb82b8793">
      <Terms xmlns="http://schemas.microsoft.com/office/infopath/2007/PartnerControls"/>
    </TaxKeywordTaxHTField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RTN Document" ma:contentTypeID="0x010100E9DB6D9FC5E73544AFB130023D3F5BEB007329FAAA20657F418E761A5BE9E4B0ED" ma:contentTypeVersion="10" ma:contentTypeDescription="" ma:contentTypeScope="" ma:versionID="e987e5e90e6c59517972a714319cf4f2">
  <xsd:schema xmlns:xsd="http://www.w3.org/2001/XMLSchema" xmlns:xs="http://www.w3.org/2001/XMLSchema" xmlns:p="http://schemas.microsoft.com/office/2006/metadata/properties" xmlns:ns1="http://schemas.microsoft.com/sharepoint/v3" xmlns:ns2="3ce633a2-3058-4a23-ba20-731e7ccb36da" xmlns:ns3="fe34d738-14f9-41f7-b2e9-b0dcb82b8793" targetNamespace="http://schemas.microsoft.com/office/2006/metadata/properties" ma:root="true" ma:fieldsID="69f45762d6af46c7419d8c02a48c75a7" ns1:_="" ns2:_="" ns3:_="">
    <xsd:import namespace="http://schemas.microsoft.com/sharepoint/v3"/>
    <xsd:import namespace="3ce633a2-3058-4a23-ba20-731e7ccb36da"/>
    <xsd:import namespace="fe34d738-14f9-41f7-b2e9-b0dcb82b8793"/>
    <xsd:element name="properties">
      <xsd:complexType>
        <xsd:sequence>
          <xsd:element name="documentManagement">
            <xsd:complexType>
              <xsd:all>
                <xsd:element ref="ns3:TaxCatchAll" minOccurs="0"/>
                <xsd:element ref="ns3:TaxCatchAllLabel" minOccurs="0"/>
                <xsd:element ref="ns2:n10c1010ed1f4cfb9545b2ac2ee5bd96" minOccurs="0"/>
                <xsd:element ref="ns2:aeab462c4fbe49358ed363bfb79a4230" minOccurs="0"/>
                <xsd:element ref="ns3:TaxKeywordTaxHTField" minOccurs="0"/>
                <xsd:element ref="ns2:e6d1ff0aba50448d9824fe3bb34f0ef2" minOccurs="0"/>
                <xsd:element ref="ns2:gdd46717841f43358d4de268a1d4b6aa" minOccurs="0"/>
                <xsd:element ref="ns2:c6e3c91c8be14d80b989bd3ac29e755b" minOccurs="0"/>
                <xsd:element ref="ns2:g96bee0428ce4c169fad82ca64ceaa53" minOccurs="0"/>
                <xsd:element ref="ns1:_dlc_Exempt" minOccurs="0"/>
                <xsd:element ref="ns1:_dlc_ExpireDateSaved" minOccurs="0"/>
                <xsd:element ref="ns1:_dlc_Expire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24" nillable="true" ma:displayName="Exempt from Policy" ma:hidden="true" ma:internalName="_dlc_Exempt" ma:readOnly="true">
      <xsd:simpleType>
        <xsd:restriction base="dms:Unknown"/>
      </xsd:simpleType>
    </xsd:element>
    <xsd:element name="_dlc_ExpireDateSaved" ma:index="25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26" nillable="true" ma:displayName="Expiration Date" ma:description="" ma:hidden="true" ma:indexed="true" ma:internalName="_dlc_Expir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633a2-3058-4a23-ba20-731e7ccb36da" elementFormDefault="qualified">
    <xsd:import namespace="http://schemas.microsoft.com/office/2006/documentManagement/types"/>
    <xsd:import namespace="http://schemas.microsoft.com/office/infopath/2007/PartnerControls"/>
    <xsd:element name="n10c1010ed1f4cfb9545b2ac2ee5bd96" ma:index="12" nillable="true" ma:taxonomy="true" ma:internalName="n10c1010ed1f4cfb9545b2ac2ee5bd96" ma:taxonomyFieldName="Business" ma:displayName="Business" ma:indexed="true" ma:default="" ma:fieldId="{710c1010-ed1f-4cfb-9545-b2ac2ee5bd96}" ma:sspId="1b2ae492-db31-4f2b-b2a3-fb50a0f5cb20" ma:termSetId="c22d890f-845c-46ce-89d0-abfb23e19c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eab462c4fbe49358ed363bfb79a4230" ma:index="14" nillable="true" ma:taxonomy="true" ma:internalName="aeab462c4fbe49358ed363bfb79a4230" ma:taxonomyFieldName="Function" ma:displayName="Function" ma:indexed="true" ma:default="" ma:fieldId="{aeab462c-4fbe-4935-8ed3-63bfb79a4230}" ma:sspId="1b2ae492-db31-4f2b-b2a3-fb50a0f5cb20" ma:termSetId="db9eb3e8-e796-4d33-85a2-c518da4ca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6d1ff0aba50448d9824fe3bb34f0ef2" ma:index="18" nillable="true" ma:taxonomy="true" ma:internalName="e6d1ff0aba50448d9824fe3bb34f0ef2" ma:taxonomyFieldName="ExportControl" ma:displayName="Export Control" ma:default="" ma:fieldId="{e6d1ff0a-ba50-448d-9824-fe3bb34f0ef2}" ma:sspId="1b2ae492-db31-4f2b-b2a3-fb50a0f5cb20" ma:termSetId="3a4db827-664e-4160-8d2e-1dde696bf7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dd46717841f43358d4de268a1d4b6aa" ma:index="20" nillable="true" ma:taxonomy="true" ma:internalName="gdd46717841f43358d4de268a1d4b6aa" ma:taxonomyFieldName="rtnDocumentType" ma:displayName="Document Type" ma:default="" ma:fieldId="{0dd46717-841f-4335-8d4d-e268a1d4b6aa}" ma:sspId="1b2ae492-db31-4f2b-b2a3-fb50a0f5cb20" ma:termSetId="8d28be90-c975-442a-98e7-e1f7bbd466c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e3c91c8be14d80b989bd3ac29e755b" ma:index="21" ma:taxonomy="true" ma:internalName="c6e3c91c8be14d80b989bd3ac29e755b" ma:taxonomyFieldName="Work_x0020_Product" ma:displayName="Work Product" ma:default="1;#Work In Progress|c1d885b6-a307-4881-8ac3-0fa4069098db" ma:fieldId="{c6e3c91c-8be1-4d80-b989-bd3ac29e755b}" ma:sspId="1b2ae492-db31-4f2b-b2a3-fb50a0f5cb20" ma:termSetId="43a6ed11-5d1a-4858-9168-4d76faaf2b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6bee0428ce4c169fad82ca64ceaa53" ma:index="22" nillable="true" ma:taxonomy="true" ma:internalName="g96bee0428ce4c169fad82ca64ceaa53" ma:taxonomyFieldName="rtnLocale" ma:displayName="Locale" ma:default="" ma:fieldId="{096bee04-28ce-4c16-9fad-82ca64ceaa53}" ma:taxonomyMulti="true" ma:sspId="1b2ae492-db31-4f2b-b2a3-fb50a0f5cb20" ma:termSetId="a3b93d5c-5c47-4153-bde3-eb9b4aa7a77b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34d738-14f9-41f7-b2e9-b0dcb82b8793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cd3f6ac-20b6-456d-851d-486dfdb435f4}" ma:internalName="TaxCatchAll" ma:showField="CatchAllData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cd3f6ac-20b6-456d-851d-486dfdb435f4}" ma:internalName="TaxCatchAllLabel" ma:readOnly="true" ma:showField="CatchAllDataLabel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1b2ae492-db31-4f2b-b2a3-fb50a0f5cb2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p:Policy xmlns:p="office.server.policy" id="" local="true">
  <p:Name>RTN Document</p:Name>
  <p:Description/>
  <p:Statement/>
  <p:PolicyItems>
    <p:PolicyItem featureId="Microsoft.Office.RecordsManagement.PolicyFeatures.Expiration" staticId="0x010100E9DB6D9FC5E73544AFB130023D3F5BEB|-756479664" UniqueId="9e1fa511-092a-4c4d-b9d0-9b01ccc102ea">
      <p:Name>Retention</p:Name>
      <p:Description>Automatic scheduling of content for processing, and performing a retention action on content that has reached its due date.</p:Description>
      <p:CustomData>
        <Schedules nextStageId="2">
          <Schedule type="Default">
            <stages>
              <data stageId="1">
                <formula id="Microsoft.Office.RecordsManagement.PolicyFeatures.Expiration.Formula.BuiltIn">
                  <number>0</number>
                  <property>_vti_ItemDeclaredRecord</property>
                  <propertyId>f9a44731-84eb-43a4-9973-cd2953ad8646</propertyId>
                  <period>days</period>
                </formula>
                <action type="action" id="Microsoft.Office.RecordsManagement.PolicyFeatures.Expiration.Action.SubmitFileLink" destnExplanation="Transferred due to organizational policy" destnId="2dda0e5d-8900-4f1a-a1ea-3667fa27512d" destnName="record center" destnUrl="https://raytheon.sharepoint.us/sites/dev-recordcenter/_vti_bin/officialfile.asmx"/>
              </data>
            </stages>
          </Schedule>
        </Schedules>
      </p:CustomData>
    </p:PolicyItem>
    <p:PolicyItem featureId="Microsoft.Office.RecordsManagement.PolicyFeatures.PolicyAudit" staticId="0x010100E9DB6D9FC5E73544AFB130023D3F5BEB|-421390505" UniqueId="3cc27d55-1272-4de1-8a5d-6082d9920bb9">
      <p:Name>Auditing</p:Name>
      <p:Description>Audits user actions on documents and list items to the Audit Log.</p:Description>
      <p:CustomData>
        <Audit>
          <Update/>
          <DeleteRestore/>
        </Audit>
      </p:CustomData>
    </p:PolicyItem>
  </p:PolicyItems>
</p:Policy>
</file>

<file path=customXml/item6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7.xml><?xml version="1.0" encoding="utf-8"?>
<?mso-contentType ?>
<SharedContentType xmlns="Microsoft.SharePoint.Taxonomy.ContentTypeSync" SourceId="1b2ae492-db31-4f2b-b2a3-fb50a0f5cb20" ContentTypeId="0x010100E9DB6D9FC5E73544AFB130023D3F5BEB" PreviousValue="true"/>
</file>

<file path=customXml/item8.xml><?xml version="1.0" encoding="utf-8"?>
<?mso-contentType ?>
<spe:Receivers xmlns:spe="http://schemas.microsoft.com/sharepoint/events">
  <Receiver>
    <Name>Microsoft.Office.RecordsManagement.PolicyFeatures.ExpirationEventReceiver</Name>
    <Synchronization>Synchronous</Synchronization>
    <Type>10001</Type>
    <SequenceNumber>101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10002</Type>
    <SequenceNumber>102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10004</Type>
    <SequenceNumber>103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10006</Type>
    <SequenceNumber>104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10009</Type>
    <SequenceNumber>105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Policy Auditing</Name>
    <Synchronization>Synchronous</Synchronization>
    <Type>10001</Type>
    <SequenceNumber>1100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10002</Type>
    <SequenceNumber>1101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10004</Type>
    <SequenceNumber>1102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10006</Type>
    <SequenceNumber>1103</SequenceNumber>
    <Url/>
    <Assembly>Microsoft.Office.Policy, Version=16.0.0.0, Culture=neutral, PublicKeyToken=71e9bce111e9429c</Assembly>
    <Class>Microsoft.Office.RecordsManagement.Internal.AuditHandler</Class>
    <Data/>
    <Filter/>
  </Receiver>
</spe:Receivers>
</file>

<file path=customXml/itemProps1.xml><?xml version="1.0" encoding="utf-8"?>
<ds:datastoreItem xmlns:ds="http://schemas.openxmlformats.org/officeDocument/2006/customXml" ds:itemID="{49D24783-1A73-4953-A251-03BC9F51BED6}">
  <ds:schemaRefs>
    <ds:schemaRef ds:uri="http://www.boldonjames.com/2016/02/Classifier/internal/wrappedLabelHistory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EA209BA-5700-4AA0-93F7-36F2C14AFA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EC5A3E-D6A7-4267-8550-F843AC74F629}">
  <ds:schemaRefs>
    <ds:schemaRef ds:uri="http://purl.org/dc/dcmitype/"/>
    <ds:schemaRef ds:uri="http://purl.org/dc/terms/"/>
    <ds:schemaRef ds:uri="http://schemas.microsoft.com/office/2006/metadata/properties"/>
    <ds:schemaRef ds:uri="3ce633a2-3058-4a23-ba20-731e7ccb36da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fe34d738-14f9-41f7-b2e9-b0dcb82b8793"/>
    <ds:schemaRef ds:uri="http://schemas.microsoft.com/sharepoint/v3"/>
  </ds:schemaRefs>
</ds:datastoreItem>
</file>

<file path=customXml/itemProps4.xml><?xml version="1.0" encoding="utf-8"?>
<ds:datastoreItem xmlns:ds="http://schemas.openxmlformats.org/officeDocument/2006/customXml" ds:itemID="{36FF6B3B-963B-4FB3-8FD4-53D73060A251}">
  <ds:schemaRefs>
    <ds:schemaRef ds:uri="3ce633a2-3058-4a23-ba20-731e7ccb36da"/>
    <ds:schemaRef ds:uri="fe34d738-14f9-41f7-b2e9-b0dcb82b879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5.xml><?xml version="1.0" encoding="utf-8"?>
<ds:datastoreItem xmlns:ds="http://schemas.openxmlformats.org/officeDocument/2006/customXml" ds:itemID="{D00DD56A-698E-40E5-9B1F-68EB24697DCF}">
  <ds:schemaRefs>
    <ds:schemaRef ds:uri="office.server.policy"/>
  </ds:schemaRefs>
</ds:datastoreItem>
</file>

<file path=customXml/itemProps6.xml><?xml version="1.0" encoding="utf-8"?>
<ds:datastoreItem xmlns:ds="http://schemas.openxmlformats.org/officeDocument/2006/customXml" ds:itemID="{C246F852-B867-4695-9A13-718F8DF8A0A5}">
  <ds:schemaRefs>
    <ds:schemaRef ds:uri="http://www.boldonjames.com/2008/01/sie/internal/label"/>
    <ds:schemaRef ds:uri="http://www.w3.org/2001/XMLSchema"/>
  </ds:schemaRefs>
</ds:datastoreItem>
</file>

<file path=customXml/itemProps7.xml><?xml version="1.0" encoding="utf-8"?>
<ds:datastoreItem xmlns:ds="http://schemas.openxmlformats.org/officeDocument/2006/customXml" ds:itemID="{5539F3BB-88D2-4E12-8916-B33EA618B0B3}">
  <ds:schemaRefs>
    <ds:schemaRef ds:uri="Microsoft.SharePoint.Taxonomy.ContentTypeSync"/>
  </ds:schemaRefs>
</ds:datastoreItem>
</file>

<file path=customXml/itemProps8.xml><?xml version="1.0" encoding="utf-8"?>
<ds:datastoreItem xmlns:ds="http://schemas.openxmlformats.org/officeDocument/2006/customXml" ds:itemID="{78F7197E-2DA3-4914-83E3-2CDCD85FD6CC}">
  <ds:schemaRefs>
    <ds:schemaRef ds:uri="http://schemas.microsoft.com/sharepoint/event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  <clbl:label id="{7a18110d-ef9b-4274-acef-e62ab0fe28ed}" enabled="0" method="" siteId="{7a18110d-ef9b-4274-acef-e62ab0fe28e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623</Words>
  <Application>Microsoft Office PowerPoint</Application>
  <PresentationFormat>On-screen Show (4:3)</PresentationFormat>
  <Paragraphs>111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Avenir</vt:lpstr>
      <vt:lpstr>Helvetica Neue</vt:lpstr>
      <vt:lpstr>Source Sans Pro</vt:lpstr>
      <vt:lpstr>Verdana</vt:lpstr>
      <vt:lpstr>EOSDIS-EED</vt:lpstr>
      <vt:lpstr>Identity Management &amp;  Open Science</vt:lpstr>
      <vt:lpstr>Open-Source Science</vt:lpstr>
      <vt:lpstr>Identity Management &amp; Open Science</vt:lpstr>
      <vt:lpstr>A story about scaling Identity Management…</vt:lpstr>
      <vt:lpstr>A story about scaling Identity Management…</vt:lpstr>
      <vt:lpstr>A story about scaling Identity Management…</vt:lpstr>
      <vt:lpstr>A story about scaling Identity Management…</vt:lpstr>
      <vt:lpstr>A story about scaling Identity Management…</vt:lpstr>
      <vt:lpstr>A story about scaling Identity Management…</vt:lpstr>
      <vt:lpstr>A story about scaling Identity Management…</vt:lpstr>
      <vt:lpstr>A story about scaling Identity Management…</vt:lpstr>
      <vt:lpstr>PowerPoint Presentation</vt:lpstr>
      <vt:lpstr>Holistic Identity Management</vt:lpstr>
      <vt:lpstr>Solutions Space Considerations</vt:lpstr>
      <vt:lpstr>Current Analysis Focus Areas</vt:lpstr>
      <vt:lpstr>Community Discussion Starters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</dc:title>
  <dc:subject>rtnipcontrolcode:unrestricted|rtnipcontrolcodevm:noipvm|rtnexportcontrolcountry:usa|rtnexportcontrolcode:otherinfo|rtnexportcontrolcodevm:nousecvm</dc:subject>
  <dc:creator>Dana Shum</dc:creator>
  <cp:lastModifiedBy>Annadale, Selene R. (GSFC-428.0)[ASRC FEDERAL SYSTEM SOLUTIONS]</cp:lastModifiedBy>
  <cp:revision>3</cp:revision>
  <dcterms:modified xsi:type="dcterms:W3CDTF">2023-06-07T14:52:10Z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796b8ba6-a9b0-4605-9a3e-9cd06ed7a057</vt:lpwstr>
  </property>
  <property fmtid="{D5CDD505-2E9C-101B-9397-08002B2CF9AE}" pid="3" name="bjSaver">
    <vt:lpwstr>U7h71aia8FOFLJNxzT1eRROYUDZl41YD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5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6" name="bjDocumentLabelXML-1">
    <vt:lpwstr>e7d-88d1-fc61674f86fd" value="" /&gt;&lt;element uid="92e993a3-af32-4afb-aa19-3a49cdb82c7a" value="" /&gt;&lt;/sisl&gt;</vt:lpwstr>
  </property>
  <property fmtid="{D5CDD505-2E9C-101B-9397-08002B2CF9AE}" pid="7" name="bjLabelHistoryID">
    <vt:lpwstr>{49D24783-1A73-4953-A251-03BC9F51BED6}</vt:lpwstr>
  </property>
  <property fmtid="{D5CDD505-2E9C-101B-9397-08002B2CF9AE}" pid="8" name="ContentTypeId">
    <vt:lpwstr>0x010100E9DB6D9FC5E73544AFB130023D3F5BEB007329FAAA20657F418E761A5BE9E4B0ED</vt:lpwstr>
  </property>
  <property fmtid="{D5CDD505-2E9C-101B-9397-08002B2CF9AE}" pid="9" name="Work Product">
    <vt:lpwstr>1;#Work In Progress|c1d885b6-a307-4881-8ac3-0fa4069098db</vt:lpwstr>
  </property>
  <property fmtid="{D5CDD505-2E9C-101B-9397-08002B2CF9AE}" pid="10" name="TaxKeyword">
    <vt:lpwstr/>
  </property>
  <property fmtid="{D5CDD505-2E9C-101B-9397-08002B2CF9AE}" pid="11" name="bjDocumentSecurityLabel">
    <vt:lpwstr>Origin Jurisdiction: US  | Unrestricted Content | No marking applied by this tool | Other Information (Not Requiring an Export Control Marking) | No marking applied by the tool</vt:lpwstr>
  </property>
  <property fmtid="{D5CDD505-2E9C-101B-9397-08002B2CF9AE}" pid="12" name="rtnLocale">
    <vt:lpwstr/>
  </property>
  <property fmtid="{D5CDD505-2E9C-101B-9397-08002B2CF9AE}" pid="13" name="rtnDocumentType">
    <vt:lpwstr/>
  </property>
  <property fmtid="{D5CDD505-2E9C-101B-9397-08002B2CF9AE}" pid="14" name="Business">
    <vt:lpwstr/>
  </property>
  <property fmtid="{D5CDD505-2E9C-101B-9397-08002B2CF9AE}" pid="15" name="Function">
    <vt:lpwstr/>
  </property>
  <property fmtid="{D5CDD505-2E9C-101B-9397-08002B2CF9AE}" pid="16" name="ExportControl">
    <vt:lpwstr/>
  </property>
  <property fmtid="{D5CDD505-2E9C-101B-9397-08002B2CF9AE}" pid="17" name="bjClsUserRVM">
    <vt:lpwstr>[]</vt:lpwstr>
  </property>
  <property fmtid="{D5CDD505-2E9C-101B-9397-08002B2CF9AE}" pid="18" name="_dlc_policyId">
    <vt:lpwstr>0x010100E9DB6D9FC5E73544AFB130023D3F5BEB|-756479664</vt:lpwstr>
  </property>
  <property fmtid="{D5CDD505-2E9C-101B-9397-08002B2CF9AE}" pid="19" name="ItemRetentionFormula">
    <vt:lpwstr>&lt;formula id="Microsoft.Office.RecordsManagement.PolicyFeatures.Expiration.Formula.BuiltIn"&gt;&lt;number&gt;0&lt;/number&gt;&lt;property&gt;_vti_ItemDeclaredRecord&lt;/property&gt;&lt;propertyId&gt;f9a44731-84eb-43a4-9973-cd2953ad8646&lt;/propertyId&gt;&lt;period&gt;days&lt;/period&gt;&lt;/formula&gt;</vt:lpwstr>
  </property>
  <property fmtid="{D5CDD505-2E9C-101B-9397-08002B2CF9AE}" pid="20" name="rtxCustomDocumentProperties">
    <vt:lpwstr>rtnipcontrolcode:unrestricted|rtnipcontrolcodevm:noipvm|rtnexportcontrolcountry:usa|rtnexportcontrolcode:otherinfo|rtnexportcontrolcodevm:nousecvm|</vt:lpwstr>
  </property>
</Properties>
</file>