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  <p:sldMasterId id="2147484430" r:id="rId2"/>
    <p:sldMasterId id="2147485098" r:id="rId3"/>
    <p:sldMasterId id="2147485100" r:id="rId4"/>
  </p:sldMasterIdLst>
  <p:notesMasterIdLst>
    <p:notesMasterId r:id="rId21"/>
  </p:notesMasterIdLst>
  <p:handoutMasterIdLst>
    <p:handoutMasterId r:id="rId22"/>
  </p:handoutMasterIdLst>
  <p:sldIdLst>
    <p:sldId id="681" r:id="rId5"/>
    <p:sldId id="665" r:id="rId6"/>
    <p:sldId id="640" r:id="rId7"/>
    <p:sldId id="638" r:id="rId8"/>
    <p:sldId id="685" r:id="rId9"/>
    <p:sldId id="683" r:id="rId10"/>
    <p:sldId id="666" r:id="rId11"/>
    <p:sldId id="612" r:id="rId12"/>
    <p:sldId id="610" r:id="rId13"/>
    <p:sldId id="609" r:id="rId14"/>
    <p:sldId id="626" r:id="rId15"/>
    <p:sldId id="611" r:id="rId16"/>
    <p:sldId id="676" r:id="rId17"/>
    <p:sldId id="682" r:id="rId18"/>
    <p:sldId id="684" r:id="rId19"/>
    <p:sldId id="673" r:id="rId2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1pPr>
    <a:lvl2pPr marL="455613" indent="-134938" algn="l" rtl="0" fontAlgn="base">
      <a:spcBef>
        <a:spcPct val="0"/>
      </a:spcBef>
      <a:spcAft>
        <a:spcPct val="0"/>
      </a:spcAft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2pPr>
    <a:lvl3pPr marL="912813" indent="-273050" algn="l" rtl="0" fontAlgn="base">
      <a:spcBef>
        <a:spcPct val="0"/>
      </a:spcBef>
      <a:spcAft>
        <a:spcPct val="0"/>
      </a:spcAft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3pPr>
    <a:lvl4pPr marL="1370013" indent="-409575" algn="l" rtl="0" fontAlgn="base">
      <a:spcBef>
        <a:spcPct val="0"/>
      </a:spcBef>
      <a:spcAft>
        <a:spcPct val="0"/>
      </a:spcAft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4pPr>
    <a:lvl5pPr marL="1827213" indent="-546100" algn="l" rtl="0" fontAlgn="base">
      <a:spcBef>
        <a:spcPct val="0"/>
      </a:spcBef>
      <a:spcAft>
        <a:spcPct val="0"/>
      </a:spcAft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b="1" i="1" kern="1200">
        <a:solidFill>
          <a:srgbClr val="000080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  <p15:guide id="5" orient="horz" pos="1632" userDrawn="1">
          <p15:clr>
            <a:srgbClr val="A4A3A4"/>
          </p15:clr>
        </p15:guide>
        <p15:guide id="6" pos="336" userDrawn="1">
          <p15:clr>
            <a:srgbClr val="A4A3A4"/>
          </p15:clr>
        </p15:guide>
        <p15:guide id="7" pos="2904" userDrawn="1">
          <p15:clr>
            <a:srgbClr val="A4A3A4"/>
          </p15:clr>
        </p15:guide>
        <p15:guide id="8" pos="264" userDrawn="1">
          <p15:clr>
            <a:srgbClr val="A4A3A4"/>
          </p15:clr>
        </p15:guide>
        <p15:guide id="9" pos="5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tawney" initials="tt" lastIdx="1" clrIdx="0"/>
  <p:cmAuthor id="1" name="dmcsween" initials="d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E2E9EE"/>
    <a:srgbClr val="FFFF99"/>
    <a:srgbClr val="FFFFCC"/>
    <a:srgbClr val="95B2E0"/>
    <a:srgbClr val="BF5C06"/>
    <a:srgbClr val="7A92B6"/>
    <a:srgbClr val="102040"/>
    <a:srgbClr val="D99E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EB0E3B-6B8F-460D-A3B3-78FA9F0AF442}" v="1" dt="2023-06-08T14:13:46.474"/>
    <p1510:client id="{EB7B3017-E7BC-493A-BA5E-9039970A049C}" v="68" dt="2023-06-08T13:46:11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0282" autoAdjust="0"/>
  </p:normalViewPr>
  <p:slideViewPr>
    <p:cSldViewPr snapToGrid="0">
      <p:cViewPr varScale="1">
        <p:scale>
          <a:sx n="65" d="100"/>
          <a:sy n="65" d="100"/>
        </p:scale>
        <p:origin x="2232" y="66"/>
      </p:cViewPr>
      <p:guideLst>
        <p:guide orient="horz" pos="2160"/>
        <p:guide pos="3840"/>
        <p:guide orient="horz" pos="576"/>
        <p:guide orient="horz" pos="504"/>
        <p:guide orient="horz" pos="1632"/>
        <p:guide pos="336"/>
        <p:guide pos="2904"/>
        <p:guide pos="264"/>
        <p:guide pos="5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sweeney, Dennis (HQ-TE000)" userId="453f1a86-a177-4251-b896-a3c23cc1a9a1" providerId="ADAL" clId="{19EB0E3B-6B8F-460D-A3B3-78FA9F0AF442}"/>
    <pc:docChg chg="modSld sldOrd">
      <pc:chgData name="Mcsweeney, Dennis (HQ-TE000)" userId="453f1a86-a177-4251-b896-a3c23cc1a9a1" providerId="ADAL" clId="{19EB0E3B-6B8F-460D-A3B3-78FA9F0AF442}" dt="2023-06-08T14:13:50.170" v="15"/>
      <pc:docMkLst>
        <pc:docMk/>
      </pc:docMkLst>
      <pc:sldChg chg="modNotesTx">
        <pc:chgData name="Mcsweeney, Dennis (HQ-TE000)" userId="453f1a86-a177-4251-b896-a3c23cc1a9a1" providerId="ADAL" clId="{19EB0E3B-6B8F-460D-A3B3-78FA9F0AF442}" dt="2023-06-08T13:51:09.825" v="7" actId="6549"/>
        <pc:sldMkLst>
          <pc:docMk/>
          <pc:sldMk cId="2630050881" sldId="609"/>
        </pc:sldMkLst>
      </pc:sldChg>
      <pc:sldChg chg="modNotesTx">
        <pc:chgData name="Mcsweeney, Dennis (HQ-TE000)" userId="453f1a86-a177-4251-b896-a3c23cc1a9a1" providerId="ADAL" clId="{19EB0E3B-6B8F-460D-A3B3-78FA9F0AF442}" dt="2023-06-08T13:51:04.517" v="6" actId="6549"/>
        <pc:sldMkLst>
          <pc:docMk/>
          <pc:sldMk cId="3748547553" sldId="610"/>
        </pc:sldMkLst>
      </pc:sldChg>
      <pc:sldChg chg="modNotesTx">
        <pc:chgData name="Mcsweeney, Dennis (HQ-TE000)" userId="453f1a86-a177-4251-b896-a3c23cc1a9a1" providerId="ADAL" clId="{19EB0E3B-6B8F-460D-A3B3-78FA9F0AF442}" dt="2023-06-08T13:51:20.280" v="9" actId="6549"/>
        <pc:sldMkLst>
          <pc:docMk/>
          <pc:sldMk cId="2505983326" sldId="611"/>
        </pc:sldMkLst>
      </pc:sldChg>
      <pc:sldChg chg="modNotesTx">
        <pc:chgData name="Mcsweeney, Dennis (HQ-TE000)" userId="453f1a86-a177-4251-b896-a3c23cc1a9a1" providerId="ADAL" clId="{19EB0E3B-6B8F-460D-A3B3-78FA9F0AF442}" dt="2023-06-08T13:51:00.237" v="5" actId="6549"/>
        <pc:sldMkLst>
          <pc:docMk/>
          <pc:sldMk cId="3572410754" sldId="612"/>
        </pc:sldMkLst>
      </pc:sldChg>
      <pc:sldChg chg="modNotesTx">
        <pc:chgData name="Mcsweeney, Dennis (HQ-TE000)" userId="453f1a86-a177-4251-b896-a3c23cc1a9a1" providerId="ADAL" clId="{19EB0E3B-6B8F-460D-A3B3-78FA9F0AF442}" dt="2023-06-08T13:51:15.782" v="8" actId="6549"/>
        <pc:sldMkLst>
          <pc:docMk/>
          <pc:sldMk cId="835310527" sldId="626"/>
        </pc:sldMkLst>
      </pc:sldChg>
      <pc:sldChg chg="modNotesTx">
        <pc:chgData name="Mcsweeney, Dennis (HQ-TE000)" userId="453f1a86-a177-4251-b896-a3c23cc1a9a1" providerId="ADAL" clId="{19EB0E3B-6B8F-460D-A3B3-78FA9F0AF442}" dt="2023-06-08T13:50:40.493" v="1" actId="6549"/>
        <pc:sldMkLst>
          <pc:docMk/>
          <pc:sldMk cId="931405331" sldId="638"/>
        </pc:sldMkLst>
      </pc:sldChg>
      <pc:sldChg chg="ord modNotesTx">
        <pc:chgData name="Mcsweeney, Dennis (HQ-TE000)" userId="453f1a86-a177-4251-b896-a3c23cc1a9a1" providerId="ADAL" clId="{19EB0E3B-6B8F-460D-A3B3-78FA9F0AF442}" dt="2023-06-08T14:13:50.170" v="15"/>
        <pc:sldMkLst>
          <pc:docMk/>
          <pc:sldMk cId="3387813873" sldId="640"/>
        </pc:sldMkLst>
      </pc:sldChg>
      <pc:sldChg chg="modNotesTx">
        <pc:chgData name="Mcsweeney, Dennis (HQ-TE000)" userId="453f1a86-a177-4251-b896-a3c23cc1a9a1" providerId="ADAL" clId="{19EB0E3B-6B8F-460D-A3B3-78FA9F0AF442}" dt="2023-06-08T13:50:34.659" v="0" actId="6549"/>
        <pc:sldMkLst>
          <pc:docMk/>
          <pc:sldMk cId="119266194" sldId="665"/>
        </pc:sldMkLst>
      </pc:sldChg>
      <pc:sldChg chg="modNotesTx">
        <pc:chgData name="Mcsweeney, Dennis (HQ-TE000)" userId="453f1a86-a177-4251-b896-a3c23cc1a9a1" providerId="ADAL" clId="{19EB0E3B-6B8F-460D-A3B3-78FA9F0AF442}" dt="2023-06-08T13:50:56.580" v="4" actId="6549"/>
        <pc:sldMkLst>
          <pc:docMk/>
          <pc:sldMk cId="3447617267" sldId="666"/>
        </pc:sldMkLst>
      </pc:sldChg>
      <pc:sldChg chg="modNotesTx">
        <pc:chgData name="Mcsweeney, Dennis (HQ-TE000)" userId="453f1a86-a177-4251-b896-a3c23cc1a9a1" providerId="ADAL" clId="{19EB0E3B-6B8F-460D-A3B3-78FA9F0AF442}" dt="2023-06-08T13:51:39.819" v="13" actId="6549"/>
        <pc:sldMkLst>
          <pc:docMk/>
          <pc:sldMk cId="2222986763" sldId="673"/>
        </pc:sldMkLst>
      </pc:sldChg>
      <pc:sldChg chg="modNotesTx">
        <pc:chgData name="Mcsweeney, Dennis (HQ-TE000)" userId="453f1a86-a177-4251-b896-a3c23cc1a9a1" providerId="ADAL" clId="{19EB0E3B-6B8F-460D-A3B3-78FA9F0AF442}" dt="2023-06-08T13:51:24.201" v="10" actId="6549"/>
        <pc:sldMkLst>
          <pc:docMk/>
          <pc:sldMk cId="386102236" sldId="676"/>
        </pc:sldMkLst>
      </pc:sldChg>
      <pc:sldChg chg="modNotesTx">
        <pc:chgData name="Mcsweeney, Dennis (HQ-TE000)" userId="453f1a86-a177-4251-b896-a3c23cc1a9a1" providerId="ADAL" clId="{19EB0E3B-6B8F-460D-A3B3-78FA9F0AF442}" dt="2023-06-08T13:51:32.081" v="11" actId="6549"/>
        <pc:sldMkLst>
          <pc:docMk/>
          <pc:sldMk cId="534790234" sldId="682"/>
        </pc:sldMkLst>
      </pc:sldChg>
      <pc:sldChg chg="modNotesTx">
        <pc:chgData name="Mcsweeney, Dennis (HQ-TE000)" userId="453f1a86-a177-4251-b896-a3c23cc1a9a1" providerId="ADAL" clId="{19EB0E3B-6B8F-460D-A3B3-78FA9F0AF442}" dt="2023-06-08T13:50:49.949" v="3" actId="6549"/>
        <pc:sldMkLst>
          <pc:docMk/>
          <pc:sldMk cId="3625680139" sldId="683"/>
        </pc:sldMkLst>
      </pc:sldChg>
      <pc:sldChg chg="modNotesTx">
        <pc:chgData name="Mcsweeney, Dennis (HQ-TE000)" userId="453f1a86-a177-4251-b896-a3c23cc1a9a1" providerId="ADAL" clId="{19EB0E3B-6B8F-460D-A3B3-78FA9F0AF442}" dt="2023-06-08T13:51:36.177" v="12" actId="6549"/>
        <pc:sldMkLst>
          <pc:docMk/>
          <pc:sldMk cId="4232046690" sldId="6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4"/>
            <a:ext cx="3061484" cy="46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0" rIns="91723" bIns="4586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i="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0734" y="4"/>
            <a:ext cx="3059893" cy="46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0" rIns="91723" bIns="4586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4317"/>
            <a:ext cx="3061484" cy="46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0" rIns="91723" bIns="4586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i="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0734" y="8844317"/>
            <a:ext cx="3059893" cy="46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23" tIns="45860" rIns="91723" bIns="4586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4D76184-A58B-41A6-93D8-DBF2FC65F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106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9" y="2"/>
            <a:ext cx="3039219" cy="46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89" tIns="46394" rIns="92789" bIns="46394" numCol="1" anchor="t" anchorCtr="0" compatLnSpc="1">
            <a:prstTxWarp prst="textNoShape">
              <a:avLst/>
            </a:prstTxWarp>
          </a:bodyPr>
          <a:lstStyle>
            <a:lvl1pPr defTabSz="927446" eaLnBrk="0" hangingPunct="0">
              <a:defRPr sz="1200" b="0" i="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2" y="2"/>
            <a:ext cx="3039218" cy="46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89" tIns="46394" rIns="92789" bIns="46394" numCol="1" anchor="t" anchorCtr="0" compatLnSpc="1">
            <a:prstTxWarp prst="textNoShape">
              <a:avLst/>
            </a:prstTxWarp>
          </a:bodyPr>
          <a:lstStyle>
            <a:lvl1pPr algn="r" defTabSz="927446" eaLnBrk="0" hangingPunct="0">
              <a:defRPr sz="1200" b="0" i="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6913"/>
            <a:ext cx="6192838" cy="3484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741" y="4415793"/>
            <a:ext cx="5136931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89" tIns="46394" rIns="92789" bIns="463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9" y="8833174"/>
            <a:ext cx="3039219" cy="463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89" tIns="46394" rIns="92789" bIns="46394" numCol="1" anchor="b" anchorCtr="0" compatLnSpc="1">
            <a:prstTxWarp prst="textNoShape">
              <a:avLst/>
            </a:prstTxWarp>
          </a:bodyPr>
          <a:lstStyle>
            <a:lvl1pPr defTabSz="927446" eaLnBrk="0" hangingPunct="0">
              <a:defRPr sz="1200" b="0" i="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2" y="8833174"/>
            <a:ext cx="3039218" cy="463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89" tIns="46394" rIns="92789" bIns="46394" numCol="1" anchor="b" anchorCtr="0" compatLnSpc="1">
            <a:prstTxWarp prst="textNoShape">
              <a:avLst/>
            </a:prstTxWarp>
          </a:bodyPr>
          <a:lstStyle>
            <a:lvl1pPr algn="r" defTabSz="927446" eaLnBrk="0" hangingPunct="0">
              <a:defRPr sz="1200" b="0" i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009F070-1BDD-47DF-9850-D1E29D1BBE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58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5" charset="-128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-128"/>
        <a:cs typeface="ヒラギノ角ゴ Pro W3" charset="-128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-128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5pPr>
    <a:lvl6pPr marL="2285652" algn="l" defTabSz="9142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2" algn="l" defTabSz="9142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13" algn="l" defTabSz="9142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43" algn="l" defTabSz="9142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9575" y="696913"/>
            <a:ext cx="6192838" cy="3484562"/>
          </a:xfrm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571" eaLnBrk="0" hangingPunct="0"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8903" indent="-280346" defTabSz="909571" eaLnBrk="0" hangingPunct="0"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2pPr>
            <a:lvl3pPr marL="1121389" indent="-224279" defTabSz="909571" eaLnBrk="0" hangingPunct="0"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3pPr>
            <a:lvl4pPr marL="1569945" indent="-224279" defTabSz="909571" eaLnBrk="0" hangingPunct="0"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4pPr>
            <a:lvl5pPr marL="2018501" indent="-224279" defTabSz="909571" eaLnBrk="0" hangingPunct="0"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5pPr>
            <a:lvl6pPr marL="2467056" indent="-224279" defTabSz="909571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6pPr>
            <a:lvl7pPr marL="2915612" indent="-224279" defTabSz="909571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7pPr>
            <a:lvl8pPr marL="3364168" indent="-224279" defTabSz="909571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8pPr>
            <a:lvl9pPr marL="3812723" indent="-224279" defTabSz="909571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rgbClr val="000080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0957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0837FB-66E3-814A-A757-5D46C41BBA1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</a:rPr>
              <a:pPr marL="0" marR="0" lvl="0" indent="0" algn="r" defTabSz="90957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37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7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09F070-1BDD-47DF-9850-D1E29D1BBE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-128"/>
                <a:cs typeface="+mn-cs"/>
              </a:rPr>
              <a:pPr marL="0" marR="0" lvl="0" indent="0" algn="r" defTabSz="927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638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048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27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7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09F070-1BDD-47DF-9850-D1E29D1BBE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-128"/>
                <a:cs typeface="+mn-cs"/>
              </a:rPr>
              <a:pPr marL="0" marR="0" lvl="0" indent="0" algn="r" defTabSz="927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97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7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09F070-1BDD-47DF-9850-D1E29D1BBE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-128"/>
                <a:cs typeface="+mn-cs"/>
              </a:rPr>
              <a:pPr marL="0" marR="0" lvl="0" indent="0" algn="r" defTabSz="927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734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7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09F070-1BDD-47DF-9850-D1E29D1BBE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-128"/>
                <a:cs typeface="+mn-cs"/>
              </a:rPr>
              <a:pPr marL="0" marR="0" lvl="0" indent="0" algn="r" defTabSz="927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840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86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42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55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3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99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05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7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09F070-1BDD-47DF-9850-D1E29D1BBE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-128"/>
                <a:cs typeface="+mn-cs"/>
              </a:rPr>
              <a:pPr marL="0" marR="0" lvl="0" indent="0" algn="r" defTabSz="927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426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74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09F070-1BDD-47DF-9850-D1E29D1BBE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-128"/>
                <a:cs typeface="+mn-cs"/>
              </a:rPr>
              <a:pPr marL="0" marR="0" lvl="0" indent="0" algn="r" defTabSz="92744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333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2838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9F070-1BDD-47DF-9850-D1E29D1BBE8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81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22384" y="6261100"/>
            <a:ext cx="184702" cy="3693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6" tIns="45713" rIns="91426" bIns="45713">
            <a:spAutoFit/>
          </a:bodyPr>
          <a:lstStyle/>
          <a:p>
            <a:pPr eaLnBrk="0" hangingPunct="0">
              <a:defRPr/>
            </a:pPr>
            <a:endParaRPr lang="en-US" sz="1800" i="0">
              <a:solidFill>
                <a:srgbClr val="FF0000"/>
              </a:solidFill>
              <a:ea typeface="ＭＳ Ｐゴシック" pitchFamily="-105" charset="-128"/>
            </a:endParaRP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28801" y="3759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 typeface="Symbol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88119" y="1930400"/>
            <a:ext cx="8989483" cy="1143000"/>
          </a:xfrm>
          <a:prstGeom prst="rect">
            <a:avLst/>
          </a:prstGeo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>
              <a:defRPr lang="en-US" sz="3200" b="0" i="0" kern="0" dirty="0">
                <a:solidFill>
                  <a:schemeClr val="tx2"/>
                </a:solidFill>
                <a:latin typeface="Helvetica" pitchFamily="2" charset="0"/>
                <a:ea typeface="ＭＳ Ｐゴシック" charset="-128"/>
                <a:cs typeface="Gill Sans MT" panose="020B0502020104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1799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427356"/>
            <a:ext cx="11379200" cy="5033771"/>
          </a:xfrm>
          <a:prstGeom prst="rect">
            <a:avLst/>
          </a:prstGeom>
        </p:spPr>
        <p:txBody>
          <a:bodyPr/>
          <a:lstStyle>
            <a:lvl1pPr marL="292083" indent="-292083">
              <a:spcBef>
                <a:spcPts val="0"/>
              </a:spcBef>
              <a:defRPr/>
            </a:lvl1pPr>
            <a:lvl2pPr marL="576163" indent="-284081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F6979-C656-4A06-A421-6654248B6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131" indent="0">
              <a:buNone/>
              <a:defRPr sz="1800"/>
            </a:lvl2pPr>
            <a:lvl3pPr marL="914261" indent="0">
              <a:buNone/>
              <a:defRPr sz="1600"/>
            </a:lvl3pPr>
            <a:lvl4pPr marL="1371391" indent="0">
              <a:buNone/>
              <a:defRPr sz="1400"/>
            </a:lvl4pPr>
            <a:lvl5pPr marL="1828522" indent="0">
              <a:buNone/>
              <a:defRPr sz="1400"/>
            </a:lvl5pPr>
            <a:lvl6pPr marL="2285652" indent="0">
              <a:buNone/>
              <a:defRPr sz="1400"/>
            </a:lvl6pPr>
            <a:lvl7pPr marL="2742782" indent="0">
              <a:buNone/>
              <a:defRPr sz="1400"/>
            </a:lvl7pPr>
            <a:lvl8pPr marL="3199913" indent="0">
              <a:buNone/>
              <a:defRPr sz="1400"/>
            </a:lvl8pPr>
            <a:lvl9pPr marL="365704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0D5B0-A134-41AD-85DA-862BDFFB8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1799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858838"/>
            <a:ext cx="5588000" cy="56007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58838"/>
            <a:ext cx="5588000" cy="56007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1E699-E8B4-4AC9-995B-CE5973FEF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1" indent="0">
              <a:buNone/>
              <a:defRPr sz="1800" b="1"/>
            </a:lvl3pPr>
            <a:lvl4pPr marL="1371391" indent="0">
              <a:buNone/>
              <a:defRPr sz="1600" b="1"/>
            </a:lvl4pPr>
            <a:lvl5pPr marL="1828522" indent="0">
              <a:buNone/>
              <a:defRPr sz="1600" b="1"/>
            </a:lvl5pPr>
            <a:lvl6pPr marL="2285652" indent="0">
              <a:buNone/>
              <a:defRPr sz="1600" b="1"/>
            </a:lvl6pPr>
            <a:lvl7pPr marL="2742782" indent="0">
              <a:buNone/>
              <a:defRPr sz="1600" b="1"/>
            </a:lvl7pPr>
            <a:lvl8pPr marL="3199913" indent="0">
              <a:buNone/>
              <a:defRPr sz="1600" b="1"/>
            </a:lvl8pPr>
            <a:lvl9pPr marL="36570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1" indent="0">
              <a:buNone/>
              <a:defRPr sz="1800" b="1"/>
            </a:lvl3pPr>
            <a:lvl4pPr marL="1371391" indent="0">
              <a:buNone/>
              <a:defRPr sz="1600" b="1"/>
            </a:lvl4pPr>
            <a:lvl5pPr marL="1828522" indent="0">
              <a:buNone/>
              <a:defRPr sz="1600" b="1"/>
            </a:lvl5pPr>
            <a:lvl6pPr marL="2285652" indent="0">
              <a:buNone/>
              <a:defRPr sz="1600" b="1"/>
            </a:lvl6pPr>
            <a:lvl7pPr marL="2742782" indent="0">
              <a:buNone/>
              <a:defRPr sz="1600" b="1"/>
            </a:lvl7pPr>
            <a:lvl8pPr marL="3199913" indent="0">
              <a:buNone/>
              <a:defRPr sz="1600" b="1"/>
            </a:lvl8pPr>
            <a:lvl9pPr marL="36570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E336A-E9F2-4C0F-A22D-65E9DD8CF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CAF0B-6145-4E64-89DD-8FF93F99E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31" indent="0">
              <a:buNone/>
              <a:defRPr sz="1200"/>
            </a:lvl2pPr>
            <a:lvl3pPr marL="914261" indent="0">
              <a:buNone/>
              <a:defRPr sz="1000"/>
            </a:lvl3pPr>
            <a:lvl4pPr marL="1371391" indent="0">
              <a:buNone/>
              <a:defRPr sz="900"/>
            </a:lvl4pPr>
            <a:lvl5pPr marL="1828522" indent="0">
              <a:buNone/>
              <a:defRPr sz="900"/>
            </a:lvl5pPr>
            <a:lvl6pPr marL="2285652" indent="0">
              <a:buNone/>
              <a:defRPr sz="900"/>
            </a:lvl6pPr>
            <a:lvl7pPr marL="2742782" indent="0">
              <a:buNone/>
              <a:defRPr sz="900"/>
            </a:lvl7pPr>
            <a:lvl8pPr marL="3199913" indent="0">
              <a:buNone/>
              <a:defRPr sz="900"/>
            </a:lvl8pPr>
            <a:lvl9pPr marL="36570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00FBB-341D-4040-A200-F232E4F30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31" indent="0">
              <a:buNone/>
              <a:defRPr sz="2800"/>
            </a:lvl2pPr>
            <a:lvl3pPr marL="914261" indent="0">
              <a:buNone/>
              <a:defRPr sz="2400"/>
            </a:lvl3pPr>
            <a:lvl4pPr marL="1371391" indent="0">
              <a:buNone/>
              <a:defRPr sz="2000"/>
            </a:lvl4pPr>
            <a:lvl5pPr marL="1828522" indent="0">
              <a:buNone/>
              <a:defRPr sz="2000"/>
            </a:lvl5pPr>
            <a:lvl6pPr marL="2285652" indent="0">
              <a:buNone/>
              <a:defRPr sz="2000"/>
            </a:lvl6pPr>
            <a:lvl7pPr marL="2742782" indent="0">
              <a:buNone/>
              <a:defRPr sz="2000"/>
            </a:lvl7pPr>
            <a:lvl8pPr marL="3199913" indent="0">
              <a:buNone/>
              <a:defRPr sz="2000"/>
            </a:lvl8pPr>
            <a:lvl9pPr marL="3657043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31" indent="0">
              <a:buNone/>
              <a:defRPr sz="1200"/>
            </a:lvl2pPr>
            <a:lvl3pPr marL="914261" indent="0">
              <a:buNone/>
              <a:defRPr sz="1000"/>
            </a:lvl3pPr>
            <a:lvl4pPr marL="1371391" indent="0">
              <a:buNone/>
              <a:defRPr sz="900"/>
            </a:lvl4pPr>
            <a:lvl5pPr marL="1828522" indent="0">
              <a:buNone/>
              <a:defRPr sz="900"/>
            </a:lvl5pPr>
            <a:lvl6pPr marL="2285652" indent="0">
              <a:buNone/>
              <a:defRPr sz="900"/>
            </a:lvl6pPr>
            <a:lvl7pPr marL="2742782" indent="0">
              <a:buNone/>
              <a:defRPr sz="900"/>
            </a:lvl7pPr>
            <a:lvl8pPr marL="3199913" indent="0">
              <a:buNone/>
              <a:defRPr sz="900"/>
            </a:lvl8pPr>
            <a:lvl9pPr marL="36570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FDF6B-B8C6-4273-9431-58C801DCC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1799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1427356"/>
            <a:ext cx="11379200" cy="50337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73B4F-FEEE-4846-A51B-8BE18B952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50817"/>
            <a:ext cx="3048000" cy="63087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50817"/>
            <a:ext cx="8940800" cy="6308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359DF-D03B-42F4-B47B-71628FB60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0813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6400" y="858838"/>
            <a:ext cx="5588000" cy="5600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858838"/>
            <a:ext cx="5588000" cy="56007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24237-D7D0-42B3-9D67-5132290DBD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22384" y="6261100"/>
            <a:ext cx="184702" cy="3693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26" tIns="45713" rIns="91426" bIns="45713">
            <a:spAutoFit/>
          </a:bodyPr>
          <a:lstStyle/>
          <a:p>
            <a:pPr eaLnBrk="0" hangingPunct="0">
              <a:defRPr/>
            </a:pPr>
            <a:endParaRPr lang="en-US" sz="1800" i="0">
              <a:solidFill>
                <a:srgbClr val="FF0000"/>
              </a:solidFill>
              <a:ea typeface="ＭＳ Ｐゴシック" pitchFamily="-105" charset="-128"/>
            </a:endParaRP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28801" y="3759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 typeface="Symbol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88119" y="1930400"/>
            <a:ext cx="8989483" cy="1143000"/>
          </a:xfrm>
          <a:prstGeom prst="rect">
            <a:avLst/>
          </a:prstGeo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>
              <a:defRPr lang="en-US" sz="3200" b="0" i="0" kern="0" dirty="0">
                <a:solidFill>
                  <a:schemeClr val="tx2"/>
                </a:solidFill>
                <a:latin typeface="Helvetica" pitchFamily="2" charset="0"/>
                <a:ea typeface="ＭＳ Ｐゴシック" charset="-128"/>
                <a:cs typeface="Gill Sans MT" panose="020B050202010402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860674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1799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427356"/>
            <a:ext cx="11379200" cy="5033771"/>
          </a:xfrm>
          <a:prstGeom prst="rect">
            <a:avLst/>
          </a:prstGeom>
        </p:spPr>
        <p:txBody>
          <a:bodyPr/>
          <a:lstStyle>
            <a:lvl1pPr marL="292083" indent="-292083">
              <a:spcBef>
                <a:spcPts val="0"/>
              </a:spcBef>
              <a:defRPr/>
            </a:lvl1pPr>
            <a:lvl2pPr marL="576163" indent="-284081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F6979-C656-4A06-A421-6654248B6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31641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131" indent="0">
              <a:buNone/>
              <a:defRPr sz="1800"/>
            </a:lvl2pPr>
            <a:lvl3pPr marL="914261" indent="0">
              <a:buNone/>
              <a:defRPr sz="1600"/>
            </a:lvl3pPr>
            <a:lvl4pPr marL="1371391" indent="0">
              <a:buNone/>
              <a:defRPr sz="1400"/>
            </a:lvl4pPr>
            <a:lvl5pPr marL="1828522" indent="0">
              <a:buNone/>
              <a:defRPr sz="1400"/>
            </a:lvl5pPr>
            <a:lvl6pPr marL="2285652" indent="0">
              <a:buNone/>
              <a:defRPr sz="1400"/>
            </a:lvl6pPr>
            <a:lvl7pPr marL="2742782" indent="0">
              <a:buNone/>
              <a:defRPr sz="1400"/>
            </a:lvl7pPr>
            <a:lvl8pPr marL="3199913" indent="0">
              <a:buNone/>
              <a:defRPr sz="1400"/>
            </a:lvl8pPr>
            <a:lvl9pPr marL="365704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0D5B0-A134-41AD-85DA-862BDFFB8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74985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1799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858838"/>
            <a:ext cx="5588000" cy="56007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58838"/>
            <a:ext cx="5588000" cy="56007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1E699-E8B4-4AC9-995B-CE5973FEF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99877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1" indent="0">
              <a:buNone/>
              <a:defRPr sz="1800" b="1"/>
            </a:lvl3pPr>
            <a:lvl4pPr marL="1371391" indent="0">
              <a:buNone/>
              <a:defRPr sz="1600" b="1"/>
            </a:lvl4pPr>
            <a:lvl5pPr marL="1828522" indent="0">
              <a:buNone/>
              <a:defRPr sz="1600" b="1"/>
            </a:lvl5pPr>
            <a:lvl6pPr marL="2285652" indent="0">
              <a:buNone/>
              <a:defRPr sz="1600" b="1"/>
            </a:lvl6pPr>
            <a:lvl7pPr marL="2742782" indent="0">
              <a:buNone/>
              <a:defRPr sz="1600" b="1"/>
            </a:lvl7pPr>
            <a:lvl8pPr marL="3199913" indent="0">
              <a:buNone/>
              <a:defRPr sz="1600" b="1"/>
            </a:lvl8pPr>
            <a:lvl9pPr marL="36570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1" indent="0">
              <a:buNone/>
              <a:defRPr sz="1800" b="1"/>
            </a:lvl3pPr>
            <a:lvl4pPr marL="1371391" indent="0">
              <a:buNone/>
              <a:defRPr sz="1600" b="1"/>
            </a:lvl4pPr>
            <a:lvl5pPr marL="1828522" indent="0">
              <a:buNone/>
              <a:defRPr sz="1600" b="1"/>
            </a:lvl5pPr>
            <a:lvl6pPr marL="2285652" indent="0">
              <a:buNone/>
              <a:defRPr sz="1600" b="1"/>
            </a:lvl6pPr>
            <a:lvl7pPr marL="2742782" indent="0">
              <a:buNone/>
              <a:defRPr sz="1600" b="1"/>
            </a:lvl7pPr>
            <a:lvl8pPr marL="3199913" indent="0">
              <a:buNone/>
              <a:defRPr sz="1600" b="1"/>
            </a:lvl8pPr>
            <a:lvl9pPr marL="36570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E336A-E9F2-4C0F-A22D-65E9DD8CF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05270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572373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CAF0B-6145-4E64-89DD-8FF93F99E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51105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31" indent="0">
              <a:buNone/>
              <a:defRPr sz="1200"/>
            </a:lvl2pPr>
            <a:lvl3pPr marL="914261" indent="0">
              <a:buNone/>
              <a:defRPr sz="1000"/>
            </a:lvl3pPr>
            <a:lvl4pPr marL="1371391" indent="0">
              <a:buNone/>
              <a:defRPr sz="900"/>
            </a:lvl4pPr>
            <a:lvl5pPr marL="1828522" indent="0">
              <a:buNone/>
              <a:defRPr sz="900"/>
            </a:lvl5pPr>
            <a:lvl6pPr marL="2285652" indent="0">
              <a:buNone/>
              <a:defRPr sz="900"/>
            </a:lvl6pPr>
            <a:lvl7pPr marL="2742782" indent="0">
              <a:buNone/>
              <a:defRPr sz="900"/>
            </a:lvl7pPr>
            <a:lvl8pPr marL="3199913" indent="0">
              <a:buNone/>
              <a:defRPr sz="900"/>
            </a:lvl8pPr>
            <a:lvl9pPr marL="36570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00FBB-341D-4040-A200-F232E4F30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60638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31" indent="0">
              <a:buNone/>
              <a:defRPr sz="2800"/>
            </a:lvl2pPr>
            <a:lvl3pPr marL="914261" indent="0">
              <a:buNone/>
              <a:defRPr sz="2400"/>
            </a:lvl3pPr>
            <a:lvl4pPr marL="1371391" indent="0">
              <a:buNone/>
              <a:defRPr sz="2000"/>
            </a:lvl4pPr>
            <a:lvl5pPr marL="1828522" indent="0">
              <a:buNone/>
              <a:defRPr sz="2000"/>
            </a:lvl5pPr>
            <a:lvl6pPr marL="2285652" indent="0">
              <a:buNone/>
              <a:defRPr sz="2000"/>
            </a:lvl6pPr>
            <a:lvl7pPr marL="2742782" indent="0">
              <a:buNone/>
              <a:defRPr sz="2000"/>
            </a:lvl7pPr>
            <a:lvl8pPr marL="3199913" indent="0">
              <a:buNone/>
              <a:defRPr sz="2000"/>
            </a:lvl8pPr>
            <a:lvl9pPr marL="3657043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31" indent="0">
              <a:buNone/>
              <a:defRPr sz="1200"/>
            </a:lvl2pPr>
            <a:lvl3pPr marL="914261" indent="0">
              <a:buNone/>
              <a:defRPr sz="1000"/>
            </a:lvl3pPr>
            <a:lvl4pPr marL="1371391" indent="0">
              <a:buNone/>
              <a:defRPr sz="900"/>
            </a:lvl4pPr>
            <a:lvl5pPr marL="1828522" indent="0">
              <a:buNone/>
              <a:defRPr sz="900"/>
            </a:lvl5pPr>
            <a:lvl6pPr marL="2285652" indent="0">
              <a:buNone/>
              <a:defRPr sz="900"/>
            </a:lvl6pPr>
            <a:lvl7pPr marL="2742782" indent="0">
              <a:buNone/>
              <a:defRPr sz="900"/>
            </a:lvl7pPr>
            <a:lvl8pPr marL="3199913" indent="0">
              <a:buNone/>
              <a:defRPr sz="900"/>
            </a:lvl8pPr>
            <a:lvl9pPr marL="36570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FDF6B-B8C6-4273-9431-58C801DCC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46310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1799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1427356"/>
            <a:ext cx="11379200" cy="50337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73B4F-FEEE-4846-A51B-8BE18B952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58977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50817"/>
            <a:ext cx="3048000" cy="63087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50817"/>
            <a:ext cx="8940800" cy="6308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359DF-D03B-42F4-B47B-71628FB60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47874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0813"/>
            <a:ext cx="121920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6400" y="858838"/>
            <a:ext cx="5588000" cy="5600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858838"/>
            <a:ext cx="5588000" cy="56007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24237-D7D0-42B3-9D67-5132290DBD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66824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32578"/>
            <a:ext cx="2540000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9DAA40-580D-43EE-95F7-1108D84EF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4153" name="Text Box 9"/>
          <p:cNvSpPr txBox="1">
            <a:spLocks noChangeArrowheads="1"/>
          </p:cNvSpPr>
          <p:nvPr/>
        </p:nvSpPr>
        <p:spPr bwMode="auto">
          <a:xfrm>
            <a:off x="127000" y="6551614"/>
            <a:ext cx="289796" cy="307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1426" tIns="45713" rIns="91426" bIns="45713">
            <a:spAutoFit/>
          </a:bodyPr>
          <a:lstStyle/>
          <a:p>
            <a:pPr eaLnBrk="0" hangingPunct="0">
              <a:defRPr/>
            </a:pPr>
            <a:endParaRPr lang="en-US" sz="1400">
              <a:solidFill>
                <a:schemeClr val="tx1"/>
              </a:solidFill>
              <a:ea typeface="ＭＳ Ｐゴシック" pitchFamily="-105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53E463A-6849-1245-BA95-98CAE8F9D7BA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94992" y="6460967"/>
            <a:ext cx="385823" cy="321802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5613" indent="-134938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2813" indent="-273050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0013" indent="-409575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7213" indent="-546100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401A493B-84B9-464E-BA91-583A7E5EB391}" type="slidenum">
              <a:rPr lang="en-US" sz="1000" b="0" i="0" kern="0" smtClean="0">
                <a:solidFill>
                  <a:schemeClr val="bg1">
                    <a:lumMod val="65000"/>
                  </a:schemeClr>
                </a:solidFill>
                <a:latin typeface="Helvetica" pitchFamily="2" charset="0"/>
                <a:ea typeface="ＭＳ Ｐゴシック" charset="-128"/>
              </a:rPr>
              <a:pPr>
                <a:defRPr/>
              </a:pPr>
              <a:t>‹#›</a:t>
            </a:fld>
            <a:endParaRPr lang="en-US" sz="1000" b="0" i="0" kern="0">
              <a:solidFill>
                <a:schemeClr val="bg1">
                  <a:lumMod val="65000"/>
                </a:schemeClr>
              </a:solidFill>
              <a:latin typeface="Helvetica" pitchFamily="2" charset="0"/>
              <a:ea typeface="ＭＳ Ｐゴシック" charset="-12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44F8BA-F378-FE43-8475-2F24EC98B1DF}"/>
              </a:ext>
            </a:extLst>
          </p:cNvPr>
          <p:cNvSpPr txBox="1">
            <a:spLocks/>
          </p:cNvSpPr>
          <p:nvPr userDrawn="1"/>
        </p:nvSpPr>
        <p:spPr bwMode="auto">
          <a:xfrm rot="16200000">
            <a:off x="-1487413" y="4143698"/>
            <a:ext cx="3486614" cy="32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sz="1000" b="0" kern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2023  |  NASA-ISRO COOPERATION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4" r:id="rId1"/>
    <p:sldLayoutId id="2147485073" r:id="rId2"/>
    <p:sldLayoutId id="2147485074" r:id="rId3"/>
    <p:sldLayoutId id="2147485075" r:id="rId4"/>
    <p:sldLayoutId id="2147485076" r:id="rId5"/>
    <p:sldLayoutId id="2147485077" r:id="rId6"/>
    <p:sldLayoutId id="2147485078" r:id="rId7"/>
    <p:sldLayoutId id="2147485079" r:id="rId8"/>
    <p:sldLayoutId id="2147485080" r:id="rId9"/>
    <p:sldLayoutId id="2147485081" r:id="rId10"/>
    <p:sldLayoutId id="2147485082" r:id="rId11"/>
    <p:sldLayoutId id="2147485083" r:id="rId12"/>
  </p:sldLayoutIdLst>
  <p:transition advClick="0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0" i="0">
          <a:solidFill>
            <a:schemeClr val="tx2"/>
          </a:solidFill>
          <a:latin typeface="Gill Sans MT" panose="020B0502020104020203" pitchFamily="34" charset="77"/>
          <a:ea typeface="ＭＳ Ｐゴシック" charset="-128"/>
          <a:cs typeface="Gill Sans MT" panose="020B0502020104020203" pitchFamily="34" charset="77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131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6pPr>
      <a:lvl7pPr marL="914261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7pPr>
      <a:lvl8pPr marL="1371391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8pPr>
      <a:lvl9pPr marL="1828522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30000"/>
        </a:spcBef>
        <a:spcAft>
          <a:spcPct val="0"/>
        </a:spcAft>
        <a:buClr>
          <a:srgbClr val="0000FF"/>
        </a:buClr>
        <a:buSzPct val="100000"/>
        <a:buFont typeface="Symbol" charset="2"/>
        <a:buChar char="·"/>
        <a:defRPr sz="20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rtl="0" eaLnBrk="0" fontAlgn="base" hangingPunct="0">
        <a:spcBef>
          <a:spcPct val="30000"/>
        </a:spcBef>
        <a:spcAft>
          <a:spcPct val="0"/>
        </a:spcAft>
        <a:buClr>
          <a:schemeClr val="tx1"/>
        </a:buClr>
        <a:buSzPct val="100000"/>
        <a:buFont typeface="Arial" charset="0"/>
        <a:buChar char="–"/>
        <a:defRPr>
          <a:solidFill>
            <a:schemeClr val="tx1"/>
          </a:solidFill>
          <a:latin typeface="+mn-lt"/>
          <a:ea typeface="ＭＳ Ｐゴシック" pitchFamily="-105" charset="-128"/>
        </a:defRPr>
      </a:lvl2pPr>
      <a:lvl3pPr marL="1139825" indent="-227013" algn="l" rtl="0" eaLnBrk="0" fontAlgn="base" hangingPunct="0">
        <a:spcBef>
          <a:spcPct val="30000"/>
        </a:spcBef>
        <a:spcAft>
          <a:spcPct val="0"/>
        </a:spcAft>
        <a:buSzPct val="70000"/>
        <a:buFont typeface="Wingdings" charset="2"/>
        <a:buChar char="Ø"/>
        <a:defRPr sz="16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3pPr>
      <a:lvl4pPr marL="1597025" indent="-227013" algn="l" rtl="0" eaLnBrk="0" fontAlgn="base" hangingPunct="0">
        <a:spcBef>
          <a:spcPct val="30000"/>
        </a:spcBef>
        <a:spcAft>
          <a:spcPct val="0"/>
        </a:spcAft>
        <a:buFont typeface="Symbol" charset="2"/>
        <a:buChar char="·"/>
        <a:defRPr sz="1400">
          <a:solidFill>
            <a:schemeClr val="tx1"/>
          </a:solidFill>
          <a:latin typeface="+mn-lt"/>
          <a:ea typeface="ヒラギノ角ゴ Pro W3" charset="-128"/>
        </a:defRPr>
      </a:lvl4pPr>
      <a:lvl5pPr marL="2055813" indent="-227013" algn="l" rtl="0" eaLnBrk="0" fontAlgn="base" hangingPunct="0">
        <a:spcBef>
          <a:spcPct val="30000"/>
        </a:spcBef>
        <a:spcAft>
          <a:spcPct val="0"/>
        </a:spcAft>
        <a:buFont typeface="Symbol" charset="2"/>
        <a:buChar char="-"/>
        <a:defRPr sz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2514217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6pPr>
      <a:lvl7pPr marL="2971347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7pPr>
      <a:lvl8pPr marL="3428478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8pPr>
      <a:lvl9pPr marL="3885609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13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43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814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b="0" i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A1C51E3-1332-45E8-8456-988DE31FE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6" tIns="45713" rIns="91426" bIns="45713" anchor="ctr"/>
          <a:lstStyle/>
          <a:p>
            <a:pPr>
              <a:defRPr/>
            </a:pPr>
            <a:endParaRPr lang="en-US" sz="1800" b="0" i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35" name="Rectangle 11">
            <a:hlinkClick r:id="" action="ppaction://hlinkshowjump?jump=lastslide"/>
          </p:cNvPr>
          <p:cNvSpPr>
            <a:spLocks noChangeArrowheads="1"/>
          </p:cNvSpPr>
          <p:nvPr userDrawn="1"/>
        </p:nvSpPr>
        <p:spPr bwMode="auto">
          <a:xfrm>
            <a:off x="11910487" y="0"/>
            <a:ext cx="281516" cy="25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6" tIns="45713" rIns="91426" bIns="45713" anchor="ctr"/>
          <a:lstStyle/>
          <a:p>
            <a:pPr>
              <a:defRPr/>
            </a:pPr>
            <a:endParaRPr lang="en-US" sz="1800" b="0" i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37" name="Oval 13"/>
          <p:cNvSpPr>
            <a:spLocks noChangeArrowheads="1"/>
          </p:cNvSpPr>
          <p:nvPr userDrawn="1"/>
        </p:nvSpPr>
        <p:spPr bwMode="auto">
          <a:xfrm>
            <a:off x="285754" y="5857877"/>
            <a:ext cx="1238249" cy="1000125"/>
          </a:xfrm>
          <a:prstGeom prst="ellipse">
            <a:avLst/>
          </a:prstGeom>
          <a:solidFill>
            <a:srgbClr val="D9D9D9"/>
          </a:solidFill>
          <a:ln w="9525">
            <a:noFill/>
            <a:round/>
            <a:headEnd/>
            <a:tailEnd/>
          </a:ln>
          <a:effectLst/>
        </p:spPr>
        <p:txBody>
          <a:bodyPr wrap="none" lIns="91426" tIns="45713" rIns="91426" bIns="45713" anchor="ctr"/>
          <a:lstStyle/>
          <a:p>
            <a:pPr>
              <a:defRPr/>
            </a:pPr>
            <a:endParaRPr lang="en-US" sz="1800" b="0" i="0">
              <a:solidFill>
                <a:srgbClr val="000000"/>
              </a:solidFill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ヒラギノ角ゴ Pro W3" charset="-128"/>
          <a:cs typeface="ヒラギノ角ゴ Pro W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13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6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2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charset="-128"/>
        </a:defRPr>
      </a:lvl2pPr>
      <a:lvl3pPr marL="1139825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597025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217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47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78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609" indent="-22856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13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43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DBF7653B-90C1-4ADD-BCA9-AB4EE7E404D9}" type="slidenum">
              <a:rPr lang="en-US" b="0" i="0">
                <a:ea typeface="MS PGothic" pitchFamily="34" charset="-128"/>
              </a:rPr>
              <a:pPr/>
              <a:t>‹#›</a:t>
            </a:fld>
            <a:endParaRPr lang="en-US" b="0" i="0">
              <a:ea typeface="MS PGothic" pitchFamily="34" charset="-128"/>
            </a:endParaRPr>
          </a:p>
        </p:txBody>
      </p:sp>
      <p:sp>
        <p:nvSpPr>
          <p:cNvPr id="13315" name="Title Placeholder 8"/>
          <p:cNvSpPr>
            <a:spLocks noGrp="1"/>
          </p:cNvSpPr>
          <p:nvPr>
            <p:ph type="title"/>
          </p:nvPr>
        </p:nvSpPr>
        <p:spPr bwMode="auto">
          <a:xfrm>
            <a:off x="1612903" y="160338"/>
            <a:ext cx="90551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3316" name="Picture 9" descr="NASA Meatball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1351" y="146053"/>
            <a:ext cx="1310216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29" name="Straight Connector 11"/>
          <p:cNvCxnSpPr>
            <a:cxnSpLocks noChangeShapeType="1"/>
          </p:cNvCxnSpPr>
          <p:nvPr userDrawn="1"/>
        </p:nvCxnSpPr>
        <p:spPr bwMode="auto">
          <a:xfrm>
            <a:off x="1612903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1" name="Date Placeholder 3"/>
          <p:cNvSpPr txBox="1">
            <a:spLocks/>
          </p:cNvSpPr>
          <p:nvPr userDrawn="1"/>
        </p:nvSpPr>
        <p:spPr bwMode="auto">
          <a:xfrm>
            <a:off x="99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>
              <a:defRPr/>
            </a:pPr>
            <a:endParaRPr lang="en-US" sz="1000" b="0" i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03006"/>
      </p:ext>
    </p:extLst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0090"/>
          </a:solidFill>
          <a:latin typeface="Arial"/>
          <a:ea typeface="ヒラギノ角ゴ Pro W3" pitchFamily="-109" charset="-128"/>
          <a:cs typeface="ヒラギノ角ゴ Pro W3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0"/>
          </a:solidFill>
          <a:latin typeface="Arial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0"/>
          </a:solidFill>
          <a:latin typeface="Arial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0"/>
          </a:solidFill>
          <a:latin typeface="Arial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0"/>
          </a:solidFill>
          <a:latin typeface="Arial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MS PGothic" pitchFamily="34" charset="-128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kern="1200">
          <a:solidFill>
            <a:schemeClr val="tx1"/>
          </a:solidFill>
          <a:latin typeface="+mn-lt"/>
          <a:ea typeface="MS PGothic" pitchFamily="34" charset="-128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6632578"/>
            <a:ext cx="2540000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9DAA40-580D-43EE-95F7-1108D84EF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4153" name="Text Box 9"/>
          <p:cNvSpPr txBox="1">
            <a:spLocks noChangeArrowheads="1"/>
          </p:cNvSpPr>
          <p:nvPr/>
        </p:nvSpPr>
        <p:spPr bwMode="auto">
          <a:xfrm>
            <a:off x="127000" y="6551614"/>
            <a:ext cx="289796" cy="307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1426" tIns="45713" rIns="91426" bIns="45713">
            <a:spAutoFit/>
          </a:bodyPr>
          <a:lstStyle/>
          <a:p>
            <a:pPr eaLnBrk="0" hangingPunct="0">
              <a:defRPr/>
            </a:pPr>
            <a:endParaRPr lang="en-US" sz="1400">
              <a:solidFill>
                <a:schemeClr val="tx1"/>
              </a:solidFill>
              <a:ea typeface="ＭＳ Ｐゴシック" pitchFamily="-105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53E463A-6849-1245-BA95-98CAE8F9D7BA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94992" y="6460967"/>
            <a:ext cx="385823" cy="321802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5613" indent="-134938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2813" indent="-273050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0013" indent="-409575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7213" indent="-546100" algn="l" rtl="0" fontAlgn="base">
              <a:spcBef>
                <a:spcPct val="0"/>
              </a:spcBef>
              <a:spcAft>
                <a:spcPct val="0"/>
              </a:spcAft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1400" b="1" i="1" kern="1200">
                <a:solidFill>
                  <a:srgbClr val="000080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401A493B-84B9-464E-BA91-583A7E5EB391}" type="slidenum">
              <a:rPr lang="en-US" sz="1000" b="0" i="0" kern="0" smtClean="0">
                <a:solidFill>
                  <a:schemeClr val="bg1">
                    <a:lumMod val="65000"/>
                  </a:schemeClr>
                </a:solidFill>
                <a:latin typeface="Helvetica" pitchFamily="2" charset="0"/>
                <a:ea typeface="ＭＳ Ｐゴシック" charset="-128"/>
              </a:rPr>
              <a:pPr>
                <a:defRPr/>
              </a:pPr>
              <a:t>‹#›</a:t>
            </a:fld>
            <a:endParaRPr lang="en-US" sz="1000" b="0" i="0" kern="0">
              <a:solidFill>
                <a:schemeClr val="bg1">
                  <a:lumMod val="65000"/>
                </a:schemeClr>
              </a:solidFill>
              <a:latin typeface="Helvetica" pitchFamily="2" charset="0"/>
              <a:ea typeface="ＭＳ Ｐゴシック" charset="-12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44F8BA-F378-FE43-8475-2F24EC98B1DF}"/>
              </a:ext>
            </a:extLst>
          </p:cNvPr>
          <p:cNvSpPr txBox="1">
            <a:spLocks/>
          </p:cNvSpPr>
          <p:nvPr userDrawn="1"/>
        </p:nvSpPr>
        <p:spPr bwMode="auto">
          <a:xfrm rot="16200000">
            <a:off x="-1487413" y="4143698"/>
            <a:ext cx="3486614" cy="32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sz="1000" b="0" kern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2020  |  NASA-INDIA COOPERATION</a:t>
            </a:r>
          </a:p>
        </p:txBody>
      </p:sp>
    </p:spTree>
    <p:extLst>
      <p:ext uri="{BB962C8B-B14F-4D97-AF65-F5344CB8AC3E}">
        <p14:creationId xmlns:p14="http://schemas.microsoft.com/office/powerpoint/2010/main" val="82140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1" r:id="rId1"/>
    <p:sldLayoutId id="2147485102" r:id="rId2"/>
    <p:sldLayoutId id="2147485103" r:id="rId3"/>
    <p:sldLayoutId id="2147485104" r:id="rId4"/>
    <p:sldLayoutId id="2147485105" r:id="rId5"/>
    <p:sldLayoutId id="2147485106" r:id="rId6"/>
    <p:sldLayoutId id="2147485107" r:id="rId7"/>
    <p:sldLayoutId id="2147485108" r:id="rId8"/>
    <p:sldLayoutId id="2147485109" r:id="rId9"/>
    <p:sldLayoutId id="2147485110" r:id="rId10"/>
    <p:sldLayoutId id="2147485111" r:id="rId11"/>
    <p:sldLayoutId id="2147485112" r:id="rId12"/>
  </p:sldLayoutIdLst>
  <p:transition advClick="0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0" i="0">
          <a:solidFill>
            <a:schemeClr val="tx2"/>
          </a:solidFill>
          <a:latin typeface="Gill Sans MT" panose="020B0502020104020203" pitchFamily="34" charset="77"/>
          <a:ea typeface="ＭＳ Ｐゴシック" charset="-128"/>
          <a:cs typeface="Gill Sans MT" panose="020B0502020104020203" pitchFamily="34" charset="77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131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6pPr>
      <a:lvl7pPr marL="914261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7pPr>
      <a:lvl8pPr marL="1371391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8pPr>
      <a:lvl9pPr marL="1828522" algn="ctr" rtl="0" fontAlgn="base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30000"/>
        </a:spcBef>
        <a:spcAft>
          <a:spcPct val="0"/>
        </a:spcAft>
        <a:buClr>
          <a:srgbClr val="0000FF"/>
        </a:buClr>
        <a:buSzPct val="100000"/>
        <a:buFont typeface="Symbol" charset="2"/>
        <a:buChar char="·"/>
        <a:defRPr sz="20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rtl="0" eaLnBrk="0" fontAlgn="base" hangingPunct="0">
        <a:spcBef>
          <a:spcPct val="30000"/>
        </a:spcBef>
        <a:spcAft>
          <a:spcPct val="0"/>
        </a:spcAft>
        <a:buClr>
          <a:schemeClr val="tx1"/>
        </a:buClr>
        <a:buSzPct val="100000"/>
        <a:buFont typeface="Arial" charset="0"/>
        <a:buChar char="–"/>
        <a:defRPr>
          <a:solidFill>
            <a:schemeClr val="tx1"/>
          </a:solidFill>
          <a:latin typeface="+mn-lt"/>
          <a:ea typeface="ＭＳ Ｐゴシック" pitchFamily="-105" charset="-128"/>
        </a:defRPr>
      </a:lvl2pPr>
      <a:lvl3pPr marL="1139825" indent="-227013" algn="l" rtl="0" eaLnBrk="0" fontAlgn="base" hangingPunct="0">
        <a:spcBef>
          <a:spcPct val="30000"/>
        </a:spcBef>
        <a:spcAft>
          <a:spcPct val="0"/>
        </a:spcAft>
        <a:buSzPct val="70000"/>
        <a:buFont typeface="Wingdings" charset="2"/>
        <a:buChar char="Ø"/>
        <a:defRPr sz="16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3pPr>
      <a:lvl4pPr marL="1597025" indent="-227013" algn="l" rtl="0" eaLnBrk="0" fontAlgn="base" hangingPunct="0">
        <a:spcBef>
          <a:spcPct val="30000"/>
        </a:spcBef>
        <a:spcAft>
          <a:spcPct val="0"/>
        </a:spcAft>
        <a:buFont typeface="Symbol" charset="2"/>
        <a:buChar char="·"/>
        <a:defRPr sz="1400">
          <a:solidFill>
            <a:schemeClr val="tx1"/>
          </a:solidFill>
          <a:latin typeface="+mn-lt"/>
          <a:ea typeface="ヒラギノ角ゴ Pro W3" charset="-128"/>
        </a:defRPr>
      </a:lvl4pPr>
      <a:lvl5pPr marL="2055813" indent="-227013" algn="l" rtl="0" eaLnBrk="0" fontAlgn="base" hangingPunct="0">
        <a:spcBef>
          <a:spcPct val="30000"/>
        </a:spcBef>
        <a:spcAft>
          <a:spcPct val="0"/>
        </a:spcAft>
        <a:buFont typeface="Symbol" charset="2"/>
        <a:buChar char="-"/>
        <a:defRPr sz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2514217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6pPr>
      <a:lvl7pPr marL="2971347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7pPr>
      <a:lvl8pPr marL="3428478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8pPr>
      <a:lvl9pPr marL="3885609" indent="-228565" algn="l" rtl="0" fontAlgn="base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1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2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13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43" algn="l" defTabSz="9142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nasa.gov/sites/default/files/styles/226xvariable_height/public/toronto2_2_0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satellite in space above earth&#10;&#10;Description automatically generated with low confidence">
            <a:extLst>
              <a:ext uri="{FF2B5EF4-FFF2-40B4-BE49-F238E27FC236}">
                <a16:creationId xmlns:a16="http://schemas.microsoft.com/office/drawing/2014/main" id="{7463F5C0-B21C-FBE4-5608-883545073C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-1"/>
            <a:ext cx="12207240" cy="68737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019CBD-A250-BA4E-AD2F-EF7E0E24E3F0}"/>
              </a:ext>
            </a:extLst>
          </p:cNvPr>
          <p:cNvSpPr/>
          <p:nvPr/>
        </p:nvSpPr>
        <p:spPr>
          <a:xfrm>
            <a:off x="1158126" y="6515952"/>
            <a:ext cx="11769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www.nasa.gov</a:t>
            </a:r>
          </a:p>
        </p:txBody>
      </p:sp>
      <p:pic>
        <p:nvPicPr>
          <p:cNvPr id="6" name="Picture 5" descr="A picture containing font, graphics, text, logo&#10;&#10;Description automatically generated">
            <a:extLst>
              <a:ext uri="{FF2B5EF4-FFF2-40B4-BE49-F238E27FC236}">
                <a16:creationId xmlns:a16="http://schemas.microsoft.com/office/drawing/2014/main" id="{E71D786E-8F93-7C89-EA06-A97941FD1E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57" y="12700"/>
            <a:ext cx="2845341" cy="11887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8E80F15-5391-28B3-4CF0-712EA77ADA6C}"/>
              </a:ext>
            </a:extLst>
          </p:cNvPr>
          <p:cNvSpPr txBox="1">
            <a:spLocks/>
          </p:cNvSpPr>
          <p:nvPr/>
        </p:nvSpPr>
        <p:spPr>
          <a:xfrm>
            <a:off x="1126132" y="1963222"/>
            <a:ext cx="12158068" cy="2015914"/>
          </a:xfrm>
          <a:prstGeom prst="rect">
            <a:avLst/>
          </a:prstGeo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17" tIns="45709" rIns="91417" bIns="4570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74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0" cap="none" spc="100" normalizeH="0" baseline="0" noProof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HelveticaNeueLT Std Blk Cn" panose="020B0604020202020204" pitchFamily="34" charset="0"/>
                <a:ea typeface="ＭＳ Ｐゴシック" charset="-128"/>
                <a:cs typeface="+mn-cs"/>
              </a:rPr>
              <a:t>NASA</a:t>
            </a:r>
            <a:r>
              <a:rPr kumimoji="0" lang="en-US" sz="7000" b="1" i="0" u="none" strike="noStrike" kern="0" cap="none" spc="100" normalizeH="0" baseline="0" noProof="0">
                <a:ln>
                  <a:noFill/>
                </a:ln>
                <a:solidFill>
                  <a:srgbClr val="FE9B45"/>
                </a:solidFill>
                <a:effectLst/>
                <a:uLnTx/>
                <a:uFillTx/>
                <a:latin typeface="HelveticaNeueLT Std Blk Cn" panose="020B0604020202020204" pitchFamily="34" charset="0"/>
                <a:ea typeface="ＭＳ Ｐゴシック" charset="-128"/>
                <a:cs typeface="+mn-cs"/>
              </a:rPr>
              <a:t> </a:t>
            </a:r>
            <a:r>
              <a:rPr kumimoji="0" lang="en-US" sz="7000" b="1" i="0" u="none" strike="noStrike" kern="0" cap="small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NeueLT Std Blk Cn" panose="020B0604020202020204" pitchFamily="34" charset="0"/>
                <a:ea typeface="ＭＳ Ｐゴシック" charset="-128"/>
                <a:cs typeface="+mn-cs"/>
              </a:rPr>
              <a:t>cooperation </a:t>
            </a:r>
          </a:p>
          <a:p>
            <a:pPr marL="0" marR="0" lvl="0" indent="0" algn="l" defTabSz="914400" rtl="0" eaLnBrk="0" fontAlgn="base" latinLnBrk="0" hangingPunct="0">
              <a:lnSpc>
                <a:spcPts val="64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0" cap="small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NeueLT Std Blk Cn" panose="020B0604020202020204" pitchFamily="34" charset="0"/>
                <a:ea typeface="ＭＳ Ｐゴシック" charset="-128"/>
                <a:cs typeface="+mn-cs"/>
              </a:rPr>
              <a:t>with </a:t>
            </a:r>
            <a:r>
              <a:rPr kumimoji="0" lang="en-US" sz="7000" b="1" i="0" u="none" strike="noStrike" kern="0" cap="none" spc="100" normalizeH="0" baseline="0" noProof="0">
                <a:ln>
                  <a:noFill/>
                </a:ln>
                <a:solidFill>
                  <a:srgbClr val="FE9B45"/>
                </a:solidFill>
                <a:effectLst/>
                <a:uLnTx/>
                <a:uFillTx/>
                <a:latin typeface="HelveticaNeueLT Std Blk Cn" panose="020B0604020202020204" pitchFamily="34" charset="0"/>
                <a:ea typeface="ＭＳ Ｐゴシック" charset="-128"/>
                <a:cs typeface="+mn-cs"/>
              </a:rPr>
              <a:t>ISRO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D756F6-E581-9724-F7AC-102B4A8D2E10}"/>
              </a:ext>
            </a:extLst>
          </p:cNvPr>
          <p:cNvSpPr/>
          <p:nvPr/>
        </p:nvSpPr>
        <p:spPr bwMode="auto">
          <a:xfrm>
            <a:off x="7429862" y="5236689"/>
            <a:ext cx="3954780" cy="812800"/>
          </a:xfrm>
          <a:prstGeom prst="rect">
            <a:avLst/>
          </a:prstGeom>
          <a:solidFill>
            <a:schemeClr val="bg1">
              <a:alpha val="39818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B36774B-13BD-9F26-5345-1E95763A39F1}"/>
              </a:ext>
            </a:extLst>
          </p:cNvPr>
          <p:cNvGrpSpPr/>
          <p:nvPr/>
        </p:nvGrpSpPr>
        <p:grpSpPr>
          <a:xfrm>
            <a:off x="7429862" y="5236689"/>
            <a:ext cx="5408613" cy="1034187"/>
            <a:chOff x="6297748" y="4296163"/>
            <a:chExt cx="5408613" cy="1034187"/>
          </a:xfrm>
        </p:grpSpPr>
        <p:sp>
          <p:nvSpPr>
            <p:cNvPr id="5123" name="TextBox 3"/>
            <p:cNvSpPr txBox="1">
              <a:spLocks noChangeArrowheads="1"/>
            </p:cNvSpPr>
            <p:nvPr/>
          </p:nvSpPr>
          <p:spPr bwMode="auto">
            <a:xfrm>
              <a:off x="6297748" y="4296163"/>
              <a:ext cx="5408613" cy="553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7" tIns="45709" rIns="91417" bIns="45709">
              <a:spAutoFit/>
            </a:bodyPr>
            <a:lstStyle>
              <a:lvl1pPr eaLnBrk="0" hangingPunct="0"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 i="1">
                  <a:solidFill>
                    <a:srgbClr val="00008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ＭＳ Ｐゴシック" charset="0"/>
                </a:rPr>
                <a:t>Dennis McSweeney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ＭＳ Ｐゴシック" charset="0"/>
                </a:rPr>
                <a:t>Office of International and Interagency Relations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960B85-5EF3-FBE7-E09D-A1B7BACBC430}"/>
                </a:ext>
              </a:extLst>
            </p:cNvPr>
            <p:cNvSpPr txBox="1"/>
            <p:nvPr/>
          </p:nvSpPr>
          <p:spPr>
            <a:xfrm>
              <a:off x="6297748" y="4807130"/>
              <a:ext cx="17634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ＭＳ Ｐゴシック" charset="-128"/>
                  <a:cs typeface="+mn-cs"/>
                </a:rPr>
                <a:t>June 2023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964363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74377" y="2828835"/>
            <a:ext cx="877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ISRO Structure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9C16A1-8432-D34F-BD72-3B956BA79370}"/>
              </a:ext>
            </a:extLst>
          </p:cNvPr>
          <p:cNvSpPr txBox="1">
            <a:spLocks/>
          </p:cNvSpPr>
          <p:nvPr/>
        </p:nvSpPr>
        <p:spPr>
          <a:xfrm>
            <a:off x="3174378" y="2511485"/>
            <a:ext cx="7880197" cy="457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ea typeface="ＭＳ Ｐゴシック" charset="-128"/>
              </a:rPr>
              <a:t>NASA-India Cooperation</a:t>
            </a:r>
          </a:p>
        </p:txBody>
      </p:sp>
    </p:spTree>
    <p:extLst>
      <p:ext uri="{BB962C8B-B14F-4D97-AF65-F5344CB8AC3E}">
        <p14:creationId xmlns:p14="http://schemas.microsoft.com/office/powerpoint/2010/main" val="119266194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8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>
            <a:extLst>
              <a:ext uri="{FF2B5EF4-FFF2-40B4-BE49-F238E27FC236}">
                <a16:creationId xmlns:a16="http://schemas.microsoft.com/office/drawing/2014/main" id="{C21D72BD-5D56-4852-B2A2-FF1449050FF4}"/>
              </a:ext>
            </a:extLst>
          </p:cNvPr>
          <p:cNvSpPr/>
          <p:nvPr/>
        </p:nvSpPr>
        <p:spPr bwMode="auto">
          <a:xfrm>
            <a:off x="0" y="0"/>
            <a:ext cx="12191999" cy="1154193"/>
          </a:xfrm>
          <a:prstGeom prst="snip1Rect">
            <a:avLst>
              <a:gd name="adj" fmla="val 0"/>
            </a:avLst>
          </a:prstGeom>
          <a:solidFill>
            <a:srgbClr val="BF5C0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266F27-B6B6-A444-B6CB-A017775CEDAC}"/>
              </a:ext>
            </a:extLst>
          </p:cNvPr>
          <p:cNvSpPr txBox="1">
            <a:spLocks/>
          </p:cNvSpPr>
          <p:nvPr/>
        </p:nvSpPr>
        <p:spPr>
          <a:xfrm>
            <a:off x="591467" y="334702"/>
            <a:ext cx="3037381" cy="50915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bg1"/>
                </a:solidFill>
                <a:latin typeface="Helvetica" pitchFamily="2" charset="0"/>
              </a:rPr>
              <a:t>ISRO Installations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BB0B18-6977-6B4E-B3EE-8FE91812DD6F}"/>
              </a:ext>
            </a:extLst>
          </p:cNvPr>
          <p:cNvGrpSpPr>
            <a:grpSpLocks noChangeAspect="1"/>
          </p:cNvGrpSpPr>
          <p:nvPr/>
        </p:nvGrpSpPr>
        <p:grpSpPr>
          <a:xfrm>
            <a:off x="2703490" y="1286849"/>
            <a:ext cx="7741776" cy="5571151"/>
            <a:chOff x="3907821" y="589280"/>
            <a:chExt cx="8005205" cy="576072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91B06D-6297-B247-9BA6-217A2A29CBDE}"/>
                </a:ext>
              </a:extLst>
            </p:cNvPr>
            <p:cNvSpPr/>
            <p:nvPr/>
          </p:nvSpPr>
          <p:spPr bwMode="auto">
            <a:xfrm>
              <a:off x="3907821" y="589280"/>
              <a:ext cx="8005205" cy="576072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1" u="none" strike="noStrike" cap="none" normalizeH="0" baseline="0">
                <a:ln>
                  <a:noFill/>
                </a:ln>
                <a:solidFill>
                  <a:srgbClr val="000080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p:pic>
          <p:nvPicPr>
            <p:cNvPr id="1026" name="Picture 2" descr="ISRO center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517" y="664914"/>
              <a:ext cx="7961509" cy="518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2B1791F-33A9-4D55-B957-2659C925FDB6}"/>
                </a:ext>
              </a:extLst>
            </p:cNvPr>
            <p:cNvSpPr txBox="1"/>
            <p:nvPr/>
          </p:nvSpPr>
          <p:spPr>
            <a:xfrm>
              <a:off x="4075114" y="5731421"/>
              <a:ext cx="1517904" cy="477374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0" i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Human Space Flight Centre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DBDC1A7-667E-48A4-98CE-E8ED92CE9AD8}"/>
                </a:ext>
              </a:extLst>
            </p:cNvPr>
            <p:cNvSpPr txBox="1"/>
            <p:nvPr/>
          </p:nvSpPr>
          <p:spPr>
            <a:xfrm>
              <a:off x="4075114" y="4103107"/>
              <a:ext cx="1517904" cy="477374"/>
            </a:xfrm>
            <a:prstGeom prst="rect">
              <a:avLst/>
            </a:prstGeom>
            <a:solidFill>
              <a:srgbClr val="CCECFF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0" i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U.R. Rao Satellite Centre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7813873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8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8">
            <a:extLst>
              <a:ext uri="{FF2B5EF4-FFF2-40B4-BE49-F238E27FC236}">
                <a16:creationId xmlns:a16="http://schemas.microsoft.com/office/drawing/2014/main" id="{7584431B-CE22-4FFC-8FF8-093273778A85}"/>
              </a:ext>
            </a:extLst>
          </p:cNvPr>
          <p:cNvSpPr/>
          <p:nvPr/>
        </p:nvSpPr>
        <p:spPr bwMode="auto">
          <a:xfrm>
            <a:off x="0" y="0"/>
            <a:ext cx="12191999" cy="1154193"/>
          </a:xfrm>
          <a:prstGeom prst="snip1Rect">
            <a:avLst>
              <a:gd name="adj" fmla="val 0"/>
            </a:avLst>
          </a:prstGeom>
          <a:solidFill>
            <a:srgbClr val="BF5C0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7AF19-9DB0-CB42-BEF6-B88B884A1946}"/>
              </a:ext>
            </a:extLst>
          </p:cNvPr>
          <p:cNvSpPr txBox="1">
            <a:spLocks/>
          </p:cNvSpPr>
          <p:nvPr/>
        </p:nvSpPr>
        <p:spPr>
          <a:xfrm>
            <a:off x="705809" y="372119"/>
            <a:ext cx="6620542" cy="5679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bg1"/>
                </a:solidFill>
                <a:latin typeface="Helvetica" pitchFamily="2" charset="0"/>
              </a:rPr>
              <a:t>Department of Space and ISRO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54AD97-E13A-4F15-84A9-996A31EE0A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t="5525" r="5667" b="6677"/>
          <a:stretch/>
        </p:blipFill>
        <p:spPr>
          <a:xfrm>
            <a:off x="3019006" y="1293769"/>
            <a:ext cx="6605904" cy="53858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87B043-F8B8-46B8-9399-9F674CD0496E}"/>
              </a:ext>
            </a:extLst>
          </p:cNvPr>
          <p:cNvSpPr txBox="1"/>
          <p:nvPr/>
        </p:nvSpPr>
        <p:spPr>
          <a:xfrm>
            <a:off x="7424928" y="3429000"/>
            <a:ext cx="188976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i="0">
                <a:solidFill>
                  <a:schemeClr val="bg1"/>
                </a:solidFill>
              </a:rPr>
              <a:t>NSIL &amp; IN-</a:t>
            </a:r>
            <a:r>
              <a:rPr lang="en-US" sz="1600" i="0" err="1">
                <a:solidFill>
                  <a:schemeClr val="bg1"/>
                </a:solidFill>
              </a:rPr>
              <a:t>SPACe</a:t>
            </a:r>
            <a:endParaRPr lang="en-US" sz="1600" i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405331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>
            <a:extLst>
              <a:ext uri="{FF2B5EF4-FFF2-40B4-BE49-F238E27FC236}">
                <a16:creationId xmlns:a16="http://schemas.microsoft.com/office/drawing/2014/main" id="{AB3F6D86-B3B4-3740-B125-38F605ECA7D7}"/>
              </a:ext>
            </a:extLst>
          </p:cNvPr>
          <p:cNvSpPr/>
          <p:nvPr/>
        </p:nvSpPr>
        <p:spPr bwMode="auto">
          <a:xfrm>
            <a:off x="446049" y="-11151"/>
            <a:ext cx="4148252" cy="6858000"/>
          </a:xfrm>
          <a:prstGeom prst="snip1Rect">
            <a:avLst>
              <a:gd name="adj" fmla="val 0"/>
            </a:avLst>
          </a:prstGeom>
          <a:solidFill>
            <a:srgbClr val="BF5C0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695CC1-C57A-E449-833F-40638700B552}"/>
              </a:ext>
            </a:extLst>
          </p:cNvPr>
          <p:cNvSpPr txBox="1">
            <a:spLocks/>
          </p:cNvSpPr>
          <p:nvPr/>
        </p:nvSpPr>
        <p:spPr>
          <a:xfrm>
            <a:off x="776867" y="1987316"/>
            <a:ext cx="3872953" cy="120696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  <a:t>2023 India Space Policy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ＭＳ Ｐゴシック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FC4C2F-A45D-4931-B92C-A86BF9BAC380}"/>
              </a:ext>
            </a:extLst>
          </p:cNvPr>
          <p:cNvSpPr/>
          <p:nvPr/>
        </p:nvSpPr>
        <p:spPr>
          <a:xfrm>
            <a:off x="5299291" y="832558"/>
            <a:ext cx="654634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The 2023 Indian Space Policy establishes regulatory and policy framework to enable Indian space companies to carry out end-to-end activities in the space sector.</a:t>
            </a:r>
            <a:endParaRPr lang="en-US" sz="1600" b="0" i="0" dirty="0">
              <a:solidFill>
                <a:srgbClr val="808080">
                  <a:lumMod val="50000"/>
                </a:srgbClr>
              </a:solidFill>
              <a:latin typeface="Helvetica" pitchFamily="2" charset="0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IN-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SPACe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 (Indian National Space Promotion &amp;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Authorisation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 Centre)</a:t>
            </a:r>
          </a:p>
          <a:p>
            <a:pPr marL="457200" lvl="2" indent="0">
              <a:spcAft>
                <a:spcPts val="1000"/>
              </a:spcAft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IN-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SPACe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 shall function as an autonomous Government organization, mandated to promote, hand-hold, guide and authorize space activities in the country.  </a:t>
            </a:r>
          </a:p>
          <a:p>
            <a:pPr marL="457200" lvl="2" indent="0">
              <a:spcAft>
                <a:spcPts val="1000"/>
              </a:spcAft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For this purpose, IN-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SPACe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 shall periodically issue guidelines and procedures, that would among other things promote ease of doing business.</a:t>
            </a:r>
          </a:p>
          <a:p>
            <a:pPr marL="0" lvl="1" indent="0">
              <a:spcAft>
                <a:spcPts val="1000"/>
              </a:spcAft>
              <a:defRPr/>
            </a:pPr>
            <a:r>
              <a:rPr lang="en-US" sz="1600" b="0" i="0" dirty="0">
                <a:solidFill>
                  <a:srgbClr val="808080">
                    <a:lumMod val="50000"/>
                  </a:srgbClr>
                </a:solidFill>
                <a:latin typeface="Helvetica" pitchFamily="2" charset="0"/>
              </a:rPr>
              <a:t>NSIL (New Space India Limited)</a:t>
            </a:r>
          </a:p>
          <a:p>
            <a:pPr marL="457200" lvl="2" indent="0">
              <a:spcAft>
                <a:spcPts val="1000"/>
              </a:spcAft>
              <a:defRPr/>
            </a:pPr>
            <a:r>
              <a:rPr lang="en-US" sz="1600" b="0" i="0" dirty="0">
                <a:solidFill>
                  <a:srgbClr val="808080">
                    <a:lumMod val="50000"/>
                  </a:srgbClr>
                </a:solidFill>
                <a:latin typeface="Helvetica" pitchFamily="2" charset="0"/>
              </a:rPr>
              <a:t>Responsible for commercializing space technologies and platforms created through public expenditure</a:t>
            </a:r>
          </a:p>
          <a:p>
            <a:pPr marL="457200" lvl="2" indent="0">
              <a:spcAft>
                <a:spcPts val="1000"/>
              </a:spcAft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D492EA-BE77-4D1B-BFCF-65E4C2C7B5F5}"/>
              </a:ext>
            </a:extLst>
          </p:cNvPr>
          <p:cNvSpPr txBox="1"/>
          <p:nvPr/>
        </p:nvSpPr>
        <p:spPr>
          <a:xfrm>
            <a:off x="776867" y="2969008"/>
            <a:ext cx="3622052" cy="89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2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dirty="0">
                <a:solidFill>
                  <a:srgbClr val="FFFFFF">
                    <a:lumMod val="95000"/>
                  </a:srgbClr>
                </a:solidFill>
                <a:latin typeface="Helvetica" pitchFamily="2" charset="0"/>
              </a:rPr>
              <a:t>Focus on growing capabilities of Indian space industry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943168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1"/>
            </a:gs>
            <a:gs pos="82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13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>
            <a:extLst>
              <a:ext uri="{FF2B5EF4-FFF2-40B4-BE49-F238E27FC236}">
                <a16:creationId xmlns:a16="http://schemas.microsoft.com/office/drawing/2014/main" id="{AB3F6D86-B3B4-3740-B125-38F605ECA7D7}"/>
              </a:ext>
            </a:extLst>
          </p:cNvPr>
          <p:cNvSpPr/>
          <p:nvPr/>
        </p:nvSpPr>
        <p:spPr bwMode="auto">
          <a:xfrm>
            <a:off x="446049" y="-11151"/>
            <a:ext cx="4148252" cy="6858000"/>
          </a:xfrm>
          <a:prstGeom prst="snip1Rect">
            <a:avLst>
              <a:gd name="adj" fmla="val 0"/>
            </a:avLst>
          </a:prstGeom>
          <a:solidFill>
            <a:srgbClr val="BF5C0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695CC1-C57A-E449-833F-40638700B552}"/>
              </a:ext>
            </a:extLst>
          </p:cNvPr>
          <p:cNvSpPr txBox="1">
            <a:spLocks/>
          </p:cNvSpPr>
          <p:nvPr/>
        </p:nvSpPr>
        <p:spPr>
          <a:xfrm>
            <a:off x="776867" y="1987316"/>
            <a:ext cx="3872953" cy="120696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  <a:t>ISRO Space Science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  <a:t>and Human Space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  <a:t>Flight Missions 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ＭＳ Ｐゴシック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FC4C2F-A45D-4931-B92C-A86BF9BAC380}"/>
              </a:ext>
            </a:extLst>
          </p:cNvPr>
          <p:cNvSpPr/>
          <p:nvPr/>
        </p:nvSpPr>
        <p:spPr>
          <a:xfrm>
            <a:off x="5299291" y="832558"/>
            <a:ext cx="6546344" cy="520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2008: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	Chandayaan-1 orbiter mission to Moon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2013: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	Mars Orbiter Mission (MOM)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2015: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	AstroSat astrophysics mission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2019: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	Chandrayaan-2 mission to Moon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2023 (Jul):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Chandrayaan-3 lander/rover mission to Moon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2023 (Aug):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Aditya heliophysics mission to L-1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2023: 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Xposat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 (x-ray observatory to measure cosmic radiation)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2024: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First uncrewed Gaganyaan crew module mission 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2024: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Second uncrewed Gaganyaan crew module mission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2024: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NISAR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2025: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Gaganyaan crew mission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2025: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MOM-2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2025: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Lunar Polar Exploration (LUPEX) mission with JAXA</a:t>
            </a:r>
          </a:p>
          <a:p>
            <a:pPr marL="687388" marR="0" lvl="1" indent="-6746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681038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NET 2025: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Shukrayaan-1 Venus mission (TBC)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D492EA-BE77-4D1B-BFCF-65E4C2C7B5F5}"/>
              </a:ext>
            </a:extLst>
          </p:cNvPr>
          <p:cNvSpPr txBox="1"/>
          <p:nvPr/>
        </p:nvSpPr>
        <p:spPr>
          <a:xfrm>
            <a:off x="776867" y="3417849"/>
            <a:ext cx="3622052" cy="89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232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Growing space ambitions comes with more opportunity and more risk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680139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408" y="27826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NASA-ISRO Cooperation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91BA3A-569C-DC41-89D9-1EBABDB240D3}"/>
              </a:ext>
            </a:extLst>
          </p:cNvPr>
          <p:cNvSpPr txBox="1">
            <a:spLocks/>
          </p:cNvSpPr>
          <p:nvPr/>
        </p:nvSpPr>
        <p:spPr>
          <a:xfrm>
            <a:off x="3174378" y="2511485"/>
            <a:ext cx="7880197" cy="457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ea typeface="ＭＳ Ｐゴシック" charset="-128"/>
              </a:rPr>
              <a:t>NASA-India Cooperation</a:t>
            </a:r>
          </a:p>
        </p:txBody>
      </p:sp>
    </p:spTree>
    <p:extLst>
      <p:ext uri="{BB962C8B-B14F-4D97-AF65-F5344CB8AC3E}">
        <p14:creationId xmlns:p14="http://schemas.microsoft.com/office/powerpoint/2010/main" val="3447617267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E788ED07-E3AF-4C43-8545-3D35697507DD}"/>
              </a:ext>
            </a:extLst>
          </p:cNvPr>
          <p:cNvSpPr/>
          <p:nvPr/>
        </p:nvSpPr>
        <p:spPr bwMode="auto">
          <a:xfrm>
            <a:off x="0" y="-6723"/>
            <a:ext cx="12192000" cy="1145866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4828BE-05D3-7040-B3ED-070E762B9AD8}"/>
              </a:ext>
            </a:extLst>
          </p:cNvPr>
          <p:cNvSpPr txBox="1">
            <a:spLocks/>
          </p:cNvSpPr>
          <p:nvPr/>
        </p:nvSpPr>
        <p:spPr>
          <a:xfrm>
            <a:off x="533400" y="403727"/>
            <a:ext cx="7794581" cy="51067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2000s: Reinvigorating Cooperation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39142"/>
            <a:ext cx="7595347" cy="2252654"/>
          </a:xfrm>
        </p:spPr>
        <p:txBody>
          <a:bodyPr/>
          <a:lstStyle/>
          <a:p>
            <a:pPr marL="687388" indent="-681038">
              <a:buClr>
                <a:srgbClr val="000080"/>
              </a:buClr>
              <a:buNone/>
              <a:tabLst>
                <a:tab pos="681038" algn="l"/>
              </a:tabLst>
            </a:pPr>
            <a:r>
              <a:rPr lang="en-US" sz="160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2000:</a:t>
            </a:r>
            <a:r>
              <a:rPr lang="en-US" sz="1600" b="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India joins Global Learning and Observations to Benefit </a:t>
            </a:r>
            <a:br>
              <a:rPr lang="en-US" sz="1600" b="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</a:br>
            <a:r>
              <a:rPr lang="en-US" sz="1600" b="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the Environment (GLOBE)</a:t>
            </a:r>
          </a:p>
          <a:p>
            <a:pPr marL="914400" lvl="2"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>
                <a:tab pos="681038" algn="l"/>
              </a:tabLst>
            </a:pPr>
            <a:r>
              <a:rPr lang="en-US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ea typeface="ＭＳ Ｐゴシック" charset="-128"/>
                <a:cs typeface="+mn-cs"/>
              </a:rPr>
              <a:t>Over 2,200 participating Indian schools</a:t>
            </a:r>
          </a:p>
          <a:p>
            <a:pPr marL="687388" indent="-681038">
              <a:spcBef>
                <a:spcPts val="1200"/>
              </a:spcBef>
              <a:buClr>
                <a:srgbClr val="000080"/>
              </a:buClr>
              <a:buNone/>
              <a:tabLst>
                <a:tab pos="681038" algn="l"/>
              </a:tabLst>
            </a:pPr>
            <a:r>
              <a:rPr lang="en-US" sz="160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2005:</a:t>
            </a:r>
            <a:r>
              <a:rPr lang="en-US" sz="1600" b="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Establishment of U.S.-India Civil Space Joint Working Group</a:t>
            </a:r>
          </a:p>
          <a:p>
            <a:pPr marL="687388" indent="-681038">
              <a:spcBef>
                <a:spcPts val="1200"/>
              </a:spcBef>
              <a:buClr>
                <a:srgbClr val="000080"/>
              </a:buClr>
              <a:buNone/>
              <a:tabLst>
                <a:tab pos="681038" algn="l"/>
              </a:tabLst>
            </a:pPr>
            <a:r>
              <a:rPr lang="en-US" sz="160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2008:</a:t>
            </a:r>
            <a:r>
              <a:rPr lang="en-US" sz="1600" b="0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NASA-ISRO Civil Space Framework Agreement</a:t>
            </a:r>
          </a:p>
          <a:p>
            <a:pPr marL="914400" lvl="2">
              <a:spcBef>
                <a:spcPts val="0"/>
              </a:spcBef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>
                <a:tab pos="681038" algn="l"/>
              </a:tabLst>
            </a:pPr>
            <a:r>
              <a:rPr lang="en-US" kern="1200">
                <a:solidFill>
                  <a:schemeClr val="bg2">
                    <a:lumMod val="50000"/>
                  </a:schemeClr>
                </a:solidFill>
                <a:latin typeface="Helvetica" pitchFamily="2" charset="0"/>
                <a:ea typeface="ＭＳ Ｐゴシック" charset="-128"/>
                <a:cs typeface="+mn-cs"/>
              </a:rPr>
              <a:t>Individual NASA-ISRO cooperative activities conducted through Implementing Arrangements under the Framework Agreement</a:t>
            </a:r>
          </a:p>
        </p:txBody>
      </p:sp>
      <p:pic>
        <p:nvPicPr>
          <p:cNvPr id="1026" name="Picture 2" descr="http://quizkerala.com/club/wp-content/uploads/2008/11/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8999"/>
            <a:ext cx="4934478" cy="347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58971" y="3826003"/>
            <a:ext cx="635014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0" indent="-635000" eaLnBrk="0" hangingPunct="0">
              <a:spcBef>
                <a:spcPts val="0"/>
              </a:spcBef>
              <a:spcAft>
                <a:spcPts val="600"/>
              </a:spcAft>
              <a:buClr>
                <a:srgbClr val="000080"/>
              </a:buClr>
              <a:buSzPct val="100000"/>
            </a:pPr>
            <a:r>
              <a:rPr lang="en-US" sz="160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2008:</a:t>
            </a: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	ISRO’s Chandrayaan-1 Lunar mission launched </a:t>
            </a:r>
            <a:b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with two NASA payloads</a:t>
            </a:r>
          </a:p>
          <a:p>
            <a:pPr marL="1035032" lvl="2" indent="-285750" eaLnBrk="0" hangingPunct="0">
              <a:spcBef>
                <a:spcPts val="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Moon Mineralogy Mapper</a:t>
            </a:r>
          </a:p>
          <a:p>
            <a:pPr marL="1317625" lvl="3" indent="-288925" eaLnBrk="0" hangingPunct="0">
              <a:spcBef>
                <a:spcPts val="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Pct val="70000"/>
              <a:tabLst>
                <a:tab pos="1317625" algn="l"/>
              </a:tabLst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- 	Detected water molecules on lunar surface</a:t>
            </a:r>
          </a:p>
          <a:p>
            <a:pPr marL="1035032" lvl="2" indent="-285750" eaLnBrk="0" hangingPunct="0">
              <a:spcBef>
                <a:spcPts val="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Mini-SAR</a:t>
            </a:r>
          </a:p>
          <a:p>
            <a:pPr marL="1317625" lvl="3" indent="-288925" eaLnBrk="0" hangingPunct="0">
              <a:spcBef>
                <a:spcPts val="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Pct val="70000"/>
              <a:tabLst>
                <a:tab pos="1317625" algn="l"/>
              </a:tabLst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- 	Detected ice deposits near the lunar north pole</a:t>
            </a:r>
          </a:p>
          <a:p>
            <a:pPr marL="1035050" lvl="1" indent="-295275" eaLnBrk="0" hangingPunct="0">
              <a:spcBef>
                <a:spcPts val="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>
                <a:tab pos="1035050" algn="l"/>
              </a:tabLst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ISRO’s Moon Impact Probe</a:t>
            </a:r>
          </a:p>
          <a:p>
            <a:pPr marL="1317625" lvl="3" indent="-285750" eaLnBrk="0" hangingPunct="0">
              <a:spcBef>
                <a:spcPts val="0"/>
              </a:spcBef>
              <a:spcAft>
                <a:spcPts val="600"/>
              </a:spcAft>
              <a:buClr>
                <a:schemeClr val="bg2">
                  <a:lumMod val="50000"/>
                </a:schemeClr>
              </a:buClr>
              <a:buSzPct val="100000"/>
              <a:tabLst>
                <a:tab pos="1317625" algn="l"/>
              </a:tabLst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- 	Detected water vapor in atmosphere near </a:t>
            </a:r>
            <a:b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lunar surface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DA6879-9161-45B9-8B47-61B09364BD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3" r="63" b="33273"/>
          <a:stretch/>
        </p:blipFill>
        <p:spPr>
          <a:xfrm>
            <a:off x="7677252" y="262008"/>
            <a:ext cx="3859191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10754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Single Corner Rectangle 9">
            <a:extLst>
              <a:ext uri="{FF2B5EF4-FFF2-40B4-BE49-F238E27FC236}">
                <a16:creationId xmlns:a16="http://schemas.microsoft.com/office/drawing/2014/main" id="{D5E2BEDC-4AA3-6F4F-81D0-C8B638616E73}"/>
              </a:ext>
            </a:extLst>
          </p:cNvPr>
          <p:cNvSpPr/>
          <p:nvPr/>
        </p:nvSpPr>
        <p:spPr bwMode="auto">
          <a:xfrm>
            <a:off x="0" y="0"/>
            <a:ext cx="12191999" cy="1137424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B7911E-6465-094E-8C09-F97DF6079ADA}"/>
              </a:ext>
            </a:extLst>
          </p:cNvPr>
          <p:cNvSpPr txBox="1">
            <a:spLocks/>
          </p:cNvSpPr>
          <p:nvPr/>
        </p:nvSpPr>
        <p:spPr>
          <a:xfrm>
            <a:off x="446049" y="405245"/>
            <a:ext cx="11285034" cy="208918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2010s: Space Collaboration part of Government-Level Cooperative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1306" y="1752110"/>
            <a:ext cx="5724645" cy="4057606"/>
          </a:xfrm>
        </p:spPr>
        <p:txBody>
          <a:bodyPr/>
          <a:lstStyle/>
          <a:p>
            <a:pPr marL="687388" indent="-687388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U.S.-India Strategic Dialogue</a:t>
            </a:r>
          </a:p>
          <a:p>
            <a:pPr marL="687388" indent="-687388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2011: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U.S.-India Civil Space Joint Working Group reestablished after 4-year hiatus</a:t>
            </a:r>
            <a:endParaRPr lang="en-US" sz="1600" kern="1200" dirty="0">
              <a:solidFill>
                <a:schemeClr val="bg2">
                  <a:lumMod val="50000"/>
                </a:schemeClr>
              </a:solidFill>
              <a:latin typeface="Helvetica" pitchFamily="2" charset="0"/>
              <a:ea typeface="ＭＳ Ｐゴシック" charset="-128"/>
              <a:cs typeface="+mn-cs"/>
            </a:endParaRPr>
          </a:p>
          <a:p>
            <a:pPr marL="687388" indent="-687388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2011: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U.S.-India Earth Science Working Group established</a:t>
            </a:r>
          </a:p>
          <a:p>
            <a:pPr marL="687388" indent="-687388">
              <a:spcAft>
                <a:spcPts val="0"/>
              </a:spcAft>
              <a:buClr>
                <a:srgbClr val="000080"/>
              </a:buClr>
              <a:buNone/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2014: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NASA-ISRO Mars Working Group established</a:t>
            </a:r>
          </a:p>
          <a:p>
            <a:pPr marL="687388" lvl="1" indent="0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b="1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ea typeface="ＭＳ Ｐゴシック" charset="-128"/>
                <a:cs typeface="+mn-cs"/>
              </a:rPr>
              <a:t>2017: </a:t>
            </a: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ea typeface="ＭＳ Ｐゴシック" charset="-128"/>
                <a:cs typeface="+mn-cs"/>
              </a:rPr>
              <a:t>Renamed NASA-ISRO Planetary Science Working Group</a:t>
            </a:r>
          </a:p>
          <a:p>
            <a:pPr marL="687388" indent="-687388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2016: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NASA-ISRO Heliophysics Working Group established</a:t>
            </a:r>
          </a:p>
          <a:p>
            <a:pPr marL="687388" indent="-687388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2019: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	NASA-ISRO Human Space Flight Program Working Group established</a:t>
            </a:r>
          </a:p>
          <a:p>
            <a:pPr marL="628650" indent="-628650">
              <a:spcAft>
                <a:spcPts val="1200"/>
              </a:spcAft>
              <a:buClr>
                <a:srgbClr val="000080"/>
              </a:buClr>
              <a:buNone/>
            </a:pPr>
            <a:r>
              <a:rPr lang="en-US" sz="160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2023: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  U.S.-India initiative on Critical and Emerging Technology (</a:t>
            </a:r>
            <a:r>
              <a:rPr lang="en-US" sz="1600" b="0" kern="120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iCET</a:t>
            </a:r>
            <a:r>
              <a:rPr lang="en-US" sz="1600" b="0" kern="12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  <a:cs typeface="+mn-cs"/>
              </a:rPr>
              <a:t>) </a:t>
            </a:r>
          </a:p>
          <a:p>
            <a:pPr marL="687388" indent="-687388">
              <a:spcAft>
                <a:spcPts val="1200"/>
              </a:spcAft>
              <a:buClr>
                <a:srgbClr val="000080"/>
              </a:buClr>
              <a:buNone/>
            </a:pPr>
            <a:endParaRPr lang="en-US" sz="1600" b="0" kern="1200" dirty="0">
              <a:solidFill>
                <a:schemeClr val="bg2">
                  <a:lumMod val="50000"/>
                </a:schemeClr>
              </a:solidFill>
              <a:latin typeface="Helvetica" pitchFamily="2" charset="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202" y="4612954"/>
            <a:ext cx="43142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Secretary of State John Kerry and Minister of </a:t>
            </a:r>
            <a:br>
              <a:rPr lang="en-US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External Affairs Sushma Swaraj at the India-U.S. </a:t>
            </a:r>
            <a:br>
              <a:rPr lang="en-US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Strategic Dialogue, Washington, DC, September 22, 2015.</a:t>
            </a:r>
          </a:p>
        </p:txBody>
      </p:sp>
      <p:pic>
        <p:nvPicPr>
          <p:cNvPr id="6" name="Picture 2" descr="http://www.punjaboutlook.com/wp/wp-content/uploads/2015/09/g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58" y="1752110"/>
            <a:ext cx="4446509" cy="25110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4275EC-9282-7849-A721-F8A437F2B040}"/>
              </a:ext>
            </a:extLst>
          </p:cNvPr>
          <p:cNvSpPr txBox="1"/>
          <p:nvPr/>
        </p:nvSpPr>
        <p:spPr>
          <a:xfrm>
            <a:off x="5457042" y="1752110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2010–2016:</a:t>
            </a:r>
          </a:p>
        </p:txBody>
      </p:sp>
    </p:spTree>
    <p:extLst>
      <p:ext uri="{BB962C8B-B14F-4D97-AF65-F5344CB8AC3E}">
        <p14:creationId xmlns:p14="http://schemas.microsoft.com/office/powerpoint/2010/main" val="3748547553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Single Corner Rectangle 6">
            <a:extLst>
              <a:ext uri="{FF2B5EF4-FFF2-40B4-BE49-F238E27FC236}">
                <a16:creationId xmlns:a16="http://schemas.microsoft.com/office/drawing/2014/main" id="{B4A52D17-93F7-B64F-AAC6-FC606D545673}"/>
              </a:ext>
            </a:extLst>
          </p:cNvPr>
          <p:cNvSpPr/>
          <p:nvPr/>
        </p:nvSpPr>
        <p:spPr bwMode="auto">
          <a:xfrm>
            <a:off x="0" y="1"/>
            <a:ext cx="12191999" cy="1137423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59BB90-A9A4-8E45-973A-BA4B287831B7}"/>
              </a:ext>
            </a:extLst>
          </p:cNvPr>
          <p:cNvSpPr txBox="1">
            <a:spLocks/>
          </p:cNvSpPr>
          <p:nvPr/>
        </p:nvSpPr>
        <p:spPr>
          <a:xfrm>
            <a:off x="533400" y="301802"/>
            <a:ext cx="9223917" cy="89895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U.S.-India Earth Science Working Group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1" y="-153888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12949" y="1658757"/>
            <a:ext cx="3821639" cy="61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2">
              <a:spcBef>
                <a:spcPts val="0"/>
              </a:spcBef>
              <a:spcAft>
                <a:spcPts val="200"/>
              </a:spcAft>
              <a:buClr>
                <a:srgbClr val="000080"/>
              </a:buClr>
              <a:buSzPct val="100000"/>
            </a:pPr>
            <a:r>
              <a:rPr lang="en-US" sz="160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U.S. Participants</a:t>
            </a:r>
          </a:p>
          <a:p>
            <a:pPr marL="460375" indent="-227013">
              <a:spcBef>
                <a:spcPts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NASA, NOAA, USGS</a:t>
            </a:r>
          </a:p>
        </p:txBody>
      </p:sp>
      <p:pic>
        <p:nvPicPr>
          <p:cNvPr id="1026" name="Picture 2" descr="NASA Administrator Charles Bolden (left) and Chairman K. Radhakrishnan of the Indian Space Research Organisation signing documents in Toronto on Sept. 30, 2014 to launch a joint Earth-observing satellite mission and establish a pathway for future joint missions to explore Mars.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43" y="1705499"/>
            <a:ext cx="3968274" cy="36431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6064" y="5495375"/>
            <a:ext cx="39987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NASA Administrator Charles Bolden and ISRO Chairman K. Radhakrishnan sign agreement to cooperate on NASA-ISRO Synthetic Aperture Radar (NISAR). </a:t>
            </a:r>
            <a:r>
              <a:rPr lang="en-US" sz="1000" b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Toronto, Canada, September 30, 2014</a:t>
            </a:r>
            <a:r>
              <a:rPr lang="en-US" sz="12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B59EED-3608-4843-81F6-601869A381E8}"/>
              </a:ext>
            </a:extLst>
          </p:cNvPr>
          <p:cNvSpPr txBox="1"/>
          <p:nvPr/>
        </p:nvSpPr>
        <p:spPr>
          <a:xfrm>
            <a:off x="4912949" y="2648277"/>
            <a:ext cx="7141890" cy="3821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2">
              <a:spcBef>
                <a:spcPts val="1200"/>
              </a:spcBef>
              <a:spcAft>
                <a:spcPts val="200"/>
              </a:spcAft>
              <a:buClr>
                <a:srgbClr val="000080"/>
              </a:buClr>
              <a:buSzPct val="100000"/>
            </a:pPr>
            <a:r>
              <a:rPr lang="en-US" sz="160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Activities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NASA-ISRO Synthetic Aperture Radar (NISAR)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NASA Airborne Visible/Infrared Imaging Spectrometer–Next Generation (AVIRIS-NG)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Airborne Synthetic Aperture Radar (ASAR)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Balloon measurements of the Asian Tropopause Aerosol Layer (BATAL)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Global Precipitation Measurement (GPM)/Megha Tropiques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Professional Engineer and Scientist Exchange Program (PESEP) 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AErosol</a:t>
            </a: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1600" b="0" i="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RObotic</a:t>
            </a: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en-US" sz="1600" b="0" i="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NETwork</a:t>
            </a: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 (AERONET)</a:t>
            </a:r>
          </a:p>
          <a:p>
            <a:pPr marL="460375" indent="-227013"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Global Learning and Observations to Benefit the Environment (GLOBE) 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4A0FA3-7BA2-45C5-AED0-8421AC87427A}"/>
              </a:ext>
            </a:extLst>
          </p:cNvPr>
          <p:cNvSpPr txBox="1"/>
          <p:nvPr/>
        </p:nvSpPr>
        <p:spPr>
          <a:xfrm>
            <a:off x="7733818" y="1688520"/>
            <a:ext cx="3821639" cy="61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2">
              <a:spcBef>
                <a:spcPts val="1200"/>
              </a:spcBef>
              <a:spcAft>
                <a:spcPts val="200"/>
              </a:spcAft>
              <a:buClr>
                <a:srgbClr val="000080"/>
              </a:buClr>
              <a:buSzPct val="100000"/>
            </a:pPr>
            <a:r>
              <a:rPr lang="en-US" sz="160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India Participants</a:t>
            </a:r>
          </a:p>
          <a:p>
            <a:pPr marL="460375" indent="-227013">
              <a:spcBef>
                <a:spcPts val="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SzPct val="100000"/>
              <a:buFont typeface="Symbol" charset="2"/>
              <a:buChar char="·"/>
            </a:pPr>
            <a:r>
              <a:rPr lang="en-US" sz="16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ISRO, Ministry of Earth Science</a:t>
            </a:r>
          </a:p>
        </p:txBody>
      </p:sp>
    </p:spTree>
    <p:extLst>
      <p:ext uri="{BB962C8B-B14F-4D97-AF65-F5344CB8AC3E}">
        <p14:creationId xmlns:p14="http://schemas.microsoft.com/office/powerpoint/2010/main" val="2630050881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4">
            <a:extLst>
              <a:ext uri="{FF2B5EF4-FFF2-40B4-BE49-F238E27FC236}">
                <a16:creationId xmlns:a16="http://schemas.microsoft.com/office/drawing/2014/main" id="{010CE414-FE59-9F4E-8610-0B3A2ED15DE7}"/>
              </a:ext>
            </a:extLst>
          </p:cNvPr>
          <p:cNvSpPr/>
          <p:nvPr/>
        </p:nvSpPr>
        <p:spPr bwMode="auto">
          <a:xfrm>
            <a:off x="0" y="0"/>
            <a:ext cx="12191999" cy="3092989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11E24B-7A96-CB46-B301-17DB839641DE}"/>
              </a:ext>
            </a:extLst>
          </p:cNvPr>
          <p:cNvSpPr txBox="1">
            <a:spLocks/>
          </p:cNvSpPr>
          <p:nvPr/>
        </p:nvSpPr>
        <p:spPr>
          <a:xfrm>
            <a:off x="533400" y="306047"/>
            <a:ext cx="8270966" cy="31988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NASA-ISRO Synthetic Aperture Radar (NISAR)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4BA63F-1AEE-BE46-BE88-9AA802540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6650"/>
            <a:ext cx="12192000" cy="5721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F3409A-2759-41D5-870D-3B7E6F5A0DD8}"/>
              </a:ext>
            </a:extLst>
          </p:cNvPr>
          <p:cNvSpPr txBox="1"/>
          <p:nvPr/>
        </p:nvSpPr>
        <p:spPr>
          <a:xfrm>
            <a:off x="7519639" y="2046769"/>
            <a:ext cx="2610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12-meter antenna reflector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791447-A531-4763-BD3C-A75170E53575}"/>
              </a:ext>
            </a:extLst>
          </p:cNvPr>
          <p:cNvSpPr txBox="1"/>
          <p:nvPr/>
        </p:nvSpPr>
        <p:spPr>
          <a:xfrm>
            <a:off x="4758120" y="3439899"/>
            <a:ext cx="1690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9-meter boom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6803A-CF25-4ABF-BDC6-D0312CCA4C63}"/>
              </a:ext>
            </a:extLst>
          </p:cNvPr>
          <p:cNvSpPr txBox="1"/>
          <p:nvPr/>
        </p:nvSpPr>
        <p:spPr>
          <a:xfrm>
            <a:off x="6241640" y="5515237"/>
            <a:ext cx="1446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S-band SAR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539D42-2D45-4663-A96C-B8A74DF6E41A}"/>
              </a:ext>
            </a:extLst>
          </p:cNvPr>
          <p:cNvSpPr txBox="1"/>
          <p:nvPr/>
        </p:nvSpPr>
        <p:spPr>
          <a:xfrm>
            <a:off x="6448758" y="4995059"/>
            <a:ext cx="2206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L-band SAR structure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70B7D2-F022-4A66-BA96-06C7F9975C32}"/>
              </a:ext>
            </a:extLst>
          </p:cNvPr>
          <p:cNvSpPr txBox="1"/>
          <p:nvPr/>
        </p:nvSpPr>
        <p:spPr>
          <a:xfrm>
            <a:off x="2700544" y="5130723"/>
            <a:ext cx="1600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Spacecraft bus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39461F3-D74C-4059-8743-2DD2DB8D6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118" y="5567461"/>
            <a:ext cx="461666" cy="3077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1EC5DC-A47C-475A-85A0-C7B2A396B1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878" y="5148947"/>
            <a:ext cx="461666" cy="3077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CE42F5-07AD-4597-ACCB-2B39271E88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923" y="2105696"/>
            <a:ext cx="473715" cy="2488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9D1C64-F5CD-42E8-BC6A-78AF864E39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926" y="5035762"/>
            <a:ext cx="473715" cy="2488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A6E5B0-5162-40B6-87B1-D6159B6E95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94" y="3509998"/>
            <a:ext cx="473715" cy="24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10527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CF14768-82FA-9A4F-96CF-9C1E365759AE}"/>
              </a:ext>
            </a:extLst>
          </p:cNvPr>
          <p:cNvSpPr/>
          <p:nvPr/>
        </p:nvSpPr>
        <p:spPr bwMode="auto">
          <a:xfrm>
            <a:off x="5079215" y="3212398"/>
            <a:ext cx="5005690" cy="1169551"/>
          </a:xfrm>
          <a:prstGeom prst="roundRect">
            <a:avLst/>
          </a:prstGeom>
          <a:solidFill>
            <a:srgbClr val="00B0F0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rgbClr val="000080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E78D899-780B-C046-B315-85082A58F5EF}"/>
              </a:ext>
            </a:extLst>
          </p:cNvPr>
          <p:cNvSpPr/>
          <p:nvPr/>
        </p:nvSpPr>
        <p:spPr bwMode="auto">
          <a:xfrm>
            <a:off x="1410802" y="1322306"/>
            <a:ext cx="5005690" cy="1338170"/>
          </a:xfrm>
          <a:prstGeom prst="roundRect">
            <a:avLst/>
          </a:prstGeom>
          <a:solidFill>
            <a:srgbClr val="00B0F0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rgbClr val="000080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Snip Single Corner Rectangle 8">
            <a:extLst>
              <a:ext uri="{FF2B5EF4-FFF2-40B4-BE49-F238E27FC236}">
                <a16:creationId xmlns:a16="http://schemas.microsoft.com/office/drawing/2014/main" id="{DE12E12F-B37E-9746-AACA-D51E40DB4D1A}"/>
              </a:ext>
            </a:extLst>
          </p:cNvPr>
          <p:cNvSpPr/>
          <p:nvPr/>
        </p:nvSpPr>
        <p:spPr bwMode="auto">
          <a:xfrm>
            <a:off x="0" y="-6724"/>
            <a:ext cx="12192000" cy="1155300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09A9F73-9FBA-874F-9724-1C4E82D85F83}"/>
              </a:ext>
            </a:extLst>
          </p:cNvPr>
          <p:cNvSpPr txBox="1">
            <a:spLocks/>
          </p:cNvSpPr>
          <p:nvPr/>
        </p:nvSpPr>
        <p:spPr>
          <a:xfrm>
            <a:off x="533400" y="167006"/>
            <a:ext cx="4076700" cy="97222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NASA-ISRO Planetary </a:t>
            </a:r>
            <a:b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</a:b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Science Working Group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6115" t="-722" r="5239" b="722"/>
          <a:stretch/>
        </p:blipFill>
        <p:spPr>
          <a:xfrm>
            <a:off x="514664" y="2753970"/>
            <a:ext cx="3711487" cy="2642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4886" b="13044"/>
          <a:stretch/>
        </p:blipFill>
        <p:spPr>
          <a:xfrm>
            <a:off x="6826985" y="703307"/>
            <a:ext cx="3954212" cy="21763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82340" y="3457458"/>
            <a:ext cx="3891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>
                <a:solidFill>
                  <a:srgbClr val="3366FF"/>
                </a:solidFill>
                <a:latin typeface="Helvetica Neue"/>
              </a:rPr>
              <a:t>@MarsOrbiter</a:t>
            </a:r>
            <a:r>
              <a:rPr lang="en-US" sz="1600" b="0" i="0">
                <a:solidFill>
                  <a:srgbClr val="292F33"/>
                </a:solidFill>
                <a:latin typeface="Helvetica Neue"/>
              </a:rPr>
              <a:t>, 11:32 PM – 23 Sep 2014</a:t>
            </a:r>
          </a:p>
          <a:p>
            <a:r>
              <a:rPr lang="en-US" sz="1600" b="0" i="0">
                <a:solidFill>
                  <a:srgbClr val="292F33"/>
                </a:solidFill>
                <a:latin typeface="Helvetica Neue"/>
              </a:rPr>
              <a:t>Howdy </a:t>
            </a:r>
            <a:r>
              <a:rPr lang="en-US" sz="1600" b="0" i="0">
                <a:solidFill>
                  <a:srgbClr val="3366FF"/>
                </a:solidFill>
                <a:latin typeface="Helvetica Neue"/>
              </a:rPr>
              <a:t>@MarsCuriosity </a:t>
            </a:r>
            <a:r>
              <a:rPr lang="en-US" sz="1600" b="0" i="0">
                <a:solidFill>
                  <a:srgbClr val="292F33"/>
                </a:solidFill>
                <a:latin typeface="Helvetica Neue"/>
              </a:rPr>
              <a:t>? Keep in touch. I'll be around.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3927" y="1486214"/>
            <a:ext cx="4627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>
                <a:solidFill>
                  <a:srgbClr val="3366FF"/>
                </a:solidFill>
                <a:latin typeface="Helvetica Neue"/>
              </a:rPr>
              <a:t>@MarsCuriosity</a:t>
            </a:r>
            <a:r>
              <a:rPr lang="en-US" sz="1600" b="0" i="0">
                <a:solidFill>
                  <a:schemeClr val="tx1"/>
                </a:solidFill>
                <a:latin typeface="Helvetica Neue"/>
              </a:rPr>
              <a:t>, 11:03 PM – 23 Sep 2014</a:t>
            </a:r>
          </a:p>
          <a:p>
            <a:r>
              <a:rPr lang="en-US" sz="1600" b="0" i="0">
                <a:solidFill>
                  <a:schemeClr val="tx1"/>
                </a:solidFill>
                <a:latin typeface="Helvetica Neue"/>
              </a:rPr>
              <a:t>Namaste, </a:t>
            </a:r>
            <a:r>
              <a:rPr lang="en-US" sz="1600" b="0" i="0">
                <a:solidFill>
                  <a:srgbClr val="3366FF"/>
                </a:solidFill>
                <a:latin typeface="Helvetica Neue"/>
              </a:rPr>
              <a:t>@MarsOrbiter</a:t>
            </a:r>
            <a:r>
              <a:rPr lang="en-US" sz="1600" b="0" i="0">
                <a:solidFill>
                  <a:schemeClr val="tx1"/>
                </a:solidFill>
                <a:latin typeface="Helvetica Neue"/>
              </a:rPr>
              <a:t>! Congratulations to </a:t>
            </a:r>
            <a:r>
              <a:rPr lang="en-US" sz="1600" b="0" i="0">
                <a:solidFill>
                  <a:srgbClr val="3366FF"/>
                </a:solidFill>
                <a:latin typeface="Helvetica Neue"/>
              </a:rPr>
              <a:t>@ISRO </a:t>
            </a:r>
            <a:r>
              <a:rPr lang="en-US" sz="1600" b="0" i="0">
                <a:solidFill>
                  <a:schemeClr val="tx1"/>
                </a:solidFill>
                <a:latin typeface="Helvetica Neue"/>
              </a:rPr>
              <a:t>and India's first interplanetary mission upon achieving Mars orbit.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92066E-6D18-454D-BE79-D109AD30A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64" y="1596111"/>
            <a:ext cx="357697" cy="2938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624DF6-32FA-544F-A0CA-D62C31B6B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254" y="3478220"/>
            <a:ext cx="372559" cy="3060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38F986-5034-45C5-954E-792F3694A2B5}"/>
              </a:ext>
            </a:extLst>
          </p:cNvPr>
          <p:cNvSpPr txBox="1"/>
          <p:nvPr/>
        </p:nvSpPr>
        <p:spPr>
          <a:xfrm>
            <a:off x="4515254" y="4714653"/>
            <a:ext cx="6887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+mn-lt"/>
              </a:rPr>
              <a:t>New and Potential Cooperation:</a:t>
            </a:r>
          </a:p>
          <a:p>
            <a:endParaRPr lang="en-US">
              <a:solidFill>
                <a:schemeClr val="tx1"/>
              </a:solidFill>
              <a:latin typeface="+mn-lt"/>
            </a:endParaRPr>
          </a:p>
          <a:p>
            <a:r>
              <a:rPr lang="en-US" b="0">
                <a:solidFill>
                  <a:schemeClr val="tx1"/>
                </a:solidFill>
                <a:latin typeface="+mn-lt"/>
              </a:rPr>
              <a:t>Chandrayaan-3:  A NASA-provided Laser Retro-Reflector Array (LRA) will fly on ISRO’s Chandrayaan-3 lunar lander, which is scheduled to launch in July 2023.</a:t>
            </a:r>
          </a:p>
          <a:p>
            <a:endParaRPr lang="en-US" b="0" i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US" b="0" i="0">
                <a:solidFill>
                  <a:schemeClr val="tx1"/>
                </a:solidFill>
                <a:effectLst/>
                <a:latin typeface="+mn-lt"/>
              </a:rPr>
              <a:t>ISRO-JAXA LUPEX Mission:  NASA is in discussions to provide a neutron spectrometer and Deep Space Network (DSN) support for the JAXA rover, through a bilateral agreement with JAXA. </a:t>
            </a:r>
            <a:endParaRPr lang="en-US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5983326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D9E527B8-4403-4D49-988D-E8F6DC7700A7}"/>
              </a:ext>
            </a:extLst>
          </p:cNvPr>
          <p:cNvSpPr/>
          <p:nvPr/>
        </p:nvSpPr>
        <p:spPr bwMode="auto">
          <a:xfrm>
            <a:off x="0" y="-6724"/>
            <a:ext cx="12192000" cy="1144148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1F21EF-3591-AE44-B25D-15BA706AE150}"/>
              </a:ext>
            </a:extLst>
          </p:cNvPr>
          <p:cNvSpPr txBox="1">
            <a:spLocks/>
          </p:cNvSpPr>
          <p:nvPr/>
        </p:nvSpPr>
        <p:spPr>
          <a:xfrm>
            <a:off x="419099" y="309512"/>
            <a:ext cx="6417129" cy="53097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NASA-ISRO Heliophysics Working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800" y="2136762"/>
            <a:ext cx="6762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i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NASA and ISRO established a Heliophysics Working Group in September 2016.</a:t>
            </a:r>
            <a:endParaRPr lang="en-US" sz="2000" b="0" i="0">
              <a:solidFill>
                <a:schemeClr val="bg2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A59D8A-424E-4E7C-8883-AEACAA8AB84F}"/>
              </a:ext>
            </a:extLst>
          </p:cNvPr>
          <p:cNvSpPr txBox="1"/>
          <p:nvPr/>
        </p:nvSpPr>
        <p:spPr>
          <a:xfrm>
            <a:off x="5085029" y="4201657"/>
            <a:ext cx="6346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>
                <a:solidFill>
                  <a:schemeClr val="tx1"/>
                </a:solidFill>
              </a:rPr>
              <a:t>NASA and ISRO are in discussions to establish a data exchange activity in support of ISRO’s Aditya Heliophysics mission, scheduled to launch in August 2023.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D3DD74A-9A9F-4EEF-95A2-4285881F9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61" y="1358545"/>
            <a:ext cx="3739082" cy="529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2236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D9E527B8-4403-4D49-988D-E8F6DC7700A7}"/>
              </a:ext>
            </a:extLst>
          </p:cNvPr>
          <p:cNvSpPr/>
          <p:nvPr/>
        </p:nvSpPr>
        <p:spPr bwMode="auto">
          <a:xfrm>
            <a:off x="0" y="-6724"/>
            <a:ext cx="12192000" cy="1144148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1F21EF-3591-AE44-B25D-15BA706AE150}"/>
              </a:ext>
            </a:extLst>
          </p:cNvPr>
          <p:cNvSpPr txBox="1">
            <a:spLocks/>
          </p:cNvSpPr>
          <p:nvPr/>
        </p:nvSpPr>
        <p:spPr>
          <a:xfrm>
            <a:off x="419099" y="309512"/>
            <a:ext cx="9628415" cy="53097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  <a:t>NASA-ISRO Human Space Flight Program Working Group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94520" y="2305395"/>
            <a:ext cx="529785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NASA and ISRO are discussing human space flight cooperation in a number of areas:</a:t>
            </a:r>
          </a:p>
          <a:p>
            <a:pPr marL="7413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Astronaut Training </a:t>
            </a:r>
          </a:p>
          <a:p>
            <a:pPr marL="7413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Crew Health and Performance </a:t>
            </a:r>
          </a:p>
          <a:p>
            <a:pPr marL="7413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Medical Operations </a:t>
            </a:r>
          </a:p>
          <a:p>
            <a:pPr marL="7413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Human Research and Space Biology </a:t>
            </a:r>
          </a:p>
          <a:p>
            <a:pPr marL="7413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Data Exchanges </a:t>
            </a:r>
          </a:p>
          <a:p>
            <a:pPr marL="7413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Education and Outreach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</p:txBody>
      </p:sp>
      <p:pic>
        <p:nvPicPr>
          <p:cNvPr id="1026" name="Picture 2" descr="Image result for nasa i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04" y="1361219"/>
            <a:ext cx="3503530" cy="23269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046210-46C7-E143-B12C-89041E2439BA}"/>
              </a:ext>
            </a:extLst>
          </p:cNvPr>
          <p:cNvGrpSpPr/>
          <p:nvPr/>
        </p:nvGrpSpPr>
        <p:grpSpPr>
          <a:xfrm>
            <a:off x="618305" y="3848503"/>
            <a:ext cx="3503530" cy="2699985"/>
            <a:chOff x="4482636" y="2740209"/>
            <a:chExt cx="3226728" cy="2143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29B755-80DF-2C43-9F08-57D8AD1D8B8B}"/>
                </a:ext>
              </a:extLst>
            </p:cNvPr>
            <p:cNvSpPr/>
            <p:nvPr/>
          </p:nvSpPr>
          <p:spPr bwMode="auto">
            <a:xfrm>
              <a:off x="4482636" y="2740209"/>
              <a:ext cx="3226728" cy="214312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0100" y="2983912"/>
              <a:ext cx="2956311" cy="1662925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534790234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>
            <a:extLst>
              <a:ext uri="{FF2B5EF4-FFF2-40B4-BE49-F238E27FC236}">
                <a16:creationId xmlns:a16="http://schemas.microsoft.com/office/drawing/2014/main" id="{F6D10499-58D1-CB4C-85B7-1CFC576FB659}"/>
              </a:ext>
            </a:extLst>
          </p:cNvPr>
          <p:cNvSpPr/>
          <p:nvPr/>
        </p:nvSpPr>
        <p:spPr bwMode="auto">
          <a:xfrm>
            <a:off x="446049" y="0"/>
            <a:ext cx="4148252" cy="6858000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E3AE83-8956-BD4A-A458-1F5862B43678}"/>
              </a:ext>
            </a:extLst>
          </p:cNvPr>
          <p:cNvSpPr txBox="1">
            <a:spLocks/>
          </p:cNvSpPr>
          <p:nvPr/>
        </p:nvSpPr>
        <p:spPr>
          <a:xfrm>
            <a:off x="533400" y="553383"/>
            <a:ext cx="3621741" cy="16127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</a:rPr>
              <a:t>NASA Communications and Navigation Support to ISRO Missions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7987" y="1629422"/>
            <a:ext cx="5480613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i="0" dirty="0">
                <a:solidFill>
                  <a:srgbClr val="808080">
                    <a:lumMod val="50000"/>
                  </a:srgbClr>
                </a:solidFill>
                <a:latin typeface="Helvetica" pitchFamily="2" charset="0"/>
              </a:rPr>
              <a:t>NASA has provided and/or will provide ISRO with communications and navigation support:</a:t>
            </a:r>
          </a:p>
          <a:p>
            <a:pPr lvl="0"/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  <a:p>
            <a:pPr marL="1312863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Chandrayaan-1</a:t>
            </a:r>
          </a:p>
          <a:p>
            <a:pPr marL="1312863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0" dirty="0">
                <a:solidFill>
                  <a:srgbClr val="808080">
                    <a:lumMod val="50000"/>
                  </a:srgbClr>
                </a:solidFill>
                <a:latin typeface="Helvetica" pitchFamily="2" charset="0"/>
              </a:rPr>
              <a:t>Chandrayaan-2</a:t>
            </a:r>
          </a:p>
          <a:p>
            <a:pPr marL="1312863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Helvetica" pitchFamily="2" charset="0"/>
                <a:ea typeface="ＭＳ Ｐゴシック" charset="-128"/>
                <a:cs typeface="+mn-cs"/>
              </a:rPr>
              <a:t>Mars Orbiter Mission</a:t>
            </a:r>
          </a:p>
          <a:p>
            <a:pPr marL="1312863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0" dirty="0">
                <a:solidFill>
                  <a:srgbClr val="808080">
                    <a:lumMod val="50000"/>
                  </a:srgbClr>
                </a:solidFill>
                <a:latin typeface="Helvetica" pitchFamily="2" charset="0"/>
              </a:rPr>
              <a:t>Chandrayaan-3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  <a:p>
            <a:pPr>
              <a:spcAft>
                <a:spcPts val="600"/>
              </a:spcAft>
            </a:pPr>
            <a:endParaRPr lang="en-US" sz="1800" i="0" dirty="0">
              <a:solidFill>
                <a:srgbClr val="808080">
                  <a:lumMod val="50000"/>
                </a:srgbClr>
              </a:solidFill>
              <a:latin typeface="Helvetica" pitchFamily="2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Helvetica" pitchFamily="2" charset="0"/>
              <a:ea typeface="ＭＳ Ｐゴシック" charset="-128"/>
              <a:cs typeface="+mn-cs"/>
            </a:endParaRPr>
          </a:p>
        </p:txBody>
      </p:sp>
      <p:pic>
        <p:nvPicPr>
          <p:cNvPr id="1026" name="Picture 2" descr="http://discoverynewfrontiers.nasa.gov/missions/images/NewHorizons/DSN70met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7" b="6383"/>
          <a:stretch/>
        </p:blipFill>
        <p:spPr bwMode="auto">
          <a:xfrm>
            <a:off x="533400" y="2719466"/>
            <a:ext cx="4768058" cy="33151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046690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Single Corner Rectangle 9">
            <a:extLst>
              <a:ext uri="{FF2B5EF4-FFF2-40B4-BE49-F238E27FC236}">
                <a16:creationId xmlns:a16="http://schemas.microsoft.com/office/drawing/2014/main" id="{D5E2BEDC-4AA3-6F4F-81D0-C8B638616E73}"/>
              </a:ext>
            </a:extLst>
          </p:cNvPr>
          <p:cNvSpPr/>
          <p:nvPr/>
        </p:nvSpPr>
        <p:spPr bwMode="auto">
          <a:xfrm>
            <a:off x="0" y="0"/>
            <a:ext cx="12191999" cy="1137424"/>
          </a:xfrm>
          <a:prstGeom prst="snip1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B7911E-6465-094E-8C09-F97DF6079ADA}"/>
              </a:ext>
            </a:extLst>
          </p:cNvPr>
          <p:cNvSpPr txBox="1">
            <a:spLocks/>
          </p:cNvSpPr>
          <p:nvPr/>
        </p:nvSpPr>
        <p:spPr>
          <a:xfrm>
            <a:off x="446049" y="405245"/>
            <a:ext cx="11285034" cy="208918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0" i="0">
                <a:solidFill>
                  <a:schemeClr val="tx2"/>
                </a:solidFill>
                <a:latin typeface="Gill Sans MT" panose="020B0502020104020203" pitchFamily="34" charset="77"/>
                <a:ea typeface="ＭＳ Ｐゴシック" charset="-128"/>
                <a:cs typeface="Gill Sans MT" panose="020B0502020104020203" pitchFamily="34" charset="77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13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6pPr>
            <a:lvl7pPr marL="91426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7pPr>
            <a:lvl8pPr marL="1371391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8pPr>
            <a:lvl9pPr marL="1828522" algn="ctr" rtl="0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2020s and beyond: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066" y="1542669"/>
            <a:ext cx="10154734" cy="4057606"/>
          </a:xfrm>
        </p:spPr>
        <p:txBody>
          <a:bodyPr/>
          <a:lstStyle/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US" sz="2400" b="0" kern="1200">
                <a:latin typeface="Helvetica" pitchFamily="2" charset="0"/>
                <a:cs typeface="+mn-cs"/>
              </a:rPr>
              <a:t>Potential areas of future cooperation:</a:t>
            </a:r>
          </a:p>
          <a:p>
            <a:pPr lvl="1">
              <a:spcAft>
                <a:spcPts val="1200"/>
              </a:spcAft>
              <a:buFontTx/>
              <a:buChar char="-"/>
            </a:pPr>
            <a:r>
              <a:rPr lang="en-US" sz="2200" b="0" kern="1200">
                <a:latin typeface="Helvetica" pitchFamily="2" charset="0"/>
                <a:cs typeface="+mn-cs"/>
              </a:rPr>
              <a:t>Artemis Accords</a:t>
            </a:r>
          </a:p>
          <a:p>
            <a:pPr lvl="1">
              <a:spcAft>
                <a:spcPts val="1200"/>
              </a:spcAft>
              <a:buFontTx/>
              <a:buChar char="-"/>
            </a:pPr>
            <a:r>
              <a:rPr lang="en-US" sz="2200" kern="1200">
                <a:latin typeface="Helvetica" pitchFamily="2" charset="0"/>
                <a:cs typeface="+mn-cs"/>
              </a:rPr>
              <a:t>Human Space Flight</a:t>
            </a:r>
          </a:p>
          <a:p>
            <a:pPr lvl="1">
              <a:spcAft>
                <a:spcPts val="1200"/>
              </a:spcAft>
              <a:buFontTx/>
              <a:buChar char="-"/>
            </a:pPr>
            <a:r>
              <a:rPr lang="en-US" sz="2200" kern="1200">
                <a:latin typeface="Helvetica" pitchFamily="2" charset="0"/>
                <a:cs typeface="+mn-cs"/>
              </a:rPr>
              <a:t>NASA to provide a Laser Retro-Reflector Array (LRA) on Chandrayaan-3</a:t>
            </a:r>
          </a:p>
          <a:p>
            <a:pPr lvl="1">
              <a:spcAft>
                <a:spcPts val="1200"/>
              </a:spcAft>
              <a:buFontTx/>
              <a:buChar char="-"/>
            </a:pPr>
            <a:r>
              <a:rPr lang="en-US" sz="2200" kern="1200">
                <a:latin typeface="Helvetica" pitchFamily="2" charset="0"/>
                <a:cs typeface="+mn-cs"/>
              </a:rPr>
              <a:t>E</a:t>
            </a:r>
            <a:r>
              <a:rPr lang="en-US" sz="2200" b="0" kern="1200">
                <a:latin typeface="Helvetica" pitchFamily="2" charset="0"/>
                <a:cs typeface="+mn-cs"/>
              </a:rPr>
              <a:t>xpansion of Professional Engineering and Scientist Exchange Program to Space Science</a:t>
            </a:r>
          </a:p>
          <a:p>
            <a:pPr lvl="1">
              <a:spcAft>
                <a:spcPts val="1200"/>
              </a:spcAft>
              <a:buFontTx/>
              <a:buChar char="-"/>
            </a:pPr>
            <a:r>
              <a:rPr lang="en-US" sz="2200" b="0" kern="1200">
                <a:latin typeface="Helvetica" pitchFamily="2" charset="0"/>
                <a:cs typeface="+mn-cs"/>
              </a:rPr>
              <a:t>Data exchange to support ISRO’s Aditya-L1 mission</a:t>
            </a:r>
          </a:p>
          <a:p>
            <a:pPr lvl="1">
              <a:spcAft>
                <a:spcPts val="1200"/>
              </a:spcAft>
              <a:buFontTx/>
              <a:buChar char="-"/>
            </a:pPr>
            <a:r>
              <a:rPr lang="en-US" sz="2200" b="0" kern="1200">
                <a:latin typeface="Helvetica" pitchFamily="2" charset="0"/>
                <a:cs typeface="+mn-cs"/>
              </a:rPr>
              <a:t>NASA International Internship (NASA I²) Program</a:t>
            </a:r>
          </a:p>
        </p:txBody>
      </p:sp>
    </p:spTree>
    <p:extLst>
      <p:ext uri="{BB962C8B-B14F-4D97-AF65-F5344CB8AC3E}">
        <p14:creationId xmlns:p14="http://schemas.microsoft.com/office/powerpoint/2010/main" val="2222986763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O'Brien NSF presentation 02-01-06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B1997"/>
      </a:hlink>
      <a:folHlink>
        <a:srgbClr val="B2B2B2"/>
      </a:folHlink>
    </a:clrScheme>
    <a:fontScheme name="O'Brien NSF presentation 02-01-0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1" u="none" strike="noStrike" cap="none" normalizeH="0" baseline="0" smtClean="0">
            <a:ln>
              <a:noFill/>
            </a:ln>
            <a:solidFill>
              <a:srgbClr val="000080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1" u="none" strike="noStrike" cap="none" normalizeH="0" baseline="0" smtClean="0">
            <a:ln>
              <a:noFill/>
            </a:ln>
            <a:solidFill>
              <a:srgbClr val="000080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O'Brien NSF presentation 02-01-06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'Brien NSF presentation 02-01-06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alpha val="40000"/>
          </a:schemeClr>
        </a:solidFill>
        <a:ln>
          <a:noFill/>
        </a:ln>
      </a:spPr>
      <a:bodyPr lIns="96981" tIns="48491" rIns="96981" bIns="48491">
        <a:spAutoFit/>
      </a:bodyPr>
      <a:lstStyle>
        <a:defPPr marL="241300" indent="-241300">
          <a:lnSpc>
            <a:spcPct val="80000"/>
          </a:lnSpc>
          <a:spcBef>
            <a:spcPct val="20000"/>
          </a:spcBef>
          <a:tabLst>
            <a:tab pos="1270000" algn="l"/>
          </a:tabLst>
          <a:defRPr sz="1500" b="1" dirty="0">
            <a:solidFill>
              <a:prstClr val="black"/>
            </a:solidFill>
            <a:latin typeface="Arial" charset="0"/>
            <a:ea typeface="ＭＳ Ｐゴシック" charset="0"/>
            <a:cs typeface="ＭＳ Ｐゴシック" charset="0"/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1_O'Brien NSF presentation 02-01-06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B1997"/>
      </a:hlink>
      <a:folHlink>
        <a:srgbClr val="B2B2B2"/>
      </a:folHlink>
    </a:clrScheme>
    <a:fontScheme name="O'Brien NSF presentation 02-01-0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1" u="none" strike="noStrike" cap="none" normalizeH="0" baseline="0" smtClean="0">
            <a:ln>
              <a:noFill/>
            </a:ln>
            <a:solidFill>
              <a:srgbClr val="000080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1" u="none" strike="noStrike" cap="none" normalizeH="0" baseline="0" smtClean="0">
            <a:ln>
              <a:noFill/>
            </a:ln>
            <a:solidFill>
              <a:srgbClr val="000080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O'Brien NSF presentation 02-01-06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'Brien NSF presentation 02-01-06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'Brien NSF presentation 02-01-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OER</Template>
  <TotalTime>1</TotalTime>
  <Words>989</Words>
  <Application>Microsoft Office PowerPoint</Application>
  <PresentationFormat>Widescreen</PresentationFormat>
  <Paragraphs>136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Calibri</vt:lpstr>
      <vt:lpstr>Courier New</vt:lpstr>
      <vt:lpstr>Gill Sans MT</vt:lpstr>
      <vt:lpstr>Helvetica</vt:lpstr>
      <vt:lpstr>Helvetica Light</vt:lpstr>
      <vt:lpstr>Helvetica Neue</vt:lpstr>
      <vt:lpstr>HelveticaNeueLT Std Blk Cn</vt:lpstr>
      <vt:lpstr>Symbol</vt:lpstr>
      <vt:lpstr>Times New Roman</vt:lpstr>
      <vt:lpstr>Wingdings</vt:lpstr>
      <vt:lpstr>O'Brien NSF presentation 02-01-06</vt:lpstr>
      <vt:lpstr>1_Default Design</vt:lpstr>
      <vt:lpstr>3_Office Theme</vt:lpstr>
      <vt:lpstr>1_O'Brien NSF presentation 02-01-06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 Headquarters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ODIN-SAIC</dc:creator>
  <cp:lastModifiedBy>Mcsweeney, Dennis (HQ-TE000)</cp:lastModifiedBy>
  <cp:revision>1</cp:revision>
  <cp:lastPrinted>2020-03-03T17:50:25Z</cp:lastPrinted>
  <dcterms:created xsi:type="dcterms:W3CDTF">2011-08-16T20:25:11Z</dcterms:created>
  <dcterms:modified xsi:type="dcterms:W3CDTF">2023-06-08T14:13:58Z</dcterms:modified>
</cp:coreProperties>
</file>