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7" r:id="rId5"/>
    <p:sldId id="543" r:id="rId6"/>
    <p:sldId id="546" r:id="rId7"/>
    <p:sldId id="545" r:id="rId8"/>
    <p:sldId id="550" r:id="rId9"/>
    <p:sldId id="553" r:id="rId10"/>
    <p:sldId id="548" r:id="rId11"/>
    <p:sldId id="555" r:id="rId12"/>
    <p:sldId id="551" r:id="rId13"/>
    <p:sldId id="554" r:id="rId14"/>
    <p:sldId id="288" r:id="rId15"/>
    <p:sldId id="3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12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4B7A7F-A864-1F91-1502-6748B0CD2F09}" name="Gott, Ryan P. (KSC-UBE)[KSC-UB-Generic]" initials="GRP(UUG" userId="S::rgott@ndc.nasa.gov::811a89f5-4416-41c7-8b2a-41e146c7b58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eling, Kenneth (KSC-UBE00)" initials="EK(" lastIdx="2" clrIdx="0">
    <p:extLst>
      <p:ext uri="{19B8F6BF-5375-455C-9EA6-DF929625EA0E}">
        <p15:presenceInfo xmlns:p15="http://schemas.microsoft.com/office/powerpoint/2012/main" userId="S::kengelin@ndc.nasa.gov::2b26a840-3aa6-4fe6-b455-d6609c92a0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5BEF5"/>
    <a:srgbClr val="88AEE1"/>
    <a:srgbClr val="9CC6FF"/>
    <a:srgbClr val="8FB7EC"/>
    <a:srgbClr val="DFE9FC"/>
    <a:srgbClr val="AFD9FF"/>
    <a:srgbClr val="D8E2F4"/>
    <a:srgbClr val="D2DBEE"/>
    <a:srgbClr val="97A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BAAE9B-DDCD-499B-828D-E7CC5B660B76}" v="1" dt="2023-06-02T13:37:40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1512"/>
        <p:guide pos="3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asa.sharepoint.com/teams/PlasmaWater/Shared%20Documents/General/Test%20Matrix/Paw%20Tests%20Matrix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nasa.sharepoint.com/teams/PlasmaWater/Shared%20Documents/General/Test%20Matrix/Paw%20Tests%20Matrix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nasa.sharepoint.com/teams/PlasmaWater/Shared%20Documents/General/Test%20Matrix/Paw%20Tests%20Matrix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nasa.sharepoint.com/teams/PlasmaWater/Shared%20Documents/General/Test%20Matrix/Paw%20Tests%20Matri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 DI pH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034231116322421E-2"/>
          <c:y val="0.16524502266737248"/>
          <c:w val="0.83972858312031395"/>
          <c:h val="0.51218053352782067"/>
        </c:manualLayout>
      </c:layout>
      <c:scatterChart>
        <c:scatterStyle val="lineMarker"/>
        <c:varyColors val="0"/>
        <c:ser>
          <c:idx val="0"/>
          <c:order val="0"/>
          <c:tx>
            <c:strRef>
              <c:f>'Pt Plots'!$K$32</c:f>
              <c:strCache>
                <c:ptCount val="1"/>
                <c:pt idx="0">
                  <c:v>He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'Pt Plots'!$J$33:$J$37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Plots'!$K$33:$K$37</c:f>
              <c:numCache>
                <c:formatCode>General</c:formatCode>
                <c:ptCount val="5"/>
                <c:pt idx="0">
                  <c:v>5.26</c:v>
                </c:pt>
                <c:pt idx="1">
                  <c:v>5.57</c:v>
                </c:pt>
                <c:pt idx="2">
                  <c:v>5.72</c:v>
                </c:pt>
                <c:pt idx="3">
                  <c:v>5.34</c:v>
                </c:pt>
                <c:pt idx="4">
                  <c:v>4.9400000000000004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B13-4F31-9C1B-7A1E844C70BC}"/>
            </c:ext>
          </c:extLst>
        </c:ser>
        <c:ser>
          <c:idx val="1"/>
          <c:order val="1"/>
          <c:tx>
            <c:strRef>
              <c:f>'Pt Plots'!$L$32</c:f>
              <c:strCache>
                <c:ptCount val="1"/>
                <c:pt idx="0">
                  <c:v>CO2</c:v>
                </c:pt>
              </c:strCache>
            </c:strRef>
          </c:tx>
          <c:spPr>
            <a:ln w="38100" cap="rnd">
              <a:noFill/>
              <a:prstDash val="sysDot"/>
              <a:round/>
            </a:ln>
            <a:effectLst/>
          </c:spPr>
          <c:marker>
            <c:symbol val="diamond"/>
            <c:size val="10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'Pt Plots'!$J$33:$J$37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Plots'!$L$33:$L$37</c:f>
              <c:numCache>
                <c:formatCode>General</c:formatCode>
                <c:ptCount val="5"/>
                <c:pt idx="0">
                  <c:v>5.26</c:v>
                </c:pt>
                <c:pt idx="1">
                  <c:v>4.25</c:v>
                </c:pt>
                <c:pt idx="2">
                  <c:v>5.08</c:v>
                </c:pt>
                <c:pt idx="3">
                  <c:v>4.75</c:v>
                </c:pt>
                <c:pt idx="4">
                  <c:v>5.28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B13-4F31-9C1B-7A1E844C70BC}"/>
            </c:ext>
          </c:extLst>
        </c:ser>
        <c:ser>
          <c:idx val="2"/>
          <c:order val="2"/>
          <c:tx>
            <c:strRef>
              <c:f>'Pt Plots'!$M$32</c:f>
              <c:strCache>
                <c:ptCount val="1"/>
                <c:pt idx="0">
                  <c:v>Ar</c:v>
                </c:pt>
              </c:strCache>
            </c:strRef>
          </c:tx>
          <c:spPr>
            <a:ln w="38100" cap="rnd">
              <a:noFill/>
              <a:prstDash val="dash"/>
              <a:round/>
            </a:ln>
            <a:effectLst/>
          </c:spPr>
          <c:marker>
            <c:symbol val="square"/>
            <c:size val="8"/>
            <c:spPr>
              <a:solidFill>
                <a:srgbClr val="FFFF00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'Pt Plots'!$J$33:$J$37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Plots'!$M$33:$M$37</c:f>
              <c:numCache>
                <c:formatCode>General</c:formatCode>
                <c:ptCount val="5"/>
                <c:pt idx="0">
                  <c:v>5.26</c:v>
                </c:pt>
                <c:pt idx="1">
                  <c:v>5.82</c:v>
                </c:pt>
                <c:pt idx="2">
                  <c:v>5.59</c:v>
                </c:pt>
                <c:pt idx="3">
                  <c:v>5.29</c:v>
                </c:pt>
                <c:pt idx="4">
                  <c:v>5.01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B13-4F31-9C1B-7A1E844C70BC}"/>
            </c:ext>
          </c:extLst>
        </c:ser>
        <c:ser>
          <c:idx val="3"/>
          <c:order val="3"/>
          <c:tx>
            <c:strRef>
              <c:f>'Pt Plots'!$N$32</c:f>
              <c:strCache>
                <c:ptCount val="1"/>
                <c:pt idx="0">
                  <c:v>Air</c:v>
                </c:pt>
              </c:strCache>
            </c:strRef>
          </c:tx>
          <c:spPr>
            <a:ln w="38100" cap="rnd">
              <a:noFill/>
              <a:prstDash val="dashDot"/>
              <a:round/>
            </a:ln>
            <a:effectLst/>
          </c:spPr>
          <c:marker>
            <c:symbol val="triang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'Pt Plots'!$J$33:$J$37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Plots'!$N$33:$N$37</c:f>
              <c:numCache>
                <c:formatCode>General</c:formatCode>
                <c:ptCount val="5"/>
                <c:pt idx="0">
                  <c:v>5.26</c:v>
                </c:pt>
                <c:pt idx="1">
                  <c:v>3.61</c:v>
                </c:pt>
                <c:pt idx="2">
                  <c:v>3.21</c:v>
                </c:pt>
                <c:pt idx="3">
                  <c:v>2.99</c:v>
                </c:pt>
                <c:pt idx="4">
                  <c:v>2.88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B13-4F31-9C1B-7A1E844C70BC}"/>
            </c:ext>
          </c:extLst>
        </c:ser>
        <c:ser>
          <c:idx val="4"/>
          <c:order val="4"/>
          <c:tx>
            <c:strRef>
              <c:f>'Pt Plots'!$O$32</c:f>
              <c:strCache>
                <c:ptCount val="1"/>
                <c:pt idx="0">
                  <c:v>N2</c:v>
                </c:pt>
              </c:strCache>
            </c:strRef>
          </c:tx>
          <c:spPr>
            <a:ln w="38100" cap="rnd">
              <a:noFill/>
              <a:prstDash val="sysDash"/>
              <a:round/>
            </a:ln>
            <a:effectLst/>
          </c:spPr>
          <c:marker>
            <c:symbol val="x"/>
            <c:size val="6"/>
            <c:spPr>
              <a:noFill/>
              <a:ln w="38100">
                <a:solidFill>
                  <a:srgbClr val="7030A0"/>
                </a:solidFill>
              </a:ln>
              <a:effectLst/>
            </c:spPr>
          </c:marker>
          <c:xVal>
            <c:numRef>
              <c:f>'Pt Plots'!$J$33:$J$37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Plots'!$O$33:$O$37</c:f>
              <c:numCache>
                <c:formatCode>General</c:formatCode>
                <c:ptCount val="5"/>
                <c:pt idx="0">
                  <c:v>5.26</c:v>
                </c:pt>
                <c:pt idx="1">
                  <c:v>3.99</c:v>
                </c:pt>
                <c:pt idx="2">
                  <c:v>3.52</c:v>
                </c:pt>
                <c:pt idx="3">
                  <c:v>3.31</c:v>
                </c:pt>
                <c:pt idx="4">
                  <c:v>3.38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B13-4F31-9C1B-7A1E844C70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730271"/>
        <c:axId val="832041567"/>
      </c:scatterChart>
      <c:valAx>
        <c:axId val="440730271"/>
        <c:scaling>
          <c:orientation val="minMax"/>
          <c:max val="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(min)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2041567"/>
        <c:crosses val="autoZero"/>
        <c:crossBetween val="midCat"/>
      </c:valAx>
      <c:valAx>
        <c:axId val="832041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07302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400 ns, Pulsed DI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034231116322421E-2"/>
          <c:y val="0.16524502266737248"/>
          <c:w val="0.83972858312031395"/>
          <c:h val="0.51218053352782067"/>
        </c:manualLayout>
      </c:layout>
      <c:scatterChart>
        <c:scatterStyle val="lineMarker"/>
        <c:varyColors val="0"/>
        <c:ser>
          <c:idx val="0"/>
          <c:order val="0"/>
          <c:tx>
            <c:strRef>
              <c:f>'Pt Plots'!$K$42</c:f>
              <c:strCache>
                <c:ptCount val="1"/>
                <c:pt idx="0">
                  <c:v>He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'Pt Plots'!$J$63:$J$67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Plots'!$K$63:$K$67</c:f>
              <c:numCache>
                <c:formatCode>General</c:formatCode>
                <c:ptCount val="5"/>
                <c:pt idx="0">
                  <c:v>5.26</c:v>
                </c:pt>
                <c:pt idx="1">
                  <c:v>5.39</c:v>
                </c:pt>
                <c:pt idx="2">
                  <c:v>4.7300000000000004</c:v>
                </c:pt>
                <c:pt idx="3">
                  <c:v>4.3499999999999996</c:v>
                </c:pt>
                <c:pt idx="4">
                  <c:v>5.15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92-4D19-98FB-E218E4BA2320}"/>
            </c:ext>
          </c:extLst>
        </c:ser>
        <c:ser>
          <c:idx val="1"/>
          <c:order val="1"/>
          <c:tx>
            <c:strRef>
              <c:f>'Pt Plots'!$L$42</c:f>
              <c:strCache>
                <c:ptCount val="1"/>
                <c:pt idx="0">
                  <c:v>CO2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'Pt Plots'!$J$63:$J$67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Plots'!$L$63:$L$67</c:f>
              <c:numCache>
                <c:formatCode>General</c:formatCode>
                <c:ptCount val="5"/>
                <c:pt idx="0">
                  <c:v>5.26</c:v>
                </c:pt>
                <c:pt idx="1">
                  <c:v>4.08</c:v>
                </c:pt>
                <c:pt idx="2">
                  <c:v>3.94</c:v>
                </c:pt>
                <c:pt idx="3">
                  <c:v>3.98</c:v>
                </c:pt>
                <c:pt idx="4">
                  <c:v>3.84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892-4D19-98FB-E218E4BA2320}"/>
            </c:ext>
          </c:extLst>
        </c:ser>
        <c:ser>
          <c:idx val="2"/>
          <c:order val="2"/>
          <c:tx>
            <c:strRef>
              <c:f>'Pt Plots'!$M$42</c:f>
              <c:strCache>
                <c:ptCount val="1"/>
                <c:pt idx="0">
                  <c:v>Ar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8"/>
            <c:spPr>
              <a:solidFill>
                <a:srgbClr val="FFFF00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'Pt Plots'!$J$63:$J$67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Plots'!$M$63:$M$67</c:f>
              <c:numCache>
                <c:formatCode>General</c:formatCode>
                <c:ptCount val="5"/>
                <c:pt idx="0">
                  <c:v>5.26</c:v>
                </c:pt>
                <c:pt idx="1">
                  <c:v>5.24</c:v>
                </c:pt>
                <c:pt idx="2">
                  <c:v>4.3</c:v>
                </c:pt>
                <c:pt idx="3">
                  <c:v>4.25</c:v>
                </c:pt>
                <c:pt idx="4">
                  <c:v>5.47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892-4D19-98FB-E218E4BA2320}"/>
            </c:ext>
          </c:extLst>
        </c:ser>
        <c:ser>
          <c:idx val="3"/>
          <c:order val="3"/>
          <c:tx>
            <c:strRef>
              <c:f>'Pt Plots'!$N$42</c:f>
              <c:strCache>
                <c:ptCount val="1"/>
                <c:pt idx="0">
                  <c:v>Air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'Pt Plots'!$J$63:$J$67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Plots'!$N$63:$N$67</c:f>
              <c:numCache>
                <c:formatCode>General</c:formatCode>
                <c:ptCount val="5"/>
                <c:pt idx="0">
                  <c:v>5.26</c:v>
                </c:pt>
                <c:pt idx="1">
                  <c:v>4.9800000000000004</c:v>
                </c:pt>
                <c:pt idx="2">
                  <c:v>4.22</c:v>
                </c:pt>
                <c:pt idx="3">
                  <c:v>3.98</c:v>
                </c:pt>
                <c:pt idx="4">
                  <c:v>3.34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892-4D19-98FB-E218E4BA2320}"/>
            </c:ext>
          </c:extLst>
        </c:ser>
        <c:ser>
          <c:idx val="4"/>
          <c:order val="4"/>
          <c:tx>
            <c:strRef>
              <c:f>'Pt Plots'!$O$42</c:f>
              <c:strCache>
                <c:ptCount val="1"/>
                <c:pt idx="0">
                  <c:v>N2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6"/>
            <c:spPr>
              <a:noFill/>
              <a:ln w="38100">
                <a:solidFill>
                  <a:srgbClr val="7030A0"/>
                </a:solidFill>
              </a:ln>
              <a:effectLst/>
            </c:spPr>
          </c:marker>
          <c:xVal>
            <c:numRef>
              <c:f>'Pt Plots'!$J$63:$J$67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'Pt Plots'!$O$63:$O$67</c:f>
              <c:numCache>
                <c:formatCode>General</c:formatCode>
                <c:ptCount val="5"/>
                <c:pt idx="0">
                  <c:v>5.26</c:v>
                </c:pt>
                <c:pt idx="1">
                  <c:v>4.78</c:v>
                </c:pt>
                <c:pt idx="2">
                  <c:v>4.5</c:v>
                </c:pt>
                <c:pt idx="3">
                  <c:v>4.24</c:v>
                </c:pt>
                <c:pt idx="4">
                  <c:v>3.71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892-4D19-98FB-E218E4BA2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730271"/>
        <c:axId val="832041567"/>
      </c:scatterChart>
      <c:valAx>
        <c:axId val="440730271"/>
        <c:scaling>
          <c:orientation val="minMax"/>
          <c:max val="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Time (min)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2041567"/>
        <c:crosses val="autoZero"/>
        <c:crossBetween val="midCat"/>
      </c:valAx>
      <c:valAx>
        <c:axId val="832041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07302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DC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114545056867888"/>
          <c:y val="0.16524502266737248"/>
          <c:w val="0.80361745406824159"/>
          <c:h val="0.53069918343540379"/>
        </c:manualLayout>
      </c:layout>
      <c:scatterChart>
        <c:scatterStyle val="lineMarker"/>
        <c:varyColors val="0"/>
        <c:ser>
          <c:idx val="0"/>
          <c:order val="0"/>
          <c:tx>
            <c:strRef>
              <c:f>'Nitrate Plots'!$P$60</c:f>
              <c:strCache>
                <c:ptCount val="1"/>
                <c:pt idx="0">
                  <c:v>Air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'Nitrate Plots'!$L$61:$L$65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'Nitrate Plots'!$P$61:$P$65</c:f>
              <c:numCache>
                <c:formatCode>General</c:formatCode>
                <c:ptCount val="5"/>
                <c:pt idx="0">
                  <c:v>0</c:v>
                </c:pt>
                <c:pt idx="1">
                  <c:v>26.457999999999998</c:v>
                </c:pt>
                <c:pt idx="2">
                  <c:v>93.23</c:v>
                </c:pt>
                <c:pt idx="3">
                  <c:v>120.21</c:v>
                </c:pt>
                <c:pt idx="4">
                  <c:v>128.47999999999999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202-4D35-A2C3-3E7495A562ED}"/>
            </c:ext>
          </c:extLst>
        </c:ser>
        <c:ser>
          <c:idx val="1"/>
          <c:order val="1"/>
          <c:tx>
            <c:strRef>
              <c:f>'Nitrate Plots'!$Q$60</c:f>
              <c:strCache>
                <c:ptCount val="1"/>
                <c:pt idx="0">
                  <c:v>N2</c:v>
                </c:pt>
              </c:strCache>
            </c:strRef>
          </c:tx>
          <c:spPr>
            <a:ln w="38100" cap="rnd">
              <a:noFill/>
              <a:prstDash val="sysDot"/>
              <a:round/>
            </a:ln>
            <a:effectLst/>
          </c:spPr>
          <c:marker>
            <c:symbol val="diamond"/>
            <c:size val="10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'Nitrate Plots'!$L$61:$L$65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'Nitrate Plots'!$Q$61:$Q$65</c:f>
              <c:numCache>
                <c:formatCode>General</c:formatCode>
                <c:ptCount val="5"/>
                <c:pt idx="0">
                  <c:v>0</c:v>
                </c:pt>
                <c:pt idx="1">
                  <c:v>4.8338000000000001</c:v>
                </c:pt>
                <c:pt idx="2">
                  <c:v>46.125999999999998</c:v>
                </c:pt>
                <c:pt idx="3">
                  <c:v>70.425000000000011</c:v>
                </c:pt>
                <c:pt idx="4">
                  <c:v>71.775000000000006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02-4D35-A2C3-3E7495A562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730271"/>
        <c:axId val="832041567"/>
      </c:scatterChart>
      <c:valAx>
        <c:axId val="440730271"/>
        <c:scaling>
          <c:orientation val="minMax"/>
          <c:max val="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Time (min)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2041567"/>
        <c:crosses val="autoZero"/>
        <c:crossBetween val="midCat"/>
      </c:valAx>
      <c:valAx>
        <c:axId val="832041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NO</a:t>
                </a:r>
                <a:r>
                  <a:rPr lang="en-US" baseline="-25000"/>
                  <a:t>3</a:t>
                </a:r>
                <a:r>
                  <a:rPr lang="en-US" baseline="30000"/>
                  <a:t>-</a:t>
                </a:r>
                <a:r>
                  <a:rPr lang="en-US"/>
                  <a:t> (ppm)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073027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0367578698034719"/>
          <c:y val="0.83289307739419627"/>
          <c:w val="0.62082963151849524"/>
          <c:h val="0.15376556138072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Pulsed 400 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114545056867888"/>
          <c:y val="0.16524502266737248"/>
          <c:w val="0.80361745406824159"/>
          <c:h val="0.53069918343540379"/>
        </c:manualLayout>
      </c:layout>
      <c:scatterChart>
        <c:scatterStyle val="lineMarker"/>
        <c:varyColors val="0"/>
        <c:ser>
          <c:idx val="0"/>
          <c:order val="0"/>
          <c:tx>
            <c:strRef>
              <c:f>'Nitrate Plots'!$P$60</c:f>
              <c:strCache>
                <c:ptCount val="1"/>
                <c:pt idx="0">
                  <c:v>Air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'Nitrate Plots'!$L$97:$L$101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'Nitrate Plots'!$P$97:$P$101</c:f>
              <c:numCache>
                <c:formatCode>General</c:formatCode>
                <c:ptCount val="5"/>
                <c:pt idx="0">
                  <c:v>0</c:v>
                </c:pt>
                <c:pt idx="1">
                  <c:v>1.931</c:v>
                </c:pt>
                <c:pt idx="2">
                  <c:v>3.5543999999999998</c:v>
                </c:pt>
                <c:pt idx="3">
                  <c:v>4.7275999999999998</c:v>
                </c:pt>
                <c:pt idx="4">
                  <c:v>26.324000000000002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EB1-41E4-B4A5-4961830F4244}"/>
            </c:ext>
          </c:extLst>
        </c:ser>
        <c:ser>
          <c:idx val="1"/>
          <c:order val="1"/>
          <c:tx>
            <c:strRef>
              <c:f>'Nitrate Plots'!$Q$60</c:f>
              <c:strCache>
                <c:ptCount val="1"/>
                <c:pt idx="0">
                  <c:v>N2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'Nitrate Plots'!$L$97:$L$101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</c:numCache>
            </c:numRef>
          </c:xVal>
          <c:yVal>
            <c:numRef>
              <c:f>'Nitrate Plots'!$Q$97:$Q$101</c:f>
              <c:numCache>
                <c:formatCode>General</c:formatCode>
                <c:ptCount val="5"/>
                <c:pt idx="0">
                  <c:v>0</c:v>
                </c:pt>
                <c:pt idx="1">
                  <c:v>0.23680000000000001</c:v>
                </c:pt>
                <c:pt idx="2">
                  <c:v>1.448</c:v>
                </c:pt>
                <c:pt idx="3">
                  <c:v>2.5009999999999999</c:v>
                </c:pt>
                <c:pt idx="4">
                  <c:v>9.9515999999999991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EB1-41E4-B4A5-4961830F4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730271"/>
        <c:axId val="832041567"/>
      </c:scatterChart>
      <c:valAx>
        <c:axId val="440730271"/>
        <c:scaling>
          <c:orientation val="minMax"/>
          <c:max val="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Time (min)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2041567"/>
        <c:crosses val="autoZero"/>
        <c:crossBetween val="midCat"/>
      </c:valAx>
      <c:valAx>
        <c:axId val="832041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NO</a:t>
                </a:r>
                <a:r>
                  <a:rPr lang="en-US" baseline="-25000"/>
                  <a:t>3</a:t>
                </a:r>
                <a:r>
                  <a:rPr lang="en-US" baseline="30000"/>
                  <a:t>-</a:t>
                </a:r>
                <a:r>
                  <a:rPr lang="en-US"/>
                  <a:t> (ppm)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07302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8C2B-6679-2546-B791-B20FD025C3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5A91F-032D-3D45-889E-A964E92CDD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AA5D0C-221B-D841-90A1-C281F38CA7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608D9-8FEA-2E4F-84AF-A88A614F7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70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21C5E-14C9-E346-B1A7-E2CF4688A4C0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C0CBE-288C-D84B-B11F-1B62224B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0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C0CBE-288C-D84B-B11F-1B62224BD7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7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FC9BCAD9-4FD3-754E-85E5-DD49F17078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15D5639A-6D55-0744-893E-595659B4A155}"/>
              </a:ext>
            </a:extLst>
          </p:cNvPr>
          <p:cNvGrpSpPr/>
          <p:nvPr userDrawn="1"/>
        </p:nvGrpSpPr>
        <p:grpSpPr>
          <a:xfrm>
            <a:off x="516442" y="-15373"/>
            <a:ext cx="4621246" cy="6873373"/>
            <a:chOff x="8077201" y="2376488"/>
            <a:chExt cx="2759074" cy="4103687"/>
          </a:xfrm>
        </p:grpSpPr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8A3E56FF-6043-374E-A8D9-D53FD15586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51950" y="2376488"/>
              <a:ext cx="1584325" cy="3670300"/>
            </a:xfrm>
            <a:custGeom>
              <a:avLst/>
              <a:gdLst>
                <a:gd name="T0" fmla="*/ 101 w 834"/>
                <a:gd name="T1" fmla="*/ 1317 h 1936"/>
                <a:gd name="T2" fmla="*/ 393 w 834"/>
                <a:gd name="T3" fmla="*/ 1936 h 1936"/>
                <a:gd name="T4" fmla="*/ 238 w 834"/>
                <a:gd name="T5" fmla="*/ 1317 h 1936"/>
                <a:gd name="T6" fmla="*/ 101 w 834"/>
                <a:gd name="T7" fmla="*/ 1317 h 1936"/>
                <a:gd name="T8" fmla="*/ 271 w 834"/>
                <a:gd name="T9" fmla="*/ 919 h 1936"/>
                <a:gd name="T10" fmla="*/ 834 w 834"/>
                <a:gd name="T11" fmla="*/ 3 h 1936"/>
                <a:gd name="T12" fmla="*/ 201 w 834"/>
                <a:gd name="T13" fmla="*/ 0 h 1936"/>
                <a:gd name="T14" fmla="*/ 27 w 834"/>
                <a:gd name="T15" fmla="*/ 919 h 1936"/>
                <a:gd name="T16" fmla="*/ 271 w 834"/>
                <a:gd name="T17" fmla="*/ 919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4" h="1936">
                  <a:moveTo>
                    <a:pt x="101" y="1317"/>
                  </a:moveTo>
                  <a:cubicBezTo>
                    <a:pt x="159" y="1513"/>
                    <a:pt x="253" y="1720"/>
                    <a:pt x="393" y="1936"/>
                  </a:cubicBezTo>
                  <a:cubicBezTo>
                    <a:pt x="393" y="1936"/>
                    <a:pt x="254" y="1683"/>
                    <a:pt x="238" y="1317"/>
                  </a:cubicBezTo>
                  <a:lnTo>
                    <a:pt x="101" y="1317"/>
                  </a:lnTo>
                  <a:close/>
                  <a:moveTo>
                    <a:pt x="271" y="919"/>
                  </a:moveTo>
                  <a:cubicBezTo>
                    <a:pt x="335" y="629"/>
                    <a:pt x="495" y="309"/>
                    <a:pt x="834" y="3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84" y="249"/>
                    <a:pt x="0" y="561"/>
                    <a:pt x="27" y="919"/>
                  </a:cubicBezTo>
                  <a:lnTo>
                    <a:pt x="271" y="919"/>
                  </a:lnTo>
                  <a:close/>
                </a:path>
              </a:pathLst>
            </a:custGeom>
            <a:gradFill>
              <a:gsLst>
                <a:gs pos="0">
                  <a:srgbClr val="AFD9FF"/>
                </a:gs>
                <a:gs pos="98000">
                  <a:srgbClr val="7AB9FF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2630CDBE-0FB7-714F-A4FB-220AC37D7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300" y="5256213"/>
              <a:ext cx="542925" cy="1222375"/>
            </a:xfrm>
            <a:custGeom>
              <a:avLst/>
              <a:gdLst>
                <a:gd name="T0" fmla="*/ 286 w 286"/>
                <a:gd name="T1" fmla="*/ 645 h 645"/>
                <a:gd name="T2" fmla="*/ 0 w 286"/>
                <a:gd name="T3" fmla="*/ 0 h 645"/>
                <a:gd name="T4" fmla="*/ 166 w 286"/>
                <a:gd name="T5" fmla="*/ 645 h 645"/>
                <a:gd name="T6" fmla="*/ 286 w 286"/>
                <a:gd name="T7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645">
                  <a:moveTo>
                    <a:pt x="286" y="645"/>
                  </a:moveTo>
                  <a:cubicBezTo>
                    <a:pt x="167" y="471"/>
                    <a:pt x="62" y="257"/>
                    <a:pt x="0" y="0"/>
                  </a:cubicBezTo>
                  <a:cubicBezTo>
                    <a:pt x="0" y="0"/>
                    <a:pt x="14" y="282"/>
                    <a:pt x="166" y="645"/>
                  </a:cubicBezTo>
                  <a:lnTo>
                    <a:pt x="286" y="645"/>
                  </a:lnTo>
                  <a:close/>
                </a:path>
              </a:pathLst>
            </a:custGeom>
            <a:solidFill>
              <a:srgbClr val="AF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27AFE29B-BC91-4C40-ACAF-4548720486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77201" y="2382838"/>
              <a:ext cx="2268537" cy="4097337"/>
            </a:xfrm>
            <a:custGeom>
              <a:avLst/>
              <a:gdLst>
                <a:gd name="T0" fmla="*/ 17 w 1195"/>
                <a:gd name="T1" fmla="*/ 1314 h 2162"/>
                <a:gd name="T2" fmla="*/ 363 w 1195"/>
                <a:gd name="T3" fmla="*/ 2161 h 2162"/>
                <a:gd name="T4" fmla="*/ 1195 w 1195"/>
                <a:gd name="T5" fmla="*/ 2161 h 2162"/>
                <a:gd name="T6" fmla="*/ 957 w 1195"/>
                <a:gd name="T7" fmla="*/ 1903 h 2162"/>
                <a:gd name="T8" fmla="*/ 673 w 1195"/>
                <a:gd name="T9" fmla="*/ 1314 h 2162"/>
                <a:gd name="T10" fmla="*/ 17 w 1195"/>
                <a:gd name="T11" fmla="*/ 1314 h 2162"/>
                <a:gd name="T12" fmla="*/ 595 w 1195"/>
                <a:gd name="T13" fmla="*/ 916 h 2162"/>
                <a:gd name="T14" fmla="*/ 727 w 1195"/>
                <a:gd name="T15" fmla="*/ 0 h 2162"/>
                <a:gd name="T16" fmla="*/ 277 w 1195"/>
                <a:gd name="T17" fmla="*/ 0 h 2162"/>
                <a:gd name="T18" fmla="*/ 128 w 1195"/>
                <a:gd name="T19" fmla="*/ 299 h 2162"/>
                <a:gd name="T20" fmla="*/ 0 w 1195"/>
                <a:gd name="T21" fmla="*/ 916 h 2162"/>
                <a:gd name="T22" fmla="*/ 595 w 1195"/>
                <a:gd name="T23" fmla="*/ 916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5" h="2162">
                  <a:moveTo>
                    <a:pt x="17" y="1314"/>
                  </a:moveTo>
                  <a:cubicBezTo>
                    <a:pt x="55" y="1581"/>
                    <a:pt x="154" y="1875"/>
                    <a:pt x="363" y="2161"/>
                  </a:cubicBezTo>
                  <a:cubicBezTo>
                    <a:pt x="364" y="2162"/>
                    <a:pt x="1195" y="2161"/>
                    <a:pt x="1195" y="2161"/>
                  </a:cubicBezTo>
                  <a:cubicBezTo>
                    <a:pt x="1115" y="2085"/>
                    <a:pt x="1036" y="2000"/>
                    <a:pt x="957" y="1903"/>
                  </a:cubicBezTo>
                  <a:cubicBezTo>
                    <a:pt x="957" y="1903"/>
                    <a:pt x="783" y="1678"/>
                    <a:pt x="673" y="1314"/>
                  </a:cubicBezTo>
                  <a:lnTo>
                    <a:pt x="17" y="1314"/>
                  </a:lnTo>
                  <a:close/>
                  <a:moveTo>
                    <a:pt x="595" y="916"/>
                  </a:moveTo>
                  <a:cubicBezTo>
                    <a:pt x="569" y="645"/>
                    <a:pt x="595" y="334"/>
                    <a:pt x="727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22" y="94"/>
                    <a:pt x="175" y="190"/>
                    <a:pt x="128" y="299"/>
                  </a:cubicBezTo>
                  <a:cubicBezTo>
                    <a:pt x="128" y="299"/>
                    <a:pt x="20" y="551"/>
                    <a:pt x="0" y="916"/>
                  </a:cubicBezTo>
                  <a:lnTo>
                    <a:pt x="595" y="916"/>
                  </a:lnTo>
                  <a:close/>
                </a:path>
              </a:pathLst>
            </a:custGeom>
            <a:gradFill>
              <a:gsLst>
                <a:gs pos="0">
                  <a:srgbClr val="AFD9FF"/>
                </a:gs>
                <a:gs pos="81000">
                  <a:srgbClr val="7AB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CE19-A11D-D94C-B77D-57C122F2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481" y="6422339"/>
            <a:ext cx="2743200" cy="365125"/>
          </a:xfr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372CC95E-30A4-D744-8BC0-DDA2BE0BB564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FFF24-A506-454C-A791-5E9C3C84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2339"/>
            <a:ext cx="4114800" cy="365125"/>
          </a:xfr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89AD3-FDEB-FB43-85E2-1EB84C13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7D0F7-4A6B-4045-B534-3DB6A60EA85B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646272" y="4118616"/>
            <a:ext cx="5797548" cy="369332"/>
          </a:xfrm>
        </p:spPr>
        <p:txBody>
          <a:bodyPr>
            <a:sp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FF2FE-F541-714A-961B-93F0AD084E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2390" y="304799"/>
            <a:ext cx="2769575" cy="84042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0EBC0D0-54A0-D64F-A4A9-89BD6B864D0D}"/>
              </a:ext>
            </a:extLst>
          </p:cNvPr>
          <p:cNvGrpSpPr/>
          <p:nvPr userDrawn="1"/>
        </p:nvGrpSpPr>
        <p:grpSpPr>
          <a:xfrm>
            <a:off x="476534" y="3187976"/>
            <a:ext cx="7626272" cy="609082"/>
            <a:chOff x="476534" y="3187976"/>
            <a:chExt cx="7626272" cy="60908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14E5FBD-C4A3-4C45-B4C7-EB3BA87DD699}"/>
                </a:ext>
              </a:extLst>
            </p:cNvPr>
            <p:cNvGrpSpPr/>
            <p:nvPr userDrawn="1"/>
          </p:nvGrpSpPr>
          <p:grpSpPr>
            <a:xfrm>
              <a:off x="476534" y="3187976"/>
              <a:ext cx="2822081" cy="609082"/>
              <a:chOff x="339725" y="371475"/>
              <a:chExt cx="2647951" cy="571500"/>
            </a:xfrm>
            <a:solidFill>
              <a:srgbClr val="7AB9FF"/>
            </a:solidFill>
          </p:grpSpPr>
          <p:sp>
            <p:nvSpPr>
              <p:cNvPr id="48" name="Freeform 55">
                <a:extLst>
                  <a:ext uri="{FF2B5EF4-FFF2-40B4-BE49-F238E27FC236}">
                    <a16:creationId xmlns:a16="http://schemas.microsoft.com/office/drawing/2014/main" id="{D633B776-1277-8847-8298-4856D53260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25" y="417513"/>
                <a:ext cx="265113" cy="487363"/>
              </a:xfrm>
              <a:custGeom>
                <a:avLst/>
                <a:gdLst>
                  <a:gd name="T0" fmla="*/ 0 w 167"/>
                  <a:gd name="T1" fmla="*/ 0 h 307"/>
                  <a:gd name="T2" fmla="*/ 167 w 167"/>
                  <a:gd name="T3" fmla="*/ 0 h 307"/>
                  <a:gd name="T4" fmla="*/ 167 w 167"/>
                  <a:gd name="T5" fmla="*/ 31 h 307"/>
                  <a:gd name="T6" fmla="*/ 33 w 167"/>
                  <a:gd name="T7" fmla="*/ 31 h 307"/>
                  <a:gd name="T8" fmla="*/ 33 w 167"/>
                  <a:gd name="T9" fmla="*/ 137 h 307"/>
                  <a:gd name="T10" fmla="*/ 165 w 167"/>
                  <a:gd name="T11" fmla="*/ 137 h 307"/>
                  <a:gd name="T12" fmla="*/ 165 w 167"/>
                  <a:gd name="T13" fmla="*/ 168 h 307"/>
                  <a:gd name="T14" fmla="*/ 33 w 167"/>
                  <a:gd name="T15" fmla="*/ 168 h 307"/>
                  <a:gd name="T16" fmla="*/ 33 w 167"/>
                  <a:gd name="T17" fmla="*/ 276 h 307"/>
                  <a:gd name="T18" fmla="*/ 167 w 167"/>
                  <a:gd name="T19" fmla="*/ 276 h 307"/>
                  <a:gd name="T20" fmla="*/ 167 w 167"/>
                  <a:gd name="T21" fmla="*/ 307 h 307"/>
                  <a:gd name="T22" fmla="*/ 0 w 167"/>
                  <a:gd name="T23" fmla="*/ 307 h 307"/>
                  <a:gd name="T24" fmla="*/ 0 w 167"/>
                  <a:gd name="T25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307">
                    <a:moveTo>
                      <a:pt x="0" y="0"/>
                    </a:moveTo>
                    <a:lnTo>
                      <a:pt x="167" y="0"/>
                    </a:lnTo>
                    <a:lnTo>
                      <a:pt x="167" y="31"/>
                    </a:lnTo>
                    <a:lnTo>
                      <a:pt x="33" y="31"/>
                    </a:lnTo>
                    <a:lnTo>
                      <a:pt x="33" y="137"/>
                    </a:lnTo>
                    <a:lnTo>
                      <a:pt x="165" y="137"/>
                    </a:lnTo>
                    <a:lnTo>
                      <a:pt x="165" y="168"/>
                    </a:lnTo>
                    <a:lnTo>
                      <a:pt x="33" y="168"/>
                    </a:lnTo>
                    <a:lnTo>
                      <a:pt x="33" y="276"/>
                    </a:lnTo>
                    <a:lnTo>
                      <a:pt x="167" y="276"/>
                    </a:lnTo>
                    <a:lnTo>
                      <a:pt x="167" y="307"/>
                    </a:lnTo>
                    <a:lnTo>
                      <a:pt x="0" y="30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6">
                <a:extLst>
                  <a:ext uri="{FF2B5EF4-FFF2-40B4-BE49-F238E27FC236}">
                    <a16:creationId xmlns:a16="http://schemas.microsoft.com/office/drawing/2014/main" id="{D1B18861-4DDB-3541-A567-76D04B86C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050" y="417513"/>
                <a:ext cx="393700" cy="487363"/>
              </a:xfrm>
              <a:custGeom>
                <a:avLst/>
                <a:gdLst>
                  <a:gd name="T0" fmla="*/ 104 w 248"/>
                  <a:gd name="T1" fmla="*/ 149 h 307"/>
                  <a:gd name="T2" fmla="*/ 7 w 248"/>
                  <a:gd name="T3" fmla="*/ 0 h 307"/>
                  <a:gd name="T4" fmla="*/ 45 w 248"/>
                  <a:gd name="T5" fmla="*/ 0 h 307"/>
                  <a:gd name="T6" fmla="*/ 123 w 248"/>
                  <a:gd name="T7" fmla="*/ 122 h 307"/>
                  <a:gd name="T8" fmla="*/ 200 w 248"/>
                  <a:gd name="T9" fmla="*/ 0 h 307"/>
                  <a:gd name="T10" fmla="*/ 238 w 248"/>
                  <a:gd name="T11" fmla="*/ 0 h 307"/>
                  <a:gd name="T12" fmla="*/ 141 w 248"/>
                  <a:gd name="T13" fmla="*/ 149 h 307"/>
                  <a:gd name="T14" fmla="*/ 248 w 248"/>
                  <a:gd name="T15" fmla="*/ 307 h 307"/>
                  <a:gd name="T16" fmla="*/ 208 w 248"/>
                  <a:gd name="T17" fmla="*/ 307 h 307"/>
                  <a:gd name="T18" fmla="*/ 123 w 248"/>
                  <a:gd name="T19" fmla="*/ 175 h 307"/>
                  <a:gd name="T20" fmla="*/ 38 w 248"/>
                  <a:gd name="T21" fmla="*/ 307 h 307"/>
                  <a:gd name="T22" fmla="*/ 0 w 248"/>
                  <a:gd name="T23" fmla="*/ 307 h 307"/>
                  <a:gd name="T24" fmla="*/ 104 w 248"/>
                  <a:gd name="T25" fmla="*/ 14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8" h="307">
                    <a:moveTo>
                      <a:pt x="104" y="149"/>
                    </a:moveTo>
                    <a:lnTo>
                      <a:pt x="7" y="0"/>
                    </a:lnTo>
                    <a:lnTo>
                      <a:pt x="45" y="0"/>
                    </a:lnTo>
                    <a:lnTo>
                      <a:pt x="123" y="122"/>
                    </a:lnTo>
                    <a:lnTo>
                      <a:pt x="200" y="0"/>
                    </a:lnTo>
                    <a:lnTo>
                      <a:pt x="238" y="0"/>
                    </a:lnTo>
                    <a:lnTo>
                      <a:pt x="141" y="149"/>
                    </a:lnTo>
                    <a:lnTo>
                      <a:pt x="248" y="307"/>
                    </a:lnTo>
                    <a:lnTo>
                      <a:pt x="208" y="307"/>
                    </a:lnTo>
                    <a:lnTo>
                      <a:pt x="123" y="175"/>
                    </a:lnTo>
                    <a:lnTo>
                      <a:pt x="38" y="307"/>
                    </a:lnTo>
                    <a:lnTo>
                      <a:pt x="0" y="307"/>
                    </a:lnTo>
                    <a:lnTo>
                      <a:pt x="104" y="1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7">
                <a:extLst>
                  <a:ext uri="{FF2B5EF4-FFF2-40B4-BE49-F238E27FC236}">
                    <a16:creationId xmlns:a16="http://schemas.microsoft.com/office/drawing/2014/main" id="{67B7C130-ADAE-344B-8FC7-2F805460A99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3313" y="417513"/>
                <a:ext cx="307975" cy="487363"/>
              </a:xfrm>
              <a:custGeom>
                <a:avLst/>
                <a:gdLst>
                  <a:gd name="T0" fmla="*/ 34 w 82"/>
                  <a:gd name="T1" fmla="*/ 0 h 128"/>
                  <a:gd name="T2" fmla="*/ 68 w 82"/>
                  <a:gd name="T3" fmla="*/ 8 h 128"/>
                  <a:gd name="T4" fmla="*/ 82 w 82"/>
                  <a:gd name="T5" fmla="*/ 39 h 128"/>
                  <a:gd name="T6" fmla="*/ 69 w 82"/>
                  <a:gd name="T7" fmla="*/ 69 h 128"/>
                  <a:gd name="T8" fmla="*/ 35 w 82"/>
                  <a:gd name="T9" fmla="*/ 78 h 128"/>
                  <a:gd name="T10" fmla="*/ 14 w 82"/>
                  <a:gd name="T11" fmla="*/ 78 h 128"/>
                  <a:gd name="T12" fmla="*/ 14 w 82"/>
                  <a:gd name="T13" fmla="*/ 128 h 128"/>
                  <a:gd name="T14" fmla="*/ 0 w 82"/>
                  <a:gd name="T15" fmla="*/ 128 h 128"/>
                  <a:gd name="T16" fmla="*/ 0 w 82"/>
                  <a:gd name="T17" fmla="*/ 0 h 128"/>
                  <a:gd name="T18" fmla="*/ 34 w 82"/>
                  <a:gd name="T19" fmla="*/ 0 h 128"/>
                  <a:gd name="T20" fmla="*/ 14 w 82"/>
                  <a:gd name="T21" fmla="*/ 65 h 128"/>
                  <a:gd name="T22" fmla="*/ 35 w 82"/>
                  <a:gd name="T23" fmla="*/ 65 h 128"/>
                  <a:gd name="T24" fmla="*/ 59 w 82"/>
                  <a:gd name="T25" fmla="*/ 60 h 128"/>
                  <a:gd name="T26" fmla="*/ 68 w 82"/>
                  <a:gd name="T27" fmla="*/ 39 h 128"/>
                  <a:gd name="T28" fmla="*/ 58 w 82"/>
                  <a:gd name="T29" fmla="*/ 18 h 128"/>
                  <a:gd name="T30" fmla="*/ 34 w 82"/>
                  <a:gd name="T31" fmla="*/ 13 h 128"/>
                  <a:gd name="T32" fmla="*/ 14 w 82"/>
                  <a:gd name="T33" fmla="*/ 13 h 128"/>
                  <a:gd name="T34" fmla="*/ 14 w 82"/>
                  <a:gd name="T35" fmla="*/ 65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2" h="128">
                    <a:moveTo>
                      <a:pt x="34" y="0"/>
                    </a:moveTo>
                    <a:cubicBezTo>
                      <a:pt x="52" y="0"/>
                      <a:pt x="60" y="2"/>
                      <a:pt x="68" y="8"/>
                    </a:cubicBezTo>
                    <a:cubicBezTo>
                      <a:pt x="77" y="15"/>
                      <a:pt x="82" y="27"/>
                      <a:pt x="82" y="39"/>
                    </a:cubicBezTo>
                    <a:cubicBezTo>
                      <a:pt x="82" y="51"/>
                      <a:pt x="77" y="63"/>
                      <a:pt x="69" y="69"/>
                    </a:cubicBezTo>
                    <a:cubicBezTo>
                      <a:pt x="60" y="76"/>
                      <a:pt x="52" y="78"/>
                      <a:pt x="35" y="78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14" y="128"/>
                      <a:pt x="14" y="128"/>
                      <a:pt x="14" y="128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4" y="0"/>
                    </a:lnTo>
                    <a:close/>
                    <a:moveTo>
                      <a:pt x="14" y="65"/>
                    </a:moveTo>
                    <a:cubicBezTo>
                      <a:pt x="35" y="65"/>
                      <a:pt x="35" y="65"/>
                      <a:pt x="35" y="65"/>
                    </a:cubicBezTo>
                    <a:cubicBezTo>
                      <a:pt x="46" y="65"/>
                      <a:pt x="52" y="64"/>
                      <a:pt x="59" y="60"/>
                    </a:cubicBezTo>
                    <a:cubicBezTo>
                      <a:pt x="64" y="56"/>
                      <a:pt x="68" y="48"/>
                      <a:pt x="68" y="39"/>
                    </a:cubicBezTo>
                    <a:cubicBezTo>
                      <a:pt x="68" y="30"/>
                      <a:pt x="64" y="22"/>
                      <a:pt x="58" y="18"/>
                    </a:cubicBezTo>
                    <a:cubicBezTo>
                      <a:pt x="52" y="14"/>
                      <a:pt x="45" y="13"/>
                      <a:pt x="34" y="13"/>
                    </a:cubicBezTo>
                    <a:cubicBezTo>
                      <a:pt x="14" y="13"/>
                      <a:pt x="14" y="13"/>
                      <a:pt x="14" y="13"/>
                    </a:cubicBezTo>
                    <a:lnTo>
                      <a:pt x="14" y="6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8">
                <a:extLst>
                  <a:ext uri="{FF2B5EF4-FFF2-40B4-BE49-F238E27FC236}">
                    <a16:creationId xmlns:a16="http://schemas.microsoft.com/office/drawing/2014/main" id="{E522747A-BEFE-0D41-A9CE-58AF5D87D6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850" y="417513"/>
                <a:ext cx="236538" cy="487363"/>
              </a:xfrm>
              <a:custGeom>
                <a:avLst/>
                <a:gdLst>
                  <a:gd name="T0" fmla="*/ 0 w 149"/>
                  <a:gd name="T1" fmla="*/ 0 h 307"/>
                  <a:gd name="T2" fmla="*/ 33 w 149"/>
                  <a:gd name="T3" fmla="*/ 0 h 307"/>
                  <a:gd name="T4" fmla="*/ 33 w 149"/>
                  <a:gd name="T5" fmla="*/ 276 h 307"/>
                  <a:gd name="T6" fmla="*/ 149 w 149"/>
                  <a:gd name="T7" fmla="*/ 276 h 307"/>
                  <a:gd name="T8" fmla="*/ 149 w 149"/>
                  <a:gd name="T9" fmla="*/ 307 h 307"/>
                  <a:gd name="T10" fmla="*/ 0 w 149"/>
                  <a:gd name="T11" fmla="*/ 307 h 307"/>
                  <a:gd name="T12" fmla="*/ 0 w 149"/>
                  <a:gd name="T13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9" h="307">
                    <a:moveTo>
                      <a:pt x="0" y="0"/>
                    </a:moveTo>
                    <a:lnTo>
                      <a:pt x="33" y="0"/>
                    </a:lnTo>
                    <a:lnTo>
                      <a:pt x="33" y="276"/>
                    </a:lnTo>
                    <a:lnTo>
                      <a:pt x="149" y="276"/>
                    </a:lnTo>
                    <a:lnTo>
                      <a:pt x="149" y="307"/>
                    </a:lnTo>
                    <a:lnTo>
                      <a:pt x="0" y="30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9">
                <a:extLst>
                  <a:ext uri="{FF2B5EF4-FFF2-40B4-BE49-F238E27FC236}">
                    <a16:creationId xmlns:a16="http://schemas.microsoft.com/office/drawing/2014/main" id="{F665484C-EF97-6F46-B4FF-7F98F39A4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3150" y="417513"/>
                <a:ext cx="327025" cy="487363"/>
              </a:xfrm>
              <a:custGeom>
                <a:avLst/>
                <a:gdLst>
                  <a:gd name="T0" fmla="*/ 0 w 87"/>
                  <a:gd name="T1" fmla="*/ 0 h 128"/>
                  <a:gd name="T2" fmla="*/ 34 w 87"/>
                  <a:gd name="T3" fmla="*/ 0 h 128"/>
                  <a:gd name="T4" fmla="*/ 70 w 87"/>
                  <a:gd name="T5" fmla="*/ 7 h 128"/>
                  <a:gd name="T6" fmla="*/ 87 w 87"/>
                  <a:gd name="T7" fmla="*/ 41 h 128"/>
                  <a:gd name="T8" fmla="*/ 79 w 87"/>
                  <a:gd name="T9" fmla="*/ 66 h 128"/>
                  <a:gd name="T10" fmla="*/ 51 w 87"/>
                  <a:gd name="T11" fmla="*/ 80 h 128"/>
                  <a:gd name="T12" fmla="*/ 83 w 87"/>
                  <a:gd name="T13" fmla="*/ 128 h 128"/>
                  <a:gd name="T14" fmla="*/ 67 w 87"/>
                  <a:gd name="T15" fmla="*/ 128 h 128"/>
                  <a:gd name="T16" fmla="*/ 31 w 87"/>
                  <a:gd name="T17" fmla="*/ 72 h 128"/>
                  <a:gd name="T18" fmla="*/ 35 w 87"/>
                  <a:gd name="T19" fmla="*/ 72 h 128"/>
                  <a:gd name="T20" fmla="*/ 63 w 87"/>
                  <a:gd name="T21" fmla="*/ 66 h 128"/>
                  <a:gd name="T22" fmla="*/ 73 w 87"/>
                  <a:gd name="T23" fmla="*/ 42 h 128"/>
                  <a:gd name="T24" fmla="*/ 61 w 87"/>
                  <a:gd name="T25" fmla="*/ 17 h 128"/>
                  <a:gd name="T26" fmla="*/ 35 w 87"/>
                  <a:gd name="T27" fmla="*/ 13 h 128"/>
                  <a:gd name="T28" fmla="*/ 15 w 87"/>
                  <a:gd name="T29" fmla="*/ 13 h 128"/>
                  <a:gd name="T30" fmla="*/ 15 w 87"/>
                  <a:gd name="T31" fmla="*/ 128 h 128"/>
                  <a:gd name="T32" fmla="*/ 0 w 87"/>
                  <a:gd name="T33" fmla="*/ 128 h 128"/>
                  <a:gd name="T34" fmla="*/ 0 w 87"/>
                  <a:gd name="T3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128">
                    <a:moveTo>
                      <a:pt x="0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54" y="0"/>
                      <a:pt x="63" y="2"/>
                      <a:pt x="70" y="7"/>
                    </a:cubicBezTo>
                    <a:cubicBezTo>
                      <a:pt x="80" y="13"/>
                      <a:pt x="87" y="27"/>
                      <a:pt x="87" y="41"/>
                    </a:cubicBezTo>
                    <a:cubicBezTo>
                      <a:pt x="87" y="50"/>
                      <a:pt x="85" y="59"/>
                      <a:pt x="79" y="66"/>
                    </a:cubicBezTo>
                    <a:cubicBezTo>
                      <a:pt x="72" y="77"/>
                      <a:pt x="63" y="79"/>
                      <a:pt x="51" y="80"/>
                    </a:cubicBezTo>
                    <a:cubicBezTo>
                      <a:pt x="83" y="128"/>
                      <a:pt x="83" y="128"/>
                      <a:pt x="83" y="128"/>
                    </a:cubicBezTo>
                    <a:cubicBezTo>
                      <a:pt x="67" y="128"/>
                      <a:pt x="67" y="128"/>
                      <a:pt x="67" y="128"/>
                    </a:cubicBezTo>
                    <a:cubicBezTo>
                      <a:pt x="31" y="72"/>
                      <a:pt x="31" y="72"/>
                      <a:pt x="31" y="72"/>
                    </a:cubicBezTo>
                    <a:cubicBezTo>
                      <a:pt x="35" y="72"/>
                      <a:pt x="35" y="72"/>
                      <a:pt x="35" y="72"/>
                    </a:cubicBezTo>
                    <a:cubicBezTo>
                      <a:pt x="44" y="72"/>
                      <a:pt x="57" y="72"/>
                      <a:pt x="63" y="66"/>
                    </a:cubicBezTo>
                    <a:cubicBezTo>
                      <a:pt x="70" y="59"/>
                      <a:pt x="73" y="51"/>
                      <a:pt x="73" y="42"/>
                    </a:cubicBezTo>
                    <a:cubicBezTo>
                      <a:pt x="73" y="33"/>
                      <a:pt x="69" y="23"/>
                      <a:pt x="61" y="17"/>
                    </a:cubicBezTo>
                    <a:cubicBezTo>
                      <a:pt x="54" y="13"/>
                      <a:pt x="46" y="13"/>
                      <a:pt x="3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5" y="128"/>
                      <a:pt x="15" y="128"/>
                      <a:pt x="15" y="128"/>
                    </a:cubicBezTo>
                    <a:cubicBezTo>
                      <a:pt x="0" y="128"/>
                      <a:pt x="0" y="128"/>
                      <a:pt x="0" y="12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60">
                <a:extLst>
                  <a:ext uri="{FF2B5EF4-FFF2-40B4-BE49-F238E27FC236}">
                    <a16:creationId xmlns:a16="http://schemas.microsoft.com/office/drawing/2014/main" id="{E8AFE8BA-A315-2049-809D-36BC770C47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2563" y="417513"/>
                <a:ext cx="265113" cy="487363"/>
              </a:xfrm>
              <a:custGeom>
                <a:avLst/>
                <a:gdLst>
                  <a:gd name="T0" fmla="*/ 0 w 167"/>
                  <a:gd name="T1" fmla="*/ 0 h 307"/>
                  <a:gd name="T2" fmla="*/ 167 w 167"/>
                  <a:gd name="T3" fmla="*/ 0 h 307"/>
                  <a:gd name="T4" fmla="*/ 167 w 167"/>
                  <a:gd name="T5" fmla="*/ 31 h 307"/>
                  <a:gd name="T6" fmla="*/ 35 w 167"/>
                  <a:gd name="T7" fmla="*/ 31 h 307"/>
                  <a:gd name="T8" fmla="*/ 35 w 167"/>
                  <a:gd name="T9" fmla="*/ 137 h 307"/>
                  <a:gd name="T10" fmla="*/ 167 w 167"/>
                  <a:gd name="T11" fmla="*/ 137 h 307"/>
                  <a:gd name="T12" fmla="*/ 167 w 167"/>
                  <a:gd name="T13" fmla="*/ 168 h 307"/>
                  <a:gd name="T14" fmla="*/ 35 w 167"/>
                  <a:gd name="T15" fmla="*/ 168 h 307"/>
                  <a:gd name="T16" fmla="*/ 35 w 167"/>
                  <a:gd name="T17" fmla="*/ 276 h 307"/>
                  <a:gd name="T18" fmla="*/ 167 w 167"/>
                  <a:gd name="T19" fmla="*/ 276 h 307"/>
                  <a:gd name="T20" fmla="*/ 167 w 167"/>
                  <a:gd name="T21" fmla="*/ 307 h 307"/>
                  <a:gd name="T22" fmla="*/ 0 w 167"/>
                  <a:gd name="T23" fmla="*/ 307 h 307"/>
                  <a:gd name="T24" fmla="*/ 0 w 167"/>
                  <a:gd name="T25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307">
                    <a:moveTo>
                      <a:pt x="0" y="0"/>
                    </a:moveTo>
                    <a:lnTo>
                      <a:pt x="167" y="0"/>
                    </a:lnTo>
                    <a:lnTo>
                      <a:pt x="167" y="31"/>
                    </a:lnTo>
                    <a:lnTo>
                      <a:pt x="35" y="31"/>
                    </a:lnTo>
                    <a:lnTo>
                      <a:pt x="35" y="137"/>
                    </a:lnTo>
                    <a:lnTo>
                      <a:pt x="167" y="137"/>
                    </a:lnTo>
                    <a:lnTo>
                      <a:pt x="167" y="168"/>
                    </a:lnTo>
                    <a:lnTo>
                      <a:pt x="35" y="168"/>
                    </a:lnTo>
                    <a:lnTo>
                      <a:pt x="35" y="276"/>
                    </a:lnTo>
                    <a:lnTo>
                      <a:pt x="167" y="276"/>
                    </a:lnTo>
                    <a:lnTo>
                      <a:pt x="167" y="307"/>
                    </a:lnTo>
                    <a:lnTo>
                      <a:pt x="0" y="30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61">
                <a:extLst>
                  <a:ext uri="{FF2B5EF4-FFF2-40B4-BE49-F238E27FC236}">
                    <a16:creationId xmlns:a16="http://schemas.microsoft.com/office/drawing/2014/main" id="{39A69066-FC6C-204E-A88D-C84E4AC3E3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788" y="371475"/>
                <a:ext cx="561975" cy="571500"/>
              </a:xfrm>
              <a:custGeom>
                <a:avLst/>
                <a:gdLst>
                  <a:gd name="T0" fmla="*/ 75 w 150"/>
                  <a:gd name="T1" fmla="*/ 0 h 150"/>
                  <a:gd name="T2" fmla="*/ 71 w 150"/>
                  <a:gd name="T3" fmla="*/ 1 h 150"/>
                  <a:gd name="T4" fmla="*/ 134 w 150"/>
                  <a:gd name="T5" fmla="*/ 67 h 150"/>
                  <a:gd name="T6" fmla="*/ 68 w 150"/>
                  <a:gd name="T7" fmla="*/ 133 h 150"/>
                  <a:gd name="T8" fmla="*/ 1 w 150"/>
                  <a:gd name="T9" fmla="*/ 67 h 150"/>
                  <a:gd name="T10" fmla="*/ 1 w 150"/>
                  <a:gd name="T11" fmla="*/ 63 h 150"/>
                  <a:gd name="T12" fmla="*/ 0 w 150"/>
                  <a:gd name="T13" fmla="*/ 75 h 150"/>
                  <a:gd name="T14" fmla="*/ 75 w 150"/>
                  <a:gd name="T15" fmla="*/ 150 h 150"/>
                  <a:gd name="T16" fmla="*/ 150 w 150"/>
                  <a:gd name="T17" fmla="*/ 75 h 150"/>
                  <a:gd name="T18" fmla="*/ 75 w 150"/>
                  <a:gd name="T1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0" h="150">
                    <a:moveTo>
                      <a:pt x="75" y="0"/>
                    </a:moveTo>
                    <a:cubicBezTo>
                      <a:pt x="74" y="0"/>
                      <a:pt x="72" y="0"/>
                      <a:pt x="71" y="1"/>
                    </a:cubicBezTo>
                    <a:cubicBezTo>
                      <a:pt x="106" y="2"/>
                      <a:pt x="134" y="31"/>
                      <a:pt x="134" y="67"/>
                    </a:cubicBezTo>
                    <a:cubicBezTo>
                      <a:pt x="134" y="103"/>
                      <a:pt x="104" y="133"/>
                      <a:pt x="68" y="133"/>
                    </a:cubicBezTo>
                    <a:cubicBezTo>
                      <a:pt x="31" y="133"/>
                      <a:pt x="1" y="103"/>
                      <a:pt x="1" y="67"/>
                    </a:cubicBezTo>
                    <a:cubicBezTo>
                      <a:pt x="1" y="66"/>
                      <a:pt x="1" y="64"/>
                      <a:pt x="1" y="63"/>
                    </a:cubicBezTo>
                    <a:cubicBezTo>
                      <a:pt x="1" y="67"/>
                      <a:pt x="0" y="71"/>
                      <a:pt x="0" y="75"/>
                    </a:cubicBezTo>
                    <a:cubicBezTo>
                      <a:pt x="0" y="116"/>
                      <a:pt x="34" y="150"/>
                      <a:pt x="75" y="150"/>
                    </a:cubicBezTo>
                    <a:cubicBezTo>
                      <a:pt x="116" y="150"/>
                      <a:pt x="150" y="116"/>
                      <a:pt x="150" y="75"/>
                    </a:cubicBezTo>
                    <a:cubicBezTo>
                      <a:pt x="150" y="34"/>
                      <a:pt x="116" y="0"/>
                      <a:pt x="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E5FF8D7B-1834-CB4B-B8F9-A77C6EBA0FDF}"/>
                </a:ext>
              </a:extLst>
            </p:cNvPr>
            <p:cNvGrpSpPr/>
            <p:nvPr userDrawn="1"/>
          </p:nvGrpSpPr>
          <p:grpSpPr>
            <a:xfrm>
              <a:off x="3566225" y="3234889"/>
              <a:ext cx="4536581" cy="535006"/>
              <a:chOff x="3151188" y="2668588"/>
              <a:chExt cx="4267200" cy="503238"/>
            </a:xfrm>
            <a:solidFill>
              <a:schemeClr val="bg1"/>
            </a:solidFill>
          </p:grpSpPr>
          <p:sp>
            <p:nvSpPr>
              <p:cNvPr id="56" name="Freeform 107">
                <a:extLst>
                  <a:ext uri="{FF2B5EF4-FFF2-40B4-BE49-F238E27FC236}">
                    <a16:creationId xmlns:a16="http://schemas.microsoft.com/office/drawing/2014/main" id="{8124FDD1-1044-A04D-A916-1F4E81401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188" y="2676526"/>
                <a:ext cx="504825" cy="487363"/>
              </a:xfrm>
              <a:custGeom>
                <a:avLst/>
                <a:gdLst>
                  <a:gd name="T0" fmla="*/ 0 w 318"/>
                  <a:gd name="T1" fmla="*/ 307 h 307"/>
                  <a:gd name="T2" fmla="*/ 0 w 318"/>
                  <a:gd name="T3" fmla="*/ 0 h 307"/>
                  <a:gd name="T4" fmla="*/ 47 w 318"/>
                  <a:gd name="T5" fmla="*/ 0 h 307"/>
                  <a:gd name="T6" fmla="*/ 158 w 318"/>
                  <a:gd name="T7" fmla="*/ 259 h 307"/>
                  <a:gd name="T8" fmla="*/ 268 w 318"/>
                  <a:gd name="T9" fmla="*/ 0 h 307"/>
                  <a:gd name="T10" fmla="*/ 318 w 318"/>
                  <a:gd name="T11" fmla="*/ 0 h 307"/>
                  <a:gd name="T12" fmla="*/ 318 w 318"/>
                  <a:gd name="T13" fmla="*/ 307 h 307"/>
                  <a:gd name="T14" fmla="*/ 285 w 318"/>
                  <a:gd name="T15" fmla="*/ 307 h 307"/>
                  <a:gd name="T16" fmla="*/ 285 w 318"/>
                  <a:gd name="T17" fmla="*/ 33 h 307"/>
                  <a:gd name="T18" fmla="*/ 169 w 318"/>
                  <a:gd name="T19" fmla="*/ 307 h 307"/>
                  <a:gd name="T20" fmla="*/ 148 w 318"/>
                  <a:gd name="T21" fmla="*/ 307 h 307"/>
                  <a:gd name="T22" fmla="*/ 30 w 318"/>
                  <a:gd name="T23" fmla="*/ 33 h 307"/>
                  <a:gd name="T24" fmla="*/ 30 w 318"/>
                  <a:gd name="T25" fmla="*/ 307 h 307"/>
                  <a:gd name="T26" fmla="*/ 0 w 318"/>
                  <a:gd name="T27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8" h="307">
                    <a:moveTo>
                      <a:pt x="0" y="307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158" y="259"/>
                    </a:lnTo>
                    <a:lnTo>
                      <a:pt x="268" y="0"/>
                    </a:lnTo>
                    <a:lnTo>
                      <a:pt x="318" y="0"/>
                    </a:lnTo>
                    <a:lnTo>
                      <a:pt x="318" y="307"/>
                    </a:lnTo>
                    <a:lnTo>
                      <a:pt x="285" y="307"/>
                    </a:lnTo>
                    <a:lnTo>
                      <a:pt x="285" y="33"/>
                    </a:lnTo>
                    <a:lnTo>
                      <a:pt x="169" y="307"/>
                    </a:lnTo>
                    <a:lnTo>
                      <a:pt x="148" y="307"/>
                    </a:lnTo>
                    <a:lnTo>
                      <a:pt x="30" y="33"/>
                    </a:lnTo>
                    <a:lnTo>
                      <a:pt x="30" y="307"/>
                    </a:lnTo>
                    <a:lnTo>
                      <a:pt x="0" y="3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08">
                <a:extLst>
                  <a:ext uri="{FF2B5EF4-FFF2-40B4-BE49-F238E27FC236}">
                    <a16:creationId xmlns:a16="http://schemas.microsoft.com/office/drawing/2014/main" id="{443DFD0A-E08F-6D49-8CB7-0529985244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27450" y="2668588"/>
                <a:ext cx="496888" cy="503238"/>
              </a:xfrm>
              <a:custGeom>
                <a:avLst/>
                <a:gdLst>
                  <a:gd name="T0" fmla="*/ 0 w 133"/>
                  <a:gd name="T1" fmla="*/ 67 h 132"/>
                  <a:gd name="T2" fmla="*/ 67 w 133"/>
                  <a:gd name="T3" fmla="*/ 0 h 132"/>
                  <a:gd name="T4" fmla="*/ 133 w 133"/>
                  <a:gd name="T5" fmla="*/ 66 h 132"/>
                  <a:gd name="T6" fmla="*/ 67 w 133"/>
                  <a:gd name="T7" fmla="*/ 132 h 132"/>
                  <a:gd name="T8" fmla="*/ 0 w 133"/>
                  <a:gd name="T9" fmla="*/ 67 h 132"/>
                  <a:gd name="T10" fmla="*/ 14 w 133"/>
                  <a:gd name="T11" fmla="*/ 66 h 132"/>
                  <a:gd name="T12" fmla="*/ 67 w 133"/>
                  <a:gd name="T13" fmla="*/ 120 h 132"/>
                  <a:gd name="T14" fmla="*/ 119 w 133"/>
                  <a:gd name="T15" fmla="*/ 66 h 132"/>
                  <a:gd name="T16" fmla="*/ 67 w 133"/>
                  <a:gd name="T17" fmla="*/ 13 h 132"/>
                  <a:gd name="T18" fmla="*/ 14 w 133"/>
                  <a:gd name="T19" fmla="*/ 6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132">
                    <a:moveTo>
                      <a:pt x="0" y="67"/>
                    </a:moveTo>
                    <a:cubicBezTo>
                      <a:pt x="0" y="27"/>
                      <a:pt x="31" y="0"/>
                      <a:pt x="67" y="0"/>
                    </a:cubicBezTo>
                    <a:cubicBezTo>
                      <a:pt x="104" y="0"/>
                      <a:pt x="133" y="29"/>
                      <a:pt x="133" y="66"/>
                    </a:cubicBezTo>
                    <a:cubicBezTo>
                      <a:pt x="133" y="104"/>
                      <a:pt x="104" y="132"/>
                      <a:pt x="67" y="132"/>
                    </a:cubicBezTo>
                    <a:cubicBezTo>
                      <a:pt x="29" y="132"/>
                      <a:pt x="0" y="103"/>
                      <a:pt x="0" y="67"/>
                    </a:cubicBezTo>
                    <a:close/>
                    <a:moveTo>
                      <a:pt x="14" y="66"/>
                    </a:moveTo>
                    <a:cubicBezTo>
                      <a:pt x="14" y="96"/>
                      <a:pt x="37" y="120"/>
                      <a:pt x="67" y="120"/>
                    </a:cubicBezTo>
                    <a:cubicBezTo>
                      <a:pt x="97" y="120"/>
                      <a:pt x="119" y="95"/>
                      <a:pt x="119" y="66"/>
                    </a:cubicBezTo>
                    <a:cubicBezTo>
                      <a:pt x="119" y="37"/>
                      <a:pt x="97" y="13"/>
                      <a:pt x="67" y="13"/>
                    </a:cubicBezTo>
                    <a:cubicBezTo>
                      <a:pt x="37" y="13"/>
                      <a:pt x="14" y="36"/>
                      <a:pt x="14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109">
                <a:extLst>
                  <a:ext uri="{FF2B5EF4-FFF2-40B4-BE49-F238E27FC236}">
                    <a16:creationId xmlns:a16="http://schemas.microsoft.com/office/drawing/2014/main" id="{AF1DDFC7-B575-2B4D-AF54-CA8E0D0564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76725" y="2668588"/>
                <a:ext cx="498475" cy="503238"/>
              </a:xfrm>
              <a:custGeom>
                <a:avLst/>
                <a:gdLst>
                  <a:gd name="T0" fmla="*/ 0 w 133"/>
                  <a:gd name="T1" fmla="*/ 67 h 132"/>
                  <a:gd name="T2" fmla="*/ 67 w 133"/>
                  <a:gd name="T3" fmla="*/ 0 h 132"/>
                  <a:gd name="T4" fmla="*/ 133 w 133"/>
                  <a:gd name="T5" fmla="*/ 66 h 132"/>
                  <a:gd name="T6" fmla="*/ 67 w 133"/>
                  <a:gd name="T7" fmla="*/ 132 h 132"/>
                  <a:gd name="T8" fmla="*/ 0 w 133"/>
                  <a:gd name="T9" fmla="*/ 67 h 132"/>
                  <a:gd name="T10" fmla="*/ 14 w 133"/>
                  <a:gd name="T11" fmla="*/ 66 h 132"/>
                  <a:gd name="T12" fmla="*/ 67 w 133"/>
                  <a:gd name="T13" fmla="*/ 120 h 132"/>
                  <a:gd name="T14" fmla="*/ 119 w 133"/>
                  <a:gd name="T15" fmla="*/ 66 h 132"/>
                  <a:gd name="T16" fmla="*/ 67 w 133"/>
                  <a:gd name="T17" fmla="*/ 13 h 132"/>
                  <a:gd name="T18" fmla="*/ 14 w 133"/>
                  <a:gd name="T19" fmla="*/ 6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132">
                    <a:moveTo>
                      <a:pt x="0" y="67"/>
                    </a:moveTo>
                    <a:cubicBezTo>
                      <a:pt x="0" y="27"/>
                      <a:pt x="30" y="0"/>
                      <a:pt x="67" y="0"/>
                    </a:cubicBezTo>
                    <a:cubicBezTo>
                      <a:pt x="104" y="0"/>
                      <a:pt x="133" y="29"/>
                      <a:pt x="133" y="66"/>
                    </a:cubicBezTo>
                    <a:cubicBezTo>
                      <a:pt x="133" y="104"/>
                      <a:pt x="104" y="132"/>
                      <a:pt x="67" y="132"/>
                    </a:cubicBezTo>
                    <a:cubicBezTo>
                      <a:pt x="29" y="132"/>
                      <a:pt x="0" y="103"/>
                      <a:pt x="0" y="67"/>
                    </a:cubicBezTo>
                    <a:close/>
                    <a:moveTo>
                      <a:pt x="14" y="66"/>
                    </a:moveTo>
                    <a:cubicBezTo>
                      <a:pt x="14" y="96"/>
                      <a:pt x="37" y="120"/>
                      <a:pt x="67" y="120"/>
                    </a:cubicBezTo>
                    <a:cubicBezTo>
                      <a:pt x="97" y="120"/>
                      <a:pt x="119" y="95"/>
                      <a:pt x="119" y="66"/>
                    </a:cubicBezTo>
                    <a:cubicBezTo>
                      <a:pt x="119" y="37"/>
                      <a:pt x="97" y="13"/>
                      <a:pt x="67" y="13"/>
                    </a:cubicBezTo>
                    <a:cubicBezTo>
                      <a:pt x="37" y="13"/>
                      <a:pt x="14" y="36"/>
                      <a:pt x="14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110">
                <a:extLst>
                  <a:ext uri="{FF2B5EF4-FFF2-40B4-BE49-F238E27FC236}">
                    <a16:creationId xmlns:a16="http://schemas.microsoft.com/office/drawing/2014/main" id="{72481BFF-C808-474B-B766-649A7AF9F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9813" y="2676526"/>
                <a:ext cx="385763" cy="487363"/>
              </a:xfrm>
              <a:custGeom>
                <a:avLst/>
                <a:gdLst>
                  <a:gd name="T0" fmla="*/ 210 w 243"/>
                  <a:gd name="T1" fmla="*/ 257 h 307"/>
                  <a:gd name="T2" fmla="*/ 210 w 243"/>
                  <a:gd name="T3" fmla="*/ 0 h 307"/>
                  <a:gd name="T4" fmla="*/ 243 w 243"/>
                  <a:gd name="T5" fmla="*/ 0 h 307"/>
                  <a:gd name="T6" fmla="*/ 243 w 243"/>
                  <a:gd name="T7" fmla="*/ 307 h 307"/>
                  <a:gd name="T8" fmla="*/ 210 w 243"/>
                  <a:gd name="T9" fmla="*/ 307 h 307"/>
                  <a:gd name="T10" fmla="*/ 31 w 243"/>
                  <a:gd name="T11" fmla="*/ 48 h 307"/>
                  <a:gd name="T12" fmla="*/ 33 w 243"/>
                  <a:gd name="T13" fmla="*/ 307 h 307"/>
                  <a:gd name="T14" fmla="*/ 0 w 243"/>
                  <a:gd name="T15" fmla="*/ 307 h 307"/>
                  <a:gd name="T16" fmla="*/ 0 w 243"/>
                  <a:gd name="T17" fmla="*/ 0 h 307"/>
                  <a:gd name="T18" fmla="*/ 33 w 243"/>
                  <a:gd name="T19" fmla="*/ 0 h 307"/>
                  <a:gd name="T20" fmla="*/ 210 w 243"/>
                  <a:gd name="T21" fmla="*/ 25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3" h="307">
                    <a:moveTo>
                      <a:pt x="210" y="257"/>
                    </a:moveTo>
                    <a:lnTo>
                      <a:pt x="210" y="0"/>
                    </a:lnTo>
                    <a:lnTo>
                      <a:pt x="243" y="0"/>
                    </a:lnTo>
                    <a:lnTo>
                      <a:pt x="243" y="307"/>
                    </a:lnTo>
                    <a:lnTo>
                      <a:pt x="210" y="307"/>
                    </a:lnTo>
                    <a:lnTo>
                      <a:pt x="31" y="48"/>
                    </a:lnTo>
                    <a:lnTo>
                      <a:pt x="33" y="307"/>
                    </a:lnTo>
                    <a:lnTo>
                      <a:pt x="0" y="307"/>
                    </a:lnTo>
                    <a:lnTo>
                      <a:pt x="0" y="0"/>
                    </a:lnTo>
                    <a:lnTo>
                      <a:pt x="33" y="0"/>
                    </a:lnTo>
                    <a:lnTo>
                      <a:pt x="210" y="2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111">
                <a:extLst>
                  <a:ext uri="{FF2B5EF4-FFF2-40B4-BE49-F238E27FC236}">
                    <a16:creationId xmlns:a16="http://schemas.microsoft.com/office/drawing/2014/main" id="{7D5B7864-5908-8540-B176-E3ADB02A94D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27763" y="2676526"/>
                <a:ext cx="457200" cy="487363"/>
              </a:xfrm>
              <a:custGeom>
                <a:avLst/>
                <a:gdLst>
                  <a:gd name="T0" fmla="*/ 52 w 288"/>
                  <a:gd name="T1" fmla="*/ 307 h 307"/>
                  <a:gd name="T2" fmla="*/ 0 w 288"/>
                  <a:gd name="T3" fmla="*/ 307 h 307"/>
                  <a:gd name="T4" fmla="*/ 123 w 288"/>
                  <a:gd name="T5" fmla="*/ 0 h 307"/>
                  <a:gd name="T6" fmla="*/ 165 w 288"/>
                  <a:gd name="T7" fmla="*/ 0 h 307"/>
                  <a:gd name="T8" fmla="*/ 288 w 288"/>
                  <a:gd name="T9" fmla="*/ 307 h 307"/>
                  <a:gd name="T10" fmla="*/ 236 w 288"/>
                  <a:gd name="T11" fmla="*/ 307 h 307"/>
                  <a:gd name="T12" fmla="*/ 208 w 288"/>
                  <a:gd name="T13" fmla="*/ 235 h 307"/>
                  <a:gd name="T14" fmla="*/ 78 w 288"/>
                  <a:gd name="T15" fmla="*/ 235 h 307"/>
                  <a:gd name="T16" fmla="*/ 52 w 288"/>
                  <a:gd name="T17" fmla="*/ 307 h 307"/>
                  <a:gd name="T18" fmla="*/ 142 w 288"/>
                  <a:gd name="T19" fmla="*/ 57 h 307"/>
                  <a:gd name="T20" fmla="*/ 92 w 288"/>
                  <a:gd name="T21" fmla="*/ 194 h 307"/>
                  <a:gd name="T22" fmla="*/ 193 w 288"/>
                  <a:gd name="T23" fmla="*/ 194 h 307"/>
                  <a:gd name="T24" fmla="*/ 142 w 288"/>
                  <a:gd name="T25" fmla="*/ 5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8" h="307">
                    <a:moveTo>
                      <a:pt x="52" y="307"/>
                    </a:moveTo>
                    <a:lnTo>
                      <a:pt x="0" y="307"/>
                    </a:lnTo>
                    <a:lnTo>
                      <a:pt x="123" y="0"/>
                    </a:lnTo>
                    <a:lnTo>
                      <a:pt x="165" y="0"/>
                    </a:lnTo>
                    <a:lnTo>
                      <a:pt x="288" y="307"/>
                    </a:lnTo>
                    <a:lnTo>
                      <a:pt x="236" y="307"/>
                    </a:lnTo>
                    <a:lnTo>
                      <a:pt x="208" y="235"/>
                    </a:lnTo>
                    <a:lnTo>
                      <a:pt x="78" y="235"/>
                    </a:lnTo>
                    <a:lnTo>
                      <a:pt x="52" y="307"/>
                    </a:lnTo>
                    <a:close/>
                    <a:moveTo>
                      <a:pt x="142" y="57"/>
                    </a:moveTo>
                    <a:lnTo>
                      <a:pt x="92" y="194"/>
                    </a:lnTo>
                    <a:lnTo>
                      <a:pt x="193" y="194"/>
                    </a:lnTo>
                    <a:lnTo>
                      <a:pt x="142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112">
                <a:extLst>
                  <a:ext uri="{FF2B5EF4-FFF2-40B4-BE49-F238E27FC236}">
                    <a16:creationId xmlns:a16="http://schemas.microsoft.com/office/drawing/2014/main" id="{118FFEFE-ABE6-CD45-AB75-790CD4F45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2588" y="2676526"/>
                <a:ext cx="338138" cy="487363"/>
              </a:xfrm>
              <a:custGeom>
                <a:avLst/>
                <a:gdLst>
                  <a:gd name="T0" fmla="*/ 0 w 90"/>
                  <a:gd name="T1" fmla="*/ 0 h 128"/>
                  <a:gd name="T2" fmla="*/ 36 w 90"/>
                  <a:gd name="T3" fmla="*/ 0 h 128"/>
                  <a:gd name="T4" fmla="*/ 73 w 90"/>
                  <a:gd name="T5" fmla="*/ 8 h 128"/>
                  <a:gd name="T6" fmla="*/ 90 w 90"/>
                  <a:gd name="T7" fmla="*/ 42 h 128"/>
                  <a:gd name="T8" fmla="*/ 83 w 90"/>
                  <a:gd name="T9" fmla="*/ 66 h 128"/>
                  <a:gd name="T10" fmla="*/ 58 w 90"/>
                  <a:gd name="T11" fmla="*/ 80 h 128"/>
                  <a:gd name="T12" fmla="*/ 88 w 90"/>
                  <a:gd name="T13" fmla="*/ 128 h 128"/>
                  <a:gd name="T14" fmla="*/ 67 w 90"/>
                  <a:gd name="T15" fmla="*/ 128 h 128"/>
                  <a:gd name="T16" fmla="*/ 32 w 90"/>
                  <a:gd name="T17" fmla="*/ 70 h 128"/>
                  <a:gd name="T18" fmla="*/ 36 w 90"/>
                  <a:gd name="T19" fmla="*/ 70 h 128"/>
                  <a:gd name="T20" fmla="*/ 62 w 90"/>
                  <a:gd name="T21" fmla="*/ 65 h 128"/>
                  <a:gd name="T22" fmla="*/ 70 w 90"/>
                  <a:gd name="T23" fmla="*/ 44 h 128"/>
                  <a:gd name="T24" fmla="*/ 59 w 90"/>
                  <a:gd name="T25" fmla="*/ 22 h 128"/>
                  <a:gd name="T26" fmla="*/ 38 w 90"/>
                  <a:gd name="T27" fmla="*/ 18 h 128"/>
                  <a:gd name="T28" fmla="*/ 20 w 90"/>
                  <a:gd name="T29" fmla="*/ 18 h 128"/>
                  <a:gd name="T30" fmla="*/ 20 w 90"/>
                  <a:gd name="T31" fmla="*/ 128 h 128"/>
                  <a:gd name="T32" fmla="*/ 0 w 90"/>
                  <a:gd name="T33" fmla="*/ 128 h 128"/>
                  <a:gd name="T34" fmla="*/ 0 w 90"/>
                  <a:gd name="T3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0" h="128">
                    <a:moveTo>
                      <a:pt x="0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56" y="0"/>
                      <a:pt x="66" y="3"/>
                      <a:pt x="73" y="8"/>
                    </a:cubicBezTo>
                    <a:cubicBezTo>
                      <a:pt x="84" y="14"/>
                      <a:pt x="90" y="28"/>
                      <a:pt x="90" y="42"/>
                    </a:cubicBezTo>
                    <a:cubicBezTo>
                      <a:pt x="90" y="51"/>
                      <a:pt x="88" y="60"/>
                      <a:pt x="83" y="66"/>
                    </a:cubicBezTo>
                    <a:cubicBezTo>
                      <a:pt x="76" y="76"/>
                      <a:pt x="68" y="79"/>
                      <a:pt x="58" y="80"/>
                    </a:cubicBezTo>
                    <a:cubicBezTo>
                      <a:pt x="88" y="128"/>
                      <a:pt x="88" y="128"/>
                      <a:pt x="88" y="128"/>
                    </a:cubicBezTo>
                    <a:cubicBezTo>
                      <a:pt x="67" y="128"/>
                      <a:pt x="67" y="128"/>
                      <a:pt x="67" y="128"/>
                    </a:cubicBezTo>
                    <a:cubicBezTo>
                      <a:pt x="32" y="70"/>
                      <a:pt x="32" y="70"/>
                      <a:pt x="32" y="70"/>
                    </a:cubicBezTo>
                    <a:cubicBezTo>
                      <a:pt x="36" y="70"/>
                      <a:pt x="36" y="70"/>
                      <a:pt x="36" y="70"/>
                    </a:cubicBezTo>
                    <a:cubicBezTo>
                      <a:pt x="45" y="70"/>
                      <a:pt x="56" y="70"/>
                      <a:pt x="62" y="65"/>
                    </a:cubicBezTo>
                    <a:cubicBezTo>
                      <a:pt x="67" y="59"/>
                      <a:pt x="70" y="52"/>
                      <a:pt x="70" y="44"/>
                    </a:cubicBezTo>
                    <a:cubicBezTo>
                      <a:pt x="70" y="35"/>
                      <a:pt x="66" y="27"/>
                      <a:pt x="59" y="22"/>
                    </a:cubicBezTo>
                    <a:cubicBezTo>
                      <a:pt x="54" y="19"/>
                      <a:pt x="47" y="18"/>
                      <a:pt x="38" y="18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20" y="128"/>
                      <a:pt x="20" y="128"/>
                      <a:pt x="20" y="128"/>
                    </a:cubicBezTo>
                    <a:cubicBezTo>
                      <a:pt x="0" y="128"/>
                      <a:pt x="0" y="128"/>
                      <a:pt x="0" y="12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113">
                <a:extLst>
                  <a:ext uri="{FF2B5EF4-FFF2-40B4-BE49-F238E27FC236}">
                    <a16:creationId xmlns:a16="http://schemas.microsoft.com/office/drawing/2014/main" id="{070800CE-3F8D-C844-9FE6-09244A28E3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4063" y="2668588"/>
                <a:ext cx="314325" cy="503238"/>
              </a:xfrm>
              <a:custGeom>
                <a:avLst/>
                <a:gdLst>
                  <a:gd name="T0" fmla="*/ 21 w 84"/>
                  <a:gd name="T1" fmla="*/ 92 h 132"/>
                  <a:gd name="T2" fmla="*/ 42 w 84"/>
                  <a:gd name="T3" fmla="*/ 115 h 132"/>
                  <a:gd name="T4" fmla="*/ 63 w 84"/>
                  <a:gd name="T5" fmla="*/ 94 h 132"/>
                  <a:gd name="T6" fmla="*/ 35 w 84"/>
                  <a:gd name="T7" fmla="*/ 71 h 132"/>
                  <a:gd name="T8" fmla="*/ 3 w 84"/>
                  <a:gd name="T9" fmla="*/ 36 h 132"/>
                  <a:gd name="T10" fmla="*/ 43 w 84"/>
                  <a:gd name="T11" fmla="*/ 0 h 132"/>
                  <a:gd name="T12" fmla="*/ 81 w 84"/>
                  <a:gd name="T13" fmla="*/ 35 h 132"/>
                  <a:gd name="T14" fmla="*/ 61 w 84"/>
                  <a:gd name="T15" fmla="*/ 35 h 132"/>
                  <a:gd name="T16" fmla="*/ 42 w 84"/>
                  <a:gd name="T17" fmla="*/ 17 h 132"/>
                  <a:gd name="T18" fmla="*/ 23 w 84"/>
                  <a:gd name="T19" fmla="*/ 35 h 132"/>
                  <a:gd name="T20" fmla="*/ 53 w 84"/>
                  <a:gd name="T21" fmla="*/ 58 h 132"/>
                  <a:gd name="T22" fmla="*/ 84 w 84"/>
                  <a:gd name="T23" fmla="*/ 93 h 132"/>
                  <a:gd name="T24" fmla="*/ 42 w 84"/>
                  <a:gd name="T25" fmla="*/ 132 h 132"/>
                  <a:gd name="T26" fmla="*/ 0 w 84"/>
                  <a:gd name="T27" fmla="*/ 92 h 132"/>
                  <a:gd name="T28" fmla="*/ 21 w 84"/>
                  <a:gd name="T29" fmla="*/ 9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32">
                    <a:moveTo>
                      <a:pt x="21" y="92"/>
                    </a:moveTo>
                    <a:cubicBezTo>
                      <a:pt x="22" y="111"/>
                      <a:pt x="36" y="115"/>
                      <a:pt x="42" y="115"/>
                    </a:cubicBezTo>
                    <a:cubicBezTo>
                      <a:pt x="54" y="115"/>
                      <a:pt x="63" y="106"/>
                      <a:pt x="63" y="94"/>
                    </a:cubicBezTo>
                    <a:cubicBezTo>
                      <a:pt x="63" y="80"/>
                      <a:pt x="51" y="77"/>
                      <a:pt x="35" y="71"/>
                    </a:cubicBezTo>
                    <a:cubicBezTo>
                      <a:pt x="25" y="68"/>
                      <a:pt x="3" y="60"/>
                      <a:pt x="3" y="36"/>
                    </a:cubicBezTo>
                    <a:cubicBezTo>
                      <a:pt x="2" y="13"/>
                      <a:pt x="23" y="0"/>
                      <a:pt x="43" y="0"/>
                    </a:cubicBezTo>
                    <a:cubicBezTo>
                      <a:pt x="59" y="0"/>
                      <a:pt x="80" y="8"/>
                      <a:pt x="81" y="35"/>
                    </a:cubicBezTo>
                    <a:cubicBezTo>
                      <a:pt x="61" y="35"/>
                      <a:pt x="61" y="35"/>
                      <a:pt x="61" y="35"/>
                    </a:cubicBezTo>
                    <a:cubicBezTo>
                      <a:pt x="60" y="28"/>
                      <a:pt x="57" y="17"/>
                      <a:pt x="42" y="17"/>
                    </a:cubicBezTo>
                    <a:cubicBezTo>
                      <a:pt x="32" y="17"/>
                      <a:pt x="23" y="24"/>
                      <a:pt x="23" y="35"/>
                    </a:cubicBezTo>
                    <a:cubicBezTo>
                      <a:pt x="23" y="47"/>
                      <a:pt x="32" y="50"/>
                      <a:pt x="53" y="58"/>
                    </a:cubicBezTo>
                    <a:cubicBezTo>
                      <a:pt x="69" y="65"/>
                      <a:pt x="84" y="73"/>
                      <a:pt x="84" y="93"/>
                    </a:cubicBezTo>
                    <a:cubicBezTo>
                      <a:pt x="84" y="114"/>
                      <a:pt x="70" y="132"/>
                      <a:pt x="42" y="132"/>
                    </a:cubicBezTo>
                    <a:cubicBezTo>
                      <a:pt x="17" y="132"/>
                      <a:pt x="1" y="117"/>
                      <a:pt x="0" y="92"/>
                    </a:cubicBezTo>
                    <a:lnTo>
                      <a:pt x="2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114">
                <a:extLst>
                  <a:ext uri="{FF2B5EF4-FFF2-40B4-BE49-F238E27FC236}">
                    <a16:creationId xmlns:a16="http://schemas.microsoft.com/office/drawing/2014/main" id="{B43EAFDE-9A26-F94E-8A62-BDE581BF8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4950" y="2862263"/>
                <a:ext cx="134938" cy="301625"/>
              </a:xfrm>
              <a:custGeom>
                <a:avLst/>
                <a:gdLst>
                  <a:gd name="T0" fmla="*/ 23 w 85"/>
                  <a:gd name="T1" fmla="*/ 75 h 190"/>
                  <a:gd name="T2" fmla="*/ 0 w 85"/>
                  <a:gd name="T3" fmla="*/ 75 h 190"/>
                  <a:gd name="T4" fmla="*/ 4 w 85"/>
                  <a:gd name="T5" fmla="*/ 48 h 190"/>
                  <a:gd name="T6" fmla="*/ 28 w 85"/>
                  <a:gd name="T7" fmla="*/ 48 h 190"/>
                  <a:gd name="T8" fmla="*/ 37 w 85"/>
                  <a:gd name="T9" fmla="*/ 0 h 190"/>
                  <a:gd name="T10" fmla="*/ 70 w 85"/>
                  <a:gd name="T11" fmla="*/ 0 h 190"/>
                  <a:gd name="T12" fmla="*/ 61 w 85"/>
                  <a:gd name="T13" fmla="*/ 48 h 190"/>
                  <a:gd name="T14" fmla="*/ 85 w 85"/>
                  <a:gd name="T15" fmla="*/ 48 h 190"/>
                  <a:gd name="T16" fmla="*/ 80 w 85"/>
                  <a:gd name="T17" fmla="*/ 75 h 190"/>
                  <a:gd name="T18" fmla="*/ 56 w 85"/>
                  <a:gd name="T19" fmla="*/ 75 h 190"/>
                  <a:gd name="T20" fmla="*/ 35 w 85"/>
                  <a:gd name="T21" fmla="*/ 190 h 190"/>
                  <a:gd name="T22" fmla="*/ 2 w 85"/>
                  <a:gd name="T23" fmla="*/ 190 h 190"/>
                  <a:gd name="T24" fmla="*/ 23 w 85"/>
                  <a:gd name="T25" fmla="*/ 75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190">
                    <a:moveTo>
                      <a:pt x="23" y="75"/>
                    </a:moveTo>
                    <a:lnTo>
                      <a:pt x="0" y="75"/>
                    </a:lnTo>
                    <a:lnTo>
                      <a:pt x="4" y="48"/>
                    </a:lnTo>
                    <a:lnTo>
                      <a:pt x="28" y="48"/>
                    </a:lnTo>
                    <a:lnTo>
                      <a:pt x="37" y="0"/>
                    </a:lnTo>
                    <a:lnTo>
                      <a:pt x="70" y="0"/>
                    </a:lnTo>
                    <a:lnTo>
                      <a:pt x="61" y="48"/>
                    </a:lnTo>
                    <a:lnTo>
                      <a:pt x="85" y="48"/>
                    </a:lnTo>
                    <a:lnTo>
                      <a:pt x="80" y="75"/>
                    </a:lnTo>
                    <a:lnTo>
                      <a:pt x="56" y="75"/>
                    </a:lnTo>
                    <a:lnTo>
                      <a:pt x="35" y="190"/>
                    </a:lnTo>
                    <a:lnTo>
                      <a:pt x="2" y="190"/>
                    </a:lnTo>
                    <a:lnTo>
                      <a:pt x="23" y="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115">
                <a:extLst>
                  <a:ext uri="{FF2B5EF4-FFF2-40B4-BE49-F238E27FC236}">
                    <a16:creationId xmlns:a16="http://schemas.microsoft.com/office/drawing/2014/main" id="{56A4140A-9957-2D4B-8BCC-98D24A245E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0550" y="2676526"/>
                <a:ext cx="504825" cy="487363"/>
              </a:xfrm>
              <a:custGeom>
                <a:avLst/>
                <a:gdLst>
                  <a:gd name="T0" fmla="*/ 135 w 135"/>
                  <a:gd name="T1" fmla="*/ 128 h 128"/>
                  <a:gd name="T2" fmla="*/ 135 w 135"/>
                  <a:gd name="T3" fmla="*/ 0 h 128"/>
                  <a:gd name="T4" fmla="*/ 107 w 135"/>
                  <a:gd name="T5" fmla="*/ 0 h 128"/>
                  <a:gd name="T6" fmla="*/ 68 w 135"/>
                  <a:gd name="T7" fmla="*/ 99 h 128"/>
                  <a:gd name="T8" fmla="*/ 28 w 135"/>
                  <a:gd name="T9" fmla="*/ 1 h 128"/>
                  <a:gd name="T10" fmla="*/ 0 w 135"/>
                  <a:gd name="T11" fmla="*/ 1 h 128"/>
                  <a:gd name="T12" fmla="*/ 0 w 135"/>
                  <a:gd name="T13" fmla="*/ 66 h 128"/>
                  <a:gd name="T14" fmla="*/ 3 w 135"/>
                  <a:gd name="T15" fmla="*/ 70 h 128"/>
                  <a:gd name="T16" fmla="*/ 11 w 135"/>
                  <a:gd name="T17" fmla="*/ 100 h 128"/>
                  <a:gd name="T18" fmla="*/ 0 w 135"/>
                  <a:gd name="T19" fmla="*/ 122 h 128"/>
                  <a:gd name="T20" fmla="*/ 0 w 135"/>
                  <a:gd name="T21" fmla="*/ 128 h 128"/>
                  <a:gd name="T22" fmla="*/ 19 w 135"/>
                  <a:gd name="T23" fmla="*/ 128 h 128"/>
                  <a:gd name="T24" fmla="*/ 18 w 135"/>
                  <a:gd name="T25" fmla="*/ 21 h 128"/>
                  <a:gd name="T26" fmla="*/ 61 w 135"/>
                  <a:gd name="T27" fmla="*/ 128 h 128"/>
                  <a:gd name="T28" fmla="*/ 74 w 135"/>
                  <a:gd name="T29" fmla="*/ 128 h 128"/>
                  <a:gd name="T30" fmla="*/ 116 w 135"/>
                  <a:gd name="T31" fmla="*/ 20 h 128"/>
                  <a:gd name="T32" fmla="*/ 116 w 135"/>
                  <a:gd name="T33" fmla="*/ 128 h 128"/>
                  <a:gd name="T34" fmla="*/ 135 w 135"/>
                  <a:gd name="T35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" h="128">
                    <a:moveTo>
                      <a:pt x="135" y="128"/>
                    </a:moveTo>
                    <a:cubicBezTo>
                      <a:pt x="135" y="0"/>
                      <a:pt x="135" y="0"/>
                      <a:pt x="135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68" y="99"/>
                      <a:pt x="68" y="99"/>
                      <a:pt x="68" y="99"/>
                    </a:cubicBezTo>
                    <a:cubicBezTo>
                      <a:pt x="28" y="1"/>
                      <a:pt x="28" y="1"/>
                      <a:pt x="28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1" y="68"/>
                      <a:pt x="2" y="69"/>
                      <a:pt x="3" y="70"/>
                    </a:cubicBezTo>
                    <a:cubicBezTo>
                      <a:pt x="10" y="78"/>
                      <a:pt x="13" y="89"/>
                      <a:pt x="11" y="100"/>
                    </a:cubicBezTo>
                    <a:cubicBezTo>
                      <a:pt x="9" y="108"/>
                      <a:pt x="6" y="115"/>
                      <a:pt x="0" y="122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61" y="128"/>
                      <a:pt x="61" y="128"/>
                      <a:pt x="61" y="128"/>
                    </a:cubicBezTo>
                    <a:cubicBezTo>
                      <a:pt x="74" y="128"/>
                      <a:pt x="74" y="128"/>
                      <a:pt x="74" y="128"/>
                    </a:cubicBezTo>
                    <a:cubicBezTo>
                      <a:pt x="116" y="20"/>
                      <a:pt x="116" y="20"/>
                      <a:pt x="116" y="20"/>
                    </a:cubicBezTo>
                    <a:cubicBezTo>
                      <a:pt x="116" y="128"/>
                      <a:pt x="116" y="128"/>
                      <a:pt x="116" y="128"/>
                    </a:cubicBezTo>
                    <a:lnTo>
                      <a:pt x="135" y="1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116">
                <a:extLst>
                  <a:ext uri="{FF2B5EF4-FFF2-40B4-BE49-F238E27FC236}">
                    <a16:creationId xmlns:a16="http://schemas.microsoft.com/office/drawing/2014/main" id="{85088C04-8DA1-2F4A-8556-AFD006A52C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26075" y="2932113"/>
                <a:ext cx="258763" cy="234950"/>
              </a:xfrm>
              <a:custGeom>
                <a:avLst/>
                <a:gdLst>
                  <a:gd name="T0" fmla="*/ 3 w 69"/>
                  <a:gd name="T1" fmla="*/ 31 h 62"/>
                  <a:gd name="T2" fmla="*/ 40 w 69"/>
                  <a:gd name="T3" fmla="*/ 0 h 62"/>
                  <a:gd name="T4" fmla="*/ 66 w 69"/>
                  <a:gd name="T5" fmla="*/ 31 h 62"/>
                  <a:gd name="T6" fmla="*/ 29 w 69"/>
                  <a:gd name="T7" fmla="*/ 62 h 62"/>
                  <a:gd name="T8" fmla="*/ 3 w 69"/>
                  <a:gd name="T9" fmla="*/ 31 h 62"/>
                  <a:gd name="T10" fmla="*/ 17 w 69"/>
                  <a:gd name="T11" fmla="*/ 31 h 62"/>
                  <a:gd name="T12" fmla="*/ 31 w 69"/>
                  <a:gd name="T13" fmla="*/ 49 h 62"/>
                  <a:gd name="T14" fmla="*/ 52 w 69"/>
                  <a:gd name="T15" fmla="*/ 31 h 62"/>
                  <a:gd name="T16" fmla="*/ 38 w 69"/>
                  <a:gd name="T17" fmla="*/ 13 h 62"/>
                  <a:gd name="T18" fmla="*/ 17 w 69"/>
                  <a:gd name="T19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62">
                    <a:moveTo>
                      <a:pt x="3" y="31"/>
                    </a:moveTo>
                    <a:cubicBezTo>
                      <a:pt x="6" y="16"/>
                      <a:pt x="20" y="0"/>
                      <a:pt x="40" y="0"/>
                    </a:cubicBezTo>
                    <a:cubicBezTo>
                      <a:pt x="61" y="0"/>
                      <a:pt x="69" y="16"/>
                      <a:pt x="66" y="31"/>
                    </a:cubicBezTo>
                    <a:cubicBezTo>
                      <a:pt x="63" y="47"/>
                      <a:pt x="49" y="62"/>
                      <a:pt x="29" y="62"/>
                    </a:cubicBezTo>
                    <a:cubicBezTo>
                      <a:pt x="8" y="62"/>
                      <a:pt x="0" y="47"/>
                      <a:pt x="3" y="31"/>
                    </a:cubicBezTo>
                    <a:close/>
                    <a:moveTo>
                      <a:pt x="17" y="31"/>
                    </a:moveTo>
                    <a:cubicBezTo>
                      <a:pt x="15" y="42"/>
                      <a:pt x="22" y="49"/>
                      <a:pt x="31" y="49"/>
                    </a:cubicBezTo>
                    <a:cubicBezTo>
                      <a:pt x="41" y="49"/>
                      <a:pt x="50" y="42"/>
                      <a:pt x="52" y="31"/>
                    </a:cubicBezTo>
                    <a:cubicBezTo>
                      <a:pt x="54" y="21"/>
                      <a:pt x="48" y="13"/>
                      <a:pt x="38" y="13"/>
                    </a:cubicBezTo>
                    <a:cubicBezTo>
                      <a:pt x="28" y="13"/>
                      <a:pt x="19" y="21"/>
                      <a:pt x="17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241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3CEEA0-AB4E-1E41-AF6A-20ED08B89FF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6E2216-3720-8E47-ABAB-D4DA0AD31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99D4562-C5B8-CB44-9474-120177024E1C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49C90-3E7A-C84E-97A5-ACBD2680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D531E-1E27-6C49-9FDC-6C0DD877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0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2573F-6CD2-E446-AEA2-04B4E6EF4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3DDD8-9AAD-E645-821D-592BCEBFB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EC770-B8D0-7D44-8C06-45E23230F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1D6F7-2876-CB4E-BA7E-98A093117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CDFF"/>
                </a:solidFill>
              </a:defRPr>
            </a:lvl1pPr>
          </a:lstStyle>
          <a:p>
            <a:fld id="{2E534795-5F96-674F-9913-75A835B2AA8C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64A94-44FC-5E4D-9BA4-F7C5CBE8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98A61-2626-EC4B-AC9E-DB0EECA20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0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FC11-1DC9-1F44-A501-A122E38B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7F112A-7039-A044-BBB7-19B07AA05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E76F1-988B-A349-A7F8-1C9556749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22A3D-F197-0240-B9FB-64FA8D23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CDFF"/>
                </a:solidFill>
              </a:defRPr>
            </a:lvl1pPr>
          </a:lstStyle>
          <a:p>
            <a:fld id="{2F57F9ED-D8AC-4447-8B49-413C94A1F07E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AD987-1A3B-EA45-8288-4FF05FA6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E646E-5FCF-704C-A828-129A071D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5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71CB2-6C06-A944-AB99-307A4B01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0C05E-DB0B-2C43-8871-0E8EEA3DB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5FB7B-95D2-9B44-B7CD-BD3422A5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CDFF"/>
                </a:solidFill>
              </a:defRPr>
            </a:lvl1pPr>
          </a:lstStyle>
          <a:p>
            <a:fld id="{762F6A8A-D357-0B41-845F-58E66B141203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D936A-402E-2643-BC23-9FFDBB718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03F8D-4C62-8246-A9C9-F5676134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0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05B7A-0DA0-914C-BF32-308B0A1D3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8B2C1-3648-864E-BE9D-6955702B7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BA409-A439-7946-849E-1C52DE1E2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D414-97F5-4349-956F-7065147EBD6A}" type="datetime1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45A88-8207-164E-BEE0-99140ED4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24272-4864-7D45-9A42-761E1FA3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F223F28B-DCE9-5547-870F-FC2A242E51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D47075F-005D-B049-804E-5D4A16810F76}"/>
              </a:ext>
            </a:extLst>
          </p:cNvPr>
          <p:cNvGrpSpPr/>
          <p:nvPr userDrawn="1"/>
        </p:nvGrpSpPr>
        <p:grpSpPr>
          <a:xfrm>
            <a:off x="-473777" y="-13061"/>
            <a:ext cx="3197522" cy="6876906"/>
            <a:chOff x="-473777" y="-18943"/>
            <a:chExt cx="3197522" cy="68769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9D3C9845-6142-6944-B4C8-7AE382A33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3777" y="-18943"/>
              <a:ext cx="3197522" cy="6152517"/>
            </a:xfrm>
            <a:custGeom>
              <a:avLst/>
              <a:gdLst>
                <a:gd name="T0" fmla="*/ 370 w 1003"/>
                <a:gd name="T1" fmla="*/ 0 h 1936"/>
                <a:gd name="T2" fmla="*/ 561 w 1003"/>
                <a:gd name="T3" fmla="*/ 1936 h 1936"/>
                <a:gd name="T4" fmla="*/ 1003 w 1003"/>
                <a:gd name="T5" fmla="*/ 3 h 1936"/>
                <a:gd name="T6" fmla="*/ 370 w 1003"/>
                <a:gd name="T7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3" h="1936">
                  <a:moveTo>
                    <a:pt x="370" y="0"/>
                  </a:moveTo>
                  <a:cubicBezTo>
                    <a:pt x="153" y="463"/>
                    <a:pt x="47" y="1140"/>
                    <a:pt x="561" y="1936"/>
                  </a:cubicBezTo>
                  <a:cubicBezTo>
                    <a:pt x="561" y="1936"/>
                    <a:pt x="0" y="907"/>
                    <a:pt x="1003" y="3"/>
                  </a:cubicBezTo>
                  <a:lnTo>
                    <a:pt x="37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rgbClr val="7AB9FF"/>
                </a:gs>
                <a:gs pos="3000">
                  <a:srgbClr val="AFD9FF"/>
                </a:gs>
              </a:gsLst>
              <a:lin ang="0" scaled="0"/>
              <a:tileRect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B3286E11-BB68-E34C-B955-23C6473B3C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4253" y="-9370"/>
              <a:ext cx="1913089" cy="6867333"/>
            </a:xfrm>
            <a:custGeom>
              <a:avLst/>
              <a:gdLst>
                <a:gd name="T0" fmla="*/ 0 w 600"/>
                <a:gd name="T1" fmla="*/ 2161 h 2161"/>
                <a:gd name="T2" fmla="*/ 600 w 600"/>
                <a:gd name="T3" fmla="*/ 2161 h 2161"/>
                <a:gd name="T4" fmla="*/ 363 w 600"/>
                <a:gd name="T5" fmla="*/ 1903 h 2161"/>
                <a:gd name="T6" fmla="*/ 1 w 600"/>
                <a:gd name="T7" fmla="*/ 918 h 2161"/>
                <a:gd name="T8" fmla="*/ 0 w 600"/>
                <a:gd name="T9" fmla="*/ 2161 h 2161"/>
                <a:gd name="T10" fmla="*/ 1 w 600"/>
                <a:gd name="T11" fmla="*/ 536 h 2161"/>
                <a:gd name="T12" fmla="*/ 133 w 600"/>
                <a:gd name="T13" fmla="*/ 0 h 2161"/>
                <a:gd name="T14" fmla="*/ 0 w 600"/>
                <a:gd name="T15" fmla="*/ 0 h 2161"/>
                <a:gd name="T16" fmla="*/ 1 w 600"/>
                <a:gd name="T17" fmla="*/ 536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0" h="2161">
                  <a:moveTo>
                    <a:pt x="0" y="2161"/>
                  </a:moveTo>
                  <a:cubicBezTo>
                    <a:pt x="246" y="2161"/>
                    <a:pt x="600" y="2161"/>
                    <a:pt x="600" y="2161"/>
                  </a:cubicBezTo>
                  <a:cubicBezTo>
                    <a:pt x="521" y="2085"/>
                    <a:pt x="442" y="2000"/>
                    <a:pt x="363" y="1903"/>
                  </a:cubicBezTo>
                  <a:cubicBezTo>
                    <a:pt x="363" y="1903"/>
                    <a:pt x="58" y="1508"/>
                    <a:pt x="1" y="918"/>
                  </a:cubicBezTo>
                  <a:lnTo>
                    <a:pt x="0" y="2161"/>
                  </a:lnTo>
                  <a:close/>
                  <a:moveTo>
                    <a:pt x="1" y="536"/>
                  </a:moveTo>
                  <a:cubicBezTo>
                    <a:pt x="18" y="367"/>
                    <a:pt x="59" y="187"/>
                    <a:pt x="133" y="0"/>
                  </a:cubicBezTo>
                  <a:cubicBezTo>
                    <a:pt x="133" y="0"/>
                    <a:pt x="74" y="0"/>
                    <a:pt x="0" y="0"/>
                  </a:cubicBezTo>
                  <a:lnTo>
                    <a:pt x="1" y="53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D9FF"/>
                </a:gs>
                <a:gs pos="71000">
                  <a:srgbClr val="7AB9FF"/>
                </a:gs>
              </a:gsLst>
              <a:lin ang="21594000" scaled="0"/>
              <a:tileRect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CE19-A11D-D94C-B77D-57C122F2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481" y="6422339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2CC95E-30A4-D744-8BC0-DDA2BE0BB564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FFF24-A506-454C-A791-5E9C3C84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2339"/>
            <a:ext cx="4114800" cy="365125"/>
          </a:xfr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89AD3-FDEB-FB43-85E2-1EB84C13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7D0F7-4A6B-4045-B534-3DB6A60EA85B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72376" y="4156859"/>
            <a:ext cx="5797548" cy="369332"/>
          </a:xfrm>
        </p:spPr>
        <p:txBody>
          <a:bodyPr>
            <a:sp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FF2FE-F541-714A-961B-93F0AD084E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2390" y="304799"/>
            <a:ext cx="2769575" cy="84042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23331571-ADBF-0F46-BE79-FA27360F6DA1}"/>
              </a:ext>
            </a:extLst>
          </p:cNvPr>
          <p:cNvGrpSpPr/>
          <p:nvPr userDrawn="1"/>
        </p:nvGrpSpPr>
        <p:grpSpPr>
          <a:xfrm>
            <a:off x="1638301" y="2383772"/>
            <a:ext cx="3829751" cy="1215953"/>
            <a:chOff x="1638301" y="2383772"/>
            <a:chExt cx="3829751" cy="121595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9F805C2-B216-2441-95F7-96D24C9487A9}"/>
                </a:ext>
              </a:extLst>
            </p:cNvPr>
            <p:cNvGrpSpPr/>
            <p:nvPr userDrawn="1"/>
          </p:nvGrpSpPr>
          <p:grpSpPr>
            <a:xfrm>
              <a:off x="1641537" y="2383772"/>
              <a:ext cx="2759813" cy="595643"/>
              <a:chOff x="339725" y="371475"/>
              <a:chExt cx="2647951" cy="571500"/>
            </a:xfrm>
            <a:solidFill>
              <a:srgbClr val="7AB9FF"/>
            </a:solidFill>
          </p:grpSpPr>
          <p:sp>
            <p:nvSpPr>
              <p:cNvPr id="14" name="Freeform 55">
                <a:extLst>
                  <a:ext uri="{FF2B5EF4-FFF2-40B4-BE49-F238E27FC236}">
                    <a16:creationId xmlns:a16="http://schemas.microsoft.com/office/drawing/2014/main" id="{C966DC1A-4896-5346-8BF4-73B0DF2AC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25" y="417513"/>
                <a:ext cx="265113" cy="487363"/>
              </a:xfrm>
              <a:custGeom>
                <a:avLst/>
                <a:gdLst>
                  <a:gd name="T0" fmla="*/ 0 w 167"/>
                  <a:gd name="T1" fmla="*/ 0 h 307"/>
                  <a:gd name="T2" fmla="*/ 167 w 167"/>
                  <a:gd name="T3" fmla="*/ 0 h 307"/>
                  <a:gd name="T4" fmla="*/ 167 w 167"/>
                  <a:gd name="T5" fmla="*/ 31 h 307"/>
                  <a:gd name="T6" fmla="*/ 33 w 167"/>
                  <a:gd name="T7" fmla="*/ 31 h 307"/>
                  <a:gd name="T8" fmla="*/ 33 w 167"/>
                  <a:gd name="T9" fmla="*/ 137 h 307"/>
                  <a:gd name="T10" fmla="*/ 165 w 167"/>
                  <a:gd name="T11" fmla="*/ 137 h 307"/>
                  <a:gd name="T12" fmla="*/ 165 w 167"/>
                  <a:gd name="T13" fmla="*/ 168 h 307"/>
                  <a:gd name="T14" fmla="*/ 33 w 167"/>
                  <a:gd name="T15" fmla="*/ 168 h 307"/>
                  <a:gd name="T16" fmla="*/ 33 w 167"/>
                  <a:gd name="T17" fmla="*/ 276 h 307"/>
                  <a:gd name="T18" fmla="*/ 167 w 167"/>
                  <a:gd name="T19" fmla="*/ 276 h 307"/>
                  <a:gd name="T20" fmla="*/ 167 w 167"/>
                  <a:gd name="T21" fmla="*/ 307 h 307"/>
                  <a:gd name="T22" fmla="*/ 0 w 167"/>
                  <a:gd name="T23" fmla="*/ 307 h 307"/>
                  <a:gd name="T24" fmla="*/ 0 w 167"/>
                  <a:gd name="T25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307">
                    <a:moveTo>
                      <a:pt x="0" y="0"/>
                    </a:moveTo>
                    <a:lnTo>
                      <a:pt x="167" y="0"/>
                    </a:lnTo>
                    <a:lnTo>
                      <a:pt x="167" y="31"/>
                    </a:lnTo>
                    <a:lnTo>
                      <a:pt x="33" y="31"/>
                    </a:lnTo>
                    <a:lnTo>
                      <a:pt x="33" y="137"/>
                    </a:lnTo>
                    <a:lnTo>
                      <a:pt x="165" y="137"/>
                    </a:lnTo>
                    <a:lnTo>
                      <a:pt x="165" y="168"/>
                    </a:lnTo>
                    <a:lnTo>
                      <a:pt x="33" y="168"/>
                    </a:lnTo>
                    <a:lnTo>
                      <a:pt x="33" y="276"/>
                    </a:lnTo>
                    <a:lnTo>
                      <a:pt x="167" y="276"/>
                    </a:lnTo>
                    <a:lnTo>
                      <a:pt x="167" y="307"/>
                    </a:lnTo>
                    <a:lnTo>
                      <a:pt x="0" y="30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6">
                <a:extLst>
                  <a:ext uri="{FF2B5EF4-FFF2-40B4-BE49-F238E27FC236}">
                    <a16:creationId xmlns:a16="http://schemas.microsoft.com/office/drawing/2014/main" id="{2966784F-C1E5-2344-9839-FF0949A80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050" y="417513"/>
                <a:ext cx="393700" cy="487363"/>
              </a:xfrm>
              <a:custGeom>
                <a:avLst/>
                <a:gdLst>
                  <a:gd name="T0" fmla="*/ 104 w 248"/>
                  <a:gd name="T1" fmla="*/ 149 h 307"/>
                  <a:gd name="T2" fmla="*/ 7 w 248"/>
                  <a:gd name="T3" fmla="*/ 0 h 307"/>
                  <a:gd name="T4" fmla="*/ 45 w 248"/>
                  <a:gd name="T5" fmla="*/ 0 h 307"/>
                  <a:gd name="T6" fmla="*/ 123 w 248"/>
                  <a:gd name="T7" fmla="*/ 122 h 307"/>
                  <a:gd name="T8" fmla="*/ 200 w 248"/>
                  <a:gd name="T9" fmla="*/ 0 h 307"/>
                  <a:gd name="T10" fmla="*/ 238 w 248"/>
                  <a:gd name="T11" fmla="*/ 0 h 307"/>
                  <a:gd name="T12" fmla="*/ 141 w 248"/>
                  <a:gd name="T13" fmla="*/ 149 h 307"/>
                  <a:gd name="T14" fmla="*/ 248 w 248"/>
                  <a:gd name="T15" fmla="*/ 307 h 307"/>
                  <a:gd name="T16" fmla="*/ 208 w 248"/>
                  <a:gd name="T17" fmla="*/ 307 h 307"/>
                  <a:gd name="T18" fmla="*/ 123 w 248"/>
                  <a:gd name="T19" fmla="*/ 175 h 307"/>
                  <a:gd name="T20" fmla="*/ 38 w 248"/>
                  <a:gd name="T21" fmla="*/ 307 h 307"/>
                  <a:gd name="T22" fmla="*/ 0 w 248"/>
                  <a:gd name="T23" fmla="*/ 307 h 307"/>
                  <a:gd name="T24" fmla="*/ 104 w 248"/>
                  <a:gd name="T25" fmla="*/ 149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8" h="307">
                    <a:moveTo>
                      <a:pt x="104" y="149"/>
                    </a:moveTo>
                    <a:lnTo>
                      <a:pt x="7" y="0"/>
                    </a:lnTo>
                    <a:lnTo>
                      <a:pt x="45" y="0"/>
                    </a:lnTo>
                    <a:lnTo>
                      <a:pt x="123" y="122"/>
                    </a:lnTo>
                    <a:lnTo>
                      <a:pt x="200" y="0"/>
                    </a:lnTo>
                    <a:lnTo>
                      <a:pt x="238" y="0"/>
                    </a:lnTo>
                    <a:lnTo>
                      <a:pt x="141" y="149"/>
                    </a:lnTo>
                    <a:lnTo>
                      <a:pt x="248" y="307"/>
                    </a:lnTo>
                    <a:lnTo>
                      <a:pt x="208" y="307"/>
                    </a:lnTo>
                    <a:lnTo>
                      <a:pt x="123" y="175"/>
                    </a:lnTo>
                    <a:lnTo>
                      <a:pt x="38" y="307"/>
                    </a:lnTo>
                    <a:lnTo>
                      <a:pt x="0" y="307"/>
                    </a:lnTo>
                    <a:lnTo>
                      <a:pt x="104" y="1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7">
                <a:extLst>
                  <a:ext uri="{FF2B5EF4-FFF2-40B4-BE49-F238E27FC236}">
                    <a16:creationId xmlns:a16="http://schemas.microsoft.com/office/drawing/2014/main" id="{AADCEFF8-47A7-3E4F-BF15-DAEE181402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3313" y="417513"/>
                <a:ext cx="307975" cy="487363"/>
              </a:xfrm>
              <a:custGeom>
                <a:avLst/>
                <a:gdLst>
                  <a:gd name="T0" fmla="*/ 34 w 82"/>
                  <a:gd name="T1" fmla="*/ 0 h 128"/>
                  <a:gd name="T2" fmla="*/ 68 w 82"/>
                  <a:gd name="T3" fmla="*/ 8 h 128"/>
                  <a:gd name="T4" fmla="*/ 82 w 82"/>
                  <a:gd name="T5" fmla="*/ 39 h 128"/>
                  <a:gd name="T6" fmla="*/ 69 w 82"/>
                  <a:gd name="T7" fmla="*/ 69 h 128"/>
                  <a:gd name="T8" fmla="*/ 35 w 82"/>
                  <a:gd name="T9" fmla="*/ 78 h 128"/>
                  <a:gd name="T10" fmla="*/ 14 w 82"/>
                  <a:gd name="T11" fmla="*/ 78 h 128"/>
                  <a:gd name="T12" fmla="*/ 14 w 82"/>
                  <a:gd name="T13" fmla="*/ 128 h 128"/>
                  <a:gd name="T14" fmla="*/ 0 w 82"/>
                  <a:gd name="T15" fmla="*/ 128 h 128"/>
                  <a:gd name="T16" fmla="*/ 0 w 82"/>
                  <a:gd name="T17" fmla="*/ 0 h 128"/>
                  <a:gd name="T18" fmla="*/ 34 w 82"/>
                  <a:gd name="T19" fmla="*/ 0 h 128"/>
                  <a:gd name="T20" fmla="*/ 14 w 82"/>
                  <a:gd name="T21" fmla="*/ 65 h 128"/>
                  <a:gd name="T22" fmla="*/ 35 w 82"/>
                  <a:gd name="T23" fmla="*/ 65 h 128"/>
                  <a:gd name="T24" fmla="*/ 59 w 82"/>
                  <a:gd name="T25" fmla="*/ 60 h 128"/>
                  <a:gd name="T26" fmla="*/ 68 w 82"/>
                  <a:gd name="T27" fmla="*/ 39 h 128"/>
                  <a:gd name="T28" fmla="*/ 58 w 82"/>
                  <a:gd name="T29" fmla="*/ 18 h 128"/>
                  <a:gd name="T30" fmla="*/ 34 w 82"/>
                  <a:gd name="T31" fmla="*/ 13 h 128"/>
                  <a:gd name="T32" fmla="*/ 14 w 82"/>
                  <a:gd name="T33" fmla="*/ 13 h 128"/>
                  <a:gd name="T34" fmla="*/ 14 w 82"/>
                  <a:gd name="T35" fmla="*/ 65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2" h="128">
                    <a:moveTo>
                      <a:pt x="34" y="0"/>
                    </a:moveTo>
                    <a:cubicBezTo>
                      <a:pt x="52" y="0"/>
                      <a:pt x="60" y="2"/>
                      <a:pt x="68" y="8"/>
                    </a:cubicBezTo>
                    <a:cubicBezTo>
                      <a:pt x="77" y="15"/>
                      <a:pt x="82" y="27"/>
                      <a:pt x="82" y="39"/>
                    </a:cubicBezTo>
                    <a:cubicBezTo>
                      <a:pt x="82" y="51"/>
                      <a:pt x="77" y="63"/>
                      <a:pt x="69" y="69"/>
                    </a:cubicBezTo>
                    <a:cubicBezTo>
                      <a:pt x="60" y="76"/>
                      <a:pt x="52" y="78"/>
                      <a:pt x="35" y="78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14" y="128"/>
                      <a:pt x="14" y="128"/>
                      <a:pt x="14" y="128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4" y="0"/>
                    </a:lnTo>
                    <a:close/>
                    <a:moveTo>
                      <a:pt x="14" y="65"/>
                    </a:moveTo>
                    <a:cubicBezTo>
                      <a:pt x="35" y="65"/>
                      <a:pt x="35" y="65"/>
                      <a:pt x="35" y="65"/>
                    </a:cubicBezTo>
                    <a:cubicBezTo>
                      <a:pt x="46" y="65"/>
                      <a:pt x="52" y="64"/>
                      <a:pt x="59" y="60"/>
                    </a:cubicBezTo>
                    <a:cubicBezTo>
                      <a:pt x="64" y="56"/>
                      <a:pt x="68" y="48"/>
                      <a:pt x="68" y="39"/>
                    </a:cubicBezTo>
                    <a:cubicBezTo>
                      <a:pt x="68" y="30"/>
                      <a:pt x="64" y="22"/>
                      <a:pt x="58" y="18"/>
                    </a:cubicBezTo>
                    <a:cubicBezTo>
                      <a:pt x="52" y="14"/>
                      <a:pt x="45" y="13"/>
                      <a:pt x="34" y="13"/>
                    </a:cubicBezTo>
                    <a:cubicBezTo>
                      <a:pt x="14" y="13"/>
                      <a:pt x="14" y="13"/>
                      <a:pt x="14" y="13"/>
                    </a:cubicBezTo>
                    <a:lnTo>
                      <a:pt x="14" y="6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58">
                <a:extLst>
                  <a:ext uri="{FF2B5EF4-FFF2-40B4-BE49-F238E27FC236}">
                    <a16:creationId xmlns:a16="http://schemas.microsoft.com/office/drawing/2014/main" id="{E7C64CE7-16C9-CE46-9425-8316F835A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850" y="417513"/>
                <a:ext cx="236538" cy="487363"/>
              </a:xfrm>
              <a:custGeom>
                <a:avLst/>
                <a:gdLst>
                  <a:gd name="T0" fmla="*/ 0 w 149"/>
                  <a:gd name="T1" fmla="*/ 0 h 307"/>
                  <a:gd name="T2" fmla="*/ 33 w 149"/>
                  <a:gd name="T3" fmla="*/ 0 h 307"/>
                  <a:gd name="T4" fmla="*/ 33 w 149"/>
                  <a:gd name="T5" fmla="*/ 276 h 307"/>
                  <a:gd name="T6" fmla="*/ 149 w 149"/>
                  <a:gd name="T7" fmla="*/ 276 h 307"/>
                  <a:gd name="T8" fmla="*/ 149 w 149"/>
                  <a:gd name="T9" fmla="*/ 307 h 307"/>
                  <a:gd name="T10" fmla="*/ 0 w 149"/>
                  <a:gd name="T11" fmla="*/ 307 h 307"/>
                  <a:gd name="T12" fmla="*/ 0 w 149"/>
                  <a:gd name="T13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9" h="307">
                    <a:moveTo>
                      <a:pt x="0" y="0"/>
                    </a:moveTo>
                    <a:lnTo>
                      <a:pt x="33" y="0"/>
                    </a:lnTo>
                    <a:lnTo>
                      <a:pt x="33" y="276"/>
                    </a:lnTo>
                    <a:lnTo>
                      <a:pt x="149" y="276"/>
                    </a:lnTo>
                    <a:lnTo>
                      <a:pt x="149" y="307"/>
                    </a:lnTo>
                    <a:lnTo>
                      <a:pt x="0" y="30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59">
                <a:extLst>
                  <a:ext uri="{FF2B5EF4-FFF2-40B4-BE49-F238E27FC236}">
                    <a16:creationId xmlns:a16="http://schemas.microsoft.com/office/drawing/2014/main" id="{1DFF4515-39BB-8840-B374-C218927ADA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3150" y="417513"/>
                <a:ext cx="327025" cy="487363"/>
              </a:xfrm>
              <a:custGeom>
                <a:avLst/>
                <a:gdLst>
                  <a:gd name="T0" fmla="*/ 0 w 87"/>
                  <a:gd name="T1" fmla="*/ 0 h 128"/>
                  <a:gd name="T2" fmla="*/ 34 w 87"/>
                  <a:gd name="T3" fmla="*/ 0 h 128"/>
                  <a:gd name="T4" fmla="*/ 70 w 87"/>
                  <a:gd name="T5" fmla="*/ 7 h 128"/>
                  <a:gd name="T6" fmla="*/ 87 w 87"/>
                  <a:gd name="T7" fmla="*/ 41 h 128"/>
                  <a:gd name="T8" fmla="*/ 79 w 87"/>
                  <a:gd name="T9" fmla="*/ 66 h 128"/>
                  <a:gd name="T10" fmla="*/ 51 w 87"/>
                  <a:gd name="T11" fmla="*/ 80 h 128"/>
                  <a:gd name="T12" fmla="*/ 83 w 87"/>
                  <a:gd name="T13" fmla="*/ 128 h 128"/>
                  <a:gd name="T14" fmla="*/ 67 w 87"/>
                  <a:gd name="T15" fmla="*/ 128 h 128"/>
                  <a:gd name="T16" fmla="*/ 31 w 87"/>
                  <a:gd name="T17" fmla="*/ 72 h 128"/>
                  <a:gd name="T18" fmla="*/ 35 w 87"/>
                  <a:gd name="T19" fmla="*/ 72 h 128"/>
                  <a:gd name="T20" fmla="*/ 63 w 87"/>
                  <a:gd name="T21" fmla="*/ 66 h 128"/>
                  <a:gd name="T22" fmla="*/ 73 w 87"/>
                  <a:gd name="T23" fmla="*/ 42 h 128"/>
                  <a:gd name="T24" fmla="*/ 61 w 87"/>
                  <a:gd name="T25" fmla="*/ 17 h 128"/>
                  <a:gd name="T26" fmla="*/ 35 w 87"/>
                  <a:gd name="T27" fmla="*/ 13 h 128"/>
                  <a:gd name="T28" fmla="*/ 15 w 87"/>
                  <a:gd name="T29" fmla="*/ 13 h 128"/>
                  <a:gd name="T30" fmla="*/ 15 w 87"/>
                  <a:gd name="T31" fmla="*/ 128 h 128"/>
                  <a:gd name="T32" fmla="*/ 0 w 87"/>
                  <a:gd name="T33" fmla="*/ 128 h 128"/>
                  <a:gd name="T34" fmla="*/ 0 w 87"/>
                  <a:gd name="T3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128">
                    <a:moveTo>
                      <a:pt x="0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54" y="0"/>
                      <a:pt x="63" y="2"/>
                      <a:pt x="70" y="7"/>
                    </a:cubicBezTo>
                    <a:cubicBezTo>
                      <a:pt x="80" y="13"/>
                      <a:pt x="87" y="27"/>
                      <a:pt x="87" y="41"/>
                    </a:cubicBezTo>
                    <a:cubicBezTo>
                      <a:pt x="87" y="50"/>
                      <a:pt x="85" y="59"/>
                      <a:pt x="79" y="66"/>
                    </a:cubicBezTo>
                    <a:cubicBezTo>
                      <a:pt x="72" y="77"/>
                      <a:pt x="63" y="79"/>
                      <a:pt x="51" y="80"/>
                    </a:cubicBezTo>
                    <a:cubicBezTo>
                      <a:pt x="83" y="128"/>
                      <a:pt x="83" y="128"/>
                      <a:pt x="83" y="128"/>
                    </a:cubicBezTo>
                    <a:cubicBezTo>
                      <a:pt x="67" y="128"/>
                      <a:pt x="67" y="128"/>
                      <a:pt x="67" y="128"/>
                    </a:cubicBezTo>
                    <a:cubicBezTo>
                      <a:pt x="31" y="72"/>
                      <a:pt x="31" y="72"/>
                      <a:pt x="31" y="72"/>
                    </a:cubicBezTo>
                    <a:cubicBezTo>
                      <a:pt x="35" y="72"/>
                      <a:pt x="35" y="72"/>
                      <a:pt x="35" y="72"/>
                    </a:cubicBezTo>
                    <a:cubicBezTo>
                      <a:pt x="44" y="72"/>
                      <a:pt x="57" y="72"/>
                      <a:pt x="63" y="66"/>
                    </a:cubicBezTo>
                    <a:cubicBezTo>
                      <a:pt x="70" y="59"/>
                      <a:pt x="73" y="51"/>
                      <a:pt x="73" y="42"/>
                    </a:cubicBezTo>
                    <a:cubicBezTo>
                      <a:pt x="73" y="33"/>
                      <a:pt x="69" y="23"/>
                      <a:pt x="61" y="17"/>
                    </a:cubicBezTo>
                    <a:cubicBezTo>
                      <a:pt x="54" y="13"/>
                      <a:pt x="46" y="13"/>
                      <a:pt x="3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5" y="128"/>
                      <a:pt x="15" y="128"/>
                      <a:pt x="15" y="128"/>
                    </a:cubicBezTo>
                    <a:cubicBezTo>
                      <a:pt x="0" y="128"/>
                      <a:pt x="0" y="128"/>
                      <a:pt x="0" y="12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">
                <a:extLst>
                  <a:ext uri="{FF2B5EF4-FFF2-40B4-BE49-F238E27FC236}">
                    <a16:creationId xmlns:a16="http://schemas.microsoft.com/office/drawing/2014/main" id="{2234A9B2-5A55-DD4B-B9C0-42744AB2E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2563" y="417513"/>
                <a:ext cx="265113" cy="487363"/>
              </a:xfrm>
              <a:custGeom>
                <a:avLst/>
                <a:gdLst>
                  <a:gd name="T0" fmla="*/ 0 w 167"/>
                  <a:gd name="T1" fmla="*/ 0 h 307"/>
                  <a:gd name="T2" fmla="*/ 167 w 167"/>
                  <a:gd name="T3" fmla="*/ 0 h 307"/>
                  <a:gd name="T4" fmla="*/ 167 w 167"/>
                  <a:gd name="T5" fmla="*/ 31 h 307"/>
                  <a:gd name="T6" fmla="*/ 35 w 167"/>
                  <a:gd name="T7" fmla="*/ 31 h 307"/>
                  <a:gd name="T8" fmla="*/ 35 w 167"/>
                  <a:gd name="T9" fmla="*/ 137 h 307"/>
                  <a:gd name="T10" fmla="*/ 167 w 167"/>
                  <a:gd name="T11" fmla="*/ 137 h 307"/>
                  <a:gd name="T12" fmla="*/ 167 w 167"/>
                  <a:gd name="T13" fmla="*/ 168 h 307"/>
                  <a:gd name="T14" fmla="*/ 35 w 167"/>
                  <a:gd name="T15" fmla="*/ 168 h 307"/>
                  <a:gd name="T16" fmla="*/ 35 w 167"/>
                  <a:gd name="T17" fmla="*/ 276 h 307"/>
                  <a:gd name="T18" fmla="*/ 167 w 167"/>
                  <a:gd name="T19" fmla="*/ 276 h 307"/>
                  <a:gd name="T20" fmla="*/ 167 w 167"/>
                  <a:gd name="T21" fmla="*/ 307 h 307"/>
                  <a:gd name="T22" fmla="*/ 0 w 167"/>
                  <a:gd name="T23" fmla="*/ 307 h 307"/>
                  <a:gd name="T24" fmla="*/ 0 w 167"/>
                  <a:gd name="T25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307">
                    <a:moveTo>
                      <a:pt x="0" y="0"/>
                    </a:moveTo>
                    <a:lnTo>
                      <a:pt x="167" y="0"/>
                    </a:lnTo>
                    <a:lnTo>
                      <a:pt x="167" y="31"/>
                    </a:lnTo>
                    <a:lnTo>
                      <a:pt x="35" y="31"/>
                    </a:lnTo>
                    <a:lnTo>
                      <a:pt x="35" y="137"/>
                    </a:lnTo>
                    <a:lnTo>
                      <a:pt x="167" y="137"/>
                    </a:lnTo>
                    <a:lnTo>
                      <a:pt x="167" y="168"/>
                    </a:lnTo>
                    <a:lnTo>
                      <a:pt x="35" y="168"/>
                    </a:lnTo>
                    <a:lnTo>
                      <a:pt x="35" y="276"/>
                    </a:lnTo>
                    <a:lnTo>
                      <a:pt x="167" y="276"/>
                    </a:lnTo>
                    <a:lnTo>
                      <a:pt x="167" y="307"/>
                    </a:lnTo>
                    <a:lnTo>
                      <a:pt x="0" y="30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1">
                <a:extLst>
                  <a:ext uri="{FF2B5EF4-FFF2-40B4-BE49-F238E27FC236}">
                    <a16:creationId xmlns:a16="http://schemas.microsoft.com/office/drawing/2014/main" id="{CE62E40D-62A1-024F-A37F-18B33C4F8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788" y="371475"/>
                <a:ext cx="561975" cy="571500"/>
              </a:xfrm>
              <a:custGeom>
                <a:avLst/>
                <a:gdLst>
                  <a:gd name="T0" fmla="*/ 75 w 150"/>
                  <a:gd name="T1" fmla="*/ 0 h 150"/>
                  <a:gd name="T2" fmla="*/ 71 w 150"/>
                  <a:gd name="T3" fmla="*/ 1 h 150"/>
                  <a:gd name="T4" fmla="*/ 134 w 150"/>
                  <a:gd name="T5" fmla="*/ 67 h 150"/>
                  <a:gd name="T6" fmla="*/ 68 w 150"/>
                  <a:gd name="T7" fmla="*/ 133 h 150"/>
                  <a:gd name="T8" fmla="*/ 1 w 150"/>
                  <a:gd name="T9" fmla="*/ 67 h 150"/>
                  <a:gd name="T10" fmla="*/ 1 w 150"/>
                  <a:gd name="T11" fmla="*/ 63 h 150"/>
                  <a:gd name="T12" fmla="*/ 0 w 150"/>
                  <a:gd name="T13" fmla="*/ 75 h 150"/>
                  <a:gd name="T14" fmla="*/ 75 w 150"/>
                  <a:gd name="T15" fmla="*/ 150 h 150"/>
                  <a:gd name="T16" fmla="*/ 150 w 150"/>
                  <a:gd name="T17" fmla="*/ 75 h 150"/>
                  <a:gd name="T18" fmla="*/ 75 w 150"/>
                  <a:gd name="T1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0" h="150">
                    <a:moveTo>
                      <a:pt x="75" y="0"/>
                    </a:moveTo>
                    <a:cubicBezTo>
                      <a:pt x="74" y="0"/>
                      <a:pt x="72" y="0"/>
                      <a:pt x="71" y="1"/>
                    </a:cubicBezTo>
                    <a:cubicBezTo>
                      <a:pt x="106" y="2"/>
                      <a:pt x="134" y="31"/>
                      <a:pt x="134" y="67"/>
                    </a:cubicBezTo>
                    <a:cubicBezTo>
                      <a:pt x="134" y="103"/>
                      <a:pt x="104" y="133"/>
                      <a:pt x="68" y="133"/>
                    </a:cubicBezTo>
                    <a:cubicBezTo>
                      <a:pt x="31" y="133"/>
                      <a:pt x="1" y="103"/>
                      <a:pt x="1" y="67"/>
                    </a:cubicBezTo>
                    <a:cubicBezTo>
                      <a:pt x="1" y="66"/>
                      <a:pt x="1" y="64"/>
                      <a:pt x="1" y="63"/>
                    </a:cubicBezTo>
                    <a:cubicBezTo>
                      <a:pt x="1" y="67"/>
                      <a:pt x="0" y="71"/>
                      <a:pt x="0" y="75"/>
                    </a:cubicBezTo>
                    <a:cubicBezTo>
                      <a:pt x="0" y="116"/>
                      <a:pt x="34" y="150"/>
                      <a:pt x="75" y="150"/>
                    </a:cubicBezTo>
                    <a:cubicBezTo>
                      <a:pt x="116" y="150"/>
                      <a:pt x="150" y="116"/>
                      <a:pt x="150" y="75"/>
                    </a:cubicBezTo>
                    <a:cubicBezTo>
                      <a:pt x="150" y="34"/>
                      <a:pt x="116" y="0"/>
                      <a:pt x="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4B01B74-C5AF-9349-8F2B-98EB2597B244}"/>
                </a:ext>
              </a:extLst>
            </p:cNvPr>
            <p:cNvGrpSpPr/>
            <p:nvPr userDrawn="1"/>
          </p:nvGrpSpPr>
          <p:grpSpPr>
            <a:xfrm>
              <a:off x="1638301" y="3148076"/>
              <a:ext cx="3829751" cy="451649"/>
              <a:chOff x="3151188" y="2668588"/>
              <a:chExt cx="4267200" cy="503238"/>
            </a:xfrm>
            <a:solidFill>
              <a:schemeClr val="bg1"/>
            </a:solidFill>
          </p:grpSpPr>
          <p:sp>
            <p:nvSpPr>
              <p:cNvPr id="25" name="Freeform 107">
                <a:extLst>
                  <a:ext uri="{FF2B5EF4-FFF2-40B4-BE49-F238E27FC236}">
                    <a16:creationId xmlns:a16="http://schemas.microsoft.com/office/drawing/2014/main" id="{76269D8F-4099-1643-9C8A-FBF179833A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188" y="2676526"/>
                <a:ext cx="504825" cy="487363"/>
              </a:xfrm>
              <a:custGeom>
                <a:avLst/>
                <a:gdLst>
                  <a:gd name="T0" fmla="*/ 0 w 318"/>
                  <a:gd name="T1" fmla="*/ 307 h 307"/>
                  <a:gd name="T2" fmla="*/ 0 w 318"/>
                  <a:gd name="T3" fmla="*/ 0 h 307"/>
                  <a:gd name="T4" fmla="*/ 47 w 318"/>
                  <a:gd name="T5" fmla="*/ 0 h 307"/>
                  <a:gd name="T6" fmla="*/ 158 w 318"/>
                  <a:gd name="T7" fmla="*/ 259 h 307"/>
                  <a:gd name="T8" fmla="*/ 268 w 318"/>
                  <a:gd name="T9" fmla="*/ 0 h 307"/>
                  <a:gd name="T10" fmla="*/ 318 w 318"/>
                  <a:gd name="T11" fmla="*/ 0 h 307"/>
                  <a:gd name="T12" fmla="*/ 318 w 318"/>
                  <a:gd name="T13" fmla="*/ 307 h 307"/>
                  <a:gd name="T14" fmla="*/ 285 w 318"/>
                  <a:gd name="T15" fmla="*/ 307 h 307"/>
                  <a:gd name="T16" fmla="*/ 285 w 318"/>
                  <a:gd name="T17" fmla="*/ 33 h 307"/>
                  <a:gd name="T18" fmla="*/ 169 w 318"/>
                  <a:gd name="T19" fmla="*/ 307 h 307"/>
                  <a:gd name="T20" fmla="*/ 148 w 318"/>
                  <a:gd name="T21" fmla="*/ 307 h 307"/>
                  <a:gd name="T22" fmla="*/ 30 w 318"/>
                  <a:gd name="T23" fmla="*/ 33 h 307"/>
                  <a:gd name="T24" fmla="*/ 30 w 318"/>
                  <a:gd name="T25" fmla="*/ 307 h 307"/>
                  <a:gd name="T26" fmla="*/ 0 w 318"/>
                  <a:gd name="T27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8" h="307">
                    <a:moveTo>
                      <a:pt x="0" y="307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158" y="259"/>
                    </a:lnTo>
                    <a:lnTo>
                      <a:pt x="268" y="0"/>
                    </a:lnTo>
                    <a:lnTo>
                      <a:pt x="318" y="0"/>
                    </a:lnTo>
                    <a:lnTo>
                      <a:pt x="318" y="307"/>
                    </a:lnTo>
                    <a:lnTo>
                      <a:pt x="285" y="307"/>
                    </a:lnTo>
                    <a:lnTo>
                      <a:pt x="285" y="33"/>
                    </a:lnTo>
                    <a:lnTo>
                      <a:pt x="169" y="307"/>
                    </a:lnTo>
                    <a:lnTo>
                      <a:pt x="148" y="307"/>
                    </a:lnTo>
                    <a:lnTo>
                      <a:pt x="30" y="33"/>
                    </a:lnTo>
                    <a:lnTo>
                      <a:pt x="30" y="307"/>
                    </a:lnTo>
                    <a:lnTo>
                      <a:pt x="0" y="3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08">
                <a:extLst>
                  <a:ext uri="{FF2B5EF4-FFF2-40B4-BE49-F238E27FC236}">
                    <a16:creationId xmlns:a16="http://schemas.microsoft.com/office/drawing/2014/main" id="{210F2340-54CC-4C40-9020-CF737986A1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27450" y="2668588"/>
                <a:ext cx="496888" cy="503238"/>
              </a:xfrm>
              <a:custGeom>
                <a:avLst/>
                <a:gdLst>
                  <a:gd name="T0" fmla="*/ 0 w 133"/>
                  <a:gd name="T1" fmla="*/ 67 h 132"/>
                  <a:gd name="T2" fmla="*/ 67 w 133"/>
                  <a:gd name="T3" fmla="*/ 0 h 132"/>
                  <a:gd name="T4" fmla="*/ 133 w 133"/>
                  <a:gd name="T5" fmla="*/ 66 h 132"/>
                  <a:gd name="T6" fmla="*/ 67 w 133"/>
                  <a:gd name="T7" fmla="*/ 132 h 132"/>
                  <a:gd name="T8" fmla="*/ 0 w 133"/>
                  <a:gd name="T9" fmla="*/ 67 h 132"/>
                  <a:gd name="T10" fmla="*/ 14 w 133"/>
                  <a:gd name="T11" fmla="*/ 66 h 132"/>
                  <a:gd name="T12" fmla="*/ 67 w 133"/>
                  <a:gd name="T13" fmla="*/ 120 h 132"/>
                  <a:gd name="T14" fmla="*/ 119 w 133"/>
                  <a:gd name="T15" fmla="*/ 66 h 132"/>
                  <a:gd name="T16" fmla="*/ 67 w 133"/>
                  <a:gd name="T17" fmla="*/ 13 h 132"/>
                  <a:gd name="T18" fmla="*/ 14 w 133"/>
                  <a:gd name="T19" fmla="*/ 6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132">
                    <a:moveTo>
                      <a:pt x="0" y="67"/>
                    </a:moveTo>
                    <a:cubicBezTo>
                      <a:pt x="0" y="27"/>
                      <a:pt x="31" y="0"/>
                      <a:pt x="67" y="0"/>
                    </a:cubicBezTo>
                    <a:cubicBezTo>
                      <a:pt x="104" y="0"/>
                      <a:pt x="133" y="29"/>
                      <a:pt x="133" y="66"/>
                    </a:cubicBezTo>
                    <a:cubicBezTo>
                      <a:pt x="133" y="104"/>
                      <a:pt x="104" y="132"/>
                      <a:pt x="67" y="132"/>
                    </a:cubicBezTo>
                    <a:cubicBezTo>
                      <a:pt x="29" y="132"/>
                      <a:pt x="0" y="103"/>
                      <a:pt x="0" y="67"/>
                    </a:cubicBezTo>
                    <a:close/>
                    <a:moveTo>
                      <a:pt x="14" y="66"/>
                    </a:moveTo>
                    <a:cubicBezTo>
                      <a:pt x="14" y="96"/>
                      <a:pt x="37" y="120"/>
                      <a:pt x="67" y="120"/>
                    </a:cubicBezTo>
                    <a:cubicBezTo>
                      <a:pt x="97" y="120"/>
                      <a:pt x="119" y="95"/>
                      <a:pt x="119" y="66"/>
                    </a:cubicBezTo>
                    <a:cubicBezTo>
                      <a:pt x="119" y="37"/>
                      <a:pt x="97" y="13"/>
                      <a:pt x="67" y="13"/>
                    </a:cubicBezTo>
                    <a:cubicBezTo>
                      <a:pt x="37" y="13"/>
                      <a:pt x="14" y="36"/>
                      <a:pt x="14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09">
                <a:extLst>
                  <a:ext uri="{FF2B5EF4-FFF2-40B4-BE49-F238E27FC236}">
                    <a16:creationId xmlns:a16="http://schemas.microsoft.com/office/drawing/2014/main" id="{B9615047-AB39-AF44-9F9D-22301010E19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76725" y="2668588"/>
                <a:ext cx="498475" cy="503238"/>
              </a:xfrm>
              <a:custGeom>
                <a:avLst/>
                <a:gdLst>
                  <a:gd name="T0" fmla="*/ 0 w 133"/>
                  <a:gd name="T1" fmla="*/ 67 h 132"/>
                  <a:gd name="T2" fmla="*/ 67 w 133"/>
                  <a:gd name="T3" fmla="*/ 0 h 132"/>
                  <a:gd name="T4" fmla="*/ 133 w 133"/>
                  <a:gd name="T5" fmla="*/ 66 h 132"/>
                  <a:gd name="T6" fmla="*/ 67 w 133"/>
                  <a:gd name="T7" fmla="*/ 132 h 132"/>
                  <a:gd name="T8" fmla="*/ 0 w 133"/>
                  <a:gd name="T9" fmla="*/ 67 h 132"/>
                  <a:gd name="T10" fmla="*/ 14 w 133"/>
                  <a:gd name="T11" fmla="*/ 66 h 132"/>
                  <a:gd name="T12" fmla="*/ 67 w 133"/>
                  <a:gd name="T13" fmla="*/ 120 h 132"/>
                  <a:gd name="T14" fmla="*/ 119 w 133"/>
                  <a:gd name="T15" fmla="*/ 66 h 132"/>
                  <a:gd name="T16" fmla="*/ 67 w 133"/>
                  <a:gd name="T17" fmla="*/ 13 h 132"/>
                  <a:gd name="T18" fmla="*/ 14 w 133"/>
                  <a:gd name="T19" fmla="*/ 6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132">
                    <a:moveTo>
                      <a:pt x="0" y="67"/>
                    </a:moveTo>
                    <a:cubicBezTo>
                      <a:pt x="0" y="27"/>
                      <a:pt x="30" y="0"/>
                      <a:pt x="67" y="0"/>
                    </a:cubicBezTo>
                    <a:cubicBezTo>
                      <a:pt x="104" y="0"/>
                      <a:pt x="133" y="29"/>
                      <a:pt x="133" y="66"/>
                    </a:cubicBezTo>
                    <a:cubicBezTo>
                      <a:pt x="133" y="104"/>
                      <a:pt x="104" y="132"/>
                      <a:pt x="67" y="132"/>
                    </a:cubicBezTo>
                    <a:cubicBezTo>
                      <a:pt x="29" y="132"/>
                      <a:pt x="0" y="103"/>
                      <a:pt x="0" y="67"/>
                    </a:cubicBezTo>
                    <a:close/>
                    <a:moveTo>
                      <a:pt x="14" y="66"/>
                    </a:moveTo>
                    <a:cubicBezTo>
                      <a:pt x="14" y="96"/>
                      <a:pt x="37" y="120"/>
                      <a:pt x="67" y="120"/>
                    </a:cubicBezTo>
                    <a:cubicBezTo>
                      <a:pt x="97" y="120"/>
                      <a:pt x="119" y="95"/>
                      <a:pt x="119" y="66"/>
                    </a:cubicBezTo>
                    <a:cubicBezTo>
                      <a:pt x="119" y="37"/>
                      <a:pt x="97" y="13"/>
                      <a:pt x="67" y="13"/>
                    </a:cubicBezTo>
                    <a:cubicBezTo>
                      <a:pt x="37" y="13"/>
                      <a:pt x="14" y="36"/>
                      <a:pt x="14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110">
                <a:extLst>
                  <a:ext uri="{FF2B5EF4-FFF2-40B4-BE49-F238E27FC236}">
                    <a16:creationId xmlns:a16="http://schemas.microsoft.com/office/drawing/2014/main" id="{E5294D4A-B514-7146-BB43-8299E3169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9813" y="2676526"/>
                <a:ext cx="385763" cy="487363"/>
              </a:xfrm>
              <a:custGeom>
                <a:avLst/>
                <a:gdLst>
                  <a:gd name="T0" fmla="*/ 210 w 243"/>
                  <a:gd name="T1" fmla="*/ 257 h 307"/>
                  <a:gd name="T2" fmla="*/ 210 w 243"/>
                  <a:gd name="T3" fmla="*/ 0 h 307"/>
                  <a:gd name="T4" fmla="*/ 243 w 243"/>
                  <a:gd name="T5" fmla="*/ 0 h 307"/>
                  <a:gd name="T6" fmla="*/ 243 w 243"/>
                  <a:gd name="T7" fmla="*/ 307 h 307"/>
                  <a:gd name="T8" fmla="*/ 210 w 243"/>
                  <a:gd name="T9" fmla="*/ 307 h 307"/>
                  <a:gd name="T10" fmla="*/ 31 w 243"/>
                  <a:gd name="T11" fmla="*/ 48 h 307"/>
                  <a:gd name="T12" fmla="*/ 33 w 243"/>
                  <a:gd name="T13" fmla="*/ 307 h 307"/>
                  <a:gd name="T14" fmla="*/ 0 w 243"/>
                  <a:gd name="T15" fmla="*/ 307 h 307"/>
                  <a:gd name="T16" fmla="*/ 0 w 243"/>
                  <a:gd name="T17" fmla="*/ 0 h 307"/>
                  <a:gd name="T18" fmla="*/ 33 w 243"/>
                  <a:gd name="T19" fmla="*/ 0 h 307"/>
                  <a:gd name="T20" fmla="*/ 210 w 243"/>
                  <a:gd name="T21" fmla="*/ 25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3" h="307">
                    <a:moveTo>
                      <a:pt x="210" y="257"/>
                    </a:moveTo>
                    <a:lnTo>
                      <a:pt x="210" y="0"/>
                    </a:lnTo>
                    <a:lnTo>
                      <a:pt x="243" y="0"/>
                    </a:lnTo>
                    <a:lnTo>
                      <a:pt x="243" y="307"/>
                    </a:lnTo>
                    <a:lnTo>
                      <a:pt x="210" y="307"/>
                    </a:lnTo>
                    <a:lnTo>
                      <a:pt x="31" y="48"/>
                    </a:lnTo>
                    <a:lnTo>
                      <a:pt x="33" y="307"/>
                    </a:lnTo>
                    <a:lnTo>
                      <a:pt x="0" y="307"/>
                    </a:lnTo>
                    <a:lnTo>
                      <a:pt x="0" y="0"/>
                    </a:lnTo>
                    <a:lnTo>
                      <a:pt x="33" y="0"/>
                    </a:lnTo>
                    <a:lnTo>
                      <a:pt x="210" y="2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111">
                <a:extLst>
                  <a:ext uri="{FF2B5EF4-FFF2-40B4-BE49-F238E27FC236}">
                    <a16:creationId xmlns:a16="http://schemas.microsoft.com/office/drawing/2014/main" id="{F86FC901-B42D-084A-B428-0C43996371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27763" y="2676526"/>
                <a:ext cx="457200" cy="487363"/>
              </a:xfrm>
              <a:custGeom>
                <a:avLst/>
                <a:gdLst>
                  <a:gd name="T0" fmla="*/ 52 w 288"/>
                  <a:gd name="T1" fmla="*/ 307 h 307"/>
                  <a:gd name="T2" fmla="*/ 0 w 288"/>
                  <a:gd name="T3" fmla="*/ 307 h 307"/>
                  <a:gd name="T4" fmla="*/ 123 w 288"/>
                  <a:gd name="T5" fmla="*/ 0 h 307"/>
                  <a:gd name="T6" fmla="*/ 165 w 288"/>
                  <a:gd name="T7" fmla="*/ 0 h 307"/>
                  <a:gd name="T8" fmla="*/ 288 w 288"/>
                  <a:gd name="T9" fmla="*/ 307 h 307"/>
                  <a:gd name="T10" fmla="*/ 236 w 288"/>
                  <a:gd name="T11" fmla="*/ 307 h 307"/>
                  <a:gd name="T12" fmla="*/ 208 w 288"/>
                  <a:gd name="T13" fmla="*/ 235 h 307"/>
                  <a:gd name="T14" fmla="*/ 78 w 288"/>
                  <a:gd name="T15" fmla="*/ 235 h 307"/>
                  <a:gd name="T16" fmla="*/ 52 w 288"/>
                  <a:gd name="T17" fmla="*/ 307 h 307"/>
                  <a:gd name="T18" fmla="*/ 142 w 288"/>
                  <a:gd name="T19" fmla="*/ 57 h 307"/>
                  <a:gd name="T20" fmla="*/ 92 w 288"/>
                  <a:gd name="T21" fmla="*/ 194 h 307"/>
                  <a:gd name="T22" fmla="*/ 193 w 288"/>
                  <a:gd name="T23" fmla="*/ 194 h 307"/>
                  <a:gd name="T24" fmla="*/ 142 w 288"/>
                  <a:gd name="T25" fmla="*/ 5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8" h="307">
                    <a:moveTo>
                      <a:pt x="52" y="307"/>
                    </a:moveTo>
                    <a:lnTo>
                      <a:pt x="0" y="307"/>
                    </a:lnTo>
                    <a:lnTo>
                      <a:pt x="123" y="0"/>
                    </a:lnTo>
                    <a:lnTo>
                      <a:pt x="165" y="0"/>
                    </a:lnTo>
                    <a:lnTo>
                      <a:pt x="288" y="307"/>
                    </a:lnTo>
                    <a:lnTo>
                      <a:pt x="236" y="307"/>
                    </a:lnTo>
                    <a:lnTo>
                      <a:pt x="208" y="235"/>
                    </a:lnTo>
                    <a:lnTo>
                      <a:pt x="78" y="235"/>
                    </a:lnTo>
                    <a:lnTo>
                      <a:pt x="52" y="307"/>
                    </a:lnTo>
                    <a:close/>
                    <a:moveTo>
                      <a:pt x="142" y="57"/>
                    </a:moveTo>
                    <a:lnTo>
                      <a:pt x="92" y="194"/>
                    </a:lnTo>
                    <a:lnTo>
                      <a:pt x="193" y="194"/>
                    </a:lnTo>
                    <a:lnTo>
                      <a:pt x="142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12">
                <a:extLst>
                  <a:ext uri="{FF2B5EF4-FFF2-40B4-BE49-F238E27FC236}">
                    <a16:creationId xmlns:a16="http://schemas.microsoft.com/office/drawing/2014/main" id="{24FFA971-6531-0D4B-8E8B-4B28A435A9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2588" y="2676526"/>
                <a:ext cx="338138" cy="487363"/>
              </a:xfrm>
              <a:custGeom>
                <a:avLst/>
                <a:gdLst>
                  <a:gd name="T0" fmla="*/ 0 w 90"/>
                  <a:gd name="T1" fmla="*/ 0 h 128"/>
                  <a:gd name="T2" fmla="*/ 36 w 90"/>
                  <a:gd name="T3" fmla="*/ 0 h 128"/>
                  <a:gd name="T4" fmla="*/ 73 w 90"/>
                  <a:gd name="T5" fmla="*/ 8 h 128"/>
                  <a:gd name="T6" fmla="*/ 90 w 90"/>
                  <a:gd name="T7" fmla="*/ 42 h 128"/>
                  <a:gd name="T8" fmla="*/ 83 w 90"/>
                  <a:gd name="T9" fmla="*/ 66 h 128"/>
                  <a:gd name="T10" fmla="*/ 58 w 90"/>
                  <a:gd name="T11" fmla="*/ 80 h 128"/>
                  <a:gd name="T12" fmla="*/ 88 w 90"/>
                  <a:gd name="T13" fmla="*/ 128 h 128"/>
                  <a:gd name="T14" fmla="*/ 67 w 90"/>
                  <a:gd name="T15" fmla="*/ 128 h 128"/>
                  <a:gd name="T16" fmla="*/ 32 w 90"/>
                  <a:gd name="T17" fmla="*/ 70 h 128"/>
                  <a:gd name="T18" fmla="*/ 36 w 90"/>
                  <a:gd name="T19" fmla="*/ 70 h 128"/>
                  <a:gd name="T20" fmla="*/ 62 w 90"/>
                  <a:gd name="T21" fmla="*/ 65 h 128"/>
                  <a:gd name="T22" fmla="*/ 70 w 90"/>
                  <a:gd name="T23" fmla="*/ 44 h 128"/>
                  <a:gd name="T24" fmla="*/ 59 w 90"/>
                  <a:gd name="T25" fmla="*/ 22 h 128"/>
                  <a:gd name="T26" fmla="*/ 38 w 90"/>
                  <a:gd name="T27" fmla="*/ 18 h 128"/>
                  <a:gd name="T28" fmla="*/ 20 w 90"/>
                  <a:gd name="T29" fmla="*/ 18 h 128"/>
                  <a:gd name="T30" fmla="*/ 20 w 90"/>
                  <a:gd name="T31" fmla="*/ 128 h 128"/>
                  <a:gd name="T32" fmla="*/ 0 w 90"/>
                  <a:gd name="T33" fmla="*/ 128 h 128"/>
                  <a:gd name="T34" fmla="*/ 0 w 90"/>
                  <a:gd name="T3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0" h="128">
                    <a:moveTo>
                      <a:pt x="0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56" y="0"/>
                      <a:pt x="66" y="3"/>
                      <a:pt x="73" y="8"/>
                    </a:cubicBezTo>
                    <a:cubicBezTo>
                      <a:pt x="84" y="14"/>
                      <a:pt x="90" y="28"/>
                      <a:pt x="90" y="42"/>
                    </a:cubicBezTo>
                    <a:cubicBezTo>
                      <a:pt x="90" y="51"/>
                      <a:pt x="88" y="60"/>
                      <a:pt x="83" y="66"/>
                    </a:cubicBezTo>
                    <a:cubicBezTo>
                      <a:pt x="76" y="76"/>
                      <a:pt x="68" y="79"/>
                      <a:pt x="58" y="80"/>
                    </a:cubicBezTo>
                    <a:cubicBezTo>
                      <a:pt x="88" y="128"/>
                      <a:pt x="88" y="128"/>
                      <a:pt x="88" y="128"/>
                    </a:cubicBezTo>
                    <a:cubicBezTo>
                      <a:pt x="67" y="128"/>
                      <a:pt x="67" y="128"/>
                      <a:pt x="67" y="128"/>
                    </a:cubicBezTo>
                    <a:cubicBezTo>
                      <a:pt x="32" y="70"/>
                      <a:pt x="32" y="70"/>
                      <a:pt x="32" y="70"/>
                    </a:cubicBezTo>
                    <a:cubicBezTo>
                      <a:pt x="36" y="70"/>
                      <a:pt x="36" y="70"/>
                      <a:pt x="36" y="70"/>
                    </a:cubicBezTo>
                    <a:cubicBezTo>
                      <a:pt x="45" y="70"/>
                      <a:pt x="56" y="70"/>
                      <a:pt x="62" y="65"/>
                    </a:cubicBezTo>
                    <a:cubicBezTo>
                      <a:pt x="67" y="59"/>
                      <a:pt x="70" y="52"/>
                      <a:pt x="70" y="44"/>
                    </a:cubicBezTo>
                    <a:cubicBezTo>
                      <a:pt x="70" y="35"/>
                      <a:pt x="66" y="27"/>
                      <a:pt x="59" y="22"/>
                    </a:cubicBezTo>
                    <a:cubicBezTo>
                      <a:pt x="54" y="19"/>
                      <a:pt x="47" y="18"/>
                      <a:pt x="38" y="18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20" y="128"/>
                      <a:pt x="20" y="128"/>
                      <a:pt x="20" y="128"/>
                    </a:cubicBezTo>
                    <a:cubicBezTo>
                      <a:pt x="0" y="128"/>
                      <a:pt x="0" y="128"/>
                      <a:pt x="0" y="12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13">
                <a:extLst>
                  <a:ext uri="{FF2B5EF4-FFF2-40B4-BE49-F238E27FC236}">
                    <a16:creationId xmlns:a16="http://schemas.microsoft.com/office/drawing/2014/main" id="{BC401283-FA39-8543-8F41-577E559A1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04063" y="2668588"/>
                <a:ext cx="314325" cy="503238"/>
              </a:xfrm>
              <a:custGeom>
                <a:avLst/>
                <a:gdLst>
                  <a:gd name="T0" fmla="*/ 21 w 84"/>
                  <a:gd name="T1" fmla="*/ 92 h 132"/>
                  <a:gd name="T2" fmla="*/ 42 w 84"/>
                  <a:gd name="T3" fmla="*/ 115 h 132"/>
                  <a:gd name="T4" fmla="*/ 63 w 84"/>
                  <a:gd name="T5" fmla="*/ 94 h 132"/>
                  <a:gd name="T6" fmla="*/ 35 w 84"/>
                  <a:gd name="T7" fmla="*/ 71 h 132"/>
                  <a:gd name="T8" fmla="*/ 3 w 84"/>
                  <a:gd name="T9" fmla="*/ 36 h 132"/>
                  <a:gd name="T10" fmla="*/ 43 w 84"/>
                  <a:gd name="T11" fmla="*/ 0 h 132"/>
                  <a:gd name="T12" fmla="*/ 81 w 84"/>
                  <a:gd name="T13" fmla="*/ 35 h 132"/>
                  <a:gd name="T14" fmla="*/ 61 w 84"/>
                  <a:gd name="T15" fmla="*/ 35 h 132"/>
                  <a:gd name="T16" fmla="*/ 42 w 84"/>
                  <a:gd name="T17" fmla="*/ 17 h 132"/>
                  <a:gd name="T18" fmla="*/ 23 w 84"/>
                  <a:gd name="T19" fmla="*/ 35 h 132"/>
                  <a:gd name="T20" fmla="*/ 53 w 84"/>
                  <a:gd name="T21" fmla="*/ 58 h 132"/>
                  <a:gd name="T22" fmla="*/ 84 w 84"/>
                  <a:gd name="T23" fmla="*/ 93 h 132"/>
                  <a:gd name="T24" fmla="*/ 42 w 84"/>
                  <a:gd name="T25" fmla="*/ 132 h 132"/>
                  <a:gd name="T26" fmla="*/ 0 w 84"/>
                  <a:gd name="T27" fmla="*/ 92 h 132"/>
                  <a:gd name="T28" fmla="*/ 21 w 84"/>
                  <a:gd name="T29" fmla="*/ 9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32">
                    <a:moveTo>
                      <a:pt x="21" y="92"/>
                    </a:moveTo>
                    <a:cubicBezTo>
                      <a:pt x="22" y="111"/>
                      <a:pt x="36" y="115"/>
                      <a:pt x="42" y="115"/>
                    </a:cubicBezTo>
                    <a:cubicBezTo>
                      <a:pt x="54" y="115"/>
                      <a:pt x="63" y="106"/>
                      <a:pt x="63" y="94"/>
                    </a:cubicBezTo>
                    <a:cubicBezTo>
                      <a:pt x="63" y="80"/>
                      <a:pt x="51" y="77"/>
                      <a:pt x="35" y="71"/>
                    </a:cubicBezTo>
                    <a:cubicBezTo>
                      <a:pt x="25" y="68"/>
                      <a:pt x="3" y="60"/>
                      <a:pt x="3" y="36"/>
                    </a:cubicBezTo>
                    <a:cubicBezTo>
                      <a:pt x="2" y="13"/>
                      <a:pt x="23" y="0"/>
                      <a:pt x="43" y="0"/>
                    </a:cubicBezTo>
                    <a:cubicBezTo>
                      <a:pt x="59" y="0"/>
                      <a:pt x="80" y="8"/>
                      <a:pt x="81" y="35"/>
                    </a:cubicBezTo>
                    <a:cubicBezTo>
                      <a:pt x="61" y="35"/>
                      <a:pt x="61" y="35"/>
                      <a:pt x="61" y="35"/>
                    </a:cubicBezTo>
                    <a:cubicBezTo>
                      <a:pt x="60" y="28"/>
                      <a:pt x="57" y="17"/>
                      <a:pt x="42" y="17"/>
                    </a:cubicBezTo>
                    <a:cubicBezTo>
                      <a:pt x="32" y="17"/>
                      <a:pt x="23" y="24"/>
                      <a:pt x="23" y="35"/>
                    </a:cubicBezTo>
                    <a:cubicBezTo>
                      <a:pt x="23" y="47"/>
                      <a:pt x="32" y="50"/>
                      <a:pt x="53" y="58"/>
                    </a:cubicBezTo>
                    <a:cubicBezTo>
                      <a:pt x="69" y="65"/>
                      <a:pt x="84" y="73"/>
                      <a:pt x="84" y="93"/>
                    </a:cubicBezTo>
                    <a:cubicBezTo>
                      <a:pt x="84" y="114"/>
                      <a:pt x="70" y="132"/>
                      <a:pt x="42" y="132"/>
                    </a:cubicBezTo>
                    <a:cubicBezTo>
                      <a:pt x="17" y="132"/>
                      <a:pt x="1" y="117"/>
                      <a:pt x="0" y="92"/>
                    </a:cubicBezTo>
                    <a:lnTo>
                      <a:pt x="21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14">
                <a:extLst>
                  <a:ext uri="{FF2B5EF4-FFF2-40B4-BE49-F238E27FC236}">
                    <a16:creationId xmlns:a16="http://schemas.microsoft.com/office/drawing/2014/main" id="{4B0DF274-64FD-8647-8AB2-2EAF5310C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4950" y="2862263"/>
                <a:ext cx="134938" cy="301625"/>
              </a:xfrm>
              <a:custGeom>
                <a:avLst/>
                <a:gdLst>
                  <a:gd name="T0" fmla="*/ 23 w 85"/>
                  <a:gd name="T1" fmla="*/ 75 h 190"/>
                  <a:gd name="T2" fmla="*/ 0 w 85"/>
                  <a:gd name="T3" fmla="*/ 75 h 190"/>
                  <a:gd name="T4" fmla="*/ 4 w 85"/>
                  <a:gd name="T5" fmla="*/ 48 h 190"/>
                  <a:gd name="T6" fmla="*/ 28 w 85"/>
                  <a:gd name="T7" fmla="*/ 48 h 190"/>
                  <a:gd name="T8" fmla="*/ 37 w 85"/>
                  <a:gd name="T9" fmla="*/ 0 h 190"/>
                  <a:gd name="T10" fmla="*/ 70 w 85"/>
                  <a:gd name="T11" fmla="*/ 0 h 190"/>
                  <a:gd name="T12" fmla="*/ 61 w 85"/>
                  <a:gd name="T13" fmla="*/ 48 h 190"/>
                  <a:gd name="T14" fmla="*/ 85 w 85"/>
                  <a:gd name="T15" fmla="*/ 48 h 190"/>
                  <a:gd name="T16" fmla="*/ 80 w 85"/>
                  <a:gd name="T17" fmla="*/ 75 h 190"/>
                  <a:gd name="T18" fmla="*/ 56 w 85"/>
                  <a:gd name="T19" fmla="*/ 75 h 190"/>
                  <a:gd name="T20" fmla="*/ 35 w 85"/>
                  <a:gd name="T21" fmla="*/ 190 h 190"/>
                  <a:gd name="T22" fmla="*/ 2 w 85"/>
                  <a:gd name="T23" fmla="*/ 190 h 190"/>
                  <a:gd name="T24" fmla="*/ 23 w 85"/>
                  <a:gd name="T25" fmla="*/ 75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190">
                    <a:moveTo>
                      <a:pt x="23" y="75"/>
                    </a:moveTo>
                    <a:lnTo>
                      <a:pt x="0" y="75"/>
                    </a:lnTo>
                    <a:lnTo>
                      <a:pt x="4" y="48"/>
                    </a:lnTo>
                    <a:lnTo>
                      <a:pt x="28" y="48"/>
                    </a:lnTo>
                    <a:lnTo>
                      <a:pt x="37" y="0"/>
                    </a:lnTo>
                    <a:lnTo>
                      <a:pt x="70" y="0"/>
                    </a:lnTo>
                    <a:lnTo>
                      <a:pt x="61" y="48"/>
                    </a:lnTo>
                    <a:lnTo>
                      <a:pt x="85" y="48"/>
                    </a:lnTo>
                    <a:lnTo>
                      <a:pt x="80" y="75"/>
                    </a:lnTo>
                    <a:lnTo>
                      <a:pt x="56" y="75"/>
                    </a:lnTo>
                    <a:lnTo>
                      <a:pt x="35" y="190"/>
                    </a:lnTo>
                    <a:lnTo>
                      <a:pt x="2" y="190"/>
                    </a:lnTo>
                    <a:lnTo>
                      <a:pt x="23" y="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15">
                <a:extLst>
                  <a:ext uri="{FF2B5EF4-FFF2-40B4-BE49-F238E27FC236}">
                    <a16:creationId xmlns:a16="http://schemas.microsoft.com/office/drawing/2014/main" id="{341223DE-D0A8-F847-B155-ECCF8F887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0550" y="2676526"/>
                <a:ext cx="504825" cy="487363"/>
              </a:xfrm>
              <a:custGeom>
                <a:avLst/>
                <a:gdLst>
                  <a:gd name="T0" fmla="*/ 135 w 135"/>
                  <a:gd name="T1" fmla="*/ 128 h 128"/>
                  <a:gd name="T2" fmla="*/ 135 w 135"/>
                  <a:gd name="T3" fmla="*/ 0 h 128"/>
                  <a:gd name="T4" fmla="*/ 107 w 135"/>
                  <a:gd name="T5" fmla="*/ 0 h 128"/>
                  <a:gd name="T6" fmla="*/ 68 w 135"/>
                  <a:gd name="T7" fmla="*/ 99 h 128"/>
                  <a:gd name="T8" fmla="*/ 28 w 135"/>
                  <a:gd name="T9" fmla="*/ 1 h 128"/>
                  <a:gd name="T10" fmla="*/ 0 w 135"/>
                  <a:gd name="T11" fmla="*/ 1 h 128"/>
                  <a:gd name="T12" fmla="*/ 0 w 135"/>
                  <a:gd name="T13" fmla="*/ 66 h 128"/>
                  <a:gd name="T14" fmla="*/ 3 w 135"/>
                  <a:gd name="T15" fmla="*/ 70 h 128"/>
                  <a:gd name="T16" fmla="*/ 11 w 135"/>
                  <a:gd name="T17" fmla="*/ 100 h 128"/>
                  <a:gd name="T18" fmla="*/ 0 w 135"/>
                  <a:gd name="T19" fmla="*/ 122 h 128"/>
                  <a:gd name="T20" fmla="*/ 0 w 135"/>
                  <a:gd name="T21" fmla="*/ 128 h 128"/>
                  <a:gd name="T22" fmla="*/ 19 w 135"/>
                  <a:gd name="T23" fmla="*/ 128 h 128"/>
                  <a:gd name="T24" fmla="*/ 18 w 135"/>
                  <a:gd name="T25" fmla="*/ 21 h 128"/>
                  <a:gd name="T26" fmla="*/ 61 w 135"/>
                  <a:gd name="T27" fmla="*/ 128 h 128"/>
                  <a:gd name="T28" fmla="*/ 74 w 135"/>
                  <a:gd name="T29" fmla="*/ 128 h 128"/>
                  <a:gd name="T30" fmla="*/ 116 w 135"/>
                  <a:gd name="T31" fmla="*/ 20 h 128"/>
                  <a:gd name="T32" fmla="*/ 116 w 135"/>
                  <a:gd name="T33" fmla="*/ 128 h 128"/>
                  <a:gd name="T34" fmla="*/ 135 w 135"/>
                  <a:gd name="T35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" h="128">
                    <a:moveTo>
                      <a:pt x="135" y="128"/>
                    </a:moveTo>
                    <a:cubicBezTo>
                      <a:pt x="135" y="0"/>
                      <a:pt x="135" y="0"/>
                      <a:pt x="135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68" y="99"/>
                      <a:pt x="68" y="99"/>
                      <a:pt x="68" y="99"/>
                    </a:cubicBezTo>
                    <a:cubicBezTo>
                      <a:pt x="28" y="1"/>
                      <a:pt x="28" y="1"/>
                      <a:pt x="28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1" y="68"/>
                      <a:pt x="2" y="69"/>
                      <a:pt x="3" y="70"/>
                    </a:cubicBezTo>
                    <a:cubicBezTo>
                      <a:pt x="10" y="78"/>
                      <a:pt x="13" y="89"/>
                      <a:pt x="11" y="100"/>
                    </a:cubicBezTo>
                    <a:cubicBezTo>
                      <a:pt x="9" y="108"/>
                      <a:pt x="6" y="115"/>
                      <a:pt x="0" y="122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61" y="128"/>
                      <a:pt x="61" y="128"/>
                      <a:pt x="61" y="128"/>
                    </a:cubicBezTo>
                    <a:cubicBezTo>
                      <a:pt x="74" y="128"/>
                      <a:pt x="74" y="128"/>
                      <a:pt x="74" y="128"/>
                    </a:cubicBezTo>
                    <a:cubicBezTo>
                      <a:pt x="116" y="20"/>
                      <a:pt x="116" y="20"/>
                      <a:pt x="116" y="20"/>
                    </a:cubicBezTo>
                    <a:cubicBezTo>
                      <a:pt x="116" y="128"/>
                      <a:pt x="116" y="128"/>
                      <a:pt x="116" y="128"/>
                    </a:cubicBezTo>
                    <a:lnTo>
                      <a:pt x="135" y="1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16">
                <a:extLst>
                  <a:ext uri="{FF2B5EF4-FFF2-40B4-BE49-F238E27FC236}">
                    <a16:creationId xmlns:a16="http://schemas.microsoft.com/office/drawing/2014/main" id="{360663C0-2903-FB4C-B2C3-ADEA31727A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26075" y="2932113"/>
                <a:ext cx="258763" cy="234950"/>
              </a:xfrm>
              <a:custGeom>
                <a:avLst/>
                <a:gdLst>
                  <a:gd name="T0" fmla="*/ 3 w 69"/>
                  <a:gd name="T1" fmla="*/ 31 h 62"/>
                  <a:gd name="T2" fmla="*/ 40 w 69"/>
                  <a:gd name="T3" fmla="*/ 0 h 62"/>
                  <a:gd name="T4" fmla="*/ 66 w 69"/>
                  <a:gd name="T5" fmla="*/ 31 h 62"/>
                  <a:gd name="T6" fmla="*/ 29 w 69"/>
                  <a:gd name="T7" fmla="*/ 62 h 62"/>
                  <a:gd name="T8" fmla="*/ 3 w 69"/>
                  <a:gd name="T9" fmla="*/ 31 h 62"/>
                  <a:gd name="T10" fmla="*/ 17 w 69"/>
                  <a:gd name="T11" fmla="*/ 31 h 62"/>
                  <a:gd name="T12" fmla="*/ 31 w 69"/>
                  <a:gd name="T13" fmla="*/ 49 h 62"/>
                  <a:gd name="T14" fmla="*/ 52 w 69"/>
                  <a:gd name="T15" fmla="*/ 31 h 62"/>
                  <a:gd name="T16" fmla="*/ 38 w 69"/>
                  <a:gd name="T17" fmla="*/ 13 h 62"/>
                  <a:gd name="T18" fmla="*/ 17 w 69"/>
                  <a:gd name="T19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62">
                    <a:moveTo>
                      <a:pt x="3" y="31"/>
                    </a:moveTo>
                    <a:cubicBezTo>
                      <a:pt x="6" y="16"/>
                      <a:pt x="20" y="0"/>
                      <a:pt x="40" y="0"/>
                    </a:cubicBezTo>
                    <a:cubicBezTo>
                      <a:pt x="61" y="0"/>
                      <a:pt x="69" y="16"/>
                      <a:pt x="66" y="31"/>
                    </a:cubicBezTo>
                    <a:cubicBezTo>
                      <a:pt x="63" y="47"/>
                      <a:pt x="49" y="62"/>
                      <a:pt x="29" y="62"/>
                    </a:cubicBezTo>
                    <a:cubicBezTo>
                      <a:pt x="8" y="62"/>
                      <a:pt x="0" y="47"/>
                      <a:pt x="3" y="31"/>
                    </a:cubicBezTo>
                    <a:close/>
                    <a:moveTo>
                      <a:pt x="17" y="31"/>
                    </a:moveTo>
                    <a:cubicBezTo>
                      <a:pt x="15" y="42"/>
                      <a:pt x="22" y="49"/>
                      <a:pt x="31" y="49"/>
                    </a:cubicBezTo>
                    <a:cubicBezTo>
                      <a:pt x="41" y="49"/>
                      <a:pt x="50" y="42"/>
                      <a:pt x="52" y="31"/>
                    </a:cubicBezTo>
                    <a:cubicBezTo>
                      <a:pt x="54" y="21"/>
                      <a:pt x="48" y="13"/>
                      <a:pt x="38" y="13"/>
                    </a:cubicBezTo>
                    <a:cubicBezTo>
                      <a:pt x="28" y="13"/>
                      <a:pt x="19" y="21"/>
                      <a:pt x="17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7391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82CAA-A637-564B-9150-80E6208D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1938" y="1104144"/>
            <a:ext cx="6678105" cy="64633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FBED-D27D-074B-9C33-10A234BC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39" y="2214710"/>
            <a:ext cx="6678104" cy="1623008"/>
          </a:xfrm>
        </p:spPr>
        <p:txBody>
          <a:bodyPr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A95B-EA76-8B4B-809B-5350F164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481" y="6422339"/>
            <a:ext cx="2743200" cy="365125"/>
          </a:xfrm>
        </p:spPr>
        <p:txBody>
          <a:bodyPr/>
          <a:lstStyle/>
          <a:p>
            <a:fld id="{DECC2AD0-9452-684A-9802-A7E12BA97DE7}" type="datetime1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ECC2B-9CA4-F049-B8DF-124C0111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2339"/>
            <a:ext cx="4114800" cy="365125"/>
          </a:xfrm>
        </p:spPr>
        <p:txBody>
          <a:bodyPr/>
          <a:lstStyle>
            <a:lvl1pPr>
              <a:defRPr>
                <a:solidFill>
                  <a:srgbClr val="95BEF5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9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AC544F54-F6AA-DE4C-84AD-5C670137B5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730500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E69C0A2-BCB9-104A-B5D0-25A86EE07CD5}"/>
              </a:ext>
            </a:extLst>
          </p:cNvPr>
          <p:cNvSpPr/>
          <p:nvPr userDrawn="1"/>
        </p:nvSpPr>
        <p:spPr>
          <a:xfrm>
            <a:off x="0" y="0"/>
            <a:ext cx="293624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DE2DF47A-D431-2C41-B382-D818556703BB}"/>
              </a:ext>
            </a:extLst>
          </p:cNvPr>
          <p:cNvSpPr>
            <a:spLocks/>
          </p:cNvSpPr>
          <p:nvPr userDrawn="1"/>
        </p:nvSpPr>
        <p:spPr bwMode="auto">
          <a:xfrm>
            <a:off x="-461912" y="0"/>
            <a:ext cx="12653912" cy="6858000"/>
          </a:xfrm>
          <a:custGeom>
            <a:avLst/>
            <a:gdLst>
              <a:gd name="T0" fmla="*/ 1003 w 3986"/>
              <a:gd name="T1" fmla="*/ 0 h 2160"/>
              <a:gd name="T2" fmla="*/ 561 w 3986"/>
              <a:gd name="T3" fmla="*/ 1933 h 2160"/>
              <a:gd name="T4" fmla="*/ 368 w 3986"/>
              <a:gd name="T5" fmla="*/ 0 h 2160"/>
              <a:gd name="T6" fmla="*/ 277 w 3986"/>
              <a:gd name="T7" fmla="*/ 0 h 2160"/>
              <a:gd name="T8" fmla="*/ 146 w 3986"/>
              <a:gd name="T9" fmla="*/ 530 h 2160"/>
              <a:gd name="T10" fmla="*/ 146 w 3986"/>
              <a:gd name="T11" fmla="*/ 929 h 2160"/>
              <a:gd name="T12" fmla="*/ 507 w 3986"/>
              <a:gd name="T13" fmla="*/ 1903 h 2160"/>
              <a:gd name="T14" fmla="*/ 743 w 3986"/>
              <a:gd name="T15" fmla="*/ 2160 h 2160"/>
              <a:gd name="T16" fmla="*/ 3986 w 3986"/>
              <a:gd name="T17" fmla="*/ 2160 h 2160"/>
              <a:gd name="T18" fmla="*/ 3986 w 3986"/>
              <a:gd name="T19" fmla="*/ 0 h 2160"/>
              <a:gd name="T20" fmla="*/ 1003 w 3986"/>
              <a:gd name="T21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86" h="2160">
                <a:moveTo>
                  <a:pt x="1003" y="0"/>
                </a:moveTo>
                <a:cubicBezTo>
                  <a:pt x="0" y="904"/>
                  <a:pt x="561" y="1933"/>
                  <a:pt x="561" y="1933"/>
                </a:cubicBezTo>
                <a:cubicBezTo>
                  <a:pt x="48" y="1139"/>
                  <a:pt x="153" y="463"/>
                  <a:pt x="368" y="0"/>
                </a:cubicBezTo>
                <a:cubicBezTo>
                  <a:pt x="277" y="0"/>
                  <a:pt x="277" y="0"/>
                  <a:pt x="277" y="0"/>
                </a:cubicBezTo>
                <a:cubicBezTo>
                  <a:pt x="204" y="184"/>
                  <a:pt x="163" y="362"/>
                  <a:pt x="146" y="530"/>
                </a:cubicBezTo>
                <a:cubicBezTo>
                  <a:pt x="146" y="929"/>
                  <a:pt x="146" y="929"/>
                  <a:pt x="146" y="929"/>
                </a:cubicBezTo>
                <a:cubicBezTo>
                  <a:pt x="206" y="1513"/>
                  <a:pt x="507" y="1903"/>
                  <a:pt x="507" y="1903"/>
                </a:cubicBezTo>
                <a:cubicBezTo>
                  <a:pt x="585" y="1999"/>
                  <a:pt x="665" y="2085"/>
                  <a:pt x="743" y="2160"/>
                </a:cubicBezTo>
                <a:cubicBezTo>
                  <a:pt x="744" y="2160"/>
                  <a:pt x="3986" y="2160"/>
                  <a:pt x="3986" y="2160"/>
                </a:cubicBezTo>
                <a:cubicBezTo>
                  <a:pt x="3986" y="0"/>
                  <a:pt x="3986" y="0"/>
                  <a:pt x="3986" y="0"/>
                </a:cubicBezTo>
                <a:lnTo>
                  <a:pt x="100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82CAA-A637-564B-9150-80E6208D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422" y="1104144"/>
            <a:ext cx="9025378" cy="646331"/>
          </a:xfrm>
        </p:spPr>
        <p:txBody>
          <a:bodyPr>
            <a:sp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FBED-D27D-074B-9C33-10A234BC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8422" y="2214710"/>
            <a:ext cx="9251621" cy="1623008"/>
          </a:xfrm>
        </p:spPr>
        <p:txBody>
          <a:bodyPr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A95B-EA76-8B4B-809B-5350F164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481" y="6422339"/>
            <a:ext cx="2743200" cy="365125"/>
          </a:xfrm>
        </p:spPr>
        <p:txBody>
          <a:bodyPr/>
          <a:lstStyle/>
          <a:p>
            <a:fld id="{DECC2AD0-9452-684A-9802-A7E12BA97DE7}" type="datetime1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ECC2B-9CA4-F049-B8DF-124C0111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2339"/>
            <a:ext cx="4114800" cy="365125"/>
          </a:xfr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4B535-E047-7E4E-AC67-9B9E71213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1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60C756ED-1B77-4C44-BF05-A9B6B2DBB1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C90209D2-9EFF-EE42-A861-044D61A65380}"/>
              </a:ext>
            </a:extLst>
          </p:cNvPr>
          <p:cNvGrpSpPr/>
          <p:nvPr userDrawn="1"/>
        </p:nvGrpSpPr>
        <p:grpSpPr>
          <a:xfrm>
            <a:off x="516442" y="-15373"/>
            <a:ext cx="4621246" cy="6873373"/>
            <a:chOff x="8077201" y="2376488"/>
            <a:chExt cx="2759074" cy="4103687"/>
          </a:xfrm>
        </p:grpSpPr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AEF0320A-DE47-A940-998B-2BE39B4CAF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51950" y="2376488"/>
              <a:ext cx="1584325" cy="3670300"/>
            </a:xfrm>
            <a:custGeom>
              <a:avLst/>
              <a:gdLst>
                <a:gd name="T0" fmla="*/ 101 w 834"/>
                <a:gd name="T1" fmla="*/ 1317 h 1936"/>
                <a:gd name="T2" fmla="*/ 393 w 834"/>
                <a:gd name="T3" fmla="*/ 1936 h 1936"/>
                <a:gd name="T4" fmla="*/ 238 w 834"/>
                <a:gd name="T5" fmla="*/ 1317 h 1936"/>
                <a:gd name="T6" fmla="*/ 101 w 834"/>
                <a:gd name="T7" fmla="*/ 1317 h 1936"/>
                <a:gd name="T8" fmla="*/ 271 w 834"/>
                <a:gd name="T9" fmla="*/ 919 h 1936"/>
                <a:gd name="T10" fmla="*/ 834 w 834"/>
                <a:gd name="T11" fmla="*/ 3 h 1936"/>
                <a:gd name="T12" fmla="*/ 201 w 834"/>
                <a:gd name="T13" fmla="*/ 0 h 1936"/>
                <a:gd name="T14" fmla="*/ 27 w 834"/>
                <a:gd name="T15" fmla="*/ 919 h 1936"/>
                <a:gd name="T16" fmla="*/ 271 w 834"/>
                <a:gd name="T17" fmla="*/ 919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4" h="1936">
                  <a:moveTo>
                    <a:pt x="101" y="1317"/>
                  </a:moveTo>
                  <a:cubicBezTo>
                    <a:pt x="159" y="1513"/>
                    <a:pt x="253" y="1720"/>
                    <a:pt x="393" y="1936"/>
                  </a:cubicBezTo>
                  <a:cubicBezTo>
                    <a:pt x="393" y="1936"/>
                    <a:pt x="254" y="1683"/>
                    <a:pt x="238" y="1317"/>
                  </a:cubicBezTo>
                  <a:lnTo>
                    <a:pt x="101" y="1317"/>
                  </a:lnTo>
                  <a:close/>
                  <a:moveTo>
                    <a:pt x="271" y="919"/>
                  </a:moveTo>
                  <a:cubicBezTo>
                    <a:pt x="335" y="629"/>
                    <a:pt x="495" y="309"/>
                    <a:pt x="834" y="3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84" y="249"/>
                    <a:pt x="0" y="561"/>
                    <a:pt x="27" y="919"/>
                  </a:cubicBezTo>
                  <a:lnTo>
                    <a:pt x="271" y="919"/>
                  </a:lnTo>
                  <a:close/>
                </a:path>
              </a:pathLst>
            </a:custGeom>
            <a:gradFill>
              <a:gsLst>
                <a:gs pos="0">
                  <a:srgbClr val="AFD9FF"/>
                </a:gs>
                <a:gs pos="98000">
                  <a:srgbClr val="7AB9FF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39CAAF0C-A2FA-DE48-A1AF-81D8D2D4B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300" y="5256213"/>
              <a:ext cx="542925" cy="1222375"/>
            </a:xfrm>
            <a:custGeom>
              <a:avLst/>
              <a:gdLst>
                <a:gd name="T0" fmla="*/ 286 w 286"/>
                <a:gd name="T1" fmla="*/ 645 h 645"/>
                <a:gd name="T2" fmla="*/ 0 w 286"/>
                <a:gd name="T3" fmla="*/ 0 h 645"/>
                <a:gd name="T4" fmla="*/ 166 w 286"/>
                <a:gd name="T5" fmla="*/ 645 h 645"/>
                <a:gd name="T6" fmla="*/ 286 w 286"/>
                <a:gd name="T7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645">
                  <a:moveTo>
                    <a:pt x="286" y="645"/>
                  </a:moveTo>
                  <a:cubicBezTo>
                    <a:pt x="167" y="471"/>
                    <a:pt x="62" y="257"/>
                    <a:pt x="0" y="0"/>
                  </a:cubicBezTo>
                  <a:cubicBezTo>
                    <a:pt x="0" y="0"/>
                    <a:pt x="14" y="282"/>
                    <a:pt x="166" y="645"/>
                  </a:cubicBezTo>
                  <a:lnTo>
                    <a:pt x="286" y="645"/>
                  </a:lnTo>
                  <a:close/>
                </a:path>
              </a:pathLst>
            </a:custGeom>
            <a:solidFill>
              <a:srgbClr val="AF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65F47514-360C-E942-A466-960371FB3B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77201" y="2382838"/>
              <a:ext cx="2268537" cy="4097337"/>
            </a:xfrm>
            <a:custGeom>
              <a:avLst/>
              <a:gdLst>
                <a:gd name="T0" fmla="*/ 17 w 1195"/>
                <a:gd name="T1" fmla="*/ 1314 h 2162"/>
                <a:gd name="T2" fmla="*/ 363 w 1195"/>
                <a:gd name="T3" fmla="*/ 2161 h 2162"/>
                <a:gd name="T4" fmla="*/ 1195 w 1195"/>
                <a:gd name="T5" fmla="*/ 2161 h 2162"/>
                <a:gd name="T6" fmla="*/ 957 w 1195"/>
                <a:gd name="T7" fmla="*/ 1903 h 2162"/>
                <a:gd name="T8" fmla="*/ 673 w 1195"/>
                <a:gd name="T9" fmla="*/ 1314 h 2162"/>
                <a:gd name="T10" fmla="*/ 17 w 1195"/>
                <a:gd name="T11" fmla="*/ 1314 h 2162"/>
                <a:gd name="T12" fmla="*/ 595 w 1195"/>
                <a:gd name="T13" fmla="*/ 916 h 2162"/>
                <a:gd name="T14" fmla="*/ 727 w 1195"/>
                <a:gd name="T15" fmla="*/ 0 h 2162"/>
                <a:gd name="T16" fmla="*/ 277 w 1195"/>
                <a:gd name="T17" fmla="*/ 0 h 2162"/>
                <a:gd name="T18" fmla="*/ 128 w 1195"/>
                <a:gd name="T19" fmla="*/ 299 h 2162"/>
                <a:gd name="T20" fmla="*/ 0 w 1195"/>
                <a:gd name="T21" fmla="*/ 916 h 2162"/>
                <a:gd name="T22" fmla="*/ 595 w 1195"/>
                <a:gd name="T23" fmla="*/ 916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5" h="2162">
                  <a:moveTo>
                    <a:pt x="17" y="1314"/>
                  </a:moveTo>
                  <a:cubicBezTo>
                    <a:pt x="55" y="1581"/>
                    <a:pt x="154" y="1875"/>
                    <a:pt x="363" y="2161"/>
                  </a:cubicBezTo>
                  <a:cubicBezTo>
                    <a:pt x="364" y="2162"/>
                    <a:pt x="1195" y="2161"/>
                    <a:pt x="1195" y="2161"/>
                  </a:cubicBezTo>
                  <a:cubicBezTo>
                    <a:pt x="1115" y="2085"/>
                    <a:pt x="1036" y="2000"/>
                    <a:pt x="957" y="1903"/>
                  </a:cubicBezTo>
                  <a:cubicBezTo>
                    <a:pt x="957" y="1903"/>
                    <a:pt x="783" y="1678"/>
                    <a:pt x="673" y="1314"/>
                  </a:cubicBezTo>
                  <a:lnTo>
                    <a:pt x="17" y="1314"/>
                  </a:lnTo>
                  <a:close/>
                  <a:moveTo>
                    <a:pt x="595" y="916"/>
                  </a:moveTo>
                  <a:cubicBezTo>
                    <a:pt x="569" y="645"/>
                    <a:pt x="595" y="334"/>
                    <a:pt x="727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22" y="94"/>
                    <a:pt x="175" y="190"/>
                    <a:pt x="128" y="299"/>
                  </a:cubicBezTo>
                  <a:cubicBezTo>
                    <a:pt x="128" y="299"/>
                    <a:pt x="20" y="551"/>
                    <a:pt x="0" y="916"/>
                  </a:cubicBezTo>
                  <a:lnTo>
                    <a:pt x="595" y="916"/>
                  </a:lnTo>
                  <a:close/>
                </a:path>
              </a:pathLst>
            </a:custGeom>
            <a:gradFill>
              <a:gsLst>
                <a:gs pos="0">
                  <a:srgbClr val="AFD9FF"/>
                </a:gs>
                <a:gs pos="81000">
                  <a:srgbClr val="7AB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333E94B-287E-6E40-AD4A-9C4FE1221F1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1F8DF3-0369-8E4D-AEFC-8406A9BA40EC}"/>
              </a:ext>
            </a:extLst>
          </p:cNvPr>
          <p:cNvSpPr/>
          <p:nvPr userDrawn="1"/>
        </p:nvSpPr>
        <p:spPr>
          <a:xfrm>
            <a:off x="0" y="203200"/>
            <a:ext cx="12192000" cy="618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82CAA-A637-564B-9150-80E6208D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104144"/>
            <a:ext cx="10393680" cy="646331"/>
          </a:xfrm>
        </p:spPr>
        <p:txBody>
          <a:bodyPr>
            <a:sp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FBED-D27D-074B-9C33-10A234BC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2271860"/>
            <a:ext cx="10619923" cy="1623008"/>
          </a:xfrm>
        </p:spPr>
        <p:txBody>
          <a:bodyPr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A95B-EA76-8B4B-809B-5350F164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5BEF5"/>
                </a:solidFill>
              </a:defRPr>
            </a:lvl1pPr>
          </a:lstStyle>
          <a:p>
            <a:fld id="{DECC2AD0-9452-684A-9802-A7E12BA97DE7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ECC2B-9CA4-F049-B8DF-124C0111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2610"/>
            <a:ext cx="4114800" cy="365125"/>
          </a:xfrm>
        </p:spPr>
        <p:txBody>
          <a:bodyPr/>
          <a:lstStyle>
            <a:lvl1pPr>
              <a:defRPr>
                <a:solidFill>
                  <a:srgbClr val="95BEF5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4B535-E047-7E4E-AC67-9B9E71213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5BEF5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1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813254C5-9F5C-2146-8E59-C1CAC5D4C8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B5509A0E-31B9-1C4D-A494-5B974C4E7547}"/>
              </a:ext>
            </a:extLst>
          </p:cNvPr>
          <p:cNvGrpSpPr/>
          <p:nvPr userDrawn="1"/>
        </p:nvGrpSpPr>
        <p:grpSpPr>
          <a:xfrm>
            <a:off x="516442" y="-15373"/>
            <a:ext cx="4621246" cy="6873373"/>
            <a:chOff x="8077201" y="2376488"/>
            <a:chExt cx="2759074" cy="4103687"/>
          </a:xfrm>
        </p:grpSpPr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2FDC10A5-D2C4-9C47-956E-FD8AD8583A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51950" y="2376488"/>
              <a:ext cx="1584325" cy="3670300"/>
            </a:xfrm>
            <a:custGeom>
              <a:avLst/>
              <a:gdLst>
                <a:gd name="T0" fmla="*/ 101 w 834"/>
                <a:gd name="T1" fmla="*/ 1317 h 1936"/>
                <a:gd name="T2" fmla="*/ 393 w 834"/>
                <a:gd name="T3" fmla="*/ 1936 h 1936"/>
                <a:gd name="T4" fmla="*/ 238 w 834"/>
                <a:gd name="T5" fmla="*/ 1317 h 1936"/>
                <a:gd name="T6" fmla="*/ 101 w 834"/>
                <a:gd name="T7" fmla="*/ 1317 h 1936"/>
                <a:gd name="T8" fmla="*/ 271 w 834"/>
                <a:gd name="T9" fmla="*/ 919 h 1936"/>
                <a:gd name="T10" fmla="*/ 834 w 834"/>
                <a:gd name="T11" fmla="*/ 3 h 1936"/>
                <a:gd name="T12" fmla="*/ 201 w 834"/>
                <a:gd name="T13" fmla="*/ 0 h 1936"/>
                <a:gd name="T14" fmla="*/ 27 w 834"/>
                <a:gd name="T15" fmla="*/ 919 h 1936"/>
                <a:gd name="T16" fmla="*/ 271 w 834"/>
                <a:gd name="T17" fmla="*/ 919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4" h="1936">
                  <a:moveTo>
                    <a:pt x="101" y="1317"/>
                  </a:moveTo>
                  <a:cubicBezTo>
                    <a:pt x="159" y="1513"/>
                    <a:pt x="253" y="1720"/>
                    <a:pt x="393" y="1936"/>
                  </a:cubicBezTo>
                  <a:cubicBezTo>
                    <a:pt x="393" y="1936"/>
                    <a:pt x="254" y="1683"/>
                    <a:pt x="238" y="1317"/>
                  </a:cubicBezTo>
                  <a:lnTo>
                    <a:pt x="101" y="1317"/>
                  </a:lnTo>
                  <a:close/>
                  <a:moveTo>
                    <a:pt x="271" y="919"/>
                  </a:moveTo>
                  <a:cubicBezTo>
                    <a:pt x="335" y="629"/>
                    <a:pt x="495" y="309"/>
                    <a:pt x="834" y="3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84" y="249"/>
                    <a:pt x="0" y="561"/>
                    <a:pt x="27" y="919"/>
                  </a:cubicBezTo>
                  <a:lnTo>
                    <a:pt x="271" y="919"/>
                  </a:lnTo>
                  <a:close/>
                </a:path>
              </a:pathLst>
            </a:custGeom>
            <a:gradFill>
              <a:gsLst>
                <a:gs pos="0">
                  <a:srgbClr val="AFD9FF"/>
                </a:gs>
                <a:gs pos="98000">
                  <a:srgbClr val="7AB9FF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6F074B2-B952-8F42-94B1-A442250D0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300" y="5256213"/>
              <a:ext cx="542925" cy="1222375"/>
            </a:xfrm>
            <a:custGeom>
              <a:avLst/>
              <a:gdLst>
                <a:gd name="T0" fmla="*/ 286 w 286"/>
                <a:gd name="T1" fmla="*/ 645 h 645"/>
                <a:gd name="T2" fmla="*/ 0 w 286"/>
                <a:gd name="T3" fmla="*/ 0 h 645"/>
                <a:gd name="T4" fmla="*/ 166 w 286"/>
                <a:gd name="T5" fmla="*/ 645 h 645"/>
                <a:gd name="T6" fmla="*/ 286 w 286"/>
                <a:gd name="T7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645">
                  <a:moveTo>
                    <a:pt x="286" y="645"/>
                  </a:moveTo>
                  <a:cubicBezTo>
                    <a:pt x="167" y="471"/>
                    <a:pt x="62" y="257"/>
                    <a:pt x="0" y="0"/>
                  </a:cubicBezTo>
                  <a:cubicBezTo>
                    <a:pt x="0" y="0"/>
                    <a:pt x="14" y="282"/>
                    <a:pt x="166" y="645"/>
                  </a:cubicBezTo>
                  <a:lnTo>
                    <a:pt x="286" y="645"/>
                  </a:lnTo>
                  <a:close/>
                </a:path>
              </a:pathLst>
            </a:custGeom>
            <a:solidFill>
              <a:srgbClr val="AF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DF7FD87B-4698-8C46-A26E-BAFD2C7E2A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77201" y="2382838"/>
              <a:ext cx="2268537" cy="4097337"/>
            </a:xfrm>
            <a:custGeom>
              <a:avLst/>
              <a:gdLst>
                <a:gd name="T0" fmla="*/ 17 w 1195"/>
                <a:gd name="T1" fmla="*/ 1314 h 2162"/>
                <a:gd name="T2" fmla="*/ 363 w 1195"/>
                <a:gd name="T3" fmla="*/ 2161 h 2162"/>
                <a:gd name="T4" fmla="*/ 1195 w 1195"/>
                <a:gd name="T5" fmla="*/ 2161 h 2162"/>
                <a:gd name="T6" fmla="*/ 957 w 1195"/>
                <a:gd name="T7" fmla="*/ 1903 h 2162"/>
                <a:gd name="T8" fmla="*/ 673 w 1195"/>
                <a:gd name="T9" fmla="*/ 1314 h 2162"/>
                <a:gd name="T10" fmla="*/ 17 w 1195"/>
                <a:gd name="T11" fmla="*/ 1314 h 2162"/>
                <a:gd name="T12" fmla="*/ 595 w 1195"/>
                <a:gd name="T13" fmla="*/ 916 h 2162"/>
                <a:gd name="T14" fmla="*/ 727 w 1195"/>
                <a:gd name="T15" fmla="*/ 0 h 2162"/>
                <a:gd name="T16" fmla="*/ 277 w 1195"/>
                <a:gd name="T17" fmla="*/ 0 h 2162"/>
                <a:gd name="T18" fmla="*/ 128 w 1195"/>
                <a:gd name="T19" fmla="*/ 299 h 2162"/>
                <a:gd name="T20" fmla="*/ 0 w 1195"/>
                <a:gd name="T21" fmla="*/ 916 h 2162"/>
                <a:gd name="T22" fmla="*/ 595 w 1195"/>
                <a:gd name="T23" fmla="*/ 916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5" h="2162">
                  <a:moveTo>
                    <a:pt x="17" y="1314"/>
                  </a:moveTo>
                  <a:cubicBezTo>
                    <a:pt x="55" y="1581"/>
                    <a:pt x="154" y="1875"/>
                    <a:pt x="363" y="2161"/>
                  </a:cubicBezTo>
                  <a:cubicBezTo>
                    <a:pt x="364" y="2162"/>
                    <a:pt x="1195" y="2161"/>
                    <a:pt x="1195" y="2161"/>
                  </a:cubicBezTo>
                  <a:cubicBezTo>
                    <a:pt x="1115" y="2085"/>
                    <a:pt x="1036" y="2000"/>
                    <a:pt x="957" y="1903"/>
                  </a:cubicBezTo>
                  <a:cubicBezTo>
                    <a:pt x="957" y="1903"/>
                    <a:pt x="783" y="1678"/>
                    <a:pt x="673" y="1314"/>
                  </a:cubicBezTo>
                  <a:lnTo>
                    <a:pt x="17" y="1314"/>
                  </a:lnTo>
                  <a:close/>
                  <a:moveTo>
                    <a:pt x="595" y="916"/>
                  </a:moveTo>
                  <a:cubicBezTo>
                    <a:pt x="569" y="645"/>
                    <a:pt x="595" y="334"/>
                    <a:pt x="727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22" y="94"/>
                    <a:pt x="175" y="190"/>
                    <a:pt x="128" y="299"/>
                  </a:cubicBezTo>
                  <a:cubicBezTo>
                    <a:pt x="128" y="299"/>
                    <a:pt x="20" y="551"/>
                    <a:pt x="0" y="916"/>
                  </a:cubicBezTo>
                  <a:lnTo>
                    <a:pt x="595" y="916"/>
                  </a:lnTo>
                  <a:close/>
                </a:path>
              </a:pathLst>
            </a:custGeom>
            <a:gradFill>
              <a:gsLst>
                <a:gs pos="0">
                  <a:srgbClr val="AFD9FF"/>
                </a:gs>
                <a:gs pos="81000">
                  <a:srgbClr val="7AB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87A5B31-DD24-6F4F-861E-6302DC75C5C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5AC543-63F5-3C43-ABE7-8B72C9E6ECD1}"/>
              </a:ext>
            </a:extLst>
          </p:cNvPr>
          <p:cNvSpPr/>
          <p:nvPr userDrawn="1"/>
        </p:nvSpPr>
        <p:spPr>
          <a:xfrm>
            <a:off x="0" y="203200"/>
            <a:ext cx="12192000" cy="618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82CAA-A637-564B-9150-80E6208D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985" y="827146"/>
            <a:ext cx="6169058" cy="1200329"/>
          </a:xfrm>
        </p:spPr>
        <p:txBody>
          <a:bodyPr>
            <a:sp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FBED-D27D-074B-9C33-10A234BC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986" y="2214710"/>
            <a:ext cx="6169057" cy="1623008"/>
          </a:xfrm>
        </p:spPr>
        <p:txBody>
          <a:bodyPr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A95B-EA76-8B4B-809B-5350F164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CC6FF"/>
                </a:solidFill>
              </a:defRPr>
            </a:lvl1pPr>
          </a:lstStyle>
          <a:p>
            <a:fld id="{DECC2AD0-9452-684A-9802-A7E12BA97DE7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ECC2B-9CA4-F049-B8DF-124C0111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CC6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4B535-E047-7E4E-AC67-9B9E71213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CC6FF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6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DF13875C-23EE-2D44-B057-FB8885DAE9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680543-65F1-2544-9982-76F2CA2B0DBD}"/>
              </a:ext>
            </a:extLst>
          </p:cNvPr>
          <p:cNvSpPr/>
          <p:nvPr userDrawn="1"/>
        </p:nvSpPr>
        <p:spPr>
          <a:xfrm>
            <a:off x="0" y="2621282"/>
            <a:ext cx="12192000" cy="1713654"/>
          </a:xfrm>
          <a:prstGeom prst="rect">
            <a:avLst/>
          </a:prstGeom>
          <a:gradFill flip="none" rotWithShape="1">
            <a:gsLst>
              <a:gs pos="100000">
                <a:srgbClr val="9CC6FF">
                  <a:alpha val="50196"/>
                </a:srgbClr>
              </a:gs>
              <a:gs pos="85000">
                <a:srgbClr val="AFD9FF">
                  <a:alpha val="78000"/>
                </a:srgbClr>
              </a:gs>
              <a:gs pos="53000">
                <a:srgbClr val="AFD9FF">
                  <a:alpha val="80000"/>
                </a:srgbClr>
              </a:gs>
              <a:gs pos="15000">
                <a:srgbClr val="AFD9FF">
                  <a:alpha val="78000"/>
                </a:srgbClr>
              </a:gs>
              <a:gs pos="0">
                <a:srgbClr val="9CC6FF">
                  <a:alpha val="50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BE70F-03DA-4747-9669-09C46A6A9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180594"/>
            <a:ext cx="10515600" cy="646331"/>
          </a:xfrm>
        </p:spPr>
        <p:txBody>
          <a:bodyPr anchor="ctr">
            <a:spAutoFit/>
          </a:bodyPr>
          <a:lstStyle>
            <a:lvl1pPr algn="ctr"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02EFE-7EAA-2042-BFD5-33177FA6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88685A74-EB09-424A-AA9B-5418F2407945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1DCC9-6755-1C41-A923-BB12EA8B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B372-536E-3149-8638-387946DF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3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0B653-13F7-2542-8EE2-E90933939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C621A-F72C-144B-A0BE-6B1E2CBE1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3F2F3-1511-2942-895C-679AA3AAF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D5D2A-69A5-F545-A96E-9C6E34036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11A84-14CC-7441-BFAB-6E2358C05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DBE683-10D6-5E4C-A14B-401DDDE89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CDFF"/>
                </a:solidFill>
              </a:defRPr>
            </a:lvl1pPr>
          </a:lstStyle>
          <a:p>
            <a:fld id="{76E2022B-032F-C245-A6C4-D8EDEE3CD65C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4E5D5-8292-8443-8912-01DF31037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4F0886-7F3E-C54F-B264-98655F01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5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519EC-0943-2646-9830-3E9E4D8F0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0457C3-B414-0F47-9CF2-835A1AFF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CDFF"/>
                </a:solidFill>
              </a:defRPr>
            </a:lvl1pPr>
          </a:lstStyle>
          <a:p>
            <a:fld id="{89992BE1-4848-D943-B519-7D7229562BFA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E4F40-E7EF-7F48-9FBC-01602E6A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43D68-3FE7-D348-8403-D560C4A8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B7EC"/>
                </a:solidFill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6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F611339D-9441-E041-B2E9-4C0910A935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A5892A3-6598-9946-BFAB-2669F7042AF7}"/>
              </a:ext>
            </a:extLst>
          </p:cNvPr>
          <p:cNvSpPr/>
          <p:nvPr userDrawn="1"/>
        </p:nvSpPr>
        <p:spPr>
          <a:xfrm>
            <a:off x="0" y="0"/>
            <a:ext cx="5185458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A39346B6-6331-E24C-B042-35D45FE6E628}"/>
              </a:ext>
            </a:extLst>
          </p:cNvPr>
          <p:cNvSpPr>
            <a:spLocks/>
          </p:cNvSpPr>
          <p:nvPr userDrawn="1"/>
        </p:nvSpPr>
        <p:spPr bwMode="auto">
          <a:xfrm>
            <a:off x="-422655" y="541"/>
            <a:ext cx="2070763" cy="6857459"/>
          </a:xfrm>
          <a:custGeom>
            <a:avLst/>
            <a:gdLst>
              <a:gd name="T0" fmla="*/ 417 w 652"/>
              <a:gd name="T1" fmla="*/ 298 h 2160"/>
              <a:gd name="T2" fmla="*/ 566 w 652"/>
              <a:gd name="T3" fmla="*/ 0 h 2160"/>
              <a:gd name="T4" fmla="*/ 126 w 652"/>
              <a:gd name="T5" fmla="*/ 0 h 2160"/>
              <a:gd name="T6" fmla="*/ 126 w 652"/>
              <a:gd name="T7" fmla="*/ 2160 h 2160"/>
              <a:gd name="T8" fmla="*/ 475 w 652"/>
              <a:gd name="T9" fmla="*/ 2160 h 2160"/>
              <a:gd name="T10" fmla="*/ 309 w 652"/>
              <a:gd name="T11" fmla="*/ 1515 h 2160"/>
              <a:gd name="T12" fmla="*/ 595 w 652"/>
              <a:gd name="T13" fmla="*/ 2160 h 2160"/>
              <a:gd name="T14" fmla="*/ 652 w 652"/>
              <a:gd name="T15" fmla="*/ 2160 h 2160"/>
              <a:gd name="T16" fmla="*/ 417 w 652"/>
              <a:gd name="T17" fmla="*/ 298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2" h="2160">
                <a:moveTo>
                  <a:pt x="417" y="298"/>
                </a:moveTo>
                <a:cubicBezTo>
                  <a:pt x="464" y="189"/>
                  <a:pt x="512" y="94"/>
                  <a:pt x="566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6" y="2160"/>
                  <a:pt x="126" y="2160"/>
                  <a:pt x="126" y="2160"/>
                </a:cubicBezTo>
                <a:cubicBezTo>
                  <a:pt x="475" y="2160"/>
                  <a:pt x="475" y="2160"/>
                  <a:pt x="475" y="2160"/>
                </a:cubicBezTo>
                <a:cubicBezTo>
                  <a:pt x="324" y="1797"/>
                  <a:pt x="309" y="1515"/>
                  <a:pt x="309" y="1515"/>
                </a:cubicBezTo>
                <a:cubicBezTo>
                  <a:pt x="372" y="1772"/>
                  <a:pt x="476" y="1986"/>
                  <a:pt x="595" y="2160"/>
                </a:cubicBezTo>
                <a:cubicBezTo>
                  <a:pt x="652" y="2160"/>
                  <a:pt x="652" y="2160"/>
                  <a:pt x="652" y="2160"/>
                </a:cubicBezTo>
                <a:cubicBezTo>
                  <a:pt x="0" y="1268"/>
                  <a:pt x="417" y="298"/>
                  <a:pt x="417" y="298"/>
                </a:cubicBezTo>
                <a:close/>
              </a:path>
            </a:pathLst>
          </a:custGeom>
          <a:gradFill>
            <a:gsLst>
              <a:gs pos="95000">
                <a:srgbClr val="97AEC8"/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DBD1FB51-2DD7-6D45-B41F-6F9CF070D72A}"/>
              </a:ext>
            </a:extLst>
          </p:cNvPr>
          <p:cNvSpPr>
            <a:spLocks/>
          </p:cNvSpPr>
          <p:nvPr userDrawn="1"/>
        </p:nvSpPr>
        <p:spPr bwMode="auto">
          <a:xfrm>
            <a:off x="1490927" y="2369"/>
            <a:ext cx="10701073" cy="6857459"/>
          </a:xfrm>
          <a:custGeom>
            <a:avLst/>
            <a:gdLst>
              <a:gd name="T0" fmla="*/ 1146 w 3370"/>
              <a:gd name="T1" fmla="*/ 0 h 2161"/>
              <a:gd name="T2" fmla="*/ 705 w 3370"/>
              <a:gd name="T3" fmla="*/ 1933 h 2161"/>
              <a:gd name="T4" fmla="*/ 511 w 3370"/>
              <a:gd name="T5" fmla="*/ 1 h 2161"/>
              <a:gd name="T6" fmla="*/ 420 w 3370"/>
              <a:gd name="T7" fmla="*/ 1 h 2161"/>
              <a:gd name="T8" fmla="*/ 650 w 3370"/>
              <a:gd name="T9" fmla="*/ 1903 h 2161"/>
              <a:gd name="T10" fmla="*/ 888 w 3370"/>
              <a:gd name="T11" fmla="*/ 2161 h 2161"/>
              <a:gd name="T12" fmla="*/ 3370 w 3370"/>
              <a:gd name="T13" fmla="*/ 2161 h 2161"/>
              <a:gd name="T14" fmla="*/ 3370 w 3370"/>
              <a:gd name="T15" fmla="*/ 0 h 2161"/>
              <a:gd name="T16" fmla="*/ 1146 w 3370"/>
              <a:gd name="T17" fmla="*/ 0 h 2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70" h="2161">
                <a:moveTo>
                  <a:pt x="1146" y="0"/>
                </a:moveTo>
                <a:cubicBezTo>
                  <a:pt x="143" y="904"/>
                  <a:pt x="705" y="1933"/>
                  <a:pt x="705" y="1933"/>
                </a:cubicBezTo>
                <a:cubicBezTo>
                  <a:pt x="192" y="1139"/>
                  <a:pt x="296" y="464"/>
                  <a:pt x="511" y="1"/>
                </a:cubicBezTo>
                <a:cubicBezTo>
                  <a:pt x="512" y="0"/>
                  <a:pt x="420" y="1"/>
                  <a:pt x="420" y="1"/>
                </a:cubicBezTo>
                <a:cubicBezTo>
                  <a:pt x="0" y="1063"/>
                  <a:pt x="650" y="1903"/>
                  <a:pt x="650" y="1903"/>
                </a:cubicBezTo>
                <a:cubicBezTo>
                  <a:pt x="729" y="2000"/>
                  <a:pt x="808" y="2085"/>
                  <a:pt x="888" y="2161"/>
                </a:cubicBezTo>
                <a:cubicBezTo>
                  <a:pt x="3370" y="2161"/>
                  <a:pt x="3370" y="2161"/>
                  <a:pt x="3370" y="2161"/>
                </a:cubicBezTo>
                <a:cubicBezTo>
                  <a:pt x="3370" y="0"/>
                  <a:pt x="3370" y="0"/>
                  <a:pt x="3370" y="0"/>
                </a:cubicBezTo>
                <a:lnTo>
                  <a:pt x="1146" y="0"/>
                </a:lnTo>
                <a:close/>
              </a:path>
            </a:pathLst>
          </a:custGeom>
          <a:gradFill flip="none" rotWithShape="1">
            <a:gsLst>
              <a:gs pos="85000">
                <a:srgbClr val="DFE9FC"/>
              </a:gs>
              <a:gs pos="80000">
                <a:srgbClr val="F2F7FA"/>
              </a:gs>
              <a:gs pos="65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A3198-B9B2-E544-8BCC-5966A77B5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1938" y="1104144"/>
            <a:ext cx="681664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85391-15BF-3B46-8D6C-6D66A10CA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1939" y="2214710"/>
            <a:ext cx="6678104" cy="36933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F12F1-512D-4A45-8158-704CFCF65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481" y="642416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265B34-5576-8945-9C09-BFD5396E40FC}" type="datetime1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AE939-C78E-1049-B462-9DFD518C3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416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95BEF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D36FBD5-8711-FF4C-80EC-9608CF61C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55319" y="64223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8AE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50" r:id="rId3"/>
    <p:sldLayoutId id="2147483660" r:id="rId4"/>
    <p:sldLayoutId id="2147483662" r:id="rId5"/>
    <p:sldLayoutId id="2147483663" r:id="rId6"/>
    <p:sldLayoutId id="2147483651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1B254E-A277-A14D-A5A7-826D96BB0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t>1</a:t>
            </a:fld>
            <a:endParaRPr lang="en-US"/>
          </a:p>
        </p:txBody>
      </p:sp>
      <p:sp>
        <p:nvSpPr>
          <p:cNvPr id="32" name="Subtitle 31">
            <a:extLst>
              <a:ext uri="{FF2B5EF4-FFF2-40B4-BE49-F238E27FC236}">
                <a16:creationId xmlns:a16="http://schemas.microsoft.com/office/drawing/2014/main" id="{E09020EF-ACFE-7F4F-B287-6BF663198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6272" y="4118616"/>
            <a:ext cx="8354050" cy="2236510"/>
          </a:xfr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sz="1800" b="1" dirty="0"/>
              <a:t>Plasma Activated Water: A Technology for Acid Generation and Space Crop Production </a:t>
            </a:r>
          </a:p>
          <a:p>
            <a:pPr algn="ctr">
              <a:spcBef>
                <a:spcPts val="400"/>
              </a:spcBef>
            </a:pPr>
            <a:r>
              <a:rPr lang="en-US" u="sng" dirty="0"/>
              <a:t>Dr. Ryan Gott</a:t>
            </a:r>
            <a:r>
              <a:rPr lang="en-US" dirty="0"/>
              <a:t>, Dr. Kenneth Engeling, Misle Tessema, Dr. Christina Johnson, Dr. Joel Olson, Bruce Link, Dr. Carolina Franco, Jason Fischer</a:t>
            </a:r>
          </a:p>
          <a:p>
            <a:pPr algn="ctr">
              <a:spcBef>
                <a:spcPts val="400"/>
              </a:spcBef>
            </a:pPr>
            <a:r>
              <a:rPr lang="en-US" sz="1800" dirty="0"/>
              <a:t>52</a:t>
            </a:r>
            <a:r>
              <a:rPr lang="en-US" sz="1800" baseline="30000" dirty="0"/>
              <a:t>nd</a:t>
            </a:r>
            <a:r>
              <a:rPr lang="en-US" sz="1800" dirty="0"/>
              <a:t> International Conference on Environmental Systems</a:t>
            </a:r>
            <a:endParaRPr lang="en-US" dirty="0"/>
          </a:p>
          <a:p>
            <a:pPr algn="ctr">
              <a:spcBef>
                <a:spcPts val="400"/>
              </a:spcBef>
            </a:pPr>
            <a:r>
              <a:rPr lang="en-US" dirty="0"/>
              <a:t>Calgary, Canada</a:t>
            </a:r>
          </a:p>
          <a:p>
            <a:pPr algn="ctr">
              <a:spcBef>
                <a:spcPts val="400"/>
              </a:spcBef>
            </a:pPr>
            <a:r>
              <a:rPr lang="en-US" sz="1800" dirty="0"/>
              <a:t>July </a:t>
            </a:r>
            <a:r>
              <a:rPr lang="en-US" dirty="0"/>
              <a:t>17</a:t>
            </a:r>
            <a:r>
              <a:rPr lang="en-US" sz="1800" baseline="30000" dirty="0"/>
              <a:t>th</a:t>
            </a:r>
            <a:r>
              <a:rPr lang="en-US" sz="1800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211982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06345-985A-4326-BCD7-2548CFC0D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9707" y="811913"/>
            <a:ext cx="6678105" cy="646331"/>
          </a:xfrm>
        </p:spPr>
        <p:txBody>
          <a:bodyPr/>
          <a:lstStyle/>
          <a:p>
            <a:r>
              <a:rPr lang="en-US" b="1" dirty="0"/>
              <a:t>Martian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B959F-6AD3-462B-AE28-B7FABF151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2124" y="2101588"/>
            <a:ext cx="7375687" cy="2485296"/>
          </a:xfrm>
        </p:spPr>
        <p:txBody>
          <a:bodyPr/>
          <a:lstStyle/>
          <a:p>
            <a:r>
              <a:rPr lang="en-US" sz="2000" b="1" dirty="0"/>
              <a:t>Martian atmosphere composition: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95% CO</a:t>
            </a:r>
            <a:r>
              <a:rPr lang="en-US" sz="2000" baseline="-25000" dirty="0"/>
              <a:t>2</a:t>
            </a:r>
            <a:r>
              <a:rPr lang="en-US" sz="2000" dirty="0"/>
              <a:t>, 3% N</a:t>
            </a:r>
            <a:r>
              <a:rPr lang="en-US" sz="2000" baseline="-25000" dirty="0"/>
              <a:t>2</a:t>
            </a:r>
            <a:r>
              <a:rPr lang="en-US" sz="2000" dirty="0"/>
              <a:t>, 2% Argon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Simulated mixture produced 24.8 ppm on nitrates with DC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Run for 15 minutes at 1 atm. 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Allows for in-situ acid production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Potential for Martian farming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7239194-0686-4D13-AF27-0ECDEF0AC44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57CD69-65BF-40ED-867B-E62BED92AAC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0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2DF93-E6F0-4336-A336-70E7D0112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53371"/>
            <a:ext cx="10393680" cy="646331"/>
          </a:xfrm>
        </p:spPr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1063-A471-4F13-9512-7C545E78F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1477761"/>
            <a:ext cx="10619923" cy="316753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Plasma generation of acid has numerous ISRU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Plant growth and sanitization can both benefit from plasma acid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Why Plasma?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On-demand production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No resupply needed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Power efficiencies will be achieved soon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7ACE2-C7F5-4C3C-83F3-57FF80FB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3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DD94-6ABA-4122-9146-0A2F49C4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6001" y="2782669"/>
            <a:ext cx="3036845" cy="646331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EDDD3-6C2A-4302-80F8-64166BE2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DE4728-2A92-4A9F-AED9-3CBEE3DD0D5E}"/>
              </a:ext>
            </a:extLst>
          </p:cNvPr>
          <p:cNvSpPr txBox="1"/>
          <p:nvPr/>
        </p:nvSpPr>
        <p:spPr>
          <a:xfrm>
            <a:off x="3277385" y="4213781"/>
            <a:ext cx="5637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Any questions are welcome.</a:t>
            </a:r>
          </a:p>
          <a:p>
            <a:pPr algn="ctr"/>
            <a:r>
              <a:rPr lang="en-US" dirty="0"/>
              <a:t>Contact: ryan.p.gott@nasa.gov</a:t>
            </a:r>
          </a:p>
        </p:txBody>
      </p:sp>
    </p:spTree>
    <p:extLst>
      <p:ext uri="{BB962C8B-B14F-4D97-AF65-F5344CB8AC3E}">
        <p14:creationId xmlns:p14="http://schemas.microsoft.com/office/powerpoint/2010/main" val="78864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D5495D-2BC1-4884-B161-44F2CB1B3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5064"/>
            <a:ext cx="6460551" cy="30490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B5E106-06D2-4D82-B909-7901C79C1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3700" y="0"/>
            <a:ext cx="5949099" cy="714401"/>
          </a:xfrm>
        </p:spPr>
        <p:txBody>
          <a:bodyPr/>
          <a:lstStyle/>
          <a:p>
            <a:r>
              <a:rPr lang="en-US" b="1" dirty="0"/>
              <a:t>Plasma Activated Water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725B2804-4407-47D3-BFD5-0E541536CEE6}"/>
              </a:ext>
            </a:extLst>
          </p:cNvPr>
          <p:cNvSpPr txBox="1">
            <a:spLocks/>
          </p:cNvSpPr>
          <p:nvPr/>
        </p:nvSpPr>
        <p:spPr>
          <a:xfrm>
            <a:off x="6208295" y="1090863"/>
            <a:ext cx="5662863" cy="53365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Introduction of many species</a:t>
            </a:r>
          </a:p>
          <a:p>
            <a:pPr lvl="1"/>
            <a:r>
              <a:rPr lang="en-US" dirty="0"/>
              <a:t>Oxygen species</a:t>
            </a:r>
          </a:p>
          <a:p>
            <a:pPr lvl="2"/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, O</a:t>
            </a:r>
            <a:r>
              <a:rPr lang="en-US" baseline="30000" dirty="0"/>
              <a:t>*</a:t>
            </a:r>
            <a:r>
              <a:rPr lang="en-US" dirty="0"/>
              <a:t>, O</a:t>
            </a:r>
            <a:r>
              <a:rPr lang="en-US" baseline="30000" dirty="0"/>
              <a:t>-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baseline="30000" dirty="0"/>
              <a:t>+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baseline="30000" dirty="0"/>
              <a:t>*</a:t>
            </a:r>
            <a:r>
              <a:rPr lang="en-US" dirty="0"/>
              <a:t>, O</a:t>
            </a:r>
          </a:p>
          <a:p>
            <a:pPr lvl="1"/>
            <a:r>
              <a:rPr lang="en-US" dirty="0"/>
              <a:t>Nitrogen species</a:t>
            </a:r>
          </a:p>
          <a:p>
            <a:pPr lvl="2"/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baseline="30000" dirty="0"/>
              <a:t>+</a:t>
            </a:r>
            <a:r>
              <a:rPr lang="en-US" dirty="0"/>
              <a:t>, NO, NO</a:t>
            </a:r>
            <a:r>
              <a:rPr lang="en-US" baseline="-25000" dirty="0"/>
              <a:t>2</a:t>
            </a:r>
            <a:r>
              <a:rPr lang="en-US" baseline="30000" dirty="0"/>
              <a:t>-</a:t>
            </a:r>
            <a:r>
              <a:rPr lang="en-US" dirty="0"/>
              <a:t>, NO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n-US" dirty="0"/>
              <a:t>, NH</a:t>
            </a:r>
            <a:r>
              <a:rPr lang="en-US" baseline="-25000" dirty="0"/>
              <a:t>3</a:t>
            </a:r>
            <a:r>
              <a:rPr lang="en-US" dirty="0"/>
              <a:t>, NH</a:t>
            </a:r>
            <a:r>
              <a:rPr lang="en-US" baseline="-25000" dirty="0"/>
              <a:t>4,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baseline="30000" dirty="0"/>
              <a:t>*</a:t>
            </a:r>
            <a:r>
              <a:rPr lang="en-US" dirty="0"/>
              <a:t>, N</a:t>
            </a:r>
          </a:p>
          <a:p>
            <a:pPr lvl="1"/>
            <a:r>
              <a:rPr lang="en-US" dirty="0"/>
              <a:t>Water species</a:t>
            </a:r>
          </a:p>
          <a:p>
            <a:pPr lvl="2"/>
            <a:r>
              <a:rPr lang="en-US" dirty="0"/>
              <a:t>OH,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, H3O</a:t>
            </a:r>
            <a:r>
              <a:rPr lang="en-US" baseline="30000" dirty="0"/>
              <a:t>+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, OH</a:t>
            </a:r>
            <a:r>
              <a:rPr lang="en-US" baseline="30000" dirty="0"/>
              <a:t>*</a:t>
            </a:r>
            <a:r>
              <a:rPr lang="en-US" dirty="0"/>
              <a:t>, e</a:t>
            </a:r>
            <a:r>
              <a:rPr lang="en-US" baseline="30000" dirty="0"/>
              <a:t>-</a:t>
            </a:r>
            <a:endParaRPr lang="en-US" dirty="0"/>
          </a:p>
          <a:p>
            <a:pPr lvl="1"/>
            <a:endParaRPr lang="en-US" b="1" dirty="0"/>
          </a:p>
          <a:p>
            <a:r>
              <a:rPr lang="en-US" b="1" dirty="0"/>
              <a:t>Use of air as feed gas favors acid production</a:t>
            </a:r>
          </a:p>
          <a:p>
            <a:pPr lvl="1"/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baseline="30000" dirty="0"/>
              <a:t>- </a:t>
            </a:r>
            <a:r>
              <a:rPr lang="en-US" dirty="0"/>
              <a:t> and NO</a:t>
            </a:r>
            <a:r>
              <a:rPr lang="en-US" baseline="-25000" dirty="0"/>
              <a:t>2</a:t>
            </a:r>
            <a:r>
              <a:rPr lang="en-US" baseline="30000" dirty="0"/>
              <a:t>- </a:t>
            </a:r>
            <a:r>
              <a:rPr lang="en-US" dirty="0"/>
              <a:t>have reactions in water that result in HNO</a:t>
            </a:r>
            <a:r>
              <a:rPr lang="en-US" baseline="-25000" dirty="0"/>
              <a:t>3</a:t>
            </a:r>
            <a:endParaRPr lang="en-US" dirty="0"/>
          </a:p>
          <a:p>
            <a:pPr lvl="1"/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B2F4CA-F4B4-46A4-9D1F-C92EDC683A7B}"/>
              </a:ext>
            </a:extLst>
          </p:cNvPr>
          <p:cNvSpPr txBox="1"/>
          <p:nvPr/>
        </p:nvSpPr>
        <p:spPr>
          <a:xfrm>
            <a:off x="2320059" y="4747098"/>
            <a:ext cx="1773716" cy="36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Zhou, et al. 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1DC2CD-AF1E-41C0-A7E0-F87837A8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57CD69-65BF-40ED-867B-E62BED92AAC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5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EA0F8-12A1-4EEE-B6B8-73022CF7B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Space Infusion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6F1FE-D7B3-4938-9F27-7A9353933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39" y="2214710"/>
            <a:ext cx="6678104" cy="426065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Moon to Mars architecture requires in-situ resource utilization and reuse of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Plant growth is of great interest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Hydroponic pH balancing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Nutrient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Sanitization is essential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Plasma generated acid has the ability to address all of this and more in a unified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62A8F36-4063-4731-AD85-AABED31385D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57CD69-65BF-40ED-867B-E62BED92AAC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6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1A71D-2B75-4B34-994E-B5E10E108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38" y="598601"/>
            <a:ext cx="10393680" cy="646331"/>
          </a:xfrm>
        </p:spPr>
        <p:txBody>
          <a:bodyPr/>
          <a:lstStyle/>
          <a:p>
            <a:r>
              <a:rPr lang="en-US" b="1" dirty="0"/>
              <a:t>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E1199-BA21-4669-98EB-980A8356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65E909-F55A-4EB3-9CC4-E120D9B509AE}"/>
              </a:ext>
            </a:extLst>
          </p:cNvPr>
          <p:cNvGrpSpPr/>
          <p:nvPr/>
        </p:nvGrpSpPr>
        <p:grpSpPr>
          <a:xfrm>
            <a:off x="960120" y="2041818"/>
            <a:ext cx="6301190" cy="3243120"/>
            <a:chOff x="3231472" y="2561738"/>
            <a:chExt cx="4836374" cy="248920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B343580-5161-4C06-A35F-D036F7C0175C}"/>
                </a:ext>
              </a:extLst>
            </p:cNvPr>
            <p:cNvGrpSpPr/>
            <p:nvPr/>
          </p:nvGrpSpPr>
          <p:grpSpPr>
            <a:xfrm>
              <a:off x="3231472" y="2561738"/>
              <a:ext cx="4836374" cy="2489203"/>
              <a:chOff x="3231472" y="2561738"/>
              <a:chExt cx="4836374" cy="2489203"/>
            </a:xfrm>
          </p:grpSpPr>
          <p:sp>
            <p:nvSpPr>
              <p:cNvPr id="9" name="Flowchart: Magnetic Disk 8">
                <a:extLst>
                  <a:ext uri="{FF2B5EF4-FFF2-40B4-BE49-F238E27FC236}">
                    <a16:creationId xmlns:a16="http://schemas.microsoft.com/office/drawing/2014/main" id="{1492C764-4AA1-456A-9863-151A5D790238}"/>
                  </a:ext>
                </a:extLst>
              </p:cNvPr>
              <p:cNvSpPr/>
              <p:nvPr/>
            </p:nvSpPr>
            <p:spPr>
              <a:xfrm>
                <a:off x="5560411" y="4107197"/>
                <a:ext cx="123017" cy="277285"/>
              </a:xfrm>
              <a:prstGeom prst="flowChartMagneticDisk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13ED8270-EA21-46C6-B419-680F040781AA}"/>
                  </a:ext>
                </a:extLst>
              </p:cNvPr>
              <p:cNvSpPr/>
              <p:nvPr/>
            </p:nvSpPr>
            <p:spPr>
              <a:xfrm>
                <a:off x="4930204" y="4617420"/>
                <a:ext cx="1293275" cy="433521"/>
              </a:xfrm>
              <a:prstGeom prst="cube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lowchart: Magnetic Disk 10">
                <a:extLst>
                  <a:ext uri="{FF2B5EF4-FFF2-40B4-BE49-F238E27FC236}">
                    <a16:creationId xmlns:a16="http://schemas.microsoft.com/office/drawing/2014/main" id="{5B5915EA-C54E-4ED2-BAE6-2E322405B107}"/>
                  </a:ext>
                </a:extLst>
              </p:cNvPr>
              <p:cNvSpPr/>
              <p:nvPr/>
            </p:nvSpPr>
            <p:spPr>
              <a:xfrm>
                <a:off x="5205201" y="3738329"/>
                <a:ext cx="814873" cy="1194318"/>
              </a:xfrm>
              <a:prstGeom prst="flowChartMagneticDisk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lowchart: Magnetic Disk 11">
                <a:extLst>
                  <a:ext uri="{FF2B5EF4-FFF2-40B4-BE49-F238E27FC236}">
                    <a16:creationId xmlns:a16="http://schemas.microsoft.com/office/drawing/2014/main" id="{68ADC391-7DBE-4B01-A389-8A23E88DA106}"/>
                  </a:ext>
                </a:extLst>
              </p:cNvPr>
              <p:cNvSpPr/>
              <p:nvPr/>
            </p:nvSpPr>
            <p:spPr>
              <a:xfrm>
                <a:off x="5200340" y="3736570"/>
                <a:ext cx="814873" cy="468553"/>
              </a:xfrm>
              <a:prstGeom prst="flowChartMagneticDisk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7E3A3DE5-02BF-4491-BCA6-02E24F1829E7}"/>
                  </a:ext>
                </a:extLst>
              </p:cNvPr>
              <p:cNvGrpSpPr/>
              <p:nvPr/>
            </p:nvGrpSpPr>
            <p:grpSpPr>
              <a:xfrm>
                <a:off x="5212739" y="4268538"/>
                <a:ext cx="816407" cy="240441"/>
                <a:chOff x="2220770" y="2207386"/>
                <a:chExt cx="816407" cy="240441"/>
              </a:xfrm>
            </p:grpSpPr>
            <p:sp>
              <p:nvSpPr>
                <p:cNvPr id="47" name="Arc 46">
                  <a:extLst>
                    <a:ext uri="{FF2B5EF4-FFF2-40B4-BE49-F238E27FC236}">
                      <a16:creationId xmlns:a16="http://schemas.microsoft.com/office/drawing/2014/main" id="{AE0EB9DE-887E-408C-85D5-017051859F05}"/>
                    </a:ext>
                  </a:extLst>
                </p:cNvPr>
                <p:cNvSpPr/>
                <p:nvPr/>
              </p:nvSpPr>
              <p:spPr>
                <a:xfrm rot="19741991">
                  <a:off x="2415328" y="2207386"/>
                  <a:ext cx="236797" cy="240440"/>
                </a:xfrm>
                <a:prstGeom prst="arc">
                  <a:avLst>
                    <a:gd name="adj1" fmla="val 14706608"/>
                    <a:gd name="adj2" fmla="val 0"/>
                  </a:avLst>
                </a:prstGeom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Arc 47">
                  <a:extLst>
                    <a:ext uri="{FF2B5EF4-FFF2-40B4-BE49-F238E27FC236}">
                      <a16:creationId xmlns:a16="http://schemas.microsoft.com/office/drawing/2014/main" id="{8DEA8917-709E-4021-9202-CCFB6DEF493B}"/>
                    </a:ext>
                  </a:extLst>
                </p:cNvPr>
                <p:cNvSpPr/>
                <p:nvPr/>
              </p:nvSpPr>
              <p:spPr>
                <a:xfrm rot="18190499">
                  <a:off x="2607853" y="2208266"/>
                  <a:ext cx="236797" cy="240440"/>
                </a:xfrm>
                <a:prstGeom prst="arc">
                  <a:avLst>
                    <a:gd name="adj1" fmla="val 16200000"/>
                    <a:gd name="adj2" fmla="val 1323645"/>
                  </a:avLst>
                </a:prstGeom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>
                  <a:extLst>
                    <a:ext uri="{FF2B5EF4-FFF2-40B4-BE49-F238E27FC236}">
                      <a16:creationId xmlns:a16="http://schemas.microsoft.com/office/drawing/2014/main" id="{3F39EDA4-A9E5-40F6-A019-7371667C8A44}"/>
                    </a:ext>
                  </a:extLst>
                </p:cNvPr>
                <p:cNvSpPr/>
                <p:nvPr/>
              </p:nvSpPr>
              <p:spPr>
                <a:xfrm rot="19741991">
                  <a:off x="2220770" y="2207387"/>
                  <a:ext cx="236797" cy="240440"/>
                </a:xfrm>
                <a:prstGeom prst="arc">
                  <a:avLst>
                    <a:gd name="adj1" fmla="val 14773421"/>
                    <a:gd name="adj2" fmla="val 0"/>
                  </a:avLst>
                </a:prstGeom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90E451E5-5F99-4E2C-8155-44D2A3EE056C}"/>
                    </a:ext>
                  </a:extLst>
                </p:cNvPr>
                <p:cNvSpPr/>
                <p:nvPr/>
              </p:nvSpPr>
              <p:spPr>
                <a:xfrm rot="19741991">
                  <a:off x="2800380" y="2207386"/>
                  <a:ext cx="236797" cy="240440"/>
                </a:xfrm>
                <a:prstGeom prst="arc">
                  <a:avLst>
                    <a:gd name="adj1" fmla="val 14773421"/>
                    <a:gd name="adj2" fmla="val 0"/>
                  </a:avLst>
                </a:prstGeom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9851243C-4942-4D5F-AD2E-65640849A330}"/>
                  </a:ext>
                </a:extLst>
              </p:cNvPr>
              <p:cNvSpPr/>
              <p:nvPr/>
            </p:nvSpPr>
            <p:spPr>
              <a:xfrm>
                <a:off x="5552808" y="3769732"/>
                <a:ext cx="136269" cy="8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B496ADD-E33A-4A35-83E6-D62B8B78A286}"/>
                  </a:ext>
                </a:extLst>
              </p:cNvPr>
              <p:cNvSpPr/>
              <p:nvPr/>
            </p:nvSpPr>
            <p:spPr>
              <a:xfrm>
                <a:off x="5785144" y="3769732"/>
                <a:ext cx="65659" cy="8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F2097654-FCFF-4178-9DBE-304A2ED0C3D0}"/>
                  </a:ext>
                </a:extLst>
              </p:cNvPr>
              <p:cNvSpPr/>
              <p:nvPr/>
            </p:nvSpPr>
            <p:spPr>
              <a:xfrm>
                <a:off x="5570924" y="3291993"/>
                <a:ext cx="91851" cy="56152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Arrow: Pentagon 16">
                <a:extLst>
                  <a:ext uri="{FF2B5EF4-FFF2-40B4-BE49-F238E27FC236}">
                    <a16:creationId xmlns:a16="http://schemas.microsoft.com/office/drawing/2014/main" id="{034CD8B8-1E18-4A90-9F16-1D9F3554FEF4}"/>
                  </a:ext>
                </a:extLst>
              </p:cNvPr>
              <p:cNvSpPr/>
              <p:nvPr/>
            </p:nvSpPr>
            <p:spPr>
              <a:xfrm rot="5400000">
                <a:off x="5457750" y="4336360"/>
                <a:ext cx="329769" cy="81970"/>
              </a:xfrm>
              <a:prstGeom prst="homePlate">
                <a:avLst/>
              </a:prstGeom>
              <a:solidFill>
                <a:srgbClr val="D416C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Stored Data 17">
                <a:extLst>
                  <a:ext uri="{FF2B5EF4-FFF2-40B4-BE49-F238E27FC236}">
                    <a16:creationId xmlns:a16="http://schemas.microsoft.com/office/drawing/2014/main" id="{1786E990-E299-42B4-AE2E-34980FF0DCE8}"/>
                  </a:ext>
                </a:extLst>
              </p:cNvPr>
              <p:cNvSpPr/>
              <p:nvPr/>
            </p:nvSpPr>
            <p:spPr>
              <a:xfrm rot="16200000">
                <a:off x="5598612" y="4281079"/>
                <a:ext cx="46617" cy="123016"/>
              </a:xfrm>
              <a:prstGeom prst="flowChartOnlineStorag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Magnetic Disk 18">
                <a:extLst>
                  <a:ext uri="{FF2B5EF4-FFF2-40B4-BE49-F238E27FC236}">
                    <a16:creationId xmlns:a16="http://schemas.microsoft.com/office/drawing/2014/main" id="{FA925184-5C40-45A7-B790-5173C2F0094A}"/>
                  </a:ext>
                </a:extLst>
              </p:cNvPr>
              <p:cNvSpPr/>
              <p:nvPr/>
            </p:nvSpPr>
            <p:spPr>
              <a:xfrm>
                <a:off x="5547947" y="3284655"/>
                <a:ext cx="141130" cy="564307"/>
              </a:xfrm>
              <a:prstGeom prst="flowChartMagneticDisk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747D0D2C-35B7-4118-92CB-D1C8B9DA2971}"/>
                  </a:ext>
                </a:extLst>
              </p:cNvPr>
              <p:cNvCxnSpPr>
                <a:cxnSpLocks/>
                <a:endCxn id="15" idx="7"/>
              </p:cNvCxnSpPr>
              <p:nvPr/>
            </p:nvCxnSpPr>
            <p:spPr>
              <a:xfrm flipH="1">
                <a:off x="5841187" y="3468340"/>
                <a:ext cx="644490" cy="313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A8BFA193-6F7A-4CDD-97C0-752FEAEA30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2401" y="3853521"/>
                <a:ext cx="48960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E531A156-A847-421E-93B9-A3BF7B95F3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2402" y="4205123"/>
                <a:ext cx="48960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ylinder 22">
                <a:extLst>
                  <a:ext uri="{FF2B5EF4-FFF2-40B4-BE49-F238E27FC236}">
                    <a16:creationId xmlns:a16="http://schemas.microsoft.com/office/drawing/2014/main" id="{2F87FF90-4674-4D26-86F7-B7CD367D208B}"/>
                  </a:ext>
                </a:extLst>
              </p:cNvPr>
              <p:cNvSpPr/>
              <p:nvPr/>
            </p:nvSpPr>
            <p:spPr>
              <a:xfrm>
                <a:off x="5507272" y="3026419"/>
                <a:ext cx="199053" cy="540389"/>
              </a:xfrm>
              <a:prstGeom prst="ca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ylinder 23">
                <a:extLst>
                  <a:ext uri="{FF2B5EF4-FFF2-40B4-BE49-F238E27FC236}">
                    <a16:creationId xmlns:a16="http://schemas.microsoft.com/office/drawing/2014/main" id="{8B699A6C-1582-4B31-9415-B7784EE51C98}"/>
                  </a:ext>
                </a:extLst>
              </p:cNvPr>
              <p:cNvSpPr/>
              <p:nvPr/>
            </p:nvSpPr>
            <p:spPr>
              <a:xfrm rot="16200000">
                <a:off x="5297079" y="3234408"/>
                <a:ext cx="199053" cy="250079"/>
              </a:xfrm>
              <a:prstGeom prst="ca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8081EBBC-004E-48E8-B5B9-5D8A1C416A81}"/>
                  </a:ext>
                </a:extLst>
              </p:cNvPr>
              <p:cNvSpPr/>
              <p:nvPr/>
            </p:nvSpPr>
            <p:spPr>
              <a:xfrm>
                <a:off x="4992194" y="3308629"/>
                <a:ext cx="326763" cy="102676"/>
              </a:xfrm>
              <a:prstGeom prst="round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107C9BEF-9DCF-4F5A-8CA4-32CF4F62CE06}"/>
                  </a:ext>
                </a:extLst>
              </p:cNvPr>
              <p:cNvSpPr/>
              <p:nvPr/>
            </p:nvSpPr>
            <p:spPr>
              <a:xfrm>
                <a:off x="5560412" y="2699766"/>
                <a:ext cx="91851" cy="370273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95593F55-D3DE-40BB-AE52-173FEA8FC5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22371" y="4770334"/>
                <a:ext cx="43170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EE24BB7B-5BAA-40F6-90CC-AA8AD1484FC4}"/>
                  </a:ext>
                </a:extLst>
              </p:cNvPr>
              <p:cNvCxnSpPr>
                <a:cxnSpLocks/>
                <a:stCxn id="7" idx="3"/>
              </p:cNvCxnSpPr>
              <p:nvPr/>
            </p:nvCxnSpPr>
            <p:spPr>
              <a:xfrm flipV="1">
                <a:off x="4610101" y="3712003"/>
                <a:ext cx="955758" cy="8693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91993E1E-12D9-4E6A-862E-ED11B14A5F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06613" y="3362375"/>
                <a:ext cx="682588" cy="19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ECAA766-BE29-409D-B6A0-4EC36464B8BE}"/>
                  </a:ext>
                </a:extLst>
              </p:cNvPr>
              <p:cNvCxnSpPr>
                <a:cxnSpLocks/>
                <a:stCxn id="37" idx="1"/>
                <a:endCxn id="23" idx="4"/>
              </p:cNvCxnSpPr>
              <p:nvPr/>
            </p:nvCxnSpPr>
            <p:spPr>
              <a:xfrm flipH="1">
                <a:off x="5706325" y="2999138"/>
                <a:ext cx="444839" cy="29747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ardrop 30">
                <a:extLst>
                  <a:ext uri="{FF2B5EF4-FFF2-40B4-BE49-F238E27FC236}">
                    <a16:creationId xmlns:a16="http://schemas.microsoft.com/office/drawing/2014/main" id="{C8AD551B-E840-4EB0-B6ED-4DB94489D206}"/>
                  </a:ext>
                </a:extLst>
              </p:cNvPr>
              <p:cNvSpPr/>
              <p:nvPr/>
            </p:nvSpPr>
            <p:spPr>
              <a:xfrm rot="21258261">
                <a:off x="5463429" y="4472632"/>
                <a:ext cx="49840" cy="52989"/>
              </a:xfrm>
              <a:prstGeom prst="teardrop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ardrop 31">
                <a:extLst>
                  <a:ext uri="{FF2B5EF4-FFF2-40B4-BE49-F238E27FC236}">
                    <a16:creationId xmlns:a16="http://schemas.microsoft.com/office/drawing/2014/main" id="{CF15D4BA-EF5A-40B4-BCDA-B29E415680AD}"/>
                  </a:ext>
                </a:extLst>
              </p:cNvPr>
              <p:cNvSpPr/>
              <p:nvPr/>
            </p:nvSpPr>
            <p:spPr>
              <a:xfrm rot="15632166" flipV="1">
                <a:off x="5516692" y="4530120"/>
                <a:ext cx="45719" cy="45719"/>
              </a:xfrm>
              <a:prstGeom prst="teardrop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ardrop 32">
                <a:extLst>
                  <a:ext uri="{FF2B5EF4-FFF2-40B4-BE49-F238E27FC236}">
                    <a16:creationId xmlns:a16="http://schemas.microsoft.com/office/drawing/2014/main" id="{5E13C019-5C07-46F1-91C0-A63FEB20D017}"/>
                  </a:ext>
                </a:extLst>
              </p:cNvPr>
              <p:cNvSpPr/>
              <p:nvPr/>
            </p:nvSpPr>
            <p:spPr>
              <a:xfrm rot="17266854">
                <a:off x="5665003" y="4537617"/>
                <a:ext cx="49840" cy="52989"/>
              </a:xfrm>
              <a:prstGeom prst="teardrop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ardrop 33">
                <a:extLst>
                  <a:ext uri="{FF2B5EF4-FFF2-40B4-BE49-F238E27FC236}">
                    <a16:creationId xmlns:a16="http://schemas.microsoft.com/office/drawing/2014/main" id="{135DB4AC-0E23-4735-ADBE-A2A6A8A46EEC}"/>
                  </a:ext>
                </a:extLst>
              </p:cNvPr>
              <p:cNvSpPr/>
              <p:nvPr/>
            </p:nvSpPr>
            <p:spPr>
              <a:xfrm rot="16200000">
                <a:off x="5755597" y="4500811"/>
                <a:ext cx="49840" cy="52989"/>
              </a:xfrm>
              <a:prstGeom prst="teardrop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ardrop 34">
                <a:extLst>
                  <a:ext uri="{FF2B5EF4-FFF2-40B4-BE49-F238E27FC236}">
                    <a16:creationId xmlns:a16="http://schemas.microsoft.com/office/drawing/2014/main" id="{B5ED3C35-9EA4-4D37-A738-72ACCAA99D29}"/>
                  </a:ext>
                </a:extLst>
              </p:cNvPr>
              <p:cNvSpPr/>
              <p:nvPr/>
            </p:nvSpPr>
            <p:spPr>
              <a:xfrm rot="589951">
                <a:off x="5338373" y="4488047"/>
                <a:ext cx="49840" cy="52989"/>
              </a:xfrm>
              <a:prstGeom prst="teardrop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5914ADD-9DDA-4EB3-8B81-97EA55BF3BF7}"/>
                  </a:ext>
                </a:extLst>
              </p:cNvPr>
              <p:cNvSpPr txBox="1"/>
              <p:nvPr/>
            </p:nvSpPr>
            <p:spPr>
              <a:xfrm>
                <a:off x="6460110" y="3291087"/>
                <a:ext cx="1378280" cy="25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Vent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9011653-D700-47EF-9AAA-17616F205F57}"/>
                  </a:ext>
                </a:extLst>
              </p:cNvPr>
              <p:cNvSpPr txBox="1"/>
              <p:nvPr/>
            </p:nvSpPr>
            <p:spPr>
              <a:xfrm>
                <a:off x="6151164" y="2869212"/>
                <a:ext cx="1629623" cy="25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3D Printed Tee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BD90EF-E4C7-40FE-AB8C-62C8D0F3AD4E}"/>
                  </a:ext>
                </a:extLst>
              </p:cNvPr>
              <p:cNvSpPr txBox="1"/>
              <p:nvPr/>
            </p:nvSpPr>
            <p:spPr>
              <a:xfrm>
                <a:off x="6438223" y="3712001"/>
                <a:ext cx="1629623" cy="25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3D Printed Beaker Lid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05E2880-0E8D-4F0A-AF54-EAB6F127C863}"/>
                  </a:ext>
                </a:extLst>
              </p:cNvPr>
              <p:cNvSpPr txBox="1"/>
              <p:nvPr/>
            </p:nvSpPr>
            <p:spPr>
              <a:xfrm>
                <a:off x="6443084" y="3973255"/>
                <a:ext cx="1062273" cy="354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/>
                  <a:t>Beaker</a:t>
                </a:r>
                <a:r>
                  <a:rPr lang="en-US" sz="2400" dirty="0"/>
                  <a:t> 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C92464A-8A07-424B-A013-B6FDABF5331B}"/>
                  </a:ext>
                </a:extLst>
              </p:cNvPr>
              <p:cNvSpPr txBox="1"/>
              <p:nvPr/>
            </p:nvSpPr>
            <p:spPr>
              <a:xfrm>
                <a:off x="3231472" y="4280075"/>
                <a:ext cx="1761887" cy="25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Electrode at Tube Exit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9EEFDBF-5F87-445A-B9C1-9E1DEE74688B}"/>
                  </a:ext>
                </a:extLst>
              </p:cNvPr>
              <p:cNvSpPr txBox="1"/>
              <p:nvPr/>
            </p:nvSpPr>
            <p:spPr>
              <a:xfrm>
                <a:off x="6568220" y="4631834"/>
                <a:ext cx="1230931" cy="25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Spill Bucket</a:t>
                </a:r>
              </a:p>
            </p:txBody>
          </p: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957CD9F8-CA2F-41D8-8A1C-8B1C250A3E27}"/>
                  </a:ext>
                </a:extLst>
              </p:cNvPr>
              <p:cNvCxnSpPr>
                <a:cxnSpLocks/>
                <a:stCxn id="43" idx="3"/>
              </p:cNvCxnSpPr>
              <p:nvPr/>
            </p:nvCxnSpPr>
            <p:spPr>
              <a:xfrm flipV="1">
                <a:off x="4711866" y="4442147"/>
                <a:ext cx="915352" cy="2341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CE91CDA-9E42-4345-BB8F-CCF65D726BB8}"/>
                  </a:ext>
                </a:extLst>
              </p:cNvPr>
              <p:cNvSpPr txBox="1"/>
              <p:nvPr/>
            </p:nvSpPr>
            <p:spPr>
              <a:xfrm>
                <a:off x="3990580" y="4499126"/>
                <a:ext cx="721286" cy="354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Plasma</a:t>
                </a:r>
                <a:r>
                  <a:rPr lang="en-US" sz="2400"/>
                  <a:t> 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A7B5200-28E8-4115-B063-4F9DCE4E313F}"/>
                  </a:ext>
                </a:extLst>
              </p:cNvPr>
              <p:cNvSpPr txBox="1"/>
              <p:nvPr/>
            </p:nvSpPr>
            <p:spPr>
              <a:xfrm>
                <a:off x="3378322" y="3228642"/>
                <a:ext cx="1086567" cy="236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/>
                  <a:t>Gas Inlet Tube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55931B4-4504-4F71-821B-188225B2E824}"/>
                  </a:ext>
                </a:extLst>
              </p:cNvPr>
              <p:cNvSpPr txBox="1"/>
              <p:nvPr/>
            </p:nvSpPr>
            <p:spPr>
              <a:xfrm>
                <a:off x="4233940" y="2561738"/>
                <a:ext cx="1050615" cy="25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/>
                  <a:t>Electrode</a:t>
                </a: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A175D7F0-1A94-4CBC-AE1F-AF79A323DCD2}"/>
                  </a:ext>
                </a:extLst>
              </p:cNvPr>
              <p:cNvCxnSpPr>
                <a:cxnSpLocks/>
                <a:endCxn id="18" idx="0"/>
              </p:cNvCxnSpPr>
              <p:nvPr/>
            </p:nvCxnSpPr>
            <p:spPr>
              <a:xfrm flipV="1">
                <a:off x="4782191" y="4342587"/>
                <a:ext cx="778222" cy="627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353672C-793A-4F33-9867-58028339D254}"/>
                </a:ext>
              </a:extLst>
            </p:cNvPr>
            <p:cNvSpPr txBox="1"/>
            <p:nvPr/>
          </p:nvSpPr>
          <p:spPr>
            <a:xfrm>
              <a:off x="3706593" y="3680821"/>
              <a:ext cx="903508" cy="236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Quartz Tube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E34B809-342C-4990-96CE-76F4EA82D36D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4989201" y="2722360"/>
              <a:ext cx="571211" cy="1625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" name="Content Placeholder 16" descr="A picture containing indoor, counter, kitchen appliance&#10;&#10;Description automatically generated">
            <a:extLst>
              <a:ext uri="{FF2B5EF4-FFF2-40B4-BE49-F238E27FC236}">
                <a16:creationId xmlns:a16="http://schemas.microsoft.com/office/drawing/2014/main" id="{9523E272-3C13-4EFD-B531-B809F5402E0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7488014" y="1236700"/>
            <a:ext cx="4312341" cy="4671554"/>
          </a:xfrm>
          <a:custGeom>
            <a:avLst/>
            <a:gdLst/>
            <a:ahLst/>
            <a:cxnLst/>
            <a:rect l="l" t="t" r="r" b="b"/>
            <a:pathLst>
              <a:path w="3975464" h="4365555">
                <a:moveTo>
                  <a:pt x="0" y="0"/>
                </a:moveTo>
                <a:lnTo>
                  <a:pt x="3954724" y="0"/>
                </a:lnTo>
                <a:lnTo>
                  <a:pt x="3944328" y="441228"/>
                </a:lnTo>
                <a:cubicBezTo>
                  <a:pt x="3942781" y="508796"/>
                  <a:pt x="3939430" y="576877"/>
                  <a:pt x="3951159" y="643804"/>
                </a:cubicBezTo>
                <a:cubicBezTo>
                  <a:pt x="3980543" y="810736"/>
                  <a:pt x="3979900" y="978310"/>
                  <a:pt x="3967011" y="1146396"/>
                </a:cubicBezTo>
                <a:cubicBezTo>
                  <a:pt x="3954123" y="1321150"/>
                  <a:pt x="3931569" y="1495262"/>
                  <a:pt x="3940203" y="1671170"/>
                </a:cubicBezTo>
                <a:cubicBezTo>
                  <a:pt x="3945230" y="1770534"/>
                  <a:pt x="3953091" y="1869643"/>
                  <a:pt x="3953091" y="1969263"/>
                </a:cubicBezTo>
                <a:cubicBezTo>
                  <a:pt x="3955799" y="2447623"/>
                  <a:pt x="3948581" y="2926496"/>
                  <a:pt x="3959665" y="3405241"/>
                </a:cubicBezTo>
                <a:cubicBezTo>
                  <a:pt x="3962629" y="3529479"/>
                  <a:pt x="3949097" y="3653076"/>
                  <a:pt x="3946777" y="3777057"/>
                </a:cubicBezTo>
                <a:cubicBezTo>
                  <a:pt x="3944973" y="3878089"/>
                  <a:pt x="3947873" y="3979056"/>
                  <a:pt x="3950499" y="4080023"/>
                </a:cubicBezTo>
                <a:lnTo>
                  <a:pt x="3952324" y="4346210"/>
                </a:lnTo>
                <a:lnTo>
                  <a:pt x="3923793" y="4344582"/>
                </a:lnTo>
                <a:cubicBezTo>
                  <a:pt x="3869166" y="4337251"/>
                  <a:pt x="3813841" y="4336693"/>
                  <a:pt x="3759075" y="4342933"/>
                </a:cubicBezTo>
                <a:cubicBezTo>
                  <a:pt x="3703277" y="4347626"/>
                  <a:pt x="3647607" y="4354981"/>
                  <a:pt x="3591682" y="4357645"/>
                </a:cubicBezTo>
                <a:cubicBezTo>
                  <a:pt x="3349688" y="4370998"/>
                  <a:pt x="3107046" y="4367447"/>
                  <a:pt x="2865549" y="4346991"/>
                </a:cubicBezTo>
                <a:cubicBezTo>
                  <a:pt x="2661378" y="4329084"/>
                  <a:pt x="2456048" y="4328501"/>
                  <a:pt x="2251775" y="4345215"/>
                </a:cubicBezTo>
                <a:cubicBezTo>
                  <a:pt x="2200819" y="4349148"/>
                  <a:pt x="2149862" y="4359293"/>
                  <a:pt x="2098906" y="4351937"/>
                </a:cubicBezTo>
                <a:cubicBezTo>
                  <a:pt x="2025044" y="4342895"/>
                  <a:pt x="1950494" y="4340688"/>
                  <a:pt x="1876224" y="4345343"/>
                </a:cubicBezTo>
                <a:cubicBezTo>
                  <a:pt x="1700042" y="4352318"/>
                  <a:pt x="1523986" y="4361576"/>
                  <a:pt x="1347676" y="4359039"/>
                </a:cubicBezTo>
                <a:cubicBezTo>
                  <a:pt x="1064484" y="4355108"/>
                  <a:pt x="781420" y="4341031"/>
                  <a:pt x="498101" y="4351430"/>
                </a:cubicBezTo>
                <a:cubicBezTo>
                  <a:pt x="364340" y="4356376"/>
                  <a:pt x="230578" y="4360752"/>
                  <a:pt x="96817" y="4355568"/>
                </a:cubicBezTo>
                <a:lnTo>
                  <a:pt x="0" y="4349268"/>
                </a:lnTo>
                <a:close/>
              </a:path>
            </a:pathLst>
          </a:custGeom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434AF1D-FF83-48A6-85EC-997FCEEFDB4B}"/>
              </a:ext>
            </a:extLst>
          </p:cNvPr>
          <p:cNvCxnSpPr>
            <a:cxnSpLocks/>
          </p:cNvCxnSpPr>
          <p:nvPr/>
        </p:nvCxnSpPr>
        <p:spPr>
          <a:xfrm flipV="1">
            <a:off x="9269465" y="4361530"/>
            <a:ext cx="406758" cy="22852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03E9B62-284E-4136-8737-ACFC2548DF48}"/>
              </a:ext>
            </a:extLst>
          </p:cNvPr>
          <p:cNvSpPr/>
          <p:nvPr/>
        </p:nvSpPr>
        <p:spPr>
          <a:xfrm>
            <a:off x="8799465" y="4546520"/>
            <a:ext cx="12346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plasma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67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88A9-9B6F-402B-8C12-A226AEF71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378294"/>
            <a:ext cx="10393680" cy="646331"/>
          </a:xfrm>
        </p:spPr>
        <p:txBody>
          <a:bodyPr/>
          <a:lstStyle/>
          <a:p>
            <a:pPr algn="ctr"/>
            <a:r>
              <a:rPr lang="en-US" b="1" dirty="0"/>
              <a:t>pH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9A0EB-F1A6-4B1F-AAFE-E63E35E32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52FF6BE-9FF4-4C02-8D28-35EE899554A1}"/>
              </a:ext>
            </a:extLst>
          </p:cNvPr>
          <p:cNvGrpSpPr/>
          <p:nvPr/>
        </p:nvGrpSpPr>
        <p:grpSpPr>
          <a:xfrm>
            <a:off x="571026" y="3448178"/>
            <a:ext cx="4632961" cy="2896551"/>
            <a:chOff x="1463039" y="3429000"/>
            <a:chExt cx="4632961" cy="289655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F8DF361-C39D-46EE-BE5D-4BD6C839C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88844" y="5992176"/>
              <a:ext cx="3181350" cy="333375"/>
            </a:xfrm>
            <a:prstGeom prst="rect">
              <a:avLst/>
            </a:prstGeom>
          </p:spPr>
        </p:pic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A86ED612-A414-4630-A99F-B4B0858CCFF2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463039" y="3429000"/>
            <a:ext cx="4632961" cy="27298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387984E-275B-4B22-8791-4113052BF9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365131"/>
              </p:ext>
            </p:extLst>
          </p:nvPr>
        </p:nvGraphicFramePr>
        <p:xfrm>
          <a:off x="509439" y="9269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BD222B1E-342D-447F-BD71-467DBFBBB770}"/>
              </a:ext>
            </a:extLst>
          </p:cNvPr>
          <p:cNvSpPr txBox="1">
            <a:spLocks/>
          </p:cNvSpPr>
          <p:nvPr/>
        </p:nvSpPr>
        <p:spPr>
          <a:xfrm>
            <a:off x="6208295" y="1090863"/>
            <a:ext cx="5662863" cy="53365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pH Range</a:t>
            </a:r>
          </a:p>
          <a:p>
            <a:pPr lvl="1"/>
            <a:r>
              <a:rPr lang="en-US" dirty="0"/>
              <a:t>2.7-6.14 (Platinum electrodes)</a:t>
            </a:r>
          </a:p>
          <a:p>
            <a:pPr lvl="2"/>
            <a:r>
              <a:rPr lang="en-US" dirty="0"/>
              <a:t>Electrode material pH range (2.7-9.7)</a:t>
            </a:r>
          </a:p>
          <a:p>
            <a:pPr lvl="1"/>
            <a:r>
              <a:rPr lang="en-US" dirty="0"/>
              <a:t>DC/pulsed able to achieve lowest pH</a:t>
            </a:r>
          </a:p>
          <a:p>
            <a:pPr lvl="1"/>
            <a:r>
              <a:rPr lang="en-US" dirty="0"/>
              <a:t>AC supply limited 4-6.1 range</a:t>
            </a:r>
          </a:p>
          <a:p>
            <a:endParaRPr lang="en-US" b="1" dirty="0"/>
          </a:p>
          <a:p>
            <a:r>
              <a:rPr lang="en-US" b="1" dirty="0"/>
              <a:t>Conductivity range</a:t>
            </a:r>
          </a:p>
          <a:p>
            <a:pPr lvl="1"/>
            <a:r>
              <a:rPr lang="en-US" dirty="0"/>
              <a:t>≈ 0-673 µS·cm</a:t>
            </a:r>
            <a:r>
              <a:rPr lang="en-US" baseline="30000" dirty="0"/>
              <a:t>-1</a:t>
            </a:r>
            <a:endParaRPr lang="en-US" dirty="0"/>
          </a:p>
          <a:p>
            <a:pPr lvl="1"/>
            <a:r>
              <a:rPr lang="en-US" dirty="0"/>
              <a:t>DC full range</a:t>
            </a:r>
          </a:p>
          <a:p>
            <a:pPr lvl="1"/>
            <a:r>
              <a:rPr lang="en-US" dirty="0"/>
              <a:t>AC/Pulsed ≈ 0-240 µS·cm</a:t>
            </a:r>
            <a:r>
              <a:rPr lang="en-US" baseline="30000" dirty="0"/>
              <a:t>-1  </a:t>
            </a:r>
            <a:r>
              <a:rPr lang="en-US" dirty="0"/>
              <a:t>range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5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4E012-C189-41BD-AE22-FF7CC78A4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358929"/>
            <a:ext cx="10393680" cy="646331"/>
          </a:xfrm>
        </p:spPr>
        <p:txBody>
          <a:bodyPr/>
          <a:lstStyle/>
          <a:p>
            <a:pPr algn="ctr"/>
            <a:r>
              <a:rPr lang="en-US" b="1" dirty="0"/>
              <a:t>Nitrate 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180F1-D4C4-431F-BB5A-A8DE01FC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D340C0D-821B-43E2-BB64-B3B7C3965F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200462"/>
              </p:ext>
            </p:extLst>
          </p:nvPr>
        </p:nvGraphicFramePr>
        <p:xfrm>
          <a:off x="514982" y="108371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59E80-F2A7-469D-8BE4-313884FF54ED}"/>
              </a:ext>
            </a:extLst>
          </p:cNvPr>
          <p:cNvSpPr txBox="1">
            <a:spLocks/>
          </p:cNvSpPr>
          <p:nvPr/>
        </p:nvSpPr>
        <p:spPr>
          <a:xfrm>
            <a:off x="5823284" y="1112825"/>
            <a:ext cx="6083969" cy="547770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DC vs. AC vs. Pulsed</a:t>
            </a:r>
          </a:p>
          <a:p>
            <a:pPr lvl="1"/>
            <a:r>
              <a:rPr lang="en-US" dirty="0"/>
              <a:t>DC supply up to 126 ppm in 15 minutes</a:t>
            </a:r>
          </a:p>
          <a:p>
            <a:pPr lvl="1"/>
            <a:r>
              <a:rPr lang="en-US" dirty="0"/>
              <a:t>AC 5-6 ppm at 15 minutes</a:t>
            </a:r>
          </a:p>
          <a:p>
            <a:pPr lvl="1"/>
            <a:r>
              <a:rPr lang="en-US" dirty="0"/>
              <a:t>400 ns, up to 26 ppm at 15 minutes</a:t>
            </a:r>
          </a:p>
          <a:p>
            <a:pPr lvl="1"/>
            <a:endParaRPr lang="en-US" b="1" dirty="0"/>
          </a:p>
          <a:p>
            <a:r>
              <a:rPr lang="en-US" b="1" dirty="0" err="1"/>
              <a:t>Florikan</a:t>
            </a:r>
            <a:r>
              <a:rPr lang="en-US" b="1" dirty="0"/>
              <a:t>® comparison</a:t>
            </a:r>
          </a:p>
          <a:p>
            <a:pPr lvl="1"/>
            <a:r>
              <a:rPr lang="en-US" dirty="0"/>
              <a:t>Slow-release ceramic</a:t>
            </a:r>
          </a:p>
          <a:p>
            <a:pPr lvl="1"/>
            <a:r>
              <a:rPr lang="en-US" dirty="0"/>
              <a:t>Nitrate production comparable for 60/90 day release formula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DC N</a:t>
            </a:r>
            <a:r>
              <a:rPr lang="en-US" b="1" baseline="-25000" dirty="0"/>
              <a:t>2</a:t>
            </a:r>
            <a:r>
              <a:rPr lang="en-US" b="1" dirty="0"/>
              <a:t> also produces NO</a:t>
            </a:r>
            <a:r>
              <a:rPr lang="en-US" b="1" baseline="-25000" dirty="0"/>
              <a:t>2</a:t>
            </a:r>
            <a:r>
              <a:rPr lang="en-US" b="1" baseline="30000" dirty="0"/>
              <a:t>-</a:t>
            </a:r>
            <a:r>
              <a:rPr lang="en-US" b="1" dirty="0"/>
              <a:t> and NH</a:t>
            </a:r>
            <a:r>
              <a:rPr lang="en-US" b="1" baseline="-25000" dirty="0"/>
              <a:t>4</a:t>
            </a:r>
            <a:r>
              <a:rPr lang="en-US" b="1" baseline="30000" dirty="0"/>
              <a:t>+</a:t>
            </a:r>
          </a:p>
          <a:p>
            <a:pPr lvl="1"/>
            <a:r>
              <a:rPr lang="en-US" dirty="0"/>
              <a:t>On-demand production</a:t>
            </a:r>
          </a:p>
          <a:p>
            <a:pPr lvl="1"/>
            <a:r>
              <a:rPr lang="en-US" dirty="0"/>
              <a:t>No resupply needed</a:t>
            </a:r>
          </a:p>
          <a:p>
            <a:pPr lvl="1"/>
            <a:r>
              <a:rPr lang="en-US" dirty="0"/>
              <a:t>Enables microgreen growth on ISS</a:t>
            </a:r>
          </a:p>
          <a:p>
            <a:pPr lvl="1"/>
            <a:r>
              <a:rPr lang="en-US" dirty="0"/>
              <a:t>Tailor to plan needs as needed</a:t>
            </a:r>
          </a:p>
          <a:p>
            <a:pPr lvl="2"/>
            <a:r>
              <a:rPr lang="en-US" dirty="0"/>
              <a:t>Adjustments during growth cycle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842670C-EF23-4161-A508-181008921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301069"/>
              </p:ext>
            </p:extLst>
          </p:nvPr>
        </p:nvGraphicFramePr>
        <p:xfrm>
          <a:off x="590444" y="382256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85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C488-AC1E-4B76-A1D4-7CE5BA801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39" y="35219"/>
            <a:ext cx="6129530" cy="1200329"/>
          </a:xfrm>
        </p:spPr>
        <p:txBody>
          <a:bodyPr/>
          <a:lstStyle/>
          <a:p>
            <a:r>
              <a:rPr lang="en-US" b="1" dirty="0"/>
              <a:t>Microgreen Growth Trial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44A6E-029E-4659-9034-FE1667B52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F98E820-FF10-448C-ADE3-0A5550857131}"/>
              </a:ext>
            </a:extLst>
          </p:cNvPr>
          <p:cNvGrpSpPr/>
          <p:nvPr/>
        </p:nvGrpSpPr>
        <p:grpSpPr>
          <a:xfrm>
            <a:off x="6262269" y="187890"/>
            <a:ext cx="5610023" cy="6335458"/>
            <a:chOff x="6092587" y="159609"/>
            <a:chExt cx="5610023" cy="619674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01F8381-215C-440A-90DC-F5CC24E7194F}"/>
                </a:ext>
              </a:extLst>
            </p:cNvPr>
            <p:cNvGrpSpPr/>
            <p:nvPr/>
          </p:nvGrpSpPr>
          <p:grpSpPr>
            <a:xfrm>
              <a:off x="6116778" y="159609"/>
              <a:ext cx="5585832" cy="6196741"/>
              <a:chOff x="184652" y="592779"/>
              <a:chExt cx="5585832" cy="6196741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7ADADEF6-10DA-4D78-B1BF-694F0F328A21}"/>
                  </a:ext>
                </a:extLst>
              </p:cNvPr>
              <p:cNvGrpSpPr/>
              <p:nvPr/>
            </p:nvGrpSpPr>
            <p:grpSpPr>
              <a:xfrm>
                <a:off x="184652" y="592779"/>
                <a:ext cx="5585832" cy="3400639"/>
                <a:chOff x="184652" y="798990"/>
                <a:chExt cx="5754509" cy="3503329"/>
              </a:xfrm>
            </p:grpSpPr>
            <p:pic>
              <p:nvPicPr>
                <p:cNvPr id="16" name="Picture 2" descr="Machine generated alternative text:&#10;13 &#10;x'!19H &#10;12 &#10;10 &#10;uannu SS31NlVIS &#10;sq191 &#10;spue€ ">
                  <a:extLst>
                    <a:ext uri="{FF2B5EF4-FFF2-40B4-BE49-F238E27FC236}">
                      <a16:creationId xmlns:a16="http://schemas.microsoft.com/office/drawing/2014/main" id="{03E19D38-598B-49E3-B3ED-AC364442320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 bwMode="auto">
                <a:xfrm>
                  <a:off x="184652" y="798990"/>
                  <a:ext cx="5754509" cy="34921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E91B381A-F296-4F64-886D-53AD0EE01EBF}"/>
                    </a:ext>
                  </a:extLst>
                </p:cNvPr>
                <p:cNvSpPr txBox="1"/>
                <p:nvPr/>
              </p:nvSpPr>
              <p:spPr>
                <a:xfrm>
                  <a:off x="541536" y="3921834"/>
                  <a:ext cx="1661903" cy="3804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bg1"/>
                      </a:solidFill>
                    </a:rPr>
                    <a:t>Hoagland’s 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78D1DC8-A0E7-4235-8CFE-1946840442EA}"/>
                    </a:ext>
                  </a:extLst>
                </p:cNvPr>
                <p:cNvSpPr txBox="1"/>
                <p:nvPr/>
              </p:nvSpPr>
              <p:spPr>
                <a:xfrm>
                  <a:off x="3061907" y="3921834"/>
                  <a:ext cx="498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</a:rPr>
                    <a:t>DI</a:t>
                  </a: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9A6E4CD1-BBF6-4974-A9F2-0A594BC8A6A1}"/>
                    </a:ext>
                  </a:extLst>
                </p:cNvPr>
                <p:cNvSpPr txBox="1"/>
                <p:nvPr/>
              </p:nvSpPr>
              <p:spPr>
                <a:xfrm>
                  <a:off x="4271120" y="3919738"/>
                  <a:ext cx="149936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</a:rPr>
                    <a:t>PAW pH ≈3</a:t>
                  </a:r>
                </a:p>
              </p:txBody>
            </p:sp>
          </p:grp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920440E-5F3B-4C25-B82E-CD6B3E689AEE}"/>
                  </a:ext>
                </a:extLst>
              </p:cNvPr>
              <p:cNvSpPr/>
              <p:nvPr/>
            </p:nvSpPr>
            <p:spPr>
              <a:xfrm>
                <a:off x="1305096" y="734822"/>
                <a:ext cx="31447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bg1"/>
                    </a:solidFill>
                  </a:rPr>
                  <a:t>1</a:t>
                </a:r>
                <a:r>
                  <a:rPr lang="en-US" b="1" baseline="30000">
                    <a:solidFill>
                      <a:schemeClr val="bg1"/>
                    </a:solidFill>
                  </a:rPr>
                  <a:t>st</a:t>
                </a:r>
                <a:r>
                  <a:rPr lang="en-US" b="1">
                    <a:solidFill>
                      <a:schemeClr val="bg1"/>
                    </a:solidFill>
                  </a:rPr>
                  <a:t> PAW Microgreen growth set</a:t>
                </a: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005DC637-7119-4450-A3B6-3FDE37E20A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84652" y="4079825"/>
                <a:ext cx="5585832" cy="2683971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4079771-AC8D-4F29-BFC6-4A9379FA598D}"/>
                  </a:ext>
                </a:extLst>
              </p:cNvPr>
              <p:cNvSpPr txBox="1"/>
              <p:nvPr/>
            </p:nvSpPr>
            <p:spPr>
              <a:xfrm>
                <a:off x="4315069" y="6394464"/>
                <a:ext cx="14554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</a:rPr>
                  <a:t>PAW pH ≈9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82AC44C-6DA3-4CE8-9F1D-CE2AB65F8ED2}"/>
                  </a:ext>
                </a:extLst>
              </p:cNvPr>
              <p:cNvSpPr txBox="1"/>
              <p:nvPr/>
            </p:nvSpPr>
            <p:spPr>
              <a:xfrm>
                <a:off x="2802386" y="6420188"/>
                <a:ext cx="14016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</a:rPr>
                  <a:t>PAW pH ≈7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E619B0B-C858-43DC-8281-3B473CE2E043}"/>
                  </a:ext>
                </a:extLst>
              </p:cNvPr>
              <p:cNvSpPr txBox="1"/>
              <p:nvPr/>
            </p:nvSpPr>
            <p:spPr>
              <a:xfrm>
                <a:off x="184652" y="6394464"/>
                <a:ext cx="16131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</a:rPr>
                  <a:t>Hoagland’s 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8D266EA-D110-4D5C-910B-6A5412BCD24F}"/>
                </a:ext>
              </a:extLst>
            </p:cNvPr>
            <p:cNvSpPr/>
            <p:nvPr/>
          </p:nvSpPr>
          <p:spPr>
            <a:xfrm>
              <a:off x="7310025" y="3703607"/>
              <a:ext cx="31993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</a:t>
              </a:r>
              <a:r>
                <a:rPr lang="en-US" b="1" baseline="30000">
                  <a:solidFill>
                    <a:schemeClr val="bg1"/>
                  </a:solidFill>
                </a:rPr>
                <a:t>nd</a:t>
              </a:r>
              <a:r>
                <a:rPr lang="en-US" b="1">
                  <a:solidFill>
                    <a:schemeClr val="bg1"/>
                  </a:solidFill>
                </a:rPr>
                <a:t> PAW Microgreen growth set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7907789-8C00-4E30-81D4-871A841A748E}"/>
                </a:ext>
              </a:extLst>
            </p:cNvPr>
            <p:cNvSpPr/>
            <p:nvPr/>
          </p:nvSpPr>
          <p:spPr>
            <a:xfrm>
              <a:off x="6092587" y="164252"/>
              <a:ext cx="3706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a)</a:t>
              </a: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A6FF412-D9A6-4652-9BB0-1C28E21BDC9C}"/>
                </a:ext>
              </a:extLst>
            </p:cNvPr>
            <p:cNvSpPr/>
            <p:nvPr/>
          </p:nvSpPr>
          <p:spPr>
            <a:xfrm>
              <a:off x="6116777" y="3640621"/>
              <a:ext cx="3802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b)</a:t>
              </a:r>
              <a:endParaRPr lang="en-US"/>
            </a:p>
          </p:txBody>
        </p:sp>
      </p:grp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F143E48D-C06B-4D0F-86B9-C570BC006822}"/>
              </a:ext>
            </a:extLst>
          </p:cNvPr>
          <p:cNvSpPr txBox="1">
            <a:spLocks/>
          </p:cNvSpPr>
          <p:nvPr/>
        </p:nvSpPr>
        <p:spPr>
          <a:xfrm>
            <a:off x="383232" y="1235548"/>
            <a:ext cx="5439050" cy="54001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PAW Microgreen growth set</a:t>
            </a:r>
          </a:p>
          <a:p>
            <a:pPr lvl="1"/>
            <a:r>
              <a:rPr lang="en-US" dirty="0"/>
              <a:t>DC air plasma, DI, 15 min. pH≈3</a:t>
            </a:r>
          </a:p>
          <a:p>
            <a:pPr lvl="1"/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dirty="0"/>
              <a:t> ≈ 120 ppm (high)</a:t>
            </a:r>
          </a:p>
          <a:p>
            <a:pPr lvl="1"/>
            <a:r>
              <a:rPr lang="en-US" dirty="0"/>
              <a:t>Stressed compared to Hoagland's</a:t>
            </a:r>
          </a:p>
          <a:p>
            <a:pPr lvl="1"/>
            <a:r>
              <a:rPr lang="en-US" dirty="0"/>
              <a:t>Comparable to DI</a:t>
            </a:r>
          </a:p>
          <a:p>
            <a:pPr lvl="1"/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PAW Microgreen growth set</a:t>
            </a:r>
          </a:p>
          <a:p>
            <a:pPr lvl="1"/>
            <a:r>
              <a:rPr lang="en-US" dirty="0"/>
              <a:t>Pulsed, DI, 15 min., pH balanced, pH≈6.8 and 9.5</a:t>
            </a:r>
          </a:p>
          <a:p>
            <a:pPr lvl="1"/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dirty="0"/>
              <a:t>≈ 25 ppm (</a:t>
            </a:r>
            <a:r>
              <a:rPr lang="en-US" dirty="0" err="1"/>
              <a:t>Florikan</a:t>
            </a:r>
            <a:r>
              <a:rPr lang="en-US" dirty="0"/>
              <a:t>® levels)</a:t>
            </a:r>
          </a:p>
          <a:p>
            <a:pPr lvl="1"/>
            <a:r>
              <a:rPr lang="en-US" dirty="0"/>
              <a:t>Earlier emergence</a:t>
            </a:r>
          </a:p>
          <a:p>
            <a:pPr lvl="1"/>
            <a:r>
              <a:rPr lang="en-US" dirty="0"/>
              <a:t>Comparable dry mass to Hoagland’s</a:t>
            </a:r>
          </a:p>
        </p:txBody>
      </p:sp>
    </p:spTree>
    <p:extLst>
      <p:ext uri="{BB962C8B-B14F-4D97-AF65-F5344CB8AC3E}">
        <p14:creationId xmlns:p14="http://schemas.microsoft.com/office/powerpoint/2010/main" val="372209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4D54-DC2B-40BA-B12D-D44A6162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59" y="269339"/>
            <a:ext cx="10393680" cy="646331"/>
          </a:xfrm>
        </p:spPr>
        <p:txBody>
          <a:bodyPr/>
          <a:lstStyle/>
          <a:p>
            <a:r>
              <a:rPr lang="en-US" b="1" dirty="0"/>
              <a:t>Microgreen Growth Trial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D636B-74B4-4F5C-BC32-880B5DF1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7D772-ABF0-45B7-B781-E9059573C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153" y="887133"/>
            <a:ext cx="5575692" cy="5563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6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FD73-223D-493F-8E35-122E8D82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00" y="373399"/>
            <a:ext cx="10393680" cy="646331"/>
          </a:xfrm>
        </p:spPr>
        <p:txBody>
          <a:bodyPr/>
          <a:lstStyle/>
          <a:p>
            <a:pPr algn="ctr"/>
            <a:r>
              <a:rPr lang="en-US" b="1" dirty="0"/>
              <a:t>Sanitization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DC9E1-0ECF-4109-907A-7C948FE8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51FE-49D9-314D-9957-ABBF7DDE878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688C43-D7E3-49AE-83CB-2F72BA9BE300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29837" y="1097553"/>
            <a:ext cx="7931969" cy="4260715"/>
          </a:xfrm>
          <a:prstGeom prst="rect">
            <a:avLst/>
          </a:prstGeom>
          <a:noFill/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4D0C4-960D-4E4A-BB36-C57B37C05CEF}"/>
              </a:ext>
            </a:extLst>
          </p:cNvPr>
          <p:cNvSpPr txBox="1">
            <a:spLocks/>
          </p:cNvSpPr>
          <p:nvPr/>
        </p:nvSpPr>
        <p:spPr>
          <a:xfrm>
            <a:off x="93481" y="1288814"/>
            <a:ext cx="5439050" cy="54001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Biofilm mitigation efforts</a:t>
            </a:r>
          </a:p>
          <a:p>
            <a:pPr lvl="1"/>
            <a:r>
              <a:rPr lang="en-US" dirty="0"/>
              <a:t>Difficult to remediate</a:t>
            </a:r>
          </a:p>
          <a:p>
            <a:pPr lvl="1"/>
            <a:r>
              <a:rPr lang="en-US" dirty="0"/>
              <a:t>Common on Space systems</a:t>
            </a:r>
          </a:p>
          <a:p>
            <a:pPr lvl="1"/>
            <a:endParaRPr lang="en-US" dirty="0"/>
          </a:p>
          <a:p>
            <a:r>
              <a:rPr lang="en-US" i="1" dirty="0"/>
              <a:t>P. aeruginosa</a:t>
            </a:r>
          </a:p>
          <a:p>
            <a:pPr lvl="1"/>
            <a:r>
              <a:rPr lang="en-US" i="1" dirty="0"/>
              <a:t>&gt; 5 log reduction</a:t>
            </a:r>
          </a:p>
          <a:p>
            <a:pPr lvl="1"/>
            <a:r>
              <a:rPr lang="en-US" dirty="0"/>
              <a:t>Greater than det. Limit</a:t>
            </a:r>
          </a:p>
        </p:txBody>
      </p:sp>
    </p:spTree>
    <p:extLst>
      <p:ext uri="{BB962C8B-B14F-4D97-AF65-F5344CB8AC3E}">
        <p14:creationId xmlns:p14="http://schemas.microsoft.com/office/powerpoint/2010/main" val="349822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10101d-547c-47b7-be76-b7e986cba605">
      <Terms xmlns="http://schemas.microsoft.com/office/infopath/2007/PartnerControls"/>
    </lcf76f155ced4ddcb4097134ff3c332f>
    <TaxCatchAll xmlns="d900e117-17a0-4b24-9e47-511ef1d02c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B6E73B63DB9F468EF869500CE205F5" ma:contentTypeVersion="11" ma:contentTypeDescription="Create a new document." ma:contentTypeScope="" ma:versionID="51ced2ff9d2bbd1e035bd241890639e2">
  <xsd:schema xmlns:xsd="http://www.w3.org/2001/XMLSchema" xmlns:xs="http://www.w3.org/2001/XMLSchema" xmlns:p="http://schemas.microsoft.com/office/2006/metadata/properties" xmlns:ns2="e710101d-547c-47b7-be76-b7e986cba605" xmlns:ns3="d900e117-17a0-4b24-9e47-511ef1d02c43" targetNamespace="http://schemas.microsoft.com/office/2006/metadata/properties" ma:root="true" ma:fieldsID="173fe3e1c86373280ab6d9b491b6925b" ns2:_="" ns3:_="">
    <xsd:import namespace="e710101d-547c-47b7-be76-b7e986cba605"/>
    <xsd:import namespace="d900e117-17a0-4b24-9e47-511ef1d02c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0101d-547c-47b7-be76-b7e986cb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fb68aea-d2ee-4a6c-85e6-e4b5686e96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0e117-17a0-4b24-9e47-511ef1d02c4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9f022df-53e4-412b-a9c5-f271394b8143}" ma:internalName="TaxCatchAll" ma:showField="CatchAllData" ma:web="d0a82a1d-c587-4236-b419-dd4373e9a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1DF98B-E23F-4D62-A8E4-ADD6250D3946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e710101d-547c-47b7-be76-b7e986cba605"/>
    <ds:schemaRef ds:uri="d900e117-17a0-4b24-9e47-511ef1d02c43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A0D09F9-36B5-4D2E-87C5-8024D70148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871F5B-F9EC-4677-8EE3-87C38D52A1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10101d-547c-47b7-be76-b7e986cba605"/>
    <ds:schemaRef ds:uri="d900e117-17a0-4b24-9e47-511ef1d02c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602</Words>
  <Application>Microsoft Office PowerPoint</Application>
  <PresentationFormat>Widescreen</PresentationFormat>
  <Paragraphs>138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Plasma Activated Water</vt:lpstr>
      <vt:lpstr>Space Infusion Goals</vt:lpstr>
      <vt:lpstr>Setup</vt:lpstr>
      <vt:lpstr>pH Results</vt:lpstr>
      <vt:lpstr>Nitrate Results </vt:lpstr>
      <vt:lpstr>Microgreen Growth Trial</vt:lpstr>
      <vt:lpstr>Microgreen Growth Trial</vt:lpstr>
      <vt:lpstr>Sanitization Applications</vt:lpstr>
      <vt:lpstr>Martian Applications</vt:lpstr>
      <vt:lpstr>Summary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Gott, Ryan P. (KSC-UBE)[KSC-UB-Generic]</cp:lastModifiedBy>
  <cp:revision>25</cp:revision>
  <cp:lastPrinted>1601-01-01T00:00:00Z</cp:lastPrinted>
  <dcterms:created xsi:type="dcterms:W3CDTF">2018-07-16T01:24:17Z</dcterms:created>
  <dcterms:modified xsi:type="dcterms:W3CDTF">2023-06-09T12:30:15Z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0x01010000B6E73B63DB9F468EF869500CE205F5</vt:lpwstr>
  </property>
  <property fmtid="{D5CDD505-2E9C-101B-9397-08002B2CF9AE}" pid="3" name="MediaServiceImageTags">
    <vt:lpwstr/>
  </property>
</Properties>
</file>