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43891200" cy="329184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193925" indent="-17367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387850" indent="-34734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583363" indent="-52117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777288" indent="-69484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64" userDrawn="1">
          <p15:clr>
            <a:srgbClr val="A4A3A4"/>
          </p15:clr>
        </p15:guide>
        <p15:guide id="2" pos="27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DNER, SAMUEL M. (MSFC-EM20)" initials="CSM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6272" autoAdjust="0"/>
  </p:normalViewPr>
  <p:slideViewPr>
    <p:cSldViewPr snapToGrid="0" showGuides="1">
      <p:cViewPr>
        <p:scale>
          <a:sx n="20" d="100"/>
          <a:sy n="20" d="100"/>
        </p:scale>
        <p:origin x="1320" y="-67"/>
      </p:cViewPr>
      <p:guideLst>
        <p:guide orient="horz" pos="20664"/>
        <p:guide pos="27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2214" y="108"/>
      </p:cViewPr>
      <p:guideLst>
        <p:guide orient="horz" pos="2305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866F8D-30EA-6E47-A318-EF38C6A6E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1176" cy="36609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67078-AB7F-894F-B41F-458E3FC06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386" y="0"/>
            <a:ext cx="4161176" cy="36609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pPr>
              <a:defRPr/>
            </a:pPr>
            <a:fld id="{C64C3702-F013-774E-8E69-237EC51BD10A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2DD86-A4D6-6743-A25D-60F3685A12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9110"/>
            <a:ext cx="4161176" cy="36609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918E8-3DD2-674A-ABAE-C2624FF23F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386" y="6949110"/>
            <a:ext cx="4161176" cy="36609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048E53BE-91D7-BD42-95C0-AB9EFD590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0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032FDC6-58F4-3446-AD36-97DC4D7446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1176" cy="3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715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C3451D2-3428-CC41-AA05-BC12BF3549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386" y="0"/>
            <a:ext cx="4161176" cy="3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715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BE4492D-BE54-2F46-AF57-5C70A599BB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2838" cy="274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2F62133-6701-464D-A381-5799759745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776" y="3475383"/>
            <a:ext cx="7679648" cy="329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BC877A8-DC75-224E-9CDD-60E343D5A4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109"/>
            <a:ext cx="4161176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715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9BBC33D-4ECE-0D4B-83C3-CC1FF6240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386" y="6949109"/>
            <a:ext cx="4161176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646" eaLnBrk="1" hangingPunct="1">
              <a:defRPr sz="1200"/>
            </a:lvl1pPr>
          </a:lstStyle>
          <a:p>
            <a:pPr>
              <a:defRPr/>
            </a:pPr>
            <a:fld id="{CE0345FE-4C17-AA40-8386-5E6B4255A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63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1pPr>
    <a:lvl2pPr marL="2193925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2pPr>
    <a:lvl3pPr marL="4387850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3pPr>
    <a:lvl4pPr marL="6583363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4pPr>
    <a:lvl5pPr marL="8777288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73CA97E-68B3-114F-B71E-3287EF2F3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4C12A-2BBE-7547-9A19-82A2861E1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6000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265DB9E-6926-3140-98BD-84A182BCF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 defTabSz="9666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 defTabSz="9666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 defTabSz="9666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 defTabSz="9666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3EA5F-F5D3-D74C-9BB4-B7EC964887C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0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2194560" indent="0" algn="ctr">
              <a:buNone/>
              <a:defRPr/>
            </a:lvl2pPr>
            <a:lvl3pPr marL="4389120" indent="0" algn="ctr">
              <a:buNone/>
              <a:defRPr/>
            </a:lvl3pPr>
            <a:lvl4pPr marL="6583680" indent="0" algn="ctr">
              <a:buNone/>
              <a:defRPr/>
            </a:lvl4pPr>
            <a:lvl5pPr marL="8778240" indent="0" algn="ctr">
              <a:buNone/>
              <a:defRPr/>
            </a:lvl5pPr>
            <a:lvl6pPr marL="10972800" indent="0" algn="ctr">
              <a:buNone/>
              <a:defRPr/>
            </a:lvl6pPr>
            <a:lvl7pPr marL="13167360" indent="0" algn="ctr">
              <a:buNone/>
              <a:defRPr/>
            </a:lvl7pPr>
            <a:lvl8pPr marL="15361920" indent="0" algn="ctr">
              <a:buNone/>
              <a:defRPr/>
            </a:lvl8pPr>
            <a:lvl9pPr marL="175564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6DBB26-781A-A249-8E68-55189CB1C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E57E49-3067-7E4D-94ED-E8F791088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1FCBC-D799-E342-A7F4-050F38E10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8334-82F4-7249-BDF5-C50D47653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9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81D44-9283-AB43-8F32-5216B8716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E426B-742D-B64E-9F3B-30C86A9BC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76624C-8BAC-9D43-9C7B-06120BDC7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EDF3-A0A7-AD46-B91D-0D5ABB6E9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30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5DB52C-3D78-604F-8810-917C5BB62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9AC31C-E06E-AB45-A95B-B760FAC55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4E3D65-DC92-F94D-8F46-C592A2755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A8CB-9EA3-3044-8C46-CC43A1A11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47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B2CE8-4C01-7B41-A1F5-B6C97BCE4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E73A5-52F4-D740-BB54-D8668D001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F8F37D-3D7C-F94E-805C-039EFF2FB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C8E6-8DD7-F544-ADDA-E6E04EA8A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/>
            </a:lvl1pPr>
            <a:lvl2pPr marL="2194560" indent="0">
              <a:buNone/>
              <a:defRPr sz="8640"/>
            </a:lvl2pPr>
            <a:lvl3pPr marL="4389120" indent="0">
              <a:buNone/>
              <a:defRPr sz="7680"/>
            </a:lvl3pPr>
            <a:lvl4pPr marL="6583680" indent="0">
              <a:buNone/>
              <a:defRPr sz="6720"/>
            </a:lvl4pPr>
            <a:lvl5pPr marL="8778240" indent="0">
              <a:buNone/>
              <a:defRPr sz="6720"/>
            </a:lvl5pPr>
            <a:lvl6pPr marL="10972800" indent="0">
              <a:buNone/>
              <a:defRPr sz="6720"/>
            </a:lvl6pPr>
            <a:lvl7pPr marL="13167360" indent="0">
              <a:buNone/>
              <a:defRPr sz="6720"/>
            </a:lvl7pPr>
            <a:lvl8pPr marL="15361920" indent="0">
              <a:buNone/>
              <a:defRPr sz="6720"/>
            </a:lvl8pPr>
            <a:lvl9pPr marL="17556480" indent="0">
              <a:buNone/>
              <a:defRPr sz="6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C50CA-7CFD-7A40-9BEC-A33F19331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E072BA-A513-4348-B718-8DD406017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ED9438-84C3-8C40-8BB1-E161D7D89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6B64-A459-AF45-A9F6-A3153B365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41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C4991-307C-404C-9B9F-DDEB3F8B4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4366D0-4621-4B4D-89D1-C687ACA19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41E2D-57E3-6749-8B66-6FBA47B25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CEDF-FBDD-B04E-B08C-B3F62DF79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2F5CF0-EEF0-5F41-81C4-0751C472F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CEEF76-93B5-9F45-BAA3-8B65F6D82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174E13-1E71-2946-ACA2-D768B0E66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2B58-F891-A24D-895F-D14C08ADD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3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9465FA-0DA4-494F-B5BB-36A69D645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E2287-CFD2-D649-8134-3F9735192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001FF-4811-F049-921E-19C1EA53F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2AC9-BE8F-7A4D-8D8B-CB52DC0B0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04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DC90A9-4BBC-3A4F-B6B0-8F920F53B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5FDCEC-FEDB-A046-9ECB-3BF41ABC3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62D7CE-A3CD-4D4F-8E9C-32EFAEE60F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B22F0-6C17-1F46-B796-B1B25DF19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56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24BB8-FC8A-7844-B326-ACA9D7008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CE1E9-53FE-374A-8B2C-EAD3CEDDA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5E8CD-7054-2745-9D56-471B3DEE9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65F2-6494-794B-9C3F-93C543F25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80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7871C-A0C3-DE45-8734-982959CF3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61ACB-D4B8-4045-B4B4-5C5AA071B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61D742-9D43-7F4F-A370-1CB4C25FB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8441-34A8-0D46-8E47-FC3169C6C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7CB049-D6F3-E042-ADF0-936C2E5F2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9504ED-10A5-1F42-992C-6C0FE9DD8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EDE035-1592-3F40-8338-0FE30C3A45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2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7CDFA3-BFB3-A343-9AFE-7B6A83EA94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72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B3967A-8D93-974B-9F6A-06BEBCD643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20"/>
            </a:lvl1pPr>
          </a:lstStyle>
          <a:p>
            <a:pPr>
              <a:defRPr/>
            </a:pPr>
            <a:fld id="{E30596CA-F6D8-044B-A9BC-F86785161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2194560" algn="ctr" rtl="0" fontAlgn="base">
        <a:spcBef>
          <a:spcPct val="0"/>
        </a:spcBef>
        <a:spcAft>
          <a:spcPct val="0"/>
        </a:spcAft>
        <a:defRPr sz="21120">
          <a:solidFill>
            <a:schemeClr val="tx2"/>
          </a:solidFill>
          <a:latin typeface="Arial" charset="0"/>
        </a:defRPr>
      </a:lvl6pPr>
      <a:lvl7pPr marL="4389120" algn="ctr" rtl="0" fontAlgn="base">
        <a:spcBef>
          <a:spcPct val="0"/>
        </a:spcBef>
        <a:spcAft>
          <a:spcPct val="0"/>
        </a:spcAft>
        <a:defRPr sz="21120">
          <a:solidFill>
            <a:schemeClr val="tx2"/>
          </a:solidFill>
          <a:latin typeface="Arial" charset="0"/>
        </a:defRPr>
      </a:lvl7pPr>
      <a:lvl8pPr marL="6583680" algn="ctr" rtl="0" fontAlgn="base">
        <a:spcBef>
          <a:spcPct val="0"/>
        </a:spcBef>
        <a:spcAft>
          <a:spcPct val="0"/>
        </a:spcAft>
        <a:defRPr sz="21120">
          <a:solidFill>
            <a:schemeClr val="tx2"/>
          </a:solidFill>
          <a:latin typeface="Arial" charset="0"/>
        </a:defRPr>
      </a:lvl8pPr>
      <a:lvl9pPr marL="8778240" algn="ctr" rtl="0" fontAlgn="base">
        <a:spcBef>
          <a:spcPct val="0"/>
        </a:spcBef>
        <a:spcAft>
          <a:spcPct val="0"/>
        </a:spcAft>
        <a:defRPr sz="21120">
          <a:solidFill>
            <a:schemeClr val="tx2"/>
          </a:solidFill>
          <a:latin typeface="Arial" charset="0"/>
        </a:defRPr>
      </a:lvl9pPr>
    </p:titleStyle>
    <p:bodyStyle>
      <a:lvl1pPr marL="1644650" indent="-1644650" algn="l" rtl="0" eaLnBrk="0" fontAlgn="base" hangingPunct="0">
        <a:spcBef>
          <a:spcPct val="20000"/>
        </a:spcBef>
        <a:spcAft>
          <a:spcPct val="0"/>
        </a:spcAft>
        <a:buChar char="•"/>
        <a:defRPr sz="153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4250" indent="-1096963" algn="l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2070080" indent="-1097280" algn="l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4264640" indent="-1097280" algn="l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6459200" indent="-1097280" algn="l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8653760" indent="-1097280" algn="l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BED02-49DE-2F43-A7E9-5104A52B6B32}"/>
              </a:ext>
            </a:extLst>
          </p:cNvPr>
          <p:cNvSpPr/>
          <p:nvPr/>
        </p:nvSpPr>
        <p:spPr>
          <a:xfrm>
            <a:off x="18457" y="0"/>
            <a:ext cx="43891200" cy="7090681"/>
          </a:xfrm>
          <a:prstGeom prst="rect">
            <a:avLst/>
          </a:prstGeom>
          <a:solidFill>
            <a:srgbClr val="212AC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Title 1">
            <a:extLst>
              <a:ext uri="{FF2B5EF4-FFF2-40B4-BE49-F238E27FC236}">
                <a16:creationId xmlns:a16="http://schemas.microsoft.com/office/drawing/2014/main" id="{26BD023D-1FBE-5147-84C1-5B9CA7B9B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102" y="50800"/>
            <a:ext cx="43929301" cy="7315200"/>
          </a:xfrm>
          <a:ln w="50800" cap="rnd">
            <a:noFill/>
            <a:round/>
            <a:headEnd/>
            <a:tailEnd/>
          </a:ln>
        </p:spPr>
        <p:txBody>
          <a:bodyPr/>
          <a:lstStyle/>
          <a:p>
            <a:r>
              <a:rPr lang="en-US" sz="10000" b="1" dirty="0"/>
              <a:t>Additive Manufacturing Using Lunar Regolith </a:t>
            </a:r>
            <a:br>
              <a:rPr lang="en-US" sz="10000" b="1" dirty="0"/>
            </a:br>
            <a:r>
              <a:rPr lang="en-US" sz="10000" b="1" dirty="0"/>
              <a:t>in a Dirty Vacuum</a:t>
            </a:r>
            <a:br>
              <a:rPr lang="en-US" altLang="en-US" sz="5400" dirty="0">
                <a:solidFill>
                  <a:schemeClr val="tx1"/>
                </a:solidFill>
                <a:latin typeface="Helvetica Light" panose="020B0403020202020204" pitchFamily="34" charset="0"/>
                <a:cs typeface="Calibri" panose="020F0502020204030204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latin typeface="Helvetica Light" panose="020B0403020202020204" pitchFamily="34" charset="0"/>
                <a:cs typeface="Calibri" panose="020F0502020204030204" pitchFamily="34" charset="0"/>
              </a:rPr>
              <a:t>NASA Marshall Space Flight Center</a:t>
            </a:r>
            <a:br>
              <a:rPr lang="en-US" altLang="en-US" sz="5400" dirty="0">
                <a:solidFill>
                  <a:schemeClr val="tx1"/>
                </a:solidFill>
                <a:latin typeface="Helvetica Light" panose="020B0403020202020204" pitchFamily="34" charset="0"/>
                <a:cs typeface="Calibri" panose="020F0502020204030204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latin typeface="Helvetica Light" panose="020B0403020202020204" pitchFamily="34" charset="0"/>
                <a:cs typeface="Calibri" panose="020F0502020204030204" pitchFamily="34" charset="0"/>
              </a:rPr>
              <a:t>Engineering Directorate, Materials &amp; Processes Lab</a:t>
            </a:r>
            <a:br>
              <a:rPr lang="en-US" altLang="en-US" sz="5400" dirty="0">
                <a:solidFill>
                  <a:schemeClr val="tx1"/>
                </a:solidFill>
                <a:latin typeface="Helvetica Light" panose="020B0403020202020204" pitchFamily="34" charset="0"/>
                <a:cs typeface="Calibri" panose="020F0502020204030204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latin typeface="Helvetica Light" panose="020B0403020202020204" pitchFamily="34" charset="0"/>
                <a:cs typeface="Calibri" panose="020F0502020204030204" pitchFamily="34" charset="0"/>
              </a:rPr>
              <a:t>Parker Shake, Advanced Manufacturing Branch – EM42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90000" y="8286794"/>
            <a:ext cx="7854950" cy="9417963"/>
            <a:chOff x="888971" y="7391369"/>
            <a:chExt cx="7854950" cy="9417963"/>
          </a:xfrm>
        </p:grpSpPr>
        <p:sp>
          <p:nvSpPr>
            <p:cNvPr id="2" name="TextBox 1"/>
            <p:cNvSpPr txBox="1"/>
            <p:nvPr/>
          </p:nvSpPr>
          <p:spPr>
            <a:xfrm>
              <a:off x="888971" y="8407032"/>
              <a:ext cx="7854950" cy="8402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/>
                <a:t>Directed Energy Deposition (DED) in its various forms is proposed to be the primary technology for additive manufacturing on the lunar surface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/>
                <a:t>A powder bed fusion and DED hybrid approach has been proven out at a low TRL by NASA MSFC EM42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/>
                <a:t>An injected powder DED system has been designed to operate in the low gravity environments of the lunar surface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/>
                <a:t>A CAT 3 TE was awarded for $1.4M</a:t>
              </a:r>
            </a:p>
            <a:p>
              <a:endParaRPr lang="en-US" sz="3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88971" y="7391369"/>
              <a:ext cx="785495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u="sng" dirty="0">
                  <a:solidFill>
                    <a:srgbClr val="002060"/>
                  </a:solidFill>
                </a:rPr>
                <a:t>Overview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02794" y="18848437"/>
            <a:ext cx="1237958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V20 Dirty Vacuum Chamber at MSFC will be used for testing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new PLANET vacuum chamber at MSFC is also being considered for future work</a:t>
            </a:r>
          </a:p>
          <a:p>
            <a:endParaRPr lang="en-US" sz="3600" dirty="0"/>
          </a:p>
        </p:txBody>
      </p:sp>
      <p:sp>
        <p:nvSpPr>
          <p:cNvPr id="78" name="TextBox 77"/>
          <p:cNvSpPr txBox="1"/>
          <p:nvPr/>
        </p:nvSpPr>
        <p:spPr>
          <a:xfrm>
            <a:off x="902794" y="17832774"/>
            <a:ext cx="1237958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u="sng" dirty="0">
                <a:solidFill>
                  <a:srgbClr val="002060"/>
                </a:solidFill>
              </a:rPr>
              <a:t>V20 – Dirty Vacuum Chamber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185668" y="8278852"/>
            <a:ext cx="12903200" cy="3570208"/>
            <a:chOff x="18230080" y="9038910"/>
            <a:chExt cx="12903200" cy="3570208"/>
          </a:xfrm>
        </p:grpSpPr>
        <p:sp>
          <p:nvSpPr>
            <p:cNvPr id="88" name="TextBox 87"/>
            <p:cNvSpPr txBox="1"/>
            <p:nvPr/>
          </p:nvSpPr>
          <p:spPr>
            <a:xfrm>
              <a:off x="18230080" y="10054573"/>
              <a:ext cx="12903200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 dirty="0"/>
                <a:t>Melting and stacking single pass beads using the existing Laser Powder Directed Energy Deposition tool in EM42 demonstrated the feasibility of the manufacturing approach</a:t>
              </a:r>
              <a:endParaRPr lang="en-US" sz="66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230080" y="9038910"/>
              <a:ext cx="129032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u="sng" dirty="0">
                  <a:solidFill>
                    <a:srgbClr val="002060"/>
                  </a:solidFill>
                </a:rPr>
                <a:t>Initial Trials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0674319" y="8274209"/>
            <a:ext cx="12903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u="sng" dirty="0">
                <a:solidFill>
                  <a:srgbClr val="002060"/>
                </a:solidFill>
              </a:rPr>
              <a:t>Robotic Arm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479867" y="7309201"/>
            <a:ext cx="40634" cy="243933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0985054" y="9851673"/>
            <a:ext cx="1183812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4000" dirty="0"/>
              <a:t>A $1.05M Phase III SBIR with </a:t>
            </a:r>
            <a:r>
              <a:rPr lang="en-US" sz="4000" dirty="0" err="1"/>
              <a:t>Motiv</a:t>
            </a:r>
            <a:r>
              <a:rPr lang="en-US" sz="4000" dirty="0"/>
              <a:t> Space Systems was initiated to procure the robotic arm.</a:t>
            </a:r>
          </a:p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4000" dirty="0" err="1"/>
              <a:t>Motiv</a:t>
            </a:r>
            <a:r>
              <a:rPr lang="en-US" sz="4000" dirty="0"/>
              <a:t> space systems is under contract to construct the robotic arm on OSAM2 with </a:t>
            </a:r>
            <a:r>
              <a:rPr lang="en-US" sz="4000" dirty="0" err="1"/>
              <a:t>RedWire</a:t>
            </a:r>
            <a:endParaRPr lang="en-US" sz="4000" dirty="0"/>
          </a:p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4000" dirty="0"/>
              <a:t>The arm will have a 4 </a:t>
            </a:r>
            <a:r>
              <a:rPr lang="en-US" sz="4000"/>
              <a:t>foot reach.</a:t>
            </a:r>
            <a:endParaRPr lang="en-US" sz="4000" dirty="0"/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30426335" y="7403622"/>
            <a:ext cx="2008" cy="24396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7330663" y="20067932"/>
            <a:ext cx="10708205" cy="3570208"/>
            <a:chOff x="17798651" y="20648236"/>
            <a:chExt cx="10708205" cy="3570208"/>
          </a:xfrm>
        </p:grpSpPr>
        <p:sp>
          <p:nvSpPr>
            <p:cNvPr id="209" name="TextBox 208"/>
            <p:cNvSpPr txBox="1"/>
            <p:nvPr/>
          </p:nvSpPr>
          <p:spPr>
            <a:xfrm>
              <a:off x="17798651" y="21663899"/>
              <a:ext cx="10708205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 dirty="0"/>
                <a:t>A 1000W diode laser has been selected for the end effector. This enables a steady beam at powers appropriate for melting regolith.</a:t>
              </a:r>
              <a:endParaRPr lang="en-US" sz="66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7798651" y="20648236"/>
              <a:ext cx="1070820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u="sng" dirty="0">
                  <a:solidFill>
                    <a:srgbClr val="002060"/>
                  </a:solidFill>
                </a:rPr>
                <a:t>Laser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856378" y="17452119"/>
            <a:ext cx="151639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7271407" y="18848437"/>
            <a:ext cx="12281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31016398" y="18853141"/>
            <a:ext cx="11838120" cy="9325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6000" u="sng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0" u="sng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000" u="sng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u="sng" dirty="0">
                <a:solidFill>
                  <a:srgbClr val="002060"/>
                </a:solidFill>
              </a:rPr>
              <a:t>Future Work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The first task will focus on dialing in the robot and laser for operation in the V20. Afterwards a parameter development DOE will be completed to determine the highest performance parameters for additive manufacturing using lunar regolith.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The end effector is modular any tool that meets the weight and electrical requirements can be used.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An ECI is being proposed to turn regolith into an aluminum wire feedstock and then will be used in a laser wire DED style set up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63300" y="9048750"/>
            <a:ext cx="228600" cy="241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1150061" y="11085625"/>
            <a:ext cx="228600" cy="241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0135072" y="11061019"/>
            <a:ext cx="204826" cy="241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0114816" y="9065144"/>
            <a:ext cx="204826" cy="241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0217229" y="9737260"/>
            <a:ext cx="235144" cy="12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10217229" y="10423475"/>
            <a:ext cx="235144" cy="12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72947" y="25408628"/>
            <a:ext cx="422113" cy="18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1355801" y="25402771"/>
            <a:ext cx="422113" cy="18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1943260" y="30652951"/>
            <a:ext cx="422113" cy="18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195060" y="31031310"/>
            <a:ext cx="476287" cy="251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083321" y="29878136"/>
            <a:ext cx="422113" cy="18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31016398" y="21239115"/>
            <a:ext cx="12281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6802316" y="31627497"/>
            <a:ext cx="61489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Iteration of Process Cycle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BEC6477-E235-479E-AD3F-AF3F3F953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2040" y="-107737"/>
            <a:ext cx="13483651" cy="6741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EE9C3-A838-418C-A3B9-F2F1A55DA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563" y="21300810"/>
            <a:ext cx="6077798" cy="6077798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6A1D49F-030E-4993-BEF0-23501DC42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404" y="16639275"/>
            <a:ext cx="3673147" cy="161517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188A08C-75C5-49DC-95EE-2DB557360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4258" y="10125811"/>
            <a:ext cx="6486794" cy="5429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3579A2-678A-4D7D-ABF6-254DB662D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366" y="13946010"/>
            <a:ext cx="4132463" cy="3099347"/>
          </a:xfrm>
          <a:prstGeom prst="rect">
            <a:avLst/>
          </a:prstGeom>
        </p:spPr>
      </p:pic>
      <p:pic>
        <p:nvPicPr>
          <p:cNvPr id="21" name="Picture 20" descr="A picture containing indoor&#10;&#10;Description automatically generated">
            <a:extLst>
              <a:ext uri="{FF2B5EF4-FFF2-40B4-BE49-F238E27FC236}">
                <a16:creationId xmlns:a16="http://schemas.microsoft.com/office/drawing/2014/main" id="{4080AFC2-EC80-4950-90A2-F7BBE5767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501" y="12908113"/>
            <a:ext cx="3981246" cy="53083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DC48F6-CD12-4DB1-8656-9C0A5DF0E0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083" y="21239115"/>
            <a:ext cx="9744990" cy="6077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13221</TotalTime>
  <Words>322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Helvetica Light</vt:lpstr>
      <vt:lpstr>Default Design</vt:lpstr>
      <vt:lpstr>Additive Manufacturing Using Lunar Regolith  in a Dirty Vacuum NASA Marshall Space Flight Center Engineering Directorate, Materials &amp; Processes Lab Parker Shake, Advanced Manufacturing Branch – EM42</vt:lpstr>
    </vt:vector>
  </TitlesOfParts>
  <Company>Lockheed Martin 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mulquja</dc:creator>
  <cp:lastModifiedBy>Shake, Parker D. (MSFC-EM42)</cp:lastModifiedBy>
  <cp:revision>268</cp:revision>
  <cp:lastPrinted>2019-03-21T13:14:37Z</cp:lastPrinted>
  <dcterms:created xsi:type="dcterms:W3CDTF">2004-10-15T18:11:44Z</dcterms:created>
  <dcterms:modified xsi:type="dcterms:W3CDTF">2023-06-14T18:13:25Z</dcterms:modified>
</cp:coreProperties>
</file>