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0" r:id="rId2"/>
  </p:sldIdLst>
  <p:sldSz cx="41148000" cy="19202400"/>
  <p:notesSz cx="6858000" cy="9144000"/>
  <p:defaultTextStyle>
    <a:defPPr>
      <a:defRPr lang="en-US"/>
    </a:defPPr>
    <a:lvl1pPr marL="0" algn="l" defTabSz="1114573" rtl="0" eaLnBrk="1" latinLnBrk="0" hangingPunct="1">
      <a:defRPr sz="4388" kern="1200">
        <a:solidFill>
          <a:schemeClr val="tx1"/>
        </a:solidFill>
        <a:latin typeface="+mn-lt"/>
        <a:ea typeface="+mn-ea"/>
        <a:cs typeface="+mn-cs"/>
      </a:defRPr>
    </a:lvl1pPr>
    <a:lvl2pPr marL="1114573" algn="l" defTabSz="1114573" rtl="0" eaLnBrk="1" latinLnBrk="0" hangingPunct="1">
      <a:defRPr sz="4388" kern="1200">
        <a:solidFill>
          <a:schemeClr val="tx1"/>
        </a:solidFill>
        <a:latin typeface="+mn-lt"/>
        <a:ea typeface="+mn-ea"/>
        <a:cs typeface="+mn-cs"/>
      </a:defRPr>
    </a:lvl2pPr>
    <a:lvl3pPr marL="2229145" algn="l" defTabSz="1114573" rtl="0" eaLnBrk="1" latinLnBrk="0" hangingPunct="1">
      <a:defRPr sz="4388" kern="1200">
        <a:solidFill>
          <a:schemeClr val="tx1"/>
        </a:solidFill>
        <a:latin typeface="+mn-lt"/>
        <a:ea typeface="+mn-ea"/>
        <a:cs typeface="+mn-cs"/>
      </a:defRPr>
    </a:lvl3pPr>
    <a:lvl4pPr marL="3343718" algn="l" defTabSz="1114573" rtl="0" eaLnBrk="1" latinLnBrk="0" hangingPunct="1">
      <a:defRPr sz="4388" kern="1200">
        <a:solidFill>
          <a:schemeClr val="tx1"/>
        </a:solidFill>
        <a:latin typeface="+mn-lt"/>
        <a:ea typeface="+mn-ea"/>
        <a:cs typeface="+mn-cs"/>
      </a:defRPr>
    </a:lvl4pPr>
    <a:lvl5pPr marL="4458290" algn="l" defTabSz="1114573" rtl="0" eaLnBrk="1" latinLnBrk="0" hangingPunct="1">
      <a:defRPr sz="4388" kern="1200">
        <a:solidFill>
          <a:schemeClr val="tx1"/>
        </a:solidFill>
        <a:latin typeface="+mn-lt"/>
        <a:ea typeface="+mn-ea"/>
        <a:cs typeface="+mn-cs"/>
      </a:defRPr>
    </a:lvl5pPr>
    <a:lvl6pPr marL="5572863" algn="l" defTabSz="1114573" rtl="0" eaLnBrk="1" latinLnBrk="0" hangingPunct="1">
      <a:defRPr sz="4388" kern="1200">
        <a:solidFill>
          <a:schemeClr val="tx1"/>
        </a:solidFill>
        <a:latin typeface="+mn-lt"/>
        <a:ea typeface="+mn-ea"/>
        <a:cs typeface="+mn-cs"/>
      </a:defRPr>
    </a:lvl6pPr>
    <a:lvl7pPr marL="6687436" algn="l" defTabSz="1114573" rtl="0" eaLnBrk="1" latinLnBrk="0" hangingPunct="1">
      <a:defRPr sz="4388" kern="1200">
        <a:solidFill>
          <a:schemeClr val="tx1"/>
        </a:solidFill>
        <a:latin typeface="+mn-lt"/>
        <a:ea typeface="+mn-ea"/>
        <a:cs typeface="+mn-cs"/>
      </a:defRPr>
    </a:lvl7pPr>
    <a:lvl8pPr marL="7802008" algn="l" defTabSz="1114573" rtl="0" eaLnBrk="1" latinLnBrk="0" hangingPunct="1">
      <a:defRPr sz="4388" kern="1200">
        <a:solidFill>
          <a:schemeClr val="tx1"/>
        </a:solidFill>
        <a:latin typeface="+mn-lt"/>
        <a:ea typeface="+mn-ea"/>
        <a:cs typeface="+mn-cs"/>
      </a:defRPr>
    </a:lvl8pPr>
    <a:lvl9pPr marL="8916581" algn="l" defTabSz="1114573" rtl="0" eaLnBrk="1" latinLnBrk="0" hangingPunct="1">
      <a:defRPr sz="438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 userDrawn="1">
          <p15:clr>
            <a:srgbClr val="A4A3A4"/>
          </p15:clr>
        </p15:guide>
        <p15:guide id="2" pos="12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47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270"/>
    <p:restoredTop sz="97170"/>
  </p:normalViewPr>
  <p:slideViewPr>
    <p:cSldViewPr snapToGrid="0" snapToObjects="1">
      <p:cViewPr varScale="1">
        <p:scale>
          <a:sx n="44" d="100"/>
          <a:sy n="44" d="100"/>
        </p:scale>
        <p:origin x="400" y="336"/>
      </p:cViewPr>
      <p:guideLst>
        <p:guide orient="horz" pos="6048"/>
        <p:guide pos="129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27" d="100"/>
          <a:sy n="127" d="100"/>
        </p:scale>
        <p:origin x="4584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BD4BD-E8FD-E247-8F4A-89701B70541E}" type="datetimeFigureOut">
              <a:t>6/14/23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3825" y="1143000"/>
            <a:ext cx="66103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3C7743-581D-5642-9184-28977337306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66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229145" rtl="0" eaLnBrk="1" latinLnBrk="0" hangingPunct="1">
      <a:defRPr sz="2926" kern="1200">
        <a:solidFill>
          <a:schemeClr val="tx1"/>
        </a:solidFill>
        <a:latin typeface="+mn-lt"/>
        <a:ea typeface="+mn-ea"/>
        <a:cs typeface="+mn-cs"/>
      </a:defRPr>
    </a:lvl1pPr>
    <a:lvl2pPr marL="1114573" algn="l" defTabSz="2229145" rtl="0" eaLnBrk="1" latinLnBrk="0" hangingPunct="1">
      <a:defRPr sz="2926" kern="1200">
        <a:solidFill>
          <a:schemeClr val="tx1"/>
        </a:solidFill>
        <a:latin typeface="+mn-lt"/>
        <a:ea typeface="+mn-ea"/>
        <a:cs typeface="+mn-cs"/>
      </a:defRPr>
    </a:lvl2pPr>
    <a:lvl3pPr marL="2229145" algn="l" defTabSz="2229145" rtl="0" eaLnBrk="1" latinLnBrk="0" hangingPunct="1">
      <a:defRPr sz="2926" kern="1200">
        <a:solidFill>
          <a:schemeClr val="tx1"/>
        </a:solidFill>
        <a:latin typeface="+mn-lt"/>
        <a:ea typeface="+mn-ea"/>
        <a:cs typeface="+mn-cs"/>
      </a:defRPr>
    </a:lvl3pPr>
    <a:lvl4pPr marL="3343718" algn="l" defTabSz="2229145" rtl="0" eaLnBrk="1" latinLnBrk="0" hangingPunct="1">
      <a:defRPr sz="2926" kern="1200">
        <a:solidFill>
          <a:schemeClr val="tx1"/>
        </a:solidFill>
        <a:latin typeface="+mn-lt"/>
        <a:ea typeface="+mn-ea"/>
        <a:cs typeface="+mn-cs"/>
      </a:defRPr>
    </a:lvl4pPr>
    <a:lvl5pPr marL="4458290" algn="l" defTabSz="2229145" rtl="0" eaLnBrk="1" latinLnBrk="0" hangingPunct="1">
      <a:defRPr sz="2926" kern="1200">
        <a:solidFill>
          <a:schemeClr val="tx1"/>
        </a:solidFill>
        <a:latin typeface="+mn-lt"/>
        <a:ea typeface="+mn-ea"/>
        <a:cs typeface="+mn-cs"/>
      </a:defRPr>
    </a:lvl5pPr>
    <a:lvl6pPr marL="5572863" algn="l" defTabSz="2229145" rtl="0" eaLnBrk="1" latinLnBrk="0" hangingPunct="1">
      <a:defRPr sz="2926" kern="1200">
        <a:solidFill>
          <a:schemeClr val="tx1"/>
        </a:solidFill>
        <a:latin typeface="+mn-lt"/>
        <a:ea typeface="+mn-ea"/>
        <a:cs typeface="+mn-cs"/>
      </a:defRPr>
    </a:lvl6pPr>
    <a:lvl7pPr marL="6687436" algn="l" defTabSz="2229145" rtl="0" eaLnBrk="1" latinLnBrk="0" hangingPunct="1">
      <a:defRPr sz="2926" kern="1200">
        <a:solidFill>
          <a:schemeClr val="tx1"/>
        </a:solidFill>
        <a:latin typeface="+mn-lt"/>
        <a:ea typeface="+mn-ea"/>
        <a:cs typeface="+mn-cs"/>
      </a:defRPr>
    </a:lvl7pPr>
    <a:lvl8pPr marL="7802008" algn="l" defTabSz="2229145" rtl="0" eaLnBrk="1" latinLnBrk="0" hangingPunct="1">
      <a:defRPr sz="2926" kern="1200">
        <a:solidFill>
          <a:schemeClr val="tx1"/>
        </a:solidFill>
        <a:latin typeface="+mn-lt"/>
        <a:ea typeface="+mn-ea"/>
        <a:cs typeface="+mn-cs"/>
      </a:defRPr>
    </a:lvl8pPr>
    <a:lvl9pPr marL="8916581" algn="l" defTabSz="2229145" rtl="0" eaLnBrk="1" latinLnBrk="0" hangingPunct="1">
      <a:defRPr sz="292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3C7743-581D-5642-9184-2897733730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999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0881360"/>
            <a:ext cx="28803600" cy="4907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84329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2B09-1934-7642-B3DF-26AC90B80974}" type="datetimeFigureOut">
              <a:t>6/14/23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6F83-4FD2-344C-9D48-168EE20FE87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153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9832300" y="768990"/>
            <a:ext cx="9258300" cy="16384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7400" y="768990"/>
            <a:ext cx="27089100" cy="16384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2B09-1934-7642-B3DF-26AC90B80974}" type="datetimeFigureOut">
              <a:t>6/14/23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6F83-4FD2-344C-9D48-168EE20FE87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97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 baseline="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2B09-1934-7642-B3DF-26AC90B80974}" type="datetimeFigureOut">
              <a:t>6/14/23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6F83-4FD2-344C-9D48-168EE20FE87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329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0409" y="12339322"/>
            <a:ext cx="34975800" cy="38138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0409" y="8138801"/>
            <a:ext cx="34975800" cy="420052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2B09-1934-7642-B3DF-26AC90B80974}" type="datetimeFigureOut">
              <a:t>6/14/23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6F83-4FD2-344C-9D48-168EE20FE87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351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4480561"/>
            <a:ext cx="18173700" cy="126726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916900" y="4480561"/>
            <a:ext cx="18173700" cy="126726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2B09-1934-7642-B3DF-26AC90B80974}" type="datetimeFigureOut">
              <a:t>6/14/23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6F83-4FD2-344C-9D48-168EE20FE87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56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2" y="4298318"/>
            <a:ext cx="18180846" cy="17913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2" y="6089653"/>
            <a:ext cx="18180846" cy="110636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5" y="4298318"/>
            <a:ext cx="18187988" cy="17913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5" y="6089653"/>
            <a:ext cx="18187988" cy="110636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2B09-1934-7642-B3DF-26AC90B80974}" type="datetimeFigureOut">
              <a:t>6/14/23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6F83-4FD2-344C-9D48-168EE20FE87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459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2B09-1934-7642-B3DF-26AC90B80974}" type="datetimeFigureOut">
              <a:t>6/14/23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6F83-4FD2-344C-9D48-168EE20FE87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586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2B09-1934-7642-B3DF-26AC90B80974}" type="datetimeFigureOut">
              <a:t>6/14/23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6F83-4FD2-344C-9D48-168EE20FE87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863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4" y="764539"/>
            <a:ext cx="13537409" cy="32537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5" y="764543"/>
            <a:ext cx="23002875" cy="163887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4" y="4018283"/>
            <a:ext cx="13537409" cy="131349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2B09-1934-7642-B3DF-26AC90B80974}" type="datetimeFigureOut">
              <a:t>6/14/23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6F83-4FD2-344C-9D48-168EE20FE87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76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5296" y="13441682"/>
            <a:ext cx="24688800" cy="15868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5296" y="1715771"/>
            <a:ext cx="24688800" cy="115214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5296" y="15028549"/>
            <a:ext cx="24688800" cy="22536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2B09-1934-7642-B3DF-26AC90B80974}" type="datetimeFigureOut">
              <a:t>6/14/23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6F83-4FD2-344C-9D48-168EE20FE87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873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43466" y="768990"/>
            <a:ext cx="28734835" cy="2354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4480561"/>
            <a:ext cx="37033200" cy="12672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57400" y="17797782"/>
            <a:ext cx="9601200" cy="1022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6E5D3-05B3-4148-9E9B-DE943E089BD3}" type="datetime1">
              <a:t>6/14/23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058900" y="17797782"/>
            <a:ext cx="13030200" cy="1022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489400" y="17797782"/>
            <a:ext cx="9601200" cy="1022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36F83-4FD2-344C-9D48-168EE20FE87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955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Times New Roman"/>
          <a:ea typeface="+mj-ea"/>
          <a:cs typeface="Times New Roman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Times New Roman"/>
          <a:ea typeface="+mn-ea"/>
          <a:cs typeface="Times New Roman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Times New Roman"/>
          <a:ea typeface="+mn-ea"/>
          <a:cs typeface="Times New Roma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Times New Roman"/>
          <a:ea typeface="+mn-ea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emf"/><Relationship Id="rId9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31942E1F-6BC9-21DA-72AC-4EA1ABE271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623" y="4013425"/>
            <a:ext cx="6449055" cy="538761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E6FAE26-46AC-B0AB-C864-36BDAF068B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28985" y="14417642"/>
            <a:ext cx="8898720" cy="454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42384" y="0"/>
            <a:ext cx="23490165" cy="1117137"/>
          </a:xfrm>
        </p:spPr>
        <p:txBody>
          <a:bodyPr>
            <a:noAutofit/>
          </a:bodyPr>
          <a:lstStyle/>
          <a:p>
            <a:r>
              <a:rPr lang="en-US" sz="3600" b="1" dirty="0"/>
              <a:t>Development of an Apparatus and Process for Precision Measurement of Cryogenic Thermal Expansion of Materials</a:t>
            </a:r>
          </a:p>
        </p:txBody>
      </p:sp>
      <p:sp>
        <p:nvSpPr>
          <p:cNvPr id="5" name="Rectangle 4"/>
          <p:cNvSpPr/>
          <p:nvPr/>
        </p:nvSpPr>
        <p:spPr>
          <a:xfrm>
            <a:off x="4860975" y="876213"/>
            <a:ext cx="289360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Times"/>
                <a:cs typeface="Times"/>
              </a:rPr>
              <a:t>Jim Tuttle, Amir </a:t>
            </a:r>
            <a:r>
              <a:rPr lang="en-US" sz="2400" dirty="0" err="1">
                <a:latin typeface="Times"/>
                <a:cs typeface="Times"/>
              </a:rPr>
              <a:t>Jahromi</a:t>
            </a:r>
            <a:r>
              <a:rPr lang="en-US" sz="2400" dirty="0">
                <a:latin typeface="Times"/>
                <a:cs typeface="Times"/>
              </a:rPr>
              <a:t>, Ed Canavan, and Jacob </a:t>
            </a:r>
            <a:r>
              <a:rPr lang="en-US" sz="2400" dirty="0" err="1">
                <a:latin typeface="Times"/>
                <a:cs typeface="Times"/>
              </a:rPr>
              <a:t>Nellis</a:t>
            </a:r>
            <a:r>
              <a:rPr lang="en-US" sz="2400" dirty="0">
                <a:latin typeface="Times"/>
                <a:cs typeface="Times"/>
              </a:rPr>
              <a:t>, NASA Goddard Space Flight Center;  Justin </a:t>
            </a:r>
            <a:r>
              <a:rPr lang="en-US" sz="2400" dirty="0" err="1">
                <a:latin typeface="Times"/>
                <a:cs typeface="Times"/>
              </a:rPr>
              <a:t>Scheidler</a:t>
            </a:r>
            <a:r>
              <a:rPr lang="en-US" sz="2400" dirty="0">
                <a:latin typeface="Times"/>
                <a:cs typeface="Times"/>
              </a:rPr>
              <a:t>, NASA Glenn Research Center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54506BA-C76C-32F7-D3E6-45EADAEC93CA}"/>
              </a:ext>
            </a:extLst>
          </p:cNvPr>
          <p:cNvSpPr txBox="1">
            <a:spLocks/>
          </p:cNvSpPr>
          <p:nvPr/>
        </p:nvSpPr>
        <p:spPr>
          <a:xfrm>
            <a:off x="224156" y="1546542"/>
            <a:ext cx="6385519" cy="4616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algn="l"/>
            <a:r>
              <a:rPr lang="en-US" sz="2400" b="1" dirty="0">
                <a:latin typeface="Times"/>
                <a:cs typeface="Times"/>
              </a:rPr>
              <a:t>Measurement Device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D1845C-2A35-7CF0-EF54-2AA00FC85552}"/>
              </a:ext>
            </a:extLst>
          </p:cNvPr>
          <p:cNvSpPr txBox="1"/>
          <p:nvPr/>
        </p:nvSpPr>
        <p:spPr>
          <a:xfrm>
            <a:off x="224156" y="2020909"/>
            <a:ext cx="850550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69863">
              <a:buFont typeface="Arial"/>
              <a:buChar char="•"/>
            </a:pPr>
            <a:r>
              <a:rPr lang="en-US" sz="2000" dirty="0" err="1">
                <a:latin typeface="Times"/>
                <a:cs typeface="Times"/>
              </a:rPr>
              <a:t>Attocube</a:t>
            </a:r>
            <a:r>
              <a:rPr lang="en-US" sz="2000" dirty="0">
                <a:latin typeface="Times"/>
                <a:cs typeface="Times"/>
              </a:rPr>
              <a:t> Model IDS3010 position sensor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"/>
                <a:cs typeface="Times"/>
              </a:rPr>
              <a:t>Fiber-optic-based sensors measure distance to nearby reflecting surfaces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"/>
                <a:cs typeface="Times"/>
              </a:rPr>
              <a:t>Pico-meter resolution at frequencies up to 500 </a:t>
            </a:r>
            <a:r>
              <a:rPr lang="en-US" sz="2000" dirty="0" err="1">
                <a:latin typeface="Times"/>
                <a:cs typeface="Times"/>
              </a:rPr>
              <a:t>KHz</a:t>
            </a:r>
            <a:endParaRPr lang="en-US" sz="2000" dirty="0">
              <a:latin typeface="Times"/>
              <a:cs typeface="Times"/>
            </a:endParaRP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"/>
                <a:cs typeface="Times"/>
              </a:rPr>
              <a:t>Smallest available sensor heads are compatible with cryogenic environment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CDD57AB-9B7F-71F4-F0BB-9CE7A10E324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6111" t="14000" r="13819" b="2690"/>
          <a:stretch/>
        </p:blipFill>
        <p:spPr>
          <a:xfrm>
            <a:off x="1214619" y="4478908"/>
            <a:ext cx="5605904" cy="426473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E2A1D19-ADAC-D91C-981A-432E5826D109}"/>
              </a:ext>
            </a:extLst>
          </p:cNvPr>
          <p:cNvSpPr/>
          <p:nvPr/>
        </p:nvSpPr>
        <p:spPr>
          <a:xfrm>
            <a:off x="315211" y="3818745"/>
            <a:ext cx="121406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https://</a:t>
            </a:r>
            <a:r>
              <a:rPr lang="en-US" sz="2000" dirty="0" err="1"/>
              <a:t>www.attocube.com</a:t>
            </a:r>
            <a:r>
              <a:rPr lang="en-US" sz="2000" dirty="0"/>
              <a:t>/</a:t>
            </a:r>
            <a:r>
              <a:rPr lang="en-US" sz="2000" dirty="0" err="1"/>
              <a:t>en</a:t>
            </a:r>
            <a:r>
              <a:rPr lang="en-US" sz="2000" dirty="0"/>
              <a:t>/products/laser-displacement-sensor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166CC26-FC96-092A-CC94-B95A8258A1A8}"/>
              </a:ext>
            </a:extLst>
          </p:cNvPr>
          <p:cNvSpPr txBox="1">
            <a:spLocks/>
          </p:cNvSpPr>
          <p:nvPr/>
        </p:nvSpPr>
        <p:spPr>
          <a:xfrm>
            <a:off x="524966" y="10002288"/>
            <a:ext cx="6385519" cy="4727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algn="l"/>
            <a:r>
              <a:rPr lang="en-US" sz="2400" b="1" dirty="0">
                <a:latin typeface="Times"/>
                <a:cs typeface="Times"/>
              </a:rPr>
              <a:t>Measurement Approach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657A47-E39F-1F2D-5406-3FD805798F95}"/>
              </a:ext>
            </a:extLst>
          </p:cNvPr>
          <p:cNvSpPr txBox="1"/>
          <p:nvPr/>
        </p:nvSpPr>
        <p:spPr>
          <a:xfrm>
            <a:off x="524965" y="10504691"/>
            <a:ext cx="864044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69863">
              <a:buFont typeface="Arial"/>
              <a:buChar char="•"/>
            </a:pPr>
            <a:r>
              <a:rPr lang="en-US" sz="2000" dirty="0">
                <a:latin typeface="Times"/>
                <a:cs typeface="Times"/>
              </a:rPr>
              <a:t>Sample rod (held above cryostat cold stage on thermally-isolating supports)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"/>
                <a:cs typeface="Times"/>
              </a:rPr>
              <a:t>length measured at room temperature with a caliper or micrometer</a:t>
            </a:r>
          </a:p>
          <a:p>
            <a:pPr lvl="1"/>
            <a:endParaRPr lang="en-US" sz="1000" dirty="0">
              <a:latin typeface="Times"/>
              <a:cs typeface="Times"/>
            </a:endParaRPr>
          </a:p>
          <a:p>
            <a:pPr indent="169863">
              <a:buFont typeface="Arial"/>
              <a:buChar char="•"/>
            </a:pPr>
            <a:r>
              <a:rPr lang="en-US" sz="2000" dirty="0">
                <a:latin typeface="Times"/>
                <a:cs typeface="Times"/>
              </a:rPr>
              <a:t>Stationary position sensors also on supports; measure distances to sample ends</a:t>
            </a:r>
          </a:p>
          <a:p>
            <a:endParaRPr lang="en-US" sz="1000" dirty="0">
              <a:latin typeface="Times"/>
              <a:cs typeface="Times"/>
            </a:endParaRPr>
          </a:p>
          <a:p>
            <a:pPr indent="169863">
              <a:buFont typeface="Arial"/>
              <a:buChar char="•"/>
            </a:pPr>
            <a:r>
              <a:rPr lang="en-US" sz="2000" dirty="0">
                <a:latin typeface="Times"/>
                <a:cs typeface="Times"/>
              </a:rPr>
              <a:t>Sample temperature is varied using heater, thermometers; sensors remain at ~ 4K</a:t>
            </a:r>
          </a:p>
          <a:p>
            <a:endParaRPr lang="en-US" sz="1000" dirty="0">
              <a:latin typeface="Times"/>
              <a:cs typeface="Times"/>
            </a:endParaRPr>
          </a:p>
          <a:p>
            <a:pPr indent="169863">
              <a:buFont typeface="Arial"/>
              <a:buChar char="•"/>
            </a:pPr>
            <a:r>
              <a:rPr lang="en-US" sz="2000" dirty="0">
                <a:latin typeface="Times"/>
                <a:cs typeface="Times"/>
              </a:rPr>
              <a:t>Sample length change is determined by changes in sensor-sample distances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"/>
                <a:cs typeface="Times"/>
              </a:rPr>
              <a:t>Measured at several steady temperatures between ~6 K and 293 K</a:t>
            </a:r>
            <a:endParaRPr lang="en-US" sz="1000" dirty="0">
              <a:latin typeface="Times"/>
              <a:cs typeface="Times"/>
            </a:endParaRPr>
          </a:p>
          <a:p>
            <a:endParaRPr lang="en-US" sz="1000" dirty="0">
              <a:latin typeface="Times"/>
              <a:cs typeface="Times"/>
            </a:endParaRPr>
          </a:p>
          <a:p>
            <a:pPr indent="169863">
              <a:buFont typeface="Arial"/>
              <a:buChar char="•"/>
            </a:pPr>
            <a:r>
              <a:rPr lang="en-US" sz="2000" dirty="0">
                <a:latin typeface="Times"/>
                <a:cs typeface="Times"/>
              </a:rPr>
              <a:t>Final measurement is at 293 K, where length L is known</a:t>
            </a:r>
          </a:p>
          <a:p>
            <a:endParaRPr lang="en-US" sz="1000" dirty="0">
              <a:latin typeface="Times"/>
              <a:cs typeface="Times"/>
            </a:endParaRPr>
          </a:p>
          <a:p>
            <a:pPr indent="169863">
              <a:buFont typeface="Arial"/>
              <a:buChar char="•"/>
            </a:pPr>
            <a:r>
              <a:rPr lang="en-US" sz="2000" dirty="0">
                <a:latin typeface="Symbol" pitchFamily="2" charset="2"/>
                <a:cs typeface="Times"/>
              </a:rPr>
              <a:t>D</a:t>
            </a:r>
            <a:r>
              <a:rPr lang="en-US" sz="2000" dirty="0">
                <a:latin typeface="Times"/>
                <a:cs typeface="Times"/>
              </a:rPr>
              <a:t>L/L from room temp. down to ~ 4 K is determined</a:t>
            </a:r>
          </a:p>
        </p:txBody>
      </p:sp>
      <p:pic>
        <p:nvPicPr>
          <p:cNvPr id="16" name="Picture 15" descr="A picture containing table, cake, indoor&#10;&#10;Description automatically generated">
            <a:extLst>
              <a:ext uri="{FF2B5EF4-FFF2-40B4-BE49-F238E27FC236}">
                <a16:creationId xmlns:a16="http://schemas.microsoft.com/office/drawing/2014/main" id="{C5059B64-3570-F1FB-5F76-519D3C733810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2449" r="16815"/>
          <a:stretch/>
        </p:blipFill>
        <p:spPr>
          <a:xfrm>
            <a:off x="2138086" y="13946930"/>
            <a:ext cx="4059514" cy="5012850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A8066620-6D6E-3CA6-0CDD-033476E7951E}"/>
              </a:ext>
            </a:extLst>
          </p:cNvPr>
          <p:cNvSpPr txBox="1">
            <a:spLocks/>
          </p:cNvSpPr>
          <p:nvPr/>
        </p:nvSpPr>
        <p:spPr>
          <a:xfrm>
            <a:off x="20185948" y="1560337"/>
            <a:ext cx="7203522" cy="533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algn="l"/>
            <a:r>
              <a:rPr lang="en-US" sz="2400" b="1" dirty="0">
                <a:latin typeface="Times"/>
                <a:cs typeface="Times"/>
              </a:rPr>
              <a:t>Verifying our Method:  copper sample 6 K – 293 K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55D9B43-D373-0A03-9C02-CF201FA35420}"/>
              </a:ext>
            </a:extLst>
          </p:cNvPr>
          <p:cNvSpPr txBox="1"/>
          <p:nvPr/>
        </p:nvSpPr>
        <p:spPr>
          <a:xfrm>
            <a:off x="20136708" y="2030264"/>
            <a:ext cx="86404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69863">
              <a:buFont typeface="Arial"/>
              <a:buChar char="•"/>
            </a:pPr>
            <a:r>
              <a:rPr lang="en-US" sz="2000" dirty="0">
                <a:latin typeface="Times"/>
                <a:cs typeface="Times"/>
              </a:rPr>
              <a:t>“Thermophysical Properties of Matter,” Vol. 12, 1975 [Y. S. </a:t>
            </a:r>
            <a:r>
              <a:rPr lang="en-US" sz="2000" dirty="0" err="1">
                <a:latin typeface="Times"/>
                <a:cs typeface="Times"/>
              </a:rPr>
              <a:t>Touloukian</a:t>
            </a:r>
            <a:r>
              <a:rPr lang="en-US" sz="2000" dirty="0">
                <a:latin typeface="Times"/>
                <a:cs typeface="Times"/>
              </a:rPr>
              <a:t>, editor]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"/>
                <a:cs typeface="Times"/>
              </a:rPr>
              <a:t>Comprehensive (although dated) list of published thermal expansion data for metals and alloys</a:t>
            </a:r>
          </a:p>
          <a:p>
            <a:pPr marL="457200" lvl="1"/>
            <a:endParaRPr lang="en-US" sz="1000" dirty="0">
              <a:latin typeface="Times"/>
              <a:cs typeface="Times"/>
            </a:endParaRPr>
          </a:p>
          <a:p>
            <a:pPr indent="169863">
              <a:buFont typeface="Arial"/>
              <a:buChar char="•"/>
            </a:pPr>
            <a:r>
              <a:rPr lang="en-US" sz="2000" dirty="0">
                <a:latin typeface="Times"/>
                <a:cs typeface="Times"/>
              </a:rPr>
              <a:t>We chose 99.99% pure copper for our first sample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but one published data set in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Touloukian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matched very closely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Symbol" pitchFamily="2" charset="2"/>
                <a:cs typeface="Times"/>
              </a:rPr>
              <a:t>D</a:t>
            </a:r>
            <a:r>
              <a:rPr lang="en-US" sz="2000" dirty="0">
                <a:latin typeface="Times"/>
                <a:cs typeface="Times"/>
              </a:rPr>
              <a:t>L/L from 293 K to 4 K fell into narrow range:  -0.322% to -0.327%</a:t>
            </a:r>
          </a:p>
          <a:p>
            <a:pPr marL="457200" lvl="1"/>
            <a:endParaRPr lang="en-US" sz="1000" dirty="0">
              <a:latin typeface="Times"/>
              <a:cs typeface="Times"/>
            </a:endParaRPr>
          </a:p>
          <a:p>
            <a:pPr indent="169863">
              <a:buFont typeface="Arial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measured </a:t>
            </a:r>
            <a:r>
              <a:rPr lang="en-US" sz="2000" dirty="0">
                <a:latin typeface="Symbol" pitchFamily="2" charset="2"/>
                <a:cs typeface="Times"/>
              </a:rPr>
              <a:t>D</a:t>
            </a:r>
            <a:r>
              <a:rPr lang="en-US" sz="2000" dirty="0">
                <a:latin typeface="Times"/>
                <a:cs typeface="Times"/>
              </a:rPr>
              <a:t>L/L from 293 K to 6 K:  -0.3248%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D343B3A8-46C2-3AB2-CD30-5DDA033C73F3}"/>
              </a:ext>
            </a:extLst>
          </p:cNvPr>
          <p:cNvSpPr txBox="1">
            <a:spLocks/>
          </p:cNvSpPr>
          <p:nvPr/>
        </p:nvSpPr>
        <p:spPr>
          <a:xfrm>
            <a:off x="20018269" y="9989642"/>
            <a:ext cx="8620936" cy="4727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algn="l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Checking Precision, Accuracy; copper from 6 K – 30 K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56BB1F4-C4E0-0093-F1FB-1ADDBFB09037}"/>
              </a:ext>
            </a:extLst>
          </p:cNvPr>
          <p:cNvSpPr txBox="1"/>
          <p:nvPr/>
        </p:nvSpPr>
        <p:spPr>
          <a:xfrm>
            <a:off x="19998762" y="10515939"/>
            <a:ext cx="8640443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69863">
              <a:buFont typeface="Arial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sample contracted by about 0.2 mm between 393 K and 6 K</a:t>
            </a:r>
          </a:p>
          <a:p>
            <a:endParaRPr lang="en-US" sz="1000" dirty="0">
              <a:latin typeface="Times"/>
              <a:cs typeface="Times"/>
            </a:endParaRPr>
          </a:p>
          <a:p>
            <a:endParaRPr lang="en-US" sz="1000" dirty="0">
              <a:latin typeface="Times"/>
              <a:cs typeface="Times"/>
            </a:endParaRPr>
          </a:p>
          <a:p>
            <a:pPr indent="169863">
              <a:buFont typeface="Arial"/>
              <a:buChar char="•"/>
            </a:pPr>
            <a:r>
              <a:rPr lang="en-US" sz="2000" dirty="0">
                <a:latin typeface="Times"/>
                <a:cs typeface="Times"/>
              </a:rPr>
              <a:t>Random uncertainty of mean distance was ~ +/- 0.2 nm at each end of sample</a:t>
            </a:r>
            <a:endParaRPr lang="en-US" sz="1000" dirty="0">
              <a:latin typeface="Times"/>
              <a:cs typeface="Times"/>
            </a:endParaRP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"/>
                <a:cs typeface="Times"/>
              </a:rPr>
              <a:t>This is 3 x 10</a:t>
            </a:r>
            <a:r>
              <a:rPr lang="en-US" sz="2000" baseline="30000" dirty="0">
                <a:latin typeface="Times"/>
                <a:cs typeface="Times"/>
              </a:rPr>
              <a:t>-7 </a:t>
            </a:r>
            <a:r>
              <a:rPr lang="en-US" sz="2000" dirty="0">
                <a:latin typeface="Times"/>
                <a:cs typeface="Times"/>
              </a:rPr>
              <a:t>% of length at each end; trivial compared to </a:t>
            </a:r>
            <a:r>
              <a:rPr lang="en-US" sz="2000" dirty="0">
                <a:latin typeface="Symbol" pitchFamily="2" charset="2"/>
                <a:cs typeface="Times"/>
              </a:rPr>
              <a:t>D</a:t>
            </a:r>
            <a:r>
              <a:rPr lang="en-US" sz="2000" dirty="0">
                <a:latin typeface="Times"/>
                <a:cs typeface="Times"/>
              </a:rPr>
              <a:t>L in each temperature step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"/>
                <a:cs typeface="Times"/>
              </a:rPr>
              <a:t>Resolution is good, but we must look for systematic errors</a:t>
            </a:r>
          </a:p>
          <a:p>
            <a:pPr marL="457200" lvl="1"/>
            <a:endParaRPr lang="en-US" sz="1000" dirty="0">
              <a:latin typeface="Times"/>
              <a:cs typeface="Times"/>
            </a:endParaRPr>
          </a:p>
          <a:p>
            <a:pPr indent="169863">
              <a:buFont typeface="Arial"/>
              <a:buChar char="•"/>
            </a:pPr>
            <a:r>
              <a:rPr lang="en-US" sz="2000" dirty="0" err="1">
                <a:latin typeface="Times"/>
                <a:cs typeface="Times"/>
              </a:rPr>
              <a:t>Touloukian</a:t>
            </a:r>
            <a:r>
              <a:rPr lang="en-US" sz="2000" dirty="0">
                <a:latin typeface="Times"/>
                <a:cs typeface="Times"/>
              </a:rPr>
              <a:t> reference has copper thermal expansion data between 4K and 30 K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"/>
                <a:cs typeface="Times"/>
              </a:rPr>
              <a:t>Very low thermal expansion in this temperature range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"/>
                <a:cs typeface="Times"/>
              </a:rPr>
              <a:t>We decided that measuring in this range would be good test of accuracy</a:t>
            </a:r>
          </a:p>
          <a:p>
            <a:pPr marL="800100" lvl="1" indent="-342900">
              <a:buFont typeface="System Font Regular"/>
              <a:buChar char="-"/>
            </a:pPr>
            <a:endParaRPr lang="en-US" sz="2000" dirty="0">
              <a:latin typeface="Times"/>
              <a:cs typeface="Times"/>
            </a:endParaRPr>
          </a:p>
          <a:p>
            <a:pPr indent="169863">
              <a:buFont typeface="Arial"/>
              <a:buChar char="•"/>
            </a:pPr>
            <a:r>
              <a:rPr lang="en-US" sz="2000" dirty="0">
                <a:latin typeface="Times"/>
                <a:cs typeface="Times"/>
              </a:rPr>
              <a:t>Our data matched published results to within their scatter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"/>
                <a:cs typeface="Times"/>
              </a:rPr>
              <a:t>Error bars are smaller than the graphed red circles</a:t>
            </a: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EBF1C211-4EF6-BD24-E8D5-426FC0F73F10}"/>
              </a:ext>
            </a:extLst>
          </p:cNvPr>
          <p:cNvSpPr txBox="1">
            <a:spLocks/>
          </p:cNvSpPr>
          <p:nvPr/>
        </p:nvSpPr>
        <p:spPr>
          <a:xfrm>
            <a:off x="31897894" y="1566902"/>
            <a:ext cx="6385519" cy="533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algn="l"/>
            <a:r>
              <a:rPr lang="en-US" sz="2400" b="1" dirty="0">
                <a:latin typeface="Times"/>
                <a:cs typeface="Times"/>
              </a:rPr>
              <a:t>Alumina Sample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2016CA1-7344-1AB9-A619-F43FD0BCB2E3}"/>
              </a:ext>
            </a:extLst>
          </p:cNvPr>
          <p:cNvSpPr txBox="1"/>
          <p:nvPr/>
        </p:nvSpPr>
        <p:spPr>
          <a:xfrm>
            <a:off x="31880937" y="2012952"/>
            <a:ext cx="864044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69863">
              <a:buFont typeface="Arial"/>
              <a:buChar char="•"/>
            </a:pPr>
            <a:r>
              <a:rPr lang="en-US" sz="2000" dirty="0">
                <a:latin typeface="Times"/>
                <a:cs typeface="Times"/>
              </a:rPr>
              <a:t>Candidate for use in structural supports of magnetic actuators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thermal conductivity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 strength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Relatively low density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Electrical insulator to avoid eddy current heating in AC magnetic fields</a:t>
            </a:r>
          </a:p>
          <a:p>
            <a:pPr indent="169863">
              <a:buFont typeface="Arial"/>
              <a:buChar char="•"/>
            </a:pPr>
            <a:r>
              <a:rPr lang="en-US" sz="2000" dirty="0">
                <a:latin typeface="Times"/>
                <a:cs typeface="Times"/>
              </a:rPr>
              <a:t>Our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measured </a:t>
            </a:r>
            <a:r>
              <a:rPr lang="en-US" sz="2000" dirty="0">
                <a:latin typeface="Symbol" pitchFamily="2" charset="2"/>
                <a:cs typeface="Times"/>
              </a:rPr>
              <a:t>D</a:t>
            </a:r>
            <a:r>
              <a:rPr lang="en-US" sz="2000" dirty="0">
                <a:latin typeface="Times"/>
                <a:cs typeface="Times"/>
              </a:rPr>
              <a:t>L/L from 293 K to 6 K:  -0.0647%</a:t>
            </a:r>
          </a:p>
          <a:p>
            <a:pPr indent="169863">
              <a:buFont typeface="Arial"/>
              <a:buChar char="•"/>
            </a:pPr>
            <a:r>
              <a:rPr lang="en-US" sz="2000" dirty="0">
                <a:latin typeface="Times"/>
                <a:cs typeface="Times"/>
              </a:rPr>
              <a:t>Compares well with </a:t>
            </a:r>
            <a:r>
              <a:rPr lang="en-US" sz="2000" dirty="0" err="1">
                <a:latin typeface="Times"/>
                <a:cs typeface="Times"/>
              </a:rPr>
              <a:t>Touloukian’s</a:t>
            </a:r>
            <a:r>
              <a:rPr lang="en-US" sz="2000" dirty="0">
                <a:latin typeface="Times"/>
                <a:cs typeface="Times"/>
              </a:rPr>
              <a:t> </a:t>
            </a:r>
            <a:r>
              <a:rPr lang="en-US" sz="2000" dirty="0" err="1">
                <a:latin typeface="Times"/>
                <a:cs typeface="Times"/>
              </a:rPr>
              <a:t>Wachtman</a:t>
            </a:r>
            <a:r>
              <a:rPr lang="en-US" sz="2000" dirty="0">
                <a:latin typeface="Times"/>
                <a:cs typeface="Times"/>
              </a:rPr>
              <a:t> data; vol. 13, p. 188</a:t>
            </a:r>
          </a:p>
        </p:txBody>
      </p:sp>
      <p:sp>
        <p:nvSpPr>
          <p:cNvPr id="46" name="Title 1">
            <a:extLst>
              <a:ext uri="{FF2B5EF4-FFF2-40B4-BE49-F238E27FC236}">
                <a16:creationId xmlns:a16="http://schemas.microsoft.com/office/drawing/2014/main" id="{F17EC7EF-A282-E16C-02AB-94F84C57A6BB}"/>
              </a:ext>
            </a:extLst>
          </p:cNvPr>
          <p:cNvSpPr txBox="1">
            <a:spLocks/>
          </p:cNvSpPr>
          <p:nvPr/>
        </p:nvSpPr>
        <p:spPr>
          <a:xfrm>
            <a:off x="32023359" y="10019903"/>
            <a:ext cx="6385519" cy="4697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algn="l"/>
            <a:r>
              <a:rPr lang="en-US" sz="2400" b="1" dirty="0">
                <a:latin typeface="Times"/>
                <a:cs typeface="Times"/>
              </a:rPr>
              <a:t>Sintered </a:t>
            </a:r>
            <a:r>
              <a:rPr lang="en-US" sz="2400" b="1" dirty="0" err="1">
                <a:latin typeface="Times"/>
                <a:cs typeface="Times"/>
              </a:rPr>
              <a:t>SmCo</a:t>
            </a:r>
            <a:r>
              <a:rPr lang="en-US" sz="2400" b="1" dirty="0">
                <a:latin typeface="Times"/>
                <a:cs typeface="Times"/>
              </a:rPr>
              <a:t> Samples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C5DFF60-B99B-FE81-69FB-8A2D4CA07DFA}"/>
              </a:ext>
            </a:extLst>
          </p:cNvPr>
          <p:cNvSpPr txBox="1"/>
          <p:nvPr/>
        </p:nvSpPr>
        <p:spPr>
          <a:xfrm>
            <a:off x="32023359" y="10529245"/>
            <a:ext cx="86404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69863">
              <a:buFont typeface="Arial"/>
              <a:buChar char="•"/>
            </a:pPr>
            <a:r>
              <a:rPr lang="en-US" sz="2000" dirty="0">
                <a:latin typeface="Times"/>
                <a:cs typeface="Times"/>
              </a:rPr>
              <a:t>Used as permanent magnets in space instrument motors and brakes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magnetic strength and radiation tolerance at cryogenic temperatures</a:t>
            </a:r>
          </a:p>
          <a:p>
            <a:pPr indent="169863">
              <a:buFont typeface="Arial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CTE measured parallel/perpendicular to easy magnetization direction (c-axis)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Short sample; parallel to c-axis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 sample; perpendicular to c-axis</a:t>
            </a:r>
            <a:endParaRPr lang="en-US" sz="2000" dirty="0">
              <a:latin typeface="Times"/>
              <a:cs typeface="Times"/>
            </a:endParaRPr>
          </a:p>
          <a:p>
            <a:pPr indent="169863">
              <a:buFont typeface="Arial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measured </a:t>
            </a:r>
            <a:r>
              <a:rPr lang="en-US" sz="2000" dirty="0">
                <a:latin typeface="Symbol" pitchFamily="2" charset="2"/>
                <a:cs typeface="Times"/>
              </a:rPr>
              <a:t>D</a:t>
            </a:r>
            <a:r>
              <a:rPr lang="en-US" sz="2000" dirty="0">
                <a:latin typeface="Times"/>
                <a:cs typeface="Times"/>
              </a:rPr>
              <a:t>L/L from 293 K to 6 K;  short sample:, long sample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Short sample: </a:t>
            </a:r>
            <a:r>
              <a:rPr lang="en-US" sz="2000" dirty="0">
                <a:latin typeface="Times"/>
                <a:cs typeface="Times"/>
              </a:rPr>
              <a:t>-0.1916%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 sample:  -0.2170%</a:t>
            </a:r>
            <a:endParaRPr lang="en-US" sz="2000" dirty="0">
              <a:latin typeface="Times"/>
              <a:cs typeface="Times"/>
            </a:endParaRPr>
          </a:p>
        </p:txBody>
      </p:sp>
      <p:sp>
        <p:nvSpPr>
          <p:cNvPr id="51" name="Title 1">
            <a:extLst>
              <a:ext uri="{FF2B5EF4-FFF2-40B4-BE49-F238E27FC236}">
                <a16:creationId xmlns:a16="http://schemas.microsoft.com/office/drawing/2014/main" id="{3F9D879E-9B06-9D5E-A491-D91EE78D0592}"/>
              </a:ext>
            </a:extLst>
          </p:cNvPr>
          <p:cNvSpPr txBox="1">
            <a:spLocks/>
          </p:cNvSpPr>
          <p:nvPr/>
        </p:nvSpPr>
        <p:spPr>
          <a:xfrm>
            <a:off x="10359354" y="1558451"/>
            <a:ext cx="6385519" cy="4727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algn="l"/>
            <a:r>
              <a:rPr lang="en-US" sz="2400" b="1" dirty="0">
                <a:latin typeface="Times"/>
                <a:cs typeface="Times"/>
              </a:rPr>
              <a:t>Measurement Details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CD0F288-E0DB-687E-7130-EF7AF9FEFF4E}"/>
              </a:ext>
            </a:extLst>
          </p:cNvPr>
          <p:cNvSpPr txBox="1"/>
          <p:nvPr/>
        </p:nvSpPr>
        <p:spPr>
          <a:xfrm>
            <a:off x="10359353" y="2013873"/>
            <a:ext cx="89696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69863">
              <a:buFont typeface="Arial"/>
              <a:buChar char="•"/>
            </a:pPr>
            <a:r>
              <a:rPr lang="en-US" sz="2000" dirty="0">
                <a:latin typeface="Times"/>
                <a:cs typeface="Times"/>
              </a:rPr>
              <a:t>Sample rod 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"/>
                <a:cs typeface="Times"/>
              </a:rPr>
              <a:t>Flat, polished end surfaces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"/>
                <a:cs typeface="Times"/>
              </a:rPr>
              <a:t>Most of length is covered by small MLI blanket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"/>
                <a:cs typeface="Times"/>
              </a:rPr>
              <a:t>For materials that can’t be polished, thin reflective disks epoxied to ends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"/>
                <a:cs typeface="Times"/>
              </a:rPr>
              <a:t>Two thermometers on sample to monitor temperature</a:t>
            </a:r>
          </a:p>
          <a:p>
            <a:pPr lvl="1"/>
            <a:endParaRPr lang="en-US" sz="1000" dirty="0">
              <a:latin typeface="Times"/>
              <a:cs typeface="Times"/>
            </a:endParaRPr>
          </a:p>
          <a:p>
            <a:pPr indent="169863">
              <a:buFont typeface="Arial"/>
              <a:buChar char="•"/>
            </a:pPr>
            <a:r>
              <a:rPr lang="en-US" sz="2000" dirty="0">
                <a:latin typeface="Times"/>
                <a:cs typeface="Times"/>
              </a:rPr>
              <a:t>After cooling cryostat cold plate to 3.5 K, position sensors are effectively stationary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"/>
                <a:cs typeface="Times"/>
              </a:rPr>
              <a:t>Heat required to warm sample to 293 K warms cold plate from 3.5 to 7 K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"/>
                <a:cs typeface="Times"/>
              </a:rPr>
              <a:t>Resulting motion of sensors is &lt; 1 x 10</a:t>
            </a:r>
            <a:r>
              <a:rPr lang="en-US" sz="2000" baseline="30000" dirty="0">
                <a:latin typeface="Times"/>
                <a:cs typeface="Times"/>
              </a:rPr>
              <a:t>-5</a:t>
            </a:r>
            <a:r>
              <a:rPr lang="en-US" sz="2000" dirty="0">
                <a:latin typeface="Times"/>
                <a:cs typeface="Times"/>
              </a:rPr>
              <a:t> times </a:t>
            </a:r>
            <a:r>
              <a:rPr lang="en-US" sz="2000" dirty="0">
                <a:latin typeface="Symbol" pitchFamily="2" charset="2"/>
                <a:cs typeface="Times"/>
              </a:rPr>
              <a:t>D</a:t>
            </a:r>
            <a:r>
              <a:rPr lang="en-US" sz="2000" dirty="0">
                <a:latin typeface="Times"/>
                <a:cs typeface="Times"/>
              </a:rPr>
              <a:t>L in a copper sample</a:t>
            </a:r>
          </a:p>
          <a:p>
            <a:endParaRPr lang="en-US" sz="1000" dirty="0">
              <a:latin typeface="Times"/>
              <a:cs typeface="Times"/>
            </a:endParaRPr>
          </a:p>
          <a:p>
            <a:pPr indent="169863">
              <a:buFont typeface="Arial"/>
              <a:buChar char="•"/>
            </a:pPr>
            <a:r>
              <a:rPr lang="en-US" sz="2000" dirty="0">
                <a:latin typeface="Times"/>
                <a:cs typeface="Times"/>
              </a:rPr>
              <a:t>Sample height changes slightly with temperature; ends must be flat and parallel</a:t>
            </a:r>
          </a:p>
          <a:p>
            <a:endParaRPr lang="en-US" sz="1000" dirty="0">
              <a:latin typeface="Times"/>
              <a:cs typeface="Times"/>
            </a:endParaRPr>
          </a:p>
          <a:p>
            <a:pPr indent="169863">
              <a:buFont typeface="Arial"/>
              <a:buChar char="•"/>
            </a:pPr>
            <a:r>
              <a:rPr lang="en-US" sz="2000" dirty="0">
                <a:latin typeface="Times"/>
                <a:cs typeface="Times"/>
              </a:rPr>
              <a:t>Instantaneous sensor measurements vary by +/- 5 </a:t>
            </a:r>
            <a:r>
              <a:rPr lang="en-US" sz="2000" dirty="0">
                <a:latin typeface="Symbol" pitchFamily="2" charset="2"/>
                <a:cs typeface="Times"/>
              </a:rPr>
              <a:t>m</a:t>
            </a:r>
            <a:r>
              <a:rPr lang="en-US" sz="2000" dirty="0">
                <a:latin typeface="Times"/>
                <a:cs typeface="Times"/>
              </a:rPr>
              <a:t>m due to cryocooler vibrations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"/>
                <a:cs typeface="Times"/>
              </a:rPr>
              <a:t>Up to 150,000 measurements time-averaged over 10 minutes at each temperature</a:t>
            </a:r>
          </a:p>
          <a:p>
            <a:endParaRPr lang="en-US" sz="1000" dirty="0">
              <a:latin typeface="Times"/>
              <a:cs typeface="Times"/>
            </a:endParaRPr>
          </a:p>
          <a:p>
            <a:pPr indent="169863">
              <a:buFont typeface="Arial"/>
              <a:buChar char="•"/>
            </a:pPr>
            <a:r>
              <a:rPr lang="en-US" sz="2000" dirty="0">
                <a:latin typeface="Times"/>
                <a:cs typeface="Times"/>
              </a:rPr>
              <a:t>Recently automation software was implemented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"/>
                <a:cs typeface="Times"/>
              </a:rPr>
              <a:t>Sends temperature setpoints to a PID controller box</a:t>
            </a:r>
          </a:p>
          <a:p>
            <a:pPr marL="800100" lvl="1" indent="-342900">
              <a:buFont typeface="System Font Regular"/>
              <a:buChar char="-"/>
            </a:pPr>
            <a:r>
              <a:rPr lang="en-US" sz="2000" dirty="0">
                <a:latin typeface="Times"/>
                <a:cs typeface="Times"/>
              </a:rPr>
              <a:t>Collects/averages distance measurements after waiting for steady state</a:t>
            </a:r>
          </a:p>
          <a:p>
            <a:endParaRPr lang="en-US" sz="2000" dirty="0">
              <a:latin typeface="Times"/>
              <a:cs typeface="Times"/>
            </a:endParaRPr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77E98208-BC54-C714-05A7-6DD413F75EB2}"/>
              </a:ext>
            </a:extLst>
          </p:cNvPr>
          <p:cNvGrpSpPr/>
          <p:nvPr/>
        </p:nvGrpSpPr>
        <p:grpSpPr>
          <a:xfrm>
            <a:off x="10261462" y="10464082"/>
            <a:ext cx="7567014" cy="7662567"/>
            <a:chOff x="11303449" y="10464082"/>
            <a:chExt cx="7567014" cy="7662567"/>
          </a:xfrm>
        </p:grpSpPr>
        <p:pic>
          <p:nvPicPr>
            <p:cNvPr id="11" name="Picture 10" descr="A picture containing sky, outdoor, device&#10;&#10;Description automatically generated">
              <a:extLst>
                <a:ext uri="{FF2B5EF4-FFF2-40B4-BE49-F238E27FC236}">
                  <a16:creationId xmlns:a16="http://schemas.microsoft.com/office/drawing/2014/main" id="{4B1BB21D-EBFB-9A14-2ED3-4AA63D8FA76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165" t="2574" r="26901" b="9352"/>
            <a:stretch/>
          </p:blipFill>
          <p:spPr bwMode="auto">
            <a:xfrm>
              <a:off x="11554788" y="11861798"/>
              <a:ext cx="5642184" cy="583616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0075F0A9-F4DB-3CDB-FB4D-DB2F23559212}"/>
                </a:ext>
              </a:extLst>
            </p:cNvPr>
            <p:cNvSpPr txBox="1"/>
            <p:nvPr/>
          </p:nvSpPr>
          <p:spPr>
            <a:xfrm>
              <a:off x="13463852" y="10464082"/>
              <a:ext cx="373312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rgbClr val="00B050"/>
                  </a:solidFill>
                  <a:latin typeface="Times"/>
                  <a:cs typeface="Times"/>
                </a:rPr>
                <a:t>Sample (with reflective ends; blanket not shown)</a:t>
              </a:r>
              <a:endParaRPr lang="en-US" sz="2000" dirty="0">
                <a:solidFill>
                  <a:srgbClr val="00B050"/>
                </a:solidFill>
              </a:endParaRPr>
            </a:p>
          </p:txBody>
        </p: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6D36ED22-1DD5-3842-A4D1-2E28B2F8CBB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3637448" y="11145266"/>
              <a:ext cx="654167" cy="1421456"/>
            </a:xfrm>
            <a:prstGeom prst="straightConnector1">
              <a:avLst/>
            </a:prstGeom>
            <a:ln>
              <a:solidFill>
                <a:srgbClr val="00B050"/>
              </a:solidFill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7BF9EF74-AED8-2607-9E31-91EF4D9AA7A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873053" y="12584030"/>
              <a:ext cx="546931" cy="692832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C1640A74-9BBF-B408-54BB-03FDB9F95CBE}"/>
                </a:ext>
              </a:extLst>
            </p:cNvPr>
            <p:cNvSpPr txBox="1"/>
            <p:nvPr/>
          </p:nvSpPr>
          <p:spPr>
            <a:xfrm>
              <a:off x="11970553" y="10952036"/>
              <a:ext cx="1665006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latin typeface="Times"/>
                  <a:cs typeface="Times"/>
                </a:rPr>
                <a:t>Sensor Head (~ 4K)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C3E30CE5-2683-32D4-2DB8-29F264BC935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325240" y="11650342"/>
              <a:ext cx="546931" cy="692832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3B0CFD45-8B22-F0A5-0124-0B0E0CAB3331}"/>
                </a:ext>
              </a:extLst>
            </p:cNvPr>
            <p:cNvSpPr/>
            <p:nvPr/>
          </p:nvSpPr>
          <p:spPr>
            <a:xfrm>
              <a:off x="14674366" y="12886078"/>
              <a:ext cx="91440" cy="887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310F0E40-A22C-AAD1-4E99-B29E8E365CB7}"/>
                </a:ext>
              </a:extLst>
            </p:cNvPr>
            <p:cNvSpPr/>
            <p:nvPr/>
          </p:nvSpPr>
          <p:spPr>
            <a:xfrm>
              <a:off x="15728466" y="13089278"/>
              <a:ext cx="91440" cy="8873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5A2AEADC-BB23-0872-5259-A8BA4D82A5F0}"/>
                </a:ext>
              </a:extLst>
            </p:cNvPr>
            <p:cNvSpPr txBox="1"/>
            <p:nvPr/>
          </p:nvSpPr>
          <p:spPr>
            <a:xfrm>
              <a:off x="15037112" y="11145266"/>
              <a:ext cx="1834785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dirty="0">
                  <a:latin typeface="Times"/>
                  <a:cs typeface="Times"/>
                </a:rPr>
                <a:t>Sample</a:t>
              </a:r>
            </a:p>
            <a:p>
              <a:r>
                <a:rPr lang="en-US" sz="2000" dirty="0">
                  <a:latin typeface="Times"/>
                </a:rPr>
                <a:t>Thermometers</a:t>
              </a:r>
              <a:endParaRPr lang="en-US" sz="2000" dirty="0"/>
            </a:p>
          </p:txBody>
        </p: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052510D3-9D0B-7B91-C6D6-40E110965F2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779693" y="11861798"/>
              <a:ext cx="547100" cy="95310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EC266DA3-C4EC-17A6-73AE-58E5BBE193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771074" y="11861798"/>
              <a:ext cx="47879" cy="115244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8033EEDF-E6AB-C36C-649C-C758C9B30868}"/>
                </a:ext>
              </a:extLst>
            </p:cNvPr>
            <p:cNvSpPr/>
            <p:nvPr/>
          </p:nvSpPr>
          <p:spPr>
            <a:xfrm>
              <a:off x="14471166" y="13228977"/>
              <a:ext cx="182880" cy="1828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57BBB6A9-9B96-A986-7DED-A2EAACFB5D89}"/>
                </a:ext>
              </a:extLst>
            </p:cNvPr>
            <p:cNvSpPr txBox="1"/>
            <p:nvPr/>
          </p:nvSpPr>
          <p:spPr>
            <a:xfrm>
              <a:off x="14611289" y="13269370"/>
              <a:ext cx="983937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chemeClr val="accent6">
                      <a:lumMod val="75000"/>
                    </a:schemeClr>
                  </a:solidFill>
                  <a:latin typeface="Times"/>
                  <a:cs typeface="Times"/>
                </a:rPr>
                <a:t>Clamp</a:t>
              </a:r>
            </a:p>
            <a:p>
              <a:r>
                <a:rPr lang="en-US" sz="2000" dirty="0">
                  <a:solidFill>
                    <a:schemeClr val="accent6">
                      <a:lumMod val="75000"/>
                    </a:schemeClr>
                  </a:solidFill>
                  <a:latin typeface="Times"/>
                </a:rPr>
                <a:t>Heater</a:t>
              </a:r>
              <a:endParaRPr lang="en-US" sz="200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AEC98A70-A404-3D9B-CED9-5E15E7008FBE}"/>
                </a:ext>
              </a:extLst>
            </p:cNvPr>
            <p:cNvSpPr/>
            <p:nvPr/>
          </p:nvSpPr>
          <p:spPr>
            <a:xfrm>
              <a:off x="14458466" y="13038478"/>
              <a:ext cx="91440" cy="88735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D891393B-B316-4418-6B37-80C5EED1EB75}"/>
                </a:ext>
              </a:extLst>
            </p:cNvPr>
            <p:cNvSpPr txBox="1"/>
            <p:nvPr/>
          </p:nvSpPr>
          <p:spPr>
            <a:xfrm>
              <a:off x="12636381" y="13177023"/>
              <a:ext cx="1834785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rgbClr val="FFFF00"/>
                  </a:solidFill>
                  <a:latin typeface="Times"/>
                  <a:cs typeface="Times"/>
                </a:rPr>
                <a:t>Clamp</a:t>
              </a:r>
            </a:p>
            <a:p>
              <a:r>
                <a:rPr lang="en-US" sz="2000" dirty="0">
                  <a:solidFill>
                    <a:srgbClr val="FFFF00"/>
                  </a:solidFill>
                  <a:latin typeface="Times"/>
                </a:rPr>
                <a:t>Thermometer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6202EACA-788E-6B67-CB12-D0E907A4D50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586268" y="13142352"/>
              <a:ext cx="777048" cy="384308"/>
            </a:xfrm>
            <a:prstGeom prst="straightConnector1">
              <a:avLst/>
            </a:prstGeom>
            <a:ln>
              <a:solidFill>
                <a:srgbClr val="FFFF00"/>
              </a:solidFill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80290E4F-7F9E-0525-3B81-CE46947B4F48}"/>
                </a:ext>
              </a:extLst>
            </p:cNvPr>
            <p:cNvSpPr txBox="1"/>
            <p:nvPr/>
          </p:nvSpPr>
          <p:spPr>
            <a:xfrm>
              <a:off x="11303449" y="17726539"/>
              <a:ext cx="492183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rgbClr val="EB47C1"/>
                  </a:solidFill>
                  <a:latin typeface="Times"/>
                  <a:cs typeface="Times"/>
                </a:rPr>
                <a:t>Cryostat’s copper cold plate (3.5 K – 7 K)</a:t>
              </a:r>
              <a:endParaRPr lang="en-US" sz="2000" dirty="0">
                <a:solidFill>
                  <a:srgbClr val="EB47C1"/>
                </a:solidFill>
              </a:endParaRPr>
            </a:p>
          </p:txBody>
        </p: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21902E83-72F4-19CD-3EF1-3270E6B57C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872171" y="17005217"/>
              <a:ext cx="809542" cy="650641"/>
            </a:xfrm>
            <a:prstGeom prst="straightConnector1">
              <a:avLst/>
            </a:prstGeom>
            <a:ln>
              <a:solidFill>
                <a:srgbClr val="EB47C1"/>
              </a:solidFill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0A0AE6CF-BCC4-98BC-A131-CE5D52EFC74F}"/>
                </a:ext>
              </a:extLst>
            </p:cNvPr>
            <p:cNvSpPr txBox="1"/>
            <p:nvPr/>
          </p:nvSpPr>
          <p:spPr>
            <a:xfrm>
              <a:off x="17205457" y="11934902"/>
              <a:ext cx="1665006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latin typeface="Times"/>
                  <a:cs typeface="Times"/>
                </a:rPr>
                <a:t>Sensor Head (~ 4K)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Down Arrow 2">
            <a:extLst>
              <a:ext uri="{FF2B5EF4-FFF2-40B4-BE49-F238E27FC236}">
                <a16:creationId xmlns:a16="http://schemas.microsoft.com/office/drawing/2014/main" id="{DDB8B5BA-EE78-F329-F2D1-0F370AA1FBF9}"/>
              </a:ext>
            </a:extLst>
          </p:cNvPr>
          <p:cNvSpPr/>
          <p:nvPr/>
        </p:nvSpPr>
        <p:spPr>
          <a:xfrm>
            <a:off x="24181035" y="15275683"/>
            <a:ext cx="275895" cy="414785"/>
          </a:xfrm>
          <a:prstGeom prst="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>
            <a:extLst>
              <a:ext uri="{FF2B5EF4-FFF2-40B4-BE49-F238E27FC236}">
                <a16:creationId xmlns:a16="http://schemas.microsoft.com/office/drawing/2014/main" id="{245EF9B0-2AF6-B351-6FA7-CE6F31709F8D}"/>
              </a:ext>
            </a:extLst>
          </p:cNvPr>
          <p:cNvSpPr/>
          <p:nvPr/>
        </p:nvSpPr>
        <p:spPr>
          <a:xfrm rot="10800000">
            <a:off x="24151055" y="16235306"/>
            <a:ext cx="275895" cy="414785"/>
          </a:xfrm>
          <a:prstGeom prst="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FBC457-77F0-C854-8964-CA83BD9AFEE8}"/>
              </a:ext>
            </a:extLst>
          </p:cNvPr>
          <p:cNvSpPr txBox="1"/>
          <p:nvPr/>
        </p:nvSpPr>
        <p:spPr>
          <a:xfrm>
            <a:off x="23907982" y="15747344"/>
            <a:ext cx="8418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F0"/>
                </a:solidFill>
              </a:rPr>
              <a:t>32 nm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DFA7B10-4E6B-1A0A-F8F9-C72130A47FFB}"/>
              </a:ext>
            </a:extLst>
          </p:cNvPr>
          <p:cNvSpPr txBox="1"/>
          <p:nvPr/>
        </p:nvSpPr>
        <p:spPr>
          <a:xfrm>
            <a:off x="21017854" y="16232234"/>
            <a:ext cx="225619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F0"/>
                </a:solidFill>
              </a:rPr>
              <a:t>Our data’s </a:t>
            </a:r>
          </a:p>
          <a:p>
            <a:r>
              <a:rPr lang="en-US" sz="2000" dirty="0">
                <a:solidFill>
                  <a:srgbClr val="00B0F0"/>
                </a:solidFill>
              </a:rPr>
              <a:t>random uncertainty</a:t>
            </a:r>
          </a:p>
          <a:p>
            <a:r>
              <a:rPr lang="en-US" sz="2000" dirty="0">
                <a:solidFill>
                  <a:srgbClr val="00B0F0"/>
                </a:solidFill>
              </a:rPr>
              <a:t>Is +/- 0.2 nm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D8180FA1-E9C2-2237-B384-164EEE48D27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872342" y="4611706"/>
            <a:ext cx="9030364" cy="454213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EAB9907-1A11-5848-C281-08525DF8B0F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091498" y="13303702"/>
            <a:ext cx="8303699" cy="5538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995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93441</TotalTime>
  <Words>733</Words>
  <Application>Microsoft Macintosh PowerPoint</Application>
  <PresentationFormat>Custom</PresentationFormat>
  <Paragraphs>96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Symbol</vt:lpstr>
      <vt:lpstr>System Font Regular</vt:lpstr>
      <vt:lpstr>Times</vt:lpstr>
      <vt:lpstr>Times New Roman</vt:lpstr>
      <vt:lpstr>Office Theme</vt:lpstr>
      <vt:lpstr>Development of an Apparatus and Process for Precision Measurement of Cryogenic Thermal Expansion of Materials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NASA/GSFC Cryogenics and Fluids Branch Work</dc:title>
  <dc:creator> Jim Tuttle</dc:creator>
  <cp:lastModifiedBy>Tuttle, James G. (GSFC-5520)</cp:lastModifiedBy>
  <cp:revision>231</cp:revision>
  <dcterms:created xsi:type="dcterms:W3CDTF">2015-07-09T15:34:57Z</dcterms:created>
  <dcterms:modified xsi:type="dcterms:W3CDTF">2023-06-14T14:53:04Z</dcterms:modified>
</cp:coreProperties>
</file>