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Lst>
  <p:sldSz cx="41148000" cy="41148000"/>
  <p:notesSz cx="6858000" cy="9144000"/>
  <p:embeddedFontLst>
    <p:embeddedFont>
      <p:font typeface="Calibri" panose="020F0502020204030204" pitchFamily="34" charset="0"/>
      <p:regular r:id="rId3"/>
      <p:bold r:id="rId4"/>
      <p:italic r:id="rId5"/>
      <p:boldItalic r:id="rId6"/>
    </p:embeddedFont>
    <p:embeddedFont>
      <p:font typeface="Nunito" pitchFamily="2" charset="0"/>
      <p:regular r:id="rId7"/>
      <p:bold r:id="rId8"/>
      <p:italic r:id="rId9"/>
      <p:boldItalic r:id="rId10"/>
    </p:embeddedFont>
  </p:embeddedFontLst>
  <p:custDataLst>
    <p:tags r:id="rId11"/>
  </p:custDataLst>
  <p:defaultTextStyle>
    <a:defPPr>
      <a:defRPr lang="en-US"/>
    </a:defPPr>
    <a:lvl1pPr algn="l" rtl="0" fontAlgn="base">
      <a:spcBef>
        <a:spcPct val="0"/>
      </a:spcBef>
      <a:spcAft>
        <a:spcPct val="0"/>
      </a:spcAft>
      <a:defRPr sz="3000" kern="1200">
        <a:solidFill>
          <a:schemeClr val="tx1"/>
        </a:solidFill>
        <a:latin typeface="Arial"/>
        <a:ea typeface="+mn-ea"/>
        <a:cs typeface="+mn-cs"/>
      </a:defRPr>
    </a:lvl1pPr>
    <a:lvl2pPr marL="457200" algn="l" rtl="0" fontAlgn="base">
      <a:spcBef>
        <a:spcPct val="0"/>
      </a:spcBef>
      <a:spcAft>
        <a:spcPct val="0"/>
      </a:spcAft>
      <a:defRPr sz="3000" kern="1200">
        <a:solidFill>
          <a:schemeClr val="tx1"/>
        </a:solidFill>
        <a:latin typeface="Arial"/>
        <a:ea typeface="+mn-ea"/>
        <a:cs typeface="+mn-cs"/>
      </a:defRPr>
    </a:lvl2pPr>
    <a:lvl3pPr marL="914400" algn="l" rtl="0" fontAlgn="base">
      <a:spcBef>
        <a:spcPct val="0"/>
      </a:spcBef>
      <a:spcAft>
        <a:spcPct val="0"/>
      </a:spcAft>
      <a:defRPr sz="3000" kern="1200">
        <a:solidFill>
          <a:schemeClr val="tx1"/>
        </a:solidFill>
        <a:latin typeface="Arial"/>
        <a:ea typeface="+mn-ea"/>
        <a:cs typeface="+mn-cs"/>
      </a:defRPr>
    </a:lvl3pPr>
    <a:lvl4pPr marL="1371600" algn="l" rtl="0" fontAlgn="base">
      <a:spcBef>
        <a:spcPct val="0"/>
      </a:spcBef>
      <a:spcAft>
        <a:spcPct val="0"/>
      </a:spcAft>
      <a:defRPr sz="3000" kern="1200">
        <a:solidFill>
          <a:schemeClr val="tx1"/>
        </a:solidFill>
        <a:latin typeface="Arial"/>
        <a:ea typeface="+mn-ea"/>
        <a:cs typeface="+mn-cs"/>
      </a:defRPr>
    </a:lvl4pPr>
    <a:lvl5pPr marL="1828800" algn="l" rtl="0" fontAlgn="base">
      <a:spcBef>
        <a:spcPct val="0"/>
      </a:spcBef>
      <a:spcAft>
        <a:spcPct val="0"/>
      </a:spcAft>
      <a:defRPr sz="3000" kern="1200">
        <a:solidFill>
          <a:schemeClr val="tx1"/>
        </a:solidFill>
        <a:latin typeface="Arial"/>
        <a:ea typeface="+mn-ea"/>
        <a:cs typeface="+mn-cs"/>
      </a:defRPr>
    </a:lvl5pPr>
    <a:lvl6pPr marL="2286000" algn="l" defTabSz="914400" rtl="0" eaLnBrk="1" latinLnBrk="0" hangingPunct="1">
      <a:defRPr sz="3000" kern="1200">
        <a:solidFill>
          <a:schemeClr val="tx1"/>
        </a:solidFill>
        <a:latin typeface="Arial"/>
        <a:ea typeface="+mn-ea"/>
        <a:cs typeface="+mn-cs"/>
      </a:defRPr>
    </a:lvl6pPr>
    <a:lvl7pPr marL="2743200" algn="l" defTabSz="914400" rtl="0" eaLnBrk="1" latinLnBrk="0" hangingPunct="1">
      <a:defRPr sz="3000" kern="1200">
        <a:solidFill>
          <a:schemeClr val="tx1"/>
        </a:solidFill>
        <a:latin typeface="Arial"/>
        <a:ea typeface="+mn-ea"/>
        <a:cs typeface="+mn-cs"/>
      </a:defRPr>
    </a:lvl7pPr>
    <a:lvl8pPr marL="3200400" algn="l" defTabSz="914400" rtl="0" eaLnBrk="1" latinLnBrk="0" hangingPunct="1">
      <a:defRPr sz="3000" kern="1200">
        <a:solidFill>
          <a:schemeClr val="tx1"/>
        </a:solidFill>
        <a:latin typeface="Arial"/>
        <a:ea typeface="+mn-ea"/>
        <a:cs typeface="+mn-cs"/>
      </a:defRPr>
    </a:lvl8pPr>
    <a:lvl9pPr marL="3657600" algn="l" defTabSz="914400" rtl="0" eaLnBrk="1" latinLnBrk="0" hangingPunct="1">
      <a:defRPr sz="3000" kern="1200">
        <a:solidFill>
          <a:schemeClr val="tx1"/>
        </a:solidFill>
        <a:latin typeface="Arial"/>
        <a:ea typeface="+mn-ea"/>
        <a:cs typeface="+mn-cs"/>
      </a:defRPr>
    </a:lvl9pPr>
  </p:defaultTextStyle>
  <p:extLst>
    <p:ext uri="{EFAFB233-063F-42B5-8137-9DF3F51BA10A}">
      <p15:sldGuideLst xmlns:p15="http://schemas.microsoft.com/office/powerpoint/2012/main">
        <p15:guide id="1" orient="horz" pos="12960" userDrawn="1">
          <p15:clr>
            <a:srgbClr val="A4A3A4"/>
          </p15:clr>
        </p15:guide>
        <p15:guide id="2" pos="129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5078"/>
    <a:srgbClr val="C1E9F7"/>
    <a:srgbClr val="1482A5"/>
    <a:srgbClr val="DCF1F8"/>
    <a:srgbClr val="A0BEC8"/>
    <a:srgbClr val="666666"/>
    <a:srgbClr val="C8E1C8"/>
    <a:srgbClr val="CCECF8"/>
    <a:srgbClr val="C8EBF8"/>
    <a:srgbClr val="D6F1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68" d="100"/>
          <a:sy n="68" d="100"/>
        </p:scale>
        <p:origin x="-5720" y="-92"/>
      </p:cViewPr>
      <p:guideLst>
        <p:guide orient="horz" pos="12960"/>
        <p:guide pos="12960"/>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viewProps" Target="viewProps.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tags" Target="tags/tag1.xml"/><Relationship Id="rId5" Type="http://schemas.openxmlformats.org/officeDocument/2006/relationships/font" Target="fonts/font3.fntdata"/><Relationship Id="rId15" Type="http://schemas.openxmlformats.org/officeDocument/2006/relationships/tableStyles" Target="tableStyles.xml"/><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86699" y="12783352"/>
            <a:ext cx="34974609" cy="8818562"/>
          </a:xfrm>
        </p:spPr>
        <p:txBody>
          <a:bodyPr/>
          <a:lstStyle>
            <a:defPPr>
              <a:defRPr kern="1200" smtId="4294967295"/>
            </a:defPPr>
          </a:lstStyle>
          <a:p>
            <a:r>
              <a:rPr lang="en-US"/>
              <a:t>Click to edit Master title style</a:t>
            </a:r>
          </a:p>
        </p:txBody>
      </p:sp>
      <p:sp>
        <p:nvSpPr>
          <p:cNvPr id="3" name="Subtitle 2"/>
          <p:cNvSpPr>
            <a:spLocks noGrp="1"/>
          </p:cNvSpPr>
          <p:nvPr>
            <p:ph type="subTitle" idx="1"/>
          </p:nvPr>
        </p:nvSpPr>
        <p:spPr>
          <a:xfrm>
            <a:off x="6171907" y="23316414"/>
            <a:ext cx="28804195" cy="10517188"/>
          </a:xfrm>
        </p:spPr>
        <p:txBody>
          <a:bodyPr/>
          <a:lstStyle>
            <a:defPPr>
              <a:defRPr kern="1200" smtId="4294967295"/>
            </a:defPPr>
            <a:lvl1pPr marL="0" indent="0" algn="ctr">
              <a:buNone/>
              <a:defRPr/>
            </a:lvl1pPr>
            <a:lvl2pPr marL="304804" indent="0" algn="ctr">
              <a:buNone/>
              <a:defRPr/>
            </a:lvl2pPr>
            <a:lvl3pPr marL="609607" indent="0" algn="ctr">
              <a:buNone/>
              <a:defRPr/>
            </a:lvl3pPr>
            <a:lvl4pPr marL="914412" indent="0" algn="ctr">
              <a:buNone/>
              <a:defRPr/>
            </a:lvl4pPr>
            <a:lvl5pPr marL="1219214" indent="0" algn="ctr">
              <a:buNone/>
              <a:defRPr/>
            </a:lvl5pPr>
            <a:lvl6pPr marL="1524019" indent="0" algn="ctr">
              <a:buNone/>
              <a:defRPr/>
            </a:lvl6pPr>
            <a:lvl7pPr marL="1828823" indent="0" algn="ctr">
              <a:buNone/>
              <a:defRPr/>
            </a:lvl7pPr>
            <a:lvl8pPr marL="2133627" indent="0" algn="ctr">
              <a:buNone/>
              <a:defRPr/>
            </a:lvl8pPr>
            <a:lvl9pPr marL="2438431"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832F7583-1F2E-4A0D-89A2-8757FB6C046D}" type="slidenum">
              <a:rPr lang="en-US"/>
              <a:pPr>
                <a:defRPr/>
              </a:pPr>
              <a:t>‹#›</a:t>
            </a:fld>
            <a:endParaRPr lang="en-US"/>
          </a:p>
        </p:txBody>
      </p:sp>
    </p:spTree>
    <p:extLst>
      <p:ext uri="{BB962C8B-B14F-4D97-AF65-F5344CB8AC3E}">
        <p14:creationId xmlns:p14="http://schemas.microsoft.com/office/powerpoint/2010/main" val="339881079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49CBABAE-C7B7-4F8E-A01D-1845599FDD82}" type="slidenum">
              <a:rPr lang="en-US"/>
              <a:pPr>
                <a:defRPr/>
              </a:pPr>
              <a:t>‹#›</a:t>
            </a:fld>
            <a:endParaRPr lang="en-US"/>
          </a:p>
        </p:txBody>
      </p:sp>
    </p:spTree>
    <p:extLst>
      <p:ext uri="{BB962C8B-B14F-4D97-AF65-F5344CB8AC3E}">
        <p14:creationId xmlns:p14="http://schemas.microsoft.com/office/powerpoint/2010/main" val="221416611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834089" y="1649022"/>
            <a:ext cx="9257109" cy="35109549"/>
          </a:xfrm>
        </p:spPr>
        <p:txBody>
          <a:bodyPr vert="eaVert"/>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a:xfrm>
            <a:off x="2058293" y="1649022"/>
            <a:ext cx="27632918" cy="35109549"/>
          </a:xfrm>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EF7E91C4-4AF7-40C1-B437-FA58F4C898C6}" type="slidenum">
              <a:rPr lang="en-US"/>
              <a:pPr>
                <a:defRPr/>
              </a:pPr>
              <a:t>‹#›</a:t>
            </a:fld>
            <a:endParaRPr lang="en-US"/>
          </a:p>
        </p:txBody>
      </p:sp>
    </p:spTree>
    <p:extLst>
      <p:ext uri="{BB962C8B-B14F-4D97-AF65-F5344CB8AC3E}">
        <p14:creationId xmlns:p14="http://schemas.microsoft.com/office/powerpoint/2010/main" val="215247804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idx="1"/>
          </p:nvPr>
        </p:nvSpPr>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E7C20414-372A-41A8-9C7E-815AA41B1C22}" type="slidenum">
              <a:rPr lang="en-US"/>
              <a:pPr>
                <a:defRPr/>
              </a:pPr>
              <a:t>‹#›</a:t>
            </a:fld>
            <a:endParaRPr lang="en-US"/>
          </a:p>
        </p:txBody>
      </p:sp>
    </p:spTree>
    <p:extLst>
      <p:ext uri="{BB962C8B-B14F-4D97-AF65-F5344CB8AC3E}">
        <p14:creationId xmlns:p14="http://schemas.microsoft.com/office/powerpoint/2010/main" val="298555789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50406" y="26441806"/>
            <a:ext cx="34976098" cy="8171657"/>
          </a:xfrm>
        </p:spPr>
        <p:txBody>
          <a:bodyPr anchor="t"/>
          <a:lstStyle>
            <a:defPPr>
              <a:defRPr kern="1200" smtId="4294967295"/>
            </a:defPPr>
            <a:lvl1pPr algn="l">
              <a:defRPr sz="2667" b="1" cap="all"/>
            </a:lvl1pPr>
          </a:lstStyle>
          <a:p>
            <a:r>
              <a:rPr lang="en-US"/>
              <a:t>Click to edit Master title style</a:t>
            </a:r>
          </a:p>
        </p:txBody>
      </p:sp>
      <p:sp>
        <p:nvSpPr>
          <p:cNvPr id="3" name="Text Placeholder 2"/>
          <p:cNvSpPr>
            <a:spLocks noGrp="1"/>
          </p:cNvSpPr>
          <p:nvPr>
            <p:ph type="body" idx="1"/>
          </p:nvPr>
        </p:nvSpPr>
        <p:spPr>
          <a:xfrm>
            <a:off x="3250406" y="17440673"/>
            <a:ext cx="34976098" cy="9001125"/>
          </a:xfrm>
        </p:spPr>
        <p:txBody>
          <a:bodyPr anchor="b"/>
          <a:lstStyle>
            <a:defPPr>
              <a:defRPr kern="1200" smtId="4294967295"/>
            </a:defPPr>
            <a:lvl1pPr marL="0" indent="0">
              <a:buNone/>
              <a:defRPr sz="1333"/>
            </a:lvl1pPr>
            <a:lvl2pPr marL="304804" indent="0">
              <a:buNone/>
              <a:defRPr sz="1200"/>
            </a:lvl2pPr>
            <a:lvl3pPr marL="609607" indent="0">
              <a:buNone/>
              <a:defRPr sz="1067"/>
            </a:lvl3pPr>
            <a:lvl4pPr marL="914412" indent="0">
              <a:buNone/>
              <a:defRPr sz="933"/>
            </a:lvl4pPr>
            <a:lvl5pPr marL="1219214" indent="0">
              <a:buNone/>
              <a:defRPr sz="933"/>
            </a:lvl5pPr>
            <a:lvl6pPr marL="1524019" indent="0">
              <a:buNone/>
              <a:defRPr sz="933"/>
            </a:lvl6pPr>
            <a:lvl7pPr marL="1828823" indent="0">
              <a:buNone/>
              <a:defRPr sz="933"/>
            </a:lvl7pPr>
            <a:lvl8pPr marL="2133627" indent="0">
              <a:buNone/>
              <a:defRPr sz="933"/>
            </a:lvl8pPr>
            <a:lvl9pPr marL="2438431" indent="0">
              <a:buNone/>
              <a:defRPr sz="933"/>
            </a:lvl9pPr>
          </a:lstStyle>
          <a:p>
            <a:pPr lvl="0"/>
            <a:r>
              <a:rPr lang="en-US"/>
              <a:t>Click to edit Master text styles</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0F90D1AA-2AB5-4265-A84E-A08A77402E80}" type="slidenum">
              <a:rPr lang="en-US"/>
              <a:pPr>
                <a:defRPr/>
              </a:pPr>
              <a:t>‹#›</a:t>
            </a:fld>
            <a:endParaRPr lang="en-US"/>
          </a:p>
        </p:txBody>
      </p:sp>
    </p:spTree>
    <p:extLst>
      <p:ext uri="{BB962C8B-B14F-4D97-AF65-F5344CB8AC3E}">
        <p14:creationId xmlns:p14="http://schemas.microsoft.com/office/powerpoint/2010/main" val="225477896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sz="half" idx="1"/>
          </p:nvPr>
        </p:nvSpPr>
        <p:spPr>
          <a:xfrm>
            <a:off x="2058293" y="9602397"/>
            <a:ext cx="18444270" cy="27156174"/>
          </a:xfrm>
        </p:spPr>
        <p:txBody>
          <a:bodyPr/>
          <a:lstStyle>
            <a:defPPr>
              <a:defRPr kern="1200" smtId="4294967295"/>
            </a:defPPr>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0645441" y="9602397"/>
            <a:ext cx="18445758" cy="27156174"/>
          </a:xfrm>
        </p:spPr>
        <p:txBody>
          <a:bodyPr/>
          <a:lstStyle>
            <a:defPPr>
              <a:defRPr kern="1200" smtId="4294967295"/>
            </a:defPPr>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2107C36F-0099-4FE0-ACAF-B1039AAFBCD5}" type="slidenum">
              <a:rPr lang="en-US"/>
              <a:pPr>
                <a:defRPr/>
              </a:pPr>
              <a:t>‹#›</a:t>
            </a:fld>
            <a:endParaRPr lang="en-US"/>
          </a:p>
        </p:txBody>
      </p:sp>
    </p:spTree>
    <p:extLst>
      <p:ext uri="{BB962C8B-B14F-4D97-AF65-F5344CB8AC3E}">
        <p14:creationId xmlns:p14="http://schemas.microsoft.com/office/powerpoint/2010/main" val="344500323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56808" y="1647032"/>
            <a:ext cx="37034391" cy="6858000"/>
          </a:xfrm>
        </p:spPr>
        <p:txBody>
          <a:bodyPr/>
          <a:lstStyle>
            <a:defPPr>
              <a:defRPr kern="1200" smtId="4294967295"/>
            </a:defPPr>
            <a:lvl1pPr>
              <a:defRPr/>
            </a:lvl1pPr>
          </a:lstStyle>
          <a:p>
            <a:r>
              <a:rPr lang="en-US"/>
              <a:t>Click to edit Master title style</a:t>
            </a:r>
          </a:p>
        </p:txBody>
      </p:sp>
      <p:sp>
        <p:nvSpPr>
          <p:cNvPr id="3" name="Text Placeholder 2"/>
          <p:cNvSpPr>
            <a:spLocks noGrp="1"/>
          </p:cNvSpPr>
          <p:nvPr>
            <p:ph type="body" idx="1"/>
          </p:nvPr>
        </p:nvSpPr>
        <p:spPr>
          <a:xfrm>
            <a:off x="2056805" y="9211475"/>
            <a:ext cx="18180844" cy="3837782"/>
          </a:xfrm>
        </p:spPr>
        <p:txBody>
          <a:bodyPr anchor="b"/>
          <a:lstStyle>
            <a:defPPr>
              <a:defRPr kern="1200" smtId="4294967295"/>
            </a:defPPr>
            <a:lvl1pPr marL="0" indent="0">
              <a:buNone/>
              <a:defRPr sz="1600" b="1"/>
            </a:lvl1pPr>
            <a:lvl2pPr marL="304804" indent="0">
              <a:buNone/>
              <a:defRPr sz="1333" b="1"/>
            </a:lvl2pPr>
            <a:lvl3pPr marL="609607" indent="0">
              <a:buNone/>
              <a:defRPr sz="1200" b="1"/>
            </a:lvl3pPr>
            <a:lvl4pPr marL="914412" indent="0">
              <a:buNone/>
              <a:defRPr sz="1067" b="1"/>
            </a:lvl4pPr>
            <a:lvl5pPr marL="1219214" indent="0">
              <a:buNone/>
              <a:defRPr sz="1067" b="1"/>
            </a:lvl5pPr>
            <a:lvl6pPr marL="1524019" indent="0">
              <a:buNone/>
              <a:defRPr sz="1067" b="1"/>
            </a:lvl6pPr>
            <a:lvl7pPr marL="1828823" indent="0">
              <a:buNone/>
              <a:defRPr sz="1067" b="1"/>
            </a:lvl7pPr>
            <a:lvl8pPr marL="2133627" indent="0">
              <a:buNone/>
              <a:defRPr sz="1067" b="1"/>
            </a:lvl8pPr>
            <a:lvl9pPr marL="2438431" indent="0">
              <a:buNone/>
              <a:defRPr sz="1067" b="1"/>
            </a:lvl9pPr>
          </a:lstStyle>
          <a:p>
            <a:pPr lvl="0"/>
            <a:r>
              <a:rPr lang="en-US"/>
              <a:t>Click to edit Master text styles</a:t>
            </a:r>
          </a:p>
        </p:txBody>
      </p:sp>
      <p:sp>
        <p:nvSpPr>
          <p:cNvPr id="4" name="Content Placeholder 3"/>
          <p:cNvSpPr>
            <a:spLocks noGrp="1"/>
          </p:cNvSpPr>
          <p:nvPr>
            <p:ph sz="half" idx="2"/>
          </p:nvPr>
        </p:nvSpPr>
        <p:spPr>
          <a:xfrm>
            <a:off x="2056805" y="13049250"/>
            <a:ext cx="18180844" cy="23707328"/>
          </a:xfrm>
        </p:spPr>
        <p:txBody>
          <a:bodyPr/>
          <a:lstStyle>
            <a:defPPr>
              <a:defRPr kern="1200" smtId="4294967295"/>
            </a:defPPr>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0902910" y="9211475"/>
            <a:ext cx="18188286" cy="3837782"/>
          </a:xfrm>
        </p:spPr>
        <p:txBody>
          <a:bodyPr anchor="b"/>
          <a:lstStyle>
            <a:defPPr>
              <a:defRPr kern="1200" smtId="4294967295"/>
            </a:defPPr>
            <a:lvl1pPr marL="0" indent="0">
              <a:buNone/>
              <a:defRPr sz="1600" b="1"/>
            </a:lvl1pPr>
            <a:lvl2pPr marL="304804" indent="0">
              <a:buNone/>
              <a:defRPr sz="1333" b="1"/>
            </a:lvl2pPr>
            <a:lvl3pPr marL="609607" indent="0">
              <a:buNone/>
              <a:defRPr sz="1200" b="1"/>
            </a:lvl3pPr>
            <a:lvl4pPr marL="914412" indent="0">
              <a:buNone/>
              <a:defRPr sz="1067" b="1"/>
            </a:lvl4pPr>
            <a:lvl5pPr marL="1219214" indent="0">
              <a:buNone/>
              <a:defRPr sz="1067" b="1"/>
            </a:lvl5pPr>
            <a:lvl6pPr marL="1524019" indent="0">
              <a:buNone/>
              <a:defRPr sz="1067" b="1"/>
            </a:lvl6pPr>
            <a:lvl7pPr marL="1828823" indent="0">
              <a:buNone/>
              <a:defRPr sz="1067" b="1"/>
            </a:lvl7pPr>
            <a:lvl8pPr marL="2133627" indent="0">
              <a:buNone/>
              <a:defRPr sz="1067" b="1"/>
            </a:lvl8pPr>
            <a:lvl9pPr marL="2438431" indent="0">
              <a:buNone/>
              <a:defRPr sz="1067" b="1"/>
            </a:lvl9pPr>
          </a:lstStyle>
          <a:p>
            <a:pPr lvl="0"/>
            <a:r>
              <a:rPr lang="en-US"/>
              <a:t>Click to edit Master text styles</a:t>
            </a:r>
          </a:p>
        </p:txBody>
      </p:sp>
      <p:sp>
        <p:nvSpPr>
          <p:cNvPr id="6" name="Content Placeholder 5"/>
          <p:cNvSpPr>
            <a:spLocks noGrp="1"/>
          </p:cNvSpPr>
          <p:nvPr>
            <p:ph sz="quarter" idx="4"/>
          </p:nvPr>
        </p:nvSpPr>
        <p:spPr>
          <a:xfrm>
            <a:off x="20902910" y="13049250"/>
            <a:ext cx="18188286" cy="23707328"/>
          </a:xfrm>
        </p:spPr>
        <p:txBody>
          <a:bodyPr/>
          <a:lstStyle>
            <a:defPPr>
              <a:defRPr kern="1200" smtId="4294967295"/>
            </a:defPPr>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8"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9" name="Rectangle 6"/>
          <p:cNvSpPr>
            <a:spLocks noGrp="1" noChangeArrowheads="1"/>
          </p:cNvSpPr>
          <p:nvPr>
            <p:ph type="sldNum" sz="quarter" idx="12"/>
          </p:nvPr>
        </p:nvSpPr>
        <p:spPr/>
        <p:txBody>
          <a:bodyPr/>
          <a:lstStyle>
            <a:defPPr>
              <a:defRPr kern="1200" smtId="4294967295"/>
            </a:defPPr>
            <a:lvl1pPr>
              <a:defRPr/>
            </a:lvl1pPr>
          </a:lstStyle>
          <a:p>
            <a:pPr>
              <a:defRPr/>
            </a:pPr>
            <a:fld id="{30135CE0-8D06-4438-94EA-8ECC994DF412}" type="slidenum">
              <a:rPr lang="en-US"/>
              <a:pPr>
                <a:defRPr/>
              </a:pPr>
              <a:t>‹#›</a:t>
            </a:fld>
            <a:endParaRPr lang="en-US"/>
          </a:p>
        </p:txBody>
      </p:sp>
    </p:spTree>
    <p:extLst>
      <p:ext uri="{BB962C8B-B14F-4D97-AF65-F5344CB8AC3E}">
        <p14:creationId xmlns:p14="http://schemas.microsoft.com/office/powerpoint/2010/main" val="426550584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4"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5" name="Rectangle 6"/>
          <p:cNvSpPr>
            <a:spLocks noGrp="1" noChangeArrowheads="1"/>
          </p:cNvSpPr>
          <p:nvPr>
            <p:ph type="sldNum" sz="quarter" idx="12"/>
          </p:nvPr>
        </p:nvSpPr>
        <p:spPr/>
        <p:txBody>
          <a:bodyPr/>
          <a:lstStyle>
            <a:defPPr>
              <a:defRPr kern="1200" smtId="4294967295"/>
            </a:defPPr>
            <a:lvl1pPr>
              <a:defRPr/>
            </a:lvl1pPr>
          </a:lstStyle>
          <a:p>
            <a:pPr>
              <a:defRPr/>
            </a:pPr>
            <a:fld id="{02464342-44A8-4BF0-82F7-BEF55BE6F5AA}" type="slidenum">
              <a:rPr lang="en-US"/>
              <a:pPr>
                <a:defRPr/>
              </a:pPr>
              <a:t>‹#›</a:t>
            </a:fld>
            <a:endParaRPr lang="en-US"/>
          </a:p>
        </p:txBody>
      </p:sp>
    </p:spTree>
    <p:extLst>
      <p:ext uri="{BB962C8B-B14F-4D97-AF65-F5344CB8AC3E}">
        <p14:creationId xmlns:p14="http://schemas.microsoft.com/office/powerpoint/2010/main" val="169063017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3"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4" name="Rectangle 6"/>
          <p:cNvSpPr>
            <a:spLocks noGrp="1" noChangeArrowheads="1"/>
          </p:cNvSpPr>
          <p:nvPr>
            <p:ph type="sldNum" sz="quarter" idx="12"/>
          </p:nvPr>
        </p:nvSpPr>
        <p:spPr/>
        <p:txBody>
          <a:bodyPr/>
          <a:lstStyle>
            <a:defPPr>
              <a:defRPr kern="1200" smtId="4294967295"/>
            </a:defPPr>
            <a:lvl1pPr>
              <a:defRPr/>
            </a:lvl1pPr>
          </a:lstStyle>
          <a:p>
            <a:pPr>
              <a:defRPr/>
            </a:pPr>
            <a:fld id="{C58F61E3-F1B1-4C93-8E0B-A94AC7364D8E}" type="slidenum">
              <a:rPr lang="en-US"/>
              <a:pPr>
                <a:defRPr/>
              </a:pPr>
              <a:t>‹#›</a:t>
            </a:fld>
            <a:endParaRPr lang="en-US"/>
          </a:p>
        </p:txBody>
      </p:sp>
    </p:spTree>
    <p:extLst>
      <p:ext uri="{BB962C8B-B14F-4D97-AF65-F5344CB8AC3E}">
        <p14:creationId xmlns:p14="http://schemas.microsoft.com/office/powerpoint/2010/main" val="7118903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56805" y="1639102"/>
            <a:ext cx="13537406" cy="6971109"/>
          </a:xfrm>
        </p:spPr>
        <p:txBody>
          <a:bodyPr anchor="b"/>
          <a:lstStyle>
            <a:defPPr>
              <a:defRPr kern="1200" smtId="4294967295"/>
            </a:defPPr>
            <a:lvl1pPr algn="l">
              <a:defRPr sz="1333" b="1"/>
            </a:lvl1pPr>
          </a:lstStyle>
          <a:p>
            <a:r>
              <a:rPr lang="en-US"/>
              <a:t>Click to edit Master title style</a:t>
            </a:r>
          </a:p>
        </p:txBody>
      </p:sp>
      <p:sp>
        <p:nvSpPr>
          <p:cNvPr id="3" name="Content Placeholder 2"/>
          <p:cNvSpPr>
            <a:spLocks noGrp="1"/>
          </p:cNvSpPr>
          <p:nvPr>
            <p:ph idx="1"/>
          </p:nvPr>
        </p:nvSpPr>
        <p:spPr>
          <a:xfrm>
            <a:off x="16088323" y="1639102"/>
            <a:ext cx="23002875" cy="35117484"/>
          </a:xfrm>
        </p:spPr>
        <p:txBody>
          <a:bodyPr/>
          <a:lstStyle>
            <a:defPPr>
              <a:defRPr kern="1200" smtId="4294967295"/>
            </a:defPPr>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56805" y="8610204"/>
            <a:ext cx="13537406" cy="28146375"/>
          </a:xfrm>
        </p:spPr>
        <p:txBody>
          <a:bodyPr/>
          <a:lstStyle>
            <a:defPPr>
              <a:defRPr kern="1200" smtId="4294967295"/>
            </a:defPPr>
            <a:lvl1pPr marL="0" indent="0">
              <a:buNone/>
              <a:defRPr sz="933"/>
            </a:lvl1pPr>
            <a:lvl2pPr marL="304804" indent="0">
              <a:buNone/>
              <a:defRPr sz="800"/>
            </a:lvl2pPr>
            <a:lvl3pPr marL="609607" indent="0">
              <a:buNone/>
              <a:defRPr sz="667"/>
            </a:lvl3pPr>
            <a:lvl4pPr marL="914412" indent="0">
              <a:buNone/>
              <a:defRPr sz="600"/>
            </a:lvl4pPr>
            <a:lvl5pPr marL="1219214" indent="0">
              <a:buNone/>
              <a:defRPr sz="600"/>
            </a:lvl5pPr>
            <a:lvl6pPr marL="1524019" indent="0">
              <a:buNone/>
              <a:defRPr sz="600"/>
            </a:lvl6pPr>
            <a:lvl7pPr marL="1828823" indent="0">
              <a:buNone/>
              <a:defRPr sz="600"/>
            </a:lvl7pPr>
            <a:lvl8pPr marL="2133627" indent="0">
              <a:buNone/>
              <a:defRPr sz="600"/>
            </a:lvl8pPr>
            <a:lvl9pPr marL="2438431" indent="0">
              <a:buNone/>
              <a:defRPr sz="6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C0F6AF16-7A4E-4CCF-8238-DA2023A0ED33}" type="slidenum">
              <a:rPr lang="en-US"/>
              <a:pPr>
                <a:defRPr/>
              </a:pPr>
              <a:t>‹#›</a:t>
            </a:fld>
            <a:endParaRPr lang="en-US"/>
          </a:p>
        </p:txBody>
      </p:sp>
    </p:spTree>
    <p:extLst>
      <p:ext uri="{BB962C8B-B14F-4D97-AF65-F5344CB8AC3E}">
        <p14:creationId xmlns:p14="http://schemas.microsoft.com/office/powerpoint/2010/main" val="32279274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64997" y="28803211"/>
            <a:ext cx="24689098" cy="3401218"/>
          </a:xfrm>
        </p:spPr>
        <p:txBody>
          <a:bodyPr anchor="b"/>
          <a:lstStyle>
            <a:defPPr>
              <a:defRPr kern="1200" smtId="4294967295"/>
            </a:defPPr>
            <a:lvl1pPr algn="l">
              <a:defRPr sz="1333" b="1"/>
            </a:lvl1pPr>
          </a:lstStyle>
          <a:p>
            <a:r>
              <a:rPr lang="en-US"/>
              <a:t>Click to edit Master title style</a:t>
            </a:r>
          </a:p>
        </p:txBody>
      </p:sp>
      <p:sp>
        <p:nvSpPr>
          <p:cNvPr id="3" name="Picture Placeholder 2"/>
          <p:cNvSpPr>
            <a:spLocks noGrp="1"/>
          </p:cNvSpPr>
          <p:nvPr>
            <p:ph type="pic" idx="1"/>
          </p:nvPr>
        </p:nvSpPr>
        <p:spPr>
          <a:xfrm>
            <a:off x="8064997" y="3677054"/>
            <a:ext cx="24689098" cy="24687609"/>
          </a:xfrm>
        </p:spPr>
        <p:txBody>
          <a:bodyPr/>
          <a:lstStyle>
            <a:defPPr>
              <a:defRPr kern="1200" smtId="4294967295"/>
            </a:defPPr>
            <a:lvl1pPr marL="0" indent="0">
              <a:buNone/>
              <a:defRPr sz="2133"/>
            </a:lvl1pPr>
            <a:lvl2pPr marL="304804" indent="0">
              <a:buNone/>
              <a:defRPr sz="1867"/>
            </a:lvl2pPr>
            <a:lvl3pPr marL="609607" indent="0">
              <a:buNone/>
              <a:defRPr sz="1600"/>
            </a:lvl3pPr>
            <a:lvl4pPr marL="914412" indent="0">
              <a:buNone/>
              <a:defRPr sz="1333"/>
            </a:lvl4pPr>
            <a:lvl5pPr marL="1219214" indent="0">
              <a:buNone/>
              <a:defRPr sz="1333"/>
            </a:lvl5pPr>
            <a:lvl6pPr marL="1524019" indent="0">
              <a:buNone/>
              <a:defRPr sz="1333"/>
            </a:lvl6pPr>
            <a:lvl7pPr marL="1828823" indent="0">
              <a:buNone/>
              <a:defRPr sz="1333"/>
            </a:lvl7pPr>
            <a:lvl8pPr marL="2133627" indent="0">
              <a:buNone/>
              <a:defRPr sz="1333"/>
            </a:lvl8pPr>
            <a:lvl9pPr marL="2438431" indent="0">
              <a:buNone/>
              <a:defRPr sz="1333"/>
            </a:lvl9pPr>
          </a:lstStyle>
          <a:p>
            <a:pPr lvl="0"/>
            <a:endParaRPr lang="en-US" noProof="0"/>
          </a:p>
        </p:txBody>
      </p:sp>
      <p:sp>
        <p:nvSpPr>
          <p:cNvPr id="4" name="Text Placeholder 3"/>
          <p:cNvSpPr>
            <a:spLocks noGrp="1"/>
          </p:cNvSpPr>
          <p:nvPr>
            <p:ph type="body" sz="half" idx="2"/>
          </p:nvPr>
        </p:nvSpPr>
        <p:spPr>
          <a:xfrm>
            <a:off x="8064997" y="32204431"/>
            <a:ext cx="24689098" cy="4827984"/>
          </a:xfrm>
        </p:spPr>
        <p:txBody>
          <a:bodyPr/>
          <a:lstStyle>
            <a:defPPr>
              <a:defRPr kern="1200" smtId="4294967295"/>
            </a:defPPr>
            <a:lvl1pPr marL="0" indent="0">
              <a:buNone/>
              <a:defRPr sz="933"/>
            </a:lvl1pPr>
            <a:lvl2pPr marL="304804" indent="0">
              <a:buNone/>
              <a:defRPr sz="800"/>
            </a:lvl2pPr>
            <a:lvl3pPr marL="609607" indent="0">
              <a:buNone/>
              <a:defRPr sz="667"/>
            </a:lvl3pPr>
            <a:lvl4pPr marL="914412" indent="0">
              <a:buNone/>
              <a:defRPr sz="600"/>
            </a:lvl4pPr>
            <a:lvl5pPr marL="1219214" indent="0">
              <a:buNone/>
              <a:defRPr sz="600"/>
            </a:lvl5pPr>
            <a:lvl6pPr marL="1524019" indent="0">
              <a:buNone/>
              <a:defRPr sz="600"/>
            </a:lvl6pPr>
            <a:lvl7pPr marL="1828823" indent="0">
              <a:buNone/>
              <a:defRPr sz="600"/>
            </a:lvl7pPr>
            <a:lvl8pPr marL="2133627" indent="0">
              <a:buNone/>
              <a:defRPr sz="600"/>
            </a:lvl8pPr>
            <a:lvl9pPr marL="2438431" indent="0">
              <a:buNone/>
              <a:defRPr sz="6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56C9C478-6178-4E05-8724-034EA2774309}" type="slidenum">
              <a:rPr lang="en-US"/>
              <a:pPr>
                <a:defRPr/>
              </a:pPr>
              <a:t>‹#›</a:t>
            </a:fld>
            <a:endParaRPr lang="en-US"/>
          </a:p>
        </p:txBody>
      </p:sp>
    </p:spTree>
    <p:extLst>
      <p:ext uri="{BB962C8B-B14F-4D97-AF65-F5344CB8AC3E}">
        <p14:creationId xmlns:p14="http://schemas.microsoft.com/office/powerpoint/2010/main" val="373320334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58293" y="1649016"/>
            <a:ext cx="3703290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3" tIns="235127" rIns="470253" bIns="235127" anchor="ctr" anchorCtr="0" compatLnSpc="1">
            <a:prstTxWarp prst="textNoShape">
              <a:avLst/>
            </a:prstTxWarp>
          </a:bodyPr>
          <a:lstStyle>
            <a:defPPr>
              <a:defRPr kern="1200" smtId="4294967295"/>
            </a:defPPr>
          </a:lstStyle>
          <a:p>
            <a:pPr lvl="0"/>
            <a:r>
              <a:rPr lang="en-US"/>
              <a:t>Click to edit Master title style</a:t>
            </a:r>
          </a:p>
        </p:txBody>
      </p:sp>
      <p:sp>
        <p:nvSpPr>
          <p:cNvPr id="1027" name="Rectangle 3"/>
          <p:cNvSpPr>
            <a:spLocks noGrp="1" noChangeArrowheads="1"/>
          </p:cNvSpPr>
          <p:nvPr>
            <p:ph type="body" idx="1"/>
          </p:nvPr>
        </p:nvSpPr>
        <p:spPr bwMode="auto">
          <a:xfrm>
            <a:off x="2058293" y="9602397"/>
            <a:ext cx="37032902" cy="27156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3" tIns="235127" rIns="470253" bIns="235127" anchor="t" anchorCtr="0" compatLnSpc="1">
            <a:prstTxWarp prst="textNoShape">
              <a:avLst/>
            </a:prstTxWarp>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058293" y="37472940"/>
            <a:ext cx="9600902"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3" tIns="235127" rIns="470253" bIns="235127" anchor="t" anchorCtr="0" compatLnSpc="1">
            <a:prstTxWarp prst="textNoShape">
              <a:avLst/>
            </a:prstTxWarp>
          </a:bodyPr>
          <a:lstStyle>
            <a:defPPr>
              <a:defRPr kern="1200" smtId="4294967295"/>
            </a:defPPr>
            <a:lvl1pPr defTabSz="3135882">
              <a:defRPr sz="4800" smtClean="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14059792" y="37472940"/>
            <a:ext cx="13029902"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3" tIns="235127" rIns="470253" bIns="235127" anchor="t" anchorCtr="0" compatLnSpc="1">
            <a:prstTxWarp prst="textNoShape">
              <a:avLst/>
            </a:prstTxWarp>
          </a:bodyPr>
          <a:lstStyle>
            <a:defPPr>
              <a:defRPr kern="1200" smtId="4294967295"/>
            </a:defPPr>
            <a:lvl1pPr algn="ctr" defTabSz="3135882">
              <a:defRPr sz="4800" smtClean="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29490292" y="37472940"/>
            <a:ext cx="9600902"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3" tIns="235127" rIns="470253" bIns="235127" anchor="t" anchorCtr="0" compatLnSpc="1">
            <a:prstTxWarp prst="textNoShape">
              <a:avLst/>
            </a:prstTxWarp>
          </a:bodyPr>
          <a:lstStyle>
            <a:defPPr>
              <a:defRPr kern="1200" smtId="4294967295"/>
            </a:defPPr>
            <a:lvl1pPr algn="r" defTabSz="3135882">
              <a:defRPr sz="4800" smtClean="0">
                <a:latin typeface="Arial" pitchFamily="34" charset="0"/>
              </a:defRPr>
            </a:lvl1pPr>
          </a:lstStyle>
          <a:p>
            <a:pPr>
              <a:defRPr/>
            </a:pPr>
            <a:fld id="{9A1A43B9-AFC3-461A-A4D0-5B0FD2995BC5}" type="slidenum">
              <a:rPr lang="en-US"/>
              <a:pPr>
                <a:defRPr/>
              </a:pPr>
              <a:t>‹#›</a:t>
            </a:fld>
            <a:endParaRPr lang="en-US"/>
          </a:p>
        </p:txBody>
      </p:sp>
      <p:pic>
        <p:nvPicPr>
          <p:cNvPr id="1031" name="New picture"/>
          <p:cNvPicPr/>
          <p:nvPr/>
        </p:nvPicPr>
        <p:blipFill>
          <a:blip r:embed="rId13">
            <a:extLst>
              <a:ext uri="{28A0092B-C50C-407E-A947-70E740481C1C}">
                <a14:useLocalDpi xmlns:a14="http://schemas.microsoft.com/office/drawing/2010/main" val="0"/>
              </a:ext>
            </a:extLst>
          </a:blip>
          <a:stretch>
            <a:fillRect/>
          </a:stretch>
        </p:blipFill>
        <p:spPr>
          <a:xfrm rot="16200000">
            <a:off x="-17478375" y="22621875"/>
            <a:ext cx="26765250" cy="4095750"/>
          </a:xfrm>
          <a:prstGeom prst="rect">
            <a:avLst/>
          </a:prstGeom>
        </p:spPr>
      </p:pic>
      <p:pic>
        <p:nvPicPr>
          <p:cNvPr id="1032" name="New picture"/>
          <p:cNvPicPr/>
          <p:nvPr/>
        </p:nvPicPr>
        <p:blipFill>
          <a:blip r:embed="rId13">
            <a:extLst>
              <a:ext uri="{28A0092B-C50C-407E-A947-70E740481C1C}">
                <a14:useLocalDpi xmlns:a14="http://schemas.microsoft.com/office/drawing/2010/main" val="0"/>
              </a:ext>
            </a:extLst>
          </a:blip>
          <a:stretch>
            <a:fillRect/>
          </a:stretch>
        </p:blipFill>
        <p:spPr>
          <a:xfrm rot="5400000">
            <a:off x="31861127" y="22621875"/>
            <a:ext cx="26765250" cy="4095750"/>
          </a:xfrm>
          <a:prstGeom prst="rect">
            <a:avLst/>
          </a:prstGeom>
        </p:spPr>
      </p:pic>
      <p:pic>
        <p:nvPicPr>
          <p:cNvPr id="1033" name="New picture"/>
          <p:cNvPicPr/>
          <p:nvPr/>
        </p:nvPicPr>
        <p:blipFill>
          <a:blip r:embed="rId14">
            <a:extLst>
              <a:ext uri="{28A0092B-C50C-407E-A947-70E740481C1C}">
                <a14:useLocalDpi xmlns:a14="http://schemas.microsoft.com/office/drawing/2010/main" val="0"/>
              </a:ext>
            </a:extLst>
          </a:blip>
          <a:stretch>
            <a:fillRect/>
          </a:stretch>
        </p:blipFill>
        <p:spPr>
          <a:xfrm>
            <a:off x="6524625" y="42100502"/>
            <a:ext cx="28098750" cy="2905125"/>
          </a:xfrm>
          <a:prstGeom prst="rect">
            <a:avLst/>
          </a:prstGeom>
        </p:spPr>
      </p:pic>
      <p:sp>
        <p:nvSpPr>
          <p:cNvPr id="1034" name="New shape"/>
          <p:cNvSpPr/>
          <p:nvPr/>
        </p:nvSpPr>
        <p:spPr>
          <a:xfrm>
            <a:off x="6524625" y="43172064"/>
            <a:ext cx="20574000" cy="2381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4879">
                <a:solidFill>
                  <a:srgbClr val="808080"/>
                </a:solidFill>
              </a:rPr>
              <a:t>Template ID: intuitivecerulean  Size: 48x24</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defPPr>
        <a:defRPr kern="1200" smtId="4294967295"/>
      </a:defPPr>
      <a:lvl1pPr algn="ctr" defTabSz="3135882" rtl="0" eaLnBrk="0" fontAlgn="base" hangingPunct="0">
        <a:spcBef>
          <a:spcPct val="0"/>
        </a:spcBef>
        <a:spcAft>
          <a:spcPct val="0"/>
        </a:spcAft>
        <a:defRPr sz="15134">
          <a:solidFill>
            <a:schemeClr val="tx2"/>
          </a:solidFill>
          <a:latin typeface="+mj-lt"/>
          <a:ea typeface="+mj-ea"/>
          <a:cs typeface="+mj-cs"/>
        </a:defRPr>
      </a:lvl1pPr>
      <a:lvl2pPr algn="ctr" defTabSz="3135882" rtl="0" eaLnBrk="0" fontAlgn="base" hangingPunct="0">
        <a:spcBef>
          <a:spcPct val="0"/>
        </a:spcBef>
        <a:spcAft>
          <a:spcPct val="0"/>
        </a:spcAft>
        <a:defRPr sz="15134">
          <a:solidFill>
            <a:schemeClr val="tx2"/>
          </a:solidFill>
          <a:latin typeface="Arial" pitchFamily="34" charset="0"/>
        </a:defRPr>
      </a:lvl2pPr>
      <a:lvl3pPr algn="ctr" defTabSz="3135882" rtl="0" eaLnBrk="0" fontAlgn="base" hangingPunct="0">
        <a:spcBef>
          <a:spcPct val="0"/>
        </a:spcBef>
        <a:spcAft>
          <a:spcPct val="0"/>
        </a:spcAft>
        <a:defRPr sz="15134">
          <a:solidFill>
            <a:schemeClr val="tx2"/>
          </a:solidFill>
          <a:latin typeface="Arial" pitchFamily="34" charset="0"/>
        </a:defRPr>
      </a:lvl3pPr>
      <a:lvl4pPr algn="ctr" defTabSz="3135882" rtl="0" eaLnBrk="0" fontAlgn="base" hangingPunct="0">
        <a:spcBef>
          <a:spcPct val="0"/>
        </a:spcBef>
        <a:spcAft>
          <a:spcPct val="0"/>
        </a:spcAft>
        <a:defRPr sz="15134">
          <a:solidFill>
            <a:schemeClr val="tx2"/>
          </a:solidFill>
          <a:latin typeface="Arial" pitchFamily="34" charset="0"/>
        </a:defRPr>
      </a:lvl4pPr>
      <a:lvl5pPr algn="ctr" defTabSz="3135882" rtl="0" eaLnBrk="0" fontAlgn="base" hangingPunct="0">
        <a:spcBef>
          <a:spcPct val="0"/>
        </a:spcBef>
        <a:spcAft>
          <a:spcPct val="0"/>
        </a:spcAft>
        <a:defRPr sz="15134">
          <a:solidFill>
            <a:schemeClr val="tx2"/>
          </a:solidFill>
          <a:latin typeface="Arial" pitchFamily="34" charset="0"/>
        </a:defRPr>
      </a:lvl5pPr>
      <a:lvl6pPr marL="304804" algn="ctr" defTabSz="3135882" rtl="0" fontAlgn="base">
        <a:spcBef>
          <a:spcPct val="0"/>
        </a:spcBef>
        <a:spcAft>
          <a:spcPct val="0"/>
        </a:spcAft>
        <a:defRPr sz="15134">
          <a:solidFill>
            <a:schemeClr val="tx2"/>
          </a:solidFill>
          <a:latin typeface="Arial" pitchFamily="34" charset="0"/>
        </a:defRPr>
      </a:lvl6pPr>
      <a:lvl7pPr marL="609607" algn="ctr" defTabSz="3135882" rtl="0" fontAlgn="base">
        <a:spcBef>
          <a:spcPct val="0"/>
        </a:spcBef>
        <a:spcAft>
          <a:spcPct val="0"/>
        </a:spcAft>
        <a:defRPr sz="15134">
          <a:solidFill>
            <a:schemeClr val="tx2"/>
          </a:solidFill>
          <a:latin typeface="Arial" pitchFamily="34" charset="0"/>
        </a:defRPr>
      </a:lvl7pPr>
      <a:lvl8pPr marL="914412" algn="ctr" defTabSz="3135882" rtl="0" fontAlgn="base">
        <a:spcBef>
          <a:spcPct val="0"/>
        </a:spcBef>
        <a:spcAft>
          <a:spcPct val="0"/>
        </a:spcAft>
        <a:defRPr sz="15134">
          <a:solidFill>
            <a:schemeClr val="tx2"/>
          </a:solidFill>
          <a:latin typeface="Arial" pitchFamily="34" charset="0"/>
        </a:defRPr>
      </a:lvl8pPr>
      <a:lvl9pPr marL="1219214" algn="ctr" defTabSz="3135882" rtl="0" fontAlgn="base">
        <a:spcBef>
          <a:spcPct val="0"/>
        </a:spcBef>
        <a:spcAft>
          <a:spcPct val="0"/>
        </a:spcAft>
        <a:defRPr sz="15134">
          <a:solidFill>
            <a:schemeClr val="tx2"/>
          </a:solidFill>
          <a:latin typeface="Arial" pitchFamily="34" charset="0"/>
        </a:defRPr>
      </a:lvl9pPr>
    </p:titleStyle>
    <p:bodyStyle>
      <a:defPPr>
        <a:defRPr kern="1200" smtId="4294967295"/>
      </a:defPPr>
      <a:lvl1pPr marL="1176881" indent="-1176881" algn="l" defTabSz="3135882" rtl="0" eaLnBrk="0" fontAlgn="base" hangingPunct="0">
        <a:spcBef>
          <a:spcPct val="20000"/>
        </a:spcBef>
        <a:spcAft>
          <a:spcPct val="0"/>
        </a:spcAft>
        <a:buChar char="•"/>
        <a:defRPr sz="11001">
          <a:solidFill>
            <a:schemeClr val="tx1"/>
          </a:solidFill>
          <a:latin typeface="+mn-lt"/>
          <a:ea typeface="+mn-ea"/>
          <a:cs typeface="+mn-cs"/>
        </a:defRPr>
      </a:lvl1pPr>
      <a:lvl2pPr marL="2548499" indent="-981087" algn="l" defTabSz="3135882" rtl="0" eaLnBrk="0" fontAlgn="base" hangingPunct="0">
        <a:spcBef>
          <a:spcPct val="20000"/>
        </a:spcBef>
        <a:spcAft>
          <a:spcPct val="0"/>
        </a:spcAft>
        <a:buChar char="–"/>
        <a:defRPr sz="9600">
          <a:solidFill>
            <a:schemeClr val="tx1"/>
          </a:solidFill>
          <a:latin typeface="+mn-lt"/>
        </a:defRPr>
      </a:lvl2pPr>
      <a:lvl3pPr marL="3920116" indent="-784235" algn="l" defTabSz="3135882" rtl="0" eaLnBrk="0" fontAlgn="base" hangingPunct="0">
        <a:spcBef>
          <a:spcPct val="20000"/>
        </a:spcBef>
        <a:spcAft>
          <a:spcPct val="0"/>
        </a:spcAft>
        <a:buChar char="•"/>
        <a:defRPr sz="8200">
          <a:solidFill>
            <a:schemeClr val="tx1"/>
          </a:solidFill>
          <a:latin typeface="+mn-lt"/>
        </a:defRPr>
      </a:lvl3pPr>
      <a:lvl4pPr marL="5486469" indent="-784235" algn="l" defTabSz="3135882" rtl="0" eaLnBrk="0" fontAlgn="base" hangingPunct="0">
        <a:spcBef>
          <a:spcPct val="20000"/>
        </a:spcBef>
        <a:spcAft>
          <a:spcPct val="0"/>
        </a:spcAft>
        <a:buChar char="–"/>
        <a:defRPr sz="6934">
          <a:solidFill>
            <a:schemeClr val="tx1"/>
          </a:solidFill>
          <a:latin typeface="+mn-lt"/>
        </a:defRPr>
      </a:lvl4pPr>
      <a:lvl5pPr marL="7053881" indent="-783176" algn="l" defTabSz="3135882" rtl="0" eaLnBrk="0" fontAlgn="base" hangingPunct="0">
        <a:spcBef>
          <a:spcPct val="20000"/>
        </a:spcBef>
        <a:spcAft>
          <a:spcPct val="0"/>
        </a:spcAft>
        <a:buChar char="»"/>
        <a:defRPr sz="6934">
          <a:solidFill>
            <a:schemeClr val="tx1"/>
          </a:solidFill>
          <a:latin typeface="+mn-lt"/>
        </a:defRPr>
      </a:lvl5pPr>
      <a:lvl6pPr marL="7358684" indent="-783176" algn="l" defTabSz="3135882" rtl="0" fontAlgn="base">
        <a:spcBef>
          <a:spcPct val="20000"/>
        </a:spcBef>
        <a:spcAft>
          <a:spcPct val="0"/>
        </a:spcAft>
        <a:buChar char="»"/>
        <a:defRPr sz="6934">
          <a:solidFill>
            <a:schemeClr val="tx1"/>
          </a:solidFill>
          <a:latin typeface="+mn-lt"/>
        </a:defRPr>
      </a:lvl6pPr>
      <a:lvl7pPr marL="7663488" indent="-783176" algn="l" defTabSz="3135882" rtl="0" fontAlgn="base">
        <a:spcBef>
          <a:spcPct val="20000"/>
        </a:spcBef>
        <a:spcAft>
          <a:spcPct val="0"/>
        </a:spcAft>
        <a:buChar char="»"/>
        <a:defRPr sz="6934">
          <a:solidFill>
            <a:schemeClr val="tx1"/>
          </a:solidFill>
          <a:latin typeface="+mn-lt"/>
        </a:defRPr>
      </a:lvl7pPr>
      <a:lvl8pPr marL="7968292" indent="-783176" algn="l" defTabSz="3135882" rtl="0" fontAlgn="base">
        <a:spcBef>
          <a:spcPct val="20000"/>
        </a:spcBef>
        <a:spcAft>
          <a:spcPct val="0"/>
        </a:spcAft>
        <a:buChar char="»"/>
        <a:defRPr sz="6934">
          <a:solidFill>
            <a:schemeClr val="tx1"/>
          </a:solidFill>
          <a:latin typeface="+mn-lt"/>
        </a:defRPr>
      </a:lvl8pPr>
      <a:lvl9pPr marL="8273097" indent="-783176" algn="l" defTabSz="3135882" rtl="0" fontAlgn="base">
        <a:spcBef>
          <a:spcPct val="20000"/>
        </a:spcBef>
        <a:spcAft>
          <a:spcPct val="0"/>
        </a:spcAft>
        <a:buChar char="»"/>
        <a:defRPr sz="6934">
          <a:solidFill>
            <a:schemeClr val="tx1"/>
          </a:solidFill>
          <a:latin typeface="+mn-lt"/>
        </a:defRPr>
      </a:lvl9pPr>
    </p:bodyStyle>
    <p:otherStyle>
      <a:defPPr>
        <a:defRPr lang="en-US"/>
      </a:defPPr>
      <a:lvl1pPr marL="0" algn="l" defTabSz="609607" rtl="0" eaLnBrk="1" latinLnBrk="0" hangingPunct="1">
        <a:defRPr sz="1200" kern="1200">
          <a:solidFill>
            <a:schemeClr val="tx1"/>
          </a:solidFill>
          <a:latin typeface="+mn-lt"/>
          <a:ea typeface="+mn-ea"/>
          <a:cs typeface="+mn-cs"/>
        </a:defRPr>
      </a:lvl1pPr>
      <a:lvl2pPr marL="304804" algn="l" defTabSz="609607" rtl="0" eaLnBrk="1" latinLnBrk="0" hangingPunct="1">
        <a:defRPr sz="1200" kern="1200">
          <a:solidFill>
            <a:schemeClr val="tx1"/>
          </a:solidFill>
          <a:latin typeface="+mn-lt"/>
          <a:ea typeface="+mn-ea"/>
          <a:cs typeface="+mn-cs"/>
        </a:defRPr>
      </a:lvl2pPr>
      <a:lvl3pPr marL="609607" algn="l" defTabSz="609607" rtl="0" eaLnBrk="1" latinLnBrk="0" hangingPunct="1">
        <a:defRPr sz="1200" kern="1200">
          <a:solidFill>
            <a:schemeClr val="tx1"/>
          </a:solidFill>
          <a:latin typeface="+mn-lt"/>
          <a:ea typeface="+mn-ea"/>
          <a:cs typeface="+mn-cs"/>
        </a:defRPr>
      </a:lvl3pPr>
      <a:lvl4pPr marL="914412" algn="l" defTabSz="609607" rtl="0" eaLnBrk="1" latinLnBrk="0" hangingPunct="1">
        <a:defRPr sz="1200" kern="1200">
          <a:solidFill>
            <a:schemeClr val="tx1"/>
          </a:solidFill>
          <a:latin typeface="+mn-lt"/>
          <a:ea typeface="+mn-ea"/>
          <a:cs typeface="+mn-cs"/>
        </a:defRPr>
      </a:lvl4pPr>
      <a:lvl5pPr marL="1219214" algn="l" defTabSz="609607" rtl="0" eaLnBrk="1" latinLnBrk="0" hangingPunct="1">
        <a:defRPr sz="1200" kern="1200">
          <a:solidFill>
            <a:schemeClr val="tx1"/>
          </a:solidFill>
          <a:latin typeface="+mn-lt"/>
          <a:ea typeface="+mn-ea"/>
          <a:cs typeface="+mn-cs"/>
        </a:defRPr>
      </a:lvl5pPr>
      <a:lvl6pPr marL="1524019" algn="l" defTabSz="609607" rtl="0" eaLnBrk="1" latinLnBrk="0" hangingPunct="1">
        <a:defRPr sz="1200" kern="1200">
          <a:solidFill>
            <a:schemeClr val="tx1"/>
          </a:solidFill>
          <a:latin typeface="+mn-lt"/>
          <a:ea typeface="+mn-ea"/>
          <a:cs typeface="+mn-cs"/>
        </a:defRPr>
      </a:lvl6pPr>
      <a:lvl7pPr marL="1828823" algn="l" defTabSz="609607" rtl="0" eaLnBrk="1" latinLnBrk="0" hangingPunct="1">
        <a:defRPr sz="1200" kern="1200">
          <a:solidFill>
            <a:schemeClr val="tx1"/>
          </a:solidFill>
          <a:latin typeface="+mn-lt"/>
          <a:ea typeface="+mn-ea"/>
          <a:cs typeface="+mn-cs"/>
        </a:defRPr>
      </a:lvl7pPr>
      <a:lvl8pPr marL="2133627" algn="l" defTabSz="609607" rtl="0" eaLnBrk="1" latinLnBrk="0" hangingPunct="1">
        <a:defRPr sz="1200" kern="1200">
          <a:solidFill>
            <a:schemeClr val="tx1"/>
          </a:solidFill>
          <a:latin typeface="+mn-lt"/>
          <a:ea typeface="+mn-ea"/>
          <a:cs typeface="+mn-cs"/>
        </a:defRPr>
      </a:lvl8pPr>
      <a:lvl9pPr marL="2438431" algn="l" defTabSz="609607"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microsoft.com/office/2007/relationships/hdphoto" Target="../media/hdphoto1.wdp"/><Relationship Id="rId26" Type="http://schemas.openxmlformats.org/officeDocument/2006/relationships/image" Target="../media/image25.svg"/><Relationship Id="rId3" Type="http://schemas.openxmlformats.org/officeDocument/2006/relationships/hyperlink" Target="https://pxhere.com/en/photo/664836" TargetMode="External"/><Relationship Id="rId21" Type="http://schemas.openxmlformats.org/officeDocument/2006/relationships/image" Target="../media/image20.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png"/><Relationship Id="rId25" Type="http://schemas.openxmlformats.org/officeDocument/2006/relationships/image" Target="../media/image24.png"/><Relationship Id="rId2" Type="http://schemas.openxmlformats.org/officeDocument/2006/relationships/image" Target="../media/image3.jpg"/><Relationship Id="rId16" Type="http://schemas.openxmlformats.org/officeDocument/2006/relationships/image" Target="../media/image16.jpeg"/><Relationship Id="rId20"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24" Type="http://schemas.openxmlformats.org/officeDocument/2006/relationships/image" Target="../media/image23.jpeg"/><Relationship Id="rId5" Type="http://schemas.openxmlformats.org/officeDocument/2006/relationships/image" Target="../media/image5.png"/><Relationship Id="rId15" Type="http://schemas.openxmlformats.org/officeDocument/2006/relationships/image" Target="../media/image15.jpeg"/><Relationship Id="rId23" Type="http://schemas.openxmlformats.org/officeDocument/2006/relationships/image" Target="../media/image22.jpeg"/><Relationship Id="rId10" Type="http://schemas.openxmlformats.org/officeDocument/2006/relationships/image" Target="../media/image10.jpeg"/><Relationship Id="rId19" Type="http://schemas.openxmlformats.org/officeDocument/2006/relationships/image" Target="../media/image18.jpe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jpeg"/><Relationship Id="rId22"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extLst>
              <a:ext uri="{837473B0-CC2E-450A-ABE3-18F120FF3D39}">
                <a1611:picAttrSrcUrl xmlns:a1611="http://schemas.microsoft.com/office/drawing/2016/11/main" r:id="rId3"/>
              </a:ext>
            </a:extLst>
          </a:blip>
          <a:srcRect/>
          <a:stretch>
            <a:fillRect/>
          </a:stretch>
        </a:blipFill>
        <a:effectLst/>
      </p:bgPr>
    </p:bg>
    <p:spTree>
      <p:nvGrpSpPr>
        <p:cNvPr id="1" name=""/>
        <p:cNvGrpSpPr/>
        <p:nvPr/>
      </p:nvGrpSpPr>
      <p:grpSpPr>
        <a:xfrm>
          <a:off x="0" y="0"/>
          <a:ext cx="0" cy="0"/>
          <a:chOff x="0" y="0"/>
          <a:chExt cx="0" cy="0"/>
        </a:xfrm>
      </p:grpSpPr>
      <p:sp>
        <p:nvSpPr>
          <p:cNvPr id="16" name="Text Placeholder 5">
            <a:extLst>
              <a:ext uri="{FF2B5EF4-FFF2-40B4-BE49-F238E27FC236}">
                <a16:creationId xmlns:a16="http://schemas.microsoft.com/office/drawing/2014/main" id="{D3B51F6E-41A5-4D7C-9B15-CDBAC096BAD1}"/>
              </a:ext>
            </a:extLst>
          </p:cNvPr>
          <p:cNvSpPr txBox="1"/>
          <p:nvPr/>
        </p:nvSpPr>
        <p:spPr>
          <a:xfrm>
            <a:off x="7450417" y="556644"/>
            <a:ext cx="27290299" cy="1958293"/>
          </a:xfrm>
          <a:prstGeom prst="rect">
            <a:avLst/>
          </a:prstGeom>
        </p:spPr>
        <p:txBody>
          <a:bodyPr lIns="0" tIns="0" rIns="0" bIns="0">
            <a:noAutofit/>
          </a:bodyPr>
          <a:lstStyle>
            <a:defPPr>
              <a:defRPr kern="1200" smtId="4294967295"/>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2507422">
              <a:spcBef>
                <a:spcPct val="20000"/>
              </a:spcBef>
              <a:defRPr/>
            </a:pPr>
            <a:r>
              <a:rPr lang="en-US" sz="8000" b="1" dirty="0">
                <a:solidFill>
                  <a:schemeClr val="tx1"/>
                </a:solidFill>
                <a:latin typeface="+mj-lt"/>
              </a:rPr>
              <a:t>Isolation, Identification, and Characterization of MSFC Cleanroom Microbes</a:t>
            </a:r>
          </a:p>
        </p:txBody>
      </p:sp>
      <p:sp>
        <p:nvSpPr>
          <p:cNvPr id="17" name="Text Placeholder 5">
            <a:extLst>
              <a:ext uri="{FF2B5EF4-FFF2-40B4-BE49-F238E27FC236}">
                <a16:creationId xmlns:a16="http://schemas.microsoft.com/office/drawing/2014/main" id="{0A363635-BCEE-4B55-ADB3-58433C0697E0}"/>
              </a:ext>
            </a:extLst>
          </p:cNvPr>
          <p:cNvSpPr txBox="1"/>
          <p:nvPr/>
        </p:nvSpPr>
        <p:spPr>
          <a:xfrm>
            <a:off x="7840566" y="3124200"/>
            <a:ext cx="26316910" cy="1797415"/>
          </a:xfrm>
          <a:prstGeom prst="rect">
            <a:avLst/>
          </a:prstGeom>
        </p:spPr>
        <p:txBody>
          <a:bodyPr wrap="square" lIns="0" tIns="0" rIns="0" bIns="0">
            <a:spAutoFit/>
          </a:bodyPr>
          <a:lstStyle>
            <a:defPPr>
              <a:defRPr kern="1200" smtId="4294967295"/>
            </a:defPPr>
            <a:lvl1pPr marL="0" marR="0" indent="0" algn="l" defTabSz="3761086" rtl="0" eaLnBrk="1" fontAlgn="auto" latinLnBrk="0" hangingPunct="1">
              <a:lnSpc>
                <a:spcPct val="100000"/>
              </a:lnSpc>
              <a:spcBef>
                <a:spcPct val="20000"/>
              </a:spcBef>
              <a:spcAft>
                <a:spcPct val="0"/>
              </a:spcAft>
              <a:buClrTx/>
              <a:buSzTx/>
              <a:buFont typeface="Arial" pitchFamily="34" charset="0"/>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defRPr/>
            </a:pPr>
            <a:r>
              <a:rPr lang="en-US" sz="3200" b="1" dirty="0">
                <a:solidFill>
                  <a:schemeClr val="tx1"/>
                </a:solidFill>
                <a:latin typeface="+mj-lt"/>
                <a:ea typeface="Open Sans" panose="020B0606030504020204" pitchFamily="34" charset="0"/>
                <a:cs typeface="Open Sans" panose="020B0606030504020204" pitchFamily="34" charset="0"/>
              </a:rPr>
              <a:t>Chelsi D. Cassilly Ph.D.</a:t>
            </a:r>
            <a:r>
              <a:rPr lang="en-US" sz="3200" b="1" baseline="30000" dirty="0">
                <a:solidFill>
                  <a:schemeClr val="tx1"/>
                </a:solidFill>
                <a:latin typeface="+mj-lt"/>
                <a:ea typeface="Open Sans" panose="020B0606030504020204" pitchFamily="34" charset="0"/>
                <a:cs typeface="Open Sans" panose="020B0606030504020204" pitchFamily="34" charset="0"/>
              </a:rPr>
              <a:t>1</a:t>
            </a:r>
            <a:r>
              <a:rPr lang="en-US" sz="3200" b="1" dirty="0">
                <a:solidFill>
                  <a:schemeClr val="tx1"/>
                </a:solidFill>
                <a:latin typeface="+mj-lt"/>
                <a:ea typeface="Open Sans" panose="020B0606030504020204" pitchFamily="34" charset="0"/>
                <a:cs typeface="Open Sans" panose="020B0606030504020204" pitchFamily="34" charset="0"/>
              </a:rPr>
              <a:t>, Samantha A. Marcella</a:t>
            </a:r>
            <a:r>
              <a:rPr lang="en-US" sz="3200" b="1" baseline="30000" dirty="0">
                <a:solidFill>
                  <a:schemeClr val="tx1"/>
                </a:solidFill>
                <a:latin typeface="+mj-lt"/>
                <a:ea typeface="Open Sans" panose="020B0606030504020204" pitchFamily="34" charset="0"/>
                <a:cs typeface="Open Sans" panose="020B0606030504020204" pitchFamily="34" charset="0"/>
              </a:rPr>
              <a:t>2</a:t>
            </a:r>
            <a:r>
              <a:rPr lang="en-US" sz="3200" b="1" dirty="0">
                <a:solidFill>
                  <a:schemeClr val="tx1"/>
                </a:solidFill>
                <a:latin typeface="+mj-lt"/>
                <a:ea typeface="Open Sans" panose="020B0606030504020204" pitchFamily="34" charset="0"/>
                <a:cs typeface="Open Sans" panose="020B0606030504020204" pitchFamily="34" charset="0"/>
              </a:rPr>
              <a:t>, Heather C. Morris</a:t>
            </a:r>
            <a:r>
              <a:rPr lang="en-US" sz="3200" b="1" baseline="30000" dirty="0">
                <a:solidFill>
                  <a:schemeClr val="tx1"/>
                </a:solidFill>
                <a:latin typeface="+mj-lt"/>
                <a:ea typeface="Open Sans" panose="020B0606030504020204" pitchFamily="34" charset="0"/>
                <a:cs typeface="Open Sans" panose="020B0606030504020204" pitchFamily="34" charset="0"/>
              </a:rPr>
              <a:t>3</a:t>
            </a:r>
            <a:r>
              <a:rPr lang="en-US" sz="3200" b="1" dirty="0">
                <a:solidFill>
                  <a:schemeClr val="tx1"/>
                </a:solidFill>
                <a:latin typeface="+mj-lt"/>
                <a:ea typeface="Open Sans" panose="020B0606030504020204" pitchFamily="34" charset="0"/>
                <a:cs typeface="Open Sans" panose="020B0606030504020204" pitchFamily="34" charset="0"/>
              </a:rPr>
              <a:t>, Todd A. Schneider</a:t>
            </a:r>
            <a:r>
              <a:rPr lang="en-US" sz="3200" b="1" baseline="30000" dirty="0">
                <a:solidFill>
                  <a:schemeClr val="tx1"/>
                </a:solidFill>
                <a:latin typeface="+mj-lt"/>
                <a:ea typeface="Open Sans" panose="020B0606030504020204" pitchFamily="34" charset="0"/>
                <a:cs typeface="Open Sans" panose="020B0606030504020204" pitchFamily="34" charset="0"/>
              </a:rPr>
              <a:t>4</a:t>
            </a:r>
            <a:r>
              <a:rPr lang="en-US" sz="3200" b="1" dirty="0">
                <a:solidFill>
                  <a:schemeClr val="tx1"/>
                </a:solidFill>
                <a:latin typeface="+mj-lt"/>
                <a:ea typeface="Open Sans" panose="020B0606030504020204" pitchFamily="34" charset="0"/>
                <a:cs typeface="Open Sans" panose="020B0606030504020204" pitchFamily="34" charset="0"/>
              </a:rPr>
              <a:t>, Peter Bertone Ph.D.</a:t>
            </a:r>
            <a:r>
              <a:rPr lang="en-US" sz="3200" b="1" baseline="30000" dirty="0">
                <a:solidFill>
                  <a:schemeClr val="tx1"/>
                </a:solidFill>
                <a:latin typeface="+mj-lt"/>
                <a:ea typeface="Open Sans" panose="020B0606030504020204" pitchFamily="34" charset="0"/>
                <a:cs typeface="Open Sans" panose="020B0606030504020204" pitchFamily="34" charset="0"/>
              </a:rPr>
              <a:t>4</a:t>
            </a:r>
            <a:r>
              <a:rPr lang="en-US" sz="3200" b="1" dirty="0">
                <a:solidFill>
                  <a:schemeClr val="tx1"/>
                </a:solidFill>
                <a:latin typeface="+mj-lt"/>
                <a:ea typeface="Open Sans" panose="020B0606030504020204" pitchFamily="34" charset="0"/>
                <a:cs typeface="Open Sans" panose="020B0606030504020204" pitchFamily="34" charset="0"/>
              </a:rPr>
              <a:t>, Erin G. Hayward Ph.D.</a:t>
            </a:r>
            <a:r>
              <a:rPr lang="en-US" sz="3200" b="1" baseline="30000" dirty="0">
                <a:solidFill>
                  <a:schemeClr val="tx1"/>
                </a:solidFill>
                <a:latin typeface="+mj-lt"/>
                <a:ea typeface="Open Sans" panose="020B0606030504020204" pitchFamily="34" charset="0"/>
                <a:cs typeface="Open Sans" panose="020B0606030504020204" pitchFamily="34" charset="0"/>
              </a:rPr>
              <a:t>4</a:t>
            </a:r>
            <a:r>
              <a:rPr lang="en-US" sz="3200" b="1" dirty="0">
                <a:solidFill>
                  <a:schemeClr val="tx1"/>
                </a:solidFill>
                <a:latin typeface="+mj-lt"/>
                <a:ea typeface="Open Sans" panose="020B0606030504020204" pitchFamily="34" charset="0"/>
                <a:cs typeface="Open Sans" panose="020B0606030504020204" pitchFamily="34" charset="0"/>
              </a:rPr>
              <a:t>, Jason A. Vaughn</a:t>
            </a:r>
            <a:r>
              <a:rPr lang="en-US" sz="3200" b="1" baseline="30000" dirty="0">
                <a:solidFill>
                  <a:schemeClr val="tx1"/>
                </a:solidFill>
                <a:latin typeface="+mj-lt"/>
                <a:ea typeface="Open Sans" panose="020B0606030504020204" pitchFamily="34" charset="0"/>
                <a:cs typeface="Open Sans" panose="020B0606030504020204" pitchFamily="34" charset="0"/>
              </a:rPr>
              <a:t>4</a:t>
            </a:r>
            <a:r>
              <a:rPr lang="en-US" sz="3200" b="1" dirty="0">
                <a:solidFill>
                  <a:schemeClr val="tx1"/>
                </a:solidFill>
                <a:latin typeface="+mj-lt"/>
                <a:ea typeface="Open Sans" panose="020B0606030504020204" pitchFamily="34" charset="0"/>
                <a:cs typeface="Open Sans" panose="020B0606030504020204" pitchFamily="34" charset="0"/>
              </a:rPr>
              <a:t>, Jarvis A. Caffrey Ph.D.</a:t>
            </a:r>
            <a:r>
              <a:rPr lang="en-US" sz="3200" b="1" baseline="30000" dirty="0">
                <a:solidFill>
                  <a:schemeClr val="tx1"/>
                </a:solidFill>
                <a:latin typeface="+mj-lt"/>
                <a:ea typeface="Open Sans" panose="020B0606030504020204" pitchFamily="34" charset="0"/>
                <a:cs typeface="Open Sans" panose="020B0606030504020204" pitchFamily="34" charset="0"/>
              </a:rPr>
              <a:t>5</a:t>
            </a:r>
            <a:r>
              <a:rPr lang="en-US" sz="3200" b="1" dirty="0">
                <a:solidFill>
                  <a:schemeClr val="tx1"/>
                </a:solidFill>
                <a:latin typeface="+mj-lt"/>
                <a:ea typeface="Open Sans" panose="020B0606030504020204" pitchFamily="34" charset="0"/>
                <a:cs typeface="Open Sans" panose="020B0606030504020204" pitchFamily="34" charset="0"/>
              </a:rPr>
              <a:t>, Mary K. Nehls</a:t>
            </a:r>
            <a:r>
              <a:rPr lang="en-US" sz="3200" b="1" baseline="30000" dirty="0">
                <a:solidFill>
                  <a:schemeClr val="tx1"/>
                </a:solidFill>
                <a:latin typeface="+mj-lt"/>
                <a:ea typeface="Open Sans" panose="020B0606030504020204" pitchFamily="34" charset="0"/>
                <a:cs typeface="Open Sans" panose="020B0606030504020204" pitchFamily="34" charset="0"/>
              </a:rPr>
              <a:t>4</a:t>
            </a:r>
          </a:p>
          <a:p>
            <a:pPr>
              <a:defRPr/>
            </a:pPr>
            <a:r>
              <a:rPr lang="en-US" sz="2400" b="1" baseline="30000" dirty="0">
                <a:solidFill>
                  <a:schemeClr val="tx1"/>
                </a:solidFill>
                <a:latin typeface="+mj-lt"/>
                <a:ea typeface="Open Sans" panose="020B0606030504020204" pitchFamily="34" charset="0"/>
                <a:cs typeface="Open Sans" panose="020B0606030504020204" pitchFamily="34" charset="0"/>
              </a:rPr>
              <a:t>1</a:t>
            </a:r>
            <a:r>
              <a:rPr lang="en-US" sz="2400" b="1" dirty="0">
                <a:solidFill>
                  <a:schemeClr val="tx1"/>
                </a:solidFill>
                <a:latin typeface="+mj-lt"/>
                <a:ea typeface="Open Sans" panose="020B0606030504020204" pitchFamily="34" charset="0"/>
                <a:cs typeface="Open Sans" panose="020B0606030504020204" pitchFamily="34" charset="0"/>
              </a:rPr>
              <a:t>EM41 Space Environmental Effects Team (ESSCA); </a:t>
            </a:r>
            <a:r>
              <a:rPr lang="en-US" sz="2400" b="1" baseline="30000" dirty="0">
                <a:solidFill>
                  <a:schemeClr val="tx1"/>
                </a:solidFill>
                <a:latin typeface="+mj-lt"/>
                <a:ea typeface="Open Sans" panose="020B0606030504020204" pitchFamily="34" charset="0"/>
                <a:cs typeface="Open Sans" panose="020B0606030504020204" pitchFamily="34" charset="0"/>
              </a:rPr>
              <a:t>2</a:t>
            </a:r>
            <a:r>
              <a:rPr lang="en-US" sz="2400" b="1" dirty="0">
                <a:solidFill>
                  <a:schemeClr val="tx1"/>
                </a:solidFill>
                <a:latin typeface="+mj-lt"/>
                <a:ea typeface="Open Sans" panose="020B0606030504020204" pitchFamily="34" charset="0"/>
                <a:cs typeface="Open Sans" panose="020B0606030504020204" pitchFamily="34" charset="0"/>
              </a:rPr>
              <a:t>EM31 </a:t>
            </a:r>
            <a:r>
              <a:rPr lang="en-US" sz="2400" b="1" dirty="0">
                <a:solidFill>
                  <a:schemeClr val="tx1"/>
                </a:solidFill>
                <a:effectLst/>
                <a:latin typeface="+mj-lt"/>
                <a:ea typeface="Calibri" panose="020F0502020204030204" pitchFamily="34" charset="0"/>
              </a:rPr>
              <a:t>Materials Science and Metallurgy Branch </a:t>
            </a:r>
            <a:r>
              <a:rPr lang="en-US" sz="2400" b="1" dirty="0">
                <a:solidFill>
                  <a:schemeClr val="tx1"/>
                </a:solidFill>
                <a:latin typeface="+mj-lt"/>
                <a:ea typeface="Open Sans" panose="020B0606030504020204" pitchFamily="34" charset="0"/>
                <a:cs typeface="Open Sans" panose="020B0606030504020204" pitchFamily="34" charset="0"/>
              </a:rPr>
              <a:t>(ESSCA</a:t>
            </a:r>
            <a:r>
              <a:rPr lang="en-US" sz="2400" b="1">
                <a:solidFill>
                  <a:schemeClr val="tx1"/>
                </a:solidFill>
                <a:latin typeface="+mj-lt"/>
                <a:ea typeface="Open Sans" panose="020B0606030504020204" pitchFamily="34" charset="0"/>
                <a:cs typeface="Open Sans" panose="020B0606030504020204" pitchFamily="34" charset="0"/>
              </a:rPr>
              <a:t>); </a:t>
            </a:r>
            <a:r>
              <a:rPr lang="en-US" sz="2400" b="1" baseline="30000">
                <a:solidFill>
                  <a:schemeClr val="tx1"/>
                </a:solidFill>
                <a:latin typeface="+mj-lt"/>
                <a:ea typeface="Open Sans" panose="020B0606030504020204" pitchFamily="34" charset="0"/>
                <a:cs typeface="Open Sans" panose="020B0606030504020204" pitchFamily="34" charset="0"/>
              </a:rPr>
              <a:t>3</a:t>
            </a:r>
            <a:r>
              <a:rPr lang="en-US" sz="2400" b="1">
                <a:solidFill>
                  <a:schemeClr val="tx1"/>
                </a:solidFill>
                <a:latin typeface="+mj-lt"/>
                <a:ea typeface="Open Sans" panose="020B0606030504020204" pitchFamily="34" charset="0"/>
                <a:cs typeface="Open Sans" panose="020B0606030504020204" pitchFamily="34" charset="0"/>
              </a:rPr>
              <a:t>ST23 </a:t>
            </a:r>
            <a:r>
              <a:rPr lang="en-US" sz="2400" b="1" dirty="0">
                <a:solidFill>
                  <a:schemeClr val="tx1"/>
                </a:solidFill>
                <a:latin typeface="+mj-lt"/>
                <a:ea typeface="Open Sans" panose="020B0606030504020204" pitchFamily="34" charset="0"/>
                <a:cs typeface="Open Sans" panose="020B0606030504020204" pitchFamily="34" charset="0"/>
              </a:rPr>
              <a:t>Space Technology (ESSCA), </a:t>
            </a:r>
            <a:r>
              <a:rPr lang="en-US" sz="2400" b="1" baseline="30000" dirty="0">
                <a:solidFill>
                  <a:schemeClr val="tx1"/>
                </a:solidFill>
                <a:latin typeface="+mj-lt"/>
                <a:ea typeface="Open Sans" panose="020B0606030504020204" pitchFamily="34" charset="0"/>
                <a:cs typeface="Open Sans" panose="020B0606030504020204" pitchFamily="34" charset="0"/>
              </a:rPr>
              <a:t>4</a:t>
            </a:r>
            <a:r>
              <a:rPr lang="en-US" sz="2400" b="1" dirty="0">
                <a:solidFill>
                  <a:schemeClr val="tx1"/>
                </a:solidFill>
                <a:latin typeface="+mj-lt"/>
                <a:ea typeface="Open Sans" panose="020B0606030504020204" pitchFamily="34" charset="0"/>
                <a:cs typeface="Open Sans" panose="020B0606030504020204" pitchFamily="34" charset="0"/>
              </a:rPr>
              <a:t>EM41 Space Environmental Effects Team (NASA); </a:t>
            </a:r>
            <a:r>
              <a:rPr lang="en-US" sz="2400" b="1" baseline="30000" dirty="0">
                <a:solidFill>
                  <a:schemeClr val="tx1"/>
                </a:solidFill>
                <a:latin typeface="+mj-lt"/>
                <a:ea typeface="Open Sans" panose="020B0606030504020204" pitchFamily="34" charset="0"/>
                <a:cs typeface="Open Sans" panose="020B0606030504020204" pitchFamily="34" charset="0"/>
              </a:rPr>
              <a:t>5</a:t>
            </a:r>
            <a:r>
              <a:rPr lang="en-US" sz="2400" b="1" dirty="0">
                <a:solidFill>
                  <a:schemeClr val="tx1"/>
                </a:solidFill>
                <a:latin typeface="+mj-lt"/>
                <a:ea typeface="Open Sans" panose="020B0606030504020204" pitchFamily="34" charset="0"/>
                <a:cs typeface="Open Sans" panose="020B0606030504020204" pitchFamily="34" charset="0"/>
              </a:rPr>
              <a:t>ER64 </a:t>
            </a:r>
            <a:r>
              <a:rPr lang="en-US" sz="2400" b="1" dirty="0">
                <a:solidFill>
                  <a:srgbClr val="000000"/>
                </a:solidFill>
                <a:effectLst/>
                <a:latin typeface="+mj-lt"/>
                <a:ea typeface="Calibri" panose="020F0502020204030204" pitchFamily="34" charset="0"/>
              </a:rPr>
              <a:t>Propulsion Technology Branch</a:t>
            </a:r>
            <a:endParaRPr lang="en-US" sz="2400" b="1" dirty="0">
              <a:solidFill>
                <a:schemeClr val="tx1"/>
              </a:solidFill>
              <a:latin typeface="+mj-lt"/>
              <a:ea typeface="Open Sans" panose="020B0606030504020204" pitchFamily="34" charset="0"/>
              <a:cs typeface="Open Sans" panose="020B0606030504020204" pitchFamily="34" charset="0"/>
            </a:endParaRPr>
          </a:p>
        </p:txBody>
      </p:sp>
      <p:sp>
        <p:nvSpPr>
          <p:cNvPr id="18" name="TextBox 19">
            <a:extLst>
              <a:ext uri="{FF2B5EF4-FFF2-40B4-BE49-F238E27FC236}">
                <a16:creationId xmlns:a16="http://schemas.microsoft.com/office/drawing/2014/main" id="{660D2150-C4B6-4E14-B13B-A9330CA0275C}"/>
              </a:ext>
            </a:extLst>
          </p:cNvPr>
          <p:cNvSpPr txBox="1">
            <a:spLocks noChangeArrowheads="1"/>
          </p:cNvSpPr>
          <p:nvPr/>
        </p:nvSpPr>
        <p:spPr bwMode="auto">
          <a:xfrm>
            <a:off x="1140203" y="6123856"/>
            <a:ext cx="8717781" cy="5748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0945" tIns="30473" rIns="60945" bIns="30473">
            <a:spAutoFit/>
          </a:bodyPr>
          <a:lstStyle>
            <a:defPPr>
              <a:defRPr kern="1200" smtId="4294967295"/>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lnSpc>
                <a:spcPct val="110000"/>
              </a:lnSpc>
            </a:pPr>
            <a:r>
              <a:rPr lang="en-US" sz="2600" dirty="0"/>
              <a:t>Microorganisms can have significant impacts on the success of NASA’s missions, including the integrity of materials, the reliability of scientific results, and crew health. Robust cleaning and sterilization protocols are currently in place in NASA facilities, but microbial contamination is unavoidable and its impact on NASA’s missions and science must be minimized. Stringent cleaning and sterilization protocols are currently utilized by NASA, but many projects and materials have constraints on available sterilization procedures. Therefore, it is of utmost importance to be informed of: 1) what specific microorganisms are present, 2) how they may impact mission objectives, and 3) how to mitigate them. </a:t>
            </a:r>
          </a:p>
        </p:txBody>
      </p:sp>
      <p:sp>
        <p:nvSpPr>
          <p:cNvPr id="19" name="Rectangle 10">
            <a:extLst>
              <a:ext uri="{FF2B5EF4-FFF2-40B4-BE49-F238E27FC236}">
                <a16:creationId xmlns:a16="http://schemas.microsoft.com/office/drawing/2014/main" id="{56B51769-050A-4089-A605-7F5F55540FEF}"/>
              </a:ext>
            </a:extLst>
          </p:cNvPr>
          <p:cNvSpPr>
            <a:spLocks noChangeArrowheads="1"/>
          </p:cNvSpPr>
          <p:nvPr/>
        </p:nvSpPr>
        <p:spPr bwMode="auto">
          <a:xfrm>
            <a:off x="1140203" y="5416164"/>
            <a:ext cx="8717781" cy="582201"/>
          </a:xfrm>
          <a:prstGeom prst="rect">
            <a:avLst/>
          </a:prstGeom>
          <a:solidFill>
            <a:schemeClr val="tx1"/>
          </a:solidFill>
          <a:ln w="12700">
            <a:noFill/>
            <a:miter lim="800000"/>
          </a:ln>
        </p:spPr>
        <p:txBody>
          <a:bodyPr wrap="none" lIns="182880" tIns="48768" rIns="182880" bIns="45709" anchor="ctr" anchorCtr="0"/>
          <a:lstStyle>
            <a:defPPr>
              <a:defRPr kern="1200" smtId="4294967295"/>
            </a:defPPr>
          </a:lstStyle>
          <a:p>
            <a:pPr algn="ctr" defTabSz="3135098">
              <a:defRPr/>
            </a:pPr>
            <a:r>
              <a:rPr lang="en-US" sz="3200" b="1" dirty="0">
                <a:solidFill>
                  <a:schemeClr val="bg1"/>
                </a:solidFill>
                <a:latin typeface="+mj-lt"/>
              </a:rPr>
              <a:t>Background and Significance</a:t>
            </a:r>
          </a:p>
        </p:txBody>
      </p:sp>
      <p:sp>
        <p:nvSpPr>
          <p:cNvPr id="21" name="Rectangle 10">
            <a:extLst>
              <a:ext uri="{FF2B5EF4-FFF2-40B4-BE49-F238E27FC236}">
                <a16:creationId xmlns:a16="http://schemas.microsoft.com/office/drawing/2014/main" id="{D199CE64-341D-4865-BAC0-9C2B0065BF53}"/>
              </a:ext>
            </a:extLst>
          </p:cNvPr>
          <p:cNvSpPr>
            <a:spLocks noChangeArrowheads="1"/>
          </p:cNvSpPr>
          <p:nvPr/>
        </p:nvSpPr>
        <p:spPr bwMode="auto">
          <a:xfrm>
            <a:off x="1168658" y="33070800"/>
            <a:ext cx="8734723" cy="588165"/>
          </a:xfrm>
          <a:prstGeom prst="rect">
            <a:avLst/>
          </a:prstGeom>
          <a:solidFill>
            <a:schemeClr val="tx1"/>
          </a:solidFill>
          <a:ln w="12700">
            <a:noFill/>
            <a:miter lim="800000"/>
          </a:ln>
        </p:spPr>
        <p:txBody>
          <a:bodyPr wrap="none" lIns="182880" tIns="48768" rIns="182880" bIns="45709" anchor="ctr" anchorCtr="0"/>
          <a:lstStyle>
            <a:defPPr>
              <a:defRPr kern="1200" smtId="4294967295"/>
            </a:defPPr>
          </a:lstStyle>
          <a:p>
            <a:pPr algn="ctr" defTabSz="3135098">
              <a:defRPr/>
            </a:pPr>
            <a:r>
              <a:rPr lang="en-US" sz="3200" b="1" dirty="0">
                <a:solidFill>
                  <a:schemeClr val="bg1"/>
                </a:solidFill>
              </a:rPr>
              <a:t>The Process of Molecular Identification</a:t>
            </a:r>
          </a:p>
        </p:txBody>
      </p:sp>
      <p:sp>
        <p:nvSpPr>
          <p:cNvPr id="22" name="TextBox 19">
            <a:extLst>
              <a:ext uri="{FF2B5EF4-FFF2-40B4-BE49-F238E27FC236}">
                <a16:creationId xmlns:a16="http://schemas.microsoft.com/office/drawing/2014/main" id="{62B2D60D-B2E1-4903-BD59-716F7CEA0668}"/>
              </a:ext>
            </a:extLst>
          </p:cNvPr>
          <p:cNvSpPr txBox="1">
            <a:spLocks noChangeArrowheads="1"/>
          </p:cNvSpPr>
          <p:nvPr/>
        </p:nvSpPr>
        <p:spPr bwMode="auto">
          <a:xfrm>
            <a:off x="30877923" y="31369602"/>
            <a:ext cx="8695189" cy="7949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0945" tIns="30473" rIns="60945" bIns="30473">
            <a:spAutoFit/>
          </a:bodyPr>
          <a:lstStyle>
            <a:defPPr>
              <a:defRPr kern="1200" smtId="4294967295"/>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lnSpc>
                <a:spcPct val="110000"/>
              </a:lnSpc>
            </a:pPr>
            <a:r>
              <a:rPr lang="en-US" sz="2600" dirty="0">
                <a:latin typeface="Arial" panose="020B0604020202020204" pitchFamily="34" charset="0"/>
                <a:ea typeface="Open Sans" panose="020B0606030504020204" pitchFamily="34" charset="0"/>
                <a:cs typeface="Arial" panose="020B0604020202020204" pitchFamily="34" charset="0"/>
              </a:rPr>
              <a:t>These findings summarize the accomplishments from two Jacobs Innovation Grants. The first has brought a new capability to MSFC. The PP lab can now easily collect and identify microbes using a standard molecular identification procedure. This service can be offered to the center whenever a need to identify microbial contaminants arises either within cleanrooms or on flight hardware. This capability also advances MSFC’s ability to provide reliable microbial identification, an area that PP requirements verification is heading. Finally, this effort has resulted in a library of cleanroom microbes which can be used in future studies or collaborations even outside of NASA MSFC.</a:t>
            </a:r>
          </a:p>
          <a:p>
            <a:pPr algn="just">
              <a:lnSpc>
                <a:spcPct val="110000"/>
              </a:lnSpc>
            </a:pPr>
            <a:r>
              <a:rPr lang="en-US" sz="2600" dirty="0">
                <a:latin typeface="Arial" panose="020B0604020202020204" pitchFamily="34" charset="0"/>
                <a:ea typeface="Open Sans" panose="020B0606030504020204" pitchFamily="34" charset="0"/>
                <a:cs typeface="Arial" panose="020B0604020202020204" pitchFamily="34" charset="0"/>
              </a:rPr>
              <a:t>	The second Innovation Grant has tied together the capability and results of the first with practical research areas of interest to NASA. Characterizing the ability of cleanroom microbes to survive space-like conditions will directly support a funding proposal, helping to advance MSFC’s contribution to NASA’s goals and missions.</a:t>
            </a:r>
          </a:p>
        </p:txBody>
      </p:sp>
      <p:sp>
        <p:nvSpPr>
          <p:cNvPr id="23" name="Rectangle 10">
            <a:extLst>
              <a:ext uri="{FF2B5EF4-FFF2-40B4-BE49-F238E27FC236}">
                <a16:creationId xmlns:a16="http://schemas.microsoft.com/office/drawing/2014/main" id="{649B2B52-1DC3-4E00-AA81-9A9BDF50D0C9}"/>
              </a:ext>
            </a:extLst>
          </p:cNvPr>
          <p:cNvSpPr>
            <a:spLocks noChangeArrowheads="1"/>
          </p:cNvSpPr>
          <p:nvPr/>
        </p:nvSpPr>
        <p:spPr bwMode="auto">
          <a:xfrm>
            <a:off x="30912263" y="30668883"/>
            <a:ext cx="8711737" cy="573117"/>
          </a:xfrm>
          <a:prstGeom prst="rect">
            <a:avLst/>
          </a:prstGeom>
          <a:solidFill>
            <a:schemeClr val="tx1"/>
          </a:solidFill>
          <a:ln w="12700">
            <a:noFill/>
            <a:miter lim="800000"/>
          </a:ln>
        </p:spPr>
        <p:txBody>
          <a:bodyPr wrap="none" lIns="182880" tIns="48768" rIns="182880" bIns="45709" anchor="ctr" anchorCtr="0"/>
          <a:lstStyle>
            <a:defPPr>
              <a:defRPr kern="1200" smtId="4294967295"/>
            </a:defPPr>
          </a:lstStyle>
          <a:p>
            <a:pPr algn="ctr" defTabSz="3135098">
              <a:defRPr/>
            </a:pPr>
            <a:r>
              <a:rPr lang="en-US" sz="3200" b="1" dirty="0">
                <a:solidFill>
                  <a:schemeClr val="bg1"/>
                </a:solidFill>
                <a:latin typeface="+mj-lt"/>
              </a:rPr>
              <a:t>Conclusions</a:t>
            </a:r>
          </a:p>
        </p:txBody>
      </p:sp>
      <p:sp>
        <p:nvSpPr>
          <p:cNvPr id="24" name="TextBox 19">
            <a:extLst>
              <a:ext uri="{FF2B5EF4-FFF2-40B4-BE49-F238E27FC236}">
                <a16:creationId xmlns:a16="http://schemas.microsoft.com/office/drawing/2014/main" id="{E26A9AEA-EC62-46B3-990F-8C6758BC775D}"/>
              </a:ext>
            </a:extLst>
          </p:cNvPr>
          <p:cNvSpPr txBox="1">
            <a:spLocks noChangeArrowheads="1"/>
          </p:cNvSpPr>
          <p:nvPr/>
        </p:nvSpPr>
        <p:spPr bwMode="auto">
          <a:xfrm>
            <a:off x="30874878" y="12378853"/>
            <a:ext cx="8730429" cy="662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0945" tIns="30473" rIns="60945" bIns="30473">
            <a:spAutoFit/>
          </a:bodyPr>
          <a:lstStyle>
            <a:defPPr>
              <a:defRPr kern="1200" smtId="4294967295"/>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lnSpc>
                <a:spcPct val="110000"/>
              </a:lnSpc>
            </a:pPr>
            <a:r>
              <a:rPr lang="en-US" sz="2600" dirty="0">
                <a:latin typeface="Arial" panose="020B0604020202020204" pitchFamily="34" charset="0"/>
                <a:ea typeface="Open Sans" panose="020B0606030504020204" pitchFamily="34" charset="0"/>
                <a:cs typeface="Arial" panose="020B0604020202020204" pitchFamily="34" charset="0"/>
              </a:rPr>
              <a:t>NASA’s OPP is interested in understanding the PP threats associated with microbes isolated from cleanroom environments. Specifically, they wish to understand the ability of these microbes to survive in the space environment.</a:t>
            </a:r>
          </a:p>
          <a:p>
            <a:pPr algn="just">
              <a:lnSpc>
                <a:spcPct val="110000"/>
              </a:lnSpc>
            </a:pPr>
            <a:r>
              <a:rPr lang="en-US" sz="2600" dirty="0">
                <a:latin typeface="Arial" panose="020B0604020202020204" pitchFamily="34" charset="0"/>
                <a:ea typeface="Open Sans" panose="020B0606030504020204" pitchFamily="34" charset="0"/>
                <a:cs typeface="Arial" panose="020B0604020202020204" pitchFamily="34" charset="0"/>
              </a:rPr>
              <a:t>	The Space Environmental Effects (SEE) team at MSFC is perfectly poised to address this question. With a second Jacobs Innovation Grant, and in support of a ROSES C.15 Planetary Protection Research proposal to be resubmitted in 2023, the SEE team has begun work on exposing a selection of MSFC cleanroom microbes to simulated space conditions. This has included the application of microbes at onto sterilized Kapton coupons. We then adhered them to the exposure plate </a:t>
            </a:r>
            <a:r>
              <a:rPr lang="en-US" sz="2600">
                <a:latin typeface="Arial" panose="020B0604020202020204" pitchFamily="34" charset="0"/>
                <a:ea typeface="Open Sans" panose="020B0606030504020204" pitchFamily="34" charset="0"/>
                <a:cs typeface="Arial" panose="020B0604020202020204" pitchFamily="34" charset="0"/>
              </a:rPr>
              <a:t>and irradiated </a:t>
            </a:r>
            <a:r>
              <a:rPr lang="en-US" sz="2600" dirty="0">
                <a:latin typeface="Arial" panose="020B0604020202020204" pitchFamily="34" charset="0"/>
                <a:ea typeface="Open Sans" panose="020B0606030504020204" pitchFamily="34" charset="0"/>
                <a:cs typeface="Arial" panose="020B0604020202020204" pitchFamily="34" charset="0"/>
              </a:rPr>
              <a:t>them with protons.</a:t>
            </a:r>
          </a:p>
        </p:txBody>
      </p:sp>
      <p:sp>
        <p:nvSpPr>
          <p:cNvPr id="25" name="Rectangle 10">
            <a:extLst>
              <a:ext uri="{FF2B5EF4-FFF2-40B4-BE49-F238E27FC236}">
                <a16:creationId xmlns:a16="http://schemas.microsoft.com/office/drawing/2014/main" id="{3134479B-87AD-48CB-BE42-1B7030F3B1C7}"/>
              </a:ext>
            </a:extLst>
          </p:cNvPr>
          <p:cNvSpPr>
            <a:spLocks noChangeArrowheads="1"/>
          </p:cNvSpPr>
          <p:nvPr/>
        </p:nvSpPr>
        <p:spPr bwMode="auto">
          <a:xfrm>
            <a:off x="21106699" y="5423545"/>
            <a:ext cx="8679080" cy="582201"/>
          </a:xfrm>
          <a:prstGeom prst="rect">
            <a:avLst/>
          </a:prstGeom>
          <a:solidFill>
            <a:schemeClr val="tx1"/>
          </a:solidFill>
          <a:ln w="12700">
            <a:noFill/>
            <a:miter lim="800000"/>
          </a:ln>
        </p:spPr>
        <p:txBody>
          <a:bodyPr wrap="none" lIns="182880" tIns="48768" rIns="182880" bIns="45709" anchor="ctr" anchorCtr="0"/>
          <a:lstStyle>
            <a:defPPr>
              <a:defRPr kern="1200" smtId="4294967295"/>
            </a:defPPr>
          </a:lstStyle>
          <a:p>
            <a:pPr algn="ctr" defTabSz="3135098">
              <a:defRPr/>
            </a:pPr>
            <a:r>
              <a:rPr lang="en-US" sz="3200" b="1" dirty="0">
                <a:solidFill>
                  <a:schemeClr val="bg1"/>
                </a:solidFill>
              </a:rPr>
              <a:t>Microbial Identification</a:t>
            </a:r>
            <a:endParaRPr lang="en-US" sz="3200" b="1" dirty="0">
              <a:solidFill>
                <a:schemeClr val="bg1"/>
              </a:solidFill>
              <a:latin typeface="Nunito" panose="00000500000000000000" pitchFamily="2" charset="0"/>
            </a:endParaRPr>
          </a:p>
        </p:txBody>
      </p:sp>
      <p:sp>
        <p:nvSpPr>
          <p:cNvPr id="26" name="TextBox 19">
            <a:extLst>
              <a:ext uri="{FF2B5EF4-FFF2-40B4-BE49-F238E27FC236}">
                <a16:creationId xmlns:a16="http://schemas.microsoft.com/office/drawing/2014/main" id="{08B27C09-FD47-44CE-8AD0-B239C49C4F5D}"/>
              </a:ext>
            </a:extLst>
          </p:cNvPr>
          <p:cNvSpPr txBox="1">
            <a:spLocks noChangeArrowheads="1"/>
          </p:cNvSpPr>
          <p:nvPr/>
        </p:nvSpPr>
        <p:spPr bwMode="auto">
          <a:xfrm>
            <a:off x="1137628" y="33810100"/>
            <a:ext cx="8720356" cy="222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0945" tIns="30473" rIns="60945" bIns="30473">
            <a:spAutoFit/>
          </a:bodyPr>
          <a:lstStyle>
            <a:defPPr>
              <a:defRPr kern="1200" smtId="4294967295"/>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lnSpc>
                <a:spcPct val="110000"/>
              </a:lnSpc>
            </a:pPr>
            <a:r>
              <a:rPr lang="en-US" sz="2600" dirty="0">
                <a:effectLst/>
                <a:latin typeface="+mj-lt"/>
                <a:ea typeface="Calibri" panose="020F0502020204030204" pitchFamily="34" charset="0"/>
              </a:rPr>
              <a:t>In order to identify microbes using a molecular approach, three primary capabilities must be available: 1) DNA quantification, 2) DNA amplification, and 3) DNA visualization. Each of these capabilities is accomplished using the instruments below, purchased by Jacobs.</a:t>
            </a:r>
            <a:endParaRPr lang="en-US" sz="2600" dirty="0">
              <a:latin typeface="+mj-lt"/>
            </a:endParaRPr>
          </a:p>
        </p:txBody>
      </p:sp>
      <p:sp>
        <p:nvSpPr>
          <p:cNvPr id="37" name="Rectangle 10">
            <a:extLst>
              <a:ext uri="{FF2B5EF4-FFF2-40B4-BE49-F238E27FC236}">
                <a16:creationId xmlns:a16="http://schemas.microsoft.com/office/drawing/2014/main" id="{8CBA033D-F6F7-4F2D-A8D3-A1D488CCD4D6}"/>
              </a:ext>
            </a:extLst>
          </p:cNvPr>
          <p:cNvSpPr>
            <a:spLocks noChangeArrowheads="1"/>
          </p:cNvSpPr>
          <p:nvPr/>
        </p:nvSpPr>
        <p:spPr bwMode="auto">
          <a:xfrm>
            <a:off x="30912263" y="11633747"/>
            <a:ext cx="8711737" cy="588165"/>
          </a:xfrm>
          <a:prstGeom prst="rect">
            <a:avLst/>
          </a:prstGeom>
          <a:solidFill>
            <a:schemeClr val="tx1"/>
          </a:solidFill>
          <a:ln w="12700">
            <a:noFill/>
            <a:miter lim="800000"/>
          </a:ln>
        </p:spPr>
        <p:txBody>
          <a:bodyPr wrap="none" lIns="182880" tIns="48768" rIns="182880" bIns="45709" anchor="ctr" anchorCtr="0"/>
          <a:lstStyle>
            <a:defPPr>
              <a:defRPr kern="1200" smtId="4294967295"/>
            </a:defPPr>
          </a:lstStyle>
          <a:p>
            <a:pPr algn="ctr" defTabSz="3135098">
              <a:defRPr/>
            </a:pPr>
            <a:r>
              <a:rPr lang="en-US" sz="2800" b="1" dirty="0">
                <a:solidFill>
                  <a:schemeClr val="bg1"/>
                </a:solidFill>
              </a:rPr>
              <a:t>Space Environmental Effects on Microbial Survival</a:t>
            </a:r>
            <a:endParaRPr lang="en-US" sz="2800" b="1" dirty="0">
              <a:solidFill>
                <a:schemeClr val="bg1"/>
              </a:solidFill>
              <a:latin typeface="Nunito" panose="00000500000000000000" pitchFamily="2" charset="0"/>
            </a:endParaRPr>
          </a:p>
        </p:txBody>
      </p:sp>
      <p:sp>
        <p:nvSpPr>
          <p:cNvPr id="40" name="TextBox 39">
            <a:extLst>
              <a:ext uri="{FF2B5EF4-FFF2-40B4-BE49-F238E27FC236}">
                <a16:creationId xmlns:a16="http://schemas.microsoft.com/office/drawing/2014/main" id="{D3C7C3BD-41A7-4051-932C-A217C885BEA0}"/>
              </a:ext>
            </a:extLst>
          </p:cNvPr>
          <p:cNvSpPr txBox="1">
            <a:spLocks noChangeArrowheads="1"/>
          </p:cNvSpPr>
          <p:nvPr/>
        </p:nvSpPr>
        <p:spPr bwMode="auto">
          <a:xfrm>
            <a:off x="21101803" y="6056571"/>
            <a:ext cx="8734723" cy="6940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0945" tIns="30473" rIns="60945" bIns="30473">
            <a:spAutoFit/>
          </a:bodyPr>
          <a:lstStyle>
            <a:defPPr>
              <a:defRPr kern="1200" smtId="4294967295"/>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marL="0" marR="0" indent="0" algn="just">
              <a:spcBef>
                <a:spcPts val="0"/>
              </a:spcBef>
              <a:spcAft>
                <a:spcPts val="600"/>
              </a:spcAft>
            </a:pPr>
            <a:r>
              <a:rPr lang="en-US" sz="2600" dirty="0">
                <a:effectLst/>
                <a:latin typeface="Arial" panose="020B0604020202020204" pitchFamily="34" charset="0"/>
                <a:ea typeface="Times New Roman" panose="02020603050405020304" pitchFamily="18" charset="0"/>
                <a:cs typeface="Times New Roman" panose="02020603050405020304" pitchFamily="18" charset="0"/>
              </a:rPr>
              <a:t>In total, 95 microbial isolates </a:t>
            </a:r>
            <a:r>
              <a:rPr lang="en-US" sz="2600" dirty="0">
                <a:latin typeface="Arial" panose="020B0604020202020204" pitchFamily="34" charset="0"/>
                <a:ea typeface="Times New Roman" panose="02020603050405020304" pitchFamily="18" charset="0"/>
                <a:cs typeface="Times New Roman" panose="02020603050405020304" pitchFamily="18" charset="0"/>
              </a:rPr>
              <a:t>underwent our procedure</a:t>
            </a:r>
            <a:r>
              <a:rPr lang="en-US" sz="2600" dirty="0">
                <a:effectLst/>
                <a:latin typeface="Arial" panose="020B0604020202020204" pitchFamily="34" charset="0"/>
                <a:ea typeface="Times New Roman" panose="02020603050405020304" pitchFamily="18" charset="0"/>
                <a:cs typeface="Times New Roman" panose="02020603050405020304" pitchFamily="18" charset="0"/>
              </a:rPr>
              <a:t>. Based on plate morphology, 11 were classified as fungi while 84 were considered bacteria. As expected, cleanrooms demonstrated fewer microbes than the uncontrolled areas, with the exception of Location F which is environmentally uncontrolled but geographically isolated and infrequently visited. Air from all cleanrooms tested yielded no microbes. </a:t>
            </a:r>
          </a:p>
          <a:p>
            <a:pPr marL="0" marR="0" indent="0" algn="just">
              <a:spcBef>
                <a:spcPts val="0"/>
              </a:spcBef>
              <a:spcAft>
                <a:spcPts val="600"/>
              </a:spcAft>
            </a:pPr>
            <a:r>
              <a:rPr lang="en-US" sz="2600" dirty="0">
                <a:effectLst/>
                <a:latin typeface="Arial" panose="020B0604020202020204" pitchFamily="34" charset="0"/>
                <a:ea typeface="Times New Roman" panose="02020603050405020304" pitchFamily="18" charset="0"/>
                <a:cs typeface="Times New Roman" panose="02020603050405020304" pitchFamily="18" charset="0"/>
              </a:rPr>
              <a:t>	Of the 95 isolates, we amplified PCR products from 77 strains. The remaining 18 strains were streaked fresh on </a:t>
            </a:r>
            <a:r>
              <a:rPr lang="en-US" sz="2600" dirty="0">
                <a:latin typeface="Arial" panose="020B0604020202020204" pitchFamily="34" charset="0"/>
                <a:ea typeface="Times New Roman" panose="02020603050405020304" pitchFamily="18" charset="0"/>
                <a:cs typeface="Times New Roman" panose="02020603050405020304" pitchFamily="18" charset="0"/>
              </a:rPr>
              <a:t>plates</a:t>
            </a:r>
            <a:r>
              <a:rPr lang="en-US" sz="2600" dirty="0">
                <a:effectLst/>
                <a:latin typeface="Arial" panose="020B0604020202020204" pitchFamily="34" charset="0"/>
                <a:ea typeface="Times New Roman" panose="02020603050405020304" pitchFamily="18" charset="0"/>
                <a:cs typeface="Times New Roman" panose="02020603050405020304" pitchFamily="18" charset="0"/>
              </a:rPr>
              <a:t>, packaged, and sent to Johnson Space Center (JSC) in Houston, TX. With funding and support from NASA’s Office of Planetary Protection (OPP), we traveled to JSC and aided in the DNA isolation, purification, amplification, and sequencing of these strains which resulted in eventual identification for all 18, at least to a genus level.</a:t>
            </a:r>
          </a:p>
        </p:txBody>
      </p:sp>
      <p:pic>
        <p:nvPicPr>
          <p:cNvPr id="3" name="Picture 2">
            <a:extLst>
              <a:ext uri="{FF2B5EF4-FFF2-40B4-BE49-F238E27FC236}">
                <a16:creationId xmlns:a16="http://schemas.microsoft.com/office/drawing/2014/main" id="{7453F507-25BB-46E0-8027-FC0AB1C07C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1923" y="1538814"/>
            <a:ext cx="5523677" cy="1737786"/>
          </a:xfrm>
          <a:prstGeom prst="rect">
            <a:avLst/>
          </a:prstGeom>
        </p:spPr>
      </p:pic>
      <p:sp>
        <p:nvSpPr>
          <p:cNvPr id="103" name="TextBox 102">
            <a:extLst>
              <a:ext uri="{FF2B5EF4-FFF2-40B4-BE49-F238E27FC236}">
                <a16:creationId xmlns:a16="http://schemas.microsoft.com/office/drawing/2014/main" id="{37AD6970-73DC-4163-93E7-B5D614C797C8}"/>
              </a:ext>
            </a:extLst>
          </p:cNvPr>
          <p:cNvSpPr txBox="1"/>
          <p:nvPr/>
        </p:nvSpPr>
        <p:spPr>
          <a:xfrm>
            <a:off x="11053138" y="11633059"/>
            <a:ext cx="8805503" cy="3785652"/>
          </a:xfrm>
          <a:prstGeom prst="rect">
            <a:avLst/>
          </a:prstGeom>
          <a:noFill/>
        </p:spPr>
        <p:txBody>
          <a:bodyPr wrap="square">
            <a:spAutoFit/>
          </a:bodyPr>
          <a:lstStyle/>
          <a:p>
            <a:pPr marL="0" marR="0" indent="0" algn="just">
              <a:spcBef>
                <a:spcPts val="0"/>
              </a:spcBef>
              <a:spcAft>
                <a:spcPts val="0"/>
              </a:spcAft>
            </a:pPr>
            <a:r>
              <a:rPr lang="en-US" sz="2400" dirty="0">
                <a:effectLst/>
                <a:latin typeface="+mj-lt"/>
                <a:ea typeface="Times New Roman" panose="02020603050405020304" pitchFamily="18" charset="0"/>
                <a:cs typeface="Times New Roman" panose="02020603050405020304" pitchFamily="18" charset="0"/>
              </a:rPr>
              <a:t>1) Collect samples and plate; 2) Isolate pure cultures; 3) Freeze strains and curate an organism library; 4) Accumulate biomass; 5) Perform DNA extraction; 6) Quantify DNA on Nanodrop; 7) Amplify targeted gene sequence using PCR; 8) Confirm PCR using gel electrophoresis; 9) Purify DNA; 10) Quantify DNA on Nanodrop 11) Array samples in 96 well plate; 12) Set up account and create order with commercial sequencing service; 13) Ship samples to commercial sequencing service; 14) Sanger sequencing; 15) Perform DNA analysis to identify organisms. Figure created with BioRender.com.</a:t>
            </a:r>
          </a:p>
        </p:txBody>
      </p:sp>
      <p:sp>
        <p:nvSpPr>
          <p:cNvPr id="107" name="TextBox 106">
            <a:extLst>
              <a:ext uri="{FF2B5EF4-FFF2-40B4-BE49-F238E27FC236}">
                <a16:creationId xmlns:a16="http://schemas.microsoft.com/office/drawing/2014/main" id="{33700CE8-934E-4242-9306-D1D597D6FE5B}"/>
              </a:ext>
            </a:extLst>
          </p:cNvPr>
          <p:cNvSpPr txBox="1"/>
          <p:nvPr/>
        </p:nvSpPr>
        <p:spPr>
          <a:xfrm>
            <a:off x="11062011" y="23210188"/>
            <a:ext cx="8787755" cy="1292662"/>
          </a:xfrm>
          <a:prstGeom prst="rect">
            <a:avLst/>
          </a:prstGeom>
          <a:noFill/>
        </p:spPr>
        <p:txBody>
          <a:bodyPr wrap="square">
            <a:spAutoFit/>
          </a:bodyPr>
          <a:lstStyle/>
          <a:p>
            <a:pPr algn="just"/>
            <a:r>
              <a:rPr lang="en-US" sz="2600" dirty="0">
                <a:latin typeface="Arial" panose="020B0604020202020204" pitchFamily="34" charset="0"/>
                <a:ea typeface="Open Sans" panose="020B0606030504020204" pitchFamily="34" charset="0"/>
                <a:cs typeface="Arial" panose="020B0604020202020204" pitchFamily="34" charset="0"/>
              </a:rPr>
              <a:t>Various locations within each cleanroom were selected for sampling described in the table below. Samples were taken, stored at 4°C, then processed within the PP lab.</a:t>
            </a:r>
            <a:endParaRPr lang="en-US" sz="2600" dirty="0"/>
          </a:p>
        </p:txBody>
      </p:sp>
      <p:sp>
        <p:nvSpPr>
          <p:cNvPr id="120" name="TextBox 119">
            <a:extLst>
              <a:ext uri="{FF2B5EF4-FFF2-40B4-BE49-F238E27FC236}">
                <a16:creationId xmlns:a16="http://schemas.microsoft.com/office/drawing/2014/main" id="{114FEFE4-3E7F-427D-868E-9DA237B1C5F7}"/>
              </a:ext>
            </a:extLst>
          </p:cNvPr>
          <p:cNvSpPr txBox="1"/>
          <p:nvPr/>
        </p:nvSpPr>
        <p:spPr>
          <a:xfrm>
            <a:off x="30893570" y="27831893"/>
            <a:ext cx="8647550" cy="2698944"/>
          </a:xfrm>
          <a:prstGeom prst="rect">
            <a:avLst/>
          </a:prstGeom>
          <a:noFill/>
        </p:spPr>
        <p:txBody>
          <a:bodyPr wrap="square">
            <a:spAutoFit/>
          </a:bodyPr>
          <a:lstStyle/>
          <a:p>
            <a:pPr algn="just">
              <a:lnSpc>
                <a:spcPct val="110000"/>
              </a:lnSpc>
            </a:pPr>
            <a:r>
              <a:rPr lang="en-US" sz="2600" dirty="0">
                <a:latin typeface="Arial" panose="020B0604020202020204" pitchFamily="34" charset="0"/>
                <a:ea typeface="Open Sans" panose="020B0606030504020204" pitchFamily="34" charset="0"/>
                <a:cs typeface="Arial" panose="020B0604020202020204" pitchFamily="34" charset="0"/>
              </a:rPr>
              <a:t>Several isolates survived irradiation, including some human-associated microbes. To confirm these data, we repeated these experiments and have narrowed our microbe selection for our ROSES submission, strengthening our proposal and increasing our chances of success.</a:t>
            </a:r>
          </a:p>
        </p:txBody>
      </p:sp>
      <p:pic>
        <p:nvPicPr>
          <p:cNvPr id="60" name="Picture 59" descr="Diagram&#10;&#10;Description automatically generated">
            <a:extLst>
              <a:ext uri="{FF2B5EF4-FFF2-40B4-BE49-F238E27FC236}">
                <a16:creationId xmlns:a16="http://schemas.microsoft.com/office/drawing/2014/main" id="{58B30011-0E82-4E3F-801C-E4A4C867D1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53138" y="6744541"/>
            <a:ext cx="8720356" cy="4805140"/>
          </a:xfrm>
          <a:prstGeom prst="rect">
            <a:avLst/>
          </a:prstGeom>
        </p:spPr>
      </p:pic>
      <p:graphicFrame>
        <p:nvGraphicFramePr>
          <p:cNvPr id="2" name="Table 1">
            <a:extLst>
              <a:ext uri="{FF2B5EF4-FFF2-40B4-BE49-F238E27FC236}">
                <a16:creationId xmlns:a16="http://schemas.microsoft.com/office/drawing/2014/main" id="{C0D8C23F-4CF9-4D19-8734-F6EB5635C3CD}"/>
              </a:ext>
            </a:extLst>
          </p:cNvPr>
          <p:cNvGraphicFramePr>
            <a:graphicFrameLocks noGrp="1"/>
          </p:cNvGraphicFramePr>
          <p:nvPr>
            <p:extLst>
              <p:ext uri="{D42A27DB-BD31-4B8C-83A1-F6EECF244321}">
                <p14:modId xmlns:p14="http://schemas.microsoft.com/office/powerpoint/2010/main" val="3460711388"/>
              </p:ext>
            </p:extLst>
          </p:nvPr>
        </p:nvGraphicFramePr>
        <p:xfrm>
          <a:off x="11049000" y="24702496"/>
          <a:ext cx="8764302" cy="5945136"/>
        </p:xfrm>
        <a:graphic>
          <a:graphicData uri="http://schemas.openxmlformats.org/drawingml/2006/table">
            <a:tbl>
              <a:tblPr firstRow="1" firstCol="1" bandRow="1">
                <a:tableStyleId>{5C22544A-7EE6-4342-B048-85BDC9FD1C3A}</a:tableStyleId>
              </a:tblPr>
              <a:tblGrid>
                <a:gridCol w="1252706">
                  <a:extLst>
                    <a:ext uri="{9D8B030D-6E8A-4147-A177-3AD203B41FA5}">
                      <a16:colId xmlns:a16="http://schemas.microsoft.com/office/drawing/2014/main" val="1585850098"/>
                    </a:ext>
                  </a:extLst>
                </a:gridCol>
                <a:gridCol w="2087843">
                  <a:extLst>
                    <a:ext uri="{9D8B030D-6E8A-4147-A177-3AD203B41FA5}">
                      <a16:colId xmlns:a16="http://schemas.microsoft.com/office/drawing/2014/main" val="385371073"/>
                    </a:ext>
                  </a:extLst>
                </a:gridCol>
                <a:gridCol w="1753788">
                  <a:extLst>
                    <a:ext uri="{9D8B030D-6E8A-4147-A177-3AD203B41FA5}">
                      <a16:colId xmlns:a16="http://schemas.microsoft.com/office/drawing/2014/main" val="3238629088"/>
                    </a:ext>
                  </a:extLst>
                </a:gridCol>
                <a:gridCol w="2417259">
                  <a:extLst>
                    <a:ext uri="{9D8B030D-6E8A-4147-A177-3AD203B41FA5}">
                      <a16:colId xmlns:a16="http://schemas.microsoft.com/office/drawing/2014/main" val="1566629311"/>
                    </a:ext>
                  </a:extLst>
                </a:gridCol>
                <a:gridCol w="1252706">
                  <a:extLst>
                    <a:ext uri="{9D8B030D-6E8A-4147-A177-3AD203B41FA5}">
                      <a16:colId xmlns:a16="http://schemas.microsoft.com/office/drawing/2014/main" val="462409346"/>
                    </a:ext>
                  </a:extLst>
                </a:gridCol>
              </a:tblGrid>
              <a:tr h="230584">
                <a:tc>
                  <a:txBody>
                    <a:bodyPr/>
                    <a:lstStyle/>
                    <a:p>
                      <a:pPr marL="0" marR="0" algn="ctr">
                        <a:lnSpc>
                          <a:spcPct val="107000"/>
                        </a:lnSpc>
                        <a:spcBef>
                          <a:spcPts val="0"/>
                        </a:spcBef>
                        <a:spcAft>
                          <a:spcPts val="0"/>
                        </a:spcAft>
                      </a:pPr>
                      <a:r>
                        <a:rPr lang="en-US" sz="1600">
                          <a:effectLst/>
                        </a:rPr>
                        <a:t>Location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Cleanliness Rating</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Collection Date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Collection Method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CFU</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700490153"/>
                  </a:ext>
                </a:extLst>
              </a:tr>
              <a:tr h="230584">
                <a:tc>
                  <a:txBody>
                    <a:bodyPr/>
                    <a:lstStyle/>
                    <a:p>
                      <a:pPr marL="0" marR="0" algn="ctr">
                        <a:lnSpc>
                          <a:spcPct val="107000"/>
                        </a:lnSpc>
                        <a:spcBef>
                          <a:spcPts val="0"/>
                        </a:spcBef>
                        <a:spcAft>
                          <a:spcPts val="0"/>
                        </a:spcAft>
                      </a:pPr>
                      <a:r>
                        <a:rPr lang="en-US" sz="1600">
                          <a:effectLst/>
                        </a:rPr>
                        <a:t>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Uncontrolled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5/9/2022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air sample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136018273"/>
                  </a:ext>
                </a:extLst>
              </a:tr>
              <a:tr h="230584">
                <a:tc>
                  <a:txBody>
                    <a:bodyPr/>
                    <a:lstStyle/>
                    <a:p>
                      <a:pPr marL="0" marR="0" algn="ctr">
                        <a:lnSpc>
                          <a:spcPct val="107000"/>
                        </a:lnSpc>
                        <a:spcBef>
                          <a:spcPts val="0"/>
                        </a:spcBef>
                        <a:spcAft>
                          <a:spcPts val="0"/>
                        </a:spcAft>
                      </a:pPr>
                      <a:r>
                        <a:rPr lang="en-US" sz="1600" dirty="0">
                          <a:effectLst/>
                        </a:rPr>
                        <a:t>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Uncontrolled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5/12/2022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dry swab (table)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27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605195590"/>
                  </a:ext>
                </a:extLst>
              </a:tr>
              <a:tr h="230584">
                <a:tc>
                  <a:txBody>
                    <a:bodyPr/>
                    <a:lstStyle/>
                    <a:p>
                      <a:pPr marL="0" marR="0" algn="ctr">
                        <a:lnSpc>
                          <a:spcPct val="107000"/>
                        </a:lnSpc>
                        <a:spcBef>
                          <a:spcPts val="0"/>
                        </a:spcBef>
                        <a:spcAft>
                          <a:spcPts val="0"/>
                        </a:spcAft>
                      </a:pPr>
                      <a:r>
                        <a:rPr lang="en-US" sz="1600">
                          <a:effectLst/>
                        </a:rPr>
                        <a:t>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Uncontrolled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5/12/2022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wet swab (table)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12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211229097"/>
                  </a:ext>
                </a:extLst>
              </a:tr>
              <a:tr h="230584">
                <a:tc>
                  <a:txBody>
                    <a:bodyPr/>
                    <a:lstStyle/>
                    <a:p>
                      <a:pPr marL="0" marR="0" algn="ctr">
                        <a:lnSpc>
                          <a:spcPct val="107000"/>
                        </a:lnSpc>
                        <a:spcBef>
                          <a:spcPts val="0"/>
                        </a:spcBef>
                        <a:spcAft>
                          <a:spcPts val="0"/>
                        </a:spcAft>
                      </a:pPr>
                      <a:r>
                        <a:rPr lang="en-US" sz="1600">
                          <a:effectLst/>
                        </a:rPr>
                        <a:t>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Uncontrolled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5/12/2022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wet wipe (table)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TMTC</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209239648"/>
                  </a:ext>
                </a:extLst>
              </a:tr>
              <a:tr h="230584">
                <a:tc>
                  <a:txBody>
                    <a:bodyPr/>
                    <a:lstStyle/>
                    <a:p>
                      <a:pPr marL="0" marR="0" algn="ctr">
                        <a:lnSpc>
                          <a:spcPct val="107000"/>
                        </a:lnSpc>
                        <a:spcBef>
                          <a:spcPts val="0"/>
                        </a:spcBef>
                        <a:spcAft>
                          <a:spcPts val="0"/>
                        </a:spcAft>
                      </a:pPr>
                      <a:r>
                        <a:rPr lang="en-US" sz="1600">
                          <a:effectLst/>
                        </a:rPr>
                        <a:t>B</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Uncontrolled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5/12/2022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wet swab (air)</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158067158"/>
                  </a:ext>
                </a:extLst>
              </a:tr>
              <a:tr h="230584">
                <a:tc>
                  <a:txBody>
                    <a:bodyPr/>
                    <a:lstStyle/>
                    <a:p>
                      <a:pPr marL="0" marR="0" algn="ctr">
                        <a:lnSpc>
                          <a:spcPct val="107000"/>
                        </a:lnSpc>
                        <a:spcBef>
                          <a:spcPts val="0"/>
                        </a:spcBef>
                        <a:spcAft>
                          <a:spcPts val="0"/>
                        </a:spcAft>
                      </a:pPr>
                      <a:r>
                        <a:rPr lang="en-US" sz="1600">
                          <a:effectLst/>
                        </a:rPr>
                        <a:t>B</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Uncontrolled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5/12/2022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dry swab (air)</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848980364"/>
                  </a:ext>
                </a:extLst>
              </a:tr>
              <a:tr h="230584">
                <a:tc>
                  <a:txBody>
                    <a:bodyPr/>
                    <a:lstStyle/>
                    <a:p>
                      <a:pPr marL="0" marR="0" algn="ctr">
                        <a:lnSpc>
                          <a:spcPct val="107000"/>
                        </a:lnSpc>
                        <a:spcBef>
                          <a:spcPts val="0"/>
                        </a:spcBef>
                        <a:spcAft>
                          <a:spcPts val="0"/>
                        </a:spcAft>
                      </a:pPr>
                      <a:r>
                        <a:rPr lang="en-US" sz="1600">
                          <a:effectLst/>
                        </a:rPr>
                        <a:t>B</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Uncontrolled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5/12/2022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wet swab (BSL2 hood)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658742089"/>
                  </a:ext>
                </a:extLst>
              </a:tr>
              <a:tr h="230584">
                <a:tc>
                  <a:txBody>
                    <a:bodyPr/>
                    <a:lstStyle/>
                    <a:p>
                      <a:pPr marL="0" marR="0" algn="ctr">
                        <a:lnSpc>
                          <a:spcPct val="107000"/>
                        </a:lnSpc>
                        <a:spcBef>
                          <a:spcPts val="0"/>
                        </a:spcBef>
                        <a:spcAft>
                          <a:spcPts val="0"/>
                        </a:spcAft>
                      </a:pPr>
                      <a:r>
                        <a:rPr lang="en-US" sz="1600">
                          <a:effectLst/>
                        </a:rPr>
                        <a:t>B</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Uncontrolled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5/12/2022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dry swab (BSL2 hood)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632916740"/>
                  </a:ext>
                </a:extLst>
              </a:tr>
              <a:tr h="230584">
                <a:tc>
                  <a:txBody>
                    <a:bodyPr/>
                    <a:lstStyle/>
                    <a:p>
                      <a:pPr marL="0" marR="0" algn="ctr">
                        <a:lnSpc>
                          <a:spcPct val="107000"/>
                        </a:lnSpc>
                        <a:spcBef>
                          <a:spcPts val="0"/>
                        </a:spcBef>
                        <a:spcAft>
                          <a:spcPts val="0"/>
                        </a:spcAft>
                      </a:pPr>
                      <a:r>
                        <a:rPr lang="en-US" sz="1600" dirty="0">
                          <a:effectLst/>
                        </a:rPr>
                        <a:t>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ISO 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5/12/2022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air sample (air)</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77392974"/>
                  </a:ext>
                </a:extLst>
              </a:tr>
              <a:tr h="230584">
                <a:tc>
                  <a:txBody>
                    <a:bodyPr/>
                    <a:lstStyle/>
                    <a:p>
                      <a:pPr marL="0" marR="0" algn="ctr">
                        <a:lnSpc>
                          <a:spcPct val="107000"/>
                        </a:lnSpc>
                        <a:spcBef>
                          <a:spcPts val="0"/>
                        </a:spcBef>
                        <a:spcAft>
                          <a:spcPts val="0"/>
                        </a:spcAft>
                      </a:pPr>
                      <a:r>
                        <a:rPr lang="en-US" sz="1600">
                          <a:effectLst/>
                        </a:rPr>
                        <a:t>C</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ISO 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5/12/2022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wet swab (air)</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224358921"/>
                  </a:ext>
                </a:extLst>
              </a:tr>
              <a:tr h="230584">
                <a:tc>
                  <a:txBody>
                    <a:bodyPr/>
                    <a:lstStyle/>
                    <a:p>
                      <a:pPr marL="0" marR="0" algn="ctr">
                        <a:lnSpc>
                          <a:spcPct val="107000"/>
                        </a:lnSpc>
                        <a:spcBef>
                          <a:spcPts val="0"/>
                        </a:spcBef>
                        <a:spcAft>
                          <a:spcPts val="0"/>
                        </a:spcAft>
                      </a:pPr>
                      <a:r>
                        <a:rPr lang="en-US" sz="1600">
                          <a:effectLst/>
                        </a:rPr>
                        <a:t>C</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ISO 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5/12/2022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wet swab (floor)</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876957400"/>
                  </a:ext>
                </a:extLst>
              </a:tr>
              <a:tr h="230584">
                <a:tc>
                  <a:txBody>
                    <a:bodyPr/>
                    <a:lstStyle/>
                    <a:p>
                      <a:pPr marL="0" marR="0" algn="ctr">
                        <a:lnSpc>
                          <a:spcPct val="107000"/>
                        </a:lnSpc>
                        <a:spcBef>
                          <a:spcPts val="0"/>
                        </a:spcBef>
                        <a:spcAft>
                          <a:spcPts val="0"/>
                        </a:spcAft>
                      </a:pPr>
                      <a:r>
                        <a:rPr lang="en-US" sz="1600">
                          <a:effectLst/>
                        </a:rPr>
                        <a:t>C</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ISO 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5/12/2022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wet wipe (table)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463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12525161"/>
                  </a:ext>
                </a:extLst>
              </a:tr>
              <a:tr h="230584">
                <a:tc>
                  <a:txBody>
                    <a:bodyPr/>
                    <a:lstStyle/>
                    <a:p>
                      <a:pPr marL="0" marR="0" algn="ctr">
                        <a:lnSpc>
                          <a:spcPct val="107000"/>
                        </a:lnSpc>
                        <a:spcBef>
                          <a:spcPts val="0"/>
                        </a:spcBef>
                        <a:spcAft>
                          <a:spcPts val="0"/>
                        </a:spcAft>
                      </a:pPr>
                      <a:r>
                        <a:rPr lang="en-US" sz="1600">
                          <a:effectLst/>
                        </a:rPr>
                        <a:t>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ISO 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5/12/2022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wet swab (floor)</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26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923178073"/>
                  </a:ext>
                </a:extLst>
              </a:tr>
              <a:tr h="230584">
                <a:tc>
                  <a:txBody>
                    <a:bodyPr/>
                    <a:lstStyle/>
                    <a:p>
                      <a:pPr marL="0" marR="0" algn="ctr">
                        <a:lnSpc>
                          <a:spcPct val="107000"/>
                        </a:lnSpc>
                        <a:spcBef>
                          <a:spcPts val="0"/>
                        </a:spcBef>
                        <a:spcAft>
                          <a:spcPts val="0"/>
                        </a:spcAft>
                      </a:pPr>
                      <a:r>
                        <a:rPr lang="en-US" sz="1600">
                          <a:effectLst/>
                        </a:rPr>
                        <a:t>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ISO 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5/12/2022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wet swab (table)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11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778800093"/>
                  </a:ext>
                </a:extLst>
              </a:tr>
              <a:tr h="230584">
                <a:tc>
                  <a:txBody>
                    <a:bodyPr/>
                    <a:lstStyle/>
                    <a:p>
                      <a:pPr marL="0" marR="0" algn="ctr">
                        <a:lnSpc>
                          <a:spcPct val="107000"/>
                        </a:lnSpc>
                        <a:spcBef>
                          <a:spcPts val="0"/>
                        </a:spcBef>
                        <a:spcAft>
                          <a:spcPts val="0"/>
                        </a:spcAft>
                      </a:pPr>
                      <a:r>
                        <a:rPr lang="en-US" sz="1600">
                          <a:effectLst/>
                        </a:rPr>
                        <a:t>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ISO 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5/12/2022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wet wipe (table)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154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20097961"/>
                  </a:ext>
                </a:extLst>
              </a:tr>
              <a:tr h="230584">
                <a:tc>
                  <a:txBody>
                    <a:bodyPr/>
                    <a:lstStyle/>
                    <a:p>
                      <a:pPr marL="0" marR="0" algn="ctr">
                        <a:lnSpc>
                          <a:spcPct val="107000"/>
                        </a:lnSpc>
                        <a:spcBef>
                          <a:spcPts val="0"/>
                        </a:spcBef>
                        <a:spcAft>
                          <a:spcPts val="0"/>
                        </a:spcAft>
                      </a:pPr>
                      <a:r>
                        <a:rPr lang="en-US" sz="1600">
                          <a:effectLst/>
                        </a:rPr>
                        <a:t>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ISO 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5/12/2022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air sample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039853951"/>
                  </a:ext>
                </a:extLst>
              </a:tr>
              <a:tr h="230584">
                <a:tc>
                  <a:txBody>
                    <a:bodyPr/>
                    <a:lstStyle/>
                    <a:p>
                      <a:pPr marL="0" marR="0" algn="ctr">
                        <a:lnSpc>
                          <a:spcPct val="107000"/>
                        </a:lnSpc>
                        <a:spcBef>
                          <a:spcPts val="0"/>
                        </a:spcBef>
                        <a:spcAft>
                          <a:spcPts val="0"/>
                        </a:spcAft>
                      </a:pPr>
                      <a:r>
                        <a:rPr lang="en-US" sz="1600">
                          <a:effectLst/>
                        </a:rPr>
                        <a:t>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ISO 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5/12/2022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wet swab (air)</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72666240"/>
                  </a:ext>
                </a:extLst>
              </a:tr>
              <a:tr h="230584">
                <a:tc>
                  <a:txBody>
                    <a:bodyPr/>
                    <a:lstStyle/>
                    <a:p>
                      <a:pPr marL="0" marR="0" algn="ctr">
                        <a:lnSpc>
                          <a:spcPct val="107000"/>
                        </a:lnSpc>
                        <a:spcBef>
                          <a:spcPts val="0"/>
                        </a:spcBef>
                        <a:spcAft>
                          <a:spcPts val="0"/>
                        </a:spcAft>
                      </a:pPr>
                      <a:r>
                        <a:rPr lang="en-US" sz="1600">
                          <a:effectLst/>
                        </a:rPr>
                        <a:t>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ISO 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5/12/2022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wet swab (floor)</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30718446"/>
                  </a:ext>
                </a:extLst>
              </a:tr>
              <a:tr h="230584">
                <a:tc>
                  <a:txBody>
                    <a:bodyPr/>
                    <a:lstStyle/>
                    <a:p>
                      <a:pPr marL="0" marR="0" algn="ctr">
                        <a:lnSpc>
                          <a:spcPct val="107000"/>
                        </a:lnSpc>
                        <a:spcBef>
                          <a:spcPts val="0"/>
                        </a:spcBef>
                        <a:spcAft>
                          <a:spcPts val="0"/>
                        </a:spcAft>
                      </a:pPr>
                      <a:r>
                        <a:rPr lang="en-US" sz="1600">
                          <a:effectLst/>
                        </a:rPr>
                        <a:t>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ISO 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5/12/2022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wet wipe (table)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229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830387900"/>
                  </a:ext>
                </a:extLst>
              </a:tr>
              <a:tr h="230584">
                <a:tc>
                  <a:txBody>
                    <a:bodyPr/>
                    <a:lstStyle/>
                    <a:p>
                      <a:pPr marL="0" marR="0" algn="ctr">
                        <a:lnSpc>
                          <a:spcPct val="107000"/>
                        </a:lnSpc>
                        <a:spcBef>
                          <a:spcPts val="0"/>
                        </a:spcBef>
                        <a:spcAft>
                          <a:spcPts val="0"/>
                        </a:spcAft>
                      </a:pPr>
                      <a:r>
                        <a:rPr lang="en-US" sz="1600">
                          <a:effectLst/>
                        </a:rPr>
                        <a:t>F</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Uncontrolled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9/22/2022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air sample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030516678"/>
                  </a:ext>
                </a:extLst>
              </a:tr>
              <a:tr h="230584">
                <a:tc>
                  <a:txBody>
                    <a:bodyPr/>
                    <a:lstStyle/>
                    <a:p>
                      <a:pPr marL="0" marR="0" algn="ctr">
                        <a:lnSpc>
                          <a:spcPct val="107000"/>
                        </a:lnSpc>
                        <a:spcBef>
                          <a:spcPts val="0"/>
                        </a:spcBef>
                        <a:spcAft>
                          <a:spcPts val="0"/>
                        </a:spcAft>
                      </a:pPr>
                      <a:r>
                        <a:rPr lang="en-US" sz="1600">
                          <a:effectLst/>
                        </a:rPr>
                        <a:t>F</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Uncontrolled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9/22/2022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wet swab (floor)</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718059724"/>
                  </a:ext>
                </a:extLst>
              </a:tr>
              <a:tr h="230584">
                <a:tc>
                  <a:txBody>
                    <a:bodyPr/>
                    <a:lstStyle/>
                    <a:p>
                      <a:pPr marL="0" marR="0" algn="ctr">
                        <a:lnSpc>
                          <a:spcPct val="107000"/>
                        </a:lnSpc>
                        <a:spcBef>
                          <a:spcPts val="0"/>
                        </a:spcBef>
                        <a:spcAft>
                          <a:spcPts val="0"/>
                        </a:spcAft>
                      </a:pPr>
                      <a:r>
                        <a:rPr lang="en-US" sz="1600">
                          <a:effectLst/>
                        </a:rPr>
                        <a:t>F</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Uncontrolled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9/22/2022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wet swab (floor)</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991789329"/>
                  </a:ext>
                </a:extLst>
              </a:tr>
              <a:tr h="230584">
                <a:tc>
                  <a:txBody>
                    <a:bodyPr/>
                    <a:lstStyle/>
                    <a:p>
                      <a:pPr marL="0" marR="0" algn="ctr">
                        <a:lnSpc>
                          <a:spcPct val="107000"/>
                        </a:lnSpc>
                        <a:spcBef>
                          <a:spcPts val="0"/>
                        </a:spcBef>
                        <a:spcAft>
                          <a:spcPts val="0"/>
                        </a:spcAft>
                      </a:pPr>
                      <a:r>
                        <a:rPr lang="en-US" sz="1600">
                          <a:effectLst/>
                        </a:rPr>
                        <a:t>F</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Uncontrolled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9/22/2022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wet wipe (floor)</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159329885"/>
                  </a:ext>
                </a:extLst>
              </a:tr>
            </a:tbl>
          </a:graphicData>
        </a:graphic>
      </p:graphicFrame>
      <p:sp>
        <p:nvSpPr>
          <p:cNvPr id="64" name="Rectangle 10">
            <a:extLst>
              <a:ext uri="{FF2B5EF4-FFF2-40B4-BE49-F238E27FC236}">
                <a16:creationId xmlns:a16="http://schemas.microsoft.com/office/drawing/2014/main" id="{5BC9E2EB-B705-459A-984B-58E68790F868}"/>
              </a:ext>
            </a:extLst>
          </p:cNvPr>
          <p:cNvSpPr>
            <a:spLocks noChangeArrowheads="1"/>
          </p:cNvSpPr>
          <p:nvPr/>
        </p:nvSpPr>
        <p:spPr bwMode="auto">
          <a:xfrm>
            <a:off x="11140860" y="15621000"/>
            <a:ext cx="8717781" cy="582201"/>
          </a:xfrm>
          <a:prstGeom prst="rect">
            <a:avLst/>
          </a:prstGeom>
          <a:solidFill>
            <a:schemeClr val="tx1"/>
          </a:solidFill>
          <a:ln w="12700">
            <a:noFill/>
            <a:miter lim="800000"/>
          </a:ln>
        </p:spPr>
        <p:txBody>
          <a:bodyPr wrap="none" lIns="182880" tIns="48768" rIns="182880" bIns="45709" anchor="ctr" anchorCtr="0"/>
          <a:lstStyle>
            <a:defPPr>
              <a:defRPr kern="1200" smtId="4294967295"/>
            </a:defPPr>
          </a:lstStyle>
          <a:p>
            <a:pPr algn="ctr" defTabSz="3135098">
              <a:defRPr/>
            </a:pPr>
            <a:r>
              <a:rPr lang="en-US" sz="3200" b="1" dirty="0">
                <a:solidFill>
                  <a:schemeClr val="bg1"/>
                </a:solidFill>
                <a:latin typeface="+mj-lt"/>
              </a:rPr>
              <a:t>Microbial Isolate Collection</a:t>
            </a:r>
          </a:p>
        </p:txBody>
      </p:sp>
      <p:sp>
        <p:nvSpPr>
          <p:cNvPr id="66" name="TextBox 65">
            <a:extLst>
              <a:ext uri="{FF2B5EF4-FFF2-40B4-BE49-F238E27FC236}">
                <a16:creationId xmlns:a16="http://schemas.microsoft.com/office/drawing/2014/main" id="{3278524A-8332-4DDF-8F57-FE55DA184C90}"/>
              </a:ext>
            </a:extLst>
          </p:cNvPr>
          <p:cNvSpPr txBox="1"/>
          <p:nvPr/>
        </p:nvSpPr>
        <p:spPr>
          <a:xfrm>
            <a:off x="11140860" y="16261408"/>
            <a:ext cx="8711737" cy="1692771"/>
          </a:xfrm>
          <a:prstGeom prst="rect">
            <a:avLst/>
          </a:prstGeom>
          <a:noFill/>
        </p:spPr>
        <p:txBody>
          <a:bodyPr wrap="square">
            <a:spAutoFit/>
          </a:bodyPr>
          <a:lstStyle/>
          <a:p>
            <a:pPr algn="just"/>
            <a:r>
              <a:rPr lang="en-US" sz="2600" dirty="0">
                <a:effectLst/>
                <a:latin typeface="+mj-lt"/>
                <a:ea typeface="Calibri" panose="020F0502020204030204" pitchFamily="34" charset="0"/>
              </a:rPr>
              <a:t>Four cleanrooms at MSFC were selected for sampling, in addition to the uncontrolled lab spaces. One cleanroom, Location F in the table below, is not maintained as a cleanroom but still has </a:t>
            </a:r>
            <a:r>
              <a:rPr lang="en-US" sz="2600" dirty="0">
                <a:latin typeface="+mj-lt"/>
                <a:ea typeface="Calibri" panose="020F0502020204030204" pitchFamily="34" charset="0"/>
              </a:rPr>
              <a:t>limited</a:t>
            </a:r>
            <a:r>
              <a:rPr lang="en-US" sz="2600" dirty="0">
                <a:effectLst/>
                <a:latin typeface="+mj-lt"/>
                <a:ea typeface="Calibri" panose="020F0502020204030204" pitchFamily="34" charset="0"/>
              </a:rPr>
              <a:t> access. </a:t>
            </a:r>
            <a:endParaRPr lang="en-US" sz="2600" dirty="0">
              <a:latin typeface="+mj-lt"/>
            </a:endParaRPr>
          </a:p>
        </p:txBody>
      </p:sp>
      <p:pic>
        <p:nvPicPr>
          <p:cNvPr id="20" name="Picture 19" descr="A sink with a faucet&#10;&#10;Description automatically generated with low confidence">
            <a:extLst>
              <a:ext uri="{FF2B5EF4-FFF2-40B4-BE49-F238E27FC236}">
                <a16:creationId xmlns:a16="http://schemas.microsoft.com/office/drawing/2014/main" id="{72025D60-A9C4-4B46-9CA1-54D660F3B65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33772" y="18180513"/>
            <a:ext cx="2727540" cy="3636719"/>
          </a:xfrm>
          <a:prstGeom prst="rect">
            <a:avLst/>
          </a:prstGeom>
        </p:spPr>
      </p:pic>
      <p:pic>
        <p:nvPicPr>
          <p:cNvPr id="33" name="Picture 32">
            <a:extLst>
              <a:ext uri="{FF2B5EF4-FFF2-40B4-BE49-F238E27FC236}">
                <a16:creationId xmlns:a16="http://schemas.microsoft.com/office/drawing/2014/main" id="{C446D5B5-DB24-4E3D-B3D8-C82F134949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16532725" y="18592405"/>
            <a:ext cx="3654440" cy="2740830"/>
          </a:xfrm>
          <a:prstGeom prst="rect">
            <a:avLst/>
          </a:prstGeom>
        </p:spPr>
      </p:pic>
      <p:pic>
        <p:nvPicPr>
          <p:cNvPr id="36" name="Picture 35">
            <a:extLst>
              <a:ext uri="{FF2B5EF4-FFF2-40B4-BE49-F238E27FC236}">
                <a16:creationId xmlns:a16="http://schemas.microsoft.com/office/drawing/2014/main" id="{0040E3D8-4B17-4AE3-A614-119BCA11C3B4}"/>
              </a:ext>
            </a:extLst>
          </p:cNvPr>
          <p:cNvPicPr>
            <a:picLocks noChangeAspect="1"/>
          </p:cNvPicPr>
          <p:nvPr/>
        </p:nvPicPr>
        <p:blipFill>
          <a:blip r:embed="rId8"/>
          <a:stretch>
            <a:fillRect/>
          </a:stretch>
        </p:blipFill>
        <p:spPr>
          <a:xfrm>
            <a:off x="21101803" y="28078593"/>
            <a:ext cx="8655586" cy="5202561"/>
          </a:xfrm>
          <a:prstGeom prst="rect">
            <a:avLst/>
          </a:prstGeom>
        </p:spPr>
      </p:pic>
      <p:pic>
        <p:nvPicPr>
          <p:cNvPr id="38" name="Picture 37">
            <a:extLst>
              <a:ext uri="{FF2B5EF4-FFF2-40B4-BE49-F238E27FC236}">
                <a16:creationId xmlns:a16="http://schemas.microsoft.com/office/drawing/2014/main" id="{FF465120-A824-40DF-B944-BF01EE5BF5D2}"/>
              </a:ext>
            </a:extLst>
          </p:cNvPr>
          <p:cNvPicPr>
            <a:picLocks noChangeAspect="1"/>
          </p:cNvPicPr>
          <p:nvPr/>
        </p:nvPicPr>
        <p:blipFill>
          <a:blip r:embed="rId9"/>
          <a:stretch>
            <a:fillRect/>
          </a:stretch>
        </p:blipFill>
        <p:spPr>
          <a:xfrm>
            <a:off x="21101803" y="33412593"/>
            <a:ext cx="8655587" cy="5202561"/>
          </a:xfrm>
          <a:prstGeom prst="rect">
            <a:avLst/>
          </a:prstGeom>
        </p:spPr>
      </p:pic>
      <p:grpSp>
        <p:nvGrpSpPr>
          <p:cNvPr id="32" name="Group 31">
            <a:extLst>
              <a:ext uri="{FF2B5EF4-FFF2-40B4-BE49-F238E27FC236}">
                <a16:creationId xmlns:a16="http://schemas.microsoft.com/office/drawing/2014/main" id="{02A5BD42-92A1-4EE5-8927-6BBA2E6A3373}"/>
              </a:ext>
            </a:extLst>
          </p:cNvPr>
          <p:cNvGrpSpPr/>
          <p:nvPr/>
        </p:nvGrpSpPr>
        <p:grpSpPr>
          <a:xfrm>
            <a:off x="15518476" y="33472650"/>
            <a:ext cx="4376498" cy="3954087"/>
            <a:chOff x="14435708" y="33582642"/>
            <a:chExt cx="4376498" cy="3954087"/>
          </a:xfrm>
        </p:grpSpPr>
        <p:pic>
          <p:nvPicPr>
            <p:cNvPr id="91" name="Picture 90" descr="A screenshot of a computer&#10;&#10;Description automatically generated with medium confidence">
              <a:extLst>
                <a:ext uri="{FF2B5EF4-FFF2-40B4-BE49-F238E27FC236}">
                  <a16:creationId xmlns:a16="http://schemas.microsoft.com/office/drawing/2014/main" id="{48C0DF89-9B3B-4CA9-AEAA-F66D8633455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8407" t="24759" r="6666" b="19305"/>
            <a:stretch/>
          </p:blipFill>
          <p:spPr>
            <a:xfrm>
              <a:off x="14435708" y="33700633"/>
              <a:ext cx="4368194" cy="3836096"/>
            </a:xfrm>
            <a:prstGeom prst="rect">
              <a:avLst/>
            </a:prstGeom>
          </p:spPr>
        </p:pic>
        <p:sp>
          <p:nvSpPr>
            <p:cNvPr id="93" name="TextBox 92">
              <a:extLst>
                <a:ext uri="{FF2B5EF4-FFF2-40B4-BE49-F238E27FC236}">
                  <a16:creationId xmlns:a16="http://schemas.microsoft.com/office/drawing/2014/main" id="{1C0E2649-A545-4704-A342-626B44B6E533}"/>
                </a:ext>
              </a:extLst>
            </p:cNvPr>
            <p:cNvSpPr txBox="1"/>
            <p:nvPr/>
          </p:nvSpPr>
          <p:spPr>
            <a:xfrm>
              <a:off x="14435708" y="33582642"/>
              <a:ext cx="4376498" cy="369332"/>
            </a:xfrm>
            <a:prstGeom prst="rect">
              <a:avLst/>
            </a:prstGeom>
            <a:solidFill>
              <a:schemeClr val="tx1"/>
            </a:solidFill>
          </p:spPr>
          <p:txBody>
            <a:bodyPr wrap="square" rtlCol="0">
              <a:spAutoFit/>
            </a:bodyPr>
            <a:lstStyle/>
            <a:p>
              <a:r>
                <a:rPr lang="en-US" sz="1800" dirty="0">
                  <a:solidFill>
                    <a:schemeClr val="bg1"/>
                  </a:solidFill>
                </a:rPr>
                <a:t>     L   1    2    3   4    5   6    7   8   9  10</a:t>
              </a:r>
            </a:p>
          </p:txBody>
        </p:sp>
      </p:grpSp>
      <p:grpSp>
        <p:nvGrpSpPr>
          <p:cNvPr id="98" name="Group 97">
            <a:extLst>
              <a:ext uri="{FF2B5EF4-FFF2-40B4-BE49-F238E27FC236}">
                <a16:creationId xmlns:a16="http://schemas.microsoft.com/office/drawing/2014/main" id="{90B4733E-50F3-4358-A8E4-C03EF218EE65}"/>
              </a:ext>
            </a:extLst>
          </p:cNvPr>
          <p:cNvGrpSpPr/>
          <p:nvPr/>
        </p:nvGrpSpPr>
        <p:grpSpPr>
          <a:xfrm>
            <a:off x="31115305" y="19126200"/>
            <a:ext cx="8345021" cy="6984595"/>
            <a:chOff x="1143000" y="838200"/>
            <a:chExt cx="9387840" cy="5913083"/>
          </a:xfrm>
        </p:grpSpPr>
        <p:grpSp>
          <p:nvGrpSpPr>
            <p:cNvPr id="104" name="Group 103">
              <a:extLst>
                <a:ext uri="{FF2B5EF4-FFF2-40B4-BE49-F238E27FC236}">
                  <a16:creationId xmlns:a16="http://schemas.microsoft.com/office/drawing/2014/main" id="{FBBF5679-2057-4D3D-B21C-33DFEBA6681F}"/>
                </a:ext>
              </a:extLst>
            </p:cNvPr>
            <p:cNvGrpSpPr/>
            <p:nvPr/>
          </p:nvGrpSpPr>
          <p:grpSpPr>
            <a:xfrm>
              <a:off x="1143000" y="838200"/>
              <a:ext cx="9387840" cy="3411661"/>
              <a:chOff x="1661160" y="823947"/>
              <a:chExt cx="8869680" cy="6098293"/>
            </a:xfrm>
          </p:grpSpPr>
          <p:pic>
            <p:nvPicPr>
              <p:cNvPr id="169" name="Picture 168" descr="A brick wall with a hole in it&#10;&#10;Description automatically generated with low confidence">
                <a:extLst>
                  <a:ext uri="{FF2B5EF4-FFF2-40B4-BE49-F238E27FC236}">
                    <a16:creationId xmlns:a16="http://schemas.microsoft.com/office/drawing/2014/main" id="{5BD8E3FB-B68D-478A-A141-5DD5B65ECFC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61160" y="823947"/>
                <a:ext cx="8869680" cy="5913120"/>
              </a:xfrm>
              <a:prstGeom prst="rect">
                <a:avLst/>
              </a:prstGeom>
            </p:spPr>
          </p:pic>
          <p:sp>
            <p:nvSpPr>
              <p:cNvPr id="170" name="TextBox 169">
                <a:extLst>
                  <a:ext uri="{FF2B5EF4-FFF2-40B4-BE49-F238E27FC236}">
                    <a16:creationId xmlns:a16="http://schemas.microsoft.com/office/drawing/2014/main" id="{E5772C94-D592-4DA3-AA29-44CC38432203}"/>
                  </a:ext>
                </a:extLst>
              </p:cNvPr>
              <p:cNvSpPr txBox="1"/>
              <p:nvPr/>
            </p:nvSpPr>
            <p:spPr>
              <a:xfrm>
                <a:off x="1714830" y="1476762"/>
                <a:ext cx="725131" cy="698622"/>
              </a:xfrm>
              <a:prstGeom prst="rect">
                <a:avLst/>
              </a:prstGeom>
              <a:noFill/>
            </p:spPr>
            <p:txBody>
              <a:bodyPr wrap="none" rtlCol="0">
                <a:spAutoFit/>
              </a:bodyPr>
              <a:lstStyle/>
              <a:p>
                <a:r>
                  <a:rPr lang="en-US" sz="2400" b="1" dirty="0">
                    <a:solidFill>
                      <a:srgbClr val="82F32D"/>
                    </a:solidFill>
                  </a:rPr>
                  <a:t>114</a:t>
                </a:r>
              </a:p>
            </p:txBody>
          </p:sp>
          <p:sp>
            <p:nvSpPr>
              <p:cNvPr id="171" name="TextBox 170">
                <a:extLst>
                  <a:ext uri="{FF2B5EF4-FFF2-40B4-BE49-F238E27FC236}">
                    <a16:creationId xmlns:a16="http://schemas.microsoft.com/office/drawing/2014/main" id="{7E12DBE9-A0E9-453F-A1F0-7F5D2220C04F}"/>
                  </a:ext>
                </a:extLst>
              </p:cNvPr>
              <p:cNvSpPr txBox="1"/>
              <p:nvPr/>
            </p:nvSpPr>
            <p:spPr>
              <a:xfrm>
                <a:off x="4070256" y="2912466"/>
                <a:ext cx="725131" cy="698622"/>
              </a:xfrm>
              <a:prstGeom prst="rect">
                <a:avLst/>
              </a:prstGeom>
              <a:noFill/>
            </p:spPr>
            <p:txBody>
              <a:bodyPr wrap="none" rtlCol="0">
                <a:spAutoFit/>
              </a:bodyPr>
              <a:lstStyle/>
              <a:p>
                <a:r>
                  <a:rPr lang="en-US" sz="2400" b="1" dirty="0">
                    <a:solidFill>
                      <a:srgbClr val="82F32D"/>
                    </a:solidFill>
                  </a:rPr>
                  <a:t>114</a:t>
                </a:r>
              </a:p>
            </p:txBody>
          </p:sp>
          <p:sp>
            <p:nvSpPr>
              <p:cNvPr id="172" name="TextBox 171">
                <a:extLst>
                  <a:ext uri="{FF2B5EF4-FFF2-40B4-BE49-F238E27FC236}">
                    <a16:creationId xmlns:a16="http://schemas.microsoft.com/office/drawing/2014/main" id="{62C9EF68-B619-4545-96E6-ECF2908BD74D}"/>
                  </a:ext>
                </a:extLst>
              </p:cNvPr>
              <p:cNvSpPr txBox="1"/>
              <p:nvPr/>
            </p:nvSpPr>
            <p:spPr>
              <a:xfrm>
                <a:off x="3308256" y="2915783"/>
                <a:ext cx="725131" cy="698622"/>
              </a:xfrm>
              <a:prstGeom prst="rect">
                <a:avLst/>
              </a:prstGeom>
              <a:noFill/>
            </p:spPr>
            <p:txBody>
              <a:bodyPr wrap="none" rtlCol="0">
                <a:spAutoFit/>
              </a:bodyPr>
              <a:lstStyle/>
              <a:p>
                <a:r>
                  <a:rPr lang="en-US" sz="2400" b="1" dirty="0">
                    <a:solidFill>
                      <a:srgbClr val="82F32D"/>
                    </a:solidFill>
                  </a:rPr>
                  <a:t>114</a:t>
                </a:r>
              </a:p>
            </p:txBody>
          </p:sp>
          <p:sp>
            <p:nvSpPr>
              <p:cNvPr id="173" name="TextBox 172">
                <a:extLst>
                  <a:ext uri="{FF2B5EF4-FFF2-40B4-BE49-F238E27FC236}">
                    <a16:creationId xmlns:a16="http://schemas.microsoft.com/office/drawing/2014/main" id="{093A820D-2BA6-4F27-8CFF-55B057337B04}"/>
                  </a:ext>
                </a:extLst>
              </p:cNvPr>
              <p:cNvSpPr txBox="1"/>
              <p:nvPr/>
            </p:nvSpPr>
            <p:spPr>
              <a:xfrm>
                <a:off x="2524737" y="1476762"/>
                <a:ext cx="725131" cy="698622"/>
              </a:xfrm>
              <a:prstGeom prst="rect">
                <a:avLst/>
              </a:prstGeom>
              <a:noFill/>
            </p:spPr>
            <p:txBody>
              <a:bodyPr wrap="none" rtlCol="0">
                <a:spAutoFit/>
              </a:bodyPr>
              <a:lstStyle/>
              <a:p>
                <a:r>
                  <a:rPr lang="en-US" sz="2400" b="1" dirty="0">
                    <a:solidFill>
                      <a:srgbClr val="82F32D"/>
                    </a:solidFill>
                  </a:rPr>
                  <a:t>117</a:t>
                </a:r>
              </a:p>
            </p:txBody>
          </p:sp>
          <p:sp>
            <p:nvSpPr>
              <p:cNvPr id="174" name="TextBox 173">
                <a:extLst>
                  <a:ext uri="{FF2B5EF4-FFF2-40B4-BE49-F238E27FC236}">
                    <a16:creationId xmlns:a16="http://schemas.microsoft.com/office/drawing/2014/main" id="{46FED2F1-CB49-4525-A0C8-AB34447D2D89}"/>
                  </a:ext>
                </a:extLst>
              </p:cNvPr>
              <p:cNvSpPr txBox="1"/>
              <p:nvPr/>
            </p:nvSpPr>
            <p:spPr>
              <a:xfrm>
                <a:off x="8001000" y="2168627"/>
                <a:ext cx="560887" cy="698622"/>
              </a:xfrm>
              <a:prstGeom prst="rect">
                <a:avLst/>
              </a:prstGeom>
              <a:noFill/>
            </p:spPr>
            <p:txBody>
              <a:bodyPr wrap="none" rtlCol="0">
                <a:spAutoFit/>
              </a:bodyPr>
              <a:lstStyle/>
              <a:p>
                <a:r>
                  <a:rPr lang="en-US" sz="2400" b="1" dirty="0">
                    <a:solidFill>
                      <a:srgbClr val="82F32D"/>
                    </a:solidFill>
                  </a:rPr>
                  <a:t>67</a:t>
                </a:r>
              </a:p>
            </p:txBody>
          </p:sp>
          <p:sp>
            <p:nvSpPr>
              <p:cNvPr id="175" name="TextBox 174">
                <a:extLst>
                  <a:ext uri="{FF2B5EF4-FFF2-40B4-BE49-F238E27FC236}">
                    <a16:creationId xmlns:a16="http://schemas.microsoft.com/office/drawing/2014/main" id="{DA6FCC32-4CC5-4DED-8213-4CAB81CCD5E2}"/>
                  </a:ext>
                </a:extLst>
              </p:cNvPr>
              <p:cNvSpPr txBox="1"/>
              <p:nvPr/>
            </p:nvSpPr>
            <p:spPr>
              <a:xfrm>
                <a:off x="1957802" y="3744594"/>
                <a:ext cx="560887" cy="698622"/>
              </a:xfrm>
              <a:prstGeom prst="rect">
                <a:avLst/>
              </a:prstGeom>
              <a:noFill/>
            </p:spPr>
            <p:txBody>
              <a:bodyPr wrap="none" rtlCol="0">
                <a:spAutoFit/>
              </a:bodyPr>
              <a:lstStyle/>
              <a:p>
                <a:r>
                  <a:rPr lang="en-US" sz="2400" b="1" dirty="0">
                    <a:solidFill>
                      <a:srgbClr val="82F32D"/>
                    </a:solidFill>
                  </a:rPr>
                  <a:t>67</a:t>
                </a:r>
              </a:p>
            </p:txBody>
          </p:sp>
          <p:sp>
            <p:nvSpPr>
              <p:cNvPr id="176" name="TextBox 175">
                <a:extLst>
                  <a:ext uri="{FF2B5EF4-FFF2-40B4-BE49-F238E27FC236}">
                    <a16:creationId xmlns:a16="http://schemas.microsoft.com/office/drawing/2014/main" id="{5EEF7401-F172-4041-A764-49287E84D819}"/>
                  </a:ext>
                </a:extLst>
              </p:cNvPr>
              <p:cNvSpPr txBox="1"/>
              <p:nvPr/>
            </p:nvSpPr>
            <p:spPr>
              <a:xfrm>
                <a:off x="4144553" y="2168627"/>
                <a:ext cx="560887" cy="698622"/>
              </a:xfrm>
              <a:prstGeom prst="rect">
                <a:avLst/>
              </a:prstGeom>
              <a:noFill/>
            </p:spPr>
            <p:txBody>
              <a:bodyPr wrap="none" rtlCol="0">
                <a:spAutoFit/>
              </a:bodyPr>
              <a:lstStyle/>
              <a:p>
                <a:r>
                  <a:rPr lang="en-US" sz="2400" b="1" dirty="0">
                    <a:solidFill>
                      <a:srgbClr val="82F32D"/>
                    </a:solidFill>
                  </a:rPr>
                  <a:t>67</a:t>
                </a:r>
              </a:p>
            </p:txBody>
          </p:sp>
          <p:sp>
            <p:nvSpPr>
              <p:cNvPr id="177" name="TextBox 176">
                <a:extLst>
                  <a:ext uri="{FF2B5EF4-FFF2-40B4-BE49-F238E27FC236}">
                    <a16:creationId xmlns:a16="http://schemas.microsoft.com/office/drawing/2014/main" id="{FB5D421C-FD7C-4457-AD38-84EBB151887C}"/>
                  </a:ext>
                </a:extLst>
              </p:cNvPr>
              <p:cNvSpPr txBox="1"/>
              <p:nvPr/>
            </p:nvSpPr>
            <p:spPr>
              <a:xfrm>
                <a:off x="4954460" y="2168627"/>
                <a:ext cx="560887" cy="698622"/>
              </a:xfrm>
              <a:prstGeom prst="rect">
                <a:avLst/>
              </a:prstGeom>
              <a:noFill/>
            </p:spPr>
            <p:txBody>
              <a:bodyPr wrap="none" rtlCol="0">
                <a:spAutoFit/>
              </a:bodyPr>
              <a:lstStyle/>
              <a:p>
                <a:r>
                  <a:rPr lang="en-US" sz="2400" b="1" dirty="0">
                    <a:solidFill>
                      <a:srgbClr val="82F32D"/>
                    </a:solidFill>
                  </a:rPr>
                  <a:t>63</a:t>
                </a:r>
              </a:p>
            </p:txBody>
          </p:sp>
          <p:sp>
            <p:nvSpPr>
              <p:cNvPr id="178" name="TextBox 177">
                <a:extLst>
                  <a:ext uri="{FF2B5EF4-FFF2-40B4-BE49-F238E27FC236}">
                    <a16:creationId xmlns:a16="http://schemas.microsoft.com/office/drawing/2014/main" id="{B4187887-3D3B-49DB-8961-0298376494A5}"/>
                  </a:ext>
                </a:extLst>
              </p:cNvPr>
              <p:cNvSpPr txBox="1"/>
              <p:nvPr/>
            </p:nvSpPr>
            <p:spPr>
              <a:xfrm>
                <a:off x="5721213" y="2168627"/>
                <a:ext cx="560887" cy="698622"/>
              </a:xfrm>
              <a:prstGeom prst="rect">
                <a:avLst/>
              </a:prstGeom>
              <a:noFill/>
            </p:spPr>
            <p:txBody>
              <a:bodyPr wrap="none" rtlCol="0">
                <a:spAutoFit/>
              </a:bodyPr>
              <a:lstStyle/>
              <a:p>
                <a:r>
                  <a:rPr lang="en-US" sz="2400" b="1" dirty="0">
                    <a:solidFill>
                      <a:srgbClr val="FF7C80"/>
                    </a:solidFill>
                  </a:rPr>
                  <a:t>63</a:t>
                </a:r>
              </a:p>
            </p:txBody>
          </p:sp>
          <p:sp>
            <p:nvSpPr>
              <p:cNvPr id="179" name="TextBox 178">
                <a:extLst>
                  <a:ext uri="{FF2B5EF4-FFF2-40B4-BE49-F238E27FC236}">
                    <a16:creationId xmlns:a16="http://schemas.microsoft.com/office/drawing/2014/main" id="{0421C3A0-E9B3-45E3-A551-115B9328D115}"/>
                  </a:ext>
                </a:extLst>
              </p:cNvPr>
              <p:cNvSpPr txBox="1"/>
              <p:nvPr/>
            </p:nvSpPr>
            <p:spPr>
              <a:xfrm>
                <a:off x="8838321" y="2192688"/>
                <a:ext cx="560887" cy="698622"/>
              </a:xfrm>
              <a:prstGeom prst="rect">
                <a:avLst/>
              </a:prstGeom>
              <a:noFill/>
            </p:spPr>
            <p:txBody>
              <a:bodyPr wrap="none" rtlCol="0">
                <a:spAutoFit/>
              </a:bodyPr>
              <a:lstStyle/>
              <a:p>
                <a:r>
                  <a:rPr lang="en-US" sz="2400" b="1" dirty="0">
                    <a:solidFill>
                      <a:srgbClr val="FF7C80"/>
                    </a:solidFill>
                  </a:rPr>
                  <a:t>63</a:t>
                </a:r>
              </a:p>
            </p:txBody>
          </p:sp>
          <p:sp>
            <p:nvSpPr>
              <p:cNvPr id="180" name="TextBox 179">
                <a:extLst>
                  <a:ext uri="{FF2B5EF4-FFF2-40B4-BE49-F238E27FC236}">
                    <a16:creationId xmlns:a16="http://schemas.microsoft.com/office/drawing/2014/main" id="{0BD54831-AFFC-433D-8C88-AE7A9C2A2586}"/>
                  </a:ext>
                </a:extLst>
              </p:cNvPr>
              <p:cNvSpPr txBox="1"/>
              <p:nvPr/>
            </p:nvSpPr>
            <p:spPr>
              <a:xfrm>
                <a:off x="2692759" y="3744594"/>
                <a:ext cx="560887" cy="698622"/>
              </a:xfrm>
              <a:prstGeom prst="rect">
                <a:avLst/>
              </a:prstGeom>
              <a:noFill/>
            </p:spPr>
            <p:txBody>
              <a:bodyPr wrap="none" rtlCol="0">
                <a:spAutoFit/>
              </a:bodyPr>
              <a:lstStyle/>
              <a:p>
                <a:r>
                  <a:rPr lang="en-US" sz="2400" b="1" dirty="0">
                    <a:solidFill>
                      <a:srgbClr val="FF7C80"/>
                    </a:solidFill>
                  </a:rPr>
                  <a:t>63</a:t>
                </a:r>
              </a:p>
            </p:txBody>
          </p:sp>
          <p:sp>
            <p:nvSpPr>
              <p:cNvPr id="181" name="TextBox 180">
                <a:extLst>
                  <a:ext uri="{FF2B5EF4-FFF2-40B4-BE49-F238E27FC236}">
                    <a16:creationId xmlns:a16="http://schemas.microsoft.com/office/drawing/2014/main" id="{BE6BFCAC-4E92-413E-A2D4-81E2494CD821}"/>
                  </a:ext>
                </a:extLst>
              </p:cNvPr>
              <p:cNvSpPr txBox="1"/>
              <p:nvPr/>
            </p:nvSpPr>
            <p:spPr>
              <a:xfrm>
                <a:off x="3415636" y="1476762"/>
                <a:ext cx="725131" cy="698622"/>
              </a:xfrm>
              <a:prstGeom prst="rect">
                <a:avLst/>
              </a:prstGeom>
              <a:noFill/>
            </p:spPr>
            <p:txBody>
              <a:bodyPr wrap="none" rtlCol="0">
                <a:spAutoFit/>
              </a:bodyPr>
              <a:lstStyle/>
              <a:p>
                <a:r>
                  <a:rPr lang="en-US" sz="2400" b="1" dirty="0">
                    <a:solidFill>
                      <a:srgbClr val="82F32D"/>
                    </a:solidFill>
                  </a:rPr>
                  <a:t>114</a:t>
                </a:r>
              </a:p>
            </p:txBody>
          </p:sp>
          <p:sp>
            <p:nvSpPr>
              <p:cNvPr id="182" name="TextBox 181">
                <a:extLst>
                  <a:ext uri="{FF2B5EF4-FFF2-40B4-BE49-F238E27FC236}">
                    <a16:creationId xmlns:a16="http://schemas.microsoft.com/office/drawing/2014/main" id="{785E9D7E-9C78-44CE-BE5F-DF689E999EB2}"/>
                  </a:ext>
                </a:extLst>
              </p:cNvPr>
              <p:cNvSpPr txBox="1"/>
              <p:nvPr/>
            </p:nvSpPr>
            <p:spPr>
              <a:xfrm>
                <a:off x="4225543" y="1476762"/>
                <a:ext cx="725131" cy="698622"/>
              </a:xfrm>
              <a:prstGeom prst="rect">
                <a:avLst/>
              </a:prstGeom>
              <a:noFill/>
            </p:spPr>
            <p:txBody>
              <a:bodyPr wrap="none" rtlCol="0">
                <a:spAutoFit/>
              </a:bodyPr>
              <a:lstStyle/>
              <a:p>
                <a:r>
                  <a:rPr lang="en-US" sz="2400" b="1" dirty="0">
                    <a:solidFill>
                      <a:srgbClr val="82F32D"/>
                    </a:solidFill>
                  </a:rPr>
                  <a:t>117</a:t>
                </a:r>
              </a:p>
            </p:txBody>
          </p:sp>
          <p:sp>
            <p:nvSpPr>
              <p:cNvPr id="183" name="TextBox 182">
                <a:extLst>
                  <a:ext uri="{FF2B5EF4-FFF2-40B4-BE49-F238E27FC236}">
                    <a16:creationId xmlns:a16="http://schemas.microsoft.com/office/drawing/2014/main" id="{2B6309A6-AD53-4DF8-9D2F-0BD889BC96BC}"/>
                  </a:ext>
                </a:extLst>
              </p:cNvPr>
              <p:cNvSpPr txBox="1"/>
              <p:nvPr/>
            </p:nvSpPr>
            <p:spPr>
              <a:xfrm>
                <a:off x="1714830" y="2912466"/>
                <a:ext cx="725131" cy="698622"/>
              </a:xfrm>
              <a:prstGeom prst="rect">
                <a:avLst/>
              </a:prstGeom>
              <a:noFill/>
            </p:spPr>
            <p:txBody>
              <a:bodyPr wrap="none" rtlCol="0">
                <a:spAutoFit/>
              </a:bodyPr>
              <a:lstStyle/>
              <a:p>
                <a:r>
                  <a:rPr lang="en-US" sz="2400" b="1" dirty="0">
                    <a:solidFill>
                      <a:srgbClr val="82F32D"/>
                    </a:solidFill>
                  </a:rPr>
                  <a:t>117</a:t>
                </a:r>
              </a:p>
            </p:txBody>
          </p:sp>
          <p:sp>
            <p:nvSpPr>
              <p:cNvPr id="184" name="TextBox 183">
                <a:extLst>
                  <a:ext uri="{FF2B5EF4-FFF2-40B4-BE49-F238E27FC236}">
                    <a16:creationId xmlns:a16="http://schemas.microsoft.com/office/drawing/2014/main" id="{69C05C0F-FC46-4A30-A385-CAC0219C0CEE}"/>
                  </a:ext>
                </a:extLst>
              </p:cNvPr>
              <p:cNvSpPr txBox="1"/>
              <p:nvPr/>
            </p:nvSpPr>
            <p:spPr>
              <a:xfrm>
                <a:off x="2519461" y="2942961"/>
                <a:ext cx="725131" cy="698622"/>
              </a:xfrm>
              <a:prstGeom prst="rect">
                <a:avLst/>
              </a:prstGeom>
              <a:noFill/>
            </p:spPr>
            <p:txBody>
              <a:bodyPr wrap="none" rtlCol="0">
                <a:spAutoFit/>
              </a:bodyPr>
              <a:lstStyle/>
              <a:p>
                <a:r>
                  <a:rPr lang="en-US" sz="2400" b="1" dirty="0">
                    <a:solidFill>
                      <a:srgbClr val="FF7C80"/>
                    </a:solidFill>
                  </a:rPr>
                  <a:t>117</a:t>
                </a:r>
              </a:p>
            </p:txBody>
          </p:sp>
          <p:sp>
            <p:nvSpPr>
              <p:cNvPr id="185" name="TextBox 184">
                <a:extLst>
                  <a:ext uri="{FF2B5EF4-FFF2-40B4-BE49-F238E27FC236}">
                    <a16:creationId xmlns:a16="http://schemas.microsoft.com/office/drawing/2014/main" id="{EA5BA9FA-37E1-49D6-8C5F-4C83F8AE451D}"/>
                  </a:ext>
                </a:extLst>
              </p:cNvPr>
              <p:cNvSpPr txBox="1"/>
              <p:nvPr/>
            </p:nvSpPr>
            <p:spPr>
              <a:xfrm>
                <a:off x="4894595" y="2942961"/>
                <a:ext cx="725131" cy="698622"/>
              </a:xfrm>
              <a:prstGeom prst="rect">
                <a:avLst/>
              </a:prstGeom>
              <a:noFill/>
            </p:spPr>
            <p:txBody>
              <a:bodyPr wrap="none" rtlCol="0">
                <a:spAutoFit/>
              </a:bodyPr>
              <a:lstStyle/>
              <a:p>
                <a:r>
                  <a:rPr lang="en-US" sz="2400" b="1" dirty="0">
                    <a:solidFill>
                      <a:srgbClr val="82F32D"/>
                    </a:solidFill>
                  </a:rPr>
                  <a:t>116</a:t>
                </a:r>
              </a:p>
            </p:txBody>
          </p:sp>
          <p:sp>
            <p:nvSpPr>
              <p:cNvPr id="186" name="TextBox 185">
                <a:extLst>
                  <a:ext uri="{FF2B5EF4-FFF2-40B4-BE49-F238E27FC236}">
                    <a16:creationId xmlns:a16="http://schemas.microsoft.com/office/drawing/2014/main" id="{EC531993-FD2C-4B83-840E-CADDED7C1A08}"/>
                  </a:ext>
                </a:extLst>
              </p:cNvPr>
              <p:cNvSpPr txBox="1"/>
              <p:nvPr/>
            </p:nvSpPr>
            <p:spPr>
              <a:xfrm>
                <a:off x="5663683" y="2923608"/>
                <a:ext cx="725131" cy="698622"/>
              </a:xfrm>
              <a:prstGeom prst="rect">
                <a:avLst/>
              </a:prstGeom>
              <a:noFill/>
            </p:spPr>
            <p:txBody>
              <a:bodyPr wrap="none" rtlCol="0">
                <a:spAutoFit/>
              </a:bodyPr>
              <a:lstStyle/>
              <a:p>
                <a:r>
                  <a:rPr lang="en-US" sz="2400" b="1" dirty="0">
                    <a:solidFill>
                      <a:srgbClr val="82F32D"/>
                    </a:solidFill>
                  </a:rPr>
                  <a:t>116</a:t>
                </a:r>
              </a:p>
            </p:txBody>
          </p:sp>
          <p:sp>
            <p:nvSpPr>
              <p:cNvPr id="187" name="TextBox 186">
                <a:extLst>
                  <a:ext uri="{FF2B5EF4-FFF2-40B4-BE49-F238E27FC236}">
                    <a16:creationId xmlns:a16="http://schemas.microsoft.com/office/drawing/2014/main" id="{7C83776E-31E8-40F5-9700-F416B1849BE2}"/>
                  </a:ext>
                </a:extLst>
              </p:cNvPr>
              <p:cNvSpPr txBox="1"/>
              <p:nvPr/>
            </p:nvSpPr>
            <p:spPr>
              <a:xfrm>
                <a:off x="5029200" y="1476762"/>
                <a:ext cx="725131" cy="698622"/>
              </a:xfrm>
              <a:prstGeom prst="rect">
                <a:avLst/>
              </a:prstGeom>
              <a:noFill/>
            </p:spPr>
            <p:txBody>
              <a:bodyPr wrap="none" rtlCol="0">
                <a:spAutoFit/>
              </a:bodyPr>
              <a:lstStyle/>
              <a:p>
                <a:r>
                  <a:rPr lang="en-US" sz="2400" b="1" dirty="0">
                    <a:solidFill>
                      <a:srgbClr val="82F32D"/>
                    </a:solidFill>
                  </a:rPr>
                  <a:t>116</a:t>
                </a:r>
              </a:p>
            </p:txBody>
          </p:sp>
          <p:sp>
            <p:nvSpPr>
              <p:cNvPr id="188" name="TextBox 187">
                <a:extLst>
                  <a:ext uri="{FF2B5EF4-FFF2-40B4-BE49-F238E27FC236}">
                    <a16:creationId xmlns:a16="http://schemas.microsoft.com/office/drawing/2014/main" id="{758C298F-565C-4B38-892E-95D6648457C5}"/>
                  </a:ext>
                </a:extLst>
              </p:cNvPr>
              <p:cNvSpPr txBox="1"/>
              <p:nvPr/>
            </p:nvSpPr>
            <p:spPr>
              <a:xfrm>
                <a:off x="5908887" y="1470006"/>
                <a:ext cx="725131" cy="698622"/>
              </a:xfrm>
              <a:prstGeom prst="rect">
                <a:avLst/>
              </a:prstGeom>
              <a:noFill/>
            </p:spPr>
            <p:txBody>
              <a:bodyPr wrap="none" rtlCol="0">
                <a:spAutoFit/>
              </a:bodyPr>
              <a:lstStyle/>
              <a:p>
                <a:r>
                  <a:rPr lang="en-US" sz="2400" b="1" dirty="0">
                    <a:solidFill>
                      <a:srgbClr val="FF7C80"/>
                    </a:solidFill>
                  </a:rPr>
                  <a:t>116</a:t>
                </a:r>
              </a:p>
            </p:txBody>
          </p:sp>
          <p:sp>
            <p:nvSpPr>
              <p:cNvPr id="189" name="TextBox 188">
                <a:extLst>
                  <a:ext uri="{FF2B5EF4-FFF2-40B4-BE49-F238E27FC236}">
                    <a16:creationId xmlns:a16="http://schemas.microsoft.com/office/drawing/2014/main" id="{7725401D-85E7-45FE-818F-46EC9EED6FCE}"/>
                  </a:ext>
                </a:extLst>
              </p:cNvPr>
              <p:cNvSpPr txBox="1"/>
              <p:nvPr/>
            </p:nvSpPr>
            <p:spPr>
              <a:xfrm>
                <a:off x="6655266" y="1476762"/>
                <a:ext cx="725131" cy="698622"/>
              </a:xfrm>
              <a:prstGeom prst="rect">
                <a:avLst/>
              </a:prstGeom>
              <a:noFill/>
            </p:spPr>
            <p:txBody>
              <a:bodyPr wrap="none" rtlCol="0">
                <a:spAutoFit/>
              </a:bodyPr>
              <a:lstStyle/>
              <a:p>
                <a:r>
                  <a:rPr lang="en-US" sz="2400" b="1" dirty="0">
                    <a:solidFill>
                      <a:srgbClr val="82F32D"/>
                    </a:solidFill>
                  </a:rPr>
                  <a:t>110</a:t>
                </a:r>
              </a:p>
            </p:txBody>
          </p:sp>
          <p:sp>
            <p:nvSpPr>
              <p:cNvPr id="190" name="TextBox 189">
                <a:extLst>
                  <a:ext uri="{FF2B5EF4-FFF2-40B4-BE49-F238E27FC236}">
                    <a16:creationId xmlns:a16="http://schemas.microsoft.com/office/drawing/2014/main" id="{03CE8AAF-04AC-4B20-BB58-1F33F562EE58}"/>
                  </a:ext>
                </a:extLst>
              </p:cNvPr>
              <p:cNvSpPr txBox="1"/>
              <p:nvPr/>
            </p:nvSpPr>
            <p:spPr>
              <a:xfrm>
                <a:off x="6412294" y="2923608"/>
                <a:ext cx="725131" cy="698622"/>
              </a:xfrm>
              <a:prstGeom prst="rect">
                <a:avLst/>
              </a:prstGeom>
              <a:noFill/>
            </p:spPr>
            <p:txBody>
              <a:bodyPr wrap="none" rtlCol="0">
                <a:spAutoFit/>
              </a:bodyPr>
              <a:lstStyle/>
              <a:p>
                <a:r>
                  <a:rPr lang="en-US" sz="2400" b="1" dirty="0">
                    <a:solidFill>
                      <a:srgbClr val="82F32D"/>
                    </a:solidFill>
                  </a:rPr>
                  <a:t>110</a:t>
                </a:r>
              </a:p>
            </p:txBody>
          </p:sp>
          <p:sp>
            <p:nvSpPr>
              <p:cNvPr id="191" name="TextBox 190">
                <a:extLst>
                  <a:ext uri="{FF2B5EF4-FFF2-40B4-BE49-F238E27FC236}">
                    <a16:creationId xmlns:a16="http://schemas.microsoft.com/office/drawing/2014/main" id="{01B9C4AF-764E-4774-A935-8F8C1976FF33}"/>
                  </a:ext>
                </a:extLst>
              </p:cNvPr>
              <p:cNvSpPr txBox="1"/>
              <p:nvPr/>
            </p:nvSpPr>
            <p:spPr>
              <a:xfrm>
                <a:off x="1795820" y="2228804"/>
                <a:ext cx="560887" cy="698622"/>
              </a:xfrm>
              <a:prstGeom prst="rect">
                <a:avLst/>
              </a:prstGeom>
              <a:noFill/>
            </p:spPr>
            <p:txBody>
              <a:bodyPr wrap="none" rtlCol="0">
                <a:spAutoFit/>
              </a:bodyPr>
              <a:lstStyle/>
              <a:p>
                <a:r>
                  <a:rPr lang="en-US" sz="2400" b="1" dirty="0">
                    <a:solidFill>
                      <a:srgbClr val="82F32D"/>
                    </a:solidFill>
                  </a:rPr>
                  <a:t>73</a:t>
                </a:r>
              </a:p>
            </p:txBody>
          </p:sp>
          <p:sp>
            <p:nvSpPr>
              <p:cNvPr id="192" name="TextBox 191">
                <a:extLst>
                  <a:ext uri="{FF2B5EF4-FFF2-40B4-BE49-F238E27FC236}">
                    <a16:creationId xmlns:a16="http://schemas.microsoft.com/office/drawing/2014/main" id="{F6D28647-80EC-42C4-842C-DF7A559CE874}"/>
                  </a:ext>
                </a:extLst>
              </p:cNvPr>
              <p:cNvSpPr txBox="1"/>
              <p:nvPr/>
            </p:nvSpPr>
            <p:spPr>
              <a:xfrm>
                <a:off x="2592534" y="2212710"/>
                <a:ext cx="560887" cy="698622"/>
              </a:xfrm>
              <a:prstGeom prst="rect">
                <a:avLst/>
              </a:prstGeom>
              <a:noFill/>
            </p:spPr>
            <p:txBody>
              <a:bodyPr wrap="none" rtlCol="0">
                <a:spAutoFit/>
              </a:bodyPr>
              <a:lstStyle/>
              <a:p>
                <a:r>
                  <a:rPr lang="en-US" sz="2400" b="1" dirty="0">
                    <a:solidFill>
                      <a:srgbClr val="82F32D"/>
                    </a:solidFill>
                  </a:rPr>
                  <a:t>73</a:t>
                </a:r>
              </a:p>
            </p:txBody>
          </p:sp>
          <p:sp>
            <p:nvSpPr>
              <p:cNvPr id="193" name="TextBox 192">
                <a:extLst>
                  <a:ext uri="{FF2B5EF4-FFF2-40B4-BE49-F238E27FC236}">
                    <a16:creationId xmlns:a16="http://schemas.microsoft.com/office/drawing/2014/main" id="{0D1A699F-BA2C-495A-98D4-64F83219FD6D}"/>
                  </a:ext>
                </a:extLst>
              </p:cNvPr>
              <p:cNvSpPr txBox="1"/>
              <p:nvPr/>
            </p:nvSpPr>
            <p:spPr>
              <a:xfrm>
                <a:off x="4063562" y="3730943"/>
                <a:ext cx="743191" cy="698622"/>
              </a:xfrm>
              <a:prstGeom prst="rect">
                <a:avLst/>
              </a:prstGeom>
              <a:noFill/>
            </p:spPr>
            <p:txBody>
              <a:bodyPr wrap="none" rtlCol="0">
                <a:spAutoFit/>
              </a:bodyPr>
              <a:lstStyle/>
              <a:p>
                <a:r>
                  <a:rPr lang="en-US" sz="2400" b="1" dirty="0">
                    <a:solidFill>
                      <a:srgbClr val="FF7C80"/>
                    </a:solidFill>
                  </a:rPr>
                  <a:t>121</a:t>
                </a:r>
              </a:p>
            </p:txBody>
          </p:sp>
          <p:sp>
            <p:nvSpPr>
              <p:cNvPr id="194" name="TextBox 193">
                <a:extLst>
                  <a:ext uri="{FF2B5EF4-FFF2-40B4-BE49-F238E27FC236}">
                    <a16:creationId xmlns:a16="http://schemas.microsoft.com/office/drawing/2014/main" id="{D2DF49D1-686A-491E-8401-B86F361E6477}"/>
                  </a:ext>
                </a:extLst>
              </p:cNvPr>
              <p:cNvSpPr txBox="1"/>
              <p:nvPr/>
            </p:nvSpPr>
            <p:spPr>
              <a:xfrm>
                <a:off x="4885005" y="3674660"/>
                <a:ext cx="743191" cy="698622"/>
              </a:xfrm>
              <a:prstGeom prst="rect">
                <a:avLst/>
              </a:prstGeom>
              <a:noFill/>
            </p:spPr>
            <p:txBody>
              <a:bodyPr wrap="none" rtlCol="0">
                <a:spAutoFit/>
              </a:bodyPr>
              <a:lstStyle/>
              <a:p>
                <a:r>
                  <a:rPr lang="en-US" sz="2400" b="1" dirty="0">
                    <a:solidFill>
                      <a:srgbClr val="FF7C80"/>
                    </a:solidFill>
                  </a:rPr>
                  <a:t>121</a:t>
                </a:r>
              </a:p>
            </p:txBody>
          </p:sp>
          <p:sp>
            <p:nvSpPr>
              <p:cNvPr id="195" name="TextBox 194">
                <a:extLst>
                  <a:ext uri="{FF2B5EF4-FFF2-40B4-BE49-F238E27FC236}">
                    <a16:creationId xmlns:a16="http://schemas.microsoft.com/office/drawing/2014/main" id="{87AB70B1-0458-409B-A55B-2A184196C455}"/>
                  </a:ext>
                </a:extLst>
              </p:cNvPr>
              <p:cNvSpPr txBox="1"/>
              <p:nvPr/>
            </p:nvSpPr>
            <p:spPr>
              <a:xfrm>
                <a:off x="5697815" y="3701665"/>
                <a:ext cx="743191" cy="698622"/>
              </a:xfrm>
              <a:prstGeom prst="rect">
                <a:avLst/>
              </a:prstGeom>
              <a:noFill/>
            </p:spPr>
            <p:txBody>
              <a:bodyPr wrap="none" rtlCol="0">
                <a:spAutoFit/>
              </a:bodyPr>
              <a:lstStyle/>
              <a:p>
                <a:r>
                  <a:rPr lang="en-US" sz="2400" b="1" dirty="0">
                    <a:solidFill>
                      <a:srgbClr val="FF7C80"/>
                    </a:solidFill>
                  </a:rPr>
                  <a:t>121</a:t>
                </a:r>
              </a:p>
            </p:txBody>
          </p:sp>
          <p:sp>
            <p:nvSpPr>
              <p:cNvPr id="196" name="TextBox 195">
                <a:extLst>
                  <a:ext uri="{FF2B5EF4-FFF2-40B4-BE49-F238E27FC236}">
                    <a16:creationId xmlns:a16="http://schemas.microsoft.com/office/drawing/2014/main" id="{D47D5311-41F9-4D25-B6DA-EC92AC871EEF}"/>
                  </a:ext>
                </a:extLst>
              </p:cNvPr>
              <p:cNvSpPr txBox="1"/>
              <p:nvPr/>
            </p:nvSpPr>
            <p:spPr>
              <a:xfrm>
                <a:off x="6436701" y="3689732"/>
                <a:ext cx="743191" cy="698622"/>
              </a:xfrm>
              <a:prstGeom prst="rect">
                <a:avLst/>
              </a:prstGeom>
              <a:noFill/>
            </p:spPr>
            <p:txBody>
              <a:bodyPr wrap="none" rtlCol="0">
                <a:spAutoFit/>
              </a:bodyPr>
              <a:lstStyle/>
              <a:p>
                <a:r>
                  <a:rPr lang="en-US" sz="2400" b="1" dirty="0">
                    <a:solidFill>
                      <a:srgbClr val="FF7C80"/>
                    </a:solidFill>
                  </a:rPr>
                  <a:t>121</a:t>
                </a:r>
              </a:p>
            </p:txBody>
          </p:sp>
          <p:sp>
            <p:nvSpPr>
              <p:cNvPr id="197" name="TextBox 196">
                <a:extLst>
                  <a:ext uri="{FF2B5EF4-FFF2-40B4-BE49-F238E27FC236}">
                    <a16:creationId xmlns:a16="http://schemas.microsoft.com/office/drawing/2014/main" id="{C733B0C7-7630-4380-A029-EC1E5A11BBBB}"/>
                  </a:ext>
                </a:extLst>
              </p:cNvPr>
              <p:cNvSpPr txBox="1"/>
              <p:nvPr/>
            </p:nvSpPr>
            <p:spPr>
              <a:xfrm>
                <a:off x="7222861" y="3674660"/>
                <a:ext cx="560887" cy="698622"/>
              </a:xfrm>
              <a:prstGeom prst="rect">
                <a:avLst/>
              </a:prstGeom>
              <a:noFill/>
            </p:spPr>
            <p:txBody>
              <a:bodyPr wrap="none" rtlCol="0">
                <a:spAutoFit/>
              </a:bodyPr>
              <a:lstStyle/>
              <a:p>
                <a:r>
                  <a:rPr lang="en-US" sz="2400" b="1" dirty="0">
                    <a:solidFill>
                      <a:srgbClr val="82F32D"/>
                    </a:solidFill>
                  </a:rPr>
                  <a:t>39</a:t>
                </a:r>
              </a:p>
            </p:txBody>
          </p:sp>
          <p:sp>
            <p:nvSpPr>
              <p:cNvPr id="198" name="TextBox 197">
                <a:extLst>
                  <a:ext uri="{FF2B5EF4-FFF2-40B4-BE49-F238E27FC236}">
                    <a16:creationId xmlns:a16="http://schemas.microsoft.com/office/drawing/2014/main" id="{6CC6C1C7-C809-4D9A-B127-CFC9095C8240}"/>
                  </a:ext>
                </a:extLst>
              </p:cNvPr>
              <p:cNvSpPr txBox="1"/>
              <p:nvPr/>
            </p:nvSpPr>
            <p:spPr>
              <a:xfrm>
                <a:off x="8006118" y="3676128"/>
                <a:ext cx="560887" cy="698622"/>
              </a:xfrm>
              <a:prstGeom prst="rect">
                <a:avLst/>
              </a:prstGeom>
              <a:noFill/>
            </p:spPr>
            <p:txBody>
              <a:bodyPr wrap="none" rtlCol="0">
                <a:spAutoFit/>
              </a:bodyPr>
              <a:lstStyle/>
              <a:p>
                <a:r>
                  <a:rPr lang="en-US" sz="2400" b="1" dirty="0">
                    <a:solidFill>
                      <a:srgbClr val="82F32D"/>
                    </a:solidFill>
                  </a:rPr>
                  <a:t>39</a:t>
                </a:r>
              </a:p>
            </p:txBody>
          </p:sp>
          <p:sp>
            <p:nvSpPr>
              <p:cNvPr id="199" name="TextBox 198">
                <a:extLst>
                  <a:ext uri="{FF2B5EF4-FFF2-40B4-BE49-F238E27FC236}">
                    <a16:creationId xmlns:a16="http://schemas.microsoft.com/office/drawing/2014/main" id="{93625D1E-A5AD-40CC-BC4D-90F6CA43C265}"/>
                  </a:ext>
                </a:extLst>
              </p:cNvPr>
              <p:cNvSpPr txBox="1"/>
              <p:nvPr/>
            </p:nvSpPr>
            <p:spPr>
              <a:xfrm>
                <a:off x="8807477" y="3667668"/>
                <a:ext cx="560887" cy="698622"/>
              </a:xfrm>
              <a:prstGeom prst="rect">
                <a:avLst/>
              </a:prstGeom>
              <a:noFill/>
            </p:spPr>
            <p:txBody>
              <a:bodyPr wrap="none" rtlCol="0">
                <a:spAutoFit/>
              </a:bodyPr>
              <a:lstStyle/>
              <a:p>
                <a:r>
                  <a:rPr lang="en-US" sz="2400" b="1" dirty="0">
                    <a:solidFill>
                      <a:srgbClr val="FF7C80"/>
                    </a:solidFill>
                  </a:rPr>
                  <a:t>58</a:t>
                </a:r>
              </a:p>
            </p:txBody>
          </p:sp>
          <p:sp>
            <p:nvSpPr>
              <p:cNvPr id="200" name="TextBox 199">
                <a:extLst>
                  <a:ext uri="{FF2B5EF4-FFF2-40B4-BE49-F238E27FC236}">
                    <a16:creationId xmlns:a16="http://schemas.microsoft.com/office/drawing/2014/main" id="{F4A00F9B-8BE1-4805-9FF9-05C7110B6886}"/>
                  </a:ext>
                </a:extLst>
              </p:cNvPr>
              <p:cNvSpPr txBox="1"/>
              <p:nvPr/>
            </p:nvSpPr>
            <p:spPr>
              <a:xfrm>
                <a:off x="9548186" y="3674660"/>
                <a:ext cx="560887" cy="698622"/>
              </a:xfrm>
              <a:prstGeom prst="rect">
                <a:avLst/>
              </a:prstGeom>
              <a:noFill/>
            </p:spPr>
            <p:txBody>
              <a:bodyPr wrap="none" rtlCol="0">
                <a:spAutoFit/>
              </a:bodyPr>
              <a:lstStyle/>
              <a:p>
                <a:r>
                  <a:rPr lang="en-US" sz="2400" b="1" dirty="0">
                    <a:solidFill>
                      <a:srgbClr val="FF7C80"/>
                    </a:solidFill>
                  </a:rPr>
                  <a:t>58</a:t>
                </a:r>
              </a:p>
            </p:txBody>
          </p:sp>
          <p:sp>
            <p:nvSpPr>
              <p:cNvPr id="201" name="TextBox 200">
                <a:extLst>
                  <a:ext uri="{FF2B5EF4-FFF2-40B4-BE49-F238E27FC236}">
                    <a16:creationId xmlns:a16="http://schemas.microsoft.com/office/drawing/2014/main" id="{1425CB09-F30C-421D-9BE3-2F4991DD7C55}"/>
                  </a:ext>
                </a:extLst>
              </p:cNvPr>
              <p:cNvSpPr txBox="1"/>
              <p:nvPr/>
            </p:nvSpPr>
            <p:spPr>
              <a:xfrm>
                <a:off x="3429855" y="2168627"/>
                <a:ext cx="560887" cy="698622"/>
              </a:xfrm>
              <a:prstGeom prst="rect">
                <a:avLst/>
              </a:prstGeom>
              <a:noFill/>
            </p:spPr>
            <p:txBody>
              <a:bodyPr wrap="none" rtlCol="0">
                <a:spAutoFit/>
              </a:bodyPr>
              <a:lstStyle/>
              <a:p>
                <a:r>
                  <a:rPr lang="en-US" sz="2400" b="1" dirty="0">
                    <a:solidFill>
                      <a:srgbClr val="82F32D"/>
                    </a:solidFill>
                  </a:rPr>
                  <a:t>67</a:t>
                </a:r>
              </a:p>
            </p:txBody>
          </p:sp>
          <p:sp>
            <p:nvSpPr>
              <p:cNvPr id="202" name="TextBox 201">
                <a:extLst>
                  <a:ext uri="{FF2B5EF4-FFF2-40B4-BE49-F238E27FC236}">
                    <a16:creationId xmlns:a16="http://schemas.microsoft.com/office/drawing/2014/main" id="{AADBC7D3-09B3-42AF-A48D-BB46E4FA3704}"/>
                  </a:ext>
                </a:extLst>
              </p:cNvPr>
              <p:cNvSpPr txBox="1"/>
              <p:nvPr/>
            </p:nvSpPr>
            <p:spPr>
              <a:xfrm>
                <a:off x="6412294" y="2182070"/>
                <a:ext cx="560887" cy="698622"/>
              </a:xfrm>
              <a:prstGeom prst="rect">
                <a:avLst/>
              </a:prstGeom>
              <a:noFill/>
            </p:spPr>
            <p:txBody>
              <a:bodyPr wrap="none" rtlCol="0">
                <a:spAutoFit/>
              </a:bodyPr>
              <a:lstStyle/>
              <a:p>
                <a:r>
                  <a:rPr lang="en-US" sz="2400" b="1" dirty="0">
                    <a:solidFill>
                      <a:srgbClr val="FF7C80"/>
                    </a:solidFill>
                  </a:rPr>
                  <a:t>56</a:t>
                </a:r>
              </a:p>
            </p:txBody>
          </p:sp>
          <p:sp>
            <p:nvSpPr>
              <p:cNvPr id="203" name="TextBox 202">
                <a:extLst>
                  <a:ext uri="{FF2B5EF4-FFF2-40B4-BE49-F238E27FC236}">
                    <a16:creationId xmlns:a16="http://schemas.microsoft.com/office/drawing/2014/main" id="{B651F6A4-A563-456C-A873-1F89F0F9A067}"/>
                  </a:ext>
                </a:extLst>
              </p:cNvPr>
              <p:cNvSpPr txBox="1"/>
              <p:nvPr/>
            </p:nvSpPr>
            <p:spPr>
              <a:xfrm>
                <a:off x="7294082" y="2225340"/>
                <a:ext cx="560887" cy="698622"/>
              </a:xfrm>
              <a:prstGeom prst="rect">
                <a:avLst/>
              </a:prstGeom>
              <a:noFill/>
            </p:spPr>
            <p:txBody>
              <a:bodyPr wrap="none" rtlCol="0">
                <a:spAutoFit/>
              </a:bodyPr>
              <a:lstStyle/>
              <a:p>
                <a:r>
                  <a:rPr lang="en-US" sz="2400" b="1" dirty="0">
                    <a:solidFill>
                      <a:srgbClr val="FF7C80"/>
                    </a:solidFill>
                  </a:rPr>
                  <a:t>56</a:t>
                </a:r>
              </a:p>
            </p:txBody>
          </p:sp>
          <p:sp>
            <p:nvSpPr>
              <p:cNvPr id="204" name="TextBox 203">
                <a:extLst>
                  <a:ext uri="{FF2B5EF4-FFF2-40B4-BE49-F238E27FC236}">
                    <a16:creationId xmlns:a16="http://schemas.microsoft.com/office/drawing/2014/main" id="{0DE30D61-85A8-4C43-9597-89D6EE27D1BE}"/>
                  </a:ext>
                </a:extLst>
              </p:cNvPr>
              <p:cNvSpPr txBox="1"/>
              <p:nvPr/>
            </p:nvSpPr>
            <p:spPr>
              <a:xfrm>
                <a:off x="7213323" y="2942961"/>
                <a:ext cx="725131" cy="698622"/>
              </a:xfrm>
              <a:prstGeom prst="rect">
                <a:avLst/>
              </a:prstGeom>
              <a:noFill/>
            </p:spPr>
            <p:txBody>
              <a:bodyPr wrap="none" rtlCol="0">
                <a:spAutoFit/>
              </a:bodyPr>
              <a:lstStyle/>
              <a:p>
                <a:r>
                  <a:rPr lang="en-US" sz="2400" b="1" dirty="0">
                    <a:solidFill>
                      <a:srgbClr val="82F32D"/>
                    </a:solidFill>
                  </a:rPr>
                  <a:t>110</a:t>
                </a:r>
              </a:p>
            </p:txBody>
          </p:sp>
          <p:sp>
            <p:nvSpPr>
              <p:cNvPr id="205" name="TextBox 204">
                <a:extLst>
                  <a:ext uri="{FF2B5EF4-FFF2-40B4-BE49-F238E27FC236}">
                    <a16:creationId xmlns:a16="http://schemas.microsoft.com/office/drawing/2014/main" id="{3A88630D-CFF1-432B-99D7-B9E0587A1F9E}"/>
                  </a:ext>
                </a:extLst>
              </p:cNvPr>
              <p:cNvSpPr txBox="1"/>
              <p:nvPr/>
            </p:nvSpPr>
            <p:spPr>
              <a:xfrm>
                <a:off x="7956456" y="2912466"/>
                <a:ext cx="725131" cy="698622"/>
              </a:xfrm>
              <a:prstGeom prst="rect">
                <a:avLst/>
              </a:prstGeom>
              <a:noFill/>
            </p:spPr>
            <p:txBody>
              <a:bodyPr wrap="none" rtlCol="0">
                <a:spAutoFit/>
              </a:bodyPr>
              <a:lstStyle/>
              <a:p>
                <a:r>
                  <a:rPr lang="en-US" sz="2400" b="1" dirty="0">
                    <a:solidFill>
                      <a:srgbClr val="82F32D"/>
                    </a:solidFill>
                  </a:rPr>
                  <a:t>112</a:t>
                </a:r>
              </a:p>
            </p:txBody>
          </p:sp>
          <p:sp>
            <p:nvSpPr>
              <p:cNvPr id="206" name="TextBox 205">
                <a:extLst>
                  <a:ext uri="{FF2B5EF4-FFF2-40B4-BE49-F238E27FC236}">
                    <a16:creationId xmlns:a16="http://schemas.microsoft.com/office/drawing/2014/main" id="{4D9B5343-AB07-43C9-9A3B-53F358BFDD07}"/>
                  </a:ext>
                </a:extLst>
              </p:cNvPr>
              <p:cNvSpPr txBox="1"/>
              <p:nvPr/>
            </p:nvSpPr>
            <p:spPr>
              <a:xfrm>
                <a:off x="8739300" y="2915783"/>
                <a:ext cx="725131" cy="698622"/>
              </a:xfrm>
              <a:prstGeom prst="rect">
                <a:avLst/>
              </a:prstGeom>
              <a:noFill/>
            </p:spPr>
            <p:txBody>
              <a:bodyPr wrap="none" rtlCol="0">
                <a:spAutoFit/>
              </a:bodyPr>
              <a:lstStyle/>
              <a:p>
                <a:r>
                  <a:rPr lang="en-US" sz="2400" b="1" dirty="0">
                    <a:solidFill>
                      <a:srgbClr val="82F32D"/>
                    </a:solidFill>
                  </a:rPr>
                  <a:t>112</a:t>
                </a:r>
              </a:p>
            </p:txBody>
          </p:sp>
          <p:sp>
            <p:nvSpPr>
              <p:cNvPr id="207" name="TextBox 206">
                <a:extLst>
                  <a:ext uri="{FF2B5EF4-FFF2-40B4-BE49-F238E27FC236}">
                    <a16:creationId xmlns:a16="http://schemas.microsoft.com/office/drawing/2014/main" id="{50EB354E-EF80-488A-93A5-9C8E3551C64C}"/>
                  </a:ext>
                </a:extLst>
              </p:cNvPr>
              <p:cNvSpPr txBox="1"/>
              <p:nvPr/>
            </p:nvSpPr>
            <p:spPr>
              <a:xfrm>
                <a:off x="9580568" y="2860492"/>
                <a:ext cx="560887" cy="698622"/>
              </a:xfrm>
              <a:prstGeom prst="rect">
                <a:avLst/>
              </a:prstGeom>
              <a:noFill/>
            </p:spPr>
            <p:txBody>
              <a:bodyPr wrap="none" rtlCol="0">
                <a:spAutoFit/>
              </a:bodyPr>
              <a:lstStyle/>
              <a:p>
                <a:r>
                  <a:rPr lang="en-US" sz="2400" b="1" dirty="0">
                    <a:solidFill>
                      <a:srgbClr val="82F32D"/>
                    </a:solidFill>
                  </a:rPr>
                  <a:t>73</a:t>
                </a:r>
              </a:p>
            </p:txBody>
          </p:sp>
          <p:sp>
            <p:nvSpPr>
              <p:cNvPr id="208" name="TextBox 207">
                <a:extLst>
                  <a:ext uri="{FF2B5EF4-FFF2-40B4-BE49-F238E27FC236}">
                    <a16:creationId xmlns:a16="http://schemas.microsoft.com/office/drawing/2014/main" id="{6E8B17A5-5720-4FAD-915F-79052490694C}"/>
                  </a:ext>
                </a:extLst>
              </p:cNvPr>
              <p:cNvSpPr txBox="1"/>
              <p:nvPr/>
            </p:nvSpPr>
            <p:spPr>
              <a:xfrm>
                <a:off x="9635034" y="2192688"/>
                <a:ext cx="560887" cy="698622"/>
              </a:xfrm>
              <a:prstGeom prst="rect">
                <a:avLst/>
              </a:prstGeom>
              <a:noFill/>
            </p:spPr>
            <p:txBody>
              <a:bodyPr wrap="none" rtlCol="0">
                <a:spAutoFit/>
              </a:bodyPr>
              <a:lstStyle/>
              <a:p>
                <a:r>
                  <a:rPr lang="en-US" sz="2400" b="1" dirty="0">
                    <a:solidFill>
                      <a:srgbClr val="FF7C80"/>
                    </a:solidFill>
                  </a:rPr>
                  <a:t>56</a:t>
                </a:r>
              </a:p>
            </p:txBody>
          </p:sp>
          <p:sp>
            <p:nvSpPr>
              <p:cNvPr id="209" name="TextBox 208">
                <a:extLst>
                  <a:ext uri="{FF2B5EF4-FFF2-40B4-BE49-F238E27FC236}">
                    <a16:creationId xmlns:a16="http://schemas.microsoft.com/office/drawing/2014/main" id="{DC683495-C456-4FE4-995E-65AFE923FD95}"/>
                  </a:ext>
                </a:extLst>
              </p:cNvPr>
              <p:cNvSpPr txBox="1"/>
              <p:nvPr/>
            </p:nvSpPr>
            <p:spPr>
              <a:xfrm>
                <a:off x="7465174" y="1476762"/>
                <a:ext cx="725131" cy="698622"/>
              </a:xfrm>
              <a:prstGeom prst="rect">
                <a:avLst/>
              </a:prstGeom>
              <a:noFill/>
            </p:spPr>
            <p:txBody>
              <a:bodyPr wrap="none" rtlCol="0">
                <a:spAutoFit/>
              </a:bodyPr>
              <a:lstStyle/>
              <a:p>
                <a:r>
                  <a:rPr lang="en-US" sz="2400" b="1" dirty="0">
                    <a:solidFill>
                      <a:srgbClr val="82F32D"/>
                    </a:solidFill>
                  </a:rPr>
                  <a:t>110</a:t>
                </a:r>
              </a:p>
            </p:txBody>
          </p:sp>
          <p:sp>
            <p:nvSpPr>
              <p:cNvPr id="210" name="TextBox 209">
                <a:extLst>
                  <a:ext uri="{FF2B5EF4-FFF2-40B4-BE49-F238E27FC236}">
                    <a16:creationId xmlns:a16="http://schemas.microsoft.com/office/drawing/2014/main" id="{952B8A2C-14E5-4F1C-984F-9C41ECB57C96}"/>
                  </a:ext>
                </a:extLst>
              </p:cNvPr>
              <p:cNvSpPr txBox="1"/>
              <p:nvPr/>
            </p:nvSpPr>
            <p:spPr>
              <a:xfrm>
                <a:off x="8194091" y="1476762"/>
                <a:ext cx="725131" cy="698622"/>
              </a:xfrm>
              <a:prstGeom prst="rect">
                <a:avLst/>
              </a:prstGeom>
              <a:noFill/>
            </p:spPr>
            <p:txBody>
              <a:bodyPr wrap="none" rtlCol="0">
                <a:spAutoFit/>
              </a:bodyPr>
              <a:lstStyle/>
              <a:p>
                <a:r>
                  <a:rPr lang="en-US" sz="2400" b="1" dirty="0">
                    <a:solidFill>
                      <a:srgbClr val="82F32D"/>
                    </a:solidFill>
                  </a:rPr>
                  <a:t>112</a:t>
                </a:r>
              </a:p>
            </p:txBody>
          </p:sp>
          <p:sp>
            <p:nvSpPr>
              <p:cNvPr id="211" name="TextBox 210">
                <a:extLst>
                  <a:ext uri="{FF2B5EF4-FFF2-40B4-BE49-F238E27FC236}">
                    <a16:creationId xmlns:a16="http://schemas.microsoft.com/office/drawing/2014/main" id="{7F9AFDEF-4102-44C6-AA6C-DDEF0D9FA8EE}"/>
                  </a:ext>
                </a:extLst>
              </p:cNvPr>
              <p:cNvSpPr txBox="1"/>
              <p:nvPr/>
            </p:nvSpPr>
            <p:spPr>
              <a:xfrm>
                <a:off x="9003998" y="1476762"/>
                <a:ext cx="725131" cy="698622"/>
              </a:xfrm>
              <a:prstGeom prst="rect">
                <a:avLst/>
              </a:prstGeom>
              <a:noFill/>
            </p:spPr>
            <p:txBody>
              <a:bodyPr wrap="none" rtlCol="0">
                <a:spAutoFit/>
              </a:bodyPr>
              <a:lstStyle/>
              <a:p>
                <a:r>
                  <a:rPr lang="en-US" sz="2400" b="1" dirty="0">
                    <a:solidFill>
                      <a:srgbClr val="82F32D"/>
                    </a:solidFill>
                  </a:rPr>
                  <a:t>112</a:t>
                </a:r>
              </a:p>
            </p:txBody>
          </p:sp>
          <p:sp>
            <p:nvSpPr>
              <p:cNvPr id="212" name="TextBox 211">
                <a:extLst>
                  <a:ext uri="{FF2B5EF4-FFF2-40B4-BE49-F238E27FC236}">
                    <a16:creationId xmlns:a16="http://schemas.microsoft.com/office/drawing/2014/main" id="{E00472B9-3171-4517-B41D-1CE28F68E824}"/>
                  </a:ext>
                </a:extLst>
              </p:cNvPr>
              <p:cNvSpPr txBox="1"/>
              <p:nvPr/>
            </p:nvSpPr>
            <p:spPr>
              <a:xfrm>
                <a:off x="9939794" y="1476762"/>
                <a:ext cx="560887" cy="698622"/>
              </a:xfrm>
              <a:prstGeom prst="rect">
                <a:avLst/>
              </a:prstGeom>
              <a:noFill/>
            </p:spPr>
            <p:txBody>
              <a:bodyPr wrap="none" rtlCol="0">
                <a:spAutoFit/>
              </a:bodyPr>
              <a:lstStyle/>
              <a:p>
                <a:r>
                  <a:rPr lang="en-US" sz="2400" b="1" dirty="0">
                    <a:solidFill>
                      <a:srgbClr val="82F32D"/>
                    </a:solidFill>
                  </a:rPr>
                  <a:t>73</a:t>
                </a:r>
              </a:p>
            </p:txBody>
          </p:sp>
          <p:sp>
            <p:nvSpPr>
              <p:cNvPr id="213" name="TextBox 212">
                <a:extLst>
                  <a:ext uri="{FF2B5EF4-FFF2-40B4-BE49-F238E27FC236}">
                    <a16:creationId xmlns:a16="http://schemas.microsoft.com/office/drawing/2014/main" id="{442AF6B7-E620-43F1-83AE-2075D2BB6E70}"/>
                  </a:ext>
                </a:extLst>
              </p:cNvPr>
              <p:cNvSpPr txBox="1"/>
              <p:nvPr/>
            </p:nvSpPr>
            <p:spPr>
              <a:xfrm>
                <a:off x="3410355" y="3748913"/>
                <a:ext cx="560887" cy="698622"/>
              </a:xfrm>
              <a:prstGeom prst="rect">
                <a:avLst/>
              </a:prstGeom>
              <a:noFill/>
            </p:spPr>
            <p:txBody>
              <a:bodyPr wrap="none" rtlCol="0">
                <a:spAutoFit/>
              </a:bodyPr>
              <a:lstStyle/>
              <a:p>
                <a:r>
                  <a:rPr lang="en-US" sz="2400" b="1" dirty="0">
                    <a:solidFill>
                      <a:srgbClr val="FF7C80"/>
                    </a:solidFill>
                  </a:rPr>
                  <a:t>56</a:t>
                </a:r>
              </a:p>
            </p:txBody>
          </p:sp>
          <p:sp>
            <p:nvSpPr>
              <p:cNvPr id="214" name="TextBox 213">
                <a:extLst>
                  <a:ext uri="{FF2B5EF4-FFF2-40B4-BE49-F238E27FC236}">
                    <a16:creationId xmlns:a16="http://schemas.microsoft.com/office/drawing/2014/main" id="{31347610-CF5D-48EA-A29B-6C2872A5DADD}"/>
                  </a:ext>
                </a:extLst>
              </p:cNvPr>
              <p:cNvSpPr txBox="1"/>
              <p:nvPr/>
            </p:nvSpPr>
            <p:spPr>
              <a:xfrm>
                <a:off x="1876811" y="4474844"/>
                <a:ext cx="707072" cy="698622"/>
              </a:xfrm>
              <a:prstGeom prst="rect">
                <a:avLst/>
              </a:prstGeom>
              <a:noFill/>
            </p:spPr>
            <p:txBody>
              <a:bodyPr wrap="none" rtlCol="0">
                <a:spAutoFit/>
              </a:bodyPr>
              <a:lstStyle/>
              <a:p>
                <a:r>
                  <a:rPr lang="en-US" sz="2400" b="1" dirty="0">
                    <a:solidFill>
                      <a:srgbClr val="FF7C80"/>
                    </a:solidFill>
                  </a:rPr>
                  <a:t>111</a:t>
                </a:r>
              </a:p>
            </p:txBody>
          </p:sp>
          <p:sp>
            <p:nvSpPr>
              <p:cNvPr id="215" name="TextBox 214">
                <a:extLst>
                  <a:ext uri="{FF2B5EF4-FFF2-40B4-BE49-F238E27FC236}">
                    <a16:creationId xmlns:a16="http://schemas.microsoft.com/office/drawing/2014/main" id="{CEFABF4D-67BF-48EC-9B0E-99CD49900E3C}"/>
                  </a:ext>
                </a:extLst>
              </p:cNvPr>
              <p:cNvSpPr txBox="1"/>
              <p:nvPr/>
            </p:nvSpPr>
            <p:spPr>
              <a:xfrm>
                <a:off x="2605728" y="4522033"/>
                <a:ext cx="707072" cy="698622"/>
              </a:xfrm>
              <a:prstGeom prst="rect">
                <a:avLst/>
              </a:prstGeom>
              <a:noFill/>
            </p:spPr>
            <p:txBody>
              <a:bodyPr wrap="none" rtlCol="0">
                <a:spAutoFit/>
              </a:bodyPr>
              <a:lstStyle/>
              <a:p>
                <a:r>
                  <a:rPr lang="en-US" sz="2400" b="1" dirty="0">
                    <a:solidFill>
                      <a:srgbClr val="82F32D"/>
                    </a:solidFill>
                  </a:rPr>
                  <a:t>111</a:t>
                </a:r>
              </a:p>
            </p:txBody>
          </p:sp>
          <p:sp>
            <p:nvSpPr>
              <p:cNvPr id="216" name="TextBox 215">
                <a:extLst>
                  <a:ext uri="{FF2B5EF4-FFF2-40B4-BE49-F238E27FC236}">
                    <a16:creationId xmlns:a16="http://schemas.microsoft.com/office/drawing/2014/main" id="{BE883953-8C7B-4E09-B0D0-FEA744254731}"/>
                  </a:ext>
                </a:extLst>
              </p:cNvPr>
              <p:cNvSpPr txBox="1"/>
              <p:nvPr/>
            </p:nvSpPr>
            <p:spPr>
              <a:xfrm>
                <a:off x="3478310" y="4474844"/>
                <a:ext cx="523403" cy="698622"/>
              </a:xfrm>
              <a:prstGeom prst="rect">
                <a:avLst/>
              </a:prstGeom>
              <a:noFill/>
            </p:spPr>
            <p:txBody>
              <a:bodyPr wrap="none" rtlCol="0">
                <a:spAutoFit/>
              </a:bodyPr>
              <a:lstStyle/>
              <a:p>
                <a:r>
                  <a:rPr lang="en-US" sz="2400" b="1" dirty="0">
                    <a:solidFill>
                      <a:srgbClr val="FF7C80"/>
                    </a:solidFill>
                  </a:rPr>
                  <a:t>(-)</a:t>
                </a:r>
              </a:p>
            </p:txBody>
          </p:sp>
          <p:sp>
            <p:nvSpPr>
              <p:cNvPr id="217" name="TextBox 216">
                <a:extLst>
                  <a:ext uri="{FF2B5EF4-FFF2-40B4-BE49-F238E27FC236}">
                    <a16:creationId xmlns:a16="http://schemas.microsoft.com/office/drawing/2014/main" id="{E2ABDB12-439C-4144-B58E-4522CF2BA00E}"/>
                  </a:ext>
                </a:extLst>
              </p:cNvPr>
              <p:cNvSpPr txBox="1"/>
              <p:nvPr/>
            </p:nvSpPr>
            <p:spPr>
              <a:xfrm>
                <a:off x="4144553" y="4474844"/>
                <a:ext cx="523403" cy="698622"/>
              </a:xfrm>
              <a:prstGeom prst="rect">
                <a:avLst/>
              </a:prstGeom>
              <a:noFill/>
            </p:spPr>
            <p:txBody>
              <a:bodyPr wrap="none" rtlCol="0">
                <a:spAutoFit/>
              </a:bodyPr>
              <a:lstStyle/>
              <a:p>
                <a:r>
                  <a:rPr lang="en-US" sz="2400" b="1" dirty="0">
                    <a:solidFill>
                      <a:srgbClr val="FF7C80"/>
                    </a:solidFill>
                  </a:rPr>
                  <a:t>(-)</a:t>
                </a:r>
              </a:p>
            </p:txBody>
          </p:sp>
          <p:sp>
            <p:nvSpPr>
              <p:cNvPr id="218" name="TextBox 217">
                <a:extLst>
                  <a:ext uri="{FF2B5EF4-FFF2-40B4-BE49-F238E27FC236}">
                    <a16:creationId xmlns:a16="http://schemas.microsoft.com/office/drawing/2014/main" id="{FB77F4D7-3F12-4E5D-97DD-E12B87DF1EBD}"/>
                  </a:ext>
                </a:extLst>
              </p:cNvPr>
              <p:cNvSpPr txBox="1"/>
              <p:nvPr/>
            </p:nvSpPr>
            <p:spPr>
              <a:xfrm>
                <a:off x="4792479" y="4490579"/>
                <a:ext cx="743191" cy="698622"/>
              </a:xfrm>
              <a:prstGeom prst="rect">
                <a:avLst/>
              </a:prstGeom>
              <a:noFill/>
            </p:spPr>
            <p:txBody>
              <a:bodyPr wrap="none" rtlCol="0">
                <a:spAutoFit/>
              </a:bodyPr>
              <a:lstStyle/>
              <a:p>
                <a:r>
                  <a:rPr lang="en-US" sz="2400" b="1" dirty="0">
                    <a:solidFill>
                      <a:srgbClr val="FF7C80"/>
                    </a:solidFill>
                  </a:rPr>
                  <a:t>125</a:t>
                </a:r>
              </a:p>
            </p:txBody>
          </p:sp>
          <p:sp>
            <p:nvSpPr>
              <p:cNvPr id="219" name="TextBox 218">
                <a:extLst>
                  <a:ext uri="{FF2B5EF4-FFF2-40B4-BE49-F238E27FC236}">
                    <a16:creationId xmlns:a16="http://schemas.microsoft.com/office/drawing/2014/main" id="{C867C8DC-3C5E-4262-9F55-68E7973ACB0C}"/>
                  </a:ext>
                </a:extLst>
              </p:cNvPr>
              <p:cNvSpPr txBox="1"/>
              <p:nvPr/>
            </p:nvSpPr>
            <p:spPr>
              <a:xfrm>
                <a:off x="5578941" y="4522033"/>
                <a:ext cx="833352" cy="698622"/>
              </a:xfrm>
              <a:prstGeom prst="rect">
                <a:avLst/>
              </a:prstGeom>
              <a:noFill/>
            </p:spPr>
            <p:txBody>
              <a:bodyPr wrap="square" rtlCol="0">
                <a:spAutoFit/>
              </a:bodyPr>
              <a:lstStyle/>
              <a:p>
                <a:r>
                  <a:rPr lang="en-US" sz="2400" b="1" dirty="0">
                    <a:solidFill>
                      <a:srgbClr val="FF7C80"/>
                    </a:solidFill>
                  </a:rPr>
                  <a:t>125</a:t>
                </a:r>
              </a:p>
            </p:txBody>
          </p:sp>
          <p:sp>
            <p:nvSpPr>
              <p:cNvPr id="220" name="TextBox 219">
                <a:extLst>
                  <a:ext uri="{FF2B5EF4-FFF2-40B4-BE49-F238E27FC236}">
                    <a16:creationId xmlns:a16="http://schemas.microsoft.com/office/drawing/2014/main" id="{937B4DBC-75D5-412F-8B4E-8133FD54E703}"/>
                  </a:ext>
                </a:extLst>
              </p:cNvPr>
              <p:cNvSpPr txBox="1"/>
              <p:nvPr/>
            </p:nvSpPr>
            <p:spPr>
              <a:xfrm>
                <a:off x="6331303" y="4526087"/>
                <a:ext cx="743191" cy="698622"/>
              </a:xfrm>
              <a:prstGeom prst="rect">
                <a:avLst/>
              </a:prstGeom>
              <a:noFill/>
            </p:spPr>
            <p:txBody>
              <a:bodyPr wrap="none" rtlCol="0">
                <a:spAutoFit/>
              </a:bodyPr>
              <a:lstStyle/>
              <a:p>
                <a:r>
                  <a:rPr lang="en-US" sz="2400" b="1" dirty="0">
                    <a:solidFill>
                      <a:srgbClr val="FF7C80"/>
                    </a:solidFill>
                  </a:rPr>
                  <a:t>123</a:t>
                </a:r>
              </a:p>
            </p:txBody>
          </p:sp>
          <p:sp>
            <p:nvSpPr>
              <p:cNvPr id="221" name="TextBox 220">
                <a:extLst>
                  <a:ext uri="{FF2B5EF4-FFF2-40B4-BE49-F238E27FC236}">
                    <a16:creationId xmlns:a16="http://schemas.microsoft.com/office/drawing/2014/main" id="{DE062744-6ACF-437B-AE46-D1470BB2EF4B}"/>
                  </a:ext>
                </a:extLst>
              </p:cNvPr>
              <p:cNvSpPr txBox="1"/>
              <p:nvPr/>
            </p:nvSpPr>
            <p:spPr>
              <a:xfrm>
                <a:off x="7043088" y="4522030"/>
                <a:ext cx="743191" cy="698622"/>
              </a:xfrm>
              <a:prstGeom prst="rect">
                <a:avLst/>
              </a:prstGeom>
              <a:noFill/>
            </p:spPr>
            <p:txBody>
              <a:bodyPr wrap="none" rtlCol="0">
                <a:spAutoFit/>
              </a:bodyPr>
              <a:lstStyle/>
              <a:p>
                <a:r>
                  <a:rPr lang="en-US" sz="2400" b="1" dirty="0">
                    <a:solidFill>
                      <a:srgbClr val="FF7C80"/>
                    </a:solidFill>
                  </a:rPr>
                  <a:t>123</a:t>
                </a:r>
              </a:p>
            </p:txBody>
          </p:sp>
          <p:sp>
            <p:nvSpPr>
              <p:cNvPr id="222" name="TextBox 221">
                <a:extLst>
                  <a:ext uri="{FF2B5EF4-FFF2-40B4-BE49-F238E27FC236}">
                    <a16:creationId xmlns:a16="http://schemas.microsoft.com/office/drawing/2014/main" id="{8F921004-BDA5-4D1D-9A0D-6279AEB49F78}"/>
                  </a:ext>
                </a:extLst>
              </p:cNvPr>
              <p:cNvSpPr txBox="1"/>
              <p:nvPr/>
            </p:nvSpPr>
            <p:spPr>
              <a:xfrm>
                <a:off x="7957649" y="4490581"/>
                <a:ext cx="560887" cy="698622"/>
              </a:xfrm>
              <a:prstGeom prst="rect">
                <a:avLst/>
              </a:prstGeom>
              <a:noFill/>
            </p:spPr>
            <p:txBody>
              <a:bodyPr wrap="none" rtlCol="0">
                <a:spAutoFit/>
              </a:bodyPr>
              <a:lstStyle/>
              <a:p>
                <a:r>
                  <a:rPr lang="en-US" sz="2400" b="1" dirty="0">
                    <a:solidFill>
                      <a:srgbClr val="FF7C80"/>
                    </a:solidFill>
                  </a:rPr>
                  <a:t>55</a:t>
                </a:r>
              </a:p>
            </p:txBody>
          </p:sp>
          <p:sp>
            <p:nvSpPr>
              <p:cNvPr id="223" name="TextBox 222">
                <a:extLst>
                  <a:ext uri="{FF2B5EF4-FFF2-40B4-BE49-F238E27FC236}">
                    <a16:creationId xmlns:a16="http://schemas.microsoft.com/office/drawing/2014/main" id="{D7DE3C10-D878-4DB5-8C97-6E1A64A09E29}"/>
                  </a:ext>
                </a:extLst>
              </p:cNvPr>
              <p:cNvSpPr txBox="1"/>
              <p:nvPr/>
            </p:nvSpPr>
            <p:spPr>
              <a:xfrm>
                <a:off x="8688591" y="4532703"/>
                <a:ext cx="560887" cy="698622"/>
              </a:xfrm>
              <a:prstGeom prst="rect">
                <a:avLst/>
              </a:prstGeom>
              <a:noFill/>
            </p:spPr>
            <p:txBody>
              <a:bodyPr wrap="none" rtlCol="0">
                <a:spAutoFit/>
              </a:bodyPr>
              <a:lstStyle/>
              <a:p>
                <a:r>
                  <a:rPr lang="en-US" sz="2400" b="1" dirty="0">
                    <a:solidFill>
                      <a:srgbClr val="FF7C80"/>
                    </a:solidFill>
                  </a:rPr>
                  <a:t>55</a:t>
                </a:r>
              </a:p>
            </p:txBody>
          </p:sp>
          <p:sp>
            <p:nvSpPr>
              <p:cNvPr id="224" name="TextBox 223">
                <a:extLst>
                  <a:ext uri="{FF2B5EF4-FFF2-40B4-BE49-F238E27FC236}">
                    <a16:creationId xmlns:a16="http://schemas.microsoft.com/office/drawing/2014/main" id="{142D7865-6E00-4560-933E-621A0C51229B}"/>
                  </a:ext>
                </a:extLst>
              </p:cNvPr>
              <p:cNvSpPr txBox="1"/>
              <p:nvPr/>
            </p:nvSpPr>
            <p:spPr>
              <a:xfrm>
                <a:off x="9485303" y="4534805"/>
                <a:ext cx="560887" cy="698622"/>
              </a:xfrm>
              <a:prstGeom prst="rect">
                <a:avLst/>
              </a:prstGeom>
              <a:noFill/>
            </p:spPr>
            <p:txBody>
              <a:bodyPr wrap="none" rtlCol="0">
                <a:spAutoFit/>
              </a:bodyPr>
              <a:lstStyle/>
              <a:p>
                <a:r>
                  <a:rPr lang="en-US" sz="2400" b="1" dirty="0">
                    <a:solidFill>
                      <a:srgbClr val="FF7C80"/>
                    </a:solidFill>
                  </a:rPr>
                  <a:t>55</a:t>
                </a:r>
              </a:p>
            </p:txBody>
          </p:sp>
          <p:sp>
            <p:nvSpPr>
              <p:cNvPr id="225" name="TextBox 224">
                <a:extLst>
                  <a:ext uri="{FF2B5EF4-FFF2-40B4-BE49-F238E27FC236}">
                    <a16:creationId xmlns:a16="http://schemas.microsoft.com/office/drawing/2014/main" id="{31BC1DD5-0CE6-4B0C-BD80-EB5472337D38}"/>
                  </a:ext>
                </a:extLst>
              </p:cNvPr>
              <p:cNvSpPr txBox="1"/>
              <p:nvPr/>
            </p:nvSpPr>
            <p:spPr>
              <a:xfrm>
                <a:off x="7977860" y="5460949"/>
                <a:ext cx="560887" cy="698622"/>
              </a:xfrm>
              <a:prstGeom prst="rect">
                <a:avLst/>
              </a:prstGeom>
              <a:noFill/>
            </p:spPr>
            <p:txBody>
              <a:bodyPr wrap="none" rtlCol="0">
                <a:spAutoFit/>
              </a:bodyPr>
              <a:lstStyle/>
              <a:p>
                <a:r>
                  <a:rPr lang="en-US" sz="2400" b="1" dirty="0">
                    <a:solidFill>
                      <a:srgbClr val="FF7C80"/>
                    </a:solidFill>
                  </a:rPr>
                  <a:t>55</a:t>
                </a:r>
              </a:p>
            </p:txBody>
          </p:sp>
          <p:sp>
            <p:nvSpPr>
              <p:cNvPr id="226" name="TextBox 225">
                <a:extLst>
                  <a:ext uri="{FF2B5EF4-FFF2-40B4-BE49-F238E27FC236}">
                    <a16:creationId xmlns:a16="http://schemas.microsoft.com/office/drawing/2014/main" id="{C748E464-E102-4EFE-9FCA-ED78207A7D98}"/>
                  </a:ext>
                </a:extLst>
              </p:cNvPr>
              <p:cNvSpPr txBox="1"/>
              <p:nvPr/>
            </p:nvSpPr>
            <p:spPr>
              <a:xfrm>
                <a:off x="8620842" y="5444931"/>
                <a:ext cx="743191" cy="698622"/>
              </a:xfrm>
              <a:prstGeom prst="rect">
                <a:avLst/>
              </a:prstGeom>
              <a:noFill/>
            </p:spPr>
            <p:txBody>
              <a:bodyPr wrap="none" rtlCol="0">
                <a:spAutoFit/>
              </a:bodyPr>
              <a:lstStyle/>
              <a:p>
                <a:r>
                  <a:rPr lang="en-US" sz="2400" b="1" dirty="0">
                    <a:solidFill>
                      <a:srgbClr val="FF7C80"/>
                    </a:solidFill>
                  </a:rPr>
                  <a:t>123</a:t>
                </a:r>
              </a:p>
            </p:txBody>
          </p:sp>
          <p:sp>
            <p:nvSpPr>
              <p:cNvPr id="227" name="TextBox 226">
                <a:extLst>
                  <a:ext uri="{FF2B5EF4-FFF2-40B4-BE49-F238E27FC236}">
                    <a16:creationId xmlns:a16="http://schemas.microsoft.com/office/drawing/2014/main" id="{C5A0185F-9BA9-42DC-8434-60A421E46C5C}"/>
                  </a:ext>
                </a:extLst>
              </p:cNvPr>
              <p:cNvSpPr txBox="1"/>
              <p:nvPr/>
            </p:nvSpPr>
            <p:spPr>
              <a:xfrm>
                <a:off x="9392065" y="5451398"/>
                <a:ext cx="743191" cy="698622"/>
              </a:xfrm>
              <a:prstGeom prst="rect">
                <a:avLst/>
              </a:prstGeom>
              <a:noFill/>
            </p:spPr>
            <p:txBody>
              <a:bodyPr wrap="none" rtlCol="0">
                <a:spAutoFit/>
              </a:bodyPr>
              <a:lstStyle/>
              <a:p>
                <a:r>
                  <a:rPr lang="en-US" sz="2400" b="1" dirty="0">
                    <a:solidFill>
                      <a:srgbClr val="FF7C80"/>
                    </a:solidFill>
                  </a:rPr>
                  <a:t>123</a:t>
                </a:r>
              </a:p>
            </p:txBody>
          </p:sp>
          <p:sp>
            <p:nvSpPr>
              <p:cNvPr id="228" name="TextBox 227">
                <a:extLst>
                  <a:ext uri="{FF2B5EF4-FFF2-40B4-BE49-F238E27FC236}">
                    <a16:creationId xmlns:a16="http://schemas.microsoft.com/office/drawing/2014/main" id="{5B294E3F-1F4C-4058-8679-52A7CB73E9B3}"/>
                  </a:ext>
                </a:extLst>
              </p:cNvPr>
              <p:cNvSpPr txBox="1"/>
              <p:nvPr/>
            </p:nvSpPr>
            <p:spPr>
              <a:xfrm>
                <a:off x="3140070" y="5629600"/>
                <a:ext cx="743191" cy="698622"/>
              </a:xfrm>
              <a:prstGeom prst="rect">
                <a:avLst/>
              </a:prstGeom>
              <a:noFill/>
            </p:spPr>
            <p:txBody>
              <a:bodyPr wrap="none" rtlCol="0">
                <a:spAutoFit/>
              </a:bodyPr>
              <a:lstStyle/>
              <a:p>
                <a:r>
                  <a:rPr lang="en-US" sz="2400" b="1" dirty="0">
                    <a:solidFill>
                      <a:srgbClr val="82F32D"/>
                    </a:solidFill>
                  </a:rPr>
                  <a:t>125</a:t>
                </a:r>
              </a:p>
            </p:txBody>
          </p:sp>
          <p:sp>
            <p:nvSpPr>
              <p:cNvPr id="229" name="TextBox 228">
                <a:extLst>
                  <a:ext uri="{FF2B5EF4-FFF2-40B4-BE49-F238E27FC236}">
                    <a16:creationId xmlns:a16="http://schemas.microsoft.com/office/drawing/2014/main" id="{5CBEA750-ADDA-455B-A511-F81CC55F6509}"/>
                  </a:ext>
                </a:extLst>
              </p:cNvPr>
              <p:cNvSpPr txBox="1"/>
              <p:nvPr/>
            </p:nvSpPr>
            <p:spPr>
              <a:xfrm>
                <a:off x="3982837" y="5664721"/>
                <a:ext cx="569387" cy="1257519"/>
              </a:xfrm>
              <a:prstGeom prst="rect">
                <a:avLst/>
              </a:prstGeom>
              <a:noFill/>
            </p:spPr>
            <p:txBody>
              <a:bodyPr wrap="square" rtlCol="0">
                <a:spAutoFit/>
              </a:bodyPr>
              <a:lstStyle/>
              <a:p>
                <a:r>
                  <a:rPr lang="en-US" sz="2400" b="1" dirty="0">
                    <a:solidFill>
                      <a:srgbClr val="FF7C80"/>
                    </a:solidFill>
                  </a:rPr>
                  <a:t>125</a:t>
                </a:r>
              </a:p>
            </p:txBody>
          </p:sp>
          <p:sp>
            <p:nvSpPr>
              <p:cNvPr id="230" name="TextBox 229">
                <a:extLst>
                  <a:ext uri="{FF2B5EF4-FFF2-40B4-BE49-F238E27FC236}">
                    <a16:creationId xmlns:a16="http://schemas.microsoft.com/office/drawing/2014/main" id="{B6B4D843-0622-47A7-AB03-F5B7B5DEFC93}"/>
                  </a:ext>
                </a:extLst>
              </p:cNvPr>
              <p:cNvSpPr txBox="1"/>
              <p:nvPr/>
            </p:nvSpPr>
            <p:spPr>
              <a:xfrm>
                <a:off x="2454607" y="5618655"/>
                <a:ext cx="523403" cy="698622"/>
              </a:xfrm>
              <a:prstGeom prst="rect">
                <a:avLst/>
              </a:prstGeom>
              <a:noFill/>
            </p:spPr>
            <p:txBody>
              <a:bodyPr wrap="none" rtlCol="0">
                <a:spAutoFit/>
              </a:bodyPr>
              <a:lstStyle/>
              <a:p>
                <a:r>
                  <a:rPr lang="en-US" sz="2400" b="1" dirty="0">
                    <a:solidFill>
                      <a:srgbClr val="FF7C80"/>
                    </a:solidFill>
                  </a:rPr>
                  <a:t>(-)</a:t>
                </a:r>
              </a:p>
            </p:txBody>
          </p:sp>
        </p:grpSp>
        <p:grpSp>
          <p:nvGrpSpPr>
            <p:cNvPr id="111" name="Group 110">
              <a:extLst>
                <a:ext uri="{FF2B5EF4-FFF2-40B4-BE49-F238E27FC236}">
                  <a16:creationId xmlns:a16="http://schemas.microsoft.com/office/drawing/2014/main" id="{CA988FC0-22BF-4527-8B8B-2B1D7B02B164}"/>
                </a:ext>
              </a:extLst>
            </p:cNvPr>
            <p:cNvGrpSpPr/>
            <p:nvPr/>
          </p:nvGrpSpPr>
          <p:grpSpPr>
            <a:xfrm>
              <a:off x="1143000" y="3327128"/>
              <a:ext cx="9387839" cy="3424155"/>
              <a:chOff x="1661160" y="838164"/>
              <a:chExt cx="8869680" cy="5913120"/>
            </a:xfrm>
          </p:grpSpPr>
          <p:pic>
            <p:nvPicPr>
              <p:cNvPr id="112" name="Picture 111" descr="A picture containing building material&#10;&#10;Description automatically generated">
                <a:extLst>
                  <a:ext uri="{FF2B5EF4-FFF2-40B4-BE49-F238E27FC236}">
                    <a16:creationId xmlns:a16="http://schemas.microsoft.com/office/drawing/2014/main" id="{8B664AB2-7B1B-4BE9-B38A-C2E4B98D373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661160" y="838164"/>
                <a:ext cx="8869680" cy="5913120"/>
              </a:xfrm>
              <a:prstGeom prst="rect">
                <a:avLst/>
              </a:prstGeom>
            </p:spPr>
          </p:pic>
          <p:sp>
            <p:nvSpPr>
              <p:cNvPr id="113" name="TextBox 112">
                <a:extLst>
                  <a:ext uri="{FF2B5EF4-FFF2-40B4-BE49-F238E27FC236}">
                    <a16:creationId xmlns:a16="http://schemas.microsoft.com/office/drawing/2014/main" id="{6F4950F4-BA1F-4D01-AB9E-8D669106643A}"/>
                  </a:ext>
                </a:extLst>
              </p:cNvPr>
              <p:cNvSpPr txBox="1"/>
              <p:nvPr/>
            </p:nvSpPr>
            <p:spPr>
              <a:xfrm>
                <a:off x="8032110" y="974422"/>
                <a:ext cx="560887" cy="674937"/>
              </a:xfrm>
              <a:prstGeom prst="rect">
                <a:avLst/>
              </a:prstGeom>
              <a:noFill/>
            </p:spPr>
            <p:txBody>
              <a:bodyPr wrap="none" rtlCol="0">
                <a:spAutoFit/>
              </a:bodyPr>
              <a:lstStyle/>
              <a:p>
                <a:r>
                  <a:rPr lang="en-US" sz="2400" b="1" dirty="0">
                    <a:solidFill>
                      <a:srgbClr val="FF7C80"/>
                    </a:solidFill>
                  </a:rPr>
                  <a:t>55</a:t>
                </a:r>
              </a:p>
            </p:txBody>
          </p:sp>
          <p:sp>
            <p:nvSpPr>
              <p:cNvPr id="114" name="TextBox 113">
                <a:extLst>
                  <a:ext uri="{FF2B5EF4-FFF2-40B4-BE49-F238E27FC236}">
                    <a16:creationId xmlns:a16="http://schemas.microsoft.com/office/drawing/2014/main" id="{6596AA26-0BE9-4234-8812-AA588541B4F8}"/>
                  </a:ext>
                </a:extLst>
              </p:cNvPr>
              <p:cNvSpPr txBox="1"/>
              <p:nvPr/>
            </p:nvSpPr>
            <p:spPr>
              <a:xfrm>
                <a:off x="8785437" y="958406"/>
                <a:ext cx="743191" cy="674937"/>
              </a:xfrm>
              <a:prstGeom prst="rect">
                <a:avLst/>
              </a:prstGeom>
              <a:noFill/>
            </p:spPr>
            <p:txBody>
              <a:bodyPr wrap="none" rtlCol="0">
                <a:spAutoFit/>
              </a:bodyPr>
              <a:lstStyle/>
              <a:p>
                <a:r>
                  <a:rPr lang="en-US" sz="2400" b="1" dirty="0">
                    <a:solidFill>
                      <a:srgbClr val="FF7C80"/>
                    </a:solidFill>
                  </a:rPr>
                  <a:t>123</a:t>
                </a:r>
              </a:p>
            </p:txBody>
          </p:sp>
          <p:sp>
            <p:nvSpPr>
              <p:cNvPr id="117" name="TextBox 116">
                <a:extLst>
                  <a:ext uri="{FF2B5EF4-FFF2-40B4-BE49-F238E27FC236}">
                    <a16:creationId xmlns:a16="http://schemas.microsoft.com/office/drawing/2014/main" id="{CAF3D972-2485-4F93-BB7A-B452A97DFBE2}"/>
                  </a:ext>
                </a:extLst>
              </p:cNvPr>
              <p:cNvSpPr txBox="1"/>
              <p:nvPr/>
            </p:nvSpPr>
            <p:spPr>
              <a:xfrm>
                <a:off x="9637651" y="964871"/>
                <a:ext cx="743191" cy="674937"/>
              </a:xfrm>
              <a:prstGeom prst="rect">
                <a:avLst/>
              </a:prstGeom>
              <a:noFill/>
            </p:spPr>
            <p:txBody>
              <a:bodyPr wrap="none" rtlCol="0">
                <a:spAutoFit/>
              </a:bodyPr>
              <a:lstStyle/>
              <a:p>
                <a:r>
                  <a:rPr lang="en-US" sz="2400" b="1" dirty="0">
                    <a:solidFill>
                      <a:srgbClr val="FF7C80"/>
                    </a:solidFill>
                  </a:rPr>
                  <a:t>123</a:t>
                </a:r>
              </a:p>
            </p:txBody>
          </p:sp>
          <p:sp>
            <p:nvSpPr>
              <p:cNvPr id="118" name="TextBox 117">
                <a:extLst>
                  <a:ext uri="{FF2B5EF4-FFF2-40B4-BE49-F238E27FC236}">
                    <a16:creationId xmlns:a16="http://schemas.microsoft.com/office/drawing/2014/main" id="{EB0DF734-CF56-4DA4-A3F6-0D3D0C98C801}"/>
                  </a:ext>
                </a:extLst>
              </p:cNvPr>
              <p:cNvSpPr txBox="1"/>
              <p:nvPr/>
            </p:nvSpPr>
            <p:spPr>
              <a:xfrm>
                <a:off x="2244472" y="1110520"/>
                <a:ext cx="523403" cy="674937"/>
              </a:xfrm>
              <a:prstGeom prst="rect">
                <a:avLst/>
              </a:prstGeom>
              <a:noFill/>
            </p:spPr>
            <p:txBody>
              <a:bodyPr wrap="none" rtlCol="0">
                <a:spAutoFit/>
              </a:bodyPr>
              <a:lstStyle/>
              <a:p>
                <a:r>
                  <a:rPr lang="en-US" sz="2400" b="1" dirty="0">
                    <a:solidFill>
                      <a:srgbClr val="FF7C80"/>
                    </a:solidFill>
                  </a:rPr>
                  <a:t>(-)</a:t>
                </a:r>
              </a:p>
            </p:txBody>
          </p:sp>
          <p:sp>
            <p:nvSpPr>
              <p:cNvPr id="119" name="TextBox 118">
                <a:extLst>
                  <a:ext uri="{FF2B5EF4-FFF2-40B4-BE49-F238E27FC236}">
                    <a16:creationId xmlns:a16="http://schemas.microsoft.com/office/drawing/2014/main" id="{3D13977E-7EA5-422A-AB5A-633C3A21231B}"/>
                  </a:ext>
                </a:extLst>
              </p:cNvPr>
              <p:cNvSpPr txBox="1"/>
              <p:nvPr/>
            </p:nvSpPr>
            <p:spPr>
              <a:xfrm>
                <a:off x="1795820" y="2072421"/>
                <a:ext cx="523403" cy="674937"/>
              </a:xfrm>
              <a:prstGeom prst="rect">
                <a:avLst/>
              </a:prstGeom>
              <a:noFill/>
            </p:spPr>
            <p:txBody>
              <a:bodyPr wrap="none" rtlCol="0">
                <a:spAutoFit/>
              </a:bodyPr>
              <a:lstStyle/>
              <a:p>
                <a:r>
                  <a:rPr lang="en-US" sz="2400" b="1" dirty="0">
                    <a:solidFill>
                      <a:srgbClr val="FF7C80"/>
                    </a:solidFill>
                  </a:rPr>
                  <a:t>(-)</a:t>
                </a:r>
              </a:p>
            </p:txBody>
          </p:sp>
          <p:sp>
            <p:nvSpPr>
              <p:cNvPr id="121" name="TextBox 120">
                <a:extLst>
                  <a:ext uri="{FF2B5EF4-FFF2-40B4-BE49-F238E27FC236}">
                    <a16:creationId xmlns:a16="http://schemas.microsoft.com/office/drawing/2014/main" id="{2BA5D3D5-0FD1-4EAF-B9F8-E78334564AE4}"/>
                  </a:ext>
                </a:extLst>
              </p:cNvPr>
              <p:cNvSpPr txBox="1"/>
              <p:nvPr/>
            </p:nvSpPr>
            <p:spPr>
              <a:xfrm>
                <a:off x="2585899" y="2160036"/>
                <a:ext cx="707072" cy="674937"/>
              </a:xfrm>
              <a:prstGeom prst="rect">
                <a:avLst/>
              </a:prstGeom>
              <a:noFill/>
            </p:spPr>
            <p:txBody>
              <a:bodyPr wrap="none" rtlCol="0">
                <a:spAutoFit/>
              </a:bodyPr>
              <a:lstStyle/>
              <a:p>
                <a:r>
                  <a:rPr lang="en-US" sz="2400" b="1" dirty="0">
                    <a:solidFill>
                      <a:srgbClr val="82F32D"/>
                    </a:solidFill>
                  </a:rPr>
                  <a:t>111</a:t>
                </a:r>
              </a:p>
            </p:txBody>
          </p:sp>
          <p:sp>
            <p:nvSpPr>
              <p:cNvPr id="122" name="TextBox 121">
                <a:extLst>
                  <a:ext uri="{FF2B5EF4-FFF2-40B4-BE49-F238E27FC236}">
                    <a16:creationId xmlns:a16="http://schemas.microsoft.com/office/drawing/2014/main" id="{3CE4CC81-CC05-408D-8415-E7C7EAF5F594}"/>
                  </a:ext>
                </a:extLst>
              </p:cNvPr>
              <p:cNvSpPr txBox="1"/>
              <p:nvPr/>
            </p:nvSpPr>
            <p:spPr>
              <a:xfrm>
                <a:off x="3371724" y="2160036"/>
                <a:ext cx="707072" cy="674937"/>
              </a:xfrm>
              <a:prstGeom prst="rect">
                <a:avLst/>
              </a:prstGeom>
              <a:noFill/>
            </p:spPr>
            <p:txBody>
              <a:bodyPr wrap="none" rtlCol="0">
                <a:spAutoFit/>
              </a:bodyPr>
              <a:lstStyle/>
              <a:p>
                <a:r>
                  <a:rPr lang="en-US" sz="2400" b="1" dirty="0">
                    <a:solidFill>
                      <a:srgbClr val="FF7C80"/>
                    </a:solidFill>
                  </a:rPr>
                  <a:t>111</a:t>
                </a:r>
              </a:p>
            </p:txBody>
          </p:sp>
          <p:sp>
            <p:nvSpPr>
              <p:cNvPr id="123" name="TextBox 122">
                <a:extLst>
                  <a:ext uri="{FF2B5EF4-FFF2-40B4-BE49-F238E27FC236}">
                    <a16:creationId xmlns:a16="http://schemas.microsoft.com/office/drawing/2014/main" id="{E82443B5-8FDA-4B23-9484-6ACA251016F3}"/>
                  </a:ext>
                </a:extLst>
              </p:cNvPr>
              <p:cNvSpPr txBox="1"/>
              <p:nvPr/>
            </p:nvSpPr>
            <p:spPr>
              <a:xfrm>
                <a:off x="4213554" y="2160036"/>
                <a:ext cx="560887" cy="674937"/>
              </a:xfrm>
              <a:prstGeom prst="rect">
                <a:avLst/>
              </a:prstGeom>
              <a:noFill/>
            </p:spPr>
            <p:txBody>
              <a:bodyPr wrap="none" rtlCol="0">
                <a:spAutoFit/>
              </a:bodyPr>
              <a:lstStyle/>
              <a:p>
                <a:r>
                  <a:rPr lang="en-US" sz="2400" b="1" dirty="0">
                    <a:solidFill>
                      <a:srgbClr val="FF7C80"/>
                    </a:solidFill>
                  </a:rPr>
                  <a:t>58</a:t>
                </a:r>
              </a:p>
            </p:txBody>
          </p:sp>
          <p:sp>
            <p:nvSpPr>
              <p:cNvPr id="124" name="TextBox 123">
                <a:extLst>
                  <a:ext uri="{FF2B5EF4-FFF2-40B4-BE49-F238E27FC236}">
                    <a16:creationId xmlns:a16="http://schemas.microsoft.com/office/drawing/2014/main" id="{B38E3D3C-D1EB-4CCC-9770-D21C5F833045}"/>
                  </a:ext>
                </a:extLst>
              </p:cNvPr>
              <p:cNvSpPr txBox="1"/>
              <p:nvPr/>
            </p:nvSpPr>
            <p:spPr>
              <a:xfrm>
                <a:off x="5012557" y="2179530"/>
                <a:ext cx="560887" cy="674937"/>
              </a:xfrm>
              <a:prstGeom prst="rect">
                <a:avLst/>
              </a:prstGeom>
              <a:noFill/>
            </p:spPr>
            <p:txBody>
              <a:bodyPr wrap="none" rtlCol="0">
                <a:spAutoFit/>
              </a:bodyPr>
              <a:lstStyle/>
              <a:p>
                <a:r>
                  <a:rPr lang="en-US" sz="2400" b="1" dirty="0">
                    <a:solidFill>
                      <a:srgbClr val="FF7C80"/>
                    </a:solidFill>
                  </a:rPr>
                  <a:t>58</a:t>
                </a:r>
              </a:p>
            </p:txBody>
          </p:sp>
          <p:sp>
            <p:nvSpPr>
              <p:cNvPr id="125" name="TextBox 124">
                <a:extLst>
                  <a:ext uri="{FF2B5EF4-FFF2-40B4-BE49-F238E27FC236}">
                    <a16:creationId xmlns:a16="http://schemas.microsoft.com/office/drawing/2014/main" id="{5471885F-9C74-4326-BCA8-7CE0D423E2EB}"/>
                  </a:ext>
                </a:extLst>
              </p:cNvPr>
              <p:cNvSpPr txBox="1"/>
              <p:nvPr/>
            </p:nvSpPr>
            <p:spPr>
              <a:xfrm>
                <a:off x="5764368" y="2072421"/>
                <a:ext cx="560887" cy="674937"/>
              </a:xfrm>
              <a:prstGeom prst="rect">
                <a:avLst/>
              </a:prstGeom>
              <a:noFill/>
            </p:spPr>
            <p:txBody>
              <a:bodyPr wrap="none" rtlCol="0">
                <a:spAutoFit/>
              </a:bodyPr>
              <a:lstStyle/>
              <a:p>
                <a:r>
                  <a:rPr lang="en-US" sz="2400" b="1" dirty="0">
                    <a:solidFill>
                      <a:srgbClr val="82F32D"/>
                    </a:solidFill>
                  </a:rPr>
                  <a:t>39</a:t>
                </a:r>
              </a:p>
            </p:txBody>
          </p:sp>
          <p:sp>
            <p:nvSpPr>
              <p:cNvPr id="126" name="TextBox 125">
                <a:extLst>
                  <a:ext uri="{FF2B5EF4-FFF2-40B4-BE49-F238E27FC236}">
                    <a16:creationId xmlns:a16="http://schemas.microsoft.com/office/drawing/2014/main" id="{144E12E7-A693-412B-8104-3FDEBFB2F63A}"/>
                  </a:ext>
                </a:extLst>
              </p:cNvPr>
              <p:cNvSpPr txBox="1"/>
              <p:nvPr/>
            </p:nvSpPr>
            <p:spPr>
              <a:xfrm>
                <a:off x="6574276" y="2072421"/>
                <a:ext cx="560887" cy="674937"/>
              </a:xfrm>
              <a:prstGeom prst="rect">
                <a:avLst/>
              </a:prstGeom>
              <a:noFill/>
            </p:spPr>
            <p:txBody>
              <a:bodyPr wrap="none" rtlCol="0">
                <a:spAutoFit/>
              </a:bodyPr>
              <a:lstStyle/>
              <a:p>
                <a:r>
                  <a:rPr lang="en-US" sz="2400" b="1" dirty="0">
                    <a:solidFill>
                      <a:srgbClr val="82F32D"/>
                    </a:solidFill>
                  </a:rPr>
                  <a:t>39</a:t>
                </a:r>
              </a:p>
            </p:txBody>
          </p:sp>
          <p:sp>
            <p:nvSpPr>
              <p:cNvPr id="127" name="TextBox 126">
                <a:extLst>
                  <a:ext uri="{FF2B5EF4-FFF2-40B4-BE49-F238E27FC236}">
                    <a16:creationId xmlns:a16="http://schemas.microsoft.com/office/drawing/2014/main" id="{34DCD90E-B05D-4D72-B1C7-FB52ACFF6ED1}"/>
                  </a:ext>
                </a:extLst>
              </p:cNvPr>
              <p:cNvSpPr txBox="1"/>
              <p:nvPr/>
            </p:nvSpPr>
            <p:spPr>
              <a:xfrm>
                <a:off x="7481691" y="2083839"/>
                <a:ext cx="433103" cy="674937"/>
              </a:xfrm>
              <a:prstGeom prst="rect">
                <a:avLst/>
              </a:prstGeom>
              <a:noFill/>
            </p:spPr>
            <p:txBody>
              <a:bodyPr wrap="none" rtlCol="0">
                <a:spAutoFit/>
              </a:bodyPr>
              <a:lstStyle/>
              <a:p>
                <a:r>
                  <a:rPr lang="en-US" sz="2400" b="1" dirty="0">
                    <a:solidFill>
                      <a:srgbClr val="82F32D"/>
                    </a:solidFill>
                  </a:rPr>
                  <a:t>B</a:t>
                </a:r>
              </a:p>
            </p:txBody>
          </p:sp>
          <p:sp>
            <p:nvSpPr>
              <p:cNvPr id="128" name="TextBox 127">
                <a:extLst>
                  <a:ext uri="{FF2B5EF4-FFF2-40B4-BE49-F238E27FC236}">
                    <a16:creationId xmlns:a16="http://schemas.microsoft.com/office/drawing/2014/main" id="{588465EC-E2AE-4226-B978-86FD64F3C7D5}"/>
                  </a:ext>
                </a:extLst>
              </p:cNvPr>
              <p:cNvSpPr txBox="1"/>
              <p:nvPr/>
            </p:nvSpPr>
            <p:spPr>
              <a:xfrm>
                <a:off x="8190348" y="2083839"/>
                <a:ext cx="433103" cy="674937"/>
              </a:xfrm>
              <a:prstGeom prst="rect">
                <a:avLst/>
              </a:prstGeom>
              <a:noFill/>
            </p:spPr>
            <p:txBody>
              <a:bodyPr wrap="none" rtlCol="0">
                <a:spAutoFit/>
              </a:bodyPr>
              <a:lstStyle/>
              <a:p>
                <a:r>
                  <a:rPr lang="en-US" sz="2400" b="1" dirty="0">
                    <a:solidFill>
                      <a:srgbClr val="82F32D"/>
                    </a:solidFill>
                  </a:rPr>
                  <a:t>B</a:t>
                </a:r>
              </a:p>
            </p:txBody>
          </p:sp>
          <p:sp>
            <p:nvSpPr>
              <p:cNvPr id="129" name="TextBox 128">
                <a:extLst>
                  <a:ext uri="{FF2B5EF4-FFF2-40B4-BE49-F238E27FC236}">
                    <a16:creationId xmlns:a16="http://schemas.microsoft.com/office/drawing/2014/main" id="{DD7A61C7-BF2D-4675-B23E-19C9F82D85D5}"/>
                  </a:ext>
                </a:extLst>
              </p:cNvPr>
              <p:cNvSpPr txBox="1"/>
              <p:nvPr/>
            </p:nvSpPr>
            <p:spPr>
              <a:xfrm>
                <a:off x="8952349" y="2083839"/>
                <a:ext cx="433103" cy="674937"/>
              </a:xfrm>
              <a:prstGeom prst="rect">
                <a:avLst/>
              </a:prstGeom>
              <a:noFill/>
            </p:spPr>
            <p:txBody>
              <a:bodyPr wrap="none" rtlCol="0">
                <a:spAutoFit/>
              </a:bodyPr>
              <a:lstStyle/>
              <a:p>
                <a:r>
                  <a:rPr lang="en-US" sz="2400" b="1" dirty="0">
                    <a:solidFill>
                      <a:srgbClr val="82F32D"/>
                    </a:solidFill>
                  </a:rPr>
                  <a:t>B</a:t>
                </a:r>
              </a:p>
            </p:txBody>
          </p:sp>
          <p:sp>
            <p:nvSpPr>
              <p:cNvPr id="130" name="TextBox 129">
                <a:extLst>
                  <a:ext uri="{FF2B5EF4-FFF2-40B4-BE49-F238E27FC236}">
                    <a16:creationId xmlns:a16="http://schemas.microsoft.com/office/drawing/2014/main" id="{F5439D46-8730-41EC-85B6-87898029358A}"/>
                  </a:ext>
                </a:extLst>
              </p:cNvPr>
              <p:cNvSpPr txBox="1"/>
              <p:nvPr/>
            </p:nvSpPr>
            <p:spPr>
              <a:xfrm>
                <a:off x="9866748" y="2083839"/>
                <a:ext cx="433103" cy="674937"/>
              </a:xfrm>
              <a:prstGeom prst="rect">
                <a:avLst/>
              </a:prstGeom>
              <a:noFill/>
            </p:spPr>
            <p:txBody>
              <a:bodyPr wrap="none" rtlCol="0">
                <a:spAutoFit/>
              </a:bodyPr>
              <a:lstStyle/>
              <a:p>
                <a:r>
                  <a:rPr lang="en-US" sz="2400" b="1" dirty="0">
                    <a:solidFill>
                      <a:srgbClr val="82F32D"/>
                    </a:solidFill>
                  </a:rPr>
                  <a:t>B</a:t>
                </a:r>
              </a:p>
            </p:txBody>
          </p:sp>
          <p:sp>
            <p:nvSpPr>
              <p:cNvPr id="131" name="TextBox 130">
                <a:extLst>
                  <a:ext uri="{FF2B5EF4-FFF2-40B4-BE49-F238E27FC236}">
                    <a16:creationId xmlns:a16="http://schemas.microsoft.com/office/drawing/2014/main" id="{65961B2C-7136-449F-8860-A72DEB200573}"/>
                  </a:ext>
                </a:extLst>
              </p:cNvPr>
              <p:cNvSpPr txBox="1"/>
              <p:nvPr/>
            </p:nvSpPr>
            <p:spPr>
              <a:xfrm>
                <a:off x="1795820" y="2995805"/>
                <a:ext cx="560887" cy="674937"/>
              </a:xfrm>
              <a:prstGeom prst="rect">
                <a:avLst/>
              </a:prstGeom>
              <a:noFill/>
            </p:spPr>
            <p:txBody>
              <a:bodyPr wrap="none" rtlCol="0">
                <a:spAutoFit/>
              </a:bodyPr>
              <a:lstStyle/>
              <a:p>
                <a:r>
                  <a:rPr lang="en-US" sz="2400" b="1" dirty="0">
                    <a:solidFill>
                      <a:srgbClr val="82F32D"/>
                    </a:solidFill>
                  </a:rPr>
                  <a:t>68</a:t>
                </a:r>
              </a:p>
            </p:txBody>
          </p:sp>
          <p:sp>
            <p:nvSpPr>
              <p:cNvPr id="132" name="TextBox 131">
                <a:extLst>
                  <a:ext uri="{FF2B5EF4-FFF2-40B4-BE49-F238E27FC236}">
                    <a16:creationId xmlns:a16="http://schemas.microsoft.com/office/drawing/2014/main" id="{369D6935-30E0-4BEA-AF82-090CB8E24455}"/>
                  </a:ext>
                </a:extLst>
              </p:cNvPr>
              <p:cNvSpPr txBox="1"/>
              <p:nvPr/>
            </p:nvSpPr>
            <p:spPr>
              <a:xfrm>
                <a:off x="2530786" y="2963633"/>
                <a:ext cx="560887" cy="674937"/>
              </a:xfrm>
              <a:prstGeom prst="rect">
                <a:avLst/>
              </a:prstGeom>
              <a:noFill/>
            </p:spPr>
            <p:txBody>
              <a:bodyPr wrap="none" rtlCol="0">
                <a:spAutoFit/>
              </a:bodyPr>
              <a:lstStyle/>
              <a:p>
                <a:r>
                  <a:rPr lang="en-US" sz="2400" b="1" dirty="0">
                    <a:solidFill>
                      <a:srgbClr val="82F32D"/>
                    </a:solidFill>
                  </a:rPr>
                  <a:t>68</a:t>
                </a:r>
              </a:p>
            </p:txBody>
          </p:sp>
          <p:sp>
            <p:nvSpPr>
              <p:cNvPr id="133" name="TextBox 132">
                <a:extLst>
                  <a:ext uri="{FF2B5EF4-FFF2-40B4-BE49-F238E27FC236}">
                    <a16:creationId xmlns:a16="http://schemas.microsoft.com/office/drawing/2014/main" id="{5A04B93E-DC63-47A1-A97A-A646BA6BA91E}"/>
                  </a:ext>
                </a:extLst>
              </p:cNvPr>
              <p:cNvSpPr txBox="1"/>
              <p:nvPr/>
            </p:nvSpPr>
            <p:spPr>
              <a:xfrm>
                <a:off x="3428078" y="2972166"/>
                <a:ext cx="560887" cy="674937"/>
              </a:xfrm>
              <a:prstGeom prst="rect">
                <a:avLst/>
              </a:prstGeom>
              <a:noFill/>
            </p:spPr>
            <p:txBody>
              <a:bodyPr wrap="none" rtlCol="0">
                <a:spAutoFit/>
              </a:bodyPr>
              <a:lstStyle/>
              <a:p>
                <a:r>
                  <a:rPr lang="en-US" sz="2400" b="1" dirty="0">
                    <a:solidFill>
                      <a:srgbClr val="FF7C80"/>
                    </a:solidFill>
                  </a:rPr>
                  <a:t>69</a:t>
                </a:r>
              </a:p>
            </p:txBody>
          </p:sp>
          <p:sp>
            <p:nvSpPr>
              <p:cNvPr id="134" name="TextBox 133">
                <a:extLst>
                  <a:ext uri="{FF2B5EF4-FFF2-40B4-BE49-F238E27FC236}">
                    <a16:creationId xmlns:a16="http://schemas.microsoft.com/office/drawing/2014/main" id="{3CD58EAA-1ADE-4670-8F51-3216E8BB5C39}"/>
                  </a:ext>
                </a:extLst>
              </p:cNvPr>
              <p:cNvSpPr txBox="1"/>
              <p:nvPr/>
            </p:nvSpPr>
            <p:spPr>
              <a:xfrm>
                <a:off x="4213280" y="2963633"/>
                <a:ext cx="560887" cy="674937"/>
              </a:xfrm>
              <a:prstGeom prst="rect">
                <a:avLst/>
              </a:prstGeom>
              <a:noFill/>
            </p:spPr>
            <p:txBody>
              <a:bodyPr wrap="none" rtlCol="0">
                <a:spAutoFit/>
              </a:bodyPr>
              <a:lstStyle/>
              <a:p>
                <a:r>
                  <a:rPr lang="en-US" sz="2400" b="1" dirty="0">
                    <a:solidFill>
                      <a:srgbClr val="FF7C80"/>
                    </a:solidFill>
                  </a:rPr>
                  <a:t>69</a:t>
                </a:r>
              </a:p>
            </p:txBody>
          </p:sp>
          <p:sp>
            <p:nvSpPr>
              <p:cNvPr id="135" name="TextBox 134">
                <a:extLst>
                  <a:ext uri="{FF2B5EF4-FFF2-40B4-BE49-F238E27FC236}">
                    <a16:creationId xmlns:a16="http://schemas.microsoft.com/office/drawing/2014/main" id="{392540BC-9E43-4565-8547-72094DE81BCB}"/>
                  </a:ext>
                </a:extLst>
              </p:cNvPr>
              <p:cNvSpPr txBox="1"/>
              <p:nvPr/>
            </p:nvSpPr>
            <p:spPr>
              <a:xfrm>
                <a:off x="5050580" y="2931131"/>
                <a:ext cx="560887" cy="674937"/>
              </a:xfrm>
              <a:prstGeom prst="rect">
                <a:avLst/>
              </a:prstGeom>
              <a:noFill/>
            </p:spPr>
            <p:txBody>
              <a:bodyPr wrap="none" rtlCol="0">
                <a:spAutoFit/>
              </a:bodyPr>
              <a:lstStyle/>
              <a:p>
                <a:r>
                  <a:rPr lang="en-US" sz="2400" b="1" dirty="0">
                    <a:solidFill>
                      <a:srgbClr val="FF7C80"/>
                    </a:solidFill>
                  </a:rPr>
                  <a:t>72</a:t>
                </a:r>
              </a:p>
            </p:txBody>
          </p:sp>
          <p:sp>
            <p:nvSpPr>
              <p:cNvPr id="136" name="TextBox 135">
                <a:extLst>
                  <a:ext uri="{FF2B5EF4-FFF2-40B4-BE49-F238E27FC236}">
                    <a16:creationId xmlns:a16="http://schemas.microsoft.com/office/drawing/2014/main" id="{7026576B-3FBD-4961-A2D1-8E40D936D8BF}"/>
                  </a:ext>
                </a:extLst>
              </p:cNvPr>
              <p:cNvSpPr txBox="1"/>
              <p:nvPr/>
            </p:nvSpPr>
            <p:spPr>
              <a:xfrm>
                <a:off x="5873626" y="2916764"/>
                <a:ext cx="560887" cy="674937"/>
              </a:xfrm>
              <a:prstGeom prst="rect">
                <a:avLst/>
              </a:prstGeom>
              <a:noFill/>
            </p:spPr>
            <p:txBody>
              <a:bodyPr wrap="none" rtlCol="0">
                <a:spAutoFit/>
              </a:bodyPr>
              <a:lstStyle/>
              <a:p>
                <a:r>
                  <a:rPr lang="en-US" sz="2400" b="1" dirty="0">
                    <a:solidFill>
                      <a:srgbClr val="FF7C80"/>
                    </a:solidFill>
                  </a:rPr>
                  <a:t>72</a:t>
                </a:r>
              </a:p>
            </p:txBody>
          </p:sp>
          <p:sp>
            <p:nvSpPr>
              <p:cNvPr id="137" name="TextBox 136">
                <a:extLst>
                  <a:ext uri="{FF2B5EF4-FFF2-40B4-BE49-F238E27FC236}">
                    <a16:creationId xmlns:a16="http://schemas.microsoft.com/office/drawing/2014/main" id="{C273578E-2D27-4132-A947-5181BD598230}"/>
                  </a:ext>
                </a:extLst>
              </p:cNvPr>
              <p:cNvSpPr txBox="1"/>
              <p:nvPr/>
            </p:nvSpPr>
            <p:spPr>
              <a:xfrm>
                <a:off x="6651680" y="2916764"/>
                <a:ext cx="560887" cy="674937"/>
              </a:xfrm>
              <a:prstGeom prst="rect">
                <a:avLst/>
              </a:prstGeom>
              <a:noFill/>
            </p:spPr>
            <p:txBody>
              <a:bodyPr wrap="none" rtlCol="0">
                <a:spAutoFit/>
              </a:bodyPr>
              <a:lstStyle/>
              <a:p>
                <a:r>
                  <a:rPr lang="en-US" sz="2400" b="1" dirty="0">
                    <a:solidFill>
                      <a:srgbClr val="FF7C80"/>
                    </a:solidFill>
                  </a:rPr>
                  <a:t>77</a:t>
                </a:r>
              </a:p>
            </p:txBody>
          </p:sp>
          <p:sp>
            <p:nvSpPr>
              <p:cNvPr id="138" name="TextBox 137">
                <a:extLst>
                  <a:ext uri="{FF2B5EF4-FFF2-40B4-BE49-F238E27FC236}">
                    <a16:creationId xmlns:a16="http://schemas.microsoft.com/office/drawing/2014/main" id="{BA20453A-B80B-4791-924F-F5BB78C9F67F}"/>
                  </a:ext>
                </a:extLst>
              </p:cNvPr>
              <p:cNvSpPr txBox="1"/>
              <p:nvPr/>
            </p:nvSpPr>
            <p:spPr>
              <a:xfrm>
                <a:off x="7413681" y="2916764"/>
                <a:ext cx="560887" cy="674937"/>
              </a:xfrm>
              <a:prstGeom prst="rect">
                <a:avLst/>
              </a:prstGeom>
              <a:noFill/>
            </p:spPr>
            <p:txBody>
              <a:bodyPr wrap="none" rtlCol="0">
                <a:spAutoFit/>
              </a:bodyPr>
              <a:lstStyle/>
              <a:p>
                <a:r>
                  <a:rPr lang="en-US" sz="2400" b="1" dirty="0">
                    <a:solidFill>
                      <a:srgbClr val="FF7C80"/>
                    </a:solidFill>
                  </a:rPr>
                  <a:t>77</a:t>
                </a:r>
              </a:p>
            </p:txBody>
          </p:sp>
          <p:sp>
            <p:nvSpPr>
              <p:cNvPr id="139" name="TextBox 138">
                <a:extLst>
                  <a:ext uri="{FF2B5EF4-FFF2-40B4-BE49-F238E27FC236}">
                    <a16:creationId xmlns:a16="http://schemas.microsoft.com/office/drawing/2014/main" id="{A7307375-0B9B-41AC-B037-48779CB57062}"/>
                  </a:ext>
                </a:extLst>
              </p:cNvPr>
              <p:cNvSpPr txBox="1"/>
              <p:nvPr/>
            </p:nvSpPr>
            <p:spPr>
              <a:xfrm>
                <a:off x="3390822" y="4634655"/>
                <a:ext cx="560887" cy="674937"/>
              </a:xfrm>
              <a:prstGeom prst="rect">
                <a:avLst/>
              </a:prstGeom>
              <a:noFill/>
            </p:spPr>
            <p:txBody>
              <a:bodyPr wrap="none" rtlCol="0">
                <a:spAutoFit/>
              </a:bodyPr>
              <a:lstStyle/>
              <a:p>
                <a:r>
                  <a:rPr lang="en-US" sz="2400" b="1" dirty="0">
                    <a:solidFill>
                      <a:srgbClr val="82F32D"/>
                    </a:solidFill>
                  </a:rPr>
                  <a:t>77</a:t>
                </a:r>
              </a:p>
            </p:txBody>
          </p:sp>
          <p:sp>
            <p:nvSpPr>
              <p:cNvPr id="140" name="TextBox 139">
                <a:extLst>
                  <a:ext uri="{FF2B5EF4-FFF2-40B4-BE49-F238E27FC236}">
                    <a16:creationId xmlns:a16="http://schemas.microsoft.com/office/drawing/2014/main" id="{BDE04A21-4B1F-496C-9742-78FCD02A18E1}"/>
                  </a:ext>
                </a:extLst>
              </p:cNvPr>
              <p:cNvSpPr txBox="1"/>
              <p:nvPr/>
            </p:nvSpPr>
            <p:spPr>
              <a:xfrm>
                <a:off x="4150602" y="4634655"/>
                <a:ext cx="560887" cy="674937"/>
              </a:xfrm>
              <a:prstGeom prst="rect">
                <a:avLst/>
              </a:prstGeom>
              <a:noFill/>
            </p:spPr>
            <p:txBody>
              <a:bodyPr wrap="none" rtlCol="0">
                <a:spAutoFit/>
              </a:bodyPr>
              <a:lstStyle/>
              <a:p>
                <a:r>
                  <a:rPr lang="en-US" sz="2400" b="1" dirty="0">
                    <a:solidFill>
                      <a:srgbClr val="82F32D"/>
                    </a:solidFill>
                  </a:rPr>
                  <a:t>77</a:t>
                </a:r>
              </a:p>
            </p:txBody>
          </p:sp>
          <p:sp>
            <p:nvSpPr>
              <p:cNvPr id="141" name="TextBox 140">
                <a:extLst>
                  <a:ext uri="{FF2B5EF4-FFF2-40B4-BE49-F238E27FC236}">
                    <a16:creationId xmlns:a16="http://schemas.microsoft.com/office/drawing/2014/main" id="{B36E5F7D-88A3-4C0B-9315-5CA5C64AA12D}"/>
                  </a:ext>
                </a:extLst>
              </p:cNvPr>
              <p:cNvSpPr txBox="1"/>
              <p:nvPr/>
            </p:nvSpPr>
            <p:spPr>
              <a:xfrm>
                <a:off x="4898163" y="4669441"/>
                <a:ext cx="560887" cy="674937"/>
              </a:xfrm>
              <a:prstGeom prst="rect">
                <a:avLst/>
              </a:prstGeom>
              <a:noFill/>
            </p:spPr>
            <p:txBody>
              <a:bodyPr wrap="none" rtlCol="0">
                <a:spAutoFit/>
              </a:bodyPr>
              <a:lstStyle/>
              <a:p>
                <a:r>
                  <a:rPr lang="en-US" sz="2400" b="1" dirty="0">
                    <a:solidFill>
                      <a:srgbClr val="82F32D"/>
                    </a:solidFill>
                  </a:rPr>
                  <a:t>74</a:t>
                </a:r>
              </a:p>
            </p:txBody>
          </p:sp>
          <p:sp>
            <p:nvSpPr>
              <p:cNvPr id="142" name="TextBox 141">
                <a:extLst>
                  <a:ext uri="{FF2B5EF4-FFF2-40B4-BE49-F238E27FC236}">
                    <a16:creationId xmlns:a16="http://schemas.microsoft.com/office/drawing/2014/main" id="{9B5156C7-9B9B-4E64-BA50-BF0697E4E7A8}"/>
                  </a:ext>
                </a:extLst>
              </p:cNvPr>
              <p:cNvSpPr txBox="1"/>
              <p:nvPr/>
            </p:nvSpPr>
            <p:spPr>
              <a:xfrm>
                <a:off x="5770417" y="4682179"/>
                <a:ext cx="560887" cy="674937"/>
              </a:xfrm>
              <a:prstGeom prst="rect">
                <a:avLst/>
              </a:prstGeom>
              <a:noFill/>
            </p:spPr>
            <p:txBody>
              <a:bodyPr wrap="none" rtlCol="0">
                <a:spAutoFit/>
              </a:bodyPr>
              <a:lstStyle/>
              <a:p>
                <a:r>
                  <a:rPr lang="en-US" sz="2400" b="1" dirty="0">
                    <a:solidFill>
                      <a:srgbClr val="82F32D"/>
                    </a:solidFill>
                  </a:rPr>
                  <a:t>74</a:t>
                </a:r>
              </a:p>
            </p:txBody>
          </p:sp>
          <p:sp>
            <p:nvSpPr>
              <p:cNvPr id="143" name="TextBox 142">
                <a:extLst>
                  <a:ext uri="{FF2B5EF4-FFF2-40B4-BE49-F238E27FC236}">
                    <a16:creationId xmlns:a16="http://schemas.microsoft.com/office/drawing/2014/main" id="{A2D0AB27-88CF-4C28-B92F-EA6617E01262}"/>
                  </a:ext>
                </a:extLst>
              </p:cNvPr>
              <p:cNvSpPr txBox="1"/>
              <p:nvPr/>
            </p:nvSpPr>
            <p:spPr>
              <a:xfrm>
                <a:off x="8175680" y="2916764"/>
                <a:ext cx="560887" cy="674937"/>
              </a:xfrm>
              <a:prstGeom prst="rect">
                <a:avLst/>
              </a:prstGeom>
              <a:noFill/>
            </p:spPr>
            <p:txBody>
              <a:bodyPr wrap="none" rtlCol="0">
                <a:spAutoFit/>
              </a:bodyPr>
              <a:lstStyle/>
              <a:p>
                <a:r>
                  <a:rPr lang="en-US" sz="2400" b="1" dirty="0">
                    <a:solidFill>
                      <a:srgbClr val="82F32D"/>
                    </a:solidFill>
                  </a:rPr>
                  <a:t>74</a:t>
                </a:r>
              </a:p>
            </p:txBody>
          </p:sp>
          <p:sp>
            <p:nvSpPr>
              <p:cNvPr id="144" name="TextBox 143">
                <a:extLst>
                  <a:ext uri="{FF2B5EF4-FFF2-40B4-BE49-F238E27FC236}">
                    <a16:creationId xmlns:a16="http://schemas.microsoft.com/office/drawing/2014/main" id="{DFE058DF-8974-452D-BA83-0160EE18E323}"/>
                  </a:ext>
                </a:extLst>
              </p:cNvPr>
              <p:cNvSpPr txBox="1"/>
              <p:nvPr/>
            </p:nvSpPr>
            <p:spPr>
              <a:xfrm>
                <a:off x="8937680" y="2916764"/>
                <a:ext cx="560887" cy="674937"/>
              </a:xfrm>
              <a:prstGeom prst="rect">
                <a:avLst/>
              </a:prstGeom>
              <a:noFill/>
            </p:spPr>
            <p:txBody>
              <a:bodyPr wrap="none" rtlCol="0">
                <a:spAutoFit/>
              </a:bodyPr>
              <a:lstStyle/>
              <a:p>
                <a:r>
                  <a:rPr lang="en-US" sz="2400" b="1" dirty="0">
                    <a:solidFill>
                      <a:srgbClr val="82F32D"/>
                    </a:solidFill>
                  </a:rPr>
                  <a:t>74</a:t>
                </a:r>
              </a:p>
            </p:txBody>
          </p:sp>
          <p:sp>
            <p:nvSpPr>
              <p:cNvPr id="145" name="TextBox 144">
                <a:extLst>
                  <a:ext uri="{FF2B5EF4-FFF2-40B4-BE49-F238E27FC236}">
                    <a16:creationId xmlns:a16="http://schemas.microsoft.com/office/drawing/2014/main" id="{6DE59C63-A50F-4D96-9128-4CBF30116E4D}"/>
                  </a:ext>
                </a:extLst>
              </p:cNvPr>
              <p:cNvSpPr txBox="1"/>
              <p:nvPr/>
            </p:nvSpPr>
            <p:spPr>
              <a:xfrm>
                <a:off x="9651925" y="2957105"/>
                <a:ext cx="743191" cy="674937"/>
              </a:xfrm>
              <a:prstGeom prst="rect">
                <a:avLst/>
              </a:prstGeom>
              <a:noFill/>
            </p:spPr>
            <p:txBody>
              <a:bodyPr wrap="none" rtlCol="0">
                <a:spAutoFit/>
              </a:bodyPr>
              <a:lstStyle/>
              <a:p>
                <a:r>
                  <a:rPr lang="en-US" sz="2400" b="1" dirty="0">
                    <a:solidFill>
                      <a:srgbClr val="FF7C80"/>
                    </a:solidFill>
                  </a:rPr>
                  <a:t>108</a:t>
                </a:r>
              </a:p>
            </p:txBody>
          </p:sp>
          <p:sp>
            <p:nvSpPr>
              <p:cNvPr id="146" name="TextBox 145">
                <a:extLst>
                  <a:ext uri="{FF2B5EF4-FFF2-40B4-BE49-F238E27FC236}">
                    <a16:creationId xmlns:a16="http://schemas.microsoft.com/office/drawing/2014/main" id="{960C46C5-5DDF-4F66-96A1-34A1382747BC}"/>
                  </a:ext>
                </a:extLst>
              </p:cNvPr>
              <p:cNvSpPr txBox="1"/>
              <p:nvPr/>
            </p:nvSpPr>
            <p:spPr>
              <a:xfrm>
                <a:off x="1714830" y="3823271"/>
                <a:ext cx="743191" cy="674937"/>
              </a:xfrm>
              <a:prstGeom prst="rect">
                <a:avLst/>
              </a:prstGeom>
              <a:noFill/>
            </p:spPr>
            <p:txBody>
              <a:bodyPr wrap="none" rtlCol="0">
                <a:spAutoFit/>
              </a:bodyPr>
              <a:lstStyle/>
              <a:p>
                <a:r>
                  <a:rPr lang="en-US" sz="2400" b="1" dirty="0">
                    <a:solidFill>
                      <a:srgbClr val="FF7C80"/>
                    </a:solidFill>
                  </a:rPr>
                  <a:t>108</a:t>
                </a:r>
              </a:p>
            </p:txBody>
          </p:sp>
          <p:sp>
            <p:nvSpPr>
              <p:cNvPr id="147" name="TextBox 146">
                <a:extLst>
                  <a:ext uri="{FF2B5EF4-FFF2-40B4-BE49-F238E27FC236}">
                    <a16:creationId xmlns:a16="http://schemas.microsoft.com/office/drawing/2014/main" id="{17D3C7F0-3EC2-453C-89D0-8652C3D2C7E9}"/>
                  </a:ext>
                </a:extLst>
              </p:cNvPr>
              <p:cNvSpPr txBox="1"/>
              <p:nvPr/>
            </p:nvSpPr>
            <p:spPr>
              <a:xfrm>
                <a:off x="2465486" y="3823271"/>
                <a:ext cx="725131" cy="674937"/>
              </a:xfrm>
              <a:prstGeom prst="rect">
                <a:avLst/>
              </a:prstGeom>
              <a:noFill/>
            </p:spPr>
            <p:txBody>
              <a:bodyPr wrap="none" rtlCol="0">
                <a:spAutoFit/>
              </a:bodyPr>
              <a:lstStyle/>
              <a:p>
                <a:r>
                  <a:rPr lang="en-US" sz="2400" b="1" dirty="0">
                    <a:solidFill>
                      <a:srgbClr val="FF7C80"/>
                    </a:solidFill>
                  </a:rPr>
                  <a:t>118</a:t>
                </a:r>
              </a:p>
            </p:txBody>
          </p:sp>
          <p:sp>
            <p:nvSpPr>
              <p:cNvPr id="148" name="TextBox 147">
                <a:extLst>
                  <a:ext uri="{FF2B5EF4-FFF2-40B4-BE49-F238E27FC236}">
                    <a16:creationId xmlns:a16="http://schemas.microsoft.com/office/drawing/2014/main" id="{C37BEA60-1296-4255-972A-ECA9C546276B}"/>
                  </a:ext>
                </a:extLst>
              </p:cNvPr>
              <p:cNvSpPr txBox="1"/>
              <p:nvPr/>
            </p:nvSpPr>
            <p:spPr>
              <a:xfrm>
                <a:off x="3262199" y="3805549"/>
                <a:ext cx="725131" cy="674937"/>
              </a:xfrm>
              <a:prstGeom prst="rect">
                <a:avLst/>
              </a:prstGeom>
              <a:noFill/>
            </p:spPr>
            <p:txBody>
              <a:bodyPr wrap="none" rtlCol="0">
                <a:spAutoFit/>
              </a:bodyPr>
              <a:lstStyle/>
              <a:p>
                <a:r>
                  <a:rPr lang="en-US" sz="2400" b="1" dirty="0">
                    <a:solidFill>
                      <a:srgbClr val="FF7C80"/>
                    </a:solidFill>
                  </a:rPr>
                  <a:t>118</a:t>
                </a:r>
              </a:p>
            </p:txBody>
          </p:sp>
          <p:sp>
            <p:nvSpPr>
              <p:cNvPr id="149" name="TextBox 148">
                <a:extLst>
                  <a:ext uri="{FF2B5EF4-FFF2-40B4-BE49-F238E27FC236}">
                    <a16:creationId xmlns:a16="http://schemas.microsoft.com/office/drawing/2014/main" id="{38A6D6DA-E3CE-4E61-9002-657E29960D1F}"/>
                  </a:ext>
                </a:extLst>
              </p:cNvPr>
              <p:cNvSpPr txBox="1"/>
              <p:nvPr/>
            </p:nvSpPr>
            <p:spPr>
              <a:xfrm>
                <a:off x="4098729" y="3743443"/>
                <a:ext cx="725131" cy="674937"/>
              </a:xfrm>
              <a:prstGeom prst="rect">
                <a:avLst/>
              </a:prstGeom>
              <a:noFill/>
            </p:spPr>
            <p:txBody>
              <a:bodyPr wrap="none" rtlCol="0">
                <a:spAutoFit/>
              </a:bodyPr>
              <a:lstStyle/>
              <a:p>
                <a:r>
                  <a:rPr lang="en-US" sz="2400" b="1" dirty="0">
                    <a:solidFill>
                      <a:srgbClr val="FF7C80"/>
                    </a:solidFill>
                  </a:rPr>
                  <a:t>119</a:t>
                </a:r>
              </a:p>
            </p:txBody>
          </p:sp>
          <p:sp>
            <p:nvSpPr>
              <p:cNvPr id="150" name="TextBox 149">
                <a:extLst>
                  <a:ext uri="{FF2B5EF4-FFF2-40B4-BE49-F238E27FC236}">
                    <a16:creationId xmlns:a16="http://schemas.microsoft.com/office/drawing/2014/main" id="{4E0651E1-A129-4A46-9BA5-6234309653BE}"/>
                  </a:ext>
                </a:extLst>
              </p:cNvPr>
              <p:cNvSpPr txBox="1"/>
              <p:nvPr/>
            </p:nvSpPr>
            <p:spPr>
              <a:xfrm>
                <a:off x="4877256" y="3743443"/>
                <a:ext cx="725131" cy="674937"/>
              </a:xfrm>
              <a:prstGeom prst="rect">
                <a:avLst/>
              </a:prstGeom>
              <a:noFill/>
            </p:spPr>
            <p:txBody>
              <a:bodyPr wrap="none" rtlCol="0">
                <a:spAutoFit/>
              </a:bodyPr>
              <a:lstStyle/>
              <a:p>
                <a:r>
                  <a:rPr lang="en-US" sz="2400" b="1" dirty="0">
                    <a:solidFill>
                      <a:srgbClr val="FF7C80"/>
                    </a:solidFill>
                  </a:rPr>
                  <a:t>119</a:t>
                </a:r>
              </a:p>
            </p:txBody>
          </p:sp>
          <p:sp>
            <p:nvSpPr>
              <p:cNvPr id="151" name="TextBox 150">
                <a:extLst>
                  <a:ext uri="{FF2B5EF4-FFF2-40B4-BE49-F238E27FC236}">
                    <a16:creationId xmlns:a16="http://schemas.microsoft.com/office/drawing/2014/main" id="{82D20876-D7C8-443B-B28E-8F501350C426}"/>
                  </a:ext>
                </a:extLst>
              </p:cNvPr>
              <p:cNvSpPr txBox="1"/>
              <p:nvPr/>
            </p:nvSpPr>
            <p:spPr>
              <a:xfrm>
                <a:off x="5663475" y="3790967"/>
                <a:ext cx="743191" cy="674937"/>
              </a:xfrm>
              <a:prstGeom prst="rect">
                <a:avLst/>
              </a:prstGeom>
              <a:noFill/>
            </p:spPr>
            <p:txBody>
              <a:bodyPr wrap="none" rtlCol="0">
                <a:spAutoFit/>
              </a:bodyPr>
              <a:lstStyle/>
              <a:p>
                <a:r>
                  <a:rPr lang="en-US" sz="2400" b="1" dirty="0">
                    <a:solidFill>
                      <a:srgbClr val="82F32D"/>
                    </a:solidFill>
                  </a:rPr>
                  <a:t>120</a:t>
                </a:r>
              </a:p>
            </p:txBody>
          </p:sp>
          <p:sp>
            <p:nvSpPr>
              <p:cNvPr id="152" name="TextBox 151">
                <a:extLst>
                  <a:ext uri="{FF2B5EF4-FFF2-40B4-BE49-F238E27FC236}">
                    <a16:creationId xmlns:a16="http://schemas.microsoft.com/office/drawing/2014/main" id="{50FFBB63-658C-4BF4-9A9E-53B5044FCC50}"/>
                  </a:ext>
                </a:extLst>
              </p:cNvPr>
              <p:cNvSpPr txBox="1"/>
              <p:nvPr/>
            </p:nvSpPr>
            <p:spPr>
              <a:xfrm>
                <a:off x="6484555" y="3790967"/>
                <a:ext cx="743191" cy="674937"/>
              </a:xfrm>
              <a:prstGeom prst="rect">
                <a:avLst/>
              </a:prstGeom>
              <a:noFill/>
            </p:spPr>
            <p:txBody>
              <a:bodyPr wrap="none" rtlCol="0">
                <a:spAutoFit/>
              </a:bodyPr>
              <a:lstStyle/>
              <a:p>
                <a:r>
                  <a:rPr lang="en-US" sz="2400" b="1" dirty="0">
                    <a:solidFill>
                      <a:srgbClr val="82F32D"/>
                    </a:solidFill>
                  </a:rPr>
                  <a:t>120</a:t>
                </a:r>
              </a:p>
            </p:txBody>
          </p:sp>
          <p:sp>
            <p:nvSpPr>
              <p:cNvPr id="153" name="TextBox 152">
                <a:extLst>
                  <a:ext uri="{FF2B5EF4-FFF2-40B4-BE49-F238E27FC236}">
                    <a16:creationId xmlns:a16="http://schemas.microsoft.com/office/drawing/2014/main" id="{11C63D69-A924-41DE-A313-663E16CAE47E}"/>
                  </a:ext>
                </a:extLst>
              </p:cNvPr>
              <p:cNvSpPr txBox="1"/>
              <p:nvPr/>
            </p:nvSpPr>
            <p:spPr>
              <a:xfrm>
                <a:off x="7327035" y="3805549"/>
                <a:ext cx="560887" cy="674937"/>
              </a:xfrm>
              <a:prstGeom prst="rect">
                <a:avLst/>
              </a:prstGeom>
              <a:noFill/>
            </p:spPr>
            <p:txBody>
              <a:bodyPr wrap="none" rtlCol="0">
                <a:spAutoFit/>
              </a:bodyPr>
              <a:lstStyle/>
              <a:p>
                <a:r>
                  <a:rPr lang="en-US" sz="2400" b="1" dirty="0">
                    <a:solidFill>
                      <a:srgbClr val="82F32D"/>
                    </a:solidFill>
                  </a:rPr>
                  <a:t>68</a:t>
                </a:r>
              </a:p>
            </p:txBody>
          </p:sp>
          <p:sp>
            <p:nvSpPr>
              <p:cNvPr id="154" name="TextBox 153">
                <a:extLst>
                  <a:ext uri="{FF2B5EF4-FFF2-40B4-BE49-F238E27FC236}">
                    <a16:creationId xmlns:a16="http://schemas.microsoft.com/office/drawing/2014/main" id="{74846A96-3948-4350-BDFC-2C23968464E8}"/>
                  </a:ext>
                </a:extLst>
              </p:cNvPr>
              <p:cNvSpPr txBox="1"/>
              <p:nvPr/>
            </p:nvSpPr>
            <p:spPr>
              <a:xfrm>
                <a:off x="8060596" y="3790967"/>
                <a:ext cx="560887" cy="674937"/>
              </a:xfrm>
              <a:prstGeom prst="rect">
                <a:avLst/>
              </a:prstGeom>
              <a:noFill/>
            </p:spPr>
            <p:txBody>
              <a:bodyPr wrap="none" rtlCol="0">
                <a:spAutoFit/>
              </a:bodyPr>
              <a:lstStyle/>
              <a:p>
                <a:r>
                  <a:rPr lang="en-US" sz="2400" b="1" dirty="0">
                    <a:solidFill>
                      <a:srgbClr val="82F32D"/>
                    </a:solidFill>
                  </a:rPr>
                  <a:t>68</a:t>
                </a:r>
              </a:p>
            </p:txBody>
          </p:sp>
          <p:sp>
            <p:nvSpPr>
              <p:cNvPr id="155" name="TextBox 154">
                <a:extLst>
                  <a:ext uri="{FF2B5EF4-FFF2-40B4-BE49-F238E27FC236}">
                    <a16:creationId xmlns:a16="http://schemas.microsoft.com/office/drawing/2014/main" id="{45CE2EAA-1426-4C44-B891-676668AD0D93}"/>
                  </a:ext>
                </a:extLst>
              </p:cNvPr>
              <p:cNvSpPr txBox="1"/>
              <p:nvPr/>
            </p:nvSpPr>
            <p:spPr>
              <a:xfrm>
                <a:off x="8813373" y="3743443"/>
                <a:ext cx="560887" cy="674937"/>
              </a:xfrm>
              <a:prstGeom prst="rect">
                <a:avLst/>
              </a:prstGeom>
              <a:noFill/>
            </p:spPr>
            <p:txBody>
              <a:bodyPr wrap="none" rtlCol="0">
                <a:spAutoFit/>
              </a:bodyPr>
              <a:lstStyle/>
              <a:p>
                <a:r>
                  <a:rPr lang="en-US" sz="2400" b="1" dirty="0">
                    <a:solidFill>
                      <a:srgbClr val="82F32D"/>
                    </a:solidFill>
                  </a:rPr>
                  <a:t>69</a:t>
                </a:r>
              </a:p>
            </p:txBody>
          </p:sp>
          <p:sp>
            <p:nvSpPr>
              <p:cNvPr id="156" name="TextBox 155">
                <a:extLst>
                  <a:ext uri="{FF2B5EF4-FFF2-40B4-BE49-F238E27FC236}">
                    <a16:creationId xmlns:a16="http://schemas.microsoft.com/office/drawing/2014/main" id="{8FD600B0-8468-407F-850B-A5B76DB9C57D}"/>
                  </a:ext>
                </a:extLst>
              </p:cNvPr>
              <p:cNvSpPr txBox="1"/>
              <p:nvPr/>
            </p:nvSpPr>
            <p:spPr>
              <a:xfrm>
                <a:off x="9576983" y="3743443"/>
                <a:ext cx="560887" cy="674937"/>
              </a:xfrm>
              <a:prstGeom prst="rect">
                <a:avLst/>
              </a:prstGeom>
              <a:noFill/>
            </p:spPr>
            <p:txBody>
              <a:bodyPr wrap="none" rtlCol="0">
                <a:spAutoFit/>
              </a:bodyPr>
              <a:lstStyle/>
              <a:p>
                <a:r>
                  <a:rPr lang="en-US" sz="2400" b="1" dirty="0">
                    <a:solidFill>
                      <a:srgbClr val="82F32D"/>
                    </a:solidFill>
                  </a:rPr>
                  <a:t>69</a:t>
                </a:r>
              </a:p>
            </p:txBody>
          </p:sp>
          <p:sp>
            <p:nvSpPr>
              <p:cNvPr id="157" name="TextBox 156">
                <a:extLst>
                  <a:ext uri="{FF2B5EF4-FFF2-40B4-BE49-F238E27FC236}">
                    <a16:creationId xmlns:a16="http://schemas.microsoft.com/office/drawing/2014/main" id="{B39FB917-81E5-47A4-91A5-148F3784A5A0}"/>
                  </a:ext>
                </a:extLst>
              </p:cNvPr>
              <p:cNvSpPr txBox="1"/>
              <p:nvPr/>
            </p:nvSpPr>
            <p:spPr>
              <a:xfrm>
                <a:off x="1882860" y="4634655"/>
                <a:ext cx="560887" cy="674937"/>
              </a:xfrm>
              <a:prstGeom prst="rect">
                <a:avLst/>
              </a:prstGeom>
              <a:noFill/>
            </p:spPr>
            <p:txBody>
              <a:bodyPr wrap="none" rtlCol="0">
                <a:spAutoFit/>
              </a:bodyPr>
              <a:lstStyle/>
              <a:p>
                <a:r>
                  <a:rPr lang="en-US" sz="2400" b="1" dirty="0">
                    <a:solidFill>
                      <a:srgbClr val="82F32D"/>
                    </a:solidFill>
                  </a:rPr>
                  <a:t>72</a:t>
                </a:r>
              </a:p>
            </p:txBody>
          </p:sp>
          <p:sp>
            <p:nvSpPr>
              <p:cNvPr id="158" name="TextBox 157">
                <a:extLst>
                  <a:ext uri="{FF2B5EF4-FFF2-40B4-BE49-F238E27FC236}">
                    <a16:creationId xmlns:a16="http://schemas.microsoft.com/office/drawing/2014/main" id="{A30B7DF9-EA3A-4E6B-8051-AA0BBF8A7664}"/>
                  </a:ext>
                </a:extLst>
              </p:cNvPr>
              <p:cNvSpPr txBox="1"/>
              <p:nvPr/>
            </p:nvSpPr>
            <p:spPr>
              <a:xfrm>
                <a:off x="2557997" y="4634655"/>
                <a:ext cx="560887" cy="674937"/>
              </a:xfrm>
              <a:prstGeom prst="rect">
                <a:avLst/>
              </a:prstGeom>
              <a:noFill/>
            </p:spPr>
            <p:txBody>
              <a:bodyPr wrap="none" rtlCol="0">
                <a:spAutoFit/>
              </a:bodyPr>
              <a:lstStyle/>
              <a:p>
                <a:r>
                  <a:rPr lang="en-US" sz="2400" b="1" dirty="0">
                    <a:solidFill>
                      <a:srgbClr val="82F32D"/>
                    </a:solidFill>
                  </a:rPr>
                  <a:t>72</a:t>
                </a:r>
              </a:p>
            </p:txBody>
          </p:sp>
          <p:sp>
            <p:nvSpPr>
              <p:cNvPr id="159" name="TextBox 158">
                <a:extLst>
                  <a:ext uri="{FF2B5EF4-FFF2-40B4-BE49-F238E27FC236}">
                    <a16:creationId xmlns:a16="http://schemas.microsoft.com/office/drawing/2014/main" id="{0C7BEA2B-D14D-4D0E-A4BD-27D6B711FB10}"/>
                  </a:ext>
                </a:extLst>
              </p:cNvPr>
              <p:cNvSpPr txBox="1"/>
              <p:nvPr/>
            </p:nvSpPr>
            <p:spPr>
              <a:xfrm>
                <a:off x="6396309" y="4664458"/>
                <a:ext cx="743191" cy="674937"/>
              </a:xfrm>
              <a:prstGeom prst="rect">
                <a:avLst/>
              </a:prstGeom>
              <a:noFill/>
            </p:spPr>
            <p:txBody>
              <a:bodyPr wrap="none" rtlCol="0">
                <a:spAutoFit/>
              </a:bodyPr>
              <a:lstStyle/>
              <a:p>
                <a:r>
                  <a:rPr lang="en-US" sz="2400" b="1" dirty="0">
                    <a:solidFill>
                      <a:srgbClr val="FF7C80"/>
                    </a:solidFill>
                  </a:rPr>
                  <a:t>108</a:t>
                </a:r>
              </a:p>
            </p:txBody>
          </p:sp>
          <p:sp>
            <p:nvSpPr>
              <p:cNvPr id="160" name="TextBox 159">
                <a:extLst>
                  <a:ext uri="{FF2B5EF4-FFF2-40B4-BE49-F238E27FC236}">
                    <a16:creationId xmlns:a16="http://schemas.microsoft.com/office/drawing/2014/main" id="{0B9DE8FC-3A8E-4F4A-BEE5-DFC81444E39F}"/>
                  </a:ext>
                </a:extLst>
              </p:cNvPr>
              <p:cNvSpPr txBox="1"/>
              <p:nvPr/>
            </p:nvSpPr>
            <p:spPr>
              <a:xfrm>
                <a:off x="7123193" y="4664458"/>
                <a:ext cx="743191" cy="674937"/>
              </a:xfrm>
              <a:prstGeom prst="rect">
                <a:avLst/>
              </a:prstGeom>
              <a:noFill/>
            </p:spPr>
            <p:txBody>
              <a:bodyPr wrap="none" rtlCol="0">
                <a:spAutoFit/>
              </a:bodyPr>
              <a:lstStyle/>
              <a:p>
                <a:r>
                  <a:rPr lang="en-US" sz="2400" b="1" dirty="0">
                    <a:solidFill>
                      <a:srgbClr val="FF7C80"/>
                    </a:solidFill>
                  </a:rPr>
                  <a:t>108</a:t>
                </a:r>
              </a:p>
            </p:txBody>
          </p:sp>
          <p:sp>
            <p:nvSpPr>
              <p:cNvPr id="161" name="TextBox 160">
                <a:extLst>
                  <a:ext uri="{FF2B5EF4-FFF2-40B4-BE49-F238E27FC236}">
                    <a16:creationId xmlns:a16="http://schemas.microsoft.com/office/drawing/2014/main" id="{C18571A3-401A-493C-BB47-A5F6B559DA42}"/>
                  </a:ext>
                </a:extLst>
              </p:cNvPr>
              <p:cNvSpPr txBox="1"/>
              <p:nvPr/>
            </p:nvSpPr>
            <p:spPr>
              <a:xfrm>
                <a:off x="7993596" y="4634655"/>
                <a:ext cx="725131" cy="674937"/>
              </a:xfrm>
              <a:prstGeom prst="rect">
                <a:avLst/>
              </a:prstGeom>
              <a:noFill/>
            </p:spPr>
            <p:txBody>
              <a:bodyPr wrap="none" rtlCol="0">
                <a:spAutoFit/>
              </a:bodyPr>
              <a:lstStyle/>
              <a:p>
                <a:r>
                  <a:rPr lang="en-US" sz="2400" b="1" dirty="0">
                    <a:solidFill>
                      <a:srgbClr val="82F32D"/>
                    </a:solidFill>
                  </a:rPr>
                  <a:t>118</a:t>
                </a:r>
              </a:p>
            </p:txBody>
          </p:sp>
          <p:sp>
            <p:nvSpPr>
              <p:cNvPr id="162" name="TextBox 161">
                <a:extLst>
                  <a:ext uri="{FF2B5EF4-FFF2-40B4-BE49-F238E27FC236}">
                    <a16:creationId xmlns:a16="http://schemas.microsoft.com/office/drawing/2014/main" id="{3611E97F-45F5-4215-9D2B-06D4F9182E9C}"/>
                  </a:ext>
                </a:extLst>
              </p:cNvPr>
              <p:cNvSpPr txBox="1"/>
              <p:nvPr/>
            </p:nvSpPr>
            <p:spPr>
              <a:xfrm>
                <a:off x="8746779" y="4634655"/>
                <a:ext cx="725131" cy="674937"/>
              </a:xfrm>
              <a:prstGeom prst="rect">
                <a:avLst/>
              </a:prstGeom>
              <a:noFill/>
            </p:spPr>
            <p:txBody>
              <a:bodyPr wrap="none" rtlCol="0">
                <a:spAutoFit/>
              </a:bodyPr>
              <a:lstStyle/>
              <a:p>
                <a:r>
                  <a:rPr lang="en-US" sz="2400" b="1" dirty="0">
                    <a:solidFill>
                      <a:srgbClr val="FFFF00"/>
                    </a:solidFill>
                  </a:rPr>
                  <a:t>118</a:t>
                </a:r>
              </a:p>
            </p:txBody>
          </p:sp>
          <p:sp>
            <p:nvSpPr>
              <p:cNvPr id="163" name="TextBox 162">
                <a:extLst>
                  <a:ext uri="{FF2B5EF4-FFF2-40B4-BE49-F238E27FC236}">
                    <a16:creationId xmlns:a16="http://schemas.microsoft.com/office/drawing/2014/main" id="{C93C335E-E620-4AF5-899A-02E22E1E6678}"/>
                  </a:ext>
                </a:extLst>
              </p:cNvPr>
              <p:cNvSpPr txBox="1"/>
              <p:nvPr/>
            </p:nvSpPr>
            <p:spPr>
              <a:xfrm>
                <a:off x="9527289" y="4634655"/>
                <a:ext cx="725131" cy="674937"/>
              </a:xfrm>
              <a:prstGeom prst="rect">
                <a:avLst/>
              </a:prstGeom>
              <a:noFill/>
            </p:spPr>
            <p:txBody>
              <a:bodyPr wrap="none" rtlCol="0">
                <a:spAutoFit/>
              </a:bodyPr>
              <a:lstStyle/>
              <a:p>
                <a:r>
                  <a:rPr lang="en-US" sz="2400" b="1" dirty="0">
                    <a:solidFill>
                      <a:srgbClr val="FF7C80"/>
                    </a:solidFill>
                  </a:rPr>
                  <a:t>119</a:t>
                </a:r>
              </a:p>
            </p:txBody>
          </p:sp>
          <p:sp>
            <p:nvSpPr>
              <p:cNvPr id="164" name="TextBox 163">
                <a:extLst>
                  <a:ext uri="{FF2B5EF4-FFF2-40B4-BE49-F238E27FC236}">
                    <a16:creationId xmlns:a16="http://schemas.microsoft.com/office/drawing/2014/main" id="{EDB1B47B-0865-4877-8C2B-9AC8DDBD96A3}"/>
                  </a:ext>
                </a:extLst>
              </p:cNvPr>
              <p:cNvSpPr txBox="1"/>
              <p:nvPr/>
            </p:nvSpPr>
            <p:spPr>
              <a:xfrm>
                <a:off x="5852381" y="5502404"/>
                <a:ext cx="725131" cy="674937"/>
              </a:xfrm>
              <a:prstGeom prst="rect">
                <a:avLst/>
              </a:prstGeom>
              <a:noFill/>
            </p:spPr>
            <p:txBody>
              <a:bodyPr wrap="none" rtlCol="0">
                <a:spAutoFit/>
              </a:bodyPr>
              <a:lstStyle/>
              <a:p>
                <a:r>
                  <a:rPr lang="en-US" sz="2400" b="1" dirty="0">
                    <a:solidFill>
                      <a:srgbClr val="FF7C80"/>
                    </a:solidFill>
                  </a:rPr>
                  <a:t>119</a:t>
                </a:r>
              </a:p>
            </p:txBody>
          </p:sp>
          <p:sp>
            <p:nvSpPr>
              <p:cNvPr id="165" name="TextBox 164">
                <a:extLst>
                  <a:ext uri="{FF2B5EF4-FFF2-40B4-BE49-F238E27FC236}">
                    <a16:creationId xmlns:a16="http://schemas.microsoft.com/office/drawing/2014/main" id="{B40B34C5-4A7D-4ADD-9C7B-0D8D3B42D6A1}"/>
                  </a:ext>
                </a:extLst>
              </p:cNvPr>
              <p:cNvSpPr txBox="1"/>
              <p:nvPr/>
            </p:nvSpPr>
            <p:spPr>
              <a:xfrm>
                <a:off x="5116442" y="5496957"/>
                <a:ext cx="743191" cy="674937"/>
              </a:xfrm>
              <a:prstGeom prst="rect">
                <a:avLst/>
              </a:prstGeom>
              <a:noFill/>
            </p:spPr>
            <p:txBody>
              <a:bodyPr wrap="none" rtlCol="0">
                <a:spAutoFit/>
              </a:bodyPr>
              <a:lstStyle/>
              <a:p>
                <a:r>
                  <a:rPr lang="en-US" sz="2400" b="1" dirty="0">
                    <a:solidFill>
                      <a:srgbClr val="82F32D"/>
                    </a:solidFill>
                  </a:rPr>
                  <a:t>120</a:t>
                </a:r>
              </a:p>
            </p:txBody>
          </p:sp>
          <p:sp>
            <p:nvSpPr>
              <p:cNvPr id="166" name="TextBox 165">
                <a:extLst>
                  <a:ext uri="{FF2B5EF4-FFF2-40B4-BE49-F238E27FC236}">
                    <a16:creationId xmlns:a16="http://schemas.microsoft.com/office/drawing/2014/main" id="{A96071C1-12A2-4D12-9AE8-7B685E1B9158}"/>
                  </a:ext>
                </a:extLst>
              </p:cNvPr>
              <p:cNvSpPr txBox="1"/>
              <p:nvPr/>
            </p:nvSpPr>
            <p:spPr>
              <a:xfrm>
                <a:off x="6625120" y="5414466"/>
                <a:ext cx="743191" cy="674937"/>
              </a:xfrm>
              <a:prstGeom prst="rect">
                <a:avLst/>
              </a:prstGeom>
              <a:noFill/>
            </p:spPr>
            <p:txBody>
              <a:bodyPr wrap="none" rtlCol="0">
                <a:spAutoFit/>
              </a:bodyPr>
              <a:lstStyle/>
              <a:p>
                <a:r>
                  <a:rPr lang="en-US" sz="2400" b="1" dirty="0">
                    <a:solidFill>
                      <a:srgbClr val="82F32D"/>
                    </a:solidFill>
                  </a:rPr>
                  <a:t>120</a:t>
                </a:r>
              </a:p>
            </p:txBody>
          </p:sp>
          <p:sp>
            <p:nvSpPr>
              <p:cNvPr id="167" name="TextBox 166">
                <a:extLst>
                  <a:ext uri="{FF2B5EF4-FFF2-40B4-BE49-F238E27FC236}">
                    <a16:creationId xmlns:a16="http://schemas.microsoft.com/office/drawing/2014/main" id="{7CA678CF-3E9D-4730-8733-CFE9B646E0A8}"/>
                  </a:ext>
                </a:extLst>
              </p:cNvPr>
              <p:cNvSpPr txBox="1"/>
              <p:nvPr/>
            </p:nvSpPr>
            <p:spPr>
              <a:xfrm>
                <a:off x="2947607" y="1176518"/>
                <a:ext cx="743191" cy="674937"/>
              </a:xfrm>
              <a:prstGeom prst="rect">
                <a:avLst/>
              </a:prstGeom>
              <a:noFill/>
            </p:spPr>
            <p:txBody>
              <a:bodyPr wrap="none" rtlCol="0">
                <a:spAutoFit/>
              </a:bodyPr>
              <a:lstStyle/>
              <a:p>
                <a:r>
                  <a:rPr lang="en-US" sz="2400" b="1" dirty="0">
                    <a:solidFill>
                      <a:srgbClr val="82F32D"/>
                    </a:solidFill>
                  </a:rPr>
                  <a:t>125</a:t>
                </a:r>
              </a:p>
            </p:txBody>
          </p:sp>
          <p:sp>
            <p:nvSpPr>
              <p:cNvPr id="168" name="TextBox 167">
                <a:extLst>
                  <a:ext uri="{FF2B5EF4-FFF2-40B4-BE49-F238E27FC236}">
                    <a16:creationId xmlns:a16="http://schemas.microsoft.com/office/drawing/2014/main" id="{E01FF9A3-836D-4B0D-97D4-CC141403D666}"/>
                  </a:ext>
                </a:extLst>
              </p:cNvPr>
              <p:cNvSpPr txBox="1"/>
              <p:nvPr/>
            </p:nvSpPr>
            <p:spPr>
              <a:xfrm>
                <a:off x="3820590" y="1174681"/>
                <a:ext cx="831288" cy="674937"/>
              </a:xfrm>
              <a:prstGeom prst="rect">
                <a:avLst/>
              </a:prstGeom>
              <a:noFill/>
            </p:spPr>
            <p:txBody>
              <a:bodyPr wrap="square" rtlCol="0">
                <a:spAutoFit/>
              </a:bodyPr>
              <a:lstStyle/>
              <a:p>
                <a:r>
                  <a:rPr lang="en-US" sz="2400" b="1" dirty="0">
                    <a:solidFill>
                      <a:srgbClr val="FF7C80"/>
                    </a:solidFill>
                  </a:rPr>
                  <a:t>125</a:t>
                </a:r>
              </a:p>
            </p:txBody>
          </p:sp>
        </p:grpSp>
      </p:grpSp>
      <p:pic>
        <p:nvPicPr>
          <p:cNvPr id="231" name="Picture 230">
            <a:extLst>
              <a:ext uri="{FF2B5EF4-FFF2-40B4-BE49-F238E27FC236}">
                <a16:creationId xmlns:a16="http://schemas.microsoft.com/office/drawing/2014/main" id="{8DC62E05-1C88-4414-980A-7EA6183EACEB}"/>
              </a:ext>
            </a:extLst>
          </p:cNvPr>
          <p:cNvPicPr>
            <a:picLocks noChangeAspect="1"/>
          </p:cNvPicPr>
          <p:nvPr/>
        </p:nvPicPr>
        <p:blipFill>
          <a:blip r:embed="rId13"/>
          <a:stretch>
            <a:fillRect/>
          </a:stretch>
        </p:blipFill>
        <p:spPr>
          <a:xfrm>
            <a:off x="30893570" y="5334000"/>
            <a:ext cx="8711737" cy="5183088"/>
          </a:xfrm>
          <a:prstGeom prst="rect">
            <a:avLst/>
          </a:prstGeom>
        </p:spPr>
      </p:pic>
      <p:pic>
        <p:nvPicPr>
          <p:cNvPr id="235" name="Picture 234" descr="A few women in a lab&#10;&#10;Description automatically generated with low confidence">
            <a:extLst>
              <a:ext uri="{FF2B5EF4-FFF2-40B4-BE49-F238E27FC236}">
                <a16:creationId xmlns:a16="http://schemas.microsoft.com/office/drawing/2014/main" id="{8131C123-3949-4E7D-A061-B94C42F4F140}"/>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r="41869"/>
          <a:stretch/>
        </p:blipFill>
        <p:spPr>
          <a:xfrm>
            <a:off x="25533881" y="13241488"/>
            <a:ext cx="3860356" cy="4980538"/>
          </a:xfrm>
          <a:prstGeom prst="rect">
            <a:avLst/>
          </a:prstGeom>
        </p:spPr>
      </p:pic>
      <p:pic>
        <p:nvPicPr>
          <p:cNvPr id="236" name="Picture 235" descr="A picture containing cup, table, indoor&#10;&#10;Description automatically generated">
            <a:extLst>
              <a:ext uri="{FF2B5EF4-FFF2-40B4-BE49-F238E27FC236}">
                <a16:creationId xmlns:a16="http://schemas.microsoft.com/office/drawing/2014/main" id="{7E9CC11F-1554-4C54-B960-11A67F516322}"/>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12462" t="12545" r="6567" b="6370"/>
          <a:stretch/>
        </p:blipFill>
        <p:spPr>
          <a:xfrm>
            <a:off x="21332643" y="13235970"/>
            <a:ext cx="3734114" cy="4985825"/>
          </a:xfrm>
          <a:prstGeom prst="rect">
            <a:avLst/>
          </a:prstGeom>
        </p:spPr>
      </p:pic>
      <p:sp>
        <p:nvSpPr>
          <p:cNvPr id="237" name="TextBox 236">
            <a:extLst>
              <a:ext uri="{FF2B5EF4-FFF2-40B4-BE49-F238E27FC236}">
                <a16:creationId xmlns:a16="http://schemas.microsoft.com/office/drawing/2014/main" id="{FE97C977-4E33-41D7-ACFE-7E65E5699E71}"/>
              </a:ext>
            </a:extLst>
          </p:cNvPr>
          <p:cNvSpPr txBox="1"/>
          <p:nvPr/>
        </p:nvSpPr>
        <p:spPr>
          <a:xfrm>
            <a:off x="21095567" y="19642276"/>
            <a:ext cx="8690212" cy="8494633"/>
          </a:xfrm>
          <a:prstGeom prst="rect">
            <a:avLst/>
          </a:prstGeom>
          <a:noFill/>
        </p:spPr>
        <p:txBody>
          <a:bodyPr wrap="square">
            <a:spAutoFit/>
          </a:bodyPr>
          <a:lstStyle/>
          <a:p>
            <a:pPr marL="0" marR="0" algn="just">
              <a:spcBef>
                <a:spcPts val="0"/>
              </a:spcBef>
              <a:spcAft>
                <a:spcPts val="0"/>
              </a:spcAft>
            </a:pPr>
            <a:r>
              <a:rPr lang="en-US" sz="2600" dirty="0">
                <a:effectLst/>
                <a:latin typeface="Arial" panose="020B0604020202020204" pitchFamily="34" charset="0"/>
                <a:ea typeface="Times New Roman" panose="02020603050405020304" pitchFamily="18" charset="0"/>
                <a:cs typeface="Times New Roman" panose="02020603050405020304" pitchFamily="18" charset="0"/>
              </a:rPr>
              <a:t>Of the remaining 77 DNA samples submitted for DNA sequencing, 66 yielded high quality DNA traces while 11 demonstrated sequencing </a:t>
            </a:r>
            <a:r>
              <a:rPr lang="en-US" sz="2600" dirty="0">
                <a:latin typeface="Arial" panose="020B0604020202020204" pitchFamily="34" charset="0"/>
                <a:ea typeface="Times New Roman" panose="02020603050405020304" pitchFamily="18" charset="0"/>
                <a:cs typeface="Times New Roman" panose="02020603050405020304" pitchFamily="18" charset="0"/>
              </a:rPr>
              <a:t>errors</a:t>
            </a:r>
            <a:r>
              <a:rPr lang="en-US" sz="2600" dirty="0">
                <a:effectLst/>
                <a:latin typeface="Arial" panose="020B0604020202020204" pitchFamily="34" charset="0"/>
                <a:ea typeface="Times New Roman" panose="02020603050405020304" pitchFamily="18" charset="0"/>
                <a:cs typeface="Times New Roman" panose="02020603050405020304" pitchFamily="18" charset="0"/>
              </a:rPr>
              <a:t>. Most of these were due to either high background</a:t>
            </a:r>
            <a:r>
              <a:rPr lang="en-US" sz="2600" dirty="0">
                <a:latin typeface="Arial" panose="020B0604020202020204" pitchFamily="34" charset="0"/>
                <a:ea typeface="Times New Roman" panose="02020603050405020304" pitchFamily="18" charset="0"/>
                <a:cs typeface="Times New Roman" panose="02020603050405020304" pitchFamily="18" charset="0"/>
              </a:rPr>
              <a:t> (</a:t>
            </a:r>
            <a:r>
              <a:rPr lang="en-US" sz="2600" dirty="0">
                <a:effectLst/>
                <a:latin typeface="Arial" panose="020B0604020202020204" pitchFamily="34" charset="0"/>
                <a:ea typeface="Times New Roman" panose="02020603050405020304" pitchFamily="18" charset="0"/>
                <a:cs typeface="Times New Roman" panose="02020603050405020304" pitchFamily="18" charset="0"/>
              </a:rPr>
              <a:t>indicating potentially contaminating DNA</a:t>
            </a:r>
            <a:r>
              <a:rPr lang="en-US" sz="2600" dirty="0">
                <a:latin typeface="Arial" panose="020B0604020202020204" pitchFamily="34" charset="0"/>
                <a:ea typeface="Times New Roman" panose="02020603050405020304" pitchFamily="18" charset="0"/>
                <a:cs typeface="Times New Roman" panose="02020603050405020304" pitchFamily="18" charset="0"/>
              </a:rPr>
              <a:t>) </a:t>
            </a:r>
            <a:r>
              <a:rPr lang="en-US" sz="2600" dirty="0">
                <a:effectLst/>
                <a:latin typeface="Arial" panose="020B0604020202020204" pitchFamily="34" charset="0"/>
                <a:ea typeface="Times New Roman" panose="02020603050405020304" pitchFamily="18" charset="0"/>
                <a:cs typeface="Times New Roman" panose="02020603050405020304" pitchFamily="18" charset="0"/>
              </a:rPr>
              <a:t>or poor quality</a:t>
            </a:r>
            <a:r>
              <a:rPr lang="en-US" sz="2600" dirty="0">
                <a:latin typeface="Arial" panose="020B0604020202020204" pitchFamily="34" charset="0"/>
                <a:ea typeface="Times New Roman" panose="02020603050405020304" pitchFamily="18" charset="0"/>
                <a:cs typeface="Times New Roman" panose="02020603050405020304" pitchFamily="18" charset="0"/>
              </a:rPr>
              <a:t> (</a:t>
            </a:r>
            <a:r>
              <a:rPr lang="en-US" sz="2600" dirty="0">
                <a:effectLst/>
                <a:latin typeface="Arial" panose="020B0604020202020204" pitchFamily="34" charset="0"/>
                <a:ea typeface="Times New Roman" panose="02020603050405020304" pitchFamily="18" charset="0"/>
                <a:cs typeface="Times New Roman" panose="02020603050405020304" pitchFamily="18" charset="0"/>
              </a:rPr>
              <a:t>indicating that the DNA was insufficient to be sequenced). Of the 11, six were identified at least to a genus level using the NCBI database. Finally, the remaining five showed no significant similarity within the NCBI database.</a:t>
            </a:r>
          </a:p>
          <a:p>
            <a:pPr marL="0" marR="0" algn="just">
              <a:spcBef>
                <a:spcPts val="0"/>
              </a:spcBef>
              <a:spcAft>
                <a:spcPts val="0"/>
              </a:spcAft>
            </a:pPr>
            <a:r>
              <a:rPr lang="en-US" sz="2600" dirty="0">
                <a:effectLst/>
                <a:latin typeface="Arial" panose="020B0604020202020204" pitchFamily="34" charset="0"/>
                <a:ea typeface="Times New Roman" panose="02020603050405020304" pitchFamily="18" charset="0"/>
                <a:cs typeface="Times New Roman" panose="02020603050405020304" pitchFamily="18" charset="0"/>
              </a:rPr>
              <a:t>	Of the 66 DNA samples that yielded high quality DNA traces, only one sample showed no significant similarity found within the NCBI database while one other sample pulled up no matches above 97% identity. The remaining 64 were identified to at least a genus level specificity.</a:t>
            </a:r>
          </a:p>
          <a:p>
            <a:pPr marL="0" marR="0" algn="just">
              <a:spcBef>
                <a:spcPts val="0"/>
              </a:spcBef>
              <a:spcAft>
                <a:spcPts val="0"/>
              </a:spcAft>
            </a:pPr>
            <a:r>
              <a:rPr lang="en-US" sz="2600" dirty="0">
                <a:latin typeface="Arial" panose="020B0604020202020204" pitchFamily="34" charset="0"/>
                <a:ea typeface="Times New Roman" panose="02020603050405020304" pitchFamily="18" charset="0"/>
                <a:cs typeface="Times New Roman" panose="02020603050405020304" pitchFamily="18" charset="0"/>
              </a:rPr>
              <a:t>	</a:t>
            </a:r>
            <a:r>
              <a:rPr lang="en-US" sz="2600" dirty="0">
                <a:effectLst/>
                <a:latin typeface="Arial" panose="020B0604020202020204" pitchFamily="34" charset="0"/>
                <a:ea typeface="Times New Roman" panose="02020603050405020304" pitchFamily="18" charset="0"/>
                <a:cs typeface="Times New Roman" panose="02020603050405020304" pitchFamily="18" charset="0"/>
              </a:rPr>
              <a:t>Combining the results from JSC with our work, we achieved a </a:t>
            </a:r>
            <a:r>
              <a:rPr lang="en-US" sz="2600" b="1" dirty="0">
                <a:effectLst/>
                <a:latin typeface="Arial" panose="020B0604020202020204" pitchFamily="34" charset="0"/>
                <a:ea typeface="Times New Roman" panose="02020603050405020304" pitchFamily="18" charset="0"/>
                <a:cs typeface="Times New Roman" panose="02020603050405020304" pitchFamily="18" charset="0"/>
              </a:rPr>
              <a:t>93% success rate </a:t>
            </a:r>
            <a:r>
              <a:rPr lang="en-US" sz="2600" dirty="0">
                <a:effectLst/>
                <a:latin typeface="Arial" panose="020B0604020202020204" pitchFamily="34" charset="0"/>
                <a:ea typeface="Times New Roman" panose="02020603050405020304" pitchFamily="18" charset="0"/>
                <a:cs typeface="Times New Roman" panose="02020603050405020304" pitchFamily="18" charset="0"/>
              </a:rPr>
              <a:t>with highly confident identifications. Summaries of the bacterial and fungal genera identified </a:t>
            </a:r>
            <a:r>
              <a:rPr lang="en-US" sz="2600" dirty="0">
                <a:latin typeface="Arial" panose="020B0604020202020204" pitchFamily="34" charset="0"/>
                <a:ea typeface="Times New Roman" panose="02020603050405020304" pitchFamily="18" charset="0"/>
                <a:cs typeface="Times New Roman" panose="02020603050405020304" pitchFamily="18" charset="0"/>
              </a:rPr>
              <a:t>in</a:t>
            </a:r>
            <a:r>
              <a:rPr lang="en-US" sz="2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600" dirty="0">
                <a:latin typeface="Arial" panose="020B0604020202020204" pitchFamily="34" charset="0"/>
                <a:ea typeface="Times New Roman" panose="02020603050405020304" pitchFamily="18" charset="0"/>
                <a:cs typeface="Times New Roman" panose="02020603050405020304" pitchFamily="18" charset="0"/>
              </a:rPr>
              <a:t>MSFC </a:t>
            </a:r>
            <a:r>
              <a:rPr lang="en-US" sz="2600" dirty="0">
                <a:effectLst/>
                <a:latin typeface="Arial" panose="020B0604020202020204" pitchFamily="34" charset="0"/>
                <a:ea typeface="Times New Roman" panose="02020603050405020304" pitchFamily="18" charset="0"/>
                <a:cs typeface="Times New Roman" panose="02020603050405020304" pitchFamily="18" charset="0"/>
              </a:rPr>
              <a:t>cleanrooms are shown below compared with those identified in the environmentally uncontrolled PP lab.</a:t>
            </a:r>
          </a:p>
        </p:txBody>
      </p:sp>
      <p:sp>
        <p:nvSpPr>
          <p:cNvPr id="238" name="TextBox 237">
            <a:extLst>
              <a:ext uri="{FF2B5EF4-FFF2-40B4-BE49-F238E27FC236}">
                <a16:creationId xmlns:a16="http://schemas.microsoft.com/office/drawing/2014/main" id="{E8895784-7BDF-4232-BDA1-26C1CFE9FAD9}"/>
              </a:ext>
            </a:extLst>
          </p:cNvPr>
          <p:cNvSpPr txBox="1"/>
          <p:nvPr/>
        </p:nvSpPr>
        <p:spPr>
          <a:xfrm>
            <a:off x="11138765" y="21945600"/>
            <a:ext cx="8797619" cy="1200329"/>
          </a:xfrm>
          <a:prstGeom prst="rect">
            <a:avLst/>
          </a:prstGeom>
          <a:noFill/>
        </p:spPr>
        <p:txBody>
          <a:bodyPr wrap="square">
            <a:spAutoFit/>
          </a:bodyPr>
          <a:lstStyle/>
          <a:p>
            <a:pPr marL="0" marR="0" indent="0" algn="just">
              <a:spcBef>
                <a:spcPts val="0"/>
              </a:spcBef>
              <a:spcAft>
                <a:spcPts val="0"/>
              </a:spcAft>
            </a:pPr>
            <a:r>
              <a:rPr lang="en-US" sz="2400" dirty="0">
                <a:latin typeface="+mj-lt"/>
                <a:ea typeface="Times New Roman" panose="02020603050405020304" pitchFamily="18" charset="0"/>
                <a:cs typeface="Times New Roman" panose="02020603050405020304" pitchFamily="18" charset="0"/>
              </a:rPr>
              <a:t>From left to right: air sampling of Location F; wipes sampling of a floor in Location A; and swab samples being applied to a petri dish.</a:t>
            </a:r>
            <a:endParaRPr lang="en-US" sz="2400" dirty="0">
              <a:effectLst/>
              <a:latin typeface="+mj-lt"/>
              <a:ea typeface="Times New Roman" panose="02020603050405020304" pitchFamily="18" charset="0"/>
              <a:cs typeface="Times New Roman" panose="02020603050405020304" pitchFamily="18" charset="0"/>
            </a:endParaRPr>
          </a:p>
        </p:txBody>
      </p:sp>
      <p:pic>
        <p:nvPicPr>
          <p:cNvPr id="6" name="Picture 5" descr="A picture containing indoor&#10;&#10;Description automatically generated">
            <a:extLst>
              <a:ext uri="{FF2B5EF4-FFF2-40B4-BE49-F238E27FC236}">
                <a16:creationId xmlns:a16="http://schemas.microsoft.com/office/drawing/2014/main" id="{4BC9D407-97D9-4AB9-BC5E-A7F759036A07}"/>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6350" t="10222" r="16101" b="10523"/>
          <a:stretch/>
        </p:blipFill>
        <p:spPr>
          <a:xfrm>
            <a:off x="14080623" y="18148056"/>
            <a:ext cx="2703558" cy="3683987"/>
          </a:xfrm>
          <a:prstGeom prst="rect">
            <a:avLst/>
          </a:prstGeom>
        </p:spPr>
      </p:pic>
      <p:pic>
        <p:nvPicPr>
          <p:cNvPr id="239" name="Picture 238" descr="http://s1.ibtimes.com/sites/www.ibtimes.com/files/styles/v2_article_large/public/2013/10/08/nasa.jpg">
            <a:extLst>
              <a:ext uri="{FF2B5EF4-FFF2-40B4-BE49-F238E27FC236}">
                <a16:creationId xmlns:a16="http://schemas.microsoft.com/office/drawing/2014/main" id="{D0E05B7F-922B-4459-A3D5-FD394EEA4C39}"/>
              </a:ext>
            </a:extLst>
          </p:cNvPr>
          <p:cNvPicPr/>
          <p:nvPr/>
        </p:nvPicPr>
        <p:blipFill rotWithShape="1">
          <a:blip r:embed="rId17" cstate="print">
            <a:extLst>
              <a:ext uri="{BEBA8EAE-BF5A-486C-A8C5-ECC9F3942E4B}">
                <a14:imgProps xmlns:a14="http://schemas.microsoft.com/office/drawing/2010/main">
                  <a14:imgLayer r:embed="rId18">
                    <a14:imgEffect>
                      <a14:backgroundRemoval t="4000" b="91500" l="15894" r="86093">
                        <a14:foregroundMark x1="30132" y1="48500" x2="30132" y2="48500"/>
                        <a14:foregroundMark x1="29139" y1="44000" x2="32450" y2="51500"/>
                        <a14:foregroundMark x1="33775" y1="40500" x2="34106" y2="46500"/>
                        <a14:foregroundMark x1="39735" y1="54000" x2="42715" y2="41000"/>
                        <a14:foregroundMark x1="53974" y1="45500" x2="55298" y2="47000"/>
                        <a14:foregroundMark x1="58940" y1="51000" x2="58278" y2="53500"/>
                        <a14:foregroundMark x1="61921" y1="52000" x2="62914" y2="55500"/>
                        <a14:foregroundMark x1="64238" y1="52000" x2="66225" y2="43000"/>
                        <a14:foregroundMark x1="46689" y1="25000" x2="53642" y2="33000"/>
                        <a14:foregroundMark x1="50331" y1="62000" x2="45695" y2="66500"/>
                        <a14:foregroundMark x1="71854" y1="45500" x2="68543" y2="55500"/>
                      </a14:backgroundRemoval>
                    </a14:imgEffect>
                  </a14:imgLayer>
                </a14:imgProps>
              </a:ext>
              <a:ext uri="{28A0092B-C50C-407E-A947-70E740481C1C}">
                <a14:useLocalDpi xmlns:a14="http://schemas.microsoft.com/office/drawing/2010/main" val="0"/>
              </a:ext>
            </a:extLst>
          </a:blip>
          <a:srcRect l="16236" t="3890" r="13657" b="8232"/>
          <a:stretch/>
        </p:blipFill>
        <p:spPr bwMode="auto">
          <a:xfrm>
            <a:off x="36271200" y="888887"/>
            <a:ext cx="3784191" cy="3253046"/>
          </a:xfrm>
          <a:prstGeom prst="rect">
            <a:avLst/>
          </a:prstGeom>
          <a:noFill/>
          <a:ln>
            <a:noFill/>
          </a:ln>
          <a:extLst>
            <a:ext uri="{53640926-AAD7-44D8-BBD7-CCE9431645EC}">
              <a14:shadowObscured xmlns:a14="http://schemas.microsoft.com/office/drawing/2010/main"/>
            </a:ext>
          </a:extLst>
        </p:spPr>
      </p:pic>
      <p:sp>
        <p:nvSpPr>
          <p:cNvPr id="240" name="TextBox 239">
            <a:extLst>
              <a:ext uri="{FF2B5EF4-FFF2-40B4-BE49-F238E27FC236}">
                <a16:creationId xmlns:a16="http://schemas.microsoft.com/office/drawing/2014/main" id="{DAED5DEB-9006-4BFF-916E-1977364A7C83}"/>
              </a:ext>
            </a:extLst>
          </p:cNvPr>
          <p:cNvSpPr txBox="1"/>
          <p:nvPr/>
        </p:nvSpPr>
        <p:spPr>
          <a:xfrm>
            <a:off x="1119355" y="17602200"/>
            <a:ext cx="8710445" cy="15462438"/>
          </a:xfrm>
          <a:prstGeom prst="rect">
            <a:avLst/>
          </a:prstGeom>
          <a:noFill/>
        </p:spPr>
        <p:txBody>
          <a:bodyPr wrap="square">
            <a:spAutoFit/>
          </a:bodyPr>
          <a:lstStyle/>
          <a:p>
            <a:pPr algn="just">
              <a:lnSpc>
                <a:spcPct val="110000"/>
              </a:lnSpc>
            </a:pPr>
            <a:r>
              <a:rPr lang="en-US" sz="2600" dirty="0"/>
              <a:t>MSFC has an established planetary protection (PP) microbiology lab with multiple capabilities to analyze spacecraft materials and associated microbial contamination. However, many microbes cannot be cultured or identified using the NASA standard microbiological methods. With funding from a Jacobs Innovation Grant, we collected samples from four different cleanrooms onsite at MSFC, isolated nearly 100 microbes, and then identified them using modern methods of molecular identification. We also traveled to Johnson Space Center (JSC) and conducted similar procedures to identify microbes that failed our initial round of identification. Combining all results, we achieved a 93% success rate with highly confident identifications.</a:t>
            </a:r>
          </a:p>
          <a:p>
            <a:pPr algn="just">
              <a:lnSpc>
                <a:spcPct val="110000"/>
              </a:lnSpc>
            </a:pPr>
            <a:r>
              <a:rPr lang="en-US" sz="2600" dirty="0"/>
              <a:t>	Furthermore, NASA’s office of planetary protection (OPP) is interested in understanding how the space environment might impact or mitigate cleanroom-associated microbes. With funding from a second Innovation Grant, we have begun studying the survivability of a selection of cleanroom microbes from our library against space-like stressors. Thus far, we have begun initial characterization of these microbes by subjecting dried samples to ionizing radiation, noting significant drops in viability. Ongoing work includes optimization of test parameters and repeated exposures.</a:t>
            </a:r>
          </a:p>
          <a:p>
            <a:pPr algn="just">
              <a:lnSpc>
                <a:spcPct val="110000"/>
              </a:lnSpc>
            </a:pPr>
            <a:r>
              <a:rPr lang="en-US" sz="2600" dirty="0"/>
              <a:t>	Ultimately, this body of work will improve PP efforts at MSFC (i.e. identifying contaminating microorganisms in cleanrooms or on spacecraft) and will provide an additional service center-wide for the identification of contaminants that arise in other projects. Furthermore, we will help define the role that the space environment may play in mitigating these microbes from spacecraft. Accurate identification and appropriate mitigation will then increase the chances of success for NASA’s missions and objectives.</a:t>
            </a:r>
          </a:p>
        </p:txBody>
      </p:sp>
      <p:pic>
        <p:nvPicPr>
          <p:cNvPr id="9" name="Picture 8" descr="A picture containing indoor&#10;&#10;Description automatically generated">
            <a:extLst>
              <a:ext uri="{FF2B5EF4-FFF2-40B4-BE49-F238E27FC236}">
                <a16:creationId xmlns:a16="http://schemas.microsoft.com/office/drawing/2014/main" id="{7AA24E82-FA75-4052-8D16-F0F1D144EC91}"/>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l="10114" t="8604" r="5077" b="29756"/>
          <a:stretch/>
        </p:blipFill>
        <p:spPr>
          <a:xfrm>
            <a:off x="1673403" y="12056181"/>
            <a:ext cx="7648805" cy="4169417"/>
          </a:xfrm>
          <a:prstGeom prst="rect">
            <a:avLst/>
          </a:prstGeom>
        </p:spPr>
      </p:pic>
      <p:sp>
        <p:nvSpPr>
          <p:cNvPr id="10" name="TextBox 9">
            <a:extLst>
              <a:ext uri="{FF2B5EF4-FFF2-40B4-BE49-F238E27FC236}">
                <a16:creationId xmlns:a16="http://schemas.microsoft.com/office/drawing/2014/main" id="{FF761C1E-348D-4CAA-B8F8-709FD206434A}"/>
              </a:ext>
            </a:extLst>
          </p:cNvPr>
          <p:cNvSpPr txBox="1"/>
          <p:nvPr/>
        </p:nvSpPr>
        <p:spPr>
          <a:xfrm>
            <a:off x="1673403" y="16230600"/>
            <a:ext cx="7648805" cy="1200329"/>
          </a:xfrm>
          <a:prstGeom prst="rect">
            <a:avLst/>
          </a:prstGeom>
          <a:noFill/>
        </p:spPr>
        <p:txBody>
          <a:bodyPr wrap="square" rtlCol="0">
            <a:spAutoFit/>
          </a:bodyPr>
          <a:lstStyle/>
          <a:p>
            <a:r>
              <a:rPr lang="en-US" sz="2400" dirty="0"/>
              <a:t>Microbes collected from human skin, one of the most common sources of microbial contamination within cleanrooms.</a:t>
            </a:r>
          </a:p>
        </p:txBody>
      </p:sp>
      <p:sp>
        <p:nvSpPr>
          <p:cNvPr id="241" name="TextBox 240">
            <a:extLst>
              <a:ext uri="{FF2B5EF4-FFF2-40B4-BE49-F238E27FC236}">
                <a16:creationId xmlns:a16="http://schemas.microsoft.com/office/drawing/2014/main" id="{190AFEB3-30C7-4138-BB01-2A9E818D2C36}"/>
              </a:ext>
            </a:extLst>
          </p:cNvPr>
          <p:cNvSpPr txBox="1"/>
          <p:nvPr/>
        </p:nvSpPr>
        <p:spPr>
          <a:xfrm>
            <a:off x="11053138" y="5410200"/>
            <a:ext cx="8734723" cy="1292662"/>
          </a:xfrm>
          <a:prstGeom prst="rect">
            <a:avLst/>
          </a:prstGeom>
          <a:noFill/>
        </p:spPr>
        <p:txBody>
          <a:bodyPr wrap="square">
            <a:spAutoFit/>
          </a:bodyPr>
          <a:lstStyle/>
          <a:p>
            <a:pPr algn="just"/>
            <a:r>
              <a:rPr lang="en-US" sz="2600" dirty="0">
                <a:effectLst/>
                <a:latin typeface="+mj-lt"/>
                <a:ea typeface="Calibri" panose="020F0502020204030204" pitchFamily="34" charset="0"/>
              </a:rPr>
              <a:t>The process of molecular identification </a:t>
            </a:r>
            <a:r>
              <a:rPr lang="en-US" sz="2600" dirty="0">
                <a:latin typeface="+mj-lt"/>
                <a:ea typeface="Calibri" panose="020F0502020204030204" pitchFamily="34" charset="0"/>
              </a:rPr>
              <a:t>can be understood </a:t>
            </a:r>
            <a:r>
              <a:rPr lang="en-US" sz="2600" dirty="0">
                <a:effectLst/>
                <a:latin typeface="+mj-lt"/>
                <a:ea typeface="Calibri" panose="020F0502020204030204" pitchFamily="34" charset="0"/>
              </a:rPr>
              <a:t>in the flow chart depicted below, starting with isolation of microbes and ending with molecular identification.</a:t>
            </a:r>
            <a:endParaRPr lang="en-US" sz="2600" dirty="0"/>
          </a:p>
        </p:txBody>
      </p:sp>
      <p:pic>
        <p:nvPicPr>
          <p:cNvPr id="15" name="Picture 14" descr="A picture containing text, table, indoor, electronics&#10;&#10;Description automatically generated">
            <a:extLst>
              <a:ext uri="{FF2B5EF4-FFF2-40B4-BE49-F238E27FC236}">
                <a16:creationId xmlns:a16="http://schemas.microsoft.com/office/drawing/2014/main" id="{5C323F15-78A7-44B1-BEB2-B8C9B93853AE}"/>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l="34207" t="14776" r="14193" b="22027"/>
          <a:stretch/>
        </p:blipFill>
        <p:spPr>
          <a:xfrm>
            <a:off x="7448002" y="36147179"/>
            <a:ext cx="2124307" cy="3396162"/>
          </a:xfrm>
          <a:prstGeom prst="rect">
            <a:avLst/>
          </a:prstGeom>
        </p:spPr>
      </p:pic>
      <p:pic>
        <p:nvPicPr>
          <p:cNvPr id="28" name="Picture 27" descr="A picture containing text, indoor&#10;&#10;Description automatically generated">
            <a:extLst>
              <a:ext uri="{FF2B5EF4-FFF2-40B4-BE49-F238E27FC236}">
                <a16:creationId xmlns:a16="http://schemas.microsoft.com/office/drawing/2014/main" id="{4A373792-7F2B-4538-8154-29DE2D9FF410}"/>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l="10065" t="14093" r="6523" b="14301"/>
          <a:stretch/>
        </p:blipFill>
        <p:spPr>
          <a:xfrm>
            <a:off x="4316768" y="36147180"/>
            <a:ext cx="2968681" cy="3397934"/>
          </a:xfrm>
          <a:prstGeom prst="rect">
            <a:avLst/>
          </a:prstGeom>
        </p:spPr>
      </p:pic>
      <p:pic>
        <p:nvPicPr>
          <p:cNvPr id="31" name="Picture 30" descr="A white video game console&#10;&#10;Description automatically generated with low confidence">
            <a:extLst>
              <a:ext uri="{FF2B5EF4-FFF2-40B4-BE49-F238E27FC236}">
                <a16:creationId xmlns:a16="http://schemas.microsoft.com/office/drawing/2014/main" id="{35277CC0-18BA-4E3E-A9EA-38E5511A3366}"/>
              </a:ext>
            </a:extLst>
          </p:cNvPr>
          <p:cNvPicPr>
            <a:picLocks noChangeAspect="1"/>
          </p:cNvPicPr>
          <p:nvPr/>
        </p:nvPicPr>
        <p:blipFill rotWithShape="1">
          <a:blip r:embed="rId22" cstate="print">
            <a:extLst>
              <a:ext uri="{28A0092B-C50C-407E-A947-70E740481C1C}">
                <a14:useLocalDpi xmlns:a14="http://schemas.microsoft.com/office/drawing/2010/main" val="0"/>
              </a:ext>
            </a:extLst>
          </a:blip>
          <a:srcRect l="8639" t="17052" r="16576" b="14456"/>
          <a:stretch/>
        </p:blipFill>
        <p:spPr>
          <a:xfrm>
            <a:off x="1371600" y="36147179"/>
            <a:ext cx="2782615" cy="3397935"/>
          </a:xfrm>
          <a:prstGeom prst="rect">
            <a:avLst/>
          </a:prstGeom>
        </p:spPr>
      </p:pic>
      <p:sp>
        <p:nvSpPr>
          <p:cNvPr id="243" name="TextBox 242">
            <a:extLst>
              <a:ext uri="{FF2B5EF4-FFF2-40B4-BE49-F238E27FC236}">
                <a16:creationId xmlns:a16="http://schemas.microsoft.com/office/drawing/2014/main" id="{EFDCAC2F-4E8A-43B3-8D89-0E0D08F01C48}"/>
              </a:ext>
            </a:extLst>
          </p:cNvPr>
          <p:cNvSpPr txBox="1"/>
          <p:nvPr/>
        </p:nvSpPr>
        <p:spPr>
          <a:xfrm>
            <a:off x="10950334" y="30813646"/>
            <a:ext cx="8906228" cy="2492990"/>
          </a:xfrm>
          <a:prstGeom prst="rect">
            <a:avLst/>
          </a:prstGeom>
          <a:noFill/>
        </p:spPr>
        <p:txBody>
          <a:bodyPr wrap="square">
            <a:spAutoFit/>
          </a:bodyPr>
          <a:lstStyle/>
          <a:p>
            <a:pPr algn="just"/>
            <a:r>
              <a:rPr lang="en-US" sz="2600" dirty="0">
                <a:latin typeface="Arial" panose="020B0604020202020204" pitchFamily="34" charset="0"/>
                <a:ea typeface="Open Sans" panose="020B0606030504020204" pitchFamily="34" charset="0"/>
                <a:cs typeface="Arial" panose="020B0604020202020204" pitchFamily="34" charset="0"/>
              </a:rPr>
              <a:t>Representative colonies from all plates were selected and streaked for isolation on fresh plates. Cultures were then scraped from the plates and DNA was isolated using a commercial kit. DNA was quantified then amplified using polymerase chain reaction (PCR). Once amplified, DNA was visualized using gel electrophoresis (shown below).</a:t>
            </a:r>
            <a:endParaRPr lang="en-US" sz="2600" dirty="0"/>
          </a:p>
        </p:txBody>
      </p:sp>
      <p:sp>
        <p:nvSpPr>
          <p:cNvPr id="244" name="TextBox 243">
            <a:extLst>
              <a:ext uri="{FF2B5EF4-FFF2-40B4-BE49-F238E27FC236}">
                <a16:creationId xmlns:a16="http://schemas.microsoft.com/office/drawing/2014/main" id="{4906F02A-8E15-455B-A7C6-D9545600223C}"/>
              </a:ext>
            </a:extLst>
          </p:cNvPr>
          <p:cNvSpPr txBox="1"/>
          <p:nvPr/>
        </p:nvSpPr>
        <p:spPr>
          <a:xfrm>
            <a:off x="15510172" y="37426737"/>
            <a:ext cx="4376498" cy="2308324"/>
          </a:xfrm>
          <a:prstGeom prst="rect">
            <a:avLst/>
          </a:prstGeom>
          <a:noFill/>
        </p:spPr>
        <p:txBody>
          <a:bodyPr wrap="square">
            <a:spAutoFit/>
          </a:bodyPr>
          <a:lstStyle/>
          <a:p>
            <a:pPr algn="just"/>
            <a:r>
              <a:rPr lang="en-US" sz="2400" dirty="0">
                <a:latin typeface="+mj-lt"/>
                <a:ea typeface="Times New Roman" panose="02020603050405020304" pitchFamily="18" charset="0"/>
                <a:cs typeface="Times New Roman" panose="02020603050405020304" pitchFamily="18" charset="0"/>
              </a:rPr>
              <a:t>Amplified DNA visualized on a gel imager. Lane L =</a:t>
            </a:r>
            <a:r>
              <a:rPr lang="en-US" sz="2400" dirty="0"/>
              <a:t> size ladder; 1</a:t>
            </a:r>
            <a:r>
              <a:rPr lang="en-US" sz="2400" dirty="0">
                <a:latin typeface="+mj-lt"/>
                <a:ea typeface="Times New Roman" panose="02020603050405020304" pitchFamily="18" charset="0"/>
                <a:cs typeface="Times New Roman" panose="02020603050405020304" pitchFamily="18" charset="0"/>
              </a:rPr>
              <a:t>–3 = bacterial DNA; </a:t>
            </a:r>
            <a:r>
              <a:rPr lang="en-US" sz="2400" dirty="0"/>
              <a:t>4 = failed PCR; 5, 6, 8–10 = fungal DNA; and 7 = negative control</a:t>
            </a:r>
            <a:r>
              <a:rPr lang="en-US" sz="2400" dirty="0">
                <a:latin typeface="+mj-lt"/>
                <a:cs typeface="Times New Roman" panose="02020603050405020304" pitchFamily="18" charset="0"/>
              </a:rPr>
              <a:t>.</a:t>
            </a:r>
            <a:endParaRPr lang="en-US" sz="2400" dirty="0"/>
          </a:p>
        </p:txBody>
      </p:sp>
      <p:pic>
        <p:nvPicPr>
          <p:cNvPr id="35" name="Picture 34" descr="A picture containing indoor, plastic&#10;&#10;Description automatically generated">
            <a:extLst>
              <a:ext uri="{FF2B5EF4-FFF2-40B4-BE49-F238E27FC236}">
                <a16:creationId xmlns:a16="http://schemas.microsoft.com/office/drawing/2014/main" id="{BE8E5A31-7908-404A-806D-B30560CC3E91}"/>
              </a:ext>
            </a:extLst>
          </p:cNvPr>
          <p:cNvPicPr>
            <a:picLocks noChangeAspect="1"/>
          </p:cNvPicPr>
          <p:nvPr/>
        </p:nvPicPr>
        <p:blipFill rotWithShape="1">
          <a:blip r:embed="rId23" cstate="print">
            <a:extLst>
              <a:ext uri="{28A0092B-C50C-407E-A947-70E740481C1C}">
                <a14:useLocalDpi xmlns:a14="http://schemas.microsoft.com/office/drawing/2010/main" val="0"/>
              </a:ext>
            </a:extLst>
          </a:blip>
          <a:srcRect l="14954" t="6040" r="13829" b="1901"/>
          <a:stretch/>
        </p:blipFill>
        <p:spPr>
          <a:xfrm rot="5400000">
            <a:off x="11112643" y="33449276"/>
            <a:ext cx="2870192" cy="2782614"/>
          </a:xfrm>
          <a:prstGeom prst="rect">
            <a:avLst/>
          </a:prstGeom>
        </p:spPr>
      </p:pic>
      <p:pic>
        <p:nvPicPr>
          <p:cNvPr id="41" name="Picture 40" descr="A picture containing person, blue&#10;&#10;Description automatically generated">
            <a:extLst>
              <a:ext uri="{FF2B5EF4-FFF2-40B4-BE49-F238E27FC236}">
                <a16:creationId xmlns:a16="http://schemas.microsoft.com/office/drawing/2014/main" id="{25FBEBC1-D9D8-4FDB-9008-10A934A5EDF2}"/>
              </a:ext>
            </a:extLst>
          </p:cNvPr>
          <p:cNvPicPr>
            <a:picLocks noChangeAspect="1"/>
          </p:cNvPicPr>
          <p:nvPr/>
        </p:nvPicPr>
        <p:blipFill rotWithShape="1">
          <a:blip r:embed="rId24" cstate="print">
            <a:extLst>
              <a:ext uri="{28A0092B-C50C-407E-A947-70E740481C1C}">
                <a14:useLocalDpi xmlns:a14="http://schemas.microsoft.com/office/drawing/2010/main" val="0"/>
              </a:ext>
            </a:extLst>
          </a:blip>
          <a:srcRect l="21005" t="9682" r="14817" b="2054"/>
          <a:stretch/>
        </p:blipFill>
        <p:spPr>
          <a:xfrm>
            <a:off x="12344400" y="35589443"/>
            <a:ext cx="2782614" cy="2870192"/>
          </a:xfrm>
          <a:prstGeom prst="rect">
            <a:avLst/>
          </a:prstGeom>
        </p:spPr>
      </p:pic>
      <p:pic>
        <p:nvPicPr>
          <p:cNvPr id="44" name="Graphic 43" descr="Back with solid fill">
            <a:extLst>
              <a:ext uri="{FF2B5EF4-FFF2-40B4-BE49-F238E27FC236}">
                <a16:creationId xmlns:a16="http://schemas.microsoft.com/office/drawing/2014/main" id="{1581F6E6-A6C7-46AE-B9B6-33D4969727F9}"/>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rot="4543067">
            <a:off x="12911276" y="34655893"/>
            <a:ext cx="1823521" cy="1343930"/>
          </a:xfrm>
          <a:prstGeom prst="rect">
            <a:avLst/>
          </a:prstGeom>
        </p:spPr>
      </p:pic>
      <p:sp>
        <p:nvSpPr>
          <p:cNvPr id="245" name="TextBox 244">
            <a:extLst>
              <a:ext uri="{FF2B5EF4-FFF2-40B4-BE49-F238E27FC236}">
                <a16:creationId xmlns:a16="http://schemas.microsoft.com/office/drawing/2014/main" id="{E066FE9D-3FEF-4A2E-B3F1-71B9BFF5BE53}"/>
              </a:ext>
            </a:extLst>
          </p:cNvPr>
          <p:cNvSpPr txBox="1"/>
          <p:nvPr/>
        </p:nvSpPr>
        <p:spPr>
          <a:xfrm>
            <a:off x="10860471" y="38423671"/>
            <a:ext cx="4376498" cy="1200329"/>
          </a:xfrm>
          <a:prstGeom prst="rect">
            <a:avLst/>
          </a:prstGeom>
          <a:noFill/>
        </p:spPr>
        <p:txBody>
          <a:bodyPr wrap="square">
            <a:spAutoFit/>
          </a:bodyPr>
          <a:lstStyle/>
          <a:p>
            <a:pPr algn="just"/>
            <a:r>
              <a:rPr lang="en-US" sz="2400" dirty="0">
                <a:latin typeface="+mj-lt"/>
                <a:ea typeface="Times New Roman" panose="02020603050405020304" pitchFamily="18" charset="0"/>
                <a:cs typeface="Times New Roman" panose="02020603050405020304" pitchFamily="18" charset="0"/>
              </a:rPr>
              <a:t>Selection of a representative colony streaked for isolation or pure colonies on a fresh plate.</a:t>
            </a:r>
            <a:endParaRPr lang="en-US" sz="2400" dirty="0"/>
          </a:p>
        </p:txBody>
      </p:sp>
      <p:sp>
        <p:nvSpPr>
          <p:cNvPr id="246" name="TextBox 245">
            <a:extLst>
              <a:ext uri="{FF2B5EF4-FFF2-40B4-BE49-F238E27FC236}">
                <a16:creationId xmlns:a16="http://schemas.microsoft.com/office/drawing/2014/main" id="{1047621B-6000-42BA-978B-F315D1350AF3}"/>
              </a:ext>
            </a:extLst>
          </p:cNvPr>
          <p:cNvSpPr txBox="1"/>
          <p:nvPr/>
        </p:nvSpPr>
        <p:spPr>
          <a:xfrm>
            <a:off x="21327852" y="18230671"/>
            <a:ext cx="8066385" cy="1200329"/>
          </a:xfrm>
          <a:prstGeom prst="rect">
            <a:avLst/>
          </a:prstGeom>
          <a:noFill/>
        </p:spPr>
        <p:txBody>
          <a:bodyPr wrap="square">
            <a:spAutoFit/>
          </a:bodyPr>
          <a:lstStyle/>
          <a:p>
            <a:pPr marL="0" marR="0" indent="0" algn="just">
              <a:spcBef>
                <a:spcPts val="0"/>
              </a:spcBef>
              <a:spcAft>
                <a:spcPts val="0"/>
              </a:spcAft>
            </a:pPr>
            <a:r>
              <a:rPr lang="en-US" sz="2400" dirty="0">
                <a:latin typeface="+mj-lt"/>
                <a:ea typeface="Times New Roman" panose="02020603050405020304" pitchFamily="18" charset="0"/>
                <a:cs typeface="Times New Roman" panose="02020603050405020304" pitchFamily="18" charset="0"/>
              </a:rPr>
              <a:t>An isolate misidentified as bacteria at MSFC correctly identified as a yeast at JSC (left). Cassilly working at JSC in the sequencing lab (right).</a:t>
            </a:r>
            <a:endParaRPr lang="en-US" sz="2400" dirty="0">
              <a:effectLst/>
              <a:latin typeface="+mj-lt"/>
              <a:ea typeface="Times New Roman" panose="02020603050405020304" pitchFamily="18" charset="0"/>
              <a:cs typeface="Times New Roman" panose="02020603050405020304" pitchFamily="18" charset="0"/>
            </a:endParaRPr>
          </a:p>
        </p:txBody>
      </p:sp>
      <p:sp>
        <p:nvSpPr>
          <p:cNvPr id="247" name="TextBox 246">
            <a:extLst>
              <a:ext uri="{FF2B5EF4-FFF2-40B4-BE49-F238E27FC236}">
                <a16:creationId xmlns:a16="http://schemas.microsoft.com/office/drawing/2014/main" id="{D284A22B-84B6-423B-96F5-605F64A14D73}"/>
              </a:ext>
            </a:extLst>
          </p:cNvPr>
          <p:cNvSpPr txBox="1"/>
          <p:nvPr/>
        </p:nvSpPr>
        <p:spPr>
          <a:xfrm>
            <a:off x="21095567" y="38716803"/>
            <a:ext cx="8629426" cy="830997"/>
          </a:xfrm>
          <a:prstGeom prst="rect">
            <a:avLst/>
          </a:prstGeom>
          <a:noFill/>
        </p:spPr>
        <p:txBody>
          <a:bodyPr wrap="square">
            <a:spAutoFit/>
          </a:bodyPr>
          <a:lstStyle/>
          <a:p>
            <a:pPr marL="0" marR="0" indent="0" algn="just">
              <a:spcBef>
                <a:spcPts val="0"/>
              </a:spcBef>
              <a:spcAft>
                <a:spcPts val="0"/>
              </a:spcAft>
            </a:pPr>
            <a:r>
              <a:rPr lang="en-US" sz="2400" dirty="0">
                <a:latin typeface="+mj-lt"/>
                <a:ea typeface="Times New Roman" panose="02020603050405020304" pitchFamily="18" charset="0"/>
                <a:cs typeface="Times New Roman" panose="02020603050405020304" pitchFamily="18" charset="0"/>
              </a:rPr>
              <a:t>The frequency of genus identification for bacterial (top) and fungal (bottom) isolates from cleanrooms at MSFC. </a:t>
            </a:r>
            <a:endParaRPr lang="en-US" sz="2400" dirty="0">
              <a:effectLst/>
              <a:latin typeface="+mj-lt"/>
              <a:ea typeface="Times New Roman" panose="02020603050405020304" pitchFamily="18" charset="0"/>
              <a:cs typeface="Times New Roman" panose="02020603050405020304" pitchFamily="18" charset="0"/>
            </a:endParaRPr>
          </a:p>
        </p:txBody>
      </p:sp>
      <p:sp>
        <p:nvSpPr>
          <p:cNvPr id="249" name="TextBox 248">
            <a:extLst>
              <a:ext uri="{FF2B5EF4-FFF2-40B4-BE49-F238E27FC236}">
                <a16:creationId xmlns:a16="http://schemas.microsoft.com/office/drawing/2014/main" id="{3E34D6F6-92F8-48C1-AE54-7991676CACFE}"/>
              </a:ext>
            </a:extLst>
          </p:cNvPr>
          <p:cNvSpPr txBox="1"/>
          <p:nvPr/>
        </p:nvSpPr>
        <p:spPr>
          <a:xfrm>
            <a:off x="30877262" y="10621867"/>
            <a:ext cx="8629426" cy="830997"/>
          </a:xfrm>
          <a:prstGeom prst="rect">
            <a:avLst/>
          </a:prstGeom>
          <a:noFill/>
        </p:spPr>
        <p:txBody>
          <a:bodyPr wrap="square">
            <a:spAutoFit/>
          </a:bodyPr>
          <a:lstStyle/>
          <a:p>
            <a:pPr marL="0" marR="0" indent="0" algn="just">
              <a:spcBef>
                <a:spcPts val="0"/>
              </a:spcBef>
              <a:spcAft>
                <a:spcPts val="0"/>
              </a:spcAft>
            </a:pPr>
            <a:r>
              <a:rPr lang="en-US" sz="2400" dirty="0">
                <a:latin typeface="+mj-lt"/>
                <a:ea typeface="Times New Roman" panose="02020603050405020304" pitchFamily="18" charset="0"/>
                <a:cs typeface="Times New Roman" panose="02020603050405020304" pitchFamily="18" charset="0"/>
              </a:rPr>
              <a:t>The frequency of genus identification for isolates from the environmentally-uncontrolled PP lab at MSFC.</a:t>
            </a:r>
            <a:endParaRPr lang="en-US" sz="2400" dirty="0">
              <a:effectLst/>
              <a:latin typeface="+mj-lt"/>
              <a:ea typeface="Times New Roman" panose="02020603050405020304" pitchFamily="18" charset="0"/>
              <a:cs typeface="Times New Roman" panose="02020603050405020304" pitchFamily="18" charset="0"/>
            </a:endParaRPr>
          </a:p>
        </p:txBody>
      </p:sp>
      <p:sp>
        <p:nvSpPr>
          <p:cNvPr id="232" name="TextBox 231">
            <a:extLst>
              <a:ext uri="{FF2B5EF4-FFF2-40B4-BE49-F238E27FC236}">
                <a16:creationId xmlns:a16="http://schemas.microsoft.com/office/drawing/2014/main" id="{0B1B9683-AD7F-4612-8FF4-10FCD91C19B6}"/>
              </a:ext>
            </a:extLst>
          </p:cNvPr>
          <p:cNvSpPr txBox="1"/>
          <p:nvPr/>
        </p:nvSpPr>
        <p:spPr>
          <a:xfrm>
            <a:off x="31089412" y="26155471"/>
            <a:ext cx="8370913" cy="1569660"/>
          </a:xfrm>
          <a:prstGeom prst="rect">
            <a:avLst/>
          </a:prstGeom>
          <a:noFill/>
        </p:spPr>
        <p:txBody>
          <a:bodyPr wrap="square">
            <a:spAutoFit/>
          </a:bodyPr>
          <a:lstStyle/>
          <a:p>
            <a:pPr algn="just"/>
            <a:r>
              <a:rPr lang="en-US" sz="2400" dirty="0">
                <a:effectLst/>
                <a:latin typeface="+mj-lt"/>
                <a:ea typeface="Calibri" panose="020F0502020204030204" pitchFamily="34" charset="0"/>
              </a:rPr>
              <a:t>Microbe-inoculated Kapton </a:t>
            </a:r>
            <a:r>
              <a:rPr lang="en-US" sz="2400" dirty="0">
                <a:latin typeface="+mj-lt"/>
                <a:ea typeface="Calibri" panose="020F0502020204030204" pitchFamily="34" charset="0"/>
              </a:rPr>
              <a:t>coupons </a:t>
            </a:r>
            <a:r>
              <a:rPr lang="en-US" sz="2400" dirty="0">
                <a:effectLst/>
                <a:latin typeface="+mj-lt"/>
                <a:ea typeface="Calibri" panose="020F0502020204030204" pitchFamily="34" charset="0"/>
              </a:rPr>
              <a:t>attached to the sample plate for irradiation with protons. </a:t>
            </a:r>
            <a:r>
              <a:rPr lang="en-US" sz="2400" dirty="0">
                <a:latin typeface="+mj-lt"/>
                <a:ea typeface="Calibri" panose="020F0502020204030204" pitchFamily="34" charset="0"/>
              </a:rPr>
              <a:t>Microbes are identified by numbers and color coded by survival (green), death (red), or unknown/contamination (yellow).</a:t>
            </a:r>
            <a:endParaRPr lang="en-US" sz="2400" dirty="0">
              <a:latin typeface="+mj-lt"/>
            </a:endParaRPr>
          </a:p>
        </p:txBody>
      </p:sp>
      <p:sp>
        <p:nvSpPr>
          <p:cNvPr id="4" name="TextBox 3">
            <a:extLst>
              <a:ext uri="{FF2B5EF4-FFF2-40B4-BE49-F238E27FC236}">
                <a16:creationId xmlns:a16="http://schemas.microsoft.com/office/drawing/2014/main" id="{70A56369-9736-45F4-AB14-055BEB5A1D7A}"/>
              </a:ext>
            </a:extLst>
          </p:cNvPr>
          <p:cNvSpPr txBox="1"/>
          <p:nvPr/>
        </p:nvSpPr>
        <p:spPr>
          <a:xfrm>
            <a:off x="1375955" y="38989343"/>
            <a:ext cx="397866" cy="553998"/>
          </a:xfrm>
          <a:prstGeom prst="rect">
            <a:avLst/>
          </a:prstGeom>
          <a:noFill/>
        </p:spPr>
        <p:txBody>
          <a:bodyPr wrap="none" rtlCol="0">
            <a:spAutoFit/>
          </a:bodyPr>
          <a:lstStyle/>
          <a:p>
            <a:r>
              <a:rPr lang="en-US" dirty="0">
                <a:solidFill>
                  <a:schemeClr val="bg1"/>
                </a:solidFill>
              </a:rPr>
              <a:t>1</a:t>
            </a:r>
          </a:p>
        </p:txBody>
      </p:sp>
      <p:sp>
        <p:nvSpPr>
          <p:cNvPr id="233" name="TextBox 232">
            <a:extLst>
              <a:ext uri="{FF2B5EF4-FFF2-40B4-BE49-F238E27FC236}">
                <a16:creationId xmlns:a16="http://schemas.microsoft.com/office/drawing/2014/main" id="{47AF56F1-53DE-4593-B770-5D438EE7E0AD}"/>
              </a:ext>
            </a:extLst>
          </p:cNvPr>
          <p:cNvSpPr txBox="1"/>
          <p:nvPr/>
        </p:nvSpPr>
        <p:spPr>
          <a:xfrm>
            <a:off x="4301804" y="38989343"/>
            <a:ext cx="397866" cy="553998"/>
          </a:xfrm>
          <a:prstGeom prst="rect">
            <a:avLst/>
          </a:prstGeom>
          <a:noFill/>
        </p:spPr>
        <p:txBody>
          <a:bodyPr wrap="none" rtlCol="0">
            <a:spAutoFit/>
          </a:bodyPr>
          <a:lstStyle/>
          <a:p>
            <a:r>
              <a:rPr lang="en-US" dirty="0">
                <a:solidFill>
                  <a:schemeClr val="bg1"/>
                </a:solidFill>
              </a:rPr>
              <a:t>2</a:t>
            </a:r>
          </a:p>
        </p:txBody>
      </p:sp>
      <p:sp>
        <p:nvSpPr>
          <p:cNvPr id="234" name="TextBox 233">
            <a:extLst>
              <a:ext uri="{FF2B5EF4-FFF2-40B4-BE49-F238E27FC236}">
                <a16:creationId xmlns:a16="http://schemas.microsoft.com/office/drawing/2014/main" id="{00213E4F-C875-4EF5-8968-49C0D742D7F4}"/>
              </a:ext>
            </a:extLst>
          </p:cNvPr>
          <p:cNvSpPr txBox="1"/>
          <p:nvPr/>
        </p:nvSpPr>
        <p:spPr>
          <a:xfrm>
            <a:off x="7442700" y="38989343"/>
            <a:ext cx="397866" cy="553998"/>
          </a:xfrm>
          <a:prstGeom prst="rect">
            <a:avLst/>
          </a:prstGeom>
          <a:noFill/>
        </p:spPr>
        <p:txBody>
          <a:bodyPr wrap="none" rtlCol="0">
            <a:spAutoFit/>
          </a:bodyPr>
          <a:lstStyle/>
          <a:p>
            <a:r>
              <a:rPr lang="en-US" dirty="0">
                <a:solidFill>
                  <a:schemeClr val="bg1"/>
                </a:solidFill>
              </a:rPr>
              <a:t>3</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6.09.30"/>
  <p:tag name="AS_TITLE" val="Aspose.Slides for .NET 4.0"/>
  <p:tag name="AS_VERSION" val="16.9.0.0"/>
  <p:tag name="MAKESIGNSTEMPLATE" val="intuitivecerulean|09-2018"/>
</p:tagLst>
</file>

<file path=ppt/theme/theme1.xml><?xml version="1.0" encoding="utf-8"?>
<a:theme xmlns:a="http://schemas.openxmlformats.org/drawingml/2006/main" name="Default Design">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3763"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3763"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1362</TotalTime>
  <Words>2070</Words>
  <Application>Microsoft Office PowerPoint</Application>
  <PresentationFormat>Custom</PresentationFormat>
  <Paragraphs>275</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Nunito</vt:lpstr>
      <vt:lpstr>Calibri</vt:lpstr>
      <vt:lpstr>Default Design</vt:lpstr>
      <vt:lpstr>PowerPoint Presentation</vt:lpstr>
    </vt:vector>
  </TitlesOfParts>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of a scientific poster</dc:title>
  <dc:subject>Free Research Poster</dc:subject>
  <dc:creator>Graphicsland/MakeSigns.com</dc:creator>
  <cp:keywords>scientific, research, template, custom, poster, presentation, symposium, printing, PowerPoint, create, design, example, sample, download</cp:keywords>
  <dc:description>These templates are offered for free to help your create a poster ranging from nursing research posters to psychology research posters.</dc:description>
  <cp:lastModifiedBy>Cassilly, Chelsi D. (MSFC-EM41)[ESSCA]</cp:lastModifiedBy>
  <cp:revision>87</cp:revision>
  <dcterms:modified xsi:type="dcterms:W3CDTF">2023-06-09T17:12:04Z</dcterms:modified>
  <cp:category>research posters template</cp:category>
</cp:coreProperties>
</file>