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422" r:id="rId5"/>
    <p:sldId id="415" r:id="rId6"/>
    <p:sldId id="417" r:id="rId7"/>
    <p:sldId id="397" r:id="rId8"/>
    <p:sldId id="407" r:id="rId9"/>
    <p:sldId id="394" r:id="rId10"/>
    <p:sldId id="393" r:id="rId11"/>
    <p:sldId id="413" r:id="rId12"/>
    <p:sldId id="414" r:id="rId13"/>
    <p:sldId id="424" r:id="rId14"/>
    <p:sldId id="408" r:id="rId15"/>
    <p:sldId id="418" r:id="rId16"/>
    <p:sldId id="419" r:id="rId17"/>
    <p:sldId id="420" r:id="rId18"/>
    <p:sldId id="421" r:id="rId19"/>
    <p:sldId id="423" r:id="rId20"/>
    <p:sldId id="396" r:id="rId21"/>
    <p:sldId id="404" r:id="rId22"/>
    <p:sldId id="402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RGIONE, JOSHUA B. (ARC-RE)" initials="FJB(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01" autoAdjust="0"/>
  </p:normalViewPr>
  <p:slideViewPr>
    <p:cSldViewPr>
      <p:cViewPr varScale="1">
        <p:scale>
          <a:sx n="97" d="100"/>
          <a:sy n="97" d="100"/>
        </p:scale>
        <p:origin x="19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D00A243-1E77-41ED-9EF7-503D8AB5E5D4}" type="datetimeFigureOut">
              <a:rPr lang="en-US"/>
              <a:pPr>
                <a:defRPr/>
              </a:pPr>
              <a:t>6/12/2023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0" tIns="46585" rIns="93170" bIns="4658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0" tIns="46585" rIns="93170" bIns="4658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5BFEFE-DF08-477E-A735-CAFB87124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08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2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25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15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82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9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09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57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26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38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63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0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25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7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71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20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84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55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9FBBA-0ABB-48BF-AADC-96715FA36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BAEA2-F726-46B3-8E2F-1971B1C0B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D0879-624B-4E39-9B7C-27A3DDA03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3FD75-0A0E-4213-A2B9-820E2855A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47DF-44FE-4838-B020-C31C24DCB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0EE9-73F9-472B-83DF-9BEA4873D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3532A-562F-4A80-BBC8-BA8C3D1D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34BB8-BACF-4BA7-9DF6-B9E9DB572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01F37-1A3D-4320-9765-6C42FDA6E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B7191-E5BB-4079-A8EB-DA0255A45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B53A3-F1D3-4B2B-A540-F5026D624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80878F-D7E3-47F0-B88E-FE935B4A5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BioSentinel</a:t>
            </a:r>
            <a:r>
              <a:rPr lang="en-US" dirty="0"/>
              <a:t> Avionics Design Approach with COTS Parts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6294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Shang Wu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NASA Ames Research Center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06/14/2023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EE4559-08DB-44FA-90B8-2A0969DF1FF8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1576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u="sng" dirty="0"/>
              <a:t>Outlines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60750"/>
          </a:xfrm>
        </p:spPr>
        <p:txBody>
          <a:bodyPr/>
          <a:lstStyle/>
          <a:p>
            <a:pPr eaLnBrk="1" hangingPunct="1"/>
            <a:r>
              <a:rPr lang="en-US" dirty="0"/>
              <a:t>ARC’s Spaceflight Project Niche/Specialty</a:t>
            </a:r>
          </a:p>
          <a:p>
            <a:pPr eaLnBrk="1" hangingPunct="1"/>
            <a:r>
              <a:rPr lang="en-US" dirty="0" smtClean="0"/>
              <a:t>ARC’s </a:t>
            </a:r>
            <a:r>
              <a:rPr lang="en-US" dirty="0"/>
              <a:t>COTS Use </a:t>
            </a:r>
            <a:r>
              <a:rPr lang="en-US" dirty="0" smtClean="0"/>
              <a:t>Strategy/Methodology</a:t>
            </a:r>
          </a:p>
          <a:p>
            <a:pPr eaLnBrk="1" hangingPunct="1"/>
            <a:r>
              <a:rPr lang="en-US" dirty="0"/>
              <a:t>Examples ARC </a:t>
            </a:r>
            <a:r>
              <a:rPr lang="en-US" dirty="0" smtClean="0"/>
              <a:t>Missions</a:t>
            </a:r>
            <a:endParaRPr lang="en-US" dirty="0"/>
          </a:p>
          <a:p>
            <a:pPr eaLnBrk="1" hangingPunct="1"/>
            <a:r>
              <a:rPr lang="en-US" dirty="0"/>
              <a:t>BioSentinel </a:t>
            </a:r>
            <a:r>
              <a:rPr lang="en-US" dirty="0" smtClean="0"/>
              <a:t>Mission Performance </a:t>
            </a:r>
            <a:r>
              <a:rPr lang="en-US" dirty="0"/>
              <a:t>to </a:t>
            </a:r>
            <a:r>
              <a:rPr lang="en-US" dirty="0" smtClean="0"/>
              <a:t>Date</a:t>
            </a:r>
            <a:endParaRPr lang="en-US" dirty="0"/>
          </a:p>
          <a:p>
            <a:pPr eaLnBrk="1" hangingPunct="1"/>
            <a:r>
              <a:rPr lang="en-US" dirty="0"/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105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92162"/>
          </a:xfrm>
        </p:spPr>
        <p:txBody>
          <a:bodyPr/>
          <a:lstStyle/>
          <a:p>
            <a:pPr eaLnBrk="1" hangingPunct="1"/>
            <a:r>
              <a:rPr lang="en-US" sz="4000" dirty="0"/>
              <a:t>ARC’s Niche/Specialty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7162800" cy="42370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/>
              <a:t>Small Spacecraft  ($100M ~ $250M)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LADEE, IRIS, LCROSS, Kepler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/>
              <a:t>Nano-Satellites (CubeSats)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GeneSat, PharmaSat, BioSentinel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/>
              <a:t>Class D Spaceflight Payloads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Eucropis, UVLED, Astrobee (ISS)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/>
              <a:t>High Risk/High Reward Missions, Tech Demos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ADEPT, PhoneSat, TechEdSats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/>
              <a:t>Typical Projects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Quick Turn (&lt; 2-3 Years)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Low Cost (LCC &lt; $25M)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800" dirty="0"/>
              <a:t>Short Duration (&lt;30 Days)</a:t>
            </a:r>
          </a:p>
        </p:txBody>
      </p:sp>
    </p:spTree>
    <p:extLst>
      <p:ext uri="{BB962C8B-B14F-4D97-AF65-F5344CB8AC3E}">
        <p14:creationId xmlns:p14="http://schemas.microsoft.com/office/powerpoint/2010/main" val="304480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52400" y="5409874"/>
            <a:ext cx="8153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100" b="1" dirty="0">
                <a:ea typeface="ＭＳ Ｐゴシック" pitchFamily="34" charset="-128"/>
              </a:rPr>
              <a:t>SporeSat</a:t>
            </a:r>
            <a:r>
              <a:rPr lang="en-US" altLang="en-US" sz="1100" dirty="0">
                <a:ea typeface="ＭＳ Ｐゴシック" pitchFamily="34" charset="-128"/>
              </a:rPr>
              <a:t>: OLED package </a:t>
            </a:r>
            <a:r>
              <a:rPr lang="en-US" altLang="en-US" sz="1100" u="sng" dirty="0">
                <a:ea typeface="ＭＳ Ｐゴシック" pitchFamily="34" charset="-128"/>
              </a:rPr>
              <a:t>trimmed in water </a:t>
            </a:r>
            <a:r>
              <a:rPr lang="en-US" altLang="en-US" sz="1100" dirty="0">
                <a:ea typeface="ＭＳ Ｐゴシック" pitchFamily="34" charset="-128"/>
              </a:rPr>
              <a:t>contributing the payload failure (against datasheet)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100" b="1" dirty="0">
                <a:ea typeface="ＭＳ Ｐゴシック" pitchFamily="34" charset="-128"/>
              </a:rPr>
              <a:t>Eucropis: </a:t>
            </a:r>
            <a:r>
              <a:rPr lang="en-US" altLang="en-US" sz="1100" u="sng" dirty="0">
                <a:ea typeface="ＭＳ Ｐゴシック" pitchFamily="34" charset="-128"/>
              </a:rPr>
              <a:t>Exceeded max success criteria</a:t>
            </a:r>
            <a:r>
              <a:rPr lang="en-US" altLang="en-US" sz="1100" dirty="0">
                <a:ea typeface="ＭＳ Ｐゴシック" pitchFamily="34" charset="-128"/>
              </a:rPr>
              <a:t>; </a:t>
            </a:r>
            <a:r>
              <a:rPr lang="en-US" altLang="en-US" sz="1100" dirty="0" smtClean="0">
                <a:ea typeface="ＭＳ Ｐゴシック" pitchFamily="34" charset="-128"/>
              </a:rPr>
              <a:t>Comm</a:t>
            </a:r>
            <a:r>
              <a:rPr lang="en-US" altLang="en-US" sz="1100" dirty="0">
                <a:ea typeface="ＭＳ Ｐゴシック" pitchFamily="34" charset="-128"/>
              </a:rPr>
              <a:t>. chip likely damaged by SEE in the extended mission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100" b="1" dirty="0">
                <a:ea typeface="ＭＳ Ｐゴシック" pitchFamily="34" charset="-128"/>
              </a:rPr>
              <a:t>BioSentinel: </a:t>
            </a:r>
            <a:r>
              <a:rPr lang="en-US" altLang="en-US" sz="1100" u="sng" dirty="0">
                <a:ea typeface="ＭＳ Ｐゴシック" pitchFamily="34" charset="-128"/>
              </a:rPr>
              <a:t>Extensive launch delays </a:t>
            </a:r>
            <a:r>
              <a:rPr lang="en-US" altLang="en-US" sz="1100" dirty="0">
                <a:ea typeface="ＭＳ Ｐゴシック" pitchFamily="34" charset="-128"/>
              </a:rPr>
              <a:t>caused excessive humidity (desiccant saturation) beyond design spec, contributing to biology payload failure. The bus was fully successful and has been operating in an extended mission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6700" y="1495672"/>
            <a:ext cx="7924800" cy="609600"/>
          </a:xfrm>
        </p:spPr>
        <p:txBody>
          <a:bodyPr/>
          <a:lstStyle/>
          <a:p>
            <a:pPr eaLnBrk="1" hangingPunct="1"/>
            <a:r>
              <a:rPr lang="en-US" altLang="en-US" sz="2400" u="sng" dirty="0"/>
              <a:t>ARC Spaceflight Projects with </a:t>
            </a:r>
            <a:r>
              <a:rPr lang="en-US" altLang="en-US" sz="2400" u="sng" dirty="0" smtClean="0"/>
              <a:t>Almost Entirely COTS </a:t>
            </a:r>
            <a:r>
              <a:rPr lang="en-US" altLang="en-US" sz="2400" u="sng" dirty="0"/>
              <a:t>Parts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362200"/>
            <a:ext cx="8839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7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0421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3600" dirty="0"/>
              <a:t>Traditional QML/QPL Challenges for ARC</a:t>
            </a:r>
          </a:p>
          <a:p>
            <a:pPr eaLnBrk="1" hangingPunct="1"/>
            <a:r>
              <a:rPr lang="en-US" sz="2400" b="1" dirty="0"/>
              <a:t>Cost</a:t>
            </a:r>
          </a:p>
          <a:p>
            <a:pPr lvl="1" eaLnBrk="1" hangingPunct="1"/>
            <a:r>
              <a:rPr lang="en-US" sz="1800" dirty="0"/>
              <a:t>Prohibited MOQ (Unit Cost </a:t>
            </a:r>
            <a:r>
              <a:rPr lang="en-US" sz="1800" dirty="0" smtClean="0"/>
              <a:t>Not Main </a:t>
            </a:r>
            <a:r>
              <a:rPr lang="en-US" sz="1800" dirty="0"/>
              <a:t>Blocker)</a:t>
            </a:r>
          </a:p>
          <a:p>
            <a:pPr eaLnBrk="1" hangingPunct="1"/>
            <a:r>
              <a:rPr lang="en-US" sz="2400" b="1" dirty="0"/>
              <a:t>Schedule</a:t>
            </a:r>
          </a:p>
          <a:p>
            <a:pPr lvl="1" eaLnBrk="1" hangingPunct="1"/>
            <a:r>
              <a:rPr lang="en-US" sz="1800" dirty="0"/>
              <a:t>Lengthy </a:t>
            </a:r>
            <a:r>
              <a:rPr lang="en-US" sz="1800" dirty="0" smtClean="0"/>
              <a:t>Procurement Process &amp; Delivery (6~12 months not uncommon)</a:t>
            </a:r>
            <a:endParaRPr lang="en-US" sz="1800" dirty="0"/>
          </a:p>
          <a:p>
            <a:pPr lvl="1" eaLnBrk="1" hangingPunct="1"/>
            <a:r>
              <a:rPr lang="en-US" sz="1800" dirty="0"/>
              <a:t>Tight Design &amp; Prototype </a:t>
            </a:r>
            <a:r>
              <a:rPr lang="en-US" sz="1800" dirty="0" smtClean="0"/>
              <a:t>Schedule</a:t>
            </a:r>
            <a:endParaRPr lang="en-US" sz="1800" dirty="0"/>
          </a:p>
          <a:p>
            <a:pPr eaLnBrk="1" hangingPunct="1"/>
            <a:r>
              <a:rPr lang="en-US" sz="2400" b="1" dirty="0"/>
              <a:t>Inflexibility</a:t>
            </a:r>
          </a:p>
          <a:p>
            <a:pPr lvl="1" eaLnBrk="1" hangingPunct="1"/>
            <a:r>
              <a:rPr lang="en-US" sz="1800" dirty="0"/>
              <a:t>Design Changes </a:t>
            </a:r>
            <a:r>
              <a:rPr lang="en-US" sz="1800" dirty="0">
                <a:sym typeface="Wingdings" panose="05000000000000000000" pitchFamily="2" charset="2"/>
              </a:rPr>
              <a:t> Cost &amp; Schedule Loop</a:t>
            </a:r>
            <a:endParaRPr lang="en-US" sz="1800" dirty="0"/>
          </a:p>
          <a:p>
            <a:pPr lvl="1" eaLnBrk="1" hangingPunct="1"/>
            <a:r>
              <a:rPr lang="en-US" sz="1800" dirty="0"/>
              <a:t>No Alternatives/Replacements</a:t>
            </a:r>
          </a:p>
          <a:p>
            <a:pPr eaLnBrk="1" hangingPunct="1"/>
            <a:r>
              <a:rPr lang="en-US" sz="2400" b="1" dirty="0"/>
              <a:t>Size, </a:t>
            </a:r>
            <a:r>
              <a:rPr lang="en-US" sz="2400" b="1" dirty="0" smtClean="0"/>
              <a:t>Weight &amp; Power</a:t>
            </a:r>
          </a:p>
          <a:p>
            <a:pPr eaLnBrk="1" hangingPunct="1"/>
            <a:r>
              <a:rPr lang="en-US" sz="2400" b="1" dirty="0" smtClean="0"/>
              <a:t>Performance &amp; Functionality</a:t>
            </a:r>
            <a:endParaRPr lang="en-US" sz="2400" b="1" dirty="0"/>
          </a:p>
          <a:p>
            <a:pPr eaLnBrk="1" hangingPunct="1"/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5667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33387" y="1352141"/>
            <a:ext cx="8229600" cy="512486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b="1" dirty="0"/>
              <a:t>Ames COTS Parts Selection Strategy</a:t>
            </a:r>
          </a:p>
          <a:p>
            <a:pPr eaLnBrk="1" hangingPunct="1"/>
            <a:r>
              <a:rPr lang="en-US" sz="2800" b="1" dirty="0"/>
              <a:t>Careful COTS</a:t>
            </a:r>
          </a:p>
          <a:p>
            <a:pPr lvl="1" eaLnBrk="1" hangingPunct="1"/>
            <a:r>
              <a:rPr lang="en-US" sz="2000" dirty="0"/>
              <a:t>MIL/Automotive/Industrial/Commercial Grades</a:t>
            </a:r>
          </a:p>
          <a:p>
            <a:pPr lvl="1" eaLnBrk="1" hangingPunct="1"/>
            <a:r>
              <a:rPr lang="en-US" sz="2000" dirty="0"/>
              <a:t>Wide Design Margins (Temperature, Voltage, Power)</a:t>
            </a:r>
          </a:p>
          <a:p>
            <a:pPr lvl="1" eaLnBrk="1" hangingPunct="1"/>
            <a:r>
              <a:rPr lang="en-US" sz="2000" dirty="0"/>
              <a:t>Commonly Used Parts (Huge Production Volume)</a:t>
            </a:r>
          </a:p>
          <a:p>
            <a:pPr lvl="1" eaLnBrk="1" hangingPunct="1"/>
            <a:r>
              <a:rPr lang="en-US" sz="2000" dirty="0"/>
              <a:t>Flight Heritage</a:t>
            </a:r>
          </a:p>
          <a:p>
            <a:pPr lvl="1" eaLnBrk="1" hangingPunct="1"/>
            <a:r>
              <a:rPr lang="en-US" sz="2000" dirty="0"/>
              <a:t>Trusted Manufacturers &amp; Distributors</a:t>
            </a:r>
          </a:p>
          <a:p>
            <a:pPr lvl="1" eaLnBrk="1" hangingPunct="1"/>
            <a:r>
              <a:rPr lang="en-US" sz="2000" dirty="0"/>
              <a:t>Limited screening including </a:t>
            </a:r>
            <a:r>
              <a:rPr lang="en-US" sz="2000" dirty="0" smtClean="0"/>
              <a:t>GIDEP search, visual </a:t>
            </a:r>
            <a:r>
              <a:rPr lang="en-US" sz="2000" dirty="0"/>
              <a:t>inspection, </a:t>
            </a:r>
            <a:r>
              <a:rPr lang="en-US" sz="2000" dirty="0" smtClean="0"/>
              <a:t>counterfeit </a:t>
            </a:r>
            <a:r>
              <a:rPr lang="en-US" sz="2000" dirty="0"/>
              <a:t>controls</a:t>
            </a:r>
          </a:p>
          <a:p>
            <a:pPr eaLnBrk="1" hangingPunct="1"/>
            <a:r>
              <a:rPr lang="en-US" sz="2800" b="1" dirty="0"/>
              <a:t>Board/System/Mission-Level Testing</a:t>
            </a:r>
          </a:p>
          <a:p>
            <a:pPr lvl="1" eaLnBrk="1" hangingPunct="1"/>
            <a:r>
              <a:rPr lang="en-US" sz="2000" dirty="0"/>
              <a:t>Risk mitigation at </a:t>
            </a:r>
            <a:r>
              <a:rPr lang="en-US" sz="2000" dirty="0" smtClean="0"/>
              <a:t>board/system level</a:t>
            </a:r>
          </a:p>
          <a:p>
            <a:pPr lvl="1" eaLnBrk="1" hangingPunct="1"/>
            <a:r>
              <a:rPr lang="en-US" sz="2000" dirty="0" smtClean="0"/>
              <a:t>Extensive </a:t>
            </a:r>
            <a:r>
              <a:rPr lang="en-US" sz="2000" dirty="0"/>
              <a:t>testing with multiple design revisions</a:t>
            </a:r>
          </a:p>
          <a:p>
            <a:pPr lvl="1" eaLnBrk="1" hangingPunct="1"/>
            <a:r>
              <a:rPr lang="en-US" sz="2000" dirty="0"/>
              <a:t>Test on orbits and in low-cost </a:t>
            </a:r>
            <a:r>
              <a:rPr lang="en-US" sz="2000" dirty="0" smtClean="0"/>
              <a:t>missions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504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3600" b="1" dirty="0" smtClean="0"/>
              <a:t>Observations in ARC Missions</a:t>
            </a:r>
            <a:endParaRPr lang="en-US" sz="3600" b="1" dirty="0"/>
          </a:p>
          <a:p>
            <a:pPr eaLnBrk="1" hangingPunct="1"/>
            <a:r>
              <a:rPr lang="en-US" sz="2400" dirty="0" smtClean="0"/>
              <a:t>Design &amp; Workmanship Issues &gt;&gt; Component Failures </a:t>
            </a:r>
          </a:p>
          <a:p>
            <a:pPr eaLnBrk="1" hangingPunct="1"/>
            <a:r>
              <a:rPr lang="en-US" sz="2400" dirty="0" smtClean="0"/>
              <a:t>QPL Approach Needs More Resources</a:t>
            </a:r>
          </a:p>
          <a:p>
            <a:pPr lvl="1" eaLnBrk="1" hangingPunct="1"/>
            <a:r>
              <a:rPr lang="en-US" sz="2000" dirty="0" smtClean="0"/>
              <a:t>Less upper-level testing (Undetected bugs)</a:t>
            </a:r>
          </a:p>
          <a:p>
            <a:pPr eaLnBrk="1" hangingPunct="1"/>
            <a:r>
              <a:rPr lang="en-US" sz="2400" dirty="0" smtClean="0"/>
              <a:t>QPL (Less integrated) Often Requires More Supporting Circuits</a:t>
            </a:r>
          </a:p>
          <a:p>
            <a:pPr eaLnBrk="1" hangingPunct="1"/>
            <a:r>
              <a:rPr lang="en-US" sz="2400" dirty="0" smtClean="0"/>
              <a:t>Up-Screened Components Would Not Have Saved/Improved Most ARC Missions.</a:t>
            </a:r>
          </a:p>
          <a:p>
            <a:pPr eaLnBrk="1" hangingPunct="1"/>
            <a:r>
              <a:rPr lang="en-US" sz="2400" dirty="0" smtClean="0"/>
              <a:t>COTS Benefits ARC:</a:t>
            </a:r>
          </a:p>
          <a:p>
            <a:pPr lvl="1" eaLnBrk="1" hangingPunct="1"/>
            <a:r>
              <a:rPr lang="en-US" sz="2000" dirty="0" smtClean="0"/>
              <a:t>Wider selections, faster development schedule, lower costs</a:t>
            </a:r>
          </a:p>
          <a:p>
            <a:pPr lvl="1" eaLnBrk="1" hangingPunct="1"/>
            <a:r>
              <a:rPr lang="en-US" sz="2000" dirty="0" smtClean="0"/>
              <a:t>Few radiation test data, but significantly more use cases</a:t>
            </a:r>
          </a:p>
          <a:p>
            <a:pPr lvl="1" eaLnBrk="1" hangingPunct="1"/>
            <a:r>
              <a:rPr lang="en-US" sz="2000" dirty="0" smtClean="0"/>
              <a:t>Solid design/testing has better returns than solid parts</a:t>
            </a:r>
          </a:p>
          <a:p>
            <a:pPr lvl="1" eaLnBrk="1" hangingPunct="1"/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0432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33387" y="1352141"/>
            <a:ext cx="8229600" cy="489626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b="1" dirty="0" smtClean="0"/>
              <a:t>Radiation Risks for COTS Approach</a:t>
            </a:r>
            <a:endParaRPr lang="en-US" b="1" dirty="0"/>
          </a:p>
          <a:p>
            <a:pPr eaLnBrk="1" hangingPunct="1"/>
            <a:r>
              <a:rPr lang="en-US" sz="2800" dirty="0" smtClean="0"/>
              <a:t>Lack of Radiation Test Data on COTS</a:t>
            </a:r>
          </a:p>
          <a:p>
            <a:pPr eaLnBrk="1" hangingPunct="1"/>
            <a:r>
              <a:rPr lang="en-US" sz="2800" dirty="0" smtClean="0"/>
              <a:t>Mitigations</a:t>
            </a:r>
          </a:p>
          <a:p>
            <a:pPr lvl="1" eaLnBrk="1" hangingPunct="1"/>
            <a:r>
              <a:rPr lang="en-US" sz="2400" dirty="0" smtClean="0"/>
              <a:t>Software (TMR), EDAC</a:t>
            </a:r>
          </a:p>
          <a:p>
            <a:pPr lvl="1" eaLnBrk="1" hangingPunct="1"/>
            <a:r>
              <a:rPr lang="en-US" sz="2400" dirty="0" smtClean="0"/>
              <a:t>Over-current detection &amp; protection.</a:t>
            </a:r>
          </a:p>
          <a:p>
            <a:pPr lvl="1" eaLnBrk="1" hangingPunct="1"/>
            <a:r>
              <a:rPr lang="en-US" sz="2400" dirty="0" smtClean="0"/>
              <a:t>Redundant Design</a:t>
            </a:r>
          </a:p>
          <a:p>
            <a:pPr lvl="1" eaLnBrk="1" hangingPunct="1"/>
            <a:r>
              <a:rPr lang="en-US" sz="2400" dirty="0" smtClean="0"/>
              <a:t>Watchdog Timers (H/W &amp; SW)</a:t>
            </a:r>
          </a:p>
          <a:p>
            <a:pPr lvl="1" eaLnBrk="1" hangingPunct="1"/>
            <a:r>
              <a:rPr lang="en-US" sz="2400" dirty="0" smtClean="0"/>
              <a:t>Selective Radiation Tolerant Components</a:t>
            </a:r>
            <a:endParaRPr lang="en-US" sz="2400" dirty="0"/>
          </a:p>
          <a:p>
            <a:pPr lvl="2" eaLnBrk="1" hangingPunct="1"/>
            <a:r>
              <a:rPr lang="en-US" sz="2000" dirty="0" smtClean="0"/>
              <a:t>QPL Engineering Unit, COTS Equivalent RT-Parts (same die)</a:t>
            </a:r>
          </a:p>
          <a:p>
            <a:pPr lvl="2" eaLnBrk="1" hangingPunct="1"/>
            <a:r>
              <a:rPr lang="en-US" sz="2000" dirty="0" smtClean="0"/>
              <a:t>COTS with radiation test data</a:t>
            </a:r>
          </a:p>
          <a:p>
            <a:pPr lvl="2" eaLnBrk="1" hangingPunct="1"/>
            <a:r>
              <a:rPr lang="en-US" sz="2000" dirty="0" smtClean="0"/>
              <a:t>FRAM, MRAM, </a:t>
            </a:r>
            <a:r>
              <a:rPr lang="en-US" sz="2000" dirty="0" err="1" smtClean="0"/>
              <a:t>GaN</a:t>
            </a:r>
            <a:r>
              <a:rPr lang="en-US" sz="2000" dirty="0" smtClean="0"/>
              <a:t>, </a:t>
            </a:r>
            <a:r>
              <a:rPr lang="en-US" sz="2000" dirty="0" err="1" smtClean="0"/>
              <a:t>SiC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7163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505200"/>
            <a:ext cx="3359554" cy="321478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657600" y="3486462"/>
            <a:ext cx="5374873" cy="3349415"/>
            <a:chOff x="304800" y="3559171"/>
            <a:chExt cx="4917673" cy="319701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800" y="3559171"/>
              <a:ext cx="4917673" cy="3197015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1600200" y="55626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381000" y="1447800"/>
            <a:ext cx="5320752" cy="1908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buNone/>
            </a:pPr>
            <a:r>
              <a:rPr lang="en-US" sz="2800" b="1" dirty="0"/>
              <a:t>BioSentinel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6U CubeSat Launched with Artemis (Nov 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One of the only Two Still in 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Heliocentric </a:t>
            </a:r>
            <a:r>
              <a:rPr lang="en-US" dirty="0"/>
              <a:t>Earth-Trailing 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Currently 18-million km from </a:t>
            </a:r>
            <a:r>
              <a:rPr lang="en-US" dirty="0" smtClean="0"/>
              <a:t>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Extended Mission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800" y="1447800"/>
            <a:ext cx="2662621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9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1000" y="6396335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/>
            <a:r>
              <a:rPr lang="en-US" sz="1200" dirty="0" smtClean="0"/>
              <a:t>* Software glitches may be the source of resets and bit flips (TBV).</a:t>
            </a:r>
          </a:p>
          <a:p>
            <a:pPr lvl="1" eaLnBrk="1" hangingPunct="1"/>
            <a:r>
              <a:rPr lang="en-US" sz="1200" dirty="0" smtClean="0"/>
              <a:t>** Excessive humidity due to extensive launch delays caused circuit failure. 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1905000" y="1371600"/>
            <a:ext cx="5073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eaLnBrk="1" hangingPunct="1">
              <a:buNone/>
            </a:pPr>
            <a:r>
              <a:rPr lang="en-US" sz="2400" b="1" dirty="0"/>
              <a:t>BioSentinel Mission Performance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1828800"/>
            <a:ext cx="6752746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Largely COTS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 Designed Subsystems – 100% Careful COTS </a:t>
            </a:r>
            <a:r>
              <a:rPr lang="en-US" dirty="0" smtClean="0"/>
              <a:t>Strategy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7 Months in the Orbit  Extended Mission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Vendor </a:t>
            </a:r>
            <a:r>
              <a:rPr lang="en-US" dirty="0" smtClean="0"/>
              <a:t>Supplied Subsystems – Quality Varies (Mostly COTS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Bit Flips &amp; Resets – Likely Software Glitches (TBV)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Main </a:t>
            </a:r>
            <a:r>
              <a:rPr lang="en-US" dirty="0" smtClean="0"/>
              <a:t>Issue to Date – Biology Payload Failure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88452"/>
              </p:ext>
            </p:extLst>
          </p:nvPr>
        </p:nvGraphicFramePr>
        <p:xfrm>
          <a:off x="1066800" y="3581400"/>
          <a:ext cx="6705600" cy="2787015"/>
        </p:xfrm>
        <a:graphic>
          <a:graphicData uri="http://schemas.openxmlformats.org/drawingml/2006/table">
            <a:tbl>
              <a:tblPr/>
              <a:tblGrid>
                <a:gridCol w="1871611">
                  <a:extLst>
                    <a:ext uri="{9D8B030D-6E8A-4147-A177-3AD203B41FA5}">
                      <a16:colId xmlns:a16="http://schemas.microsoft.com/office/drawing/2014/main" val="3205307821"/>
                    </a:ext>
                  </a:extLst>
                </a:gridCol>
                <a:gridCol w="1050517">
                  <a:extLst>
                    <a:ext uri="{9D8B030D-6E8A-4147-A177-3AD203B41FA5}">
                      <a16:colId xmlns:a16="http://schemas.microsoft.com/office/drawing/2014/main" val="1851881291"/>
                    </a:ext>
                  </a:extLst>
                </a:gridCol>
                <a:gridCol w="1787087">
                  <a:extLst>
                    <a:ext uri="{9D8B030D-6E8A-4147-A177-3AD203B41FA5}">
                      <a16:colId xmlns:a16="http://schemas.microsoft.com/office/drawing/2014/main" val="1037507758"/>
                    </a:ext>
                  </a:extLst>
                </a:gridCol>
                <a:gridCol w="1996385">
                  <a:extLst>
                    <a:ext uri="{9D8B030D-6E8A-4147-A177-3AD203B41FA5}">
                      <a16:colId xmlns:a16="http://schemas.microsoft.com/office/drawing/2014/main" val="3272684923"/>
                    </a:ext>
                  </a:extLst>
                </a:gridCol>
              </a:tblGrid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Subsystem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Source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Component Level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Anomalies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255608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Transponder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QML?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*Resets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063316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C&amp;DH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 + QML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*Resets, Bit Flips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466986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*Resets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704431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Propulsion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Stuck Valve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600449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 Sensors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*Reset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065438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Arrays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71475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 Spectrometer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585184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Biology Payload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**Excessive Humidity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680279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Battery BMS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584917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719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47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33387" y="2077283"/>
            <a:ext cx="81010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COTS has better </a:t>
            </a:r>
            <a:r>
              <a:rPr lang="en-US" dirty="0" err="1"/>
              <a:t>SWaP</a:t>
            </a:r>
            <a:r>
              <a:rPr lang="en-US" dirty="0"/>
              <a:t> &amp; performance</a:t>
            </a:r>
          </a:p>
          <a:p>
            <a:pPr marL="342900" indent="-342900">
              <a:buAutoNum type="arabicPeriod"/>
            </a:pPr>
            <a:r>
              <a:rPr lang="en-US" dirty="0"/>
              <a:t>Component failures are very rare among ARC missions</a:t>
            </a:r>
          </a:p>
          <a:p>
            <a:pPr marL="342900" indent="-342900">
              <a:buAutoNum type="arabicPeriod"/>
            </a:pPr>
            <a:r>
              <a:rPr lang="en-US" dirty="0"/>
              <a:t>Higher grade parts would not have saved most </a:t>
            </a:r>
            <a:r>
              <a:rPr lang="en-US" dirty="0" smtClean="0"/>
              <a:t>missions.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Radiation </a:t>
            </a:r>
            <a:r>
              <a:rPr lang="en-US" dirty="0" smtClean="0"/>
              <a:t>test </a:t>
            </a:r>
            <a:r>
              <a:rPr lang="en-US" dirty="0"/>
              <a:t>data on COTS is typically not available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Risk Awareness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Risk </a:t>
            </a:r>
            <a:r>
              <a:rPr lang="en-US" dirty="0" smtClean="0"/>
              <a:t>Mitigations (Proper S/W &amp; H/W Design, Careful Parts Selection)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Risk Taking (Stakeholder buy-ins)</a:t>
            </a:r>
          </a:p>
          <a:p>
            <a:pPr marL="342900" indent="-342900">
              <a:buAutoNum type="arabicPeriod"/>
            </a:pPr>
            <a:r>
              <a:rPr lang="en-US" dirty="0" smtClean="0"/>
              <a:t>Parts </a:t>
            </a:r>
            <a:r>
              <a:rPr lang="en-US" dirty="0"/>
              <a:t>availability, performance, cost &amp; schedule remain key drivers for ARC to pursue COTS solutions for high risk &amp; high reward </a:t>
            </a:r>
            <a:r>
              <a:rPr lang="en-US" dirty="0" smtClean="0"/>
              <a:t>missions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ARC has 30+ successful projects with </a:t>
            </a:r>
            <a:r>
              <a:rPr lang="en-US" dirty="0" smtClean="0"/>
              <a:t>COTS (past 17 years)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COTS approach </a:t>
            </a:r>
            <a:r>
              <a:rPr lang="en-US" dirty="0"/>
              <a:t>(potentially) good for higher classes of missions too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2E6F4E-D21F-4C7F-9D06-CC6B4B64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369347"/>
            <a:ext cx="8229600" cy="792162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44374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2E6F4E-D21F-4C7F-9D06-CC6B4B64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0"/>
            <a:ext cx="8229600" cy="792162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585394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2E6F4E-D21F-4C7F-9D06-CC6B4B64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369347"/>
            <a:ext cx="8229600" cy="792162"/>
          </a:xfrm>
        </p:spPr>
        <p:txBody>
          <a:bodyPr/>
          <a:lstStyle/>
          <a:p>
            <a:r>
              <a:rPr lang="en-US" dirty="0"/>
              <a:t>BioSentinel Bit Flips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551940"/>
            <a:ext cx="53607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* Dates are when bit flip incidences were detected, not when they actually occurred.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928" y="2161509"/>
            <a:ext cx="6596517" cy="419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04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4664" y="2292332"/>
            <a:ext cx="5785336" cy="373760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2E6F4E-D21F-4C7F-9D06-CC6B4B64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369347"/>
            <a:ext cx="8229600" cy="792162"/>
          </a:xfrm>
        </p:spPr>
        <p:txBody>
          <a:bodyPr/>
          <a:lstStyle/>
          <a:p>
            <a:r>
              <a:rPr lang="en-US" dirty="0"/>
              <a:t>BioSentinel Bit Flips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6356350"/>
            <a:ext cx="40783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Total of 180 bit flips </a:t>
            </a:r>
            <a:r>
              <a:rPr lang="en-US" sz="1100" u="sng" dirty="0"/>
              <a:t>detected</a:t>
            </a:r>
            <a:r>
              <a:rPr lang="en-US" sz="1100" dirty="0"/>
              <a:t> since launched on 11/16/2022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Some incidences may be software </a:t>
            </a:r>
            <a:r>
              <a:rPr lang="en-US" sz="1100" dirty="0" smtClean="0"/>
              <a:t>issues </a:t>
            </a:r>
            <a:r>
              <a:rPr lang="en-US" sz="1100" dirty="0"/>
              <a:t>(TBV)</a:t>
            </a:r>
          </a:p>
        </p:txBody>
      </p:sp>
    </p:spTree>
    <p:extLst>
      <p:ext uri="{BB962C8B-B14F-4D97-AF65-F5344CB8AC3E}">
        <p14:creationId xmlns:p14="http://schemas.microsoft.com/office/powerpoint/2010/main" val="2858729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57200" y="1447800"/>
            <a:ext cx="505792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BioSentinel Resets &amp; Other Anomalies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2743200"/>
          <a:ext cx="6400800" cy="236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5637">
                  <a:extLst>
                    <a:ext uri="{9D8B030D-6E8A-4147-A177-3AD203B41FA5}">
                      <a16:colId xmlns:a16="http://schemas.microsoft.com/office/drawing/2014/main" val="3585174989"/>
                    </a:ext>
                  </a:extLst>
                </a:gridCol>
                <a:gridCol w="2863963">
                  <a:extLst>
                    <a:ext uri="{9D8B030D-6E8A-4147-A177-3AD203B41FA5}">
                      <a16:colId xmlns:a16="http://schemas.microsoft.com/office/drawing/2014/main" val="3891964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257665241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Event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Notes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976929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2/8/2023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Memory Error (Correctable)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558429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2/20/2023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C&amp;DH Reboot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618346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3/4/2023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C&amp;DH Reboot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Watchdog Timeout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718822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3/13/2023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ADCS Reboot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270268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3/19/2023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C&amp;DH Reboot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580967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4/16/2023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Memory Error (Correctable)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129548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4/25/2023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ADCS Reboot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71315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6400800"/>
            <a:ext cx="28424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Root causes are still being investigated.</a:t>
            </a:r>
          </a:p>
        </p:txBody>
      </p:sp>
    </p:spTree>
    <p:extLst>
      <p:ext uri="{BB962C8B-B14F-4D97-AF65-F5344CB8AC3E}">
        <p14:creationId xmlns:p14="http://schemas.microsoft.com/office/powerpoint/2010/main" val="1702608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57200" y="1447800"/>
            <a:ext cx="3199337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BioSentinel </a:t>
            </a:r>
            <a:r>
              <a:rPr lang="en-US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Subsystems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905000"/>
            <a:ext cx="769711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29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4191000"/>
            <a:ext cx="5212081" cy="23082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286000"/>
            <a:ext cx="2593258" cy="167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05000"/>
            <a:ext cx="2590800" cy="1943100"/>
          </a:xfrm>
          <a:prstGeom prst="rect">
            <a:avLst/>
          </a:prstGeom>
        </p:spPr>
      </p:pic>
      <p:sp>
        <p:nvSpPr>
          <p:cNvPr id="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371600"/>
            <a:ext cx="8381999" cy="609600"/>
          </a:xfrm>
        </p:spPr>
        <p:txBody>
          <a:bodyPr/>
          <a:lstStyle/>
          <a:p>
            <a:pPr eaLnBrk="1" hangingPunct="1"/>
            <a:r>
              <a:rPr lang="en-US" altLang="en-US" sz="2400" u="sng" dirty="0"/>
              <a:t>Deployable Entry Systems (ADEPT-SR1, LOFTID Recovery Lights)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0" y="4495800"/>
            <a:ext cx="2085975" cy="121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69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38400"/>
            <a:ext cx="2286000" cy="34413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1752600"/>
            <a:ext cx="27432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ARC Battery/BMS</a:t>
            </a:r>
          </a:p>
          <a:p>
            <a:pPr algn="ctr"/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ADEPT (2018)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LOFTID (2022)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BioSentinel (2022)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181600"/>
            <a:ext cx="2057400" cy="13024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29000" y="2286000"/>
            <a:ext cx="2608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100% COTS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100% Success Rate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3810000"/>
            <a:ext cx="1905000" cy="574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657601"/>
            <a:ext cx="2118414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4648200"/>
            <a:ext cx="1976438" cy="184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12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33387" y="1352140"/>
            <a:ext cx="8229600" cy="5004209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dirty="0" smtClean="0"/>
              <a:t>Additional COTS Benefits</a:t>
            </a:r>
            <a:endParaRPr lang="en-US" dirty="0"/>
          </a:p>
          <a:p>
            <a:pPr eaLnBrk="1" hangingPunct="1"/>
            <a:r>
              <a:rPr lang="en-US" sz="2800" dirty="0"/>
              <a:t>Benefits</a:t>
            </a:r>
          </a:p>
          <a:p>
            <a:pPr lvl="1" eaLnBrk="1" hangingPunct="1"/>
            <a:r>
              <a:rPr lang="en-US" sz="2000" dirty="0"/>
              <a:t>Wide Part Selections &amp; Design Flexibility</a:t>
            </a:r>
          </a:p>
          <a:p>
            <a:pPr lvl="1" eaLnBrk="1" hangingPunct="1"/>
            <a:r>
              <a:rPr lang="en-US" sz="2000" dirty="0"/>
              <a:t>Size, Weight &amp; </a:t>
            </a:r>
            <a:r>
              <a:rPr lang="en-US" sz="2000" dirty="0" smtClean="0"/>
              <a:t>Power</a:t>
            </a:r>
          </a:p>
          <a:p>
            <a:pPr lvl="1" eaLnBrk="1" hangingPunct="1"/>
            <a:r>
              <a:rPr lang="en-US" sz="2000" dirty="0" smtClean="0"/>
              <a:t>Fewer </a:t>
            </a:r>
            <a:r>
              <a:rPr lang="en-US" sz="2000" dirty="0"/>
              <a:t>Components =&gt; Improved </a:t>
            </a:r>
            <a:r>
              <a:rPr lang="en-US" sz="2000" dirty="0" smtClean="0"/>
              <a:t>Reliability</a:t>
            </a:r>
          </a:p>
          <a:p>
            <a:pPr lvl="1" eaLnBrk="1" hangingPunct="1"/>
            <a:r>
              <a:rPr lang="en-US" sz="2000" dirty="0" smtClean="0"/>
              <a:t>More </a:t>
            </a:r>
            <a:r>
              <a:rPr lang="en-US" sz="2000" dirty="0"/>
              <a:t>time available for thorough testing of designs</a:t>
            </a:r>
          </a:p>
          <a:p>
            <a:pPr lvl="1" eaLnBrk="1" hangingPunct="1"/>
            <a:r>
              <a:rPr lang="en-US" sz="2000" dirty="0"/>
              <a:t>Far Lower Cost &amp; Shorter Schedule to Accomplish Missions</a:t>
            </a:r>
          </a:p>
          <a:p>
            <a:pPr lvl="1" eaLnBrk="1" hangingPunct="1"/>
            <a:r>
              <a:rPr lang="en-US" sz="2000" dirty="0"/>
              <a:t>COTS may not have radiation test data; but has millions of samples over multitude of applications to establish quality &amp; reliability</a:t>
            </a:r>
          </a:p>
          <a:p>
            <a:pPr lvl="1" eaLnBrk="1" hangingPunct="1"/>
            <a:r>
              <a:rPr lang="en-US" sz="2000" dirty="0"/>
              <a:t>Any parts can fail, a solid design beats a solid part</a:t>
            </a:r>
          </a:p>
          <a:p>
            <a:pPr lvl="1" eaLnBrk="1" hangingPunct="1"/>
            <a:r>
              <a:rPr lang="en-US" sz="2000" dirty="0"/>
              <a:t>Proven Successes Over 30+ Spaceflight Missions (17 years)</a:t>
            </a:r>
          </a:p>
          <a:p>
            <a:pPr lvl="1" eaLnBrk="1" hangingPunct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7" y="130175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0478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2" ma:contentTypeDescription="Create a new document." ma:contentTypeScope="" ma:versionID="1ca0efc8862f0a248997edefd636c8f7">
  <xsd:schema xmlns:xsd="http://www.w3.org/2001/XMLSchema" xmlns:xs="http://www.w3.org/2001/XMLSchema" xmlns:p="http://schemas.microsoft.com/office/2006/metadata/properties" xmlns:ns3="a3f7648c-ef34-4383-9913-3e4132c38d7f" xmlns:ns4="c852713b-0caa-4ac0-ba75-048f00e27b76" targetNamespace="http://schemas.microsoft.com/office/2006/metadata/properties" ma:root="true" ma:fieldsID="ce6ed53055a13eb69f6f43171d806c77" ns3:_="" ns4:_="">
    <xsd:import namespace="a3f7648c-ef34-4383-9913-3e4132c38d7f"/>
    <xsd:import namespace="c852713b-0caa-4ac0-ba75-048f00e27b7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52713b-0caa-4ac0-ba75-048f00e27b76" xsi:nil="true"/>
  </documentManagement>
</p:properties>
</file>

<file path=customXml/itemProps1.xml><?xml version="1.0" encoding="utf-8"?>
<ds:datastoreItem xmlns:ds="http://schemas.openxmlformats.org/officeDocument/2006/customXml" ds:itemID="{E1B3652D-1AC8-4B9B-82A2-B93FE4151B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26E79B-EC4A-415C-966D-4ABE4E851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f7648c-ef34-4383-9913-3e4132c38d7f"/>
    <ds:schemaRef ds:uri="c852713b-0caa-4ac0-ba75-048f00e27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CE3E2A-687F-4C87-8098-57843070A4C0}">
  <ds:schemaRefs>
    <ds:schemaRef ds:uri="http://schemas.microsoft.com/office/2006/documentManagement/types"/>
    <ds:schemaRef ds:uri="http://purl.org/dc/elements/1.1/"/>
    <ds:schemaRef ds:uri="c852713b-0caa-4ac0-ba75-048f00e27b76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a3f7648c-ef34-4383-9913-3e4132c38d7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13743</TotalTime>
  <Words>945</Words>
  <Application>Microsoft Office PowerPoint</Application>
  <PresentationFormat>On-screen Show (4:3)</PresentationFormat>
  <Paragraphs>230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Arial</vt:lpstr>
      <vt:lpstr>Calibri</vt:lpstr>
      <vt:lpstr>Times New Roman</vt:lpstr>
      <vt:lpstr>Wingdings</vt:lpstr>
      <vt:lpstr>Office Theme</vt:lpstr>
      <vt:lpstr>BioSentinel Avionics Design Approach with COTS Parts</vt:lpstr>
      <vt:lpstr>Outlines</vt:lpstr>
      <vt:lpstr>ARC’s Niche/Specialty</vt:lpstr>
      <vt:lpstr>ARC Spaceflight Projects with Almost Entirely COTS Parts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Backup</vt:lpstr>
      <vt:lpstr>BioSentinel Bit Flips</vt:lpstr>
      <vt:lpstr>BioSentinel Bit Flips</vt:lpstr>
      <vt:lpstr>PowerPoint Presentation</vt:lpstr>
      <vt:lpstr>PowerPoint Presentation</vt:lpstr>
      <vt:lpstr>Deployable Entry Systems (ADEPT-SR1, LOFTID Recovery Lights)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Class D Philosophy and Examples</dc:title>
  <dc:creator>FORGIONE, JOSHUA B. (ARC-RE)</dc:creator>
  <cp:lastModifiedBy>Wu, Shang C. (ARC-RE)</cp:lastModifiedBy>
  <cp:revision>342</cp:revision>
  <dcterms:created xsi:type="dcterms:W3CDTF">2013-09-17T17:06:25Z</dcterms:created>
  <dcterms:modified xsi:type="dcterms:W3CDTF">2023-06-12T16:23:35Z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