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57" r:id="rId4"/>
    <p:sldId id="258" r:id="rId5"/>
    <p:sldId id="260" r:id="rId6"/>
    <p:sldId id="259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724FB"/>
    <a:srgbClr val="009900"/>
    <a:srgbClr val="990099"/>
    <a:srgbClr val="FF5700"/>
    <a:srgbClr val="006600"/>
    <a:srgbClr val="009973"/>
    <a:srgbClr val="FFFF00"/>
    <a:srgbClr val="FFFF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013"/>
    <p:restoredTop sz="94087" autoAdjust="0"/>
  </p:normalViewPr>
  <p:slideViewPr>
    <p:cSldViewPr>
      <p:cViewPr varScale="1">
        <p:scale>
          <a:sx n="159" d="100"/>
          <a:sy n="159" d="100"/>
        </p:scale>
        <p:origin x="192" y="28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A3878A-16EA-6F44-A297-FF665FA3E9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820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605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896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136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515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518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224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3564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550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FE657-95B5-6D4B-8F3C-0754EF97E8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43328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A69E6-E290-6A40-8B95-2B60136355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9512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BA980-DF80-2845-9913-3C7FAB0FB0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1148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FE65C-AD85-CE4D-9EF7-75A55DE343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56183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F39CD-05D9-A646-98AF-5088C3EF49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84677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6D7885-33CB-6948-9B17-BC85385365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5527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69256-F669-1749-B6C5-1F989CF85E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3039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B0AE1-57EC-4A48-87BD-7C60F2E7FB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97208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887BA-CD8D-CA42-A2EC-DDF0169B9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78193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847EA-8BE0-244C-B7A9-1763EBFFCB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55943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F7C66-8FCE-4941-BEAA-1765DD9913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76894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50000">
              <a:schemeClr val="bg1"/>
            </a:gs>
            <a:gs pos="100000">
              <a:schemeClr val="accent6">
                <a:lumMod val="40000"/>
                <a:lumOff val="60000"/>
              </a:schemeClr>
            </a:gs>
          </a:gsLst>
          <a:lin ang="28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" charset="0"/>
              </a:defRPr>
            </a:lvl1pPr>
          </a:lstStyle>
          <a:p>
            <a:pPr>
              <a:defRPr/>
            </a:pPr>
            <a:fld id="{1A02A3AF-FD0B-D440-8459-B84C75E637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0" y="228600"/>
            <a:ext cx="9144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b="1" dirty="0"/>
              <a:t>Where IMERG Goes Next: Version 08 and Beyond</a:t>
            </a:r>
          </a:p>
          <a:p>
            <a:pPr algn="ctr"/>
            <a:endParaRPr lang="en-US" sz="1400" b="1" dirty="0">
              <a:solidFill>
                <a:srgbClr val="0724FB"/>
              </a:solidFill>
            </a:endParaRPr>
          </a:p>
          <a:p>
            <a:pPr algn="ctr">
              <a:spcBef>
                <a:spcPts val="0"/>
              </a:spcBef>
              <a:tabLst>
                <a:tab pos="1435100" algn="l"/>
                <a:tab pos="3606800" algn="l"/>
              </a:tabLst>
            </a:pPr>
            <a:r>
              <a:rPr lang="en-US" sz="1400" b="1" dirty="0">
                <a:solidFill>
                  <a:srgbClr val="0724FB"/>
                </a:solidFill>
              </a:rPr>
              <a:t>George J. Huffman</a:t>
            </a:r>
            <a:r>
              <a:rPr lang="en-US" sz="1400" b="1" baseline="30000" dirty="0">
                <a:solidFill>
                  <a:srgbClr val="0724FB"/>
                </a:solidFill>
              </a:rPr>
              <a:t>1</a:t>
            </a:r>
            <a:r>
              <a:rPr lang="en-US" sz="1400" b="1" dirty="0">
                <a:solidFill>
                  <a:srgbClr val="0724FB"/>
                </a:solidFill>
              </a:rPr>
              <a:t>, David T. Bolvin</a:t>
            </a:r>
            <a:r>
              <a:rPr lang="en-US" sz="1400" b="1" baseline="30000" dirty="0">
                <a:solidFill>
                  <a:srgbClr val="0724FB"/>
                </a:solidFill>
              </a:rPr>
              <a:t>1,2</a:t>
            </a:r>
            <a:r>
              <a:rPr lang="en-US" sz="1400" b="1" dirty="0">
                <a:solidFill>
                  <a:srgbClr val="0724FB"/>
                </a:solidFill>
              </a:rPr>
              <a:t>, Robert Joyce</a:t>
            </a:r>
            <a:r>
              <a:rPr lang="en-US" sz="1400" b="1" baseline="30000" dirty="0">
                <a:solidFill>
                  <a:srgbClr val="0724FB"/>
                </a:solidFill>
              </a:rPr>
              <a:t>1,2</a:t>
            </a:r>
            <a:r>
              <a:rPr lang="en-US" sz="1400" b="1" dirty="0">
                <a:solidFill>
                  <a:srgbClr val="0724FB"/>
                </a:solidFill>
              </a:rPr>
              <a:t>, Eric J. Nelkin</a:t>
            </a:r>
            <a:r>
              <a:rPr lang="en-US" sz="1400" b="1" baseline="30000" dirty="0">
                <a:solidFill>
                  <a:srgbClr val="0724FB"/>
                </a:solidFill>
              </a:rPr>
              <a:t>1,2</a:t>
            </a:r>
            <a:r>
              <a:rPr lang="en-US" sz="1400" b="1" dirty="0">
                <a:solidFill>
                  <a:srgbClr val="0724FB"/>
                </a:solidFill>
              </a:rPr>
              <a:t>, Jackson Tan</a:t>
            </a:r>
            <a:r>
              <a:rPr lang="en-US" sz="1400" b="1" baseline="30000" dirty="0">
                <a:solidFill>
                  <a:srgbClr val="0724FB"/>
                </a:solidFill>
              </a:rPr>
              <a:t>1,3</a:t>
            </a:r>
          </a:p>
          <a:p>
            <a:pPr marL="1947863">
              <a:spcBef>
                <a:spcPts val="0"/>
              </a:spcBef>
            </a:pPr>
            <a:r>
              <a:rPr lang="en-US" sz="1400" dirty="0">
                <a:solidFill>
                  <a:srgbClr val="009900"/>
                </a:solidFill>
              </a:rPr>
              <a:t>1  NASA Goddard Space Flight Center, Greenbelt, MD, USA</a:t>
            </a:r>
          </a:p>
          <a:p>
            <a:pPr marL="1947863">
              <a:spcBef>
                <a:spcPts val="0"/>
              </a:spcBef>
            </a:pPr>
            <a:r>
              <a:rPr lang="en-US" sz="1400" dirty="0">
                <a:solidFill>
                  <a:srgbClr val="009900"/>
                </a:solidFill>
              </a:rPr>
              <a:t>2  Science Systems and Applications, Inc., Lanham, MD, USA </a:t>
            </a:r>
          </a:p>
          <a:p>
            <a:pPr marL="1947863">
              <a:spcBef>
                <a:spcPts val="0"/>
              </a:spcBef>
            </a:pPr>
            <a:r>
              <a:rPr lang="en-US" sz="1400" dirty="0">
                <a:solidFill>
                  <a:srgbClr val="009900"/>
                </a:solidFill>
              </a:rPr>
              <a:t>3  University of Maryland Baltimore County, Baltimore, MD, USA</a:t>
            </a:r>
          </a:p>
          <a:p>
            <a:pPr algn="ctr">
              <a:spcBef>
                <a:spcPts val="0"/>
              </a:spcBef>
              <a:tabLst>
                <a:tab pos="1435100" algn="l"/>
                <a:tab pos="3606800" algn="l"/>
              </a:tabLst>
            </a:pPr>
            <a:endParaRPr lang="en-US" sz="1400" b="1" dirty="0">
              <a:solidFill>
                <a:srgbClr val="0724FB"/>
              </a:solidFill>
            </a:endParaRPr>
          </a:p>
        </p:txBody>
      </p:sp>
      <p:pic>
        <p:nvPicPr>
          <p:cNvPr id="2" name="Visualization.ITE796G">
            <a:hlinkClick r:id="" action="ppaction://media"/>
            <a:extLst>
              <a:ext uri="{FF2B5EF4-FFF2-40B4-BE49-F238E27FC236}">
                <a16:creationId xmlns:a16="http://schemas.microsoft.com/office/drawing/2014/main" id="{046AB29E-CDF0-54D4-391E-84C82778BC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99406" y="1799332"/>
            <a:ext cx="5945188" cy="334416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4CED224C-1997-6845-B5E0-3687F5C42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42950"/>
            <a:ext cx="7315200" cy="278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marL="230188" indent="-230188">
              <a:spcBef>
                <a:spcPts val="600"/>
              </a:spcBef>
            </a:pPr>
            <a:r>
              <a:rPr lang="en-US" sz="1400" dirty="0">
                <a:solidFill>
                  <a:srgbClr val="0000FF"/>
                </a:solidFill>
              </a:rPr>
              <a:t>•	the Version 07 (V07) Integrated Multi-</a:t>
            </a:r>
            <a:r>
              <a:rPr lang="en-US" sz="1400" dirty="0" err="1">
                <a:solidFill>
                  <a:srgbClr val="0000FF"/>
                </a:solidFill>
              </a:rPr>
              <a:t>satellitE</a:t>
            </a:r>
            <a:r>
              <a:rPr lang="en-US" sz="1400" dirty="0">
                <a:solidFill>
                  <a:srgbClr val="0000FF"/>
                </a:solidFill>
              </a:rPr>
              <a:t> Retrievals for GPM (IMERG) algorithm  is finalized and production initiated</a:t>
            </a:r>
          </a:p>
          <a:p>
            <a:pPr marL="230188" indent="-230188">
              <a:spcBef>
                <a:spcPts val="600"/>
              </a:spcBef>
            </a:pPr>
            <a:r>
              <a:rPr lang="en-US" sz="1400" dirty="0">
                <a:solidFill>
                  <a:srgbClr val="0000FF"/>
                </a:solidFill>
              </a:rPr>
              <a:t>•	the focus turns to enhancements for </a:t>
            </a:r>
            <a:r>
              <a:rPr lang="en-US" sz="1400" u="sng" dirty="0">
                <a:solidFill>
                  <a:srgbClr val="0000FF"/>
                </a:solidFill>
              </a:rPr>
              <a:t>Version 08</a:t>
            </a:r>
            <a:r>
              <a:rPr lang="en-US" sz="1400" dirty="0">
                <a:solidFill>
                  <a:srgbClr val="0000FF"/>
                </a:solidFill>
              </a:rPr>
              <a:t>:</a:t>
            </a:r>
          </a:p>
          <a:p>
            <a:pPr marL="461963" indent="-223838">
              <a:spcBef>
                <a:spcPts val="600"/>
              </a:spcBef>
            </a:pPr>
            <a:r>
              <a:rPr lang="en-US" sz="1400" dirty="0">
                <a:solidFill>
                  <a:srgbClr val="009900"/>
                </a:solidFill>
              </a:rPr>
              <a:t>•	</a:t>
            </a:r>
            <a:r>
              <a:rPr lang="en-US" sz="1400" u="sng" dirty="0">
                <a:solidFill>
                  <a:srgbClr val="009900"/>
                </a:solidFill>
              </a:rPr>
              <a:t>innovations</a:t>
            </a:r>
            <a:r>
              <a:rPr lang="en-US" sz="1400" dirty="0">
                <a:solidFill>
                  <a:srgbClr val="009900"/>
                </a:solidFill>
              </a:rPr>
              <a:t> not included in V07 due to time constraints,</a:t>
            </a:r>
          </a:p>
          <a:p>
            <a:pPr marL="461963" indent="-223838">
              <a:spcBef>
                <a:spcPts val="600"/>
              </a:spcBef>
            </a:pPr>
            <a:r>
              <a:rPr lang="en-US" sz="1400" dirty="0">
                <a:solidFill>
                  <a:srgbClr val="009900"/>
                </a:solidFill>
              </a:rPr>
              <a:t>•	</a:t>
            </a:r>
            <a:r>
              <a:rPr lang="en-US" sz="1400" u="sng" dirty="0">
                <a:solidFill>
                  <a:srgbClr val="009900"/>
                </a:solidFill>
              </a:rPr>
              <a:t>issues</a:t>
            </a:r>
            <a:r>
              <a:rPr lang="en-US" sz="1400" dirty="0">
                <a:solidFill>
                  <a:srgbClr val="009900"/>
                </a:solidFill>
              </a:rPr>
              <a:t> revealed by the initial V07 products.  </a:t>
            </a:r>
          </a:p>
          <a:p>
            <a:pPr marL="230188" indent="-230188">
              <a:spcBef>
                <a:spcPts val="600"/>
              </a:spcBef>
            </a:pPr>
            <a:r>
              <a:rPr lang="en-US" sz="1400" dirty="0">
                <a:solidFill>
                  <a:srgbClr val="0000FF"/>
                </a:solidFill>
              </a:rPr>
              <a:t>•	</a:t>
            </a:r>
            <a:r>
              <a:rPr lang="en-US" sz="1400" u="sng" dirty="0">
                <a:solidFill>
                  <a:srgbClr val="0000FF"/>
                </a:solidFill>
              </a:rPr>
              <a:t>post-V08</a:t>
            </a:r>
            <a:r>
              <a:rPr lang="en-US" sz="1400" dirty="0">
                <a:solidFill>
                  <a:srgbClr val="0000FF"/>
                </a:solidFill>
              </a:rPr>
              <a:t> landscape:</a:t>
            </a:r>
          </a:p>
          <a:p>
            <a:pPr marL="461963" indent="-223838">
              <a:spcBef>
                <a:spcPts val="600"/>
              </a:spcBef>
            </a:pPr>
            <a:r>
              <a:rPr lang="en-US" sz="1400" dirty="0">
                <a:solidFill>
                  <a:srgbClr val="009900"/>
                </a:solidFill>
              </a:rPr>
              <a:t>•	the final GPM reprocessing will be restricted to fixing known code or algorithmic errors,</a:t>
            </a:r>
          </a:p>
          <a:p>
            <a:pPr marL="461963" indent="-223838">
              <a:spcBef>
                <a:spcPts val="600"/>
              </a:spcBef>
            </a:pPr>
            <a:r>
              <a:rPr lang="en-US" sz="1400" dirty="0">
                <a:solidFill>
                  <a:srgbClr val="009900"/>
                </a:solidFill>
              </a:rPr>
              <a:t>•	</a:t>
            </a:r>
            <a:r>
              <a:rPr lang="en-US" sz="1400" u="sng" dirty="0">
                <a:solidFill>
                  <a:srgbClr val="009900"/>
                </a:solidFill>
              </a:rPr>
              <a:t>what comes next?</a:t>
            </a:r>
          </a:p>
          <a:p>
            <a:pPr marL="238125" indent="-228600">
              <a:spcBef>
                <a:spcPts val="600"/>
              </a:spcBef>
            </a:pPr>
            <a:r>
              <a:rPr lang="en-US" sz="1400" dirty="0">
                <a:solidFill>
                  <a:srgbClr val="0000FF"/>
                </a:solidFill>
              </a:rPr>
              <a:t>•	thoughts on the session questions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836822-FB79-82BA-CE88-DB87A071B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b="1" dirty="0"/>
              <a:t>Introduction</a:t>
            </a:r>
          </a:p>
          <a:p>
            <a:pPr algn="ctr">
              <a:spcBef>
                <a:spcPts val="0"/>
              </a:spcBef>
              <a:tabLst>
                <a:tab pos="1435100" algn="l"/>
                <a:tab pos="3606800" algn="l"/>
              </a:tabLst>
            </a:pPr>
            <a:endParaRPr lang="en-US" sz="1400" b="1" dirty="0">
              <a:solidFill>
                <a:srgbClr val="0724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48089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0" y="228600"/>
            <a:ext cx="91440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b="1" dirty="0"/>
              <a:t>Version 08 input data</a:t>
            </a:r>
          </a:p>
          <a:p>
            <a:pPr algn="ctr">
              <a:spcBef>
                <a:spcPts val="0"/>
              </a:spcBef>
              <a:tabLst>
                <a:tab pos="1435100" algn="l"/>
                <a:tab pos="3606800" algn="l"/>
              </a:tabLst>
            </a:pPr>
            <a:endParaRPr lang="en-US" sz="1400" b="1" dirty="0">
              <a:solidFill>
                <a:srgbClr val="0724FB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4CED224C-1997-6845-B5E0-3687F5C42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42950"/>
            <a:ext cx="7315200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marL="238125" marR="0" lvl="0" indent="-238125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accommodate new passive microwave (PMW) sensors, which include the next generation of 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small-</a:t>
            </a:r>
            <a:r>
              <a:rPr lang="en-US" sz="1400" u="sng" dirty="0" err="1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sats</a:t>
            </a:r>
            <a:endParaRPr lang="en-US" sz="1400" u="sng" dirty="0">
              <a:solidFill>
                <a:srgbClr val="0724FB"/>
              </a:solidFill>
              <a:effectLst/>
              <a:latin typeface="Helvetica" pitchFamily="2" charset="0"/>
              <a:ea typeface="Times New Roman" panose="02020603050405020304" pitchFamily="18" charset="0"/>
              <a:cs typeface="ë;œ˛"/>
            </a:endParaRPr>
          </a:p>
          <a:p>
            <a:pPr marL="238125" marR="0" lvl="0" indent="-238125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improve the 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homogeneity</a:t>
            </a: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between the TRMM and GPM eras</a:t>
            </a:r>
          </a:p>
          <a:p>
            <a:pPr marL="466725" marR="0" lvl="0" indent="-228600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characterize differences between the two eras and apply corrections as feasible, perhaps by enforcing </a:t>
            </a:r>
            <a:r>
              <a:rPr lang="en-US" sz="1400" u="sng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spatial scale consistency</a:t>
            </a:r>
            <a:r>
              <a:rPr lang="en-US" sz="1400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(an overarching issue)</a:t>
            </a:r>
          </a:p>
          <a:p>
            <a:pPr marL="238125" marR="0" lvl="0" indent="-238125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adapt to GPROF and the Combined Radar-Radiometer Algorithm (CORRA) converting to 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Machine Learning</a:t>
            </a: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schemes in V08</a:t>
            </a:r>
          </a:p>
          <a:p>
            <a:pPr marL="466725" marR="0" lvl="0" indent="-228600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revisit/revise performance in difficult surfaces</a:t>
            </a:r>
          </a:p>
          <a:p>
            <a:pPr marL="693738" marR="0" lvl="0" indent="-227013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990099"/>
                </a:solidFill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</a:t>
            </a:r>
            <a:r>
              <a:rPr lang="en-US" sz="1400" u="sng" dirty="0">
                <a:solidFill>
                  <a:srgbClr val="990099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coast</a:t>
            </a:r>
            <a:r>
              <a:rPr lang="en-US" sz="1400" dirty="0">
                <a:solidFill>
                  <a:srgbClr val="990099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, </a:t>
            </a:r>
            <a:r>
              <a:rPr lang="en-US" sz="1400" u="sng" dirty="0">
                <a:solidFill>
                  <a:srgbClr val="990099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orographic</a:t>
            </a:r>
            <a:r>
              <a:rPr lang="en-US" sz="1400" dirty="0">
                <a:solidFill>
                  <a:srgbClr val="990099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, </a:t>
            </a:r>
            <a:r>
              <a:rPr lang="en-US" sz="1400" u="sng" dirty="0">
                <a:solidFill>
                  <a:srgbClr val="990099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snowy/icy-surface</a:t>
            </a:r>
            <a:r>
              <a:rPr lang="en-US" sz="1400" dirty="0">
                <a:solidFill>
                  <a:srgbClr val="990099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, </a:t>
            </a:r>
            <a:r>
              <a:rPr lang="en-US" sz="1400" u="sng" dirty="0">
                <a:solidFill>
                  <a:srgbClr val="990099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high-latitude</a:t>
            </a:r>
            <a:r>
              <a:rPr lang="en-US" sz="1400" dirty="0">
                <a:solidFill>
                  <a:srgbClr val="990099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performance</a:t>
            </a:r>
          </a:p>
          <a:p>
            <a:pPr marL="238125" marR="0" lvl="0" indent="-238125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additional 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automated quality control</a:t>
            </a: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for artifacts in the 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IR</a:t>
            </a: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brightness temperatures and 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PMW</a:t>
            </a: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precipitation fields</a:t>
            </a:r>
          </a:p>
        </p:txBody>
      </p:sp>
    </p:spTree>
    <p:extLst>
      <p:ext uri="{BB962C8B-B14F-4D97-AF65-F5344CB8AC3E}">
        <p14:creationId xmlns:p14="http://schemas.microsoft.com/office/powerpoint/2010/main" val="89899453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0" y="228600"/>
            <a:ext cx="91440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b="1" dirty="0"/>
              <a:t>Version 08 code/processing development</a:t>
            </a:r>
          </a:p>
          <a:p>
            <a:pPr algn="ctr">
              <a:spcBef>
                <a:spcPts val="0"/>
              </a:spcBef>
              <a:tabLst>
                <a:tab pos="1435100" algn="l"/>
                <a:tab pos="3606800" algn="l"/>
              </a:tabLst>
            </a:pPr>
            <a:endParaRPr lang="en-US" sz="1400" b="1" dirty="0">
              <a:solidFill>
                <a:srgbClr val="0724FB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4CED224C-1997-6845-B5E0-3687F5C42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42950"/>
            <a:ext cx="7315200" cy="430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marL="238125" marR="0" lvl="0" indent="-238125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evaluate and revise</a:t>
            </a: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the schemes in V07 that rectify temporal artifacts caused by the time interpolation that fills the gaps between the various PMW sensor overpasses (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SHARPEN</a:t>
            </a: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, 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t=0 KF</a:t>
            </a: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)</a:t>
            </a:r>
          </a:p>
          <a:p>
            <a:pPr marL="238125" marR="0" lvl="0" indent="-238125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revisit/revise the specification algorithm for the 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probability of liquid phase</a:t>
            </a:r>
          </a:p>
          <a:p>
            <a:pPr marL="238125" marR="0" lvl="0" indent="-238125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refine the 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intercalibration scheme</a:t>
            </a: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among CORRA, TMI, and GMI</a:t>
            </a:r>
          </a:p>
          <a:p>
            <a:pPr marL="238125" marR="0" lvl="0" indent="-238125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refine setting priorities for 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sensor types and times</a:t>
            </a: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when they 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overlap</a:t>
            </a: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in a half hour</a:t>
            </a:r>
          </a:p>
          <a:p>
            <a:pPr marL="238125" marR="0" lvl="0" indent="-238125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explore </a:t>
            </a:r>
          </a:p>
          <a:p>
            <a:pPr marL="466725" marR="0" lvl="0" indent="-228600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09900"/>
                </a:solidFill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performance at </a:t>
            </a:r>
            <a:r>
              <a:rPr lang="en-US" sz="1400" u="sng" dirty="0">
                <a:solidFill>
                  <a:srgbClr val="009900"/>
                </a:solidFill>
                <a:latin typeface="Helvetica" pitchFamily="2" charset="0"/>
                <a:ea typeface="Times New Roman" panose="02020603050405020304" pitchFamily="18" charset="0"/>
                <a:cs typeface="ë;œ˛"/>
              </a:rPr>
              <a:t>high latitudes</a:t>
            </a:r>
          </a:p>
          <a:p>
            <a:pPr marL="466725" marR="0" lvl="0" indent="-228600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09900"/>
                </a:solidFill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</a:t>
            </a:r>
            <a:r>
              <a:rPr lang="en-US" sz="1400" u="sng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orographic enhancement</a:t>
            </a:r>
            <a:r>
              <a:rPr lang="en-US" sz="1400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in the propagation (morphing) scheme</a:t>
            </a:r>
          </a:p>
          <a:p>
            <a:pPr marL="466725" marR="0" lvl="0" indent="-228600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incorporating </a:t>
            </a:r>
            <a:r>
              <a:rPr lang="en-US" sz="1400" u="sng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sub-monthly gauge data</a:t>
            </a:r>
          </a:p>
          <a:p>
            <a:pPr marL="466725" marR="0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990099"/>
                </a:solidFill>
                <a:effectLst/>
                <a:latin typeface="Helvetica" pitchFamily="2" charset="0"/>
                <a:ea typeface="MS Mincho" panose="02020609040205080304" pitchFamily="49" charset="-128"/>
              </a:rPr>
              <a:t>Funk, C.C. and co-authors, 2022:  Introducing and evaluating the Climate Hazards center </a:t>
            </a:r>
            <a:r>
              <a:rPr lang="en-US" sz="1400" dirty="0" err="1">
                <a:solidFill>
                  <a:srgbClr val="990099"/>
                </a:solidFill>
                <a:effectLst/>
                <a:latin typeface="Helvetica" pitchFamily="2" charset="0"/>
                <a:ea typeface="MS Mincho" panose="02020609040205080304" pitchFamily="49" charset="-128"/>
              </a:rPr>
              <a:t>IMErg</a:t>
            </a:r>
            <a:r>
              <a:rPr lang="en-US" sz="1400" dirty="0">
                <a:solidFill>
                  <a:srgbClr val="990099"/>
                </a:solidFill>
                <a:effectLst/>
                <a:latin typeface="Helvetica" pitchFamily="2" charset="0"/>
                <a:ea typeface="MS Mincho" panose="02020609040205080304" pitchFamily="49" charset="-128"/>
              </a:rPr>
              <a:t> with Stations (CHIMES) - Timely Station-Enhanced Integrated Multi-</a:t>
            </a:r>
            <a:r>
              <a:rPr lang="en-US" sz="1400" dirty="0" err="1">
                <a:solidFill>
                  <a:srgbClr val="990099"/>
                </a:solidFill>
                <a:effectLst/>
                <a:latin typeface="Helvetica" pitchFamily="2" charset="0"/>
                <a:ea typeface="MS Mincho" panose="02020609040205080304" pitchFamily="49" charset="-128"/>
              </a:rPr>
              <a:t>satellitE</a:t>
            </a:r>
            <a:r>
              <a:rPr lang="en-US" sz="1400" dirty="0">
                <a:solidFill>
                  <a:srgbClr val="990099"/>
                </a:solidFill>
                <a:effectLst/>
                <a:latin typeface="Helvetica" pitchFamily="2" charset="0"/>
                <a:ea typeface="MS Mincho" panose="02020609040205080304" pitchFamily="49" charset="-128"/>
              </a:rPr>
              <a:t> Retrievals for Global Precipitation Measurement.  </a:t>
            </a:r>
            <a:r>
              <a:rPr lang="en-US" sz="1400" i="1" dirty="0">
                <a:solidFill>
                  <a:srgbClr val="990099"/>
                </a:solidFill>
                <a:effectLst/>
                <a:latin typeface="Helvetica" pitchFamily="2" charset="0"/>
                <a:ea typeface="MS Mincho" panose="02020609040205080304" pitchFamily="49" charset="-128"/>
              </a:rPr>
              <a:t>Bull. Amer. Meteor. Soc</a:t>
            </a:r>
            <a:r>
              <a:rPr lang="en-US" sz="1400" dirty="0">
                <a:solidFill>
                  <a:srgbClr val="990099"/>
                </a:solidFill>
                <a:effectLst/>
                <a:latin typeface="Helvetica" pitchFamily="2" charset="0"/>
                <a:ea typeface="MS Mincho" panose="02020609040205080304" pitchFamily="49" charset="-128"/>
              </a:rPr>
              <a:t>., </a:t>
            </a:r>
            <a:r>
              <a:rPr lang="en-US" sz="1400" b="1" dirty="0">
                <a:solidFill>
                  <a:srgbClr val="990099"/>
                </a:solidFill>
                <a:effectLst/>
                <a:latin typeface="Helvetica" pitchFamily="2" charset="0"/>
                <a:ea typeface="MS Mincho" panose="02020609040205080304" pitchFamily="49" charset="-128"/>
              </a:rPr>
              <a:t>103</a:t>
            </a:r>
            <a:r>
              <a:rPr lang="en-US" sz="1400" dirty="0">
                <a:solidFill>
                  <a:srgbClr val="990099"/>
                </a:solidFill>
                <a:effectLst/>
                <a:latin typeface="Helvetica" pitchFamily="2" charset="0"/>
                <a:ea typeface="MS Mincho" panose="02020609040205080304" pitchFamily="49" charset="-128"/>
              </a:rPr>
              <a:t>(2), E429–E454.  </a:t>
            </a:r>
            <a:r>
              <a:rPr lang="en-US" sz="1400" i="1" dirty="0">
                <a:solidFill>
                  <a:srgbClr val="990099"/>
                </a:solidFill>
                <a:effectLst/>
                <a:latin typeface="Helvetica" pitchFamily="2" charset="0"/>
                <a:ea typeface="MS Mincho" panose="02020609040205080304" pitchFamily="49" charset="-128"/>
              </a:rPr>
              <a:t>doi:10.1175/BAMS-D-20-0245.1</a:t>
            </a:r>
            <a:endParaRPr lang="en-US" sz="1400" dirty="0">
              <a:solidFill>
                <a:srgbClr val="990099"/>
              </a:solidFill>
              <a:effectLst/>
              <a:latin typeface="Helvetica" pitchFamily="2" charset="0"/>
              <a:ea typeface="MS Mincho" panose="02020609040205080304" pitchFamily="49" charset="-128"/>
            </a:endParaRPr>
          </a:p>
          <a:p>
            <a:pPr marL="466725" indent="-228600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developing </a:t>
            </a:r>
            <a:r>
              <a:rPr lang="en-US" sz="1400" u="sng" dirty="0">
                <a:solidFill>
                  <a:srgbClr val="009900"/>
                </a:solidFill>
                <a:latin typeface="Helvetica" pitchFamily="2" charset="0"/>
                <a:ea typeface="Times New Roman" panose="02020603050405020304" pitchFamily="18" charset="0"/>
                <a:cs typeface="ë;œ˛"/>
              </a:rPr>
              <a:t>error estimates</a:t>
            </a:r>
            <a:r>
              <a:rPr lang="en-US" sz="1400" dirty="0">
                <a:solidFill>
                  <a:srgbClr val="009900"/>
                </a:solidFill>
                <a:latin typeface="Helvetica" pitchFamily="2" charset="0"/>
                <a:ea typeface="Times New Roman" panose="02020603050405020304" pitchFamily="18" charset="0"/>
                <a:cs typeface="ë;œ˛"/>
              </a:rPr>
              <a:t> – consider </a:t>
            </a:r>
            <a:r>
              <a:rPr lang="en-US" sz="1400" u="sng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quantile</a:t>
            </a:r>
            <a:r>
              <a:rPr lang="en-US" sz="1400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estimates?</a:t>
            </a:r>
          </a:p>
          <a:p>
            <a:pPr marL="466725" marR="0" lvl="0" indent="-228600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adding a </a:t>
            </a:r>
            <a:r>
              <a:rPr lang="en-US" sz="1400" u="sng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satellite-gauge-reanalysis/model</a:t>
            </a:r>
            <a:r>
              <a:rPr lang="en-US" sz="1400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estimate</a:t>
            </a:r>
          </a:p>
        </p:txBody>
      </p:sp>
    </p:spTree>
    <p:extLst>
      <p:ext uri="{BB962C8B-B14F-4D97-AF65-F5344CB8AC3E}">
        <p14:creationId xmlns:p14="http://schemas.microsoft.com/office/powerpoint/2010/main" val="384578060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0" y="228600"/>
            <a:ext cx="91440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b="1" dirty="0"/>
              <a:t>Post-Version 08 input data</a:t>
            </a:r>
          </a:p>
          <a:p>
            <a:pPr algn="ctr">
              <a:spcBef>
                <a:spcPts val="0"/>
              </a:spcBef>
              <a:tabLst>
                <a:tab pos="1435100" algn="l"/>
                <a:tab pos="3606800" algn="l"/>
              </a:tabLst>
            </a:pPr>
            <a:endParaRPr lang="en-US" sz="1400" b="1" dirty="0">
              <a:solidFill>
                <a:srgbClr val="0724FB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4CED224C-1997-6845-B5E0-3687F5C42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42950"/>
            <a:ext cx="7315200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marL="238125" marR="0" lvl="0" indent="-238125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plan for post-GPM 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intercalibration standard</a:t>
            </a:r>
          </a:p>
          <a:p>
            <a:pPr marL="238125" marR="0" lvl="0" indent="-238125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more 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small-sat</a:t>
            </a: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PMW radiometers</a:t>
            </a:r>
          </a:p>
          <a:p>
            <a:pPr marL="238125" marR="0" lvl="0" indent="-238125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AVHRR</a:t>
            </a: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-based precipitation estimates (most useful in high latitudes)</a:t>
            </a:r>
          </a:p>
          <a:p>
            <a:pPr marL="238125" marR="0" lvl="0" indent="-238125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ISCCP-Next Generation and GEO-Ring projects that could provide 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easy access to multiple </a:t>
            </a:r>
            <a:r>
              <a:rPr lang="en-US" sz="1400" u="sng" dirty="0">
                <a:solidFill>
                  <a:srgbClr val="0724FB"/>
                </a:solidFill>
                <a:latin typeface="Helvetica" pitchFamily="2" charset="0"/>
                <a:ea typeface="Times New Roman" panose="02020603050405020304" pitchFamily="18" charset="0"/>
                <a:cs typeface="ë;œ˛"/>
              </a:rPr>
              <a:t>GEO-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satellite channels</a:t>
            </a: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and enable significantly improved algorithms compared to GEO-IR alone</a:t>
            </a:r>
          </a:p>
          <a:p>
            <a:pPr marL="238125" marR="0">
              <a:spcBef>
                <a:spcPts val="600"/>
              </a:spcBef>
              <a:spcAft>
                <a:spcPts val="0"/>
              </a:spcAft>
            </a:pPr>
            <a:r>
              <a:rPr lang="en-US" sz="1400" dirty="0" err="1">
                <a:solidFill>
                  <a:srgbClr val="009900"/>
                </a:solidFill>
                <a:effectLst/>
                <a:latin typeface="Helvetica" pitchFamily="2" charset="0"/>
                <a:ea typeface="MS Mincho" panose="02020609040205080304" pitchFamily="49" charset="-128"/>
              </a:rPr>
              <a:t>Behrangi</a:t>
            </a:r>
            <a:r>
              <a:rPr lang="en-US" sz="1400" dirty="0">
                <a:solidFill>
                  <a:srgbClr val="009900"/>
                </a:solidFill>
                <a:effectLst/>
                <a:latin typeface="Helvetica" pitchFamily="2" charset="0"/>
                <a:ea typeface="MS Mincho" panose="02020609040205080304" pitchFamily="49" charset="-128"/>
              </a:rPr>
              <a:t>, A., and co-authors, 2009:  PERSIANN-MSA: A Precipitation Estimation Method from Satellite-based Multi-spectral Analysis.  </a:t>
            </a:r>
            <a:r>
              <a:rPr lang="en-US" sz="1400" i="1" dirty="0">
                <a:solidFill>
                  <a:srgbClr val="009900"/>
                </a:solidFill>
                <a:effectLst/>
                <a:latin typeface="Helvetica" pitchFamily="2" charset="0"/>
                <a:ea typeface="MS Mincho" panose="02020609040205080304" pitchFamily="49" charset="-128"/>
              </a:rPr>
              <a:t>J. Hydrometeor.</a:t>
            </a:r>
            <a:r>
              <a:rPr lang="en-US" sz="1400" dirty="0">
                <a:solidFill>
                  <a:srgbClr val="009900"/>
                </a:solidFill>
                <a:effectLst/>
                <a:latin typeface="Helvetica" pitchFamily="2" charset="0"/>
                <a:ea typeface="MS Mincho" panose="02020609040205080304" pitchFamily="49" charset="-128"/>
              </a:rPr>
              <a:t>, </a:t>
            </a:r>
            <a:r>
              <a:rPr lang="en-US" sz="1400" b="1" dirty="0">
                <a:solidFill>
                  <a:srgbClr val="009900"/>
                </a:solidFill>
                <a:effectLst/>
                <a:latin typeface="Helvetica" pitchFamily="2" charset="0"/>
                <a:ea typeface="MS Mincho" panose="02020609040205080304" pitchFamily="49" charset="-128"/>
              </a:rPr>
              <a:t>10</a:t>
            </a:r>
            <a:r>
              <a:rPr lang="en-US" sz="1400" dirty="0">
                <a:solidFill>
                  <a:srgbClr val="009900"/>
                </a:solidFill>
                <a:effectLst/>
                <a:latin typeface="Helvetica" pitchFamily="2" charset="0"/>
                <a:ea typeface="MS Mincho" panose="02020609040205080304" pitchFamily="49" charset="-128"/>
              </a:rPr>
              <a:t>(6), 1414-1429.  </a:t>
            </a:r>
            <a:r>
              <a:rPr lang="en-US" sz="1400" i="1" dirty="0">
                <a:solidFill>
                  <a:srgbClr val="009900"/>
                </a:solidFill>
                <a:effectLst/>
                <a:latin typeface="Helvetica" pitchFamily="2" charset="0"/>
                <a:ea typeface="MS Mincho" panose="02020609040205080304" pitchFamily="49" charset="-128"/>
              </a:rPr>
              <a:t>doi:10.1175/2009JHM1139.1</a:t>
            </a:r>
            <a:endParaRPr lang="en-US" sz="1400" dirty="0">
              <a:solidFill>
                <a:srgbClr val="009900"/>
              </a:solidFill>
              <a:effectLst/>
              <a:latin typeface="Helvetica" pitchFamily="2" charset="0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714133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0" y="228600"/>
            <a:ext cx="91440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b="1" dirty="0"/>
              <a:t>Post-Version 08 code/processing development</a:t>
            </a:r>
          </a:p>
          <a:p>
            <a:pPr algn="ctr">
              <a:spcBef>
                <a:spcPts val="0"/>
              </a:spcBef>
              <a:tabLst>
                <a:tab pos="1435100" algn="l"/>
                <a:tab pos="3606800" algn="l"/>
              </a:tabLst>
            </a:pPr>
            <a:endParaRPr lang="en-US" sz="1400" b="1" dirty="0">
              <a:solidFill>
                <a:srgbClr val="0724FB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4CED224C-1997-6845-B5E0-3687F5C42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42950"/>
            <a:ext cx="7315200" cy="1184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marL="238125" marR="0" lvl="0" indent="-238125" algn="just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</a:t>
            </a:r>
            <a:r>
              <a:rPr lang="en-US" sz="1400" dirty="0">
                <a:solidFill>
                  <a:srgbClr val="0724FB"/>
                </a:solidFill>
                <a:latin typeface="Helvetica" pitchFamily="2" charset="0"/>
                <a:ea typeface="Times New Roman" panose="02020603050405020304" pitchFamily="18" charset="0"/>
                <a:cs typeface="ë;œ˛"/>
              </a:rPr>
              <a:t>start or continue developing 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quantile</a:t>
            </a: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estimates</a:t>
            </a:r>
          </a:p>
          <a:p>
            <a:pPr marL="238125" marR="0" lvl="0" indent="-238125" algn="just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shift to 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equal area grid</a:t>
            </a: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for internal computations</a:t>
            </a:r>
          </a:p>
          <a:p>
            <a:pPr marL="238125" marR="0" lvl="0" indent="-238125" algn="just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shift to 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Cloud computing</a:t>
            </a:r>
          </a:p>
          <a:p>
            <a:pPr marL="238125" marR="0" lvl="0" indent="-238125" algn="just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•	</a:t>
            </a:r>
            <a:r>
              <a:rPr lang="en-US" sz="1400" u="sng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testbed</a:t>
            </a:r>
            <a:r>
              <a:rPr lang="en-US" sz="1400" dirty="0">
                <a:solidFill>
                  <a:srgbClr val="0724F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design for IMERG system</a:t>
            </a:r>
          </a:p>
        </p:txBody>
      </p:sp>
    </p:spTree>
    <p:extLst>
      <p:ext uri="{BB962C8B-B14F-4D97-AF65-F5344CB8AC3E}">
        <p14:creationId xmlns:p14="http://schemas.microsoft.com/office/powerpoint/2010/main" val="398306839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0" y="228600"/>
            <a:ext cx="91440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b="1" dirty="0"/>
              <a:t>1. </a:t>
            </a:r>
            <a:r>
              <a:rPr lang="en-US" b="1" dirty="0" err="1"/>
              <a:t>Precip</a:t>
            </a:r>
            <a:r>
              <a:rPr lang="en-US" b="1" dirty="0"/>
              <a:t> characteristics</a:t>
            </a:r>
          </a:p>
          <a:p>
            <a:pPr algn="ctr">
              <a:spcBef>
                <a:spcPts val="0"/>
              </a:spcBef>
              <a:tabLst>
                <a:tab pos="1435100" algn="l"/>
                <a:tab pos="3606800" algn="l"/>
              </a:tabLst>
            </a:pPr>
            <a:endParaRPr lang="en-US" sz="1400" b="1" dirty="0">
              <a:solidFill>
                <a:srgbClr val="0724FB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4CED224C-1997-6845-B5E0-3687F5C42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42950"/>
            <a:ext cx="7315200" cy="235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marL="230188" marR="0" indent="-230188" algn="l">
              <a:spcBef>
                <a:spcPts val="60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724FB"/>
                </a:solidFill>
                <a:effectLst/>
                <a:latin typeface="Helvetica" pitchFamily="2" charset="0"/>
              </a:rPr>
              <a:t>•	better captured</a:t>
            </a:r>
          </a:p>
          <a:p>
            <a:pPr marL="466725" marR="0" indent="-228600" algn="l">
              <a:spcBef>
                <a:spcPts val="60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09900"/>
                </a:solidFill>
                <a:effectLst/>
                <a:latin typeface="Helvetica" pitchFamily="2" charset="0"/>
              </a:rPr>
              <a:t>•	oceanic rain </a:t>
            </a:r>
            <a:r>
              <a:rPr lang="en-US" sz="1400" b="0" i="0" u="none" strike="noStrike" dirty="0">
                <a:solidFill>
                  <a:srgbClr val="990099"/>
                </a:solidFill>
                <a:effectLst/>
                <a:latin typeface="Helvetica" pitchFamily="2" charset="0"/>
              </a:rPr>
              <a:t>[finer-resolution, polarimetric </a:t>
            </a:r>
            <a:r>
              <a:rPr lang="en-US" sz="1400" b="0" i="0" u="none" strike="noStrike" dirty="0" err="1">
                <a:solidFill>
                  <a:srgbClr val="990099"/>
                </a:solidFill>
                <a:effectLst/>
                <a:latin typeface="Helvetica" pitchFamily="2" charset="0"/>
              </a:rPr>
              <a:t>low+high-freq</a:t>
            </a:r>
            <a:r>
              <a:rPr lang="en-US" sz="1400" b="0" i="0" u="none" strike="noStrike" dirty="0">
                <a:solidFill>
                  <a:srgbClr val="990099"/>
                </a:solidFill>
                <a:effectLst/>
                <a:latin typeface="Helvetica" pitchFamily="2" charset="0"/>
              </a:rPr>
              <a:t>. channels]</a:t>
            </a:r>
          </a:p>
          <a:p>
            <a:pPr marL="230188" marR="0" indent="-230188" algn="l">
              <a:spcBef>
                <a:spcPts val="60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724FB"/>
                </a:solidFill>
                <a:effectLst/>
                <a:latin typeface="Helvetica" pitchFamily="2" charset="0"/>
              </a:rPr>
              <a:t>•	less well captured</a:t>
            </a:r>
          </a:p>
          <a:p>
            <a:pPr marL="466725" marR="0" indent="-228600" algn="l">
              <a:spcBef>
                <a:spcPts val="60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09900"/>
                </a:solidFill>
                <a:effectLst/>
                <a:latin typeface="Helvetica" pitchFamily="2" charset="0"/>
              </a:rPr>
              <a:t>•	</a:t>
            </a:r>
            <a:r>
              <a:rPr lang="en-US" sz="1400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coast</a:t>
            </a:r>
            <a:r>
              <a:rPr lang="en-US" sz="1400" dirty="0">
                <a:solidFill>
                  <a:srgbClr val="990099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[finer resolution, algorithms]</a:t>
            </a:r>
          </a:p>
          <a:p>
            <a:pPr marL="466725" marR="0" indent="-228600" algn="l">
              <a:spcBef>
                <a:spcPts val="60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09900"/>
                </a:solidFill>
                <a:effectLst/>
                <a:latin typeface="Helvetica" pitchFamily="2" charset="0"/>
              </a:rPr>
              <a:t>•	</a:t>
            </a:r>
            <a:r>
              <a:rPr lang="en-US" sz="1400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orographic</a:t>
            </a:r>
            <a:r>
              <a:rPr lang="en-US" sz="1400" dirty="0">
                <a:solidFill>
                  <a:srgbClr val="990099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[radar, algorithms]</a:t>
            </a:r>
          </a:p>
          <a:p>
            <a:pPr marL="466725" marR="0" indent="-228600" algn="l">
              <a:spcBef>
                <a:spcPts val="60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09900"/>
                </a:solidFill>
                <a:effectLst/>
                <a:latin typeface="Helvetica" pitchFamily="2" charset="0"/>
              </a:rPr>
              <a:t>•	</a:t>
            </a:r>
            <a:r>
              <a:rPr lang="en-US" sz="1400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snowy/icy-surface </a:t>
            </a:r>
            <a:r>
              <a:rPr lang="en-US" sz="1400" dirty="0">
                <a:solidFill>
                  <a:srgbClr val="990099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[algorithms?]</a:t>
            </a:r>
          </a:p>
          <a:p>
            <a:pPr marL="466725" marR="0" indent="-228600" algn="l">
              <a:spcBef>
                <a:spcPts val="60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09900"/>
                </a:solidFill>
                <a:effectLst/>
                <a:latin typeface="Helvetica" pitchFamily="2" charset="0"/>
              </a:rPr>
              <a:t>•	</a:t>
            </a:r>
            <a:r>
              <a:rPr lang="en-US" sz="1400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high-latitude</a:t>
            </a:r>
            <a:r>
              <a:rPr lang="en-US" sz="1400" dirty="0">
                <a:solidFill>
                  <a:srgbClr val="990099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 [synthesis of previous 3]</a:t>
            </a:r>
          </a:p>
          <a:p>
            <a:pPr marL="466725" marR="0" indent="-228600" algn="l">
              <a:spcBef>
                <a:spcPts val="60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09900"/>
                </a:solidFill>
                <a:effectLst/>
                <a:latin typeface="Helvetica" pitchFamily="2" charset="0"/>
              </a:rPr>
              <a:t>•	</a:t>
            </a:r>
            <a:r>
              <a:rPr lang="en-US" sz="1400" dirty="0">
                <a:solidFill>
                  <a:srgbClr val="0099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ë;œ˛"/>
              </a:rPr>
              <a:t>short-lived events</a:t>
            </a:r>
            <a:r>
              <a:rPr lang="en-US" sz="1400" b="0" i="0" strike="noStrike" dirty="0">
                <a:solidFill>
                  <a:srgbClr val="009900"/>
                </a:solidFill>
                <a:effectLst/>
                <a:latin typeface="Helvetica" pitchFamily="2" charset="0"/>
              </a:rPr>
              <a:t> </a:t>
            </a:r>
            <a:r>
              <a:rPr lang="en-US" sz="1400" b="0" i="0" strike="noStrike" dirty="0">
                <a:solidFill>
                  <a:srgbClr val="990099"/>
                </a:solidFill>
                <a:effectLst/>
                <a:latin typeface="Helvetica" pitchFamily="2" charset="0"/>
              </a:rPr>
              <a:t>[</a:t>
            </a:r>
            <a:r>
              <a:rPr lang="en-US" sz="1400" b="0" i="0" u="none" strike="noStrike" dirty="0">
                <a:solidFill>
                  <a:srgbClr val="990099"/>
                </a:solidFill>
                <a:effectLst/>
                <a:latin typeface="Helvetica" pitchFamily="2" charset="0"/>
              </a:rPr>
              <a:t>more-</a:t>
            </a:r>
            <a:r>
              <a:rPr lang="en-US" sz="1400" dirty="0">
                <a:solidFill>
                  <a:srgbClr val="990099"/>
                </a:solidFill>
                <a:latin typeface="Helvetica" pitchFamily="2" charset="0"/>
              </a:rPr>
              <a:t>frequent PMW observations] </a:t>
            </a:r>
            <a:r>
              <a:rPr lang="en-US" sz="1400" b="0" i="0" u="none" strike="noStrike" dirty="0">
                <a:solidFill>
                  <a:srgbClr val="990099"/>
                </a:solidFill>
                <a:effectLst/>
                <a:latin typeface="Helvetica" pitchFamily="2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5162274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0" y="228600"/>
            <a:ext cx="91440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b="1" dirty="0"/>
              <a:t>2. Challenges/opportunities</a:t>
            </a:r>
          </a:p>
          <a:p>
            <a:pPr algn="ctr">
              <a:spcBef>
                <a:spcPts val="0"/>
              </a:spcBef>
              <a:tabLst>
                <a:tab pos="1435100" algn="l"/>
                <a:tab pos="3606800" algn="l"/>
              </a:tabLst>
            </a:pPr>
            <a:endParaRPr lang="en-US" sz="1400" b="1" dirty="0">
              <a:solidFill>
                <a:srgbClr val="0724FB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4CED224C-1997-6845-B5E0-3687F5C42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42950"/>
            <a:ext cx="769620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marL="230188" marR="0" indent="-230188" algn="l">
              <a:spcBef>
                <a:spcPts val="60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724FB"/>
                </a:solidFill>
                <a:effectLst/>
                <a:latin typeface="Helvetica" pitchFamily="2" charset="0"/>
              </a:rPr>
              <a:t>•	challenges</a:t>
            </a:r>
          </a:p>
          <a:p>
            <a:pPr marL="466725" marR="0" indent="-228600" algn="l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09900"/>
                </a:solidFill>
                <a:latin typeface="Helvetica" pitchFamily="2" charset="0"/>
              </a:rPr>
              <a:t>•	almost-good-enough next-generation sensors</a:t>
            </a:r>
          </a:p>
          <a:p>
            <a:pPr marL="466725" marR="0" indent="-228600" algn="l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09900"/>
                </a:solidFill>
                <a:latin typeface="Helvetica" pitchFamily="2" charset="0"/>
              </a:rPr>
              <a:t>•	cope with spatial resolution </a:t>
            </a:r>
            <a:r>
              <a:rPr lang="en-US" sz="1400">
                <a:solidFill>
                  <a:srgbClr val="009900"/>
                </a:solidFill>
                <a:latin typeface="Helvetica" pitchFamily="2" charset="0"/>
              </a:rPr>
              <a:t>and bias differences</a:t>
            </a:r>
            <a:endParaRPr lang="en-US" sz="1400" dirty="0">
              <a:solidFill>
                <a:srgbClr val="009900"/>
              </a:solidFill>
              <a:latin typeface="Helvetica" pitchFamily="2" charset="0"/>
            </a:endParaRPr>
          </a:p>
          <a:p>
            <a:pPr marL="693738" marR="0" indent="-227013" algn="l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990099"/>
                </a:solidFill>
                <a:latin typeface="Helvetica" pitchFamily="2" charset="0"/>
              </a:rPr>
              <a:t>•	between sensors</a:t>
            </a:r>
          </a:p>
          <a:p>
            <a:pPr marL="693738" marR="0" indent="-227013" algn="l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990099"/>
                </a:solidFill>
                <a:latin typeface="Helvetica" pitchFamily="2" charset="0"/>
              </a:rPr>
              <a:t>•	across swaths</a:t>
            </a:r>
          </a:p>
          <a:p>
            <a:pPr marL="466725" indent="-228600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09900"/>
                </a:solidFill>
                <a:latin typeface="Helvetica" pitchFamily="2" charset="0"/>
              </a:rPr>
              <a:t>•	balance use of model data to aid in retrievals against diluting observations</a:t>
            </a:r>
          </a:p>
          <a:p>
            <a:pPr marL="466725" indent="-228600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09900"/>
                </a:solidFill>
                <a:latin typeface="Helvetica" pitchFamily="2" charset="0"/>
              </a:rPr>
              <a:t>•	RFI trashing channels</a:t>
            </a:r>
          </a:p>
          <a:p>
            <a:pPr marL="230188" marR="0" indent="-230188" algn="l">
              <a:spcBef>
                <a:spcPts val="60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724FB"/>
                </a:solidFill>
                <a:effectLst/>
                <a:latin typeface="Helvetica" pitchFamily="2" charset="0"/>
              </a:rPr>
              <a:t>•	opportunities</a:t>
            </a:r>
          </a:p>
          <a:p>
            <a:pPr marL="466725" marR="0" indent="-228600" algn="l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09900"/>
                </a:solidFill>
                <a:latin typeface="Helvetica" pitchFamily="2" charset="0"/>
              </a:rPr>
              <a:t>•	next-generation sensors with “good” resolution, channel selection, calibration</a:t>
            </a:r>
          </a:p>
          <a:p>
            <a:pPr marL="693738" marR="0" indent="-227013" algn="l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990099"/>
                </a:solidFill>
                <a:latin typeface="Helvetica" pitchFamily="2" charset="0"/>
              </a:rPr>
              <a:t>•	both active and passive</a:t>
            </a:r>
          </a:p>
          <a:p>
            <a:pPr marL="466725" marR="0" indent="-228600" algn="l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09900"/>
                </a:solidFill>
                <a:latin typeface="Helvetica" pitchFamily="2" charset="0"/>
              </a:rPr>
              <a:t>•	use disparate channels from multiple sensors</a:t>
            </a:r>
          </a:p>
          <a:p>
            <a:pPr marL="693738" marR="0" indent="-227013" algn="l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990099"/>
                </a:solidFill>
                <a:latin typeface="Helvetica" pitchFamily="2" charset="0"/>
              </a:rPr>
              <a:t>•	flying in formation</a:t>
            </a:r>
          </a:p>
          <a:p>
            <a:pPr marL="693738" marR="0" indent="-227013" algn="l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990099"/>
                </a:solidFill>
                <a:latin typeface="Helvetica" pitchFamily="2" charset="0"/>
              </a:rPr>
              <a:t>•	from both LEO and GEO</a:t>
            </a:r>
          </a:p>
          <a:p>
            <a:pPr marL="466725" indent="-228600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09900"/>
                </a:solidFill>
                <a:latin typeface="Helvetica" pitchFamily="2" charset="0"/>
              </a:rPr>
              <a:t>•	design in subchannels for better RFI resilience</a:t>
            </a:r>
          </a:p>
          <a:p>
            <a:pPr marL="466725" indent="-228600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rgbClr val="009900"/>
                </a:solidFill>
                <a:latin typeface="Helvetica" pitchFamily="2" charset="0"/>
              </a:rPr>
              <a:t>•	stable, uniformly (re)processed, long-term multi-channel datasets (PMW, GEO, radar, …)</a:t>
            </a:r>
          </a:p>
        </p:txBody>
      </p:sp>
    </p:spTree>
    <p:extLst>
      <p:ext uri="{BB962C8B-B14F-4D97-AF65-F5344CB8AC3E}">
        <p14:creationId xmlns:p14="http://schemas.microsoft.com/office/powerpoint/2010/main" val="380640180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0" y="228600"/>
            <a:ext cx="91440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b="1" dirty="0"/>
              <a:t>3. Algorithm timeline forecast</a:t>
            </a:r>
          </a:p>
          <a:p>
            <a:pPr algn="ctr">
              <a:spcBef>
                <a:spcPts val="0"/>
              </a:spcBef>
              <a:tabLst>
                <a:tab pos="1435100" algn="l"/>
                <a:tab pos="3606800" algn="l"/>
              </a:tabLst>
            </a:pPr>
            <a:endParaRPr lang="en-US" sz="1400" b="1" dirty="0">
              <a:solidFill>
                <a:srgbClr val="0724FB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CEDBD15-4754-2263-661A-0598F53A745E}"/>
              </a:ext>
            </a:extLst>
          </p:cNvPr>
          <p:cNvCxnSpPr>
            <a:cxnSpLocks/>
          </p:cNvCxnSpPr>
          <p:nvPr/>
        </p:nvCxnSpPr>
        <p:spPr bwMode="auto">
          <a:xfrm>
            <a:off x="990600" y="854529"/>
            <a:ext cx="0" cy="3850821"/>
          </a:xfrm>
          <a:prstGeom prst="line">
            <a:avLst/>
          </a:prstGeom>
          <a:solidFill>
            <a:schemeClr val="accent1"/>
          </a:solidFill>
          <a:ln w="88900" cap="flat" cmpd="sng" algn="ctr">
            <a:solidFill>
              <a:srgbClr val="0724FB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1E1148E-C877-98EE-14C5-E36B70FF7B28}"/>
              </a:ext>
            </a:extLst>
          </p:cNvPr>
          <p:cNvSpPr txBox="1"/>
          <p:nvPr/>
        </p:nvSpPr>
        <p:spPr>
          <a:xfrm>
            <a:off x="609600" y="228830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724FB"/>
                </a:solidFill>
              </a:rPr>
              <a:t>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0DC359-8310-7AD5-C57A-B225B1AAF58D}"/>
              </a:ext>
            </a:extLst>
          </p:cNvPr>
          <p:cNvSpPr txBox="1"/>
          <p:nvPr/>
        </p:nvSpPr>
        <p:spPr>
          <a:xfrm rot="16200000">
            <a:off x="105212" y="2620009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724FB"/>
                </a:solidFill>
              </a:rPr>
              <a:t>years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BBF61E-1501-2EA8-384F-84AD30EA9C6F}"/>
              </a:ext>
            </a:extLst>
          </p:cNvPr>
          <p:cNvSpPr txBox="1"/>
          <p:nvPr/>
        </p:nvSpPr>
        <p:spPr>
          <a:xfrm>
            <a:off x="533400" y="4196284"/>
            <a:ext cx="461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724FB"/>
                </a:solidFill>
              </a:rPr>
              <a:t>10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922668D-4C42-0526-A5CC-76FE09140F93}"/>
              </a:ext>
            </a:extLst>
          </p:cNvPr>
          <p:cNvCxnSpPr>
            <a:cxnSpLocks/>
          </p:cNvCxnSpPr>
          <p:nvPr/>
        </p:nvCxnSpPr>
        <p:spPr bwMode="auto">
          <a:xfrm flipV="1">
            <a:off x="859971" y="2442195"/>
            <a:ext cx="7750629" cy="1489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0724FB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C0BE12F-A4DC-E791-53A5-020F910DBE85}"/>
              </a:ext>
            </a:extLst>
          </p:cNvPr>
          <p:cNvSpPr txBox="1"/>
          <p:nvPr/>
        </p:nvSpPr>
        <p:spPr>
          <a:xfrm flipH="1">
            <a:off x="838200" y="1123950"/>
            <a:ext cx="15963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improve TRMM/GPM homogeneity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410363-4669-92EE-20D8-B64EEE13ECC1}"/>
              </a:ext>
            </a:extLst>
          </p:cNvPr>
          <p:cNvSpPr txBox="1"/>
          <p:nvPr/>
        </p:nvSpPr>
        <p:spPr>
          <a:xfrm flipH="1">
            <a:off x="6913152" y="819150"/>
            <a:ext cx="1676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improve IR Tb and PMW </a:t>
            </a:r>
            <a:r>
              <a:rPr lang="en-US" sz="1400" dirty="0" err="1">
                <a:solidFill>
                  <a:srgbClr val="FF0000"/>
                </a:solidFill>
              </a:rPr>
              <a:t>precip</a:t>
            </a:r>
            <a:r>
              <a:rPr lang="en-US" sz="1400" dirty="0">
                <a:solidFill>
                  <a:srgbClr val="FF0000"/>
                </a:solidFill>
              </a:rPr>
              <a:t> QC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FAE20AA-9D82-44CA-F678-5F24355DCC98}"/>
              </a:ext>
            </a:extLst>
          </p:cNvPr>
          <p:cNvCxnSpPr>
            <a:cxnSpLocks/>
          </p:cNvCxnSpPr>
          <p:nvPr/>
        </p:nvCxnSpPr>
        <p:spPr bwMode="auto">
          <a:xfrm flipV="1">
            <a:off x="859971" y="4331186"/>
            <a:ext cx="7750629" cy="1489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0724FB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EBF3EF8-023D-F1A3-8BC3-B7DED2457CC6}"/>
              </a:ext>
            </a:extLst>
          </p:cNvPr>
          <p:cNvCxnSpPr>
            <a:cxnSpLocks/>
          </p:cNvCxnSpPr>
          <p:nvPr/>
        </p:nvCxnSpPr>
        <p:spPr bwMode="auto">
          <a:xfrm>
            <a:off x="7743492" y="1352550"/>
            <a:ext cx="0" cy="3151511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964E93A-CE3C-3F00-FE96-850CBB22BA2D}"/>
              </a:ext>
            </a:extLst>
          </p:cNvPr>
          <p:cNvSpPr txBox="1"/>
          <p:nvPr/>
        </p:nvSpPr>
        <p:spPr>
          <a:xfrm flipH="1">
            <a:off x="5865306" y="3323502"/>
            <a:ext cx="12413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9900"/>
                </a:solidFill>
              </a:rPr>
              <a:t>particle scattering database/</a:t>
            </a:r>
          </a:p>
          <a:p>
            <a:pPr algn="ctr"/>
            <a:r>
              <a:rPr lang="en-US" sz="1400" dirty="0">
                <a:solidFill>
                  <a:srgbClr val="009900"/>
                </a:solidFill>
              </a:rPr>
              <a:t>aggregation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4D1F1B2-7850-6752-D47E-06FC60238F9C}"/>
              </a:ext>
            </a:extLst>
          </p:cNvPr>
          <p:cNvCxnSpPr>
            <a:cxnSpLocks/>
          </p:cNvCxnSpPr>
          <p:nvPr/>
        </p:nvCxnSpPr>
        <p:spPr bwMode="auto">
          <a:xfrm flipH="1">
            <a:off x="6455951" y="1123950"/>
            <a:ext cx="10376" cy="809241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99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FD25A14-3957-E4F1-AB0E-49728930CC08}"/>
              </a:ext>
            </a:extLst>
          </p:cNvPr>
          <p:cNvSpPr txBox="1"/>
          <p:nvPr/>
        </p:nvSpPr>
        <p:spPr>
          <a:xfrm flipH="1">
            <a:off x="2641498" y="928521"/>
            <a:ext cx="6199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B0F0"/>
                </a:solidFill>
              </a:rPr>
              <a:t>coast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A5CDB7-D503-B7D9-6DB5-886D480A72D2}"/>
              </a:ext>
            </a:extLst>
          </p:cNvPr>
          <p:cNvSpPr txBox="1"/>
          <p:nvPr/>
        </p:nvSpPr>
        <p:spPr>
          <a:xfrm flipH="1">
            <a:off x="3373245" y="2710707"/>
            <a:ext cx="1081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B0F0"/>
                </a:solidFill>
              </a:rPr>
              <a:t>orographic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02E9343-9AEE-B5A7-FA76-0C905CE366C2}"/>
              </a:ext>
            </a:extLst>
          </p:cNvPr>
          <p:cNvCxnSpPr>
            <a:cxnSpLocks/>
            <a:stCxn id="24" idx="2"/>
          </p:cNvCxnSpPr>
          <p:nvPr/>
        </p:nvCxnSpPr>
        <p:spPr bwMode="auto">
          <a:xfrm flipH="1">
            <a:off x="3900948" y="3018484"/>
            <a:ext cx="13223" cy="148557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B0F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7D19972-838A-183B-5843-65F3645176D9}"/>
              </a:ext>
            </a:extLst>
          </p:cNvPr>
          <p:cNvSpPr txBox="1"/>
          <p:nvPr/>
        </p:nvSpPr>
        <p:spPr>
          <a:xfrm flipH="1">
            <a:off x="4129548" y="2141320"/>
            <a:ext cx="1081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B0F0"/>
                </a:solidFill>
              </a:rPr>
              <a:t>snowy/icy surface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A316C40-850A-184E-951C-A41B70CCFB28}"/>
              </a:ext>
            </a:extLst>
          </p:cNvPr>
          <p:cNvCxnSpPr>
            <a:cxnSpLocks/>
            <a:endCxn id="29" idx="0"/>
          </p:cNvCxnSpPr>
          <p:nvPr/>
        </p:nvCxnSpPr>
        <p:spPr bwMode="auto">
          <a:xfrm>
            <a:off x="4670474" y="1174234"/>
            <a:ext cx="0" cy="96708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B0F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B6D97ED-05B4-2D8C-AFEB-86DBB5E13AD9}"/>
              </a:ext>
            </a:extLst>
          </p:cNvPr>
          <p:cNvSpPr txBox="1"/>
          <p:nvPr/>
        </p:nvSpPr>
        <p:spPr>
          <a:xfrm flipH="1">
            <a:off x="911886" y="3006232"/>
            <a:ext cx="12549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990099"/>
                </a:solidFill>
              </a:rPr>
              <a:t>alternate time interpolation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8345788-61D7-4F7B-7683-35C296F2B191}"/>
              </a:ext>
            </a:extLst>
          </p:cNvPr>
          <p:cNvCxnSpPr>
            <a:cxnSpLocks/>
            <a:stCxn id="32" idx="2"/>
          </p:cNvCxnSpPr>
          <p:nvPr/>
        </p:nvCxnSpPr>
        <p:spPr bwMode="auto">
          <a:xfrm flipH="1">
            <a:off x="1537077" y="3744896"/>
            <a:ext cx="2307" cy="75916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990099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9130C6E-0ED8-7CEF-9836-0B90C00969AD}"/>
              </a:ext>
            </a:extLst>
          </p:cNvPr>
          <p:cNvCxnSpPr>
            <a:cxnSpLocks/>
          </p:cNvCxnSpPr>
          <p:nvPr/>
        </p:nvCxnSpPr>
        <p:spPr bwMode="auto">
          <a:xfrm flipH="1">
            <a:off x="6447787" y="1986835"/>
            <a:ext cx="8164" cy="1388729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0099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4E636184-2426-D144-E00C-D6100D684342}"/>
              </a:ext>
            </a:extLst>
          </p:cNvPr>
          <p:cNvSpPr txBox="1"/>
          <p:nvPr/>
        </p:nvSpPr>
        <p:spPr>
          <a:xfrm flipH="1">
            <a:off x="2722152" y="1352550"/>
            <a:ext cx="1254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990099"/>
                </a:solidFill>
              </a:rPr>
              <a:t>submonthly</a:t>
            </a:r>
            <a:r>
              <a:rPr lang="en-US" sz="1400" dirty="0">
                <a:solidFill>
                  <a:srgbClr val="990099"/>
                </a:solidFill>
              </a:rPr>
              <a:t> gauge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B19A586-3AC5-C093-5270-15240D266B94}"/>
              </a:ext>
            </a:extLst>
          </p:cNvPr>
          <p:cNvCxnSpPr>
            <a:cxnSpLocks/>
            <a:stCxn id="39" idx="2"/>
          </p:cNvCxnSpPr>
          <p:nvPr/>
        </p:nvCxnSpPr>
        <p:spPr bwMode="auto">
          <a:xfrm>
            <a:off x="3349650" y="1875770"/>
            <a:ext cx="0" cy="84688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990099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2A52E8C9-DE53-9774-C498-E7DD9CA5E759}"/>
              </a:ext>
            </a:extLst>
          </p:cNvPr>
          <p:cNvSpPr txBox="1"/>
          <p:nvPr/>
        </p:nvSpPr>
        <p:spPr>
          <a:xfrm flipH="1">
            <a:off x="5165963" y="1768064"/>
            <a:ext cx="12137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990099"/>
                </a:solidFill>
              </a:rPr>
              <a:t>error</a:t>
            </a:r>
          </a:p>
          <a:p>
            <a:pPr algn="ctr"/>
            <a:r>
              <a:rPr lang="en-US" sz="1400" dirty="0">
                <a:solidFill>
                  <a:srgbClr val="990099"/>
                </a:solidFill>
              </a:rPr>
              <a:t>estimates,</a:t>
            </a:r>
          </a:p>
          <a:p>
            <a:pPr algn="ctr"/>
            <a:r>
              <a:rPr lang="en-US" sz="1400" dirty="0">
                <a:solidFill>
                  <a:srgbClr val="990099"/>
                </a:solidFill>
              </a:rPr>
              <a:t>quantiles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6CC38B8-903A-B49D-789E-A07D4B7FFFB2}"/>
              </a:ext>
            </a:extLst>
          </p:cNvPr>
          <p:cNvCxnSpPr>
            <a:cxnSpLocks/>
            <a:endCxn id="45" idx="0"/>
          </p:cNvCxnSpPr>
          <p:nvPr/>
        </p:nvCxnSpPr>
        <p:spPr bwMode="auto">
          <a:xfrm>
            <a:off x="5766645" y="1539642"/>
            <a:ext cx="6212" cy="228422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990099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9A4DF4C-77A6-556C-6D63-5D0BEEA36209}"/>
              </a:ext>
            </a:extLst>
          </p:cNvPr>
          <p:cNvCxnSpPr>
            <a:cxnSpLocks/>
            <a:stCxn id="45" idx="2"/>
          </p:cNvCxnSpPr>
          <p:nvPr/>
        </p:nvCxnSpPr>
        <p:spPr bwMode="auto">
          <a:xfrm flipH="1">
            <a:off x="5769350" y="2506728"/>
            <a:ext cx="3507" cy="1997333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990099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C4E48A6D-01B9-3341-C650-65291D3CBAC5}"/>
              </a:ext>
            </a:extLst>
          </p:cNvPr>
          <p:cNvSpPr txBox="1"/>
          <p:nvPr/>
        </p:nvSpPr>
        <p:spPr>
          <a:xfrm flipH="1">
            <a:off x="2057400" y="3239119"/>
            <a:ext cx="10507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990099"/>
                </a:solidFill>
              </a:rPr>
              <a:t>combine in</a:t>
            </a:r>
          </a:p>
          <a:p>
            <a:pPr algn="ctr"/>
            <a:r>
              <a:rPr lang="en-US" sz="1400" dirty="0">
                <a:solidFill>
                  <a:srgbClr val="990099"/>
                </a:solidFill>
              </a:rPr>
              <a:t>model </a:t>
            </a:r>
            <a:r>
              <a:rPr lang="en-US" sz="1400" dirty="0" err="1">
                <a:solidFill>
                  <a:srgbClr val="990099"/>
                </a:solidFill>
              </a:rPr>
              <a:t>precip</a:t>
            </a:r>
            <a:endParaRPr lang="en-US" sz="1400" dirty="0">
              <a:solidFill>
                <a:srgbClr val="990099"/>
              </a:solidFill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F8CF1CD-BCDE-AF3F-BB63-5E8B667BCB68}"/>
              </a:ext>
            </a:extLst>
          </p:cNvPr>
          <p:cNvCxnSpPr>
            <a:cxnSpLocks/>
            <a:endCxn id="53" idx="0"/>
          </p:cNvCxnSpPr>
          <p:nvPr/>
        </p:nvCxnSpPr>
        <p:spPr bwMode="auto">
          <a:xfrm>
            <a:off x="2574756" y="1352550"/>
            <a:ext cx="8022" cy="188656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990099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DDD91899-5432-726A-6028-601199A0DAC0}"/>
              </a:ext>
            </a:extLst>
          </p:cNvPr>
          <p:cNvSpPr txBox="1"/>
          <p:nvPr/>
        </p:nvSpPr>
        <p:spPr>
          <a:xfrm flipH="1">
            <a:off x="7683458" y="2675276"/>
            <a:ext cx="1254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9900"/>
                </a:solidFill>
              </a:rPr>
              <a:t>multi-sat.</a:t>
            </a:r>
          </a:p>
          <a:p>
            <a:pPr algn="ctr"/>
            <a:r>
              <a:rPr lang="en-US" sz="1400" dirty="0">
                <a:solidFill>
                  <a:srgbClr val="009900"/>
                </a:solidFill>
              </a:rPr>
              <a:t>testbed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DC948CC6-12A4-3B07-E200-7FB908798C24}"/>
              </a:ext>
            </a:extLst>
          </p:cNvPr>
          <p:cNvCxnSpPr>
            <a:cxnSpLocks/>
            <a:endCxn id="59" idx="0"/>
          </p:cNvCxnSpPr>
          <p:nvPr/>
        </p:nvCxnSpPr>
        <p:spPr bwMode="auto">
          <a:xfrm>
            <a:off x="8303096" y="2194203"/>
            <a:ext cx="7860" cy="481073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99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4349" name="TextBox 14348">
            <a:extLst>
              <a:ext uri="{FF2B5EF4-FFF2-40B4-BE49-F238E27FC236}">
                <a16:creationId xmlns:a16="http://schemas.microsoft.com/office/drawing/2014/main" id="{75BE2358-B827-3271-CB43-3B7CBE5BDED0}"/>
              </a:ext>
            </a:extLst>
          </p:cNvPr>
          <p:cNvSpPr txBox="1"/>
          <p:nvPr/>
        </p:nvSpPr>
        <p:spPr>
          <a:xfrm flipH="1">
            <a:off x="4610963" y="992482"/>
            <a:ext cx="1254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consistent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resolution</a:t>
            </a:r>
          </a:p>
        </p:txBody>
      </p:sp>
      <p:cxnSp>
        <p:nvCxnSpPr>
          <p:cNvPr id="14353" name="Straight Connector 14352">
            <a:extLst>
              <a:ext uri="{FF2B5EF4-FFF2-40B4-BE49-F238E27FC236}">
                <a16:creationId xmlns:a16="http://schemas.microsoft.com/office/drawing/2014/main" id="{31F60D9B-2E05-02F4-31C6-7BD2EF788E73}"/>
              </a:ext>
            </a:extLst>
          </p:cNvPr>
          <p:cNvCxnSpPr>
            <a:cxnSpLocks/>
          </p:cNvCxnSpPr>
          <p:nvPr/>
        </p:nvCxnSpPr>
        <p:spPr bwMode="auto">
          <a:xfrm>
            <a:off x="6477000" y="4248150"/>
            <a:ext cx="0" cy="255911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99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4356" name="TextBox 14355">
            <a:extLst>
              <a:ext uri="{FF2B5EF4-FFF2-40B4-BE49-F238E27FC236}">
                <a16:creationId xmlns:a16="http://schemas.microsoft.com/office/drawing/2014/main" id="{71CEC260-7DF5-E258-790D-7D496EEC68B3}"/>
              </a:ext>
            </a:extLst>
          </p:cNvPr>
          <p:cNvSpPr txBox="1"/>
          <p:nvPr/>
        </p:nvSpPr>
        <p:spPr>
          <a:xfrm flipH="1">
            <a:off x="6496356" y="1504950"/>
            <a:ext cx="12549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990099"/>
                </a:solidFill>
              </a:rPr>
              <a:t> multi-channel</a:t>
            </a:r>
          </a:p>
          <a:p>
            <a:pPr algn="ctr"/>
            <a:r>
              <a:rPr lang="en-US" sz="1400" dirty="0">
                <a:solidFill>
                  <a:srgbClr val="990099"/>
                </a:solidFill>
              </a:rPr>
              <a:t>multi-sensor</a:t>
            </a:r>
          </a:p>
        </p:txBody>
      </p:sp>
      <p:cxnSp>
        <p:nvCxnSpPr>
          <p:cNvPr id="14357" name="Straight Connector 14356">
            <a:extLst>
              <a:ext uri="{FF2B5EF4-FFF2-40B4-BE49-F238E27FC236}">
                <a16:creationId xmlns:a16="http://schemas.microsoft.com/office/drawing/2014/main" id="{1E63C1E8-6AE9-FB72-1D60-726FCC3160B7}"/>
              </a:ext>
            </a:extLst>
          </p:cNvPr>
          <p:cNvCxnSpPr>
            <a:cxnSpLocks/>
            <a:stCxn id="14356" idx="2"/>
          </p:cNvCxnSpPr>
          <p:nvPr/>
        </p:nvCxnSpPr>
        <p:spPr bwMode="auto">
          <a:xfrm>
            <a:off x="7123854" y="2243614"/>
            <a:ext cx="0" cy="63143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990099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4367" name="TextBox 14366">
            <a:extLst>
              <a:ext uri="{FF2B5EF4-FFF2-40B4-BE49-F238E27FC236}">
                <a16:creationId xmlns:a16="http://schemas.microsoft.com/office/drawing/2014/main" id="{4F8757B8-0791-920E-C3D2-F4E27F3CD9E1}"/>
              </a:ext>
            </a:extLst>
          </p:cNvPr>
          <p:cNvSpPr txBox="1"/>
          <p:nvPr/>
        </p:nvSpPr>
        <p:spPr>
          <a:xfrm flipH="1">
            <a:off x="2057400" y="4552950"/>
            <a:ext cx="506645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400" dirty="0">
                <a:solidFill>
                  <a:srgbClr val="0724FB"/>
                </a:solidFill>
              </a:rPr>
              <a:t>labels placed at expected development time or mature state</a:t>
            </a:r>
          </a:p>
          <a:p>
            <a:pPr>
              <a:spcBef>
                <a:spcPts val="600"/>
              </a:spcBef>
            </a:pPr>
            <a:r>
              <a:rPr lang="en-US" sz="1400" dirty="0">
                <a:solidFill>
                  <a:srgbClr val="0724FB"/>
                </a:solidFill>
              </a:rPr>
              <a:t>lines show period of effort</a:t>
            </a:r>
          </a:p>
        </p:txBody>
      </p:sp>
      <p:sp>
        <p:nvSpPr>
          <p:cNvPr id="14368" name="TextBox 14367">
            <a:extLst>
              <a:ext uri="{FF2B5EF4-FFF2-40B4-BE49-F238E27FC236}">
                <a16:creationId xmlns:a16="http://schemas.microsoft.com/office/drawing/2014/main" id="{11012849-CE36-E9D1-E544-25FAE4A582B9}"/>
              </a:ext>
            </a:extLst>
          </p:cNvPr>
          <p:cNvSpPr txBox="1"/>
          <p:nvPr/>
        </p:nvSpPr>
        <p:spPr>
          <a:xfrm>
            <a:off x="304804" y="796512"/>
            <a:ext cx="579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724FB"/>
                </a:solidFill>
              </a:rPr>
              <a:t>now</a:t>
            </a:r>
          </a:p>
        </p:txBody>
      </p:sp>
      <p:cxnSp>
        <p:nvCxnSpPr>
          <p:cNvPr id="14370" name="Straight Connector 14369">
            <a:extLst>
              <a:ext uri="{FF2B5EF4-FFF2-40B4-BE49-F238E27FC236}">
                <a16:creationId xmlns:a16="http://schemas.microsoft.com/office/drawing/2014/main" id="{5786696A-E631-5F0C-7DF5-EDD41BCBA9DC}"/>
              </a:ext>
            </a:extLst>
          </p:cNvPr>
          <p:cNvCxnSpPr>
            <a:cxnSpLocks/>
            <a:endCxn id="32" idx="0"/>
          </p:cNvCxnSpPr>
          <p:nvPr/>
        </p:nvCxnSpPr>
        <p:spPr bwMode="auto">
          <a:xfrm flipH="1">
            <a:off x="1539384" y="2341375"/>
            <a:ext cx="10770" cy="66485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990099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4373" name="Straight Connector 14372">
            <a:extLst>
              <a:ext uri="{FF2B5EF4-FFF2-40B4-BE49-F238E27FC236}">
                <a16:creationId xmlns:a16="http://schemas.microsoft.com/office/drawing/2014/main" id="{70993F12-5CFB-7810-C27F-6EAB3CDBAD3B}"/>
              </a:ext>
            </a:extLst>
          </p:cNvPr>
          <p:cNvCxnSpPr>
            <a:cxnSpLocks/>
            <a:stCxn id="53" idx="2"/>
          </p:cNvCxnSpPr>
          <p:nvPr/>
        </p:nvCxnSpPr>
        <p:spPr bwMode="auto">
          <a:xfrm flipH="1">
            <a:off x="2574756" y="3977783"/>
            <a:ext cx="8022" cy="54244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990099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4376" name="Straight Connector 14375">
            <a:extLst>
              <a:ext uri="{FF2B5EF4-FFF2-40B4-BE49-F238E27FC236}">
                <a16:creationId xmlns:a16="http://schemas.microsoft.com/office/drawing/2014/main" id="{796C30EB-DCCC-7FB0-31D5-E6D0A95FF0BA}"/>
              </a:ext>
            </a:extLst>
          </p:cNvPr>
          <p:cNvCxnSpPr>
            <a:cxnSpLocks/>
            <a:endCxn id="24" idx="0"/>
          </p:cNvCxnSpPr>
          <p:nvPr/>
        </p:nvCxnSpPr>
        <p:spPr bwMode="auto">
          <a:xfrm>
            <a:off x="3914171" y="1123950"/>
            <a:ext cx="0" cy="158675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B0F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4380" name="Straight Connector 14379">
            <a:extLst>
              <a:ext uri="{FF2B5EF4-FFF2-40B4-BE49-F238E27FC236}">
                <a16:creationId xmlns:a16="http://schemas.microsoft.com/office/drawing/2014/main" id="{0FE75389-B315-578B-B503-CA4B74A623E6}"/>
              </a:ext>
            </a:extLst>
          </p:cNvPr>
          <p:cNvCxnSpPr>
            <a:cxnSpLocks/>
            <a:stCxn id="29" idx="2"/>
          </p:cNvCxnSpPr>
          <p:nvPr/>
        </p:nvCxnSpPr>
        <p:spPr bwMode="auto">
          <a:xfrm>
            <a:off x="4670474" y="2664540"/>
            <a:ext cx="0" cy="1818371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B0F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4386" name="Straight Connector 14385">
            <a:extLst>
              <a:ext uri="{FF2B5EF4-FFF2-40B4-BE49-F238E27FC236}">
                <a16:creationId xmlns:a16="http://schemas.microsoft.com/office/drawing/2014/main" id="{B0012E0E-3180-4FBE-747F-238233A546F9}"/>
              </a:ext>
            </a:extLst>
          </p:cNvPr>
          <p:cNvCxnSpPr>
            <a:cxnSpLocks/>
            <a:stCxn id="59" idx="2"/>
          </p:cNvCxnSpPr>
          <p:nvPr/>
        </p:nvCxnSpPr>
        <p:spPr bwMode="auto">
          <a:xfrm>
            <a:off x="8310956" y="3198496"/>
            <a:ext cx="0" cy="679522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99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0106394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107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103974</TotalTime>
  <Words>847</Words>
  <Application>Microsoft Macintosh PowerPoint</Application>
  <PresentationFormat>On-screen Show (16:9)</PresentationFormat>
  <Paragraphs>107</Paragraphs>
  <Slides>9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Helvetica</vt:lpstr>
      <vt:lpstr>Times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NASA/GSFC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Huffman, George J. (GSFC-6120)</cp:lastModifiedBy>
  <cp:revision>791</cp:revision>
  <cp:lastPrinted>2023-05-07T11:33:09Z</cp:lastPrinted>
  <dcterms:created xsi:type="dcterms:W3CDTF">2009-12-10T15:14:56Z</dcterms:created>
  <dcterms:modified xsi:type="dcterms:W3CDTF">2023-06-05T12:16:26Z</dcterms:modified>
</cp:coreProperties>
</file>