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6"/>
  </p:notesMasterIdLst>
  <p:sldIdLst>
    <p:sldId id="257" r:id="rId5"/>
  </p:sldIdLst>
  <p:sldSz cx="43891200" cy="32918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0" autoAdjust="0"/>
    <p:restoredTop sz="94660"/>
  </p:normalViewPr>
  <p:slideViewPr>
    <p:cSldViewPr snapToGrid="0">
      <p:cViewPr varScale="1">
        <p:scale>
          <a:sx n="25" d="100"/>
          <a:sy n="25" d="100"/>
        </p:scale>
        <p:origin x="15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yd, Darren R. (MSFC-ES31)" userId="c4bfa5a2-933d-4d97-88d5-d40c2c2b150c" providerId="ADAL" clId="{1DB115F3-540B-4979-A742-F754E44D7A4B}"/>
    <pc:docChg chg="modSld">
      <pc:chgData name="Boyd, Darren R. (MSFC-ES31)" userId="c4bfa5a2-933d-4d97-88d5-d40c2c2b150c" providerId="ADAL" clId="{1DB115F3-540B-4979-A742-F754E44D7A4B}" dt="2023-06-15T15:49:10.731" v="6" actId="1038"/>
      <pc:docMkLst>
        <pc:docMk/>
      </pc:docMkLst>
      <pc:sldChg chg="modSp mod">
        <pc:chgData name="Boyd, Darren R. (MSFC-ES31)" userId="c4bfa5a2-933d-4d97-88d5-d40c2c2b150c" providerId="ADAL" clId="{1DB115F3-540B-4979-A742-F754E44D7A4B}" dt="2023-06-15T15:49:10.731" v="6" actId="1038"/>
        <pc:sldMkLst>
          <pc:docMk/>
          <pc:sldMk cId="117220776" sldId="257"/>
        </pc:sldMkLst>
        <pc:picChg chg="mod">
          <ac:chgData name="Boyd, Darren R. (MSFC-ES31)" userId="c4bfa5a2-933d-4d97-88d5-d40c2c2b150c" providerId="ADAL" clId="{1DB115F3-540B-4979-A742-F754E44D7A4B}" dt="2023-06-15T15:49:10.731" v="6" actId="1038"/>
          <ac:picMkLst>
            <pc:docMk/>
            <pc:sldMk cId="117220776" sldId="257"/>
            <ac:picMk id="91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9488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3291418" y="10225088"/>
            <a:ext cx="37308366" cy="705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40080" marR="0" lvl="5" indent="-508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280160" marR="0" lvl="6" indent="-1016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920240" marR="0" lvl="7" indent="-2539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560320" marR="0" lvl="8" indent="-762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6582834" y="18654713"/>
            <a:ext cx="30725533" cy="841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imes New Roman"/>
              <a:buNone/>
              <a:defRPr sz="7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40080" marR="0" lvl="1" indent="-5080" algn="ctr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5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80160" marR="0" lvl="2" indent="-10160" algn="ctr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20240" marR="0" lvl="3" indent="-2539" algn="ctr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60320" marR="0" lvl="4" indent="-7620" algn="ctr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3200400" marR="0" lvl="5" indent="0" algn="ctr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840480" marR="0" lvl="6" indent="-5079" algn="ctr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480560" marR="0" lvl="7" indent="-10159" algn="ctr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5120640" marR="0" lvl="8" indent="-2540" algn="ctr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3294063" y="2927350"/>
            <a:ext cx="3730624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40080" marR="0" lvl="5" indent="-508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280160" marR="0" lvl="6" indent="-1016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920240" marR="0" lvl="7" indent="-2539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560320" marR="0" lvl="8" indent="-762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294063" y="9509125"/>
            <a:ext cx="37306249" cy="1975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673100" algn="l" rtl="0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imes New Roman"/>
              <a:buChar char="•"/>
              <a:defRPr sz="7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546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Char char="–"/>
              <a:defRPr sz="5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•"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–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3467101" y="21152645"/>
            <a:ext cx="37308366" cy="6538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40080" marR="0" lvl="5" indent="-508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280160" marR="0" lvl="6" indent="-1016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920240" marR="0" lvl="7" indent="-2539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560320" marR="0" lvl="8" indent="-762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3467101" y="13951745"/>
            <a:ext cx="37308366" cy="72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None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3294063" y="2927350"/>
            <a:ext cx="3730624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40080" marR="0" lvl="5" indent="-508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280160" marR="0" lvl="6" indent="-1016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920240" marR="0" lvl="7" indent="-2539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560320" marR="0" lvl="8" indent="-762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3293533" y="9508332"/>
            <a:ext cx="18550467" cy="19752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76250" algn="l" rtl="0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Char char="•"/>
              <a:defRPr sz="3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–"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–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»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»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»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»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»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22047200" y="9508332"/>
            <a:ext cx="18552584" cy="19752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76250" algn="l" rtl="0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Char char="•"/>
              <a:defRPr sz="3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–"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–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»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»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»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»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»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2194985" y="1319213"/>
            <a:ext cx="39501234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40080" marR="0" lvl="5" indent="-508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280160" marR="0" lvl="6" indent="-1016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920240" marR="0" lvl="7" indent="-2539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560320" marR="0" lvl="8" indent="-762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2194985" y="7367588"/>
            <a:ext cx="19392900" cy="307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imes New Roman"/>
              <a:buNone/>
              <a:defRPr sz="3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2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None/>
              <a:defRPr sz="2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2194985" y="10439400"/>
            <a:ext cx="19392900" cy="18966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•"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–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»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»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»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»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»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22296967" y="7367588"/>
            <a:ext cx="19399251" cy="307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imes New Roman"/>
              <a:buNone/>
              <a:defRPr sz="3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2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None/>
              <a:defRPr sz="25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22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22296967" y="10439400"/>
            <a:ext cx="19399251" cy="18966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•"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735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  <a:defRPr sz="2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–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»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»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»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»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683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Char char="»"/>
              <a:def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3294063" y="2927350"/>
            <a:ext cx="3730624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40080" marR="0" lvl="5" indent="-508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280160" marR="0" lvl="6" indent="-1016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920240" marR="0" lvl="7" indent="-2539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560320" marR="0" lvl="8" indent="-762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2194985" y="1309688"/>
            <a:ext cx="14439900" cy="5579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40080" marR="0" lvl="5" indent="-508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280160" marR="0" lvl="6" indent="-1016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920240" marR="0" lvl="7" indent="-2539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560320" marR="0" lvl="8" indent="-762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17159817" y="1309688"/>
            <a:ext cx="24536399" cy="28096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51435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Times New Roman"/>
              <a:buChar char="•"/>
              <a:defRPr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76250" algn="l" rtl="0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3900"/>
              <a:buFont typeface="Times New Roman"/>
              <a:buChar char="–"/>
              <a:defRPr sz="3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•"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»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»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»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»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»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2194985" y="6888957"/>
            <a:ext cx="14439900" cy="225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602134" y="23043358"/>
            <a:ext cx="26335567" cy="2719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40080" marR="0" lvl="5" indent="-508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280160" marR="0" lvl="6" indent="-1016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920240" marR="0" lvl="7" indent="-2539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560320" marR="0" lvl="8" indent="-762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8602134" y="2940845"/>
            <a:ext cx="26335567" cy="19752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45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40080" marR="0" lvl="1" indent="-5080" algn="l" rtl="0">
              <a:spcBef>
                <a:spcPts val="7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3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80160" marR="0" lvl="2" indent="-1016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20240" marR="0" lvl="3" indent="-2539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60320" marR="0" lvl="4" indent="-762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3200400" marR="0" lvl="5" indent="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840480" marR="0" lvl="6" indent="-5079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4480560" marR="0" lvl="7" indent="-10159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5120640" marR="0" lvl="8" indent="-254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602134" y="25762745"/>
            <a:ext cx="26335567" cy="3864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None/>
              <a:defRPr sz="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None/>
              <a:defRPr sz="1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3294063" y="2927350"/>
            <a:ext cx="3730624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40080" marR="0" lvl="5" indent="-508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280160" marR="0" lvl="6" indent="-1016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920240" marR="0" lvl="7" indent="-2539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560320" marR="0" lvl="8" indent="-762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12071350" y="731838"/>
            <a:ext cx="19751676" cy="3730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673100" algn="l" rtl="0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imes New Roman"/>
              <a:buChar char="•"/>
              <a:defRPr sz="7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546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Char char="–"/>
              <a:defRPr sz="5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•"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–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22769647" y="11430662"/>
            <a:ext cx="26334243" cy="9326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40080" marR="0" lvl="5" indent="-508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280160" marR="0" lvl="6" indent="-1016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920240" marR="0" lvl="7" indent="-2539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560320" marR="0" lvl="8" indent="-762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4014920" y="2205170"/>
            <a:ext cx="26334243" cy="27777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673100" algn="l" rtl="0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imes New Roman"/>
              <a:buChar char="•"/>
              <a:defRPr sz="7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546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Char char="–"/>
              <a:defRPr sz="5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•"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–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294063" y="2927350"/>
            <a:ext cx="3730624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640080" marR="0" lvl="5" indent="-508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1280160" marR="0" lvl="6" indent="-1016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1920240" marR="0" lvl="7" indent="-2539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2560320" marR="0" lvl="8" indent="-762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11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294063" y="9509125"/>
            <a:ext cx="37306249" cy="1975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673100" algn="l" rtl="0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imes New Roman"/>
              <a:buChar char="•"/>
              <a:defRPr sz="7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54610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imes New Roman"/>
              <a:buChar char="–"/>
              <a:defRPr sz="5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444500" algn="l" rtl="0"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Char char="•"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–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844550" algn="l" rtl="0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Times New Roman"/>
              <a:buChar char="»"/>
              <a:defRPr sz="9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329406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14997113" y="29992638"/>
            <a:ext cx="1390015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639763" marR="0" lvl="1" indent="-18256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279525" marR="0" lvl="2" indent="-36512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919288" marR="0" lvl="3" indent="-54768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559050" marR="0" lvl="4" indent="-73025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31456313" y="29992638"/>
            <a:ext cx="9144000" cy="2195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8900" tIns="219450" rIns="438900" bIns="21945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6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7">
            <a:extLst>
              <a:ext uri="{FF2B5EF4-FFF2-40B4-BE49-F238E27FC236}">
                <a16:creationId xmlns:a16="http://schemas.microsoft.com/office/drawing/2014/main" id="{D2D08872-9067-6D32-F8B5-F467A5665E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40" r="25037"/>
          <a:stretch/>
        </p:blipFill>
        <p:spPr>
          <a:xfrm>
            <a:off x="3106082" y="19385231"/>
            <a:ext cx="5090138" cy="60456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9" name="Google Shape;89;p13"/>
          <p:cNvSpPr txBox="1"/>
          <p:nvPr/>
        </p:nvSpPr>
        <p:spPr>
          <a:xfrm>
            <a:off x="-30900" y="577550"/>
            <a:ext cx="43891200" cy="5556300"/>
          </a:xfrm>
          <a:prstGeom prst="rect">
            <a:avLst/>
          </a:prstGeom>
          <a:solidFill>
            <a:schemeClr val="lt1">
              <a:alpha val="84710"/>
            </a:schemeClr>
          </a:solidFill>
          <a:ln w="9525" cap="flat" cmpd="sng">
            <a:solidFill>
              <a:srgbClr val="62412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8000" tIns="64000" rIns="128000" bIns="64000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-US" sz="8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Wireless Interconnect CubeSat using Bluetooth Low Energy (BLE)</a:t>
            </a:r>
          </a:p>
          <a:p>
            <a:pPr algn="ctr">
              <a:buClr>
                <a:schemeClr val="dk1"/>
              </a:buClr>
              <a:buSzPts val="1100"/>
            </a:pPr>
            <a:r>
              <a:rPr lang="en-US" sz="6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Department of Electrical and Computer Engineering, Rowan University</a:t>
            </a:r>
          </a:p>
          <a:p>
            <a:pPr algn="ctr">
              <a:buClr>
                <a:schemeClr val="dk1"/>
              </a:buClr>
              <a:buSzPts val="1100"/>
            </a:pPr>
            <a:r>
              <a:rPr lang="en-US" sz="6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Undergraduates: Adam Kinsley, Michelle Frolio, Seth Freni, Benjamin Busler </a:t>
            </a:r>
          </a:p>
          <a:p>
            <a:pPr algn="ctr">
              <a:buClr>
                <a:schemeClr val="dk1"/>
              </a:buClr>
              <a:buSzPts val="1100"/>
            </a:pPr>
            <a:r>
              <a:rPr lang="en-US" sz="6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Faculty: Adam Fifth, Dr. Schmalzel</a:t>
            </a:r>
          </a:p>
          <a:p>
            <a:pPr algn="ctr">
              <a:buClr>
                <a:schemeClr val="dk1"/>
              </a:buClr>
              <a:buSzPts val="1100"/>
            </a:pPr>
            <a:r>
              <a:rPr lang="en-US" sz="6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NASA Collaborator/Technical Officer: Darren Boyd, Marshall Space Flight Center</a:t>
            </a:r>
            <a:endParaRPr lang="en-US" sz="62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buClr>
                <a:schemeClr val="dk1"/>
              </a:buClr>
            </a:pPr>
            <a:endParaRPr lang="en-US" sz="6200" dirty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193533" y="6625313"/>
            <a:ext cx="10915236" cy="4728487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8000" tIns="64000" rIns="128000" bIns="640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lang="en-US" sz="51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Overview</a:t>
            </a:r>
            <a:endParaRPr sz="1500" dirty="0">
              <a:solidFill>
                <a:schemeClr val="dk1"/>
              </a:solidFill>
            </a:endParaRPr>
          </a:p>
          <a:p>
            <a:pPr algn="just">
              <a:spcBef>
                <a:spcPts val="1400"/>
              </a:spcBef>
            </a:pPr>
            <a:r>
              <a:rPr lang="en-US" sz="2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The Bluetooth Low Energy (BLE) subsystem controls the communication between boards on the CubeSat. It will replace wired Universal </a:t>
            </a:r>
            <a:r>
              <a:rPr lang="en-US" sz="2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Asynchronous Receiver-Transmitter (UART) </a:t>
            </a:r>
            <a:r>
              <a:rPr lang="en-US" sz="29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connections between Command and Data Handling (C&amp;DH) and each subsystem. It allows us to only use one UART channel and reduces the length of commands sent to the subsystems. </a:t>
            </a:r>
          </a:p>
        </p:txBody>
      </p:sp>
      <p:pic>
        <p:nvPicPr>
          <p:cNvPr id="91" name="Google Shape;91;p13" descr="https://upload.wikimedia.org/wikipedia/en/thumb/c/c4/Rowan_University_logo.svg/1280px-Rowan_University_logo.sv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479" y="1862306"/>
            <a:ext cx="7738300" cy="33932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/>
          <p:nvPr/>
        </p:nvSpPr>
        <p:spPr>
          <a:xfrm>
            <a:off x="31914040" y="6625313"/>
            <a:ext cx="10875477" cy="7820978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8000" tIns="64000" rIns="128000" bIns="64000" anchor="t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BLE Assembly and Testing</a:t>
            </a:r>
            <a:endParaRPr lang="en-US" sz="3600" b="1" dirty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marL="1257300" lvl="1" indent="-571500">
              <a:spcBef>
                <a:spcPts val="1400"/>
              </a:spcBef>
              <a:buClr>
                <a:schemeClr val="dk1"/>
              </a:buClr>
              <a:buSzPts val="36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Times New Roman"/>
                <a:cs typeface="Times New Roman"/>
              </a:rPr>
              <a:t>Assemble and test version 7 of the BLE board that was redesigned in Fall 2022</a:t>
            </a:r>
            <a:endParaRPr lang="en-US" sz="3600" b="1" dirty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marL="1257300" lvl="1" indent="-571500">
              <a:spcBef>
                <a:spcPts val="1400"/>
              </a:spcBef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Programmed FOX 1 part profile for NRF52840 (Ball Grid Array (BGA))</a:t>
            </a:r>
          </a:p>
          <a:p>
            <a:pPr marL="1257300" lvl="1" indent="-571500">
              <a:spcBef>
                <a:spcPts val="1400"/>
              </a:spcBef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Fully integrated BLE Panels (Minimum 3 Printed Circuit Boards (PCBs))</a:t>
            </a:r>
            <a:r>
              <a:rPr lang="en-US" sz="3600" b="1" dirty="0">
                <a:solidFill>
                  <a:schemeClr val="dk1"/>
                </a:solidFill>
                <a:latin typeface="Times New Roman"/>
                <a:cs typeface="Times New Roman"/>
              </a:rPr>
              <a:t> </a:t>
            </a:r>
          </a:p>
          <a:p>
            <a:pPr marL="1257300" lvl="1" indent="-571500">
              <a:spcBef>
                <a:spcPts val="1400"/>
              </a:spcBef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Sent and received UART data</a:t>
            </a:r>
          </a:p>
          <a:p>
            <a:pPr marL="1257300" lvl="1" indent="-571500">
              <a:spcBef>
                <a:spcPts val="1400"/>
              </a:spcBef>
              <a:buClr>
                <a:schemeClr val="dk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Confirmed ability to disconnect from a peripheral board and connect to another</a:t>
            </a:r>
          </a:p>
          <a:p>
            <a:pPr marL="1200150" lvl="1" indent="-514350">
              <a:spcBef>
                <a:spcPts val="1400"/>
              </a:spcBef>
              <a:buClr>
                <a:schemeClr val="dk1"/>
              </a:buClr>
              <a:buFont typeface="Times New Roman,Serif"/>
              <a:buChar char="–"/>
            </a:pPr>
            <a:endParaRPr lang="en-US" sz="3600" dirty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marL="1200150" lvl="1" indent="-514350">
              <a:spcBef>
                <a:spcPts val="1400"/>
              </a:spcBef>
              <a:buClr>
                <a:schemeClr val="dk1"/>
              </a:buClr>
              <a:buFont typeface="Times New Roman,Serif"/>
              <a:buChar char="–"/>
            </a:pPr>
            <a:endParaRPr lang="en-US" sz="3600" dirty="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31914039" y="24155748"/>
            <a:ext cx="10875476" cy="8201629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8000" tIns="64000" rIns="128000" bIns="64000" anchor="t" anchorCtr="0">
            <a:noAutofit/>
          </a:bodyPr>
          <a:lstStyle/>
          <a:p>
            <a:pPr algn="ctr"/>
            <a:r>
              <a:rPr lang="en-US" sz="5100" b="1" dirty="0">
                <a:solidFill>
                  <a:schemeClr val="dk1"/>
                </a:solidFill>
                <a:latin typeface="Times New Roman"/>
                <a:cs typeface="Times New Roman"/>
                <a:sym typeface="Times New Roman"/>
              </a:rPr>
              <a:t>Future Work</a:t>
            </a:r>
          </a:p>
          <a:p>
            <a:pPr marL="1257300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Electrical Power System (EPS) V2 with a microcontroller</a:t>
            </a:r>
          </a:p>
          <a:p>
            <a:pPr marL="1257300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Attitude Determination and Control System (ADCS) subsystem prototype</a:t>
            </a:r>
          </a:p>
          <a:p>
            <a:pPr marL="1257300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Communication subsystem integration and testing</a:t>
            </a:r>
          </a:p>
          <a:p>
            <a:pPr marL="1257300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Command and Data Handling updates and prototype</a:t>
            </a:r>
          </a:p>
          <a:p>
            <a:pPr marL="1257300" indent="-5715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Update solar panel component and PCBs for side panels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491F2B-9B16-EC12-9206-6111FCBD28D2}"/>
              </a:ext>
            </a:extLst>
          </p:cNvPr>
          <p:cNvSpPr/>
          <p:nvPr/>
        </p:nvSpPr>
        <p:spPr>
          <a:xfrm rot="-10800000" flipV="1">
            <a:off x="77927" y="11485204"/>
            <a:ext cx="11333378" cy="78071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ct val="114999"/>
              </a:lnSpc>
            </a:pPr>
            <a:r>
              <a:rPr lang="en-US" sz="5400" b="1" dirty="0">
                <a:solidFill>
                  <a:schemeClr val="tx1"/>
                </a:solidFill>
                <a:latin typeface="Times New Roman"/>
                <a:cs typeface="Times New Roman"/>
              </a:rPr>
              <a:t>Current Issues with Wired Interconnect</a:t>
            </a:r>
          </a:p>
          <a:p>
            <a:pPr marL="457200" lvl="0" indent="-3340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CubeSats utilize a wired interconnect to facilitate communication and power delivery between subsystems in the form of a PC/104 standardized header</a:t>
            </a:r>
          </a:p>
          <a:p>
            <a:pPr marL="914400" lvl="1" indent="-31051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Facto standard in CubeSat platforms</a:t>
            </a:r>
          </a:p>
          <a:p>
            <a:pPr marL="914400" lvl="1" indent="-31051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Cost</a:t>
            </a:r>
          </a:p>
          <a:p>
            <a:pPr marL="457200" lvl="0" indent="-33401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Problems:</a:t>
            </a:r>
          </a:p>
          <a:p>
            <a:pPr marL="914400" lvl="1" indent="-31051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Extensive pre-planning and assembly</a:t>
            </a:r>
          </a:p>
          <a:p>
            <a:pPr marL="914400" lvl="1" indent="-31051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failure points with cold/broken solder connections</a:t>
            </a:r>
          </a:p>
          <a:p>
            <a:pPr marL="914400" lvl="1" indent="-31051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Limited post-launch reconfiguration</a:t>
            </a:r>
          </a:p>
          <a:p>
            <a:pPr marL="914400" lvl="1" indent="-31051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Fixed board spacing, can't change size of header</a:t>
            </a:r>
          </a:p>
          <a:p>
            <a:pPr marL="914400" lvl="1" indent="-31051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 pitchFamily="34" charset="0"/>
              <a:buChar char="○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volume requirement relative to total CubeSat volume</a:t>
            </a:r>
          </a:p>
          <a:p>
            <a:pPr algn="ctr">
              <a:lnSpc>
                <a:spcPct val="114999"/>
              </a:lnSpc>
            </a:pPr>
            <a:r>
              <a:rPr lang="en-US" sz="36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.</a:t>
            </a:r>
            <a:endParaRPr lang="en-US" dirty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</p:txBody>
      </p:sp>
      <p:pic>
        <p:nvPicPr>
          <p:cNvPr id="6" name="Picture 6" descr="Logo, icon&#10;&#10;Description automatically generated">
            <a:extLst>
              <a:ext uri="{FF2B5EF4-FFF2-40B4-BE49-F238E27FC236}">
                <a16:creationId xmlns:a16="http://schemas.microsoft.com/office/drawing/2014/main" id="{3C4DF627-CA55-6A12-8FD1-D087D0F34D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88457" y="561022"/>
            <a:ext cx="6638925" cy="5553075"/>
          </a:xfrm>
          <a:prstGeom prst="rect">
            <a:avLst/>
          </a:prstGeom>
        </p:spPr>
      </p:pic>
      <p:pic>
        <p:nvPicPr>
          <p:cNvPr id="18" name="Picture 21">
            <a:extLst>
              <a:ext uri="{FF2B5EF4-FFF2-40B4-BE49-F238E27FC236}">
                <a16:creationId xmlns:a16="http://schemas.microsoft.com/office/drawing/2014/main" id="{7FE220B5-DFD4-541C-C6A3-048786ECDF9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8584" b="8584"/>
          <a:stretch/>
        </p:blipFill>
        <p:spPr>
          <a:xfrm rot="5400000">
            <a:off x="33007787" y="14009009"/>
            <a:ext cx="8687979" cy="107524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F7B4B6E-C88A-24EA-471B-9300BE33512B}"/>
              </a:ext>
            </a:extLst>
          </p:cNvPr>
          <p:cNvSpPr/>
          <p:nvPr/>
        </p:nvSpPr>
        <p:spPr>
          <a:xfrm rot="-10800000" flipV="1">
            <a:off x="193533" y="25562319"/>
            <a:ext cx="10156304" cy="68150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lnSpc>
                <a:spcPct val="114999"/>
              </a:lnSpc>
            </a:pPr>
            <a:r>
              <a:rPr lang="en-US" sz="5400" b="1" dirty="0">
                <a:solidFill>
                  <a:schemeClr val="tx1"/>
                </a:solidFill>
                <a:latin typeface="Times New Roman"/>
                <a:cs typeface="Times New Roman"/>
              </a:rPr>
              <a:t>Utilizing BLE to Make a Wireless Interconnect System</a:t>
            </a:r>
          </a:p>
          <a:p>
            <a:pPr marL="12319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Bluetooth-based wireless CubeSat interface technology to replace all copper-based communication</a:t>
            </a:r>
          </a:p>
          <a:p>
            <a:pPr marL="58039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Removes required PC/104 communication lines and headers</a:t>
            </a:r>
          </a:p>
          <a:p>
            <a:pPr marL="58039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be designed to save board space and CubeSat volume</a:t>
            </a:r>
          </a:p>
          <a:p>
            <a:pPr marL="58039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Streamlines prelaunch assembly</a:t>
            </a:r>
          </a:p>
          <a:p>
            <a:pPr marL="58039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Reduces risk of data loss from mechanical failure</a:t>
            </a:r>
          </a:p>
          <a:p>
            <a:pPr marL="580390" lvl="0" indent="-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Minimizes subsystem software integration across multiple platforms </a:t>
            </a:r>
          </a:p>
          <a:p>
            <a:pPr algn="ctr">
              <a:lnSpc>
                <a:spcPct val="114999"/>
              </a:lnSpc>
            </a:pPr>
            <a:r>
              <a:rPr lang="en-US" sz="3600" dirty="0">
                <a:solidFill>
                  <a:schemeClr val="tx1"/>
                </a:solidFill>
                <a:latin typeface="Times New Roman"/>
                <a:ea typeface="+mn-lt"/>
                <a:cs typeface="+mn-lt"/>
              </a:rPr>
              <a:t>.</a:t>
            </a:r>
            <a:endParaRPr lang="en-US" dirty="0">
              <a:solidFill>
                <a:schemeClr val="tx1"/>
              </a:solidFill>
              <a:latin typeface="Times New Roman"/>
              <a:ea typeface="+mn-lt"/>
              <a:cs typeface="+mn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4B829D1-2E79-3505-FF84-8BC4B796FBA5}"/>
              </a:ext>
            </a:extLst>
          </p:cNvPr>
          <p:cNvGrpSpPr/>
          <p:nvPr/>
        </p:nvGrpSpPr>
        <p:grpSpPr>
          <a:xfrm>
            <a:off x="11673323" y="6625313"/>
            <a:ext cx="19978701" cy="8957587"/>
            <a:chOff x="18608281" y="13322861"/>
            <a:chExt cx="16901469" cy="9382349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F11E8B2-6721-743C-E82D-2DB878FF9640}"/>
                </a:ext>
              </a:extLst>
            </p:cNvPr>
            <p:cNvSpPr/>
            <p:nvPr/>
          </p:nvSpPr>
          <p:spPr>
            <a:xfrm rot="-10800000" flipV="1">
              <a:off x="18608281" y="13322861"/>
              <a:ext cx="16901469" cy="938234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ct val="114999"/>
                </a:lnSpc>
              </a:pPr>
              <a:r>
                <a:rPr lang="en-US" sz="5400" b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Operational Setup: Top Level</a:t>
              </a:r>
            </a:p>
            <a:p>
              <a:pPr marL="123190"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Command and Data Flow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C&amp;DH acts in Client role distributing commands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 proper subsystems and storing data for future 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downlink to the ground station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All other subsystems act in server role operating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independently and storing data until C&amp;DH 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requests data transfer</a:t>
              </a:r>
            </a:p>
            <a:p>
              <a:pPr marL="123190"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23190"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Setup consisted of main microcontroller unit (MCU) and separate BLE controller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Offload processing to subsystem MCU maximizing 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BLE controller performance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Able to be integrated with Commercial Off The Shelf (COTS) designs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Subsystem to BLE controller communication via UART</a:t>
              </a:r>
            </a:p>
            <a:p>
              <a:pPr marL="123190"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Google Shape;116;p8">
              <a:extLst>
                <a:ext uri="{FF2B5EF4-FFF2-40B4-BE49-F238E27FC236}">
                  <a16:creationId xmlns:a16="http://schemas.microsoft.com/office/drawing/2014/main" id="{E2DE9DA9-C51E-C1EF-181E-AE4CE8EC3B78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5833688" y="15177347"/>
              <a:ext cx="8973714" cy="29524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5" descr="Diagram&#10;&#10;Description automatically generated">
              <a:extLst>
                <a:ext uri="{FF2B5EF4-FFF2-40B4-BE49-F238E27FC236}">
                  <a16:creationId xmlns:a16="http://schemas.microsoft.com/office/drawing/2014/main" id="{1F5F2F9B-E3C8-06C0-FAF5-67F4CF3A3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9462877" y="18500781"/>
              <a:ext cx="5344525" cy="3637085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7F0BBC-B60B-71C0-9401-02CA33682DC1}"/>
              </a:ext>
            </a:extLst>
          </p:cNvPr>
          <p:cNvGrpSpPr/>
          <p:nvPr/>
        </p:nvGrpSpPr>
        <p:grpSpPr>
          <a:xfrm>
            <a:off x="11673322" y="16074364"/>
            <a:ext cx="19978702" cy="16261054"/>
            <a:chOff x="4649863" y="18859500"/>
            <a:chExt cx="18807756" cy="13117603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5D2E90A7-ADAB-B6F0-C03D-B0B7693FD164}"/>
                </a:ext>
              </a:extLst>
            </p:cNvPr>
            <p:cNvSpPr/>
            <p:nvPr/>
          </p:nvSpPr>
          <p:spPr>
            <a:xfrm rot="10800000" flipV="1">
              <a:off x="4649863" y="18859500"/>
              <a:ext cx="18807756" cy="1311760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lnSpc>
                  <a:spcPct val="114999"/>
                </a:lnSpc>
              </a:pPr>
              <a:r>
                <a:rPr lang="en-US" sz="5400" b="1" dirty="0">
                  <a:solidFill>
                    <a:schemeClr val="tx1"/>
                  </a:solidFill>
                  <a:latin typeface="Times New Roman"/>
                  <a:cs typeface="Times New Roman"/>
                </a:rPr>
                <a:t>BLE and Subsystem Testing Data</a:t>
              </a:r>
            </a:p>
            <a:p>
              <a:pPr marL="123190"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BLE Wireless Interface Technology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Throughput found to be 1200Kbps, 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close to theoretical max of 1400Kbps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Power consumption 1.3% of total power 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budget, far below 5% expected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Minimal latency at 3.2ms, compared to 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previous years 7.1ms using 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ESP32 &amp; BLE 4.2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Low PER (1.89%)</a:t>
              </a:r>
            </a:p>
            <a:p>
              <a:pPr marL="123190"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COMMS: 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Two pairs of Half-Duplex transceivers 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confirmed to TX/RX at 420 MHz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Successfully tested with BLE 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Prototype_v6 boards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Packets sent, received, then sent over BLE</a:t>
              </a:r>
            </a:p>
            <a:p>
              <a:pPr marL="123190"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Power: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Two 5V and two 3.3V rails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Provides readings to C&amp;DH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Voltage and current readings of each rail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Temperature readings of battery, </a:t>
              </a:r>
              <a:b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microcontroller, and ambient</a:t>
              </a:r>
            </a:p>
            <a:p>
              <a:pPr marL="580390" lvl="0" indent="-457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  <a:buFont typeface="Arial" panose="020B0604020202020204" pitchFamily="34" charset="0"/>
                <a:buChar char="•"/>
              </a:pPr>
              <a:r>
                <a:rPr lang="en-US" sz="29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Which power rail is in use for each subsystem</a:t>
              </a:r>
            </a:p>
            <a:p>
              <a:pPr marL="123190" lvl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ct val="100000"/>
              </a:pPr>
              <a:endParaRPr lang="en-US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4999"/>
                </a:lnSpc>
              </a:pPr>
              <a:r>
                <a:rPr lang="en-US" sz="3600" dirty="0">
                  <a:solidFill>
                    <a:schemeClr val="tx1"/>
                  </a:solidFill>
                  <a:latin typeface="Times New Roman"/>
                  <a:ea typeface="+mn-lt"/>
                  <a:cs typeface="+mn-lt"/>
                </a:rPr>
                <a:t>.</a:t>
              </a:r>
              <a:endParaRPr lang="en-US" dirty="0">
                <a:solidFill>
                  <a:schemeClr val="tx1"/>
                </a:solidFill>
                <a:latin typeface="Times New Roman"/>
                <a:ea typeface="+mn-lt"/>
                <a:cs typeface="+mn-lt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E1707B-469C-6A3D-86FB-B29911768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734812" y="20959126"/>
              <a:ext cx="8313566" cy="4762227"/>
            </a:xfrm>
            <a:prstGeom prst="rect">
              <a:avLst/>
            </a:prstGeom>
          </p:spPr>
        </p:pic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38FE8B31-C0A3-1ABC-D0F4-75471C65F9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-1573" t="3969" r="1573" b="30890"/>
            <a:stretch/>
          </p:blipFill>
          <p:spPr>
            <a:xfrm>
              <a:off x="12861631" y="25721353"/>
              <a:ext cx="8059927" cy="562370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1722077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06e5c3-41cd-428d-9631-665d7faf493e" xsi:nil="true"/>
    <lcf76f155ced4ddcb4097134ff3c332f xmlns="b12e38fc-4598-42a7-8e8f-665c018914d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553B2F8F1CE64C9D74A0CB59B7AA0E" ma:contentTypeVersion="15" ma:contentTypeDescription="Create a new document." ma:contentTypeScope="" ma:versionID="b73e2f4c727d2d6931a76e1a76159b12">
  <xsd:schema xmlns:xsd="http://www.w3.org/2001/XMLSchema" xmlns:xs="http://www.w3.org/2001/XMLSchema" xmlns:p="http://schemas.microsoft.com/office/2006/metadata/properties" xmlns:ns2="b12e38fc-4598-42a7-8e8f-665c018914d2" xmlns:ns3="a006e5c3-41cd-428d-9631-665d7faf493e" targetNamespace="http://schemas.microsoft.com/office/2006/metadata/properties" ma:root="true" ma:fieldsID="f3ad11343947bab95e4760ef7aea12d9" ns2:_="" ns3:_="">
    <xsd:import namespace="b12e38fc-4598-42a7-8e8f-665c018914d2"/>
    <xsd:import namespace="a006e5c3-41cd-428d-9631-665d7faf49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2e38fc-4598-42a7-8e8f-665c018914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5ec2d67-bf2d-4680-93ab-71d0936652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06e5c3-41cd-428d-9631-665d7faf493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71e976-c057-4047-ae77-02aadeeab981}" ma:internalName="TaxCatchAll" ma:showField="CatchAllData" ma:web="a006e5c3-41cd-428d-9631-665d7faf49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B3FCCB-A91B-4C69-89C1-6F7A89981352}">
  <ds:schemaRefs>
    <ds:schemaRef ds:uri="a006e5c3-41cd-428d-9631-665d7faf493e"/>
    <ds:schemaRef ds:uri="b12e38fc-4598-42a7-8e8f-665c018914d2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36AD007-94B0-4876-929A-48B9625DA5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2B52CF-EB35-4A21-A7FD-A8B0CD7E3B24}">
  <ds:schemaRefs>
    <ds:schemaRef ds:uri="a006e5c3-41cd-428d-9631-665d7faf493e"/>
    <ds:schemaRef ds:uri="b12e38fc-4598-42a7-8e8f-665c018914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584</Words>
  <Application>Microsoft Office PowerPoint</Application>
  <PresentationFormat>Custom</PresentationFormat>
  <Paragraphs>66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Times New Roman,Serif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</dc:creator>
  <cp:lastModifiedBy>Boyd, Darren R. (MSFC-ES31)</cp:lastModifiedBy>
  <cp:revision>8</cp:revision>
  <dcterms:modified xsi:type="dcterms:W3CDTF">2023-06-15T15:49:16Z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0x01010041553B2F8F1CE64C9D74A0CB59B7AA0E</vt:lpwstr>
  </property>
  <property fmtid="{D5CDD505-2E9C-101B-9397-08002B2CF9AE}" pid="3" name="MediaServiceImageTags">
    <vt:lpwstr/>
  </property>
</Properties>
</file>