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3"/>
  </p:notesMasterIdLst>
  <p:sldIdLst>
    <p:sldId id="256" r:id="rId2"/>
  </p:sldIdLst>
  <p:sldSz cx="39319200" cy="32918400"/>
  <p:notesSz cx="6858000" cy="9144000"/>
  <p:embeddedFontLst>
    <p:embeddedFont>
      <p:font typeface="Raleway"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44" userDrawn="1">
          <p15:clr>
            <a:srgbClr val="A4A3A4"/>
          </p15:clr>
        </p15:guide>
        <p15:guide id="2" pos="124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47442-F578-1785-3FED-51465152946B}" name="Kaulfus, Aaron S. (MSFC-ST11)" initials="KAS(S" userId="S::akaulfus@ndc.nasa.gov::654dc99e-be53-4a1b-85af-28274f28b7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5BA"/>
    <a:srgbClr val="ACD1F2"/>
    <a:srgbClr val="0B5394"/>
    <a:srgbClr val="41B6E6"/>
    <a:srgbClr val="E56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3AC2D4-EEC1-49B2-A3CB-3549C8431198}">
  <a:tblStyle styleId="{F33AC2D4-EEC1-49B2-A3CB-3549C84311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0"/>
    <p:restoredTop sz="96344" autoAdjust="0"/>
  </p:normalViewPr>
  <p:slideViewPr>
    <p:cSldViewPr snapToGrid="0" showGuides="1">
      <p:cViewPr>
        <p:scale>
          <a:sx n="30" d="100"/>
          <a:sy n="30" d="100"/>
        </p:scale>
        <p:origin x="2202" y="480"/>
      </p:cViewPr>
      <p:guideLst>
        <p:guide orient="horz" pos="10344"/>
        <p:guide pos="12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4C9E90D9-EE6E-3F41-860A-A7CC44B6B462}" authorId="{8A147442-F578-1785-3FED-51465152946B}" status="resolved" created="2023-06-14T18:07:45.156" complete="100000">
    <ac:txMkLst xmlns:ac="http://schemas.microsoft.com/office/drawing/2013/main/command">
      <pc:docMk xmlns:pc="http://schemas.microsoft.com/office/powerpoint/2013/main/command"/>
      <pc:sldMk xmlns:pc="http://schemas.microsoft.com/office/powerpoint/2013/main/command" cId="0" sldId="256"/>
      <ac:spMk id="19" creationId="{00000000-0000-0000-0000-000000000000}"/>
      <ac:txMk cp="0" len="10">
        <ac:context len="11" hash="3254939"/>
      </ac:txMk>
    </ac:txMkLst>
    <p188:pos x="2957837" y="794151"/>
    <p188:txBody>
      <a:bodyPr/>
      <a:lstStyle/>
      <a:p>
        <a:r>
          <a:rPr lang="en-US"/>
          <a:t>CSDA Program Objectives - may want to check the website for updated wording if any</a:t>
        </a:r>
      </a:p>
    </p188:txBody>
  </p188:cm>
  <p188:cm id="{49F46E1A-A719-2140-93DA-86A289EF4693}" authorId="{8A147442-F578-1785-3FED-51465152946B}" status="resolved" created="2023-06-14T18:08:59.926" complete="100000">
    <ac:deMkLst xmlns:ac="http://schemas.microsoft.com/office/drawing/2013/main/command">
      <pc:docMk xmlns:pc="http://schemas.microsoft.com/office/powerpoint/2013/main/command"/>
      <pc:sldMk xmlns:pc="http://schemas.microsoft.com/office/powerpoint/2013/main/command" cId="0" sldId="256"/>
      <ac:spMk id="56" creationId="{60B728C9-7930-4B85-BB24-5F14B6FA1C73}"/>
    </ac:deMkLst>
    <p188:txBody>
      <a:bodyPr/>
      <a:lstStyle/>
      <a:p>
        <a:r>
          <a:rPr lang="en-US"/>
          <a:t>Can you do the same as was done with Planet and put this as white in the figure and maybe center up the image?</a:t>
        </a:r>
      </a:p>
    </p188:txBody>
  </p188:cm>
  <p188:cm id="{963C634D-BA83-5B41-8DC5-1FAE36B703C2}" authorId="{8A147442-F578-1785-3FED-51465152946B}" status="resolved" created="2023-06-14T18:09:36.491" complete="100000">
    <ac:deMkLst xmlns:ac="http://schemas.microsoft.com/office/drawing/2013/main/command">
      <pc:docMk xmlns:pc="http://schemas.microsoft.com/office/powerpoint/2013/main/command"/>
      <pc:sldMk xmlns:pc="http://schemas.microsoft.com/office/powerpoint/2013/main/command" cId="0" sldId="256"/>
      <ac:spMk id="28" creationId="{00000000-0000-0000-0000-000000000000}"/>
    </ac:deMkLst>
    <p188:txBody>
      <a:bodyPr/>
      <a:lstStyle/>
      <a:p>
        <a:r>
          <a:rPr lang="en-US"/>
          <a:t>Will can be removed from here I think. Fritz is the POC</a:t>
        </a:r>
      </a:p>
    </p188:txBody>
  </p188:cm>
  <p188:cm id="{60A839A6-7B5F-A647-825E-C4ED1BD7544F}" authorId="{8A147442-F578-1785-3FED-51465152946B}" status="resolved" created="2023-06-14T18:10:08.542" complete="100000">
    <ac:txMkLst xmlns:ac="http://schemas.microsoft.com/office/drawing/2013/main/command">
      <pc:docMk xmlns:pc="http://schemas.microsoft.com/office/powerpoint/2013/main/command"/>
      <pc:sldMk xmlns:pc="http://schemas.microsoft.com/office/powerpoint/2013/main/command" cId="0" sldId="256"/>
      <ac:spMk id="80" creationId="{F05661B4-38B5-444A-B1EE-E130573D8BD8}"/>
      <ac:txMk cp="58">
        <ac:context len="170" hash="1601136431"/>
      </ac:txMk>
    </ac:txMkLst>
    <p188:pos x="4316258" y="1976087"/>
    <p188:txBody>
      <a:bodyPr/>
      <a:lstStyle/>
      <a:p>
        <a:r>
          <a:rPr lang="en-US"/>
          <a:t>Delete</a:t>
        </a:r>
      </a:p>
    </p188:txBody>
  </p188:cm>
  <p188:cm id="{A9D7B38A-2545-1540-A20B-40FD6B2274A3}" authorId="{8A147442-F578-1785-3FED-51465152946B}" status="resolved" created="2023-06-14T18:10:43.165" complete="100000">
    <ac:txMkLst xmlns:ac="http://schemas.microsoft.com/office/drawing/2013/main/command">
      <pc:docMk xmlns:pc="http://schemas.microsoft.com/office/powerpoint/2013/main/command"/>
      <pc:sldMk xmlns:pc="http://schemas.microsoft.com/office/powerpoint/2013/main/command" cId="0" sldId="256"/>
      <ac:spMk id="75" creationId="{C5798FF0-6C77-48B4-8545-E310046ED162}"/>
      <ac:txMk cp="421" len="50">
        <ac:context len="472" hash="705090354"/>
      </ac:txMk>
    </ac:txMkLst>
    <p188:pos x="7432304" y="5946254"/>
    <p188:txBody>
      <a:bodyPr/>
      <a:lstStyle/>
      <a:p>
        <a:r>
          <a:rPr lang="en-US"/>
          <a:t>Delete</a:t>
        </a:r>
      </a:p>
    </p188:txBody>
  </p188:cm>
  <p188:cm id="{D08659ED-1044-1D48-90EF-D0C357C4B081}" authorId="{8A147442-F578-1785-3FED-51465152946B}" status="resolved" created="2023-06-14T18:11:07.799" complete="100000">
    <ac:txMkLst xmlns:ac="http://schemas.microsoft.com/office/drawing/2013/main/command">
      <pc:docMk xmlns:pc="http://schemas.microsoft.com/office/powerpoint/2013/main/command"/>
      <pc:sldMk xmlns:pc="http://schemas.microsoft.com/office/powerpoint/2013/main/command" cId="0" sldId="256"/>
      <ac:spMk id="75" creationId="{C5798FF0-6C77-48B4-8545-E310046ED162}"/>
      <ac:txMk cp="159" len="261">
        <ac:context len="421" hash="2364688054"/>
      </ac:txMk>
    </ac:txMkLst>
    <p188:pos x="7474835" y="2373714"/>
    <p188:txBody>
      <a:bodyPr/>
      <a:lstStyle/>
      <a:p>
        <a:r>
          <a:rPr lang="en-US"/>
          <a:t>I don’t think all the bullets convert correctly </a:t>
        </a:r>
      </a:p>
    </p188:txBody>
  </p188:cm>
  <p188:cm id="{260676C0-E1EB-C84F-84DD-FE83468914E6}" authorId="{8A147442-F578-1785-3FED-51465152946B}" status="resolved" created="2023-06-14T18:12:30.569" complete="100000">
    <ac:deMkLst xmlns:ac="http://schemas.microsoft.com/office/drawing/2013/main/command">
      <pc:docMk xmlns:pc="http://schemas.microsoft.com/office/powerpoint/2013/main/command"/>
      <pc:sldMk xmlns:pc="http://schemas.microsoft.com/office/powerpoint/2013/main/command" cId="0" sldId="256"/>
      <ac:spMk id="69" creationId="{FB136AFD-D305-49AE-9D02-00D90DAAF7B0}"/>
    </ac:deMkLst>
    <p188:txBody>
      <a:bodyPr/>
      <a:lstStyle/>
      <a:p>
        <a:r>
          <a:rPr lang="en-US"/>
          <a:t>I updated this. Please review</a:t>
        </a:r>
      </a:p>
    </p188:txBody>
  </p188:cm>
  <p188:cm id="{2C43574E-25E7-7344-92E1-82133B22AE24}" authorId="{8A147442-F578-1785-3FED-51465152946B}" status="resolved" created="2023-06-14T18:13:16.042" complete="100000">
    <ac:txMkLst xmlns:ac="http://schemas.microsoft.com/office/drawing/2013/main/command">
      <pc:docMk xmlns:pc="http://schemas.microsoft.com/office/powerpoint/2013/main/command"/>
      <pc:sldMk xmlns:pc="http://schemas.microsoft.com/office/powerpoint/2013/main/command" cId="0" sldId="256"/>
      <ac:spMk id="26" creationId="{00000000-0000-0000-0000-000000000000}"/>
      <ac:txMk cp="0" len="1">
        <ac:context len="19" hash="1373804883"/>
      </ac:txMk>
    </ac:txMkLst>
    <p188:pos x="7501301" y="778589"/>
    <p188:txBody>
      <a:bodyPr/>
      <a:lstStyle/>
      <a:p>
        <a:r>
          <a:rPr lang="en-US"/>
          <a:t>Maybe change this to “New” or “Ongoing” activities? </a:t>
        </a:r>
      </a:p>
    </p188:txBody>
  </p188:cm>
  <p188:cm id="{96939C44-2A35-C345-B8F4-E95E61897E0A}" authorId="{8A147442-F578-1785-3FED-51465152946B}" status="resolved" created="2023-06-14T18:13:35.755" complete="100000">
    <ac:deMkLst xmlns:ac="http://schemas.microsoft.com/office/drawing/2013/main/command">
      <pc:docMk xmlns:pc="http://schemas.microsoft.com/office/powerpoint/2013/main/command"/>
      <pc:sldMk xmlns:pc="http://schemas.microsoft.com/office/powerpoint/2013/main/command" cId="0" sldId="256"/>
      <ac:spMk id="37" creationId="{00000000-0000-0000-0000-000000000000}"/>
    </ac:deMkLst>
    <p188:txBody>
      <a:bodyPr/>
      <a:lstStyle/>
      <a:p>
        <a:r>
          <a:rPr lang="en-US"/>
          <a:t>And evaluations underway</a:t>
        </a:r>
      </a:p>
    </p188:txBody>
  </p188:cm>
  <p188:cm id="{7C9402CB-5788-B545-B031-6C23E527E675}" authorId="{8A147442-F578-1785-3FED-51465152946B}" status="resolved" created="2023-06-14T18:13:46.830" complete="100000">
    <ac:txMkLst xmlns:ac="http://schemas.microsoft.com/office/drawing/2013/main/command">
      <pc:docMk xmlns:pc="http://schemas.microsoft.com/office/powerpoint/2013/main/command"/>
      <pc:sldMk xmlns:pc="http://schemas.microsoft.com/office/powerpoint/2013/main/command" cId="0" sldId="256"/>
      <ac:spMk id="37" creationId="{00000000-0000-0000-0000-000000000000}"/>
      <ac:txMk cp="268">
        <ac:context len="503" hash="2749042696"/>
      </ac:txMk>
    </ac:txMkLst>
    <p188:pos x="12380006" y="2783404"/>
    <p188:txBody>
      <a:bodyPr/>
      <a:lstStyle/>
      <a:p>
        <a:r>
          <a:rPr lang="en-US"/>
          <a:t>Delete</a:t>
        </a:r>
      </a:p>
    </p188:txBody>
  </p188:cm>
  <p188:cm id="{EDCCA952-6B97-3947-B286-DEEFC4B3FF60}" authorId="{8A147442-F578-1785-3FED-51465152946B}" status="resolved" created="2023-06-14T18:14:15.587" complete="100000">
    <ac:txMkLst xmlns:ac="http://schemas.microsoft.com/office/drawing/2013/main/command">
      <pc:docMk xmlns:pc="http://schemas.microsoft.com/office/powerpoint/2013/main/command"/>
      <pc:sldMk xmlns:pc="http://schemas.microsoft.com/office/powerpoint/2013/main/command" cId="0" sldId="256"/>
      <ac:spMk id="37" creationId="{00000000-0000-0000-0000-000000000000}"/>
      <ac:txMk cp="424" len="1">
        <ac:context len="503" hash="2749042696"/>
      </ac:txMk>
    </ac:txMkLst>
    <p188:pos x="3299801" y="5143831"/>
    <p188:txBody>
      <a:bodyPr/>
      <a:lstStyle/>
      <a:p>
        <a:r>
          <a:rPr lang="en-US"/>
          <a:t>Airbus US and BlackSky </a:t>
        </a:r>
      </a:p>
    </p188:txBody>
  </p188:cm>
  <p188:cm id="{778980E3-DEAC-DC4F-8AE7-EC04D6200A1E}" authorId="{8A147442-F578-1785-3FED-51465152946B}" status="resolved" created="2023-06-14T18:14:53.070" complete="100000">
    <ac:txMkLst xmlns:ac="http://schemas.microsoft.com/office/drawing/2013/main/command">
      <pc:docMk xmlns:pc="http://schemas.microsoft.com/office/powerpoint/2013/main/command"/>
      <pc:sldMk xmlns:pc="http://schemas.microsoft.com/office/powerpoint/2013/main/command" cId="0" sldId="256"/>
      <ac:spMk id="67" creationId="{FE2C2287-A513-4CA5-9682-D49E8702FA04}"/>
      <ac:txMk cp="343">
        <ac:context len="344" hash="3798526120"/>
      </ac:txMk>
    </ac:txMkLst>
    <p188:pos x="11447451" y="3957009"/>
    <p188:txBody>
      <a:bodyPr/>
      <a:lstStyle/>
      <a:p>
        <a:r>
          <a:rPr lang="en-US"/>
          <a:t>Delete</a:t>
        </a:r>
      </a:p>
    </p188:txBody>
  </p188:cm>
  <p188:cm id="{6FDB3C61-A2EC-5540-8B33-4191A85C6547}" authorId="{8A147442-F578-1785-3FED-51465152946B}" status="resolved" created="2023-06-14T18:21:46.823" complete="100000">
    <ac:txMkLst xmlns:ac="http://schemas.microsoft.com/office/drawing/2013/main/command">
      <pc:docMk xmlns:pc="http://schemas.microsoft.com/office/powerpoint/2013/main/command"/>
      <pc:sldMk xmlns:pc="http://schemas.microsoft.com/office/powerpoint/2013/main/command" cId="0" sldId="256"/>
      <ac:spMk id="94" creationId="{EEA0874C-43B9-4805-ADA2-DD1984FAEF4C}"/>
      <ac:txMk cp="54">
        <ac:context len="152" hash="321347791"/>
      </ac:txMk>
    </ac:txMkLst>
    <p188:pos x="7130633" y="1190030"/>
    <p188:txBody>
      <a:bodyPr/>
      <a:lstStyle/>
      <a:p>
        <a:r>
          <a:rPr lang="en-US"/>
          <a:t>Delete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81125" y="685800"/>
            <a:ext cx="4095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g169783234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 name="Google Shape;13;g169783234c8_0_0:notes"/>
          <p:cNvSpPr>
            <a:spLocks noGrp="1" noRot="1" noChangeAspect="1"/>
          </p:cNvSpPr>
          <p:nvPr>
            <p:ph type="sldImg" idx="2"/>
          </p:nvPr>
        </p:nvSpPr>
        <p:spPr>
          <a:xfrm>
            <a:off x="1381125" y="685800"/>
            <a:ext cx="4095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New Poster Template">
  <p:cSld name="Blank Background">
    <p:spTree>
      <p:nvGrpSpPr>
        <p:cNvPr id="1" name="Shape 6"/>
        <p:cNvGrpSpPr/>
        <p:nvPr/>
      </p:nvGrpSpPr>
      <p:grpSpPr>
        <a:xfrm>
          <a:off x="0" y="0"/>
          <a:ext cx="0" cy="0"/>
          <a:chOff x="0" y="0"/>
          <a:chExt cx="0" cy="0"/>
        </a:xfrm>
      </p:grpSpPr>
      <p:sp>
        <p:nvSpPr>
          <p:cNvPr id="7" name="Google Shape;7;p2"/>
          <p:cNvSpPr/>
          <p:nvPr/>
        </p:nvSpPr>
        <p:spPr>
          <a:xfrm>
            <a:off x="0" y="4053025"/>
            <a:ext cx="39319200" cy="27432000"/>
          </a:xfrm>
          <a:prstGeom prst="rect">
            <a:avLst/>
          </a:prstGeom>
          <a:solidFill>
            <a:schemeClr val="lt1"/>
          </a:solidFill>
          <a:ln>
            <a:noFill/>
          </a:ln>
        </p:spPr>
        <p:txBody>
          <a:bodyPr spcFirstLastPara="1" wrap="square" lIns="81902" tIns="40940" rIns="81902" bIns="40940" anchor="ctr" anchorCtr="0">
            <a:noAutofit/>
          </a:bodyPr>
          <a:lstStyle/>
          <a:p>
            <a:pPr marL="0" marR="0" lvl="0" indent="0" algn="ctr" rtl="0">
              <a:spcBef>
                <a:spcPts val="0"/>
              </a:spcBef>
              <a:spcAft>
                <a:spcPts val="0"/>
              </a:spcAft>
              <a:buNone/>
            </a:pPr>
            <a:endParaRPr sz="6502" b="0" i="0" u="none" strike="noStrike" cap="none">
              <a:solidFill>
                <a:schemeClr val="lt1"/>
              </a:solidFill>
              <a:latin typeface="Arial"/>
              <a:ea typeface="Arial"/>
              <a:cs typeface="Arial"/>
              <a:sym typeface="Arial"/>
            </a:endParaRPr>
          </a:p>
        </p:txBody>
      </p:sp>
      <p:cxnSp>
        <p:nvCxnSpPr>
          <p:cNvPr id="8" name="Google Shape;8;p2"/>
          <p:cNvCxnSpPr/>
          <p:nvPr/>
        </p:nvCxnSpPr>
        <p:spPr>
          <a:xfrm>
            <a:off x="10129871" y="8594725"/>
            <a:ext cx="819150" cy="914400"/>
          </a:xfrm>
          <a:prstGeom prst="straightConnector1">
            <a:avLst/>
          </a:prstGeom>
          <a:noFill/>
          <a:ln>
            <a:noFill/>
          </a:ln>
        </p:spPr>
      </p:cxn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5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3" Type="http://schemas.microsoft.com/office/2018/10/relationships/comments" Target="../comments/modernComment_100_0.xml"/><Relationship Id="rId21" Type="http://schemas.openxmlformats.org/officeDocument/2006/relationships/image" Target="../media/image15.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mailto:frederick.s.policelli@nasa.gov" TargetMode="External"/><Relationship Id="rId11" Type="http://schemas.openxmlformats.org/officeDocument/2006/relationships/image" Target="../media/image5.png"/><Relationship Id="rId5" Type="http://schemas.openxmlformats.org/officeDocument/2006/relationships/hyperlink" Target="mailto:manil.maskey@nasa.gov" TargetMode="External"/><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hyperlink" Target="mailto:alfreda.a.hall@nasa.gov" TargetMode="External"/><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16" name="Google Shape;16;p4"/>
          <p:cNvSpPr txBox="1"/>
          <p:nvPr/>
        </p:nvSpPr>
        <p:spPr>
          <a:xfrm>
            <a:off x="13279563" y="4888293"/>
            <a:ext cx="12774013" cy="28030107"/>
          </a:xfrm>
          <a:prstGeom prst="rect">
            <a:avLst/>
          </a:prstGeom>
          <a:solidFill>
            <a:srgbClr val="0B5394"/>
          </a:solidFill>
          <a:ln>
            <a:noFill/>
          </a:ln>
        </p:spPr>
        <p:txBody>
          <a:bodyPr spcFirstLastPara="1" wrap="square" lIns="81902" tIns="40940" rIns="81902" bIns="40940" anchor="t" anchorCtr="0">
            <a:noAutofit/>
          </a:bodyPr>
          <a:lstStyle/>
          <a:p>
            <a:endParaRPr sz="6502" dirty="0">
              <a:solidFill>
                <a:srgbClr val="ACD1F2"/>
              </a:solidFill>
            </a:endParaRPr>
          </a:p>
        </p:txBody>
      </p:sp>
      <p:sp>
        <p:nvSpPr>
          <p:cNvPr id="15" name="Google Shape;15;p4"/>
          <p:cNvSpPr/>
          <p:nvPr/>
        </p:nvSpPr>
        <p:spPr>
          <a:xfrm>
            <a:off x="0" y="0"/>
            <a:ext cx="39343522" cy="4888294"/>
          </a:xfrm>
          <a:prstGeom prst="rect">
            <a:avLst/>
          </a:prstGeom>
          <a:solidFill>
            <a:srgbClr val="ACD1F2"/>
          </a:solidFill>
          <a:ln w="9525" cap="flat" cmpd="sng">
            <a:solidFill>
              <a:srgbClr val="ACD1F2"/>
            </a:solidFill>
            <a:prstDash val="solid"/>
            <a:round/>
            <a:headEnd type="none" w="sm" len="sm"/>
            <a:tailEnd type="none" w="sm" len="sm"/>
          </a:ln>
        </p:spPr>
        <p:txBody>
          <a:bodyPr spcFirstLastPara="1" wrap="square" lIns="81902" tIns="81902" rIns="81902" bIns="81902" anchor="ctr" anchorCtr="0">
            <a:noAutofit/>
          </a:bodyPr>
          <a:lstStyle/>
          <a:p>
            <a:endParaRPr sz="1254"/>
          </a:p>
        </p:txBody>
      </p:sp>
      <p:sp>
        <p:nvSpPr>
          <p:cNvPr id="28" name="Google Shape;28;p4"/>
          <p:cNvSpPr txBox="1"/>
          <p:nvPr/>
        </p:nvSpPr>
        <p:spPr>
          <a:xfrm>
            <a:off x="402051" y="29495958"/>
            <a:ext cx="10985006" cy="3449787"/>
          </a:xfrm>
          <a:prstGeom prst="rect">
            <a:avLst/>
          </a:prstGeom>
          <a:solidFill>
            <a:schemeClr val="lt1">
              <a:alpha val="62750"/>
            </a:schemeClr>
          </a:solidFill>
          <a:ln>
            <a:noFill/>
          </a:ln>
        </p:spPr>
        <p:txBody>
          <a:bodyPr spcFirstLastPara="1" wrap="square" lIns="81902" tIns="40940" rIns="81902" bIns="40940" anchor="t" anchorCtr="0">
            <a:noAutofit/>
          </a:bodyPr>
          <a:lstStyle/>
          <a:p>
            <a:pPr>
              <a:spcAft>
                <a:spcPts val="600"/>
              </a:spcAft>
            </a:pPr>
            <a:r>
              <a:rPr lang="en-US" sz="2600" b="1" dirty="0">
                <a:solidFill>
                  <a:schemeClr val="tx1"/>
                </a:solidFill>
              </a:rPr>
              <a:t>Program related questions</a:t>
            </a:r>
          </a:p>
          <a:p>
            <a:pPr marL="285750" indent="-285750">
              <a:spcAft>
                <a:spcPts val="600"/>
              </a:spcAft>
              <a:buClr>
                <a:schemeClr val="tx1"/>
              </a:buClr>
              <a:buFont typeface="Arial" panose="020B0604020202020204" pitchFamily="34" charset="0"/>
              <a:buChar char="•"/>
            </a:pPr>
            <a:r>
              <a:rPr lang="en-US" sz="2600" dirty="0">
                <a:solidFill>
                  <a:schemeClr val="tx1"/>
                </a:solidFill>
              </a:rPr>
              <a:t>Alfreda Hall @ </a:t>
            </a:r>
            <a:r>
              <a:rPr lang="en-US" sz="2600" dirty="0">
                <a:hlinkClick r:id="rId4"/>
              </a:rPr>
              <a:t>alfreda.a.hall@nasa.gov</a:t>
            </a:r>
            <a:endParaRPr lang="en-US" sz="2600" dirty="0"/>
          </a:p>
          <a:p>
            <a:pPr>
              <a:spcAft>
                <a:spcPts val="600"/>
              </a:spcAft>
            </a:pPr>
            <a:r>
              <a:rPr lang="en-US" sz="2600" b="1" dirty="0">
                <a:solidFill>
                  <a:schemeClr val="tx1"/>
                </a:solidFill>
              </a:rPr>
              <a:t>Data Management</a:t>
            </a:r>
            <a:endParaRPr lang="en-US" sz="2600" dirty="0">
              <a:solidFill>
                <a:schemeClr val="tx1"/>
              </a:solidFill>
            </a:endParaRPr>
          </a:p>
          <a:p>
            <a:pPr marL="285750" indent="-285750">
              <a:spcAft>
                <a:spcPts val="600"/>
              </a:spcAft>
              <a:buClr>
                <a:schemeClr val="tx1"/>
              </a:buClr>
              <a:buFont typeface="Arial" panose="020B0604020202020204" pitchFamily="34" charset="0"/>
              <a:buChar char="•"/>
            </a:pPr>
            <a:r>
              <a:rPr lang="en-US" sz="2600" dirty="0">
                <a:solidFill>
                  <a:schemeClr val="tx1"/>
                </a:solidFill>
              </a:rPr>
              <a:t>Manil Maskey @ </a:t>
            </a:r>
            <a:r>
              <a:rPr lang="en-US" sz="2600" dirty="0">
                <a:hlinkClick r:id="rId5"/>
              </a:rPr>
              <a:t>manil.maskey@nasa.gov</a:t>
            </a:r>
            <a:endParaRPr lang="en-US" sz="2600" dirty="0"/>
          </a:p>
          <a:p>
            <a:pPr>
              <a:spcAft>
                <a:spcPts val="600"/>
              </a:spcAft>
            </a:pPr>
            <a:r>
              <a:rPr lang="en-US" sz="2600" b="1" dirty="0">
                <a:solidFill>
                  <a:schemeClr val="tx1"/>
                </a:solidFill>
              </a:rPr>
              <a:t>Science related questions</a:t>
            </a:r>
          </a:p>
          <a:p>
            <a:pPr marL="285750" indent="-285750">
              <a:spcAft>
                <a:spcPts val="600"/>
              </a:spcAft>
              <a:buClr>
                <a:schemeClr val="tx1"/>
              </a:buClr>
              <a:buFont typeface="Arial" panose="020B0604020202020204" pitchFamily="34" charset="0"/>
              <a:buChar char="•"/>
            </a:pPr>
            <a:r>
              <a:rPr lang="en-US" sz="2600" dirty="0">
                <a:solidFill>
                  <a:schemeClr val="tx1"/>
                </a:solidFill>
              </a:rPr>
              <a:t>Frederick </a:t>
            </a:r>
            <a:r>
              <a:rPr lang="en-US" sz="2600" dirty="0" err="1">
                <a:solidFill>
                  <a:schemeClr val="tx1"/>
                </a:solidFill>
              </a:rPr>
              <a:t>Policelli</a:t>
            </a:r>
            <a:r>
              <a:rPr lang="en-US" sz="2600" dirty="0">
                <a:solidFill>
                  <a:schemeClr val="tx1"/>
                </a:solidFill>
              </a:rPr>
              <a:t> @ </a:t>
            </a:r>
            <a:r>
              <a:rPr lang="en-US" sz="2600" dirty="0">
                <a:hlinkClick r:id="rId6"/>
              </a:rPr>
              <a:t>frederick.s.policelli@nasa.gov</a:t>
            </a:r>
            <a:endParaRPr lang="en-US" sz="2600" dirty="0"/>
          </a:p>
        </p:txBody>
      </p:sp>
      <p:sp>
        <p:nvSpPr>
          <p:cNvPr id="17" name="Google Shape;17;p4"/>
          <p:cNvSpPr/>
          <p:nvPr/>
        </p:nvSpPr>
        <p:spPr>
          <a:xfrm>
            <a:off x="1340436" y="1239218"/>
            <a:ext cx="29715642" cy="2210200"/>
          </a:xfrm>
          <a:prstGeom prst="rect">
            <a:avLst/>
          </a:prstGeom>
          <a:noFill/>
          <a:ln>
            <a:noFill/>
          </a:ln>
        </p:spPr>
        <p:txBody>
          <a:bodyPr spcFirstLastPara="1" wrap="square" lIns="81722" tIns="40850" rIns="81722" bIns="40850" anchor="t" anchorCtr="0">
            <a:noAutofit/>
          </a:bodyPr>
          <a:lstStyle/>
          <a:p>
            <a:r>
              <a:rPr lang="en-US" sz="9600" b="1" dirty="0">
                <a:solidFill>
                  <a:srgbClr val="0B45BA"/>
                </a:solidFill>
              </a:rPr>
              <a:t>NASA’s Commercial </a:t>
            </a:r>
            <a:r>
              <a:rPr lang="en-US" sz="9600" b="1" dirty="0" err="1">
                <a:solidFill>
                  <a:srgbClr val="0B45BA"/>
                </a:solidFill>
              </a:rPr>
              <a:t>Smallsat</a:t>
            </a:r>
            <a:r>
              <a:rPr lang="en-US" sz="9600" b="1" dirty="0">
                <a:solidFill>
                  <a:srgbClr val="0B45BA"/>
                </a:solidFill>
              </a:rPr>
              <a:t> Data Acquisition (CSDA) Program Data System</a:t>
            </a:r>
            <a:endParaRPr sz="9600" b="1" dirty="0">
              <a:solidFill>
                <a:srgbClr val="0B45BA"/>
              </a:solidFill>
            </a:endParaRPr>
          </a:p>
        </p:txBody>
      </p:sp>
      <p:sp>
        <p:nvSpPr>
          <p:cNvPr id="18" name="Google Shape;18;p4"/>
          <p:cNvSpPr txBox="1"/>
          <p:nvPr/>
        </p:nvSpPr>
        <p:spPr>
          <a:xfrm>
            <a:off x="819151" y="8643144"/>
            <a:ext cx="8805863" cy="482138"/>
          </a:xfrm>
          <a:prstGeom prst="rect">
            <a:avLst/>
          </a:prstGeom>
          <a:noFill/>
          <a:ln>
            <a:noFill/>
          </a:ln>
        </p:spPr>
        <p:txBody>
          <a:bodyPr spcFirstLastPara="1" wrap="square" lIns="81902" tIns="40940" rIns="81902" bIns="40940" anchor="t" anchorCtr="0">
            <a:noAutofit/>
          </a:bodyPr>
          <a:lstStyle/>
          <a:p>
            <a:endParaRPr sz="2598">
              <a:solidFill>
                <a:schemeClr val="dk1"/>
              </a:solidFill>
            </a:endParaRPr>
          </a:p>
        </p:txBody>
      </p:sp>
      <p:sp>
        <p:nvSpPr>
          <p:cNvPr id="19" name="Google Shape;19;p4"/>
          <p:cNvSpPr txBox="1"/>
          <p:nvPr/>
        </p:nvSpPr>
        <p:spPr>
          <a:xfrm>
            <a:off x="402051" y="7477979"/>
            <a:ext cx="8805863" cy="743900"/>
          </a:xfrm>
          <a:prstGeom prst="rect">
            <a:avLst/>
          </a:prstGeom>
          <a:noFill/>
          <a:ln>
            <a:noFill/>
          </a:ln>
        </p:spPr>
        <p:txBody>
          <a:bodyPr spcFirstLastPara="1" wrap="square" lIns="81902" tIns="40940" rIns="81902" bIns="40940" anchor="t" anchorCtr="0">
            <a:noAutofit/>
          </a:bodyPr>
          <a:lstStyle/>
          <a:p>
            <a:r>
              <a:rPr lang="en-US" sz="4300" b="1" dirty="0">
                <a:solidFill>
                  <a:srgbClr val="005BBB"/>
                </a:solidFill>
              </a:rPr>
              <a:t>Objectives</a:t>
            </a:r>
            <a:endParaRPr sz="1254" dirty="0"/>
          </a:p>
        </p:txBody>
      </p:sp>
      <p:sp>
        <p:nvSpPr>
          <p:cNvPr id="20" name="Google Shape;20;p4"/>
          <p:cNvSpPr txBox="1"/>
          <p:nvPr/>
        </p:nvSpPr>
        <p:spPr>
          <a:xfrm>
            <a:off x="330379" y="13171771"/>
            <a:ext cx="10690547" cy="885242"/>
          </a:xfrm>
          <a:prstGeom prst="rect">
            <a:avLst/>
          </a:prstGeom>
          <a:noFill/>
          <a:ln>
            <a:noFill/>
          </a:ln>
        </p:spPr>
        <p:txBody>
          <a:bodyPr spcFirstLastPara="1" wrap="square" lIns="81902" tIns="40940" rIns="81902" bIns="40940" anchor="t" anchorCtr="0">
            <a:noAutofit/>
          </a:bodyPr>
          <a:lstStyle/>
          <a:p>
            <a:r>
              <a:rPr lang="en-US" sz="4300" b="1" dirty="0">
                <a:solidFill>
                  <a:srgbClr val="005BBB"/>
                </a:solidFill>
              </a:rPr>
              <a:t>Vendor and Data Product Overview</a:t>
            </a:r>
          </a:p>
        </p:txBody>
      </p:sp>
      <p:sp>
        <p:nvSpPr>
          <p:cNvPr id="22" name="Google Shape;22;p4"/>
          <p:cNvSpPr txBox="1"/>
          <p:nvPr/>
        </p:nvSpPr>
        <p:spPr>
          <a:xfrm>
            <a:off x="402052" y="5070090"/>
            <a:ext cx="12774013" cy="1783643"/>
          </a:xfrm>
          <a:prstGeom prst="rect">
            <a:avLst/>
          </a:prstGeom>
          <a:noFill/>
          <a:ln>
            <a:noFill/>
          </a:ln>
        </p:spPr>
        <p:txBody>
          <a:bodyPr spcFirstLastPara="1" wrap="square" lIns="81902" tIns="40940" rIns="81902" bIns="40940" anchor="t" anchorCtr="0">
            <a:noAutofit/>
          </a:bodyPr>
          <a:lstStyle/>
          <a:p>
            <a:r>
              <a:rPr lang="en-US" sz="3600" b="1" dirty="0">
                <a:solidFill>
                  <a:srgbClr val="002060"/>
                </a:solidFill>
              </a:rPr>
              <a:t>The CSDA Program was established to identify, evaluate, and acquire data from commercial satellite companies that support and complement NASA’s Earth sciences missions and research goals.</a:t>
            </a:r>
            <a:endParaRPr sz="3600" b="1" dirty="0">
              <a:solidFill>
                <a:srgbClr val="002060"/>
              </a:solidFill>
            </a:endParaRPr>
          </a:p>
        </p:txBody>
      </p:sp>
      <p:sp>
        <p:nvSpPr>
          <p:cNvPr id="26" name="Google Shape;26;p4"/>
          <p:cNvSpPr txBox="1"/>
          <p:nvPr/>
        </p:nvSpPr>
        <p:spPr>
          <a:xfrm>
            <a:off x="26246439" y="24463104"/>
            <a:ext cx="12708712" cy="743900"/>
          </a:xfrm>
          <a:prstGeom prst="rect">
            <a:avLst/>
          </a:prstGeom>
          <a:noFill/>
          <a:ln>
            <a:noFill/>
          </a:ln>
        </p:spPr>
        <p:txBody>
          <a:bodyPr spcFirstLastPara="1" wrap="square" lIns="81902" tIns="40940" rIns="81902" bIns="40940" anchor="t" anchorCtr="0">
            <a:noAutofit/>
          </a:bodyPr>
          <a:lstStyle/>
          <a:p>
            <a:r>
              <a:rPr lang="en-US" sz="4300" b="1" dirty="0">
                <a:solidFill>
                  <a:srgbClr val="005BBB"/>
                </a:solidFill>
              </a:rPr>
              <a:t>Ongoing Activities</a:t>
            </a:r>
          </a:p>
        </p:txBody>
      </p:sp>
      <p:sp>
        <p:nvSpPr>
          <p:cNvPr id="27" name="Google Shape;27;p4"/>
          <p:cNvSpPr txBox="1"/>
          <p:nvPr/>
        </p:nvSpPr>
        <p:spPr>
          <a:xfrm>
            <a:off x="402051" y="28858039"/>
            <a:ext cx="8805863" cy="743900"/>
          </a:xfrm>
          <a:prstGeom prst="rect">
            <a:avLst/>
          </a:prstGeom>
          <a:noFill/>
          <a:ln>
            <a:noFill/>
          </a:ln>
        </p:spPr>
        <p:txBody>
          <a:bodyPr spcFirstLastPara="1" wrap="square" lIns="81902" tIns="40940" rIns="81902" bIns="40940" anchor="t" anchorCtr="0">
            <a:noAutofit/>
          </a:bodyPr>
          <a:lstStyle/>
          <a:p>
            <a:r>
              <a:rPr lang="en-US" sz="4300" b="1" dirty="0">
                <a:solidFill>
                  <a:srgbClr val="0B5394"/>
                </a:solidFill>
              </a:rPr>
              <a:t>Contact Us</a:t>
            </a:r>
            <a:endParaRPr sz="4300" b="1" dirty="0">
              <a:solidFill>
                <a:srgbClr val="0B5394"/>
              </a:solidFill>
            </a:endParaRPr>
          </a:p>
        </p:txBody>
      </p:sp>
      <p:sp>
        <p:nvSpPr>
          <p:cNvPr id="29" name="Google Shape;29;p4"/>
          <p:cNvSpPr txBox="1"/>
          <p:nvPr/>
        </p:nvSpPr>
        <p:spPr>
          <a:xfrm>
            <a:off x="26559126" y="30358055"/>
            <a:ext cx="4561062" cy="1982750"/>
          </a:xfrm>
          <a:prstGeom prst="rect">
            <a:avLst/>
          </a:prstGeom>
          <a:noFill/>
          <a:ln>
            <a:noFill/>
          </a:ln>
        </p:spPr>
        <p:txBody>
          <a:bodyPr spcFirstLastPara="1" wrap="square" lIns="81902" tIns="40940" rIns="81902" bIns="40940" anchor="t" anchorCtr="0">
            <a:noAutofit/>
          </a:bodyPr>
          <a:lstStyle/>
          <a:p>
            <a:r>
              <a:rPr lang="en-US" sz="2867" b="1" dirty="0">
                <a:solidFill>
                  <a:srgbClr val="005BBB"/>
                </a:solidFill>
              </a:rPr>
              <a:t>Authors:  </a:t>
            </a:r>
          </a:p>
          <a:p>
            <a:r>
              <a:rPr lang="en-US" sz="2867" dirty="0">
                <a:solidFill>
                  <a:srgbClr val="005BBB"/>
                </a:solidFill>
              </a:rPr>
              <a:t>Helen Parache</a:t>
            </a:r>
            <a:r>
              <a:rPr lang="en-US" sz="2867" baseline="30000" dirty="0">
                <a:solidFill>
                  <a:srgbClr val="005BBB"/>
                </a:solidFill>
              </a:rPr>
              <a:t>1</a:t>
            </a:r>
            <a:r>
              <a:rPr lang="en-US" sz="2867" dirty="0">
                <a:solidFill>
                  <a:srgbClr val="005BBB"/>
                </a:solidFill>
              </a:rPr>
              <a:t>, </a:t>
            </a:r>
          </a:p>
          <a:p>
            <a:r>
              <a:rPr lang="en-US" sz="2867" dirty="0">
                <a:solidFill>
                  <a:srgbClr val="005BBB"/>
                </a:solidFill>
              </a:rPr>
              <a:t>Aaron  Kaulfus</a:t>
            </a:r>
            <a:r>
              <a:rPr lang="en-US" sz="2867" baseline="30000" dirty="0">
                <a:solidFill>
                  <a:srgbClr val="005BBB"/>
                </a:solidFill>
              </a:rPr>
              <a:t>1</a:t>
            </a:r>
            <a:r>
              <a:rPr lang="en-US" sz="2867" dirty="0">
                <a:solidFill>
                  <a:srgbClr val="005BBB"/>
                </a:solidFill>
              </a:rPr>
              <a:t>, </a:t>
            </a:r>
          </a:p>
          <a:p>
            <a:r>
              <a:rPr lang="en-US" sz="2867" dirty="0">
                <a:solidFill>
                  <a:srgbClr val="005BBB"/>
                </a:solidFill>
              </a:rPr>
              <a:t>Manil Maskey</a:t>
            </a:r>
            <a:r>
              <a:rPr lang="en-US" sz="2867" baseline="30000" dirty="0">
                <a:solidFill>
                  <a:srgbClr val="005BBB"/>
                </a:solidFill>
              </a:rPr>
              <a:t>1</a:t>
            </a:r>
          </a:p>
          <a:p>
            <a:r>
              <a:rPr lang="en-US" sz="2867" baseline="30000" dirty="0">
                <a:solidFill>
                  <a:srgbClr val="005BBB"/>
                </a:solidFill>
              </a:rPr>
              <a:t>1</a:t>
            </a:r>
            <a:r>
              <a:rPr lang="en-US" sz="2867" dirty="0">
                <a:solidFill>
                  <a:srgbClr val="005BBB"/>
                </a:solidFill>
              </a:rPr>
              <a:t>NASA MSFC</a:t>
            </a:r>
          </a:p>
        </p:txBody>
      </p:sp>
      <p:sp>
        <p:nvSpPr>
          <p:cNvPr id="37" name="Google Shape;37;p4"/>
          <p:cNvSpPr txBox="1"/>
          <p:nvPr/>
        </p:nvSpPr>
        <p:spPr>
          <a:xfrm>
            <a:off x="26386301" y="25116429"/>
            <a:ext cx="12280952" cy="4886121"/>
          </a:xfrm>
          <a:prstGeom prst="rect">
            <a:avLst/>
          </a:prstGeom>
          <a:solidFill>
            <a:schemeClr val="lt1">
              <a:alpha val="62750"/>
            </a:schemeClr>
          </a:solidFill>
          <a:ln>
            <a:noFill/>
          </a:ln>
        </p:spPr>
        <p:txBody>
          <a:bodyPr spcFirstLastPara="1" wrap="square" lIns="81902" tIns="40940" rIns="81902" bIns="40940" anchor="t" anchorCtr="0">
            <a:noAutofit/>
          </a:bodyPr>
          <a:lstStyle/>
          <a:p>
            <a:pPr rtl="0">
              <a:spcBef>
                <a:spcPts val="0"/>
              </a:spcBef>
              <a:buClr>
                <a:schemeClr val="tx1"/>
              </a:buClr>
            </a:pPr>
            <a:r>
              <a:rPr lang="en-US" sz="2600" b="1" i="0" u="none" strike="noStrike" dirty="0">
                <a:solidFill>
                  <a:schemeClr val="tx1"/>
                </a:solidFill>
                <a:effectLst/>
                <a:latin typeface="+mn-lt"/>
              </a:rPr>
              <a:t>Onramp #3: Onramp of qualified vendors from third RFI (December 2020) underway</a:t>
            </a:r>
            <a:endParaRPr lang="en-US" sz="2600" b="0" dirty="0">
              <a:solidFill>
                <a:schemeClr val="tx1"/>
              </a:solidFill>
              <a:effectLst/>
              <a:latin typeface="+mn-lt"/>
            </a:endParaRPr>
          </a:p>
          <a:p>
            <a:pPr marL="457200" indent="-457200" rtl="0" fontAlgn="base">
              <a:spcBef>
                <a:spcPts val="0"/>
              </a:spcBef>
              <a:spcAft>
                <a:spcPts val="0"/>
              </a:spcAft>
              <a:buClr>
                <a:schemeClr val="tx1"/>
              </a:buClr>
              <a:buFont typeface="Arial" panose="020B0604020202020204" pitchFamily="34" charset="0"/>
              <a:buChar char="•"/>
            </a:pPr>
            <a:r>
              <a:rPr lang="en-US" sz="2600" b="0" i="0" u="none" strike="noStrike" dirty="0">
                <a:solidFill>
                  <a:schemeClr val="tx1"/>
                </a:solidFill>
                <a:effectLst/>
                <a:latin typeface="+mn-lt"/>
              </a:rPr>
              <a:t>Sole source synopsis posted for Capella Space, ICEYE US, Inc, </a:t>
            </a:r>
            <a:r>
              <a:rPr lang="en-US" sz="2600" b="0" i="0" u="none" strike="noStrike" dirty="0" err="1">
                <a:solidFill>
                  <a:schemeClr val="tx1"/>
                </a:solidFill>
                <a:effectLst/>
                <a:latin typeface="+mn-lt"/>
              </a:rPr>
              <a:t>GeoOptics</a:t>
            </a:r>
            <a:r>
              <a:rPr lang="en-US" sz="2600" b="0" i="0" u="none" strike="noStrike" dirty="0">
                <a:solidFill>
                  <a:schemeClr val="tx1"/>
                </a:solidFill>
                <a:effectLst/>
                <a:latin typeface="+mn-lt"/>
              </a:rPr>
              <a:t>, Inc, and </a:t>
            </a:r>
            <a:r>
              <a:rPr lang="en-US" sz="2600" b="0" i="0" u="none" strike="noStrike" dirty="0" err="1">
                <a:solidFill>
                  <a:schemeClr val="tx1"/>
                </a:solidFill>
                <a:effectLst/>
                <a:latin typeface="+mn-lt"/>
              </a:rPr>
              <a:t>GHGSat</a:t>
            </a:r>
            <a:r>
              <a:rPr lang="en-US" sz="2600" b="0" i="0" u="none" strike="noStrike" dirty="0">
                <a:solidFill>
                  <a:schemeClr val="tx1"/>
                </a:solidFill>
                <a:effectLst/>
                <a:latin typeface="+mn-lt"/>
              </a:rPr>
              <a:t>, Inc. in November 2021.</a:t>
            </a:r>
          </a:p>
          <a:p>
            <a:pPr marL="457200" indent="-457200" rtl="0" fontAlgn="base">
              <a:spcBef>
                <a:spcPts val="0"/>
              </a:spcBef>
              <a:spcAft>
                <a:spcPts val="0"/>
              </a:spcAft>
              <a:buClr>
                <a:schemeClr val="tx1"/>
              </a:buClr>
              <a:buFont typeface="Arial" panose="020B0604020202020204" pitchFamily="34" charset="0"/>
              <a:buChar char="•"/>
            </a:pPr>
            <a:r>
              <a:rPr lang="en-US" sz="2600" b="0" i="0" u="none" strike="noStrike" dirty="0">
                <a:solidFill>
                  <a:schemeClr val="tx1"/>
                </a:solidFill>
                <a:effectLst/>
                <a:latin typeface="+mn-lt"/>
              </a:rPr>
              <a:t>Selection of PIs for evaluation via ROSES 2022 (A.43) </a:t>
            </a:r>
          </a:p>
          <a:p>
            <a:pPr marL="457200" indent="-457200" rtl="0" fontAlgn="base">
              <a:spcBef>
                <a:spcPts val="0"/>
              </a:spcBef>
              <a:spcAft>
                <a:spcPts val="0"/>
              </a:spcAft>
              <a:buClr>
                <a:schemeClr val="tx1"/>
              </a:buClr>
              <a:buFont typeface="Arial" panose="020B0604020202020204" pitchFamily="34" charset="0"/>
              <a:buChar char="•"/>
            </a:pPr>
            <a:r>
              <a:rPr lang="en-US" sz="2600" dirty="0">
                <a:solidFill>
                  <a:schemeClr val="tx1"/>
                </a:solidFill>
                <a:latin typeface="+mn-lt"/>
              </a:rPr>
              <a:t>Evaluations underway</a:t>
            </a:r>
            <a:endParaRPr lang="en-US" sz="2600" b="0" i="0" u="none" strike="noStrike" dirty="0">
              <a:solidFill>
                <a:schemeClr val="tx1"/>
              </a:solidFill>
              <a:effectLst/>
              <a:latin typeface="+mn-lt"/>
            </a:endParaRPr>
          </a:p>
          <a:p>
            <a:pPr rtl="0">
              <a:spcBef>
                <a:spcPts val="0"/>
              </a:spcBef>
              <a:buClr>
                <a:schemeClr val="tx1"/>
              </a:buClr>
            </a:pPr>
            <a:r>
              <a:rPr lang="en-US" sz="2600" b="1" i="0" u="none" strike="noStrike" dirty="0">
                <a:solidFill>
                  <a:schemeClr val="tx1"/>
                </a:solidFill>
                <a:effectLst/>
                <a:latin typeface="+mn-lt"/>
              </a:rPr>
              <a:t>Data management activities</a:t>
            </a:r>
            <a:endParaRPr lang="en-US" sz="2600" dirty="0">
              <a:solidFill>
                <a:schemeClr val="tx1"/>
              </a:solidFill>
              <a:latin typeface="+mn-lt"/>
            </a:endParaRPr>
          </a:p>
          <a:p>
            <a:pPr marL="457200" indent="-457200" rtl="0">
              <a:spcBef>
                <a:spcPts val="0"/>
              </a:spcBef>
              <a:buClr>
                <a:schemeClr val="tx1"/>
              </a:buClr>
              <a:buFont typeface="Arial" panose="020B0604020202020204" pitchFamily="34" charset="0"/>
              <a:buChar char="•"/>
            </a:pPr>
            <a:r>
              <a:rPr lang="en-US" sz="2600" b="0" i="0" u="none" strike="noStrike" dirty="0">
                <a:solidFill>
                  <a:schemeClr val="tx1"/>
                </a:solidFill>
                <a:effectLst/>
                <a:latin typeface="+mn-lt"/>
              </a:rPr>
              <a:t>Continued process and tool refinement based on requirement and end-user feedback</a:t>
            </a:r>
          </a:p>
          <a:p>
            <a:pPr marL="457200" indent="-457200" rtl="0" fontAlgn="base">
              <a:spcBef>
                <a:spcPts val="0"/>
              </a:spcBef>
              <a:buClr>
                <a:schemeClr val="tx1"/>
              </a:buClr>
              <a:buFont typeface="Arial" panose="020B0604020202020204" pitchFamily="34" charset="0"/>
              <a:buChar char="•"/>
            </a:pPr>
            <a:r>
              <a:rPr lang="en-US" sz="2600" b="0" i="0" u="none" strike="noStrike" dirty="0">
                <a:solidFill>
                  <a:schemeClr val="tx1"/>
                </a:solidFill>
                <a:effectLst/>
                <a:latin typeface="+mn-lt"/>
              </a:rPr>
              <a:t>Focus on archiving data in </a:t>
            </a:r>
            <a:r>
              <a:rPr lang="en-US" sz="2600" b="0" i="0" u="none" strike="noStrike" dirty="0" err="1">
                <a:solidFill>
                  <a:schemeClr val="tx1"/>
                </a:solidFill>
                <a:effectLst/>
                <a:latin typeface="+mn-lt"/>
              </a:rPr>
              <a:t>Earthdata</a:t>
            </a:r>
            <a:r>
              <a:rPr lang="en-US" sz="2600" b="0" i="0" u="none" strike="noStrike" dirty="0">
                <a:solidFill>
                  <a:schemeClr val="tx1"/>
                </a:solidFill>
                <a:effectLst/>
                <a:latin typeface="+mn-lt"/>
              </a:rPr>
              <a:t> Cloud</a:t>
            </a:r>
          </a:p>
          <a:p>
            <a:pPr marL="457200" indent="-457200" rtl="0" fontAlgn="base">
              <a:spcBef>
                <a:spcPts val="0"/>
              </a:spcBef>
              <a:buClr>
                <a:schemeClr val="tx1"/>
              </a:buClr>
              <a:buFont typeface="Arial" panose="020B0604020202020204" pitchFamily="34" charset="0"/>
              <a:buChar char="•"/>
            </a:pPr>
            <a:r>
              <a:rPr lang="en-US" sz="2600" b="0" i="0" u="none" strike="noStrike" dirty="0">
                <a:solidFill>
                  <a:schemeClr val="tx1"/>
                </a:solidFill>
                <a:effectLst/>
                <a:latin typeface="+mn-lt"/>
              </a:rPr>
              <a:t>Make Airbus US and </a:t>
            </a:r>
            <a:r>
              <a:rPr lang="en-US" sz="2600" b="0" i="0" u="none" strike="noStrike" dirty="0" err="1">
                <a:solidFill>
                  <a:schemeClr val="tx1"/>
                </a:solidFill>
                <a:effectLst/>
                <a:latin typeface="+mn-lt"/>
              </a:rPr>
              <a:t>BlackSky</a:t>
            </a:r>
            <a:r>
              <a:rPr lang="en-US" sz="2600" b="0" i="0" u="none" strike="noStrike" dirty="0">
                <a:solidFill>
                  <a:schemeClr val="tx1"/>
                </a:solidFill>
                <a:effectLst/>
                <a:latin typeface="+mn-lt"/>
              </a:rPr>
              <a:t> (Onramp 2) data available as evaluations are completed</a:t>
            </a:r>
          </a:p>
          <a:p>
            <a:pPr marL="819105" lvl="1" indent="-210464">
              <a:lnSpc>
                <a:spcPct val="164285"/>
              </a:lnSpc>
              <a:spcBef>
                <a:spcPts val="1075"/>
              </a:spcBef>
              <a:buClr>
                <a:schemeClr val="dk2"/>
              </a:buClr>
              <a:buSzPts val="3500"/>
            </a:pPr>
            <a:endParaRPr sz="2508" dirty="0">
              <a:solidFill>
                <a:schemeClr val="dk1"/>
              </a:solidFill>
            </a:endParaRPr>
          </a:p>
        </p:txBody>
      </p:sp>
      <p:pic>
        <p:nvPicPr>
          <p:cNvPr id="38" name="Google Shape;38;p4"/>
          <p:cNvPicPr preferRelativeResize="0"/>
          <p:nvPr/>
        </p:nvPicPr>
        <p:blipFill rotWithShape="1">
          <a:blip r:embed="rId7">
            <a:alphaModFix/>
          </a:blip>
          <a:srcRect/>
          <a:stretch/>
        </p:blipFill>
        <p:spPr>
          <a:xfrm>
            <a:off x="36242714" y="30452572"/>
            <a:ext cx="2274980" cy="1888233"/>
          </a:xfrm>
          <a:prstGeom prst="rect">
            <a:avLst/>
          </a:prstGeom>
          <a:noFill/>
          <a:ln>
            <a:noFill/>
          </a:ln>
          <a:effectLst>
            <a:outerShdw blurRad="50800" dist="38100" dir="5400000" algn="t" rotWithShape="0">
              <a:srgbClr val="000000">
                <a:alpha val="40000"/>
              </a:srgbClr>
            </a:outerShdw>
          </a:effectLst>
        </p:spPr>
      </p:pic>
      <p:pic>
        <p:nvPicPr>
          <p:cNvPr id="39" name="Google Shape;39;p4"/>
          <p:cNvPicPr preferRelativeResize="0"/>
          <p:nvPr/>
        </p:nvPicPr>
        <p:blipFill rotWithShape="1">
          <a:blip r:embed="rId8">
            <a:alphaModFix/>
          </a:blip>
          <a:srcRect/>
          <a:stretch/>
        </p:blipFill>
        <p:spPr>
          <a:xfrm>
            <a:off x="33219170" y="30928005"/>
            <a:ext cx="2814476" cy="1119395"/>
          </a:xfrm>
          <a:prstGeom prst="rect">
            <a:avLst/>
          </a:prstGeom>
          <a:noFill/>
          <a:ln>
            <a:noFill/>
          </a:ln>
        </p:spPr>
      </p:pic>
      <p:sp>
        <p:nvSpPr>
          <p:cNvPr id="41" name="Google Shape;41;p4"/>
          <p:cNvSpPr txBox="1"/>
          <p:nvPr/>
        </p:nvSpPr>
        <p:spPr>
          <a:xfrm>
            <a:off x="819150" y="8228951"/>
            <a:ext cx="11437018" cy="4476812"/>
          </a:xfrm>
          <a:prstGeom prst="rect">
            <a:avLst/>
          </a:prstGeom>
          <a:solidFill>
            <a:schemeClr val="lt1">
              <a:alpha val="62750"/>
            </a:schemeClr>
          </a:solidFill>
          <a:ln>
            <a:noFill/>
          </a:ln>
        </p:spPr>
        <p:txBody>
          <a:bodyPr spcFirstLastPara="1" wrap="square" lIns="81902" tIns="40940" rIns="81902" bIns="40940" anchor="t" anchorCtr="0">
            <a:noAutofit/>
          </a:bodyPr>
          <a:lstStyle/>
          <a:p>
            <a:pPr marL="457200" indent="-457200">
              <a:buClr>
                <a:schemeClr val="tx1"/>
              </a:buClr>
              <a:buFont typeface="Arial" panose="020B0604020202020204" pitchFamily="34" charset="0"/>
              <a:buChar char="•"/>
            </a:pPr>
            <a:r>
              <a:rPr lang="en-US" sz="2600" b="1" dirty="0">
                <a:solidFill>
                  <a:schemeClr val="dk1"/>
                </a:solidFill>
              </a:rPr>
              <a:t>Establish continuous and repeatable processes </a:t>
            </a:r>
            <a:r>
              <a:rPr lang="en-US" sz="2600" dirty="0">
                <a:solidFill>
                  <a:schemeClr val="dk1"/>
                </a:solidFill>
              </a:rPr>
              <a:t>to on-ramp new commercial data vendors and evaluate data for their potential to advance NASA’s Earth science research and applications activities</a:t>
            </a:r>
          </a:p>
          <a:p>
            <a:pPr marL="457200" indent="-457200">
              <a:buClr>
                <a:schemeClr val="tx1"/>
              </a:buClr>
              <a:buFont typeface="Arial" panose="020B0604020202020204" pitchFamily="34" charset="0"/>
              <a:buChar char="•"/>
            </a:pPr>
            <a:r>
              <a:rPr lang="en-US" sz="2600" dirty="0">
                <a:solidFill>
                  <a:schemeClr val="dk1"/>
                </a:solidFill>
              </a:rPr>
              <a:t>Enable the sustained use of purchased data for broader </a:t>
            </a:r>
            <a:r>
              <a:rPr lang="en-US" sz="2600" b="1" dirty="0">
                <a:solidFill>
                  <a:schemeClr val="dk1"/>
                </a:solidFill>
              </a:rPr>
              <a:t>use and dissemination by the Earth scientific community</a:t>
            </a:r>
          </a:p>
          <a:p>
            <a:pPr marL="457200" indent="-457200">
              <a:buClr>
                <a:schemeClr val="tx1"/>
              </a:buClr>
              <a:buFont typeface="Arial" panose="020B0604020202020204" pitchFamily="34" charset="0"/>
              <a:buChar char="•"/>
            </a:pPr>
            <a:r>
              <a:rPr lang="en-US" sz="2600" dirty="0">
                <a:solidFill>
                  <a:schemeClr val="dk1"/>
                </a:solidFill>
              </a:rPr>
              <a:t>Ensure long-term data preservation through the establishment of </a:t>
            </a:r>
            <a:r>
              <a:rPr lang="en-US" sz="2600" b="1" dirty="0">
                <a:solidFill>
                  <a:schemeClr val="dk1"/>
                </a:solidFill>
              </a:rPr>
              <a:t>data management processes </a:t>
            </a:r>
            <a:r>
              <a:rPr lang="en-US" sz="2600" dirty="0">
                <a:solidFill>
                  <a:schemeClr val="dk1"/>
                </a:solidFill>
              </a:rPr>
              <a:t>and systems to support rapid evaluation, access, and distribution of purchased data and long-term access to purchased data for scientific reproducibility</a:t>
            </a:r>
          </a:p>
          <a:p>
            <a:pPr marL="457200" indent="-457200">
              <a:buClr>
                <a:schemeClr val="tx1"/>
              </a:buClr>
              <a:buFont typeface="Arial" panose="020B0604020202020204" pitchFamily="34" charset="0"/>
              <a:buChar char="•"/>
            </a:pPr>
            <a:r>
              <a:rPr lang="en-US" sz="2600" b="1" dirty="0">
                <a:solidFill>
                  <a:schemeClr val="dk1"/>
                </a:solidFill>
              </a:rPr>
              <a:t>Coordinate</a:t>
            </a:r>
            <a:r>
              <a:rPr lang="en-US" sz="2600" dirty="0">
                <a:solidFill>
                  <a:schemeClr val="dk1"/>
                </a:solidFill>
              </a:rPr>
              <a:t> with other </a:t>
            </a:r>
            <a:r>
              <a:rPr lang="en-US" sz="2600" b="1" dirty="0">
                <a:solidFill>
                  <a:schemeClr val="dk1"/>
                </a:solidFill>
              </a:rPr>
              <a:t>U.S. Government agencies </a:t>
            </a:r>
            <a:r>
              <a:rPr lang="en-US" sz="2600" dirty="0">
                <a:solidFill>
                  <a:schemeClr val="dk1"/>
                </a:solidFill>
              </a:rPr>
              <a:t>and international partners on the evaluation and scientific use of commercial data</a:t>
            </a:r>
          </a:p>
        </p:txBody>
      </p:sp>
      <p:sp>
        <p:nvSpPr>
          <p:cNvPr id="45" name="Google Shape;45;p4"/>
          <p:cNvSpPr txBox="1"/>
          <p:nvPr/>
        </p:nvSpPr>
        <p:spPr>
          <a:xfrm>
            <a:off x="9567858" y="31725415"/>
            <a:ext cx="3711705" cy="799552"/>
          </a:xfrm>
          <a:prstGeom prst="rect">
            <a:avLst/>
          </a:prstGeom>
          <a:noFill/>
          <a:ln>
            <a:noFill/>
          </a:ln>
        </p:spPr>
        <p:txBody>
          <a:bodyPr spcFirstLastPara="1" wrap="square" lIns="81902" tIns="81902" rIns="81902" bIns="81902" anchor="t" anchorCtr="0">
            <a:spAutoFit/>
          </a:bodyPr>
          <a:lstStyle/>
          <a:p>
            <a:r>
              <a:rPr lang="en-US" sz="4121" dirty="0">
                <a:latin typeface="Raleway"/>
                <a:ea typeface="Raleway"/>
                <a:cs typeface="Raleway"/>
                <a:sym typeface="Raleway"/>
              </a:rPr>
              <a:t>Learn More!</a:t>
            </a:r>
            <a:endParaRPr sz="5196" b="1" dirty="0">
              <a:latin typeface="Raleway"/>
              <a:ea typeface="Raleway"/>
              <a:cs typeface="Raleway"/>
              <a:sym typeface="Raleway"/>
            </a:endParaRPr>
          </a:p>
        </p:txBody>
      </p:sp>
      <p:pic>
        <p:nvPicPr>
          <p:cNvPr id="47" name="Google Shape;47;p4"/>
          <p:cNvPicPr preferRelativeResize="0"/>
          <p:nvPr/>
        </p:nvPicPr>
        <p:blipFill>
          <a:blip r:embed="rId9">
            <a:alphaModFix/>
          </a:blip>
          <a:stretch>
            <a:fillRect/>
          </a:stretch>
        </p:blipFill>
        <p:spPr>
          <a:xfrm>
            <a:off x="31246578" y="30469411"/>
            <a:ext cx="1763538" cy="1763538"/>
          </a:xfrm>
          <a:prstGeom prst="rect">
            <a:avLst/>
          </a:prstGeom>
          <a:noFill/>
          <a:ln>
            <a:noFill/>
          </a:ln>
        </p:spPr>
      </p:pic>
      <p:pic>
        <p:nvPicPr>
          <p:cNvPr id="1026" name="Picture 2">
            <a:extLst>
              <a:ext uri="{FF2B5EF4-FFF2-40B4-BE49-F238E27FC236}">
                <a16:creationId xmlns:a16="http://schemas.microsoft.com/office/drawing/2014/main" id="{D757C20F-59F2-4A7E-A9F7-0AC8BD9E44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3860" y="28861733"/>
            <a:ext cx="2876550" cy="2876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245C9A01-745C-46FD-A6DC-19F798567CD2}"/>
              </a:ext>
            </a:extLst>
          </p:cNvPr>
          <p:cNvGraphicFramePr>
            <a:graphicFrameLocks noGrp="1"/>
          </p:cNvGraphicFramePr>
          <p:nvPr>
            <p:extLst>
              <p:ext uri="{D42A27DB-BD31-4B8C-83A1-F6EECF244321}">
                <p14:modId xmlns:p14="http://schemas.microsoft.com/office/powerpoint/2010/main" val="2651727512"/>
              </p:ext>
            </p:extLst>
          </p:nvPr>
        </p:nvGraphicFramePr>
        <p:xfrm>
          <a:off x="376607" y="14060862"/>
          <a:ext cx="12877512" cy="14480504"/>
        </p:xfrm>
        <a:graphic>
          <a:graphicData uri="http://schemas.openxmlformats.org/drawingml/2006/table">
            <a:tbl>
              <a:tblPr/>
              <a:tblGrid>
                <a:gridCol w="1701170">
                  <a:extLst>
                    <a:ext uri="{9D8B030D-6E8A-4147-A177-3AD203B41FA5}">
                      <a16:colId xmlns:a16="http://schemas.microsoft.com/office/drawing/2014/main" val="2181093628"/>
                    </a:ext>
                  </a:extLst>
                </a:gridCol>
                <a:gridCol w="2958247">
                  <a:extLst>
                    <a:ext uri="{9D8B030D-6E8A-4147-A177-3AD203B41FA5}">
                      <a16:colId xmlns:a16="http://schemas.microsoft.com/office/drawing/2014/main" val="614404858"/>
                    </a:ext>
                  </a:extLst>
                </a:gridCol>
                <a:gridCol w="1364776">
                  <a:extLst>
                    <a:ext uri="{9D8B030D-6E8A-4147-A177-3AD203B41FA5}">
                      <a16:colId xmlns:a16="http://schemas.microsoft.com/office/drawing/2014/main" val="2689667464"/>
                    </a:ext>
                  </a:extLst>
                </a:gridCol>
                <a:gridCol w="1433015">
                  <a:extLst>
                    <a:ext uri="{9D8B030D-6E8A-4147-A177-3AD203B41FA5}">
                      <a16:colId xmlns:a16="http://schemas.microsoft.com/office/drawing/2014/main" val="2892849971"/>
                    </a:ext>
                  </a:extLst>
                </a:gridCol>
                <a:gridCol w="2153161">
                  <a:extLst>
                    <a:ext uri="{9D8B030D-6E8A-4147-A177-3AD203B41FA5}">
                      <a16:colId xmlns:a16="http://schemas.microsoft.com/office/drawing/2014/main" val="3677021606"/>
                    </a:ext>
                  </a:extLst>
                </a:gridCol>
                <a:gridCol w="3267143">
                  <a:extLst>
                    <a:ext uri="{9D8B030D-6E8A-4147-A177-3AD203B41FA5}">
                      <a16:colId xmlns:a16="http://schemas.microsoft.com/office/drawing/2014/main" val="3382215515"/>
                    </a:ext>
                  </a:extLst>
                </a:gridCol>
              </a:tblGrid>
              <a:tr h="709913">
                <a:tc>
                  <a:txBody>
                    <a:bodyPr/>
                    <a:lstStyle/>
                    <a:p>
                      <a:pPr rtl="0" fontAlgn="t">
                        <a:spcBef>
                          <a:spcPts val="0"/>
                        </a:spcBef>
                        <a:spcAft>
                          <a:spcPts val="0"/>
                        </a:spcAft>
                      </a:pPr>
                      <a:r>
                        <a:rPr lang="en-US" sz="1800" b="1" i="0" u="none" strike="noStrike" dirty="0">
                          <a:solidFill>
                            <a:schemeClr val="bg1"/>
                          </a:solidFill>
                          <a:effectLst/>
                          <a:latin typeface="+mn-lt"/>
                        </a:rPr>
                        <a:t>Vendor / Producer</a:t>
                      </a:r>
                      <a:endParaRPr lang="en-US" sz="1800" dirty="0">
                        <a:solidFill>
                          <a:schemeClr val="bg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800" b="1" i="0" u="none" strike="noStrike" dirty="0">
                          <a:solidFill>
                            <a:schemeClr val="bg1"/>
                          </a:solidFill>
                          <a:effectLst/>
                          <a:latin typeface="+mn-lt"/>
                        </a:rPr>
                        <a:t>Constellations/ Products</a:t>
                      </a:r>
                      <a:endParaRPr lang="en-US" sz="1800" dirty="0">
                        <a:solidFill>
                          <a:schemeClr val="bg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800" b="1" i="0" u="none" strike="noStrike" dirty="0">
                          <a:solidFill>
                            <a:schemeClr val="bg1"/>
                          </a:solidFill>
                          <a:effectLst/>
                          <a:latin typeface="+mn-lt"/>
                        </a:rPr>
                        <a:t>Available Dates</a:t>
                      </a:r>
                      <a:endParaRPr lang="en-US" sz="1800" dirty="0">
                        <a:solidFill>
                          <a:schemeClr val="bg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800" b="1" i="0" u="none" strike="noStrike">
                          <a:solidFill>
                            <a:schemeClr val="bg1"/>
                          </a:solidFill>
                          <a:effectLst/>
                          <a:latin typeface="+mn-lt"/>
                        </a:rPr>
                        <a:t>Spatial Resolution</a:t>
                      </a:r>
                      <a:endParaRPr lang="en-US" sz="1800">
                        <a:solidFill>
                          <a:schemeClr val="bg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800" b="1" i="0" u="none" strike="noStrike">
                          <a:solidFill>
                            <a:schemeClr val="bg1"/>
                          </a:solidFill>
                          <a:effectLst/>
                          <a:latin typeface="+mn-lt"/>
                        </a:rPr>
                        <a:t>Spectral Characteristics</a:t>
                      </a:r>
                      <a:endParaRPr lang="en-US" sz="1800">
                        <a:solidFill>
                          <a:schemeClr val="bg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800" b="1" i="0" u="none" strike="noStrike" dirty="0">
                          <a:solidFill>
                            <a:schemeClr val="bg1"/>
                          </a:solidFill>
                          <a:effectLst/>
                          <a:latin typeface="+mn-lt"/>
                        </a:rPr>
                        <a:t>Sample</a:t>
                      </a:r>
                      <a:endParaRPr lang="en-US" sz="1800" dirty="0">
                        <a:solidFill>
                          <a:schemeClr val="bg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0B5394"/>
                    </a:solidFill>
                  </a:tcPr>
                </a:tc>
                <a:extLst>
                  <a:ext uri="{0D108BD9-81ED-4DB2-BD59-A6C34878D82A}">
                    <a16:rowId xmlns:a16="http://schemas.microsoft.com/office/drawing/2014/main" val="435107400"/>
                  </a:ext>
                </a:extLst>
              </a:tr>
              <a:tr h="1227919">
                <a:tc rowSpan="2">
                  <a:txBody>
                    <a:bodyPr/>
                    <a:lstStyle/>
                    <a:p>
                      <a:pPr rtl="0" fontAlgn="t">
                        <a:spcBef>
                          <a:spcPts val="0"/>
                        </a:spcBef>
                        <a:spcAft>
                          <a:spcPts val="0"/>
                        </a:spcAft>
                      </a:pPr>
                      <a:r>
                        <a:rPr lang="en-US" sz="1800" b="0" i="0" u="none" strike="noStrike" dirty="0">
                          <a:solidFill>
                            <a:schemeClr val="tx1"/>
                          </a:solidFill>
                          <a:effectLst/>
                          <a:latin typeface="+mn-lt"/>
                        </a:rPr>
                        <a:t>Planet Labs, Inc</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nn-NO" sz="1800" b="0" i="0" u="none" strike="noStrike" dirty="0">
                          <a:solidFill>
                            <a:schemeClr val="tx1"/>
                          </a:solidFill>
                          <a:effectLst/>
                          <a:latin typeface="+mn-lt"/>
                        </a:rPr>
                        <a:t>PlanetScope (3band, 4band, PSScene), RapidEye</a:t>
                      </a:r>
                      <a:endParaRPr lang="nn-NO"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12/31/2005 - Present </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3 - 6.5 meters</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RGB, NIR (440-860 nm), Panchromatic</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rowSpan="2">
                  <a:txBody>
                    <a:bodyPr/>
                    <a:lstStyle/>
                    <a:p>
                      <a:pPr fontAlgn="t"/>
                      <a:r>
                        <a:rPr lang="en-US" sz="1800" dirty="0">
                          <a:effectLst/>
                          <a:latin typeface="+mn-l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101994279"/>
                  </a:ext>
                </a:extLst>
              </a:tr>
              <a:tr h="1324889">
                <a:tc vMerge="1">
                  <a:txBody>
                    <a:bodyPr/>
                    <a:lstStyle/>
                    <a:p>
                      <a:endParaRPr lang="en-US"/>
                    </a:p>
                  </a:txBody>
                  <a:tcPr/>
                </a:tc>
                <a:tc>
                  <a:txBody>
                    <a:bodyPr/>
                    <a:lstStyle/>
                    <a:p>
                      <a:pPr rtl="0" fontAlgn="t">
                        <a:spcBef>
                          <a:spcPts val="0"/>
                        </a:spcBef>
                        <a:spcAft>
                          <a:spcPts val="0"/>
                        </a:spcAft>
                      </a:pPr>
                      <a:r>
                        <a:rPr lang="en-US" sz="1800" b="0" i="0" u="none" strike="noStrike">
                          <a:solidFill>
                            <a:schemeClr val="tx1"/>
                          </a:solidFill>
                          <a:effectLst/>
                          <a:latin typeface="+mn-lt"/>
                        </a:rPr>
                        <a:t>SkySat</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3/10/2015 – 12/12/2019 </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&lt; 1 meter</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RGB, NIR (450-900 nm), Panchromatic</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86099848"/>
                  </a:ext>
                </a:extLst>
              </a:tr>
              <a:tr h="4501153">
                <a:tc>
                  <a:txBody>
                    <a:bodyPr/>
                    <a:lstStyle/>
                    <a:p>
                      <a:pPr rtl="0" fontAlgn="t">
                        <a:spcBef>
                          <a:spcPts val="0"/>
                        </a:spcBef>
                        <a:spcAft>
                          <a:spcPts val="0"/>
                        </a:spcAft>
                      </a:pPr>
                      <a:r>
                        <a:rPr lang="en-US" sz="1800" b="0" i="0" u="none" strike="noStrike" dirty="0">
                          <a:solidFill>
                            <a:schemeClr val="tx1"/>
                          </a:solidFill>
                          <a:effectLst/>
                          <a:latin typeface="+mn-lt"/>
                        </a:rPr>
                        <a:t>Spire Global, Inc</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GNSS Radio Occultation, GNSS Grazing Angle Reflectometry, Satellite Precise Orbit Determination (POD) and Satellite Attitude, Total Electron Content, Ionospheric Profiles, Scintillation, Magnetometer, Raw IF, GNSS Bistatic Radar Cross Section, GNSS Bistatic Radar Normalized Cross Section, Ocean Winds, Soil Moisture, Sea Ice, Altimetry</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9/24/2018 - Present (variable)</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US" sz="1800">
                          <a:solidFill>
                            <a:schemeClr val="tx1"/>
                          </a:solidFill>
                          <a:effectLst/>
                          <a:latin typeface="+mn-l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D9D9"/>
                    </a:solidFill>
                  </a:tcPr>
                </a:tc>
                <a:tc>
                  <a:txBody>
                    <a:bodyPr/>
                    <a:lstStyle/>
                    <a:p>
                      <a:pPr fontAlgn="t"/>
                      <a:r>
                        <a:rPr lang="en-US" sz="1800">
                          <a:solidFill>
                            <a:schemeClr val="tx1"/>
                          </a:solidFill>
                          <a:effectLst/>
                          <a:latin typeface="+mn-l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D9D9"/>
                    </a:solidFill>
                  </a:tcPr>
                </a:tc>
                <a:tc>
                  <a:txBody>
                    <a:bodyPr/>
                    <a:lstStyle/>
                    <a:p>
                      <a:pPr fontAlgn="t"/>
                      <a:r>
                        <a:rPr lang="en-US" sz="1800" dirty="0">
                          <a:effectLst/>
                          <a:latin typeface="+mn-l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09007716"/>
                  </a:ext>
                </a:extLst>
              </a:tr>
              <a:tr h="2118822">
                <a:tc>
                  <a:txBody>
                    <a:bodyPr/>
                    <a:lstStyle/>
                    <a:p>
                      <a:pPr rtl="0" fontAlgn="t">
                        <a:spcBef>
                          <a:spcPts val="0"/>
                        </a:spcBef>
                        <a:spcAft>
                          <a:spcPts val="0"/>
                        </a:spcAft>
                      </a:pPr>
                      <a:r>
                        <a:rPr lang="en-US" sz="1800" b="0" i="0" u="none" strike="noStrike" dirty="0">
                          <a:solidFill>
                            <a:schemeClr val="tx1"/>
                          </a:solidFill>
                          <a:effectLst/>
                          <a:latin typeface="+mn-lt"/>
                        </a:rPr>
                        <a:t>Maxar Technologies</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Worldview 1-4, GeoEye-1, QuickBird, IKONOS</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chemeClr val="tx1"/>
                          </a:solidFill>
                          <a:effectLst/>
                          <a:latin typeface="+mn-lt"/>
                        </a:rPr>
                        <a:t>10/24/1999 - Present </a:t>
                      </a:r>
                      <a:endParaRPr lang="en-US" sz="180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0.31 - 4.0 meters</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Multispectral and Panchromatic (400 - 2245 nm)</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US" sz="1800" dirty="0">
                          <a:effectLst/>
                          <a:latin typeface="+mn-l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604717723"/>
                  </a:ext>
                </a:extLst>
              </a:tr>
              <a:tr h="1815153">
                <a:tc>
                  <a:txBody>
                    <a:bodyPr/>
                    <a:lstStyle/>
                    <a:p>
                      <a:pPr rtl="0" fontAlgn="t">
                        <a:spcBef>
                          <a:spcPts val="0"/>
                        </a:spcBef>
                        <a:spcAft>
                          <a:spcPts val="0"/>
                        </a:spcAft>
                      </a:pPr>
                      <a:r>
                        <a:rPr lang="en-US" sz="1800" b="0" i="0" u="none" strike="noStrike" dirty="0">
                          <a:solidFill>
                            <a:schemeClr val="tx1"/>
                          </a:solidFill>
                          <a:effectLst/>
                          <a:latin typeface="+mn-lt"/>
                        </a:rPr>
                        <a:t>Teledyne Brown Engineering, Inc.</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DESIS L1B, L1C, and L2A</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11/21/2018 - Present </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30 meters</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235 channels, 2.5nm from 402 to 1000 nm</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US" sz="1800" dirty="0">
                          <a:effectLst/>
                          <a:latin typeface="+mn-l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773026014"/>
                  </a:ext>
                </a:extLst>
              </a:tr>
              <a:tr h="2674961">
                <a:tc>
                  <a:txBody>
                    <a:bodyPr/>
                    <a:lstStyle/>
                    <a:p>
                      <a:pPr rtl="0" fontAlgn="t">
                        <a:spcBef>
                          <a:spcPts val="0"/>
                        </a:spcBef>
                        <a:spcAft>
                          <a:spcPts val="0"/>
                        </a:spcAft>
                      </a:pPr>
                      <a:r>
                        <a:rPr lang="en-US" sz="1800" b="0" i="0" u="none" strike="noStrike" dirty="0">
                          <a:solidFill>
                            <a:schemeClr val="tx1"/>
                          </a:solidFill>
                          <a:effectLst/>
                          <a:latin typeface="+mn-lt"/>
                        </a:rPr>
                        <a:t>Polar Geospatial Center - </a:t>
                      </a:r>
                      <a:r>
                        <a:rPr lang="en-US" sz="1800" b="0" i="0" u="none" strike="noStrike" dirty="0" err="1">
                          <a:solidFill>
                            <a:schemeClr val="tx1"/>
                          </a:solidFill>
                          <a:effectLst/>
                          <a:latin typeface="+mn-lt"/>
                        </a:rPr>
                        <a:t>EarthDEM</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individual strips and mosaics</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2009 - Present</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chemeClr val="tx1"/>
                          </a:solidFill>
                          <a:effectLst/>
                          <a:latin typeface="+mn-lt"/>
                        </a:rPr>
                        <a:t>2 meters</a:t>
                      </a:r>
                      <a:endParaRPr lang="en-US" sz="1800" dirty="0">
                        <a:solidFill>
                          <a:schemeClr val="tx1"/>
                        </a:solidFill>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US" sz="1800" dirty="0">
                          <a:solidFill>
                            <a:schemeClr val="tx1"/>
                          </a:solidFill>
                          <a:effectLst/>
                          <a:latin typeface="+mn-l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D9D9"/>
                    </a:solidFill>
                  </a:tcPr>
                </a:tc>
                <a:tc>
                  <a:txBody>
                    <a:bodyPr/>
                    <a:lstStyle/>
                    <a:p>
                      <a:pPr fontAlgn="t"/>
                      <a:r>
                        <a:rPr lang="en-US" sz="1800" dirty="0">
                          <a:effectLst/>
                          <a:latin typeface="+mn-l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040589368"/>
                  </a:ext>
                </a:extLst>
              </a:tr>
            </a:tbl>
          </a:graphicData>
        </a:graphic>
      </p:graphicFrame>
      <p:sp>
        <p:nvSpPr>
          <p:cNvPr id="3" name="Rectangle 3">
            <a:extLst>
              <a:ext uri="{FF2B5EF4-FFF2-40B4-BE49-F238E27FC236}">
                <a16:creationId xmlns:a16="http://schemas.microsoft.com/office/drawing/2014/main" id="{68288D9D-CA90-4EF1-8F83-C717BA48D471}"/>
              </a:ext>
            </a:extLst>
          </p:cNvPr>
          <p:cNvSpPr>
            <a:spLocks noChangeArrowheads="1"/>
          </p:cNvSpPr>
          <p:nvPr/>
        </p:nvSpPr>
        <p:spPr bwMode="auto">
          <a:xfrm>
            <a:off x="664248" y="18013197"/>
            <a:ext cx="393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a:extLst>
              <a:ext uri="{FF2B5EF4-FFF2-40B4-BE49-F238E27FC236}">
                <a16:creationId xmlns:a16="http://schemas.microsoft.com/office/drawing/2014/main" id="{8BAB8008-424D-4ED5-9133-688B346464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2814" y="14863081"/>
            <a:ext cx="3095582" cy="25399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960E40E0-F5F6-40FC-8467-4DF6B58A81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4535" y="17769543"/>
            <a:ext cx="3349584" cy="322617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3250AC1B-7747-428B-8BC9-7CBCB78C4C8A}"/>
              </a:ext>
            </a:extLst>
          </p:cNvPr>
          <p:cNvSpPr txBox="1"/>
          <p:nvPr/>
        </p:nvSpPr>
        <p:spPr>
          <a:xfrm>
            <a:off x="10049042" y="14910632"/>
            <a:ext cx="3095582" cy="769441"/>
          </a:xfrm>
          <a:prstGeom prst="rect">
            <a:avLst/>
          </a:prstGeom>
          <a:noFill/>
        </p:spPr>
        <p:txBody>
          <a:bodyPr wrap="square">
            <a:spAutoFit/>
          </a:bodyPr>
          <a:lstStyle/>
          <a:p>
            <a:pPr rtl="0">
              <a:spcBef>
                <a:spcPts val="0"/>
              </a:spcBef>
              <a:spcAft>
                <a:spcPts val="0"/>
              </a:spcAft>
            </a:pPr>
            <a:r>
              <a:rPr lang="en-US" sz="800" b="0" i="0" u="none" strike="noStrike" dirty="0">
                <a:solidFill>
                  <a:schemeClr val="bg1"/>
                </a:solidFill>
                <a:effectLst/>
                <a:latin typeface="Arial" panose="020B0604020202020204" pitchFamily="34" charset="0"/>
              </a:rPr>
              <a:t>Includes copyrighted material of Planet Labs Inc. All rights reserved.</a:t>
            </a:r>
            <a:endParaRPr lang="en-US" b="0" dirty="0">
              <a:solidFill>
                <a:schemeClr val="bg1"/>
              </a:solidFill>
              <a:effectLst/>
            </a:endParaRPr>
          </a:p>
          <a:p>
            <a:br>
              <a:rPr lang="en-US" dirty="0"/>
            </a:br>
            <a:endParaRPr lang="en-US" dirty="0"/>
          </a:p>
        </p:txBody>
      </p:sp>
      <p:sp>
        <p:nvSpPr>
          <p:cNvPr id="49" name="TextBox 48">
            <a:extLst>
              <a:ext uri="{FF2B5EF4-FFF2-40B4-BE49-F238E27FC236}">
                <a16:creationId xmlns:a16="http://schemas.microsoft.com/office/drawing/2014/main" id="{963A7699-9A19-40B4-8156-C52C6FD23C91}"/>
              </a:ext>
            </a:extLst>
          </p:cNvPr>
          <p:cNvSpPr txBox="1"/>
          <p:nvPr/>
        </p:nvSpPr>
        <p:spPr>
          <a:xfrm>
            <a:off x="9945090" y="20833477"/>
            <a:ext cx="3268473" cy="523220"/>
          </a:xfrm>
          <a:prstGeom prst="rect">
            <a:avLst/>
          </a:prstGeom>
          <a:noFill/>
        </p:spPr>
        <p:txBody>
          <a:bodyPr wrap="square">
            <a:spAutoFit/>
          </a:bodyPr>
          <a:lstStyle/>
          <a:p>
            <a:r>
              <a:rPr lang="en-US" dirty="0"/>
              <a:t>Includes copyrighted material of Spire Global Inc. All rights reserved.</a:t>
            </a:r>
          </a:p>
        </p:txBody>
      </p:sp>
      <p:pic>
        <p:nvPicPr>
          <p:cNvPr id="1033" name="Picture 9">
            <a:extLst>
              <a:ext uri="{FF2B5EF4-FFF2-40B4-BE49-F238E27FC236}">
                <a16:creationId xmlns:a16="http://schemas.microsoft.com/office/drawing/2014/main" id="{E0ED0F52-F8DA-43FF-9CF7-A751C1CC50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38468" y="21960504"/>
            <a:ext cx="1646547" cy="211949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D4D50F97-5751-4A41-A743-8100F756D91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05060" y="25920744"/>
            <a:ext cx="2153243" cy="2328253"/>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8FEF294-E1FF-4F7B-AD16-807B701BEF21}"/>
              </a:ext>
            </a:extLst>
          </p:cNvPr>
          <p:cNvSpPr txBox="1"/>
          <p:nvPr/>
        </p:nvSpPr>
        <p:spPr>
          <a:xfrm>
            <a:off x="10116531" y="28235349"/>
            <a:ext cx="3163032" cy="553998"/>
          </a:xfrm>
          <a:prstGeom prst="rect">
            <a:avLst/>
          </a:prstGeom>
          <a:noFill/>
        </p:spPr>
        <p:txBody>
          <a:bodyPr wrap="square">
            <a:spAutoFit/>
          </a:bodyPr>
          <a:lstStyle/>
          <a:p>
            <a:pPr rtl="0">
              <a:spcBef>
                <a:spcPts val="0"/>
              </a:spcBef>
              <a:spcAft>
                <a:spcPts val="0"/>
              </a:spcAft>
            </a:pPr>
            <a:r>
              <a:rPr lang="en-US" sz="800" b="0" i="0" u="none" strike="noStrike" dirty="0" err="1">
                <a:solidFill>
                  <a:srgbClr val="323232"/>
                </a:solidFill>
                <a:effectLst/>
                <a:latin typeface="Arial" panose="020B0604020202020204" pitchFamily="34" charset="0"/>
              </a:rPr>
              <a:t>EarthDEM</a:t>
            </a:r>
            <a:r>
              <a:rPr lang="en-US" sz="800" b="0" i="0" u="none" strike="noStrike" dirty="0">
                <a:solidFill>
                  <a:srgbClr val="323232"/>
                </a:solidFill>
                <a:effectLst/>
                <a:latin typeface="Arial" panose="020B0604020202020204" pitchFamily="34" charset="0"/>
              </a:rPr>
              <a:t> mosaics for Hawaii</a:t>
            </a:r>
          </a:p>
          <a:p>
            <a:pPr rtl="0">
              <a:spcBef>
                <a:spcPts val="0"/>
              </a:spcBef>
              <a:spcAft>
                <a:spcPts val="0"/>
              </a:spcAft>
            </a:pPr>
            <a:r>
              <a:rPr lang="en-US" sz="800" b="0" i="0" u="none" strike="noStrike" dirty="0">
                <a:solidFill>
                  <a:srgbClr val="323232"/>
                </a:solidFill>
                <a:effectLst/>
                <a:latin typeface="Arial" panose="020B0604020202020204" pitchFamily="34" charset="0"/>
              </a:rPr>
              <a:t>Includes copyrighted material of Maxar. All rights reserved.</a:t>
            </a:r>
            <a:br>
              <a:rPr lang="en-US" dirty="0"/>
            </a:br>
            <a:endParaRPr lang="en-US" dirty="0"/>
          </a:p>
        </p:txBody>
      </p:sp>
      <p:pic>
        <p:nvPicPr>
          <p:cNvPr id="1037" name="Picture 13">
            <a:extLst>
              <a:ext uri="{FF2B5EF4-FFF2-40B4-BE49-F238E27FC236}">
                <a16:creationId xmlns:a16="http://schemas.microsoft.com/office/drawing/2014/main" id="{A4273ABC-B687-42BA-89E1-DC57D51E5C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71667" y="24106752"/>
            <a:ext cx="2414289" cy="163691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5463A1FD-7840-416F-93FD-D474228FB7BB}"/>
              </a:ext>
            </a:extLst>
          </p:cNvPr>
          <p:cNvSpPr txBox="1"/>
          <p:nvPr/>
        </p:nvSpPr>
        <p:spPr>
          <a:xfrm>
            <a:off x="10172606" y="25437191"/>
            <a:ext cx="2212409" cy="769441"/>
          </a:xfrm>
          <a:prstGeom prst="rect">
            <a:avLst/>
          </a:prstGeom>
          <a:noFill/>
        </p:spPr>
        <p:txBody>
          <a:bodyPr wrap="square">
            <a:spAutoFit/>
          </a:bodyPr>
          <a:lstStyle/>
          <a:p>
            <a:pPr algn="ctr" rtl="0">
              <a:spcBef>
                <a:spcPts val="0"/>
              </a:spcBef>
              <a:spcAft>
                <a:spcPts val="0"/>
              </a:spcAft>
            </a:pPr>
            <a:r>
              <a:rPr lang="en-US" sz="800" b="0" i="0" u="none" strike="noStrike">
                <a:solidFill>
                  <a:srgbClr val="323232"/>
                </a:solidFill>
                <a:effectLst/>
                <a:latin typeface="Arial" panose="020B0604020202020204" pitchFamily="34" charset="0"/>
              </a:rPr>
              <a:t>Includes copyrighted material of Teledyne Brown Engineering Inc. All rights reserved.</a:t>
            </a:r>
            <a:endParaRPr lang="en-US" b="0">
              <a:effectLst/>
            </a:endParaRPr>
          </a:p>
          <a:p>
            <a:br>
              <a:rPr lang="en-US"/>
            </a:br>
            <a:endParaRPr lang="en-US" dirty="0"/>
          </a:p>
        </p:txBody>
      </p:sp>
      <p:sp>
        <p:nvSpPr>
          <p:cNvPr id="56" name="TextBox 55">
            <a:extLst>
              <a:ext uri="{FF2B5EF4-FFF2-40B4-BE49-F238E27FC236}">
                <a16:creationId xmlns:a16="http://schemas.microsoft.com/office/drawing/2014/main" id="{60B728C9-7930-4B85-BB24-5F14B6FA1C73}"/>
              </a:ext>
            </a:extLst>
          </p:cNvPr>
          <p:cNvSpPr txBox="1"/>
          <p:nvPr/>
        </p:nvSpPr>
        <p:spPr>
          <a:xfrm>
            <a:off x="10738468" y="21999803"/>
            <a:ext cx="1517700" cy="338554"/>
          </a:xfrm>
          <a:prstGeom prst="rect">
            <a:avLst/>
          </a:prstGeom>
          <a:noFill/>
        </p:spPr>
        <p:txBody>
          <a:bodyPr wrap="square">
            <a:spAutoFit/>
          </a:bodyPr>
          <a:lstStyle/>
          <a:p>
            <a:r>
              <a:rPr lang="en-US" sz="800" dirty="0">
                <a:solidFill>
                  <a:schemeClr val="bg1"/>
                </a:solidFill>
              </a:rPr>
              <a:t>Includes copyrighted material of Maxar. All rights reserved.</a:t>
            </a:r>
          </a:p>
        </p:txBody>
      </p:sp>
      <p:sp>
        <p:nvSpPr>
          <p:cNvPr id="58" name="Google Shape;20;p4">
            <a:extLst>
              <a:ext uri="{FF2B5EF4-FFF2-40B4-BE49-F238E27FC236}">
                <a16:creationId xmlns:a16="http://schemas.microsoft.com/office/drawing/2014/main" id="{98C0F5A0-86BF-4A90-89D5-39F7C80F8024}"/>
              </a:ext>
            </a:extLst>
          </p:cNvPr>
          <p:cNvSpPr txBox="1"/>
          <p:nvPr/>
        </p:nvSpPr>
        <p:spPr>
          <a:xfrm>
            <a:off x="13351033" y="4999203"/>
            <a:ext cx="12702543" cy="885242"/>
          </a:xfrm>
          <a:prstGeom prst="rect">
            <a:avLst/>
          </a:prstGeom>
          <a:noFill/>
          <a:ln>
            <a:noFill/>
          </a:ln>
        </p:spPr>
        <p:txBody>
          <a:bodyPr spcFirstLastPara="1" wrap="square" lIns="81902" tIns="40940" rIns="81902" bIns="40940" anchor="t" anchorCtr="0">
            <a:noAutofit/>
          </a:bodyPr>
          <a:lstStyle/>
          <a:p>
            <a:r>
              <a:rPr lang="en-US" sz="6000" b="1" dirty="0">
                <a:solidFill>
                  <a:srgbClr val="0B5394"/>
                </a:solidFill>
              </a:rPr>
              <a:t>Overview of CSDA Data System</a:t>
            </a:r>
          </a:p>
        </p:txBody>
      </p:sp>
      <p:sp>
        <p:nvSpPr>
          <p:cNvPr id="59" name="Google Shape;19;p4">
            <a:extLst>
              <a:ext uri="{FF2B5EF4-FFF2-40B4-BE49-F238E27FC236}">
                <a16:creationId xmlns:a16="http://schemas.microsoft.com/office/drawing/2014/main" id="{7B583BE2-6A55-4780-9E07-7AB38C368F2A}"/>
              </a:ext>
            </a:extLst>
          </p:cNvPr>
          <p:cNvSpPr txBox="1"/>
          <p:nvPr/>
        </p:nvSpPr>
        <p:spPr>
          <a:xfrm>
            <a:off x="13851201" y="5146271"/>
            <a:ext cx="8998726" cy="765257"/>
          </a:xfrm>
          <a:prstGeom prst="rect">
            <a:avLst/>
          </a:prstGeom>
          <a:noFill/>
          <a:ln>
            <a:noFill/>
          </a:ln>
        </p:spPr>
        <p:txBody>
          <a:bodyPr spcFirstLastPara="1" wrap="square" lIns="81902" tIns="40940" rIns="81902" bIns="40940" anchor="t" anchorCtr="0">
            <a:noAutofit/>
          </a:bodyPr>
          <a:lstStyle/>
          <a:p>
            <a:r>
              <a:rPr lang="en-US" sz="4300" b="1" dirty="0">
                <a:solidFill>
                  <a:schemeClr val="bg1"/>
                </a:solidFill>
              </a:rPr>
              <a:t>New Available Data Products</a:t>
            </a:r>
            <a:endParaRPr sz="1254" dirty="0">
              <a:solidFill>
                <a:schemeClr val="bg1"/>
              </a:solidFill>
            </a:endParaRPr>
          </a:p>
        </p:txBody>
      </p:sp>
      <p:sp>
        <p:nvSpPr>
          <p:cNvPr id="60" name="Google Shape;19;p4">
            <a:extLst>
              <a:ext uri="{FF2B5EF4-FFF2-40B4-BE49-F238E27FC236}">
                <a16:creationId xmlns:a16="http://schemas.microsoft.com/office/drawing/2014/main" id="{A91DAEAB-4769-477C-B3F7-5B8899685D50}"/>
              </a:ext>
            </a:extLst>
          </p:cNvPr>
          <p:cNvSpPr txBox="1"/>
          <p:nvPr/>
        </p:nvSpPr>
        <p:spPr>
          <a:xfrm>
            <a:off x="13687916" y="16359131"/>
            <a:ext cx="12702543" cy="667260"/>
          </a:xfrm>
          <a:prstGeom prst="rect">
            <a:avLst/>
          </a:prstGeom>
          <a:noFill/>
          <a:ln>
            <a:noFill/>
          </a:ln>
        </p:spPr>
        <p:txBody>
          <a:bodyPr spcFirstLastPara="1" wrap="square" lIns="81902" tIns="40940" rIns="81902" bIns="40940" anchor="t" anchorCtr="0">
            <a:noAutofit/>
          </a:bodyPr>
          <a:lstStyle/>
          <a:p>
            <a:r>
              <a:rPr lang="en-US" sz="4300" b="1" dirty="0" err="1">
                <a:solidFill>
                  <a:schemeClr val="bg1"/>
                </a:solidFill>
              </a:rPr>
              <a:t>Smallsat</a:t>
            </a:r>
            <a:r>
              <a:rPr lang="en-US" sz="4300" b="1" dirty="0">
                <a:solidFill>
                  <a:schemeClr val="bg1"/>
                </a:solidFill>
              </a:rPr>
              <a:t> Data Explorer Enhancements</a:t>
            </a:r>
            <a:endParaRPr sz="1254" dirty="0">
              <a:solidFill>
                <a:schemeClr val="bg1"/>
              </a:solidFill>
            </a:endParaRPr>
          </a:p>
        </p:txBody>
      </p:sp>
      <p:sp>
        <p:nvSpPr>
          <p:cNvPr id="61" name="Google Shape;19;p4">
            <a:extLst>
              <a:ext uri="{FF2B5EF4-FFF2-40B4-BE49-F238E27FC236}">
                <a16:creationId xmlns:a16="http://schemas.microsoft.com/office/drawing/2014/main" id="{10FD33AD-CEA6-49CB-B377-65A3793FF609}"/>
              </a:ext>
            </a:extLst>
          </p:cNvPr>
          <p:cNvSpPr txBox="1"/>
          <p:nvPr/>
        </p:nvSpPr>
        <p:spPr>
          <a:xfrm>
            <a:off x="13851201" y="22688872"/>
            <a:ext cx="12702543" cy="667260"/>
          </a:xfrm>
          <a:prstGeom prst="rect">
            <a:avLst/>
          </a:prstGeom>
          <a:noFill/>
          <a:ln>
            <a:noFill/>
          </a:ln>
        </p:spPr>
        <p:txBody>
          <a:bodyPr spcFirstLastPara="1" wrap="square" lIns="81902" tIns="40940" rIns="81902" bIns="40940" anchor="t" anchorCtr="0">
            <a:noAutofit/>
          </a:bodyPr>
          <a:lstStyle/>
          <a:p>
            <a:r>
              <a:rPr lang="en-US" sz="4300" b="1" dirty="0">
                <a:solidFill>
                  <a:schemeClr val="bg1"/>
                </a:solidFill>
              </a:rPr>
              <a:t>Maxar for NASA Funded Investigators</a:t>
            </a:r>
            <a:endParaRPr sz="1254" dirty="0">
              <a:solidFill>
                <a:schemeClr val="bg1"/>
              </a:solidFill>
            </a:endParaRPr>
          </a:p>
        </p:txBody>
      </p:sp>
      <p:sp>
        <p:nvSpPr>
          <p:cNvPr id="63" name="Google Shape;19;p4">
            <a:extLst>
              <a:ext uri="{FF2B5EF4-FFF2-40B4-BE49-F238E27FC236}">
                <a16:creationId xmlns:a16="http://schemas.microsoft.com/office/drawing/2014/main" id="{C4E77992-BE45-4519-B566-359D9F1FE107}"/>
              </a:ext>
            </a:extLst>
          </p:cNvPr>
          <p:cNvSpPr txBox="1"/>
          <p:nvPr/>
        </p:nvSpPr>
        <p:spPr>
          <a:xfrm>
            <a:off x="26246439" y="11781544"/>
            <a:ext cx="12702543" cy="667260"/>
          </a:xfrm>
          <a:prstGeom prst="rect">
            <a:avLst/>
          </a:prstGeom>
          <a:noFill/>
          <a:ln>
            <a:noFill/>
          </a:ln>
        </p:spPr>
        <p:txBody>
          <a:bodyPr spcFirstLastPara="1" wrap="square" lIns="81902" tIns="40940" rIns="81902" bIns="40940" anchor="t" anchorCtr="0">
            <a:noAutofit/>
          </a:bodyPr>
          <a:lstStyle/>
          <a:p>
            <a:r>
              <a:rPr lang="en-US" sz="4300" b="1" dirty="0">
                <a:solidFill>
                  <a:srgbClr val="005BBB"/>
                </a:solidFill>
              </a:rPr>
              <a:t>Building a Knowledge Ecosystem</a:t>
            </a:r>
          </a:p>
          <a:p>
            <a:endParaRPr sz="1254" dirty="0"/>
          </a:p>
        </p:txBody>
      </p:sp>
      <p:sp>
        <p:nvSpPr>
          <p:cNvPr id="64" name="Google Shape;19;p4">
            <a:extLst>
              <a:ext uri="{FF2B5EF4-FFF2-40B4-BE49-F238E27FC236}">
                <a16:creationId xmlns:a16="http://schemas.microsoft.com/office/drawing/2014/main" id="{F13EC4D8-F027-43E1-B540-4AE31AE25232}"/>
              </a:ext>
            </a:extLst>
          </p:cNvPr>
          <p:cNvSpPr txBox="1"/>
          <p:nvPr/>
        </p:nvSpPr>
        <p:spPr>
          <a:xfrm>
            <a:off x="26246439" y="18798322"/>
            <a:ext cx="12702543" cy="667260"/>
          </a:xfrm>
          <a:prstGeom prst="rect">
            <a:avLst/>
          </a:prstGeom>
          <a:noFill/>
          <a:ln>
            <a:noFill/>
          </a:ln>
        </p:spPr>
        <p:txBody>
          <a:bodyPr spcFirstLastPara="1" wrap="square" lIns="81902" tIns="40940" rIns="81902" bIns="40940" anchor="t" anchorCtr="0">
            <a:noAutofit/>
          </a:bodyPr>
          <a:lstStyle/>
          <a:p>
            <a:r>
              <a:rPr lang="en-US" sz="4300" b="1" dirty="0">
                <a:solidFill>
                  <a:srgbClr val="005BBB"/>
                </a:solidFill>
              </a:rPr>
              <a:t>Expanding Data Availability</a:t>
            </a:r>
            <a:endParaRPr sz="1254" dirty="0"/>
          </a:p>
        </p:txBody>
      </p:sp>
      <p:pic>
        <p:nvPicPr>
          <p:cNvPr id="1039" name="Picture 15">
            <a:extLst>
              <a:ext uri="{FF2B5EF4-FFF2-40B4-BE49-F238E27FC236}">
                <a16:creationId xmlns:a16="http://schemas.microsoft.com/office/drawing/2014/main" id="{15B76F35-6D1F-4547-B115-E6919ADE64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908413" y="9828397"/>
            <a:ext cx="10312025" cy="596121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7" name="Google Shape;37;p4">
            <a:extLst>
              <a:ext uri="{FF2B5EF4-FFF2-40B4-BE49-F238E27FC236}">
                <a16:creationId xmlns:a16="http://schemas.microsoft.com/office/drawing/2014/main" id="{FE2C2287-A513-4CA5-9682-D49E8702FA04}"/>
              </a:ext>
            </a:extLst>
          </p:cNvPr>
          <p:cNvSpPr txBox="1"/>
          <p:nvPr/>
        </p:nvSpPr>
        <p:spPr>
          <a:xfrm>
            <a:off x="13851201" y="6028010"/>
            <a:ext cx="12442856" cy="4228579"/>
          </a:xfrm>
          <a:prstGeom prst="rect">
            <a:avLst/>
          </a:prstGeom>
          <a:noFill/>
          <a:ln>
            <a:noFill/>
          </a:ln>
        </p:spPr>
        <p:txBody>
          <a:bodyPr spcFirstLastPara="1" wrap="square" lIns="81902" tIns="40940" rIns="81902" bIns="40940" anchor="t" anchorCtr="0">
            <a:noAutofit/>
          </a:bodyPr>
          <a:lstStyle/>
          <a:p>
            <a:pPr rtl="0">
              <a:spcBef>
                <a:spcPts val="0"/>
              </a:spcBef>
              <a:buClr>
                <a:schemeClr val="tx1"/>
              </a:buClr>
            </a:pPr>
            <a:r>
              <a:rPr lang="en-US" sz="2600" i="0" u="none" strike="noStrike" dirty="0">
                <a:solidFill>
                  <a:schemeClr val="bg1"/>
                </a:solidFill>
                <a:effectLst/>
                <a:latin typeface="+mn-lt"/>
              </a:rPr>
              <a:t>New product evaluations of vendors since the Pilot Program</a:t>
            </a:r>
          </a:p>
          <a:p>
            <a:pPr rtl="0">
              <a:spcBef>
                <a:spcPts val="0"/>
              </a:spcBef>
              <a:buClr>
                <a:schemeClr val="tx1"/>
              </a:buClr>
            </a:pPr>
            <a:r>
              <a:rPr lang="en-US" sz="2600" b="1" i="0" u="none" strike="noStrike" dirty="0">
                <a:solidFill>
                  <a:schemeClr val="bg1"/>
                </a:solidFill>
                <a:effectLst/>
                <a:latin typeface="+mn-lt"/>
              </a:rPr>
              <a:t>Spire Global Inc. </a:t>
            </a:r>
            <a:r>
              <a:rPr lang="en-US" sz="2600" i="0" u="none" strike="noStrike" dirty="0">
                <a:solidFill>
                  <a:schemeClr val="bg1"/>
                </a:solidFill>
                <a:effectLst/>
                <a:latin typeface="+mn-lt"/>
              </a:rPr>
              <a:t>(download available)</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GNSS Bistatic Radar Cross Section, GNSS Bistatic Radar Normalized Cross Section, Ocean Winds (track and hourly merged)</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Sea Ice, Altimetry</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Soil Moisture</a:t>
            </a:r>
          </a:p>
          <a:p>
            <a:pPr rtl="0">
              <a:spcBef>
                <a:spcPts val="0"/>
              </a:spcBef>
              <a:buClr>
                <a:schemeClr val="tx1"/>
              </a:buClr>
            </a:pPr>
            <a:r>
              <a:rPr lang="en-US" sz="2600" b="1" i="0" u="none" strike="noStrike" dirty="0">
                <a:solidFill>
                  <a:schemeClr val="bg1"/>
                </a:solidFill>
                <a:effectLst/>
                <a:latin typeface="+mn-lt"/>
              </a:rPr>
              <a:t>Planet Labs, Inc</a:t>
            </a:r>
            <a:r>
              <a:rPr lang="en-US" sz="2600" i="0" u="none" strike="noStrike" dirty="0">
                <a:solidFill>
                  <a:schemeClr val="bg1"/>
                </a:solidFill>
                <a:effectLst/>
                <a:latin typeface="+mn-lt"/>
              </a:rPr>
              <a:t>. (SDX search only; download available from vendor)</a:t>
            </a:r>
          </a:p>
          <a:p>
            <a:pPr marL="457200" indent="-457200" rtl="0">
              <a:spcBef>
                <a:spcPts val="0"/>
              </a:spcBef>
              <a:buClr>
                <a:schemeClr val="bg1"/>
              </a:buClr>
              <a:buFont typeface="Arial" panose="020B0604020202020204" pitchFamily="34" charset="0"/>
              <a:buChar char="•"/>
            </a:pPr>
            <a:r>
              <a:rPr lang="en-US" sz="2600" i="0" u="none" strike="noStrike" dirty="0" err="1">
                <a:solidFill>
                  <a:schemeClr val="bg1"/>
                </a:solidFill>
                <a:effectLst/>
                <a:latin typeface="+mn-lt"/>
              </a:rPr>
              <a:t>PSScene</a:t>
            </a:r>
            <a:r>
              <a:rPr lang="en-US" sz="2600" i="0" u="none" strike="noStrike" dirty="0">
                <a:solidFill>
                  <a:schemeClr val="bg1"/>
                </a:solidFill>
                <a:effectLst/>
                <a:latin typeface="+mn-lt"/>
              </a:rPr>
              <a:t> (8-band product)</a:t>
            </a:r>
          </a:p>
        </p:txBody>
      </p:sp>
      <p:sp>
        <p:nvSpPr>
          <p:cNvPr id="68" name="Google Shape;37;p4">
            <a:extLst>
              <a:ext uri="{FF2B5EF4-FFF2-40B4-BE49-F238E27FC236}">
                <a16:creationId xmlns:a16="http://schemas.microsoft.com/office/drawing/2014/main" id="{BF55A34B-B24A-4930-8C92-A7DD78D70A54}"/>
              </a:ext>
            </a:extLst>
          </p:cNvPr>
          <p:cNvSpPr txBox="1"/>
          <p:nvPr/>
        </p:nvSpPr>
        <p:spPr>
          <a:xfrm>
            <a:off x="13851201" y="17036718"/>
            <a:ext cx="12428919" cy="4228579"/>
          </a:xfrm>
          <a:prstGeom prst="rect">
            <a:avLst/>
          </a:prstGeom>
          <a:noFill/>
          <a:ln>
            <a:noFill/>
          </a:ln>
        </p:spPr>
        <p:txBody>
          <a:bodyPr spcFirstLastPara="1" wrap="square" lIns="81902" tIns="40940" rIns="81902" bIns="40940" anchor="t" anchorCtr="0">
            <a:noAutofit/>
          </a:bodyPr>
          <a:lstStyle/>
          <a:p>
            <a:pPr rtl="0">
              <a:spcBef>
                <a:spcPts val="0"/>
              </a:spcBef>
              <a:buClr>
                <a:schemeClr val="tx1"/>
              </a:buClr>
            </a:pPr>
            <a:r>
              <a:rPr lang="en-US" sz="2600" dirty="0">
                <a:solidFill>
                  <a:schemeClr val="bg1"/>
                </a:solidFill>
                <a:latin typeface="+mn-lt"/>
              </a:rPr>
              <a:t>W</a:t>
            </a:r>
            <a:r>
              <a:rPr lang="en-US" sz="2600" i="0" u="none" strike="noStrike" dirty="0">
                <a:solidFill>
                  <a:schemeClr val="bg1"/>
                </a:solidFill>
                <a:effectLst/>
                <a:latin typeface="+mn-lt"/>
              </a:rPr>
              <a:t>eb application for </a:t>
            </a:r>
            <a:r>
              <a:rPr lang="en-US" sz="2600" b="1" i="0" u="none" strike="noStrike" dirty="0">
                <a:solidFill>
                  <a:schemeClr val="bg1"/>
                </a:solidFill>
                <a:effectLst/>
                <a:latin typeface="+mn-lt"/>
              </a:rPr>
              <a:t>search, discover, and download</a:t>
            </a:r>
            <a:r>
              <a:rPr lang="en-US" sz="2600" i="0" u="none" strike="noStrike" dirty="0">
                <a:solidFill>
                  <a:schemeClr val="bg1"/>
                </a:solidFill>
                <a:effectLst/>
                <a:latin typeface="+mn-lt"/>
              </a:rPr>
              <a:t> of commercial data</a:t>
            </a:r>
          </a:p>
          <a:p>
            <a:pPr rtl="0">
              <a:spcBef>
                <a:spcPts val="0"/>
              </a:spcBef>
              <a:buClr>
                <a:schemeClr val="tx1"/>
              </a:buClr>
            </a:pPr>
            <a:r>
              <a:rPr lang="en-US" sz="2600" b="1" i="0" u="none" strike="noStrike" dirty="0">
                <a:solidFill>
                  <a:schemeClr val="bg1"/>
                </a:solidFill>
                <a:effectLst/>
                <a:latin typeface="+mn-lt"/>
              </a:rPr>
              <a:t>Heatmap</a:t>
            </a:r>
          </a:p>
          <a:p>
            <a:pPr marL="457200" lvl="3" indent="-457200">
              <a:buClr>
                <a:schemeClr val="bg1"/>
              </a:buClr>
              <a:buFont typeface="Arial" panose="020B0604020202020204" pitchFamily="34" charset="0"/>
              <a:buChar char="•"/>
            </a:pPr>
            <a:r>
              <a:rPr lang="en-US" sz="2600" i="0" u="none" strike="noStrike" dirty="0">
                <a:solidFill>
                  <a:schemeClr val="bg1"/>
                </a:solidFill>
                <a:effectLst/>
                <a:latin typeface="+mn-lt"/>
              </a:rPr>
              <a:t>Promote discovery of spatially and temporally </a:t>
            </a:r>
            <a:r>
              <a:rPr lang="en-US" sz="2600" i="0" u="none" strike="noStrike" dirty="0" err="1">
                <a:solidFill>
                  <a:schemeClr val="bg1"/>
                </a:solidFill>
                <a:effectLst/>
                <a:latin typeface="+mn-lt"/>
              </a:rPr>
              <a:t>discontinous</a:t>
            </a:r>
            <a:r>
              <a:rPr lang="en-US" sz="2600" i="0" u="none" strike="noStrike" dirty="0">
                <a:solidFill>
                  <a:schemeClr val="bg1"/>
                </a:solidFill>
                <a:effectLst/>
                <a:latin typeface="+mn-lt"/>
              </a:rPr>
              <a:t> data</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Pre-aggregated for high responsiveness</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Simplified </a:t>
            </a:r>
            <a:r>
              <a:rPr lang="en-US" sz="2600" i="0" u="none" strike="noStrike" dirty="0" err="1">
                <a:solidFill>
                  <a:schemeClr val="bg1"/>
                </a:solidFill>
                <a:effectLst/>
                <a:latin typeface="+mn-lt"/>
              </a:rPr>
              <a:t>subsetting</a:t>
            </a:r>
            <a:r>
              <a:rPr lang="en-US" sz="2600" i="0" u="none" strike="noStrike" dirty="0">
                <a:solidFill>
                  <a:schemeClr val="bg1"/>
                </a:solidFill>
                <a:effectLst/>
                <a:latin typeface="+mn-lt"/>
              </a:rPr>
              <a:t> </a:t>
            </a:r>
          </a:p>
          <a:p>
            <a:pPr marL="914400" lvl="5" indent="-457200">
              <a:buClr>
                <a:schemeClr val="bg1"/>
              </a:buClr>
              <a:buFont typeface="Courier New" panose="02070309020205020404" pitchFamily="49" charset="0"/>
              <a:buChar char="o"/>
            </a:pPr>
            <a:r>
              <a:rPr lang="en-US" sz="2600" i="0" u="none" strike="noStrike" dirty="0">
                <a:solidFill>
                  <a:schemeClr val="bg1"/>
                </a:solidFill>
                <a:effectLst/>
                <a:latin typeface="+mn-lt"/>
              </a:rPr>
              <a:t>Spatial grids</a:t>
            </a:r>
          </a:p>
          <a:p>
            <a:pPr marL="914400" lvl="2" indent="-457200">
              <a:buClr>
                <a:schemeClr val="bg1"/>
              </a:buClr>
              <a:buFont typeface="Courier New" panose="02070309020205020404" pitchFamily="49" charset="0"/>
              <a:buChar char="o"/>
            </a:pPr>
            <a:r>
              <a:rPr lang="en-US" sz="2600" i="0" u="none" strike="noStrike" dirty="0">
                <a:solidFill>
                  <a:schemeClr val="bg1"/>
                </a:solidFill>
                <a:effectLst/>
                <a:latin typeface="+mn-lt"/>
              </a:rPr>
              <a:t>Temporal histogram</a:t>
            </a:r>
          </a:p>
          <a:p>
            <a:pPr rtl="0">
              <a:spcBef>
                <a:spcPts val="0"/>
              </a:spcBef>
              <a:buClr>
                <a:schemeClr val="tx1"/>
              </a:buClr>
            </a:pPr>
            <a:r>
              <a:rPr lang="en-US" sz="2600" b="1" i="0" u="none" strike="noStrike" dirty="0">
                <a:solidFill>
                  <a:schemeClr val="bg1"/>
                </a:solidFill>
                <a:effectLst/>
                <a:latin typeface="+mn-lt"/>
              </a:rPr>
              <a:t>Quota-based data download</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Users manage downloads</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Direct download button (individual files)</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Download script (large orders) </a:t>
            </a:r>
          </a:p>
          <a:p>
            <a:pPr rtl="0">
              <a:spcBef>
                <a:spcPts val="0"/>
              </a:spcBef>
              <a:buClr>
                <a:schemeClr val="tx1"/>
              </a:buClr>
            </a:pPr>
            <a:r>
              <a:rPr lang="en-US" sz="2600" b="1" i="0" u="none" strike="noStrike" dirty="0">
                <a:solidFill>
                  <a:schemeClr val="bg1"/>
                </a:solidFill>
                <a:effectLst/>
                <a:latin typeface="+mn-lt"/>
              </a:rPr>
              <a:t>New layout</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emphasizes results</a:t>
            </a:r>
          </a:p>
        </p:txBody>
      </p:sp>
      <p:sp>
        <p:nvSpPr>
          <p:cNvPr id="69" name="Google Shape;37;p4">
            <a:extLst>
              <a:ext uri="{FF2B5EF4-FFF2-40B4-BE49-F238E27FC236}">
                <a16:creationId xmlns:a16="http://schemas.microsoft.com/office/drawing/2014/main" id="{FB136AFD-D305-49AE-9D02-00D90DAAF7B0}"/>
              </a:ext>
            </a:extLst>
          </p:cNvPr>
          <p:cNvSpPr txBox="1"/>
          <p:nvPr/>
        </p:nvSpPr>
        <p:spPr>
          <a:xfrm>
            <a:off x="26386301" y="19512739"/>
            <a:ext cx="6369256" cy="4228579"/>
          </a:xfrm>
          <a:prstGeom prst="rect">
            <a:avLst/>
          </a:prstGeom>
          <a:noFill/>
          <a:ln>
            <a:noFill/>
          </a:ln>
        </p:spPr>
        <p:txBody>
          <a:bodyPr spcFirstLastPara="1" wrap="square" lIns="81902" tIns="40940" rIns="81902" bIns="40940" anchor="t" anchorCtr="0">
            <a:noAutofit/>
          </a:bodyPr>
          <a:lstStyle/>
          <a:p>
            <a:pPr rtl="0">
              <a:spcBef>
                <a:spcPts val="0"/>
              </a:spcBef>
              <a:buClr>
                <a:schemeClr val="tx1"/>
              </a:buClr>
            </a:pPr>
            <a:r>
              <a:rPr lang="en-US" sz="2600" b="1" i="0" u="none" strike="noStrike" dirty="0">
                <a:solidFill>
                  <a:schemeClr val="tx1"/>
                </a:solidFill>
                <a:effectLst/>
                <a:latin typeface="+mn-lt"/>
              </a:rPr>
              <a:t>Goal: </a:t>
            </a:r>
            <a:r>
              <a:rPr lang="en-US" sz="2600" i="0" u="none" strike="noStrike" dirty="0">
                <a:solidFill>
                  <a:schemeClr val="tx1"/>
                </a:solidFill>
                <a:effectLst/>
                <a:latin typeface="+mn-lt"/>
              </a:rPr>
              <a:t>Contribute to building a valuable data archive by utilizing NASA resources to identify and acquire data from areas of interest</a:t>
            </a:r>
          </a:p>
          <a:p>
            <a:pPr marL="457200" indent="-457200">
              <a:buClr>
                <a:schemeClr val="tx1"/>
              </a:buClr>
              <a:buFont typeface="Arial" panose="020B0604020202020204" pitchFamily="34" charset="0"/>
              <a:buChar char="•"/>
            </a:pPr>
            <a:r>
              <a:rPr lang="en-US" sz="2600" i="0" u="none" strike="noStrike" dirty="0">
                <a:solidFill>
                  <a:schemeClr val="tx1"/>
                </a:solidFill>
                <a:effectLst/>
                <a:latin typeface="+mn-lt"/>
              </a:rPr>
              <a:t>Utilize existing science stories and recent events to identify </a:t>
            </a:r>
            <a:r>
              <a:rPr lang="en-US" sz="2600" dirty="0">
                <a:solidFill>
                  <a:schemeClr val="tx1"/>
                </a:solidFill>
                <a:latin typeface="+mn-lt"/>
              </a:rPr>
              <a:t>h</a:t>
            </a:r>
            <a:r>
              <a:rPr lang="en-US" sz="2600" i="0" u="none" strike="noStrike" dirty="0">
                <a:solidFill>
                  <a:schemeClr val="tx1"/>
                </a:solidFill>
                <a:effectLst/>
                <a:latin typeface="+mn-lt"/>
              </a:rPr>
              <a:t>igh value </a:t>
            </a:r>
            <a:r>
              <a:rPr lang="en-US" sz="2600" dirty="0">
                <a:solidFill>
                  <a:schemeClr val="tx1"/>
                </a:solidFill>
                <a:latin typeface="+mn-lt"/>
              </a:rPr>
              <a:t>t</a:t>
            </a:r>
            <a:r>
              <a:rPr lang="en-US" sz="2600" i="0" u="none" strike="noStrike" dirty="0">
                <a:solidFill>
                  <a:schemeClr val="tx1"/>
                </a:solidFill>
                <a:effectLst/>
                <a:latin typeface="+mn-lt"/>
              </a:rPr>
              <a:t>argets</a:t>
            </a:r>
          </a:p>
          <a:p>
            <a:pPr marL="457200" indent="-457200" rtl="0">
              <a:spcBef>
                <a:spcPts val="0"/>
              </a:spcBef>
              <a:buClr>
                <a:schemeClr val="tx1"/>
              </a:buClr>
              <a:buFont typeface="Arial" panose="020B0604020202020204" pitchFamily="34" charset="0"/>
              <a:buChar char="•"/>
            </a:pPr>
            <a:r>
              <a:rPr lang="en-US" sz="2600" i="0" u="none" strike="noStrike" dirty="0">
                <a:solidFill>
                  <a:schemeClr val="tx1"/>
                </a:solidFill>
                <a:effectLst/>
                <a:latin typeface="+mn-lt"/>
              </a:rPr>
              <a:t>Leverage machine learning to automatically extract and generate vendor orders</a:t>
            </a:r>
          </a:p>
          <a:p>
            <a:pPr marL="457200" indent="-457200" rtl="0">
              <a:spcBef>
                <a:spcPts val="0"/>
              </a:spcBef>
              <a:buClr>
                <a:schemeClr val="tx1"/>
              </a:buClr>
              <a:buFont typeface="Arial" panose="020B0604020202020204" pitchFamily="34" charset="0"/>
              <a:buChar char="•"/>
            </a:pPr>
            <a:r>
              <a:rPr lang="en-US" sz="2600" i="0" u="none" strike="noStrike" dirty="0">
                <a:solidFill>
                  <a:schemeClr val="tx1"/>
                </a:solidFill>
                <a:effectLst/>
                <a:latin typeface="+mn-lt"/>
              </a:rPr>
              <a:t>Publish data through standard processes</a:t>
            </a:r>
          </a:p>
        </p:txBody>
      </p:sp>
      <p:pic>
        <p:nvPicPr>
          <p:cNvPr id="1041" name="Picture 17">
            <a:extLst>
              <a:ext uri="{FF2B5EF4-FFF2-40B4-BE49-F238E27FC236}">
                <a16:creationId xmlns:a16="http://schemas.microsoft.com/office/drawing/2014/main" id="{E81FB15E-01D6-4496-9B2B-368D114789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600580" y="19535802"/>
            <a:ext cx="6935188" cy="50626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DBB2238B-0FE3-4F0A-9D35-810D4D4B052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386301" y="12674464"/>
            <a:ext cx="4832273" cy="347923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F73FB23-E54D-421B-A3DB-0F47549E57F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386301" y="16283437"/>
            <a:ext cx="4870159" cy="228796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5" name="Google Shape;37;p4">
            <a:extLst>
              <a:ext uri="{FF2B5EF4-FFF2-40B4-BE49-F238E27FC236}">
                <a16:creationId xmlns:a16="http://schemas.microsoft.com/office/drawing/2014/main" id="{C5798FF0-6C77-48B4-8545-E310046ED162}"/>
              </a:ext>
            </a:extLst>
          </p:cNvPr>
          <p:cNvSpPr txBox="1"/>
          <p:nvPr/>
        </p:nvSpPr>
        <p:spPr>
          <a:xfrm>
            <a:off x="31589184" y="12639458"/>
            <a:ext cx="7460635" cy="5723455"/>
          </a:xfrm>
          <a:prstGeom prst="rect">
            <a:avLst/>
          </a:prstGeom>
          <a:noFill/>
          <a:ln>
            <a:noFill/>
          </a:ln>
        </p:spPr>
        <p:txBody>
          <a:bodyPr spcFirstLastPara="1" wrap="square" lIns="81902" tIns="40940" rIns="81902" bIns="40940" anchor="t" anchorCtr="0">
            <a:noAutofit/>
          </a:bodyPr>
          <a:lstStyle/>
          <a:p>
            <a:pPr rtl="0">
              <a:spcBef>
                <a:spcPts val="0"/>
              </a:spcBef>
              <a:buClr>
                <a:schemeClr val="tx1"/>
              </a:buClr>
            </a:pPr>
            <a:r>
              <a:rPr lang="en-US" sz="2600" b="1" i="0" u="none" strike="noStrike" dirty="0">
                <a:solidFill>
                  <a:schemeClr val="tx1"/>
                </a:solidFill>
                <a:effectLst/>
                <a:latin typeface="+mn-lt"/>
              </a:rPr>
              <a:t>Goal: </a:t>
            </a:r>
            <a:r>
              <a:rPr lang="en-US" sz="2600" i="0" u="none" strike="noStrike" dirty="0">
                <a:solidFill>
                  <a:schemeClr val="tx1"/>
                </a:solidFill>
                <a:effectLst/>
                <a:latin typeface="+mn-lt"/>
              </a:rPr>
              <a:t>Employ Data in Action concept to communicate availability of and lower the barrier to science using commercial data through stories and open-source code</a:t>
            </a:r>
          </a:p>
          <a:p>
            <a:pPr marL="457200" indent="-457200" rtl="0">
              <a:spcBef>
                <a:spcPts val="0"/>
              </a:spcBef>
              <a:buClr>
                <a:schemeClr val="tx1"/>
              </a:buClr>
              <a:buFont typeface="Arial" panose="020B0604020202020204" pitchFamily="34" charset="0"/>
              <a:buChar char="•"/>
            </a:pPr>
            <a:r>
              <a:rPr lang="en-US" sz="2600" i="0" u="none" strike="noStrike" dirty="0">
                <a:solidFill>
                  <a:schemeClr val="tx1"/>
                </a:solidFill>
                <a:effectLst/>
                <a:latin typeface="+mn-lt"/>
              </a:rPr>
              <a:t>Community contributed content</a:t>
            </a:r>
          </a:p>
          <a:p>
            <a:pPr marL="914400" lvl="2" indent="-457200">
              <a:buClr>
                <a:schemeClr val="tx1"/>
              </a:buClr>
              <a:buFont typeface="Courier New" panose="02070309020205020404" pitchFamily="49" charset="0"/>
              <a:buChar char="o"/>
            </a:pPr>
            <a:r>
              <a:rPr lang="en-US" sz="2600" i="0" u="none" strike="noStrike" dirty="0">
                <a:solidFill>
                  <a:schemeClr val="tx1"/>
                </a:solidFill>
                <a:effectLst/>
                <a:latin typeface="+mn-lt"/>
              </a:rPr>
              <a:t>wide range of data processing and application information</a:t>
            </a:r>
          </a:p>
          <a:p>
            <a:pPr marL="914400" indent="-457200" rtl="0">
              <a:spcBef>
                <a:spcPts val="0"/>
              </a:spcBef>
              <a:buClr>
                <a:schemeClr val="tx1"/>
              </a:buClr>
              <a:buFont typeface="Courier New" panose="02070309020205020404" pitchFamily="49" charset="0"/>
              <a:buChar char="o"/>
            </a:pPr>
            <a:r>
              <a:rPr lang="en-US" sz="2600" i="0" u="none" strike="noStrike" dirty="0">
                <a:solidFill>
                  <a:schemeClr val="tx1"/>
                </a:solidFill>
                <a:effectLst/>
                <a:latin typeface="+mn-lt"/>
              </a:rPr>
              <a:t>central repository of open source code</a:t>
            </a:r>
          </a:p>
          <a:p>
            <a:pPr marL="914400" indent="-457200" rtl="0">
              <a:spcBef>
                <a:spcPts val="0"/>
              </a:spcBef>
              <a:buClr>
                <a:schemeClr val="tx1"/>
              </a:buClr>
              <a:buFont typeface="Courier New" panose="02070309020205020404" pitchFamily="49" charset="0"/>
              <a:buChar char="o"/>
            </a:pPr>
            <a:r>
              <a:rPr lang="en-US" sz="2600" i="0" u="none" strike="noStrike" dirty="0">
                <a:solidFill>
                  <a:schemeClr val="tx1"/>
                </a:solidFill>
                <a:effectLst/>
                <a:latin typeface="+mn-lt"/>
              </a:rPr>
              <a:t>citable web resource</a:t>
            </a:r>
          </a:p>
          <a:p>
            <a:pPr marL="457200" indent="-457200" rtl="0">
              <a:spcBef>
                <a:spcPts val="0"/>
              </a:spcBef>
              <a:buClr>
                <a:schemeClr val="tx1"/>
              </a:buClr>
              <a:buFont typeface="Arial" panose="020B0604020202020204" pitchFamily="34" charset="0"/>
              <a:buChar char="•"/>
            </a:pPr>
            <a:r>
              <a:rPr lang="en-US" sz="2600" i="0" u="none" strike="noStrike" dirty="0">
                <a:solidFill>
                  <a:schemeClr val="tx1"/>
                </a:solidFill>
                <a:effectLst/>
                <a:latin typeface="+mn-lt"/>
              </a:rPr>
              <a:t>Prototype unique story search and discovery</a:t>
            </a:r>
          </a:p>
          <a:p>
            <a:pPr marL="914400" indent="-457200" rtl="0">
              <a:spcBef>
                <a:spcPts val="0"/>
              </a:spcBef>
              <a:buClr>
                <a:schemeClr val="tx1"/>
              </a:buClr>
              <a:buFont typeface="Courier New" panose="02070309020205020404" pitchFamily="49" charset="0"/>
              <a:buChar char="o"/>
            </a:pPr>
            <a:r>
              <a:rPr lang="en-US" sz="2600" i="0" u="none" strike="noStrike" dirty="0">
                <a:solidFill>
                  <a:schemeClr val="tx1"/>
                </a:solidFill>
                <a:effectLst/>
                <a:latin typeface="+mn-lt"/>
              </a:rPr>
              <a:t>traditional story list</a:t>
            </a:r>
          </a:p>
          <a:p>
            <a:pPr marL="914400" indent="-457200" rtl="0">
              <a:spcBef>
                <a:spcPts val="0"/>
              </a:spcBef>
              <a:buClr>
                <a:schemeClr val="tx1"/>
              </a:buClr>
              <a:buFont typeface="Courier New" panose="02070309020205020404" pitchFamily="49" charset="0"/>
              <a:buChar char="o"/>
            </a:pPr>
            <a:r>
              <a:rPr lang="en-US" sz="2600" i="0" u="none" strike="noStrike" dirty="0">
                <a:solidFill>
                  <a:schemeClr val="tx1"/>
                </a:solidFill>
                <a:effectLst/>
                <a:latin typeface="+mn-lt"/>
              </a:rPr>
              <a:t>map-based application search</a:t>
            </a:r>
          </a:p>
          <a:p>
            <a:pPr marL="914400" indent="-457200" rtl="0">
              <a:spcBef>
                <a:spcPts val="0"/>
              </a:spcBef>
              <a:buClr>
                <a:schemeClr val="tx1"/>
              </a:buClr>
              <a:buFont typeface="Courier New" panose="02070309020205020404" pitchFamily="49" charset="0"/>
              <a:buChar char="o"/>
            </a:pPr>
            <a:r>
              <a:rPr lang="en-US" sz="2600" i="0" u="none" strike="noStrike" dirty="0">
                <a:solidFill>
                  <a:schemeClr val="tx1"/>
                </a:solidFill>
                <a:effectLst/>
                <a:latin typeface="+mn-lt"/>
              </a:rPr>
              <a:t>influence Network</a:t>
            </a:r>
          </a:p>
        </p:txBody>
      </p:sp>
      <p:sp>
        <p:nvSpPr>
          <p:cNvPr id="77" name="Google Shape;19;p4">
            <a:extLst>
              <a:ext uri="{FF2B5EF4-FFF2-40B4-BE49-F238E27FC236}">
                <a16:creationId xmlns:a16="http://schemas.microsoft.com/office/drawing/2014/main" id="{2A94AA22-C09D-46B7-8BB6-9382975CC999}"/>
              </a:ext>
            </a:extLst>
          </p:cNvPr>
          <p:cNvSpPr txBox="1"/>
          <p:nvPr/>
        </p:nvSpPr>
        <p:spPr>
          <a:xfrm>
            <a:off x="26315578" y="5244268"/>
            <a:ext cx="12702543" cy="667260"/>
          </a:xfrm>
          <a:prstGeom prst="rect">
            <a:avLst/>
          </a:prstGeom>
          <a:noFill/>
          <a:ln>
            <a:noFill/>
          </a:ln>
        </p:spPr>
        <p:txBody>
          <a:bodyPr spcFirstLastPara="1" wrap="square" lIns="81902" tIns="40940" rIns="81902" bIns="40940" anchor="t" anchorCtr="0">
            <a:noAutofit/>
          </a:bodyPr>
          <a:lstStyle/>
          <a:p>
            <a:r>
              <a:rPr lang="en-US" sz="4300" b="1" dirty="0">
                <a:solidFill>
                  <a:srgbClr val="0B45BA"/>
                </a:solidFill>
              </a:rPr>
              <a:t>NASA EOSDIS Integration</a:t>
            </a:r>
            <a:endParaRPr sz="1254" dirty="0">
              <a:solidFill>
                <a:srgbClr val="0B45BA"/>
              </a:solidFill>
            </a:endParaRPr>
          </a:p>
        </p:txBody>
      </p:sp>
      <p:pic>
        <p:nvPicPr>
          <p:cNvPr id="1050" name="Picture 26">
            <a:extLst>
              <a:ext uri="{FF2B5EF4-FFF2-40B4-BE49-F238E27FC236}">
                <a16:creationId xmlns:a16="http://schemas.microsoft.com/office/drawing/2014/main" id="{08338BB6-347E-4EA3-A823-A949AA4985B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386301" y="7008126"/>
            <a:ext cx="7300873" cy="427785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9" name="Google Shape;37;p4">
            <a:extLst>
              <a:ext uri="{FF2B5EF4-FFF2-40B4-BE49-F238E27FC236}">
                <a16:creationId xmlns:a16="http://schemas.microsoft.com/office/drawing/2014/main" id="{51DD6361-A719-4A68-9096-908CD3585341}"/>
              </a:ext>
            </a:extLst>
          </p:cNvPr>
          <p:cNvSpPr txBox="1"/>
          <p:nvPr/>
        </p:nvSpPr>
        <p:spPr>
          <a:xfrm>
            <a:off x="26386302" y="6028010"/>
            <a:ext cx="12598093" cy="1124393"/>
          </a:xfrm>
          <a:prstGeom prst="rect">
            <a:avLst/>
          </a:prstGeom>
          <a:noFill/>
          <a:ln>
            <a:noFill/>
          </a:ln>
        </p:spPr>
        <p:txBody>
          <a:bodyPr spcFirstLastPara="1" wrap="square" lIns="81902" tIns="40940" rIns="81902" bIns="40940" anchor="t" anchorCtr="0">
            <a:noAutofit/>
          </a:bodyPr>
          <a:lstStyle/>
          <a:p>
            <a:pPr rtl="0">
              <a:spcBef>
                <a:spcPts val="0"/>
              </a:spcBef>
              <a:buClr>
                <a:schemeClr val="tx1"/>
              </a:buClr>
            </a:pPr>
            <a:r>
              <a:rPr lang="en-US" sz="2600" b="1" i="0" u="none" strike="noStrike" dirty="0">
                <a:solidFill>
                  <a:schemeClr val="tx1"/>
                </a:solidFill>
                <a:effectLst/>
                <a:latin typeface="+mn-lt"/>
              </a:rPr>
              <a:t>Goal: </a:t>
            </a:r>
            <a:r>
              <a:rPr lang="en-US" sz="2600" i="0" u="none" strike="noStrike" dirty="0">
                <a:solidFill>
                  <a:schemeClr val="tx1"/>
                </a:solidFill>
                <a:effectLst/>
                <a:latin typeface="+mn-lt"/>
              </a:rPr>
              <a:t>Publish NASA acquired commercial data alongside NASA Earth Science standard data products.</a:t>
            </a:r>
          </a:p>
        </p:txBody>
      </p:sp>
      <p:sp>
        <p:nvSpPr>
          <p:cNvPr id="80" name="Google Shape;37;p4">
            <a:extLst>
              <a:ext uri="{FF2B5EF4-FFF2-40B4-BE49-F238E27FC236}">
                <a16:creationId xmlns:a16="http://schemas.microsoft.com/office/drawing/2014/main" id="{F05661B4-38B5-444A-B1EE-E130573D8BD8}"/>
              </a:ext>
            </a:extLst>
          </p:cNvPr>
          <p:cNvSpPr txBox="1"/>
          <p:nvPr/>
        </p:nvSpPr>
        <p:spPr>
          <a:xfrm>
            <a:off x="34258663" y="6976527"/>
            <a:ext cx="4509834" cy="2933250"/>
          </a:xfrm>
          <a:prstGeom prst="rect">
            <a:avLst/>
          </a:prstGeom>
          <a:noFill/>
          <a:ln>
            <a:noFill/>
          </a:ln>
        </p:spPr>
        <p:txBody>
          <a:bodyPr spcFirstLastPara="1" wrap="square" lIns="81902" tIns="40940" rIns="81902" bIns="40940" anchor="t" anchorCtr="0">
            <a:noAutofit/>
          </a:bodyPr>
          <a:lstStyle/>
          <a:p>
            <a:pPr marL="457200" indent="-457200" rtl="0">
              <a:spcBef>
                <a:spcPts val="0"/>
              </a:spcBef>
              <a:buClr>
                <a:schemeClr val="tx1"/>
              </a:buClr>
              <a:buFont typeface="Arial" panose="020B0604020202020204" pitchFamily="34" charset="0"/>
              <a:buChar char="•"/>
            </a:pPr>
            <a:r>
              <a:rPr lang="en-US" sz="2600" i="0" u="none" strike="noStrike" dirty="0">
                <a:solidFill>
                  <a:schemeClr val="tx1"/>
                </a:solidFill>
                <a:effectLst/>
                <a:latin typeface="+mn-lt"/>
              </a:rPr>
              <a:t>Cloud native data publication utilizing enterprise tools </a:t>
            </a:r>
          </a:p>
          <a:p>
            <a:pPr marL="457200" indent="-457200" rtl="0">
              <a:spcBef>
                <a:spcPts val="0"/>
              </a:spcBef>
              <a:buClr>
                <a:schemeClr val="tx1"/>
              </a:buClr>
              <a:buFont typeface="Arial" panose="020B0604020202020204" pitchFamily="34" charset="0"/>
              <a:buChar char="•"/>
            </a:pPr>
            <a:r>
              <a:rPr lang="en-US" sz="2600" i="0" u="none" strike="noStrike" dirty="0">
                <a:solidFill>
                  <a:schemeClr val="tx1"/>
                </a:solidFill>
                <a:effectLst/>
                <a:latin typeface="+mn-lt"/>
              </a:rPr>
              <a:t>Data discoverable and downloadable (Maxar only) in NASA’s Common Metadata Repository (CMR) and </a:t>
            </a:r>
            <a:r>
              <a:rPr lang="en-US" sz="2600" i="0" u="none" strike="noStrike" dirty="0" err="1">
                <a:solidFill>
                  <a:schemeClr val="tx1"/>
                </a:solidFill>
                <a:effectLst/>
                <a:latin typeface="+mn-lt"/>
              </a:rPr>
              <a:t>Earthdata</a:t>
            </a:r>
            <a:r>
              <a:rPr lang="en-US" sz="2600" i="0" u="none" strike="noStrike" dirty="0">
                <a:solidFill>
                  <a:schemeClr val="tx1"/>
                </a:solidFill>
                <a:effectLst/>
                <a:latin typeface="+mn-lt"/>
              </a:rPr>
              <a:t> Search</a:t>
            </a:r>
          </a:p>
        </p:txBody>
      </p:sp>
      <p:pic>
        <p:nvPicPr>
          <p:cNvPr id="55" name="Picture 54" descr="Graphical user interface&#10;&#10;Description automatically generated">
            <a:extLst>
              <a:ext uri="{FF2B5EF4-FFF2-40B4-BE49-F238E27FC236}">
                <a16:creationId xmlns:a16="http://schemas.microsoft.com/office/drawing/2014/main" id="{07574A81-8E57-43BC-ACD3-0CCD9736458E}"/>
              </a:ext>
            </a:extLst>
          </p:cNvPr>
          <p:cNvPicPr>
            <a:picLocks noChangeAspect="1"/>
          </p:cNvPicPr>
          <p:nvPr/>
        </p:nvPicPr>
        <p:blipFill>
          <a:blip r:embed="rId21"/>
          <a:stretch>
            <a:fillRect/>
          </a:stretch>
        </p:blipFill>
        <p:spPr>
          <a:xfrm>
            <a:off x="13953272" y="25226562"/>
            <a:ext cx="6590194" cy="6497846"/>
          </a:xfrm>
          <a:prstGeom prst="rect">
            <a:avLst/>
          </a:prstGeom>
          <a:solidFill>
            <a:schemeClr val="bg1"/>
          </a:solidFill>
        </p:spPr>
      </p:pic>
      <p:sp>
        <p:nvSpPr>
          <p:cNvPr id="93" name="Google Shape;37;p4">
            <a:extLst>
              <a:ext uri="{FF2B5EF4-FFF2-40B4-BE49-F238E27FC236}">
                <a16:creationId xmlns:a16="http://schemas.microsoft.com/office/drawing/2014/main" id="{21545EDB-A7D2-4487-99F7-9D0D26F51962}"/>
              </a:ext>
            </a:extLst>
          </p:cNvPr>
          <p:cNvSpPr txBox="1"/>
          <p:nvPr/>
        </p:nvSpPr>
        <p:spPr>
          <a:xfrm>
            <a:off x="20683328" y="25226136"/>
            <a:ext cx="5147093" cy="6512147"/>
          </a:xfrm>
          <a:prstGeom prst="rect">
            <a:avLst/>
          </a:prstGeom>
          <a:noFill/>
          <a:ln>
            <a:noFill/>
          </a:ln>
        </p:spPr>
        <p:txBody>
          <a:bodyPr spcFirstLastPara="1" wrap="square" lIns="81902" tIns="40940" rIns="81902" bIns="40940" anchor="t" anchorCtr="0">
            <a:noAutofit/>
          </a:bodyPr>
          <a:lstStyle/>
          <a:p>
            <a:pPr rtl="0">
              <a:spcBef>
                <a:spcPts val="0"/>
              </a:spcBef>
              <a:buClr>
                <a:schemeClr val="tx1"/>
              </a:buClr>
            </a:pPr>
            <a:endParaRPr lang="en-US" sz="2600" i="0" u="none" strike="noStrike" dirty="0">
              <a:solidFill>
                <a:schemeClr val="bg1"/>
              </a:solidFill>
              <a:effectLst/>
              <a:latin typeface="+mn-lt"/>
            </a:endParaRPr>
          </a:p>
          <a:p>
            <a:pPr rtl="0">
              <a:spcBef>
                <a:spcPts val="0"/>
              </a:spcBef>
              <a:buClr>
                <a:schemeClr val="tx1"/>
              </a:buClr>
            </a:pPr>
            <a:r>
              <a:rPr lang="en-US" sz="2600" b="1" i="0" u="none" strike="noStrike" dirty="0">
                <a:solidFill>
                  <a:schemeClr val="bg1"/>
                </a:solidFill>
                <a:effectLst/>
                <a:latin typeface="+mn-lt"/>
              </a:rPr>
              <a:t>Data Request Process</a:t>
            </a:r>
          </a:p>
          <a:p>
            <a:pPr marL="514350" indent="-514350" rtl="0">
              <a:spcBef>
                <a:spcPts val="0"/>
              </a:spcBef>
              <a:buClr>
                <a:schemeClr val="bg1"/>
              </a:buClr>
              <a:buFont typeface="+mj-lt"/>
              <a:buAutoNum type="arabicPeriod"/>
            </a:pPr>
            <a:r>
              <a:rPr lang="en-US" sz="2600" i="0" u="none" strike="noStrike" dirty="0">
                <a:solidFill>
                  <a:schemeClr val="bg1"/>
                </a:solidFill>
                <a:effectLst/>
                <a:latin typeface="+mn-lt"/>
              </a:rPr>
              <a:t>Request authorization for access</a:t>
            </a:r>
          </a:p>
          <a:p>
            <a:pPr marL="514350" indent="-514350" rtl="0">
              <a:spcBef>
                <a:spcPts val="0"/>
              </a:spcBef>
              <a:buClr>
                <a:schemeClr val="bg1"/>
              </a:buClr>
              <a:buFont typeface="+mj-lt"/>
              <a:buAutoNum type="arabicPeriod"/>
            </a:pPr>
            <a:r>
              <a:rPr lang="en-US" sz="2600" i="0" u="none" strike="noStrike" dirty="0">
                <a:solidFill>
                  <a:schemeClr val="bg1"/>
                </a:solidFill>
                <a:effectLst/>
                <a:latin typeface="+mn-lt"/>
              </a:rPr>
              <a:t>Identify data with the Maxar Discover Tool</a:t>
            </a:r>
          </a:p>
          <a:p>
            <a:pPr marL="514350" indent="-514350" rtl="0">
              <a:spcBef>
                <a:spcPts val="0"/>
              </a:spcBef>
              <a:buClr>
                <a:schemeClr val="bg1"/>
              </a:buClr>
              <a:buFont typeface="+mj-lt"/>
              <a:buAutoNum type="arabicPeriod"/>
            </a:pPr>
            <a:r>
              <a:rPr lang="en-US" sz="2600" i="0" u="none" strike="noStrike" dirty="0">
                <a:solidFill>
                  <a:schemeClr val="bg1"/>
                </a:solidFill>
                <a:effectLst/>
                <a:latin typeface="+mn-lt"/>
              </a:rPr>
              <a:t>Place data request using online form</a:t>
            </a:r>
          </a:p>
          <a:p>
            <a:pPr marL="514350" indent="-514350" rtl="0">
              <a:spcBef>
                <a:spcPts val="0"/>
              </a:spcBef>
              <a:buClr>
                <a:schemeClr val="bg1"/>
              </a:buClr>
              <a:buFont typeface="+mj-lt"/>
              <a:buAutoNum type="arabicPeriod"/>
            </a:pPr>
            <a:r>
              <a:rPr lang="en-US" sz="2600" i="0" u="none" strike="noStrike" dirty="0">
                <a:solidFill>
                  <a:schemeClr val="bg1"/>
                </a:solidFill>
                <a:effectLst/>
                <a:latin typeface="+mn-lt"/>
              </a:rPr>
              <a:t>Data staged for download</a:t>
            </a:r>
          </a:p>
          <a:p>
            <a:pPr marL="514350" indent="-514350" rtl="0">
              <a:spcBef>
                <a:spcPts val="0"/>
              </a:spcBef>
              <a:buClr>
                <a:schemeClr val="bg1"/>
              </a:buClr>
              <a:buFont typeface="+mj-lt"/>
              <a:buAutoNum type="arabicPeriod"/>
            </a:pPr>
            <a:r>
              <a:rPr lang="en-US" sz="2600" i="0" u="none" strike="noStrike" dirty="0">
                <a:solidFill>
                  <a:schemeClr val="bg1"/>
                </a:solidFill>
                <a:effectLst/>
                <a:latin typeface="+mn-lt"/>
              </a:rPr>
              <a:t>Archived data available in 2-5 business days</a:t>
            </a:r>
          </a:p>
          <a:p>
            <a:pPr marL="514350" indent="-514350" rtl="0">
              <a:spcBef>
                <a:spcPts val="0"/>
              </a:spcBef>
              <a:buClr>
                <a:schemeClr val="bg1"/>
              </a:buClr>
              <a:buFont typeface="+mj-lt"/>
              <a:buAutoNum type="arabicPeriod"/>
            </a:pPr>
            <a:r>
              <a:rPr lang="en-US" sz="2600" i="0" u="none" strike="noStrike" dirty="0">
                <a:solidFill>
                  <a:schemeClr val="bg1"/>
                </a:solidFill>
                <a:effectLst/>
                <a:latin typeface="+mn-lt"/>
              </a:rPr>
              <a:t>New data / tasking </a:t>
            </a:r>
            <a:r>
              <a:rPr lang="en-US" sz="2600" dirty="0">
                <a:solidFill>
                  <a:schemeClr val="bg1"/>
                </a:solidFill>
                <a:latin typeface="+mn-lt"/>
              </a:rPr>
              <a:t>request available after </a:t>
            </a:r>
            <a:r>
              <a:rPr lang="en-US" sz="2600" i="0" u="none" strike="noStrike" dirty="0">
                <a:solidFill>
                  <a:schemeClr val="bg1"/>
                </a:solidFill>
                <a:effectLst/>
                <a:latin typeface="+mn-lt"/>
              </a:rPr>
              <a:t>2-3 weeks</a:t>
            </a:r>
          </a:p>
        </p:txBody>
      </p:sp>
      <p:sp>
        <p:nvSpPr>
          <p:cNvPr id="94" name="Google Shape;37;p4">
            <a:extLst>
              <a:ext uri="{FF2B5EF4-FFF2-40B4-BE49-F238E27FC236}">
                <a16:creationId xmlns:a16="http://schemas.microsoft.com/office/drawing/2014/main" id="{EEA0874C-43B9-4805-ADA2-DD1984FAEF4C}"/>
              </a:ext>
            </a:extLst>
          </p:cNvPr>
          <p:cNvSpPr txBox="1"/>
          <p:nvPr/>
        </p:nvSpPr>
        <p:spPr>
          <a:xfrm>
            <a:off x="13851201" y="23621047"/>
            <a:ext cx="12733719" cy="1894347"/>
          </a:xfrm>
          <a:prstGeom prst="rect">
            <a:avLst/>
          </a:prstGeom>
          <a:noFill/>
          <a:ln>
            <a:noFill/>
          </a:ln>
        </p:spPr>
        <p:txBody>
          <a:bodyPr spcFirstLastPara="1" wrap="square" lIns="81902" tIns="40940" rIns="81902" bIns="40940" anchor="t" anchorCtr="0">
            <a:noAutofit/>
          </a:bodyPr>
          <a:lstStyle/>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Transition from CAD4NASA to CSDA Data Management Team</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~10 PB archive at NCCS to AWS Cloud storage</a:t>
            </a:r>
          </a:p>
          <a:p>
            <a:pPr marL="457200" indent="-457200" rtl="0">
              <a:spcBef>
                <a:spcPts val="0"/>
              </a:spcBef>
              <a:buClr>
                <a:schemeClr val="bg1"/>
              </a:buClr>
              <a:buFont typeface="Arial" panose="020B0604020202020204" pitchFamily="34" charset="0"/>
              <a:buChar char="•"/>
            </a:pPr>
            <a:r>
              <a:rPr lang="en-US" sz="2600" i="0" u="none" strike="noStrike" dirty="0">
                <a:solidFill>
                  <a:schemeClr val="bg1"/>
                </a:solidFill>
                <a:effectLst/>
                <a:latin typeface="+mn-lt"/>
              </a:rPr>
              <a:t>Implement request process similar to CAD4NASA process</a:t>
            </a:r>
          </a:p>
        </p:txBody>
      </p:sp>
      <p:pic>
        <p:nvPicPr>
          <p:cNvPr id="54" name="Google Shape;47;p4">
            <a:extLst>
              <a:ext uri="{FF2B5EF4-FFF2-40B4-BE49-F238E27FC236}">
                <a16:creationId xmlns:a16="http://schemas.microsoft.com/office/drawing/2014/main" id="{44B14348-54F6-4E4C-A4B9-2C45DF95ACD8}"/>
              </a:ext>
            </a:extLst>
          </p:cNvPr>
          <p:cNvPicPr preferRelativeResize="0"/>
          <p:nvPr/>
        </p:nvPicPr>
        <p:blipFill>
          <a:blip r:embed="rId9">
            <a:alphaModFix/>
          </a:blip>
          <a:stretch>
            <a:fillRect/>
          </a:stretch>
        </p:blipFill>
        <p:spPr>
          <a:xfrm>
            <a:off x="33219170" y="161025"/>
            <a:ext cx="4601870" cy="4601870"/>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Research Poster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920</Words>
  <Application>Microsoft Office PowerPoint</Application>
  <PresentationFormat>Custom</PresentationFormat>
  <Paragraphs>132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Raleway</vt:lpstr>
      <vt:lpstr>Courier New</vt:lpstr>
      <vt:lpstr>Research Poster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Parache, Helen B. (MSFC-ST11)</cp:lastModifiedBy>
  <cp:revision>44</cp:revision>
  <dcterms:modified xsi:type="dcterms:W3CDTF">2023-06-16T14:09:57Z</dcterms:modified>
</cp:coreProperties>
</file>