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sldIdLst>
    <p:sldId id="270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CFB99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3" autoAdjust="0"/>
  </p:normalViewPr>
  <p:slideViewPr>
    <p:cSldViewPr snapToGrid="0">
      <p:cViewPr varScale="1">
        <p:scale>
          <a:sx n="15" d="100"/>
          <a:sy n="15" d="100"/>
        </p:scale>
        <p:origin x="11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D7CF-1389-4E5A-8C58-8E769D7BC0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12A5-AD2F-4771-806E-E059BDEA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7.png"/><Relationship Id="rId32" Type="http://schemas.openxmlformats.org/officeDocument/2006/relationships/image" Target="../media/image3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6EE1F-D684-102A-897A-BB3AF63EB918}"/>
              </a:ext>
            </a:extLst>
          </p:cNvPr>
          <p:cNvSpPr/>
          <p:nvPr/>
        </p:nvSpPr>
        <p:spPr>
          <a:xfrm>
            <a:off x="-17663" y="287566"/>
            <a:ext cx="43891200" cy="32654462"/>
          </a:xfrm>
          <a:prstGeom prst="rect">
            <a:avLst/>
          </a:prstGeom>
          <a:solidFill>
            <a:srgbClr val="CFB991">
              <a:alpha val="6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Georgia" panose="02040502050405020303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F76A41-E128-A689-9EF7-DCD5D7EE22A6}"/>
              </a:ext>
            </a:extLst>
          </p:cNvPr>
          <p:cNvCxnSpPr>
            <a:cxnSpLocks/>
          </p:cNvCxnSpPr>
          <p:nvPr/>
        </p:nvCxnSpPr>
        <p:spPr>
          <a:xfrm>
            <a:off x="339046" y="32227663"/>
            <a:ext cx="4318275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0D16AB0-17CC-A1D4-F526-F40EFB8FCBC1}"/>
              </a:ext>
            </a:extLst>
          </p:cNvPr>
          <p:cNvSpPr/>
          <p:nvPr/>
        </p:nvSpPr>
        <p:spPr bwMode="auto">
          <a:xfrm>
            <a:off x="11863603" y="11711173"/>
            <a:ext cx="31599420" cy="1831715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 defTabSz="766234" rtl="0">
              <a:lnSpc>
                <a:spcPct val="150000"/>
              </a:lnSpc>
            </a:pPr>
            <a:r>
              <a:rPr lang="en-US" sz="4400" b="1" kern="1200">
                <a:solidFill>
                  <a:prstClr val="black"/>
                </a:solidFill>
                <a:latin typeface="Georgia" panose="02040502050405020303" pitchFamily="18" charset="0"/>
              </a:rPr>
              <a:t>Wavelength</a:t>
            </a:r>
            <a:r>
              <a:rPr lang="en-US" sz="4400" b="1">
                <a:solidFill>
                  <a:prstClr val="black"/>
                </a:solidFill>
                <a:latin typeface="Georgia" panose="02040502050405020303" pitchFamily="18" charset="0"/>
              </a:rPr>
              <a:t>-</a:t>
            </a:r>
            <a:r>
              <a:rPr lang="en-US" sz="4400" b="1" kern="1200">
                <a:solidFill>
                  <a:prstClr val="black"/>
                </a:solidFill>
                <a:latin typeface="Georgia" panose="02040502050405020303" pitchFamily="18" charset="0"/>
              </a:rPr>
              <a:t>Agility for Multi-Parameter Measurements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3ADB4-12F0-A6E3-CCB6-8ED2F150B8F5}"/>
              </a:ext>
            </a:extLst>
          </p:cNvPr>
          <p:cNvSpPr/>
          <p:nvPr/>
        </p:nvSpPr>
        <p:spPr>
          <a:xfrm>
            <a:off x="-37564" y="-24331"/>
            <a:ext cx="44049545" cy="4959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7D047-EC6F-4A84-8847-940FBFE6EDBC}"/>
              </a:ext>
            </a:extLst>
          </p:cNvPr>
          <p:cNvSpPr txBox="1"/>
          <p:nvPr/>
        </p:nvSpPr>
        <p:spPr>
          <a:xfrm>
            <a:off x="3830343" y="79546"/>
            <a:ext cx="4093826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 spc="300">
                <a:solidFill>
                  <a:srgbClr val="C28E0E"/>
                </a:solidFill>
                <a:latin typeface="Franklin Gothic Book"/>
              </a:rPr>
              <a:t>Advancements in Burst-Mode Filtered Rayleigh Scattering</a:t>
            </a:r>
            <a:endParaRPr lang="en-US">
              <a:latin typeface="Franklin Gothic Book"/>
            </a:endParaRPr>
          </a:p>
          <a:p>
            <a:pPr algn="ctr"/>
            <a:r>
              <a:rPr lang="en-US" sz="8000" b="1" spc="300">
                <a:solidFill>
                  <a:srgbClr val="C28E0E"/>
                </a:solidFill>
                <a:latin typeface="Franklin Gothic Book"/>
              </a:rPr>
              <a:t>for High-Speed Gas-Phase Multi-Parameter Measurements</a:t>
            </a:r>
            <a:endParaRPr lang="en-US">
              <a:latin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4D96D-E6F1-476F-8B06-A04140D7BDF6}"/>
              </a:ext>
            </a:extLst>
          </p:cNvPr>
          <p:cNvSpPr txBox="1"/>
          <p:nvPr/>
        </p:nvSpPr>
        <p:spPr>
          <a:xfrm>
            <a:off x="4473047" y="2444012"/>
            <a:ext cx="4002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 rtl="0">
              <a:defRPr/>
            </a:pP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Amanda M. Braun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, Mikhail N. Slipchenko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1,2</a:t>
            </a: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, Jason Leicht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, Neil S. Rodrigues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, Paul M. Danehy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, Sukesh Roy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  <a:r>
              <a:rPr lang="en-US" sz="4800" kern="1200" spc="3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, and Terrence R. Meyer</a:t>
            </a:r>
            <a:r>
              <a:rPr lang="en-US" sz="4800" kern="1200" spc="300" baseline="30000" dirty="0">
                <a:solidFill>
                  <a:srgbClr val="C28E0E"/>
                </a:solidFill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971F08E-DED4-A131-D75F-A81655B30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11" y="905861"/>
            <a:ext cx="4872494" cy="38541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039FAD-DFEF-4B69-332B-38A1624E1C0A}"/>
              </a:ext>
            </a:extLst>
          </p:cNvPr>
          <p:cNvSpPr/>
          <p:nvPr/>
        </p:nvSpPr>
        <p:spPr bwMode="auto">
          <a:xfrm>
            <a:off x="428176" y="11711171"/>
            <a:ext cx="11168585" cy="18317155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 defTabSz="766234" rtl="0">
              <a:lnSpc>
                <a:spcPct val="150000"/>
              </a:lnSpc>
            </a:pPr>
            <a:r>
              <a:rPr lang="en-US" sz="4400" b="1" kern="1200" dirty="0">
                <a:solidFill>
                  <a:prstClr val="black"/>
                </a:solidFill>
                <a:latin typeface="Georgia" panose="02040502050405020303" pitchFamily="18" charset="0"/>
              </a:rPr>
              <a:t>Improved Spectral Purity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BCEDB4-B6B1-4C2A-44C6-A401F415E2B5}"/>
              </a:ext>
            </a:extLst>
          </p:cNvPr>
          <p:cNvSpPr txBox="1"/>
          <p:nvPr/>
        </p:nvSpPr>
        <p:spPr>
          <a:xfrm>
            <a:off x="607845" y="12616164"/>
            <a:ext cx="10561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The FRS laser source must have a spectral linewidth that is much narrower than the absorption line of the molecular filter to ensure that the background scattering will be fully absorbed.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388FEE-2D06-2175-593D-2C38E964264B}"/>
              </a:ext>
            </a:extLst>
          </p:cNvPr>
          <p:cNvSpPr txBox="1"/>
          <p:nvPr/>
        </p:nvSpPr>
        <p:spPr>
          <a:xfrm>
            <a:off x="339046" y="1306616"/>
            <a:ext cx="9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Propane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B6832D-E421-6CDA-10BB-69296AA46997}"/>
              </a:ext>
            </a:extLst>
          </p:cNvPr>
          <p:cNvSpPr txBox="1"/>
          <p:nvPr/>
        </p:nvSpPr>
        <p:spPr>
          <a:xfrm>
            <a:off x="2755846" y="937284"/>
            <a:ext cx="196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Filtered w/o Etalon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F8B8A2-55D2-5AFE-E24B-1F3940CDC88D}"/>
              </a:ext>
            </a:extLst>
          </p:cNvPr>
          <p:cNvSpPr txBox="1"/>
          <p:nvPr/>
        </p:nvSpPr>
        <p:spPr>
          <a:xfrm>
            <a:off x="4834930" y="937284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Filtered w/ Etalon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151E9-CE7E-1DB1-349F-147ACE078E42}"/>
              </a:ext>
            </a:extLst>
          </p:cNvPr>
          <p:cNvSpPr txBox="1"/>
          <p:nvPr/>
        </p:nvSpPr>
        <p:spPr>
          <a:xfrm>
            <a:off x="6881614" y="18736961"/>
            <a:ext cx="4392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Spectral purity of burst-mode laser was increased from ~</a:t>
            </a:r>
            <a:r>
              <a:rPr lang="en-US" sz="3600">
                <a:solidFill>
                  <a:srgbClr val="0000FF"/>
                </a:solidFill>
              </a:rPr>
              <a:t>0.9998 </a:t>
            </a:r>
            <a:r>
              <a:rPr lang="en-US" sz="3600"/>
              <a:t>to ~</a:t>
            </a:r>
            <a:r>
              <a:rPr lang="en-US" sz="3600">
                <a:solidFill>
                  <a:srgbClr val="FF0000"/>
                </a:solidFill>
              </a:rPr>
              <a:t>0.999999 </a:t>
            </a:r>
            <a:r>
              <a:rPr lang="en-US" sz="3600"/>
              <a:t>with the addition of an etalon inside the amplification stage [1].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3C1155-F5C1-0B6E-9E4A-089B522119E2}"/>
              </a:ext>
            </a:extLst>
          </p:cNvPr>
          <p:cNvSpPr txBox="1"/>
          <p:nvPr/>
        </p:nvSpPr>
        <p:spPr>
          <a:xfrm>
            <a:off x="729664" y="24040707"/>
            <a:ext cx="1054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Increased spectral purity gives additional attenuation of stray scattering.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FB4D2F-43C7-5681-20EC-4C3E6B7F2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831" y="25164858"/>
            <a:ext cx="10790810" cy="382830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ADC2BCE-4527-6A3F-1478-51B4A1775FD4}"/>
              </a:ext>
            </a:extLst>
          </p:cNvPr>
          <p:cNvSpPr txBox="1"/>
          <p:nvPr/>
        </p:nvSpPr>
        <p:spPr>
          <a:xfrm>
            <a:off x="13251259" y="12582397"/>
            <a:ext cx="305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To deconvolve the effects of pressure, temperature, and velocity, multiple incident laser frequencies can be used to quasi-spectrally resolve the signal [2-5].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043A42-3D38-F129-F7BD-EAE504627965}"/>
              </a:ext>
            </a:extLst>
          </p:cNvPr>
          <p:cNvSpPr txBox="1"/>
          <p:nvPr/>
        </p:nvSpPr>
        <p:spPr>
          <a:xfrm>
            <a:off x="12332281" y="13538700"/>
            <a:ext cx="1496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Current modulation of the burst-mode laser seed wavelength [6-8] across an iodine absorption band allowed for a measurement bandwidth of up to 1 kHz.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3710311-2F5E-CB08-AAA2-EBA4E0FD3AE9}"/>
              </a:ext>
            </a:extLst>
          </p:cNvPr>
          <p:cNvSpPr txBox="1"/>
          <p:nvPr/>
        </p:nvSpPr>
        <p:spPr>
          <a:xfrm>
            <a:off x="12416747" y="23878254"/>
            <a:ext cx="1534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Preliminary temperature, pressure, and radial velocity maps of an </a:t>
            </a:r>
            <a:r>
              <a:rPr lang="en-US" sz="3600" dirty="0" err="1"/>
              <a:t>underexpanded</a:t>
            </a:r>
            <a:r>
              <a:rPr lang="en-US" sz="3600" dirty="0"/>
              <a:t> jet with ambient temperature air as the working fluid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8A440B-2FE9-C26B-285F-FA42D19BCFC9}"/>
              </a:ext>
            </a:extLst>
          </p:cNvPr>
          <p:cNvCxnSpPr>
            <a:cxnSpLocks/>
          </p:cNvCxnSpPr>
          <p:nvPr/>
        </p:nvCxnSpPr>
        <p:spPr>
          <a:xfrm>
            <a:off x="-8871070" y="47632651"/>
            <a:ext cx="4145683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8DD33BC-5C04-1C76-65CD-51B6ED46E760}"/>
              </a:ext>
            </a:extLst>
          </p:cNvPr>
          <p:cNvSpPr txBox="1"/>
          <p:nvPr/>
        </p:nvSpPr>
        <p:spPr>
          <a:xfrm>
            <a:off x="2519476" y="32295697"/>
            <a:ext cx="3893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 rtl="0">
              <a:defRPr/>
            </a:pPr>
            <a:r>
              <a:rPr lang="en-US" sz="3600" kern="1200" spc="3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This work was funded by a NASA Space Technology Graduate Research Opportunity Fellowship</a:t>
            </a:r>
            <a:endParaRPr lang="en-US" sz="3600" kern="1200" spc="300" dirty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91099E-D660-235F-CB89-0D14DAB39DC3}"/>
              </a:ext>
            </a:extLst>
          </p:cNvPr>
          <p:cNvCxnSpPr>
            <a:cxnSpLocks/>
          </p:cNvCxnSpPr>
          <p:nvPr/>
        </p:nvCxnSpPr>
        <p:spPr>
          <a:xfrm>
            <a:off x="330205" y="11460923"/>
            <a:ext cx="4318275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FAA9AA1C-162A-A299-BE04-FD62F5134C8C}"/>
              </a:ext>
            </a:extLst>
          </p:cNvPr>
          <p:cNvSpPr txBox="1"/>
          <p:nvPr/>
        </p:nvSpPr>
        <p:spPr>
          <a:xfrm>
            <a:off x="28770277" y="13522685"/>
            <a:ext cx="13854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Acousto-optic modulators were used to create discrete, frequency-shifted  pulses during the burst [9].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DE1E899-E1C5-ECEC-4D4E-42C304AF1DD0}"/>
              </a:ext>
            </a:extLst>
          </p:cNvPr>
          <p:cNvSpPr txBox="1"/>
          <p:nvPr/>
        </p:nvSpPr>
        <p:spPr>
          <a:xfrm>
            <a:off x="289432" y="5192893"/>
            <a:ext cx="3486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Challenges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620F301-4033-3D18-FC1D-D7F804CDFED6}"/>
              </a:ext>
            </a:extLst>
          </p:cNvPr>
          <p:cNvSpPr txBox="1"/>
          <p:nvPr/>
        </p:nvSpPr>
        <p:spPr>
          <a:xfrm>
            <a:off x="289432" y="6204990"/>
            <a:ext cx="5083028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Low signal levels</a:t>
            </a:r>
            <a:endParaRPr lang="en-US" sz="4400" dirty="0">
              <a:ea typeface="Calibri"/>
              <a:cs typeface="Calibri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Strong background interferences</a:t>
            </a:r>
            <a:endParaRPr lang="en-US" sz="44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Multiple cameras and/or molecular filters to spectrally resolve the signal</a:t>
            </a:r>
            <a:endParaRPr lang="en-US" sz="4400" dirty="0">
              <a:ea typeface="Calibri"/>
              <a:cs typeface="Calibri"/>
            </a:endParaRPr>
          </a:p>
        </p:txBody>
      </p:sp>
      <p:pic>
        <p:nvPicPr>
          <p:cNvPr id="36" name="Picture 35" descr="A picture containing outdoor object, star, comet, night sky&#10;&#10;Description automatically generated">
            <a:extLst>
              <a:ext uri="{FF2B5EF4-FFF2-40B4-BE49-F238E27FC236}">
                <a16:creationId xmlns:a16="http://schemas.microsoft.com/office/drawing/2014/main" id="{AC9E23DA-1D15-A39C-3F46-8803383EA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" y="15149908"/>
            <a:ext cx="5031247" cy="2515624"/>
          </a:xfrm>
          <a:prstGeom prst="rect">
            <a:avLst/>
          </a:prstGeom>
        </p:spPr>
      </p:pic>
      <p:pic>
        <p:nvPicPr>
          <p:cNvPr id="38" name="Picture 3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7AAE48C-4A9A-E25C-CC9C-4C7CA8829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6100572" y="15120325"/>
            <a:ext cx="5031249" cy="25156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482391-8601-52D8-EB8F-6FAAF60FA253}"/>
              </a:ext>
            </a:extLst>
          </p:cNvPr>
          <p:cNvSpPr txBox="1"/>
          <p:nvPr/>
        </p:nvSpPr>
        <p:spPr>
          <a:xfrm>
            <a:off x="1034116" y="15120310"/>
            <a:ext cx="488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Outside Absorption Band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16747-AF6E-EDC4-4000-16FB14BE3F0B}"/>
              </a:ext>
            </a:extLst>
          </p:cNvPr>
          <p:cNvSpPr txBox="1"/>
          <p:nvPr/>
        </p:nvSpPr>
        <p:spPr>
          <a:xfrm>
            <a:off x="6315987" y="15090533"/>
            <a:ext cx="454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Inside Absorption Band</a:t>
            </a:r>
          </a:p>
        </p:txBody>
      </p:sp>
      <p:pic>
        <p:nvPicPr>
          <p:cNvPr id="34" name="Picture 33" descr="A picture containing text, font, line, diagram&#10;&#10;Description automatically generated">
            <a:extLst>
              <a:ext uri="{FF2B5EF4-FFF2-40B4-BE49-F238E27FC236}">
                <a16:creationId xmlns:a16="http://schemas.microsoft.com/office/drawing/2014/main" id="{1274F901-7FC4-052D-2BEB-C4F9B165AB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6" y="18607484"/>
            <a:ext cx="5869069" cy="510353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A56BF8-3BAF-98EC-B1CD-1C6FFA2448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2952" y="22954794"/>
            <a:ext cx="11555854" cy="6016327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A2A2B08F-C93B-B85E-DFA5-9C4ACAFCA717}"/>
              </a:ext>
            </a:extLst>
          </p:cNvPr>
          <p:cNvSpPr txBox="1"/>
          <p:nvPr/>
        </p:nvSpPr>
        <p:spPr>
          <a:xfrm>
            <a:off x="40081510" y="23103706"/>
            <a:ext cx="3337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FRS signal taken at 100 kHz for four frequencies (-600 MHz, -200 MHz, +200 MHz, +600 MHz) for two different central frequencies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48F5146-BA03-87EB-1E57-9C77486184F6}"/>
              </a:ext>
            </a:extLst>
          </p:cNvPr>
          <p:cNvCxnSpPr>
            <a:cxnSpLocks/>
          </p:cNvCxnSpPr>
          <p:nvPr/>
        </p:nvCxnSpPr>
        <p:spPr>
          <a:xfrm flipV="1">
            <a:off x="28272946" y="13538700"/>
            <a:ext cx="102855" cy="1593988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A4D4E3-EC06-7606-9F20-F55CDDCAF340}"/>
              </a:ext>
            </a:extLst>
          </p:cNvPr>
          <p:cNvSpPr txBox="1"/>
          <p:nvPr/>
        </p:nvSpPr>
        <p:spPr>
          <a:xfrm>
            <a:off x="14194257" y="3298242"/>
            <a:ext cx="2765412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457178" rtl="0">
              <a:defRPr/>
            </a:pPr>
            <a:r>
              <a:rPr lang="en-US" sz="3200" kern="1200" spc="300" baseline="30000" dirty="0">
                <a:solidFill>
                  <a:srgbClr val="C28E0E"/>
                </a:solidFill>
                <a:latin typeface="Myriad Pro"/>
              </a:rPr>
              <a:t>1</a:t>
            </a:r>
            <a:r>
              <a:rPr lang="en-US" sz="3200" kern="1200" spc="300" dirty="0">
                <a:solidFill>
                  <a:srgbClr val="C28E0E"/>
                </a:solidFill>
                <a:latin typeface="Myriad Pro"/>
              </a:rPr>
              <a:t>Purdue University, School of Mechanical Engineering, West Lafayette, Indiana 47907, USA</a:t>
            </a:r>
          </a:p>
          <a:p>
            <a:pPr algn="just" defTabSz="457178" rtl="0">
              <a:defRPr/>
            </a:pPr>
            <a:r>
              <a:rPr lang="en-US" sz="3200" kern="1200" spc="300" baseline="30000" dirty="0">
                <a:solidFill>
                  <a:srgbClr val="C28E0E"/>
                </a:solidFill>
                <a:latin typeface="Myriad Pro"/>
              </a:rPr>
              <a:t>2</a:t>
            </a:r>
            <a:r>
              <a:rPr lang="en-US" sz="3200" kern="1200" spc="300" dirty="0">
                <a:solidFill>
                  <a:srgbClr val="C28E0E"/>
                </a:solidFill>
                <a:latin typeface="Myriad Pro"/>
              </a:rPr>
              <a:t>Spectral Energies, LLC, 4065 Executive Dr, Beavercreek, Ohio 45430, USA</a:t>
            </a:r>
          </a:p>
          <a:p>
            <a:pPr algn="just" defTabSz="457178" rtl="0">
              <a:defRPr/>
            </a:pPr>
            <a:r>
              <a:rPr lang="en-US" sz="3200" kern="1200" spc="300" baseline="30000" dirty="0">
                <a:solidFill>
                  <a:srgbClr val="C28E0E"/>
                </a:solidFill>
                <a:latin typeface="Myriad Pro"/>
              </a:rPr>
              <a:t>3</a:t>
            </a:r>
            <a:r>
              <a:rPr lang="en-US" sz="3200" kern="1200" spc="300" dirty="0">
                <a:solidFill>
                  <a:srgbClr val="C28E0E"/>
                </a:solidFill>
                <a:latin typeface="Myriad Pro"/>
              </a:rPr>
              <a:t>Advanced Measurements and Data Systems Branch, NASA Langley Research Center, Hampton, Virginia </a:t>
            </a:r>
            <a:r>
              <a:rPr lang="en-US" sz="3200" spc="300" dirty="0">
                <a:solidFill>
                  <a:srgbClr val="C28E0E"/>
                </a:solidFill>
                <a:latin typeface="Myriad Pro"/>
              </a:rPr>
              <a:t>23681</a:t>
            </a:r>
            <a:r>
              <a:rPr lang="en-US" sz="3200" kern="1200" spc="300" dirty="0">
                <a:solidFill>
                  <a:srgbClr val="C28E0E"/>
                </a:solidFill>
                <a:latin typeface="Myriad Pro"/>
              </a:rPr>
              <a:t>, USA</a:t>
            </a:r>
          </a:p>
          <a:p>
            <a:pPr algn="just" defTabSz="457178" rtl="0">
              <a:defRPr/>
            </a:pPr>
            <a:endParaRPr lang="en-US" sz="3200" kern="1200" spc="300">
              <a:solidFill>
                <a:srgbClr val="C28E0E"/>
              </a:solidFill>
              <a:latin typeface="Myriad Pro" panose="020B0503030403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E94E88-8750-0F61-1B06-A583FFFB8D05}"/>
                  </a:ext>
                </a:extLst>
              </p:cNvPr>
              <p:cNvSpPr txBox="1"/>
              <p:nvPr/>
            </p:nvSpPr>
            <p:spPr>
              <a:xfrm>
                <a:off x="29200501" y="5772704"/>
                <a:ext cx="14359059" cy="1294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𝐹𝑅𝑆</m:t>
                          </m:r>
                        </m:sub>
                      </m:sSub>
                      <m:r>
                        <a:rPr lang="en-US" sz="3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3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3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n-US" sz="3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ΔΩ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33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nary>
                      <m:nary>
                        <m:naryPr>
                          <m:ctrlP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3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3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sz="3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</m:oMath>
                  </m:oMathPara>
                </a14:m>
                <a:endParaRPr lang="en-US" sz="3300" dirty="0"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E94E88-8750-0F61-1B06-A583FFFB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501" y="5772704"/>
                <a:ext cx="14359059" cy="1294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7C3AD-2CC5-3FE8-D463-4E8696939ADD}"/>
                  </a:ext>
                </a:extLst>
              </p:cNvPr>
              <p:cNvSpPr txBox="1"/>
              <p:nvPr/>
            </p:nvSpPr>
            <p:spPr>
              <a:xfrm>
                <a:off x="29374748" y="7072712"/>
                <a:ext cx="302185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/>
                  <a:t> Laser intensity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7C3AD-2CC5-3FE8-D463-4E8696939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7072712"/>
                <a:ext cx="3021853" cy="461665"/>
              </a:xfrm>
              <a:prstGeom prst="rect">
                <a:avLst/>
              </a:prstGeom>
              <a:blipFill>
                <a:blip r:embed="rId10"/>
                <a:stretch>
                  <a:fillRect t="-25000" r="-6667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1022F-556B-0CA2-9733-69871CEFBCDD}"/>
                  </a:ext>
                </a:extLst>
              </p:cNvPr>
              <p:cNvSpPr txBox="1"/>
              <p:nvPr/>
            </p:nvSpPr>
            <p:spPr>
              <a:xfrm>
                <a:off x="29374748" y="8151584"/>
                <a:ext cx="32591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Number density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1022F-556B-0CA2-9733-69871CEF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8151584"/>
                <a:ext cx="3259162" cy="461665"/>
              </a:xfrm>
              <a:prstGeom prst="rect">
                <a:avLst/>
              </a:prstGeom>
              <a:blipFill>
                <a:blip r:embed="rId11"/>
                <a:stretch>
                  <a:fillRect t="-25000" r="-6554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D8618E-D2DC-D4E0-03E6-AC8874854987}"/>
                  </a:ext>
                </a:extLst>
              </p:cNvPr>
              <p:cNvSpPr txBox="1"/>
              <p:nvPr/>
            </p:nvSpPr>
            <p:spPr>
              <a:xfrm>
                <a:off x="29374748" y="7612148"/>
                <a:ext cx="320183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/>
                  <a:t> Optics efficiency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D8618E-D2DC-D4E0-03E6-AC887485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7612148"/>
                <a:ext cx="3201839" cy="461665"/>
              </a:xfrm>
              <a:prstGeom prst="rect">
                <a:avLst/>
              </a:prstGeom>
              <a:blipFill>
                <a:blip r:embed="rId12"/>
                <a:stretch>
                  <a:fillRect t="-26667" r="-6476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78172-4EA2-3E27-FE41-EB70536C4517}"/>
                  </a:ext>
                </a:extLst>
              </p:cNvPr>
              <p:cNvSpPr txBox="1"/>
              <p:nvPr/>
            </p:nvSpPr>
            <p:spPr>
              <a:xfrm>
                <a:off x="29374748" y="8691020"/>
                <a:ext cx="266855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/>
                  <a:t> Probe length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B78172-4EA2-3E27-FE41-EB70536C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8691020"/>
                <a:ext cx="2668551" cy="461665"/>
              </a:xfrm>
              <a:prstGeom prst="rect">
                <a:avLst/>
              </a:prstGeom>
              <a:blipFill>
                <a:blip r:embed="rId13"/>
                <a:stretch>
                  <a:fillRect t="-26667" r="-8009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E474DB-D0B2-6FD5-CD78-0F9CE762C241}"/>
                  </a:ext>
                </a:extLst>
              </p:cNvPr>
              <p:cNvSpPr txBox="1"/>
              <p:nvPr/>
            </p:nvSpPr>
            <p:spPr>
              <a:xfrm>
                <a:off x="29374748" y="9230456"/>
                <a:ext cx="424045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ΔΩ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/>
                  <a:t> Solid collection angle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E474DB-D0B2-6FD5-CD78-0F9CE762C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9230456"/>
                <a:ext cx="4240456" cy="461665"/>
              </a:xfrm>
              <a:prstGeom prst="rect">
                <a:avLst/>
              </a:prstGeom>
              <a:blipFill>
                <a:blip r:embed="rId14"/>
                <a:stretch>
                  <a:fillRect t="-25000" r="-4604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877368-FE59-1ADB-985C-85713A3F4D7C}"/>
                  </a:ext>
                </a:extLst>
              </p:cNvPr>
              <p:cNvSpPr txBox="1"/>
              <p:nvPr/>
            </p:nvSpPr>
            <p:spPr>
              <a:xfrm>
                <a:off x="29374748" y="9769891"/>
                <a:ext cx="4843762" cy="49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/>
                  <a:t> Mole fraction of species, </a:t>
                </a:r>
                <a:r>
                  <a:rPr lang="en-US" sz="3000" i="1"/>
                  <a:t>j</a:t>
                </a:r>
                <a:endParaRPr lang="en-US" sz="30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877368-FE59-1ADB-985C-85713A3F4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9769891"/>
                <a:ext cx="4843762" cy="498791"/>
              </a:xfrm>
              <a:prstGeom prst="rect">
                <a:avLst/>
              </a:prstGeom>
              <a:blipFill>
                <a:blip r:embed="rId15"/>
                <a:stretch>
                  <a:fillRect l="-252" t="-24691" r="-3904"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616D9A-9A3B-4692-A471-3687AEFADA35}"/>
                  </a:ext>
                </a:extLst>
              </p:cNvPr>
              <p:cNvSpPr txBox="1"/>
              <p:nvPr/>
            </p:nvSpPr>
            <p:spPr>
              <a:xfrm>
                <a:off x="29374748" y="10346451"/>
                <a:ext cx="6264954" cy="960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/>
                  <a:t> Rayleigh cross-section of species, </a:t>
                </a:r>
                <a:r>
                  <a:rPr lang="en-US" sz="3000" i="1" dirty="0"/>
                  <a:t>j</a:t>
                </a:r>
                <a:endParaRPr lang="en-US" sz="3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616D9A-9A3B-4692-A471-3687AEF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748" y="10346451"/>
                <a:ext cx="6264954" cy="960456"/>
              </a:xfrm>
              <a:prstGeom prst="rect">
                <a:avLst/>
              </a:prstGeom>
              <a:blipFill>
                <a:blip r:embed="rId16"/>
                <a:stretch>
                  <a:fillRect l="-3797" t="-12025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D1353-1467-ECD4-D61C-9C3E375C9FA1}"/>
                  </a:ext>
                </a:extLst>
              </p:cNvPr>
              <p:cNvSpPr txBox="1"/>
              <p:nvPr/>
            </p:nvSpPr>
            <p:spPr>
              <a:xfrm>
                <a:off x="35384630" y="7063034"/>
                <a:ext cx="834914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en-US" sz="3000" dirty="0"/>
                  <a:t> Rayleigh </a:t>
                </a:r>
                <a:r>
                  <a:rPr lang="en-US" sz="3000" dirty="0" err="1"/>
                  <a:t>lineshape</a:t>
                </a:r>
                <a:r>
                  <a:rPr lang="en-US" sz="3000" dirty="0"/>
                  <a:t> profile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D1353-1467-ECD4-D61C-9C3E375C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7063034"/>
                <a:ext cx="8349145" cy="461665"/>
              </a:xfrm>
              <a:prstGeom prst="rect">
                <a:avLst/>
              </a:prstGeom>
              <a:blipFill>
                <a:blip r:embed="rId17"/>
                <a:stretch>
                  <a:fillRect t="-26667" r="-1023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B86200-CD94-D38E-6B77-CC114A5BAB0B}"/>
                  </a:ext>
                </a:extLst>
              </p:cNvPr>
              <p:cNvSpPr txBox="1"/>
              <p:nvPr/>
            </p:nvSpPr>
            <p:spPr>
              <a:xfrm>
                <a:off x="35384630" y="10721707"/>
                <a:ext cx="711144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en-US" sz="3000"/>
                  <a:t> Filter transmission profile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B86200-CD94-D38E-6B77-CC114A5BA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10721707"/>
                <a:ext cx="7111446" cy="461665"/>
              </a:xfrm>
              <a:prstGeom prst="rect">
                <a:avLst/>
              </a:prstGeom>
              <a:blipFill>
                <a:blip r:embed="rId18"/>
                <a:stretch>
                  <a:fillRect t="-2631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6352C9-C0FE-B992-BBCE-C8B67141088E}"/>
                  </a:ext>
                </a:extLst>
              </p:cNvPr>
              <p:cNvSpPr txBox="1"/>
              <p:nvPr/>
            </p:nvSpPr>
            <p:spPr>
              <a:xfrm>
                <a:off x="35384630" y="7586518"/>
                <a:ext cx="313047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/>
                  <a:t> Doppler shift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6352C9-C0FE-B992-BBCE-C8B671410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7586518"/>
                <a:ext cx="3130472" cy="461665"/>
              </a:xfrm>
              <a:prstGeom prst="rect">
                <a:avLst/>
              </a:prstGeom>
              <a:blipFill>
                <a:blip r:embed="rId19"/>
                <a:stretch>
                  <a:fillRect t="-26667" r="-6823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E4F82A-D3B1-B865-5970-2A93CC69D506}"/>
                  </a:ext>
                </a:extLst>
              </p:cNvPr>
              <p:cNvSpPr txBox="1"/>
              <p:nvPr/>
            </p:nvSpPr>
            <p:spPr>
              <a:xfrm>
                <a:off x="35384630" y="8689591"/>
                <a:ext cx="202125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Pressure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E4F82A-D3B1-B865-5970-2A93CC69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8689591"/>
                <a:ext cx="2021259" cy="461665"/>
              </a:xfrm>
              <a:prstGeom prst="rect">
                <a:avLst/>
              </a:prstGeom>
              <a:blipFill>
                <a:blip r:embed="rId20"/>
                <a:stretch>
                  <a:fillRect t="-25000" r="-11178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924918-D589-07B9-B014-DE0F848F1D44}"/>
                  </a:ext>
                </a:extLst>
              </p:cNvPr>
              <p:cNvSpPr txBox="1"/>
              <p:nvPr/>
            </p:nvSpPr>
            <p:spPr>
              <a:xfrm>
                <a:off x="35384630" y="8110002"/>
                <a:ext cx="2032544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Velocity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924918-D589-07B9-B014-DE0F848F1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8110002"/>
                <a:ext cx="2032544" cy="517770"/>
              </a:xfrm>
              <a:prstGeom prst="rect">
                <a:avLst/>
              </a:prstGeom>
              <a:blipFill>
                <a:blip r:embed="rId21"/>
                <a:stretch>
                  <a:fillRect t="-11765" r="-10811" b="-4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920EBB-4250-1494-1EA7-9D80C752B70E}"/>
                  </a:ext>
                </a:extLst>
              </p:cNvPr>
              <p:cNvSpPr txBox="1"/>
              <p:nvPr/>
            </p:nvSpPr>
            <p:spPr>
              <a:xfrm>
                <a:off x="35384630" y="9213075"/>
                <a:ext cx="269939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>
                    <a:solidFill>
                      <a:srgbClr val="C00000"/>
                    </a:solidFill>
                  </a:rPr>
                  <a:t> Temperature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920EBB-4250-1494-1EA7-9D80C752B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9213075"/>
                <a:ext cx="2699393" cy="461665"/>
              </a:xfrm>
              <a:prstGeom prst="rect">
                <a:avLst/>
              </a:prstGeom>
              <a:blipFill>
                <a:blip r:embed="rId22"/>
                <a:stretch>
                  <a:fillRect t="-25000" r="-7919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429A41-BF27-4119-419D-138985361EC0}"/>
                  </a:ext>
                </a:extLst>
              </p:cNvPr>
              <p:cNvSpPr txBox="1"/>
              <p:nvPr/>
            </p:nvSpPr>
            <p:spPr>
              <a:xfrm>
                <a:off x="35384630" y="9736559"/>
                <a:ext cx="547175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/>
                  <a:t> Angle between scattering and incident laser vectors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429A41-BF27-4119-419D-138985361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30" y="9736559"/>
                <a:ext cx="5471756" cy="923330"/>
              </a:xfrm>
              <a:prstGeom prst="rect">
                <a:avLst/>
              </a:prstGeom>
              <a:blipFill>
                <a:blip r:embed="rId23"/>
                <a:stretch>
                  <a:fillRect l="-4348" t="-12500" r="-223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2CDE0090-D67F-A5AD-BDF6-BE4D15017E33}"/>
              </a:ext>
            </a:extLst>
          </p:cNvPr>
          <p:cNvSpPr txBox="1"/>
          <p:nvPr/>
        </p:nvSpPr>
        <p:spPr>
          <a:xfrm>
            <a:off x="237655" y="30192950"/>
            <a:ext cx="14453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[1] A. M. Braun, M. N. </a:t>
            </a:r>
            <a:r>
              <a:rPr lang="en-US" sz="2000" dirty="0" err="1"/>
              <a:t>Slipchenko</a:t>
            </a:r>
            <a:r>
              <a:rPr lang="en-US" sz="2000" dirty="0"/>
              <a:t>, J. </a:t>
            </a:r>
            <a:r>
              <a:rPr lang="en-US" sz="2000" dirty="0" err="1"/>
              <a:t>Leicht</a:t>
            </a:r>
            <a:r>
              <a:rPr lang="en-US" sz="2000" dirty="0"/>
              <a:t>, T. R. Meyer, P. M. </a:t>
            </a:r>
            <a:r>
              <a:rPr lang="en-US" sz="2000" dirty="0" err="1"/>
              <a:t>Danehy</a:t>
            </a:r>
            <a:r>
              <a:rPr lang="en-US" sz="2000" dirty="0"/>
              <a:t> and S. Roy, “Methods to improve burst-mode laser spectral purity for high-speed gas-phase filtered Rayleigh scattering,” Accepted to Opt. Lett. (2023).  </a:t>
            </a:r>
          </a:p>
          <a:p>
            <a:r>
              <a:rPr lang="en-US" sz="2000" dirty="0"/>
              <a:t>[2]	J. N. </a:t>
            </a:r>
            <a:r>
              <a:rPr lang="en-US" sz="2000" dirty="0" err="1"/>
              <a:t>Forkey</a:t>
            </a:r>
            <a:r>
              <a:rPr lang="en-US" sz="2000" dirty="0"/>
              <a:t>, N. D. Finkelstein, W. R. Lempert, and R. B. Miles, “Demonstration and characterization of filtered Rayleigh scattering for planar velocity measurements,” AIAA J. </a:t>
            </a:r>
            <a:r>
              <a:rPr lang="en-US" sz="2000" b="1" dirty="0"/>
              <a:t>34</a:t>
            </a:r>
            <a:r>
              <a:rPr lang="en-US" sz="2000" dirty="0"/>
              <a:t>(3), 442–448 (1996).</a:t>
            </a:r>
          </a:p>
          <a:p>
            <a:r>
              <a:rPr lang="en-US" sz="2000" dirty="0"/>
              <a:t>[3]	M. </a:t>
            </a:r>
            <a:r>
              <a:rPr lang="en-US" sz="2000" dirty="0" err="1"/>
              <a:t>Boguszko</a:t>
            </a:r>
            <a:r>
              <a:rPr lang="en-US" sz="2000" dirty="0"/>
              <a:t> and G. S. Elliott, “Property measurement utilizing atomic/molecular filter-based diagnostics,” Prog. </a:t>
            </a:r>
            <a:r>
              <a:rPr lang="en-US" sz="2000" dirty="0" err="1"/>
              <a:t>Aerosp</a:t>
            </a:r>
            <a:r>
              <a:rPr lang="en-US" sz="2000" dirty="0"/>
              <a:t>. Sci. </a:t>
            </a:r>
            <a:r>
              <a:rPr lang="en-US" sz="2000" b="1" dirty="0"/>
              <a:t>41</a:t>
            </a:r>
            <a:r>
              <a:rPr lang="en-US" sz="2000" dirty="0"/>
              <a:t>(2), 93–142 (2005).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49640D-A70C-AEC9-7900-5FCC3AF3B7D2}"/>
              </a:ext>
            </a:extLst>
          </p:cNvPr>
          <p:cNvSpPr txBox="1"/>
          <p:nvPr/>
        </p:nvSpPr>
        <p:spPr>
          <a:xfrm>
            <a:off x="14590220" y="30192950"/>
            <a:ext cx="14858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[4]	U. Doll, G. Stockhausen, and C. </a:t>
            </a:r>
            <a:r>
              <a:rPr lang="en-US" sz="2000" dirty="0" err="1"/>
              <a:t>Willert</a:t>
            </a:r>
            <a:r>
              <a:rPr lang="en-US" sz="2000" dirty="0"/>
              <a:t>, “Endoscopic filtered Rayleigh scattering for the analysis of ducted gas flows,” Exp. Fluids </a:t>
            </a:r>
            <a:r>
              <a:rPr lang="en-US" sz="2000" b="1" dirty="0"/>
              <a:t>55</a:t>
            </a:r>
            <a:r>
              <a:rPr lang="en-US" sz="2000" dirty="0"/>
              <a:t>(3), 1690 (2014).</a:t>
            </a:r>
          </a:p>
          <a:p>
            <a:r>
              <a:rPr lang="en-US" sz="2000" dirty="0"/>
              <a:t>[5] U. Doll, G. Stockhausen, and C. </a:t>
            </a:r>
            <a:r>
              <a:rPr lang="en-US" sz="2000" dirty="0" err="1"/>
              <a:t>Willert</a:t>
            </a:r>
            <a:r>
              <a:rPr lang="en-US" sz="2000" dirty="0"/>
              <a:t>, “Pressure, temperature, and three-component velocity fields by filtered Rayleigh scattering velocimetry,” Opt. Lett. </a:t>
            </a:r>
            <a:r>
              <a:rPr lang="en-US" sz="2000" b="1" dirty="0"/>
              <a:t>42</a:t>
            </a:r>
            <a:r>
              <a:rPr lang="en-US" sz="2000" dirty="0"/>
              <a:t>(19), 3773 (2017).</a:t>
            </a:r>
          </a:p>
          <a:p>
            <a:r>
              <a:rPr lang="en-US" sz="2000" dirty="0"/>
              <a:t>[6] T. W. </a:t>
            </a:r>
            <a:r>
              <a:rPr lang="en-US" sz="2000" dirty="0" err="1"/>
              <a:t>Fahringer</a:t>
            </a:r>
            <a:r>
              <a:rPr lang="en-US" sz="2000" dirty="0"/>
              <a:t>, R. A. Burns, P. M. </a:t>
            </a:r>
            <a:r>
              <a:rPr lang="en-US" sz="2000" dirty="0" err="1"/>
              <a:t>Danehy</a:t>
            </a:r>
            <a:r>
              <a:rPr lang="en-US" sz="2000" dirty="0"/>
              <a:t>, P. M. Bardet, and J. </a:t>
            </a:r>
            <a:r>
              <a:rPr lang="en-US" sz="2000" dirty="0" err="1"/>
              <a:t>Felver</a:t>
            </a:r>
            <a:r>
              <a:rPr lang="en-US" sz="2000" dirty="0"/>
              <a:t>, “Pulse-Burst Cross-Correlation Doppler Global Velocimetry,” AIAA J. </a:t>
            </a:r>
            <a:r>
              <a:rPr lang="en-US" sz="2000" b="1" dirty="0"/>
              <a:t>58</a:t>
            </a:r>
            <a:r>
              <a:rPr lang="en-US" sz="2000" dirty="0"/>
              <a:t>(6), 2364–2369 (2020).</a:t>
            </a:r>
          </a:p>
          <a:p>
            <a:endParaRPr lang="en-US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E3FC4B-639C-DD78-4554-F92C83EC5158}"/>
              </a:ext>
            </a:extLst>
          </p:cNvPr>
          <p:cNvSpPr txBox="1"/>
          <p:nvPr/>
        </p:nvSpPr>
        <p:spPr>
          <a:xfrm>
            <a:off x="29109241" y="30192950"/>
            <a:ext cx="14453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[7]	N. S. Rodrigues, P. M. </a:t>
            </a:r>
            <a:r>
              <a:rPr lang="en-US" sz="2000" dirty="0" err="1"/>
              <a:t>Danehy</a:t>
            </a:r>
            <a:r>
              <a:rPr lang="en-US" sz="2000" dirty="0"/>
              <a:t>, N. Jiang, P. Hsu, J. </a:t>
            </a:r>
            <a:r>
              <a:rPr lang="en-US" sz="2000" dirty="0" err="1"/>
              <a:t>Leicht</a:t>
            </a:r>
            <a:r>
              <a:rPr lang="en-US" sz="2000" dirty="0"/>
              <a:t>, and S. Roy, “100 kHz High-Spectral-Resolution NO-PLIF Measurements for Compressible Flows,” in AIAA SCITECH 2023 Forum (2023)</a:t>
            </a:r>
          </a:p>
          <a:p>
            <a:r>
              <a:rPr lang="en-US" sz="2000" dirty="0"/>
              <a:t>[8]	R. A. Burns, T. W. </a:t>
            </a:r>
            <a:r>
              <a:rPr lang="en-US" sz="2000" dirty="0" err="1"/>
              <a:t>Fahringer</a:t>
            </a:r>
            <a:r>
              <a:rPr lang="en-US" sz="2000" dirty="0"/>
              <a:t>, and P. M. </a:t>
            </a:r>
            <a:r>
              <a:rPr lang="en-US" sz="2000" dirty="0" err="1"/>
              <a:t>Danehy</a:t>
            </a:r>
            <a:r>
              <a:rPr lang="en-US" sz="2000" dirty="0"/>
              <a:t>, “Velocity measurements across an oblique shock using pulse-burst cross-correlation DGV,” in AIAA </a:t>
            </a:r>
            <a:r>
              <a:rPr lang="en-US" sz="2000" dirty="0" err="1"/>
              <a:t>Scitech</a:t>
            </a:r>
            <a:r>
              <a:rPr lang="en-US" sz="2000" dirty="0"/>
              <a:t> 2021 Forum (2021).</a:t>
            </a:r>
          </a:p>
          <a:p>
            <a:r>
              <a:rPr lang="en-US" sz="2000" dirty="0"/>
              <a:t>[9] A. J. Saltzman, K. T. Lowe, and W. F. Ng, “250 kHz three-component Doppler velocimetry at 32 simultaneous points: a new capability for high speed flows,” Meas. Sci. Technol. </a:t>
            </a:r>
            <a:r>
              <a:rPr lang="en-US" sz="2000" b="1" dirty="0"/>
              <a:t>31</a:t>
            </a:r>
            <a:r>
              <a:rPr lang="en-US" sz="2000" dirty="0"/>
              <a:t>(9), 095302 (2020).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2D88A11-863C-0A1A-C4CC-9454F8992E9F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6631" y="14703849"/>
            <a:ext cx="13984944" cy="7479937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1FC761B9-E351-7811-32E1-B4273F856BA1}"/>
              </a:ext>
            </a:extLst>
          </p:cNvPr>
          <p:cNvSpPr txBox="1"/>
          <p:nvPr/>
        </p:nvSpPr>
        <p:spPr>
          <a:xfrm>
            <a:off x="28834927" y="22162338"/>
            <a:ext cx="1385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Basic design for two frequency-shifted pulses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CA2E003-0402-FEB1-871E-F41FE58F6B9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62712" y="14973263"/>
            <a:ext cx="15670334" cy="8683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6AEC17F-0E53-1424-B311-117FC1C358B0}"/>
                  </a:ext>
                </a:extLst>
              </p:cNvPr>
              <p:cNvSpPr txBox="1"/>
              <p:nvPr/>
            </p:nvSpPr>
            <p:spPr>
              <a:xfrm>
                <a:off x="470200" y="29340374"/>
                <a:ext cx="9637981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Potential for </a:t>
                </a:r>
                <a:r>
                  <a:rPr lang="en-US" sz="36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Measurement</a:t>
                </a:r>
                <a:endParaRPr lang="en-US" sz="3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6AEC17F-0E53-1424-B311-117FC1C35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0" y="29340374"/>
                <a:ext cx="9637981" cy="690895"/>
              </a:xfrm>
              <a:prstGeom prst="rect">
                <a:avLst/>
              </a:prstGeom>
              <a:blipFill>
                <a:blip r:embed="rId26"/>
                <a:stretch>
                  <a:fillRect l="-1898" t="-12389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FBFB8B-8F7A-E703-2197-1E82D65A765D}"/>
                  </a:ext>
                </a:extLst>
              </p:cNvPr>
              <p:cNvSpPr txBox="1"/>
              <p:nvPr/>
            </p:nvSpPr>
            <p:spPr>
              <a:xfrm>
                <a:off x="35818118" y="29340374"/>
                <a:ext cx="14716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Potential for ~MHz </a:t>
                </a:r>
                <a:r>
                  <a:rPr lang="en-US" sz="36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V, p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6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 Measurement</a:t>
                </a:r>
                <a:endParaRPr lang="en-US" sz="3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FBFB8B-8F7A-E703-2197-1E82D65A7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118" y="29340374"/>
                <a:ext cx="14716240" cy="646331"/>
              </a:xfrm>
              <a:prstGeom prst="rect">
                <a:avLst/>
              </a:prstGeom>
              <a:blipFill>
                <a:blip r:embed="rId27"/>
                <a:stretch>
                  <a:fillRect l="-128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9BFB15-C58D-963D-1F0D-B2E4777C420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234978" y="24381671"/>
            <a:ext cx="15630659" cy="6081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C68B4F-5633-67E4-F59D-1D280A61C084}"/>
                  </a:ext>
                </a:extLst>
              </p:cNvPr>
              <p:cNvSpPr txBox="1"/>
              <p:nvPr/>
            </p:nvSpPr>
            <p:spPr>
              <a:xfrm>
                <a:off x="11920706" y="29340374"/>
                <a:ext cx="14716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Potential for 100’s of kHz </a:t>
                </a:r>
                <a:r>
                  <a:rPr lang="en-US" sz="36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V, p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600" b="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 Measurement</a:t>
                </a:r>
                <a:endParaRPr lang="en-US" sz="3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C68B4F-5633-67E4-F59D-1D280A61C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706" y="29340374"/>
                <a:ext cx="14716240" cy="646331"/>
              </a:xfrm>
              <a:prstGeom prst="rect">
                <a:avLst/>
              </a:prstGeom>
              <a:blipFill>
                <a:blip r:embed="rId29"/>
                <a:stretch>
                  <a:fillRect l="-124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47ECDDC9-07AD-6867-9FF3-E5296D9BD9A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910141" y="5653770"/>
            <a:ext cx="10682212" cy="579059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D6683F6-CFF9-9626-DC5E-7CA47F9DA47F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1886" y="5879228"/>
            <a:ext cx="6626710" cy="5504687"/>
          </a:xfrm>
          <a:prstGeom prst="rect">
            <a:avLst/>
          </a:prstGeom>
        </p:spPr>
      </p:pic>
      <p:pic>
        <p:nvPicPr>
          <p:cNvPr id="20" name="Picture 6" descr="See the source image">
            <a:extLst>
              <a:ext uri="{FF2B5EF4-FFF2-40B4-BE49-F238E27FC236}">
                <a16:creationId xmlns:a16="http://schemas.microsoft.com/office/drawing/2014/main" id="{B7974A21-977A-A3C0-74A3-1252D6CF8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1" r="41223"/>
          <a:stretch/>
        </p:blipFill>
        <p:spPr bwMode="auto">
          <a:xfrm>
            <a:off x="13540012" y="5910613"/>
            <a:ext cx="412769" cy="19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50AE31D6-C65C-8266-0AFC-C273F652D491}"/>
              </a:ext>
            </a:extLst>
          </p:cNvPr>
          <p:cNvSpPr txBox="1"/>
          <p:nvPr/>
        </p:nvSpPr>
        <p:spPr>
          <a:xfrm>
            <a:off x="8126750" y="5020751"/>
            <a:ext cx="1534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Filtered Rayleigh scattering (FRS) overview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3451AF7-FD79-991F-8742-7298C5A3D3B7}"/>
              </a:ext>
            </a:extLst>
          </p:cNvPr>
          <p:cNvSpPr txBox="1"/>
          <p:nvPr/>
        </p:nvSpPr>
        <p:spPr>
          <a:xfrm>
            <a:off x="20860229" y="5043592"/>
            <a:ext cx="1534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Burst-mode laser principles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BB5EEE-FEB0-AEAE-09E1-23C3CFFDC632}"/>
              </a:ext>
            </a:extLst>
          </p:cNvPr>
          <p:cNvSpPr txBox="1"/>
          <p:nvPr/>
        </p:nvSpPr>
        <p:spPr>
          <a:xfrm>
            <a:off x="34477906" y="5096315"/>
            <a:ext cx="1534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FRS Signal Intensity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B189C-55B6-1418-693B-061C4E7F4FDB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404" y="6871705"/>
            <a:ext cx="5586765" cy="43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72238a-697f-4651-8f5b-6f05f76a2d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1C0F61A7E44F8EC20E0DEE871F20" ma:contentTypeVersion="10" ma:contentTypeDescription="Create a new document." ma:contentTypeScope="" ma:versionID="f9c19e45c1a982908eff6944947f26aa">
  <xsd:schema xmlns:xsd="http://www.w3.org/2001/XMLSchema" xmlns:xs="http://www.w3.org/2001/XMLSchema" xmlns:p="http://schemas.microsoft.com/office/2006/metadata/properties" xmlns:ns3="5c72238a-697f-4651-8f5b-6f05f76a2d28" xmlns:ns4="6579c656-5533-4895-bae2-4a037f7adf43" targetNamespace="http://schemas.microsoft.com/office/2006/metadata/properties" ma:root="true" ma:fieldsID="5fe08df88e44ea12754fd02801e35098" ns3:_="" ns4:_="">
    <xsd:import namespace="5c72238a-697f-4651-8f5b-6f05f76a2d28"/>
    <xsd:import namespace="6579c656-5533-4895-bae2-4a037f7ad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238a-697f-4651-8f5b-6f05f76a2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9c656-5533-4895-bae2-4a037f7ad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2B549-CE57-4507-AED5-1AA5E0836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58FD5F-0ED0-4534-8E85-34FFDE0ED202}">
  <ds:schemaRefs>
    <ds:schemaRef ds:uri="5c72238a-697f-4651-8f5b-6f05f76a2d28"/>
    <ds:schemaRef ds:uri="6579c656-5533-4895-bae2-4a037f7adf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DE59D7-5A40-4B34-BDD7-29C54C66B72F}">
  <ds:schemaRefs>
    <ds:schemaRef ds:uri="5c72238a-697f-4651-8f5b-6f05f76a2d28"/>
    <ds:schemaRef ds:uri="6579c656-5533-4895-bae2-4a037f7adf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222</TotalTime>
  <Words>907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Century Gothic</vt:lpstr>
      <vt:lpstr>Franklin Gothic Book</vt:lpstr>
      <vt:lpstr>Georgia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Anna K</dc:creator>
  <cp:lastModifiedBy>Braun, Amanda M</cp:lastModifiedBy>
  <cp:revision>14</cp:revision>
  <dcterms:created xsi:type="dcterms:W3CDTF">2020-02-21T22:56:35Z</dcterms:created>
  <dcterms:modified xsi:type="dcterms:W3CDTF">2023-06-20T19:40:49Z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2023-06-13T18:43:17Z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e457b770-cfaa-480a-9931-7e370ecaa5e2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0x010100934D1C0F61A7E44F8EC20E0DEE871F20</vt:lpwstr>
  </property>
</Properties>
</file>