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57" r:id="rId6"/>
    <p:sldId id="463" r:id="rId7"/>
    <p:sldId id="274" r:id="rId8"/>
    <p:sldId id="479" r:id="rId9"/>
    <p:sldId id="258" r:id="rId10"/>
    <p:sldId id="483" r:id="rId11"/>
    <p:sldId id="481" r:id="rId12"/>
    <p:sldId id="482" r:id="rId13"/>
    <p:sldId id="48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5323"/>
    <a:srgbClr val="FAED00"/>
    <a:srgbClr val="0054A6"/>
    <a:srgbClr val="80AAD3"/>
    <a:srgbClr val="005A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AF401B-5739-F54B-9DBB-F7DFC709654A}" v="9" dt="2023-06-20T13:51:00.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1"/>
    <p:restoredTop sz="94762"/>
  </p:normalViewPr>
  <p:slideViewPr>
    <p:cSldViewPr snapToGrid="0" snapToObjects="1">
      <p:cViewPr varScale="1">
        <p:scale>
          <a:sx n="121" d="100"/>
          <a:sy n="121" d="100"/>
        </p:scale>
        <p:origin x="5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ory, Elizabeth D. (LARC-D313)" userId="6fe7cceb-6bc8-4353-92f5-d2379c17d86d" providerId="ADAL" clId="{2CAF401B-5739-F54B-9DBB-F7DFC709654A}"/>
    <pc:docChg chg="custSel addSld delSld modSld">
      <pc:chgData name="Gregory, Elizabeth D. (LARC-D313)" userId="6fe7cceb-6bc8-4353-92f5-d2379c17d86d" providerId="ADAL" clId="{2CAF401B-5739-F54B-9DBB-F7DFC709654A}" dt="2023-06-20T13:52:00.393" v="730" actId="2696"/>
      <pc:docMkLst>
        <pc:docMk/>
      </pc:docMkLst>
      <pc:sldChg chg="modSp mod">
        <pc:chgData name="Gregory, Elizabeth D. (LARC-D313)" userId="6fe7cceb-6bc8-4353-92f5-d2379c17d86d" providerId="ADAL" clId="{2CAF401B-5739-F54B-9DBB-F7DFC709654A}" dt="2023-06-20T13:44:43.243" v="336" actId="20577"/>
        <pc:sldMkLst>
          <pc:docMk/>
          <pc:sldMk cId="3542007825" sldId="258"/>
        </pc:sldMkLst>
        <pc:spChg chg="mod">
          <ac:chgData name="Gregory, Elizabeth D. (LARC-D313)" userId="6fe7cceb-6bc8-4353-92f5-d2379c17d86d" providerId="ADAL" clId="{2CAF401B-5739-F54B-9DBB-F7DFC709654A}" dt="2023-06-20T13:44:43.243" v="336" actId="20577"/>
          <ac:spMkLst>
            <pc:docMk/>
            <pc:sldMk cId="3542007825" sldId="258"/>
            <ac:spMk id="7" creationId="{9C247A42-5073-044A-9FBB-79EED50B3139}"/>
          </ac:spMkLst>
        </pc:spChg>
      </pc:sldChg>
      <pc:sldChg chg="addSp delSp modSp mod modAnim">
        <pc:chgData name="Gregory, Elizabeth D. (LARC-D313)" userId="6fe7cceb-6bc8-4353-92f5-d2379c17d86d" providerId="ADAL" clId="{2CAF401B-5739-F54B-9DBB-F7DFC709654A}" dt="2023-06-20T13:41:57.616" v="247" actId="478"/>
        <pc:sldMkLst>
          <pc:docMk/>
          <pc:sldMk cId="617110271" sldId="481"/>
        </pc:sldMkLst>
        <pc:spChg chg="mod">
          <ac:chgData name="Gregory, Elizabeth D. (LARC-D313)" userId="6fe7cceb-6bc8-4353-92f5-d2379c17d86d" providerId="ADAL" clId="{2CAF401B-5739-F54B-9DBB-F7DFC709654A}" dt="2023-06-20T13:38:47.904" v="52" actId="20577"/>
          <ac:spMkLst>
            <pc:docMk/>
            <pc:sldMk cId="617110271" sldId="481"/>
            <ac:spMk id="4" creationId="{6E442208-8FDC-E5B9-9ABF-5B7DD67C098B}"/>
          </ac:spMkLst>
        </pc:spChg>
        <pc:spChg chg="mod">
          <ac:chgData name="Gregory, Elizabeth D. (LARC-D313)" userId="6fe7cceb-6bc8-4353-92f5-d2379c17d86d" providerId="ADAL" clId="{2CAF401B-5739-F54B-9DBB-F7DFC709654A}" dt="2023-06-20T13:41:39.151" v="245" actId="403"/>
          <ac:spMkLst>
            <pc:docMk/>
            <pc:sldMk cId="617110271" sldId="481"/>
            <ac:spMk id="5" creationId="{3E2A1ED1-6732-C574-C10F-96521234F0B6}"/>
          </ac:spMkLst>
        </pc:spChg>
        <pc:spChg chg="del">
          <ac:chgData name="Gregory, Elizabeth D. (LARC-D313)" userId="6fe7cceb-6bc8-4353-92f5-d2379c17d86d" providerId="ADAL" clId="{2CAF401B-5739-F54B-9DBB-F7DFC709654A}" dt="2023-06-20T13:38:59.386" v="53"/>
          <ac:spMkLst>
            <pc:docMk/>
            <pc:sldMk cId="617110271" sldId="481"/>
            <ac:spMk id="6" creationId="{34FEF54D-CA02-7DFC-B2A6-D017CE9655D9}"/>
          </ac:spMkLst>
        </pc:spChg>
        <pc:spChg chg="add del">
          <ac:chgData name="Gregory, Elizabeth D. (LARC-D313)" userId="6fe7cceb-6bc8-4353-92f5-d2379c17d86d" providerId="ADAL" clId="{2CAF401B-5739-F54B-9DBB-F7DFC709654A}" dt="2023-06-20T13:41:57.616" v="247" actId="478"/>
          <ac:spMkLst>
            <pc:docMk/>
            <pc:sldMk cId="617110271" sldId="481"/>
            <ac:spMk id="7" creationId="{9F92C554-0FD0-3FA5-C1EA-37EF02972B0C}"/>
          </ac:spMkLst>
        </pc:spChg>
        <pc:picChg chg="add mod modCrop">
          <ac:chgData name="Gregory, Elizabeth D. (LARC-D313)" userId="6fe7cceb-6bc8-4353-92f5-d2379c17d86d" providerId="ADAL" clId="{2CAF401B-5739-F54B-9DBB-F7DFC709654A}" dt="2023-06-20T13:39:28.903" v="60" actId="1076"/>
          <ac:picMkLst>
            <pc:docMk/>
            <pc:sldMk cId="617110271" sldId="481"/>
            <ac:picMk id="2" creationId="{A3DA6777-1E80-E4C0-5B43-3727E8079AED}"/>
          </ac:picMkLst>
        </pc:picChg>
      </pc:sldChg>
      <pc:sldChg chg="addSp delSp modSp add mod delAnim modAnim">
        <pc:chgData name="Gregory, Elizabeth D. (LARC-D313)" userId="6fe7cceb-6bc8-4353-92f5-d2379c17d86d" providerId="ADAL" clId="{2CAF401B-5739-F54B-9DBB-F7DFC709654A}" dt="2023-06-20T13:43:43.148" v="331" actId="14100"/>
        <pc:sldMkLst>
          <pc:docMk/>
          <pc:sldMk cId="526868904" sldId="482"/>
        </pc:sldMkLst>
        <pc:spChg chg="mod">
          <ac:chgData name="Gregory, Elizabeth D. (LARC-D313)" userId="6fe7cceb-6bc8-4353-92f5-d2379c17d86d" providerId="ADAL" clId="{2CAF401B-5739-F54B-9DBB-F7DFC709654A}" dt="2023-06-20T13:42:45.260" v="292" actId="20577"/>
          <ac:spMkLst>
            <pc:docMk/>
            <pc:sldMk cId="526868904" sldId="482"/>
            <ac:spMk id="4" creationId="{6E442208-8FDC-E5B9-9ABF-5B7DD67C098B}"/>
          </ac:spMkLst>
        </pc:spChg>
        <pc:spChg chg="mod">
          <ac:chgData name="Gregory, Elizabeth D. (LARC-D313)" userId="6fe7cceb-6bc8-4353-92f5-d2379c17d86d" providerId="ADAL" clId="{2CAF401B-5739-F54B-9DBB-F7DFC709654A}" dt="2023-06-20T13:43:11.271" v="325" actId="20577"/>
          <ac:spMkLst>
            <pc:docMk/>
            <pc:sldMk cId="526868904" sldId="482"/>
            <ac:spMk id="5" creationId="{3E2A1ED1-6732-C574-C10F-96521234F0B6}"/>
          </ac:spMkLst>
        </pc:spChg>
        <pc:spChg chg="add del mod">
          <ac:chgData name="Gregory, Elizabeth D. (LARC-D313)" userId="6fe7cceb-6bc8-4353-92f5-d2379c17d86d" providerId="ADAL" clId="{2CAF401B-5739-F54B-9DBB-F7DFC709654A}" dt="2023-06-20T13:43:28.550" v="327"/>
          <ac:spMkLst>
            <pc:docMk/>
            <pc:sldMk cId="526868904" sldId="482"/>
            <ac:spMk id="6" creationId="{4335B351-20A8-58E7-E981-AFA0FFE85703}"/>
          </ac:spMkLst>
        </pc:spChg>
        <pc:picChg chg="del">
          <ac:chgData name="Gregory, Elizabeth D. (LARC-D313)" userId="6fe7cceb-6bc8-4353-92f5-d2379c17d86d" providerId="ADAL" clId="{2CAF401B-5739-F54B-9DBB-F7DFC709654A}" dt="2023-06-20T13:43:15.732" v="326" actId="478"/>
          <ac:picMkLst>
            <pc:docMk/>
            <pc:sldMk cId="526868904" sldId="482"/>
            <ac:picMk id="2" creationId="{A3DA6777-1E80-E4C0-5B43-3727E8079AED}"/>
          </ac:picMkLst>
        </pc:picChg>
        <pc:picChg chg="add mod modCrop">
          <ac:chgData name="Gregory, Elizabeth D. (LARC-D313)" userId="6fe7cceb-6bc8-4353-92f5-d2379c17d86d" providerId="ADAL" clId="{2CAF401B-5739-F54B-9DBB-F7DFC709654A}" dt="2023-06-20T13:43:43.148" v="331" actId="14100"/>
          <ac:picMkLst>
            <pc:docMk/>
            <pc:sldMk cId="526868904" sldId="482"/>
            <ac:picMk id="7" creationId="{DF767409-6BC4-EB7D-CF8D-913DCCE4A5B0}"/>
          </ac:picMkLst>
        </pc:picChg>
      </pc:sldChg>
      <pc:sldChg chg="addSp delSp modSp new mod modClrScheme chgLayout">
        <pc:chgData name="Gregory, Elizabeth D. (LARC-D313)" userId="6fe7cceb-6bc8-4353-92f5-d2379c17d86d" providerId="ADAL" clId="{2CAF401B-5739-F54B-9DBB-F7DFC709654A}" dt="2023-06-20T13:50:39.528" v="722" actId="1036"/>
        <pc:sldMkLst>
          <pc:docMk/>
          <pc:sldMk cId="2517054316" sldId="483"/>
        </pc:sldMkLst>
        <pc:spChg chg="del mod ord">
          <ac:chgData name="Gregory, Elizabeth D. (LARC-D313)" userId="6fe7cceb-6bc8-4353-92f5-d2379c17d86d" providerId="ADAL" clId="{2CAF401B-5739-F54B-9DBB-F7DFC709654A}" dt="2023-06-20T13:45:21.392" v="338" actId="700"/>
          <ac:spMkLst>
            <pc:docMk/>
            <pc:sldMk cId="2517054316" sldId="483"/>
            <ac:spMk id="2" creationId="{6085DD38-16C0-38AA-E077-F7DB43271773}"/>
          </ac:spMkLst>
        </pc:spChg>
        <pc:spChg chg="del mod ord">
          <ac:chgData name="Gregory, Elizabeth D. (LARC-D313)" userId="6fe7cceb-6bc8-4353-92f5-d2379c17d86d" providerId="ADAL" clId="{2CAF401B-5739-F54B-9DBB-F7DFC709654A}" dt="2023-06-20T13:45:21.392" v="338" actId="700"/>
          <ac:spMkLst>
            <pc:docMk/>
            <pc:sldMk cId="2517054316" sldId="483"/>
            <ac:spMk id="3" creationId="{2563577D-B145-6AEB-2DC1-17AC43F6DB4E}"/>
          </ac:spMkLst>
        </pc:spChg>
        <pc:spChg chg="add mod ord">
          <ac:chgData name="Gregory, Elizabeth D. (LARC-D313)" userId="6fe7cceb-6bc8-4353-92f5-d2379c17d86d" providerId="ADAL" clId="{2CAF401B-5739-F54B-9DBB-F7DFC709654A}" dt="2023-06-20T13:49:56.656" v="656" actId="20577"/>
          <ac:spMkLst>
            <pc:docMk/>
            <pc:sldMk cId="2517054316" sldId="483"/>
            <ac:spMk id="4" creationId="{3D7C88AB-18E4-7049-AE9B-4CE97F2C73E4}"/>
          </ac:spMkLst>
        </pc:spChg>
        <pc:spChg chg="add del mod ord">
          <ac:chgData name="Gregory, Elizabeth D. (LARC-D313)" userId="6fe7cceb-6bc8-4353-92f5-d2379c17d86d" providerId="ADAL" clId="{2CAF401B-5739-F54B-9DBB-F7DFC709654A}" dt="2023-06-20T13:45:38.635" v="345" actId="478"/>
          <ac:spMkLst>
            <pc:docMk/>
            <pc:sldMk cId="2517054316" sldId="483"/>
            <ac:spMk id="5" creationId="{05D05AFC-A1A1-EE58-F31A-E67E6EA6A494}"/>
          </ac:spMkLst>
        </pc:spChg>
        <pc:spChg chg="add mod ord">
          <ac:chgData name="Gregory, Elizabeth D. (LARC-D313)" userId="6fe7cceb-6bc8-4353-92f5-d2379c17d86d" providerId="ADAL" clId="{2CAF401B-5739-F54B-9DBB-F7DFC709654A}" dt="2023-06-20T13:50:30.977" v="711" actId="20577"/>
          <ac:spMkLst>
            <pc:docMk/>
            <pc:sldMk cId="2517054316" sldId="483"/>
            <ac:spMk id="6" creationId="{7C1747F1-E049-3912-B01D-D5F67071CC75}"/>
          </ac:spMkLst>
        </pc:spChg>
        <pc:spChg chg="add mod">
          <ac:chgData name="Gregory, Elizabeth D. (LARC-D313)" userId="6fe7cceb-6bc8-4353-92f5-d2379c17d86d" providerId="ADAL" clId="{2CAF401B-5739-F54B-9DBB-F7DFC709654A}" dt="2023-06-20T13:50:39.528" v="722" actId="1036"/>
          <ac:spMkLst>
            <pc:docMk/>
            <pc:sldMk cId="2517054316" sldId="483"/>
            <ac:spMk id="7" creationId="{273AE4A5-7FF8-B6F5-19CD-B72F1D3CB1A7}"/>
          </ac:spMkLst>
        </pc:spChg>
        <pc:spChg chg="add mod">
          <ac:chgData name="Gregory, Elizabeth D. (LARC-D313)" userId="6fe7cceb-6bc8-4353-92f5-d2379c17d86d" providerId="ADAL" clId="{2CAF401B-5739-F54B-9DBB-F7DFC709654A}" dt="2023-06-20T13:50:39.528" v="722" actId="1036"/>
          <ac:spMkLst>
            <pc:docMk/>
            <pc:sldMk cId="2517054316" sldId="483"/>
            <ac:spMk id="8" creationId="{80FC3D04-04BF-9D63-FAA4-7D5C0BE68482}"/>
          </ac:spMkLst>
        </pc:spChg>
        <pc:spChg chg="add mod">
          <ac:chgData name="Gregory, Elizabeth D. (LARC-D313)" userId="6fe7cceb-6bc8-4353-92f5-d2379c17d86d" providerId="ADAL" clId="{2CAF401B-5739-F54B-9DBB-F7DFC709654A}" dt="2023-06-20T13:50:39.528" v="722" actId="1036"/>
          <ac:spMkLst>
            <pc:docMk/>
            <pc:sldMk cId="2517054316" sldId="483"/>
            <ac:spMk id="9" creationId="{B7CAC5CF-57CC-DBD6-B4A6-9DB1187F1339}"/>
          </ac:spMkLst>
        </pc:spChg>
        <pc:spChg chg="add mod">
          <ac:chgData name="Gregory, Elizabeth D. (LARC-D313)" userId="6fe7cceb-6bc8-4353-92f5-d2379c17d86d" providerId="ADAL" clId="{2CAF401B-5739-F54B-9DBB-F7DFC709654A}" dt="2023-06-20T13:50:39.528" v="722" actId="1036"/>
          <ac:spMkLst>
            <pc:docMk/>
            <pc:sldMk cId="2517054316" sldId="483"/>
            <ac:spMk id="10" creationId="{2960C056-4DFD-55DE-4134-3AE76269B231}"/>
          </ac:spMkLst>
        </pc:spChg>
        <pc:spChg chg="add mod">
          <ac:chgData name="Gregory, Elizabeth D. (LARC-D313)" userId="6fe7cceb-6bc8-4353-92f5-d2379c17d86d" providerId="ADAL" clId="{2CAF401B-5739-F54B-9DBB-F7DFC709654A}" dt="2023-06-20T13:50:39.528" v="722" actId="1036"/>
          <ac:spMkLst>
            <pc:docMk/>
            <pc:sldMk cId="2517054316" sldId="483"/>
            <ac:spMk id="11" creationId="{677C6E41-D5EE-D59F-18D1-1730BD84D671}"/>
          </ac:spMkLst>
        </pc:spChg>
        <pc:spChg chg="add mod">
          <ac:chgData name="Gregory, Elizabeth D. (LARC-D313)" userId="6fe7cceb-6bc8-4353-92f5-d2379c17d86d" providerId="ADAL" clId="{2CAF401B-5739-F54B-9DBB-F7DFC709654A}" dt="2023-06-20T13:50:39.528" v="722" actId="1036"/>
          <ac:spMkLst>
            <pc:docMk/>
            <pc:sldMk cId="2517054316" sldId="483"/>
            <ac:spMk id="12" creationId="{23B1FF97-CBDD-2108-04C2-6D8CCACCAC68}"/>
          </ac:spMkLst>
        </pc:spChg>
        <pc:spChg chg="add mod">
          <ac:chgData name="Gregory, Elizabeth D. (LARC-D313)" userId="6fe7cceb-6bc8-4353-92f5-d2379c17d86d" providerId="ADAL" clId="{2CAF401B-5739-F54B-9DBB-F7DFC709654A}" dt="2023-06-20T13:50:39.528" v="722" actId="1036"/>
          <ac:spMkLst>
            <pc:docMk/>
            <pc:sldMk cId="2517054316" sldId="483"/>
            <ac:spMk id="13" creationId="{8286C09E-E0FC-A67C-3E45-96DC9DA73E13}"/>
          </ac:spMkLst>
        </pc:spChg>
        <pc:spChg chg="add mod">
          <ac:chgData name="Gregory, Elizabeth D. (LARC-D313)" userId="6fe7cceb-6bc8-4353-92f5-d2379c17d86d" providerId="ADAL" clId="{2CAF401B-5739-F54B-9DBB-F7DFC709654A}" dt="2023-06-20T13:50:39.528" v="722" actId="1036"/>
          <ac:spMkLst>
            <pc:docMk/>
            <pc:sldMk cId="2517054316" sldId="483"/>
            <ac:spMk id="14" creationId="{228D439D-A5B5-E471-44AF-D975DDBB7227}"/>
          </ac:spMkLst>
        </pc:spChg>
        <pc:spChg chg="add mod">
          <ac:chgData name="Gregory, Elizabeth D. (LARC-D313)" userId="6fe7cceb-6bc8-4353-92f5-d2379c17d86d" providerId="ADAL" clId="{2CAF401B-5739-F54B-9DBB-F7DFC709654A}" dt="2023-06-20T13:50:39.528" v="722" actId="1036"/>
          <ac:spMkLst>
            <pc:docMk/>
            <pc:sldMk cId="2517054316" sldId="483"/>
            <ac:spMk id="15" creationId="{E53B19D9-3962-4D2F-8303-7288E16D7793}"/>
          </ac:spMkLst>
        </pc:spChg>
      </pc:sldChg>
      <pc:sldChg chg="modSp add del mod">
        <pc:chgData name="Gregory, Elizabeth D. (LARC-D313)" userId="6fe7cceb-6bc8-4353-92f5-d2379c17d86d" providerId="ADAL" clId="{2CAF401B-5739-F54B-9DBB-F7DFC709654A}" dt="2023-06-20T13:52:00.393" v="730" actId="2696"/>
        <pc:sldMkLst>
          <pc:docMk/>
          <pc:sldMk cId="1206117726" sldId="484"/>
        </pc:sldMkLst>
        <pc:spChg chg="mod">
          <ac:chgData name="Gregory, Elizabeth D. (LARC-D313)" userId="6fe7cceb-6bc8-4353-92f5-d2379c17d86d" providerId="ADAL" clId="{2CAF401B-5739-F54B-9DBB-F7DFC709654A}" dt="2023-06-20T13:51:36.864" v="729" actId="20577"/>
          <ac:spMkLst>
            <pc:docMk/>
            <pc:sldMk cId="1206117726" sldId="484"/>
            <ac:spMk id="4" creationId="{3D7C88AB-18E4-7049-AE9B-4CE97F2C73E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8AADA1-312B-4045-AF73-EC8F2A578B16}" type="datetimeFigureOut">
              <a:rPr lang="en-US" smtClean="0"/>
              <a:t>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7E842C-EE89-AA4E-A019-539BCB0DFEF4}" type="slidenum">
              <a:rPr lang="en-US" smtClean="0"/>
              <a:t>‹#›</a:t>
            </a:fld>
            <a:endParaRPr lang="en-US"/>
          </a:p>
        </p:txBody>
      </p:sp>
    </p:spTree>
    <p:extLst>
      <p:ext uri="{BB962C8B-B14F-4D97-AF65-F5344CB8AC3E}">
        <p14:creationId xmlns:p14="http://schemas.microsoft.com/office/powerpoint/2010/main" val="41064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3</a:t>
            </a:fld>
            <a:endParaRPr lang="en-US"/>
          </a:p>
        </p:txBody>
      </p:sp>
    </p:spTree>
    <p:extLst>
      <p:ext uri="{BB962C8B-B14F-4D97-AF65-F5344CB8AC3E}">
        <p14:creationId xmlns:p14="http://schemas.microsoft.com/office/powerpoint/2010/main" val="8228283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46CE10-9A3C-5545-9ECF-28134A5D73FB}"/>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462938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0E8F-F0F9-9E49-BC1C-4BFECBE271F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AB4351-6EFB-AF4A-BE6B-104CC06ECC0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4B0CD7-EC39-3449-AD60-BC89DA251502}"/>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5" name="Footer Placeholder 4">
            <a:extLst>
              <a:ext uri="{FF2B5EF4-FFF2-40B4-BE49-F238E27FC236}">
                <a16:creationId xmlns:a16="http://schemas.microsoft.com/office/drawing/2014/main" id="{A73F8E91-1386-BC4F-9D95-F414FEE638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7174886-3B15-B64A-960E-F8268F7DCDDF}"/>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48315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65B6-FC82-634D-BB04-F2AD644CB31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4323DC1-816D-F04D-BE84-E35FEBFDA068}"/>
              </a:ext>
            </a:extLst>
          </p:cNvPr>
          <p:cNvSpPr>
            <a:spLocks noGrp="1"/>
          </p:cNvSpPr>
          <p:nvPr>
            <p:ph sz="half" idx="1"/>
          </p:nvPr>
        </p:nvSpPr>
        <p:spPr>
          <a:xfrm>
            <a:off x="838200" y="1825625"/>
            <a:ext cx="5181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67563E7-C7C1-9D49-8EF4-DDF08022154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3B7BCD-3C5B-CF40-A9F3-3A0BA1C9699C}"/>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6" name="Footer Placeholder 5">
            <a:extLst>
              <a:ext uri="{FF2B5EF4-FFF2-40B4-BE49-F238E27FC236}">
                <a16:creationId xmlns:a16="http://schemas.microsoft.com/office/drawing/2014/main" id="{3A4B0827-C91D-D54B-AE1F-24B5886FE9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E5BAE66-6669-BA43-935B-A066C797EEC2}"/>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3950924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C2D5-2D76-7843-B8A3-D0A499F6A92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17F7BD22-D057-F14C-A0BF-113AA7AF145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3224C3-53CB-8746-809E-84F4DB40B506}"/>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924E8C-FF09-D345-AAE9-E553BC49D6D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6B77D-DB8A-274B-89A0-038AA3EA72CC}"/>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C57AE-CEB0-4D48-935D-731262A4BAB8}"/>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8" name="Footer Placeholder 7">
            <a:extLst>
              <a:ext uri="{FF2B5EF4-FFF2-40B4-BE49-F238E27FC236}">
                <a16:creationId xmlns:a16="http://schemas.microsoft.com/office/drawing/2014/main" id="{194D6DC1-90A3-7647-AC63-D660C45BA9E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CF70B8C-CB33-884E-B84B-541A6DD6F998}"/>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78918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D44F1-D4A7-E349-A239-C314479D5E6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2923C25-22FF-3644-8E98-A7F7F78A8973}"/>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4" name="Footer Placeholder 3">
            <a:extLst>
              <a:ext uri="{FF2B5EF4-FFF2-40B4-BE49-F238E27FC236}">
                <a16:creationId xmlns:a16="http://schemas.microsoft.com/office/drawing/2014/main" id="{4772F8EF-C59A-9B47-B5BF-59CE9D448B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593F33A-7108-9643-9DB5-223BC35637F4}"/>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89739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F4EA86-E3AD-C54A-AE21-C361CD39C9CD}"/>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3" name="Footer Placeholder 2">
            <a:extLst>
              <a:ext uri="{FF2B5EF4-FFF2-40B4-BE49-F238E27FC236}">
                <a16:creationId xmlns:a16="http://schemas.microsoft.com/office/drawing/2014/main" id="{2097F3BE-0B25-9E40-8E40-F4EB9953A2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1FA382B-DED6-EC47-AAA5-99F9281DCF99}"/>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000363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C6A3-607C-4947-A5FA-3C4FA19B35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4FF965-42CC-4443-B75D-C96FF5930B9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22ED5D-1B32-7C4E-811D-BF91E1EF3EE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0BD279-3D0C-444C-8418-76CED4F74F73}"/>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6" name="Footer Placeholder 5">
            <a:extLst>
              <a:ext uri="{FF2B5EF4-FFF2-40B4-BE49-F238E27FC236}">
                <a16:creationId xmlns:a16="http://schemas.microsoft.com/office/drawing/2014/main" id="{C1813849-0E39-A042-8BE2-4171A0F8DD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38CC039-2A62-8D47-A69F-7DAD4B194513}"/>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2759776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24EE5-D6AF-A647-ACA8-3D8E8CB61EB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191E45-54F5-7147-A0D4-B5CC96CB4A8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BE86D6-AC89-C041-8069-EDB4D1F07E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EA8668-04D4-0948-AE18-47379D0666A9}"/>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6" name="Footer Placeholder 5">
            <a:extLst>
              <a:ext uri="{FF2B5EF4-FFF2-40B4-BE49-F238E27FC236}">
                <a16:creationId xmlns:a16="http://schemas.microsoft.com/office/drawing/2014/main" id="{48633FB4-47DE-0E42-A78A-2EBD0F6AAB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CF344F-ECC9-274F-A0E1-513C02D6E5FB}"/>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359906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758E-89E6-E54F-B416-5BED6D695D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727C5F-81BD-DC4E-B027-3C29DFAAC52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7B9B44-94C9-E343-AD18-67CF13FFF458}"/>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5" name="Footer Placeholder 4">
            <a:extLst>
              <a:ext uri="{FF2B5EF4-FFF2-40B4-BE49-F238E27FC236}">
                <a16:creationId xmlns:a16="http://schemas.microsoft.com/office/drawing/2014/main" id="{3572350A-0435-BA47-9289-DE25B19EDB1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DB2F46E-4E24-D943-B5E0-02F137C75DF6}"/>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3091644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933F44-F701-2D4C-9740-43267A71C55B}"/>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1F51D6-D781-8E4F-8A7F-5C4E589BCE9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068CD-2ACB-964C-9744-0F42A87D4AF7}"/>
              </a:ext>
            </a:extLst>
          </p:cNvPr>
          <p:cNvSpPr>
            <a:spLocks noGrp="1"/>
          </p:cNvSpPr>
          <p:nvPr>
            <p:ph type="dt" sz="half" idx="10"/>
          </p:nvPr>
        </p:nvSpPr>
        <p:spPr>
          <a:xfrm>
            <a:off x="838200" y="6356350"/>
            <a:ext cx="2743200" cy="365125"/>
          </a:xfrm>
          <a:prstGeom prst="rect">
            <a:avLst/>
          </a:prstGeom>
        </p:spPr>
        <p:txBody>
          <a:bodyPr/>
          <a:lstStyle/>
          <a:p>
            <a:fld id="{CC6D4296-8D63-BE45-883B-20DD0FD03D7E}" type="datetimeFigureOut">
              <a:rPr lang="en-US" smtClean="0"/>
              <a:t>6/20/23</a:t>
            </a:fld>
            <a:endParaRPr lang="en-US"/>
          </a:p>
        </p:txBody>
      </p:sp>
      <p:sp>
        <p:nvSpPr>
          <p:cNvPr id="5" name="Footer Placeholder 4">
            <a:extLst>
              <a:ext uri="{FF2B5EF4-FFF2-40B4-BE49-F238E27FC236}">
                <a16:creationId xmlns:a16="http://schemas.microsoft.com/office/drawing/2014/main" id="{063462F1-7214-2745-95A7-C59A28A8A7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01157C0-5E87-C44F-87A4-53ED57D5922B}"/>
              </a:ext>
            </a:extLst>
          </p:cNvPr>
          <p:cNvSpPr>
            <a:spLocks noGrp="1"/>
          </p:cNvSpPr>
          <p:nvPr>
            <p:ph type="sldNum" sz="quarter" idx="12"/>
          </p:nvPr>
        </p:nvSpPr>
        <p:spPr>
          <a:xfrm>
            <a:off x="8610600" y="6356350"/>
            <a:ext cx="2743200" cy="365125"/>
          </a:xfrm>
          <a:prstGeom prst="rect">
            <a:avLst/>
          </a:prstGeom>
        </p:spPr>
        <p:txBody>
          <a:bodyPr/>
          <a:lstStyle/>
          <a:p>
            <a:fld id="{B8889508-EF4F-6E4B-88F9-41954F5516C6}" type="slidenum">
              <a:rPr lang="en-US" smtClean="0"/>
              <a:t>‹#›</a:t>
            </a:fld>
            <a:endParaRPr lang="en-US"/>
          </a:p>
        </p:txBody>
      </p:sp>
    </p:spTree>
    <p:extLst>
      <p:ext uri="{BB962C8B-B14F-4D97-AF65-F5344CB8AC3E}">
        <p14:creationId xmlns:p14="http://schemas.microsoft.com/office/powerpoint/2010/main" val="1848423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7" y="76200"/>
            <a:ext cx="11580283" cy="753346"/>
          </a:xfrm>
        </p:spPr>
        <p:txBody>
          <a:bodyPr/>
          <a:lstStyle/>
          <a:p>
            <a:r>
              <a:rPr lang="en-US" dirty="0"/>
              <a:t>Click to edit Master title style</a:t>
            </a:r>
          </a:p>
        </p:txBody>
      </p:sp>
      <p:sp>
        <p:nvSpPr>
          <p:cNvPr id="3" name="Content Placeholder 2"/>
          <p:cNvSpPr>
            <a:spLocks noGrp="1"/>
          </p:cNvSpPr>
          <p:nvPr>
            <p:ph idx="1"/>
          </p:nvPr>
        </p:nvSpPr>
        <p:spPr>
          <a:xfrm>
            <a:off x="304802" y="1066800"/>
            <a:ext cx="11571817" cy="5334000"/>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52248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9768373-8ABF-3840-95CC-11150EDFFA01}"/>
              </a:ext>
            </a:extLst>
          </p:cNvPr>
          <p:cNvPicPr>
            <a:picLocks noChangeAspect="1"/>
          </p:cNvPicPr>
          <p:nvPr userDrawn="1"/>
        </p:nvPicPr>
        <p:blipFill>
          <a:blip r:embed="rId13"/>
          <a:srcRect/>
          <a:stretch/>
        </p:blipFill>
        <p:spPr>
          <a:xfrm>
            <a:off x="0" y="0"/>
            <a:ext cx="12192000" cy="6858000"/>
          </a:xfrm>
          <a:prstGeom prst="rect">
            <a:avLst/>
          </a:prstGeom>
        </p:spPr>
      </p:pic>
    </p:spTree>
    <p:extLst>
      <p:ext uri="{BB962C8B-B14F-4D97-AF65-F5344CB8AC3E}">
        <p14:creationId xmlns:p14="http://schemas.microsoft.com/office/powerpoint/2010/main" val="156984901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562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95DEF5-38F7-04F7-6BCF-9E336E3704AF}"/>
              </a:ext>
            </a:extLst>
          </p:cNvPr>
          <p:cNvSpPr>
            <a:spLocks noGrp="1"/>
          </p:cNvSpPr>
          <p:nvPr>
            <p:ph type="title"/>
          </p:nvPr>
        </p:nvSpPr>
        <p:spPr/>
        <p:txBody>
          <a:bodyPr/>
          <a:lstStyle/>
          <a:p>
            <a:r>
              <a:rPr lang="en-US" b="0" i="0" dirty="0">
                <a:solidFill>
                  <a:srgbClr val="666666"/>
                </a:solidFill>
                <a:effectLst/>
                <a:latin typeface="Overpass"/>
              </a:rPr>
              <a:t>Open-Source NDE Simulation and Data Processing Tools from NASA</a:t>
            </a:r>
            <a:endParaRPr lang="en-US" dirty="0"/>
          </a:p>
        </p:txBody>
      </p:sp>
      <p:sp>
        <p:nvSpPr>
          <p:cNvPr id="5" name="Text Placeholder 4">
            <a:extLst>
              <a:ext uri="{FF2B5EF4-FFF2-40B4-BE49-F238E27FC236}">
                <a16:creationId xmlns:a16="http://schemas.microsoft.com/office/drawing/2014/main" id="{06CBA4B8-7F9B-8541-1650-525AE9544D62}"/>
              </a:ext>
            </a:extLst>
          </p:cNvPr>
          <p:cNvSpPr>
            <a:spLocks noGrp="1"/>
          </p:cNvSpPr>
          <p:nvPr>
            <p:ph type="body" idx="1"/>
          </p:nvPr>
        </p:nvSpPr>
        <p:spPr/>
        <p:txBody>
          <a:bodyPr/>
          <a:lstStyle/>
          <a:p>
            <a:r>
              <a:rPr lang="en-US" dirty="0"/>
              <a:t>Elizabeth Gregory</a:t>
            </a:r>
          </a:p>
          <a:p>
            <a:r>
              <a:rPr lang="en-US" dirty="0"/>
              <a:t>Bill </a:t>
            </a:r>
            <a:r>
              <a:rPr lang="en-US" dirty="0" err="1"/>
              <a:t>Schneck</a:t>
            </a:r>
            <a:endParaRPr lang="en-US" dirty="0"/>
          </a:p>
          <a:p>
            <a:r>
              <a:rPr lang="en-US" dirty="0"/>
              <a:t>NASA Langley Research Center</a:t>
            </a:r>
          </a:p>
        </p:txBody>
      </p:sp>
    </p:spTree>
    <p:extLst>
      <p:ext uri="{BB962C8B-B14F-4D97-AF65-F5344CB8AC3E}">
        <p14:creationId xmlns:p14="http://schemas.microsoft.com/office/powerpoint/2010/main" val="314458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123546" y="99383"/>
            <a:ext cx="10515600" cy="1325563"/>
          </a:xfrm>
        </p:spPr>
        <p:txBody>
          <a:bodyPr anchor="t"/>
          <a:lstStyle/>
          <a:p>
            <a:r>
              <a:rPr lang="en-US" dirty="0"/>
              <a:t>Goals for Open-Source Software</a:t>
            </a:r>
          </a:p>
        </p:txBody>
      </p:sp>
      <p:grpSp>
        <p:nvGrpSpPr>
          <p:cNvPr id="12" name="Group 11">
            <a:extLst>
              <a:ext uri="{FF2B5EF4-FFF2-40B4-BE49-F238E27FC236}">
                <a16:creationId xmlns:a16="http://schemas.microsoft.com/office/drawing/2014/main" id="{032BB25C-19F0-86A7-628D-95D8D0B82F0E}"/>
              </a:ext>
            </a:extLst>
          </p:cNvPr>
          <p:cNvGrpSpPr/>
          <p:nvPr/>
        </p:nvGrpSpPr>
        <p:grpSpPr>
          <a:xfrm>
            <a:off x="1181782" y="1477767"/>
            <a:ext cx="9828437" cy="3902466"/>
            <a:chOff x="1203710" y="1541124"/>
            <a:chExt cx="9828437" cy="3902466"/>
          </a:xfrm>
        </p:grpSpPr>
        <p:sp>
          <p:nvSpPr>
            <p:cNvPr id="6" name="Rounded Rectangle 5">
              <a:extLst>
                <a:ext uri="{FF2B5EF4-FFF2-40B4-BE49-F238E27FC236}">
                  <a16:creationId xmlns:a16="http://schemas.microsoft.com/office/drawing/2014/main" id="{A6C11E43-7955-A247-BA7F-8E2AA3E6EB21}"/>
                </a:ext>
              </a:extLst>
            </p:cNvPr>
            <p:cNvSpPr/>
            <p:nvPr/>
          </p:nvSpPr>
          <p:spPr>
            <a:xfrm>
              <a:off x="1203710" y="1541124"/>
              <a:ext cx="3893906" cy="1797977"/>
            </a:xfrm>
            <a:prstGeom prst="roundRect">
              <a:avLst/>
            </a:prstGeom>
            <a:solidFill>
              <a:srgbClr val="01666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Human Readable Inputs with XML</a:t>
              </a:r>
            </a:p>
            <a:p>
              <a:pPr marL="285750" indent="-285750">
                <a:buClr>
                  <a:schemeClr val="bg1"/>
                </a:buClr>
                <a:buFont typeface="Arial" panose="020B0604020202020204" pitchFamily="34" charset="0"/>
                <a:buChar char="•"/>
              </a:pPr>
              <a:r>
                <a:rPr lang="en-US" dirty="0"/>
                <a:t>Easy editing</a:t>
              </a:r>
            </a:p>
            <a:p>
              <a:pPr marL="285750" indent="-285750">
                <a:buClr>
                  <a:schemeClr val="bg1"/>
                </a:buClr>
                <a:buFont typeface="Arial" panose="020B0604020202020204" pitchFamily="34" charset="0"/>
                <a:buChar char="•"/>
              </a:pPr>
              <a:r>
                <a:rPr lang="en-US" dirty="0"/>
                <a:t>Easy sharing</a:t>
              </a:r>
            </a:p>
            <a:p>
              <a:pPr marL="285750" indent="-285750">
                <a:buClr>
                  <a:schemeClr val="bg1"/>
                </a:buClr>
                <a:buFont typeface="Arial" panose="020B0604020202020204" pitchFamily="34" charset="0"/>
                <a:buChar char="•"/>
              </a:pPr>
              <a:r>
                <a:rPr lang="en-US" dirty="0"/>
                <a:t>Procedurally generated via outside tools</a:t>
              </a:r>
            </a:p>
            <a:p>
              <a:pPr marL="285750" indent="-285750">
                <a:buClr>
                  <a:schemeClr val="bg1"/>
                </a:buClr>
                <a:buFont typeface="Arial" panose="020B0604020202020204" pitchFamily="34" charset="0"/>
                <a:buChar char="•"/>
              </a:pPr>
              <a:endParaRPr lang="en-US" dirty="0"/>
            </a:p>
          </p:txBody>
        </p:sp>
        <p:sp>
          <p:nvSpPr>
            <p:cNvPr id="7" name="Rounded Rectangle 6">
              <a:extLst>
                <a:ext uri="{FF2B5EF4-FFF2-40B4-BE49-F238E27FC236}">
                  <a16:creationId xmlns:a16="http://schemas.microsoft.com/office/drawing/2014/main" id="{DC60B271-36D8-D84D-B0D9-BFEE29F89CBA}"/>
                </a:ext>
              </a:extLst>
            </p:cNvPr>
            <p:cNvSpPr/>
            <p:nvPr/>
          </p:nvSpPr>
          <p:spPr>
            <a:xfrm>
              <a:off x="7138241" y="1541124"/>
              <a:ext cx="3893906" cy="1797977"/>
            </a:xfrm>
            <a:prstGeom prst="roundRect">
              <a:avLst/>
            </a:prstGeom>
            <a:solidFill>
              <a:srgbClr val="80AA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Easily Buildable Problems</a:t>
              </a:r>
            </a:p>
            <a:p>
              <a:pPr marL="285750" indent="-285750">
                <a:buFont typeface="Arial" panose="020B0604020202020204" pitchFamily="34" charset="0"/>
                <a:buChar char="•"/>
              </a:pPr>
              <a:r>
                <a:rPr lang="en-US" dirty="0"/>
                <a:t>Modular approach</a:t>
              </a:r>
            </a:p>
            <a:p>
              <a:pPr marL="285750" indent="-285750">
                <a:buFont typeface="Arial" panose="020B0604020202020204" pitchFamily="34" charset="0"/>
                <a:buChar char="•"/>
              </a:pPr>
              <a:r>
                <a:rPr lang="en-US" dirty="0"/>
                <a:t>Problem agnostic</a:t>
              </a:r>
            </a:p>
            <a:p>
              <a:endParaRPr lang="en-US" dirty="0"/>
            </a:p>
          </p:txBody>
        </p:sp>
        <p:sp>
          <p:nvSpPr>
            <p:cNvPr id="8" name="Rounded Rectangle 7">
              <a:extLst>
                <a:ext uri="{FF2B5EF4-FFF2-40B4-BE49-F238E27FC236}">
                  <a16:creationId xmlns:a16="http://schemas.microsoft.com/office/drawing/2014/main" id="{6AE17A3E-8DA6-D748-A605-BC4829E5D11D}"/>
                </a:ext>
              </a:extLst>
            </p:cNvPr>
            <p:cNvSpPr/>
            <p:nvPr/>
          </p:nvSpPr>
          <p:spPr>
            <a:xfrm>
              <a:off x="7138241" y="3645613"/>
              <a:ext cx="3893906" cy="1797977"/>
            </a:xfrm>
            <a:prstGeom prst="roundRect">
              <a:avLst/>
            </a:prstGeom>
            <a:solidFill>
              <a:srgbClr val="01666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Sharable Outputs with VTK</a:t>
              </a:r>
            </a:p>
            <a:p>
              <a:pPr marL="285750" indent="-285750">
                <a:buFont typeface="Arial" panose="020B0604020202020204" pitchFamily="34" charset="0"/>
                <a:buChar char="•"/>
              </a:pPr>
              <a:r>
                <a:rPr lang="en-US" dirty="0"/>
                <a:t>Easy data visualization</a:t>
              </a:r>
            </a:p>
            <a:p>
              <a:pPr marL="285750" indent="-285750">
                <a:buFont typeface="Arial" panose="020B0604020202020204" pitchFamily="34" charset="0"/>
                <a:buChar char="•"/>
              </a:pPr>
              <a:r>
                <a:rPr lang="en-US" dirty="0"/>
                <a:t>Already optimized parallel output</a:t>
              </a:r>
            </a:p>
            <a:p>
              <a:pPr marL="285750" indent="-285750">
                <a:buFont typeface="Arial" panose="020B0604020202020204" pitchFamily="34" charset="0"/>
                <a:buChar char="•"/>
              </a:pPr>
              <a:r>
                <a:rPr lang="en-US" dirty="0"/>
                <a:t>Self documenting output files</a:t>
              </a:r>
            </a:p>
          </p:txBody>
        </p:sp>
        <p:sp>
          <p:nvSpPr>
            <p:cNvPr id="9" name="Rounded Rectangle 8">
              <a:extLst>
                <a:ext uri="{FF2B5EF4-FFF2-40B4-BE49-F238E27FC236}">
                  <a16:creationId xmlns:a16="http://schemas.microsoft.com/office/drawing/2014/main" id="{343E0C4C-5C0F-3E45-A398-69B338B2199B}"/>
                </a:ext>
              </a:extLst>
            </p:cNvPr>
            <p:cNvSpPr/>
            <p:nvPr/>
          </p:nvSpPr>
          <p:spPr>
            <a:xfrm>
              <a:off x="1203710" y="3645613"/>
              <a:ext cx="3893906" cy="1797977"/>
            </a:xfrm>
            <a:prstGeom prst="roundRect">
              <a:avLst/>
            </a:prstGeom>
            <a:solidFill>
              <a:srgbClr val="80AA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t>Robust Testing  with Test Driven Development </a:t>
              </a:r>
            </a:p>
            <a:p>
              <a:pPr marL="285750" indent="-285750">
                <a:buFont typeface="Arial" panose="020B0604020202020204" pitchFamily="34" charset="0"/>
                <a:buChar char="•"/>
              </a:pPr>
              <a:r>
                <a:rPr lang="en-US" dirty="0"/>
                <a:t>Unit and case testing</a:t>
              </a:r>
            </a:p>
            <a:p>
              <a:pPr marL="285750" indent="-285750">
                <a:buFont typeface="Arial" panose="020B0604020202020204" pitchFamily="34" charset="0"/>
                <a:buChar char="•"/>
              </a:pPr>
              <a:r>
                <a:rPr lang="en-US" dirty="0"/>
                <a:t>Test during development</a:t>
              </a:r>
            </a:p>
            <a:p>
              <a:pPr marL="285750" indent="-285750">
                <a:buFont typeface="Arial" panose="020B0604020202020204" pitchFamily="34" charset="0"/>
                <a:buChar char="•"/>
              </a:pPr>
              <a:r>
                <a:rPr lang="en-US" dirty="0"/>
                <a:t>Automatic Testing </a:t>
              </a:r>
            </a:p>
          </p:txBody>
        </p:sp>
        <p:sp>
          <p:nvSpPr>
            <p:cNvPr id="11" name="Oval 10">
              <a:extLst>
                <a:ext uri="{FF2B5EF4-FFF2-40B4-BE49-F238E27FC236}">
                  <a16:creationId xmlns:a16="http://schemas.microsoft.com/office/drawing/2014/main" id="{08D2B017-9C43-1047-AE2C-444084D8D21C}"/>
                </a:ext>
              </a:extLst>
            </p:cNvPr>
            <p:cNvSpPr/>
            <p:nvPr/>
          </p:nvSpPr>
          <p:spPr>
            <a:xfrm>
              <a:off x="5403274" y="2712027"/>
              <a:ext cx="1433946" cy="1433946"/>
            </a:xfrm>
            <a:prstGeom prst="ellipse">
              <a:avLst/>
            </a:prstGeom>
            <a:solidFill>
              <a:srgbClr val="59595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Robust Tool for Long Use Life </a:t>
              </a:r>
            </a:p>
          </p:txBody>
        </p:sp>
        <p:cxnSp>
          <p:nvCxnSpPr>
            <p:cNvPr id="13" name="Straight Arrow Connector 12">
              <a:extLst>
                <a:ext uri="{FF2B5EF4-FFF2-40B4-BE49-F238E27FC236}">
                  <a16:creationId xmlns:a16="http://schemas.microsoft.com/office/drawing/2014/main" id="{043DF99E-F2CC-5145-B089-F9EEF1E8128A}"/>
                </a:ext>
              </a:extLst>
            </p:cNvPr>
            <p:cNvCxnSpPr>
              <a:stCxn id="7" idx="1"/>
              <a:endCxn id="11" idx="7"/>
            </p:cNvCxnSpPr>
            <p:nvPr/>
          </p:nvCxnSpPr>
          <p:spPr>
            <a:xfrm flipH="1">
              <a:off x="6627223" y="2440113"/>
              <a:ext cx="511018" cy="4819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3B03C3D-A2E8-8141-8797-F0EAA40E438F}"/>
                </a:ext>
              </a:extLst>
            </p:cNvPr>
            <p:cNvCxnSpPr>
              <a:cxnSpLocks/>
              <a:stCxn id="8" idx="1"/>
              <a:endCxn id="11" idx="5"/>
            </p:cNvCxnSpPr>
            <p:nvPr/>
          </p:nvCxnSpPr>
          <p:spPr>
            <a:xfrm flipH="1" flipV="1">
              <a:off x="6627223" y="3935976"/>
              <a:ext cx="511018" cy="6086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D00A0A3-EE3C-AC4D-AB1B-0281425A914B}"/>
                </a:ext>
              </a:extLst>
            </p:cNvPr>
            <p:cNvCxnSpPr>
              <a:cxnSpLocks/>
              <a:stCxn id="9" idx="3"/>
              <a:endCxn id="11" idx="3"/>
            </p:cNvCxnSpPr>
            <p:nvPr/>
          </p:nvCxnSpPr>
          <p:spPr>
            <a:xfrm flipV="1">
              <a:off x="5097616" y="3935976"/>
              <a:ext cx="515655" cy="6086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8A995CC-69CD-6C43-AE74-18BC2CABEB0F}"/>
                </a:ext>
              </a:extLst>
            </p:cNvPr>
            <p:cNvCxnSpPr>
              <a:cxnSpLocks/>
              <a:stCxn id="6" idx="3"/>
              <a:endCxn id="11" idx="1"/>
            </p:cNvCxnSpPr>
            <p:nvPr/>
          </p:nvCxnSpPr>
          <p:spPr>
            <a:xfrm>
              <a:off x="5097616" y="2440113"/>
              <a:ext cx="515655" cy="4819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EF2251B9-15CE-344D-B99C-CEBFDF6D06C4}"/>
              </a:ext>
            </a:extLst>
          </p:cNvPr>
          <p:cNvSpPr txBox="1"/>
          <p:nvPr/>
        </p:nvSpPr>
        <p:spPr>
          <a:xfrm>
            <a:off x="-84304" y="5723192"/>
            <a:ext cx="12276304" cy="253916"/>
          </a:xfrm>
          <a:prstGeom prst="rect">
            <a:avLst/>
          </a:prstGeom>
          <a:noFill/>
        </p:spPr>
        <p:txBody>
          <a:bodyPr wrap="square" rtlCol="0">
            <a:spAutoFit/>
          </a:bodyPr>
          <a:lstStyle/>
          <a:p>
            <a:pPr algn="ctr"/>
            <a:r>
              <a:rPr lang="en-US" sz="1050" dirty="0">
                <a:highlight>
                  <a:srgbClr val="FFFF00"/>
                </a:highlight>
              </a:rPr>
              <a:t>Trade names and trademarks are used in this report for identification only. Their usage does not constitute an official endorsement, either expressed or implied, by the National Aeronautics and Space Administration.</a:t>
            </a:r>
          </a:p>
        </p:txBody>
      </p:sp>
    </p:spTree>
    <p:extLst>
      <p:ext uri="{BB962C8B-B14F-4D97-AF65-F5344CB8AC3E}">
        <p14:creationId xmlns:p14="http://schemas.microsoft.com/office/powerpoint/2010/main" val="1398251777"/>
      </p:ext>
    </p:extLst>
  </p:cSld>
  <p:clrMapOvr>
    <a:masterClrMapping/>
  </p:clrMapOvr>
  <mc:AlternateContent xmlns:mc="http://schemas.openxmlformats.org/markup-compatibility/2006" xmlns:p14="http://schemas.microsoft.com/office/powerpoint/2010/main">
    <mc:Choice Requires="p14">
      <p:transition spd="slow" p14:dur="2000" advTm="138775"/>
    </mc:Choice>
    <mc:Fallback xmlns="">
      <p:transition spd="slow" advTm="13877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16548" y="136517"/>
            <a:ext cx="5470652" cy="6219840"/>
          </a:xfrm>
        </p:spPr>
        <p:txBody>
          <a:bodyPr/>
          <a:lstStyle/>
          <a:p>
            <a:r>
              <a:rPr lang="en-US" sz="2400" dirty="0"/>
              <a:t>Emphasis on</a:t>
            </a:r>
            <a:r>
              <a:rPr lang="en-US" sz="2400" baseline="30000" dirty="0"/>
              <a:t>1,2</a:t>
            </a:r>
            <a:endParaRPr lang="en-US" sz="2400" dirty="0"/>
          </a:p>
          <a:p>
            <a:pPr lvl="1"/>
            <a:r>
              <a:rPr lang="en-US" sz="2000" dirty="0"/>
              <a:t>delineation between components (e.g. single responsibility principle) </a:t>
            </a:r>
          </a:p>
          <a:p>
            <a:pPr lvl="1"/>
            <a:r>
              <a:rPr lang="en-US" sz="2000" dirty="0"/>
              <a:t>interconnection between components (dependency inversion)</a:t>
            </a:r>
            <a:endParaRPr lang="en-US" sz="1100" dirty="0"/>
          </a:p>
          <a:p>
            <a:r>
              <a:rPr lang="en-US" dirty="0"/>
              <a:t>Influence of modularization:</a:t>
            </a:r>
          </a:p>
          <a:p>
            <a:pPr lvl="1"/>
            <a:r>
              <a:rPr lang="en-US" sz="2000" dirty="0"/>
              <a:t>Extensibility (e.g. physics solved is ‘just another module’)</a:t>
            </a:r>
          </a:p>
          <a:p>
            <a:pPr lvl="1"/>
            <a:r>
              <a:rPr lang="en-US" sz="2000" dirty="0"/>
              <a:t>Maintenance of independent components</a:t>
            </a:r>
          </a:p>
          <a:p>
            <a:pPr lvl="1"/>
            <a:r>
              <a:rPr lang="en-US" sz="2000" dirty="0"/>
              <a:t>Reduction in technical debt</a:t>
            </a:r>
            <a:endParaRPr lang="en-US" sz="1100" dirty="0"/>
          </a:p>
          <a:p>
            <a:r>
              <a:rPr lang="en-US" dirty="0"/>
              <a:t>During development:</a:t>
            </a:r>
          </a:p>
          <a:p>
            <a:pPr lvl="1"/>
            <a:r>
              <a:rPr lang="en-US" sz="2000" dirty="0"/>
              <a:t>Encapsulation of MPI reduced overhead of testing and maintenance</a:t>
            </a:r>
          </a:p>
          <a:p>
            <a:pPr lvl="1"/>
            <a:r>
              <a:rPr lang="en-US" sz="2000" dirty="0"/>
              <a:t>Insulation from I/O library allowed pivoting from CGNS to VTK</a:t>
            </a:r>
          </a:p>
          <a:p>
            <a:pPr lvl="1"/>
            <a:r>
              <a:rPr lang="en-US" sz="2000" dirty="0"/>
              <a:t>Modularization allowed porting mesh and I/O modules to another project</a:t>
            </a:r>
            <a:endParaRPr lang="en-US" sz="2800" dirty="0"/>
          </a:p>
          <a:p>
            <a:endParaRPr lang="en-US" sz="1600" dirty="0"/>
          </a:p>
        </p:txBody>
      </p:sp>
      <p:sp>
        <p:nvSpPr>
          <p:cNvPr id="3" name="Slide Number Placeholder 2"/>
          <p:cNvSpPr>
            <a:spLocks noGrp="1"/>
          </p:cNvSpPr>
          <p:nvPr>
            <p:ph type="sldNum" sz="quarter" idx="12"/>
          </p:nvPr>
        </p:nvSpPr>
        <p:spPr>
          <a:xfrm>
            <a:off x="11013097" y="6356357"/>
            <a:ext cx="478206" cy="365126"/>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bg1"/>
                </a:solidFill>
                <a:latin typeface="Helvetica" panose="020B0604020202020204" pitchFamily="34" charset="0"/>
                <a:ea typeface="+mn-ea"/>
                <a:cs typeface="Helvetica"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CEAC91-501F-4BC3-8E01-9EA788E3C600}" type="slidenum">
              <a:rPr lang="en-US" smtClean="0"/>
              <a:pPr/>
              <a:t>4</a:t>
            </a:fld>
            <a:endParaRPr lang="en-US" dirty="0"/>
          </a:p>
        </p:txBody>
      </p:sp>
      <p:sp>
        <p:nvSpPr>
          <p:cNvPr id="4" name="Title 3"/>
          <p:cNvSpPr>
            <a:spLocks noGrp="1"/>
          </p:cNvSpPr>
          <p:nvPr>
            <p:ph type="title"/>
          </p:nvPr>
        </p:nvSpPr>
        <p:spPr>
          <a:xfrm>
            <a:off x="158062" y="492482"/>
            <a:ext cx="6780621" cy="753346"/>
          </a:xfrm>
        </p:spPr>
        <p:txBody>
          <a:bodyPr anchor="b"/>
          <a:lstStyle/>
          <a:p>
            <a:r>
              <a:rPr lang="en-US" dirty="0" err="1"/>
              <a:t>PanNDE</a:t>
            </a:r>
            <a:r>
              <a:rPr lang="en-US" dirty="0"/>
              <a:t>: Open-Source Toolbox for NDE Simulation</a:t>
            </a:r>
          </a:p>
        </p:txBody>
      </p:sp>
      <p:sp>
        <p:nvSpPr>
          <p:cNvPr id="10" name="Content Placeholder 1"/>
          <p:cNvSpPr txBox="1">
            <a:spLocks/>
          </p:cNvSpPr>
          <p:nvPr/>
        </p:nvSpPr>
        <p:spPr>
          <a:xfrm>
            <a:off x="1351511" y="5421506"/>
            <a:ext cx="4236720" cy="541019"/>
          </a:xfrm>
          <a:prstGeom prst="rect">
            <a:avLst/>
          </a:prstGeom>
        </p:spPr>
        <p:txBody>
          <a:bodyPr vert="horz" lIns="91440" tIns="45720" rIns="91440" bIns="45720" rtlCol="0">
            <a:noAutofit/>
          </a:bodyPr>
          <a:lstStyle>
            <a:lvl1pPr marL="342900" marR="0" indent="-342900" algn="l" defTabSz="914400" rtl="0" eaLnBrk="0" fontAlgn="base" latinLnBrk="0" hangingPunct="0">
              <a:lnSpc>
                <a:spcPct val="100000"/>
              </a:lnSpc>
              <a:spcBef>
                <a:spcPct val="20000"/>
              </a:spcBef>
              <a:spcAft>
                <a:spcPct val="0"/>
              </a:spcAft>
              <a:buClrTx/>
              <a:buSzTx/>
              <a:buFontTx/>
              <a:buChar char="•"/>
              <a:tabLst/>
              <a:defRPr sz="2600" kern="1200">
                <a:solidFill>
                  <a:schemeClr val="tx1"/>
                </a:solidFill>
                <a:latin typeface="Helvetica" panose="020B0604020202020204" pitchFamily="34" charset="0"/>
                <a:ea typeface="+mn-ea"/>
                <a:cs typeface="Helvetica" panose="020B0604020202020204" pitchFamily="34" charset="0"/>
              </a:defRPr>
            </a:lvl1pPr>
            <a:lvl2pPr marL="742950" marR="0" indent="-285750" algn="l" defTabSz="914400" rtl="0" eaLnBrk="0" fontAlgn="base" latinLnBrk="0" hangingPunct="0">
              <a:lnSpc>
                <a:spcPct val="100000"/>
              </a:lnSpc>
              <a:spcBef>
                <a:spcPct val="20000"/>
              </a:spcBef>
              <a:spcAft>
                <a:spcPct val="0"/>
              </a:spcAft>
              <a:buClrTx/>
              <a:buSzTx/>
              <a:buFontTx/>
              <a:buChar char="–"/>
              <a:tabLst/>
              <a:defRPr sz="2200" kern="1200">
                <a:solidFill>
                  <a:schemeClr val="tx1"/>
                </a:solidFill>
                <a:latin typeface="Helvetica" panose="020B0604020202020204" pitchFamily="34" charset="0"/>
                <a:ea typeface="+mn-ea"/>
                <a:cs typeface="Helvetica"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solidFill>
                  <a:schemeClr val="bg1"/>
                </a:solidFill>
              </a:rPr>
              <a:t>Simplified architectural diagram </a:t>
            </a:r>
          </a:p>
          <a:p>
            <a:pPr marL="0" indent="0" algn="ctr">
              <a:buNone/>
            </a:pPr>
            <a:r>
              <a:rPr lang="en-US" sz="1400" dirty="0">
                <a:solidFill>
                  <a:schemeClr val="bg1"/>
                </a:solidFill>
              </a:rPr>
              <a:t>PanNDE elastodynamic simulation software</a:t>
            </a:r>
          </a:p>
        </p:txBody>
      </p:sp>
      <p:pic>
        <p:nvPicPr>
          <p:cNvPr id="11" name="Picture 10"/>
          <p:cNvPicPr>
            <a:picLocks noChangeAspect="1"/>
          </p:cNvPicPr>
          <p:nvPr/>
        </p:nvPicPr>
        <p:blipFill>
          <a:blip r:embed="rId2"/>
          <a:stretch>
            <a:fillRect/>
          </a:stretch>
        </p:blipFill>
        <p:spPr>
          <a:xfrm>
            <a:off x="340360" y="1325341"/>
            <a:ext cx="6076188" cy="3932876"/>
          </a:xfrm>
          <a:prstGeom prst="rect">
            <a:avLst/>
          </a:prstGeom>
        </p:spPr>
      </p:pic>
      <p:sp>
        <p:nvSpPr>
          <p:cNvPr id="8" name="Rectangle 7"/>
          <p:cNvSpPr/>
          <p:nvPr/>
        </p:nvSpPr>
        <p:spPr>
          <a:xfrm>
            <a:off x="304801" y="5336518"/>
            <a:ext cx="6633882" cy="577081"/>
          </a:xfrm>
          <a:prstGeom prst="rect">
            <a:avLst/>
          </a:prstGeom>
        </p:spPr>
        <p:txBody>
          <a:bodyPr wrap="square">
            <a:spAutoFit/>
          </a:bodyPr>
          <a:lstStyle/>
          <a:p>
            <a:r>
              <a:rPr lang="en-US" sz="1050" dirty="0">
                <a:cs typeface="Helvetica" panose="020B0604020202020204" pitchFamily="34" charset="0"/>
              </a:rPr>
              <a:t>1. R. Martin, Clean Architecture: A Craftsman's Guide to Software Structure and Design, Prentice Hall, 2018.</a:t>
            </a:r>
          </a:p>
          <a:p>
            <a:r>
              <a:rPr lang="en-US" sz="1050" dirty="0">
                <a:cs typeface="Helvetica" panose="020B0604020202020204" pitchFamily="34" charset="0"/>
              </a:rPr>
              <a:t>2. O'Connell, Matthew, et al. "Application of the Dependency Inversion Principle to Multidisciplinary Software Development." 2018 Fluid Dynamics Conference. 2018.https://doi.org/10.2514/6.2018-3856</a:t>
            </a:r>
          </a:p>
        </p:txBody>
      </p:sp>
    </p:spTree>
    <p:extLst>
      <p:ext uri="{BB962C8B-B14F-4D97-AF65-F5344CB8AC3E}">
        <p14:creationId xmlns:p14="http://schemas.microsoft.com/office/powerpoint/2010/main" val="147831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56A8B-DD1B-69AF-1270-0FD9538E3DC8}"/>
              </a:ext>
            </a:extLst>
          </p:cNvPr>
          <p:cNvSpPr>
            <a:spLocks noGrp="1"/>
          </p:cNvSpPr>
          <p:nvPr>
            <p:ph type="title"/>
          </p:nvPr>
        </p:nvSpPr>
        <p:spPr>
          <a:xfrm>
            <a:off x="126164" y="-19493"/>
            <a:ext cx="11580283" cy="753346"/>
          </a:xfrm>
        </p:spPr>
        <p:txBody>
          <a:bodyPr anchor="b"/>
          <a:lstStyle/>
          <a:p>
            <a:r>
              <a:rPr lang="en-US" dirty="0"/>
              <a:t>Example Simulation</a:t>
            </a:r>
          </a:p>
        </p:txBody>
      </p:sp>
      <p:pic>
        <p:nvPicPr>
          <p:cNvPr id="11" name="PanNDE2.mp4" descr="PanNDE2.mp4">
            <a:hlinkClick r:id="" action="ppaction://media"/>
            <a:extLst>
              <a:ext uri="{FF2B5EF4-FFF2-40B4-BE49-F238E27FC236}">
                <a16:creationId xmlns:a16="http://schemas.microsoft.com/office/drawing/2014/main" id="{1076EE40-A103-954A-736F-6667016C034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7188" t="16190" r="18436"/>
          <a:stretch/>
        </p:blipFill>
        <p:spPr>
          <a:xfrm>
            <a:off x="1556982" y="812801"/>
            <a:ext cx="5873965" cy="5092699"/>
          </a:xfrm>
          <a:prstGeom prst="rect">
            <a:avLst/>
          </a:prstGeom>
        </p:spPr>
      </p:pic>
      <p:pic>
        <p:nvPicPr>
          <p:cNvPr id="14" name="Picture 13">
            <a:extLst>
              <a:ext uri="{FF2B5EF4-FFF2-40B4-BE49-F238E27FC236}">
                <a16:creationId xmlns:a16="http://schemas.microsoft.com/office/drawing/2014/main" id="{24B0E51F-69FA-238C-BE6A-25D7C9AF977C}"/>
              </a:ext>
            </a:extLst>
          </p:cNvPr>
          <p:cNvPicPr>
            <a:picLocks noChangeAspect="1"/>
          </p:cNvPicPr>
          <p:nvPr/>
        </p:nvPicPr>
        <p:blipFill>
          <a:blip r:embed="rId5"/>
          <a:stretch>
            <a:fillRect/>
          </a:stretch>
        </p:blipFill>
        <p:spPr>
          <a:xfrm>
            <a:off x="7776573" y="76200"/>
            <a:ext cx="2858445" cy="5829300"/>
          </a:xfrm>
          <a:prstGeom prst="rect">
            <a:avLst/>
          </a:prstGeom>
        </p:spPr>
      </p:pic>
    </p:spTree>
    <p:extLst>
      <p:ext uri="{BB962C8B-B14F-4D97-AF65-F5344CB8AC3E}">
        <p14:creationId xmlns:p14="http://schemas.microsoft.com/office/powerpoint/2010/main" val="424113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84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DFA5F-60B6-584C-A548-2E4FF7C0C365}"/>
              </a:ext>
            </a:extLst>
          </p:cNvPr>
          <p:cNvSpPr>
            <a:spLocks noGrp="1"/>
          </p:cNvSpPr>
          <p:nvPr>
            <p:ph type="title"/>
          </p:nvPr>
        </p:nvSpPr>
        <p:spPr>
          <a:xfrm>
            <a:off x="337580" y="239261"/>
            <a:ext cx="10998476" cy="1082911"/>
          </a:xfrm>
        </p:spPr>
        <p:txBody>
          <a:bodyPr anchor="t"/>
          <a:lstStyle/>
          <a:p>
            <a:r>
              <a:rPr lang="en-US" sz="4400" dirty="0" err="1"/>
              <a:t>PanNDE</a:t>
            </a:r>
            <a:r>
              <a:rPr lang="en-US" sz="4400" dirty="0"/>
              <a:t> 2.0 Additions/Changes</a:t>
            </a:r>
          </a:p>
        </p:txBody>
      </p:sp>
      <p:sp>
        <p:nvSpPr>
          <p:cNvPr id="6" name="Content Placeholder 3">
            <a:extLst>
              <a:ext uri="{FF2B5EF4-FFF2-40B4-BE49-F238E27FC236}">
                <a16:creationId xmlns:a16="http://schemas.microsoft.com/office/drawing/2014/main" id="{BE3A98DB-BBDE-5841-86DA-8813D1A2A27C}"/>
              </a:ext>
            </a:extLst>
          </p:cNvPr>
          <p:cNvSpPr txBox="1">
            <a:spLocks/>
          </p:cNvSpPr>
          <p:nvPr/>
        </p:nvSpPr>
        <p:spPr>
          <a:xfrm>
            <a:off x="6172200" y="1474896"/>
            <a:ext cx="516385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New Included Python Tools </a:t>
            </a:r>
          </a:p>
          <a:p>
            <a:pPr lvl="1"/>
            <a:r>
              <a:rPr lang="en-US" dirty="0"/>
              <a:t>Case makers for fast creation of input files.</a:t>
            </a:r>
          </a:p>
          <a:p>
            <a:pPr lvl="2"/>
            <a:r>
              <a:rPr lang="en-US" dirty="0"/>
              <a:t>Metallic </a:t>
            </a:r>
          </a:p>
          <a:p>
            <a:pPr lvl="2"/>
            <a:r>
              <a:rPr lang="en-US" dirty="0"/>
              <a:t>Composite </a:t>
            </a:r>
          </a:p>
          <a:p>
            <a:pPr lvl="1"/>
            <a:r>
              <a:rPr lang="en-US" dirty="0"/>
              <a:t>Post processing scripts </a:t>
            </a:r>
          </a:p>
          <a:p>
            <a:pPr lvl="1"/>
            <a:r>
              <a:rPr lang="en-US" dirty="0"/>
              <a:t>Example for the python VTK bindings. </a:t>
            </a:r>
          </a:p>
          <a:p>
            <a:r>
              <a:rPr lang="en-US" dirty="0"/>
              <a:t>Better Data Handling</a:t>
            </a:r>
          </a:p>
          <a:p>
            <a:r>
              <a:rPr lang="en-US" dirty="0"/>
              <a:t>General Refinement</a:t>
            </a:r>
          </a:p>
        </p:txBody>
      </p:sp>
      <p:sp>
        <p:nvSpPr>
          <p:cNvPr id="7" name="Content Placeholder 3">
            <a:extLst>
              <a:ext uri="{FF2B5EF4-FFF2-40B4-BE49-F238E27FC236}">
                <a16:creationId xmlns:a16="http://schemas.microsoft.com/office/drawing/2014/main" id="{9C247A42-5073-044A-9FBB-79EED50B3139}"/>
              </a:ext>
            </a:extLst>
          </p:cNvPr>
          <p:cNvSpPr txBox="1">
            <a:spLocks/>
          </p:cNvSpPr>
          <p:nvPr/>
        </p:nvSpPr>
        <p:spPr>
          <a:xfrm>
            <a:off x="292444" y="1474896"/>
            <a:ext cx="516385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Groups: Easy creation and selection of subsets of geometry. Allows users to:</a:t>
            </a:r>
          </a:p>
          <a:p>
            <a:pPr lvl="1"/>
            <a:r>
              <a:rPr lang="en-US" dirty="0"/>
              <a:t>Easily implement their own boundary conditions.</a:t>
            </a:r>
          </a:p>
          <a:p>
            <a:pPr lvl="1"/>
            <a:r>
              <a:rPr lang="en-US" dirty="0"/>
              <a:t>Save output for only Regions of interests.</a:t>
            </a:r>
          </a:p>
          <a:p>
            <a:r>
              <a:rPr lang="en-US" dirty="0"/>
              <a:t>Dakota Hooks for meta-analysis.</a:t>
            </a:r>
          </a:p>
          <a:p>
            <a:r>
              <a:rPr lang="en-US" dirty="0"/>
              <a:t>Thermal Model Solver Example.</a:t>
            </a:r>
          </a:p>
          <a:p>
            <a:r>
              <a:rPr lang="en-US" dirty="0"/>
              <a:t>New UT Source Examples.</a:t>
            </a:r>
          </a:p>
          <a:p>
            <a:pPr marL="0" indent="0">
              <a:buNone/>
            </a:pPr>
            <a:endParaRPr lang="en-US" dirty="0"/>
          </a:p>
        </p:txBody>
      </p:sp>
    </p:spTree>
    <p:extLst>
      <p:ext uri="{BB962C8B-B14F-4D97-AF65-F5344CB8AC3E}">
        <p14:creationId xmlns:p14="http://schemas.microsoft.com/office/powerpoint/2010/main" val="354200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7C88AB-18E4-7049-AE9B-4CE97F2C73E4}"/>
              </a:ext>
            </a:extLst>
          </p:cNvPr>
          <p:cNvSpPr>
            <a:spLocks noGrp="1"/>
          </p:cNvSpPr>
          <p:nvPr>
            <p:ph type="title"/>
          </p:nvPr>
        </p:nvSpPr>
        <p:spPr/>
        <p:txBody>
          <a:bodyPr/>
          <a:lstStyle/>
          <a:p>
            <a:r>
              <a:rPr lang="en-US" dirty="0"/>
              <a:t>Groups – A infinitely sized plate with a Perfectly matched Layer Boundary Conditions</a:t>
            </a:r>
          </a:p>
        </p:txBody>
      </p:sp>
      <p:sp>
        <p:nvSpPr>
          <p:cNvPr id="6" name="Content Placeholder 5">
            <a:extLst>
              <a:ext uri="{FF2B5EF4-FFF2-40B4-BE49-F238E27FC236}">
                <a16:creationId xmlns:a16="http://schemas.microsoft.com/office/drawing/2014/main" id="{7C1747F1-E049-3912-B01D-D5F67071CC75}"/>
              </a:ext>
            </a:extLst>
          </p:cNvPr>
          <p:cNvSpPr>
            <a:spLocks noGrp="1"/>
          </p:cNvSpPr>
          <p:nvPr>
            <p:ph sz="half" idx="2"/>
          </p:nvPr>
        </p:nvSpPr>
        <p:spPr/>
        <p:txBody>
          <a:bodyPr/>
          <a:lstStyle/>
          <a:p>
            <a:r>
              <a:rPr lang="en-US" dirty="0"/>
              <a:t>Blue Group - Normal Computational region</a:t>
            </a:r>
          </a:p>
          <a:p>
            <a:r>
              <a:rPr lang="en-US" dirty="0"/>
              <a:t>Orange Group PML for X direction.</a:t>
            </a:r>
          </a:p>
          <a:p>
            <a:r>
              <a:rPr lang="en-US" dirty="0"/>
              <a:t>Green Group PML for Y direction</a:t>
            </a:r>
          </a:p>
          <a:p>
            <a:r>
              <a:rPr lang="en-US" dirty="0"/>
              <a:t>Yellow Group PML for X &amp; Y directions </a:t>
            </a:r>
          </a:p>
        </p:txBody>
      </p:sp>
      <p:sp>
        <p:nvSpPr>
          <p:cNvPr id="7" name="Rectangle 6">
            <a:extLst>
              <a:ext uri="{FF2B5EF4-FFF2-40B4-BE49-F238E27FC236}">
                <a16:creationId xmlns:a16="http://schemas.microsoft.com/office/drawing/2014/main" id="{273AE4A5-7FF8-B6F5-19CD-B72F1D3CB1A7}"/>
              </a:ext>
            </a:extLst>
          </p:cNvPr>
          <p:cNvSpPr/>
          <p:nvPr/>
        </p:nvSpPr>
        <p:spPr>
          <a:xfrm>
            <a:off x="1189593" y="1932425"/>
            <a:ext cx="36576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0FC3D04-04BF-9D63-FAA4-7D5C0BE68482}"/>
              </a:ext>
            </a:extLst>
          </p:cNvPr>
          <p:cNvSpPr/>
          <p:nvPr/>
        </p:nvSpPr>
        <p:spPr>
          <a:xfrm>
            <a:off x="4844040" y="1932425"/>
            <a:ext cx="182880" cy="3657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7CAC5CF-57CC-DBD6-B4A6-9DB1187F1339}"/>
              </a:ext>
            </a:extLst>
          </p:cNvPr>
          <p:cNvSpPr/>
          <p:nvPr/>
        </p:nvSpPr>
        <p:spPr>
          <a:xfrm>
            <a:off x="1006713" y="1932425"/>
            <a:ext cx="182880" cy="36576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960C056-4DFD-55DE-4134-3AE76269B231}"/>
              </a:ext>
            </a:extLst>
          </p:cNvPr>
          <p:cNvSpPr/>
          <p:nvPr/>
        </p:nvSpPr>
        <p:spPr>
          <a:xfrm>
            <a:off x="1189593" y="1751449"/>
            <a:ext cx="3657600" cy="182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77C6E41-D5EE-D59F-18D1-1730BD84D671}"/>
              </a:ext>
            </a:extLst>
          </p:cNvPr>
          <p:cNvSpPr/>
          <p:nvPr/>
        </p:nvSpPr>
        <p:spPr>
          <a:xfrm>
            <a:off x="1189593" y="5590025"/>
            <a:ext cx="3657600" cy="18288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B1FF97-CBDD-2108-04C2-6D8CCACCAC68}"/>
              </a:ext>
            </a:extLst>
          </p:cNvPr>
          <p:cNvSpPr/>
          <p:nvPr/>
        </p:nvSpPr>
        <p:spPr>
          <a:xfrm>
            <a:off x="4844040" y="1750497"/>
            <a:ext cx="182880" cy="18288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286C09E-E0FC-A67C-3E45-96DC9DA73E13}"/>
              </a:ext>
            </a:extLst>
          </p:cNvPr>
          <p:cNvSpPr/>
          <p:nvPr/>
        </p:nvSpPr>
        <p:spPr>
          <a:xfrm>
            <a:off x="1006713" y="1749545"/>
            <a:ext cx="182880" cy="18288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28D439D-A5B5-E471-44AF-D975DDBB7227}"/>
              </a:ext>
            </a:extLst>
          </p:cNvPr>
          <p:cNvSpPr/>
          <p:nvPr/>
        </p:nvSpPr>
        <p:spPr>
          <a:xfrm>
            <a:off x="1009866" y="5588121"/>
            <a:ext cx="182880" cy="18288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53B19D9-3962-4D2F-8303-7288E16D7793}"/>
              </a:ext>
            </a:extLst>
          </p:cNvPr>
          <p:cNvSpPr/>
          <p:nvPr/>
        </p:nvSpPr>
        <p:spPr>
          <a:xfrm>
            <a:off x="4849469" y="5590025"/>
            <a:ext cx="182880" cy="18288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054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442208-8FDC-E5B9-9ABF-5B7DD67C098B}"/>
              </a:ext>
            </a:extLst>
          </p:cNvPr>
          <p:cNvSpPr>
            <a:spLocks noGrp="1"/>
          </p:cNvSpPr>
          <p:nvPr>
            <p:ph type="title"/>
          </p:nvPr>
        </p:nvSpPr>
        <p:spPr/>
        <p:txBody>
          <a:bodyPr/>
          <a:lstStyle/>
          <a:p>
            <a:r>
              <a:rPr lang="en-US" dirty="0"/>
              <a:t>Composite Laminate Example with transducer input</a:t>
            </a:r>
          </a:p>
        </p:txBody>
      </p:sp>
      <p:sp>
        <p:nvSpPr>
          <p:cNvPr id="5" name="Content Placeholder 4">
            <a:extLst>
              <a:ext uri="{FF2B5EF4-FFF2-40B4-BE49-F238E27FC236}">
                <a16:creationId xmlns:a16="http://schemas.microsoft.com/office/drawing/2014/main" id="{3E2A1ED1-6732-C574-C10F-96521234F0B6}"/>
              </a:ext>
            </a:extLst>
          </p:cNvPr>
          <p:cNvSpPr>
            <a:spLocks noGrp="1"/>
          </p:cNvSpPr>
          <p:nvPr>
            <p:ph sz="half" idx="1"/>
          </p:nvPr>
        </p:nvSpPr>
        <p:spPr/>
        <p:txBody>
          <a:bodyPr/>
          <a:lstStyle/>
          <a:p>
            <a:r>
              <a:rPr lang="en-US" sz="4000" dirty="0"/>
              <a:t>Example for</a:t>
            </a:r>
          </a:p>
          <a:p>
            <a:pPr lvl="1"/>
            <a:r>
              <a:rPr lang="en-US" sz="3600" dirty="0"/>
              <a:t> python case maker</a:t>
            </a:r>
          </a:p>
          <a:p>
            <a:pPr lvl="1"/>
            <a:r>
              <a:rPr lang="en-US" sz="3600" dirty="0"/>
              <a:t>material property rotations</a:t>
            </a:r>
          </a:p>
          <a:p>
            <a:pPr lvl="1"/>
            <a:r>
              <a:rPr lang="en-US" sz="3600" dirty="0"/>
              <a:t>transducer input </a:t>
            </a:r>
          </a:p>
          <a:p>
            <a:endParaRPr lang="en-US" sz="4000" dirty="0"/>
          </a:p>
        </p:txBody>
      </p:sp>
      <p:pic>
        <p:nvPicPr>
          <p:cNvPr id="2" name="test.mp4">
            <a:hlinkClick r:id="" action="ppaction://media"/>
            <a:extLst>
              <a:ext uri="{FF2B5EF4-FFF2-40B4-BE49-F238E27FC236}">
                <a16:creationId xmlns:a16="http://schemas.microsoft.com/office/drawing/2014/main" id="{A3DA6777-1E80-E4C0-5B43-3727E8079AED}"/>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rotWithShape="1">
          <a:blip r:embed="rId4"/>
          <a:srcRect l="27278" t="12975" r="27983" b="12236"/>
          <a:stretch/>
        </p:blipFill>
        <p:spPr>
          <a:xfrm>
            <a:off x="6830096" y="1690688"/>
            <a:ext cx="4348766" cy="4276286"/>
          </a:xfrm>
        </p:spPr>
      </p:pic>
    </p:spTree>
    <p:extLst>
      <p:ext uri="{BB962C8B-B14F-4D97-AF65-F5344CB8AC3E}">
        <p14:creationId xmlns:p14="http://schemas.microsoft.com/office/powerpoint/2010/main" val="61711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442208-8FDC-E5B9-9ABF-5B7DD67C098B}"/>
              </a:ext>
            </a:extLst>
          </p:cNvPr>
          <p:cNvSpPr>
            <a:spLocks noGrp="1"/>
          </p:cNvSpPr>
          <p:nvPr>
            <p:ph type="title"/>
          </p:nvPr>
        </p:nvSpPr>
        <p:spPr/>
        <p:txBody>
          <a:bodyPr/>
          <a:lstStyle/>
          <a:p>
            <a:r>
              <a:rPr lang="en-US" dirty="0"/>
              <a:t>Aluminum Angle Bracket</a:t>
            </a:r>
          </a:p>
        </p:txBody>
      </p:sp>
      <p:sp>
        <p:nvSpPr>
          <p:cNvPr id="5" name="Content Placeholder 4">
            <a:extLst>
              <a:ext uri="{FF2B5EF4-FFF2-40B4-BE49-F238E27FC236}">
                <a16:creationId xmlns:a16="http://schemas.microsoft.com/office/drawing/2014/main" id="{3E2A1ED1-6732-C574-C10F-96521234F0B6}"/>
              </a:ext>
            </a:extLst>
          </p:cNvPr>
          <p:cNvSpPr>
            <a:spLocks noGrp="1"/>
          </p:cNvSpPr>
          <p:nvPr>
            <p:ph sz="half" idx="1"/>
          </p:nvPr>
        </p:nvSpPr>
        <p:spPr/>
        <p:txBody>
          <a:bodyPr/>
          <a:lstStyle/>
          <a:p>
            <a:r>
              <a:rPr lang="en-US" sz="4000" dirty="0"/>
              <a:t>Example for</a:t>
            </a:r>
          </a:p>
          <a:p>
            <a:pPr lvl="1"/>
            <a:r>
              <a:rPr lang="en-US" sz="3600" dirty="0"/>
              <a:t>python case maker</a:t>
            </a:r>
          </a:p>
          <a:p>
            <a:pPr lvl="1"/>
            <a:r>
              <a:rPr lang="en-US" sz="3600" dirty="0" err="1"/>
              <a:t>Lamé</a:t>
            </a:r>
            <a:r>
              <a:rPr lang="en-US" sz="3600" dirty="0"/>
              <a:t> parameters</a:t>
            </a:r>
          </a:p>
          <a:p>
            <a:pPr lvl="1"/>
            <a:r>
              <a:rPr lang="en-US" sz="3600" dirty="0"/>
              <a:t>6x6 stiffness matrix</a:t>
            </a:r>
          </a:p>
          <a:p>
            <a:pPr lvl="1"/>
            <a:r>
              <a:rPr lang="en-US" sz="3600" dirty="0"/>
              <a:t>Water column input </a:t>
            </a:r>
          </a:p>
          <a:p>
            <a:endParaRPr lang="en-US" sz="4000" dirty="0"/>
          </a:p>
        </p:txBody>
      </p:sp>
      <p:pic>
        <p:nvPicPr>
          <p:cNvPr id="7" name="bracket.mp4">
            <a:hlinkClick r:id="" action="ppaction://media"/>
            <a:extLst>
              <a:ext uri="{FF2B5EF4-FFF2-40B4-BE49-F238E27FC236}">
                <a16:creationId xmlns:a16="http://schemas.microsoft.com/office/drawing/2014/main" id="{DF767409-6BC4-EB7D-CF8D-913DCCE4A5B0}"/>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rotWithShape="1">
          <a:blip r:embed="rId4"/>
          <a:srcRect t="22944"/>
          <a:stretch/>
        </p:blipFill>
        <p:spPr>
          <a:xfrm>
            <a:off x="5777650" y="1394473"/>
            <a:ext cx="5576150" cy="4176349"/>
          </a:xfrm>
        </p:spPr>
      </p:pic>
    </p:spTree>
    <p:extLst>
      <p:ext uri="{BB962C8B-B14F-4D97-AF65-F5344CB8AC3E}">
        <p14:creationId xmlns:p14="http://schemas.microsoft.com/office/powerpoint/2010/main" val="52686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64_pore_1_MidXSurfAll_Vz">
            <a:hlinkClick r:id="" action="ppaction://media"/>
            <a:extLst>
              <a:ext uri="{FF2B5EF4-FFF2-40B4-BE49-F238E27FC236}">
                <a16:creationId xmlns:a16="http://schemas.microsoft.com/office/drawing/2014/main" id="{BC8F9458-F446-93D7-F7DF-DE1ED93D160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4634" t="16575" r="7287" b="15961"/>
          <a:stretch/>
        </p:blipFill>
        <p:spPr>
          <a:xfrm>
            <a:off x="3938547" y="939505"/>
            <a:ext cx="8253453" cy="4741346"/>
          </a:xfrm>
          <a:prstGeom prst="rect">
            <a:avLst/>
          </a:prstGeom>
        </p:spPr>
      </p:pic>
      <p:sp>
        <p:nvSpPr>
          <p:cNvPr id="5" name="Title 4">
            <a:extLst>
              <a:ext uri="{FF2B5EF4-FFF2-40B4-BE49-F238E27FC236}">
                <a16:creationId xmlns:a16="http://schemas.microsoft.com/office/drawing/2014/main" id="{60678F19-A89A-CA14-B273-74724B542718}"/>
              </a:ext>
            </a:extLst>
          </p:cNvPr>
          <p:cNvSpPr>
            <a:spLocks noGrp="1"/>
          </p:cNvSpPr>
          <p:nvPr>
            <p:ph type="title"/>
          </p:nvPr>
        </p:nvSpPr>
        <p:spPr>
          <a:xfrm>
            <a:off x="134679" y="135213"/>
            <a:ext cx="12057321" cy="1325563"/>
          </a:xfrm>
        </p:spPr>
        <p:txBody>
          <a:bodyPr/>
          <a:lstStyle/>
          <a:p>
            <a:r>
              <a:rPr lang="en-US" dirty="0"/>
              <a:t>Example: Porosity in Additively Manufacture Parts</a:t>
            </a:r>
          </a:p>
        </p:txBody>
      </p:sp>
      <p:sp>
        <p:nvSpPr>
          <p:cNvPr id="6" name="Content Placeholder 5">
            <a:extLst>
              <a:ext uri="{FF2B5EF4-FFF2-40B4-BE49-F238E27FC236}">
                <a16:creationId xmlns:a16="http://schemas.microsoft.com/office/drawing/2014/main" id="{D6939DAB-E8DC-7042-F6A0-7490E1409454}"/>
              </a:ext>
            </a:extLst>
          </p:cNvPr>
          <p:cNvSpPr>
            <a:spLocks noGrp="1"/>
          </p:cNvSpPr>
          <p:nvPr>
            <p:ph sz="half" idx="1"/>
          </p:nvPr>
        </p:nvSpPr>
        <p:spPr>
          <a:xfrm>
            <a:off x="134679" y="1134509"/>
            <a:ext cx="4160874" cy="4351338"/>
          </a:xfrm>
        </p:spPr>
        <p:txBody>
          <a:bodyPr/>
          <a:lstStyle/>
          <a:p>
            <a:r>
              <a:rPr lang="en-US" dirty="0"/>
              <a:t>Porosity is randomly generated.  Size and location.</a:t>
            </a:r>
          </a:p>
          <a:p>
            <a:r>
              <a:rPr lang="en-US" dirty="0"/>
              <a:t>Uniform pulse source.</a:t>
            </a:r>
          </a:p>
          <a:p>
            <a:r>
              <a:rPr lang="en-US" dirty="0"/>
              <a:t>Compared attenuation. </a:t>
            </a:r>
          </a:p>
          <a:p>
            <a:r>
              <a:rPr lang="en-US" dirty="0"/>
              <a:t>NDE&amp;T Article is forthcoming. </a:t>
            </a:r>
          </a:p>
        </p:txBody>
      </p:sp>
    </p:spTree>
    <p:extLst>
      <p:ext uri="{BB962C8B-B14F-4D97-AF65-F5344CB8AC3E}">
        <p14:creationId xmlns:p14="http://schemas.microsoft.com/office/powerpoint/2010/main" val="220329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730fcee-e73c-4b0c-959c-8bbcb70890d6">
      <Terms xmlns="http://schemas.microsoft.com/office/infopath/2007/PartnerControls"/>
    </lcf76f155ced4ddcb4097134ff3c332f>
    <TaxCatchAll xmlns="f74ba1f9-e9eb-4b62-99cd-56abd8e2563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5F09F176F663E49B3DF86BFA2446096" ma:contentTypeVersion="15" ma:contentTypeDescription="Create a new document." ma:contentTypeScope="" ma:versionID="020c1741abcf33f0287a26aebfa5686c">
  <xsd:schema xmlns:xsd="http://www.w3.org/2001/XMLSchema" xmlns:xs="http://www.w3.org/2001/XMLSchema" xmlns:p="http://schemas.microsoft.com/office/2006/metadata/properties" xmlns:ns2="7730fcee-e73c-4b0c-959c-8bbcb70890d6" xmlns:ns3="f74ba1f9-e9eb-4b62-99cd-56abd8e2563c" targetNamespace="http://schemas.microsoft.com/office/2006/metadata/properties" ma:root="true" ma:fieldsID="6a5858a37f7de2c304d03bb707dddc8d" ns2:_="" ns3:_="">
    <xsd:import namespace="7730fcee-e73c-4b0c-959c-8bbcb70890d6"/>
    <xsd:import namespace="f74ba1f9-e9eb-4b62-99cd-56abd8e2563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30fcee-e73c-4b0c-959c-8bbcb70890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c84e365-2902-4d70-85d2-9079a2b0f35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4ba1f9-e9eb-4b62-99cd-56abd8e256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b413e24-1789-4508-9d9c-df453e64e9d5}" ma:internalName="TaxCatchAll" ma:showField="CatchAllData" ma:web="f74ba1f9-e9eb-4b62-99cd-56abd8e2563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3917D8-EA81-41A7-A110-8D4F6CA4EFDF}">
  <ds:schemaRefs>
    <ds:schemaRef ds:uri="http://schemas.microsoft.com/sharepoint/v3/contenttype/forms"/>
  </ds:schemaRefs>
</ds:datastoreItem>
</file>

<file path=customXml/itemProps2.xml><?xml version="1.0" encoding="utf-8"?>
<ds:datastoreItem xmlns:ds="http://schemas.openxmlformats.org/officeDocument/2006/customXml" ds:itemID="{CC7D1DA5-D1A7-4FD5-9F08-A516DD50D429}">
  <ds:schemaRefs>
    <ds:schemaRef ds:uri="f74ba1f9-e9eb-4b62-99cd-56abd8e2563c"/>
    <ds:schemaRef ds:uri="http://schemas.openxmlformats.org/package/2006/metadata/core-properties"/>
    <ds:schemaRef ds:uri="http://schemas.microsoft.com/office/2006/metadata/properties"/>
    <ds:schemaRef ds:uri="http://purl.org/dc/terms/"/>
    <ds:schemaRef ds:uri="http://www.w3.org/XML/1998/namespace"/>
    <ds:schemaRef ds:uri="http://purl.org/dc/elements/1.1/"/>
    <ds:schemaRef ds:uri="7730fcee-e73c-4b0c-959c-8bbcb70890d6"/>
    <ds:schemaRef ds:uri="http://schemas.microsoft.com/office/2006/documentManagement/typ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1A772698-A528-412D-9724-14FC7ADA4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30fcee-e73c-4b0c-959c-8bbcb70890d6"/>
    <ds:schemaRef ds:uri="f74ba1f9-e9eb-4b62-99cd-56abd8e256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2753</TotalTime>
  <Words>455</Words>
  <Application>Microsoft Macintosh PowerPoint</Application>
  <PresentationFormat>Widescreen</PresentationFormat>
  <Paragraphs>77</Paragraphs>
  <Slides>10</Slides>
  <Notes>1</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Helvetica</vt:lpstr>
      <vt:lpstr>Overpass</vt:lpstr>
      <vt:lpstr>Office Theme</vt:lpstr>
      <vt:lpstr>PowerPoint Presentation</vt:lpstr>
      <vt:lpstr>Open-Source NDE Simulation and Data Processing Tools from NASA</vt:lpstr>
      <vt:lpstr>Goals for Open-Source Software</vt:lpstr>
      <vt:lpstr>PanNDE: Open-Source Toolbox for NDE Simulation</vt:lpstr>
      <vt:lpstr>Example Simulation</vt:lpstr>
      <vt:lpstr>PanNDE 2.0 Additions/Changes</vt:lpstr>
      <vt:lpstr>Groups – A infinitely sized plate with a Perfectly matched Layer Boundary Conditions</vt:lpstr>
      <vt:lpstr>Composite Laminate Example with transducer input</vt:lpstr>
      <vt:lpstr>Aluminum Angle Bracket</vt:lpstr>
      <vt:lpstr>Example: Porosity in Additively Manufacture Parts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Hansen</dc:creator>
  <cp:lastModifiedBy>Gregory, Elizabeth D. (LARC-D313)</cp:lastModifiedBy>
  <cp:revision>37</cp:revision>
  <dcterms:created xsi:type="dcterms:W3CDTF">2019-08-28T02:13:12Z</dcterms:created>
  <dcterms:modified xsi:type="dcterms:W3CDTF">2023-06-20T13:52:04Z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0x01010025F09F176F663E49B3DF86BFA2446096</vt:lpwstr>
  </property>
</Properties>
</file>