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29" r:id="rId3"/>
    <p:sldId id="330" r:id="rId4"/>
    <p:sldId id="331" r:id="rId5"/>
    <p:sldId id="311" r:id="rId6"/>
    <p:sldId id="318" r:id="rId7"/>
    <p:sldId id="304" r:id="rId8"/>
    <p:sldId id="305" r:id="rId9"/>
    <p:sldId id="289" r:id="rId10"/>
    <p:sldId id="291" r:id="rId11"/>
    <p:sldId id="290" r:id="rId12"/>
    <p:sldId id="321" r:id="rId13"/>
    <p:sldId id="317" r:id="rId14"/>
    <p:sldId id="320" r:id="rId15"/>
    <p:sldId id="279" r:id="rId16"/>
    <p:sldId id="307" r:id="rId17"/>
    <p:sldId id="325" r:id="rId18"/>
    <p:sldId id="296" r:id="rId19"/>
    <p:sldId id="303" r:id="rId20"/>
    <p:sldId id="326" r:id="rId21"/>
    <p:sldId id="327" r:id="rId22"/>
    <p:sldId id="314" r:id="rId23"/>
    <p:sldId id="313" r:id="rId24"/>
    <p:sldId id="259" r:id="rId25"/>
    <p:sldId id="297" r:id="rId26"/>
    <p:sldId id="328" r:id="rId27"/>
    <p:sldId id="286" r:id="rId28"/>
    <p:sldId id="266" r:id="rId29"/>
    <p:sldId id="287" r:id="rId30"/>
    <p:sldId id="315" r:id="rId31"/>
    <p:sldId id="308" r:id="rId32"/>
    <p:sldId id="31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gston, Cody M. (MSFC-HP26)[Summer Intern Program]" initials="LCM(HIP" lastIdx="2" clrIdx="0">
    <p:extLst>
      <p:ext uri="{19B8F6BF-5375-455C-9EA6-DF929625EA0E}">
        <p15:presenceInfo xmlns:p15="http://schemas.microsoft.com/office/powerpoint/2012/main" userId="S::cmlangst@ndc.nasa.gov::7b09e321-4d88-4dd0-81d8-f21bcd5122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PropertySwee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PropertySweep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PropertySweep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PropertySweep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PropertySweep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PropertySweep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PropertySweep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TightTip\Data\DiscCombination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6.3218390804597707E-2"/>
          <c:w val="0.83717333578916675"/>
          <c:h val="0.77540139379129336"/>
        </c:manualLayout>
      </c:layout>
      <c:scatterChart>
        <c:scatterStyle val="lineMarker"/>
        <c:varyColors val="0"/>
        <c:ser>
          <c:idx val="0"/>
          <c:order val="0"/>
          <c:tx>
            <c:v>1000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'Density Graphs'!$D$56:$D$66</c:f>
              <c:numCache>
                <c:formatCode>General</c:formatCode>
                <c:ptCount val="11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</c:numCache>
            </c:numRef>
          </c:xVal>
          <c:yVal>
            <c:numRef>
              <c:f>'Density Graphs'!$F$56:$F$66</c:f>
              <c:numCache>
                <c:formatCode>General</c:formatCode>
                <c:ptCount val="11"/>
                <c:pt idx="0">
                  <c:v>0.14548494983277738</c:v>
                </c:pt>
                <c:pt idx="1">
                  <c:v>0.28773641527679333</c:v>
                </c:pt>
                <c:pt idx="2">
                  <c:v>0.49364548494983429</c:v>
                </c:pt>
                <c:pt idx="3">
                  <c:v>0.7200668896321083</c:v>
                </c:pt>
                <c:pt idx="4">
                  <c:v>0.90969899665552345</c:v>
                </c:pt>
                <c:pt idx="5">
                  <c:v>1</c:v>
                </c:pt>
                <c:pt idx="6">
                  <c:v>0.94648829431439063</c:v>
                </c:pt>
                <c:pt idx="7">
                  <c:v>0.78260869565217273</c:v>
                </c:pt>
                <c:pt idx="8">
                  <c:v>0.52508361204013698</c:v>
                </c:pt>
                <c:pt idx="9">
                  <c:v>0.27424749163879891</c:v>
                </c:pt>
                <c:pt idx="10">
                  <c:v>7.3578595317727535E-2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D8A-46A1-8A70-C1AB359384E4}"/>
            </c:ext>
          </c:extLst>
        </c:ser>
        <c:ser>
          <c:idx val="1"/>
          <c:order val="1"/>
          <c:tx>
            <c:v>2000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'Density Graphs'!$M$56:$M$68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'Density Graphs'!$O$56:$O$68</c:f>
              <c:numCache>
                <c:formatCode>General</c:formatCode>
                <c:ptCount val="13"/>
                <c:pt idx="0">
                  <c:v>0.13488975356679522</c:v>
                </c:pt>
                <c:pt idx="1">
                  <c:v>0.26457390852310231</c:v>
                </c:pt>
                <c:pt idx="2">
                  <c:v>0.45071335927366885</c:v>
                </c:pt>
                <c:pt idx="3">
                  <c:v>0.66472114137483662</c:v>
                </c:pt>
                <c:pt idx="4">
                  <c:v>0.85797665369649401</c:v>
                </c:pt>
                <c:pt idx="5">
                  <c:v>1</c:v>
                </c:pt>
                <c:pt idx="6">
                  <c:v>0.91439688715953282</c:v>
                </c:pt>
                <c:pt idx="7">
                  <c:v>0.7814526588845655</c:v>
                </c:pt>
                <c:pt idx="8">
                  <c:v>0.53501945525291672</c:v>
                </c:pt>
                <c:pt idx="9">
                  <c:v>0.24643320363164459</c:v>
                </c:pt>
                <c:pt idx="10">
                  <c:v>8.4306095979248666E-2</c:v>
                </c:pt>
                <c:pt idx="11">
                  <c:v>6.4850843060974593E-3</c:v>
                </c:pt>
                <c:pt idx="12">
                  <c:v>1.4717330688055452E-2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D8A-46A1-8A70-C1AB359384E4}"/>
            </c:ext>
          </c:extLst>
        </c:ser>
        <c:ser>
          <c:idx val="2"/>
          <c:order val="2"/>
          <c:tx>
            <c:v>4000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'Density Graphs'!$V$56:$V$68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'Density Graphs'!$X$56:$X$68</c:f>
              <c:numCache>
                <c:formatCode>General</c:formatCode>
                <c:ptCount val="13"/>
                <c:pt idx="0">
                  <c:v>0.13178294573643343</c:v>
                </c:pt>
                <c:pt idx="1">
                  <c:v>0.26354842825750813</c:v>
                </c:pt>
                <c:pt idx="2">
                  <c:v>0.44961240310077633</c:v>
                </c:pt>
                <c:pt idx="3">
                  <c:v>0.67054263565891337</c:v>
                </c:pt>
                <c:pt idx="4">
                  <c:v>0.87209302325581395</c:v>
                </c:pt>
                <c:pt idx="5">
                  <c:v>1</c:v>
                </c:pt>
                <c:pt idx="6">
                  <c:v>0.94341085271318037</c:v>
                </c:pt>
                <c:pt idx="7">
                  <c:v>0.88604651162790793</c:v>
                </c:pt>
                <c:pt idx="8">
                  <c:v>0.57364341085271209</c:v>
                </c:pt>
                <c:pt idx="9">
                  <c:v>0.31007751937984568</c:v>
                </c:pt>
                <c:pt idx="10">
                  <c:v>0.10077519379845018</c:v>
                </c:pt>
                <c:pt idx="11">
                  <c:v>0</c:v>
                </c:pt>
                <c:pt idx="12">
                  <c:v>-8.7961720623941884E-3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D8A-46A1-8A70-C1AB359384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767936"/>
        <c:axId val="500768352"/>
      </c:scatterChart>
      <c:valAx>
        <c:axId val="500767936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</a:t>
                </a:r>
                <a:r>
                  <a:rPr lang="en-US" baseline="0"/>
                  <a:t> Clearance, </a:t>
                </a:r>
                <a:r>
                  <a:rPr lang="en-US" sz="1000" b="0" i="0" u="none" strike="noStrike" baseline="0">
                    <a:effectLst/>
                  </a:rPr>
                  <a:t>δ (in) </a:t>
                </a:r>
                <a:r>
                  <a:rPr lang="en-US" baseline="0"/>
                  <a:t>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8352"/>
        <c:crosses val="autoZero"/>
        <c:crossBetween val="midCat"/>
      </c:valAx>
      <c:valAx>
        <c:axId val="50076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Slope of % Chnage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79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tx>
            <c:v>Nodal 2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'Disc DensitySweep'!$B$25:$B$38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DensitySweep'!$D$25:$D$38</c:f>
              <c:numCache>
                <c:formatCode>General</c:formatCode>
                <c:ptCount val="14"/>
                <c:pt idx="0">
                  <c:v>1.1391772844648977E-2</c:v>
                </c:pt>
                <c:pt idx="1">
                  <c:v>1.601436723590114E-2</c:v>
                </c:pt>
                <c:pt idx="2">
                  <c:v>2.5695248823098163E-2</c:v>
                </c:pt>
                <c:pt idx="3">
                  <c:v>4.1380189792036448E-2</c:v>
                </c:pt>
                <c:pt idx="4">
                  <c:v>6.4259375365291249E-2</c:v>
                </c:pt>
                <c:pt idx="5">
                  <c:v>9.3163873627833418E-2</c:v>
                </c:pt>
                <c:pt idx="6">
                  <c:v>0.1249375684090836</c:v>
                </c:pt>
                <c:pt idx="7">
                  <c:v>0.15501099858665518</c:v>
                </c:pt>
                <c:pt idx="8">
                  <c:v>0.17987736841545965</c:v>
                </c:pt>
                <c:pt idx="9">
                  <c:v>0.19656121483905936</c:v>
                </c:pt>
                <c:pt idx="10">
                  <c:v>0.20527507093291403</c:v>
                </c:pt>
                <c:pt idx="11">
                  <c:v>0.2097382655175713</c:v>
                </c:pt>
                <c:pt idx="12">
                  <c:v>0.2095257324421114</c:v>
                </c:pt>
                <c:pt idx="13">
                  <c:v>0.20856933360254187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22C-4468-A817-5B1278EF42D3}"/>
            </c:ext>
          </c:extLst>
        </c:ser>
        <c:ser>
          <c:idx val="2"/>
          <c:order val="1"/>
          <c:tx>
            <c:v>Nodal 3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'Disc DensitySweep'!$B$25:$B$38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DensitySweep'!$E$25:$E$38</c:f>
              <c:numCache>
                <c:formatCode>General</c:formatCode>
                <c:ptCount val="14"/>
                <c:pt idx="0">
                  <c:v>9.5158597662772047E-3</c:v>
                </c:pt>
                <c:pt idx="1">
                  <c:v>1.3146911519198664E-2</c:v>
                </c:pt>
                <c:pt idx="2">
                  <c:v>2.0784641068447487E-2</c:v>
                </c:pt>
                <c:pt idx="3">
                  <c:v>3.322203672787976E-2</c:v>
                </c:pt>
                <c:pt idx="4">
                  <c:v>5.1377295492487443E-2</c:v>
                </c:pt>
                <c:pt idx="5">
                  <c:v>7.4290484140233717E-2</c:v>
                </c:pt>
                <c:pt idx="6">
                  <c:v>9.9207011686143501E-2</c:v>
                </c:pt>
                <c:pt idx="7">
                  <c:v>0.12212020033388978</c:v>
                </c:pt>
                <c:pt idx="8">
                  <c:v>0.13977462437395663</c:v>
                </c:pt>
                <c:pt idx="9">
                  <c:v>0.1502921535893155</c:v>
                </c:pt>
                <c:pt idx="10">
                  <c:v>0.15467445742904837</c:v>
                </c:pt>
                <c:pt idx="11">
                  <c:v>0.15726210350584316</c:v>
                </c:pt>
                <c:pt idx="12">
                  <c:v>0.15651085141903173</c:v>
                </c:pt>
                <c:pt idx="13">
                  <c:v>0.1565943238731218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22C-4468-A817-5B1278EF42D3}"/>
            </c:ext>
          </c:extLst>
        </c:ser>
        <c:ser>
          <c:idx val="3"/>
          <c:order val="2"/>
          <c:tx>
            <c:v>Nodal 4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'Disc DensitySweep'!$B$25:$B$38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DensitySweep'!$F$25:$F$38</c:f>
              <c:numCache>
                <c:formatCode>General</c:formatCode>
                <c:ptCount val="14"/>
                <c:pt idx="0">
                  <c:v>8.5950929832786377E-3</c:v>
                </c:pt>
                <c:pt idx="1">
                  <c:v>1.160895675663608E-2</c:v>
                </c:pt>
                <c:pt idx="2">
                  <c:v>1.7949233139106475E-2</c:v>
                </c:pt>
                <c:pt idx="3">
                  <c:v>2.8330319469559894E-2</c:v>
                </c:pt>
                <c:pt idx="4">
                  <c:v>4.3511262920545538E-2</c:v>
                </c:pt>
                <c:pt idx="5">
                  <c:v>6.2643716652155346E-2</c:v>
                </c:pt>
                <c:pt idx="6">
                  <c:v>8.3227289978344873E-2</c:v>
                </c:pt>
                <c:pt idx="7">
                  <c:v>0.10160069653740528</c:v>
                </c:pt>
                <c:pt idx="8">
                  <c:v>0.11490634697385747</c:v>
                </c:pt>
                <c:pt idx="9">
                  <c:v>0.1220503203625566</c:v>
                </c:pt>
                <c:pt idx="10">
                  <c:v>0.12441676154756327</c:v>
                </c:pt>
                <c:pt idx="11">
                  <c:v>0.12635902931261581</c:v>
                </c:pt>
                <c:pt idx="12">
                  <c:v>0.12564463197374592</c:v>
                </c:pt>
                <c:pt idx="13">
                  <c:v>0.1252204585537918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22C-4468-A817-5B1278EF42D3}"/>
            </c:ext>
          </c:extLst>
        </c:ser>
        <c:ser>
          <c:idx val="4"/>
          <c:order val="3"/>
          <c:tx>
            <c:v>Nodal 5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'Disc DensitySweep'!$B$25:$B$38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DensitySweep'!$G$25:$G$38</c:f>
              <c:numCache>
                <c:formatCode>General</c:formatCode>
                <c:ptCount val="14"/>
                <c:pt idx="0">
                  <c:v>7.7570119488621862E-3</c:v>
                </c:pt>
                <c:pt idx="1">
                  <c:v>1.0389103974598147E-2</c:v>
                </c:pt>
                <c:pt idx="2">
                  <c:v>1.5862184218588923E-2</c:v>
                </c:pt>
                <c:pt idx="3">
                  <c:v>2.4789014845556082E-2</c:v>
                </c:pt>
                <c:pt idx="4">
                  <c:v>3.789376932289773E-2</c:v>
                </c:pt>
                <c:pt idx="5">
                  <c:v>5.436871570620834E-2</c:v>
                </c:pt>
                <c:pt idx="6">
                  <c:v>7.1888143052112607E-2</c:v>
                </c:pt>
                <c:pt idx="7">
                  <c:v>8.7123638693145336E-2</c:v>
                </c:pt>
                <c:pt idx="8">
                  <c:v>9.7554521906247388E-2</c:v>
                </c:pt>
                <c:pt idx="9">
                  <c:v>0.10259588335236607</c:v>
                </c:pt>
                <c:pt idx="10">
                  <c:v>0.10398852463582427</c:v>
                </c:pt>
                <c:pt idx="11">
                  <c:v>0.10513049048825998</c:v>
                </c:pt>
                <c:pt idx="12">
                  <c:v>0.10479625658023006</c:v>
                </c:pt>
                <c:pt idx="13">
                  <c:v>0.10458736038771133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22C-4468-A817-5B1278EF4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9474799"/>
        <c:axId val="1129463567"/>
      </c:scatterChart>
      <c:valAx>
        <c:axId val="1129474799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Clearance,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9463567"/>
        <c:crosses val="autoZero"/>
        <c:crossBetween val="midCat"/>
      </c:valAx>
      <c:valAx>
        <c:axId val="112946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Change of</a:t>
                </a:r>
                <a:r>
                  <a:rPr lang="en-US" baseline="0"/>
                  <a:t> Frequency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947479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1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'Disc DensitySweep'!$B$28:$B$34</c:f>
              <c:numCache>
                <c:formatCode>General</c:formatCode>
                <c:ptCount val="7"/>
                <c:pt idx="0">
                  <c:v>3.1250000000000002E-3</c:v>
                </c:pt>
                <c:pt idx="1">
                  <c:v>6.2500000000000003E-3</c:v>
                </c:pt>
                <c:pt idx="2">
                  <c:v>1.2500000000000001E-2</c:v>
                </c:pt>
                <c:pt idx="3">
                  <c:v>2.5000000000000001E-2</c:v>
                </c:pt>
                <c:pt idx="4">
                  <c:v>0.05</c:v>
                </c:pt>
                <c:pt idx="5">
                  <c:v>0.1</c:v>
                </c:pt>
                <c:pt idx="6">
                  <c:v>0.2</c:v>
                </c:pt>
              </c:numCache>
            </c:numRef>
          </c:xVal>
          <c:yVal>
            <c:numRef>
              <c:f>'Disc DensitySweep'!$D$28:$D$34</c:f>
              <c:numCache>
                <c:formatCode>General</c:formatCode>
                <c:ptCount val="7"/>
                <c:pt idx="0">
                  <c:v>4.1380189792036448E-2</c:v>
                </c:pt>
                <c:pt idx="1">
                  <c:v>6.4259375365291249E-2</c:v>
                </c:pt>
                <c:pt idx="2">
                  <c:v>9.3163873627833418E-2</c:v>
                </c:pt>
                <c:pt idx="3">
                  <c:v>0.1249375684090836</c:v>
                </c:pt>
                <c:pt idx="4">
                  <c:v>0.15501099858665518</c:v>
                </c:pt>
                <c:pt idx="5">
                  <c:v>0.17987736841545965</c:v>
                </c:pt>
                <c:pt idx="6">
                  <c:v>0.19656121483905936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701-4A58-B561-5798D3CE1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9474799"/>
        <c:axId val="1129463567"/>
      </c:scatterChart>
      <c:valAx>
        <c:axId val="1129474799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Clearance,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9463567"/>
        <c:crosses val="autoZero"/>
        <c:crossBetween val="midCat"/>
      </c:valAx>
      <c:valAx>
        <c:axId val="1129463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Change of</a:t>
                </a:r>
                <a:r>
                  <a:rPr lang="en-US" baseline="0"/>
                  <a:t> Frequency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735933103008371E-2"/>
              <c:y val="0.290749909076048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947479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og"/>
            <c:dispRSqr val="1"/>
            <c:dispEq val="1"/>
            <c:trendlineLbl>
              <c:layout>
                <c:manualLayout>
                  <c:x val="0.13732989516661295"/>
                  <c:y val="0.1328535842789925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'Disc ThicknessSweep'!$B$27:$B$35</c:f>
              <c:numCache>
                <c:formatCode>General</c:formatCode>
                <c:ptCount val="9"/>
                <c:pt idx="0">
                  <c:v>1.5625000000000001E-3</c:v>
                </c:pt>
                <c:pt idx="1">
                  <c:v>3.1250000000000002E-3</c:v>
                </c:pt>
                <c:pt idx="2">
                  <c:v>6.2500000000000003E-3</c:v>
                </c:pt>
                <c:pt idx="3">
                  <c:v>1.2500000000000001E-2</c:v>
                </c:pt>
                <c:pt idx="4">
                  <c:v>2.5000000000000001E-2</c:v>
                </c:pt>
                <c:pt idx="5">
                  <c:v>0.05</c:v>
                </c:pt>
                <c:pt idx="6">
                  <c:v>0.1</c:v>
                </c:pt>
                <c:pt idx="7">
                  <c:v>0.2</c:v>
                </c:pt>
                <c:pt idx="8">
                  <c:v>0.4</c:v>
                </c:pt>
              </c:numCache>
            </c:numRef>
          </c:xVal>
          <c:yVal>
            <c:numRef>
              <c:f>'Disc ThicknessSweep'!$C$27:$C$35</c:f>
              <c:numCache>
                <c:formatCode>General</c:formatCode>
                <c:ptCount val="9"/>
                <c:pt idx="0">
                  <c:v>5.1845342706502685E-2</c:v>
                </c:pt>
                <c:pt idx="1">
                  <c:v>7.6537785588752266E-2</c:v>
                </c:pt>
                <c:pt idx="2">
                  <c:v>0.11230228471001759</c:v>
                </c:pt>
                <c:pt idx="3">
                  <c:v>0.1571177504393674</c:v>
                </c:pt>
                <c:pt idx="4">
                  <c:v>0.20694200351493847</c:v>
                </c:pt>
                <c:pt idx="5">
                  <c:v>0.25861159929701222</c:v>
                </c:pt>
                <c:pt idx="6">
                  <c:v>0.30632688927943763</c:v>
                </c:pt>
                <c:pt idx="7">
                  <c:v>0.34797891036906864</c:v>
                </c:pt>
                <c:pt idx="8">
                  <c:v>0.36115992970123029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C0B-40F2-ABAA-A335A8056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96383183"/>
        <c:axId val="1196404399"/>
      </c:scatterChart>
      <c:valAx>
        <c:axId val="11963831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Clearance,</a:t>
                </a:r>
                <a:r>
                  <a:rPr lang="en-US" baseline="0"/>
                  <a:t>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6404399"/>
        <c:crosses val="autoZero"/>
        <c:crossBetween val="midCat"/>
      </c:valAx>
      <c:valAx>
        <c:axId val="11964043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Chagne of 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63831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Diameter 1.25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'Disc LiquidSweep'!$K$125:$K$138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LiquidSweep'!$N$125:$N$138</c:f>
              <c:numCache>
                <c:formatCode>General</c:formatCode>
                <c:ptCount val="14"/>
                <c:pt idx="0">
                  <c:v>1.1437768240343387E-2</c:v>
                </c:pt>
                <c:pt idx="1">
                  <c:v>1.427038626609442E-2</c:v>
                </c:pt>
                <c:pt idx="2">
                  <c:v>2.1931330472102967E-2</c:v>
                </c:pt>
                <c:pt idx="3">
                  <c:v>3.4141630901287634E-2</c:v>
                </c:pt>
                <c:pt idx="4">
                  <c:v>5.1909871244635114E-2</c:v>
                </c:pt>
                <c:pt idx="5">
                  <c:v>7.4098712446351966E-2</c:v>
                </c:pt>
                <c:pt idx="6">
                  <c:v>9.7532188841201711E-2</c:v>
                </c:pt>
                <c:pt idx="7">
                  <c:v>0.11755364806866957</c:v>
                </c:pt>
                <c:pt idx="8">
                  <c:v>0.13128755364806871</c:v>
                </c:pt>
                <c:pt idx="9">
                  <c:v>0.13806866952789693</c:v>
                </c:pt>
                <c:pt idx="10">
                  <c:v>0.14021459227467803</c:v>
                </c:pt>
                <c:pt idx="11">
                  <c:v>0.14180257510729619</c:v>
                </c:pt>
                <c:pt idx="12">
                  <c:v>0.14182403433476387</c:v>
                </c:pt>
                <c:pt idx="13">
                  <c:v>0.14175965665236059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517-4B68-B320-7D35358DCFFF}"/>
            </c:ext>
          </c:extLst>
        </c:ser>
        <c:ser>
          <c:idx val="1"/>
          <c:order val="1"/>
          <c:tx>
            <c:v>Diameter 2.5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'Disc LiquidSweep'!$B$125:$B$138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LiquidSweep'!$E$125:$E$138</c:f>
              <c:numCache>
                <c:formatCode>General</c:formatCode>
                <c:ptCount val="14"/>
                <c:pt idx="0">
                  <c:v>1.1391772844648977E-2</c:v>
                </c:pt>
                <c:pt idx="1">
                  <c:v>1.601436723590114E-2</c:v>
                </c:pt>
                <c:pt idx="2">
                  <c:v>2.5695248823098163E-2</c:v>
                </c:pt>
                <c:pt idx="3">
                  <c:v>4.1380189792036448E-2</c:v>
                </c:pt>
                <c:pt idx="4">
                  <c:v>6.4259375365291249E-2</c:v>
                </c:pt>
                <c:pt idx="5">
                  <c:v>9.3163873627833418E-2</c:v>
                </c:pt>
                <c:pt idx="6">
                  <c:v>0.1249375684090836</c:v>
                </c:pt>
                <c:pt idx="7">
                  <c:v>0.15501099858665518</c:v>
                </c:pt>
                <c:pt idx="8">
                  <c:v>0.17987736841545965</c:v>
                </c:pt>
                <c:pt idx="9">
                  <c:v>0.19656121483905936</c:v>
                </c:pt>
                <c:pt idx="10">
                  <c:v>0.20527507093291403</c:v>
                </c:pt>
                <c:pt idx="11">
                  <c:v>0.2097382655175713</c:v>
                </c:pt>
                <c:pt idx="12">
                  <c:v>0.2095257324421114</c:v>
                </c:pt>
                <c:pt idx="13">
                  <c:v>0.20856933360254187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17-4B68-B320-7D35358DCFFF}"/>
            </c:ext>
          </c:extLst>
        </c:ser>
        <c:ser>
          <c:idx val="2"/>
          <c:order val="2"/>
          <c:tx>
            <c:v>Diameter 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'Disc LiquidSweep'!$Z$125:$Z$138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LiquidSweep'!$AB$125:$AB$138</c:f>
              <c:numCache>
                <c:formatCode>General</c:formatCode>
                <c:ptCount val="14"/>
                <c:pt idx="0">
                  <c:v>1.4867841409691725E-2</c:v>
                </c:pt>
                <c:pt idx="1">
                  <c:v>1.9273127753303965E-2</c:v>
                </c:pt>
                <c:pt idx="2">
                  <c:v>3.0286343612334801E-2</c:v>
                </c:pt>
                <c:pt idx="3">
                  <c:v>4.8403083700440483E-2</c:v>
                </c:pt>
                <c:pt idx="4">
                  <c:v>7.4339207048458159E-2</c:v>
                </c:pt>
                <c:pt idx="5">
                  <c:v>0.10682819383259916</c:v>
                </c:pt>
                <c:pt idx="6">
                  <c:v>0.14344713656387673</c:v>
                </c:pt>
                <c:pt idx="7">
                  <c:v>0.18006607929515428</c:v>
                </c:pt>
                <c:pt idx="8">
                  <c:v>0.21475770925110133</c:v>
                </c:pt>
                <c:pt idx="9">
                  <c:v>0.2429515418502203</c:v>
                </c:pt>
                <c:pt idx="10">
                  <c:v>0.2621145374449339</c:v>
                </c:pt>
                <c:pt idx="11">
                  <c:v>0.2725770925110132</c:v>
                </c:pt>
                <c:pt idx="12">
                  <c:v>0.27477973568281944</c:v>
                </c:pt>
                <c:pt idx="13">
                  <c:v>0.27698237885462562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517-4B68-B320-7D35358DC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3275647"/>
        <c:axId val="1123272319"/>
      </c:scatterChart>
      <c:valAx>
        <c:axId val="1123275647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Clearance,</a:t>
                </a:r>
                <a:r>
                  <a:rPr lang="en-US" baseline="0"/>
                  <a:t>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272319"/>
        <c:crosses val="autoZero"/>
        <c:crossBetween val="midCat"/>
      </c:valAx>
      <c:valAx>
        <c:axId val="11232723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Change of 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2327564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Diameter 1.25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'Diameter Graphs'!$D$56:$D$66</c:f>
              <c:numCache>
                <c:formatCode>General</c:formatCode>
                <c:ptCount val="11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</c:numCache>
            </c:numRef>
          </c:xVal>
          <c:yVal>
            <c:numRef>
              <c:f>'Diameter Graphs'!$F$56:$F$66</c:f>
              <c:numCache>
                <c:formatCode>General</c:formatCode>
                <c:ptCount val="11"/>
                <c:pt idx="0">
                  <c:v>0.12087912087911941</c:v>
                </c:pt>
                <c:pt idx="1">
                  <c:v>0.30874022605166068</c:v>
                </c:pt>
                <c:pt idx="2">
                  <c:v>0.52106227106227643</c:v>
                </c:pt>
                <c:pt idx="3">
                  <c:v>0.75824175824175188</c:v>
                </c:pt>
                <c:pt idx="4">
                  <c:v>0.94688644688645229</c:v>
                </c:pt>
                <c:pt idx="5">
                  <c:v>1</c:v>
                </c:pt>
                <c:pt idx="6">
                  <c:v>0.85439560439560669</c:v>
                </c:pt>
                <c:pt idx="7">
                  <c:v>0.58608058608058688</c:v>
                </c:pt>
                <c:pt idx="8">
                  <c:v>0.28937728937728485</c:v>
                </c:pt>
                <c:pt idx="9">
                  <c:v>9.1575091575091125E-2</c:v>
                </c:pt>
                <c:pt idx="10">
                  <c:v>1.9848131582242606E-2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56E-41C3-84B8-5E609E815CE0}"/>
            </c:ext>
          </c:extLst>
        </c:ser>
        <c:ser>
          <c:idx val="1"/>
          <c:order val="1"/>
          <c:tx>
            <c:v>Diameter 2.5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'Diameter Graphs'!$M$56:$M$68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'Diameter Graphs'!$O$56:$O$68</c:f>
              <c:numCache>
                <c:formatCode>General</c:formatCode>
                <c:ptCount val="13"/>
                <c:pt idx="0">
                  <c:v>0.14548494983277738</c:v>
                </c:pt>
                <c:pt idx="1">
                  <c:v>0.28773641527679333</c:v>
                </c:pt>
                <c:pt idx="2">
                  <c:v>0.49364548494983429</c:v>
                </c:pt>
                <c:pt idx="3">
                  <c:v>0.7200668896321083</c:v>
                </c:pt>
                <c:pt idx="4">
                  <c:v>0.90969899665552345</c:v>
                </c:pt>
                <c:pt idx="5">
                  <c:v>1</c:v>
                </c:pt>
                <c:pt idx="6">
                  <c:v>0.94648829431439063</c:v>
                </c:pt>
                <c:pt idx="7">
                  <c:v>0.78260869565217273</c:v>
                </c:pt>
                <c:pt idx="8">
                  <c:v>0.52508361204013698</c:v>
                </c:pt>
                <c:pt idx="9">
                  <c:v>0.27424749163879891</c:v>
                </c:pt>
                <c:pt idx="10">
                  <c:v>7.3578595317727535E-2</c:v>
                </c:pt>
                <c:pt idx="11">
                  <c:v>6.0200668896319753E-2</c:v>
                </c:pt>
                <c:pt idx="12">
                  <c:v>-2.2770024000986992E-2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56E-41C3-84B8-5E609E815CE0}"/>
            </c:ext>
          </c:extLst>
        </c:ser>
        <c:ser>
          <c:idx val="2"/>
          <c:order val="2"/>
          <c:tx>
            <c:v>Diameter 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'Diameter Graphs'!$V$56:$V$68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'Diameter Graphs'!$X$56:$X$68</c:f>
              <c:numCache>
                <c:formatCode>General</c:formatCode>
                <c:ptCount val="13"/>
                <c:pt idx="0">
                  <c:v>0.12030075187969656</c:v>
                </c:pt>
                <c:pt idx="1">
                  <c:v>0.28402462193164774</c:v>
                </c:pt>
                <c:pt idx="2">
                  <c:v>0.49473684210526081</c:v>
                </c:pt>
                <c:pt idx="3">
                  <c:v>0.70827067669172927</c:v>
                </c:pt>
                <c:pt idx="4">
                  <c:v>0.8872180451127808</c:v>
                </c:pt>
                <c:pt idx="5">
                  <c:v>1</c:v>
                </c:pt>
                <c:pt idx="6">
                  <c:v>0.99999999999999833</c:v>
                </c:pt>
                <c:pt idx="7">
                  <c:v>0.94736842105262753</c:v>
                </c:pt>
                <c:pt idx="8">
                  <c:v>0.76992481203007479</c:v>
                </c:pt>
                <c:pt idx="9">
                  <c:v>0.52330827067668917</c:v>
                </c:pt>
                <c:pt idx="10">
                  <c:v>0.28571428571428509</c:v>
                </c:pt>
                <c:pt idx="11">
                  <c:v>6.0150375939851494E-2</c:v>
                </c:pt>
                <c:pt idx="12">
                  <c:v>4.5502002849084788E-2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56E-41C3-84B8-5E609E815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767936"/>
        <c:axId val="500768352"/>
      </c:scatterChart>
      <c:valAx>
        <c:axId val="500767936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</a:t>
                </a:r>
                <a:r>
                  <a:rPr lang="en-US" baseline="0"/>
                  <a:t> Clearance,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r>
                  <a:rPr lang="en-US" baseline="0"/>
                  <a:t>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8352"/>
        <c:crosses val="autoZero"/>
        <c:crossBetween val="midCat"/>
      </c:valAx>
      <c:valAx>
        <c:axId val="50076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</a:t>
                </a:r>
                <a:r>
                  <a:rPr lang="en-US" baseline="0"/>
                  <a:t> Slope of % Change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3.5087719298245612E-2"/>
              <c:y val="3.790559175026979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79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615360881822138E-2"/>
          <c:w val="0.83717333578916675"/>
          <c:h val="0.67251265431047769"/>
        </c:manualLayout>
      </c:layout>
      <c:scatterChart>
        <c:scatterStyle val="lineMarker"/>
        <c:varyColors val="0"/>
        <c:ser>
          <c:idx val="0"/>
          <c:order val="0"/>
          <c:tx>
            <c:v>Diameter 1.25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'Diameter Graphs'!$B$56:$B$66</c:f>
              <c:numCache>
                <c:formatCode>General</c:formatCode>
                <c:ptCount val="11"/>
                <c:pt idx="0">
                  <c:v>1.2003599999999893E-3</c:v>
                </c:pt>
                <c:pt idx="1">
                  <c:v>2.40144000000015E-3</c:v>
                </c:pt>
                <c:pt idx="2">
                  <c:v>5.0062500000001365E-3</c:v>
                </c:pt>
                <c:pt idx="3">
                  <c:v>1.0025000000000119E-2</c:v>
                </c:pt>
                <c:pt idx="4">
                  <c:v>2.009999999999991E-2</c:v>
                </c:pt>
                <c:pt idx="5">
                  <c:v>4.0399999999999922E-2</c:v>
                </c:pt>
                <c:pt idx="6">
                  <c:v>8.1600000000000103E-2</c:v>
                </c:pt>
                <c:pt idx="7">
                  <c:v>0.16640000000000016</c:v>
                </c:pt>
                <c:pt idx="8">
                  <c:v>0.34560000000000002</c:v>
                </c:pt>
                <c:pt idx="9">
                  <c:v>0.74239999999999984</c:v>
                </c:pt>
                <c:pt idx="10">
                  <c:v>1.6895999999999998</c:v>
                </c:pt>
              </c:numCache>
            </c:numRef>
          </c:xVal>
          <c:yVal>
            <c:numRef>
              <c:f>'Diameter Graphs'!$F$56:$F$66</c:f>
              <c:numCache>
                <c:formatCode>General</c:formatCode>
                <c:ptCount val="11"/>
                <c:pt idx="0">
                  <c:v>0.12087912087911941</c:v>
                </c:pt>
                <c:pt idx="1">
                  <c:v>0.30874022605166068</c:v>
                </c:pt>
                <c:pt idx="2">
                  <c:v>0.52106227106227643</c:v>
                </c:pt>
                <c:pt idx="3">
                  <c:v>0.75824175824175188</c:v>
                </c:pt>
                <c:pt idx="4">
                  <c:v>0.94688644688645229</c:v>
                </c:pt>
                <c:pt idx="5">
                  <c:v>1</c:v>
                </c:pt>
                <c:pt idx="6">
                  <c:v>0.85439560439560669</c:v>
                </c:pt>
                <c:pt idx="7">
                  <c:v>0.58608058608058688</c:v>
                </c:pt>
                <c:pt idx="8">
                  <c:v>0.28937728937728485</c:v>
                </c:pt>
                <c:pt idx="9">
                  <c:v>9.1575091575091125E-2</c:v>
                </c:pt>
                <c:pt idx="10">
                  <c:v>1.9848131582242606E-2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689-4EDB-9377-A46D34726426}"/>
            </c:ext>
          </c:extLst>
        </c:ser>
        <c:ser>
          <c:idx val="1"/>
          <c:order val="1"/>
          <c:tx>
            <c:v>Diameter 2.5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'Diameter Graphs'!$K$56:$K$67</c:f>
              <c:numCache>
                <c:formatCode>General</c:formatCode>
                <c:ptCount val="12"/>
                <c:pt idx="0">
                  <c:v>6.0009000000007975E-4</c:v>
                </c:pt>
                <c:pt idx="1">
                  <c:v>1.2003599999999893E-3</c:v>
                </c:pt>
                <c:pt idx="2">
                  <c:v>2.5015624999998919E-3</c:v>
                </c:pt>
                <c:pt idx="3">
                  <c:v>5.0062500000001365E-3</c:v>
                </c:pt>
                <c:pt idx="4">
                  <c:v>1.0025000000000119E-2</c:v>
                </c:pt>
                <c:pt idx="5">
                  <c:v>2.009999999999991E-2</c:v>
                </c:pt>
                <c:pt idx="6">
                  <c:v>4.0399999999999922E-2</c:v>
                </c:pt>
                <c:pt idx="7">
                  <c:v>8.1600000000000103E-2</c:v>
                </c:pt>
                <c:pt idx="8">
                  <c:v>0.16640000000000016</c:v>
                </c:pt>
                <c:pt idx="9">
                  <c:v>0.34560000000000002</c:v>
                </c:pt>
                <c:pt idx="10">
                  <c:v>0.74239999999999984</c:v>
                </c:pt>
                <c:pt idx="11">
                  <c:v>1.6895999999999998</c:v>
                </c:pt>
              </c:numCache>
            </c:numRef>
          </c:xVal>
          <c:yVal>
            <c:numRef>
              <c:f>'Diameter Graphs'!$O$56:$O$67</c:f>
              <c:numCache>
                <c:formatCode>General</c:formatCode>
                <c:ptCount val="12"/>
                <c:pt idx="0">
                  <c:v>0.14548494983277738</c:v>
                </c:pt>
                <c:pt idx="1">
                  <c:v>0.28773641527679333</c:v>
                </c:pt>
                <c:pt idx="2">
                  <c:v>0.49364548494983429</c:v>
                </c:pt>
                <c:pt idx="3">
                  <c:v>0.7200668896321083</c:v>
                </c:pt>
                <c:pt idx="4">
                  <c:v>0.90969899665552345</c:v>
                </c:pt>
                <c:pt idx="5">
                  <c:v>1</c:v>
                </c:pt>
                <c:pt idx="6">
                  <c:v>0.94648829431439063</c:v>
                </c:pt>
                <c:pt idx="7">
                  <c:v>0.78260869565217273</c:v>
                </c:pt>
                <c:pt idx="8">
                  <c:v>0.52508361204013698</c:v>
                </c:pt>
                <c:pt idx="9">
                  <c:v>0.27424749163879891</c:v>
                </c:pt>
                <c:pt idx="10">
                  <c:v>7.3578595317727535E-2</c:v>
                </c:pt>
                <c:pt idx="11">
                  <c:v>6.0200668896319753E-2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689-4EDB-9377-A46D34726426}"/>
            </c:ext>
          </c:extLst>
        </c:ser>
        <c:ser>
          <c:idx val="2"/>
          <c:order val="2"/>
          <c:tx>
            <c:v>Diameter 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'Diameter Graphs'!$T$56:$T$68</c:f>
              <c:numCache>
                <c:formatCode>General</c:formatCode>
                <c:ptCount val="13"/>
                <c:pt idx="0">
                  <c:v>3.0002249999995457E-4</c:v>
                </c:pt>
                <c:pt idx="1">
                  <c:v>6.0009000000007975E-4</c:v>
                </c:pt>
                <c:pt idx="2">
                  <c:v>1.2503906249999375E-3</c:v>
                </c:pt>
                <c:pt idx="3">
                  <c:v>2.5015624999998919E-3</c:v>
                </c:pt>
                <c:pt idx="4">
                  <c:v>5.0062500000001365E-3</c:v>
                </c:pt>
                <c:pt idx="5">
                  <c:v>1.0025000000000119E-2</c:v>
                </c:pt>
                <c:pt idx="6">
                  <c:v>2.009999999999991E-2</c:v>
                </c:pt>
                <c:pt idx="7">
                  <c:v>4.0399999999999922E-2</c:v>
                </c:pt>
                <c:pt idx="8">
                  <c:v>8.1600000000000103E-2</c:v>
                </c:pt>
                <c:pt idx="9">
                  <c:v>0.16640000000000016</c:v>
                </c:pt>
                <c:pt idx="10">
                  <c:v>0.34560000000000002</c:v>
                </c:pt>
                <c:pt idx="11">
                  <c:v>0.74239999999999984</c:v>
                </c:pt>
                <c:pt idx="12">
                  <c:v>1.6895999999999998</c:v>
                </c:pt>
              </c:numCache>
            </c:numRef>
          </c:xVal>
          <c:yVal>
            <c:numRef>
              <c:f>'Diameter Graphs'!$X$56:$X$68</c:f>
              <c:numCache>
                <c:formatCode>General</c:formatCode>
                <c:ptCount val="13"/>
                <c:pt idx="0">
                  <c:v>0.12030075187969656</c:v>
                </c:pt>
                <c:pt idx="1">
                  <c:v>0.28402462193164774</c:v>
                </c:pt>
                <c:pt idx="2">
                  <c:v>0.49473684210526081</c:v>
                </c:pt>
                <c:pt idx="3">
                  <c:v>0.70827067669172927</c:v>
                </c:pt>
                <c:pt idx="4">
                  <c:v>0.8872180451127808</c:v>
                </c:pt>
                <c:pt idx="5">
                  <c:v>1</c:v>
                </c:pt>
                <c:pt idx="6">
                  <c:v>0.99999999999999833</c:v>
                </c:pt>
                <c:pt idx="7">
                  <c:v>0.94736842105262753</c:v>
                </c:pt>
                <c:pt idx="8">
                  <c:v>0.76992481203007479</c:v>
                </c:pt>
                <c:pt idx="9">
                  <c:v>0.52330827067668917</c:v>
                </c:pt>
                <c:pt idx="10">
                  <c:v>0.28571428571428509</c:v>
                </c:pt>
                <c:pt idx="11">
                  <c:v>6.0150375939851494E-2</c:v>
                </c:pt>
                <c:pt idx="12">
                  <c:v>4.5502002849084788E-2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689-4EDB-9377-A46D34726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767936"/>
        <c:axId val="500768352"/>
      </c:scatterChart>
      <c:valAx>
        <c:axId val="500767936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Gap Area/Disc</a:t>
                </a:r>
                <a:r>
                  <a:rPr lang="en-US" baseline="0"/>
                  <a:t> Area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5429816886924231"/>
              <c:y val="0.795816015239255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8352"/>
        <c:crosses val="autoZero"/>
        <c:crossBetween val="midCat"/>
      </c:valAx>
      <c:valAx>
        <c:axId val="50076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Slope of</a:t>
                </a:r>
                <a:r>
                  <a:rPr lang="en-US" baseline="0"/>
                  <a:t> % Change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4.2884990253411304E-2"/>
              <c:y val="4.942075477280315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79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5965403205291274E-2"/>
          <c:w val="0.83717333578916675"/>
          <c:h val="0.67296654695064673"/>
        </c:manualLayout>
      </c:layout>
      <c:scatterChart>
        <c:scatterStyle val="lineMarker"/>
        <c:varyColors val="0"/>
        <c:ser>
          <c:idx val="0"/>
          <c:order val="0"/>
          <c:tx>
            <c:v>0.025in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'Thickness Graphs'!$I$23:$I$36</c:f>
              <c:numCache>
                <c:formatCode>General</c:formatCode>
                <c:ptCount val="14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'Thickness Graphs'!$K$23:$K$36</c:f>
              <c:numCache>
                <c:formatCode>General</c:formatCode>
                <c:ptCount val="14"/>
                <c:pt idx="0">
                  <c:v>1.9517205957883935E-2</c:v>
                </c:pt>
                <c:pt idx="1">
                  <c:v>2.9789419619928131E-2</c:v>
                </c:pt>
                <c:pt idx="2">
                  <c:v>4.9477829138846102E-2</c:v>
                </c:pt>
                <c:pt idx="3">
                  <c:v>7.6870398904297255E-2</c:v>
                </c:pt>
                <c:pt idx="4">
                  <c:v>0.11025509330594073</c:v>
                </c:pt>
                <c:pt idx="5">
                  <c:v>0.14706385892826576</c:v>
                </c:pt>
                <c:pt idx="6">
                  <c:v>0.18558466016093142</c:v>
                </c:pt>
                <c:pt idx="7">
                  <c:v>0.22324944358842677</c:v>
                </c:pt>
                <c:pt idx="8">
                  <c:v>0.25749015579524065</c:v>
                </c:pt>
                <c:pt idx="9">
                  <c:v>0.28573874336586197</c:v>
                </c:pt>
                <c:pt idx="10">
                  <c:v>0.30371511727443951</c:v>
                </c:pt>
                <c:pt idx="11">
                  <c:v>0.31141927752097243</c:v>
                </c:pt>
                <c:pt idx="12">
                  <c:v>0.31141927752097243</c:v>
                </c:pt>
                <c:pt idx="13">
                  <c:v>0.31398733093648357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13-4312-BF03-082B2DB7D0CF}"/>
            </c:ext>
          </c:extLst>
        </c:ser>
        <c:ser>
          <c:idx val="1"/>
          <c:order val="1"/>
          <c:tx>
            <c:v>0.05in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'Thickness Graphs'!$I$23:$I$36</c:f>
              <c:numCache>
                <c:formatCode>General</c:formatCode>
                <c:ptCount val="14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'Thickness Graphs'!$R$23:$R$36</c:f>
              <c:numCache>
                <c:formatCode>General</c:formatCode>
                <c:ptCount val="14"/>
                <c:pt idx="0">
                  <c:v>1.3834247017091142E-2</c:v>
                </c:pt>
                <c:pt idx="1">
                  <c:v>1.870364398581088E-2</c:v>
                </c:pt>
                <c:pt idx="2">
                  <c:v>2.9022895840051594E-2</c:v>
                </c:pt>
                <c:pt idx="3">
                  <c:v>4.6436633344082476E-2</c:v>
                </c:pt>
                <c:pt idx="4">
                  <c:v>7.1589809738793891E-2</c:v>
                </c:pt>
                <c:pt idx="5">
                  <c:v>0.10351499516285058</c:v>
                </c:pt>
                <c:pt idx="6">
                  <c:v>0.13885843276362464</c:v>
                </c:pt>
                <c:pt idx="7">
                  <c:v>0.17413737504030957</c:v>
                </c:pt>
                <c:pt idx="8">
                  <c:v>0.20574008384392115</c:v>
                </c:pt>
                <c:pt idx="9">
                  <c:v>0.23057078361818767</c:v>
                </c:pt>
                <c:pt idx="10">
                  <c:v>0.24540470815865836</c:v>
                </c:pt>
                <c:pt idx="11">
                  <c:v>0.25240245082231533</c:v>
                </c:pt>
                <c:pt idx="12">
                  <c:v>0.25475653015156402</c:v>
                </c:pt>
                <c:pt idx="13">
                  <c:v>0.25443405353111892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213-4312-BF03-082B2DB7D0CF}"/>
            </c:ext>
          </c:extLst>
        </c:ser>
        <c:ser>
          <c:idx val="2"/>
          <c:order val="2"/>
          <c:tx>
            <c:v>0.1in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'Thickness Graphs'!$I$23:$I$36</c:f>
              <c:numCache>
                <c:formatCode>General</c:formatCode>
                <c:ptCount val="14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'Thickness Graphs'!$Y$23:$Y$36</c:f>
              <c:numCache>
                <c:formatCode>General</c:formatCode>
                <c:ptCount val="14"/>
                <c:pt idx="0">
                  <c:v>5.9796437659033657E-3</c:v>
                </c:pt>
                <c:pt idx="1">
                  <c:v>8.524173027989879E-3</c:v>
                </c:pt>
                <c:pt idx="2">
                  <c:v>1.4249363867684536E-2</c:v>
                </c:pt>
                <c:pt idx="3">
                  <c:v>2.3536895674300253E-2</c:v>
                </c:pt>
                <c:pt idx="4">
                  <c:v>3.842239185750642E-2</c:v>
                </c:pt>
                <c:pt idx="5">
                  <c:v>6.0050890585241788E-2</c:v>
                </c:pt>
                <c:pt idx="6">
                  <c:v>8.7150127226463106E-2</c:v>
                </c:pt>
                <c:pt idx="7">
                  <c:v>0.11628498727735366</c:v>
                </c:pt>
                <c:pt idx="8">
                  <c:v>0.14351145038167934</c:v>
                </c:pt>
                <c:pt idx="9">
                  <c:v>0.16475826972010177</c:v>
                </c:pt>
                <c:pt idx="10">
                  <c:v>0.17722646310432563</c:v>
                </c:pt>
                <c:pt idx="11">
                  <c:v>0.18371501272264629</c:v>
                </c:pt>
                <c:pt idx="12">
                  <c:v>0.18498727735368953</c:v>
                </c:pt>
                <c:pt idx="13">
                  <c:v>0.18536895674300261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213-4312-BF03-082B2DB7D0CF}"/>
            </c:ext>
          </c:extLst>
        </c:ser>
        <c:ser>
          <c:idx val="3"/>
          <c:order val="3"/>
          <c:tx>
            <c:v>0.2in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'Thickness Graphs'!$I$23:$I$36</c:f>
              <c:numCache>
                <c:formatCode>General</c:formatCode>
                <c:ptCount val="14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'Thickness Graphs'!$AF$23:$AF$36</c:f>
              <c:numCache>
                <c:formatCode>General</c:formatCode>
                <c:ptCount val="14"/>
                <c:pt idx="0">
                  <c:v>6.2950120032008294E-3</c:v>
                </c:pt>
                <c:pt idx="1">
                  <c:v>6.8284875966924266E-3</c:v>
                </c:pt>
                <c:pt idx="2">
                  <c:v>8.6956521739130193E-3</c:v>
                </c:pt>
                <c:pt idx="3">
                  <c:v>1.2696719125100002E-2</c:v>
                </c:pt>
                <c:pt idx="4">
                  <c:v>1.9471859162443317E-2</c:v>
                </c:pt>
                <c:pt idx="5">
                  <c:v>3.0674846625766871E-2</c:v>
                </c:pt>
                <c:pt idx="6">
                  <c:v>4.6732461989863916E-2</c:v>
                </c:pt>
                <c:pt idx="7">
                  <c:v>6.6417711389703926E-2</c:v>
                </c:pt>
                <c:pt idx="8">
                  <c:v>8.6476393704987942E-2</c:v>
                </c:pt>
                <c:pt idx="9">
                  <c:v>0.10328087489997327</c:v>
                </c:pt>
                <c:pt idx="10">
                  <c:v>0.11395038676980523</c:v>
                </c:pt>
                <c:pt idx="11">
                  <c:v>0.11859162443318227</c:v>
                </c:pt>
                <c:pt idx="12">
                  <c:v>0.11971192317951458</c:v>
                </c:pt>
                <c:pt idx="13">
                  <c:v>0.1198186182982128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213-4312-BF03-082B2DB7D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6110272"/>
        <c:axId val="266117760"/>
      </c:scatterChart>
      <c:valAx>
        <c:axId val="266110272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Clearance, </a:t>
                </a:r>
                <a:r>
                  <a:rPr lang="en-US" sz="1000" b="0" i="0" u="none" strike="noStrike" baseline="0">
                    <a:effectLst/>
                  </a:rPr>
                  <a:t>δ (in) </a:t>
                </a:r>
                <a:r>
                  <a:rPr lang="en-US" baseline="0"/>
                  <a:t>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17760"/>
        <c:crosses val="autoZero"/>
        <c:crossBetween val="midCat"/>
      </c:valAx>
      <c:valAx>
        <c:axId val="26611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</a:t>
                </a:r>
                <a:r>
                  <a:rPr lang="en-US" baseline="0"/>
                  <a:t> Change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1102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bg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9863945578231291E-2"/>
          <c:w val="0.83717333578916675"/>
          <c:h val="0.75466580963093899"/>
        </c:manualLayout>
      </c:layout>
      <c:scatterChart>
        <c:scatterStyle val="lineMarker"/>
        <c:varyColors val="0"/>
        <c:ser>
          <c:idx val="1"/>
          <c:order val="0"/>
          <c:tx>
            <c:v>0.025in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'Thickness Graphs'!$M$56:$M$68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'Thickness Graphs'!$O$56:$O$68</c:f>
              <c:numCache>
                <c:formatCode>General</c:formatCode>
                <c:ptCount val="13"/>
                <c:pt idx="0">
                  <c:v>0.26666666666666722</c:v>
                </c:pt>
                <c:pt idx="1">
                  <c:v>0.48268406582717227</c:v>
                </c:pt>
                <c:pt idx="2">
                  <c:v>0.71111111111111069</c:v>
                </c:pt>
                <c:pt idx="3">
                  <c:v>0.86666666666666303</c:v>
                </c:pt>
                <c:pt idx="4">
                  <c:v>0.95555555555555616</c:v>
                </c:pt>
                <c:pt idx="5">
                  <c:v>1</c:v>
                </c:pt>
                <c:pt idx="6">
                  <c:v>0.97777777777777775</c:v>
                </c:pt>
                <c:pt idx="7">
                  <c:v>0.8888888888888874</c:v>
                </c:pt>
                <c:pt idx="8">
                  <c:v>0.7333333333333284</c:v>
                </c:pt>
                <c:pt idx="9">
                  <c:v>0.46666666666667217</c:v>
                </c:pt>
                <c:pt idx="10">
                  <c:v>0.19999999999999432</c:v>
                </c:pt>
                <c:pt idx="11">
                  <c:v>0</c:v>
                </c:pt>
                <c:pt idx="12">
                  <c:v>5.0431386491070519E-2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E39-4EC6-954A-CAE43982D6A7}"/>
            </c:ext>
          </c:extLst>
        </c:ser>
        <c:ser>
          <c:idx val="2"/>
          <c:order val="1"/>
          <c:tx>
            <c:v>0.05in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'Thickness Graphs'!$V$56:$V$68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'Thickness Graphs'!$X$56:$X$68</c:f>
              <c:numCache>
                <c:formatCode>General</c:formatCode>
                <c:ptCount val="13"/>
                <c:pt idx="0">
                  <c:v>0.13777372262773593</c:v>
                </c:pt>
                <c:pt idx="1">
                  <c:v>0.27573193224021608</c:v>
                </c:pt>
                <c:pt idx="2">
                  <c:v>0.49270072992700292</c:v>
                </c:pt>
                <c:pt idx="3">
                  <c:v>0.71167883211678606</c:v>
                </c:pt>
                <c:pt idx="4">
                  <c:v>0.90328467153284075</c:v>
                </c:pt>
                <c:pt idx="5">
                  <c:v>1</c:v>
                </c:pt>
                <c:pt idx="6">
                  <c:v>0.99817518248174708</c:v>
                </c:pt>
                <c:pt idx="7">
                  <c:v>0.89416058394159781</c:v>
                </c:pt>
                <c:pt idx="8">
                  <c:v>0.702554744525549</c:v>
                </c:pt>
                <c:pt idx="9">
                  <c:v>0.41970802919707506</c:v>
                </c:pt>
                <c:pt idx="10">
                  <c:v>0.19799270072992842</c:v>
                </c:pt>
                <c:pt idx="11">
                  <c:v>6.6605839416059895E-2</c:v>
                </c:pt>
                <c:pt idx="12">
                  <c:v>-6.9021058153852224E-3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E39-4EC6-954A-CAE43982D6A7}"/>
            </c:ext>
          </c:extLst>
        </c:ser>
        <c:ser>
          <c:idx val="3"/>
          <c:order val="2"/>
          <c:tx>
            <c:v>0.1in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'Thickness Graphs'!$AE$56:$AE$68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'Thickness Graphs'!$AG$56:$AG$68</c:f>
              <c:numCache>
                <c:formatCode>General</c:formatCode>
                <c:ptCount val="13"/>
                <c:pt idx="0">
                  <c:v>8.7336244541484892E-2</c:v>
                </c:pt>
                <c:pt idx="1">
                  <c:v>0.18557722295424864</c:v>
                </c:pt>
                <c:pt idx="2">
                  <c:v>0.31877729257641751</c:v>
                </c:pt>
                <c:pt idx="3">
                  <c:v>0.51091703056768811</c:v>
                </c:pt>
                <c:pt idx="4">
                  <c:v>0.74235807860262071</c:v>
                </c:pt>
                <c:pt idx="5">
                  <c:v>0.9301310043668124</c:v>
                </c:pt>
                <c:pt idx="6">
                  <c:v>1</c:v>
                </c:pt>
                <c:pt idx="7">
                  <c:v>0.93449781659388731</c:v>
                </c:pt>
                <c:pt idx="8">
                  <c:v>0.72925764192139964</c:v>
                </c:pt>
                <c:pt idx="9">
                  <c:v>0.42794759825327383</c:v>
                </c:pt>
                <c:pt idx="10">
                  <c:v>0.22270742358078782</c:v>
                </c:pt>
                <c:pt idx="11">
                  <c:v>4.3668122270741849E-2</c:v>
                </c:pt>
                <c:pt idx="12">
                  <c:v>9.9100977820903539E-3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E39-4EC6-954A-CAE43982D6A7}"/>
            </c:ext>
          </c:extLst>
        </c:ser>
        <c:ser>
          <c:idx val="4"/>
          <c:order val="3"/>
          <c:tx>
            <c:v>0.2in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'Thickness Graphs'!$AN$56:$AN$68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'Thickness Graphs'!$AP$56:$AP$68</c:f>
              <c:numCache>
                <c:formatCode>General</c:formatCode>
                <c:ptCount val="13"/>
                <c:pt idx="0">
                  <c:v>2.659574468085114E-2</c:v>
                </c:pt>
                <c:pt idx="1">
                  <c:v>8.7907886641743802E-2</c:v>
                </c:pt>
                <c:pt idx="2">
                  <c:v>0.19946808510638345</c:v>
                </c:pt>
                <c:pt idx="3">
                  <c:v>0.33776595744681048</c:v>
                </c:pt>
                <c:pt idx="4">
                  <c:v>0.55851063829787373</c:v>
                </c:pt>
                <c:pt idx="5">
                  <c:v>0.80053191489361764</c:v>
                </c:pt>
                <c:pt idx="6">
                  <c:v>0.98138297872340929</c:v>
                </c:pt>
                <c:pt idx="7">
                  <c:v>1</c:v>
                </c:pt>
                <c:pt idx="8">
                  <c:v>0.83776595744681082</c:v>
                </c:pt>
                <c:pt idx="9">
                  <c:v>0.53191489361702304</c:v>
                </c:pt>
                <c:pt idx="10">
                  <c:v>0.23138297872341185</c:v>
                </c:pt>
                <c:pt idx="11">
                  <c:v>5.585106382978499E-2</c:v>
                </c:pt>
                <c:pt idx="12">
                  <c:v>4.0237808370496763E-3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E39-4EC6-954A-CAE43982D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174704"/>
        <c:axId val="369175536"/>
      </c:scatterChart>
      <c:valAx>
        <c:axId val="36917470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</a:t>
                </a:r>
                <a:r>
                  <a:rPr lang="en-US" sz="1000" b="0" i="0" u="none" strike="noStrike" baseline="0">
                    <a:effectLst/>
                  </a:rPr>
                  <a:t>Clearance, δ (in)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75536"/>
        <c:crosses val="autoZero"/>
        <c:crossBetween val="midCat"/>
      </c:valAx>
      <c:valAx>
        <c:axId val="36917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</a:t>
                </a:r>
                <a:r>
                  <a:rPr lang="en-US" baseline="0"/>
                  <a:t> </a:t>
                </a:r>
                <a:r>
                  <a:rPr lang="en-US"/>
                  <a:t>Slope of</a:t>
                </a:r>
                <a:r>
                  <a:rPr lang="en-US" baseline="0"/>
                  <a:t> % Change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3.8986354775828458E-2"/>
              <c:y val="4.540103915581980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747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066338198953203"/>
          <c:y val="0.88173464031281801"/>
          <c:w val="0.67867323602093599"/>
          <c:h val="8.56604980215036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3217223028543786E-2"/>
          <c:w val="0.8282844469002778"/>
          <c:h val="0.75287780609426735"/>
        </c:manualLayout>
      </c:layout>
      <c:scatterChart>
        <c:scatterStyle val="lineMarker"/>
        <c:varyColors val="0"/>
        <c:ser>
          <c:idx val="1"/>
          <c:order val="0"/>
          <c:tx>
            <c:v>0.025in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'Thickness Graphs'!$L$56:$L$68</c:f>
              <c:numCache>
                <c:formatCode>General</c:formatCode>
                <c:ptCount val="13"/>
                <c:pt idx="0">
                  <c:v>1.4999999999999999E-2</c:v>
                </c:pt>
                <c:pt idx="1">
                  <c:v>0.03</c:v>
                </c:pt>
                <c:pt idx="2">
                  <c:v>6.25E-2</c:v>
                </c:pt>
                <c:pt idx="3">
                  <c:v>0.125</c:v>
                </c:pt>
                <c:pt idx="4">
                  <c:v>0.25</c:v>
                </c:pt>
                <c:pt idx="5">
                  <c:v>0.5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8</c:v>
                </c:pt>
                <c:pt idx="10">
                  <c:v>16</c:v>
                </c:pt>
                <c:pt idx="11">
                  <c:v>32</c:v>
                </c:pt>
                <c:pt idx="12">
                  <c:v>64</c:v>
                </c:pt>
              </c:numCache>
            </c:numRef>
          </c:xVal>
          <c:yVal>
            <c:numRef>
              <c:f>'Thickness Graphs'!$O$56:$O$68</c:f>
              <c:numCache>
                <c:formatCode>General</c:formatCode>
                <c:ptCount val="13"/>
                <c:pt idx="0">
                  <c:v>0.26666666666666722</c:v>
                </c:pt>
                <c:pt idx="1">
                  <c:v>0.48268406582717227</c:v>
                </c:pt>
                <c:pt idx="2">
                  <c:v>0.71111111111111069</c:v>
                </c:pt>
                <c:pt idx="3">
                  <c:v>0.86666666666666303</c:v>
                </c:pt>
                <c:pt idx="4">
                  <c:v>0.95555555555555616</c:v>
                </c:pt>
                <c:pt idx="5">
                  <c:v>1</c:v>
                </c:pt>
                <c:pt idx="6">
                  <c:v>0.97777777777777775</c:v>
                </c:pt>
                <c:pt idx="7">
                  <c:v>0.8888888888888874</c:v>
                </c:pt>
                <c:pt idx="8">
                  <c:v>0.7333333333333284</c:v>
                </c:pt>
                <c:pt idx="9">
                  <c:v>0.46666666666667217</c:v>
                </c:pt>
                <c:pt idx="10">
                  <c:v>0.19999999999999432</c:v>
                </c:pt>
                <c:pt idx="11">
                  <c:v>0</c:v>
                </c:pt>
                <c:pt idx="12">
                  <c:v>5.0431386491070519E-2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35-4AC1-BA3A-D4F0E681A29C}"/>
            </c:ext>
          </c:extLst>
        </c:ser>
        <c:ser>
          <c:idx val="2"/>
          <c:order val="1"/>
          <c:tx>
            <c:v>0.05in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'Thickness Graphs'!$U$56:$U$68</c:f>
              <c:numCache>
                <c:formatCode>General</c:formatCode>
                <c:ptCount val="13"/>
                <c:pt idx="0">
                  <c:v>7.4999999999999997E-3</c:v>
                </c:pt>
                <c:pt idx="1">
                  <c:v>1.4999999999999999E-2</c:v>
                </c:pt>
                <c:pt idx="2">
                  <c:v>3.125E-2</c:v>
                </c:pt>
                <c:pt idx="3">
                  <c:v>6.25E-2</c:v>
                </c:pt>
                <c:pt idx="4">
                  <c:v>0.125</c:v>
                </c:pt>
                <c:pt idx="5">
                  <c:v>0.25</c:v>
                </c:pt>
                <c:pt idx="6">
                  <c:v>0.5</c:v>
                </c:pt>
                <c:pt idx="7">
                  <c:v>1</c:v>
                </c:pt>
                <c:pt idx="8">
                  <c:v>2</c:v>
                </c:pt>
                <c:pt idx="9">
                  <c:v>4</c:v>
                </c:pt>
                <c:pt idx="10">
                  <c:v>8</c:v>
                </c:pt>
                <c:pt idx="11">
                  <c:v>16</c:v>
                </c:pt>
                <c:pt idx="12">
                  <c:v>32</c:v>
                </c:pt>
              </c:numCache>
            </c:numRef>
          </c:xVal>
          <c:yVal>
            <c:numRef>
              <c:f>'Thickness Graphs'!$X$56:$X$68</c:f>
              <c:numCache>
                <c:formatCode>General</c:formatCode>
                <c:ptCount val="13"/>
                <c:pt idx="0">
                  <c:v>0.13777372262773593</c:v>
                </c:pt>
                <c:pt idx="1">
                  <c:v>0.27573193224021608</c:v>
                </c:pt>
                <c:pt idx="2">
                  <c:v>0.49270072992700292</c:v>
                </c:pt>
                <c:pt idx="3">
                  <c:v>0.71167883211678606</c:v>
                </c:pt>
                <c:pt idx="4">
                  <c:v>0.90328467153284075</c:v>
                </c:pt>
                <c:pt idx="5">
                  <c:v>1</c:v>
                </c:pt>
                <c:pt idx="6">
                  <c:v>0.99817518248174708</c:v>
                </c:pt>
                <c:pt idx="7">
                  <c:v>0.89416058394159781</c:v>
                </c:pt>
                <c:pt idx="8">
                  <c:v>0.702554744525549</c:v>
                </c:pt>
                <c:pt idx="9">
                  <c:v>0.41970802919707506</c:v>
                </c:pt>
                <c:pt idx="10">
                  <c:v>0.19799270072992842</c:v>
                </c:pt>
                <c:pt idx="11">
                  <c:v>6.6605839416059895E-2</c:v>
                </c:pt>
                <c:pt idx="12">
                  <c:v>-6.9021058153852224E-3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935-4AC1-BA3A-D4F0E681A29C}"/>
            </c:ext>
          </c:extLst>
        </c:ser>
        <c:ser>
          <c:idx val="3"/>
          <c:order val="2"/>
          <c:tx>
            <c:v>0.1in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'Thickness Graphs'!$AD$56:$AD$68</c:f>
              <c:numCache>
                <c:formatCode>General</c:formatCode>
                <c:ptCount val="13"/>
                <c:pt idx="0">
                  <c:v>3.7499999999999999E-3</c:v>
                </c:pt>
                <c:pt idx="1">
                  <c:v>7.4999999999999997E-3</c:v>
                </c:pt>
                <c:pt idx="2">
                  <c:v>1.5625E-2</c:v>
                </c:pt>
                <c:pt idx="3">
                  <c:v>3.125E-2</c:v>
                </c:pt>
                <c:pt idx="4">
                  <c:v>6.25E-2</c:v>
                </c:pt>
                <c:pt idx="5">
                  <c:v>0.125</c:v>
                </c:pt>
                <c:pt idx="6">
                  <c:v>0.25</c:v>
                </c:pt>
                <c:pt idx="7">
                  <c:v>0.5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8</c:v>
                </c:pt>
                <c:pt idx="12">
                  <c:v>16</c:v>
                </c:pt>
              </c:numCache>
            </c:numRef>
          </c:xVal>
          <c:yVal>
            <c:numRef>
              <c:f>'Thickness Graphs'!$AG$56:$AG$68</c:f>
              <c:numCache>
                <c:formatCode>General</c:formatCode>
                <c:ptCount val="13"/>
                <c:pt idx="0">
                  <c:v>8.7336244541484892E-2</c:v>
                </c:pt>
                <c:pt idx="1">
                  <c:v>0.18557722295424864</c:v>
                </c:pt>
                <c:pt idx="2">
                  <c:v>0.31877729257641751</c:v>
                </c:pt>
                <c:pt idx="3">
                  <c:v>0.51091703056768811</c:v>
                </c:pt>
                <c:pt idx="4">
                  <c:v>0.74235807860262071</c:v>
                </c:pt>
                <c:pt idx="5">
                  <c:v>0.9301310043668124</c:v>
                </c:pt>
                <c:pt idx="6">
                  <c:v>1</c:v>
                </c:pt>
                <c:pt idx="7">
                  <c:v>0.93449781659388731</c:v>
                </c:pt>
                <c:pt idx="8">
                  <c:v>0.72925764192139964</c:v>
                </c:pt>
                <c:pt idx="9">
                  <c:v>0.42794759825327383</c:v>
                </c:pt>
                <c:pt idx="10">
                  <c:v>0.22270742358078782</c:v>
                </c:pt>
                <c:pt idx="11">
                  <c:v>4.3668122270741849E-2</c:v>
                </c:pt>
                <c:pt idx="12">
                  <c:v>9.9100977820903539E-3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935-4AC1-BA3A-D4F0E681A29C}"/>
            </c:ext>
          </c:extLst>
        </c:ser>
        <c:ser>
          <c:idx val="4"/>
          <c:order val="3"/>
          <c:tx>
            <c:v>0.2in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'Thickness Graphs'!$AM$56:$AM$68</c:f>
              <c:numCache>
                <c:formatCode>General</c:formatCode>
                <c:ptCount val="13"/>
                <c:pt idx="0">
                  <c:v>1.8749999999999999E-3</c:v>
                </c:pt>
                <c:pt idx="1">
                  <c:v>3.7499999999999999E-3</c:v>
                </c:pt>
                <c:pt idx="2">
                  <c:v>7.8125E-3</c:v>
                </c:pt>
                <c:pt idx="3">
                  <c:v>1.5625E-2</c:v>
                </c:pt>
                <c:pt idx="4">
                  <c:v>3.125E-2</c:v>
                </c:pt>
                <c:pt idx="5">
                  <c:v>6.25E-2</c:v>
                </c:pt>
                <c:pt idx="6">
                  <c:v>0.125</c:v>
                </c:pt>
                <c:pt idx="7">
                  <c:v>0.25</c:v>
                </c:pt>
                <c:pt idx="8">
                  <c:v>0.5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8</c:v>
                </c:pt>
              </c:numCache>
            </c:numRef>
          </c:xVal>
          <c:yVal>
            <c:numRef>
              <c:f>'Thickness Graphs'!$AP$56:$AP$68</c:f>
              <c:numCache>
                <c:formatCode>General</c:formatCode>
                <c:ptCount val="13"/>
                <c:pt idx="0">
                  <c:v>2.659574468085114E-2</c:v>
                </c:pt>
                <c:pt idx="1">
                  <c:v>8.7907886641743802E-2</c:v>
                </c:pt>
                <c:pt idx="2">
                  <c:v>0.19946808510638345</c:v>
                </c:pt>
                <c:pt idx="3">
                  <c:v>0.33776595744681048</c:v>
                </c:pt>
                <c:pt idx="4">
                  <c:v>0.55851063829787373</c:v>
                </c:pt>
                <c:pt idx="5">
                  <c:v>0.80053191489361764</c:v>
                </c:pt>
                <c:pt idx="6">
                  <c:v>0.98138297872340929</c:v>
                </c:pt>
                <c:pt idx="7">
                  <c:v>1</c:v>
                </c:pt>
                <c:pt idx="8">
                  <c:v>0.83776595744681082</c:v>
                </c:pt>
                <c:pt idx="9">
                  <c:v>0.53191489361702304</c:v>
                </c:pt>
                <c:pt idx="10">
                  <c:v>0.23138297872341185</c:v>
                </c:pt>
                <c:pt idx="11">
                  <c:v>5.585106382978499E-2</c:v>
                </c:pt>
                <c:pt idx="12">
                  <c:v>4.0237808370496763E-3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935-4AC1-BA3A-D4F0E681A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174704"/>
        <c:axId val="369175536"/>
      </c:scatterChart>
      <c:valAx>
        <c:axId val="36917470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Clearance/Thickness (</a:t>
                </a:r>
                <a:r>
                  <a:rPr lang="en-US" sz="1000" b="0" i="0" u="none" strike="noStrike" baseline="0">
                    <a:effectLst/>
                  </a:rPr>
                  <a:t>δ/H)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29726113183220521"/>
              <c:y val="0.815770887855273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75536"/>
        <c:crosses val="autoZero"/>
        <c:crossBetween val="midCat"/>
      </c:valAx>
      <c:valAx>
        <c:axId val="36917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Slope of % Change</a:t>
                </a:r>
              </a:p>
            </c:rich>
          </c:tx>
          <c:layout>
            <c:manualLayout>
              <c:xMode val="edge"/>
              <c:yMode val="edge"/>
              <c:x val="4.2884990253411304E-2"/>
              <c:y val="2.510262762098557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747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787950539331755E-2"/>
          <c:w val="0.84606222467805559"/>
          <c:h val="0.67230505026650678"/>
        </c:manualLayout>
      </c:layout>
      <c:scatterChart>
        <c:scatterStyle val="lineMarker"/>
        <c:varyColors val="0"/>
        <c:ser>
          <c:idx val="0"/>
          <c:order val="0"/>
          <c:tx>
            <c:v>0-Radial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'ModeShape Graphs'!$D$140:$D$151</c:f>
              <c:numCache>
                <c:formatCode>General</c:formatCode>
                <c:ptCount val="12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</c:numCache>
            </c:numRef>
          </c:xVal>
          <c:yVal>
            <c:numRef>
              <c:f>'ModeShape Graphs'!$F$140:$F$151</c:f>
              <c:numCache>
                <c:formatCode>General</c:formatCode>
                <c:ptCount val="12"/>
                <c:pt idx="0">
                  <c:v>0.17073170731707318</c:v>
                </c:pt>
                <c:pt idx="1">
                  <c:v>0.30865163488205971</c:v>
                </c:pt>
                <c:pt idx="2">
                  <c:v>0.50731707317073549</c:v>
                </c:pt>
                <c:pt idx="3">
                  <c:v>0.71707317073170285</c:v>
                </c:pt>
                <c:pt idx="4">
                  <c:v>0.90731707317073174</c:v>
                </c:pt>
                <c:pt idx="5">
                  <c:v>1</c:v>
                </c:pt>
                <c:pt idx="6">
                  <c:v>0.97073170731707059</c:v>
                </c:pt>
                <c:pt idx="7">
                  <c:v>0.83414634146341493</c:v>
                </c:pt>
                <c:pt idx="8">
                  <c:v>0.59512195121951361</c:v>
                </c:pt>
                <c:pt idx="9">
                  <c:v>0.32195121951219036</c:v>
                </c:pt>
                <c:pt idx="10">
                  <c:v>0.1121951219512231</c:v>
                </c:pt>
                <c:pt idx="11">
                  <c:v>2.4390243902438939E-2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766-4661-A2BF-C7B17C365AC6}"/>
            </c:ext>
          </c:extLst>
        </c:ser>
        <c:ser>
          <c:idx val="1"/>
          <c:order val="1"/>
          <c:tx>
            <c:v>1-Radial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'ModeShape Graphs'!$D$140:$D$151</c:f>
              <c:numCache>
                <c:formatCode>General</c:formatCode>
                <c:ptCount val="12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</c:numCache>
            </c:numRef>
          </c:xVal>
          <c:yVal>
            <c:numRef>
              <c:f>'ModeShape Graphs'!$K$140:$K$151</c:f>
              <c:numCache>
                <c:formatCode>General</c:formatCode>
                <c:ptCount val="12"/>
                <c:pt idx="0">
                  <c:v>0.187279151943436</c:v>
                </c:pt>
                <c:pt idx="1">
                  <c:v>0.34705199386561275</c:v>
                </c:pt>
                <c:pt idx="2">
                  <c:v>0.5724381625441588</c:v>
                </c:pt>
                <c:pt idx="3">
                  <c:v>0.80918727915192445</c:v>
                </c:pt>
                <c:pt idx="4">
                  <c:v>0.98939929328621179</c:v>
                </c:pt>
                <c:pt idx="5">
                  <c:v>1</c:v>
                </c:pt>
                <c:pt idx="6">
                  <c:v>0.8233215547703181</c:v>
                </c:pt>
                <c:pt idx="7">
                  <c:v>0.51236749116607394</c:v>
                </c:pt>
                <c:pt idx="8">
                  <c:v>0.21908127208479813</c:v>
                </c:pt>
                <c:pt idx="9">
                  <c:v>1.766784452296832E-2</c:v>
                </c:pt>
                <c:pt idx="10">
                  <c:v>7.0671378091807999E-3</c:v>
                </c:pt>
                <c:pt idx="11">
                  <c:v>7.0671378092121845E-3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766-4661-A2BF-C7B17C365A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8210560"/>
        <c:axId val="968210976"/>
      </c:scatterChart>
      <c:valAx>
        <c:axId val="968210560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</a:t>
                </a:r>
                <a:r>
                  <a:rPr lang="en-US" baseline="0"/>
                  <a:t> Clearance,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8210976"/>
        <c:crosses val="autoZero"/>
        <c:crossBetween val="midCat"/>
      </c:valAx>
      <c:valAx>
        <c:axId val="96821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Slope of % Change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82105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96753695261778"/>
          <c:y val="5.4187192118226604E-2"/>
          <c:w val="0.76325858390508206"/>
          <c:h val="0.68828361971994878"/>
        </c:manualLayout>
      </c:layout>
      <c:scatterChart>
        <c:scatterStyle val="lineMarker"/>
        <c:varyColors val="0"/>
        <c:ser>
          <c:idx val="0"/>
          <c:order val="0"/>
          <c:tx>
            <c:v>Slope of % Change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wer"/>
            <c:dispRSqr val="1"/>
            <c:dispEq val="1"/>
            <c:trendlineLbl>
              <c:layout>
                <c:manualLayout>
                  <c:x val="-0.36836548940154412"/>
                  <c:y val="-3.7023389317714598E-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yVal>
            <c:numRef>
              <c:f>'ModeShape Graphs'!$T$205:$X$205</c:f>
              <c:numCache>
                <c:formatCode>General</c:formatCode>
                <c:ptCount val="5"/>
                <c:pt idx="0">
                  <c:v>1</c:v>
                </c:pt>
                <c:pt idx="1">
                  <c:v>0.17634316067480288</c:v>
                </c:pt>
                <c:pt idx="2">
                  <c:v>4.1168014686769366E-2</c:v>
                </c:pt>
                <c:pt idx="3">
                  <c:v>2.1882623705424185E-2</c:v>
                </c:pt>
                <c:pt idx="4">
                  <c:v>1.3576960862718937E-2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097-4BED-9CD0-751E228DC980}"/>
            </c:ext>
          </c:extLst>
        </c:ser>
        <c:ser>
          <c:idx val="1"/>
          <c:order val="1"/>
          <c:tx>
            <c:v>Average Displacement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power"/>
            <c:dispRSqr val="1"/>
            <c:dispEq val="1"/>
            <c:trendlineLbl>
              <c:layout>
                <c:manualLayout>
                  <c:x val="-7.3180150726773183E-2"/>
                  <c:y val="-0.29981071331600789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yVal>
            <c:numRef>
              <c:f>'ModeShape Graphs'!$T$206:$X$206</c:f>
              <c:numCache>
                <c:formatCode>0.00E+00</c:formatCode>
                <c:ptCount val="5"/>
                <c:pt idx="0">
                  <c:v>1</c:v>
                </c:pt>
                <c:pt idx="1">
                  <c:v>0.48023347895516799</c:v>
                </c:pt>
                <c:pt idx="2">
                  <c:v>0.25130096826768261</c:v>
                </c:pt>
                <c:pt idx="3">
                  <c:v>0.16257475541128905</c:v>
                </c:pt>
                <c:pt idx="4">
                  <c:v>0.11153304747011752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097-4BED-9CD0-751E228DC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9493359"/>
        <c:axId val="2109472143"/>
      </c:scatterChart>
      <c:valAx>
        <c:axId val="21094933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Nodal Number</a:t>
                </a:r>
              </a:p>
            </c:rich>
          </c:tx>
          <c:layout>
            <c:manualLayout>
              <c:xMode val="edge"/>
              <c:yMode val="edge"/>
              <c:x val="0.3916553851821154"/>
              <c:y val="0.817339125712734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472143"/>
        <c:crosses val="autoZero"/>
        <c:crossBetween val="midCat"/>
      </c:valAx>
      <c:valAx>
        <c:axId val="210947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Slope</a:t>
                </a:r>
                <a:r>
                  <a:rPr lang="en-US" baseline="0"/>
                  <a:t> and Displacement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4.2884990253411304E-2"/>
              <c:y val="7.389162561576355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49335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6.3218390804597707E-2"/>
          <c:w val="0.83717333578916675"/>
          <c:h val="0.77540139379129336"/>
        </c:manualLayout>
      </c:layout>
      <c:scatterChart>
        <c:scatterStyle val="lineMarker"/>
        <c:varyColors val="0"/>
        <c:ser>
          <c:idx val="0"/>
          <c:order val="0"/>
          <c:tx>
            <c:v>1000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'Density Graphs'!$D$56:$D$66</c:f>
              <c:numCache>
                <c:formatCode>General</c:formatCode>
                <c:ptCount val="11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</c:numCache>
            </c:numRef>
          </c:xVal>
          <c:yVal>
            <c:numRef>
              <c:f>'Density Graphs'!$F$56:$F$66</c:f>
              <c:numCache>
                <c:formatCode>General</c:formatCode>
                <c:ptCount val="11"/>
                <c:pt idx="0">
                  <c:v>0.14548494983277738</c:v>
                </c:pt>
                <c:pt idx="1">
                  <c:v>0.28773641527679333</c:v>
                </c:pt>
                <c:pt idx="2">
                  <c:v>0.49364548494983429</c:v>
                </c:pt>
                <c:pt idx="3">
                  <c:v>0.7200668896321083</c:v>
                </c:pt>
                <c:pt idx="4">
                  <c:v>0.90969899665552345</c:v>
                </c:pt>
                <c:pt idx="5">
                  <c:v>1</c:v>
                </c:pt>
                <c:pt idx="6">
                  <c:v>0.94648829431439063</c:v>
                </c:pt>
                <c:pt idx="7">
                  <c:v>0.78260869565217273</c:v>
                </c:pt>
                <c:pt idx="8">
                  <c:v>0.52508361204013698</c:v>
                </c:pt>
                <c:pt idx="9">
                  <c:v>0.27424749163879891</c:v>
                </c:pt>
                <c:pt idx="10">
                  <c:v>7.3578595317727535E-2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FA2-4305-A912-F339B7E9F39B}"/>
            </c:ext>
          </c:extLst>
        </c:ser>
        <c:ser>
          <c:idx val="1"/>
          <c:order val="1"/>
          <c:tx>
            <c:v>2000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'Density Graphs'!$M$56:$M$68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'Density Graphs'!$O$56:$O$68</c:f>
              <c:numCache>
                <c:formatCode>General</c:formatCode>
                <c:ptCount val="13"/>
                <c:pt idx="0">
                  <c:v>0.13488975356679522</c:v>
                </c:pt>
                <c:pt idx="1">
                  <c:v>0.26457390852310231</c:v>
                </c:pt>
                <c:pt idx="2">
                  <c:v>0.45071335927366885</c:v>
                </c:pt>
                <c:pt idx="3">
                  <c:v>0.66472114137483662</c:v>
                </c:pt>
                <c:pt idx="4">
                  <c:v>0.85797665369649401</c:v>
                </c:pt>
                <c:pt idx="5">
                  <c:v>1</c:v>
                </c:pt>
                <c:pt idx="6">
                  <c:v>0.91439688715953282</c:v>
                </c:pt>
                <c:pt idx="7">
                  <c:v>0.7814526588845655</c:v>
                </c:pt>
                <c:pt idx="8">
                  <c:v>0.53501945525291672</c:v>
                </c:pt>
                <c:pt idx="9">
                  <c:v>0.24643320363164459</c:v>
                </c:pt>
                <c:pt idx="10">
                  <c:v>8.4306095979248666E-2</c:v>
                </c:pt>
                <c:pt idx="11">
                  <c:v>6.4850843060974593E-3</c:v>
                </c:pt>
                <c:pt idx="12">
                  <c:v>1.4717330688055452E-2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FA2-4305-A912-F339B7E9F39B}"/>
            </c:ext>
          </c:extLst>
        </c:ser>
        <c:ser>
          <c:idx val="2"/>
          <c:order val="2"/>
          <c:tx>
            <c:v>4000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'Density Graphs'!$V$56:$V$68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'Density Graphs'!$X$56:$X$68</c:f>
              <c:numCache>
                <c:formatCode>General</c:formatCode>
                <c:ptCount val="13"/>
                <c:pt idx="0">
                  <c:v>0.13178294573643343</c:v>
                </c:pt>
                <c:pt idx="1">
                  <c:v>0.26354842825750813</c:v>
                </c:pt>
                <c:pt idx="2">
                  <c:v>0.44961240310077633</c:v>
                </c:pt>
                <c:pt idx="3">
                  <c:v>0.67054263565891337</c:v>
                </c:pt>
                <c:pt idx="4">
                  <c:v>0.87209302325581395</c:v>
                </c:pt>
                <c:pt idx="5">
                  <c:v>1</c:v>
                </c:pt>
                <c:pt idx="6">
                  <c:v>0.94341085271318037</c:v>
                </c:pt>
                <c:pt idx="7">
                  <c:v>0.88604651162790793</c:v>
                </c:pt>
                <c:pt idx="8">
                  <c:v>0.57364341085271209</c:v>
                </c:pt>
                <c:pt idx="9">
                  <c:v>0.31007751937984568</c:v>
                </c:pt>
                <c:pt idx="10">
                  <c:v>0.10077519379845018</c:v>
                </c:pt>
                <c:pt idx="11">
                  <c:v>0</c:v>
                </c:pt>
                <c:pt idx="12">
                  <c:v>-8.7961720623941884E-3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FA2-4305-A912-F339B7E9F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767936"/>
        <c:axId val="500768352"/>
      </c:scatterChart>
      <c:valAx>
        <c:axId val="500767936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</a:t>
                </a:r>
                <a:r>
                  <a:rPr lang="en-US" baseline="0"/>
                  <a:t> Clearance, </a:t>
                </a:r>
                <a:r>
                  <a:rPr lang="en-US" sz="1000" b="0" i="0" u="none" strike="noStrike" baseline="0">
                    <a:effectLst/>
                  </a:rPr>
                  <a:t>δ (in) </a:t>
                </a:r>
                <a:r>
                  <a:rPr lang="en-US" baseline="0"/>
                  <a:t> 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8352"/>
        <c:crosses val="autoZero"/>
        <c:crossBetween val="midCat"/>
      </c:valAx>
      <c:valAx>
        <c:axId val="50076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Slope of % Chnage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79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262068118678143"/>
          <c:y val="0.9030165625848493"/>
          <c:w val="0.39475833064726557"/>
          <c:h val="9.69834374151506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159690564995164E-2"/>
          <c:y val="0.1013006742994618"/>
          <c:w val="0.85900845727617381"/>
          <c:h val="0.68350072630469871"/>
        </c:manualLayout>
      </c:layout>
      <c:scatterChart>
        <c:scatterStyle val="lineMarker"/>
        <c:varyColors val="0"/>
        <c:ser>
          <c:idx val="0"/>
          <c:order val="0"/>
          <c:tx>
            <c:v>Density 997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'Disc DensitySweep'!$B$25:$B$38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DensitySweep'!$C$4:$C$17</c:f>
              <c:numCache>
                <c:formatCode>General</c:formatCode>
                <c:ptCount val="14"/>
                <c:pt idx="0">
                  <c:v>387.28</c:v>
                </c:pt>
                <c:pt idx="1">
                  <c:v>389.85</c:v>
                </c:pt>
                <c:pt idx="2">
                  <c:v>395.34</c:v>
                </c:pt>
                <c:pt idx="3">
                  <c:v>404.17</c:v>
                </c:pt>
                <c:pt idx="4">
                  <c:v>416.94</c:v>
                </c:pt>
                <c:pt idx="5">
                  <c:v>433.07</c:v>
                </c:pt>
                <c:pt idx="6">
                  <c:v>450.97</c:v>
                </c:pt>
                <c:pt idx="7">
                  <c:v>468.05</c:v>
                </c:pt>
                <c:pt idx="8">
                  <c:v>483.67</c:v>
                </c:pt>
                <c:pt idx="9">
                  <c:v>495.63</c:v>
                </c:pt>
                <c:pt idx="10">
                  <c:v>503.61</c:v>
                </c:pt>
                <c:pt idx="11">
                  <c:v>512.9</c:v>
                </c:pt>
                <c:pt idx="12">
                  <c:v>510.5</c:v>
                </c:pt>
                <c:pt idx="13">
                  <c:v>510.42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A85-40EC-B335-6B35E3460751}"/>
            </c:ext>
          </c:extLst>
        </c:ser>
        <c:ser>
          <c:idx val="1"/>
          <c:order val="1"/>
          <c:tx>
            <c:v>Density 2000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'Disc DensitySweep'!$L$25:$L$38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1</c:v>
                </c:pt>
                <c:pt idx="12">
                  <c:v>1.8</c:v>
                </c:pt>
                <c:pt idx="13">
                  <c:v>4</c:v>
                </c:pt>
              </c:numCache>
            </c:numRef>
          </c:xVal>
          <c:yVal>
            <c:numRef>
              <c:f>'Disc DensitySweep'!$M$4:$M$17</c:f>
              <c:numCache>
                <c:formatCode>General</c:formatCode>
                <c:ptCount val="14"/>
                <c:pt idx="0">
                  <c:v>291.3</c:v>
                </c:pt>
                <c:pt idx="1">
                  <c:v>293.54000000000002</c:v>
                </c:pt>
                <c:pt idx="2">
                  <c:v>298.32</c:v>
                </c:pt>
                <c:pt idx="3">
                  <c:v>305.97000000000003</c:v>
                </c:pt>
                <c:pt idx="4">
                  <c:v>317.10000000000002</c:v>
                </c:pt>
                <c:pt idx="5">
                  <c:v>331.48</c:v>
                </c:pt>
                <c:pt idx="6">
                  <c:v>350.54</c:v>
                </c:pt>
                <c:pt idx="7">
                  <c:v>367.32</c:v>
                </c:pt>
                <c:pt idx="8">
                  <c:v>382.26</c:v>
                </c:pt>
                <c:pt idx="9">
                  <c:v>393.94</c:v>
                </c:pt>
                <c:pt idx="10">
                  <c:v>404.67</c:v>
                </c:pt>
                <c:pt idx="11">
                  <c:v>406.28</c:v>
                </c:pt>
                <c:pt idx="12">
                  <c:v>404.07</c:v>
                </c:pt>
                <c:pt idx="13">
                  <c:v>405.84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A85-40EC-B335-6B35E3460751}"/>
            </c:ext>
          </c:extLst>
        </c:ser>
        <c:ser>
          <c:idx val="2"/>
          <c:order val="2"/>
          <c:tx>
            <c:v>Density 4000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'Disc DensitySweep'!$T$25:$T$38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DensitySweep'!$U$4:$U$17</c:f>
              <c:numCache>
                <c:formatCode>General</c:formatCode>
                <c:ptCount val="14"/>
                <c:pt idx="0">
                  <c:v>213.2</c:v>
                </c:pt>
                <c:pt idx="1">
                  <c:v>215</c:v>
                </c:pt>
                <c:pt idx="2">
                  <c:v>218.7</c:v>
                </c:pt>
                <c:pt idx="3">
                  <c:v>224.8</c:v>
                </c:pt>
                <c:pt idx="4">
                  <c:v>233.7</c:v>
                </c:pt>
                <c:pt idx="5">
                  <c:v>245.2</c:v>
                </c:pt>
                <c:pt idx="6">
                  <c:v>258.5</c:v>
                </c:pt>
                <c:pt idx="7">
                  <c:v>274.5</c:v>
                </c:pt>
                <c:pt idx="8">
                  <c:v>288.3</c:v>
                </c:pt>
                <c:pt idx="9">
                  <c:v>297.10000000000002</c:v>
                </c:pt>
                <c:pt idx="10">
                  <c:v>305</c:v>
                </c:pt>
                <c:pt idx="11">
                  <c:v>307.10000000000002</c:v>
                </c:pt>
                <c:pt idx="12">
                  <c:v>305.77</c:v>
                </c:pt>
                <c:pt idx="13">
                  <c:v>305.39999999999998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A85-40EC-B335-6B35E34607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9726464"/>
        <c:axId val="629736864"/>
      </c:scatterChart>
      <c:valAx>
        <c:axId val="62972646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Clearance,</a:t>
                </a:r>
                <a:r>
                  <a:rPr lang="en-US" sz="1000" b="0" i="0" u="none" strike="noStrike" baseline="0">
                    <a:effectLst/>
                  </a:rPr>
                  <a:t> δ (in) </a:t>
                </a:r>
                <a:r>
                  <a:rPr lang="en-US"/>
                  <a:t> </a:t>
                </a:r>
              </a:p>
            </c:rich>
          </c:tx>
          <c:layout>
            <c:manualLayout>
              <c:xMode val="edge"/>
              <c:yMode val="edge"/>
              <c:x val="0.33671655078202944"/>
              <c:y val="0.85446765710105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736864"/>
        <c:crosses val="autoZero"/>
        <c:crossBetween val="midCat"/>
      </c:valAx>
      <c:valAx>
        <c:axId val="629736864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Natural</a:t>
                </a:r>
                <a:r>
                  <a:rPr lang="en-US" baseline="0"/>
                  <a:t> Frequency (Hz)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7264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341704365922834"/>
          <c:y val="0.90564721465891507"/>
          <c:w val="0.77459916120476879"/>
          <c:h val="9.01207909758943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42421132822891"/>
          <c:y val="8.3919377326630198E-2"/>
          <c:w val="0.82560199854606953"/>
          <c:h val="0.75391318399248386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'Diameter Graphs'!$D$56:$D$66</c:f>
              <c:numCache>
                <c:formatCode>General</c:formatCode>
                <c:ptCount val="11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</c:numCache>
            </c:numRef>
          </c:xVal>
          <c:yVal>
            <c:numRef>
              <c:f>'Diameter Graphs'!$F$56:$F$66</c:f>
              <c:numCache>
                <c:formatCode>General</c:formatCode>
                <c:ptCount val="11"/>
                <c:pt idx="0">
                  <c:v>0.12087912087911941</c:v>
                </c:pt>
                <c:pt idx="1">
                  <c:v>0.30874022605166068</c:v>
                </c:pt>
                <c:pt idx="2">
                  <c:v>0.52106227106227643</c:v>
                </c:pt>
                <c:pt idx="3">
                  <c:v>0.75824175824175188</c:v>
                </c:pt>
                <c:pt idx="4">
                  <c:v>0.94688644688645229</c:v>
                </c:pt>
                <c:pt idx="5">
                  <c:v>1</c:v>
                </c:pt>
                <c:pt idx="6">
                  <c:v>0.85439560439560669</c:v>
                </c:pt>
                <c:pt idx="7">
                  <c:v>0.58608058608058688</c:v>
                </c:pt>
                <c:pt idx="8">
                  <c:v>0.28937728937728485</c:v>
                </c:pt>
                <c:pt idx="9">
                  <c:v>9.1575091575091125E-2</c:v>
                </c:pt>
                <c:pt idx="10">
                  <c:v>1.9848131582242606E-2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38F-405F-ACC7-CD6FE6CBF36C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'Diameter Graphs'!$M$56:$M$68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'Diameter Graphs'!$O$56:$O$68</c:f>
              <c:numCache>
                <c:formatCode>General</c:formatCode>
                <c:ptCount val="13"/>
                <c:pt idx="0">
                  <c:v>0.14548494983277738</c:v>
                </c:pt>
                <c:pt idx="1">
                  <c:v>0.28773641527679333</c:v>
                </c:pt>
                <c:pt idx="2">
                  <c:v>0.49364548494983429</c:v>
                </c:pt>
                <c:pt idx="3">
                  <c:v>0.7200668896321083</c:v>
                </c:pt>
                <c:pt idx="4">
                  <c:v>0.90969899665552345</c:v>
                </c:pt>
                <c:pt idx="5">
                  <c:v>1</c:v>
                </c:pt>
                <c:pt idx="6">
                  <c:v>0.94648829431439063</c:v>
                </c:pt>
                <c:pt idx="7">
                  <c:v>0.78260869565217273</c:v>
                </c:pt>
                <c:pt idx="8">
                  <c:v>0.52508361204013698</c:v>
                </c:pt>
                <c:pt idx="9">
                  <c:v>0.27424749163879891</c:v>
                </c:pt>
                <c:pt idx="10">
                  <c:v>7.3578595317727535E-2</c:v>
                </c:pt>
                <c:pt idx="11">
                  <c:v>6.0200668896319753E-2</c:v>
                </c:pt>
                <c:pt idx="12">
                  <c:v>-2.2770024000986992E-2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38F-405F-ACC7-CD6FE6CBF36C}"/>
            </c:ext>
          </c:extLst>
        </c:ser>
        <c:ser>
          <c:idx val="2"/>
          <c:order val="2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'Diameter Graphs'!$V$56:$V$68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'Diameter Graphs'!$X$56:$X$68</c:f>
              <c:numCache>
                <c:formatCode>General</c:formatCode>
                <c:ptCount val="13"/>
                <c:pt idx="0">
                  <c:v>0.12030075187969656</c:v>
                </c:pt>
                <c:pt idx="1">
                  <c:v>0.28402462193164774</c:v>
                </c:pt>
                <c:pt idx="2">
                  <c:v>0.49473684210526081</c:v>
                </c:pt>
                <c:pt idx="3">
                  <c:v>0.70827067669172927</c:v>
                </c:pt>
                <c:pt idx="4">
                  <c:v>0.8872180451127808</c:v>
                </c:pt>
                <c:pt idx="5">
                  <c:v>1</c:v>
                </c:pt>
                <c:pt idx="6">
                  <c:v>0.99999999999999833</c:v>
                </c:pt>
                <c:pt idx="7">
                  <c:v>0.94736842105262753</c:v>
                </c:pt>
                <c:pt idx="8">
                  <c:v>0.76992481203007479</c:v>
                </c:pt>
                <c:pt idx="9">
                  <c:v>0.52330827067668917</c:v>
                </c:pt>
                <c:pt idx="10">
                  <c:v>0.28571428571428509</c:v>
                </c:pt>
                <c:pt idx="11">
                  <c:v>6.0150375939851494E-2</c:v>
                </c:pt>
                <c:pt idx="12">
                  <c:v>4.5502002849084788E-2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38F-405F-ACC7-CD6FE6CBF3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767936"/>
        <c:axId val="500768352"/>
      </c:scatterChart>
      <c:valAx>
        <c:axId val="500767936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</a:t>
                </a:r>
                <a:r>
                  <a:rPr lang="en-US" baseline="0"/>
                  <a:t> Clearance,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r>
                  <a:rPr lang="en-US" baseline="0"/>
                  <a:t> 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2874445446537809"/>
              <c:y val="0.85348409586632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8352"/>
        <c:crosses val="autoZero"/>
        <c:crossBetween val="midCat"/>
      </c:valAx>
      <c:valAx>
        <c:axId val="50076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Slope</a:t>
                </a:r>
              </a:p>
            </c:rich>
          </c:tx>
          <c:layout>
            <c:manualLayout>
              <c:xMode val="edge"/>
              <c:yMode val="edge"/>
              <c:x val="4.7832404104542266E-2"/>
              <c:y val="0.2907000373828525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79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615360881822138E-2"/>
          <c:w val="0.83717333578916675"/>
          <c:h val="0.71467086110228972"/>
        </c:manualLayout>
      </c:layout>
      <c:scatterChart>
        <c:scatterStyle val="lineMarker"/>
        <c:varyColors val="0"/>
        <c:ser>
          <c:idx val="0"/>
          <c:order val="0"/>
          <c:tx>
            <c:v>Diameter 1.25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'Diameter Graphs'!$B$56:$B$66</c:f>
              <c:numCache>
                <c:formatCode>General</c:formatCode>
                <c:ptCount val="11"/>
                <c:pt idx="0">
                  <c:v>1.2003599999999893E-3</c:v>
                </c:pt>
                <c:pt idx="1">
                  <c:v>2.40144000000015E-3</c:v>
                </c:pt>
                <c:pt idx="2">
                  <c:v>5.0062500000001365E-3</c:v>
                </c:pt>
                <c:pt idx="3">
                  <c:v>1.0025000000000119E-2</c:v>
                </c:pt>
                <c:pt idx="4">
                  <c:v>2.009999999999991E-2</c:v>
                </c:pt>
                <c:pt idx="5">
                  <c:v>4.0399999999999922E-2</c:v>
                </c:pt>
                <c:pt idx="6">
                  <c:v>8.1600000000000103E-2</c:v>
                </c:pt>
                <c:pt idx="7">
                  <c:v>0.16640000000000016</c:v>
                </c:pt>
                <c:pt idx="8">
                  <c:v>0.34560000000000002</c:v>
                </c:pt>
                <c:pt idx="9">
                  <c:v>0.74239999999999984</c:v>
                </c:pt>
                <c:pt idx="10">
                  <c:v>1.6895999999999998</c:v>
                </c:pt>
              </c:numCache>
            </c:numRef>
          </c:xVal>
          <c:yVal>
            <c:numRef>
              <c:f>'Diameter Graphs'!$F$56:$F$66</c:f>
              <c:numCache>
                <c:formatCode>General</c:formatCode>
                <c:ptCount val="11"/>
                <c:pt idx="0">
                  <c:v>0.12087912087911941</c:v>
                </c:pt>
                <c:pt idx="1">
                  <c:v>0.30874022605166068</c:v>
                </c:pt>
                <c:pt idx="2">
                  <c:v>0.52106227106227643</c:v>
                </c:pt>
                <c:pt idx="3">
                  <c:v>0.75824175824175188</c:v>
                </c:pt>
                <c:pt idx="4">
                  <c:v>0.94688644688645229</c:v>
                </c:pt>
                <c:pt idx="5">
                  <c:v>1</c:v>
                </c:pt>
                <c:pt idx="6">
                  <c:v>0.85439560439560669</c:v>
                </c:pt>
                <c:pt idx="7">
                  <c:v>0.58608058608058688</c:v>
                </c:pt>
                <c:pt idx="8">
                  <c:v>0.28937728937728485</c:v>
                </c:pt>
                <c:pt idx="9">
                  <c:v>9.1575091575091125E-2</c:v>
                </c:pt>
                <c:pt idx="10">
                  <c:v>1.9848131582242606E-2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765-474E-813F-617F841A4382}"/>
            </c:ext>
          </c:extLst>
        </c:ser>
        <c:ser>
          <c:idx val="1"/>
          <c:order val="1"/>
          <c:tx>
            <c:v>Diameter 2.5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'Diameter Graphs'!$K$56:$K$67</c:f>
              <c:numCache>
                <c:formatCode>General</c:formatCode>
                <c:ptCount val="12"/>
                <c:pt idx="0">
                  <c:v>6.0009000000007975E-4</c:v>
                </c:pt>
                <c:pt idx="1">
                  <c:v>1.2003599999999893E-3</c:v>
                </c:pt>
                <c:pt idx="2">
                  <c:v>2.5015624999998919E-3</c:v>
                </c:pt>
                <c:pt idx="3">
                  <c:v>5.0062500000001365E-3</c:v>
                </c:pt>
                <c:pt idx="4">
                  <c:v>1.0025000000000119E-2</c:v>
                </c:pt>
                <c:pt idx="5">
                  <c:v>2.009999999999991E-2</c:v>
                </c:pt>
                <c:pt idx="6">
                  <c:v>4.0399999999999922E-2</c:v>
                </c:pt>
                <c:pt idx="7">
                  <c:v>8.1600000000000103E-2</c:v>
                </c:pt>
                <c:pt idx="8">
                  <c:v>0.16640000000000016</c:v>
                </c:pt>
                <c:pt idx="9">
                  <c:v>0.34560000000000002</c:v>
                </c:pt>
                <c:pt idx="10">
                  <c:v>0.74239999999999984</c:v>
                </c:pt>
                <c:pt idx="11">
                  <c:v>1.6895999999999998</c:v>
                </c:pt>
              </c:numCache>
            </c:numRef>
          </c:xVal>
          <c:yVal>
            <c:numRef>
              <c:f>'Diameter Graphs'!$O$56:$O$67</c:f>
              <c:numCache>
                <c:formatCode>General</c:formatCode>
                <c:ptCount val="12"/>
                <c:pt idx="0">
                  <c:v>0.14548494983277738</c:v>
                </c:pt>
                <c:pt idx="1">
                  <c:v>0.28773641527679333</c:v>
                </c:pt>
                <c:pt idx="2">
                  <c:v>0.49364548494983429</c:v>
                </c:pt>
                <c:pt idx="3">
                  <c:v>0.7200668896321083</c:v>
                </c:pt>
                <c:pt idx="4">
                  <c:v>0.90969899665552345</c:v>
                </c:pt>
                <c:pt idx="5">
                  <c:v>1</c:v>
                </c:pt>
                <c:pt idx="6">
                  <c:v>0.94648829431439063</c:v>
                </c:pt>
                <c:pt idx="7">
                  <c:v>0.78260869565217273</c:v>
                </c:pt>
                <c:pt idx="8">
                  <c:v>0.52508361204013698</c:v>
                </c:pt>
                <c:pt idx="9">
                  <c:v>0.27424749163879891</c:v>
                </c:pt>
                <c:pt idx="10">
                  <c:v>7.3578595317727535E-2</c:v>
                </c:pt>
                <c:pt idx="11">
                  <c:v>6.0200668896319753E-2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765-474E-813F-617F841A4382}"/>
            </c:ext>
          </c:extLst>
        </c:ser>
        <c:ser>
          <c:idx val="2"/>
          <c:order val="2"/>
          <c:tx>
            <c:v>Diameter 5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'Diameter Graphs'!$T$56:$T$68</c:f>
              <c:numCache>
                <c:formatCode>General</c:formatCode>
                <c:ptCount val="13"/>
                <c:pt idx="0">
                  <c:v>3.0002249999995457E-4</c:v>
                </c:pt>
                <c:pt idx="1">
                  <c:v>6.0009000000007975E-4</c:v>
                </c:pt>
                <c:pt idx="2">
                  <c:v>1.2503906249999375E-3</c:v>
                </c:pt>
                <c:pt idx="3">
                  <c:v>2.5015624999998919E-3</c:v>
                </c:pt>
                <c:pt idx="4">
                  <c:v>5.0062500000001365E-3</c:v>
                </c:pt>
                <c:pt idx="5">
                  <c:v>1.0025000000000119E-2</c:v>
                </c:pt>
                <c:pt idx="6">
                  <c:v>2.009999999999991E-2</c:v>
                </c:pt>
                <c:pt idx="7">
                  <c:v>4.0399999999999922E-2</c:v>
                </c:pt>
                <c:pt idx="8">
                  <c:v>8.1600000000000103E-2</c:v>
                </c:pt>
                <c:pt idx="9">
                  <c:v>0.16640000000000016</c:v>
                </c:pt>
                <c:pt idx="10">
                  <c:v>0.34560000000000002</c:v>
                </c:pt>
                <c:pt idx="11">
                  <c:v>0.74239999999999984</c:v>
                </c:pt>
                <c:pt idx="12">
                  <c:v>1.6895999999999998</c:v>
                </c:pt>
              </c:numCache>
            </c:numRef>
          </c:xVal>
          <c:yVal>
            <c:numRef>
              <c:f>'Diameter Graphs'!$X$56:$X$68</c:f>
              <c:numCache>
                <c:formatCode>General</c:formatCode>
                <c:ptCount val="13"/>
                <c:pt idx="0">
                  <c:v>0.12030075187969656</c:v>
                </c:pt>
                <c:pt idx="1">
                  <c:v>0.28402462193164774</c:v>
                </c:pt>
                <c:pt idx="2">
                  <c:v>0.49473684210526081</c:v>
                </c:pt>
                <c:pt idx="3">
                  <c:v>0.70827067669172927</c:v>
                </c:pt>
                <c:pt idx="4">
                  <c:v>0.8872180451127808</c:v>
                </c:pt>
                <c:pt idx="5">
                  <c:v>1</c:v>
                </c:pt>
                <c:pt idx="6">
                  <c:v>0.99999999999999833</c:v>
                </c:pt>
                <c:pt idx="7">
                  <c:v>0.94736842105262753</c:v>
                </c:pt>
                <c:pt idx="8">
                  <c:v>0.76992481203007479</c:v>
                </c:pt>
                <c:pt idx="9">
                  <c:v>0.52330827067668917</c:v>
                </c:pt>
                <c:pt idx="10">
                  <c:v>0.28571428571428509</c:v>
                </c:pt>
                <c:pt idx="11">
                  <c:v>6.0150375939851494E-2</c:v>
                </c:pt>
                <c:pt idx="12">
                  <c:v>4.5502002849084788E-2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765-474E-813F-617F841A4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0767936"/>
        <c:axId val="500768352"/>
      </c:scatterChart>
      <c:valAx>
        <c:axId val="500767936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Gap Area/Disc</a:t>
                </a:r>
                <a:r>
                  <a:rPr lang="en-US" baseline="0"/>
                  <a:t> Area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5057278571891631"/>
              <c:y val="0.873106335139537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8352"/>
        <c:crosses val="autoZero"/>
        <c:crossBetween val="midCat"/>
      </c:valAx>
      <c:valAx>
        <c:axId val="50076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Slope</a:t>
                </a:r>
              </a:p>
            </c:rich>
          </c:tx>
          <c:layout>
            <c:manualLayout>
              <c:xMode val="edge"/>
              <c:yMode val="edge"/>
              <c:x val="4.2678684930183633E-2"/>
              <c:y val="0.302370601181538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07679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9863945578231291E-2"/>
          <c:w val="0.83717333578916675"/>
          <c:h val="0.80485119998554855"/>
        </c:manualLayout>
      </c:layout>
      <c:scatterChart>
        <c:scatterStyle val="lineMarker"/>
        <c:varyColors val="0"/>
        <c:ser>
          <c:idx val="1"/>
          <c:order val="0"/>
          <c:tx>
            <c:v>0.025in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'Thickness Graphs'!$M$56:$M$68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'Thickness Graphs'!$O$56:$O$68</c:f>
              <c:numCache>
                <c:formatCode>General</c:formatCode>
                <c:ptCount val="13"/>
                <c:pt idx="0">
                  <c:v>0.26666666666666722</c:v>
                </c:pt>
                <c:pt idx="1">
                  <c:v>0.48268406582717227</c:v>
                </c:pt>
                <c:pt idx="2">
                  <c:v>0.71111111111111069</c:v>
                </c:pt>
                <c:pt idx="3">
                  <c:v>0.86666666666666303</c:v>
                </c:pt>
                <c:pt idx="4">
                  <c:v>0.95555555555555616</c:v>
                </c:pt>
                <c:pt idx="5">
                  <c:v>1</c:v>
                </c:pt>
                <c:pt idx="6">
                  <c:v>0.97777777777777775</c:v>
                </c:pt>
                <c:pt idx="7">
                  <c:v>0.8888888888888874</c:v>
                </c:pt>
                <c:pt idx="8">
                  <c:v>0.7333333333333284</c:v>
                </c:pt>
                <c:pt idx="9">
                  <c:v>0.46666666666667217</c:v>
                </c:pt>
                <c:pt idx="10">
                  <c:v>0.19999999999999432</c:v>
                </c:pt>
                <c:pt idx="11">
                  <c:v>0</c:v>
                </c:pt>
                <c:pt idx="12">
                  <c:v>5.0431386491070519E-2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EB1-4797-9BA0-448AED8E5B99}"/>
            </c:ext>
          </c:extLst>
        </c:ser>
        <c:ser>
          <c:idx val="2"/>
          <c:order val="1"/>
          <c:tx>
            <c:v>0.05in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'Thickness Graphs'!$V$56:$V$68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'Thickness Graphs'!$X$56:$X$68</c:f>
              <c:numCache>
                <c:formatCode>General</c:formatCode>
                <c:ptCount val="13"/>
                <c:pt idx="0">
                  <c:v>0.13777372262773593</c:v>
                </c:pt>
                <c:pt idx="1">
                  <c:v>0.27573193224021608</c:v>
                </c:pt>
                <c:pt idx="2">
                  <c:v>0.49270072992700292</c:v>
                </c:pt>
                <c:pt idx="3">
                  <c:v>0.71167883211678606</c:v>
                </c:pt>
                <c:pt idx="4">
                  <c:v>0.90328467153284075</c:v>
                </c:pt>
                <c:pt idx="5">
                  <c:v>1</c:v>
                </c:pt>
                <c:pt idx="6">
                  <c:v>0.99817518248174708</c:v>
                </c:pt>
                <c:pt idx="7">
                  <c:v>0.89416058394159781</c:v>
                </c:pt>
                <c:pt idx="8">
                  <c:v>0.702554744525549</c:v>
                </c:pt>
                <c:pt idx="9">
                  <c:v>0.41970802919707506</c:v>
                </c:pt>
                <c:pt idx="10">
                  <c:v>0.19799270072992842</c:v>
                </c:pt>
                <c:pt idx="11">
                  <c:v>6.6605839416059895E-2</c:v>
                </c:pt>
                <c:pt idx="12">
                  <c:v>-6.9021058153852224E-3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EB1-4797-9BA0-448AED8E5B99}"/>
            </c:ext>
          </c:extLst>
        </c:ser>
        <c:ser>
          <c:idx val="3"/>
          <c:order val="2"/>
          <c:tx>
            <c:v>0.1in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'Thickness Graphs'!$AE$56:$AE$68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'Thickness Graphs'!$AG$56:$AG$68</c:f>
              <c:numCache>
                <c:formatCode>General</c:formatCode>
                <c:ptCount val="13"/>
                <c:pt idx="0">
                  <c:v>8.7336244541484892E-2</c:v>
                </c:pt>
                <c:pt idx="1">
                  <c:v>0.18557722295424864</c:v>
                </c:pt>
                <c:pt idx="2">
                  <c:v>0.31877729257641751</c:v>
                </c:pt>
                <c:pt idx="3">
                  <c:v>0.51091703056768811</c:v>
                </c:pt>
                <c:pt idx="4">
                  <c:v>0.74235807860262071</c:v>
                </c:pt>
                <c:pt idx="5">
                  <c:v>0.9301310043668124</c:v>
                </c:pt>
                <c:pt idx="6">
                  <c:v>1</c:v>
                </c:pt>
                <c:pt idx="7">
                  <c:v>0.93449781659388731</c:v>
                </c:pt>
                <c:pt idx="8">
                  <c:v>0.72925764192139964</c:v>
                </c:pt>
                <c:pt idx="9">
                  <c:v>0.42794759825327383</c:v>
                </c:pt>
                <c:pt idx="10">
                  <c:v>0.22270742358078782</c:v>
                </c:pt>
                <c:pt idx="11">
                  <c:v>4.3668122270741849E-2</c:v>
                </c:pt>
                <c:pt idx="12">
                  <c:v>9.9100977820903539E-3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EB1-4797-9BA0-448AED8E5B99}"/>
            </c:ext>
          </c:extLst>
        </c:ser>
        <c:ser>
          <c:idx val="4"/>
          <c:order val="3"/>
          <c:tx>
            <c:v>0.2in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'Thickness Graphs'!$AN$56:$AN$68</c:f>
              <c:numCache>
                <c:formatCode>General</c:formatCode>
                <c:ptCount val="13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</c:numCache>
            </c:numRef>
          </c:xVal>
          <c:yVal>
            <c:numRef>
              <c:f>'Thickness Graphs'!$AP$56:$AP$68</c:f>
              <c:numCache>
                <c:formatCode>General</c:formatCode>
                <c:ptCount val="13"/>
                <c:pt idx="0">
                  <c:v>2.659574468085114E-2</c:v>
                </c:pt>
                <c:pt idx="1">
                  <c:v>8.7907886641743802E-2</c:v>
                </c:pt>
                <c:pt idx="2">
                  <c:v>0.19946808510638345</c:v>
                </c:pt>
                <c:pt idx="3">
                  <c:v>0.33776595744681048</c:v>
                </c:pt>
                <c:pt idx="4">
                  <c:v>0.55851063829787373</c:v>
                </c:pt>
                <c:pt idx="5">
                  <c:v>0.80053191489361764</c:v>
                </c:pt>
                <c:pt idx="6">
                  <c:v>0.98138297872340929</c:v>
                </c:pt>
                <c:pt idx="7">
                  <c:v>1</c:v>
                </c:pt>
                <c:pt idx="8">
                  <c:v>0.83776595744681082</c:v>
                </c:pt>
                <c:pt idx="9">
                  <c:v>0.53191489361702304</c:v>
                </c:pt>
                <c:pt idx="10">
                  <c:v>0.23138297872341185</c:v>
                </c:pt>
                <c:pt idx="11">
                  <c:v>5.585106382978499E-2</c:v>
                </c:pt>
                <c:pt idx="12">
                  <c:v>4.0237808370496763E-3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EB1-4797-9BA0-448AED8E5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174704"/>
        <c:axId val="369175536"/>
      </c:scatterChart>
      <c:valAx>
        <c:axId val="36917470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</a:t>
                </a:r>
                <a:r>
                  <a:rPr lang="en-US" sz="1000" b="0" i="0" u="none" strike="noStrike" baseline="0">
                    <a:effectLst/>
                  </a:rPr>
                  <a:t>Clearance, δ (in) 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5401287929652309"/>
              <c:y val="0.862473877155169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75536"/>
        <c:crosses val="autoZero"/>
        <c:crossBetween val="midCat"/>
      </c:valAx>
      <c:valAx>
        <c:axId val="36917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Slope</a:t>
                </a:r>
              </a:p>
            </c:rich>
          </c:tx>
          <c:layout>
            <c:manualLayout>
              <c:xMode val="edge"/>
              <c:yMode val="edge"/>
              <c:x val="2.7170880943261939E-2"/>
              <c:y val="0.296327051807627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74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3217223028543786E-2"/>
          <c:w val="0.8282844469002778"/>
          <c:h val="0.75287780609426735"/>
        </c:manualLayout>
      </c:layout>
      <c:scatterChart>
        <c:scatterStyle val="lineMarker"/>
        <c:varyColors val="0"/>
        <c:ser>
          <c:idx val="1"/>
          <c:order val="0"/>
          <c:tx>
            <c:v>0.025in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'Thickness Graphs'!$L$56:$L$68</c:f>
              <c:numCache>
                <c:formatCode>General</c:formatCode>
                <c:ptCount val="13"/>
                <c:pt idx="0">
                  <c:v>1.4999999999999999E-2</c:v>
                </c:pt>
                <c:pt idx="1">
                  <c:v>0.03</c:v>
                </c:pt>
                <c:pt idx="2">
                  <c:v>6.25E-2</c:v>
                </c:pt>
                <c:pt idx="3">
                  <c:v>0.125</c:v>
                </c:pt>
                <c:pt idx="4">
                  <c:v>0.25</c:v>
                </c:pt>
                <c:pt idx="5">
                  <c:v>0.5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8</c:v>
                </c:pt>
                <c:pt idx="10">
                  <c:v>16</c:v>
                </c:pt>
                <c:pt idx="11">
                  <c:v>32</c:v>
                </c:pt>
                <c:pt idx="12">
                  <c:v>64</c:v>
                </c:pt>
              </c:numCache>
            </c:numRef>
          </c:xVal>
          <c:yVal>
            <c:numRef>
              <c:f>'Thickness Graphs'!$O$56:$O$68</c:f>
              <c:numCache>
                <c:formatCode>General</c:formatCode>
                <c:ptCount val="13"/>
                <c:pt idx="0">
                  <c:v>0.26666666666666722</c:v>
                </c:pt>
                <c:pt idx="1">
                  <c:v>0.48268406582717227</c:v>
                </c:pt>
                <c:pt idx="2">
                  <c:v>0.71111111111111069</c:v>
                </c:pt>
                <c:pt idx="3">
                  <c:v>0.86666666666666303</c:v>
                </c:pt>
                <c:pt idx="4">
                  <c:v>0.95555555555555616</c:v>
                </c:pt>
                <c:pt idx="5">
                  <c:v>1</c:v>
                </c:pt>
                <c:pt idx="6">
                  <c:v>0.97777777777777775</c:v>
                </c:pt>
                <c:pt idx="7">
                  <c:v>0.8888888888888874</c:v>
                </c:pt>
                <c:pt idx="8">
                  <c:v>0.7333333333333284</c:v>
                </c:pt>
                <c:pt idx="9">
                  <c:v>0.46666666666667217</c:v>
                </c:pt>
                <c:pt idx="10">
                  <c:v>0.19999999999999432</c:v>
                </c:pt>
                <c:pt idx="11">
                  <c:v>0</c:v>
                </c:pt>
                <c:pt idx="12">
                  <c:v>5.0431386491070519E-2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FCD-4C4B-B5C7-56B2E7F44E08}"/>
            </c:ext>
          </c:extLst>
        </c:ser>
        <c:ser>
          <c:idx val="2"/>
          <c:order val="1"/>
          <c:tx>
            <c:v>0.05in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'Thickness Graphs'!$U$56:$U$68</c:f>
              <c:numCache>
                <c:formatCode>General</c:formatCode>
                <c:ptCount val="13"/>
                <c:pt idx="0">
                  <c:v>7.4999999999999997E-3</c:v>
                </c:pt>
                <c:pt idx="1">
                  <c:v>1.4999999999999999E-2</c:v>
                </c:pt>
                <c:pt idx="2">
                  <c:v>3.125E-2</c:v>
                </c:pt>
                <c:pt idx="3">
                  <c:v>6.25E-2</c:v>
                </c:pt>
                <c:pt idx="4">
                  <c:v>0.125</c:v>
                </c:pt>
                <c:pt idx="5">
                  <c:v>0.25</c:v>
                </c:pt>
                <c:pt idx="6">
                  <c:v>0.5</c:v>
                </c:pt>
                <c:pt idx="7">
                  <c:v>1</c:v>
                </c:pt>
                <c:pt idx="8">
                  <c:v>2</c:v>
                </c:pt>
                <c:pt idx="9">
                  <c:v>4</c:v>
                </c:pt>
                <c:pt idx="10">
                  <c:v>8</c:v>
                </c:pt>
                <c:pt idx="11">
                  <c:v>16</c:v>
                </c:pt>
                <c:pt idx="12">
                  <c:v>32</c:v>
                </c:pt>
              </c:numCache>
            </c:numRef>
          </c:xVal>
          <c:yVal>
            <c:numRef>
              <c:f>'Thickness Graphs'!$X$56:$X$68</c:f>
              <c:numCache>
                <c:formatCode>General</c:formatCode>
                <c:ptCount val="13"/>
                <c:pt idx="0">
                  <c:v>0.13777372262773593</c:v>
                </c:pt>
                <c:pt idx="1">
                  <c:v>0.27573193224021608</c:v>
                </c:pt>
                <c:pt idx="2">
                  <c:v>0.49270072992700292</c:v>
                </c:pt>
                <c:pt idx="3">
                  <c:v>0.71167883211678606</c:v>
                </c:pt>
                <c:pt idx="4">
                  <c:v>0.90328467153284075</c:v>
                </c:pt>
                <c:pt idx="5">
                  <c:v>1</c:v>
                </c:pt>
                <c:pt idx="6">
                  <c:v>0.99817518248174708</c:v>
                </c:pt>
                <c:pt idx="7">
                  <c:v>0.89416058394159781</c:v>
                </c:pt>
                <c:pt idx="8">
                  <c:v>0.702554744525549</c:v>
                </c:pt>
                <c:pt idx="9">
                  <c:v>0.41970802919707506</c:v>
                </c:pt>
                <c:pt idx="10">
                  <c:v>0.19799270072992842</c:v>
                </c:pt>
                <c:pt idx="11">
                  <c:v>6.6605839416059895E-2</c:v>
                </c:pt>
                <c:pt idx="12">
                  <c:v>-6.9021058153852224E-3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FCD-4C4B-B5C7-56B2E7F44E08}"/>
            </c:ext>
          </c:extLst>
        </c:ser>
        <c:ser>
          <c:idx val="3"/>
          <c:order val="2"/>
          <c:tx>
            <c:v>0.1in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'Thickness Graphs'!$AD$56:$AD$68</c:f>
              <c:numCache>
                <c:formatCode>General</c:formatCode>
                <c:ptCount val="13"/>
                <c:pt idx="0">
                  <c:v>3.7499999999999999E-3</c:v>
                </c:pt>
                <c:pt idx="1">
                  <c:v>7.4999999999999997E-3</c:v>
                </c:pt>
                <c:pt idx="2">
                  <c:v>1.5625E-2</c:v>
                </c:pt>
                <c:pt idx="3">
                  <c:v>3.125E-2</c:v>
                </c:pt>
                <c:pt idx="4">
                  <c:v>6.25E-2</c:v>
                </c:pt>
                <c:pt idx="5">
                  <c:v>0.125</c:v>
                </c:pt>
                <c:pt idx="6">
                  <c:v>0.25</c:v>
                </c:pt>
                <c:pt idx="7">
                  <c:v>0.5</c:v>
                </c:pt>
                <c:pt idx="8">
                  <c:v>1</c:v>
                </c:pt>
                <c:pt idx="9">
                  <c:v>2</c:v>
                </c:pt>
                <c:pt idx="10">
                  <c:v>4</c:v>
                </c:pt>
                <c:pt idx="11">
                  <c:v>8</c:v>
                </c:pt>
                <c:pt idx="12">
                  <c:v>16</c:v>
                </c:pt>
              </c:numCache>
            </c:numRef>
          </c:xVal>
          <c:yVal>
            <c:numRef>
              <c:f>'Thickness Graphs'!$AG$56:$AG$68</c:f>
              <c:numCache>
                <c:formatCode>General</c:formatCode>
                <c:ptCount val="13"/>
                <c:pt idx="0">
                  <c:v>8.7336244541484892E-2</c:v>
                </c:pt>
                <c:pt idx="1">
                  <c:v>0.18557722295424864</c:v>
                </c:pt>
                <c:pt idx="2">
                  <c:v>0.31877729257641751</c:v>
                </c:pt>
                <c:pt idx="3">
                  <c:v>0.51091703056768811</c:v>
                </c:pt>
                <c:pt idx="4">
                  <c:v>0.74235807860262071</c:v>
                </c:pt>
                <c:pt idx="5">
                  <c:v>0.9301310043668124</c:v>
                </c:pt>
                <c:pt idx="6">
                  <c:v>1</c:v>
                </c:pt>
                <c:pt idx="7">
                  <c:v>0.93449781659388731</c:v>
                </c:pt>
                <c:pt idx="8">
                  <c:v>0.72925764192139964</c:v>
                </c:pt>
                <c:pt idx="9">
                  <c:v>0.42794759825327383</c:v>
                </c:pt>
                <c:pt idx="10">
                  <c:v>0.22270742358078782</c:v>
                </c:pt>
                <c:pt idx="11">
                  <c:v>4.3668122270741849E-2</c:v>
                </c:pt>
                <c:pt idx="12">
                  <c:v>9.9100977820903539E-3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FCD-4C4B-B5C7-56B2E7F44E08}"/>
            </c:ext>
          </c:extLst>
        </c:ser>
        <c:ser>
          <c:idx val="4"/>
          <c:order val="3"/>
          <c:tx>
            <c:v>0.2in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'Thickness Graphs'!$AM$56:$AM$68</c:f>
              <c:numCache>
                <c:formatCode>General</c:formatCode>
                <c:ptCount val="13"/>
                <c:pt idx="0">
                  <c:v>1.8749999999999999E-3</c:v>
                </c:pt>
                <c:pt idx="1">
                  <c:v>3.7499999999999999E-3</c:v>
                </c:pt>
                <c:pt idx="2">
                  <c:v>7.8125E-3</c:v>
                </c:pt>
                <c:pt idx="3">
                  <c:v>1.5625E-2</c:v>
                </c:pt>
                <c:pt idx="4">
                  <c:v>3.125E-2</c:v>
                </c:pt>
                <c:pt idx="5">
                  <c:v>6.25E-2</c:v>
                </c:pt>
                <c:pt idx="6">
                  <c:v>0.125</c:v>
                </c:pt>
                <c:pt idx="7">
                  <c:v>0.25</c:v>
                </c:pt>
                <c:pt idx="8">
                  <c:v>0.5</c:v>
                </c:pt>
                <c:pt idx="9">
                  <c:v>1</c:v>
                </c:pt>
                <c:pt idx="10">
                  <c:v>2</c:v>
                </c:pt>
                <c:pt idx="11">
                  <c:v>4</c:v>
                </c:pt>
                <c:pt idx="12">
                  <c:v>8</c:v>
                </c:pt>
              </c:numCache>
            </c:numRef>
          </c:xVal>
          <c:yVal>
            <c:numRef>
              <c:f>'Thickness Graphs'!$AP$56:$AP$68</c:f>
              <c:numCache>
                <c:formatCode>General</c:formatCode>
                <c:ptCount val="13"/>
                <c:pt idx="0">
                  <c:v>2.659574468085114E-2</c:v>
                </c:pt>
                <c:pt idx="1">
                  <c:v>8.7907886641743802E-2</c:v>
                </c:pt>
                <c:pt idx="2">
                  <c:v>0.19946808510638345</c:v>
                </c:pt>
                <c:pt idx="3">
                  <c:v>0.33776595744681048</c:v>
                </c:pt>
                <c:pt idx="4">
                  <c:v>0.55851063829787373</c:v>
                </c:pt>
                <c:pt idx="5">
                  <c:v>0.80053191489361764</c:v>
                </c:pt>
                <c:pt idx="6">
                  <c:v>0.98138297872340929</c:v>
                </c:pt>
                <c:pt idx="7">
                  <c:v>1</c:v>
                </c:pt>
                <c:pt idx="8">
                  <c:v>0.83776595744681082</c:v>
                </c:pt>
                <c:pt idx="9">
                  <c:v>0.53191489361702304</c:v>
                </c:pt>
                <c:pt idx="10">
                  <c:v>0.23138297872341185</c:v>
                </c:pt>
                <c:pt idx="11">
                  <c:v>5.585106382978499E-2</c:v>
                </c:pt>
                <c:pt idx="12">
                  <c:v>4.0237808370496763E-3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FCD-4C4B-B5C7-56B2E7F44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174704"/>
        <c:axId val="369175536"/>
      </c:scatterChart>
      <c:valAx>
        <c:axId val="36917470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Clearance/Thickness (</a:t>
                </a:r>
                <a:r>
                  <a:rPr lang="en-US" sz="1000" b="0" i="0" u="none" strike="noStrike" baseline="0">
                    <a:effectLst/>
                  </a:rPr>
                  <a:t>δ/H)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29726109445545779"/>
              <c:y val="0.846609610787276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75536"/>
        <c:crosses val="autoZero"/>
        <c:crossBetween val="midCat"/>
      </c:valAx>
      <c:valAx>
        <c:axId val="36917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Slope</a:t>
                </a:r>
              </a:p>
            </c:rich>
          </c:tx>
          <c:layout>
            <c:manualLayout>
              <c:xMode val="edge"/>
              <c:yMode val="edge"/>
              <c:x val="3.8705709252545246E-2"/>
              <c:y val="0.271813310961018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747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56978657379289E-2"/>
          <c:y val="0.1093871776194139"/>
          <c:w val="0.85900845727617381"/>
          <c:h val="0.68350072630469871"/>
        </c:manualLayout>
      </c:layout>
      <c:scatterChart>
        <c:scatterStyle val="lineMarker"/>
        <c:varyColors val="0"/>
        <c:ser>
          <c:idx val="0"/>
          <c:order val="0"/>
          <c:tx>
            <c:v>Density 997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'Disc DensitySweep'!$B$25:$B$38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DensitySweep'!$C$4:$C$17</c:f>
              <c:numCache>
                <c:formatCode>General</c:formatCode>
                <c:ptCount val="14"/>
                <c:pt idx="0">
                  <c:v>387.28</c:v>
                </c:pt>
                <c:pt idx="1">
                  <c:v>389.85</c:v>
                </c:pt>
                <c:pt idx="2">
                  <c:v>395.34</c:v>
                </c:pt>
                <c:pt idx="3">
                  <c:v>404.17</c:v>
                </c:pt>
                <c:pt idx="4">
                  <c:v>416.94</c:v>
                </c:pt>
                <c:pt idx="5">
                  <c:v>433.07</c:v>
                </c:pt>
                <c:pt idx="6">
                  <c:v>450.97</c:v>
                </c:pt>
                <c:pt idx="7">
                  <c:v>468.05</c:v>
                </c:pt>
                <c:pt idx="8">
                  <c:v>483.67</c:v>
                </c:pt>
                <c:pt idx="9">
                  <c:v>495.63</c:v>
                </c:pt>
                <c:pt idx="10">
                  <c:v>503.61</c:v>
                </c:pt>
                <c:pt idx="11">
                  <c:v>512.9</c:v>
                </c:pt>
                <c:pt idx="12">
                  <c:v>510.5</c:v>
                </c:pt>
                <c:pt idx="13">
                  <c:v>510.42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219-4A08-9D62-F9493A29B879}"/>
            </c:ext>
          </c:extLst>
        </c:ser>
        <c:ser>
          <c:idx val="1"/>
          <c:order val="1"/>
          <c:tx>
            <c:v>Density 2000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'Disc DensitySweep'!$L$25:$L$38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1</c:v>
                </c:pt>
                <c:pt idx="12">
                  <c:v>1.8</c:v>
                </c:pt>
                <c:pt idx="13">
                  <c:v>4</c:v>
                </c:pt>
              </c:numCache>
            </c:numRef>
          </c:xVal>
          <c:yVal>
            <c:numRef>
              <c:f>'Disc DensitySweep'!$M$4:$M$17</c:f>
              <c:numCache>
                <c:formatCode>General</c:formatCode>
                <c:ptCount val="14"/>
                <c:pt idx="0">
                  <c:v>291.3</c:v>
                </c:pt>
                <c:pt idx="1">
                  <c:v>293.54000000000002</c:v>
                </c:pt>
                <c:pt idx="2">
                  <c:v>298.32</c:v>
                </c:pt>
                <c:pt idx="3">
                  <c:v>305.97000000000003</c:v>
                </c:pt>
                <c:pt idx="4">
                  <c:v>317.10000000000002</c:v>
                </c:pt>
                <c:pt idx="5">
                  <c:v>331.48</c:v>
                </c:pt>
                <c:pt idx="6">
                  <c:v>350.54</c:v>
                </c:pt>
                <c:pt idx="7">
                  <c:v>367.32</c:v>
                </c:pt>
                <c:pt idx="8">
                  <c:v>382.26</c:v>
                </c:pt>
                <c:pt idx="9">
                  <c:v>393.94</c:v>
                </c:pt>
                <c:pt idx="10">
                  <c:v>404.67</c:v>
                </c:pt>
                <c:pt idx="11">
                  <c:v>406.28</c:v>
                </c:pt>
                <c:pt idx="12">
                  <c:v>404.07</c:v>
                </c:pt>
                <c:pt idx="13">
                  <c:v>405.84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219-4A08-9D62-F9493A29B879}"/>
            </c:ext>
          </c:extLst>
        </c:ser>
        <c:ser>
          <c:idx val="2"/>
          <c:order val="2"/>
          <c:tx>
            <c:v>Density 4000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'Disc DensitySweep'!$T$25:$T$38</c:f>
              <c:numCache>
                <c:formatCode>General</c:formatCode>
                <c:ptCount val="14"/>
                <c:pt idx="0">
                  <c:v>3.8000000000000002E-4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  <c:pt idx="12">
                  <c:v>1.6</c:v>
                </c:pt>
                <c:pt idx="13">
                  <c:v>4</c:v>
                </c:pt>
              </c:numCache>
            </c:numRef>
          </c:xVal>
          <c:yVal>
            <c:numRef>
              <c:f>'Disc DensitySweep'!$U$4:$U$17</c:f>
              <c:numCache>
                <c:formatCode>General</c:formatCode>
                <c:ptCount val="14"/>
                <c:pt idx="0">
                  <c:v>213.2</c:v>
                </c:pt>
                <c:pt idx="1">
                  <c:v>215</c:v>
                </c:pt>
                <c:pt idx="2">
                  <c:v>218.7</c:v>
                </c:pt>
                <c:pt idx="3">
                  <c:v>224.8</c:v>
                </c:pt>
                <c:pt idx="4">
                  <c:v>233.7</c:v>
                </c:pt>
                <c:pt idx="5">
                  <c:v>245.2</c:v>
                </c:pt>
                <c:pt idx="6">
                  <c:v>258.5</c:v>
                </c:pt>
                <c:pt idx="7">
                  <c:v>274.5</c:v>
                </c:pt>
                <c:pt idx="8">
                  <c:v>288.3</c:v>
                </c:pt>
                <c:pt idx="9">
                  <c:v>297.10000000000002</c:v>
                </c:pt>
                <c:pt idx="10">
                  <c:v>305</c:v>
                </c:pt>
                <c:pt idx="11">
                  <c:v>307.10000000000002</c:v>
                </c:pt>
                <c:pt idx="12">
                  <c:v>305.77</c:v>
                </c:pt>
                <c:pt idx="13">
                  <c:v>305.39999999999998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219-4A08-9D62-F9493A29B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29726464"/>
        <c:axId val="629736864"/>
      </c:scatterChart>
      <c:valAx>
        <c:axId val="629726464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Clearance,</a:t>
                </a:r>
                <a:r>
                  <a:rPr lang="en-US" sz="1000" b="0" i="0" u="none" strike="noStrike" baseline="0">
                    <a:effectLst/>
                  </a:rPr>
                  <a:t> δ (in) </a:t>
                </a:r>
                <a:r>
                  <a:rPr lang="en-US"/>
                  <a:t> </a:t>
                </a:r>
              </a:p>
            </c:rich>
          </c:tx>
          <c:layout>
            <c:manualLayout>
              <c:xMode val="edge"/>
              <c:yMode val="edge"/>
              <c:x val="0.33671655078202944"/>
              <c:y val="0.85446765710105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736864"/>
        <c:crosses val="autoZero"/>
        <c:crossBetween val="midCat"/>
      </c:valAx>
      <c:valAx>
        <c:axId val="629736864"/>
        <c:scaling>
          <c:orientation val="minMax"/>
          <c:min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Natural</a:t>
                </a:r>
                <a:r>
                  <a:rPr lang="en-US" baseline="0"/>
                  <a:t> Frequency (Hz)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97264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1482 m/s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'Disc LiquidSweep NatLog'!$B$22:$B$29</c:f>
              <c:numCache>
                <c:formatCode>General</c:formatCode>
                <c:ptCount val="8"/>
                <c:pt idx="0">
                  <c:v>7.5000000000000002E-4</c:v>
                </c:pt>
                <c:pt idx="1">
                  <c:v>1.5625000000000001E-3</c:v>
                </c:pt>
                <c:pt idx="2">
                  <c:v>3.1250000000000002E-3</c:v>
                </c:pt>
                <c:pt idx="3">
                  <c:v>6.2500000000000003E-3</c:v>
                </c:pt>
                <c:pt idx="4">
                  <c:v>1.2500000000000001E-2</c:v>
                </c:pt>
                <c:pt idx="5">
                  <c:v>2.5000000000000001E-2</c:v>
                </c:pt>
                <c:pt idx="6">
                  <c:v>0.05</c:v>
                </c:pt>
              </c:numCache>
            </c:numRef>
          </c:xVal>
          <c:yVal>
            <c:numRef>
              <c:f>'Disc LiquidSweep NatLog'!$H$22:$H$29</c:f>
              <c:numCache>
                <c:formatCode>General</c:formatCode>
                <c:ptCount val="8"/>
                <c:pt idx="0">
                  <c:v>0.18105019629837352</c:v>
                </c:pt>
                <c:pt idx="1">
                  <c:v>0.1712352776219854</c:v>
                </c:pt>
                <c:pt idx="2">
                  <c:v>0.15553140773976454</c:v>
                </c:pt>
                <c:pt idx="3">
                  <c:v>0.1328168816601234</c:v>
                </c:pt>
                <c:pt idx="4">
                  <c:v>0.10431856421761089</c:v>
                </c:pt>
                <c:pt idx="5">
                  <c:v>7.3681996634885116E-2</c:v>
                </c:pt>
                <c:pt idx="6">
                  <c:v>4.5989904655075811E-2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4F4-44FC-9052-883A8AA196B7}"/>
            </c:ext>
          </c:extLst>
        </c:ser>
        <c:ser>
          <c:idx val="1"/>
          <c:order val="1"/>
          <c:tx>
            <c:v>3000 m/s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'Disc LiquidSweep NatLog'!$B$22:$B$29</c:f>
              <c:numCache>
                <c:formatCode>General</c:formatCode>
                <c:ptCount val="8"/>
                <c:pt idx="0">
                  <c:v>7.5000000000000002E-4</c:v>
                </c:pt>
                <c:pt idx="1">
                  <c:v>1.5625000000000001E-3</c:v>
                </c:pt>
                <c:pt idx="2">
                  <c:v>3.1250000000000002E-3</c:v>
                </c:pt>
                <c:pt idx="3">
                  <c:v>6.2500000000000003E-3</c:v>
                </c:pt>
                <c:pt idx="4">
                  <c:v>1.2500000000000001E-2</c:v>
                </c:pt>
                <c:pt idx="5">
                  <c:v>2.5000000000000001E-2</c:v>
                </c:pt>
                <c:pt idx="6">
                  <c:v>0.05</c:v>
                </c:pt>
              </c:numCache>
            </c:numRef>
          </c:xVal>
          <c:yVal>
            <c:numRef>
              <c:f>'Disc LiquidSweep NatLog'!$C$22:$C$29</c:f>
              <c:numCache>
                <c:formatCode>General</c:formatCode>
                <c:ptCount val="8"/>
                <c:pt idx="0">
                  <c:v>0.18020891755468324</c:v>
                </c:pt>
                <c:pt idx="1">
                  <c:v>0.17046410544026927</c:v>
                </c:pt>
                <c:pt idx="2">
                  <c:v>0.15476023555804821</c:v>
                </c:pt>
                <c:pt idx="3">
                  <c:v>0.13204570947840727</c:v>
                </c:pt>
                <c:pt idx="4">
                  <c:v>0.10358244531688166</c:v>
                </c:pt>
                <c:pt idx="5">
                  <c:v>7.3015984296130182E-2</c:v>
                </c:pt>
                <c:pt idx="6">
                  <c:v>4.5393998878295004E-2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4F4-44FC-9052-883A8AA19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7658927"/>
        <c:axId val="447662671"/>
      </c:scatterChart>
      <c:valAx>
        <c:axId val="447658927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 Clearance,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r>
                  <a:rPr lang="en-US"/>
                  <a:t>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62671"/>
        <c:crosses val="autoZero"/>
        <c:crossBetween val="midCat"/>
      </c:valAx>
      <c:valAx>
        <c:axId val="447662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</a:t>
                </a:r>
                <a:r>
                  <a:rPr lang="en-US" baseline="0" dirty="0"/>
                  <a:t> Change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5892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16389617964421"/>
          <c:y val="5.787950539331755E-2"/>
          <c:w val="0.84606222467805559"/>
          <c:h val="0.67230505026650678"/>
        </c:manualLayout>
      </c:layout>
      <c:scatterChart>
        <c:scatterStyle val="lineMarker"/>
        <c:varyColors val="0"/>
        <c:ser>
          <c:idx val="0"/>
          <c:order val="0"/>
          <c:tx>
            <c:v>0-Radial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'ModeShape Graphs'!$D$140:$D$151</c:f>
              <c:numCache>
                <c:formatCode>General</c:formatCode>
                <c:ptCount val="12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</c:numCache>
            </c:numRef>
          </c:xVal>
          <c:yVal>
            <c:numRef>
              <c:f>'ModeShape Graphs'!$F$140:$F$151</c:f>
              <c:numCache>
                <c:formatCode>General</c:formatCode>
                <c:ptCount val="12"/>
                <c:pt idx="0">
                  <c:v>0.17073170731707318</c:v>
                </c:pt>
                <c:pt idx="1">
                  <c:v>0.30865163488205971</c:v>
                </c:pt>
                <c:pt idx="2">
                  <c:v>0.50731707317073549</c:v>
                </c:pt>
                <c:pt idx="3">
                  <c:v>0.71707317073170285</c:v>
                </c:pt>
                <c:pt idx="4">
                  <c:v>0.90731707317073174</c:v>
                </c:pt>
                <c:pt idx="5">
                  <c:v>1</c:v>
                </c:pt>
                <c:pt idx="6">
                  <c:v>0.97073170731707059</c:v>
                </c:pt>
                <c:pt idx="7">
                  <c:v>0.83414634146341493</c:v>
                </c:pt>
                <c:pt idx="8">
                  <c:v>0.59512195121951361</c:v>
                </c:pt>
                <c:pt idx="9">
                  <c:v>0.32195121951219036</c:v>
                </c:pt>
                <c:pt idx="10">
                  <c:v>0.1121951219512231</c:v>
                </c:pt>
                <c:pt idx="11">
                  <c:v>2.4390243902438939E-2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F2F-4DE3-8D15-2A8F17F767A7}"/>
            </c:ext>
          </c:extLst>
        </c:ser>
        <c:ser>
          <c:idx val="1"/>
          <c:order val="1"/>
          <c:tx>
            <c:v>1-Radial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'ModeShape Graphs'!$D$140:$D$151</c:f>
              <c:numCache>
                <c:formatCode>General</c:formatCode>
                <c:ptCount val="12"/>
                <c:pt idx="0">
                  <c:v>3.7500000000000001E-4</c:v>
                </c:pt>
                <c:pt idx="1">
                  <c:v>7.5000000000000002E-4</c:v>
                </c:pt>
                <c:pt idx="2">
                  <c:v>1.5625000000000001E-3</c:v>
                </c:pt>
                <c:pt idx="3">
                  <c:v>3.1250000000000002E-3</c:v>
                </c:pt>
                <c:pt idx="4">
                  <c:v>6.2500000000000003E-3</c:v>
                </c:pt>
                <c:pt idx="5">
                  <c:v>1.2500000000000001E-2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0.2</c:v>
                </c:pt>
                <c:pt idx="10">
                  <c:v>0.4</c:v>
                </c:pt>
                <c:pt idx="11">
                  <c:v>0.8</c:v>
                </c:pt>
              </c:numCache>
            </c:numRef>
          </c:xVal>
          <c:yVal>
            <c:numRef>
              <c:f>'ModeShape Graphs'!$K$140:$K$151</c:f>
              <c:numCache>
                <c:formatCode>General</c:formatCode>
                <c:ptCount val="12"/>
                <c:pt idx="0">
                  <c:v>0.187279151943436</c:v>
                </c:pt>
                <c:pt idx="1">
                  <c:v>0.34705199386561275</c:v>
                </c:pt>
                <c:pt idx="2">
                  <c:v>0.5724381625441588</c:v>
                </c:pt>
                <c:pt idx="3">
                  <c:v>0.80918727915192445</c:v>
                </c:pt>
                <c:pt idx="4">
                  <c:v>0.98939929328621179</c:v>
                </c:pt>
                <c:pt idx="5">
                  <c:v>1</c:v>
                </c:pt>
                <c:pt idx="6">
                  <c:v>0.8233215547703181</c:v>
                </c:pt>
                <c:pt idx="7">
                  <c:v>0.51236749116607394</c:v>
                </c:pt>
                <c:pt idx="8">
                  <c:v>0.21908127208479813</c:v>
                </c:pt>
                <c:pt idx="9">
                  <c:v>1.766784452296832E-2</c:v>
                </c:pt>
                <c:pt idx="10">
                  <c:v>7.0671378091807999E-3</c:v>
                </c:pt>
                <c:pt idx="11">
                  <c:v>7.0671378092121845E-3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F2F-4DE3-8D15-2A8F17F76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8210560"/>
        <c:axId val="968210976"/>
      </c:scatterChart>
      <c:valAx>
        <c:axId val="968210560"/>
        <c:scaling>
          <c:logBase val="1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Tip</a:t>
                </a:r>
                <a:r>
                  <a:rPr lang="en-US" baseline="0"/>
                  <a:t> Clearance, </a:t>
                </a:r>
                <a:r>
                  <a:rPr lang="en-US" sz="1000" b="0" i="0" u="none" strike="noStrike" baseline="0">
                    <a:effectLst/>
                  </a:rPr>
                  <a:t>δ (in)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35570653141835573"/>
              <c:y val="0.806453850552737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8210976"/>
        <c:crosses val="autoZero"/>
        <c:crossBetween val="midCat"/>
      </c:valAx>
      <c:valAx>
        <c:axId val="96821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Slope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682105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496753695261778"/>
          <c:y val="5.4187192118226604E-2"/>
          <c:w val="0.76325858390508206"/>
          <c:h val="0.68828361971994878"/>
        </c:manualLayout>
      </c:layout>
      <c:scatterChart>
        <c:scatterStyle val="lineMarker"/>
        <c:varyColors val="0"/>
        <c:ser>
          <c:idx val="0"/>
          <c:order val="0"/>
          <c:tx>
            <c:v>Slope of % Change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power"/>
            <c:dispRSqr val="1"/>
            <c:dispEq val="1"/>
            <c:trendlineLbl>
              <c:layout>
                <c:manualLayout>
                  <c:x val="3.933717220108187E-2"/>
                  <c:y val="-0.29313614147005967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yVal>
            <c:numRef>
              <c:f>'ModeShape Graphs'!$T$205:$X$205</c:f>
              <c:numCache>
                <c:formatCode>General</c:formatCode>
                <c:ptCount val="5"/>
                <c:pt idx="0">
                  <c:v>1</c:v>
                </c:pt>
                <c:pt idx="1">
                  <c:v>0.17634316067480288</c:v>
                </c:pt>
                <c:pt idx="2">
                  <c:v>4.1168014686769366E-2</c:v>
                </c:pt>
                <c:pt idx="3">
                  <c:v>2.1882623705424185E-2</c:v>
                </c:pt>
                <c:pt idx="4">
                  <c:v>1.3576960862718937E-2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9BD-4D9E-854D-CEE2EC7761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9493359"/>
        <c:axId val="2109472143"/>
      </c:scatterChart>
      <c:valAx>
        <c:axId val="21094933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Nodal Number</a:t>
                </a:r>
              </a:p>
            </c:rich>
          </c:tx>
          <c:layout>
            <c:manualLayout>
              <c:xMode val="edge"/>
              <c:yMode val="edge"/>
              <c:x val="0.3916553851821154"/>
              <c:y val="0.817339125712734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472143"/>
        <c:crosses val="autoZero"/>
        <c:crossBetween val="midCat"/>
      </c:valAx>
      <c:valAx>
        <c:axId val="210947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Slope</a:t>
                </a:r>
              </a:p>
            </c:rich>
          </c:tx>
          <c:layout>
            <c:manualLayout>
              <c:xMode val="edge"/>
              <c:yMode val="edge"/>
              <c:x val="6.7407730089330126E-3"/>
              <c:y val="0.3363534147094664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49335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FD1D-A3B0-4FCD-BD43-50E6C81CAD51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23D7C-408B-487B-BE68-349316E57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04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23D7C-408B-487B-BE68-349316E57E9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093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46B31-3DF5-4DFE-8B20-AB7DC05BB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E60C2-965E-4FEA-BDBD-5CFB3B8378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A49160-289D-41AC-83D5-D928149EF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3F1F1-E95D-4D88-8104-AFB467248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03FFC-FD4C-4772-8D39-4FE681014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59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BEE3B-B673-4875-9B9C-477AA2D6B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DE6D-13E1-4ED6-80D3-5A6B01D19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35E54-8086-4BFD-A3EF-AA4A51E3E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F1327-675F-45B5-825A-2A1BC8B93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C883A-4DD7-4A95-BAB9-E211EC90D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44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FD97-5783-419C-A88D-D5CFE8EFC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954EA-1D23-417F-B277-C7C360A37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6A81A-E9C1-431F-82AA-0DD00738B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BAF96-51CF-4785-8F9A-01738D545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71BA58-5D8A-437D-888B-20241440B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18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CC160-EA47-4D14-AA12-01F7F343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76491-1725-4FE8-A2FB-BBDA9BB263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A448E4-EFAC-4637-BE1F-EE190E9E7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041B7-09BA-4801-B8A1-1ED2920C1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F5E102-A247-4FD9-A3E2-61D7D008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F4E5F9-7A12-4169-9099-FE24D4911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7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D8908-FF8F-4FD6-947D-CA0F20B44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974F8-0C79-45EB-A5A6-FD6D3E215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2C163-84BD-4B44-B050-B9C6A023E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9A27E8-080F-4703-8134-874BEE2227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D0DFAC-775B-4875-AC3B-54DAD48C02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087C76-CDF9-4A75-A8D1-BC3D060E2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399C22-53AB-426F-B40D-EC12A6BE7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4C1CBB-229A-4C37-8EE2-F41B98422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74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72D3C-C491-4B3F-AC7D-297CC89F1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41CBB5-81A1-435E-9C91-AC5760B3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29B55B-FB0F-41E2-A6D2-48F09496A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1B8CD-7D3D-47FB-AADB-136575F99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10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FBAF6D-11CF-4467-AA03-419FD50FE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C30A79-738E-49A0-A892-83978475F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3247C-3282-4BFD-9089-3D9C0CBBF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8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37F7E-EA9E-4ED8-AE25-77B526A94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2A17D-043F-41DA-8DAB-C50FC1EE1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B7123-8BBC-455D-9736-8B7AFA2838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6D2F5-3F75-4A50-95A8-519E74BA0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EA4421-1313-4CA9-858D-4306A0047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FE07F-6F9F-4602-9C29-CBB1678A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9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D898E-E01C-446F-A860-C89F78D9D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599943-3013-48AB-94AE-888CE1DD96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FD1DD-92EF-489F-941F-04DA08A66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5848D-71C7-4238-B7B5-BC0DA6908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92FFBC-B1F2-4DF8-93C0-B2EEA8DB1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92B17-79F4-47B2-B588-AC169C15A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055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8065-63A5-4DE0-8EAD-6D81CEA67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0E05C-B476-44CD-A458-C5BD6C65C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70591-C0B7-4C37-91D0-8EF7CE4CF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7C394-E254-42AD-ABFA-0B11D9447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8E0C8-F8B2-45B0-BBA5-5458819EA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54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24C778-1037-48EE-913D-4273F917E6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A32DF8-D168-4A88-8D16-7270E6E098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AED5D-0AE6-4512-A6F2-017010A75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B4B8F-E18C-4FF2-9221-EAFA1DCBD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A6423-3887-40B2-9BB8-D4245429A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40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F4D211-F34F-4557-9514-163174F92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E652EF-AA8C-48DF-B043-E60FAB792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F301E1-00F4-4920-B705-CCD7D92DC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5133E-7CB3-4228-82BA-83F8673EF8AB}" type="datetimeFigureOut">
              <a:rPr lang="en-US" smtClean="0"/>
              <a:t>6/20/2023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EA637-6CB2-4F74-94A8-CEE33463A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B1050-D70C-42BD-A4C7-2A3940285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0C89A-EF48-46B7-A04B-2D9B98CE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871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7" Type="http://schemas.openxmlformats.org/officeDocument/2006/relationships/chart" Target="../charts/chart20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9.png"/><Relationship Id="rId7" Type="http://schemas.openxmlformats.org/officeDocument/2006/relationships/image" Target="../media/image4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0C111-F7D6-4106-A5AB-BCE97D779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45809"/>
            <a:ext cx="9144000" cy="1564716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Computationally Efficient Method for Predicting Tip Clearance Effects on the Natural Frequency of Submerged Discs and Inducers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74A084-EF39-4227-9512-C44B9A7BE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7051"/>
            <a:ext cx="9144000" cy="73587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000" dirty="0"/>
              <a:t>Cody Langston</a:t>
            </a:r>
          </a:p>
          <a:p>
            <a:pPr algn="l"/>
            <a:r>
              <a:rPr lang="en-US" sz="2000" dirty="0"/>
              <a:t>Mentors: Andy Brown, Tim Wray NASA-MSFC</a:t>
            </a:r>
          </a:p>
        </p:txBody>
      </p:sp>
      <p:sp>
        <p:nvSpPr>
          <p:cNvPr id="25" name="Freeform 14">
            <a:extLst>
              <a:ext uri="{FF2B5EF4-FFF2-40B4-BE49-F238E27FC236}">
                <a16:creationId xmlns:a16="http://schemas.microsoft.com/office/drawing/2014/main" id="{C66F2F30-5DC0-44A0-BFA6-E12F46ED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920619" cy="2130951"/>
          </a:xfrm>
          <a:custGeom>
            <a:avLst/>
            <a:gdLst>
              <a:gd name="connsiteX0" fmla="*/ 0 w 5920619"/>
              <a:gd name="connsiteY0" fmla="*/ 0 h 2130951"/>
              <a:gd name="connsiteX1" fmla="*/ 3191370 w 5920619"/>
              <a:gd name="connsiteY1" fmla="*/ 0 h 2130951"/>
              <a:gd name="connsiteX2" fmla="*/ 3346315 w 5920619"/>
              <a:gd name="connsiteY2" fmla="*/ 0 h 2130951"/>
              <a:gd name="connsiteX3" fmla="*/ 5920619 w 5920619"/>
              <a:gd name="connsiteY3" fmla="*/ 0 h 2130951"/>
              <a:gd name="connsiteX4" fmla="*/ 4936971 w 5920619"/>
              <a:gd name="connsiteY4" fmla="*/ 2130951 h 2130951"/>
              <a:gd name="connsiteX5" fmla="*/ 0 w 5920619"/>
              <a:gd name="connsiteY5" fmla="*/ 2130951 h 2130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0619" h="2130951">
                <a:moveTo>
                  <a:pt x="0" y="0"/>
                </a:moveTo>
                <a:lnTo>
                  <a:pt x="3191370" y="0"/>
                </a:lnTo>
                <a:lnTo>
                  <a:pt x="3346315" y="0"/>
                </a:lnTo>
                <a:lnTo>
                  <a:pt x="5920619" y="0"/>
                </a:lnTo>
                <a:lnTo>
                  <a:pt x="4936971" y="2130951"/>
                </a:lnTo>
                <a:lnTo>
                  <a:pt x="0" y="2130951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1">
            <a:extLst>
              <a:ext uri="{FF2B5EF4-FFF2-40B4-BE49-F238E27FC236}">
                <a16:creationId xmlns:a16="http://schemas.microsoft.com/office/drawing/2014/main" id="{85872F57-7F42-4F97-8391-DDC8D0054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39" y="0"/>
            <a:ext cx="7094160" cy="2130952"/>
          </a:xfrm>
          <a:custGeom>
            <a:avLst/>
            <a:gdLst>
              <a:gd name="connsiteX0" fmla="*/ 4417853 w 7094160"/>
              <a:gd name="connsiteY0" fmla="*/ 0 h 2130952"/>
              <a:gd name="connsiteX1" fmla="*/ 7094160 w 7094160"/>
              <a:gd name="connsiteY1" fmla="*/ 0 h 2130952"/>
              <a:gd name="connsiteX2" fmla="*/ 7094160 w 7094160"/>
              <a:gd name="connsiteY2" fmla="*/ 2130552 h 2130952"/>
              <a:gd name="connsiteX3" fmla="*/ 5920619 w 7094160"/>
              <a:gd name="connsiteY3" fmla="*/ 2130552 h 2130952"/>
              <a:gd name="connsiteX4" fmla="*/ 5920619 w 7094160"/>
              <a:gd name="connsiteY4" fmla="*/ 2130952 h 2130952"/>
              <a:gd name="connsiteX5" fmla="*/ 2729249 w 7094160"/>
              <a:gd name="connsiteY5" fmla="*/ 2130952 h 2130952"/>
              <a:gd name="connsiteX6" fmla="*/ 2574304 w 7094160"/>
              <a:gd name="connsiteY6" fmla="*/ 2130952 h 2130952"/>
              <a:gd name="connsiteX7" fmla="*/ 0 w 7094160"/>
              <a:gd name="connsiteY7" fmla="*/ 2130952 h 2130952"/>
              <a:gd name="connsiteX8" fmla="*/ 983648 w 7094160"/>
              <a:gd name="connsiteY8" fmla="*/ 1 h 2130952"/>
              <a:gd name="connsiteX9" fmla="*/ 4417853 w 7094160"/>
              <a:gd name="connsiteY9" fmla="*/ 1 h 213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94160" h="2130952">
                <a:moveTo>
                  <a:pt x="4417853" y="0"/>
                </a:moveTo>
                <a:lnTo>
                  <a:pt x="7094160" y="0"/>
                </a:lnTo>
                <a:lnTo>
                  <a:pt x="7094160" y="2130552"/>
                </a:lnTo>
                <a:lnTo>
                  <a:pt x="5920619" y="2130552"/>
                </a:lnTo>
                <a:lnTo>
                  <a:pt x="5920619" y="2130952"/>
                </a:lnTo>
                <a:lnTo>
                  <a:pt x="2729249" y="2130952"/>
                </a:lnTo>
                <a:lnTo>
                  <a:pt x="2574304" y="2130952"/>
                </a:lnTo>
                <a:lnTo>
                  <a:pt x="0" y="2130952"/>
                </a:lnTo>
                <a:lnTo>
                  <a:pt x="983648" y="1"/>
                </a:lnTo>
                <a:lnTo>
                  <a:pt x="4417853" y="1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04DC2037-48A0-4F22-B9D4-8EAEBC78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49721" y="4682920"/>
            <a:ext cx="4522796" cy="2175080"/>
          </a:xfrm>
          <a:custGeom>
            <a:avLst/>
            <a:gdLst>
              <a:gd name="connsiteX0" fmla="*/ 3515449 w 4522796"/>
              <a:gd name="connsiteY0" fmla="*/ 0 h 2175080"/>
              <a:gd name="connsiteX1" fmla="*/ 0 w 4522796"/>
              <a:gd name="connsiteY1" fmla="*/ 0 h 2175080"/>
              <a:gd name="connsiteX2" fmla="*/ 0 w 4522796"/>
              <a:gd name="connsiteY2" fmla="*/ 2175080 h 2175080"/>
              <a:gd name="connsiteX3" fmla="*/ 4522796 w 4522796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175080">
                <a:moveTo>
                  <a:pt x="3515449" y="0"/>
                </a:moveTo>
                <a:lnTo>
                  <a:pt x="0" y="0"/>
                </a:lnTo>
                <a:lnTo>
                  <a:pt x="0" y="2175080"/>
                </a:lnTo>
                <a:lnTo>
                  <a:pt x="4522796" y="21750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sp>
        <p:nvSpPr>
          <p:cNvPr id="31" name="Freeform 22">
            <a:extLst>
              <a:ext uri="{FF2B5EF4-FFF2-40B4-BE49-F238E27FC236}">
                <a16:creationId xmlns:a16="http://schemas.microsoft.com/office/drawing/2014/main" id="{0006CBFD-ADA0-43D1-9332-9C34CA1C7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4682920"/>
            <a:ext cx="5925190" cy="2175080"/>
          </a:xfrm>
          <a:custGeom>
            <a:avLst/>
            <a:gdLst>
              <a:gd name="connsiteX0" fmla="*/ 1007347 w 5925190"/>
              <a:gd name="connsiteY0" fmla="*/ 0 h 2175080"/>
              <a:gd name="connsiteX1" fmla="*/ 5925190 w 5925190"/>
              <a:gd name="connsiteY1" fmla="*/ 0 h 2175080"/>
              <a:gd name="connsiteX2" fmla="*/ 5925190 w 5925190"/>
              <a:gd name="connsiteY2" fmla="*/ 2175080 h 2175080"/>
              <a:gd name="connsiteX3" fmla="*/ 0 w 5925190"/>
              <a:gd name="connsiteY3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2175080">
                <a:moveTo>
                  <a:pt x="1007347" y="0"/>
                </a:moveTo>
                <a:lnTo>
                  <a:pt x="5925190" y="0"/>
                </a:lnTo>
                <a:lnTo>
                  <a:pt x="5925190" y="2175080"/>
                </a:lnTo>
                <a:lnTo>
                  <a:pt x="0" y="217508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 25">
            <a:extLst>
              <a:ext uri="{FF2B5EF4-FFF2-40B4-BE49-F238E27FC236}">
                <a16:creationId xmlns:a16="http://schemas.microsoft.com/office/drawing/2014/main" id="{2B931666-F28F-45F3-A074-66D2272D5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2920"/>
            <a:ext cx="7114535" cy="2175080"/>
          </a:xfrm>
          <a:custGeom>
            <a:avLst/>
            <a:gdLst>
              <a:gd name="connsiteX0" fmla="*/ 0 w 7114535"/>
              <a:gd name="connsiteY0" fmla="*/ 0 h 2175080"/>
              <a:gd name="connsiteX1" fmla="*/ 1189345 w 7114535"/>
              <a:gd name="connsiteY1" fmla="*/ 0 h 2175080"/>
              <a:gd name="connsiteX2" fmla="*/ 7114535 w 7114535"/>
              <a:gd name="connsiteY2" fmla="*/ 0 h 2175080"/>
              <a:gd name="connsiteX3" fmla="*/ 6107188 w 7114535"/>
              <a:gd name="connsiteY3" fmla="*/ 2175080 h 2175080"/>
              <a:gd name="connsiteX4" fmla="*/ 1189345 w 7114535"/>
              <a:gd name="connsiteY4" fmla="*/ 2175080 h 2175080"/>
              <a:gd name="connsiteX5" fmla="*/ 0 w 7114535"/>
              <a:gd name="connsiteY5" fmla="*/ 2175080 h 217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4535" h="2175080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107188" y="2175080"/>
                </a:lnTo>
                <a:lnTo>
                  <a:pt x="1189345" y="2175080"/>
                </a:lnTo>
                <a:lnTo>
                  <a:pt x="0" y="2175080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0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Introduction &amp; Motivation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7A8-53C2-4BC2-AD83-DD29641E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183" y="1767795"/>
            <a:ext cx="9557562" cy="4789523"/>
          </a:xfrm>
        </p:spPr>
        <p:txBody>
          <a:bodyPr anchor="t">
            <a:normAutofit lnSpcReduction="10000"/>
          </a:bodyPr>
          <a:lstStyle/>
          <a:p>
            <a:pPr marL="225425" indent="-225425"/>
            <a:r>
              <a:rPr lang="en-US" sz="2200" dirty="0"/>
              <a:t>RS-25 rocket engines powering SLS 1</a:t>
            </a:r>
            <a:r>
              <a:rPr lang="en-US" sz="2200" baseline="30000" dirty="0"/>
              <a:t>st</a:t>
            </a:r>
            <a:r>
              <a:rPr lang="en-US" sz="2200" dirty="0"/>
              <a:t> Stage combust oxygen and hydrogen, stored as liquid (LO2 and LH2).</a:t>
            </a:r>
          </a:p>
          <a:p>
            <a:pPr marL="225425" indent="-225425"/>
            <a:r>
              <a:rPr lang="en-US" sz="2200" dirty="0"/>
              <a:t>Inducer in low-pressure fuel pump takes LH2 at tank pressure &amp; increases several hundred psi.</a:t>
            </a:r>
          </a:p>
          <a:p>
            <a:pPr marL="225425" indent="-225425"/>
            <a:r>
              <a:rPr lang="en-US" sz="2200" dirty="0"/>
              <a:t>As with any inducer, cavitation exists, but additional high-frequency, “higher-order cavitation (HOC)” generated here.</a:t>
            </a:r>
          </a:p>
          <a:p>
            <a:pPr lvl="1"/>
            <a:r>
              <a:rPr lang="en-US" sz="1800" dirty="0"/>
              <a:t>causes acoustic wave emanating upstream &amp; downstream at frequency of 6.4-6.7 engine speed.</a:t>
            </a:r>
          </a:p>
          <a:p>
            <a:pPr lvl="1"/>
            <a:r>
              <a:rPr lang="en-US" sz="1800" dirty="0"/>
              <a:t>magnitude high enough to potentially cause high resonant response on impinging structures such as inducer blades.</a:t>
            </a:r>
          </a:p>
          <a:p>
            <a:pPr marL="225425" indent="-225425"/>
            <a:r>
              <a:rPr lang="en-US" sz="2000" dirty="0"/>
              <a:t>RS-25 is upgraded SSME, which had &gt;1M sec of testing, but RS-25 has different operating conditions causing significantly more time in HOC.</a:t>
            </a:r>
          </a:p>
          <a:p>
            <a:pPr marL="225425" indent="-225425"/>
            <a:r>
              <a:rPr lang="en-US" sz="2000" dirty="0"/>
              <a:t>Structural dynamic assessment therefore required.</a:t>
            </a:r>
          </a:p>
          <a:p>
            <a:pPr marL="225425" indent="-225425"/>
            <a:r>
              <a:rPr lang="en-US" sz="2000" dirty="0"/>
              <a:t>Natural frequency of excitable modes have large uncertainty, though, due to many complicating factors.</a:t>
            </a:r>
          </a:p>
        </p:txBody>
      </p:sp>
    </p:spTree>
    <p:extLst>
      <p:ext uri="{BB962C8B-B14F-4D97-AF65-F5344CB8AC3E}">
        <p14:creationId xmlns:p14="http://schemas.microsoft.com/office/powerpoint/2010/main" val="105515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Introduction &amp; Motivation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7A8-53C2-4BC2-AD83-DD29641E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183" y="1767795"/>
            <a:ext cx="9557562" cy="4789523"/>
          </a:xfrm>
        </p:spPr>
        <p:txBody>
          <a:bodyPr anchor="t">
            <a:normAutofit fontScale="92500" lnSpcReduction="10000"/>
          </a:bodyPr>
          <a:lstStyle/>
          <a:p>
            <a:r>
              <a:rPr lang="en-US" dirty="0"/>
              <a:t>Factors</a:t>
            </a:r>
          </a:p>
          <a:p>
            <a:pPr lvl="1"/>
            <a:r>
              <a:rPr lang="en-US" sz="2200" dirty="0"/>
              <a:t>Large adjustment of </a:t>
            </a:r>
            <a:r>
              <a:rPr lang="en-US" sz="2200" dirty="0" err="1"/>
              <a:t>E</a:t>
            </a:r>
            <a:r>
              <a:rPr lang="en-US" sz="2200" baseline="-25000" dirty="0" err="1"/>
              <a:t>Ti</a:t>
            </a:r>
            <a:r>
              <a:rPr lang="en-US" sz="2200" dirty="0"/>
              <a:t> due to cryogenic operating temperature.</a:t>
            </a:r>
          </a:p>
          <a:p>
            <a:pPr lvl="1"/>
            <a:r>
              <a:rPr lang="en-US" sz="2200" dirty="0"/>
              <a:t>Fluid-added mass (FAM) of LH2</a:t>
            </a:r>
          </a:p>
          <a:p>
            <a:pPr lvl="1"/>
            <a:r>
              <a:rPr lang="en-US" sz="2200" dirty="0"/>
              <a:t>Magnification of FAM due to tight tip clearance.</a:t>
            </a:r>
          </a:p>
          <a:p>
            <a:pPr lvl="1"/>
            <a:r>
              <a:rPr lang="en-US" sz="2200" dirty="0"/>
              <a:t>Effect of Structural-acoustic interaction with small compressibility.</a:t>
            </a:r>
          </a:p>
          <a:p>
            <a:pPr lvl="1"/>
            <a:r>
              <a:rPr lang="en-US" sz="2200" dirty="0"/>
              <a:t>Multi-phase fluid density where liquid is cavitating</a:t>
            </a:r>
            <a:r>
              <a:rPr lang="en-US" dirty="0"/>
              <a:t>.</a:t>
            </a:r>
          </a:p>
          <a:p>
            <a:r>
              <a:rPr lang="en-US" dirty="0"/>
              <a:t>Magnitude of effects initially estimated using some available test data and fundamental physics.</a:t>
            </a:r>
          </a:p>
          <a:p>
            <a:r>
              <a:rPr lang="en-US" dirty="0"/>
              <a:t>Uncertainties in each adjustment based purely on subject confidence level – “low, medium, or high”, which translated to arbitrary percentages.</a:t>
            </a:r>
          </a:p>
          <a:p>
            <a:r>
              <a:rPr lang="en-US" u="sng" dirty="0"/>
              <a:t>Actual value of operating </a:t>
            </a:r>
            <a:r>
              <a:rPr lang="en-US" u="sng" dirty="0" err="1">
                <a:latin typeface="Symbol" panose="05050102010706020507" pitchFamily="18" charset="2"/>
              </a:rPr>
              <a:t>w</a:t>
            </a:r>
            <a:r>
              <a:rPr lang="en-US" u="sng" baseline="-25000" dirty="0" err="1"/>
              <a:t>n</a:t>
            </a:r>
            <a:r>
              <a:rPr lang="en-US" u="sng" baseline="-25000" dirty="0"/>
              <a:t> </a:t>
            </a:r>
            <a:r>
              <a:rPr lang="en-US" u="sng" dirty="0"/>
              <a:t> cannot be measured </a:t>
            </a:r>
            <a:r>
              <a:rPr lang="en-US" dirty="0"/>
              <a:t>due to environment, expense of hardware.</a:t>
            </a:r>
          </a:p>
        </p:txBody>
      </p:sp>
    </p:spTree>
    <p:extLst>
      <p:ext uri="{BB962C8B-B14F-4D97-AF65-F5344CB8AC3E}">
        <p14:creationId xmlns:p14="http://schemas.microsoft.com/office/powerpoint/2010/main" val="1793846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Introduction &amp; Motivation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7A8-53C2-4BC2-AD83-DD29641E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480" y="1729718"/>
            <a:ext cx="9439331" cy="2837156"/>
          </a:xfrm>
        </p:spPr>
        <p:txBody>
          <a:bodyPr anchor="t">
            <a:normAutofit fontScale="85000" lnSpcReduction="20000"/>
          </a:bodyPr>
          <a:lstStyle/>
          <a:p>
            <a:pPr marL="227013" indent="-227013"/>
            <a:r>
              <a:rPr lang="en-US" sz="2800" dirty="0"/>
              <a:t>Ping tests in air and LH2 of cantilever beam (</a:t>
            </a:r>
            <a:r>
              <a:rPr lang="en-US" sz="2800" dirty="0" err="1"/>
              <a:t>CBeam</a:t>
            </a:r>
            <a:r>
              <a:rPr lang="en-US" sz="2800" dirty="0"/>
              <a:t>) made of the same Titanium alloy as the actual inducer. </a:t>
            </a:r>
          </a:p>
          <a:p>
            <a:pPr marL="227013" indent="-227013"/>
            <a:r>
              <a:rPr lang="en-US" sz="2800" dirty="0"/>
              <a:t>Ping test of cantilever beam in LH2 with a tight tip clearance. </a:t>
            </a:r>
          </a:p>
          <a:p>
            <a:pPr marL="227013" indent="-227013"/>
            <a:r>
              <a:rPr lang="en-US" sz="2800" dirty="0"/>
              <a:t>Modal test of stainless steel sub-scale (SS) inducer with medium tight tip clearance in water. </a:t>
            </a:r>
          </a:p>
          <a:p>
            <a:pPr marL="227013" indent="-227013"/>
            <a:r>
              <a:rPr lang="en-US" sz="2800" dirty="0"/>
              <a:t>Modal test of SS inducer with open clearance in water, ping test in LH2. </a:t>
            </a:r>
          </a:p>
          <a:p>
            <a:pPr marL="227013" indent="-227013"/>
            <a:r>
              <a:rPr lang="en-US" sz="2800" dirty="0"/>
              <a:t>Campaign quantified nominal adjustments and improved fluid/structure modeling techniques, yielding test/analysis errors from 0.8-3.7%.</a:t>
            </a:r>
          </a:p>
          <a:p>
            <a:pPr marL="227013" indent="-227013"/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C40B5A-39A8-4475-B25C-0E2DF26E2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962" y="4604951"/>
            <a:ext cx="1737824" cy="198390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1E0DC8-3AEC-4BB1-BD03-496FA69566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087" y="4604951"/>
            <a:ext cx="2158267" cy="19839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9EBAE4-7D9D-43B2-ACBB-44752B401B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1922" y="4178764"/>
            <a:ext cx="1737825" cy="2506241"/>
          </a:xfrm>
          <a:prstGeom prst="rect">
            <a:avLst/>
          </a:prstGeom>
        </p:spPr>
      </p:pic>
      <p:pic>
        <p:nvPicPr>
          <p:cNvPr id="13" name="PingTestVid">
            <a:hlinkClick r:id="" action="ppaction://media"/>
            <a:extLst>
              <a:ext uri="{FF2B5EF4-FFF2-40B4-BE49-F238E27FC236}">
                <a16:creationId xmlns:a16="http://schemas.microsoft.com/office/drawing/2014/main" id="{41C3C017-9E12-4ABA-8B70-267465553D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5142" y="4681106"/>
            <a:ext cx="3399007" cy="188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7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5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A64C126-8FA9-41B5-8268-75116870EA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975008"/>
              </p:ext>
            </p:extLst>
          </p:nvPr>
        </p:nvGraphicFramePr>
        <p:xfrm>
          <a:off x="6655981" y="4199468"/>
          <a:ext cx="4345771" cy="2658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A9E6440-28AB-43CB-B9F2-B84F6A187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242" y="365124"/>
            <a:ext cx="5431537" cy="57972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C4968-A1C1-44DA-ABAF-464736C20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338" y="695580"/>
            <a:ext cx="4804011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Tight Tip Clearance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02769-FF22-47AE-8776-A52E4BBFA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338" y="2066544"/>
            <a:ext cx="4804011" cy="3953256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Fluid added mass decreases frequencies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Tight tip clearance</a:t>
            </a:r>
          </a:p>
          <a:p>
            <a:r>
              <a:rPr lang="en-US" sz="2200" dirty="0">
                <a:solidFill>
                  <a:schemeClr val="bg1"/>
                </a:solidFill>
              </a:rPr>
              <a:t>Restricts fluid’s ability to move out of the way</a:t>
            </a:r>
          </a:p>
          <a:p>
            <a:r>
              <a:rPr lang="en-US" sz="2200" dirty="0">
                <a:solidFill>
                  <a:schemeClr val="bg1"/>
                </a:solidFill>
              </a:rPr>
              <a:t>Increases effective volume of fluid affecting structure</a:t>
            </a:r>
          </a:p>
          <a:p>
            <a:r>
              <a:rPr lang="en-US" sz="2200" dirty="0">
                <a:solidFill>
                  <a:schemeClr val="bg1"/>
                </a:solidFill>
              </a:rPr>
              <a:t>Can be classified in 3 regions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Goal is to analytically predict phenomenon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61232D-A174-4FE9-805A-31283CE4F740}"/>
              </a:ext>
            </a:extLst>
          </p:cNvPr>
          <p:cNvGrpSpPr/>
          <p:nvPr/>
        </p:nvGrpSpPr>
        <p:grpSpPr>
          <a:xfrm>
            <a:off x="6096000" y="365124"/>
            <a:ext cx="5735780" cy="6127752"/>
            <a:chOff x="6096000" y="2557220"/>
            <a:chExt cx="5735780" cy="6127752"/>
          </a:xfrm>
        </p:grpSpPr>
        <p:graphicFrame>
          <p:nvGraphicFramePr>
            <p:cNvPr id="18" name="Chart 17">
              <a:extLst>
                <a:ext uri="{FF2B5EF4-FFF2-40B4-BE49-F238E27FC236}">
                  <a16:creationId xmlns:a16="http://schemas.microsoft.com/office/drawing/2014/main" id="{B7EDDC4B-A45C-4899-8FB3-A4B93522E3A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40450281"/>
                </p:ext>
              </p:extLst>
            </p:nvPr>
          </p:nvGraphicFramePr>
          <p:xfrm>
            <a:off x="6465453" y="2557220"/>
            <a:ext cx="5366327" cy="347955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EC6F35B-7FCA-4D7D-8909-DD53162C991B}"/>
                </a:ext>
              </a:extLst>
            </p:cNvPr>
            <p:cNvCxnSpPr>
              <a:cxnSpLocks/>
            </p:cNvCxnSpPr>
            <p:nvPr/>
          </p:nvCxnSpPr>
          <p:spPr>
            <a:xfrm>
              <a:off x="7887307" y="2557220"/>
              <a:ext cx="0" cy="6127752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EFFA0B1-CE59-49BF-99A3-A865ECEABE8F}"/>
                </a:ext>
              </a:extLst>
            </p:cNvPr>
            <p:cNvCxnSpPr>
              <a:cxnSpLocks/>
            </p:cNvCxnSpPr>
            <p:nvPr/>
          </p:nvCxnSpPr>
          <p:spPr>
            <a:xfrm>
              <a:off x="9716656" y="2557220"/>
              <a:ext cx="21332" cy="6127752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BE24BB5-613A-45F4-9D12-B07557FC5BC5}"/>
                </a:ext>
              </a:extLst>
            </p:cNvPr>
            <p:cNvSpPr txBox="1"/>
            <p:nvPr/>
          </p:nvSpPr>
          <p:spPr>
            <a:xfrm>
              <a:off x="6096000" y="5942568"/>
              <a:ext cx="164407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en-US" dirty="0"/>
                <a:t>Minimum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5F55D7-77DE-4C8B-A536-C65328E9574F}"/>
                </a:ext>
              </a:extLst>
            </p:cNvPr>
            <p:cNvSpPr txBox="1"/>
            <p:nvPr/>
          </p:nvSpPr>
          <p:spPr>
            <a:xfrm>
              <a:off x="7761404" y="5914932"/>
              <a:ext cx="19552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en-US" dirty="0"/>
                <a:t>Intermediate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9D4EB8-B647-498A-BAA6-882E4C4E15C2}"/>
                </a:ext>
              </a:extLst>
            </p:cNvPr>
            <p:cNvSpPr txBox="1"/>
            <p:nvPr/>
          </p:nvSpPr>
          <p:spPr>
            <a:xfrm>
              <a:off x="9653704" y="5914932"/>
              <a:ext cx="19552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en-US" dirty="0"/>
                <a:t>Maximum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0710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Analytical Model Uses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7A8-53C2-4BC2-AD83-DD29641E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0416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Inducers have tip clearances well within the intermediate region</a:t>
            </a:r>
          </a:p>
          <a:p>
            <a:r>
              <a:rPr lang="en-US" sz="2400" dirty="0"/>
              <a:t>In the design phase, tip clearance is set to optimize flow</a:t>
            </a:r>
          </a:p>
          <a:p>
            <a:pPr marL="0" indent="0">
              <a:buNone/>
            </a:pPr>
            <a:r>
              <a:rPr lang="en-US" sz="2400" dirty="0"/>
              <a:t>An analytical prediction is sought after since it:</a:t>
            </a:r>
          </a:p>
          <a:p>
            <a:r>
              <a:rPr lang="en-US" sz="2400" dirty="0"/>
              <a:t>Solves meshing errors due to tight clearances</a:t>
            </a:r>
          </a:p>
          <a:p>
            <a:r>
              <a:rPr lang="en-US" sz="2400" dirty="0"/>
              <a:t>Solves runtime errors due to high element density</a:t>
            </a:r>
          </a:p>
          <a:p>
            <a:r>
              <a:rPr lang="en-US" sz="2400" dirty="0"/>
              <a:t>Avoids a full clearance sweep in design</a:t>
            </a:r>
          </a:p>
          <a:p>
            <a:r>
              <a:rPr lang="en-US" sz="2400" dirty="0"/>
              <a:t>Provides a sanity check for results</a:t>
            </a:r>
          </a:p>
          <a:p>
            <a:r>
              <a:rPr lang="en-US" sz="2400" dirty="0"/>
              <a:t>Compliments Pranav’s solutions and can be used for the upcoming LH2 test at 0.005in clearance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938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A9E6440-28AB-43CB-B9F2-B84F6A187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242" y="365124"/>
            <a:ext cx="5431537" cy="57972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C4968-A1C1-44DA-ABAF-464736C20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338" y="704088"/>
            <a:ext cx="4804011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Investigation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02769-FF22-47AE-8776-A52E4BBFA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338" y="2066544"/>
            <a:ext cx="4804011" cy="3781035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Discs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Normalizes perimeter/area ratio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0-radial shapes are similar to inducers</a:t>
            </a:r>
          </a:p>
          <a:p>
            <a:r>
              <a:rPr lang="en-US" sz="2600" dirty="0">
                <a:solidFill>
                  <a:schemeClr val="bg1"/>
                </a:solidFill>
              </a:rPr>
              <a:t>Upper bound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Frequency stays the same at increasing clearances</a:t>
            </a:r>
          </a:p>
          <a:p>
            <a:r>
              <a:rPr lang="en-US" sz="2600" dirty="0">
                <a:solidFill>
                  <a:schemeClr val="bg1"/>
                </a:solidFill>
              </a:rPr>
              <a:t>Lower bound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Frequency stays the same at decreasing clearances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34C95F-99BE-4716-BBC3-06BD6CC3FBF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123" y="841941"/>
            <a:ext cx="2576209" cy="205899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3CA393D-B770-4690-9C52-A0C27ABE4F32}"/>
              </a:ext>
            </a:extLst>
          </p:cNvPr>
          <p:cNvSpPr txBox="1">
            <a:spLocks/>
          </p:cNvSpPr>
          <p:nvPr/>
        </p:nvSpPr>
        <p:spPr>
          <a:xfrm>
            <a:off x="6716259" y="2746030"/>
            <a:ext cx="2649408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Inducer Shape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1E79590-6422-48CD-8D7B-D5198AF24590}"/>
              </a:ext>
            </a:extLst>
          </p:cNvPr>
          <p:cNvSpPr txBox="1">
            <a:spLocks/>
          </p:cNvSpPr>
          <p:nvPr/>
        </p:nvSpPr>
        <p:spPr>
          <a:xfrm>
            <a:off x="9365667" y="2746030"/>
            <a:ext cx="2649408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0-Radial, 2 Nodal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C5810A8-E9FD-402E-AACC-364D29C6152C}"/>
              </a:ext>
            </a:extLst>
          </p:cNvPr>
          <p:cNvGrpSpPr/>
          <p:nvPr/>
        </p:nvGrpSpPr>
        <p:grpSpPr>
          <a:xfrm>
            <a:off x="6345515" y="3601153"/>
            <a:ext cx="2705424" cy="2544202"/>
            <a:chOff x="4123944" y="1399032"/>
            <a:chExt cx="3246120" cy="3127248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65A4137-D6A9-48D0-B530-A2B16DA9AE7E}"/>
                </a:ext>
              </a:extLst>
            </p:cNvPr>
            <p:cNvSpPr/>
            <p:nvPr/>
          </p:nvSpPr>
          <p:spPr>
            <a:xfrm>
              <a:off x="4123944" y="1399032"/>
              <a:ext cx="3246120" cy="31272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BC62F44-3722-4EF6-BE7B-E68A543B77D8}"/>
                </a:ext>
              </a:extLst>
            </p:cNvPr>
            <p:cNvSpPr/>
            <p:nvPr/>
          </p:nvSpPr>
          <p:spPr>
            <a:xfrm>
              <a:off x="4270248" y="1572768"/>
              <a:ext cx="2935224" cy="2779776"/>
            </a:xfrm>
            <a:prstGeom prst="ellips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4BB63D3-4D92-4D40-80D7-372CCD08C1D4}"/>
                </a:ext>
              </a:extLst>
            </p:cNvPr>
            <p:cNvSpPr/>
            <p:nvPr/>
          </p:nvSpPr>
          <p:spPr>
            <a:xfrm>
              <a:off x="5056632" y="2843784"/>
              <a:ext cx="1408176" cy="23774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F6C1BF-F5CF-463F-9B34-17B04F4A1128}"/>
              </a:ext>
            </a:extLst>
          </p:cNvPr>
          <p:cNvGrpSpPr/>
          <p:nvPr/>
        </p:nvGrpSpPr>
        <p:grpSpPr>
          <a:xfrm>
            <a:off x="9973751" y="3503111"/>
            <a:ext cx="1259494" cy="2659309"/>
            <a:chOff x="6725733" y="1842515"/>
            <a:chExt cx="1508633" cy="450799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A6F0D3C-B105-490E-9859-02EE189D2019}"/>
                </a:ext>
              </a:extLst>
            </p:cNvPr>
            <p:cNvSpPr/>
            <p:nvPr/>
          </p:nvSpPr>
          <p:spPr>
            <a:xfrm>
              <a:off x="6725735" y="1842515"/>
              <a:ext cx="1508631" cy="4507991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9A39913-C4FB-449A-8222-4486A9289E30}"/>
                </a:ext>
              </a:extLst>
            </p:cNvPr>
            <p:cNvSpPr/>
            <p:nvPr/>
          </p:nvSpPr>
          <p:spPr>
            <a:xfrm>
              <a:off x="6782200" y="4018788"/>
              <a:ext cx="1395699" cy="19747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F0F2A28D-475B-48DC-B529-83E645558879}"/>
                </a:ext>
              </a:extLst>
            </p:cNvPr>
            <p:cNvCxnSpPr>
              <a:cxnSpLocks/>
            </p:cNvCxnSpPr>
            <p:nvPr/>
          </p:nvCxnSpPr>
          <p:spPr>
            <a:xfrm>
              <a:off x="6725735" y="2551176"/>
              <a:ext cx="1508631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78E27959-D6EE-41EC-8D5B-B2CC6D255C3B}"/>
                </a:ext>
              </a:extLst>
            </p:cNvPr>
            <p:cNvCxnSpPr>
              <a:cxnSpLocks/>
            </p:cNvCxnSpPr>
            <p:nvPr/>
          </p:nvCxnSpPr>
          <p:spPr>
            <a:xfrm>
              <a:off x="6725733" y="5684520"/>
              <a:ext cx="1508631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0E343B1D-B23E-42DE-8D6D-177D2A6F3E0C}"/>
              </a:ext>
            </a:extLst>
          </p:cNvPr>
          <p:cNvSpPr txBox="1">
            <a:spLocks/>
          </p:cNvSpPr>
          <p:nvPr/>
        </p:nvSpPr>
        <p:spPr>
          <a:xfrm>
            <a:off x="6719067" y="5982607"/>
            <a:ext cx="2649408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Upper Bound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398C6F60-D75E-4767-9E42-31AA0FF38618}"/>
              </a:ext>
            </a:extLst>
          </p:cNvPr>
          <p:cNvSpPr txBox="1">
            <a:spLocks/>
          </p:cNvSpPr>
          <p:nvPr/>
        </p:nvSpPr>
        <p:spPr>
          <a:xfrm>
            <a:off x="9728460" y="6004011"/>
            <a:ext cx="1923821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Lower Bound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C5C280-3B01-4042-A980-507159119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9444" y="830639"/>
            <a:ext cx="2723764" cy="20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33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39338-3751-4A9F-A6A6-6739AFE6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3687618" cy="1325563"/>
          </a:xfrm>
        </p:spPr>
        <p:txBody>
          <a:bodyPr>
            <a:norm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</a:rPr>
              <a:t>Intermediate Region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66118FB-ADA7-4788-B271-9E6BB2C4528A}"/>
              </a:ext>
            </a:extLst>
          </p:cNvPr>
          <p:cNvSpPr txBox="1">
            <a:spLocks/>
          </p:cNvSpPr>
          <p:nvPr/>
        </p:nvSpPr>
        <p:spPr>
          <a:xfrm>
            <a:off x="4945336" y="506727"/>
            <a:ext cx="6609921" cy="1526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For discs, the intermediate region has a logarithmic relationship</a:t>
            </a:r>
          </a:p>
          <a:p>
            <a:r>
              <a:rPr lang="en-US" sz="2400" dirty="0">
                <a:solidFill>
                  <a:srgbClr val="FFFFFF"/>
                </a:solidFill>
              </a:rPr>
              <a:t>This held true for all parameters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This relationship pinpoints the inflection point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87115E-19F5-49C5-8D73-0C5C78AAB224}"/>
              </a:ext>
            </a:extLst>
          </p:cNvPr>
          <p:cNvCxnSpPr>
            <a:cxnSpLocks/>
          </p:cNvCxnSpPr>
          <p:nvPr/>
        </p:nvCxnSpPr>
        <p:spPr>
          <a:xfrm>
            <a:off x="4793672" y="506727"/>
            <a:ext cx="0" cy="152674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69F28B2-D363-48F2-B351-AC3C90D52D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1263533"/>
              </p:ext>
            </p:extLst>
          </p:nvPr>
        </p:nvGraphicFramePr>
        <p:xfrm>
          <a:off x="739787" y="2523915"/>
          <a:ext cx="5106119" cy="3535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DB7920F-6A46-4BE3-B10D-75BFBFC6E5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152541"/>
              </p:ext>
            </p:extLst>
          </p:nvPr>
        </p:nvGraphicFramePr>
        <p:xfrm>
          <a:off x="6346095" y="2523915"/>
          <a:ext cx="5106117" cy="3535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834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0">
            <a:extLst>
              <a:ext uri="{FF2B5EF4-FFF2-40B4-BE49-F238E27FC236}">
                <a16:creationId xmlns:a16="http://schemas.microsoft.com/office/drawing/2014/main" id="{3D5CAF16-1F3A-4148-87A8-78A710D1E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4136" y="0"/>
            <a:ext cx="4377864" cy="1511303"/>
          </a:xfrm>
          <a:custGeom>
            <a:avLst/>
            <a:gdLst>
              <a:gd name="connsiteX0" fmla="*/ 2088891 w 4377864"/>
              <a:gd name="connsiteY0" fmla="*/ 0 h 1511303"/>
              <a:gd name="connsiteX1" fmla="*/ 2487984 w 4377864"/>
              <a:gd name="connsiteY1" fmla="*/ 0 h 1511303"/>
              <a:gd name="connsiteX2" fmla="*/ 2582604 w 4377864"/>
              <a:gd name="connsiteY2" fmla="*/ 0 h 1511303"/>
              <a:gd name="connsiteX3" fmla="*/ 4377864 w 4377864"/>
              <a:gd name="connsiteY3" fmla="*/ 0 h 1511303"/>
              <a:gd name="connsiteX4" fmla="*/ 4377864 w 4377864"/>
              <a:gd name="connsiteY4" fmla="*/ 1511301 h 1511303"/>
              <a:gd name="connsiteX5" fmla="*/ 2986590 w 4377864"/>
              <a:gd name="connsiteY5" fmla="*/ 1511301 h 1511303"/>
              <a:gd name="connsiteX6" fmla="*/ 2986590 w 4377864"/>
              <a:gd name="connsiteY6" fmla="*/ 1511303 h 1511303"/>
              <a:gd name="connsiteX7" fmla="*/ 1191330 w 4377864"/>
              <a:gd name="connsiteY7" fmla="*/ 1511303 h 1511303"/>
              <a:gd name="connsiteX8" fmla="*/ 399093 w 4377864"/>
              <a:gd name="connsiteY8" fmla="*/ 1511303 h 1511303"/>
              <a:gd name="connsiteX9" fmla="*/ 0 w 4377864"/>
              <a:gd name="connsiteY9" fmla="*/ 1511303 h 1511303"/>
              <a:gd name="connsiteX10" fmla="*/ 697617 w 4377864"/>
              <a:gd name="connsiteY10" fmla="*/ 2 h 1511303"/>
              <a:gd name="connsiteX11" fmla="*/ 1096710 w 4377864"/>
              <a:gd name="connsiteY11" fmla="*/ 2 h 1511303"/>
              <a:gd name="connsiteX12" fmla="*/ 1191330 w 4377864"/>
              <a:gd name="connsiteY12" fmla="*/ 2 h 1511303"/>
              <a:gd name="connsiteX13" fmla="*/ 2088890 w 4377864"/>
              <a:gd name="connsiteY13" fmla="*/ 2 h 151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77864" h="1511303">
                <a:moveTo>
                  <a:pt x="2088891" y="0"/>
                </a:moveTo>
                <a:lnTo>
                  <a:pt x="2487984" y="0"/>
                </a:lnTo>
                <a:lnTo>
                  <a:pt x="2582604" y="0"/>
                </a:lnTo>
                <a:lnTo>
                  <a:pt x="4377864" y="0"/>
                </a:lnTo>
                <a:lnTo>
                  <a:pt x="4377864" y="1511301"/>
                </a:lnTo>
                <a:lnTo>
                  <a:pt x="2986590" y="1511301"/>
                </a:lnTo>
                <a:lnTo>
                  <a:pt x="2986590" y="1511303"/>
                </a:lnTo>
                <a:lnTo>
                  <a:pt x="1191330" y="1511303"/>
                </a:lnTo>
                <a:lnTo>
                  <a:pt x="399093" y="1511303"/>
                </a:lnTo>
                <a:lnTo>
                  <a:pt x="0" y="1511303"/>
                </a:lnTo>
                <a:lnTo>
                  <a:pt x="697617" y="2"/>
                </a:lnTo>
                <a:lnTo>
                  <a:pt x="1096710" y="2"/>
                </a:lnTo>
                <a:lnTo>
                  <a:pt x="1191330" y="2"/>
                </a:lnTo>
                <a:lnTo>
                  <a:pt x="2088890" y="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A0BF428C-DA8B-4D99-9930-18F7F91D8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1" y="1690688"/>
            <a:ext cx="7316944" cy="5167312"/>
          </a:xfrm>
          <a:custGeom>
            <a:avLst/>
            <a:gdLst>
              <a:gd name="connsiteX0" fmla="*/ 0 w 7316944"/>
              <a:gd name="connsiteY0" fmla="*/ 0 h 5167312"/>
              <a:gd name="connsiteX1" fmla="*/ 7316944 w 7316944"/>
              <a:gd name="connsiteY1" fmla="*/ 0 h 5167312"/>
              <a:gd name="connsiteX2" fmla="*/ 7316944 w 7316944"/>
              <a:gd name="connsiteY2" fmla="*/ 5167312 h 5167312"/>
              <a:gd name="connsiteX3" fmla="*/ 472697 w 7316944"/>
              <a:gd name="connsiteY3" fmla="*/ 5167312 h 5167312"/>
              <a:gd name="connsiteX4" fmla="*/ 2866576 w 7316944"/>
              <a:gd name="connsiteY4" fmla="*/ 952 h 5167312"/>
              <a:gd name="connsiteX5" fmla="*/ 0 w 731694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4" h="5167312">
                <a:moveTo>
                  <a:pt x="0" y="0"/>
                </a:moveTo>
                <a:lnTo>
                  <a:pt x="7316944" y="0"/>
                </a:lnTo>
                <a:lnTo>
                  <a:pt x="7316944" y="5167312"/>
                </a:lnTo>
                <a:lnTo>
                  <a:pt x="472697" y="5167312"/>
                </a:lnTo>
                <a:lnTo>
                  <a:pt x="2866576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37">
            <a:extLst>
              <a:ext uri="{FF2B5EF4-FFF2-40B4-BE49-F238E27FC236}">
                <a16:creationId xmlns:a16="http://schemas.microsoft.com/office/drawing/2014/main" id="{A03E2379-8871-408A-95CE-7AAE8FA53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746" y="1691164"/>
            <a:ext cx="7571262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7C0A1-2BB4-456D-A5B5-806410F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03720" cy="1325563"/>
          </a:xfrm>
        </p:spPr>
        <p:txBody>
          <a:bodyPr>
            <a:normAutofit/>
          </a:bodyPr>
          <a:lstStyle/>
          <a:p>
            <a:r>
              <a:rPr lang="en-US" dirty="0"/>
              <a:t>Diameter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F96AF-DD1D-460D-8109-4CD15AD8F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70073"/>
            <a:ext cx="5488709" cy="402834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An increase in diameter linearly increased the upper bound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This was normalized by Gap Area/Disc Area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Assume root occurs at ratio of 1.7:1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Increased volume of fluid displaced directly increases effective infinite volume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Increase in diameter has no effect on lower bound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8FFB8D1-AC9D-48C1-BB9F-B5573430C8FE}"/>
              </a:ext>
            </a:extLst>
          </p:cNvPr>
          <p:cNvSpPr txBox="1">
            <a:spLocks/>
          </p:cNvSpPr>
          <p:nvPr/>
        </p:nvSpPr>
        <p:spPr>
          <a:xfrm>
            <a:off x="7187375" y="2788228"/>
            <a:ext cx="1839983" cy="4560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Tip Clearance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543D644-6592-45BC-B34B-40555773BBEC}"/>
              </a:ext>
            </a:extLst>
          </p:cNvPr>
          <p:cNvSpPr txBox="1">
            <a:spLocks/>
          </p:cNvSpPr>
          <p:nvPr/>
        </p:nvSpPr>
        <p:spPr>
          <a:xfrm>
            <a:off x="9972208" y="5104245"/>
            <a:ext cx="2308800" cy="4560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Gap Area/Disc Area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7F121B5-EEC4-4D06-99B4-A086E96BDB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5705675"/>
              </p:ext>
            </p:extLst>
          </p:nvPr>
        </p:nvGraphicFramePr>
        <p:xfrm>
          <a:off x="1239963" y="4460443"/>
          <a:ext cx="3477975" cy="2309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D9206EC-270C-4BC1-87CF-43997B7A1B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9610143"/>
              </p:ext>
            </p:extLst>
          </p:nvPr>
        </p:nvGraphicFramePr>
        <p:xfrm>
          <a:off x="8774545" y="1830663"/>
          <a:ext cx="3265428" cy="2509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FBFA906D-FA52-464E-872D-6838758827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888243"/>
              </p:ext>
            </p:extLst>
          </p:nvPr>
        </p:nvGraphicFramePr>
        <p:xfrm>
          <a:off x="6644633" y="4405745"/>
          <a:ext cx="3265428" cy="2418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49242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0">
            <a:extLst>
              <a:ext uri="{FF2B5EF4-FFF2-40B4-BE49-F238E27FC236}">
                <a16:creationId xmlns:a16="http://schemas.microsoft.com/office/drawing/2014/main" id="{3D5CAF16-1F3A-4148-87A8-78A710D1E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4136" y="0"/>
            <a:ext cx="4377864" cy="1511303"/>
          </a:xfrm>
          <a:custGeom>
            <a:avLst/>
            <a:gdLst>
              <a:gd name="connsiteX0" fmla="*/ 2088891 w 4377864"/>
              <a:gd name="connsiteY0" fmla="*/ 0 h 1511303"/>
              <a:gd name="connsiteX1" fmla="*/ 2487984 w 4377864"/>
              <a:gd name="connsiteY1" fmla="*/ 0 h 1511303"/>
              <a:gd name="connsiteX2" fmla="*/ 2582604 w 4377864"/>
              <a:gd name="connsiteY2" fmla="*/ 0 h 1511303"/>
              <a:gd name="connsiteX3" fmla="*/ 4377864 w 4377864"/>
              <a:gd name="connsiteY3" fmla="*/ 0 h 1511303"/>
              <a:gd name="connsiteX4" fmla="*/ 4377864 w 4377864"/>
              <a:gd name="connsiteY4" fmla="*/ 1511301 h 1511303"/>
              <a:gd name="connsiteX5" fmla="*/ 2986590 w 4377864"/>
              <a:gd name="connsiteY5" fmla="*/ 1511301 h 1511303"/>
              <a:gd name="connsiteX6" fmla="*/ 2986590 w 4377864"/>
              <a:gd name="connsiteY6" fmla="*/ 1511303 h 1511303"/>
              <a:gd name="connsiteX7" fmla="*/ 1191330 w 4377864"/>
              <a:gd name="connsiteY7" fmla="*/ 1511303 h 1511303"/>
              <a:gd name="connsiteX8" fmla="*/ 399093 w 4377864"/>
              <a:gd name="connsiteY8" fmla="*/ 1511303 h 1511303"/>
              <a:gd name="connsiteX9" fmla="*/ 0 w 4377864"/>
              <a:gd name="connsiteY9" fmla="*/ 1511303 h 1511303"/>
              <a:gd name="connsiteX10" fmla="*/ 697617 w 4377864"/>
              <a:gd name="connsiteY10" fmla="*/ 2 h 1511303"/>
              <a:gd name="connsiteX11" fmla="*/ 1096710 w 4377864"/>
              <a:gd name="connsiteY11" fmla="*/ 2 h 1511303"/>
              <a:gd name="connsiteX12" fmla="*/ 1191330 w 4377864"/>
              <a:gd name="connsiteY12" fmla="*/ 2 h 1511303"/>
              <a:gd name="connsiteX13" fmla="*/ 2088890 w 4377864"/>
              <a:gd name="connsiteY13" fmla="*/ 2 h 151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77864" h="1511303">
                <a:moveTo>
                  <a:pt x="2088891" y="0"/>
                </a:moveTo>
                <a:lnTo>
                  <a:pt x="2487984" y="0"/>
                </a:lnTo>
                <a:lnTo>
                  <a:pt x="2582604" y="0"/>
                </a:lnTo>
                <a:lnTo>
                  <a:pt x="4377864" y="0"/>
                </a:lnTo>
                <a:lnTo>
                  <a:pt x="4377864" y="1511301"/>
                </a:lnTo>
                <a:lnTo>
                  <a:pt x="2986590" y="1511301"/>
                </a:lnTo>
                <a:lnTo>
                  <a:pt x="2986590" y="1511303"/>
                </a:lnTo>
                <a:lnTo>
                  <a:pt x="1191330" y="1511303"/>
                </a:lnTo>
                <a:lnTo>
                  <a:pt x="399093" y="1511303"/>
                </a:lnTo>
                <a:lnTo>
                  <a:pt x="0" y="1511303"/>
                </a:lnTo>
                <a:lnTo>
                  <a:pt x="697617" y="2"/>
                </a:lnTo>
                <a:lnTo>
                  <a:pt x="1096710" y="2"/>
                </a:lnTo>
                <a:lnTo>
                  <a:pt x="1191330" y="2"/>
                </a:lnTo>
                <a:lnTo>
                  <a:pt x="2088890" y="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A0BF428C-DA8B-4D99-9930-18F7F91D8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1" y="1690688"/>
            <a:ext cx="7316944" cy="5167312"/>
          </a:xfrm>
          <a:custGeom>
            <a:avLst/>
            <a:gdLst>
              <a:gd name="connsiteX0" fmla="*/ 0 w 7316944"/>
              <a:gd name="connsiteY0" fmla="*/ 0 h 5167312"/>
              <a:gd name="connsiteX1" fmla="*/ 7316944 w 7316944"/>
              <a:gd name="connsiteY1" fmla="*/ 0 h 5167312"/>
              <a:gd name="connsiteX2" fmla="*/ 7316944 w 7316944"/>
              <a:gd name="connsiteY2" fmla="*/ 5167312 h 5167312"/>
              <a:gd name="connsiteX3" fmla="*/ 472697 w 7316944"/>
              <a:gd name="connsiteY3" fmla="*/ 5167312 h 5167312"/>
              <a:gd name="connsiteX4" fmla="*/ 2866576 w 7316944"/>
              <a:gd name="connsiteY4" fmla="*/ 952 h 5167312"/>
              <a:gd name="connsiteX5" fmla="*/ 0 w 731694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4" h="5167312">
                <a:moveTo>
                  <a:pt x="0" y="0"/>
                </a:moveTo>
                <a:lnTo>
                  <a:pt x="7316944" y="0"/>
                </a:lnTo>
                <a:lnTo>
                  <a:pt x="7316944" y="5167312"/>
                </a:lnTo>
                <a:lnTo>
                  <a:pt x="472697" y="5167312"/>
                </a:lnTo>
                <a:lnTo>
                  <a:pt x="2866576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37">
            <a:extLst>
              <a:ext uri="{FF2B5EF4-FFF2-40B4-BE49-F238E27FC236}">
                <a16:creationId xmlns:a16="http://schemas.microsoft.com/office/drawing/2014/main" id="{A03E2379-8871-408A-95CE-7AAE8FA53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746" y="1691164"/>
            <a:ext cx="7571262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7C0A1-2BB4-456D-A5B5-806410F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03720" cy="1325563"/>
          </a:xfrm>
        </p:spPr>
        <p:txBody>
          <a:bodyPr>
            <a:normAutofit/>
          </a:bodyPr>
          <a:lstStyle/>
          <a:p>
            <a:r>
              <a:rPr lang="en-US" dirty="0"/>
              <a:t>Thickness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F96AF-DD1D-460D-8109-4CD15AD8F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70073"/>
            <a:ext cx="5488709" cy="402834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An increase in thickness linearly increased the lower bound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This was normalized by Tip Clearance/Thickness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Assume root occurs at ratio of 525:1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Constricting cavity’s ability to equalize pressure adds effective stiffness to the system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Increase in thickness has no effect on upper bound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8FFB8D1-AC9D-48C1-BB9F-B5573430C8FE}"/>
              </a:ext>
            </a:extLst>
          </p:cNvPr>
          <p:cNvSpPr txBox="1">
            <a:spLocks/>
          </p:cNvSpPr>
          <p:nvPr/>
        </p:nvSpPr>
        <p:spPr>
          <a:xfrm>
            <a:off x="7187375" y="2788228"/>
            <a:ext cx="1839983" cy="4560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Tip Clearance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543D644-6592-45BC-B34B-40555773BBEC}"/>
              </a:ext>
            </a:extLst>
          </p:cNvPr>
          <p:cNvSpPr txBox="1">
            <a:spLocks/>
          </p:cNvSpPr>
          <p:nvPr/>
        </p:nvSpPr>
        <p:spPr>
          <a:xfrm>
            <a:off x="9879843" y="4969288"/>
            <a:ext cx="2312157" cy="5726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Clearance/Thickness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93559E26-2679-4E41-BBEA-132584FE69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4047240"/>
              </p:ext>
            </p:extLst>
          </p:nvPr>
        </p:nvGraphicFramePr>
        <p:xfrm>
          <a:off x="1178804" y="4461281"/>
          <a:ext cx="3718892" cy="2307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42833B9-BA9F-4174-BB3F-C0F9A7846C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5619297"/>
              </p:ext>
            </p:extLst>
          </p:nvPr>
        </p:nvGraphicFramePr>
        <p:xfrm>
          <a:off x="8841306" y="1892259"/>
          <a:ext cx="3257550" cy="233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1309AA36-5A23-42AC-8E55-9C4C091BFE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9860001"/>
              </p:ext>
            </p:extLst>
          </p:nvPr>
        </p:nvGraphicFramePr>
        <p:xfrm>
          <a:off x="6655347" y="4383702"/>
          <a:ext cx="3257550" cy="231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54151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0">
            <a:extLst>
              <a:ext uri="{FF2B5EF4-FFF2-40B4-BE49-F238E27FC236}">
                <a16:creationId xmlns:a16="http://schemas.microsoft.com/office/drawing/2014/main" id="{3D5CAF16-1F3A-4148-87A8-78A710D1E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4136" y="0"/>
            <a:ext cx="4377864" cy="1511303"/>
          </a:xfrm>
          <a:custGeom>
            <a:avLst/>
            <a:gdLst>
              <a:gd name="connsiteX0" fmla="*/ 2088891 w 4377864"/>
              <a:gd name="connsiteY0" fmla="*/ 0 h 1511303"/>
              <a:gd name="connsiteX1" fmla="*/ 2487984 w 4377864"/>
              <a:gd name="connsiteY1" fmla="*/ 0 h 1511303"/>
              <a:gd name="connsiteX2" fmla="*/ 2582604 w 4377864"/>
              <a:gd name="connsiteY2" fmla="*/ 0 h 1511303"/>
              <a:gd name="connsiteX3" fmla="*/ 4377864 w 4377864"/>
              <a:gd name="connsiteY3" fmla="*/ 0 h 1511303"/>
              <a:gd name="connsiteX4" fmla="*/ 4377864 w 4377864"/>
              <a:gd name="connsiteY4" fmla="*/ 1511301 h 1511303"/>
              <a:gd name="connsiteX5" fmla="*/ 2986590 w 4377864"/>
              <a:gd name="connsiteY5" fmla="*/ 1511301 h 1511303"/>
              <a:gd name="connsiteX6" fmla="*/ 2986590 w 4377864"/>
              <a:gd name="connsiteY6" fmla="*/ 1511303 h 1511303"/>
              <a:gd name="connsiteX7" fmla="*/ 1191330 w 4377864"/>
              <a:gd name="connsiteY7" fmla="*/ 1511303 h 1511303"/>
              <a:gd name="connsiteX8" fmla="*/ 399093 w 4377864"/>
              <a:gd name="connsiteY8" fmla="*/ 1511303 h 1511303"/>
              <a:gd name="connsiteX9" fmla="*/ 0 w 4377864"/>
              <a:gd name="connsiteY9" fmla="*/ 1511303 h 1511303"/>
              <a:gd name="connsiteX10" fmla="*/ 697617 w 4377864"/>
              <a:gd name="connsiteY10" fmla="*/ 2 h 1511303"/>
              <a:gd name="connsiteX11" fmla="*/ 1096710 w 4377864"/>
              <a:gd name="connsiteY11" fmla="*/ 2 h 1511303"/>
              <a:gd name="connsiteX12" fmla="*/ 1191330 w 4377864"/>
              <a:gd name="connsiteY12" fmla="*/ 2 h 1511303"/>
              <a:gd name="connsiteX13" fmla="*/ 2088890 w 4377864"/>
              <a:gd name="connsiteY13" fmla="*/ 2 h 151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77864" h="1511303">
                <a:moveTo>
                  <a:pt x="2088891" y="0"/>
                </a:moveTo>
                <a:lnTo>
                  <a:pt x="2487984" y="0"/>
                </a:lnTo>
                <a:lnTo>
                  <a:pt x="2582604" y="0"/>
                </a:lnTo>
                <a:lnTo>
                  <a:pt x="4377864" y="0"/>
                </a:lnTo>
                <a:lnTo>
                  <a:pt x="4377864" y="1511301"/>
                </a:lnTo>
                <a:lnTo>
                  <a:pt x="2986590" y="1511301"/>
                </a:lnTo>
                <a:lnTo>
                  <a:pt x="2986590" y="1511303"/>
                </a:lnTo>
                <a:lnTo>
                  <a:pt x="1191330" y="1511303"/>
                </a:lnTo>
                <a:lnTo>
                  <a:pt x="399093" y="1511303"/>
                </a:lnTo>
                <a:lnTo>
                  <a:pt x="0" y="1511303"/>
                </a:lnTo>
                <a:lnTo>
                  <a:pt x="697617" y="2"/>
                </a:lnTo>
                <a:lnTo>
                  <a:pt x="1096710" y="2"/>
                </a:lnTo>
                <a:lnTo>
                  <a:pt x="1191330" y="2"/>
                </a:lnTo>
                <a:lnTo>
                  <a:pt x="2088890" y="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A0BF428C-DA8B-4D99-9930-18F7F91D8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1" y="1690688"/>
            <a:ext cx="7316944" cy="5167312"/>
          </a:xfrm>
          <a:custGeom>
            <a:avLst/>
            <a:gdLst>
              <a:gd name="connsiteX0" fmla="*/ 0 w 7316944"/>
              <a:gd name="connsiteY0" fmla="*/ 0 h 5167312"/>
              <a:gd name="connsiteX1" fmla="*/ 7316944 w 7316944"/>
              <a:gd name="connsiteY1" fmla="*/ 0 h 5167312"/>
              <a:gd name="connsiteX2" fmla="*/ 7316944 w 7316944"/>
              <a:gd name="connsiteY2" fmla="*/ 5167312 h 5167312"/>
              <a:gd name="connsiteX3" fmla="*/ 472697 w 7316944"/>
              <a:gd name="connsiteY3" fmla="*/ 5167312 h 5167312"/>
              <a:gd name="connsiteX4" fmla="*/ 2866576 w 7316944"/>
              <a:gd name="connsiteY4" fmla="*/ 952 h 5167312"/>
              <a:gd name="connsiteX5" fmla="*/ 0 w 731694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4" h="5167312">
                <a:moveTo>
                  <a:pt x="0" y="0"/>
                </a:moveTo>
                <a:lnTo>
                  <a:pt x="7316944" y="0"/>
                </a:lnTo>
                <a:lnTo>
                  <a:pt x="7316944" y="5167312"/>
                </a:lnTo>
                <a:lnTo>
                  <a:pt x="472697" y="5167312"/>
                </a:lnTo>
                <a:lnTo>
                  <a:pt x="2866576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37">
            <a:extLst>
              <a:ext uri="{FF2B5EF4-FFF2-40B4-BE49-F238E27FC236}">
                <a16:creationId xmlns:a16="http://schemas.microsoft.com/office/drawing/2014/main" id="{A03E2379-8871-408A-95CE-7AAE8FA53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746" y="1691164"/>
            <a:ext cx="7571262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7C0A1-2BB4-456D-A5B5-806410F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03720" cy="1325563"/>
          </a:xfrm>
        </p:spPr>
        <p:txBody>
          <a:bodyPr>
            <a:normAutofit/>
          </a:bodyPr>
          <a:lstStyle/>
          <a:p>
            <a:r>
              <a:rPr lang="en-US" dirty="0"/>
              <a:t>Mode Shape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F96AF-DD1D-460D-8109-4CD15AD8F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70073"/>
            <a:ext cx="5488709" cy="402834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Both 0 and 1-Radial shapes were analyzed</a:t>
            </a:r>
          </a:p>
          <a:p>
            <a:r>
              <a:rPr lang="en-US" sz="2000" dirty="0">
                <a:solidFill>
                  <a:srgbClr val="FFFFFF"/>
                </a:solidFill>
              </a:rPr>
              <a:t>Mode shape shifted upper bound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Analyzed the relationship between fluid volume displaced and effective mass increases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Both follow a power rule but are inconsistent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Assume the upper bound of higher order radial modes does not change due to power rule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8FFB8D1-AC9D-48C1-BB9F-B5573430C8FE}"/>
              </a:ext>
            </a:extLst>
          </p:cNvPr>
          <p:cNvSpPr txBox="1">
            <a:spLocks/>
          </p:cNvSpPr>
          <p:nvPr/>
        </p:nvSpPr>
        <p:spPr>
          <a:xfrm>
            <a:off x="7187375" y="2788228"/>
            <a:ext cx="1839983" cy="4560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Tip Clearance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543D644-6592-45BC-B34B-40555773BBEC}"/>
              </a:ext>
            </a:extLst>
          </p:cNvPr>
          <p:cNvSpPr txBox="1">
            <a:spLocks/>
          </p:cNvSpPr>
          <p:nvPr/>
        </p:nvSpPr>
        <p:spPr>
          <a:xfrm>
            <a:off x="9935584" y="5043055"/>
            <a:ext cx="2308800" cy="7019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Both decreases share a power relationship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EA9648E-09BB-455C-AD9C-117EA14FD5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401971"/>
              </p:ext>
            </p:extLst>
          </p:nvPr>
        </p:nvGraphicFramePr>
        <p:xfrm>
          <a:off x="8736734" y="1841399"/>
          <a:ext cx="3257550" cy="241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3037AF1-1FDB-4993-959A-5E0E28638F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7710538"/>
              </p:ext>
            </p:extLst>
          </p:nvPr>
        </p:nvGraphicFramePr>
        <p:xfrm>
          <a:off x="6728672" y="4306412"/>
          <a:ext cx="3257550" cy="2463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2309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87115E-19F5-49C5-8D73-0C5C78AAB224}"/>
              </a:ext>
            </a:extLst>
          </p:cNvPr>
          <p:cNvCxnSpPr>
            <a:cxnSpLocks/>
          </p:cNvCxnSpPr>
          <p:nvPr/>
        </p:nvCxnSpPr>
        <p:spPr>
          <a:xfrm>
            <a:off x="4793672" y="506727"/>
            <a:ext cx="0" cy="152674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A0FCBB7A-810A-4EB2-A36D-B20EF2CCD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3687618" cy="1325563"/>
          </a:xfrm>
        </p:spPr>
        <p:txBody>
          <a:bodyPr>
            <a:norm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</a:rPr>
              <a:t>Fluid Density Effects</a:t>
            </a:r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F360914B-343E-4DA0-97CE-689FDDAFEA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45336" y="506727"/>
                <a:ext cx="6609921" cy="152674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>
                    <a:solidFill>
                      <a:srgbClr val="FFFFFF"/>
                    </a:solidFill>
                  </a:rPr>
                  <a:t>Shifted the frequency of the system up or down</a:t>
                </a:r>
              </a:p>
              <a:p>
                <a:r>
                  <a:rPr lang="en-US" sz="2400" dirty="0">
                    <a:solidFill>
                      <a:srgbClr val="FFFFFF"/>
                    </a:solidFill>
                  </a:rPr>
                  <a:t>The magnitude of this shift followed </a:t>
                </a:r>
                <a:r>
                  <a:rPr lang="el-GR" sz="2400" dirty="0">
                    <a:solidFill>
                      <a:srgbClr val="FFFFFF"/>
                    </a:solidFill>
                  </a:rPr>
                  <a:t>ω</a:t>
                </a:r>
                <a:r>
                  <a:rPr lang="en-US" sz="2400" dirty="0">
                    <a:solidFill>
                      <a:srgbClr val="FFFFFF"/>
                    </a:solidFill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type m:val="skw"/>
                            <m:ctrlPr>
                              <a:rPr lang="en-US" sz="240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</m:e>
                    </m:rad>
                  </m:oMath>
                </a14:m>
                <a:endParaRPr lang="en-US" sz="2400" dirty="0">
                  <a:solidFill>
                    <a:srgbClr val="FFFFFF"/>
                  </a:solidFill>
                </a:endParaRPr>
              </a:p>
              <a:p>
                <a:r>
                  <a:rPr lang="en-US" sz="2400" dirty="0">
                    <a:solidFill>
                      <a:srgbClr val="FFFFFF"/>
                    </a:solidFill>
                  </a:rPr>
                  <a:t>Density did not shift the upper or lower bound</a:t>
                </a: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F360914B-343E-4DA0-97CE-689FDDAFE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5336" y="506727"/>
                <a:ext cx="6609921" cy="1526741"/>
              </a:xfrm>
              <a:prstGeom prst="rect">
                <a:avLst/>
              </a:prstGeom>
              <a:blipFill>
                <a:blip r:embed="rId2"/>
                <a:stretch>
                  <a:fillRect l="-1198" t="-1594" b="-4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1B0DDB5-2C80-40AD-AD10-1DA2D87675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5203127"/>
              </p:ext>
            </p:extLst>
          </p:nvPr>
        </p:nvGraphicFramePr>
        <p:xfrm>
          <a:off x="6346094" y="2523915"/>
          <a:ext cx="5091593" cy="3827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B3FB39B-8E9D-49A2-B2C8-B5A28E846D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2544586"/>
              </p:ext>
            </p:extLst>
          </p:nvPr>
        </p:nvGraphicFramePr>
        <p:xfrm>
          <a:off x="534048" y="2386583"/>
          <a:ext cx="5297268" cy="4189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38869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39338-3751-4A9F-A6A6-6739AFE6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3687618" cy="1325563"/>
          </a:xfrm>
        </p:spPr>
        <p:txBody>
          <a:bodyPr>
            <a:norm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</a:rPr>
              <a:t>Fluid Density Effects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66118FB-ADA7-4788-B271-9E6BB2C4528A}"/>
              </a:ext>
            </a:extLst>
          </p:cNvPr>
          <p:cNvSpPr txBox="1">
            <a:spLocks/>
          </p:cNvSpPr>
          <p:nvPr/>
        </p:nvSpPr>
        <p:spPr>
          <a:xfrm>
            <a:off x="4945336" y="506727"/>
            <a:ext cx="6609921" cy="1526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/>
                </a:solidFill>
              </a:rPr>
              <a:t>Decreases frequency for structurally dominated modes</a:t>
            </a:r>
          </a:p>
          <a:p>
            <a:r>
              <a:rPr lang="en-US" sz="2400" dirty="0">
                <a:solidFill>
                  <a:schemeClr val="bg1"/>
                </a:solidFill>
              </a:rPr>
              <a:t>Increases frequency for acoustically dominated modes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87115E-19F5-49C5-8D73-0C5C78AAB224}"/>
              </a:ext>
            </a:extLst>
          </p:cNvPr>
          <p:cNvCxnSpPr>
            <a:cxnSpLocks/>
          </p:cNvCxnSpPr>
          <p:nvPr/>
        </p:nvCxnSpPr>
        <p:spPr>
          <a:xfrm>
            <a:off x="4793672" y="506727"/>
            <a:ext cx="0" cy="152674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A47F1EC0-0765-4178-A077-0125AA77E9B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638" y="2496310"/>
            <a:ext cx="6146629" cy="3500780"/>
          </a:xfrm>
          <a:prstGeom prst="rect">
            <a:avLst/>
          </a:prstGeom>
          <a:noFill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D2B7B36-C9E3-4CC3-BBCD-A17794B64B4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61486" y="2496310"/>
            <a:ext cx="4393771" cy="35007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93316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069F331-D5E8-4C22-9ABF-B8D16A7B7197}"/>
              </a:ext>
            </a:extLst>
          </p:cNvPr>
          <p:cNvCxnSpPr>
            <a:cxnSpLocks/>
          </p:cNvCxnSpPr>
          <p:nvPr/>
        </p:nvCxnSpPr>
        <p:spPr>
          <a:xfrm>
            <a:off x="124462" y="488197"/>
            <a:ext cx="11863322" cy="23439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29918D-6615-494B-9B4C-90D4E09A83E5}"/>
              </a:ext>
            </a:extLst>
          </p:cNvPr>
          <p:cNvCxnSpPr>
            <a:cxnSpLocks/>
          </p:cNvCxnSpPr>
          <p:nvPr/>
        </p:nvCxnSpPr>
        <p:spPr>
          <a:xfrm>
            <a:off x="8570555" y="-979"/>
            <a:ext cx="0" cy="3868932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238B4BC-C113-478F-8BB9-5BD2A8F1D22B}"/>
              </a:ext>
            </a:extLst>
          </p:cNvPr>
          <p:cNvCxnSpPr>
            <a:cxnSpLocks/>
          </p:cNvCxnSpPr>
          <p:nvPr/>
        </p:nvCxnSpPr>
        <p:spPr>
          <a:xfrm flipH="1">
            <a:off x="5238324" y="-979"/>
            <a:ext cx="36266" cy="6858979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088E0E0-97E0-487E-842B-CEEE4189CE09}"/>
              </a:ext>
            </a:extLst>
          </p:cNvPr>
          <p:cNvCxnSpPr>
            <a:cxnSpLocks/>
          </p:cNvCxnSpPr>
          <p:nvPr/>
        </p:nvCxnSpPr>
        <p:spPr>
          <a:xfrm>
            <a:off x="2167180" y="120111"/>
            <a:ext cx="7383" cy="3768294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B9FBAA8-D1C0-41D9-980D-CECD95F11A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6640098"/>
              </p:ext>
            </p:extLst>
          </p:nvPr>
        </p:nvGraphicFramePr>
        <p:xfrm>
          <a:off x="2200173" y="517256"/>
          <a:ext cx="3041411" cy="166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E09E409-B913-452D-9829-90B2FB20464B}"/>
              </a:ext>
            </a:extLst>
          </p:cNvPr>
          <p:cNvSpPr txBox="1">
            <a:spLocks/>
          </p:cNvSpPr>
          <p:nvPr/>
        </p:nvSpPr>
        <p:spPr>
          <a:xfrm>
            <a:off x="2200174" y="-162145"/>
            <a:ext cx="3074407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Lower Bound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529DB3B-2252-4509-A5CD-AE8471C9F5D4}"/>
              </a:ext>
            </a:extLst>
          </p:cNvPr>
          <p:cNvSpPr txBox="1">
            <a:spLocks/>
          </p:cNvSpPr>
          <p:nvPr/>
        </p:nvSpPr>
        <p:spPr>
          <a:xfrm>
            <a:off x="5274580" y="-162145"/>
            <a:ext cx="3311479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Upper Bound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5781904-3E33-4D47-89F7-7237727167CF}"/>
              </a:ext>
            </a:extLst>
          </p:cNvPr>
          <p:cNvSpPr txBox="1">
            <a:spLocks/>
          </p:cNvSpPr>
          <p:nvPr/>
        </p:nvSpPr>
        <p:spPr>
          <a:xfrm>
            <a:off x="124462" y="-130561"/>
            <a:ext cx="2042716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Characteristic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F1968EF-868B-467E-A97F-8B74E95FF29E}"/>
              </a:ext>
            </a:extLst>
          </p:cNvPr>
          <p:cNvSpPr txBox="1">
            <a:spLocks/>
          </p:cNvSpPr>
          <p:nvPr/>
        </p:nvSpPr>
        <p:spPr>
          <a:xfrm>
            <a:off x="124461" y="503687"/>
            <a:ext cx="2042718" cy="1678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Diameter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4D20037-1DAF-47D8-B475-E907129B8542}"/>
              </a:ext>
            </a:extLst>
          </p:cNvPr>
          <p:cNvCxnSpPr>
            <a:cxnSpLocks/>
          </p:cNvCxnSpPr>
          <p:nvPr/>
        </p:nvCxnSpPr>
        <p:spPr>
          <a:xfrm>
            <a:off x="124462" y="2197438"/>
            <a:ext cx="11799314" cy="0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A6573573-18F9-4D23-9263-E72181CD0D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7840110"/>
              </p:ext>
            </p:extLst>
          </p:nvPr>
        </p:nvGraphicFramePr>
        <p:xfrm>
          <a:off x="5307575" y="511636"/>
          <a:ext cx="3229973" cy="1670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A693FA6-3F89-45C4-9FBC-F253ED8637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7716469"/>
              </p:ext>
            </p:extLst>
          </p:nvPr>
        </p:nvGraphicFramePr>
        <p:xfrm>
          <a:off x="5310283" y="2212928"/>
          <a:ext cx="3224555" cy="16782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5928E3E-B578-4588-B71B-3DB602696628}"/>
              </a:ext>
            </a:extLst>
          </p:cNvPr>
          <p:cNvCxnSpPr>
            <a:cxnSpLocks/>
          </p:cNvCxnSpPr>
          <p:nvPr/>
        </p:nvCxnSpPr>
        <p:spPr>
          <a:xfrm>
            <a:off x="59886" y="3891189"/>
            <a:ext cx="11863890" cy="15049"/>
          </a:xfrm>
          <a:prstGeom prst="line">
            <a:avLst/>
          </a:prstGeom>
          <a:ln w="317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811B5A9-1544-4696-9502-B03A81EAD0A7}"/>
              </a:ext>
            </a:extLst>
          </p:cNvPr>
          <p:cNvSpPr txBox="1">
            <a:spLocks/>
          </p:cNvSpPr>
          <p:nvPr/>
        </p:nvSpPr>
        <p:spPr>
          <a:xfrm>
            <a:off x="108958" y="2189692"/>
            <a:ext cx="2042718" cy="16782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Thickness</a:t>
            </a: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B5BACF5B-2223-4DC7-82F1-FC5F450278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0790517"/>
              </p:ext>
            </p:extLst>
          </p:nvPr>
        </p:nvGraphicFramePr>
        <p:xfrm>
          <a:off x="2200173" y="2212927"/>
          <a:ext cx="3038699" cy="1647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5EE6762-97C1-43ED-A888-C38C5BC49433}"/>
              </a:ext>
            </a:extLst>
          </p:cNvPr>
          <p:cNvSpPr txBox="1">
            <a:spLocks/>
          </p:cNvSpPr>
          <p:nvPr/>
        </p:nvSpPr>
        <p:spPr>
          <a:xfrm>
            <a:off x="59886" y="3888406"/>
            <a:ext cx="5214680" cy="505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Fluid Density</a:t>
            </a:r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2EC3283D-A805-496D-9301-2877E95932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6776609"/>
              </p:ext>
            </p:extLst>
          </p:nvPr>
        </p:nvGraphicFramePr>
        <p:xfrm>
          <a:off x="691990" y="4366073"/>
          <a:ext cx="4153706" cy="236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FEF060D0-7787-4588-A481-C8DAFEF4321D}"/>
              </a:ext>
            </a:extLst>
          </p:cNvPr>
          <p:cNvSpPr txBox="1">
            <a:spLocks/>
          </p:cNvSpPr>
          <p:nvPr/>
        </p:nvSpPr>
        <p:spPr>
          <a:xfrm>
            <a:off x="5302117" y="3906238"/>
            <a:ext cx="5214680" cy="505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Speed of Sound</a:t>
            </a:r>
          </a:p>
        </p:txBody>
      </p:sp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7C231545-B784-46D3-A13C-783A60B8B9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165086"/>
              </p:ext>
            </p:extLst>
          </p:nvPr>
        </p:nvGraphicFramePr>
        <p:xfrm>
          <a:off x="5667194" y="4357128"/>
          <a:ext cx="4565252" cy="2369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3" name="Content Placeholder 2">
            <a:extLst>
              <a:ext uri="{FF2B5EF4-FFF2-40B4-BE49-F238E27FC236}">
                <a16:creationId xmlns:a16="http://schemas.microsoft.com/office/drawing/2014/main" id="{C735E39A-632F-495B-8448-244ABE1C858B}"/>
              </a:ext>
            </a:extLst>
          </p:cNvPr>
          <p:cNvSpPr txBox="1">
            <a:spLocks/>
          </p:cNvSpPr>
          <p:nvPr/>
        </p:nvSpPr>
        <p:spPr>
          <a:xfrm>
            <a:off x="8576706" y="-169056"/>
            <a:ext cx="3411078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/>
              <a:t>Important Notes</a:t>
            </a:r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94038ED7-3C34-4352-9228-82D8B31B3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6058" y="526685"/>
            <a:ext cx="3401725" cy="1639169"/>
          </a:xfrm>
        </p:spPr>
        <p:txBody>
          <a:bodyPr anchor="ctr">
            <a:normAutofit/>
          </a:bodyPr>
          <a:lstStyle/>
          <a:p>
            <a:r>
              <a:rPr lang="en-US" sz="1800" dirty="0"/>
              <a:t>Lower bound was unchanged </a:t>
            </a:r>
          </a:p>
          <a:p>
            <a:r>
              <a:rPr lang="en-US" sz="1800" dirty="0"/>
              <a:t>Upper bound was normalized by a Gap Area/Disc Area of 1.7</a:t>
            </a:r>
          </a:p>
          <a:p>
            <a:r>
              <a:rPr lang="en-US" sz="1800" dirty="0"/>
              <a:t>Volume of fluid displaced affects upper bound only</a:t>
            </a:r>
          </a:p>
        </p:txBody>
      </p:sp>
      <p:sp>
        <p:nvSpPr>
          <p:cNvPr id="59" name="Content Placeholder 2">
            <a:extLst>
              <a:ext uri="{FF2B5EF4-FFF2-40B4-BE49-F238E27FC236}">
                <a16:creationId xmlns:a16="http://schemas.microsoft.com/office/drawing/2014/main" id="{3458BD7E-31CB-453A-8273-C9FD4AF07F1D}"/>
              </a:ext>
            </a:extLst>
          </p:cNvPr>
          <p:cNvSpPr txBox="1">
            <a:spLocks/>
          </p:cNvSpPr>
          <p:nvPr/>
        </p:nvSpPr>
        <p:spPr>
          <a:xfrm>
            <a:off x="8603563" y="2223192"/>
            <a:ext cx="3401725" cy="1639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Upper bound was unchanged </a:t>
            </a:r>
          </a:p>
          <a:p>
            <a:r>
              <a:rPr lang="en-US" sz="1800" dirty="0"/>
              <a:t>Lower bound was normalized by a Thickness/Clearance of 525</a:t>
            </a:r>
          </a:p>
          <a:p>
            <a:r>
              <a:rPr lang="en-US" sz="1800" dirty="0"/>
              <a:t>Inability to equalize pressure affects lower bound only</a:t>
            </a:r>
          </a:p>
        </p:txBody>
      </p:sp>
    </p:spTree>
    <p:extLst>
      <p:ext uri="{BB962C8B-B14F-4D97-AF65-F5344CB8AC3E}">
        <p14:creationId xmlns:p14="http://schemas.microsoft.com/office/powerpoint/2010/main" val="147960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Analytical Method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7A8-53C2-4BC2-AD83-DD29641E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1"/>
            <a:ext cx="9367204" cy="4396945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Assumptions:</a:t>
            </a:r>
          </a:p>
          <a:p>
            <a:r>
              <a:rPr lang="en-US" sz="2400" dirty="0"/>
              <a:t>A maximum and minimum frequency exist</a:t>
            </a:r>
          </a:p>
          <a:p>
            <a:r>
              <a:rPr lang="en-US" sz="2400" dirty="0"/>
              <a:t>The intermediate region relationship is logarithmic</a:t>
            </a:r>
          </a:p>
          <a:p>
            <a:r>
              <a:rPr lang="en-US" sz="2400" dirty="0"/>
              <a:t>The upper bound exists at a Gap Area/Disc Area of 1.7:1</a:t>
            </a:r>
          </a:p>
          <a:p>
            <a:r>
              <a:rPr lang="en-US" sz="2400" dirty="0"/>
              <a:t>The lower bound exists at a Thickness/Clearance of 525:1</a:t>
            </a:r>
          </a:p>
          <a:p>
            <a:pPr marL="0" indent="0">
              <a:buNone/>
            </a:pPr>
            <a:r>
              <a:rPr lang="en-US" sz="2400" dirty="0"/>
              <a:t>Requires 2 ANSYS cases with clearance:</a:t>
            </a:r>
          </a:p>
          <a:p>
            <a:r>
              <a:rPr lang="en-US" sz="2400" dirty="0"/>
              <a:t>Above upper bound</a:t>
            </a:r>
          </a:p>
          <a:p>
            <a:r>
              <a:rPr lang="en-US" sz="2400" dirty="0"/>
              <a:t>The lowest clearance viable</a:t>
            </a:r>
          </a:p>
          <a:p>
            <a:pPr lvl="1"/>
            <a:r>
              <a:rPr lang="en-US" sz="2000" dirty="0"/>
              <a:t>Needs to be lower than inflection</a:t>
            </a:r>
            <a:r>
              <a:rPr lang="en-US" dirty="0"/>
              <a:t> point</a:t>
            </a:r>
            <a:endParaRPr lang="en-US" sz="2000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680F65DE-4FB8-4670-8EEF-FA61857E5F1E}"/>
              </a:ext>
            </a:extLst>
          </p:cNvPr>
          <p:cNvSpPr txBox="1">
            <a:spLocks/>
          </p:cNvSpPr>
          <p:nvPr/>
        </p:nvSpPr>
        <p:spPr>
          <a:xfrm>
            <a:off x="10057146" y="6573222"/>
            <a:ext cx="1699093" cy="3673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1.7*Area </a:t>
            </a:r>
            <a:r>
              <a:rPr lang="en-US" sz="1800" dirty="0"/>
              <a:t>= </a:t>
            </a:r>
            <a:r>
              <a:rPr lang="en-US" sz="1800" dirty="0">
                <a:solidFill>
                  <a:schemeClr val="accent1"/>
                </a:solidFill>
              </a:rPr>
              <a:t>Area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AFFEDF-C7AE-4491-8C4D-B5577161E80D}"/>
              </a:ext>
            </a:extLst>
          </p:cNvPr>
          <p:cNvGrpSpPr/>
          <p:nvPr/>
        </p:nvGrpSpPr>
        <p:grpSpPr>
          <a:xfrm>
            <a:off x="10182808" y="1535476"/>
            <a:ext cx="2009191" cy="2887935"/>
            <a:chOff x="10182808" y="1535476"/>
            <a:chExt cx="2009191" cy="288793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FAED7C1-4DFB-4EBD-94BD-5B43601D4ACD}"/>
                </a:ext>
              </a:extLst>
            </p:cNvPr>
            <p:cNvGrpSpPr/>
            <p:nvPr/>
          </p:nvGrpSpPr>
          <p:grpSpPr>
            <a:xfrm>
              <a:off x="11303364" y="2159182"/>
              <a:ext cx="888635" cy="2035444"/>
              <a:chOff x="11005919" y="4368197"/>
              <a:chExt cx="888635" cy="2035444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40238284-17F5-434C-A9A2-2015D44AA8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20566" y="4368197"/>
                <a:ext cx="16362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8008DBB1-E470-4F01-ACB4-B6DC2F0399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02378" y="4368197"/>
                <a:ext cx="0" cy="203260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184D08D-D8DD-44F2-BA24-AD483F230E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005919" y="6403641"/>
                <a:ext cx="163625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9" name="Content Placeholder 2">
                <a:extLst>
                  <a:ext uri="{FF2B5EF4-FFF2-40B4-BE49-F238E27FC236}">
                    <a16:creationId xmlns:a16="http://schemas.microsoft.com/office/drawing/2014/main" id="{19A52ABF-F3BE-4053-B702-66C9E6276C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198838" y="5166360"/>
                <a:ext cx="695716" cy="370796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525</a:t>
                </a:r>
              </a:p>
            </p:txBody>
          </p:sp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C5C1A63-D10D-45FD-98FB-D0018674147F}"/>
                </a:ext>
              </a:extLst>
            </p:cNvPr>
            <p:cNvCxnSpPr>
              <a:cxnSpLocks/>
            </p:cNvCxnSpPr>
            <p:nvPr/>
          </p:nvCxnSpPr>
          <p:spPr>
            <a:xfrm>
              <a:off x="11318011" y="1808729"/>
              <a:ext cx="0" cy="17299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2278F78-4272-47DC-BB71-68AF00C64BE1}"/>
                </a:ext>
              </a:extLst>
            </p:cNvPr>
            <p:cNvCxnSpPr>
              <a:cxnSpLocks/>
            </p:cNvCxnSpPr>
            <p:nvPr/>
          </p:nvCxnSpPr>
          <p:spPr>
            <a:xfrm>
              <a:off x="11214300" y="1808729"/>
              <a:ext cx="0" cy="17061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BF798B9-E115-4C80-B114-B4C1D1A7C065}"/>
                </a:ext>
              </a:extLst>
            </p:cNvPr>
            <p:cNvCxnSpPr>
              <a:cxnSpLocks/>
            </p:cNvCxnSpPr>
            <p:nvPr/>
          </p:nvCxnSpPr>
          <p:spPr>
            <a:xfrm>
              <a:off x="11214300" y="1905088"/>
              <a:ext cx="10652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Content Placeholder 2">
              <a:extLst>
                <a:ext uri="{FF2B5EF4-FFF2-40B4-BE49-F238E27FC236}">
                  <a16:creationId xmlns:a16="http://schemas.microsoft.com/office/drawing/2014/main" id="{F3477915-EC9A-4802-AEC6-2A3A70E13095}"/>
                </a:ext>
              </a:extLst>
            </p:cNvPr>
            <p:cNvSpPr txBox="1">
              <a:spLocks/>
            </p:cNvSpPr>
            <p:nvPr/>
          </p:nvSpPr>
          <p:spPr>
            <a:xfrm>
              <a:off x="11101724" y="1535476"/>
              <a:ext cx="695716" cy="37079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925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dirty="0"/>
                <a:t>1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F771939-2CEB-4B44-8ED5-9BE44EBBB959}"/>
                </a:ext>
              </a:extLst>
            </p:cNvPr>
            <p:cNvSpPr/>
            <p:nvPr/>
          </p:nvSpPr>
          <p:spPr>
            <a:xfrm>
              <a:off x="10182809" y="1992456"/>
              <a:ext cx="1127063" cy="24309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F5D9CF5-ACC4-421A-B36C-8E25A66EBC93}"/>
                </a:ext>
              </a:extLst>
            </p:cNvPr>
            <p:cNvSpPr/>
            <p:nvPr/>
          </p:nvSpPr>
          <p:spPr>
            <a:xfrm>
              <a:off x="10182808" y="2160653"/>
              <a:ext cx="1022941" cy="20432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595205-7CA7-47D2-BD34-804124A93284}"/>
                </a:ext>
              </a:extLst>
            </p:cNvPr>
            <p:cNvCxnSpPr>
              <a:cxnSpLocks/>
            </p:cNvCxnSpPr>
            <p:nvPr/>
          </p:nvCxnSpPr>
          <p:spPr>
            <a:xfrm>
              <a:off x="10182808" y="2159182"/>
              <a:ext cx="10229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C4A8273-966C-4301-B45B-C59DB3658785}"/>
                </a:ext>
              </a:extLst>
            </p:cNvPr>
            <p:cNvCxnSpPr>
              <a:cxnSpLocks/>
            </p:cNvCxnSpPr>
            <p:nvPr/>
          </p:nvCxnSpPr>
          <p:spPr>
            <a:xfrm>
              <a:off x="10182808" y="4197762"/>
              <a:ext cx="10229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72DF870-8B05-4E55-8068-E45A7609694B}"/>
                </a:ext>
              </a:extLst>
            </p:cNvPr>
            <p:cNvCxnSpPr>
              <a:cxnSpLocks/>
            </p:cNvCxnSpPr>
            <p:nvPr/>
          </p:nvCxnSpPr>
          <p:spPr>
            <a:xfrm>
              <a:off x="11205749" y="2159182"/>
              <a:ext cx="1" cy="204327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0A84B26-044D-4A72-B38E-F1EEBA6EF1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95225" y="1992456"/>
              <a:ext cx="14647" cy="243095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131857B3-905D-4E17-B99F-19EFC44F5803}"/>
              </a:ext>
            </a:extLst>
          </p:cNvPr>
          <p:cNvSpPr/>
          <p:nvPr/>
        </p:nvSpPr>
        <p:spPr>
          <a:xfrm>
            <a:off x="9794451" y="4687091"/>
            <a:ext cx="2059234" cy="1814919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3CE01C9-A2BB-4DE3-BC40-4E780DF3D0B4}"/>
              </a:ext>
            </a:extLst>
          </p:cNvPr>
          <p:cNvSpPr/>
          <p:nvPr/>
        </p:nvSpPr>
        <p:spPr>
          <a:xfrm>
            <a:off x="10293094" y="5130238"/>
            <a:ext cx="1061948" cy="92862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607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Analytical Model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4AB90EE-173B-43EE-BFF9-07DD8C1BEFB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63095" y="1920240"/>
                <a:ext cx="52578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dirty="0"/>
                  <a:t>The prediction model follows a sigmoid fit: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δ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ln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⁡(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δ</m:t>
                                </m:r>
                                <m:r>
                                  <a:rPr lang="en-US" sz="24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400" i="1" ker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δ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imes New Roman" panose="020206030504050203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400" b="0" i="0" kern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ln</m:t>
                        </m:r>
                        <m:r>
                          <a:rPr lang="en-US" sz="2400" b="0" i="0" kern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𝑈</m:t>
                        </m:r>
                      </m:sub>
                    </m:sSub>
                    <m:r>
                      <a:rPr lang="en-US" sz="2400" b="0" i="1" kern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400" b="0" i="0" kern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ln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⁡(</m:t>
                    </m:r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/2</m:t>
                    </m:r>
                  </m:oMath>
                </a14:m>
                <a:r>
                  <a:rPr lang="en-US" sz="2400" kern="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   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𝑈</m:t>
                        </m:r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=1+</m:t>
                    </m:r>
                    <m:sSup>
                      <m:sSupPr>
                        <m:ctrlP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−(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kern="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δ</m:t>
                                </m:r>
                              </m:e>
                              <m:sub>
                                <m:r>
                                  <a:rPr lang="en-US" sz="2400" i="1" kern="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𝑈</m:t>
                                </m:r>
                              </m:sub>
                            </m:sSub>
                          </m:e>
                        </m:d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kern="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endParaRPr lang="en-US" sz="2400" i="1" kern="0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i="1" ker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=1+</m:t>
                    </m:r>
                    <m:sSup>
                      <m:sSupPr>
                        <m:ctrlP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−(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kern="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δ</m:t>
                                </m:r>
                              </m:e>
                              <m:sub>
                                <m:r>
                                  <a:rPr lang="en-US" sz="2400" i="1" kern="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sup>
                    </m:sSup>
                  </m:oMath>
                </a14:m>
                <a:endParaRPr lang="en-US" sz="2400" i="1" kern="0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ker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𝑏</m:t>
                    </m:r>
                    <m:r>
                      <a:rPr lang="en-US" sz="2400" i="1" ker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∗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)−</m:t>
                        </m:r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𝑈</m:t>
                            </m:r>
                          </m:sub>
                        </m:s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∗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𝑓</m:t>
                        </m:r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𝑈</m:t>
                            </m:r>
                          </m:sub>
                        </m:s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 ker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𝑈</m:t>
                            </m:r>
                          </m:sub>
                        </m:sSub>
                      </m:den>
                    </m:f>
                  </m:oMath>
                </a14:m>
                <a:endParaRPr lang="en-US" sz="2400" i="1" kern="0" dirty="0"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δ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𝐿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 ker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δ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𝑈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sSub>
                          <m:sSubPr>
                            <m:ctrlPr>
                              <a:rPr lang="en-US" sz="2400" i="1" ker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4AB90EE-173B-43EE-BFF9-07DD8C1BEF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3095" y="1920240"/>
                <a:ext cx="5257800" cy="4351338"/>
              </a:xfrm>
              <a:prstGeom prst="rect">
                <a:avLst/>
              </a:prstGeom>
              <a:blipFill>
                <a:blip r:embed="rId2"/>
                <a:stretch>
                  <a:fillRect l="-1856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57589F73-5F39-4DC9-AB11-5B13C5D863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12336" y="1920240"/>
                <a:ext cx="52578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kern="0" dirty="0">
                    <a:latin typeface="Cambria Math" panose="02040503050406030204" pitchFamily="18" charset="0"/>
                    <a:ea typeface="Times New Roman" panose="02020603050405020304" pitchFamily="18" charset="0"/>
                  </a:rPr>
                  <a:t>Requires 4 values:</a:t>
                </a:r>
                <a:endParaRPr lang="en-US" sz="2400" kern="0" dirty="0">
                  <a:effectLst/>
                  <a:latin typeface="Cambria Math" panose="02040503050406030204" pitchFamily="18" charset="0"/>
                  <a:ea typeface="Times New Roman" panose="020206030504050203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400" dirty="0"/>
                  <a:t> = Lower ANSYS clearance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𝑈</m:t>
                        </m:r>
                      </m:sub>
                    </m:sSub>
                  </m:oMath>
                </a14:m>
                <a:r>
                  <a:rPr lang="en-US" sz="2400" dirty="0"/>
                  <a:t> = Upper ANSYS clearance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en-US" sz="2400" i="1" kern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𝑓</m:t>
                    </m:r>
                    <m:r>
                      <a:rPr lang="en-US" sz="2400" i="1" kern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𝐿</m:t>
                        </m:r>
                      </m:sub>
                    </m:sSub>
                    <m:r>
                      <a:rPr lang="en-US" sz="2400" i="1" ker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= Lower ANSYS frequency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 ker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kern="0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δ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𝑈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= Upper ANSYS frequency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dirty="0"/>
                  <a:t>Calculated values: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dirty="0"/>
                  <a:t>L = scales the intermediate range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= inflection point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2400" dirty="0"/>
                  <a:t>b = y-intercept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57589F73-5F39-4DC9-AB11-5B13C5D86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2336" y="1920240"/>
                <a:ext cx="5257800" cy="4351338"/>
              </a:xfrm>
              <a:prstGeom prst="rect">
                <a:avLst/>
              </a:prstGeom>
              <a:blipFill>
                <a:blip r:embed="rId3"/>
                <a:stretch>
                  <a:fillRect l="-1738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2373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A9E6440-28AB-43CB-B9F2-B84F6A187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242" y="365124"/>
            <a:ext cx="5431537" cy="57972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C4968-A1C1-44DA-ABAF-464736C20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338" y="704088"/>
            <a:ext cx="4804011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Mode Shape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02769-FF22-47AE-8776-A52E4BBFA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338" y="2066544"/>
            <a:ext cx="4804011" cy="3781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A change in mode shape does shift the upper bound</a:t>
            </a:r>
          </a:p>
          <a:p>
            <a:r>
              <a:rPr lang="en-US" sz="2200" dirty="0">
                <a:solidFill>
                  <a:schemeClr val="bg1"/>
                </a:solidFill>
              </a:rPr>
              <a:t>Difference in fluid displacement changes upper bound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Inconsistent relationship</a:t>
            </a:r>
          </a:p>
          <a:p>
            <a:r>
              <a:rPr lang="en-US" sz="2200" dirty="0">
                <a:solidFill>
                  <a:schemeClr val="bg1"/>
                </a:solidFill>
              </a:rPr>
              <a:t>The upper bound converges for modes above 1-nodal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Assumed higher order modes all share the same upper bound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A615D3C-EAD1-4928-8AC6-3C08CC36BAD1}"/>
              </a:ext>
            </a:extLst>
          </p:cNvPr>
          <p:cNvGrpSpPr/>
          <p:nvPr/>
        </p:nvGrpSpPr>
        <p:grpSpPr>
          <a:xfrm>
            <a:off x="7253348" y="443483"/>
            <a:ext cx="3325365" cy="3246122"/>
            <a:chOff x="6422138" y="2496310"/>
            <a:chExt cx="3325365" cy="32461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5B60C76-42BB-41EC-90A3-DCD572898746}"/>
                </a:ext>
              </a:extLst>
            </p:cNvPr>
            <p:cNvSpPr/>
            <p:nvPr/>
          </p:nvSpPr>
          <p:spPr>
            <a:xfrm>
              <a:off x="6422138" y="2496310"/>
              <a:ext cx="3325365" cy="324612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0795023-33FC-4E18-8FE5-67B56F3676F8}"/>
                </a:ext>
              </a:extLst>
            </p:cNvPr>
            <p:cNvSpPr/>
            <p:nvPr/>
          </p:nvSpPr>
          <p:spPr>
            <a:xfrm>
              <a:off x="6572014" y="2676650"/>
              <a:ext cx="3006879" cy="288544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653BC2B-0FE0-4831-818F-7396F603F781}"/>
                </a:ext>
              </a:extLst>
            </p:cNvPr>
            <p:cNvSpPr/>
            <p:nvPr/>
          </p:nvSpPr>
          <p:spPr>
            <a:xfrm>
              <a:off x="7377595" y="3995980"/>
              <a:ext cx="1442553" cy="24678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B00F496-5E91-46BC-AB92-AF8D40AB04B3}"/>
                </a:ext>
              </a:extLst>
            </p:cNvPr>
            <p:cNvSpPr/>
            <p:nvPr/>
          </p:nvSpPr>
          <p:spPr>
            <a:xfrm>
              <a:off x="6775704" y="2862072"/>
              <a:ext cx="2606040" cy="2532888"/>
            </a:xfrm>
            <a:prstGeom prst="ellipse">
              <a:avLst/>
            </a:prstGeom>
            <a:noFill/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89F4640-663E-481B-B9B0-096B91892560}"/>
                </a:ext>
              </a:extLst>
            </p:cNvPr>
            <p:cNvSpPr/>
            <p:nvPr/>
          </p:nvSpPr>
          <p:spPr>
            <a:xfrm rot="168197">
              <a:off x="6859300" y="2958082"/>
              <a:ext cx="2432305" cy="2322576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AA22A33-4E87-44F8-AD6A-B5F28C1331D0}"/>
                </a:ext>
              </a:extLst>
            </p:cNvPr>
            <p:cNvSpPr/>
            <p:nvPr/>
          </p:nvSpPr>
          <p:spPr>
            <a:xfrm>
              <a:off x="6859301" y="2958082"/>
              <a:ext cx="2432304" cy="2322576"/>
            </a:xfrm>
            <a:prstGeom prst="ellipse">
              <a:avLst/>
            </a:prstGeom>
            <a:noFill/>
            <a:ln w="28575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608F45C5-5B25-461B-8319-13EC133E7B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4841618"/>
              </p:ext>
            </p:extLst>
          </p:nvPr>
        </p:nvGraphicFramePr>
        <p:xfrm>
          <a:off x="6051789" y="3869946"/>
          <a:ext cx="3397011" cy="2364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5F68D18-5939-4BC6-A218-3F95D2C8A3ED}"/>
              </a:ext>
            </a:extLst>
          </p:cNvPr>
          <p:cNvSpPr txBox="1">
            <a:spLocks/>
          </p:cNvSpPr>
          <p:nvPr/>
        </p:nvSpPr>
        <p:spPr>
          <a:xfrm>
            <a:off x="10559979" y="847166"/>
            <a:ext cx="2058577" cy="25237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1-Nodal</a:t>
            </a:r>
          </a:p>
          <a:p>
            <a:r>
              <a:rPr lang="en-US" sz="1800" dirty="0">
                <a:solidFill>
                  <a:schemeClr val="accent4"/>
                </a:solidFill>
              </a:rPr>
              <a:t>2-Nodal</a:t>
            </a:r>
          </a:p>
          <a:p>
            <a:r>
              <a:rPr lang="en-US" sz="1800" dirty="0">
                <a:solidFill>
                  <a:schemeClr val="accent2"/>
                </a:solidFill>
              </a:rPr>
              <a:t>3-Nodal</a:t>
            </a:r>
          </a:p>
          <a:p>
            <a:r>
              <a:rPr lang="en-US" sz="1800" dirty="0">
                <a:solidFill>
                  <a:schemeClr val="accent6"/>
                </a:solidFill>
              </a:rPr>
              <a:t>4-Nodal</a:t>
            </a: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45CC3754-20EB-4478-B966-C9BC8A1C71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0350992"/>
              </p:ext>
            </p:extLst>
          </p:nvPr>
        </p:nvGraphicFramePr>
        <p:xfrm>
          <a:off x="9380056" y="3947155"/>
          <a:ext cx="2688119" cy="210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3500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217312-3753-4994-89C0-1A506D211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Disc Prediction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B2899D1-5023-4DE1-AAB4-8C25CE596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6848" y="2516777"/>
            <a:ext cx="3803904" cy="36601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dirty="0"/>
              <a:t>Overall results</a:t>
            </a:r>
          </a:p>
          <a:p>
            <a:r>
              <a:rPr lang="en-US" sz="2200" dirty="0"/>
              <a:t>Max Single Error: 6.97%</a:t>
            </a:r>
          </a:p>
          <a:p>
            <a:r>
              <a:rPr lang="en-US" sz="2200" dirty="0"/>
              <a:t>Max Average Error: 2.62%</a:t>
            </a:r>
          </a:p>
          <a:p>
            <a:r>
              <a:rPr lang="en-US" sz="2200" dirty="0"/>
              <a:t>Most of the error was due to issues with the upper bound at 1-nodal shapes</a:t>
            </a:r>
          </a:p>
          <a:p>
            <a:pPr marL="0" indent="0">
              <a:buNone/>
            </a:pPr>
            <a:r>
              <a:rPr lang="en-US" sz="2200" dirty="0"/>
              <a:t>5-Nodal results</a:t>
            </a:r>
          </a:p>
          <a:p>
            <a:r>
              <a:rPr lang="en-US" sz="2200" dirty="0"/>
              <a:t>Max Single Error: 0.82%</a:t>
            </a:r>
          </a:p>
          <a:p>
            <a:r>
              <a:rPr lang="en-US" sz="2200" dirty="0"/>
              <a:t>Max Average Error: 0.31%</a:t>
            </a:r>
          </a:p>
          <a:p>
            <a:endParaRPr lang="en-US" sz="22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FDAE71-E657-4187-812A-A4C694146856}"/>
              </a:ext>
            </a:extLst>
          </p:cNvPr>
          <p:cNvGrpSpPr/>
          <p:nvPr/>
        </p:nvGrpSpPr>
        <p:grpSpPr>
          <a:xfrm>
            <a:off x="1261921" y="2338959"/>
            <a:ext cx="4772025" cy="3933825"/>
            <a:chOff x="1387412" y="2379956"/>
            <a:chExt cx="4772025" cy="393382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E677EF6-EC42-43B7-A8F6-FA453760E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87412" y="2379956"/>
              <a:ext cx="4772025" cy="393382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EE6278B-0E0B-4B39-92D8-780BA49FB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78419" y="5132646"/>
              <a:ext cx="1047750" cy="590550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5E26731-E994-406E-AEB5-E9744AC29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7" y="5591062"/>
            <a:ext cx="1287164" cy="1171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DDB70B8-3E01-43AD-B902-A8C2C701E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4539" y="5591062"/>
            <a:ext cx="1442121" cy="116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8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39338-3751-4A9F-A6A6-6739AFE6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3687618" cy="1325563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Inducer Model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66118FB-ADA7-4788-B271-9E6BB2C4528A}"/>
              </a:ext>
            </a:extLst>
          </p:cNvPr>
          <p:cNvSpPr txBox="1">
            <a:spLocks/>
          </p:cNvSpPr>
          <p:nvPr/>
        </p:nvSpPr>
        <p:spPr>
          <a:xfrm>
            <a:off x="4945336" y="506727"/>
            <a:ext cx="6609921" cy="1526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Two inducer cases were analyzed using existing CAD</a:t>
            </a:r>
          </a:p>
          <a:p>
            <a:r>
              <a:rPr lang="en-US" sz="2400" dirty="0">
                <a:solidFill>
                  <a:srgbClr val="FFFFFF"/>
                </a:solidFill>
              </a:rPr>
              <a:t>Inducer under an infinite condition cavity of water</a:t>
            </a:r>
          </a:p>
          <a:p>
            <a:r>
              <a:rPr lang="en-US" sz="2400" dirty="0">
                <a:solidFill>
                  <a:srgbClr val="FFFFFF"/>
                </a:solidFill>
              </a:rPr>
              <a:t>Inducer with free surface on top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87115E-19F5-49C5-8D73-0C5C78AAB224}"/>
              </a:ext>
            </a:extLst>
          </p:cNvPr>
          <p:cNvCxnSpPr>
            <a:cxnSpLocks/>
          </p:cNvCxnSpPr>
          <p:nvPr/>
        </p:nvCxnSpPr>
        <p:spPr>
          <a:xfrm>
            <a:off x="4793672" y="506727"/>
            <a:ext cx="0" cy="152674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B89AF5B-D416-46DF-A216-CFEB0EC8E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96" y="2438267"/>
            <a:ext cx="2713712" cy="3510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D20E462-9FAE-4735-9D23-D3CB6C4AB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908" y="2438267"/>
            <a:ext cx="3337594" cy="35173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8C4CC3-0B86-4617-AFA6-81BD37A77EE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028" y="2308095"/>
            <a:ext cx="1797732" cy="1545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3FBB2A-4C7C-4269-958F-03FB6D49E6D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028" y="5302792"/>
            <a:ext cx="1800465" cy="1449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988C93E-321B-46CC-8ADC-1172DC0B356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028" y="3853758"/>
            <a:ext cx="1797732" cy="144903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05F56DA9-6740-461D-B841-915C5F6E0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0232" y="2639152"/>
            <a:ext cx="2649408" cy="8551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0-Nodal Diameter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6D81BB5-E699-464D-A81D-74A380112C96}"/>
              </a:ext>
            </a:extLst>
          </p:cNvPr>
          <p:cNvSpPr txBox="1">
            <a:spLocks/>
          </p:cNvSpPr>
          <p:nvPr/>
        </p:nvSpPr>
        <p:spPr>
          <a:xfrm>
            <a:off x="9302042" y="4150714"/>
            <a:ext cx="2649408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1-Nodal Diameter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DF1A48F-AA9A-4163-8C18-A05E432739D4}"/>
              </a:ext>
            </a:extLst>
          </p:cNvPr>
          <p:cNvSpPr txBox="1">
            <a:spLocks/>
          </p:cNvSpPr>
          <p:nvPr/>
        </p:nvSpPr>
        <p:spPr>
          <a:xfrm>
            <a:off x="9302042" y="5496150"/>
            <a:ext cx="2649408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2-Nodal Diameter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4DD15-81F3-461A-8958-8C4EFF724B4B}"/>
              </a:ext>
            </a:extLst>
          </p:cNvPr>
          <p:cNvCxnSpPr>
            <a:cxnSpLocks/>
          </p:cNvCxnSpPr>
          <p:nvPr/>
        </p:nvCxnSpPr>
        <p:spPr>
          <a:xfrm flipH="1" flipV="1">
            <a:off x="7258296" y="4132361"/>
            <a:ext cx="1800464" cy="211039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F32BAF5-048B-416B-A970-6ED09EABB253}"/>
              </a:ext>
            </a:extLst>
          </p:cNvPr>
          <p:cNvCxnSpPr>
            <a:cxnSpLocks/>
          </p:cNvCxnSpPr>
          <p:nvPr/>
        </p:nvCxnSpPr>
        <p:spPr>
          <a:xfrm flipH="1" flipV="1">
            <a:off x="7258295" y="5581394"/>
            <a:ext cx="1800465" cy="223612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524FC36-8DB7-4DE7-AF9D-520DF897E4BB}"/>
              </a:ext>
            </a:extLst>
          </p:cNvPr>
          <p:cNvCxnSpPr>
            <a:cxnSpLocks/>
          </p:cNvCxnSpPr>
          <p:nvPr/>
        </p:nvCxnSpPr>
        <p:spPr>
          <a:xfrm flipH="1">
            <a:off x="7772946" y="5302792"/>
            <a:ext cx="566382" cy="1004426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0602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A9E6440-28AB-43CB-B9F2-B84F6A187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7242" y="365124"/>
            <a:ext cx="5431537" cy="57972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C4968-A1C1-44DA-ABAF-464736C20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338" y="704088"/>
            <a:ext cx="4804011" cy="118872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Inducer Predictions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02769-FF22-47AE-8776-A52E4BBFA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338" y="2066544"/>
            <a:ext cx="4804011" cy="37810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Enclosed Average Error (Water):</a:t>
            </a:r>
          </a:p>
          <a:p>
            <a:r>
              <a:rPr lang="en-US" sz="2200" dirty="0">
                <a:solidFill>
                  <a:schemeClr val="bg1"/>
                </a:solidFill>
              </a:rPr>
              <a:t>0-ND: 3.38% </a:t>
            </a:r>
          </a:p>
          <a:p>
            <a:r>
              <a:rPr lang="en-US" sz="2200" dirty="0">
                <a:solidFill>
                  <a:schemeClr val="bg1"/>
                </a:solidFill>
              </a:rPr>
              <a:t>1-ND: 2.94% </a:t>
            </a:r>
          </a:p>
          <a:p>
            <a:r>
              <a:rPr lang="en-US" sz="2200" dirty="0">
                <a:solidFill>
                  <a:schemeClr val="bg1"/>
                </a:solidFill>
              </a:rPr>
              <a:t>2-ND: 2.81% 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Test Case Average Error (Water):</a:t>
            </a:r>
          </a:p>
          <a:p>
            <a:r>
              <a:rPr lang="en-US" sz="2200" dirty="0">
                <a:solidFill>
                  <a:schemeClr val="bg1"/>
                </a:solidFill>
              </a:rPr>
              <a:t>0-ND: 6.81%</a:t>
            </a:r>
          </a:p>
          <a:p>
            <a:r>
              <a:rPr lang="en-US" sz="2200" dirty="0">
                <a:solidFill>
                  <a:schemeClr val="bg1"/>
                </a:solidFill>
              </a:rPr>
              <a:t>1-ND: 4.96% </a:t>
            </a:r>
          </a:p>
          <a:p>
            <a:r>
              <a:rPr lang="en-US" sz="2200" dirty="0">
                <a:solidFill>
                  <a:schemeClr val="bg1"/>
                </a:solidFill>
              </a:rPr>
              <a:t>2-ND: 2.48% </a:t>
            </a:r>
          </a:p>
          <a:p>
            <a:r>
              <a:rPr lang="en-US" sz="2200" dirty="0">
                <a:solidFill>
                  <a:schemeClr val="bg1"/>
                </a:solidFill>
              </a:rPr>
              <a:t>Experimental: 7.09%</a:t>
            </a:r>
          </a:p>
          <a:p>
            <a:pPr marL="0" indent="0">
              <a:buNone/>
            </a:pPr>
            <a:r>
              <a:rPr lang="en-US" sz="2200" dirty="0">
                <a:solidFill>
                  <a:schemeClr val="bg1"/>
                </a:solidFill>
              </a:rPr>
              <a:t>Problematic upper bounds at 0-phase shapes</a:t>
            </a: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D6AF97-42AC-47AE-86F4-DF9F67DE7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445" y="110997"/>
            <a:ext cx="5195827" cy="29241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E65EEA-79CE-4AE3-B658-6011BA4C7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5445" y="3035172"/>
            <a:ext cx="5195827" cy="2924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4AE476-5514-4E75-BC45-53B69C715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4700" y="5577687"/>
            <a:ext cx="1257300" cy="12803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6FE6D8-2A7E-42B0-ACED-0F930CFEF2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413" y="5522052"/>
            <a:ext cx="1257300" cy="130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28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Tight Tip Clearance Conclusions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7A8-53C2-4BC2-AD83-DD29641E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5102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This analytical model can reliably predict higher n-order modes for discs</a:t>
            </a:r>
          </a:p>
          <a:p>
            <a:r>
              <a:rPr lang="en-US" sz="2400" dirty="0"/>
              <a:t>Most of the error exists with poor upper bound predictions due to mode shapes</a:t>
            </a:r>
          </a:p>
          <a:p>
            <a:pPr marL="0" indent="0">
              <a:buNone/>
            </a:pPr>
            <a:r>
              <a:rPr lang="en-US" sz="2400" dirty="0"/>
              <a:t>The model can reliably predict 1-ND and 2-ND inducer shapes under large cavities of fluid</a:t>
            </a:r>
          </a:p>
          <a:p>
            <a:r>
              <a:rPr lang="en-US" sz="2400" dirty="0"/>
              <a:t>0-ND shapes had large error in the upper bound due to them displacing more fluid.</a:t>
            </a:r>
          </a:p>
          <a:p>
            <a:pPr marL="0" indent="0">
              <a:buNone/>
            </a:pPr>
            <a:r>
              <a:rPr lang="en-US" sz="2400" dirty="0"/>
              <a:t>To improve the model, an analytical solution for how mode shapes affect the upper bound should be looked into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1987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Inducer Background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7A8-53C2-4BC2-AD83-DD29641E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557562" cy="404164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Inducers are exposed to large forcing function due to flow and cavitation</a:t>
            </a:r>
          </a:p>
          <a:p>
            <a:r>
              <a:rPr lang="en-US" sz="2400" dirty="0"/>
              <a:t>If forcing frequency matches natural frequency, the part can break</a:t>
            </a:r>
          </a:p>
          <a:p>
            <a:r>
              <a:rPr lang="en-US" sz="2400" dirty="0"/>
              <a:t>Additional requirement of forcing and mode shape matching</a:t>
            </a:r>
          </a:p>
          <a:p>
            <a:r>
              <a:rPr lang="en-US" sz="2400" dirty="0"/>
              <a:t>Important to accurately predict both shape and frequency to avoid failure</a:t>
            </a:r>
          </a:p>
          <a:p>
            <a:r>
              <a:rPr lang="en-US" sz="2400" dirty="0"/>
              <a:t>Eigenvalue veering and tight tip clearances can change the response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46F50-62B5-408C-9850-5CE12EE2C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94" y="4624565"/>
            <a:ext cx="4245805" cy="2096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E5B8A9-E62E-4C63-AC83-414062E4F9E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814" y="4624565"/>
            <a:ext cx="2576209" cy="2058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2124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39338-3751-4A9F-A6A6-6739AFE6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Modal-Acoustic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19C75-A233-4035-8115-C6C5C21C4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574" y="2148524"/>
            <a:ext cx="4733881" cy="4709476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Acoustic</a:t>
            </a:r>
          </a:p>
          <a:p>
            <a:r>
              <a:rPr lang="en-US" sz="2000" dirty="0"/>
              <a:t>Solves standing waves assuming structure is a rigid body</a:t>
            </a:r>
          </a:p>
          <a:p>
            <a:pPr marL="0" indent="0">
              <a:buNone/>
            </a:pPr>
            <a:r>
              <a:rPr lang="en-US" sz="2400" dirty="0"/>
              <a:t>Incompressible</a:t>
            </a:r>
          </a:p>
          <a:p>
            <a:r>
              <a:rPr lang="en-US" sz="2000" dirty="0"/>
              <a:t>Utilizes different fluid elements to approximate mass and viscosity affects</a:t>
            </a:r>
            <a:endParaRPr lang="en-US" sz="1800" dirty="0"/>
          </a:p>
          <a:p>
            <a:pPr marL="0" indent="0">
              <a:buNone/>
            </a:pPr>
            <a:r>
              <a:rPr lang="en-US" sz="2400" dirty="0"/>
              <a:t>Modal Acoustics</a:t>
            </a:r>
          </a:p>
          <a:p>
            <a:r>
              <a:rPr lang="en-US" sz="2000" dirty="0"/>
              <a:t>Combines modal and acoustic analysis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2200" dirty="0"/>
              <a:t>Gains mode shapes at all incompressible and acoustic frequencies</a:t>
            </a:r>
          </a:p>
          <a:p>
            <a:r>
              <a:rPr lang="en-US" sz="2000" dirty="0"/>
              <a:t>Relatively new addition to ANSYS (2020)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8C43E5-EFBB-4C8F-8589-71F9FA763E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63" b="11649"/>
          <a:stretch/>
        </p:blipFill>
        <p:spPr>
          <a:xfrm>
            <a:off x="6749288" y="5175101"/>
            <a:ext cx="5066451" cy="5269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E87984-7251-457B-B4E5-22C5A0075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22" y="4563708"/>
            <a:ext cx="2366909" cy="1922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9D2DE4-8186-4ADF-965B-B3995AFAD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650" y="2520725"/>
            <a:ext cx="2568163" cy="16634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C5FC72-F20D-4017-B3AC-CC56B4B5A6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6726" y="4563708"/>
            <a:ext cx="2736299" cy="195390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2E64338-A618-407D-B408-D651EC3FFD5F}"/>
              </a:ext>
            </a:extLst>
          </p:cNvPr>
          <p:cNvSpPr txBox="1">
            <a:spLocks/>
          </p:cNvSpPr>
          <p:nvPr/>
        </p:nvSpPr>
        <p:spPr>
          <a:xfrm>
            <a:off x="1743565" y="4011806"/>
            <a:ext cx="3782073" cy="685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Structurally Dominated: 2999.6 Hz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FB81102-C8C9-4AF1-9CCA-BE2BB631A2ED}"/>
              </a:ext>
            </a:extLst>
          </p:cNvPr>
          <p:cNvSpPr txBox="1">
            <a:spLocks/>
          </p:cNvSpPr>
          <p:nvPr/>
        </p:nvSpPr>
        <p:spPr>
          <a:xfrm>
            <a:off x="1662549" y="6346654"/>
            <a:ext cx="3782073" cy="685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Acoustically Dominated: 5055.8 Hz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6200B4-2002-41DB-B924-783D46037F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422" y="2520725"/>
            <a:ext cx="2525420" cy="1663429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9EA4D59B-8AD3-43DB-90BE-4583CDB1013B}"/>
              </a:ext>
            </a:extLst>
          </p:cNvPr>
          <p:cNvSpPr txBox="1">
            <a:spLocks/>
          </p:cNvSpPr>
          <p:nvPr/>
        </p:nvSpPr>
        <p:spPr>
          <a:xfrm>
            <a:off x="411869" y="1996076"/>
            <a:ext cx="3782073" cy="685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Incompressible/Acoustic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63D177A2-BF69-4319-A9E5-788DFEE2C249}"/>
              </a:ext>
            </a:extLst>
          </p:cNvPr>
          <p:cNvSpPr txBox="1">
            <a:spLocks/>
          </p:cNvSpPr>
          <p:nvPr/>
        </p:nvSpPr>
        <p:spPr>
          <a:xfrm>
            <a:off x="3729650" y="1988223"/>
            <a:ext cx="2568164" cy="6850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dirty="0"/>
              <a:t>Modal Acoustics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70389290-C67E-4F1E-AB3F-647E59A0B86A}"/>
              </a:ext>
            </a:extLst>
          </p:cNvPr>
          <p:cNvSpPr/>
          <p:nvPr/>
        </p:nvSpPr>
        <p:spPr>
          <a:xfrm>
            <a:off x="3096395" y="3105006"/>
            <a:ext cx="538206" cy="37448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957A605-DE0B-48DC-836B-01EBD4894349}"/>
              </a:ext>
            </a:extLst>
          </p:cNvPr>
          <p:cNvSpPr/>
          <p:nvPr/>
        </p:nvSpPr>
        <p:spPr>
          <a:xfrm>
            <a:off x="2991361" y="5327562"/>
            <a:ext cx="538206" cy="374482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64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0">
            <a:extLst>
              <a:ext uri="{FF2B5EF4-FFF2-40B4-BE49-F238E27FC236}">
                <a16:creationId xmlns:a16="http://schemas.microsoft.com/office/drawing/2014/main" id="{3D5CAF16-1F3A-4148-87A8-78A710D1E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14136" y="0"/>
            <a:ext cx="4377864" cy="1511303"/>
          </a:xfrm>
          <a:custGeom>
            <a:avLst/>
            <a:gdLst>
              <a:gd name="connsiteX0" fmla="*/ 2088891 w 4377864"/>
              <a:gd name="connsiteY0" fmla="*/ 0 h 1511303"/>
              <a:gd name="connsiteX1" fmla="*/ 2487984 w 4377864"/>
              <a:gd name="connsiteY1" fmla="*/ 0 h 1511303"/>
              <a:gd name="connsiteX2" fmla="*/ 2582604 w 4377864"/>
              <a:gd name="connsiteY2" fmla="*/ 0 h 1511303"/>
              <a:gd name="connsiteX3" fmla="*/ 4377864 w 4377864"/>
              <a:gd name="connsiteY3" fmla="*/ 0 h 1511303"/>
              <a:gd name="connsiteX4" fmla="*/ 4377864 w 4377864"/>
              <a:gd name="connsiteY4" fmla="*/ 1511301 h 1511303"/>
              <a:gd name="connsiteX5" fmla="*/ 2986590 w 4377864"/>
              <a:gd name="connsiteY5" fmla="*/ 1511301 h 1511303"/>
              <a:gd name="connsiteX6" fmla="*/ 2986590 w 4377864"/>
              <a:gd name="connsiteY6" fmla="*/ 1511303 h 1511303"/>
              <a:gd name="connsiteX7" fmla="*/ 1191330 w 4377864"/>
              <a:gd name="connsiteY7" fmla="*/ 1511303 h 1511303"/>
              <a:gd name="connsiteX8" fmla="*/ 399093 w 4377864"/>
              <a:gd name="connsiteY8" fmla="*/ 1511303 h 1511303"/>
              <a:gd name="connsiteX9" fmla="*/ 0 w 4377864"/>
              <a:gd name="connsiteY9" fmla="*/ 1511303 h 1511303"/>
              <a:gd name="connsiteX10" fmla="*/ 697617 w 4377864"/>
              <a:gd name="connsiteY10" fmla="*/ 2 h 1511303"/>
              <a:gd name="connsiteX11" fmla="*/ 1096710 w 4377864"/>
              <a:gd name="connsiteY11" fmla="*/ 2 h 1511303"/>
              <a:gd name="connsiteX12" fmla="*/ 1191330 w 4377864"/>
              <a:gd name="connsiteY12" fmla="*/ 2 h 1511303"/>
              <a:gd name="connsiteX13" fmla="*/ 2088890 w 4377864"/>
              <a:gd name="connsiteY13" fmla="*/ 2 h 1511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377864" h="1511303">
                <a:moveTo>
                  <a:pt x="2088891" y="0"/>
                </a:moveTo>
                <a:lnTo>
                  <a:pt x="2487984" y="0"/>
                </a:lnTo>
                <a:lnTo>
                  <a:pt x="2582604" y="0"/>
                </a:lnTo>
                <a:lnTo>
                  <a:pt x="4377864" y="0"/>
                </a:lnTo>
                <a:lnTo>
                  <a:pt x="4377864" y="1511301"/>
                </a:lnTo>
                <a:lnTo>
                  <a:pt x="2986590" y="1511301"/>
                </a:lnTo>
                <a:lnTo>
                  <a:pt x="2986590" y="1511303"/>
                </a:lnTo>
                <a:lnTo>
                  <a:pt x="1191330" y="1511303"/>
                </a:lnTo>
                <a:lnTo>
                  <a:pt x="399093" y="1511303"/>
                </a:lnTo>
                <a:lnTo>
                  <a:pt x="0" y="1511303"/>
                </a:lnTo>
                <a:lnTo>
                  <a:pt x="697617" y="2"/>
                </a:lnTo>
                <a:lnTo>
                  <a:pt x="1096710" y="2"/>
                </a:lnTo>
                <a:lnTo>
                  <a:pt x="1191330" y="2"/>
                </a:lnTo>
                <a:lnTo>
                  <a:pt x="2088890" y="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1">
            <a:extLst>
              <a:ext uri="{FF2B5EF4-FFF2-40B4-BE49-F238E27FC236}">
                <a16:creationId xmlns:a16="http://schemas.microsoft.com/office/drawing/2014/main" id="{A0BF428C-DA8B-4D99-9930-18F7F91D8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76801" y="1690688"/>
            <a:ext cx="7316944" cy="5167312"/>
          </a:xfrm>
          <a:custGeom>
            <a:avLst/>
            <a:gdLst>
              <a:gd name="connsiteX0" fmla="*/ 0 w 7316944"/>
              <a:gd name="connsiteY0" fmla="*/ 0 h 5167312"/>
              <a:gd name="connsiteX1" fmla="*/ 7316944 w 7316944"/>
              <a:gd name="connsiteY1" fmla="*/ 0 h 5167312"/>
              <a:gd name="connsiteX2" fmla="*/ 7316944 w 7316944"/>
              <a:gd name="connsiteY2" fmla="*/ 5167312 h 5167312"/>
              <a:gd name="connsiteX3" fmla="*/ 472697 w 7316944"/>
              <a:gd name="connsiteY3" fmla="*/ 5167312 h 5167312"/>
              <a:gd name="connsiteX4" fmla="*/ 2866576 w 7316944"/>
              <a:gd name="connsiteY4" fmla="*/ 952 h 5167312"/>
              <a:gd name="connsiteX5" fmla="*/ 0 w 7316944"/>
              <a:gd name="connsiteY5" fmla="*/ 952 h 516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4" h="5167312">
                <a:moveTo>
                  <a:pt x="0" y="0"/>
                </a:moveTo>
                <a:lnTo>
                  <a:pt x="7316944" y="0"/>
                </a:lnTo>
                <a:lnTo>
                  <a:pt x="7316944" y="5167312"/>
                </a:lnTo>
                <a:lnTo>
                  <a:pt x="472697" y="5167312"/>
                </a:lnTo>
                <a:lnTo>
                  <a:pt x="2866576" y="952"/>
                </a:lnTo>
                <a:lnTo>
                  <a:pt x="0" y="952"/>
                </a:lnTo>
                <a:close/>
              </a:path>
            </a:pathLst>
          </a:custGeom>
          <a:solidFill>
            <a:srgbClr val="A6A6A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37">
            <a:extLst>
              <a:ext uri="{FF2B5EF4-FFF2-40B4-BE49-F238E27FC236}">
                <a16:creationId xmlns:a16="http://schemas.microsoft.com/office/drawing/2014/main" id="{A03E2379-8871-408A-95CE-7AAE8FA53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746" y="1691164"/>
            <a:ext cx="7571262" cy="5166360"/>
          </a:xfrm>
          <a:custGeom>
            <a:avLst/>
            <a:gdLst>
              <a:gd name="connsiteX0" fmla="*/ 0 w 7571262"/>
              <a:gd name="connsiteY0" fmla="*/ 5166360 h 5166360"/>
              <a:gd name="connsiteX1" fmla="*/ 7571262 w 7571262"/>
              <a:gd name="connsiteY1" fmla="*/ 5166360 h 5166360"/>
              <a:gd name="connsiteX2" fmla="*/ 5177382 w 7571262"/>
              <a:gd name="connsiteY2" fmla="*/ 0 h 5166360"/>
              <a:gd name="connsiteX3" fmla="*/ 5171159 w 7571262"/>
              <a:gd name="connsiteY3" fmla="*/ 0 h 5166360"/>
              <a:gd name="connsiteX4" fmla="*/ 3981368 w 7571262"/>
              <a:gd name="connsiteY4" fmla="*/ 0 h 5166360"/>
              <a:gd name="connsiteX5" fmla="*/ 2331323 w 7571262"/>
              <a:gd name="connsiteY5" fmla="*/ 0 h 5166360"/>
              <a:gd name="connsiteX6" fmla="*/ 0 w 7571262"/>
              <a:gd name="connsiteY6" fmla="*/ 0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571262" h="5166360">
                <a:moveTo>
                  <a:pt x="0" y="5166360"/>
                </a:moveTo>
                <a:lnTo>
                  <a:pt x="7571262" y="5166360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3030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7C0A1-2BB4-456D-A5B5-806410F6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903720" cy="1325563"/>
          </a:xfrm>
        </p:spPr>
        <p:txBody>
          <a:bodyPr>
            <a:normAutofit/>
          </a:bodyPr>
          <a:lstStyle/>
          <a:p>
            <a:r>
              <a:rPr lang="en-US" dirty="0"/>
              <a:t>Mode Shapes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F96AF-DD1D-460D-8109-4CD15AD8F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15406"/>
            <a:ext cx="5144146" cy="4477469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FEA recreation of analytical model from Davis’ work</a:t>
            </a: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Cylindrical structural shells:</a:t>
            </a:r>
          </a:p>
          <a:p>
            <a:r>
              <a:rPr lang="en-US" sz="2400" dirty="0">
                <a:solidFill>
                  <a:srgbClr val="FFFFFF"/>
                </a:solidFill>
              </a:rPr>
              <a:t>m = axial half waves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n = circumferential/nodal waves</a:t>
            </a: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Cylindrical acoustic cavities:</a:t>
            </a:r>
          </a:p>
          <a:p>
            <a:r>
              <a:rPr lang="en-US" sz="2400" dirty="0">
                <a:solidFill>
                  <a:srgbClr val="FFFFFF"/>
                </a:solidFill>
              </a:rPr>
              <a:t>m = axial half waves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n = circumferential/nodal waves</a:t>
            </a:r>
          </a:p>
          <a:p>
            <a:r>
              <a:rPr lang="en-US" sz="2400" dirty="0">
                <a:solidFill>
                  <a:srgbClr val="FFFFFF"/>
                </a:solidFill>
              </a:rPr>
              <a:t>r = radial waves</a:t>
            </a:r>
          </a:p>
          <a:p>
            <a:pPr lvl="1"/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F80072-8138-431F-A569-CF8CABCCA8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1452" y="1796318"/>
            <a:ext cx="2939638" cy="2644625"/>
          </a:xfrm>
          <a:custGeom>
            <a:avLst/>
            <a:gdLst/>
            <a:ahLst/>
            <a:cxnLst/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A14490-8253-4902-B6A6-D858296E043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0790" y="4518773"/>
            <a:ext cx="3010446" cy="2261397"/>
          </a:xfrm>
          <a:custGeom>
            <a:avLst/>
            <a:gdLst/>
            <a:ahLst/>
            <a:cxnLst/>
            <a:rect l="l" t="t" r="r" b="b"/>
            <a:pathLst>
              <a:path w="4636009" h="5032375">
                <a:moveTo>
                  <a:pt x="0" y="0"/>
                </a:moveTo>
                <a:lnTo>
                  <a:pt x="4636009" y="0"/>
                </a:lnTo>
                <a:lnTo>
                  <a:pt x="4636009" y="5032375"/>
                </a:lnTo>
                <a:lnTo>
                  <a:pt x="0" y="5032375"/>
                </a:lnTo>
                <a:close/>
              </a:path>
            </a:pathLst>
          </a:custGeom>
          <a:noFill/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8FFB8D1-AC9D-48C1-BB9F-B5573430C8FE}"/>
              </a:ext>
            </a:extLst>
          </p:cNvPr>
          <p:cNvSpPr txBox="1">
            <a:spLocks/>
          </p:cNvSpPr>
          <p:nvPr/>
        </p:nvSpPr>
        <p:spPr>
          <a:xfrm>
            <a:off x="7649445" y="2788228"/>
            <a:ext cx="1520033" cy="4560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Structural (m=2,n=6)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D543D644-6592-45BC-B34B-40555773BBEC}"/>
              </a:ext>
            </a:extLst>
          </p:cNvPr>
          <p:cNvSpPr txBox="1">
            <a:spLocks/>
          </p:cNvSpPr>
          <p:nvPr/>
        </p:nvSpPr>
        <p:spPr>
          <a:xfrm>
            <a:off x="9777550" y="5296561"/>
            <a:ext cx="1692925" cy="4560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Acoustic (m=1,n=2,r=2)</a:t>
            </a:r>
          </a:p>
        </p:txBody>
      </p:sp>
    </p:spTree>
    <p:extLst>
      <p:ext uri="{BB962C8B-B14F-4D97-AF65-F5344CB8AC3E}">
        <p14:creationId xmlns:p14="http://schemas.microsoft.com/office/powerpoint/2010/main" val="1474666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9CFCE6-877F-4858-B8BD-2C52CA8AF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13F8A0-12AE-4514-8372-0DD766EC2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05429D-E2F0-47F9-9795-53317706F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0934" y="1708725"/>
            <a:ext cx="5129784" cy="4001231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EFF17D4-9A8C-4CE5-B096-D8CCD4400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D8F0BE-BB50-4714-BFF9-6C2E9EDD9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15" y="1708725"/>
            <a:ext cx="5129784" cy="396275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7E26B3C-1992-4636-8A1F-4E4AF7953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615" y="499438"/>
            <a:ext cx="5129784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Acoustic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EE6D797-69F8-4270-9389-B7741E797A38}"/>
              </a:ext>
            </a:extLst>
          </p:cNvPr>
          <p:cNvSpPr txBox="1">
            <a:spLocks/>
          </p:cNvSpPr>
          <p:nvPr/>
        </p:nvSpPr>
        <p:spPr>
          <a:xfrm>
            <a:off x="6410933" y="455934"/>
            <a:ext cx="51297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Incompressible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22699D-09F3-41F4-96EF-A2F3F293C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778" y="4480618"/>
            <a:ext cx="826596" cy="668657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640561-3527-40C1-B6CB-530C7712279D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1402672" y="4580879"/>
            <a:ext cx="355106" cy="234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D337FE2-4DC2-4A96-BAAD-5568E65DBE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322" y="4043695"/>
            <a:ext cx="984429" cy="771252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35886F2-EB9E-4C03-9C83-5C3840683A4C}"/>
              </a:ext>
            </a:extLst>
          </p:cNvPr>
          <p:cNvCxnSpPr>
            <a:cxnSpLocks/>
          </p:cNvCxnSpPr>
          <p:nvPr/>
        </p:nvCxnSpPr>
        <p:spPr>
          <a:xfrm flipH="1" flipV="1">
            <a:off x="2171076" y="3703711"/>
            <a:ext cx="564246" cy="419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D836357A-2A37-4E86-A445-739F05D768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7951" y="2073752"/>
            <a:ext cx="673100" cy="533921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350A1F8-38F8-48C7-9B86-9A29759671FB}"/>
              </a:ext>
            </a:extLst>
          </p:cNvPr>
          <p:cNvCxnSpPr>
            <a:cxnSpLocks/>
          </p:cNvCxnSpPr>
          <p:nvPr/>
        </p:nvCxnSpPr>
        <p:spPr>
          <a:xfrm flipH="1">
            <a:off x="1397951" y="2607673"/>
            <a:ext cx="336550" cy="623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B27B5DBD-C511-4AD8-A2C9-99E673BC9E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7055" y="2903895"/>
            <a:ext cx="1055056" cy="804191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FF4B267-A2B8-43D8-A2C4-6F434EFB7D39}"/>
              </a:ext>
            </a:extLst>
          </p:cNvPr>
          <p:cNvCxnSpPr>
            <a:cxnSpLocks/>
            <a:stCxn id="27" idx="1"/>
          </p:cNvCxnSpPr>
          <p:nvPr/>
        </p:nvCxnSpPr>
        <p:spPr>
          <a:xfrm flipH="1" flipV="1">
            <a:off x="1702777" y="3164859"/>
            <a:ext cx="1354278" cy="141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F5EAB5C9-0F16-45EC-AC22-D0403D303F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379" y="2073118"/>
            <a:ext cx="1010770" cy="800695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23EE9A9-DA87-4198-8D81-F2FBBA9AF86F}"/>
              </a:ext>
            </a:extLst>
          </p:cNvPr>
          <p:cNvCxnSpPr>
            <a:cxnSpLocks/>
          </p:cNvCxnSpPr>
          <p:nvPr/>
        </p:nvCxnSpPr>
        <p:spPr>
          <a:xfrm flipH="1">
            <a:off x="2326363" y="2473466"/>
            <a:ext cx="1488016" cy="181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A78F659F-8CC6-4163-B66F-FF7C375ACD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2194" y="4489923"/>
            <a:ext cx="1001831" cy="659352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E984B21-6BA0-46FE-8A31-7B47C48A7140}"/>
              </a:ext>
            </a:extLst>
          </p:cNvPr>
          <p:cNvCxnSpPr>
            <a:cxnSpLocks/>
          </p:cNvCxnSpPr>
          <p:nvPr/>
        </p:nvCxnSpPr>
        <p:spPr>
          <a:xfrm flipV="1">
            <a:off x="8234025" y="4417173"/>
            <a:ext cx="321733" cy="2807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2D526FAE-58E0-4C58-B60A-DE720F4755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70976" y="4565499"/>
            <a:ext cx="926491" cy="659353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432FD5D-9B04-46EA-B6E5-37F48E992FF1}"/>
              </a:ext>
            </a:extLst>
          </p:cNvPr>
          <p:cNvCxnSpPr>
            <a:cxnSpLocks/>
            <a:stCxn id="42" idx="1"/>
          </p:cNvCxnSpPr>
          <p:nvPr/>
        </p:nvCxnSpPr>
        <p:spPr>
          <a:xfrm flipH="1" flipV="1">
            <a:off x="9297560" y="4500426"/>
            <a:ext cx="673416" cy="394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443002D5-9AE1-451F-B6EA-4F762E1640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44373" y="3084897"/>
            <a:ext cx="890050" cy="600749"/>
          </a:xfrm>
          <a:prstGeom prst="rect">
            <a:avLst/>
          </a:prstGeom>
        </p:spPr>
      </p:pic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5D75B79-1866-4D1A-93E7-F6E51080B933}"/>
              </a:ext>
            </a:extLst>
          </p:cNvPr>
          <p:cNvCxnSpPr>
            <a:cxnSpLocks/>
          </p:cNvCxnSpPr>
          <p:nvPr/>
        </p:nvCxnSpPr>
        <p:spPr>
          <a:xfrm flipH="1">
            <a:off x="8054842" y="3429000"/>
            <a:ext cx="356825" cy="2755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2881B4A2-7D76-46BF-AA1F-7F74238352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55757" y="2083680"/>
            <a:ext cx="1020466" cy="659353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46AB4BC-7CAB-43E5-88DF-ED2C8DCCD9E6}"/>
              </a:ext>
            </a:extLst>
          </p:cNvPr>
          <p:cNvCxnSpPr>
            <a:cxnSpLocks/>
            <a:stCxn id="50" idx="2"/>
          </p:cNvCxnSpPr>
          <p:nvPr/>
        </p:nvCxnSpPr>
        <p:spPr>
          <a:xfrm>
            <a:off x="7765990" y="2743033"/>
            <a:ext cx="510234" cy="244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B9681FEC-201E-44BD-B2A9-5F054735BD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22482" y="2093187"/>
            <a:ext cx="886310" cy="604366"/>
          </a:xfrm>
          <a:prstGeom prst="rect">
            <a:avLst/>
          </a:prstGeom>
        </p:spPr>
      </p:pic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AB77883-C767-46D6-B86A-0A068801CF6A}"/>
              </a:ext>
            </a:extLst>
          </p:cNvPr>
          <p:cNvCxnSpPr>
            <a:cxnSpLocks/>
            <a:stCxn id="55" idx="2"/>
          </p:cNvCxnSpPr>
          <p:nvPr/>
        </p:nvCxnSpPr>
        <p:spPr>
          <a:xfrm flipH="1">
            <a:off x="9631279" y="2697553"/>
            <a:ext cx="234358" cy="206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467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90193E-973E-4510-AAAC-583025045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33" y="174119"/>
            <a:ext cx="11863733" cy="5915025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BCE41E7-5F2F-4860-B75E-FCF4C7C7F149}"/>
              </a:ext>
            </a:extLst>
          </p:cNvPr>
          <p:cNvSpPr txBox="1">
            <a:spLocks/>
          </p:cNvSpPr>
          <p:nvPr/>
        </p:nvSpPr>
        <p:spPr>
          <a:xfrm>
            <a:off x="161924" y="6096745"/>
            <a:ext cx="11753555" cy="587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Similar axial symmetry (m) mode shapes will not cross frequencies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5A77935-78BC-4142-B7F9-490D06548ACD}"/>
              </a:ext>
            </a:extLst>
          </p:cNvPr>
          <p:cNvCxnSpPr>
            <a:cxnSpLocks/>
          </p:cNvCxnSpPr>
          <p:nvPr/>
        </p:nvCxnSpPr>
        <p:spPr>
          <a:xfrm flipV="1">
            <a:off x="2750949" y="2914956"/>
            <a:ext cx="438818" cy="1408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9955625D-7FD3-4D7F-BAFD-8D52C63A7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5921" y="4323056"/>
            <a:ext cx="1835280" cy="1108940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6456E4C-206D-4D2A-AD3A-445C77082284}"/>
              </a:ext>
            </a:extLst>
          </p:cNvPr>
          <p:cNvCxnSpPr>
            <a:cxnSpLocks/>
          </p:cNvCxnSpPr>
          <p:nvPr/>
        </p:nvCxnSpPr>
        <p:spPr>
          <a:xfrm flipH="1" flipV="1">
            <a:off x="3189767" y="3131631"/>
            <a:ext cx="1335739" cy="1238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1E18E2C4-025A-43AE-A098-F3694E50F7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3994" y="4378072"/>
            <a:ext cx="2188220" cy="105392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E3F1693-20F5-4D96-9307-AACBC910A1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3655" y="2247665"/>
            <a:ext cx="1804689" cy="91073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AA6C6AA-C988-4C81-8C08-E8FF7013E2C2}"/>
              </a:ext>
            </a:extLst>
          </p:cNvPr>
          <p:cNvCxnSpPr>
            <a:cxnSpLocks/>
          </p:cNvCxnSpPr>
          <p:nvPr/>
        </p:nvCxnSpPr>
        <p:spPr>
          <a:xfrm flipH="1" flipV="1">
            <a:off x="4737231" y="2125734"/>
            <a:ext cx="596425" cy="380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F9BB44-2051-47CD-A078-824DA94CADBA}"/>
              </a:ext>
            </a:extLst>
          </p:cNvPr>
          <p:cNvCxnSpPr>
            <a:cxnSpLocks/>
          </p:cNvCxnSpPr>
          <p:nvPr/>
        </p:nvCxnSpPr>
        <p:spPr>
          <a:xfrm flipH="1">
            <a:off x="4737231" y="1460835"/>
            <a:ext cx="2082671" cy="3085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6B6D1DB-1817-4DFD-91B4-CFE4A1204B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9900" y="851054"/>
            <a:ext cx="1591831" cy="91073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7F52FC2-37F6-4300-ACCE-908852D356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307" y="657065"/>
            <a:ext cx="1500536" cy="803770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9344E42-8484-406C-A33A-67A2F07396E6}"/>
              </a:ext>
            </a:extLst>
          </p:cNvPr>
          <p:cNvCxnSpPr>
            <a:cxnSpLocks/>
          </p:cNvCxnSpPr>
          <p:nvPr/>
        </p:nvCxnSpPr>
        <p:spPr>
          <a:xfrm flipH="1" flipV="1">
            <a:off x="2444615" y="2016787"/>
            <a:ext cx="650707" cy="207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54E985B-E93B-41BB-BDDF-4D5B0DB159A7}"/>
              </a:ext>
            </a:extLst>
          </p:cNvPr>
          <p:cNvCxnSpPr>
            <a:cxnSpLocks/>
          </p:cNvCxnSpPr>
          <p:nvPr/>
        </p:nvCxnSpPr>
        <p:spPr>
          <a:xfrm>
            <a:off x="2005231" y="1460835"/>
            <a:ext cx="439384" cy="218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BFC0D972-52D8-446E-B338-6326D969A6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5231" y="2213559"/>
            <a:ext cx="1247131" cy="65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714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239338-3751-4A9F-A6A6-6739AFE64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3687618" cy="1325563"/>
          </a:xfrm>
        </p:spPr>
        <p:txBody>
          <a:bodyPr>
            <a:normAutofit/>
          </a:bodyPr>
          <a:lstStyle/>
          <a:p>
            <a:pPr algn="r"/>
            <a:r>
              <a:rPr lang="en-US" sz="4400" dirty="0">
                <a:solidFill>
                  <a:schemeClr val="bg1"/>
                </a:solidFill>
              </a:rPr>
              <a:t>Symmetry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66118FB-ADA7-4788-B271-9E6BB2C4528A}"/>
              </a:ext>
            </a:extLst>
          </p:cNvPr>
          <p:cNvSpPr txBox="1">
            <a:spLocks/>
          </p:cNvSpPr>
          <p:nvPr/>
        </p:nvSpPr>
        <p:spPr>
          <a:xfrm>
            <a:off x="4945336" y="506727"/>
            <a:ext cx="6609921" cy="1526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schemeClr val="bg1"/>
                </a:solidFill>
              </a:rPr>
              <a:t>Require the same circumferential symmetry (</a:t>
            </a: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200" baseline="-250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2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200" baseline="-250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200" dirty="0">
                <a:solidFill>
                  <a:schemeClr val="bg1"/>
                </a:solidFill>
              </a:rPr>
              <a:t>Require odd/even axial symmetry (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2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=1 and m</a:t>
            </a:r>
            <a:r>
              <a:rPr lang="en-US" sz="2200" baseline="-25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=3)</a:t>
            </a:r>
          </a:p>
          <a:p>
            <a:r>
              <a:rPr lang="en-US" sz="2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Easily tracked with Veering Diagrams</a:t>
            </a:r>
            <a:endParaRPr lang="en-US" sz="2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A87115E-19F5-49C5-8D73-0C5C78AAB224}"/>
              </a:ext>
            </a:extLst>
          </p:cNvPr>
          <p:cNvCxnSpPr>
            <a:cxnSpLocks/>
          </p:cNvCxnSpPr>
          <p:nvPr/>
        </p:nvCxnSpPr>
        <p:spPr>
          <a:xfrm>
            <a:off x="4793672" y="506727"/>
            <a:ext cx="0" cy="1526741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D2A77169-35A9-4D5D-AEF3-525A121C844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312" y="2523915"/>
            <a:ext cx="4837471" cy="3749040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9993442-6D70-4E29-9C23-EE718680758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0219" y="2496310"/>
            <a:ext cx="4821518" cy="3749040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E28B25-5292-461E-B407-B9145341B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8968" y="4761403"/>
            <a:ext cx="1804689" cy="9846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FCF10B-649A-49A5-B4AD-A0F999735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7321" y="3333606"/>
            <a:ext cx="1316993" cy="81466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45A6D6A-7534-446C-B25F-95FE825F577C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2682011" y="3740937"/>
            <a:ext cx="1185310" cy="227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762E2F-6D24-4E07-B9E8-1AF7AAC7D766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715138" y="4810022"/>
            <a:ext cx="673830" cy="443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72323BE-C29E-4F04-BE49-49CD27F8C679}"/>
              </a:ext>
            </a:extLst>
          </p:cNvPr>
          <p:cNvSpPr txBox="1">
            <a:spLocks/>
          </p:cNvSpPr>
          <p:nvPr/>
        </p:nvSpPr>
        <p:spPr>
          <a:xfrm>
            <a:off x="629115" y="6137916"/>
            <a:ext cx="5291102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Veering Modes have the same shape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D1D10AA-0266-4B62-B852-932DF8DB3F34}"/>
              </a:ext>
            </a:extLst>
          </p:cNvPr>
          <p:cNvSpPr txBox="1">
            <a:spLocks/>
          </p:cNvSpPr>
          <p:nvPr/>
        </p:nvSpPr>
        <p:spPr>
          <a:xfrm>
            <a:off x="6346095" y="6082967"/>
            <a:ext cx="5595533" cy="8551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Non-veering Modes don’t have same shape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678E5AB-03C2-4DD2-AE55-4E042A791A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6862" y="4962454"/>
            <a:ext cx="1538651" cy="801233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74B3C57-9648-4CB1-8B1F-5A4A2633B898}"/>
              </a:ext>
            </a:extLst>
          </p:cNvPr>
          <p:cNvCxnSpPr>
            <a:cxnSpLocks/>
            <a:stCxn id="22" idx="0"/>
          </p:cNvCxnSpPr>
          <p:nvPr/>
        </p:nvCxnSpPr>
        <p:spPr>
          <a:xfrm flipH="1" flipV="1">
            <a:off x="9836510" y="4810022"/>
            <a:ext cx="409678" cy="152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EC580A1A-BCA8-4178-99A2-55575B86E3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0978" y="2837609"/>
            <a:ext cx="1131718" cy="739341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B50096E-0832-4225-8F43-4E20CE5E4CB4}"/>
              </a:ext>
            </a:extLst>
          </p:cNvPr>
          <p:cNvCxnSpPr>
            <a:cxnSpLocks/>
          </p:cNvCxnSpPr>
          <p:nvPr/>
        </p:nvCxnSpPr>
        <p:spPr>
          <a:xfrm>
            <a:off x="9576837" y="3576950"/>
            <a:ext cx="259673" cy="438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05C728F-FD66-4544-B8DE-B9F8F1F866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0964" y="5973429"/>
            <a:ext cx="361950" cy="2190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5D596E-0B79-45DC-A42C-A40E103442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993" y="5929058"/>
            <a:ext cx="361950" cy="15391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FAFB581-114F-4D9B-ABD5-AB314C6427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7354" y="5929645"/>
            <a:ext cx="361950" cy="15391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63D182B-0C5B-450A-A077-356FEB4478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99845" y="5890641"/>
            <a:ext cx="361950" cy="1539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4D719D-A93E-4F03-A14A-17F95D8BC3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0446" y="5909849"/>
            <a:ext cx="361950" cy="15391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4B5F496-94BB-4877-B0F8-48AB6B7486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1115" y="5882892"/>
            <a:ext cx="361950" cy="15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36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1B7FED-5421-4E33-8F1E-CA3CE9CB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Natural Frequency Shifts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F2945C-29F8-496D-B669-AFC360DC697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" b="-3"/>
          <a:stretch/>
        </p:blipFill>
        <p:spPr bwMode="auto">
          <a:xfrm>
            <a:off x="4847639" y="2516777"/>
            <a:ext cx="6506161" cy="3660185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EFE171-2BCB-4689-BE90-71E16E183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8069"/>
            <a:ext cx="3803904" cy="399375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dirty="0"/>
              <a:t>The frequencies veer away from symmetrical crossings</a:t>
            </a:r>
          </a:p>
          <a:p>
            <a:r>
              <a:rPr lang="en-US" sz="2200" dirty="0"/>
              <a:t>This veering results in large frequency shifts</a:t>
            </a:r>
          </a:p>
          <a:p>
            <a:r>
              <a:rPr lang="en-US" sz="2200" dirty="0"/>
              <a:t>Lower structural modes can shift upwards of 20%</a:t>
            </a:r>
          </a:p>
          <a:p>
            <a:r>
              <a:rPr lang="en-US" sz="2200" dirty="0"/>
              <a:t>This shift is not predicted in incompressible models</a:t>
            </a:r>
          </a:p>
        </p:txBody>
      </p:sp>
    </p:spTree>
    <p:extLst>
      <p:ext uri="{BB962C8B-B14F-4D97-AF65-F5344CB8AC3E}">
        <p14:creationId xmlns:p14="http://schemas.microsoft.com/office/powerpoint/2010/main" val="3737632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1B7FED-5421-4E33-8F1E-CA3CE9CB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Same Axial Symmetry Shapes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97F3AD0-9C49-4286-B005-277595CD49C0}"/>
              </a:ext>
            </a:extLst>
          </p:cNvPr>
          <p:cNvGrpSpPr/>
          <p:nvPr/>
        </p:nvGrpSpPr>
        <p:grpSpPr>
          <a:xfrm>
            <a:off x="794502" y="4205598"/>
            <a:ext cx="10602995" cy="2528807"/>
            <a:chOff x="838200" y="2988981"/>
            <a:chExt cx="10602995" cy="252880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B43523C-9208-4E83-B0FE-7D2391311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91920" y="2988981"/>
              <a:ext cx="3249275" cy="252880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434661D-A5D5-489E-AB37-C7DDCB18A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3085243"/>
              <a:ext cx="3249274" cy="233737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FC207FC-9648-4E7D-AF24-2253C60F2D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15054" y="3085243"/>
              <a:ext cx="2815256" cy="2432545"/>
            </a:xfrm>
            <a:prstGeom prst="rect">
              <a:avLst/>
            </a:prstGeom>
          </p:spPr>
        </p:pic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E7BD15BD-A038-4307-A818-5B9CDEF0A4F8}"/>
                </a:ext>
              </a:extLst>
            </p:cNvPr>
            <p:cNvSpPr txBox="1">
              <a:spLocks/>
            </p:cNvSpPr>
            <p:nvPr/>
          </p:nvSpPr>
          <p:spPr>
            <a:xfrm>
              <a:off x="4087474" y="3882826"/>
              <a:ext cx="990527" cy="68508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/>
                <a:t>+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EEFC2C1D-350E-4B01-BCB6-684D4C00B7EA}"/>
                </a:ext>
              </a:extLst>
            </p:cNvPr>
            <p:cNvSpPr/>
            <p:nvPr/>
          </p:nvSpPr>
          <p:spPr>
            <a:xfrm>
              <a:off x="7546851" y="4037958"/>
              <a:ext cx="538206" cy="37448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04F3DC-4F73-4E68-AAF8-A295135C2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2753"/>
            <a:ext cx="10646044" cy="188680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If the acoustic and structure share even/odd symmetry:</a:t>
            </a:r>
          </a:p>
          <a:p>
            <a:r>
              <a:rPr lang="en-US" sz="2400" dirty="0"/>
              <a:t>The mode shape takes that of the closest structural</a:t>
            </a:r>
          </a:p>
          <a:p>
            <a:r>
              <a:rPr lang="en-US" sz="2400" dirty="0"/>
              <a:t>Usually ignores opposite symmetry shapes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0769A79-8B97-45F7-894F-8CE53CB59A5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098" y="2262753"/>
            <a:ext cx="3152399" cy="1801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106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B822F-893E-44C8-963C-64F50ACEC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1B7FED-5421-4E33-8F1E-CA3CE9CB9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Opposite Axial Symmetry Shapes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6604F3DC-4F73-4E68-AAF8-A295135C2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2753"/>
            <a:ext cx="10646044" cy="188680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If the acoustic and structure don’t share even/odd symmetry:</a:t>
            </a:r>
          </a:p>
          <a:p>
            <a:r>
              <a:rPr lang="en-US" sz="2400" dirty="0"/>
              <a:t>The mode shape can shift to a lower axial order (lower m)</a:t>
            </a:r>
          </a:p>
          <a:p>
            <a:r>
              <a:rPr lang="en-US" sz="2400" dirty="0"/>
              <a:t>Can result in unique mode shapes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0928EB-4F00-4BC3-955B-35242AA2AA42}"/>
              </a:ext>
            </a:extLst>
          </p:cNvPr>
          <p:cNvGrpSpPr/>
          <p:nvPr/>
        </p:nvGrpSpPr>
        <p:grpSpPr>
          <a:xfrm>
            <a:off x="760582" y="4390976"/>
            <a:ext cx="10422736" cy="2383847"/>
            <a:chOff x="931064" y="4309465"/>
            <a:chExt cx="10422736" cy="238384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368472C-6450-4ADD-A139-E0BBE805134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8143674" y="4324027"/>
              <a:ext cx="3210126" cy="2296467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AF64340-9C69-4772-B13C-571168F2B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1064" y="4309465"/>
              <a:ext cx="3124162" cy="229646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2F5B174-EDA5-4FF9-AE4F-428A72E03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3698" y="4322669"/>
              <a:ext cx="2792559" cy="2370643"/>
            </a:xfrm>
            <a:prstGeom prst="rect">
              <a:avLst/>
            </a:prstGeom>
          </p:spPr>
        </p:pic>
        <p:sp>
          <p:nvSpPr>
            <p:cNvPr id="21" name="Title 1">
              <a:extLst>
                <a:ext uri="{FF2B5EF4-FFF2-40B4-BE49-F238E27FC236}">
                  <a16:creationId xmlns:a16="http://schemas.microsoft.com/office/drawing/2014/main" id="{4AB8780F-DC9E-43D7-9875-2567AF0A2E83}"/>
                </a:ext>
              </a:extLst>
            </p:cNvPr>
            <p:cNvSpPr txBox="1">
              <a:spLocks/>
            </p:cNvSpPr>
            <p:nvPr/>
          </p:nvSpPr>
          <p:spPr>
            <a:xfrm>
              <a:off x="4134063" y="5129719"/>
              <a:ext cx="990527" cy="68508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dirty="0"/>
                <a:t>+</a:t>
              </a: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738CDBD2-E934-486E-8932-3F59EC60F2F7}"/>
                </a:ext>
              </a:extLst>
            </p:cNvPr>
            <p:cNvSpPr/>
            <p:nvPr/>
          </p:nvSpPr>
          <p:spPr>
            <a:xfrm>
              <a:off x="7571097" y="5270458"/>
              <a:ext cx="538206" cy="374482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C7AADE43-5586-4E03-B189-D95F7286F71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397" y="2286603"/>
            <a:ext cx="2970725" cy="1990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3004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3E954-6A7F-4C7B-9FC6-42DE5C24F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63" y="365760"/>
            <a:ext cx="9367203" cy="1188720"/>
          </a:xfrm>
        </p:spPr>
        <p:txBody>
          <a:bodyPr>
            <a:normAutofit/>
          </a:bodyPr>
          <a:lstStyle/>
          <a:p>
            <a:r>
              <a:rPr lang="en-US" dirty="0"/>
              <a:t>Eigenvalue Veering Conclusions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7A8-53C2-4BC2-AD83-DD29641E56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363" y="2176272"/>
            <a:ext cx="9367204" cy="451027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Eigenvalue Veering has the possibility to exist in inducers since:</a:t>
            </a:r>
          </a:p>
          <a:p>
            <a:r>
              <a:rPr lang="en-US" sz="2400" dirty="0"/>
              <a:t>LH2 density is low enough to put structural modes in the acoustic range</a:t>
            </a:r>
          </a:p>
          <a:p>
            <a:r>
              <a:rPr lang="en-US" sz="2400" dirty="0"/>
              <a:t>LOX shifts structural frequencies lower, so it only happens in higher order modes</a:t>
            </a:r>
          </a:p>
          <a:p>
            <a:pPr marL="0" indent="0">
              <a:buNone/>
            </a:pPr>
            <a:r>
              <a:rPr lang="en-US" sz="2400" dirty="0"/>
              <a:t>These effects will not show up in incompressible analysis</a:t>
            </a:r>
          </a:p>
          <a:p>
            <a:r>
              <a:rPr lang="en-US" sz="2400" dirty="0"/>
              <a:t>Could result in misjudging a resonant frequency</a:t>
            </a:r>
          </a:p>
          <a:p>
            <a:r>
              <a:rPr lang="en-US" sz="2400" dirty="0"/>
              <a:t>New mode shapes expand what forcing profiles are problematic</a:t>
            </a:r>
          </a:p>
          <a:p>
            <a:pPr marL="0" indent="0">
              <a:buNone/>
            </a:pPr>
            <a:r>
              <a:rPr lang="en-US" sz="2400" dirty="0"/>
              <a:t>Veering in inducers has different symmetry requirements</a:t>
            </a:r>
          </a:p>
          <a:p>
            <a:r>
              <a:rPr lang="en-US" sz="2400" dirty="0"/>
              <a:t>Veering is much less likely but can still happen</a:t>
            </a:r>
          </a:p>
          <a:p>
            <a:r>
              <a:rPr lang="en-US" sz="2400" dirty="0"/>
              <a:t>Important to keep note of due to its potentially catastrophic affects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549818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0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9D9CA4-ED7A-4850-B261-A86A1FF73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520543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BF0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1874</Words>
  <Application>Microsoft Office PowerPoint</Application>
  <PresentationFormat>Widescreen</PresentationFormat>
  <Paragraphs>294</Paragraphs>
  <Slides>32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Computationally Efficient Method for Predicting Tip Clearance Effects on the Natural Frequency of Submerged Discs and Inducers</vt:lpstr>
      <vt:lpstr>Introduction &amp; Motivation</vt:lpstr>
      <vt:lpstr>Introduction &amp; Motivation</vt:lpstr>
      <vt:lpstr>Introduction &amp; Motivation</vt:lpstr>
      <vt:lpstr>Tight Tip Clearance</vt:lpstr>
      <vt:lpstr>Analytical Model Uses</vt:lpstr>
      <vt:lpstr>Investigation Method</vt:lpstr>
      <vt:lpstr>Intermediate Region</vt:lpstr>
      <vt:lpstr>Diameter Effects</vt:lpstr>
      <vt:lpstr>Thickness Effects</vt:lpstr>
      <vt:lpstr>Mode Shape Effects</vt:lpstr>
      <vt:lpstr>Fluid Density Effects</vt:lpstr>
      <vt:lpstr>Fluid Density Effects</vt:lpstr>
      <vt:lpstr>PowerPoint Presentation</vt:lpstr>
      <vt:lpstr>Analytical Method</vt:lpstr>
      <vt:lpstr>Analytical Model</vt:lpstr>
      <vt:lpstr>Mode Shape Effects</vt:lpstr>
      <vt:lpstr>Disc Prediction</vt:lpstr>
      <vt:lpstr>Inducer Model</vt:lpstr>
      <vt:lpstr>Inducer Predictions</vt:lpstr>
      <vt:lpstr>Tight Tip Clearance Conclusions</vt:lpstr>
      <vt:lpstr>Inducer Background</vt:lpstr>
      <vt:lpstr>Modal-Acoustic Overview</vt:lpstr>
      <vt:lpstr>Mode Shapes</vt:lpstr>
      <vt:lpstr>Acoustic</vt:lpstr>
      <vt:lpstr>PowerPoint Presentation</vt:lpstr>
      <vt:lpstr>Symmetry</vt:lpstr>
      <vt:lpstr>Natural Frequency Shifts</vt:lpstr>
      <vt:lpstr>Same Axial Symmetry Shapes</vt:lpstr>
      <vt:lpstr>Opposite Axial Symmetry Shapes</vt:lpstr>
      <vt:lpstr>Eigenvalue Veering Conclusions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Pres</dc:title>
  <dc:creator>Langston, Cody M. (MSFC-HP26)[Summer Intern Program]</dc:creator>
  <cp:lastModifiedBy>Wray, Timothy J. (MSFC-ER41)</cp:lastModifiedBy>
  <cp:revision>116</cp:revision>
  <dcterms:created xsi:type="dcterms:W3CDTF">2022-07-28T21:15:52Z</dcterms:created>
  <dcterms:modified xsi:type="dcterms:W3CDTF">2023-06-20T19:16:25Z</dcterms:modified>
</cp:coreProperties>
</file>