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Raleway" pitchFamily="2" charset="77"/>
      <p:regular r:id="rId24"/>
      <p:bold r:id="rId25"/>
      <p:italic r:id="rId26"/>
      <p:boldItalic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  <p:embeddedFont>
      <p:font typeface="Roboto Light" panose="020F0302020204030204" pitchFamily="34" charset="0"/>
      <p:regular r:id="rId32"/>
      <p:bold r:id="rId33"/>
      <p:italic r:id="rId34"/>
      <p:boldItalic r:id="rId35"/>
    </p:embeddedFont>
    <p:embeddedFont>
      <p:font typeface="Roboto Medium" panose="020F0502020204030204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4"/>
  </p:normalViewPr>
  <p:slideViewPr>
    <p:cSldViewPr snapToGrid="0">
      <p:cViewPr>
        <p:scale>
          <a:sx n="170" d="100"/>
          <a:sy n="170" d="100"/>
        </p:scale>
        <p:origin x="408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250a16f6b31_0_1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Google Shape;43;g250a16f6b31_0_1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50a16f6b31_0_15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250a16f6b31_0_15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Goal 1 has four strategies, and the data catalog is number three of the four strategies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50a16f6b31_0_18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50a16f6b31_0_18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50a16f6b31_0_1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50a16f6b31_0_1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Gartner: Insight Engine, Forester: Cognitive Search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50a16f6b31_0_1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50a16f6b31_0_1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High-level explanation. The next slides will walk through the development of the SDE using the Sinequa insight engine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52717027e0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52717027e0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50a16f6b31_0_1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50a16f6b31_0_1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52717027e0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52717027e0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5200c8e5af_1_4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5200c8e5af_1_4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5200c8e5af_1_4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5200c8e5af_1_4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5200c8e5af_1_4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5200c8e5af_1_4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5200c8e5af_1_4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5200c8e5af_1_4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52717027e0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52717027e0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5200c8e5af_1_4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5200c8e5af_1_4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5200c8e5af_1_4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5200c8e5af_1_4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50a16f6b3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50a16f6b31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7125" y="0"/>
            <a:ext cx="8972951" cy="4420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0" y="4414075"/>
            <a:ext cx="9190200" cy="792600"/>
          </a:xfrm>
          <a:prstGeom prst="rect">
            <a:avLst/>
          </a:prstGeom>
          <a:gradFill>
            <a:gsLst>
              <a:gs pos="0">
                <a:srgbClr val="2F8BBD"/>
              </a:gs>
              <a:gs pos="100000">
                <a:srgbClr val="8FBDD6"/>
              </a:gs>
              <a:gs pos="100000">
                <a:schemeClr val="lt2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55350" y="800900"/>
            <a:ext cx="5601000" cy="136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F5573"/>
              </a:buClr>
              <a:buSzPts val="4000"/>
              <a:buFont typeface="Roboto Medium"/>
              <a:buNone/>
              <a:defRPr sz="4000">
                <a:solidFill>
                  <a:srgbClr val="1F5573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994600" y="2204750"/>
            <a:ext cx="5982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5370"/>
              </a:buClr>
              <a:buSzPts val="2800"/>
              <a:buFont typeface="Roboto Light"/>
              <a:buNone/>
              <a:defRPr sz="2800">
                <a:solidFill>
                  <a:srgbClr val="1C537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2925" y="4499288"/>
            <a:ext cx="1176752" cy="62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3417" y="4499275"/>
            <a:ext cx="726183" cy="60275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sp>
        <p:nvSpPr>
          <p:cNvPr id="15" name="Google Shape;15;p2"/>
          <p:cNvSpPr txBox="1">
            <a:spLocks noGrp="1"/>
          </p:cNvSpPr>
          <p:nvPr>
            <p:ph type="subTitle" idx="2"/>
          </p:nvPr>
        </p:nvSpPr>
        <p:spPr>
          <a:xfrm>
            <a:off x="1045825" y="2894625"/>
            <a:ext cx="2566200" cy="32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C5370"/>
              </a:buClr>
              <a:buSzPts val="1300"/>
              <a:buFont typeface="Roboto Light"/>
              <a:buNone/>
              <a:defRPr sz="1300">
                <a:solidFill>
                  <a:srgbClr val="1C537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16" name="Google Shape;16;p2"/>
          <p:cNvCxnSpPr/>
          <p:nvPr/>
        </p:nvCxnSpPr>
        <p:spPr>
          <a:xfrm>
            <a:off x="441775" y="57475"/>
            <a:ext cx="8560500" cy="10500"/>
          </a:xfrm>
          <a:prstGeom prst="straightConnector1">
            <a:avLst/>
          </a:prstGeom>
          <a:noFill/>
          <a:ln w="19050" cap="flat" cmpd="sng">
            <a:solidFill>
              <a:srgbClr val="1F557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Google Shape;17;p2"/>
          <p:cNvSpPr/>
          <p:nvPr/>
        </p:nvSpPr>
        <p:spPr>
          <a:xfrm rot="10800000" flipH="1">
            <a:off x="-13625" y="-7450"/>
            <a:ext cx="277800" cy="5217000"/>
          </a:xfrm>
          <a:prstGeom prst="round1Rect">
            <a:avLst>
              <a:gd name="adj" fmla="val 50000"/>
            </a:avLst>
          </a:prstGeom>
          <a:solidFill>
            <a:srgbClr val="1F55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ingle Column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0" y="4771425"/>
            <a:ext cx="9183600" cy="405300"/>
          </a:xfrm>
          <a:prstGeom prst="rect">
            <a:avLst/>
          </a:prstGeom>
          <a:gradFill>
            <a:gsLst>
              <a:gs pos="0">
                <a:srgbClr val="2F8BBD"/>
              </a:gs>
              <a:gs pos="100000">
                <a:srgbClr val="8FBDD6"/>
              </a:gs>
              <a:gs pos="100000">
                <a:schemeClr val="lt2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C5370"/>
              </a:buClr>
              <a:buSzPts val="2800"/>
              <a:buFont typeface="Roboto Medium"/>
              <a:buNone/>
              <a:defRPr>
                <a:solidFill>
                  <a:srgbClr val="1C537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897900" y="1152475"/>
            <a:ext cx="7934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cxnSp>
        <p:nvCxnSpPr>
          <p:cNvPr id="22" name="Google Shape;22;p3"/>
          <p:cNvCxnSpPr/>
          <p:nvPr/>
        </p:nvCxnSpPr>
        <p:spPr>
          <a:xfrm>
            <a:off x="441775" y="57475"/>
            <a:ext cx="8560500" cy="10500"/>
          </a:xfrm>
          <a:prstGeom prst="straightConnector1">
            <a:avLst/>
          </a:prstGeom>
          <a:noFill/>
          <a:ln w="19050" cap="flat" cmpd="sng">
            <a:solidFill>
              <a:srgbClr val="1F557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Google Shape;23;p3"/>
          <p:cNvSpPr/>
          <p:nvPr/>
        </p:nvSpPr>
        <p:spPr>
          <a:xfrm rot="10800000" flipH="1">
            <a:off x="-13625" y="-7450"/>
            <a:ext cx="277800" cy="5184300"/>
          </a:xfrm>
          <a:prstGeom prst="round1Rect">
            <a:avLst>
              <a:gd name="adj" fmla="val 50000"/>
            </a:avLst>
          </a:prstGeom>
          <a:solidFill>
            <a:srgbClr val="1F55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91187" y="1152475"/>
            <a:ext cx="342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○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■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●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○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■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●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○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■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C5370"/>
              </a:buClr>
              <a:buSzPts val="2800"/>
              <a:buFont typeface="Roboto Medium"/>
              <a:buNone/>
              <a:defRPr>
                <a:solidFill>
                  <a:srgbClr val="1C537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2"/>
          </p:nvPr>
        </p:nvSpPr>
        <p:spPr>
          <a:xfrm>
            <a:off x="4967087" y="1152463"/>
            <a:ext cx="342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○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■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●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○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■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●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○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■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cxnSp>
        <p:nvCxnSpPr>
          <p:cNvPr id="28" name="Google Shape;28;p4"/>
          <p:cNvCxnSpPr/>
          <p:nvPr/>
        </p:nvCxnSpPr>
        <p:spPr>
          <a:xfrm>
            <a:off x="441775" y="57475"/>
            <a:ext cx="8560500" cy="10500"/>
          </a:xfrm>
          <a:prstGeom prst="straightConnector1">
            <a:avLst/>
          </a:prstGeom>
          <a:noFill/>
          <a:ln w="19050" cap="flat" cmpd="sng">
            <a:solidFill>
              <a:srgbClr val="1F557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Google Shape;29;p4"/>
          <p:cNvSpPr/>
          <p:nvPr/>
        </p:nvSpPr>
        <p:spPr>
          <a:xfrm>
            <a:off x="0" y="4771425"/>
            <a:ext cx="9183600" cy="405300"/>
          </a:xfrm>
          <a:prstGeom prst="rect">
            <a:avLst/>
          </a:prstGeom>
          <a:gradFill>
            <a:gsLst>
              <a:gs pos="0">
                <a:srgbClr val="2F8BBD"/>
              </a:gs>
              <a:gs pos="100000">
                <a:srgbClr val="8FBDD6"/>
              </a:gs>
              <a:gs pos="100000">
                <a:schemeClr val="lt2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4"/>
          <p:cNvSpPr/>
          <p:nvPr/>
        </p:nvSpPr>
        <p:spPr>
          <a:xfrm rot="10800000" flipH="1">
            <a:off x="-13625" y="-7500"/>
            <a:ext cx="277800" cy="5189100"/>
          </a:xfrm>
          <a:prstGeom prst="round1Rect">
            <a:avLst>
              <a:gd name="adj" fmla="val 50000"/>
            </a:avLst>
          </a:prstGeom>
          <a:solidFill>
            <a:srgbClr val="1F55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Image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Google Shape;32;p5"/>
          <p:cNvCxnSpPr/>
          <p:nvPr/>
        </p:nvCxnSpPr>
        <p:spPr>
          <a:xfrm>
            <a:off x="441775" y="57475"/>
            <a:ext cx="8560500" cy="10500"/>
          </a:xfrm>
          <a:prstGeom prst="straightConnector1">
            <a:avLst/>
          </a:prstGeom>
          <a:noFill/>
          <a:ln w="19050" cap="flat" cmpd="sng">
            <a:solidFill>
              <a:srgbClr val="1F557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Google Shape;33;p5"/>
          <p:cNvSpPr/>
          <p:nvPr/>
        </p:nvSpPr>
        <p:spPr>
          <a:xfrm rot="10800000" flipH="1">
            <a:off x="-13625" y="-7450"/>
            <a:ext cx="277800" cy="5184300"/>
          </a:xfrm>
          <a:prstGeom prst="round1Rect">
            <a:avLst>
              <a:gd name="adj" fmla="val 50000"/>
            </a:avLst>
          </a:prstGeom>
          <a:solidFill>
            <a:srgbClr val="1F55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.nasa.gov/science-red/s3fs-public/atoms/files/SDMWG%20Strategy_Final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science.nasa.gov/open-science-overview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inequa.com/" TargetMode="Externa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hyperlink" Target="https://docs.google.com/forms/d/e/1FAIpQLSczkGrgq2egDxbaVbqYXqwoDm6v4EzBZyp6ZJivQroTL2l1uw/viewform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discoveryengine.nasa.gov/app/nasa-sba-smd/#/home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ctrTitle"/>
          </p:nvPr>
        </p:nvSpPr>
        <p:spPr>
          <a:xfrm>
            <a:off x="398100" y="689811"/>
            <a:ext cx="8347800" cy="153269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b="1" dirty="0">
                <a:solidFill>
                  <a:srgbClr val="2C3E50"/>
                </a:solidFill>
                <a:latin typeface="Raleway"/>
                <a:ea typeface="Raleway"/>
                <a:cs typeface="Raleway"/>
                <a:sym typeface="Raleway"/>
              </a:rPr>
              <a:t>Empowering Open Science with the Science Discovery Engine</a:t>
            </a:r>
            <a:endParaRPr lang="en-US" b="1" dirty="0">
              <a:solidFill>
                <a:srgbClr val="2C3E50"/>
              </a:solidFill>
              <a:latin typeface="Raleway"/>
            </a:endParaRPr>
          </a:p>
        </p:txBody>
      </p:sp>
      <p:sp>
        <p:nvSpPr>
          <p:cNvPr id="46" name="Google Shape;46;p7"/>
          <p:cNvSpPr txBox="1">
            <a:spLocks noGrp="1"/>
          </p:cNvSpPr>
          <p:nvPr>
            <p:ph type="subTitle" idx="2"/>
          </p:nvPr>
        </p:nvSpPr>
        <p:spPr>
          <a:xfrm>
            <a:off x="574150" y="4531500"/>
            <a:ext cx="25662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1210">
                <a:solidFill>
                  <a:schemeClr val="lt1"/>
                </a:solidFill>
              </a:rPr>
              <a:t>Planetary Data Workshop</a:t>
            </a:r>
            <a:br>
              <a:rPr lang="en" sz="1210">
                <a:solidFill>
                  <a:schemeClr val="lt1"/>
                </a:solidFill>
              </a:rPr>
            </a:br>
            <a:r>
              <a:rPr lang="en" sz="1210">
                <a:solidFill>
                  <a:schemeClr val="lt1"/>
                </a:solidFill>
              </a:rPr>
              <a:t>June 26, 2023</a:t>
            </a:r>
            <a:endParaRPr sz="121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endParaRPr sz="1210">
              <a:solidFill>
                <a:schemeClr val="lt1"/>
              </a:solidFill>
            </a:endParaRPr>
          </a:p>
        </p:txBody>
      </p:sp>
      <p:sp>
        <p:nvSpPr>
          <p:cNvPr id="47" name="Google Shape;47;p7"/>
          <p:cNvSpPr txBox="1"/>
          <p:nvPr/>
        </p:nvSpPr>
        <p:spPr>
          <a:xfrm>
            <a:off x="1290234" y="2571750"/>
            <a:ext cx="6563532" cy="1532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Emily Foshee</a:t>
            </a:r>
            <a:r>
              <a:rPr lang="en" sz="2300" baseline="30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en" dirty="0">
                <a:solidFill>
                  <a:schemeClr val="dk1"/>
                </a:solidFill>
              </a:rPr>
              <a:t>, </a:t>
            </a:r>
            <a:r>
              <a:rPr lang="en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Kaylin Bugbee</a:t>
            </a:r>
            <a:r>
              <a:rPr lang="en" sz="2300" baseline="30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</a:t>
            </a:r>
            <a:r>
              <a:rPr lang="en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en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Ashish Acharya</a:t>
            </a:r>
            <a:r>
              <a:rPr lang="en" sz="2300" baseline="30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en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Carson Davis</a:t>
            </a:r>
            <a:r>
              <a:rPr lang="en" sz="2300" baseline="30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en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Xiang Li</a:t>
            </a:r>
            <a:r>
              <a:rPr lang="en" sz="2300" baseline="30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en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Muthukumaran Ramasubramanian</a:t>
            </a:r>
            <a:r>
              <a:rPr lang="en" sz="2300" baseline="30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en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Stephanie Wingo</a:t>
            </a:r>
            <a:r>
              <a:rPr lang="en" sz="2300" baseline="30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en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and Rahul Ramachandran</a:t>
            </a:r>
            <a:r>
              <a:rPr lang="en" sz="2300" baseline="30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</a:t>
            </a:r>
            <a:endParaRPr sz="2300" baseline="300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1: University of Alabama in Huntsville, 2: NASA Marshall Space Flight Center</a:t>
            </a:r>
            <a:endParaRPr sz="1200" dirty="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753325" y="225250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 the Science Discovery Engine (SDE)</a:t>
            </a:r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1"/>
          </p:nvPr>
        </p:nvSpPr>
        <p:spPr>
          <a:xfrm>
            <a:off x="5024950" y="3298263"/>
            <a:ext cx="4119000" cy="14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50" b="1" u="sng" dirty="0"/>
              <a:t>Goals:</a:t>
            </a:r>
            <a:endParaRPr sz="2750" b="1" u="sng" dirty="0"/>
          </a:p>
          <a:p>
            <a:pPr marL="57150" lvl="0" indent="-197246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98212"/>
              <a:buFont typeface="Roboto Light"/>
              <a:buChar char="●"/>
            </a:pPr>
            <a:r>
              <a:rPr lang="en" sz="2800" dirty="0">
                <a:latin typeface="Roboto Light"/>
                <a:ea typeface="Roboto Light"/>
                <a:cs typeface="Roboto Light"/>
                <a:sym typeface="Roboto Light"/>
              </a:rPr>
              <a:t>Enable rapid discovery of NASA’s science data, software, and documentation</a:t>
            </a:r>
            <a:endParaRPr sz="28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57150" lvl="0" indent="-19724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98212"/>
              <a:buFont typeface="Roboto Light"/>
              <a:buChar char="●"/>
            </a:pPr>
            <a:r>
              <a:rPr lang="en" sz="2800" dirty="0">
                <a:latin typeface="Roboto Light"/>
                <a:ea typeface="Roboto Light"/>
                <a:cs typeface="Roboto Light"/>
                <a:sym typeface="Roboto Light"/>
              </a:rPr>
              <a:t>Incorporate information from all SMD focus areas</a:t>
            </a:r>
            <a:endParaRPr sz="28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57150" lvl="0" indent="-19724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98212"/>
              <a:buFont typeface="Roboto Light"/>
              <a:buChar char="●"/>
            </a:pPr>
            <a:r>
              <a:rPr lang="en" sz="2800" dirty="0">
                <a:latin typeface="Roboto Light"/>
                <a:ea typeface="Roboto Light"/>
                <a:cs typeface="Roboto Light"/>
                <a:sym typeface="Roboto Light"/>
              </a:rPr>
              <a:t>Develop advanced search capabilities</a:t>
            </a:r>
            <a:r>
              <a:rPr lang="en" sz="1600" dirty="0"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endParaRPr sz="1600"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54" name="Google Shape;54;p8"/>
          <p:cNvSpPr/>
          <p:nvPr/>
        </p:nvSpPr>
        <p:spPr>
          <a:xfrm>
            <a:off x="1424288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55" name="Google Shape;55;p8"/>
          <p:cNvSpPr txBox="1"/>
          <p:nvPr/>
        </p:nvSpPr>
        <p:spPr>
          <a:xfrm>
            <a:off x="1786363" y="4782312"/>
            <a:ext cx="1050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Origin</a:t>
            </a:r>
            <a:endParaRPr sz="13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56" name="Google Shape;56;p8"/>
          <p:cNvSpPr/>
          <p:nvPr/>
        </p:nvSpPr>
        <p:spPr>
          <a:xfrm>
            <a:off x="3035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8"/>
          <p:cNvSpPr txBox="1"/>
          <p:nvPr/>
        </p:nvSpPr>
        <p:spPr>
          <a:xfrm>
            <a:off x="3171588" y="4782312"/>
            <a:ext cx="1090038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Approaches</a:t>
            </a:r>
            <a:endParaRPr sz="1300" dirty="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58" name="Google Shape;58;p8"/>
          <p:cNvSpPr/>
          <p:nvPr/>
        </p:nvSpPr>
        <p:spPr>
          <a:xfrm>
            <a:off x="4646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8"/>
          <p:cNvSpPr txBox="1"/>
          <p:nvPr/>
        </p:nvSpPr>
        <p:spPr>
          <a:xfrm>
            <a:off x="4782588" y="4782312"/>
            <a:ext cx="1182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Construction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0" name="Google Shape;60;p8"/>
          <p:cNvSpPr/>
          <p:nvPr/>
        </p:nvSpPr>
        <p:spPr>
          <a:xfrm>
            <a:off x="6257275" y="4841850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8"/>
          <p:cNvSpPr txBox="1"/>
          <p:nvPr/>
        </p:nvSpPr>
        <p:spPr>
          <a:xfrm>
            <a:off x="6362913" y="4782312"/>
            <a:ext cx="1182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Next Steps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1"/>
          </p:nvPr>
        </p:nvSpPr>
        <p:spPr>
          <a:xfrm>
            <a:off x="361400" y="3573800"/>
            <a:ext cx="4471200" cy="122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71" b="1" u="sng" dirty="0"/>
              <a:t>Purpose:</a:t>
            </a:r>
            <a:endParaRPr sz="1971" b="1" u="sng" dirty="0"/>
          </a:p>
          <a:p>
            <a:pPr marL="114300" lvl="0" indent="-193675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Roboto Light"/>
              <a:buChar char="●"/>
            </a:pPr>
            <a:r>
              <a:rPr lang="en" sz="2000" dirty="0">
                <a:latin typeface="Roboto Light"/>
                <a:ea typeface="Roboto Light"/>
                <a:cs typeface="Roboto Light"/>
                <a:sym typeface="Roboto Light"/>
              </a:rPr>
              <a:t>2018 - </a:t>
            </a:r>
            <a:r>
              <a:rPr lang="en" sz="2000" u="sng" dirty="0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3"/>
              </a:rPr>
              <a:t>NASA SMD Strategy for Data Management and Computing</a:t>
            </a:r>
            <a:endParaRPr sz="20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114300" lvl="0" indent="-1936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 Light"/>
              <a:buChar char="●"/>
            </a:pPr>
            <a:r>
              <a:rPr lang="en" sz="2000" u="sng" dirty="0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4"/>
              </a:rPr>
              <a:t>Open Source Science Initiative (OSSI)</a:t>
            </a:r>
            <a:r>
              <a:rPr lang="en" sz="2000" dirty="0">
                <a:latin typeface="Roboto Light"/>
                <a:ea typeface="Roboto Light"/>
                <a:cs typeface="Roboto Light"/>
                <a:sym typeface="Roboto Light"/>
              </a:rPr>
              <a:t> - “commitment to building an inclusive open science community”</a:t>
            </a:r>
            <a:endParaRPr sz="2000"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63" name="Google Shape;63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74038" y="860400"/>
            <a:ext cx="3250475" cy="2437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8"/>
          <p:cNvPicPr preferRelativeResize="0"/>
          <p:nvPr/>
        </p:nvPicPr>
        <p:blipFill rotWithShape="1">
          <a:blip r:embed="rId6">
            <a:alphaModFix/>
          </a:blip>
          <a:srcRect l="9001" t="17045" r="12995" b="12228"/>
          <a:stretch/>
        </p:blipFill>
        <p:spPr>
          <a:xfrm>
            <a:off x="625050" y="935900"/>
            <a:ext cx="2234047" cy="2637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410"/>
              </a:srgbClr>
            </a:outerShdw>
          </a:effectLst>
        </p:spPr>
      </p:pic>
      <p:sp>
        <p:nvSpPr>
          <p:cNvPr id="65" name="Google Shape;65;p8"/>
          <p:cNvSpPr/>
          <p:nvPr/>
        </p:nvSpPr>
        <p:spPr>
          <a:xfrm>
            <a:off x="3080450" y="935900"/>
            <a:ext cx="1530600" cy="1110600"/>
          </a:xfrm>
          <a:prstGeom prst="rect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Calibri"/>
              <a:buNone/>
            </a:pPr>
            <a:r>
              <a:rPr lang="en"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Goal 1: 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Develop and Implement Capabilities to Enable Open Science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" name="Google Shape;66;p8"/>
          <p:cNvSpPr/>
          <p:nvPr/>
        </p:nvSpPr>
        <p:spPr>
          <a:xfrm>
            <a:off x="3080450" y="2212350"/>
            <a:ext cx="1530600" cy="1361450"/>
          </a:xfrm>
          <a:prstGeom prst="rect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Calibri"/>
              <a:buNone/>
            </a:pPr>
            <a:r>
              <a:rPr lang="en" sz="10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1.3: </a:t>
            </a: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Develop and implement a SMD data catalog to support discovery and access to complex scientific data across divisions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760000" y="189700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 the SDE: Challenges in Implementation</a:t>
            </a:r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body" idx="1"/>
          </p:nvPr>
        </p:nvSpPr>
        <p:spPr>
          <a:xfrm>
            <a:off x="364775" y="807975"/>
            <a:ext cx="4207200" cy="39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228600" lvl="0" indent="-20193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80"/>
              <a:buFont typeface="Roboto Light"/>
              <a:buChar char="●"/>
            </a:pPr>
            <a:r>
              <a:rPr lang="en" sz="1380">
                <a:latin typeface="Roboto Light"/>
                <a:ea typeface="Roboto Light"/>
                <a:cs typeface="Roboto Light"/>
                <a:sym typeface="Roboto Light"/>
              </a:rPr>
              <a:t>Bringing together heterogeneous topics into a single search environment</a:t>
            </a:r>
            <a:endParaRPr sz="1380"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1" indent="-20193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380"/>
              <a:buChar char="○"/>
            </a:pPr>
            <a:r>
              <a:rPr lang="en" sz="1380"/>
              <a:t>Domain-specific schemas</a:t>
            </a:r>
            <a:endParaRPr sz="1380"/>
          </a:p>
          <a:p>
            <a:pPr marL="457200" lvl="1" indent="-20193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380"/>
              <a:buChar char="○"/>
            </a:pPr>
            <a:r>
              <a:rPr lang="en" sz="1380"/>
              <a:t>Different science concepts across the domains</a:t>
            </a:r>
            <a:endParaRPr sz="1380"/>
          </a:p>
          <a:p>
            <a:pPr marL="914400" lvl="2" indent="-20193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380"/>
              <a:buChar char="■"/>
            </a:pPr>
            <a:r>
              <a:rPr lang="en" sz="1380"/>
              <a:t>BPS: Experiments</a:t>
            </a:r>
            <a:endParaRPr sz="1380"/>
          </a:p>
          <a:p>
            <a:pPr marL="914400" lvl="2" indent="-20193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380"/>
              <a:buChar char="■"/>
            </a:pPr>
            <a:r>
              <a:rPr lang="en" sz="1380"/>
              <a:t>Everyone else: Observations/observatories/platforms</a:t>
            </a:r>
            <a:endParaRPr sz="1380"/>
          </a:p>
          <a:p>
            <a:pPr marL="914400" lvl="2" indent="-20193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380"/>
              <a:buChar char="■"/>
            </a:pPr>
            <a:r>
              <a:rPr lang="en" sz="1380"/>
              <a:t>Datasets versus catalogs</a:t>
            </a:r>
            <a:endParaRPr sz="1380"/>
          </a:p>
          <a:p>
            <a:pPr marL="228600" lvl="0" indent="-20193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380"/>
              <a:buChar char="●"/>
            </a:pPr>
            <a:r>
              <a:rPr lang="en" sz="1380">
                <a:latin typeface="Roboto Light"/>
                <a:ea typeface="Roboto Light"/>
                <a:cs typeface="Roboto Light"/>
                <a:sym typeface="Roboto Light"/>
              </a:rPr>
              <a:t>Identification and curation of dispersed content</a:t>
            </a:r>
            <a:endParaRPr sz="1380"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1" indent="-20193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380"/>
              <a:buChar char="○"/>
            </a:pPr>
            <a:r>
              <a:rPr lang="en" sz="1380"/>
              <a:t>W</a:t>
            </a:r>
            <a:r>
              <a:rPr lang="en" sz="1380">
                <a:latin typeface="Roboto Light"/>
                <a:ea typeface="Roboto Light"/>
                <a:cs typeface="Roboto Light"/>
                <a:sym typeface="Roboto Light"/>
              </a:rPr>
              <a:t>here </a:t>
            </a:r>
            <a:r>
              <a:rPr lang="en" sz="1380"/>
              <a:t>does all this data and information live?</a:t>
            </a:r>
            <a:endParaRPr sz="1380"/>
          </a:p>
          <a:p>
            <a:pPr marL="457200" lvl="1" indent="-20193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380"/>
              <a:buChar char="○"/>
            </a:pPr>
            <a:r>
              <a:rPr lang="en" sz="1380"/>
              <a:t>How do we know we have everything?</a:t>
            </a:r>
            <a:endParaRPr sz="1380"/>
          </a:p>
          <a:p>
            <a:pPr marL="228600" lvl="0" indent="-201930" algn="l" rtl="0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SzPts val="1380"/>
              <a:buChar char="●"/>
            </a:pPr>
            <a:r>
              <a:rPr lang="en" sz="1380">
                <a:latin typeface="Roboto Light"/>
                <a:ea typeface="Roboto Light"/>
                <a:cs typeface="Roboto Light"/>
                <a:sym typeface="Roboto Light"/>
              </a:rPr>
              <a:t>Accelerated development timeline</a:t>
            </a:r>
            <a:endParaRPr sz="1380"/>
          </a:p>
        </p:txBody>
      </p:sp>
      <p:sp>
        <p:nvSpPr>
          <p:cNvPr id="73" name="Google Shape;73;p9"/>
          <p:cNvSpPr/>
          <p:nvPr/>
        </p:nvSpPr>
        <p:spPr>
          <a:xfrm>
            <a:off x="1424288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74" name="Google Shape;74;p9"/>
          <p:cNvSpPr txBox="1"/>
          <p:nvPr/>
        </p:nvSpPr>
        <p:spPr>
          <a:xfrm>
            <a:off x="1786363" y="4782312"/>
            <a:ext cx="1050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Origin</a:t>
            </a:r>
            <a:endParaRPr sz="13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75" name="Google Shape;75;p9"/>
          <p:cNvSpPr/>
          <p:nvPr/>
        </p:nvSpPr>
        <p:spPr>
          <a:xfrm>
            <a:off x="3035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9"/>
          <p:cNvSpPr txBox="1"/>
          <p:nvPr/>
        </p:nvSpPr>
        <p:spPr>
          <a:xfrm>
            <a:off x="3171588" y="4782312"/>
            <a:ext cx="1077262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Approaches</a:t>
            </a:r>
            <a:endParaRPr sz="1300" dirty="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77" name="Google Shape;77;p9"/>
          <p:cNvSpPr/>
          <p:nvPr/>
        </p:nvSpPr>
        <p:spPr>
          <a:xfrm>
            <a:off x="4646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9"/>
          <p:cNvSpPr txBox="1"/>
          <p:nvPr/>
        </p:nvSpPr>
        <p:spPr>
          <a:xfrm>
            <a:off x="4782588" y="4782312"/>
            <a:ext cx="1182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Construction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79" name="Google Shape;79;p9"/>
          <p:cNvSpPr/>
          <p:nvPr/>
        </p:nvSpPr>
        <p:spPr>
          <a:xfrm>
            <a:off x="6257275" y="4841850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9"/>
          <p:cNvSpPr txBox="1"/>
          <p:nvPr/>
        </p:nvSpPr>
        <p:spPr>
          <a:xfrm>
            <a:off x="6362913" y="4782312"/>
            <a:ext cx="1182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Next Steps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81" name="Google Shape;8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7675" y="807975"/>
            <a:ext cx="4417800" cy="3614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"/>
          <p:cNvSpPr/>
          <p:nvPr/>
        </p:nvSpPr>
        <p:spPr>
          <a:xfrm>
            <a:off x="4742225" y="878350"/>
            <a:ext cx="4250100" cy="3685500"/>
          </a:xfrm>
          <a:prstGeom prst="round1Rect">
            <a:avLst>
              <a:gd name="adj" fmla="val 16667"/>
            </a:avLst>
          </a:prstGeom>
          <a:solidFill>
            <a:srgbClr val="EFEFEF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0"/>
          <p:cNvSpPr/>
          <p:nvPr/>
        </p:nvSpPr>
        <p:spPr>
          <a:xfrm>
            <a:off x="364775" y="875500"/>
            <a:ext cx="4250100" cy="3690600"/>
          </a:xfrm>
          <a:prstGeom prst="round1Rect">
            <a:avLst>
              <a:gd name="adj" fmla="val 16667"/>
            </a:avLst>
          </a:prstGeom>
          <a:solidFill>
            <a:srgbClr val="EFEFEF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0"/>
          <p:cNvSpPr txBox="1">
            <a:spLocks noGrp="1"/>
          </p:cNvSpPr>
          <p:nvPr>
            <p:ph type="title"/>
          </p:nvPr>
        </p:nvSpPr>
        <p:spPr>
          <a:xfrm>
            <a:off x="760000" y="180550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 the SDE - Initial Technology Assessment</a:t>
            </a:r>
            <a:endParaRPr/>
          </a:p>
        </p:txBody>
      </p:sp>
      <p:sp>
        <p:nvSpPr>
          <p:cNvPr id="89" name="Google Shape;89;p10"/>
          <p:cNvSpPr txBox="1">
            <a:spLocks noGrp="1"/>
          </p:cNvSpPr>
          <p:nvPr>
            <p:ph type="body" idx="1"/>
          </p:nvPr>
        </p:nvSpPr>
        <p:spPr>
          <a:xfrm>
            <a:off x="364950" y="883325"/>
            <a:ext cx="4250100" cy="36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u="sng" dirty="0">
                <a:latin typeface="Roboto Medium"/>
                <a:ea typeface="Roboto Medium"/>
                <a:cs typeface="Roboto Medium"/>
                <a:sym typeface="Roboto Medium"/>
              </a:rPr>
              <a:t>Directly-Supervised</a:t>
            </a:r>
            <a:endParaRPr sz="1600" u="sng" dirty="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228600" lvl="0" indent="-193675" algn="l" rtl="0">
              <a:spcBef>
                <a:spcPts val="1200"/>
              </a:spcBef>
              <a:spcAft>
                <a:spcPts val="0"/>
              </a:spcAft>
              <a:buSzPts val="1250"/>
              <a:buChar char="●"/>
            </a:pPr>
            <a:r>
              <a:rPr lang="en" sz="1200" b="1" dirty="0"/>
              <a:t>Options:</a:t>
            </a:r>
            <a:endParaRPr sz="1200" b="1" dirty="0"/>
          </a:p>
          <a:p>
            <a:pPr marL="457200" marR="0" lvl="1" indent="-1936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50"/>
              <a:buChar char="○"/>
            </a:pPr>
            <a:r>
              <a:rPr lang="en" sz="1200" dirty="0"/>
              <a:t>Metadata aggregation (schema matching) </a:t>
            </a:r>
            <a:endParaRPr sz="1200" dirty="0"/>
          </a:p>
          <a:p>
            <a:pPr marL="457200" marR="0" lvl="1" indent="-1936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50"/>
              <a:buChar char="○"/>
            </a:pPr>
            <a:r>
              <a:rPr lang="en" sz="1200" dirty="0"/>
              <a:t>Semantic mapping using ontologies and triple store</a:t>
            </a:r>
            <a:endParaRPr sz="1200" dirty="0"/>
          </a:p>
          <a:p>
            <a:pPr marL="457200" marR="0" lvl="1" indent="-1936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50"/>
              <a:buChar char="○"/>
            </a:pPr>
            <a:r>
              <a:rPr lang="en" sz="1200" dirty="0"/>
              <a:t>Graph database</a:t>
            </a:r>
            <a:endParaRPr sz="1200" dirty="0"/>
          </a:p>
          <a:p>
            <a:pPr marL="228600" lvl="0" indent="-193675" algn="l" rtl="0">
              <a:spcBef>
                <a:spcPts val="1000"/>
              </a:spcBef>
              <a:spcAft>
                <a:spcPts val="0"/>
              </a:spcAft>
              <a:buSzPts val="1250"/>
              <a:buChar char="●"/>
            </a:pPr>
            <a:r>
              <a:rPr lang="en" sz="1200" b="1" dirty="0"/>
              <a:t>Positive:</a:t>
            </a:r>
            <a:endParaRPr sz="1200" b="1" dirty="0"/>
          </a:p>
          <a:p>
            <a:pPr marL="457200" lvl="1" indent="-193675" algn="l" rtl="0">
              <a:spcBef>
                <a:spcPts val="0"/>
              </a:spcBef>
              <a:spcAft>
                <a:spcPts val="0"/>
              </a:spcAft>
              <a:buSzPts val="1250"/>
              <a:buChar char="○"/>
            </a:pPr>
            <a:r>
              <a:rPr lang="en" sz="1200" dirty="0"/>
              <a:t>Allows structure and defined linkages</a:t>
            </a:r>
            <a:endParaRPr sz="1200" dirty="0"/>
          </a:p>
          <a:p>
            <a:pPr marL="228600" lvl="0" indent="-193675" algn="l" rtl="0">
              <a:spcBef>
                <a:spcPts val="1000"/>
              </a:spcBef>
              <a:spcAft>
                <a:spcPts val="0"/>
              </a:spcAft>
              <a:buSzPts val="1250"/>
              <a:buFont typeface="Roboto Light"/>
              <a:buChar char="●"/>
            </a:pPr>
            <a:r>
              <a:rPr lang="en" sz="1200" b="1" dirty="0"/>
              <a:t>Negative: </a:t>
            </a:r>
            <a:endParaRPr sz="1200" b="1" dirty="0"/>
          </a:p>
          <a:p>
            <a:pPr marL="457200" lvl="1" indent="-193675" algn="l" rtl="0">
              <a:spcBef>
                <a:spcPts val="0"/>
              </a:spcBef>
              <a:spcAft>
                <a:spcPts val="0"/>
              </a:spcAft>
              <a:buSzPts val="1250"/>
              <a:buChar char="○"/>
            </a:pPr>
            <a:r>
              <a:rPr lang="en" sz="1200" dirty="0"/>
              <a:t>Need to align schemas </a:t>
            </a:r>
            <a:endParaRPr sz="1200" dirty="0"/>
          </a:p>
          <a:p>
            <a:pPr marL="457200" lvl="1" indent="-193675" algn="l" rtl="0">
              <a:spcBef>
                <a:spcPts val="0"/>
              </a:spcBef>
              <a:spcAft>
                <a:spcPts val="0"/>
              </a:spcAft>
              <a:buSzPts val="1250"/>
              <a:buChar char="○"/>
            </a:pPr>
            <a:r>
              <a:rPr lang="en" sz="1200" dirty="0"/>
              <a:t>Lengthy process to develop an ontology</a:t>
            </a:r>
            <a:endParaRPr sz="1200" dirty="0"/>
          </a:p>
          <a:p>
            <a:pPr marL="457200" lvl="1" indent="-193675" algn="l" rtl="0">
              <a:spcBef>
                <a:spcPts val="0"/>
              </a:spcBef>
              <a:spcAft>
                <a:spcPts val="0"/>
              </a:spcAft>
              <a:buSzPts val="1250"/>
              <a:buChar char="○"/>
            </a:pPr>
            <a:r>
              <a:rPr lang="en" sz="1200" dirty="0"/>
              <a:t>Build a UI from scratch </a:t>
            </a:r>
            <a:endParaRPr sz="1200" dirty="0"/>
          </a:p>
          <a:p>
            <a:pPr marL="457200" lvl="1" indent="-193675" algn="l" rtl="0">
              <a:spcBef>
                <a:spcPts val="0"/>
              </a:spcBef>
              <a:spcAft>
                <a:spcPts val="0"/>
              </a:spcAft>
              <a:buSzPts val="1250"/>
              <a:buChar char="○"/>
            </a:pPr>
            <a:r>
              <a:rPr lang="en" sz="1200" dirty="0"/>
              <a:t>Ontology or schema crosswalk maintenance</a:t>
            </a:r>
            <a:endParaRPr sz="1200" dirty="0"/>
          </a:p>
          <a:p>
            <a:pPr marL="457200" lvl="1" indent="-193675" algn="l" rtl="0">
              <a:spcBef>
                <a:spcPts val="0"/>
              </a:spcBef>
              <a:spcAft>
                <a:spcPts val="0"/>
              </a:spcAft>
              <a:buSzPts val="1250"/>
              <a:buChar char="○"/>
            </a:pPr>
            <a:r>
              <a:rPr lang="en" sz="1200" dirty="0"/>
              <a:t>Harder to integrate unstructured content</a:t>
            </a:r>
            <a:endParaRPr sz="1200" dirty="0"/>
          </a:p>
        </p:txBody>
      </p:sp>
      <p:sp>
        <p:nvSpPr>
          <p:cNvPr id="90" name="Google Shape;90;p10"/>
          <p:cNvSpPr/>
          <p:nvPr/>
        </p:nvSpPr>
        <p:spPr>
          <a:xfrm>
            <a:off x="1426464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0"/>
          <p:cNvSpPr txBox="1"/>
          <p:nvPr/>
        </p:nvSpPr>
        <p:spPr>
          <a:xfrm>
            <a:off x="1788539" y="4782312"/>
            <a:ext cx="911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Origin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92" name="Google Shape;92;p10"/>
          <p:cNvSpPr/>
          <p:nvPr/>
        </p:nvSpPr>
        <p:spPr>
          <a:xfrm>
            <a:off x="3037452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0"/>
          <p:cNvSpPr txBox="1"/>
          <p:nvPr/>
        </p:nvSpPr>
        <p:spPr>
          <a:xfrm>
            <a:off x="3173764" y="4782312"/>
            <a:ext cx="1113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Approaches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94;p10"/>
          <p:cNvSpPr/>
          <p:nvPr/>
        </p:nvSpPr>
        <p:spPr>
          <a:xfrm>
            <a:off x="4648452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0"/>
          <p:cNvSpPr txBox="1"/>
          <p:nvPr/>
        </p:nvSpPr>
        <p:spPr>
          <a:xfrm>
            <a:off x="4708027" y="4782312"/>
            <a:ext cx="1193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Construction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96" name="Google Shape;96;p10"/>
          <p:cNvSpPr txBox="1">
            <a:spLocks noGrp="1"/>
          </p:cNvSpPr>
          <p:nvPr>
            <p:ph type="body" idx="1"/>
          </p:nvPr>
        </p:nvSpPr>
        <p:spPr>
          <a:xfrm>
            <a:off x="4742350" y="880550"/>
            <a:ext cx="4250100" cy="36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 dirty="0">
                <a:latin typeface="Roboto Medium"/>
                <a:ea typeface="Roboto Medium"/>
                <a:cs typeface="Roboto Medium"/>
                <a:sym typeface="Roboto Medium"/>
              </a:rPr>
              <a:t>A More Refined Solution</a:t>
            </a:r>
            <a:endParaRPr sz="1700" u="sng" dirty="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228600" lvl="0" indent="-195262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300" b="1" dirty="0"/>
              <a:t>Options:</a:t>
            </a:r>
            <a:endParaRPr sz="1300" b="1" dirty="0"/>
          </a:p>
          <a:p>
            <a:pPr marL="457200" lvl="1" indent="-195262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300" dirty="0"/>
              <a:t>Insight Engine or Cognitive Search</a:t>
            </a:r>
            <a:endParaRPr sz="1300" dirty="0"/>
          </a:p>
          <a:p>
            <a:pPr marL="228600" lvl="0" indent="-195262" algn="l" rtl="0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 sz="1300" b="1" dirty="0"/>
              <a:t>Positive:</a:t>
            </a:r>
            <a:endParaRPr sz="1300" b="1" dirty="0"/>
          </a:p>
          <a:p>
            <a:pPr marL="457200" lvl="1" indent="-195262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300" dirty="0"/>
              <a:t>Indexes both structured and unstructured data</a:t>
            </a:r>
            <a:endParaRPr sz="1300" dirty="0"/>
          </a:p>
          <a:p>
            <a:pPr marL="457200" lvl="1" indent="-195262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300" dirty="0"/>
              <a:t>Structure can be added later via whitelists, UI -&gt; Eliminates need for up front schema cross-walking and community agreement</a:t>
            </a:r>
            <a:endParaRPr sz="1300" dirty="0"/>
          </a:p>
          <a:p>
            <a:pPr marL="457200" lvl="1" indent="-195262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300" dirty="0"/>
              <a:t>Commercial off-the-shelf application includes some out-of-the-box capabilities such as UI and API</a:t>
            </a:r>
            <a:endParaRPr sz="1300" dirty="0"/>
          </a:p>
          <a:p>
            <a:pPr marL="228600" lvl="0" indent="-195262" algn="l" rtl="0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 sz="1300" b="1" dirty="0"/>
              <a:t>Negative:</a:t>
            </a:r>
            <a:endParaRPr sz="1300" b="1" dirty="0"/>
          </a:p>
          <a:p>
            <a:pPr marL="457200" lvl="1" indent="-195262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300" dirty="0"/>
              <a:t>Designed for enterprise search so curation workflows and use case customization required </a:t>
            </a:r>
            <a:endParaRPr sz="1300" dirty="0"/>
          </a:p>
          <a:p>
            <a:pPr marL="457200" lvl="1" indent="-195262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300" dirty="0"/>
              <a:t>Still requires a lot of custom development </a:t>
            </a:r>
            <a:endParaRPr sz="1300" dirty="0"/>
          </a:p>
        </p:txBody>
      </p:sp>
      <p:sp>
        <p:nvSpPr>
          <p:cNvPr id="97" name="Google Shape;97;p10"/>
          <p:cNvSpPr/>
          <p:nvPr/>
        </p:nvSpPr>
        <p:spPr>
          <a:xfrm>
            <a:off x="6259452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0"/>
          <p:cNvSpPr txBox="1"/>
          <p:nvPr/>
        </p:nvSpPr>
        <p:spPr>
          <a:xfrm>
            <a:off x="6365089" y="4782312"/>
            <a:ext cx="1182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Next Steps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99" name="Google Shape;9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9150" y="90275"/>
            <a:ext cx="753250" cy="75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1"/>
          <p:cNvSpPr txBox="1">
            <a:spLocks noGrp="1"/>
          </p:cNvSpPr>
          <p:nvPr>
            <p:ph type="title"/>
          </p:nvPr>
        </p:nvSpPr>
        <p:spPr>
          <a:xfrm>
            <a:off x="760000" y="189100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an Insight Engine? </a:t>
            </a:r>
            <a:endParaRPr/>
          </a:p>
        </p:txBody>
      </p:sp>
      <p:sp>
        <p:nvSpPr>
          <p:cNvPr id="105" name="Google Shape;105;p11"/>
          <p:cNvSpPr/>
          <p:nvPr/>
        </p:nvSpPr>
        <p:spPr>
          <a:xfrm>
            <a:off x="1424300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1"/>
          <p:cNvSpPr txBox="1"/>
          <p:nvPr/>
        </p:nvSpPr>
        <p:spPr>
          <a:xfrm>
            <a:off x="1786374" y="4782312"/>
            <a:ext cx="911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Origin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07" name="Google Shape;107;p11"/>
          <p:cNvSpPr/>
          <p:nvPr/>
        </p:nvSpPr>
        <p:spPr>
          <a:xfrm>
            <a:off x="3035284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1"/>
          <p:cNvSpPr txBox="1"/>
          <p:nvPr/>
        </p:nvSpPr>
        <p:spPr>
          <a:xfrm>
            <a:off x="3171597" y="4782312"/>
            <a:ext cx="1113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Approaches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11"/>
          <p:cNvSpPr/>
          <p:nvPr/>
        </p:nvSpPr>
        <p:spPr>
          <a:xfrm>
            <a:off x="4646281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1"/>
          <p:cNvSpPr txBox="1"/>
          <p:nvPr/>
        </p:nvSpPr>
        <p:spPr>
          <a:xfrm>
            <a:off x="4705856" y="4782312"/>
            <a:ext cx="1193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Construction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11" name="Google Shape;111;p11"/>
          <p:cNvSpPr txBox="1">
            <a:spLocks noGrp="1"/>
          </p:cNvSpPr>
          <p:nvPr>
            <p:ph type="body" idx="1"/>
          </p:nvPr>
        </p:nvSpPr>
        <p:spPr>
          <a:xfrm>
            <a:off x="446875" y="811650"/>
            <a:ext cx="5540100" cy="36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228600" lvl="0" indent="-2032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b="1"/>
              <a:t>For this project, we selected the Insight Engine approach. This decision was driven by the following needs:</a:t>
            </a:r>
            <a:endParaRPr sz="1400" b="1"/>
          </a:p>
          <a:p>
            <a:pPr marL="685800" lvl="1" indent="-203200" algn="l" rtl="0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Ease of implementation</a:t>
            </a:r>
            <a:endParaRPr sz="1400"/>
          </a:p>
          <a:p>
            <a:pPr marL="685800" lvl="1" indent="-203200" algn="l" rtl="0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Ease of operations</a:t>
            </a:r>
            <a:endParaRPr sz="1400"/>
          </a:p>
          <a:p>
            <a:pPr marL="685800" lvl="1" indent="-203200" algn="l" rtl="0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Scalability</a:t>
            </a:r>
            <a:endParaRPr sz="1400"/>
          </a:p>
          <a:p>
            <a:pPr marL="685800" lvl="1" indent="-203200" algn="l" rtl="0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Ability to incorporate unstructured information</a:t>
            </a:r>
            <a:endParaRPr sz="1400"/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 sz="1400" b="1"/>
              <a:t>Insight Engines apply relevancy methods to describe, discover, organize, and analyze data</a:t>
            </a:r>
            <a:endParaRPr sz="1400" b="1"/>
          </a:p>
          <a:p>
            <a:pPr marL="685800" lvl="1" indent="-203200" algn="l" rtl="0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Capability that enables richer indexes, more complex queries, elaborated relevancy methods, and multiple touchpoints for the delivery of data (for machines) and information (for people)</a:t>
            </a:r>
            <a:endParaRPr sz="1400"/>
          </a:p>
        </p:txBody>
      </p:sp>
      <p:sp>
        <p:nvSpPr>
          <p:cNvPr id="112" name="Google Shape;112;p11"/>
          <p:cNvSpPr/>
          <p:nvPr/>
        </p:nvSpPr>
        <p:spPr>
          <a:xfrm>
            <a:off x="6455814" y="606027"/>
            <a:ext cx="1989900" cy="780300"/>
          </a:xfrm>
          <a:prstGeom prst="roundRect">
            <a:avLst>
              <a:gd name="adj" fmla="val 16667"/>
            </a:avLst>
          </a:prstGeom>
          <a:solidFill>
            <a:srgbClr val="2F8BBD">
              <a:alpha val="215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9350" y="753650"/>
            <a:ext cx="1702825" cy="485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3724" y="1559588"/>
            <a:ext cx="3294076" cy="2700062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1"/>
          <p:cNvSpPr txBox="1"/>
          <p:nvPr/>
        </p:nvSpPr>
        <p:spPr>
          <a:xfrm>
            <a:off x="7807500" y="4076500"/>
            <a:ext cx="1290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/>
              <a:t>Source: </a:t>
            </a:r>
            <a:r>
              <a:rPr lang="en" sz="900" u="sng" dirty="0">
                <a:solidFill>
                  <a:schemeClr val="hlink"/>
                </a:solidFill>
                <a:hlinkClick r:id="rId5"/>
              </a:rPr>
              <a:t>sinequa.com</a:t>
            </a:r>
            <a:endParaRPr sz="900" dirty="0"/>
          </a:p>
        </p:txBody>
      </p:sp>
      <p:sp>
        <p:nvSpPr>
          <p:cNvPr id="116" name="Google Shape;116;p11"/>
          <p:cNvSpPr/>
          <p:nvPr/>
        </p:nvSpPr>
        <p:spPr>
          <a:xfrm>
            <a:off x="6319903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1"/>
          <p:cNvSpPr txBox="1"/>
          <p:nvPr/>
        </p:nvSpPr>
        <p:spPr>
          <a:xfrm>
            <a:off x="6362915" y="4782312"/>
            <a:ext cx="1182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Next Steps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2"/>
          <p:cNvSpPr txBox="1">
            <a:spLocks noGrp="1"/>
          </p:cNvSpPr>
          <p:nvPr>
            <p:ph type="title"/>
          </p:nvPr>
        </p:nvSpPr>
        <p:spPr>
          <a:xfrm>
            <a:off x="650125" y="189850"/>
            <a:ext cx="8338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Information Management: Curation</a:t>
            </a:r>
            <a:endParaRPr/>
          </a:p>
        </p:txBody>
      </p:sp>
      <p:sp>
        <p:nvSpPr>
          <p:cNvPr id="123" name="Google Shape;123;p12"/>
          <p:cNvSpPr/>
          <p:nvPr/>
        </p:nvSpPr>
        <p:spPr>
          <a:xfrm>
            <a:off x="1424288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2"/>
          <p:cNvSpPr txBox="1"/>
          <p:nvPr/>
        </p:nvSpPr>
        <p:spPr>
          <a:xfrm>
            <a:off x="1786363" y="4782312"/>
            <a:ext cx="911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Origin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5" name="Google Shape;125;p12"/>
          <p:cNvSpPr/>
          <p:nvPr/>
        </p:nvSpPr>
        <p:spPr>
          <a:xfrm>
            <a:off x="3035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2"/>
          <p:cNvSpPr txBox="1"/>
          <p:nvPr/>
        </p:nvSpPr>
        <p:spPr>
          <a:xfrm>
            <a:off x="3171588" y="4782312"/>
            <a:ext cx="1110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Approaches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7" name="Google Shape;127;p12"/>
          <p:cNvSpPr/>
          <p:nvPr/>
        </p:nvSpPr>
        <p:spPr>
          <a:xfrm>
            <a:off x="4646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"/>
          <p:cNvSpPr txBox="1"/>
          <p:nvPr/>
        </p:nvSpPr>
        <p:spPr>
          <a:xfrm>
            <a:off x="4706388" y="4782312"/>
            <a:ext cx="1206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Construction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p12"/>
          <p:cNvSpPr/>
          <p:nvPr/>
        </p:nvSpPr>
        <p:spPr>
          <a:xfrm>
            <a:off x="6257275" y="4841850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2"/>
          <p:cNvSpPr txBox="1"/>
          <p:nvPr/>
        </p:nvSpPr>
        <p:spPr>
          <a:xfrm>
            <a:off x="6337188" y="4782312"/>
            <a:ext cx="1182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Next Steps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31" name="Google Shape;131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75" y="762550"/>
            <a:ext cx="8879227" cy="383262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2"/>
          <p:cNvSpPr/>
          <p:nvPr/>
        </p:nvSpPr>
        <p:spPr>
          <a:xfrm>
            <a:off x="264600" y="725525"/>
            <a:ext cx="3577200" cy="3622500"/>
          </a:xfrm>
          <a:prstGeom prst="rect">
            <a:avLst/>
          </a:prstGeom>
          <a:noFill/>
          <a:ln w="381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3"/>
          <p:cNvSpPr txBox="1">
            <a:spLocks noGrp="1"/>
          </p:cNvSpPr>
          <p:nvPr>
            <p:ph type="title"/>
          </p:nvPr>
        </p:nvSpPr>
        <p:spPr>
          <a:xfrm>
            <a:off x="760000" y="217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Planetary Science: Curation </a:t>
            </a:r>
            <a:endParaRPr/>
          </a:p>
        </p:txBody>
      </p:sp>
      <p:sp>
        <p:nvSpPr>
          <p:cNvPr id="138" name="Google Shape;138;p13"/>
          <p:cNvSpPr txBox="1">
            <a:spLocks noGrp="1"/>
          </p:cNvSpPr>
          <p:nvPr>
            <p:ph type="body" idx="1"/>
          </p:nvPr>
        </p:nvSpPr>
        <p:spPr>
          <a:xfrm>
            <a:off x="392150" y="829900"/>
            <a:ext cx="4746300" cy="39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Medium"/>
              <a:buChar char="●"/>
            </a:pPr>
            <a:r>
              <a:rPr lang="en" sz="1500">
                <a:latin typeface="Roboto Medium"/>
                <a:ea typeface="Roboto Medium"/>
                <a:cs typeface="Roboto Medium"/>
                <a:sym typeface="Roboto Medium"/>
              </a:rPr>
              <a:t>Identified 150+ NASA-funded planetary science sources </a:t>
            </a:r>
            <a:endParaRPr sz="15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○"/>
            </a:pPr>
            <a:r>
              <a:rPr lang="en" sz="1500"/>
              <a:t>Unstructured Information Examples:</a:t>
            </a:r>
            <a:endParaRPr sz="1500"/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■"/>
            </a:pPr>
            <a:r>
              <a:rPr lang="en" sz="1500"/>
              <a:t>Small Bodies Node Tools, PDS Image Atlas, Photojournal, Mars Exploration Program, and many more!</a:t>
            </a:r>
            <a:endParaRPr sz="1500"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Structured Information Example:</a:t>
            </a:r>
            <a:endParaRPr sz="1500"/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" sz="1500"/>
              <a:t>PDS API</a:t>
            </a:r>
            <a:endParaRPr sz="1500"/>
          </a:p>
          <a:p>
            <a:pPr marL="1828800" lvl="3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Data from across all PDS Nodes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Medium"/>
              <a:buChar char="●"/>
            </a:pPr>
            <a:r>
              <a:rPr lang="en" sz="1500">
                <a:latin typeface="Roboto Medium"/>
                <a:ea typeface="Roboto Medium"/>
                <a:cs typeface="Roboto Medium"/>
                <a:sym typeface="Roboto Medium"/>
              </a:rPr>
              <a:t>Assigned metadata to curated sources</a:t>
            </a:r>
            <a:endParaRPr sz="15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Document type</a:t>
            </a:r>
            <a:endParaRPr sz="1500"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Reindexing frequency</a:t>
            </a:r>
            <a:endParaRPr sz="1500"/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" sz="1500"/>
              <a:t>How often a source is checked for updates</a:t>
            </a:r>
            <a:endParaRPr sz="1500"/>
          </a:p>
        </p:txBody>
      </p:sp>
      <p:sp>
        <p:nvSpPr>
          <p:cNvPr id="139" name="Google Shape;139;p13"/>
          <p:cNvSpPr/>
          <p:nvPr/>
        </p:nvSpPr>
        <p:spPr>
          <a:xfrm>
            <a:off x="1424288" y="4834825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3"/>
          <p:cNvSpPr txBox="1"/>
          <p:nvPr/>
        </p:nvSpPr>
        <p:spPr>
          <a:xfrm>
            <a:off x="1786363" y="4775275"/>
            <a:ext cx="911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Origin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41" name="Google Shape;141;p13"/>
          <p:cNvSpPr/>
          <p:nvPr/>
        </p:nvSpPr>
        <p:spPr>
          <a:xfrm>
            <a:off x="3035275" y="4834825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"/>
          <p:cNvSpPr txBox="1"/>
          <p:nvPr/>
        </p:nvSpPr>
        <p:spPr>
          <a:xfrm>
            <a:off x="3171588" y="4775275"/>
            <a:ext cx="1110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Approaches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43" name="Google Shape;143;p13"/>
          <p:cNvSpPr/>
          <p:nvPr/>
        </p:nvSpPr>
        <p:spPr>
          <a:xfrm>
            <a:off x="4646275" y="4834825"/>
            <a:ext cx="1399800" cy="265800"/>
          </a:xfrm>
          <a:prstGeom prst="homePlate">
            <a:avLst>
              <a:gd name="adj" fmla="val 75019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3"/>
          <p:cNvSpPr txBox="1"/>
          <p:nvPr/>
        </p:nvSpPr>
        <p:spPr>
          <a:xfrm>
            <a:off x="4706388" y="4775275"/>
            <a:ext cx="1206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Construction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" name="Google Shape;145;p13"/>
          <p:cNvSpPr/>
          <p:nvPr/>
        </p:nvSpPr>
        <p:spPr>
          <a:xfrm>
            <a:off x="6319900" y="4834825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3"/>
          <p:cNvSpPr txBox="1"/>
          <p:nvPr/>
        </p:nvSpPr>
        <p:spPr>
          <a:xfrm>
            <a:off x="6337188" y="4775275"/>
            <a:ext cx="1182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Next Steps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47" name="Google Shape;14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975" y="605625"/>
            <a:ext cx="4031649" cy="379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4"/>
          <p:cNvSpPr txBox="1">
            <a:spLocks noGrp="1"/>
          </p:cNvSpPr>
          <p:nvPr>
            <p:ph type="title"/>
          </p:nvPr>
        </p:nvSpPr>
        <p:spPr>
          <a:xfrm>
            <a:off x="650125" y="189850"/>
            <a:ext cx="8338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Information Management: Curation</a:t>
            </a:r>
            <a:endParaRPr/>
          </a:p>
        </p:txBody>
      </p:sp>
      <p:sp>
        <p:nvSpPr>
          <p:cNvPr id="153" name="Google Shape;153;p14"/>
          <p:cNvSpPr/>
          <p:nvPr/>
        </p:nvSpPr>
        <p:spPr>
          <a:xfrm>
            <a:off x="1424288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4"/>
          <p:cNvSpPr txBox="1"/>
          <p:nvPr/>
        </p:nvSpPr>
        <p:spPr>
          <a:xfrm>
            <a:off x="1786363" y="4782312"/>
            <a:ext cx="911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Origin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55" name="Google Shape;155;p14"/>
          <p:cNvSpPr/>
          <p:nvPr/>
        </p:nvSpPr>
        <p:spPr>
          <a:xfrm>
            <a:off x="3035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4"/>
          <p:cNvSpPr txBox="1"/>
          <p:nvPr/>
        </p:nvSpPr>
        <p:spPr>
          <a:xfrm>
            <a:off x="3171588" y="4782312"/>
            <a:ext cx="1110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Approaches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57" name="Google Shape;157;p14"/>
          <p:cNvSpPr/>
          <p:nvPr/>
        </p:nvSpPr>
        <p:spPr>
          <a:xfrm>
            <a:off x="4646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4"/>
          <p:cNvSpPr txBox="1"/>
          <p:nvPr/>
        </p:nvSpPr>
        <p:spPr>
          <a:xfrm>
            <a:off x="4706388" y="4782312"/>
            <a:ext cx="1206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Construction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p14"/>
          <p:cNvSpPr/>
          <p:nvPr/>
        </p:nvSpPr>
        <p:spPr>
          <a:xfrm>
            <a:off x="6257275" y="4841850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4"/>
          <p:cNvSpPr txBox="1"/>
          <p:nvPr/>
        </p:nvSpPr>
        <p:spPr>
          <a:xfrm>
            <a:off x="6337188" y="4782312"/>
            <a:ext cx="1182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Next Steps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61" name="Google Shape;1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75" y="762550"/>
            <a:ext cx="8879227" cy="3832624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4"/>
          <p:cNvSpPr/>
          <p:nvPr/>
        </p:nvSpPr>
        <p:spPr>
          <a:xfrm>
            <a:off x="3868925" y="725525"/>
            <a:ext cx="5274900" cy="3622500"/>
          </a:xfrm>
          <a:prstGeom prst="rect">
            <a:avLst/>
          </a:prstGeom>
          <a:noFill/>
          <a:ln w="38100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2874" y="287175"/>
            <a:ext cx="3420202" cy="4461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5"/>
          <p:cNvSpPr txBox="1">
            <a:spLocks noGrp="1"/>
          </p:cNvSpPr>
          <p:nvPr>
            <p:ph type="body" idx="1"/>
          </p:nvPr>
        </p:nvSpPr>
        <p:spPr>
          <a:xfrm>
            <a:off x="422625" y="1200175"/>
            <a:ext cx="4779600" cy="21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Light"/>
              <a:buChar char="●"/>
            </a:pPr>
            <a:r>
              <a:rPr lang="en" dirty="0">
                <a:latin typeface="Roboto Light"/>
                <a:ea typeface="Roboto Light"/>
                <a:cs typeface="Roboto Light"/>
                <a:sym typeface="Roboto Light"/>
              </a:rPr>
              <a:t>Using the JSON v2 connector in Sinequa, we can call endpoints within APIs</a:t>
            </a: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 dirty="0"/>
              <a:t>From PDS:</a:t>
            </a:r>
            <a:r>
              <a:rPr lang="en" dirty="0"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lang="en" b="1" dirty="0">
                <a:latin typeface="Roboto"/>
                <a:ea typeface="Roboto"/>
                <a:cs typeface="Roboto"/>
                <a:sym typeface="Roboto"/>
              </a:rPr>
              <a:t>bundles, collections, </a:t>
            </a:r>
            <a:r>
              <a:rPr lang="en" b="1" dirty="0" err="1">
                <a:latin typeface="Roboto"/>
                <a:ea typeface="Roboto"/>
                <a:cs typeface="Roboto"/>
                <a:sym typeface="Roboto"/>
              </a:rPr>
              <a:t>observationals</a:t>
            </a:r>
            <a:r>
              <a:rPr lang="en" b="1" dirty="0">
                <a:latin typeface="Roboto"/>
                <a:ea typeface="Roboto"/>
                <a:cs typeface="Roboto"/>
                <a:sym typeface="Roboto"/>
              </a:rPr>
              <a:t>, and documents</a:t>
            </a:r>
            <a:r>
              <a:rPr lang="en" dirty="0">
                <a:latin typeface="Roboto Light"/>
                <a:ea typeface="Roboto Light"/>
                <a:cs typeface="Roboto Light"/>
                <a:sym typeface="Roboto Light"/>
              </a:rPr>
              <a:t> were captured</a:t>
            </a:r>
            <a:endParaRPr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Font typeface="Roboto Light"/>
              <a:buChar char="●"/>
            </a:pPr>
            <a:r>
              <a:rPr lang="en" dirty="0">
                <a:latin typeface="Roboto Light"/>
                <a:ea typeface="Roboto Light"/>
                <a:cs typeface="Roboto Light"/>
                <a:sym typeface="Roboto Light"/>
              </a:rPr>
              <a:t>Each JSON object is then converted to an HTML template to display its data</a:t>
            </a:r>
            <a:endParaRPr sz="1500"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69" name="Google Shape;169;p15"/>
          <p:cNvSpPr txBox="1">
            <a:spLocks noGrp="1"/>
          </p:cNvSpPr>
          <p:nvPr>
            <p:ph type="title"/>
          </p:nvPr>
        </p:nvSpPr>
        <p:spPr>
          <a:xfrm>
            <a:off x="677975" y="244400"/>
            <a:ext cx="8154600" cy="9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Planetary Science: Indexing Information -</a:t>
            </a:r>
            <a:endParaRPr/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Structured Connectors</a:t>
            </a:r>
            <a:endParaRPr/>
          </a:p>
        </p:txBody>
      </p:sp>
      <p:sp>
        <p:nvSpPr>
          <p:cNvPr id="170" name="Google Shape;170;p15"/>
          <p:cNvSpPr/>
          <p:nvPr/>
        </p:nvSpPr>
        <p:spPr>
          <a:xfrm>
            <a:off x="1424288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5"/>
          <p:cNvSpPr txBox="1"/>
          <p:nvPr/>
        </p:nvSpPr>
        <p:spPr>
          <a:xfrm>
            <a:off x="1786363" y="4782312"/>
            <a:ext cx="911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Origin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72" name="Google Shape;172;p15"/>
          <p:cNvSpPr/>
          <p:nvPr/>
        </p:nvSpPr>
        <p:spPr>
          <a:xfrm>
            <a:off x="3035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5"/>
          <p:cNvSpPr txBox="1"/>
          <p:nvPr/>
        </p:nvSpPr>
        <p:spPr>
          <a:xfrm>
            <a:off x="3171588" y="4782312"/>
            <a:ext cx="1110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Approaches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74" name="Google Shape;174;p15"/>
          <p:cNvSpPr/>
          <p:nvPr/>
        </p:nvSpPr>
        <p:spPr>
          <a:xfrm>
            <a:off x="4646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5"/>
          <p:cNvSpPr txBox="1"/>
          <p:nvPr/>
        </p:nvSpPr>
        <p:spPr>
          <a:xfrm>
            <a:off x="4706388" y="4782312"/>
            <a:ext cx="1206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Construction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15"/>
          <p:cNvSpPr/>
          <p:nvPr/>
        </p:nvSpPr>
        <p:spPr>
          <a:xfrm>
            <a:off x="6257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"/>
          <p:cNvSpPr txBox="1"/>
          <p:nvPr/>
        </p:nvSpPr>
        <p:spPr>
          <a:xfrm>
            <a:off x="6337188" y="4782312"/>
            <a:ext cx="1182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Next Steps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78" name="Google Shape;1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3187" y="3461125"/>
            <a:ext cx="3538475" cy="11755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79" name="Google Shape;17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893655" flipH="1">
            <a:off x="1195828" y="3010250"/>
            <a:ext cx="354846" cy="471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title"/>
          </p:nvPr>
        </p:nvSpPr>
        <p:spPr>
          <a:xfrm>
            <a:off x="760000" y="264475"/>
            <a:ext cx="8072400" cy="9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Planetary Science Indexing Information -</a:t>
            </a:r>
            <a:endParaRPr/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Unstructured Connectors</a:t>
            </a:r>
            <a:endParaRPr/>
          </a:p>
        </p:txBody>
      </p:sp>
      <p:sp>
        <p:nvSpPr>
          <p:cNvPr id="185" name="Google Shape;185;p16"/>
          <p:cNvSpPr/>
          <p:nvPr/>
        </p:nvSpPr>
        <p:spPr>
          <a:xfrm>
            <a:off x="1424288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6"/>
          <p:cNvSpPr txBox="1"/>
          <p:nvPr/>
        </p:nvSpPr>
        <p:spPr>
          <a:xfrm>
            <a:off x="1786363" y="4782312"/>
            <a:ext cx="911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Origin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87" name="Google Shape;187;p16"/>
          <p:cNvSpPr/>
          <p:nvPr/>
        </p:nvSpPr>
        <p:spPr>
          <a:xfrm>
            <a:off x="3035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6"/>
          <p:cNvSpPr txBox="1"/>
          <p:nvPr/>
        </p:nvSpPr>
        <p:spPr>
          <a:xfrm>
            <a:off x="3171588" y="4782312"/>
            <a:ext cx="1110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Approaches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89" name="Google Shape;189;p16"/>
          <p:cNvSpPr/>
          <p:nvPr/>
        </p:nvSpPr>
        <p:spPr>
          <a:xfrm>
            <a:off x="4646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6"/>
          <p:cNvSpPr txBox="1"/>
          <p:nvPr/>
        </p:nvSpPr>
        <p:spPr>
          <a:xfrm>
            <a:off x="4706388" y="4782312"/>
            <a:ext cx="1206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Construction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16"/>
          <p:cNvSpPr txBox="1">
            <a:spLocks noGrp="1"/>
          </p:cNvSpPr>
          <p:nvPr>
            <p:ph type="body" idx="1"/>
          </p:nvPr>
        </p:nvSpPr>
        <p:spPr>
          <a:xfrm>
            <a:off x="373900" y="1200175"/>
            <a:ext cx="4764600" cy="35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●"/>
            </a:pPr>
            <a:r>
              <a:rPr lang="en" sz="1500" dirty="0">
                <a:latin typeface="Roboto Light"/>
                <a:ea typeface="Roboto Light"/>
                <a:cs typeface="Roboto Light"/>
                <a:sym typeface="Roboto Light"/>
              </a:rPr>
              <a:t>Sinequa has the capability to “scrape” websites to capture all links within a given source URL</a:t>
            </a:r>
            <a:endParaRPr sz="15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●"/>
            </a:pPr>
            <a:r>
              <a:rPr lang="en" sz="1500" dirty="0">
                <a:latin typeface="Roboto Light"/>
                <a:ea typeface="Roboto Light"/>
                <a:cs typeface="Roboto Light"/>
                <a:sym typeface="Roboto Light"/>
              </a:rPr>
              <a:t>The SDE team created a web app to manually review each link within a source</a:t>
            </a:r>
            <a:endParaRPr sz="15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○"/>
            </a:pPr>
            <a:r>
              <a:rPr lang="en" sz="1500" dirty="0"/>
              <a:t>Can make changes to website titles and document type</a:t>
            </a:r>
            <a:endParaRPr sz="15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○"/>
            </a:pPr>
            <a:r>
              <a:rPr lang="en" sz="1500" dirty="0"/>
              <a:t>Ability to apply patterns for exclusions, titles, </a:t>
            </a:r>
            <a:r>
              <a:rPr lang="en" sz="1500" dirty="0" err="1"/>
              <a:t>etc</a:t>
            </a:r>
            <a:endParaRPr sz="15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●"/>
            </a:pPr>
            <a:r>
              <a:rPr lang="en" sz="1500" dirty="0">
                <a:latin typeface="Roboto Light"/>
                <a:ea typeface="Roboto Light"/>
                <a:cs typeface="Roboto Light"/>
                <a:sym typeface="Roboto Light"/>
              </a:rPr>
              <a:t>From the web app, a configuration file is generated and pushed to </a:t>
            </a:r>
            <a:r>
              <a:rPr lang="en" sz="1500" dirty="0" err="1">
                <a:latin typeface="Roboto Light"/>
                <a:ea typeface="Roboto Light"/>
                <a:cs typeface="Roboto Light"/>
                <a:sym typeface="Roboto Light"/>
              </a:rPr>
              <a:t>Github</a:t>
            </a:r>
            <a:endParaRPr sz="15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●"/>
            </a:pPr>
            <a:r>
              <a:rPr lang="en" sz="1500" dirty="0">
                <a:latin typeface="Roboto Light"/>
                <a:ea typeface="Roboto Light"/>
                <a:cs typeface="Roboto Light"/>
                <a:sym typeface="Roboto Light"/>
              </a:rPr>
              <a:t>The config files on </a:t>
            </a:r>
            <a:r>
              <a:rPr lang="en" sz="1500" dirty="0" err="1">
                <a:latin typeface="Roboto Light"/>
                <a:ea typeface="Roboto Light"/>
                <a:cs typeface="Roboto Light"/>
                <a:sym typeface="Roboto Light"/>
              </a:rPr>
              <a:t>Github</a:t>
            </a:r>
            <a:r>
              <a:rPr lang="en" sz="1500" dirty="0">
                <a:latin typeface="Roboto Light"/>
                <a:ea typeface="Roboto Light"/>
                <a:cs typeface="Roboto Light"/>
                <a:sym typeface="Roboto Light"/>
              </a:rPr>
              <a:t> are used to index all selected content into the SDE</a:t>
            </a:r>
            <a:endParaRPr sz="15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●"/>
            </a:pPr>
            <a:r>
              <a:rPr lang="en" sz="1500" dirty="0">
                <a:latin typeface="Roboto Light"/>
                <a:ea typeface="Roboto Light"/>
                <a:cs typeface="Roboto Light"/>
                <a:sym typeface="Roboto Light"/>
              </a:rPr>
              <a:t>Content is reviewed and further changes can be made</a:t>
            </a:r>
            <a:endParaRPr sz="1500"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92" name="Google Shape;192;p16"/>
          <p:cNvPicPr preferRelativeResize="0"/>
          <p:nvPr/>
        </p:nvPicPr>
        <p:blipFill rotWithShape="1">
          <a:blip r:embed="rId3">
            <a:alphaModFix/>
          </a:blip>
          <a:srcRect r="17457"/>
          <a:stretch/>
        </p:blipFill>
        <p:spPr>
          <a:xfrm>
            <a:off x="4827200" y="1517912"/>
            <a:ext cx="4206577" cy="210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6"/>
          <p:cNvSpPr/>
          <p:nvPr/>
        </p:nvSpPr>
        <p:spPr>
          <a:xfrm>
            <a:off x="6257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6"/>
          <p:cNvSpPr txBox="1"/>
          <p:nvPr/>
        </p:nvSpPr>
        <p:spPr>
          <a:xfrm>
            <a:off x="6362913" y="4782312"/>
            <a:ext cx="1182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Next Steps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7"/>
          <p:cNvSpPr txBox="1">
            <a:spLocks noGrp="1"/>
          </p:cNvSpPr>
          <p:nvPr>
            <p:ph type="title"/>
          </p:nvPr>
        </p:nvSpPr>
        <p:spPr>
          <a:xfrm>
            <a:off x="760000" y="28087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Planetary Science: Whitelists</a:t>
            </a:r>
            <a:endParaRPr/>
          </a:p>
        </p:txBody>
      </p:sp>
      <p:sp>
        <p:nvSpPr>
          <p:cNvPr id="200" name="Google Shape;200;p17"/>
          <p:cNvSpPr/>
          <p:nvPr/>
        </p:nvSpPr>
        <p:spPr>
          <a:xfrm>
            <a:off x="1424288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7"/>
          <p:cNvSpPr txBox="1"/>
          <p:nvPr/>
        </p:nvSpPr>
        <p:spPr>
          <a:xfrm>
            <a:off x="1786363" y="4782312"/>
            <a:ext cx="911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Origin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02" name="Google Shape;202;p17"/>
          <p:cNvSpPr/>
          <p:nvPr/>
        </p:nvSpPr>
        <p:spPr>
          <a:xfrm>
            <a:off x="3035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7"/>
          <p:cNvSpPr txBox="1"/>
          <p:nvPr/>
        </p:nvSpPr>
        <p:spPr>
          <a:xfrm>
            <a:off x="3171588" y="4782312"/>
            <a:ext cx="1110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Approaches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04" name="Google Shape;204;p17"/>
          <p:cNvSpPr/>
          <p:nvPr/>
        </p:nvSpPr>
        <p:spPr>
          <a:xfrm>
            <a:off x="4646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7"/>
          <p:cNvSpPr txBox="1"/>
          <p:nvPr/>
        </p:nvSpPr>
        <p:spPr>
          <a:xfrm>
            <a:off x="4706388" y="4782312"/>
            <a:ext cx="1206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Construction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17"/>
          <p:cNvSpPr txBox="1">
            <a:spLocks noGrp="1"/>
          </p:cNvSpPr>
          <p:nvPr>
            <p:ph type="body" idx="1"/>
          </p:nvPr>
        </p:nvSpPr>
        <p:spPr>
          <a:xfrm>
            <a:off x="373900" y="957575"/>
            <a:ext cx="4469320" cy="3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●"/>
            </a:pPr>
            <a:r>
              <a:rPr lang="en" sz="1500" dirty="0">
                <a:latin typeface="Roboto Light"/>
                <a:ea typeface="Roboto Light"/>
                <a:cs typeface="Roboto Light"/>
                <a:sym typeface="Roboto Light"/>
              </a:rPr>
              <a:t>Whitelists allow for further customization in the SDE</a:t>
            </a:r>
            <a:endParaRPr sz="1500" dirty="0"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dirty="0"/>
              <a:t>Enables entity extraction from search results</a:t>
            </a:r>
            <a:endParaRPr sz="1500" dirty="0"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○"/>
            </a:pPr>
            <a:r>
              <a:rPr lang="en" sz="1500" dirty="0"/>
              <a:t>Makes facets possible </a:t>
            </a:r>
            <a:endParaRPr sz="15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●"/>
            </a:pPr>
            <a:r>
              <a:rPr lang="en" sz="1500" dirty="0">
                <a:latin typeface="Roboto Light"/>
                <a:ea typeface="Roboto Light"/>
                <a:cs typeface="Roboto Light"/>
                <a:sym typeface="Roboto Light"/>
              </a:rPr>
              <a:t>Team-Designed Whitelists:</a:t>
            </a:r>
            <a:endParaRPr sz="15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○"/>
            </a:pPr>
            <a:r>
              <a:rPr lang="en" sz="1500" dirty="0">
                <a:latin typeface="Roboto Light"/>
                <a:ea typeface="Roboto Light"/>
                <a:cs typeface="Roboto Light"/>
                <a:sym typeface="Roboto Light"/>
              </a:rPr>
              <a:t>Data Repositories</a:t>
            </a:r>
            <a:endParaRPr sz="15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dirty="0"/>
              <a:t>Science Concepts</a:t>
            </a:r>
            <a:endParaRPr sz="1500" dirty="0"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○"/>
            </a:pPr>
            <a:r>
              <a:rPr lang="en" sz="1500" dirty="0"/>
              <a:t>Platforms, Instruments, Missions (</a:t>
            </a:r>
            <a:r>
              <a:rPr lang="en" sz="1500" dirty="0">
                <a:latin typeface="Roboto Light"/>
                <a:ea typeface="Roboto Light"/>
                <a:cs typeface="Roboto Light"/>
                <a:sym typeface="Roboto Light"/>
              </a:rPr>
              <a:t>PIMs</a:t>
            </a:r>
            <a:r>
              <a:rPr lang="en" sz="1500" dirty="0"/>
              <a:t>)</a:t>
            </a:r>
            <a:endParaRPr sz="1500" dirty="0"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dirty="0"/>
              <a:t>Acronyms and Synonyms</a:t>
            </a:r>
            <a:endParaRPr sz="15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●"/>
            </a:pPr>
            <a:r>
              <a:rPr lang="en" sz="1500" dirty="0">
                <a:latin typeface="Roboto Light"/>
                <a:ea typeface="Roboto Light"/>
                <a:cs typeface="Roboto Light"/>
                <a:sym typeface="Roboto Light"/>
              </a:rPr>
              <a:t>Created from predefined lists found on the web as well as scraped terms from individual websites</a:t>
            </a:r>
            <a:endParaRPr sz="1500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dirty="0"/>
              <a:t>Creation of the “Superset”</a:t>
            </a:r>
            <a:endParaRPr sz="1500" dirty="0"/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" sz="1500" dirty="0"/>
              <a:t>2 million terms of concepts and PIMS</a:t>
            </a:r>
            <a:endParaRPr sz="1500"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07" name="Google Shape;20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3825" y="1314650"/>
            <a:ext cx="4021100" cy="2040001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08" name="Google Shape;208;p17"/>
          <p:cNvSpPr/>
          <p:nvPr/>
        </p:nvSpPr>
        <p:spPr>
          <a:xfrm>
            <a:off x="6257275" y="4841862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7"/>
          <p:cNvSpPr txBox="1"/>
          <p:nvPr/>
        </p:nvSpPr>
        <p:spPr>
          <a:xfrm>
            <a:off x="6362913" y="4782312"/>
            <a:ext cx="1182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Next Steps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C1ADD2-A669-1999-D37F-C7BA58A41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6175" y="3537953"/>
            <a:ext cx="3284621" cy="11586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000" y="2850326"/>
            <a:ext cx="8342774" cy="2350474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8"/>
          <p:cNvSpPr txBox="1">
            <a:spLocks noGrp="1"/>
          </p:cNvSpPr>
          <p:nvPr>
            <p:ph type="title" idx="4294967295"/>
          </p:nvPr>
        </p:nvSpPr>
        <p:spPr>
          <a:xfrm>
            <a:off x="760000" y="272550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20">
                <a:solidFill>
                  <a:srgbClr val="1C5370"/>
                </a:solidFill>
                <a:latin typeface="Roboto Medium"/>
                <a:ea typeface="Roboto Medium"/>
                <a:cs typeface="Roboto Medium"/>
                <a:sym typeface="Roboto Medium"/>
              </a:rPr>
              <a:t>SDE: User Interface (UI)</a:t>
            </a:r>
            <a:endParaRPr sz="2820"/>
          </a:p>
        </p:txBody>
      </p:sp>
      <p:sp>
        <p:nvSpPr>
          <p:cNvPr id="217" name="Google Shape;217;p18"/>
          <p:cNvSpPr txBox="1">
            <a:spLocks noGrp="1"/>
          </p:cNvSpPr>
          <p:nvPr>
            <p:ph type="body" idx="4294967295"/>
          </p:nvPr>
        </p:nvSpPr>
        <p:spPr>
          <a:xfrm>
            <a:off x="429925" y="877500"/>
            <a:ext cx="5699100" cy="18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●"/>
            </a:pPr>
            <a:r>
              <a:rPr lang="en" sz="15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Filter by:</a:t>
            </a:r>
            <a:endParaRPr sz="15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○"/>
            </a:pPr>
            <a:r>
              <a:rPr lang="en" sz="15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Science Discipline</a:t>
            </a:r>
            <a:endParaRPr sz="15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○"/>
            </a:pPr>
            <a:r>
              <a:rPr lang="en" sz="15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Platforms, Missions, and Instruments</a:t>
            </a:r>
            <a:endParaRPr sz="15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○"/>
            </a:pPr>
            <a:r>
              <a:rPr lang="en" sz="15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Document Type</a:t>
            </a:r>
            <a:endParaRPr sz="15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●"/>
            </a:pPr>
            <a:r>
              <a:rPr lang="en" sz="15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Sort by title, relevance, and recently indexed info</a:t>
            </a:r>
            <a:endParaRPr sz="15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○"/>
            </a:pPr>
            <a:r>
              <a:rPr lang="en" sz="15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Relevance based on number of string matches</a:t>
            </a:r>
            <a:endParaRPr sz="15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18" name="Google Shape;21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6145" y="272550"/>
            <a:ext cx="2557680" cy="27100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9" name="Google Shape;219;p18"/>
          <p:cNvCxnSpPr/>
          <p:nvPr/>
        </p:nvCxnSpPr>
        <p:spPr>
          <a:xfrm flipH="1">
            <a:off x="4788350" y="4149300"/>
            <a:ext cx="1198500" cy="385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0" name="Google Shape;220;p18"/>
          <p:cNvSpPr txBox="1"/>
          <p:nvPr/>
        </p:nvSpPr>
        <p:spPr>
          <a:xfrm>
            <a:off x="5403625" y="3825463"/>
            <a:ext cx="1332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Bread Crumbs</a:t>
            </a:r>
            <a:endParaRPr/>
          </a:p>
        </p:txBody>
      </p:sp>
      <p:cxnSp>
        <p:nvCxnSpPr>
          <p:cNvPr id="221" name="Google Shape;221;p18"/>
          <p:cNvCxnSpPr/>
          <p:nvPr/>
        </p:nvCxnSpPr>
        <p:spPr>
          <a:xfrm>
            <a:off x="8115975" y="3418850"/>
            <a:ext cx="132000" cy="81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2" name="Google Shape;222;p18"/>
          <p:cNvSpPr txBox="1"/>
          <p:nvPr/>
        </p:nvSpPr>
        <p:spPr>
          <a:xfrm>
            <a:off x="7686500" y="3084050"/>
            <a:ext cx="825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Preview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9"/>
          <p:cNvSpPr/>
          <p:nvPr/>
        </p:nvSpPr>
        <p:spPr>
          <a:xfrm>
            <a:off x="7169063" y="4834850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9"/>
          <p:cNvSpPr txBox="1">
            <a:spLocks noGrp="1"/>
          </p:cNvSpPr>
          <p:nvPr>
            <p:ph type="title" idx="4294967295"/>
          </p:nvPr>
        </p:nvSpPr>
        <p:spPr>
          <a:xfrm>
            <a:off x="760000" y="272550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20">
                <a:solidFill>
                  <a:srgbClr val="1C5370"/>
                </a:solidFill>
                <a:latin typeface="Roboto Medium"/>
                <a:ea typeface="Roboto Medium"/>
                <a:cs typeface="Roboto Medium"/>
                <a:sym typeface="Roboto Medium"/>
              </a:rPr>
              <a:t>SDE: User Interface (UI)</a:t>
            </a:r>
            <a:endParaRPr sz="2820"/>
          </a:p>
        </p:txBody>
      </p:sp>
      <p:sp>
        <p:nvSpPr>
          <p:cNvPr id="229" name="Google Shape;229;p19"/>
          <p:cNvSpPr/>
          <p:nvPr/>
        </p:nvSpPr>
        <p:spPr>
          <a:xfrm>
            <a:off x="650125" y="4834850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9"/>
          <p:cNvSpPr txBox="1"/>
          <p:nvPr/>
        </p:nvSpPr>
        <p:spPr>
          <a:xfrm>
            <a:off x="1012200" y="4775300"/>
            <a:ext cx="911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Origin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31" name="Google Shape;231;p19"/>
          <p:cNvSpPr/>
          <p:nvPr/>
        </p:nvSpPr>
        <p:spPr>
          <a:xfrm>
            <a:off x="2261113" y="4834850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9"/>
          <p:cNvSpPr txBox="1"/>
          <p:nvPr/>
        </p:nvSpPr>
        <p:spPr>
          <a:xfrm>
            <a:off x="2397425" y="4775300"/>
            <a:ext cx="1110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Approaches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33" name="Google Shape;233;p19"/>
          <p:cNvSpPr/>
          <p:nvPr/>
        </p:nvSpPr>
        <p:spPr>
          <a:xfrm>
            <a:off x="3872113" y="4834850"/>
            <a:ext cx="1399800" cy="265800"/>
          </a:xfrm>
          <a:prstGeom prst="homePlate">
            <a:avLst>
              <a:gd name="adj" fmla="val 75019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9"/>
          <p:cNvSpPr txBox="1"/>
          <p:nvPr/>
        </p:nvSpPr>
        <p:spPr>
          <a:xfrm>
            <a:off x="3932225" y="4775300"/>
            <a:ext cx="1206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Construction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" name="Google Shape;235;p19"/>
          <p:cNvSpPr/>
          <p:nvPr/>
        </p:nvSpPr>
        <p:spPr>
          <a:xfrm>
            <a:off x="5545738" y="4834850"/>
            <a:ext cx="1399800" cy="265800"/>
          </a:xfrm>
          <a:prstGeom prst="homePlate">
            <a:avLst>
              <a:gd name="adj" fmla="val 75019"/>
            </a:avLst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9"/>
          <p:cNvSpPr txBox="1"/>
          <p:nvPr/>
        </p:nvSpPr>
        <p:spPr>
          <a:xfrm>
            <a:off x="5986850" y="4775300"/>
            <a:ext cx="634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API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37" name="Google Shape;237;p19"/>
          <p:cNvSpPr txBox="1"/>
          <p:nvPr/>
        </p:nvSpPr>
        <p:spPr>
          <a:xfrm>
            <a:off x="7305375" y="4775300"/>
            <a:ext cx="996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CCCCCC"/>
                </a:solidFill>
                <a:latin typeface="Roboto Light"/>
                <a:ea typeface="Roboto Light"/>
                <a:cs typeface="Roboto Light"/>
                <a:sym typeface="Roboto Light"/>
              </a:rPr>
              <a:t>Next Steps</a:t>
            </a:r>
            <a:endParaRPr sz="1300">
              <a:solidFill>
                <a:srgbClr val="CCCCCC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38" name="Google Shape;238;p19"/>
          <p:cNvSpPr txBox="1">
            <a:spLocks noGrp="1"/>
          </p:cNvSpPr>
          <p:nvPr>
            <p:ph type="body" idx="4294967295"/>
          </p:nvPr>
        </p:nvSpPr>
        <p:spPr>
          <a:xfrm>
            <a:off x="266825" y="948213"/>
            <a:ext cx="27900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●"/>
            </a:pPr>
            <a:r>
              <a:rPr lang="en" sz="15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Document Navigator</a:t>
            </a:r>
            <a:endParaRPr sz="15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360 View (sneak preview)</a:t>
            </a:r>
            <a:endParaRPr sz="15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39" name="Google Shape;23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075" y="1792775"/>
            <a:ext cx="8774144" cy="3367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9" descr="Graphical user interface, text, applicati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43650" y="845250"/>
            <a:ext cx="5629424" cy="3659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0"/>
          <p:cNvSpPr txBox="1">
            <a:spLocks noGrp="1"/>
          </p:cNvSpPr>
          <p:nvPr>
            <p:ph type="title" idx="4294967295"/>
          </p:nvPr>
        </p:nvSpPr>
        <p:spPr>
          <a:xfrm>
            <a:off x="760000" y="2395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20" dirty="0">
                <a:solidFill>
                  <a:srgbClr val="1C5370"/>
                </a:solidFill>
                <a:latin typeface="Roboto Medium"/>
                <a:ea typeface="Roboto Medium"/>
                <a:cs typeface="Roboto Medium"/>
                <a:sym typeface="Roboto Medium"/>
              </a:rPr>
              <a:t>Planetary Science: Collaboration and Future Work</a:t>
            </a:r>
            <a:endParaRPr dirty="0"/>
          </a:p>
        </p:txBody>
      </p:sp>
      <p:sp>
        <p:nvSpPr>
          <p:cNvPr id="246" name="Google Shape;246;p20"/>
          <p:cNvSpPr txBox="1">
            <a:spLocks noGrp="1"/>
          </p:cNvSpPr>
          <p:nvPr>
            <p:ph type="body" idx="4294967295"/>
          </p:nvPr>
        </p:nvSpPr>
        <p:spPr>
          <a:xfrm>
            <a:off x="413100" y="812225"/>
            <a:ext cx="4250100" cy="26139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u="sng" dirty="0">
                <a:solidFill>
                  <a:schemeClr val="dk1"/>
                </a:solidFill>
              </a:rPr>
              <a:t>PDS Collaboration</a:t>
            </a:r>
            <a:endParaRPr sz="1500" b="1" u="sng" dirty="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●"/>
            </a:pPr>
            <a:r>
              <a:rPr lang="en" sz="15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Exploring innovative new technologies to enable PDS search and discovery</a:t>
            </a:r>
            <a:endParaRPr sz="1500"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●"/>
            </a:pPr>
            <a:r>
              <a:rPr lang="en" sz="15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Deployed sandbox environment to assess Sinequa capability  - focus on PDS metadata </a:t>
            </a:r>
            <a:endParaRPr sz="1500"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●"/>
            </a:pPr>
            <a:r>
              <a:rPr lang="en" sz="15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Will layer in documentation and other content to assess relevance</a:t>
            </a:r>
            <a:endParaRPr sz="1500"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●"/>
            </a:pPr>
            <a:r>
              <a:rPr lang="en" sz="15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Help tune results in the SDE</a:t>
            </a:r>
            <a:endParaRPr sz="1500"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47" name="Google Shape;247;p20"/>
          <p:cNvSpPr txBox="1">
            <a:spLocks noGrp="1"/>
          </p:cNvSpPr>
          <p:nvPr>
            <p:ph type="body" idx="4294967295"/>
          </p:nvPr>
        </p:nvSpPr>
        <p:spPr>
          <a:xfrm>
            <a:off x="4738475" y="812225"/>
            <a:ext cx="4250100" cy="26139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u="sng">
                <a:solidFill>
                  <a:schemeClr val="dk1"/>
                </a:solidFill>
              </a:rPr>
              <a:t>Future Work</a:t>
            </a:r>
            <a:endParaRPr sz="1500" b="1" u="sng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●"/>
            </a:pPr>
            <a:r>
              <a:rPr lang="en" sz="15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Develop user documentation for the API</a:t>
            </a:r>
            <a:endParaRPr sz="15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●"/>
            </a:pPr>
            <a:r>
              <a:rPr lang="en" sz="15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Implement 360 views and information cards </a:t>
            </a:r>
            <a:endParaRPr sz="15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●"/>
            </a:pPr>
            <a:r>
              <a:rPr lang="en" sz="15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Prototype numerical search integration with SDE</a:t>
            </a:r>
            <a:endParaRPr sz="15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●"/>
            </a:pPr>
            <a:r>
              <a:rPr lang="en" sz="15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Continue to incorporate new content</a:t>
            </a:r>
            <a:endParaRPr sz="15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 Light"/>
              <a:buChar char="●"/>
            </a:pPr>
            <a:r>
              <a:rPr lang="en" sz="15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Investigate emerging NLP techniques</a:t>
            </a:r>
            <a:endParaRPr sz="15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48" name="Google Shape;24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6900" y="3506025"/>
            <a:ext cx="5658600" cy="160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28EE46-65FF-86F8-23BB-13332BBE5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157" y="712017"/>
            <a:ext cx="4343945" cy="2885621"/>
          </a:xfrm>
          <a:prstGeom prst="rect">
            <a:avLst/>
          </a:prstGeom>
        </p:spPr>
      </p:pic>
      <p:sp>
        <p:nvSpPr>
          <p:cNvPr id="253" name="Google Shape;253;p21"/>
          <p:cNvSpPr txBox="1">
            <a:spLocks noGrp="1"/>
          </p:cNvSpPr>
          <p:nvPr>
            <p:ph type="title" idx="4294967295"/>
          </p:nvPr>
        </p:nvSpPr>
        <p:spPr>
          <a:xfrm>
            <a:off x="760000" y="230684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rgbClr val="1C5370"/>
                </a:solidFill>
                <a:latin typeface="Roboto Medium"/>
                <a:cs typeface="Roboto Medium"/>
              </a:rPr>
              <a:t>What Did You Learn? And How Can You Help?</a:t>
            </a:r>
            <a:endParaRPr sz="2500" dirty="0">
              <a:solidFill>
                <a:srgbClr val="1C5370"/>
              </a:solidFill>
              <a:latin typeface="Roboto Medium"/>
              <a:cs typeface="Roboto Medium"/>
            </a:endParaRPr>
          </a:p>
        </p:txBody>
      </p:sp>
      <p:sp>
        <p:nvSpPr>
          <p:cNvPr id="254" name="Google Shape;254;p21"/>
          <p:cNvSpPr txBox="1">
            <a:spLocks noGrp="1"/>
          </p:cNvSpPr>
          <p:nvPr>
            <p:ph type="body" idx="4294967295"/>
          </p:nvPr>
        </p:nvSpPr>
        <p:spPr>
          <a:xfrm>
            <a:off x="432001" y="939466"/>
            <a:ext cx="4216242" cy="2481312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30188" lvl="0" indent="-222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Light"/>
              <a:buAutoNum type="arabicPeriod"/>
            </a:pPr>
            <a:r>
              <a:rPr lang="en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Introduction to SDE</a:t>
            </a:r>
            <a:endParaRPr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30188" lvl="0" indent="-222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Light"/>
              <a:buAutoNum type="arabicPeriod"/>
            </a:pPr>
            <a:r>
              <a:rPr lang="en" u="sng" dirty="0">
                <a:solidFill>
                  <a:schemeClr val="dk1"/>
                </a:solidFill>
                <a:latin typeface=""/>
              </a:rPr>
              <a:t>Your</a:t>
            </a:r>
            <a:r>
              <a:rPr lang="en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content is in the SDE </a:t>
            </a:r>
            <a:endParaRPr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30188" lvl="0" indent="-222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Light"/>
              <a:buAutoNum type="arabicPeriod"/>
            </a:pPr>
            <a:r>
              <a:rPr lang="en" u="sng" dirty="0">
                <a:solidFill>
                  <a:schemeClr val="dk1"/>
                </a:solidFill>
              </a:rPr>
              <a:t>You</a:t>
            </a:r>
            <a:r>
              <a:rPr lang="en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can help! </a:t>
            </a:r>
            <a:endParaRPr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685800" lvl="1" indent="-2238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Light"/>
              <a:buAutoNum type="alphaLcPeriod"/>
            </a:pPr>
            <a:r>
              <a:rPr lang="en" sz="18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Identify new content to be included </a:t>
            </a:r>
            <a:endParaRPr sz="1800"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685800" lvl="1" indent="-2238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Light"/>
              <a:buAutoNum type="alphaLcPeriod"/>
            </a:pPr>
            <a:r>
              <a:rPr lang="en" sz="18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Test and </a:t>
            </a:r>
            <a:r>
              <a:rPr lang="en" sz="1800" u="sng" dirty="0">
                <a:solidFill>
                  <a:schemeClr val="hlink"/>
                </a:solidFill>
                <a:hlinkClick r:id="rId4"/>
              </a:rPr>
              <a:t>provide feedback</a:t>
            </a:r>
            <a:endParaRPr sz="1800" dirty="0"/>
          </a:p>
          <a:p>
            <a:pPr marL="685800" marR="0" lvl="1" indent="-22383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Light"/>
              <a:buAutoNum type="alphaLcPeriod"/>
            </a:pPr>
            <a:r>
              <a:rPr lang="en" sz="1800" dirty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Provide planetary science needs </a:t>
            </a:r>
            <a:endParaRPr sz="1800" dirty="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56" name="Google Shape;25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2478" y="3655721"/>
            <a:ext cx="5507444" cy="1368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2"/>
          <p:cNvSpPr txBox="1"/>
          <p:nvPr/>
        </p:nvSpPr>
        <p:spPr>
          <a:xfrm>
            <a:off x="486124" y="853775"/>
            <a:ext cx="4678800" cy="21138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SDE Team</a:t>
            </a:r>
            <a:endParaRPr sz="15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Kaylin Bugbee (NASA MSFC)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Shawn Foley (MITS II)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Ashish Acharya (UAH)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Emily Foshee (UAH)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Carson Davis (UAH)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Rachel Wyatt (UAH)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Xiang Li (UAH)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Stephanie Wingo (UAH)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Muthukumaran </a:t>
            </a:r>
            <a:r>
              <a:rPr lang="en" sz="10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Ramasubramanian</a:t>
            </a: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(UAH)</a:t>
            </a:r>
            <a:endParaRPr sz="1000" dirty="0"/>
          </a:p>
        </p:txBody>
      </p:sp>
      <p:sp>
        <p:nvSpPr>
          <p:cNvPr id="264" name="Google Shape;264;p22"/>
          <p:cNvSpPr txBox="1"/>
          <p:nvPr/>
        </p:nvSpPr>
        <p:spPr>
          <a:xfrm>
            <a:off x="2825524" y="1193425"/>
            <a:ext cx="2299625" cy="142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143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 dirty="0">
                <a:latin typeface="Roboto"/>
                <a:ea typeface="Roboto"/>
                <a:cs typeface="Roboto"/>
                <a:sym typeface="Roboto"/>
              </a:rPr>
              <a:t>Rahul Ramachandran (NASA)</a:t>
            </a:r>
            <a:endParaRPr sz="1000" dirty="0">
              <a:latin typeface="Roboto"/>
              <a:ea typeface="Roboto"/>
              <a:cs typeface="Roboto"/>
              <a:sym typeface="Roboto"/>
            </a:endParaRPr>
          </a:p>
          <a:p>
            <a:pPr marL="1143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 dirty="0">
                <a:latin typeface="Roboto"/>
                <a:ea typeface="Roboto"/>
                <a:cs typeface="Roboto"/>
                <a:sym typeface="Roboto"/>
              </a:rPr>
              <a:t>Kartik </a:t>
            </a:r>
            <a:r>
              <a:rPr lang="en" sz="1000" dirty="0" err="1">
                <a:latin typeface="Roboto"/>
                <a:ea typeface="Roboto"/>
                <a:cs typeface="Roboto"/>
                <a:sym typeface="Roboto"/>
              </a:rPr>
              <a:t>Nagaraja</a:t>
            </a:r>
            <a:r>
              <a:rPr lang="en" sz="1000" dirty="0">
                <a:latin typeface="Roboto"/>
                <a:ea typeface="Roboto"/>
                <a:cs typeface="Roboto"/>
                <a:sym typeface="Roboto"/>
              </a:rPr>
              <a:t> (Left Right Mind)</a:t>
            </a:r>
            <a:endParaRPr sz="1000" dirty="0">
              <a:latin typeface="Roboto"/>
              <a:ea typeface="Roboto"/>
              <a:cs typeface="Roboto"/>
              <a:sym typeface="Roboto"/>
            </a:endParaRPr>
          </a:p>
          <a:p>
            <a:pPr marL="1143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 dirty="0">
                <a:latin typeface="Roboto"/>
                <a:ea typeface="Roboto"/>
                <a:cs typeface="Roboto"/>
                <a:sym typeface="Roboto"/>
              </a:rPr>
              <a:t>Shravan </a:t>
            </a:r>
            <a:r>
              <a:rPr lang="en" sz="1000" dirty="0" err="1">
                <a:latin typeface="Roboto"/>
                <a:ea typeface="Roboto"/>
                <a:cs typeface="Roboto"/>
                <a:sym typeface="Roboto"/>
              </a:rPr>
              <a:t>Vishwanathan</a:t>
            </a:r>
            <a:r>
              <a:rPr lang="en" sz="1000" dirty="0">
                <a:latin typeface="Roboto"/>
                <a:ea typeface="Roboto"/>
                <a:cs typeface="Roboto"/>
                <a:sym typeface="Roboto"/>
              </a:rPr>
              <a:t> (Left Right Mind)</a:t>
            </a:r>
            <a:endParaRPr sz="1000" dirty="0">
              <a:latin typeface="Roboto"/>
              <a:ea typeface="Roboto"/>
              <a:cs typeface="Roboto"/>
              <a:sym typeface="Roboto"/>
            </a:endParaRPr>
          </a:p>
          <a:p>
            <a:pPr marL="1143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 dirty="0">
                <a:latin typeface="Roboto"/>
                <a:ea typeface="Roboto"/>
                <a:cs typeface="Roboto"/>
                <a:sym typeface="Roboto"/>
              </a:rPr>
              <a:t>Nikita </a:t>
            </a:r>
            <a:r>
              <a:rPr lang="en" sz="1000" dirty="0" err="1">
                <a:latin typeface="Roboto"/>
                <a:ea typeface="Roboto"/>
                <a:cs typeface="Roboto"/>
                <a:sym typeface="Roboto"/>
              </a:rPr>
              <a:t>Balsara</a:t>
            </a:r>
            <a:r>
              <a:rPr lang="en" sz="1000" dirty="0"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Left Right Mind)</a:t>
            </a:r>
            <a:endParaRPr sz="1000" dirty="0">
              <a:latin typeface="Roboto"/>
              <a:ea typeface="Roboto"/>
              <a:cs typeface="Roboto"/>
              <a:sym typeface="Roboto"/>
            </a:endParaRPr>
          </a:p>
          <a:p>
            <a:pPr marL="1143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 dirty="0">
                <a:latin typeface="Roboto"/>
                <a:ea typeface="Roboto"/>
                <a:cs typeface="Roboto"/>
                <a:sym typeface="Roboto"/>
              </a:rPr>
              <a:t>Justin Johns (Sinequa)</a:t>
            </a:r>
            <a:endParaRPr sz="1000" dirty="0">
              <a:latin typeface="Roboto"/>
              <a:ea typeface="Roboto"/>
              <a:cs typeface="Roboto"/>
              <a:sym typeface="Roboto"/>
            </a:endParaRPr>
          </a:p>
          <a:p>
            <a:pPr marL="1143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en" sz="1000" dirty="0">
                <a:latin typeface="Roboto"/>
                <a:ea typeface="Roboto"/>
                <a:cs typeface="Roboto"/>
                <a:sym typeface="Roboto"/>
              </a:rPr>
              <a:t>John </a:t>
            </a:r>
            <a:r>
              <a:rPr lang="en" sz="1000" dirty="0" err="1">
                <a:latin typeface="Roboto"/>
                <a:ea typeface="Roboto"/>
                <a:cs typeface="Roboto"/>
                <a:sym typeface="Roboto"/>
              </a:rPr>
              <a:t>Monroche</a:t>
            </a:r>
            <a:r>
              <a:rPr lang="en" sz="1000" dirty="0">
                <a:latin typeface="Roboto"/>
                <a:ea typeface="Roboto"/>
                <a:cs typeface="Roboto"/>
                <a:sym typeface="Roboto"/>
              </a:rPr>
              <a:t> (Sinequa)</a:t>
            </a:r>
            <a:endParaRPr sz="10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5" name="Google Shape;265;p22"/>
          <p:cNvSpPr txBox="1"/>
          <p:nvPr/>
        </p:nvSpPr>
        <p:spPr>
          <a:xfrm>
            <a:off x="273900" y="121750"/>
            <a:ext cx="887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1C5370"/>
                </a:solidFill>
                <a:latin typeface="Roboto Medium"/>
                <a:ea typeface="Roboto Medium"/>
                <a:cs typeface="Roboto Medium"/>
                <a:sym typeface="Roboto Medium"/>
              </a:rPr>
              <a:t>Thank You to Our Project Team &amp; Collaborators</a:t>
            </a:r>
            <a:endParaRPr sz="2500">
              <a:solidFill>
                <a:srgbClr val="1C537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66" name="Google Shape;266;p22"/>
          <p:cNvSpPr txBox="1"/>
          <p:nvPr/>
        </p:nvSpPr>
        <p:spPr>
          <a:xfrm>
            <a:off x="5554325" y="853775"/>
            <a:ext cx="3200700" cy="2264692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SMD Working Group</a:t>
            </a:r>
            <a:endParaRPr sz="15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Alan </a:t>
            </a:r>
            <a:r>
              <a:rPr lang="en" sz="10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Smale</a:t>
            </a: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(Astrophysics)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David Ciardi (Astrophysics)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Robert </a:t>
            </a:r>
            <a:r>
              <a:rPr lang="en" sz="10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Candey</a:t>
            </a: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en" sz="10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Heliophysics</a:t>
            </a: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Brian Thomas (</a:t>
            </a:r>
            <a:r>
              <a:rPr lang="en" sz="10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Heliophysics</a:t>
            </a: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Samrawit</a:t>
            </a: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Gebre</a:t>
            </a: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(Biological &amp; Physical Sciences)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Thomas Morgan (Planetary Science)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Steve Hughes (Planetary Science)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Jordan </a:t>
            </a:r>
            <a:r>
              <a:rPr lang="en" sz="10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Padams</a:t>
            </a: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(Planetary Science)</a:t>
            </a:r>
            <a:endParaRPr sz="1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Erich Reiter (Earth Science)</a:t>
            </a:r>
          </a:p>
        </p:txBody>
      </p:sp>
      <p:sp>
        <p:nvSpPr>
          <p:cNvPr id="267" name="Google Shape;267;p22"/>
          <p:cNvSpPr txBox="1"/>
          <p:nvPr/>
        </p:nvSpPr>
        <p:spPr>
          <a:xfrm>
            <a:off x="618274" y="3341065"/>
            <a:ext cx="4414500" cy="12633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NASA CIO and Enterprise Data Platform Teams</a:t>
            </a:r>
            <a:endParaRPr sz="15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Corey Portalatin-Berrien (NASA)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Joe Foster (NASA) 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Chris Bowerman (SAIC)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Melania Stewart (SAIC)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8" name="Google Shape;268;p22"/>
          <p:cNvSpPr txBox="1"/>
          <p:nvPr/>
        </p:nvSpPr>
        <p:spPr>
          <a:xfrm>
            <a:off x="5452775" y="3518125"/>
            <a:ext cx="3403800" cy="10752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 also wanted to say thank you to the Astrophysics Data System (ADS) team for the collaborative, knowledge sharing discussions we have had to date.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E01E5F-1225-2133-DAB6-B701ADD1D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163" y="646678"/>
            <a:ext cx="3085164" cy="92340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sz="4400" i="1" u="sng" dirty="0">
                <a:solidFill>
                  <a:schemeClr val="tx1"/>
                </a:solidFill>
              </a:rPr>
              <a:t>Thank You</a:t>
            </a:r>
          </a:p>
        </p:txBody>
      </p:sp>
      <p:sp>
        <p:nvSpPr>
          <p:cNvPr id="4" name="Google Shape;274;p23">
            <a:extLst>
              <a:ext uri="{FF2B5EF4-FFF2-40B4-BE49-F238E27FC236}">
                <a16:creationId xmlns:a16="http://schemas.microsoft.com/office/drawing/2014/main" id="{839EB3E5-E707-38F7-8D2D-742E3B5B865B}"/>
              </a:ext>
            </a:extLst>
          </p:cNvPr>
          <p:cNvSpPr txBox="1"/>
          <p:nvPr/>
        </p:nvSpPr>
        <p:spPr>
          <a:xfrm>
            <a:off x="6684644" y="3649392"/>
            <a:ext cx="2443978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 dirty="0">
                <a:latin typeface=""/>
              </a:rPr>
              <a:t>Contact:</a:t>
            </a:r>
            <a:br>
              <a:rPr lang="en" sz="2000" dirty="0">
                <a:latin typeface=""/>
              </a:rPr>
            </a:br>
            <a:r>
              <a:rPr lang="en" sz="2000" dirty="0">
                <a:latin typeface=""/>
              </a:rPr>
              <a:t>Dr. Emily Foshee</a:t>
            </a:r>
            <a:br>
              <a:rPr lang="en" sz="2000" dirty="0">
                <a:latin typeface=""/>
              </a:rPr>
            </a:br>
            <a:r>
              <a:rPr lang="en" sz="2000" dirty="0">
                <a:latin typeface=""/>
              </a:rPr>
              <a:t>elf0005@uah.edu</a:t>
            </a:r>
            <a:endParaRPr sz="2000" dirty="0">
              <a:latin typeface=""/>
            </a:endParaRPr>
          </a:p>
        </p:txBody>
      </p:sp>
      <p:pic>
        <p:nvPicPr>
          <p:cNvPr id="6" name="Google Shape;258;p21">
            <a:extLst>
              <a:ext uri="{FF2B5EF4-FFF2-40B4-BE49-F238E27FC236}">
                <a16:creationId xmlns:a16="http://schemas.microsoft.com/office/drawing/2014/main" id="{0E3A1149-8A20-C664-8A08-46CAA198DE1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8010" y="1570078"/>
            <a:ext cx="2581470" cy="25814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57;p21">
            <a:extLst>
              <a:ext uri="{FF2B5EF4-FFF2-40B4-BE49-F238E27FC236}">
                <a16:creationId xmlns:a16="http://schemas.microsoft.com/office/drawing/2014/main" id="{A62E1DA0-49A8-5ED8-8B63-9CADC0B6C3C1}"/>
              </a:ext>
            </a:extLst>
          </p:cNvPr>
          <p:cNvSpPr txBox="1"/>
          <p:nvPr/>
        </p:nvSpPr>
        <p:spPr>
          <a:xfrm>
            <a:off x="766163" y="4107175"/>
            <a:ext cx="3085164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 dirty="0">
                <a:solidFill>
                  <a:schemeClr val="hlink"/>
                </a:solidFill>
                <a:hlinkClick r:id="rId3"/>
              </a:rPr>
              <a:t>sciencediscoveryengine.nasa.gov</a:t>
            </a:r>
            <a:endParaRPr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4E1030-C5F6-3B1B-BFE6-CF7A4CA5E0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842571" y="-506782"/>
            <a:ext cx="31610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63108"/>
      </p:ext>
    </p:extLst>
  </p:cSld>
  <p:clrMapOvr>
    <a:masterClrMapping/>
  </p:clrMapOvr>
</p:sld>
</file>

<file path=ppt/theme/theme1.xml><?xml version="1.0" encoding="utf-8"?>
<a:theme xmlns:a="http://schemas.openxmlformats.org/drawingml/2006/main" name="IMPACT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5863</TotalTime>
  <Words>1213</Words>
  <Application>Microsoft Macintosh PowerPoint</Application>
  <PresentationFormat>On-screen Show (16:9)</PresentationFormat>
  <Paragraphs>214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Raleway</vt:lpstr>
      <vt:lpstr>Calibri</vt:lpstr>
      <vt:lpstr>Roboto Medium</vt:lpstr>
      <vt:lpstr>Roboto</vt:lpstr>
      <vt:lpstr>Arial</vt:lpstr>
      <vt:lpstr>Roboto Light</vt:lpstr>
      <vt:lpstr>IMPACT Theme</vt:lpstr>
      <vt:lpstr>Empowering Open Science with the Science Discovery Engine</vt:lpstr>
      <vt:lpstr>Meet the Science Discovery Engine (SDE)</vt:lpstr>
      <vt:lpstr>Meet the SDE: Challenges in Implementation</vt:lpstr>
      <vt:lpstr>Meet the SDE - Initial Technology Assessment</vt:lpstr>
      <vt:lpstr>What is an Insight Engine? </vt:lpstr>
      <vt:lpstr>Information Management: Curation</vt:lpstr>
      <vt:lpstr>Planetary Science: Curation </vt:lpstr>
      <vt:lpstr>Information Management: Curation</vt:lpstr>
      <vt:lpstr>Planetary Science: Indexing Information - Structured Connectors</vt:lpstr>
      <vt:lpstr>Planetary Science Indexing Information - Unstructured Connectors</vt:lpstr>
      <vt:lpstr>Planetary Science: Whitelists</vt:lpstr>
      <vt:lpstr>SDE: User Interface (UI)</vt:lpstr>
      <vt:lpstr>SDE: User Interface (UI)</vt:lpstr>
      <vt:lpstr>Planetary Science: Collaboration and Future Work</vt:lpstr>
      <vt:lpstr>What Did You Learn? And How Can You Help?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NASA’s Science Discovery Engine: An Interdisciplinary, Open Science Data and Information Discovery Service</dc:title>
  <cp:lastModifiedBy>Microsoft Office User</cp:lastModifiedBy>
  <cp:revision>14</cp:revision>
  <dcterms:modified xsi:type="dcterms:W3CDTF">2023-06-20T19:57:06Z</dcterms:modified>
</cp:coreProperties>
</file>