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66" r:id="rId4"/>
    <p:sldId id="261" r:id="rId5"/>
    <p:sldId id="265" r:id="rId6"/>
    <p:sldId id="258" r:id="rId7"/>
    <p:sldId id="259" r:id="rId8"/>
    <p:sldId id="264" r:id="rId9"/>
    <p:sldId id="262" r:id="rId10"/>
    <p:sldId id="268" r:id="rId11"/>
    <p:sldId id="346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16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435AB-2C09-4873-90F4-EA892C7DC399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9A351-8678-4ECF-9C85-6835C658E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00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86542-3C9D-4260-A3A2-244919D11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3913" y="1292087"/>
            <a:ext cx="10028583" cy="1411356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E2E993-4D8B-44AC-B1F6-68BA58DD0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5226"/>
            <a:ext cx="9144000" cy="121257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216B2-835D-4A13-9B81-C88C282C8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Kroodsma                          Earth Science Technology Forum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0A33D-5B3B-4C47-8988-998F85EEF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378F-0D3A-4EA2-B8F7-18B9FBA38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76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C7EB1-F8CE-4F56-B3BB-D4CF9E179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E927A0-9060-4F3C-8C74-307F0D2E6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94624-DE27-4F7F-B16E-892A43B614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02E6E-9F14-4D20-B110-DC0ABE37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Kroodsma                          Earth Science Technology Forum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C48FA-67D7-4C3A-97A5-653D82FB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378F-0D3A-4EA2-B8F7-18B9FBA38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37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00F63F-0C44-49B4-982A-FB3221A83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E8CB3D-5A4B-46A8-81F9-3BA53A0314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4B9B3-6C6C-4993-9D0B-E93E30A44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5B183-95FA-4C40-96FA-4268720CD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Kroodsma                          Earth Science Technology Forum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17254-0D02-4E06-99FA-939D56AEC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378F-0D3A-4EA2-B8F7-18B9FBA38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36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1B367-6345-4939-9553-57B3A64D9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5E4A7-0CA6-44A6-91C4-E7A7CCC61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19976-C51E-41AB-9F3B-A47EE6103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Kroodsma                          Earth Science Technology Forum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FF4DA-F492-42D8-A744-DD393B3A3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378F-0D3A-4EA2-B8F7-18B9FBA38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7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C772A-2A95-46FF-880B-7F7ED763B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3D68E-4D1C-43A1-8414-C845E2DAF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77822-4F15-4395-A47F-47C54710C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D94B0-1403-4382-8D81-97F67D1DD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Kroodsma                          Earth Science Technology Forum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8E20D-493F-4A53-BEBE-27ED3F745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378F-0D3A-4EA2-B8F7-18B9FBA38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65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84280-70FD-4943-8F4F-9C6CC8954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6AA0E-C722-48AB-9745-EC7C3DA582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258F3-6CA7-4019-9B95-E70229375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4EA8B-142A-4C4B-8E7B-B7D2FE64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289EA-8CA0-4230-B76A-634DCD827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Kroodsma                          Earth Science Technology Forum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1ACF2-3B2C-4CE2-9FFE-EAF86E20A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378F-0D3A-4EA2-B8F7-18B9FBA38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232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47ECA-9C83-4D72-9B98-BBC7262BC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96B56-AEAD-44A3-907D-2396046AC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787F9-5118-45DC-A3EE-0676C4801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A4B71D-71FE-4EAC-AF9F-082326BF7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9EE171-8E9B-45DB-8DB7-145586AB17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9086C-4FE9-44A4-A6C0-4BFF21DD55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4C03C5-BD65-4C0F-8300-2C4C02463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Kroodsma                          Earth Science Technology Forum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DF574E-F936-461E-BAEE-C0D448E31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378F-0D3A-4EA2-B8F7-18B9FBA38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33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0461F-FCAE-49B9-B7A1-7450A7D42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1890B7-51BC-44F8-9032-802743307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4D33DA-7009-4391-AF98-B18E4E2DC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Kroodsma                          Earth Science Technology Forum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AABC99-3A35-4819-9054-6A43046DC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378F-0D3A-4EA2-B8F7-18B9FBA38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2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F9C430-CEFA-4CCE-B07F-4D48FD15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67F497-FA34-4528-A1E2-6A0CCB83B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Kroodsma                          Earth Science Technology Forum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CE831-DF22-4926-B65E-383164BA5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378F-0D3A-4EA2-B8F7-18B9FBA38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0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21871-077D-4924-B07D-8099A6E5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12E8D-526A-45B3-BC3D-56E0D5E14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3A663-CAB0-44F9-AC26-9BD5DA8DD6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4AAE25-D097-49A1-A462-6B38BE4B5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9C5AF8-980B-431B-BD79-B56EE2E46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Kroodsma                          Earth Science Technology Forum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5FBA8-E26C-465A-BD85-4B9DD8693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378F-0D3A-4EA2-B8F7-18B9FBA38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6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F17A5-BE3A-4C54-904D-A0530A384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437043-DC0D-4E0A-95D9-1CCCBDC5E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6C9B45-E1E7-4BD6-A4DA-400E10420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4CD5A-7A9D-4784-ADD1-D31FA7BE1F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27B22-A627-4A32-BA66-5057E92D3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Kroodsma                          Earth Science Technology Forum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61B93-028D-470F-B001-0D727B2A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378F-0D3A-4EA2-B8F7-18B9FBA38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5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4E025B-ED90-4350-83BD-70E2A0766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9"/>
            <a:ext cx="10515600" cy="678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FF2D4-E3F1-450E-AC13-9FD8D527D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99924"/>
            <a:ext cx="10515600" cy="5077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CC479-942A-4DC0-BCA1-EF36C41BD7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8957" y="6356350"/>
            <a:ext cx="55460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Kroodsma                          Earth Science Technology Forum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E7998-99DF-44B8-AA34-3E8683D47F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43590" y="6356350"/>
            <a:ext cx="510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6378F-0D3A-4EA2-B8F7-18B9FBA386D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6DDCDB7-0EE8-43B9-BDFC-A07D8A0F02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964" y="6432058"/>
            <a:ext cx="1282146" cy="30185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5AD98D-BD43-489C-A06D-16772B502561}"/>
              </a:ext>
            </a:extLst>
          </p:cNvPr>
          <p:cNvCxnSpPr/>
          <p:nvPr/>
        </p:nvCxnSpPr>
        <p:spPr>
          <a:xfrm>
            <a:off x="218661" y="884585"/>
            <a:ext cx="1172817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6357950-4146-41BE-9CC9-2C2DEFD143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0" y="6432058"/>
            <a:ext cx="1916352" cy="289502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93C79B34-5B8D-4E41-9A3D-B6785FE502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91" y="6360909"/>
            <a:ext cx="441783" cy="44157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3C3416D-90B3-4571-BF72-D77816681D32}"/>
              </a:ext>
            </a:extLst>
          </p:cNvPr>
          <p:cNvCxnSpPr/>
          <p:nvPr/>
        </p:nvCxnSpPr>
        <p:spPr>
          <a:xfrm>
            <a:off x="218661" y="922685"/>
            <a:ext cx="1172817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66B03B-E0F2-463D-AAA3-324BA8285BE9}"/>
              </a:ext>
            </a:extLst>
          </p:cNvPr>
          <p:cNvCxnSpPr/>
          <p:nvPr/>
        </p:nvCxnSpPr>
        <p:spPr>
          <a:xfrm>
            <a:off x="210619" y="6248192"/>
            <a:ext cx="1172817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730384D-58E7-47F0-B3C2-3A9DBAB0A26A}"/>
              </a:ext>
            </a:extLst>
          </p:cNvPr>
          <p:cNvCxnSpPr/>
          <p:nvPr/>
        </p:nvCxnSpPr>
        <p:spPr>
          <a:xfrm>
            <a:off x="210619" y="6286292"/>
            <a:ext cx="1172817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60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2CEBE-81CC-4264-BC7C-5807A1E0D9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458" y="1145348"/>
            <a:ext cx="10981082" cy="2226365"/>
          </a:xfrm>
        </p:spPr>
        <p:txBody>
          <a:bodyPr>
            <a:normAutofit/>
          </a:bodyPr>
          <a:lstStyle/>
          <a:p>
            <a:r>
              <a:rPr lang="en-US" sz="4500" dirty="0"/>
              <a:t>Hyperspectral Microwave Sounder Airborne Capability at 50 and 183 GHz for CoSMIR-H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EDD068-19A5-4D7C-A0EA-9A8D05BA2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9517" y="3588027"/>
            <a:ext cx="9312965" cy="233569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Rachael Kroodsma</a:t>
            </a:r>
          </a:p>
          <a:p>
            <a:r>
              <a:rPr lang="en-US" sz="1900" i="1" dirty="0"/>
              <a:t>University of Maryland / NASA Goddard Space Flight Center</a:t>
            </a:r>
          </a:p>
          <a:p>
            <a:endParaRPr lang="en-US" dirty="0"/>
          </a:p>
          <a:p>
            <a:r>
              <a:rPr lang="en-US" sz="2800" dirty="0"/>
              <a:t>Ian Adams</a:t>
            </a:r>
            <a:r>
              <a:rPr lang="en-US" sz="2800" baseline="30000" dirty="0"/>
              <a:t>1</a:t>
            </a:r>
            <a:r>
              <a:rPr lang="en-US" sz="2800" dirty="0"/>
              <a:t>, Troy Ames</a:t>
            </a:r>
            <a:r>
              <a:rPr lang="en-US" sz="2800" baseline="30000" dirty="0"/>
              <a:t>1</a:t>
            </a:r>
            <a:r>
              <a:rPr lang="en-US" sz="2800" dirty="0"/>
              <a:t>, Matthew Fritts</a:t>
            </a:r>
            <a:r>
              <a:rPr lang="en-US" sz="2800" baseline="30000" dirty="0"/>
              <a:t>1</a:t>
            </a:r>
            <a:r>
              <a:rPr lang="en-US" sz="2800" dirty="0"/>
              <a:t>, Antonia Gambacorta</a:t>
            </a:r>
            <a:r>
              <a:rPr lang="en-US" sz="2800" baseline="30000" dirty="0"/>
              <a:t>1</a:t>
            </a:r>
            <a:r>
              <a:rPr lang="en-US" sz="2800" dirty="0"/>
              <a:t>, Priscilla Mohammed</a:t>
            </a:r>
            <a:r>
              <a:rPr lang="en-US" sz="2800" baseline="30000" dirty="0"/>
              <a:t>1,2</a:t>
            </a:r>
            <a:r>
              <a:rPr lang="en-US" sz="2800" dirty="0"/>
              <a:t>, Jeffrey Piepmeier</a:t>
            </a:r>
            <a:r>
              <a:rPr lang="en-US" sz="2800" baseline="30000" dirty="0"/>
              <a:t>1</a:t>
            </a:r>
            <a:r>
              <a:rPr lang="en-US" sz="2800" dirty="0"/>
              <a:t>, Paul Racette</a:t>
            </a:r>
            <a:r>
              <a:rPr lang="en-US" sz="2800" baseline="30000" dirty="0"/>
              <a:t>1</a:t>
            </a:r>
          </a:p>
          <a:p>
            <a:r>
              <a:rPr lang="en-US" sz="1900" i="1" baseline="30000" dirty="0"/>
              <a:t>1</a:t>
            </a:r>
            <a:r>
              <a:rPr lang="en-US" sz="1900" i="1" dirty="0"/>
              <a:t>NASA Goddard Space Flight Center, </a:t>
            </a:r>
            <a:r>
              <a:rPr lang="en-US" sz="1900" i="1" baseline="30000" dirty="0"/>
              <a:t>2</a:t>
            </a:r>
            <a:r>
              <a:rPr lang="en-US" sz="1900" i="1" dirty="0"/>
              <a:t>Morgan State University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F5AFC-3604-4CA1-8BC0-991F4B301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Kroodsma                          Earth Science Technology Forum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38F6B9-0380-4332-A52C-60C97903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378F-0D3A-4EA2-B8F7-18B9FBA386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29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9412D-1D45-4E97-8B55-385FC38C0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Science Investigation: 183 GHz Trade Studies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5F1BB4-88A8-4FA9-9B4F-D8AC51C8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CoSMIR-H DSI First Year Annual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96C8BC-9404-46DB-87FB-8AA266F2D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01BFF-CB09-434A-83F4-FD29173F7E92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1B4FAB-B377-4CF4-B562-02656F73A762}"/>
              </a:ext>
            </a:extLst>
          </p:cNvPr>
          <p:cNvSpPr txBox="1"/>
          <p:nvPr/>
        </p:nvSpPr>
        <p:spPr>
          <a:xfrm>
            <a:off x="9834938" y="4240128"/>
            <a:ext cx="22989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First Guess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216F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ATMS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CoSMIR-H: 175.3 – 191.3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Test </a:t>
            </a:r>
            <a:r>
              <a:rPr lang="en-US" sz="16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7: 179.3 to 195.3</a:t>
            </a:r>
            <a:endParaRPr lang="en-US" sz="16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E401FE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Test </a:t>
            </a:r>
            <a:r>
              <a:rPr lang="en-US" sz="1600" dirty="0">
                <a:solidFill>
                  <a:srgbClr val="E401F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8: 181.3 to 197.3</a:t>
            </a:r>
            <a:endParaRPr lang="en-US" sz="1600" dirty="0">
              <a:solidFill>
                <a:srgbClr val="E401FE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93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Test </a:t>
            </a:r>
            <a:r>
              <a:rPr lang="en-US" sz="1600" dirty="0">
                <a:solidFill>
                  <a:srgbClr val="FF93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9: 183.3 to 199.3 </a:t>
            </a:r>
            <a:endParaRPr lang="en-US" sz="1600" dirty="0">
              <a:solidFill>
                <a:srgbClr val="FF93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CAF69-C3D9-4DD1-81CD-F45BE8408E00}"/>
              </a:ext>
            </a:extLst>
          </p:cNvPr>
          <p:cNvSpPr txBox="1"/>
          <p:nvPr/>
        </p:nvSpPr>
        <p:spPr>
          <a:xfrm>
            <a:off x="7419775" y="4245717"/>
            <a:ext cx="232957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First Guess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216F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ATMS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CoSMIR-H 175.3 – 191.3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Test 4</a:t>
            </a:r>
            <a:r>
              <a:rPr lang="en-US" sz="16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173.3 to 189.3</a:t>
            </a:r>
            <a:endParaRPr lang="en-US" sz="16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u="sng" dirty="0">
                <a:solidFill>
                  <a:srgbClr val="E401FE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Test 5</a:t>
            </a:r>
            <a:r>
              <a:rPr lang="en-US" sz="1600" b="1" u="sng" dirty="0">
                <a:solidFill>
                  <a:srgbClr val="E401F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175.3 to 191.3 </a:t>
            </a:r>
            <a:endParaRPr lang="en-US" sz="1600" b="1" u="sng" dirty="0">
              <a:solidFill>
                <a:srgbClr val="E401FE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93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Test </a:t>
            </a:r>
            <a:r>
              <a:rPr lang="en-US" sz="1600" dirty="0">
                <a:solidFill>
                  <a:srgbClr val="FF93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6: 177.3 to 193.3</a:t>
            </a:r>
            <a:endParaRPr lang="en-US" sz="1600" dirty="0">
              <a:solidFill>
                <a:srgbClr val="FF9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93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sz="1600" dirty="0">
              <a:solidFill>
                <a:srgbClr val="FF93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1F759-49F6-45A8-B361-1D18DCC0151E}"/>
              </a:ext>
            </a:extLst>
          </p:cNvPr>
          <p:cNvSpPr txBox="1"/>
          <p:nvPr/>
        </p:nvSpPr>
        <p:spPr>
          <a:xfrm>
            <a:off x="4888418" y="4240128"/>
            <a:ext cx="24151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First Guess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216FD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ATMS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CoSMIR-H: 175.3 – 191.3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u="sng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Test </a:t>
            </a:r>
            <a:r>
              <a:rPr lang="en-US" sz="1600" b="1" u="sng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1: 167.3 to 183.3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E401F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Test 2: 169.3 to 185.3</a:t>
            </a:r>
            <a:endParaRPr lang="en-US" sz="1600" dirty="0">
              <a:solidFill>
                <a:srgbClr val="E401FE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93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Test 3</a:t>
            </a:r>
            <a:r>
              <a:rPr lang="en-US" sz="1600" dirty="0">
                <a:solidFill>
                  <a:srgbClr val="FF93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171.3 to 187.3</a:t>
            </a:r>
            <a:endParaRPr lang="en-US" sz="1600" dirty="0">
              <a:solidFill>
                <a:srgbClr val="FF9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93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sz="1600" dirty="0">
              <a:solidFill>
                <a:srgbClr val="FF93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03D0CB-9A6E-4FE1-BD03-C19302546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200" y="1145037"/>
            <a:ext cx="2415163" cy="3031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61DD21-4AA2-48C6-AC63-6C0C459064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64"/>
          <a:stretch/>
        </p:blipFill>
        <p:spPr>
          <a:xfrm>
            <a:off x="7096971" y="1129714"/>
            <a:ext cx="2415163" cy="30312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D91980-ECCF-4B0C-AA86-FEF0643B2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2134" y="1145037"/>
            <a:ext cx="2445771" cy="30950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7A7DDA-ED16-47DA-B43A-32D009B1130F}"/>
              </a:ext>
            </a:extLst>
          </p:cNvPr>
          <p:cNvSpPr txBox="1"/>
          <p:nvPr/>
        </p:nvSpPr>
        <p:spPr>
          <a:xfrm>
            <a:off x="425893" y="1233710"/>
            <a:ext cx="3949240" cy="1754326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Where to place the 16-GHz band at the 183 GHz water vapor line? CoSMIR-H will have it centered at 183.31 GHz, but it is an interesting exercise to see how moving this band changes the water vapor profile retrieval.</a:t>
            </a:r>
          </a:p>
        </p:txBody>
      </p:sp>
      <p:pic>
        <p:nvPicPr>
          <p:cNvPr id="15" name="Picture 14" descr="Chart, diagram, histogram&#10;&#10;Description automatically generated">
            <a:extLst>
              <a:ext uri="{FF2B5EF4-FFF2-40B4-BE49-F238E27FC236}">
                <a16:creationId xmlns:a16="http://schemas.microsoft.com/office/drawing/2014/main" id="{144D6692-0D90-42F5-B845-00F39AED4E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163"/>
          <a:stretch/>
        </p:blipFill>
        <p:spPr>
          <a:xfrm>
            <a:off x="425893" y="3282607"/>
            <a:ext cx="3864496" cy="235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28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01AC7-3C7B-42E0-84D0-64DBFD47F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136529"/>
            <a:ext cx="11439939" cy="678483"/>
          </a:xfrm>
        </p:spPr>
        <p:txBody>
          <a:bodyPr>
            <a:normAutofit fontScale="90000"/>
          </a:bodyPr>
          <a:lstStyle/>
          <a:p>
            <a:r>
              <a:rPr lang="en-US" dirty="0"/>
              <a:t>Science Investigation: 183 GHz Trade Studies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09C7F7-9DA5-4D8A-9D74-CA060560E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Proposed to place the 16-GHz hyperspectral band at 175.31-191.31</a:t>
            </a:r>
          </a:p>
          <a:p>
            <a:pPr lvl="1"/>
            <a:r>
              <a:rPr lang="en-US" dirty="0"/>
              <a:t>Covers the bands measured by current spaceborne sensors (e.g. ATMS)</a:t>
            </a:r>
          </a:p>
          <a:p>
            <a:r>
              <a:rPr lang="en-US" dirty="0"/>
              <a:t>Wanted to see if we could get more sensitivity to the PBL by shifting to the left or right of the line center </a:t>
            </a:r>
          </a:p>
          <a:p>
            <a:r>
              <a:rPr lang="en-US" dirty="0"/>
              <a:t>Trade studies show a slight improvement in PBL water vapor retrieval when shifted to the left</a:t>
            </a:r>
          </a:p>
          <a:p>
            <a:pPr lvl="1"/>
            <a:r>
              <a:rPr lang="en-US" dirty="0"/>
              <a:t>Comes at the expense of worse retrieval in the upper atmosphere</a:t>
            </a:r>
          </a:p>
          <a:p>
            <a:r>
              <a:rPr lang="en-US" dirty="0"/>
              <a:t>Plan is to keep the band centered at 183.31 GHz</a:t>
            </a:r>
          </a:p>
          <a:p>
            <a:pPr lvl="1"/>
            <a:r>
              <a:rPr lang="en-US" dirty="0"/>
              <a:t>Better for radiative transfer validation and calibration comparison with ATMS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110C0F-34F1-4CAE-8734-201A9CF31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CoSMIR-H DSI First Year Annual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AC4A9-C044-47B9-B5CD-9CD3EE253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01BFF-CB09-434A-83F4-FD29173F7E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32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33DD1-84D1-4BE3-AD71-620C03FFE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C9D062-01ED-404D-8592-A855BC1D1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382" y="1099924"/>
            <a:ext cx="10515600" cy="5077039"/>
          </a:xfrm>
        </p:spPr>
        <p:txBody>
          <a:bodyPr/>
          <a:lstStyle/>
          <a:p>
            <a:r>
              <a:rPr lang="en-US" dirty="0"/>
              <a:t>We are developing an airborne hyperspectral microwave sensor with 4-MHz spectral resolution at 50-58 GHz and 175.31-191.31 GHz</a:t>
            </a:r>
          </a:p>
          <a:p>
            <a:pPr lvl="1"/>
            <a:r>
              <a:rPr lang="en-US" dirty="0"/>
              <a:t>Modifying the CoSMIR sensor with ASIC spectrometer receivers (CoSMIR-H)</a:t>
            </a:r>
          </a:p>
          <a:p>
            <a:pPr lvl="1"/>
            <a:r>
              <a:rPr lang="en-US" dirty="0"/>
              <a:t>Will give us thousands of channels to test the impact of HMW on temperature and water vapor profile retrievals</a:t>
            </a:r>
          </a:p>
          <a:p>
            <a:r>
              <a:rPr lang="en-US" dirty="0"/>
              <a:t>CoSMIR-H is on schedule to do engineering check flights on the NASA ER-2 aircraft in July 2024</a:t>
            </a:r>
          </a:p>
          <a:p>
            <a:r>
              <a:rPr lang="en-US" dirty="0"/>
              <a:t>We are excited to get CoSMIR-H data in-hand to assess the benefits of hyperspectral microwave observations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1540E1-39CB-40BA-AC00-79BBFE8AA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Kroodsma                          Earth Science Technology Forum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52153-5D01-4EF7-A9BD-198C70279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378F-0D3A-4EA2-B8F7-18B9FBA386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36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9E012-4BBC-4BF6-8A2C-3F8D38F1A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2CDE3-F832-4CC5-91C9-1B0688469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7593" y="1117341"/>
            <a:ext cx="6327353" cy="50770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200" b="1" dirty="0"/>
              <a:t>Motivation: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/>
              <a:t>PBL Study Team Report lists hyperspectral microwave (HMW) sensors as one of the </a:t>
            </a:r>
            <a:r>
              <a:rPr lang="en-US" sz="2200" b="1" i="1" dirty="0"/>
              <a:t>“Essential Components” </a:t>
            </a:r>
            <a:r>
              <a:rPr lang="en-US" sz="2200" dirty="0"/>
              <a:t>of a future global PBL observing system, to provide </a:t>
            </a:r>
            <a:r>
              <a:rPr lang="en-US" sz="2200" b="1" i="1" dirty="0"/>
              <a:t>“accurate PBL and free tropospheric three-dimensional (3D) temperature and water vapor structure context”</a:t>
            </a:r>
            <a:r>
              <a:rPr lang="en-US" sz="22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/>
              <a:t>Objective: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/>
              <a:t>Build an airborne HMW sensor and collect observations to demonstrate capability of HMW sounding, especially in the PBL. Enhance the airborne CoSMIR instrument with hyperspectral receivers (renamed CoSMIR-H) by utilizing ASIC spectrometers to give full spectrum coverage at 50-58 GHz and 175-191 GHz and conduct test flights to collect data.</a:t>
            </a:r>
          </a:p>
          <a:p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B4B04-DF18-4A16-98BA-89248DA98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06" y="1117341"/>
            <a:ext cx="4605751" cy="42614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0D68B5-E63F-4299-BDB8-BC56B8F082B6}"/>
              </a:ext>
            </a:extLst>
          </p:cNvPr>
          <p:cNvSpPr txBox="1"/>
          <p:nvPr/>
        </p:nvSpPr>
        <p:spPr>
          <a:xfrm>
            <a:off x="235330" y="5608244"/>
            <a:ext cx="5061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https://science.nasa.gov/earth-science/decadal-pbl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202FCCE-E249-4B52-B1B9-AFB6942B2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Kroodsma                          Earth Science Technology Forum 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C04258-1D4E-4032-9C14-693AF9FD8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378F-0D3A-4EA2-B8F7-18B9FBA386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9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AFF377-1E96-404A-8AF2-53A7B03E3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Kroodsma                          Earth Science Technology Forum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B62C09-A50E-4252-B586-0DC7EC5F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378F-0D3A-4EA2-B8F7-18B9FBA386D1}" type="slidenum">
              <a:rPr lang="en-US" smtClean="0"/>
              <a:t>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F2CDB1-654F-4623-A8D8-AFBA31A62E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1192" y="136525"/>
            <a:ext cx="10515600" cy="677863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Hyperspectral Microwave?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853C16-81CF-434E-8C62-D800D241B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67" y="1570107"/>
            <a:ext cx="4245377" cy="749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53B232-13C9-44CD-9B46-615DD2ED4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67" y="2457506"/>
            <a:ext cx="4236668" cy="10274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950A11-4606-4C12-BF99-588069967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67" y="3629345"/>
            <a:ext cx="4227960" cy="10403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A38963-0471-443B-9898-BAD3D1BCF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25" y="4778539"/>
            <a:ext cx="4221102" cy="13036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E75FF8-3D13-448F-B0B6-2172933893AB}"/>
              </a:ext>
            </a:extLst>
          </p:cNvPr>
          <p:cNvSpPr txBox="1"/>
          <p:nvPr/>
        </p:nvSpPr>
        <p:spPr>
          <a:xfrm>
            <a:off x="1021577" y="1063186"/>
            <a:ext cx="3091616" cy="369332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Sampling of Papers: 2010-2015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BAADE50-3A21-4679-884E-88FA0BAC3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953" y="2733145"/>
            <a:ext cx="7014134" cy="10675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E66631-0198-4927-BA84-B3998807630E}"/>
              </a:ext>
            </a:extLst>
          </p:cNvPr>
          <p:cNvSpPr txBox="1"/>
          <p:nvPr/>
        </p:nvSpPr>
        <p:spPr>
          <a:xfrm>
            <a:off x="5365892" y="1081949"/>
            <a:ext cx="1712328" cy="369332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NOAA BAA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CC92C4-B7F9-45B8-A750-F1208F251C65}"/>
              </a:ext>
            </a:extLst>
          </p:cNvPr>
          <p:cNvSpPr txBox="1"/>
          <p:nvPr/>
        </p:nvSpPr>
        <p:spPr>
          <a:xfrm>
            <a:off x="5274425" y="3291151"/>
            <a:ext cx="2836226" cy="369332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IGARSS 2023 Special Session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32CE60D-552A-4E28-B7E5-1531EFEF1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2808" y="1570511"/>
            <a:ext cx="973087" cy="9589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8F59A7E-772F-4A40-A982-ABDCDEBECF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4222" y="1104966"/>
            <a:ext cx="4245377" cy="14876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3C2CCB8-DACA-4E81-A3A4-23C56E61EE34}"/>
              </a:ext>
            </a:extLst>
          </p:cNvPr>
          <p:cNvSpPr txBox="1"/>
          <p:nvPr/>
        </p:nvSpPr>
        <p:spPr>
          <a:xfrm>
            <a:off x="5574273" y="4144835"/>
            <a:ext cx="5378645" cy="1631216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How many channels are needed to be considered “hyperspectral”?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Infrared Atmospheric Sounding Interferometer (IASI) = 8461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Microwave = &gt;100 channels</a:t>
            </a:r>
          </a:p>
        </p:txBody>
      </p:sp>
    </p:spTree>
    <p:extLst>
      <p:ext uri="{BB962C8B-B14F-4D97-AF65-F5344CB8AC3E}">
        <p14:creationId xmlns:p14="http://schemas.microsoft.com/office/powerpoint/2010/main" val="589074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BC2D-C048-4070-9006-978A43193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Current Microwave Sounding Standard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1CD55E-4889-427D-A6A2-FC0A0F74E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Kroodsma                          Earth Science Technology Forum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073957-BC5A-4369-A274-3DFCC56A0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378F-0D3A-4EA2-B8F7-18B9FBA386D1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28D9A64-C687-48B6-A23F-63639AFAA4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266989"/>
              </p:ext>
            </p:extLst>
          </p:nvPr>
        </p:nvGraphicFramePr>
        <p:xfrm>
          <a:off x="1105107" y="1312315"/>
          <a:ext cx="3854520" cy="37490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345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840">
                  <a:extLst>
                    <a:ext uri="{9D8B030D-6E8A-4147-A177-3AD203B41FA5}">
                      <a16:colId xmlns:a16="http://schemas.microsoft.com/office/drawing/2014/main" val="2375384278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ATMS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TMS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CoSMIR-H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088611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4694429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50-58</a:t>
                      </a:r>
                    </a:p>
                    <a:p>
                      <a:pPr algn="ctr"/>
                      <a:r>
                        <a:rPr lang="en-US" sz="1600" dirty="0"/>
                        <a:t>(13 channels)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50-58</a:t>
                      </a:r>
                    </a:p>
                    <a:p>
                      <a:pPr algn="ctr"/>
                      <a:r>
                        <a:rPr lang="en-US" sz="1600" dirty="0"/>
                        <a:t>(thousands)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88.2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91.655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89v/h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114-118</a:t>
                      </a:r>
                    </a:p>
                    <a:p>
                      <a:pPr algn="ctr"/>
                      <a:r>
                        <a:rPr lang="en-US" sz="1600" dirty="0"/>
                        <a:t>(7 channels)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060117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165.5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165v/h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183±7-183±1 </a:t>
                      </a:r>
                    </a:p>
                    <a:p>
                      <a:pPr algn="ctr"/>
                      <a:r>
                        <a:rPr lang="en-US" sz="1600" dirty="0"/>
                        <a:t>(5 channels)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184-190</a:t>
                      </a:r>
                    </a:p>
                    <a:p>
                      <a:pPr algn="ctr"/>
                      <a:r>
                        <a:rPr lang="en-US" sz="1600" dirty="0"/>
                        <a:t>(3 channels)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175-191</a:t>
                      </a:r>
                    </a:p>
                    <a:p>
                      <a:pPr algn="ctr"/>
                      <a:r>
                        <a:rPr lang="en-US" sz="1600" dirty="0"/>
                        <a:t>(thousands)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204.8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C367A709-98F0-48F8-8ED7-936DD9313BC6}"/>
              </a:ext>
            </a:extLst>
          </p:cNvPr>
          <p:cNvSpPr txBox="1"/>
          <p:nvPr/>
        </p:nvSpPr>
        <p:spPr>
          <a:xfrm>
            <a:off x="6016487" y="5024959"/>
            <a:ext cx="472708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Teixeira, J.,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et al.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2021: Toward a Global Planetary Boundary Layer Observing System: The NASA PBL Incubation Study Team Report,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NASA PBL Incubation Study Team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134 pp.</a:t>
            </a:r>
            <a:endParaRPr lang="en-US" sz="1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F379A04-F106-4172-82E7-F2669537E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32344"/>
            <a:ext cx="4415406" cy="37247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B5748AD-F23B-4154-9DF3-18387CD5A5B9}"/>
              </a:ext>
            </a:extLst>
          </p:cNvPr>
          <p:cNvSpPr txBox="1"/>
          <p:nvPr/>
        </p:nvSpPr>
        <p:spPr>
          <a:xfrm>
            <a:off x="838200" y="5235492"/>
            <a:ext cx="4651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CoSMIR-H will have 4-MHz spectral resolution for both 50-GHz and 183-GHz ranges. </a:t>
            </a:r>
          </a:p>
        </p:txBody>
      </p:sp>
    </p:spTree>
    <p:extLst>
      <p:ext uri="{BB962C8B-B14F-4D97-AF65-F5344CB8AC3E}">
        <p14:creationId xmlns:p14="http://schemas.microsoft.com/office/powerpoint/2010/main" val="2518189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8B56B-6798-4450-B6A1-849324018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Hyperspectral Microwave Sounding Capability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60C597-1FB6-4268-9770-809B3549A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Kroodsma                          Earth Science Technology Forum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02AC0-938D-42D3-9DEF-9E1CD9599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378F-0D3A-4EA2-B8F7-18B9FBA386D1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65A4CE-6AEC-4FEE-8BFA-B5B2D44C2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881" y="2519941"/>
            <a:ext cx="4574712" cy="3231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48B319-C4B2-4F3F-ADD6-ADEC9056E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730" y="2485957"/>
            <a:ext cx="4574712" cy="31941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B689A3-21CF-459D-A0C6-25590B253EEE}"/>
              </a:ext>
            </a:extLst>
          </p:cNvPr>
          <p:cNvSpPr txBox="1"/>
          <p:nvPr/>
        </p:nvSpPr>
        <p:spPr>
          <a:xfrm>
            <a:off x="2273931" y="2168517"/>
            <a:ext cx="2302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sounding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3C5A70-EBA9-410D-B6D1-DD51F292689D}"/>
              </a:ext>
            </a:extLst>
          </p:cNvPr>
          <p:cNvSpPr txBox="1"/>
          <p:nvPr/>
        </p:nvSpPr>
        <p:spPr>
          <a:xfrm>
            <a:off x="7357095" y="2165947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Water vapor sounding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15FA8-D767-402A-9C02-78D03431AFBA}"/>
              </a:ext>
            </a:extLst>
          </p:cNvPr>
          <p:cNvSpPr txBox="1"/>
          <p:nvPr/>
        </p:nvSpPr>
        <p:spPr>
          <a:xfrm>
            <a:off x="2796301" y="5730976"/>
            <a:ext cx="688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Gambacorta, A., et al., “Advancing Atmospheric Thermodynamic Sounding from Space using Hyperspectral Microwave Measurements,” </a:t>
            </a:r>
            <a:r>
              <a:rPr lang="en-US" sz="1200" i="1" dirty="0"/>
              <a:t>IEEE J. Sel. Topics Appl. Earth </a:t>
            </a:r>
            <a:r>
              <a:rPr lang="en-US" sz="1200" i="1" dirty="0" err="1"/>
              <a:t>Observ</a:t>
            </a:r>
            <a:r>
              <a:rPr lang="en-US" sz="1200" i="1" dirty="0"/>
              <a:t>. Remote Sens.</a:t>
            </a:r>
            <a:r>
              <a:rPr lang="en-US" sz="1200" dirty="0"/>
              <a:t>, 2023.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A8F280-D339-4801-A053-D09D8351CFA9}"/>
              </a:ext>
            </a:extLst>
          </p:cNvPr>
          <p:cNvSpPr txBox="1"/>
          <p:nvPr/>
        </p:nvSpPr>
        <p:spPr>
          <a:xfrm>
            <a:off x="1005203" y="1214916"/>
            <a:ext cx="10007350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CoSMIR-H covers a broad spectral range (pink box) to retrieve temperature and water vapor profiles, filling in gaps left by current spaceborne sounder capabilities.</a:t>
            </a:r>
            <a:endParaRPr lang="en-US" sz="2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E69576-DF39-4A61-9000-381FB81E9CDD}"/>
              </a:ext>
            </a:extLst>
          </p:cNvPr>
          <p:cNvSpPr/>
          <p:nvPr/>
        </p:nvSpPr>
        <p:spPr>
          <a:xfrm>
            <a:off x="1750066" y="2903907"/>
            <a:ext cx="1215431" cy="2061398"/>
          </a:xfrm>
          <a:prstGeom prst="rect">
            <a:avLst/>
          </a:prstGeom>
          <a:noFill/>
          <a:ln w="28575">
            <a:solidFill>
              <a:srgbClr val="F216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3900D9-0628-4156-A022-104DA7F8A02A}"/>
              </a:ext>
            </a:extLst>
          </p:cNvPr>
          <p:cNvSpPr/>
          <p:nvPr/>
        </p:nvSpPr>
        <p:spPr>
          <a:xfrm>
            <a:off x="6788425" y="2903907"/>
            <a:ext cx="3299790" cy="2061398"/>
          </a:xfrm>
          <a:prstGeom prst="rect">
            <a:avLst/>
          </a:prstGeom>
          <a:noFill/>
          <a:ln w="28575">
            <a:solidFill>
              <a:srgbClr val="F216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48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E3D17-67FC-4BC1-8BAC-2B58A2E00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CoSMIR-H DSI Proposal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9DDB99-DA7D-4B58-BD2A-F2144707EA4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t="-1" r="7165" b="-8997"/>
          <a:stretch/>
        </p:blipFill>
        <p:spPr bwMode="auto">
          <a:xfrm>
            <a:off x="6013413" y="3038628"/>
            <a:ext cx="5503545" cy="31475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5EB0B0-C061-4A79-B6FA-A95800F9070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13" y="1058534"/>
            <a:ext cx="5362167" cy="1781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EF8D1B-70EC-4B7E-AC95-48313C8A737D}"/>
              </a:ext>
            </a:extLst>
          </p:cNvPr>
          <p:cNvSpPr txBox="1"/>
          <p:nvPr/>
        </p:nvSpPr>
        <p:spPr>
          <a:xfrm>
            <a:off x="318053" y="1060767"/>
            <a:ext cx="506895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Modify the current CoSMIR 50/52 and 183 GHz channels with new hyperspectral receivers (ASIC spectrometers) to achieve three main objectives:</a:t>
            </a:r>
          </a:p>
          <a:p>
            <a:endParaRPr lang="en-US" sz="800" dirty="0"/>
          </a:p>
          <a:p>
            <a:pPr marL="342900" indent="-342900">
              <a:buFont typeface="+mj-lt"/>
              <a:buAutoNum type="arabicParenR"/>
            </a:pPr>
            <a:r>
              <a:rPr lang="en-US" sz="2000" dirty="0"/>
              <a:t>Enable hyperspectral measurements from an airborne platform at 50-58 GHz and 175-191 GHz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000" dirty="0"/>
              <a:t>Demonstrate the capability of hyperspectral microwave sounding for improved measurement of the PBL thermodynamic (temperature and water vapor) vertical structure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000" dirty="0"/>
              <a:t>Provide a viable pathway to space by advancing the field of digital spectroscopy for microwave radiometers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42EDA-DFFB-436C-9C7C-0DB20FFCC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Kroodsma                          Earth Science Technology Forum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1AF74-397F-44B5-BCE7-89DBE0E3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378F-0D3A-4EA2-B8F7-18B9FBA386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78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8AB2B5-B26B-4F3A-8147-5F55A94C9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78" y="136529"/>
            <a:ext cx="11748052" cy="67848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Conical Scanning Millimeter-wave Imaging Radiometer (CoSMIR)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4E38D-6884-4B72-BA3D-06B80891B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727" y="1141847"/>
            <a:ext cx="2943527" cy="283337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E7194F-C2DA-4FD3-80DC-69C46254F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Kroodsma                          Earth Science Technology Forum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03AEE0-C13D-4DC0-85AB-395768FEB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378F-0D3A-4EA2-B8F7-18B9FBA386D1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BB963D-58C0-45AD-B978-338534CD6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87" y="1107759"/>
            <a:ext cx="3552786" cy="2658447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85FDF6F5-32B1-443A-B8A0-8E72243E50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r="1466" b="5668"/>
          <a:stretch/>
        </p:blipFill>
        <p:spPr>
          <a:xfrm>
            <a:off x="3908633" y="3766206"/>
            <a:ext cx="4164339" cy="2443005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637F4A2-C28B-45C5-8E22-89B2F1EAFA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231442"/>
              </p:ext>
            </p:extLst>
          </p:nvPr>
        </p:nvGraphicFramePr>
        <p:xfrm>
          <a:off x="743118" y="1255836"/>
          <a:ext cx="2590800" cy="26822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CoSMIR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GMI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50.3h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52.8h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89.0v/h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89.0v/h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165.5v/h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166v/h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183.31±1h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183.31±3h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183.31±3v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183.31±7h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183.31±7v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F932829-AF63-4E2E-BB6A-8D6B431D769C}"/>
              </a:ext>
            </a:extLst>
          </p:cNvPr>
          <p:cNvSpPr txBox="1"/>
          <p:nvPr/>
        </p:nvSpPr>
        <p:spPr>
          <a:xfrm>
            <a:off x="302363" y="4365455"/>
            <a:ext cx="3399183" cy="132343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/>
              <a:t>CoSMIR has the unique ability to scan in various modes: fore/aft conical and cross/along-track. </a:t>
            </a:r>
          </a:p>
        </p:txBody>
      </p:sp>
      <p:pic>
        <p:nvPicPr>
          <p:cNvPr id="17" name="Picture 2" descr="NASA Armstrong Fact Sheet: ER-2 High-Altitude Airborne Science Aircraf |  NASA">
            <a:extLst>
              <a:ext uri="{FF2B5EF4-FFF2-40B4-BE49-F238E27FC236}">
                <a16:creationId xmlns:a16="http://schemas.microsoft.com/office/drawing/2014/main" id="{CEA2EDC2-C6A0-41A5-AA74-E7AA7FF80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242" y="4161944"/>
            <a:ext cx="3425344" cy="196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6CB539-8937-4662-9DCB-38AE5EFEE004}"/>
              </a:ext>
            </a:extLst>
          </p:cNvPr>
          <p:cNvCxnSpPr>
            <a:cxnSpLocks/>
          </p:cNvCxnSpPr>
          <p:nvPr/>
        </p:nvCxnSpPr>
        <p:spPr>
          <a:xfrm flipH="1">
            <a:off x="9543600" y="4768615"/>
            <a:ext cx="852627" cy="4923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ADDC480-E577-4F49-8101-D491E3CB7F98}"/>
              </a:ext>
            </a:extLst>
          </p:cNvPr>
          <p:cNvCxnSpPr>
            <a:cxnSpLocks/>
          </p:cNvCxnSpPr>
          <p:nvPr/>
        </p:nvCxnSpPr>
        <p:spPr>
          <a:xfrm flipH="1">
            <a:off x="9918700" y="4763835"/>
            <a:ext cx="477527" cy="8654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BD269C2-E9DD-4D94-B616-0FCAA5D95E94}"/>
              </a:ext>
            </a:extLst>
          </p:cNvPr>
          <p:cNvSpPr txBox="1"/>
          <p:nvPr/>
        </p:nvSpPr>
        <p:spPr>
          <a:xfrm>
            <a:off x="9389249" y="4179060"/>
            <a:ext cx="2451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chemeClr val="bg1"/>
                </a:solidFill>
              </a:rPr>
              <a:t>CoSMIR flies in the NASA ER-2 forebody wing pod</a:t>
            </a:r>
          </a:p>
        </p:txBody>
      </p:sp>
    </p:spTree>
    <p:extLst>
      <p:ext uri="{BB962C8B-B14F-4D97-AF65-F5344CB8AC3E}">
        <p14:creationId xmlns:p14="http://schemas.microsoft.com/office/powerpoint/2010/main" val="806577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02C50-101F-482F-AF0D-F16BB8B4F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Year Schedule: June 2022-2025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D3BF9C-CDD4-497E-86BF-CD40861D3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Kroodsma                          Earth Science Technology Forum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B8352-2C2B-4623-BA3C-9BB081DE9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378F-0D3A-4EA2-B8F7-18B9FBA386D1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89A2F2-AD81-4F3E-8A6D-BCC8111D59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068826"/>
              </p:ext>
            </p:extLst>
          </p:nvPr>
        </p:nvGraphicFramePr>
        <p:xfrm>
          <a:off x="1814925" y="1981931"/>
          <a:ext cx="8302137" cy="39380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6745">
                  <a:extLst>
                    <a:ext uri="{9D8B030D-6E8A-4147-A177-3AD203B41FA5}">
                      <a16:colId xmlns:a16="http://schemas.microsoft.com/office/drawing/2014/main" val="2660572832"/>
                    </a:ext>
                  </a:extLst>
                </a:gridCol>
                <a:gridCol w="824424">
                  <a:extLst>
                    <a:ext uri="{9D8B030D-6E8A-4147-A177-3AD203B41FA5}">
                      <a16:colId xmlns:a16="http://schemas.microsoft.com/office/drawing/2014/main" val="3112474366"/>
                    </a:ext>
                  </a:extLst>
                </a:gridCol>
                <a:gridCol w="824424">
                  <a:extLst>
                    <a:ext uri="{9D8B030D-6E8A-4147-A177-3AD203B41FA5}">
                      <a16:colId xmlns:a16="http://schemas.microsoft.com/office/drawing/2014/main" val="2919437948"/>
                    </a:ext>
                  </a:extLst>
                </a:gridCol>
                <a:gridCol w="824424">
                  <a:extLst>
                    <a:ext uri="{9D8B030D-6E8A-4147-A177-3AD203B41FA5}">
                      <a16:colId xmlns:a16="http://schemas.microsoft.com/office/drawing/2014/main" val="1276987912"/>
                    </a:ext>
                  </a:extLst>
                </a:gridCol>
                <a:gridCol w="824424">
                  <a:extLst>
                    <a:ext uri="{9D8B030D-6E8A-4147-A177-3AD203B41FA5}">
                      <a16:colId xmlns:a16="http://schemas.microsoft.com/office/drawing/2014/main" val="1756784845"/>
                    </a:ext>
                  </a:extLst>
                </a:gridCol>
                <a:gridCol w="824424">
                  <a:extLst>
                    <a:ext uri="{9D8B030D-6E8A-4147-A177-3AD203B41FA5}">
                      <a16:colId xmlns:a16="http://schemas.microsoft.com/office/drawing/2014/main" val="2659195146"/>
                    </a:ext>
                  </a:extLst>
                </a:gridCol>
                <a:gridCol w="824424">
                  <a:extLst>
                    <a:ext uri="{9D8B030D-6E8A-4147-A177-3AD203B41FA5}">
                      <a16:colId xmlns:a16="http://schemas.microsoft.com/office/drawing/2014/main" val="4090239519"/>
                    </a:ext>
                  </a:extLst>
                </a:gridCol>
                <a:gridCol w="824424">
                  <a:extLst>
                    <a:ext uri="{9D8B030D-6E8A-4147-A177-3AD203B41FA5}">
                      <a16:colId xmlns:a16="http://schemas.microsoft.com/office/drawing/2014/main" val="2267500975"/>
                    </a:ext>
                  </a:extLst>
                </a:gridCol>
                <a:gridCol w="824424">
                  <a:extLst>
                    <a:ext uri="{9D8B030D-6E8A-4147-A177-3AD203B41FA5}">
                      <a16:colId xmlns:a16="http://schemas.microsoft.com/office/drawing/2014/main" val="3462763367"/>
                    </a:ext>
                  </a:extLst>
                </a:gridCol>
              </a:tblGrid>
              <a:tr h="59704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Times New Roman" panose="02020603050405020304" pitchFamily="18" charset="0"/>
                        </a:rPr>
                        <a:t>Jul 23</a:t>
                      </a:r>
                    </a:p>
                    <a:p>
                      <a:pPr algn="ctr"/>
                      <a:r>
                        <a:rPr lang="en-US" sz="1400" dirty="0">
                          <a:latin typeface="+mn-lt"/>
                          <a:cs typeface="Times New Roman" panose="02020603050405020304" pitchFamily="18" charset="0"/>
                        </a:rPr>
                        <a:t>Q1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Times New Roman" panose="02020603050405020304" pitchFamily="18" charset="0"/>
                        </a:rPr>
                        <a:t>Oct 23</a:t>
                      </a:r>
                    </a:p>
                    <a:p>
                      <a:pPr algn="ctr"/>
                      <a:r>
                        <a:rPr lang="en-US" sz="1400" dirty="0">
                          <a:latin typeface="+mn-lt"/>
                          <a:cs typeface="Times New Roman" panose="02020603050405020304" pitchFamily="18" charset="0"/>
                        </a:rPr>
                        <a:t>Q2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Times New Roman" panose="02020603050405020304" pitchFamily="18" charset="0"/>
                        </a:rPr>
                        <a:t>Jan 24</a:t>
                      </a:r>
                    </a:p>
                    <a:p>
                      <a:pPr algn="ctr"/>
                      <a:r>
                        <a:rPr lang="en-US" sz="1400" dirty="0">
                          <a:latin typeface="+mn-lt"/>
                          <a:cs typeface="Times New Roman" panose="02020603050405020304" pitchFamily="18" charset="0"/>
                        </a:rPr>
                        <a:t>Q3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Times New Roman" panose="02020603050405020304" pitchFamily="18" charset="0"/>
                        </a:rPr>
                        <a:t>Apr 24</a:t>
                      </a:r>
                    </a:p>
                    <a:p>
                      <a:pPr algn="ctr"/>
                      <a:r>
                        <a:rPr lang="en-US" sz="1400" dirty="0">
                          <a:latin typeface="+mn-lt"/>
                          <a:cs typeface="Times New Roman" panose="02020603050405020304" pitchFamily="18" charset="0"/>
                        </a:rPr>
                        <a:t>Q4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Times New Roman" panose="02020603050405020304" pitchFamily="18" charset="0"/>
                        </a:rPr>
                        <a:t>Jul 24</a:t>
                      </a:r>
                    </a:p>
                    <a:p>
                      <a:pPr algn="ctr"/>
                      <a:r>
                        <a:rPr lang="en-US" sz="1400" dirty="0">
                          <a:latin typeface="+mn-lt"/>
                          <a:cs typeface="Times New Roman" panose="02020603050405020304" pitchFamily="18" charset="0"/>
                        </a:rPr>
                        <a:t>Q1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Times New Roman" panose="02020603050405020304" pitchFamily="18" charset="0"/>
                        </a:rPr>
                        <a:t>Oct 24</a:t>
                      </a:r>
                    </a:p>
                    <a:p>
                      <a:pPr algn="ctr"/>
                      <a:r>
                        <a:rPr lang="en-US" sz="1400" dirty="0">
                          <a:latin typeface="+mn-lt"/>
                          <a:cs typeface="Times New Roman" panose="02020603050405020304" pitchFamily="18" charset="0"/>
                        </a:rPr>
                        <a:t>Q2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Times New Roman" panose="02020603050405020304" pitchFamily="18" charset="0"/>
                        </a:rPr>
                        <a:t>Jan 25</a:t>
                      </a:r>
                    </a:p>
                    <a:p>
                      <a:pPr algn="ctr"/>
                      <a:r>
                        <a:rPr lang="en-US" sz="1400" dirty="0">
                          <a:latin typeface="+mn-lt"/>
                          <a:cs typeface="Times New Roman" panose="02020603050405020304" pitchFamily="18" charset="0"/>
                        </a:rPr>
                        <a:t>Q3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Times New Roman" panose="02020603050405020304" pitchFamily="18" charset="0"/>
                        </a:rPr>
                        <a:t>Apr 25</a:t>
                      </a:r>
                    </a:p>
                    <a:p>
                      <a:pPr algn="ctr"/>
                      <a:r>
                        <a:rPr lang="en-US" sz="1400" dirty="0">
                          <a:latin typeface="+mn-lt"/>
                          <a:cs typeface="Times New Roman" panose="02020603050405020304" pitchFamily="18" charset="0"/>
                        </a:rPr>
                        <a:t>Q4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898159"/>
                  </a:ext>
                </a:extLst>
              </a:tr>
              <a:tr h="8352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Times New Roman" panose="02020603050405020304" pitchFamily="18" charset="0"/>
                        </a:rPr>
                        <a:t>Hardware Development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351214"/>
                  </a:ext>
                </a:extLst>
              </a:tr>
              <a:tr h="8352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Times New Roman" panose="02020603050405020304" pitchFamily="18" charset="0"/>
                        </a:rPr>
                        <a:t>Ground Software Development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067914"/>
                  </a:ext>
                </a:extLst>
              </a:tr>
              <a:tr h="8352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Times New Roman" panose="02020603050405020304" pitchFamily="18" charset="0"/>
                        </a:rPr>
                        <a:t>Chamber Test and Airborne Demonstration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762903"/>
                  </a:ext>
                </a:extLst>
              </a:tr>
              <a:tr h="83526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  <a:cs typeface="Times New Roman" panose="02020603050405020304" pitchFamily="18" charset="0"/>
                        </a:rPr>
                        <a:t>Science Investigation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161069"/>
                  </a:ext>
                </a:extLst>
              </a:tr>
            </a:tbl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AA157C3-E819-448D-AEF8-6A1814227A78}"/>
              </a:ext>
            </a:extLst>
          </p:cNvPr>
          <p:cNvCxnSpPr>
            <a:cxnSpLocks/>
          </p:cNvCxnSpPr>
          <p:nvPr/>
        </p:nvCxnSpPr>
        <p:spPr>
          <a:xfrm>
            <a:off x="3590882" y="2666244"/>
            <a:ext cx="3829906" cy="1385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6E6750-6E12-486C-A96D-1F1C2ED180DC}"/>
              </a:ext>
            </a:extLst>
          </p:cNvPr>
          <p:cNvCxnSpPr>
            <a:cxnSpLocks/>
          </p:cNvCxnSpPr>
          <p:nvPr/>
        </p:nvCxnSpPr>
        <p:spPr>
          <a:xfrm flipV="1">
            <a:off x="4330145" y="3525644"/>
            <a:ext cx="5654275" cy="547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5E4FAA2-7551-4EBD-B30D-EEB2276A222B}"/>
              </a:ext>
            </a:extLst>
          </p:cNvPr>
          <p:cNvCxnSpPr>
            <a:cxnSpLocks/>
          </p:cNvCxnSpPr>
          <p:nvPr/>
        </p:nvCxnSpPr>
        <p:spPr>
          <a:xfrm>
            <a:off x="5603250" y="4308211"/>
            <a:ext cx="2702917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CF87B5-5A4F-46E6-8C08-24C14EC17264}"/>
              </a:ext>
            </a:extLst>
          </p:cNvPr>
          <p:cNvCxnSpPr>
            <a:cxnSpLocks/>
          </p:cNvCxnSpPr>
          <p:nvPr/>
        </p:nvCxnSpPr>
        <p:spPr>
          <a:xfrm>
            <a:off x="5246507" y="5162413"/>
            <a:ext cx="473791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C37A9AC3-8A20-4E1F-A253-2AD5697A4054}"/>
              </a:ext>
            </a:extLst>
          </p:cNvPr>
          <p:cNvSpPr/>
          <p:nvPr/>
        </p:nvSpPr>
        <p:spPr>
          <a:xfrm>
            <a:off x="5351601" y="2722197"/>
            <a:ext cx="154234" cy="1511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C1793C52-1941-4774-B706-3C3720FED66B}"/>
              </a:ext>
            </a:extLst>
          </p:cNvPr>
          <p:cNvSpPr/>
          <p:nvPr/>
        </p:nvSpPr>
        <p:spPr>
          <a:xfrm rot="10800000">
            <a:off x="8229050" y="3317153"/>
            <a:ext cx="154234" cy="1511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C4DDC697-6CED-43FB-905C-34A90726272E}"/>
              </a:ext>
            </a:extLst>
          </p:cNvPr>
          <p:cNvSpPr/>
          <p:nvPr/>
        </p:nvSpPr>
        <p:spPr>
          <a:xfrm>
            <a:off x="6160021" y="4395031"/>
            <a:ext cx="154234" cy="1511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E59DF803-EDF9-4638-83FF-33DD4CAF1289}"/>
              </a:ext>
            </a:extLst>
          </p:cNvPr>
          <p:cNvSpPr/>
          <p:nvPr/>
        </p:nvSpPr>
        <p:spPr>
          <a:xfrm>
            <a:off x="7080165" y="4391065"/>
            <a:ext cx="154234" cy="1511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C2C90CB-DDE5-4864-A615-C4E8343E86A4}"/>
              </a:ext>
            </a:extLst>
          </p:cNvPr>
          <p:cNvSpPr/>
          <p:nvPr/>
        </p:nvSpPr>
        <p:spPr>
          <a:xfrm>
            <a:off x="9688787" y="5244763"/>
            <a:ext cx="154234" cy="1511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B8641E57-3293-4451-B233-90E79EABD7BB}"/>
              </a:ext>
            </a:extLst>
          </p:cNvPr>
          <p:cNvSpPr/>
          <p:nvPr/>
        </p:nvSpPr>
        <p:spPr>
          <a:xfrm>
            <a:off x="6597032" y="3631562"/>
            <a:ext cx="154234" cy="151124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C2B28A-EFCF-48FC-8B34-865200815569}"/>
              </a:ext>
            </a:extLst>
          </p:cNvPr>
          <p:cNvSpPr/>
          <p:nvPr/>
        </p:nvSpPr>
        <p:spPr>
          <a:xfrm>
            <a:off x="3530997" y="2865939"/>
            <a:ext cx="3612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Integration of ASICs, new data system, and supporting electronics into CoSMIR-H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25A81D-BC85-4F41-8B43-15EEE80804FC}"/>
              </a:ext>
            </a:extLst>
          </p:cNvPr>
          <p:cNvSpPr/>
          <p:nvPr/>
        </p:nvSpPr>
        <p:spPr>
          <a:xfrm>
            <a:off x="5505835" y="4542189"/>
            <a:ext cx="1328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 altitude chamber test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D46F82-2F93-48A5-BED6-042412B9CA22}"/>
              </a:ext>
            </a:extLst>
          </p:cNvPr>
          <p:cNvSpPr/>
          <p:nvPr/>
        </p:nvSpPr>
        <p:spPr>
          <a:xfrm>
            <a:off x="5603250" y="3795626"/>
            <a:ext cx="22960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Level 1 software complete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454AAD-21CB-4FFC-AB82-2434AA783FBF}"/>
              </a:ext>
            </a:extLst>
          </p:cNvPr>
          <p:cNvSpPr/>
          <p:nvPr/>
        </p:nvSpPr>
        <p:spPr>
          <a:xfrm>
            <a:off x="6804222" y="4569637"/>
            <a:ext cx="1390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Flight tests with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CoSMIR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AB9BFCB-DEDA-46DD-803D-CD97835F519B}"/>
              </a:ext>
            </a:extLst>
          </p:cNvPr>
          <p:cNvSpPr/>
          <p:nvPr/>
        </p:nvSpPr>
        <p:spPr>
          <a:xfrm>
            <a:off x="7420788" y="2819127"/>
            <a:ext cx="1916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CoSMIR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-H brightness temperature calibration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126B79-C131-4D98-B23D-7DFBB48985FC}"/>
              </a:ext>
            </a:extLst>
          </p:cNvPr>
          <p:cNvSpPr/>
          <p:nvPr/>
        </p:nvSpPr>
        <p:spPr>
          <a:xfrm>
            <a:off x="6524675" y="5423822"/>
            <a:ext cx="36973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Determination of optimal channel set and BW requirements for hyperspectral sounding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2C012A-03AC-4F42-87E3-CDCE15932FCE}"/>
              </a:ext>
            </a:extLst>
          </p:cNvPr>
          <p:cNvSpPr txBox="1"/>
          <p:nvPr/>
        </p:nvSpPr>
        <p:spPr>
          <a:xfrm>
            <a:off x="1673847" y="1117530"/>
            <a:ext cx="8584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First year of project focused on hardware development. We are on-schedule for CoSMIR-H test flights on the NASA ER-2 aircraft in July 2024.</a:t>
            </a:r>
          </a:p>
        </p:txBody>
      </p:sp>
    </p:spTree>
    <p:extLst>
      <p:ext uri="{BB962C8B-B14F-4D97-AF65-F5344CB8AC3E}">
        <p14:creationId xmlns:p14="http://schemas.microsoft.com/office/powerpoint/2010/main" val="1129595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DDA83-10E8-4699-B0BE-D38C4CE48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Check Flights and Campaign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176B49-E203-4A83-AA81-0E2E3333D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Kroodsma                          Earth Science Technology Forum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EE966-CE0E-436C-8AE0-1264C44E7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378F-0D3A-4EA2-B8F7-18B9FBA386D1}" type="slidenum">
              <a:rPr lang="en-US" smtClean="0"/>
              <a:t>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565740-58C0-4D52-BAF7-91FACB922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46" y="1947384"/>
            <a:ext cx="3866726" cy="2745283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10BB90E7-C24F-49C8-9ABD-1FC0DA3B2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8"/>
          <a:stretch/>
        </p:blipFill>
        <p:spPr>
          <a:xfrm>
            <a:off x="8010940" y="1762626"/>
            <a:ext cx="3904664" cy="31308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58D70D-A354-41A7-A03A-374827BE8369}"/>
              </a:ext>
            </a:extLst>
          </p:cNvPr>
          <p:cNvSpPr txBox="1"/>
          <p:nvPr/>
        </p:nvSpPr>
        <p:spPr>
          <a:xfrm>
            <a:off x="9240097" y="3903832"/>
            <a:ext cx="2204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ATMS 183 GHz nadir: 15 km</a:t>
            </a:r>
          </a:p>
          <a:p>
            <a:r>
              <a:rPr lang="en-US" sz="1400" dirty="0"/>
              <a:t>CoSMIR-H nadir: 1.4 km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247B24-CB7A-46AF-B7C4-AE90578E5469}"/>
              </a:ext>
            </a:extLst>
          </p:cNvPr>
          <p:cNvSpPr txBox="1"/>
          <p:nvPr/>
        </p:nvSpPr>
        <p:spPr>
          <a:xfrm>
            <a:off x="1999696" y="5102493"/>
            <a:ext cx="7776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addition to the engineering check flights funded under the DSI in July 2024, we have funds from NOAA to do a full 6-week campaign in Oct/Nov 2024 to collect a more robust HMW dataset over a variety of atmospheric and surface conditions.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630BD8-AF26-4D1E-A3D6-81ADEDC613AB}"/>
              </a:ext>
            </a:extLst>
          </p:cNvPr>
          <p:cNvSpPr txBox="1"/>
          <p:nvPr/>
        </p:nvSpPr>
        <p:spPr>
          <a:xfrm>
            <a:off x="665883" y="1160508"/>
            <a:ext cx="2908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Range rings of the ER-2 (assuming an 8 hour flight)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360005-3851-4102-9671-22A2092DE5E3}"/>
              </a:ext>
            </a:extLst>
          </p:cNvPr>
          <p:cNvSpPr txBox="1"/>
          <p:nvPr/>
        </p:nvSpPr>
        <p:spPr>
          <a:xfrm>
            <a:off x="8686798" y="1160508"/>
            <a:ext cx="2908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CoSMIR-H ground track compared with ATMS</a:t>
            </a:r>
          </a:p>
        </p:txBody>
      </p:sp>
      <p:pic>
        <p:nvPicPr>
          <p:cNvPr id="23" name="Picture 2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6BD46F-D82F-44FF-9462-306641BBD9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" r="6329"/>
          <a:stretch/>
        </p:blipFill>
        <p:spPr>
          <a:xfrm>
            <a:off x="4053672" y="1762626"/>
            <a:ext cx="3886435" cy="31308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2F9550F-3DA4-4EB7-ACB6-E0ADF9E8249E}"/>
              </a:ext>
            </a:extLst>
          </p:cNvPr>
          <p:cNvSpPr txBox="1"/>
          <p:nvPr/>
        </p:nvSpPr>
        <p:spPr>
          <a:xfrm>
            <a:off x="4314025" y="1160508"/>
            <a:ext cx="3537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ER-2 satellite underpass flight (350 km, ~30 min overlap)</a:t>
            </a:r>
          </a:p>
        </p:txBody>
      </p:sp>
    </p:spTree>
    <p:extLst>
      <p:ext uri="{BB962C8B-B14F-4D97-AF65-F5344CB8AC3E}">
        <p14:creationId xmlns:p14="http://schemas.microsoft.com/office/powerpoint/2010/main" val="1672617565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_GSFC_ESS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D963C1FA-11E7-4627-A144-0C6921E11DD8}" vid="{F16FF73E-2199-460F-9363-5FEC4CE33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Standard_GSFC_ESSIC</Template>
  <TotalTime>21786</TotalTime>
  <Words>1125</Words>
  <Application>Microsoft Office PowerPoint</Application>
  <PresentationFormat>Widescreen</PresentationFormat>
  <Paragraphs>181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Standard_GSFC_ESSIC</vt:lpstr>
      <vt:lpstr>Hyperspectral Microwave Sounder Airborne Capability at 50 and 183 GHz for CoSMIR-H</vt:lpstr>
      <vt:lpstr>Introduction</vt:lpstr>
      <vt:lpstr>What is Hyperspectral Microwave?</vt:lpstr>
      <vt:lpstr>Current Microwave Sounding Standard</vt:lpstr>
      <vt:lpstr>Hyperspectral Microwave Sounding Capability</vt:lpstr>
      <vt:lpstr>CoSMIR-H DSI Proposal</vt:lpstr>
      <vt:lpstr>Conical Scanning Millimeter-wave Imaging Radiometer (CoSMIR)</vt:lpstr>
      <vt:lpstr>Three Year Schedule: June 2022-2025</vt:lpstr>
      <vt:lpstr>Check Flights and Campaign</vt:lpstr>
      <vt:lpstr>Science Investigation: 183 GHz Trade Studies</vt:lpstr>
      <vt:lpstr>Science Investigation: 183 GHz Trade Studies Results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Hyperspectral Microwave Sounder Airborne Capability at 50 and 183 GHz for CoSMIR-H</dc:title>
  <dc:creator>Kroodsma, Rachael A. (GSFC-619.0)[UNIV OF MARYLAND COLLEGE PARK]</dc:creator>
  <cp:lastModifiedBy>Chang, Minlin H. (GSFC-610.0)[ASRC FEDERAL SYSTEM SOLUTIONS]</cp:lastModifiedBy>
  <cp:revision>113</cp:revision>
  <dcterms:created xsi:type="dcterms:W3CDTF">2023-05-16T17:23:47Z</dcterms:created>
  <dcterms:modified xsi:type="dcterms:W3CDTF">2023-06-22T12:47:42Z</dcterms:modified>
</cp:coreProperties>
</file>