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1" r:id="rId4"/>
  </p:sldMasterIdLst>
  <p:notesMasterIdLst>
    <p:notesMasterId r:id="rId24"/>
  </p:notesMasterIdLst>
  <p:sldIdLst>
    <p:sldId id="279" r:id="rId5"/>
    <p:sldId id="257" r:id="rId6"/>
    <p:sldId id="258" r:id="rId7"/>
    <p:sldId id="265" r:id="rId8"/>
    <p:sldId id="269" r:id="rId9"/>
    <p:sldId id="483" r:id="rId10"/>
    <p:sldId id="474" r:id="rId11"/>
    <p:sldId id="275" r:id="rId12"/>
    <p:sldId id="475" r:id="rId13"/>
    <p:sldId id="259" r:id="rId14"/>
    <p:sldId id="481" r:id="rId15"/>
    <p:sldId id="746" r:id="rId16"/>
    <p:sldId id="742" r:id="rId17"/>
    <p:sldId id="747" r:id="rId18"/>
    <p:sldId id="748" r:id="rId19"/>
    <p:sldId id="749" r:id="rId20"/>
    <p:sldId id="743" r:id="rId21"/>
    <p:sldId id="745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1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4D610-B5EA-5B4E-A335-A32807E2CDBB}" type="datetimeFigureOut">
              <a:rPr lang="en-US" smtClean="0"/>
              <a:t>6/22/23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81CAB1-5550-7949-BFED-CD2B97855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3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850A8-EDA7-B14F-94C5-4CD5DF5A60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6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610150A0-4F87-5741-979B-4F1DAA1B9D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4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60330EF1-E578-FB42-AA48-B8A5DFD992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29FBCA-3442-C948-A5D3-5A886834C710}"/>
              </a:ext>
            </a:extLst>
          </p:cNvPr>
          <p:cNvSpPr/>
          <p:nvPr userDrawn="1"/>
        </p:nvSpPr>
        <p:spPr>
          <a:xfrm>
            <a:off x="1463" y="5166906"/>
            <a:ext cx="12190537" cy="189180"/>
          </a:xfrm>
          <a:prstGeom prst="rect">
            <a:avLst/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57483-7BC8-5847-9144-77E1BD62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38" y="1091946"/>
            <a:ext cx="10011508" cy="188116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7362-3320-C842-A194-A4E46B29C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684" y="3211290"/>
            <a:ext cx="6670431" cy="95987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FDE31-5646-E74B-9E2C-BB7F838F32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7538" y="320217"/>
            <a:ext cx="2334211" cy="7083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C5AB85-FB7D-094A-8A7C-571354871721}"/>
              </a:ext>
            </a:extLst>
          </p:cNvPr>
          <p:cNvSpPr txBox="1"/>
          <p:nvPr userDrawn="1"/>
        </p:nvSpPr>
        <p:spPr>
          <a:xfrm>
            <a:off x="532678" y="4911393"/>
            <a:ext cx="8034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B0F0"/>
                </a:solidFill>
              </a:rPr>
              <a:t>N</a:t>
            </a:r>
            <a:r>
              <a:rPr lang="en-US" sz="1050" dirty="0">
                <a:solidFill>
                  <a:schemeClr val="bg1"/>
                </a:solidFill>
              </a:rPr>
              <a:t>ational </a:t>
            </a:r>
            <a:r>
              <a:rPr lang="en-US" sz="1050" dirty="0">
                <a:solidFill>
                  <a:srgbClr val="00B0F0"/>
                </a:solidFill>
              </a:rPr>
              <a:t>A</a:t>
            </a:r>
            <a:r>
              <a:rPr lang="en-US" sz="1050" dirty="0">
                <a:solidFill>
                  <a:schemeClr val="bg1"/>
                </a:solidFill>
              </a:rPr>
              <a:t>eronautics and </a:t>
            </a:r>
            <a:r>
              <a:rPr lang="en-US" sz="1050" dirty="0">
                <a:solidFill>
                  <a:srgbClr val="00B0F0"/>
                </a:solidFill>
              </a:rPr>
              <a:t>S</a:t>
            </a:r>
            <a:r>
              <a:rPr lang="en-US" sz="1050" dirty="0">
                <a:solidFill>
                  <a:schemeClr val="bg1"/>
                </a:solidFill>
              </a:rPr>
              <a:t>pace </a:t>
            </a:r>
            <a:r>
              <a:rPr lang="en-US" sz="1050" dirty="0">
                <a:solidFill>
                  <a:srgbClr val="00B0F0"/>
                </a:solidFill>
              </a:rPr>
              <a:t>A</a:t>
            </a:r>
            <a:r>
              <a:rPr lang="en-US" sz="1050" dirty="0">
                <a:solidFill>
                  <a:schemeClr val="bg1"/>
                </a:solidFill>
              </a:rPr>
              <a:t>dministration </a:t>
            </a:r>
            <a:r>
              <a:rPr lang="en-US" sz="1050" dirty="0">
                <a:solidFill>
                  <a:srgbClr val="00B0F0"/>
                </a:solidFill>
              </a:rPr>
              <a:t>Small Sat</a:t>
            </a:r>
            <a:r>
              <a:rPr lang="en-US" sz="1050" dirty="0">
                <a:solidFill>
                  <a:schemeClr val="bg1"/>
                </a:solidFill>
              </a:rPr>
              <a:t>ellite </a:t>
            </a:r>
            <a:r>
              <a:rPr lang="en-US" sz="1050" dirty="0">
                <a:solidFill>
                  <a:srgbClr val="00B0F0"/>
                </a:solidFill>
              </a:rPr>
              <a:t>L</a:t>
            </a:r>
            <a:r>
              <a:rPr lang="en-US" sz="1050" dirty="0">
                <a:solidFill>
                  <a:schemeClr val="bg1"/>
                </a:solidFill>
              </a:rPr>
              <a:t>earning from </a:t>
            </a:r>
            <a:r>
              <a:rPr lang="en-US" sz="1050" dirty="0">
                <a:solidFill>
                  <a:srgbClr val="00B0F0"/>
                </a:solidFill>
              </a:rPr>
              <a:t>E</a:t>
            </a:r>
            <a:r>
              <a:rPr lang="en-US" sz="1050" dirty="0">
                <a:solidFill>
                  <a:schemeClr val="bg1"/>
                </a:solidFill>
              </a:rPr>
              <a:t>xperience, </a:t>
            </a:r>
            <a:r>
              <a:rPr lang="en-US" sz="1050" dirty="0">
                <a:solidFill>
                  <a:srgbClr val="00B0F0"/>
                </a:solidFill>
              </a:rPr>
              <a:t>A</a:t>
            </a:r>
            <a:r>
              <a:rPr lang="en-US" sz="1050" dirty="0">
                <a:solidFill>
                  <a:schemeClr val="bg1"/>
                </a:solidFill>
              </a:rPr>
              <a:t>chievements and </a:t>
            </a:r>
            <a:r>
              <a:rPr lang="en-US" sz="1050" dirty="0">
                <a:solidFill>
                  <a:srgbClr val="00B0F0"/>
                </a:solidFill>
              </a:rPr>
              <a:t>R</a:t>
            </a:r>
            <a:r>
              <a:rPr lang="en-US" sz="1050" dirty="0">
                <a:solidFill>
                  <a:schemeClr val="bg1"/>
                </a:solidFill>
              </a:rPr>
              <a:t>esolution </a:t>
            </a:r>
            <a:r>
              <a:rPr lang="en-US" sz="1050" dirty="0">
                <a:solidFill>
                  <a:srgbClr val="00B0F0"/>
                </a:solidFill>
              </a:rPr>
              <a:t>N</a:t>
            </a:r>
            <a:r>
              <a:rPr lang="en-US" sz="1050" dirty="0">
                <a:solidFill>
                  <a:schemeClr val="bg1"/>
                </a:solidFill>
              </a:rPr>
              <a:t>avigation </a:t>
            </a:r>
            <a:r>
              <a:rPr lang="en-US" sz="1050" dirty="0">
                <a:solidFill>
                  <a:srgbClr val="00B0F0"/>
                </a:solidFill>
              </a:rPr>
              <a:t>Forum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34BE3-5682-40B3-4E60-0F9D7D71D2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67092" y="4186945"/>
            <a:ext cx="2918672" cy="2200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B290BD-AB85-0F80-D883-8733FFC5FDA2}"/>
              </a:ext>
            </a:extLst>
          </p:cNvPr>
          <p:cNvSpPr txBox="1"/>
          <p:nvPr userDrawn="1"/>
        </p:nvSpPr>
        <p:spPr>
          <a:xfrm>
            <a:off x="420502" y="6336047"/>
            <a:ext cx="246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381242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F075-958D-8A47-9928-9657EB0C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339968"/>
            <a:ext cx="9651023" cy="67543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97F03-63DA-F541-B6A1-6D608D322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6" y="1457324"/>
            <a:ext cx="11653954" cy="48018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478E4-DDCD-9F47-9F15-1C3C307D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77"/>
            <a:ext cx="2743200" cy="365125"/>
          </a:xfrm>
        </p:spPr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B05E1-45B6-524C-9943-22477325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77"/>
            <a:ext cx="4114800" cy="365125"/>
          </a:xfrm>
        </p:spPr>
        <p:txBody>
          <a:bodyPr/>
          <a:lstStyle/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2CE28-878A-E645-AE79-B78B96C9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77"/>
            <a:ext cx="2743200" cy="365125"/>
          </a:xfrm>
        </p:spPr>
        <p:txBody>
          <a:bodyPr/>
          <a:lstStyle/>
          <a:p>
            <a:fld id="{B5B64795-DA79-3341-91B9-E52BB6DDF78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4" descr="NASA Logo">
            <a:extLst>
              <a:ext uri="{FF2B5EF4-FFF2-40B4-BE49-F238E27FC236}">
                <a16:creationId xmlns:a16="http://schemas.microsoft.com/office/drawing/2014/main" id="{8ED3AEF2-9245-BF42-962D-3E782F58C0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034" y="339969"/>
            <a:ext cx="814006" cy="6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3D25EBB-6A75-274C-BD0D-C635AD080014}"/>
              </a:ext>
            </a:extLst>
          </p:cNvPr>
          <p:cNvCxnSpPr/>
          <p:nvPr userDrawn="1"/>
        </p:nvCxnSpPr>
        <p:spPr>
          <a:xfrm flipH="1">
            <a:off x="-8377" y="6439168"/>
            <a:ext cx="12200377" cy="0"/>
          </a:xfrm>
          <a:prstGeom prst="line">
            <a:avLst/>
          </a:prstGeom>
          <a:ln w="76200">
            <a:solidFill>
              <a:srgbClr val="9DC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7341DB2-27AE-2A4A-94BC-E0E6C70C39BF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260559"/>
            <a:ext cx="8847380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0">
                  <a:srgbClr val="9DC3E6">
                    <a:alpha val="0"/>
                  </a:srgbClr>
                </a:gs>
                <a:gs pos="100000">
                  <a:srgbClr val="9DC3E6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1EE6680-4D1B-7A4D-879E-6ADF0B687727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1080848"/>
            <a:ext cx="9091929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100000">
                  <a:srgbClr val="9DC3E6">
                    <a:alpha val="0"/>
                  </a:srgbClr>
                </a:gs>
                <a:gs pos="0">
                  <a:srgbClr val="9DC3E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480502B-201D-2930-2150-E9C16A674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972" t="6614" r="6494" b="5976"/>
          <a:stretch/>
        </p:blipFill>
        <p:spPr>
          <a:xfrm>
            <a:off x="142594" y="271710"/>
            <a:ext cx="1060809" cy="798713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17D9A30-710E-5F54-70AA-B6441DD63073}"/>
              </a:ext>
            </a:extLst>
          </p:cNvPr>
          <p:cNvSpPr/>
          <p:nvPr userDrawn="1"/>
        </p:nvSpPr>
        <p:spPr>
          <a:xfrm rot="5400000">
            <a:off x="-8377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777C6F9-DC26-B2CA-930C-A3AC419FAC23}"/>
              </a:ext>
            </a:extLst>
          </p:cNvPr>
          <p:cNvSpPr/>
          <p:nvPr userDrawn="1"/>
        </p:nvSpPr>
        <p:spPr>
          <a:xfrm rot="10800000">
            <a:off x="11802622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8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C99B0-4758-A243-BA21-97FFB8B8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54D0B-9CE7-E343-A278-77E82E85C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B8ACF-891D-084B-8263-AD5C9550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96FF-4711-C74F-9550-B7724CC30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C8556-64C9-1847-B525-BF906C339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B64795-DA79-3341-91B9-E52BB6DDF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8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6AF4-202C-AD41-AB6A-A75E123342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LEARNing</a:t>
            </a:r>
            <a:r>
              <a:rPr lang="en-US" dirty="0"/>
              <a:t> about </a:t>
            </a:r>
            <a:r>
              <a:rPr lang="en-US" dirty="0" err="1"/>
              <a:t>petitSat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E8D25-D3CB-AC4C-A708-DB244E2BC4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Presenter: Luis Santos, Jonathon Smith</a:t>
            </a:r>
          </a:p>
          <a:p>
            <a:r>
              <a:rPr lang="en-US" dirty="0"/>
              <a:t>Date: 2023-06-28</a:t>
            </a:r>
          </a:p>
        </p:txBody>
      </p:sp>
    </p:spTree>
    <p:extLst>
      <p:ext uri="{BB962C8B-B14F-4D97-AF65-F5344CB8AC3E}">
        <p14:creationId xmlns:p14="http://schemas.microsoft.com/office/powerpoint/2010/main" val="4177550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5C7C-0541-F346-B405-FCF06A90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6B8DE-0F92-E64D-924F-C4038A494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6" y="1457324"/>
            <a:ext cx="7417878" cy="21625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Mission Objectives</a:t>
            </a:r>
          </a:p>
          <a:p>
            <a:r>
              <a:rPr lang="en-US" sz="2000" dirty="0" err="1"/>
              <a:t>PetitSat</a:t>
            </a:r>
            <a:r>
              <a:rPr lang="en-US" sz="2000" dirty="0"/>
              <a:t> was developed to identify and classify ionospheric plasma density enhancements</a:t>
            </a:r>
          </a:p>
          <a:p>
            <a:r>
              <a:rPr lang="en-US" sz="2000" dirty="0"/>
              <a:t>Those observations combined with ground-based observations would be used to quantify the contribution of MSTIDs to the generation of the enhancements</a:t>
            </a:r>
          </a:p>
          <a:p>
            <a:r>
              <a:rPr lang="en-US" sz="2000" dirty="0"/>
              <a:t>SFF RPA an IDM plasma sensor and Ionizing mass spectrometer would be used to make in-situ plasma measurements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B83C5-4391-AC41-8ED3-9A78595F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99F68-0B2E-BE43-B1BC-29FE941B5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9A58-54F9-2540-8A2B-3490DC22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64795-DA79-3341-91B9-E52BB6DDF781}" type="slidenum">
              <a:rPr lang="en-US" smtClean="0"/>
              <a:t>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3F0DE9-23CD-D642-A6EB-809DA3253E01}"/>
              </a:ext>
            </a:extLst>
          </p:cNvPr>
          <p:cNvSpPr/>
          <p:nvPr/>
        </p:nvSpPr>
        <p:spPr>
          <a:xfrm>
            <a:off x="8860960" y="3940960"/>
            <a:ext cx="2149939" cy="4319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Example In-Situ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C62D87D-E697-48A9-A8A1-DEB809611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792195"/>
              </p:ext>
            </p:extLst>
          </p:nvPr>
        </p:nvGraphicFramePr>
        <p:xfrm>
          <a:off x="328246" y="3531700"/>
          <a:ext cx="8290237" cy="2418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94305">
                  <a:extLst>
                    <a:ext uri="{9D8B030D-6E8A-4147-A177-3AD203B41FA5}">
                      <a16:colId xmlns:a16="http://schemas.microsoft.com/office/drawing/2014/main" val="1805046433"/>
                    </a:ext>
                  </a:extLst>
                </a:gridCol>
                <a:gridCol w="1357587">
                  <a:extLst>
                    <a:ext uri="{9D8B030D-6E8A-4147-A177-3AD203B41FA5}">
                      <a16:colId xmlns:a16="http://schemas.microsoft.com/office/drawing/2014/main" val="2591172895"/>
                    </a:ext>
                  </a:extLst>
                </a:gridCol>
                <a:gridCol w="1376855">
                  <a:extLst>
                    <a:ext uri="{9D8B030D-6E8A-4147-A177-3AD203B41FA5}">
                      <a16:colId xmlns:a16="http://schemas.microsoft.com/office/drawing/2014/main" val="1724759334"/>
                    </a:ext>
                  </a:extLst>
                </a:gridCol>
                <a:gridCol w="1782614">
                  <a:extLst>
                    <a:ext uri="{9D8B030D-6E8A-4147-A177-3AD203B41FA5}">
                      <a16:colId xmlns:a16="http://schemas.microsoft.com/office/drawing/2014/main" val="2711982482"/>
                    </a:ext>
                  </a:extLst>
                </a:gridCol>
                <a:gridCol w="1223345">
                  <a:extLst>
                    <a:ext uri="{9D8B030D-6E8A-4147-A177-3AD203B41FA5}">
                      <a16:colId xmlns:a16="http://schemas.microsoft.com/office/drawing/2014/main" val="4211879740"/>
                    </a:ext>
                  </a:extLst>
                </a:gridCol>
                <a:gridCol w="1555531">
                  <a:extLst>
                    <a:ext uri="{9D8B030D-6E8A-4147-A177-3AD203B41FA5}">
                      <a16:colId xmlns:a16="http://schemas.microsoft.com/office/drawing/2014/main" val="1249790254"/>
                    </a:ext>
                  </a:extLst>
                </a:gridCol>
              </a:tblGrid>
              <a:tr h="319414">
                <a:tc gridSpan="6"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Key Parameters (current best estimate)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051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Form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# Spacecrafts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Orbit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Altitude (perigee/apogee)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Inclination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Launch 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05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422/413 (initial)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51.6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12-29-22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603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Dispenser or Interface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Mission Duration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Comm Licensing Status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Current Phase/Activity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528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10.17 kg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Nanoracks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Approved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Re-entered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3991160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DA382013-F7DB-601B-CD98-46F2F1245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960" y="1076990"/>
            <a:ext cx="2149939" cy="27961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2B4D69-5B78-F86A-7670-5EF9CDCB7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960" y="4482614"/>
            <a:ext cx="2149939" cy="11451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074C54F-4A0E-8756-E2C4-E1A63CEA51AB}"/>
              </a:ext>
            </a:extLst>
          </p:cNvPr>
          <p:cNvSpPr/>
          <p:nvPr/>
        </p:nvSpPr>
        <p:spPr>
          <a:xfrm>
            <a:off x="8860960" y="5687034"/>
            <a:ext cx="2149939" cy="4319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Ground-Based</a:t>
            </a:r>
          </a:p>
        </p:txBody>
      </p:sp>
    </p:spTree>
    <p:extLst>
      <p:ext uri="{BB962C8B-B14F-4D97-AF65-F5344CB8AC3E}">
        <p14:creationId xmlns:p14="http://schemas.microsoft.com/office/powerpoint/2010/main" val="179676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5C7C-0541-F346-B405-FCF06A90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Composition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B83C5-4391-AC41-8ED3-9A78595F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99F68-0B2E-BE43-B1BC-29FE941B5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9A58-54F9-2540-8A2B-3490DC22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64795-DA79-3341-91B9-E52BB6DDF781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184D9CB6-7DDB-445C-9A5A-AB4AD4BCD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194550"/>
              </p:ext>
            </p:extLst>
          </p:nvPr>
        </p:nvGraphicFramePr>
        <p:xfrm>
          <a:off x="329938" y="1337686"/>
          <a:ext cx="1159711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00140">
                  <a:extLst>
                    <a:ext uri="{9D8B030D-6E8A-4147-A177-3AD203B41FA5}">
                      <a16:colId xmlns:a16="http://schemas.microsoft.com/office/drawing/2014/main" val="61244985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99372231"/>
                    </a:ext>
                  </a:extLst>
                </a:gridCol>
                <a:gridCol w="2396554">
                  <a:extLst>
                    <a:ext uri="{9D8B030D-6E8A-4147-A177-3AD203B41FA5}">
                      <a16:colId xmlns:a16="http://schemas.microsoft.com/office/drawing/2014/main" val="483837606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63476772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243776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Principal Investigator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 Manager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Mission Systems Engineer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Deputy 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52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Team Member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Jeff </a:t>
                      </a:r>
                      <a:r>
                        <a:rPr lang="en-US" dirty="0" err="1"/>
                        <a:t>Klenzing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Jeff </a:t>
                      </a:r>
                      <a:r>
                        <a:rPr lang="en-US" dirty="0" err="1"/>
                        <a:t>Klenzing</a:t>
                      </a:r>
                      <a:r>
                        <a:rPr lang="en-US" dirty="0"/>
                        <a:t>/Bob Moss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Bob Moss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Alexa Halford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40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Organization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NASA/GSFC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1973169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700FE901-591E-4B46-AA87-568E2AA60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882051"/>
              </p:ext>
            </p:extLst>
          </p:nvPr>
        </p:nvGraphicFramePr>
        <p:xfrm>
          <a:off x="345650" y="2891352"/>
          <a:ext cx="11500700" cy="1137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00140">
                  <a:extLst>
                    <a:ext uri="{9D8B030D-6E8A-4147-A177-3AD203B41FA5}">
                      <a16:colId xmlns:a16="http://schemas.microsoft.com/office/drawing/2014/main" val="61244985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99372231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483837606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63476772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243776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Payload &amp; 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Instrument 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Instrument 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Tech Demo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Spacecraft Bus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52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Title/Acronym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GRIDS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LEO Bus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40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Organization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VT/USU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 GSFC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1973169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36788F65-5AB4-4D5D-95F6-B03D6BD5A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993440"/>
              </p:ext>
            </p:extLst>
          </p:nvPr>
        </p:nvGraphicFramePr>
        <p:xfrm>
          <a:off x="329939" y="4203248"/>
          <a:ext cx="11597114" cy="138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40506">
                  <a:extLst>
                    <a:ext uri="{9D8B030D-6E8A-4147-A177-3AD203B41FA5}">
                      <a16:colId xmlns:a16="http://schemas.microsoft.com/office/drawing/2014/main" val="61244985"/>
                    </a:ext>
                  </a:extLst>
                </a:gridCol>
                <a:gridCol w="2240506">
                  <a:extLst>
                    <a:ext uri="{9D8B030D-6E8A-4147-A177-3AD203B41FA5}">
                      <a16:colId xmlns:a16="http://schemas.microsoft.com/office/drawing/2014/main" val="99372231"/>
                    </a:ext>
                  </a:extLst>
                </a:gridCol>
                <a:gridCol w="2240506">
                  <a:extLst>
                    <a:ext uri="{9D8B030D-6E8A-4147-A177-3AD203B41FA5}">
                      <a16:colId xmlns:a16="http://schemas.microsoft.com/office/drawing/2014/main" val="483837606"/>
                    </a:ext>
                  </a:extLst>
                </a:gridCol>
                <a:gridCol w="2635090">
                  <a:extLst>
                    <a:ext uri="{9D8B030D-6E8A-4147-A177-3AD203B41FA5}">
                      <a16:colId xmlns:a16="http://schemas.microsoft.com/office/drawing/2014/main" val="63476772"/>
                    </a:ext>
                  </a:extLst>
                </a:gridCol>
                <a:gridCol w="2240506">
                  <a:extLst>
                    <a:ext uri="{9D8B030D-6E8A-4147-A177-3AD203B41FA5}">
                      <a16:colId xmlns:a16="http://schemas.microsoft.com/office/drawing/2014/main" val="243776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Data Systems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Mission Operations Center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Science Operations Center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Ground Station/Network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Repository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52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Title/Acronym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Near Space Network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SPDF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40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Organization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NASA GSFC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1973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96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5C7C-0541-F346-B405-FCF06A90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B83C5-4391-AC41-8ED3-9A78595F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99F68-0B2E-BE43-B1BC-29FE941B5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9A58-54F9-2540-8A2B-3490DC22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64795-DA79-3341-91B9-E52BB6DDF781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 descr="A solar panel on a table&#10;&#10;Description automatically generated with low confidence">
            <a:extLst>
              <a:ext uri="{FF2B5EF4-FFF2-40B4-BE49-F238E27FC236}">
                <a16:creationId xmlns:a16="http://schemas.microsoft.com/office/drawing/2014/main" id="{2CA1FFCC-C429-2840-A86A-D7D8FF08B9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04" t="21479" r="13757" b="26300"/>
          <a:stretch/>
        </p:blipFill>
        <p:spPr>
          <a:xfrm>
            <a:off x="861848" y="1745201"/>
            <a:ext cx="6958887" cy="39765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CA79B7-75AE-A8B8-2A7B-A6DBD09AD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558" y="1745201"/>
            <a:ext cx="2998427" cy="170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A53CA7-CD8D-4B32-B4FF-4B56619FE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713" t="35493" r="23088" b="16532"/>
          <a:stretch/>
        </p:blipFill>
        <p:spPr>
          <a:xfrm>
            <a:off x="8163559" y="3710029"/>
            <a:ext cx="284734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5C7C-0541-F346-B405-FCF06A90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petitSat</a:t>
            </a:r>
            <a:r>
              <a:rPr lang="en-US" dirty="0"/>
              <a:t> Key Components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B83C5-4391-AC41-8ED3-9A78595F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99F68-0B2E-BE43-B1BC-29FE941B5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9A58-54F9-2540-8A2B-3490DC22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64795-DA79-3341-91B9-E52BB6DDF781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1492DFE1-BB11-40BF-86E8-3C1B2E0B7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717727"/>
              </p:ext>
            </p:extLst>
          </p:nvPr>
        </p:nvGraphicFramePr>
        <p:xfrm>
          <a:off x="397497" y="1462104"/>
          <a:ext cx="11397006" cy="4632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9501">
                  <a:extLst>
                    <a:ext uri="{9D8B030D-6E8A-4147-A177-3AD203B41FA5}">
                      <a16:colId xmlns:a16="http://schemas.microsoft.com/office/drawing/2014/main" val="3741786227"/>
                    </a:ext>
                  </a:extLst>
                </a:gridCol>
                <a:gridCol w="1899501">
                  <a:extLst>
                    <a:ext uri="{9D8B030D-6E8A-4147-A177-3AD203B41FA5}">
                      <a16:colId xmlns:a16="http://schemas.microsoft.com/office/drawing/2014/main" val="3184860163"/>
                    </a:ext>
                  </a:extLst>
                </a:gridCol>
                <a:gridCol w="1899501">
                  <a:extLst>
                    <a:ext uri="{9D8B030D-6E8A-4147-A177-3AD203B41FA5}">
                      <a16:colId xmlns:a16="http://schemas.microsoft.com/office/drawing/2014/main" val="1085254825"/>
                    </a:ext>
                  </a:extLst>
                </a:gridCol>
                <a:gridCol w="1899501">
                  <a:extLst>
                    <a:ext uri="{9D8B030D-6E8A-4147-A177-3AD203B41FA5}">
                      <a16:colId xmlns:a16="http://schemas.microsoft.com/office/drawing/2014/main" val="3065040919"/>
                    </a:ext>
                  </a:extLst>
                </a:gridCol>
                <a:gridCol w="1899501">
                  <a:extLst>
                    <a:ext uri="{9D8B030D-6E8A-4147-A177-3AD203B41FA5}">
                      <a16:colId xmlns:a16="http://schemas.microsoft.com/office/drawing/2014/main" val="2650166078"/>
                    </a:ext>
                  </a:extLst>
                </a:gridCol>
                <a:gridCol w="1899501">
                  <a:extLst>
                    <a:ext uri="{9D8B030D-6E8A-4147-A177-3AD203B41FA5}">
                      <a16:colId xmlns:a16="http://schemas.microsoft.com/office/drawing/2014/main" val="1079271404"/>
                    </a:ext>
                  </a:extLst>
                </a:gridCol>
              </a:tblGrid>
              <a:tr h="315221">
                <a:tc>
                  <a:txBody>
                    <a:bodyPr/>
                    <a:lstStyle/>
                    <a:p>
                      <a:r>
                        <a:rPr lang="en-US" dirty="0"/>
                        <a:t>Subsystem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Vendor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Vendor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0238739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r>
                        <a:rPr lang="en-US" sz="1600" b="1" dirty="0"/>
                        <a:t>Instrument 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Bus GN&amp;C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0222204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Detector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Ionizing Mass spec.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Reaction Wheels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CubeWheel</a:t>
                      </a:r>
                      <a:r>
                        <a:rPr lang="en-US" sz="1600" dirty="0"/>
                        <a:t> 1.13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Cube 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5377880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/>
                        <a:t>Instrument #2</a:t>
                      </a:r>
                      <a:endParaRPr lang="en-US" sz="1600" b="0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Magnetorquers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Aerotorquer</a:t>
                      </a:r>
                      <a:r>
                        <a:rPr lang="en-US" sz="1600" dirty="0"/>
                        <a:t> coils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GSFC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37253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/>
                        <a:t>Detector</a:t>
                      </a:r>
                      <a:endParaRPr lang="en-US" sz="1600" b="1" i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Ion-trap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VT/USU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Star Tracker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Clyde Space (Hyperion)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0215707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Tech Demo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Fine Sun Sensor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NanoSense</a:t>
                      </a:r>
                      <a:r>
                        <a:rPr lang="en-US" sz="1600" dirty="0"/>
                        <a:t> FSS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GOM 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9821093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b="0" i="0" dirty="0"/>
                        <a:t>Ion Control 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Impulse 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IMU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STIM300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Safran (</a:t>
                      </a:r>
                      <a:r>
                        <a:rPr lang="en-US" sz="1600" dirty="0" err="1"/>
                        <a:t>Sensonor</a:t>
                      </a:r>
                      <a:r>
                        <a:rPr lang="en-US" sz="16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166768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Bus C&amp;DH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Bus Power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8536016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Processor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SpaceCube</a:t>
                      </a:r>
                      <a:r>
                        <a:rPr lang="en-US" sz="1600" dirty="0"/>
                        <a:t> Mini-Z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150W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Cubic Aerospace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2030486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Data Storage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SpaceCube</a:t>
                      </a:r>
                      <a:r>
                        <a:rPr lang="en-US" sz="1600" dirty="0"/>
                        <a:t> Mini-Z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GSFC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Batteries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 </a:t>
                      </a:r>
                      <a:r>
                        <a:rPr lang="en-US" sz="1600" dirty="0" err="1"/>
                        <a:t>Whr</a:t>
                      </a:r>
                      <a:r>
                        <a:rPr lang="en-US" sz="1600" dirty="0"/>
                        <a:t> ISS-rated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Cubic Aerospace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181719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Bus Comm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Solar Array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Four 6U panels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Blue Canyon Tech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7375786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Radio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S-Band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Vulcan Wireless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Propulsion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6321749"/>
                  </a:ext>
                </a:extLst>
              </a:tr>
              <a:tr h="315221">
                <a:tc>
                  <a:txBody>
                    <a:bodyPr/>
                    <a:lstStyle/>
                    <a:p>
                      <a:pPr algn="l"/>
                      <a:r>
                        <a:rPr lang="en-US" sz="1600" i="0" dirty="0"/>
                        <a:t>Antenna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S-Band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Vulcan Wireless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013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029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7325-15B2-B2A9-5AEC-EAA762A9A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Mission Timeline – What we know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2D36F-143D-0027-ACDA-239E2087B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EC0B6-82B4-0FD1-F419-43F23D9F4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7C8F-3EDB-014B-915D-CFE50CAC5D15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093ED2-DD14-741D-2F7E-F999F8071227}"/>
              </a:ext>
            </a:extLst>
          </p:cNvPr>
          <p:cNvCxnSpPr>
            <a:cxnSpLocks/>
          </p:cNvCxnSpPr>
          <p:nvPr/>
        </p:nvCxnSpPr>
        <p:spPr>
          <a:xfrm>
            <a:off x="661401" y="3712194"/>
            <a:ext cx="8864561" cy="0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D0A29-BCA9-7A43-C483-637C160BC91D}"/>
              </a:ext>
            </a:extLst>
          </p:cNvPr>
          <p:cNvCxnSpPr>
            <a:cxnSpLocks/>
          </p:cNvCxnSpPr>
          <p:nvPr/>
        </p:nvCxnSpPr>
        <p:spPr>
          <a:xfrm flipV="1">
            <a:off x="671911" y="2041692"/>
            <a:ext cx="0" cy="16705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BDF1D66-3E9F-56DE-D478-F31FC213B643}"/>
              </a:ext>
            </a:extLst>
          </p:cNvPr>
          <p:cNvSpPr txBox="1"/>
          <p:nvPr/>
        </p:nvSpPr>
        <p:spPr>
          <a:xfrm>
            <a:off x="220007" y="1672360"/>
            <a:ext cx="46646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12/29/2022</a:t>
            </a:r>
            <a:r>
              <a:rPr lang="en-US">
                <a:solidFill>
                  <a:schemeClr val="bg1"/>
                </a:solidFill>
              </a:rPr>
              <a:t> – Launched from ISS (~10:00AM)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684360-FC37-DE44-EBD0-AF509CB2821A}"/>
              </a:ext>
            </a:extLst>
          </p:cNvPr>
          <p:cNvSpPr txBox="1"/>
          <p:nvPr/>
        </p:nvSpPr>
        <p:spPr>
          <a:xfrm>
            <a:off x="1528543" y="2291758"/>
            <a:ext cx="79974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 01/08/2023</a:t>
            </a:r>
            <a:r>
              <a:rPr lang="en-US" dirty="0">
                <a:solidFill>
                  <a:schemeClr val="bg1"/>
                </a:solidFill>
              </a:rPr>
              <a:t> – drag coefficient increased significantly (solar array deployment)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968277-0A2B-124E-C60A-CEA558C042BD}"/>
              </a:ext>
            </a:extLst>
          </p:cNvPr>
          <p:cNvCxnSpPr>
            <a:cxnSpLocks/>
          </p:cNvCxnSpPr>
          <p:nvPr/>
        </p:nvCxnSpPr>
        <p:spPr>
          <a:xfrm flipV="1">
            <a:off x="2207641" y="2661090"/>
            <a:ext cx="0" cy="10582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0AB3AC-9B0E-8246-DCFB-C5B1F303D345}"/>
              </a:ext>
            </a:extLst>
          </p:cNvPr>
          <p:cNvCxnSpPr>
            <a:cxnSpLocks/>
          </p:cNvCxnSpPr>
          <p:nvPr/>
        </p:nvCxnSpPr>
        <p:spPr>
          <a:xfrm>
            <a:off x="3147361" y="3723569"/>
            <a:ext cx="0" cy="171472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F1048C5-F72B-7EAD-01EB-F18C5C70F3F7}"/>
              </a:ext>
            </a:extLst>
          </p:cNvPr>
          <p:cNvSpPr txBox="1"/>
          <p:nvPr/>
        </p:nvSpPr>
        <p:spPr>
          <a:xfrm>
            <a:off x="2050617" y="5460689"/>
            <a:ext cx="881166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01/12/2023</a:t>
            </a:r>
            <a:r>
              <a:rPr lang="en-US" dirty="0">
                <a:solidFill>
                  <a:schemeClr val="bg1"/>
                </a:solidFill>
              </a:rPr>
              <a:t> – Evidence showing </a:t>
            </a:r>
            <a:r>
              <a:rPr lang="en-US" dirty="0" err="1">
                <a:solidFill>
                  <a:schemeClr val="bg1"/>
                </a:solidFill>
              </a:rPr>
              <a:t>petitSat</a:t>
            </a:r>
            <a:r>
              <a:rPr lang="en-US" dirty="0">
                <a:solidFill>
                  <a:schemeClr val="bg1"/>
                </a:solidFill>
              </a:rPr>
              <a:t> tumbling, 115-second period (~3.13 deg/sec)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327E26-9057-A438-3FF3-73834DAF8419}"/>
              </a:ext>
            </a:extLst>
          </p:cNvPr>
          <p:cNvSpPr txBox="1"/>
          <p:nvPr/>
        </p:nvSpPr>
        <p:spPr>
          <a:xfrm>
            <a:off x="5057916" y="4203795"/>
            <a:ext cx="327678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02/03/2023</a:t>
            </a:r>
            <a:r>
              <a:rPr lang="en-US" dirty="0">
                <a:solidFill>
                  <a:schemeClr val="bg1"/>
                </a:solidFill>
              </a:rPr>
              <a:t> – Evidence showing </a:t>
            </a:r>
            <a:r>
              <a:rPr lang="en-US" dirty="0" err="1">
                <a:solidFill>
                  <a:schemeClr val="bg1"/>
                </a:solidFill>
              </a:rPr>
              <a:t>petitSat</a:t>
            </a:r>
            <a:r>
              <a:rPr lang="en-US" dirty="0">
                <a:solidFill>
                  <a:schemeClr val="bg1"/>
                </a:solidFill>
              </a:rPr>
              <a:t> tumbling,  118-second period (~3.05 deg/sec)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35CC6B-8950-11DF-7DC0-B92C7374BD8A}"/>
              </a:ext>
            </a:extLst>
          </p:cNvPr>
          <p:cNvCxnSpPr>
            <a:cxnSpLocks/>
          </p:cNvCxnSpPr>
          <p:nvPr/>
        </p:nvCxnSpPr>
        <p:spPr>
          <a:xfrm flipV="1">
            <a:off x="791751" y="3748373"/>
            <a:ext cx="0" cy="33731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38082F6-CA4A-E6AB-AF40-32AD3A092893}"/>
              </a:ext>
            </a:extLst>
          </p:cNvPr>
          <p:cNvSpPr txBox="1"/>
          <p:nvPr/>
        </p:nvSpPr>
        <p:spPr>
          <a:xfrm>
            <a:off x="382289" y="4088646"/>
            <a:ext cx="258337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12/30/2022</a:t>
            </a:r>
            <a:r>
              <a:rPr lang="en-US" dirty="0">
                <a:solidFill>
                  <a:schemeClr val="bg1"/>
                </a:solidFill>
              </a:rPr>
              <a:t> – First pass attempt (6:30AM), pass attempts averaged 2 passes per day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9E26BD-3615-1781-729B-8F9C97B17CD6}"/>
              </a:ext>
            </a:extLst>
          </p:cNvPr>
          <p:cNvCxnSpPr>
            <a:cxnSpLocks/>
          </p:cNvCxnSpPr>
          <p:nvPr/>
        </p:nvCxnSpPr>
        <p:spPr>
          <a:xfrm flipV="1">
            <a:off x="4313553" y="3340412"/>
            <a:ext cx="0" cy="3790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07D900E-07B6-17E6-B6E0-93F5E7DE1ACF}"/>
              </a:ext>
            </a:extLst>
          </p:cNvPr>
          <p:cNvSpPr txBox="1"/>
          <p:nvPr/>
        </p:nvSpPr>
        <p:spPr>
          <a:xfrm>
            <a:off x="3654972" y="2971080"/>
            <a:ext cx="560295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01/18/2023</a:t>
            </a:r>
            <a:r>
              <a:rPr lang="en-US" dirty="0">
                <a:solidFill>
                  <a:schemeClr val="bg1"/>
                </a:solidFill>
              </a:rPr>
              <a:t> – First daytime pass attempt (4:45 PM)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4C1437-6937-CC66-E9AF-288FAAB20ABB}"/>
              </a:ext>
            </a:extLst>
          </p:cNvPr>
          <p:cNvSpPr txBox="1"/>
          <p:nvPr/>
        </p:nvSpPr>
        <p:spPr>
          <a:xfrm>
            <a:off x="8521718" y="4201002"/>
            <a:ext cx="319731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02/24/2023</a:t>
            </a:r>
            <a:r>
              <a:rPr lang="en-US" dirty="0">
                <a:solidFill>
                  <a:schemeClr val="bg1"/>
                </a:solidFill>
              </a:rPr>
              <a:t> – Evidence showing </a:t>
            </a:r>
            <a:r>
              <a:rPr lang="en-US" dirty="0" err="1">
                <a:solidFill>
                  <a:schemeClr val="bg1"/>
                </a:solidFill>
              </a:rPr>
              <a:t>petitSat</a:t>
            </a:r>
            <a:r>
              <a:rPr lang="en-US" dirty="0">
                <a:solidFill>
                  <a:schemeClr val="bg1"/>
                </a:solidFill>
              </a:rPr>
              <a:t> tumbling, 110-second period (3.27 deg/sec)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ED7A069-0C2C-7000-1A53-5E4678707493}"/>
              </a:ext>
            </a:extLst>
          </p:cNvPr>
          <p:cNvCxnSpPr>
            <a:cxnSpLocks/>
          </p:cNvCxnSpPr>
          <p:nvPr/>
        </p:nvCxnSpPr>
        <p:spPr>
          <a:xfrm flipV="1">
            <a:off x="9010591" y="3686164"/>
            <a:ext cx="0" cy="51483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9A139D98-1E73-4ED1-A968-06FCA45D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F66B2D-EA88-855F-89A7-F2F8364D5F2A}"/>
              </a:ext>
            </a:extLst>
          </p:cNvPr>
          <p:cNvCxnSpPr>
            <a:cxnSpLocks/>
          </p:cNvCxnSpPr>
          <p:nvPr/>
        </p:nvCxnSpPr>
        <p:spPr>
          <a:xfrm flipV="1">
            <a:off x="6924288" y="3748373"/>
            <a:ext cx="0" cy="45262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9CE398C-74D4-1615-F2EC-EC1EE926AB34}"/>
              </a:ext>
            </a:extLst>
          </p:cNvPr>
          <p:cNvCxnSpPr>
            <a:cxnSpLocks/>
          </p:cNvCxnSpPr>
          <p:nvPr/>
        </p:nvCxnSpPr>
        <p:spPr>
          <a:xfrm>
            <a:off x="10862278" y="3708804"/>
            <a:ext cx="686925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2EE5D56-12F2-74CA-8740-D4A1EED8DA9A}"/>
              </a:ext>
            </a:extLst>
          </p:cNvPr>
          <p:cNvCxnSpPr>
            <a:cxnSpLocks/>
          </p:cNvCxnSpPr>
          <p:nvPr/>
        </p:nvCxnSpPr>
        <p:spPr>
          <a:xfrm>
            <a:off x="9627477" y="3705591"/>
            <a:ext cx="1203271" cy="0"/>
          </a:xfrm>
          <a:prstGeom prst="straightConnector1">
            <a:avLst/>
          </a:prstGeom>
          <a:ln w="76200">
            <a:solidFill>
              <a:schemeClr val="bg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585383-87F1-4C59-74D6-AB47B3B95ED8}"/>
              </a:ext>
            </a:extLst>
          </p:cNvPr>
          <p:cNvCxnSpPr>
            <a:cxnSpLocks/>
          </p:cNvCxnSpPr>
          <p:nvPr/>
        </p:nvCxnSpPr>
        <p:spPr>
          <a:xfrm flipV="1">
            <a:off x="11117916" y="3171326"/>
            <a:ext cx="0" cy="51483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B7497B7-C282-4FF6-6BDB-55BCBA761F4D}"/>
              </a:ext>
            </a:extLst>
          </p:cNvPr>
          <p:cNvSpPr txBox="1"/>
          <p:nvPr/>
        </p:nvSpPr>
        <p:spPr>
          <a:xfrm>
            <a:off x="10200289" y="2459213"/>
            <a:ext cx="170538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04/09/2023</a:t>
            </a:r>
            <a:r>
              <a:rPr lang="en-US" dirty="0">
                <a:solidFill>
                  <a:schemeClr val="bg1"/>
                </a:solidFill>
              </a:rPr>
              <a:t> – Re-entered</a:t>
            </a:r>
          </a:p>
        </p:txBody>
      </p:sp>
    </p:spTree>
    <p:extLst>
      <p:ext uri="{BB962C8B-B14F-4D97-AF65-F5344CB8AC3E}">
        <p14:creationId xmlns:p14="http://schemas.microsoft.com/office/powerpoint/2010/main" val="1008599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1945-3D01-4CF9-95D7-B1A8A7AC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Anomaly Statement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12C93-91BB-C483-5D38-D7DAFD888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7F81B-87A9-0544-85DE-C9FE62BA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7C8F-3EDB-014B-915D-CFE50CAC5D1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86668-73BF-D2C0-B4D0-0763C38247AB}"/>
              </a:ext>
            </a:extLst>
          </p:cNvPr>
          <p:cNvSpPr txBox="1"/>
          <p:nvPr/>
        </p:nvSpPr>
        <p:spPr>
          <a:xfrm>
            <a:off x="443278" y="1654119"/>
            <a:ext cx="11120587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The </a:t>
            </a:r>
            <a:r>
              <a:rPr lang="en-US" sz="3600" dirty="0" err="1">
                <a:solidFill>
                  <a:schemeClr val="bg1"/>
                </a:solidFill>
              </a:rPr>
              <a:t>petitSat</a:t>
            </a:r>
            <a:r>
              <a:rPr lang="en-US" sz="3600" dirty="0">
                <a:solidFill>
                  <a:schemeClr val="bg1"/>
                </a:solidFill>
              </a:rPr>
              <a:t> commissioning team has been unable to establish any type of communication with the </a:t>
            </a:r>
            <a:r>
              <a:rPr lang="en-US" sz="3600" dirty="0" err="1">
                <a:solidFill>
                  <a:schemeClr val="bg1"/>
                </a:solidFill>
              </a:rPr>
              <a:t>petitSat</a:t>
            </a:r>
            <a:r>
              <a:rPr lang="en-US" sz="3600" dirty="0">
                <a:solidFill>
                  <a:schemeClr val="bg1"/>
                </a:solidFill>
              </a:rPr>
              <a:t> spacecraft after it was launched from ISS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D6653-37F4-B785-6123-D8BE7C5B8927}"/>
              </a:ext>
            </a:extLst>
          </p:cNvPr>
          <p:cNvSpPr txBox="1"/>
          <p:nvPr/>
        </p:nvSpPr>
        <p:spPr>
          <a:xfrm>
            <a:off x="2953578" y="5391702"/>
            <a:ext cx="178904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Satellite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D1289-5132-308B-11DE-A8A2C38383DC}"/>
              </a:ext>
            </a:extLst>
          </p:cNvPr>
          <p:cNvSpPr txBox="1"/>
          <p:nvPr/>
        </p:nvSpPr>
        <p:spPr>
          <a:xfrm>
            <a:off x="6475225" y="5408778"/>
            <a:ext cx="305793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Ground System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235D1B-DC76-29FE-0F40-AE16E45D1C9E}"/>
              </a:ext>
            </a:extLst>
          </p:cNvPr>
          <p:cNvCxnSpPr/>
          <p:nvPr/>
        </p:nvCxnSpPr>
        <p:spPr>
          <a:xfrm flipH="1">
            <a:off x="4623352" y="4582689"/>
            <a:ext cx="944218" cy="809013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878D361-76A3-BEA9-769A-A00624831DFA}"/>
              </a:ext>
            </a:extLst>
          </p:cNvPr>
          <p:cNvCxnSpPr>
            <a:cxnSpLocks/>
          </p:cNvCxnSpPr>
          <p:nvPr/>
        </p:nvCxnSpPr>
        <p:spPr>
          <a:xfrm>
            <a:off x="5567570" y="4582689"/>
            <a:ext cx="1056860" cy="807612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A8D650F-54E2-53E9-1435-2FBCDFE1DF87}"/>
              </a:ext>
            </a:extLst>
          </p:cNvPr>
          <p:cNvSpPr txBox="1"/>
          <p:nvPr/>
        </p:nvSpPr>
        <p:spPr>
          <a:xfrm>
            <a:off x="3827505" y="3979437"/>
            <a:ext cx="34701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No Communication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8959CE-FE38-4756-AA59-D98DAE05C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8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178">
            <a:extLst>
              <a:ext uri="{FF2B5EF4-FFF2-40B4-BE49-F238E27FC236}">
                <a16:creationId xmlns:a16="http://schemas.microsoft.com/office/drawing/2014/main" id="{523E90B8-8EE4-4404-C871-D022D2DF0440}"/>
              </a:ext>
            </a:extLst>
          </p:cNvPr>
          <p:cNvSpPr txBox="1"/>
          <p:nvPr/>
        </p:nvSpPr>
        <p:spPr>
          <a:xfrm>
            <a:off x="586005" y="1923073"/>
            <a:ext cx="20129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1.5.3.2 Sun-</a:t>
            </a:r>
            <a:r>
              <a:rPr lang="en-US" sz="1100" err="1">
                <a:solidFill>
                  <a:srgbClr val="4472C4"/>
                </a:solidFill>
              </a:rPr>
              <a:t>Acq</a:t>
            </a:r>
            <a:r>
              <a:rPr lang="en-US" sz="1100">
                <a:solidFill>
                  <a:srgbClr val="4472C4"/>
                </a:solidFill>
              </a:rPr>
              <a:t> Algorithm (B)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E7805E9-DA34-D67B-1F11-47859D06910F}"/>
              </a:ext>
            </a:extLst>
          </p:cNvPr>
          <p:cNvSpPr txBox="1"/>
          <p:nvPr/>
        </p:nvSpPr>
        <p:spPr>
          <a:xfrm>
            <a:off x="328378" y="2144874"/>
            <a:ext cx="2330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1.5.3.3 CSS Off-Axis Performance (B)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DF4D0F07-4E8B-E05F-880D-C0358D09B40D}"/>
              </a:ext>
            </a:extLst>
          </p:cNvPr>
          <p:cNvSpPr txBox="1"/>
          <p:nvPr/>
        </p:nvSpPr>
        <p:spPr>
          <a:xfrm>
            <a:off x="981397" y="1365561"/>
            <a:ext cx="16609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7030A0"/>
                </a:solidFill>
              </a:rPr>
              <a:t>1.5.2.2 </a:t>
            </a:r>
            <a:r>
              <a:rPr lang="en-US" sz="1100" err="1">
                <a:solidFill>
                  <a:srgbClr val="7030A0"/>
                </a:solidFill>
              </a:rPr>
              <a:t>Bdot</a:t>
            </a:r>
            <a:r>
              <a:rPr lang="en-US" sz="1100">
                <a:solidFill>
                  <a:srgbClr val="7030A0"/>
                </a:solidFill>
              </a:rPr>
              <a:t> Algorithm (P)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C851F1AD-3016-8B52-2371-BAE57C5552A0}"/>
              </a:ext>
            </a:extLst>
          </p:cNvPr>
          <p:cNvSpPr txBox="1"/>
          <p:nvPr/>
        </p:nvSpPr>
        <p:spPr>
          <a:xfrm>
            <a:off x="990023" y="1143100"/>
            <a:ext cx="1583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7030A0"/>
                </a:solidFill>
              </a:rPr>
              <a:t>1.5.2.1 </a:t>
            </a:r>
            <a:r>
              <a:rPr lang="en-US" sz="1100" err="1">
                <a:solidFill>
                  <a:srgbClr val="7030A0"/>
                </a:solidFill>
              </a:rPr>
              <a:t>Bdot</a:t>
            </a:r>
            <a:r>
              <a:rPr lang="en-US" sz="1100">
                <a:solidFill>
                  <a:srgbClr val="7030A0"/>
                </a:solidFill>
              </a:rPr>
              <a:t> Phasing (P)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2EEE82-34FD-1EB5-E395-7137E485B0E4}"/>
              </a:ext>
            </a:extLst>
          </p:cNvPr>
          <p:cNvSpPr txBox="1"/>
          <p:nvPr/>
        </p:nvSpPr>
        <p:spPr>
          <a:xfrm>
            <a:off x="7127864" y="2734605"/>
            <a:ext cx="3067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1.1.5 Ground Handling (G)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C5951B-0DAB-4D15-D1F2-622882B6A397}"/>
              </a:ext>
            </a:extLst>
          </p:cNvPr>
          <p:cNvSpPr txBox="1"/>
          <p:nvPr/>
        </p:nvSpPr>
        <p:spPr>
          <a:xfrm>
            <a:off x="5009926" y="2663557"/>
            <a:ext cx="243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FCB040"/>
                </a:solidFill>
              </a:rPr>
              <a:t>1.4.2 Thoroughness of FSW V&amp;V (Y)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193353-C76C-4BF4-E4CC-7614675BEEDE}"/>
              </a:ext>
            </a:extLst>
          </p:cNvPr>
          <p:cNvSpPr txBox="1"/>
          <p:nvPr/>
        </p:nvSpPr>
        <p:spPr>
          <a:xfrm>
            <a:off x="5747547" y="2360011"/>
            <a:ext cx="159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1.4.1 Radio Reset (G)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F5BE5D8-664D-3577-84EE-5D5FFC83C609}"/>
              </a:ext>
            </a:extLst>
          </p:cNvPr>
          <p:cNvSpPr txBox="1"/>
          <p:nvPr/>
        </p:nvSpPr>
        <p:spPr>
          <a:xfrm>
            <a:off x="725899" y="5864144"/>
            <a:ext cx="26768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rgbClr val="4472C4"/>
                </a:solidFill>
              </a:rPr>
              <a:t>1.3.4.3 Higher than Expected Leak Rate (B)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EBE1195-20CD-7337-2AF8-3EB4EC3AF61F}"/>
              </a:ext>
            </a:extLst>
          </p:cNvPr>
          <p:cNvSpPr txBox="1"/>
          <p:nvPr/>
        </p:nvSpPr>
        <p:spPr>
          <a:xfrm>
            <a:off x="934042" y="5634669"/>
            <a:ext cx="25401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C00000"/>
                </a:solidFill>
              </a:rPr>
              <a:t>1.3.4.2 Recharging Batt at Low Temp. (R)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B0DCA0-E236-ED22-D164-1375BB501750}"/>
              </a:ext>
            </a:extLst>
          </p:cNvPr>
          <p:cNvSpPr txBox="1"/>
          <p:nvPr/>
        </p:nvSpPr>
        <p:spPr>
          <a:xfrm>
            <a:off x="5076018" y="1344219"/>
            <a:ext cx="23849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00B050"/>
                </a:solidFill>
              </a:rPr>
              <a:t>1.1.3.1 Electrical Short (G)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88B3E9-1574-8503-69B6-99F747258D3B}"/>
              </a:ext>
            </a:extLst>
          </p:cNvPr>
          <p:cNvSpPr txBox="1"/>
          <p:nvPr/>
        </p:nvSpPr>
        <p:spPr>
          <a:xfrm>
            <a:off x="7464753" y="1618788"/>
            <a:ext cx="243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1.1.1 Space Debris Hit (G)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15F412-F338-E4B1-CF44-0A3821B7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7E152-8F57-B4DA-80E6-DB79777D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D94AB-2689-EE77-BABF-7E01CA67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7C8F-3EDB-014B-915D-CFE50CAC5D1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8A5E6-337B-ED35-A441-5F26438A7D64}"/>
              </a:ext>
            </a:extLst>
          </p:cNvPr>
          <p:cNvSpPr txBox="1"/>
          <p:nvPr/>
        </p:nvSpPr>
        <p:spPr>
          <a:xfrm>
            <a:off x="10567797" y="3025753"/>
            <a:ext cx="111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 Satellite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72E4D8-01C0-4F97-A177-67049786F5E9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061350" y="3210419"/>
            <a:ext cx="5506447" cy="0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82C5CF-C153-B38E-9D21-67E8CD60F34B}"/>
              </a:ext>
            </a:extLst>
          </p:cNvPr>
          <p:cNvCxnSpPr>
            <a:cxnSpLocks/>
          </p:cNvCxnSpPr>
          <p:nvPr/>
        </p:nvCxnSpPr>
        <p:spPr>
          <a:xfrm flipH="1" flipV="1">
            <a:off x="9864679" y="1521931"/>
            <a:ext cx="455037" cy="1670091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6DF3E1-5F22-ED44-0A59-882ABD0A69CF}"/>
              </a:ext>
            </a:extLst>
          </p:cNvPr>
          <p:cNvSpPr txBox="1"/>
          <p:nvPr/>
        </p:nvSpPr>
        <p:spPr>
          <a:xfrm>
            <a:off x="8075229" y="1213472"/>
            <a:ext cx="3488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B050"/>
                </a:solidFill>
              </a:rPr>
              <a:t>1.1 Critical Component Damaged (G)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BCFA7E-B3EB-0882-DC74-301FBEBFB0D9}"/>
              </a:ext>
            </a:extLst>
          </p:cNvPr>
          <p:cNvCxnSpPr>
            <a:cxnSpLocks/>
          </p:cNvCxnSpPr>
          <p:nvPr/>
        </p:nvCxnSpPr>
        <p:spPr>
          <a:xfrm flipH="1">
            <a:off x="8240553" y="1879707"/>
            <a:ext cx="1679187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CB96E44-A278-589F-4726-E05D20043066}"/>
              </a:ext>
            </a:extLst>
          </p:cNvPr>
          <p:cNvSpPr txBox="1"/>
          <p:nvPr/>
        </p:nvSpPr>
        <p:spPr>
          <a:xfrm>
            <a:off x="6918459" y="1911249"/>
            <a:ext cx="3067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1.1.2 Mechanical Environment (G)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97D055D-5C51-1796-1D5B-ECF4B4F8D33B}"/>
              </a:ext>
            </a:extLst>
          </p:cNvPr>
          <p:cNvCxnSpPr>
            <a:cxnSpLocks/>
          </p:cNvCxnSpPr>
          <p:nvPr/>
        </p:nvCxnSpPr>
        <p:spPr>
          <a:xfrm flipH="1">
            <a:off x="7832179" y="2163542"/>
            <a:ext cx="2167350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1B5E814-D4DC-EF61-A015-7B721910FCA6}"/>
              </a:ext>
            </a:extLst>
          </p:cNvPr>
          <p:cNvSpPr txBox="1"/>
          <p:nvPr/>
        </p:nvSpPr>
        <p:spPr>
          <a:xfrm>
            <a:off x="6767894" y="2194113"/>
            <a:ext cx="3305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1.1.3 Thermally-Induced Failure (G)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AC9D7B-9E73-49A3-A268-B0D2030C781F}"/>
              </a:ext>
            </a:extLst>
          </p:cNvPr>
          <p:cNvCxnSpPr>
            <a:cxnSpLocks/>
          </p:cNvCxnSpPr>
          <p:nvPr/>
        </p:nvCxnSpPr>
        <p:spPr>
          <a:xfrm flipH="1">
            <a:off x="7726087" y="2446406"/>
            <a:ext cx="2346876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AE8F481-BE61-0818-A5C0-0FE8D0BD9933}"/>
              </a:ext>
            </a:extLst>
          </p:cNvPr>
          <p:cNvSpPr txBox="1"/>
          <p:nvPr/>
        </p:nvSpPr>
        <p:spPr>
          <a:xfrm>
            <a:off x="7685490" y="2470407"/>
            <a:ext cx="2415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1.1.4 Radiation Effects (G)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2B727A9-4F32-36EE-0BA6-71A00EABA3D9}"/>
              </a:ext>
            </a:extLst>
          </p:cNvPr>
          <p:cNvCxnSpPr>
            <a:cxnSpLocks/>
          </p:cNvCxnSpPr>
          <p:nvPr/>
        </p:nvCxnSpPr>
        <p:spPr>
          <a:xfrm flipH="1" flipV="1">
            <a:off x="7481058" y="1583594"/>
            <a:ext cx="245029" cy="87835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10F90C-1C68-8937-E3ED-F4A3F2EF3854}"/>
              </a:ext>
            </a:extLst>
          </p:cNvPr>
          <p:cNvCxnSpPr>
            <a:cxnSpLocks/>
          </p:cNvCxnSpPr>
          <p:nvPr/>
        </p:nvCxnSpPr>
        <p:spPr>
          <a:xfrm flipH="1">
            <a:off x="5844855" y="1592198"/>
            <a:ext cx="1635749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5AA6B8B-5029-9EA3-4A93-783BBAEEEEDA}"/>
              </a:ext>
            </a:extLst>
          </p:cNvPr>
          <p:cNvSpPr txBox="1"/>
          <p:nvPr/>
        </p:nvSpPr>
        <p:spPr>
          <a:xfrm>
            <a:off x="5201741" y="1583932"/>
            <a:ext cx="2336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00B050"/>
                </a:solidFill>
              </a:rPr>
              <a:t>1.1.3.2 Survival/Operational Temp (G)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BA3472B-C7E2-9F4A-BB1B-057F36041FF9}"/>
              </a:ext>
            </a:extLst>
          </p:cNvPr>
          <p:cNvCxnSpPr>
            <a:cxnSpLocks/>
          </p:cNvCxnSpPr>
          <p:nvPr/>
        </p:nvCxnSpPr>
        <p:spPr>
          <a:xfrm flipH="1">
            <a:off x="8428008" y="2735116"/>
            <a:ext cx="1740006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829F236-060F-E71F-E7E9-6B012A0572CC}"/>
              </a:ext>
            </a:extLst>
          </p:cNvPr>
          <p:cNvCxnSpPr>
            <a:cxnSpLocks/>
          </p:cNvCxnSpPr>
          <p:nvPr/>
        </p:nvCxnSpPr>
        <p:spPr>
          <a:xfrm flipH="1">
            <a:off x="8952935" y="3230707"/>
            <a:ext cx="737591" cy="2772119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7CAB85B-8D31-1E30-A3C4-1FAF28E5A903}"/>
              </a:ext>
            </a:extLst>
          </p:cNvPr>
          <p:cNvSpPr txBox="1"/>
          <p:nvPr/>
        </p:nvSpPr>
        <p:spPr>
          <a:xfrm>
            <a:off x="6883737" y="6028704"/>
            <a:ext cx="2441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B050"/>
                </a:solidFill>
              </a:rPr>
              <a:t>1.2 Communication Issues (G)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4DB4A2-D2E1-9E16-45BB-0ED8B25C7C5D}"/>
              </a:ext>
            </a:extLst>
          </p:cNvPr>
          <p:cNvSpPr txBox="1"/>
          <p:nvPr/>
        </p:nvSpPr>
        <p:spPr>
          <a:xfrm>
            <a:off x="6650886" y="3366603"/>
            <a:ext cx="2941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1.2.1 Radio Misconfiguration (G)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948839E-754F-F680-6433-AE06ABF8F125}"/>
              </a:ext>
            </a:extLst>
          </p:cNvPr>
          <p:cNvCxnSpPr>
            <a:cxnSpLocks/>
          </p:cNvCxnSpPr>
          <p:nvPr/>
        </p:nvCxnSpPr>
        <p:spPr>
          <a:xfrm flipH="1">
            <a:off x="7500746" y="3643602"/>
            <a:ext cx="2046351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854BE53-291A-B5C6-93FF-1696B382F816}"/>
              </a:ext>
            </a:extLst>
          </p:cNvPr>
          <p:cNvSpPr txBox="1"/>
          <p:nvPr/>
        </p:nvSpPr>
        <p:spPr>
          <a:xfrm>
            <a:off x="7446470" y="3641660"/>
            <a:ext cx="2046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1.2.2 Antenna Switch (G)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0260650-2575-370D-0FF8-3B01EC162A12}"/>
              </a:ext>
            </a:extLst>
          </p:cNvPr>
          <p:cNvCxnSpPr>
            <a:cxnSpLocks/>
          </p:cNvCxnSpPr>
          <p:nvPr/>
        </p:nvCxnSpPr>
        <p:spPr>
          <a:xfrm flipH="1">
            <a:off x="7875311" y="3918659"/>
            <a:ext cx="1617510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27B20A3-B2F4-967F-4DF4-5C147B9A1EF5}"/>
              </a:ext>
            </a:extLst>
          </p:cNvPr>
          <p:cNvSpPr txBox="1"/>
          <p:nvPr/>
        </p:nvSpPr>
        <p:spPr>
          <a:xfrm>
            <a:off x="7875311" y="3939413"/>
            <a:ext cx="1534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1.2.3 Radio Lock (G)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649FE61-385B-F301-8EB0-1B86B43DB5C4}"/>
              </a:ext>
            </a:extLst>
          </p:cNvPr>
          <p:cNvCxnSpPr>
            <a:cxnSpLocks/>
          </p:cNvCxnSpPr>
          <p:nvPr/>
        </p:nvCxnSpPr>
        <p:spPr>
          <a:xfrm flipH="1">
            <a:off x="8082951" y="4198356"/>
            <a:ext cx="1328220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143EB17-A716-8A9D-5A78-C953280DF655}"/>
              </a:ext>
            </a:extLst>
          </p:cNvPr>
          <p:cNvSpPr txBox="1"/>
          <p:nvPr/>
        </p:nvSpPr>
        <p:spPr>
          <a:xfrm>
            <a:off x="6701503" y="4472466"/>
            <a:ext cx="2553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1.2.5 RF Power Output (G)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D3DFA02-BFC7-CF70-83C3-0D54B5F88960}"/>
              </a:ext>
            </a:extLst>
          </p:cNvPr>
          <p:cNvCxnSpPr>
            <a:cxnSpLocks/>
          </p:cNvCxnSpPr>
          <p:nvPr/>
        </p:nvCxnSpPr>
        <p:spPr>
          <a:xfrm flipH="1">
            <a:off x="7591245" y="4726028"/>
            <a:ext cx="1668877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1BA3309-BB98-64C5-CF90-DF1BE12861DA}"/>
              </a:ext>
            </a:extLst>
          </p:cNvPr>
          <p:cNvSpPr txBox="1"/>
          <p:nvPr/>
        </p:nvSpPr>
        <p:spPr>
          <a:xfrm>
            <a:off x="6126179" y="4738094"/>
            <a:ext cx="306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70C0"/>
                </a:solidFill>
              </a:rPr>
              <a:t>1.2.6 Tumbling Unstable Antenna Pattern (B)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44BB057-7083-9C57-CB29-E11C61F4B589}"/>
              </a:ext>
            </a:extLst>
          </p:cNvPr>
          <p:cNvCxnSpPr>
            <a:cxnSpLocks/>
          </p:cNvCxnSpPr>
          <p:nvPr/>
        </p:nvCxnSpPr>
        <p:spPr>
          <a:xfrm flipH="1">
            <a:off x="6349042" y="4997071"/>
            <a:ext cx="2858793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3E5932A-9143-5586-FBE8-8BE6B647201F}"/>
              </a:ext>
            </a:extLst>
          </p:cNvPr>
          <p:cNvCxnSpPr>
            <a:cxnSpLocks/>
          </p:cNvCxnSpPr>
          <p:nvPr/>
        </p:nvCxnSpPr>
        <p:spPr>
          <a:xfrm flipH="1">
            <a:off x="5871589" y="3227920"/>
            <a:ext cx="731293" cy="2748448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C69381C-09E3-C309-BB42-DAE52EACD51B}"/>
              </a:ext>
            </a:extLst>
          </p:cNvPr>
          <p:cNvSpPr txBox="1"/>
          <p:nvPr/>
        </p:nvSpPr>
        <p:spPr>
          <a:xfrm>
            <a:off x="4479340" y="6007589"/>
            <a:ext cx="1847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C00000"/>
                </a:solidFill>
              </a:rPr>
              <a:t>1.3 Power Issues (R)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C54249-596C-C17C-BDD8-071B48932A3F}"/>
              </a:ext>
            </a:extLst>
          </p:cNvPr>
          <p:cNvSpPr txBox="1"/>
          <p:nvPr/>
        </p:nvSpPr>
        <p:spPr>
          <a:xfrm>
            <a:off x="4590858" y="3356761"/>
            <a:ext cx="1850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4472C4"/>
                </a:solidFill>
              </a:rPr>
              <a:t>1.3.1 Power Inhibits (B)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D5BF160-0BA8-2543-266C-B4CDF42F4679}"/>
              </a:ext>
            </a:extLst>
          </p:cNvPr>
          <p:cNvCxnSpPr>
            <a:cxnSpLocks/>
          </p:cNvCxnSpPr>
          <p:nvPr/>
        </p:nvCxnSpPr>
        <p:spPr>
          <a:xfrm flipH="1">
            <a:off x="4291944" y="3630184"/>
            <a:ext cx="2166988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F51F557-2A4E-15E1-2C94-8B68AB1D3EEB}"/>
              </a:ext>
            </a:extLst>
          </p:cNvPr>
          <p:cNvSpPr txBox="1"/>
          <p:nvPr/>
        </p:nvSpPr>
        <p:spPr>
          <a:xfrm>
            <a:off x="4454593" y="3852224"/>
            <a:ext cx="1884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1.3.2 Solar Panel Issues (O)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0FE7447-3F0A-9074-70E4-E2473B4CD386}"/>
              </a:ext>
            </a:extLst>
          </p:cNvPr>
          <p:cNvCxnSpPr>
            <a:cxnSpLocks/>
          </p:cNvCxnSpPr>
          <p:nvPr/>
        </p:nvCxnSpPr>
        <p:spPr>
          <a:xfrm flipH="1">
            <a:off x="4507606" y="4107217"/>
            <a:ext cx="1836336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876DE78F-01B3-F8F8-DB1E-6861A5C4F476}"/>
              </a:ext>
            </a:extLst>
          </p:cNvPr>
          <p:cNvSpPr txBox="1"/>
          <p:nvPr/>
        </p:nvSpPr>
        <p:spPr>
          <a:xfrm>
            <a:off x="3622868" y="4913045"/>
            <a:ext cx="2441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39B54A"/>
                </a:solidFill>
              </a:rPr>
              <a:t>1.3.3 Tumbling Low-Power State (G)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5D3FBAD-C080-BE38-2668-156EE7FF17FB}"/>
              </a:ext>
            </a:extLst>
          </p:cNvPr>
          <p:cNvCxnSpPr>
            <a:cxnSpLocks/>
          </p:cNvCxnSpPr>
          <p:nvPr/>
        </p:nvCxnSpPr>
        <p:spPr>
          <a:xfrm flipH="1">
            <a:off x="3732953" y="5163125"/>
            <a:ext cx="2333822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" name="Table 41">
            <a:extLst>
              <a:ext uri="{FF2B5EF4-FFF2-40B4-BE49-F238E27FC236}">
                <a16:creationId xmlns:a16="http://schemas.microsoft.com/office/drawing/2014/main" id="{D352A2C7-753B-336D-F2BC-B9990F1057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59040"/>
              </p:ext>
            </p:extLst>
          </p:nvPr>
        </p:nvGraphicFramePr>
        <p:xfrm>
          <a:off x="10184273" y="4042301"/>
          <a:ext cx="1668714" cy="210312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668714">
                  <a:extLst>
                    <a:ext uri="{9D8B030D-6E8A-4147-A177-3AD203B41FA5}">
                      <a16:colId xmlns:a16="http://schemas.microsoft.com/office/drawing/2014/main" val="2105469037"/>
                    </a:ext>
                  </a:extLst>
                </a:gridCol>
              </a:tblGrid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Rating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931401"/>
                  </a:ext>
                </a:extLst>
              </a:tr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70C0"/>
                          </a:solidFill>
                        </a:rPr>
                        <a:t>(B) Ruled Out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660993"/>
                  </a:ext>
                </a:extLst>
              </a:tr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(G) Unlikely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124742"/>
                  </a:ext>
                </a:extLst>
              </a:tr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7030A0"/>
                          </a:solidFill>
                        </a:rPr>
                        <a:t>(P) In Review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641542"/>
                  </a:ext>
                </a:extLst>
              </a:tr>
              <a:tr h="34282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(O) Possible Cause or Contributor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611230"/>
                  </a:ext>
                </a:extLst>
              </a:tr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(R) Likely Cause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257682"/>
                  </a:ext>
                </a:extLst>
              </a:tr>
              <a:tr h="188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CB040"/>
                          </a:solidFill>
                        </a:rPr>
                        <a:t>(Y) Unable to Rule Out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252789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7AA34A-A9A0-5C31-EF8F-8C8D2B76C4A0}"/>
              </a:ext>
            </a:extLst>
          </p:cNvPr>
          <p:cNvSpPr txBox="1"/>
          <p:nvPr/>
        </p:nvSpPr>
        <p:spPr>
          <a:xfrm>
            <a:off x="5575247" y="1984614"/>
            <a:ext cx="18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CB040"/>
                </a:solidFill>
              </a:rPr>
              <a:t>1.4 Software Issues (Y)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40C738-B1E3-12C6-3F46-F3C60205D0F5}"/>
              </a:ext>
            </a:extLst>
          </p:cNvPr>
          <p:cNvCxnSpPr>
            <a:cxnSpLocks/>
          </p:cNvCxnSpPr>
          <p:nvPr/>
        </p:nvCxnSpPr>
        <p:spPr>
          <a:xfrm flipH="1" flipV="1">
            <a:off x="4604383" y="1533580"/>
            <a:ext cx="456967" cy="1677178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68AF07-EBE4-7091-4964-93DCB0C19FD9}"/>
              </a:ext>
            </a:extLst>
          </p:cNvPr>
          <p:cNvCxnSpPr>
            <a:cxnSpLocks/>
          </p:cNvCxnSpPr>
          <p:nvPr/>
        </p:nvCxnSpPr>
        <p:spPr>
          <a:xfrm flipH="1">
            <a:off x="5898072" y="2620926"/>
            <a:ext cx="1474700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A20559-6D1B-D3A0-CC81-BC5B6C24149C}"/>
              </a:ext>
            </a:extLst>
          </p:cNvPr>
          <p:cNvCxnSpPr>
            <a:cxnSpLocks/>
          </p:cNvCxnSpPr>
          <p:nvPr/>
        </p:nvCxnSpPr>
        <p:spPr>
          <a:xfrm flipH="1">
            <a:off x="5118334" y="2925161"/>
            <a:ext cx="2325000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F0AFE4D-221C-52AE-38CB-93BAE1452108}"/>
              </a:ext>
            </a:extLst>
          </p:cNvPr>
          <p:cNvCxnSpPr>
            <a:cxnSpLocks/>
          </p:cNvCxnSpPr>
          <p:nvPr/>
        </p:nvCxnSpPr>
        <p:spPr>
          <a:xfrm flipH="1">
            <a:off x="8494557" y="2982062"/>
            <a:ext cx="1733912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E6E7B76-B6CD-86DD-C7EF-B1CF4C547ECD}"/>
              </a:ext>
            </a:extLst>
          </p:cNvPr>
          <p:cNvSpPr txBox="1"/>
          <p:nvPr/>
        </p:nvSpPr>
        <p:spPr>
          <a:xfrm>
            <a:off x="3724327" y="5182626"/>
            <a:ext cx="2251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C00000"/>
                </a:solidFill>
              </a:rPr>
              <a:t>1.3.4 Battery Capacity Issues (R)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812214C-1260-DAB2-8110-3B9C2FC6EE1B}"/>
              </a:ext>
            </a:extLst>
          </p:cNvPr>
          <p:cNvCxnSpPr>
            <a:cxnSpLocks/>
          </p:cNvCxnSpPr>
          <p:nvPr/>
        </p:nvCxnSpPr>
        <p:spPr>
          <a:xfrm flipH="1">
            <a:off x="5288389" y="1815244"/>
            <a:ext cx="2256924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37DE3B5-67FA-A7E5-2BCA-BB3E1F0C0259}"/>
              </a:ext>
            </a:extLst>
          </p:cNvPr>
          <p:cNvSpPr txBox="1"/>
          <p:nvPr/>
        </p:nvSpPr>
        <p:spPr>
          <a:xfrm>
            <a:off x="5636237" y="5010548"/>
            <a:ext cx="347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1.2.7 Radio In-Rush (G)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912311-49A0-889B-9DC6-678B0D65C8D0}"/>
              </a:ext>
            </a:extLst>
          </p:cNvPr>
          <p:cNvSpPr txBox="1"/>
          <p:nvPr/>
        </p:nvSpPr>
        <p:spPr>
          <a:xfrm>
            <a:off x="5575998" y="5248637"/>
            <a:ext cx="3470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4472C4"/>
                </a:solidFill>
              </a:rPr>
              <a:t>1.2.8 Radio Reset Functionality (B)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768893-A64E-FACC-0EFC-B4AE0193C440}"/>
              </a:ext>
            </a:extLst>
          </p:cNvPr>
          <p:cNvSpPr txBox="1"/>
          <p:nvPr/>
        </p:nvSpPr>
        <p:spPr>
          <a:xfrm>
            <a:off x="7488992" y="4222293"/>
            <a:ext cx="1847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1.2.4 CI App Crash (G)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7F8906E-115B-1474-6485-5D24A51279D7}"/>
              </a:ext>
            </a:extLst>
          </p:cNvPr>
          <p:cNvSpPr txBox="1"/>
          <p:nvPr/>
        </p:nvSpPr>
        <p:spPr>
          <a:xfrm>
            <a:off x="5101319" y="5525260"/>
            <a:ext cx="3869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4472C4"/>
                </a:solidFill>
              </a:rPr>
              <a:t>1.2.9 Antenna/Radio Flight Connection (B)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B360748-70A9-AA0C-DF00-56B7A101AABD}"/>
              </a:ext>
            </a:extLst>
          </p:cNvPr>
          <p:cNvCxnSpPr>
            <a:cxnSpLocks/>
          </p:cNvCxnSpPr>
          <p:nvPr/>
        </p:nvCxnSpPr>
        <p:spPr>
          <a:xfrm flipH="1">
            <a:off x="7906238" y="4473414"/>
            <a:ext cx="1431729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F0270DE-5956-FB97-04EF-E366F12FBA0E}"/>
              </a:ext>
            </a:extLst>
          </p:cNvPr>
          <p:cNvCxnSpPr>
            <a:cxnSpLocks/>
          </p:cNvCxnSpPr>
          <p:nvPr/>
        </p:nvCxnSpPr>
        <p:spPr>
          <a:xfrm flipH="1">
            <a:off x="7591245" y="5265233"/>
            <a:ext cx="1534855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15C1F65-BB89-54FC-0B33-FB7E5C8BAEE7}"/>
              </a:ext>
            </a:extLst>
          </p:cNvPr>
          <p:cNvCxnSpPr>
            <a:cxnSpLocks/>
          </p:cNvCxnSpPr>
          <p:nvPr/>
        </p:nvCxnSpPr>
        <p:spPr>
          <a:xfrm flipH="1">
            <a:off x="6811026" y="5525583"/>
            <a:ext cx="2235384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140D0AD-3A6B-5467-F24F-4F4B05E1D5F1}"/>
              </a:ext>
            </a:extLst>
          </p:cNvPr>
          <p:cNvCxnSpPr>
            <a:cxnSpLocks/>
          </p:cNvCxnSpPr>
          <p:nvPr/>
        </p:nvCxnSpPr>
        <p:spPr>
          <a:xfrm flipH="1">
            <a:off x="6262777" y="5785007"/>
            <a:ext cx="2717702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C666828-8DFB-5C60-3C7E-BFF71222B6FE}"/>
              </a:ext>
            </a:extLst>
          </p:cNvPr>
          <p:cNvCxnSpPr>
            <a:cxnSpLocks/>
          </p:cNvCxnSpPr>
          <p:nvPr/>
        </p:nvCxnSpPr>
        <p:spPr>
          <a:xfrm flipH="1" flipV="1">
            <a:off x="7279346" y="2272111"/>
            <a:ext cx="249761" cy="916679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50D56700-50B1-1AC8-047C-5D560DAE6FF2}"/>
              </a:ext>
            </a:extLst>
          </p:cNvPr>
          <p:cNvSpPr txBox="1"/>
          <p:nvPr/>
        </p:nvSpPr>
        <p:spPr>
          <a:xfrm>
            <a:off x="2336918" y="3424167"/>
            <a:ext cx="1902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1.3.1.1 Inhibits Damaged (B)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5E19C18-F826-1F6F-806A-815F64CB8146}"/>
              </a:ext>
            </a:extLst>
          </p:cNvPr>
          <p:cNvCxnSpPr>
            <a:cxnSpLocks/>
          </p:cNvCxnSpPr>
          <p:nvPr/>
        </p:nvCxnSpPr>
        <p:spPr>
          <a:xfrm flipV="1">
            <a:off x="4179490" y="3624521"/>
            <a:ext cx="112454" cy="2846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674F49F-F2CE-60F0-D300-A6E44F79F5FE}"/>
              </a:ext>
            </a:extLst>
          </p:cNvPr>
          <p:cNvCxnSpPr>
            <a:cxnSpLocks/>
          </p:cNvCxnSpPr>
          <p:nvPr/>
        </p:nvCxnSpPr>
        <p:spPr>
          <a:xfrm flipH="1">
            <a:off x="2535326" y="3672146"/>
            <a:ext cx="1723925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22F24E0-91C7-AAA0-70BF-7130BD0CB9E8}"/>
              </a:ext>
            </a:extLst>
          </p:cNvPr>
          <p:cNvSpPr txBox="1"/>
          <p:nvPr/>
        </p:nvSpPr>
        <p:spPr>
          <a:xfrm>
            <a:off x="2043361" y="3666948"/>
            <a:ext cx="2124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1.3.1.2 Incorrect Configuration (B)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6B6F8B6-C2EC-99D9-4415-A577EC0E096A}"/>
              </a:ext>
            </a:extLst>
          </p:cNvPr>
          <p:cNvCxnSpPr>
            <a:cxnSpLocks/>
          </p:cNvCxnSpPr>
          <p:nvPr/>
        </p:nvCxnSpPr>
        <p:spPr>
          <a:xfrm flipH="1">
            <a:off x="2101166" y="3893997"/>
            <a:ext cx="2071922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B7CD5D97-949B-6870-0947-8E2ED9C36243}"/>
              </a:ext>
            </a:extLst>
          </p:cNvPr>
          <p:cNvSpPr txBox="1"/>
          <p:nvPr/>
        </p:nvSpPr>
        <p:spPr>
          <a:xfrm>
            <a:off x="2061066" y="4085433"/>
            <a:ext cx="23523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accent2">
                    <a:lumMod val="75000"/>
                  </a:schemeClr>
                </a:solidFill>
              </a:rPr>
              <a:t>1.3.2.1 Undeployed Array (O)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951C9CD-84C0-F898-A837-CEB0F5803467}"/>
              </a:ext>
            </a:extLst>
          </p:cNvPr>
          <p:cNvCxnSpPr>
            <a:cxnSpLocks/>
          </p:cNvCxnSpPr>
          <p:nvPr/>
        </p:nvCxnSpPr>
        <p:spPr>
          <a:xfrm flipV="1">
            <a:off x="4258100" y="4119993"/>
            <a:ext cx="252424" cy="63899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95B8479-2682-8BE9-CFD6-C371E466A49D}"/>
              </a:ext>
            </a:extLst>
          </p:cNvPr>
          <p:cNvCxnSpPr>
            <a:cxnSpLocks/>
          </p:cNvCxnSpPr>
          <p:nvPr/>
        </p:nvCxnSpPr>
        <p:spPr>
          <a:xfrm flipH="1">
            <a:off x="2016374" y="4324786"/>
            <a:ext cx="2399370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64AEFCD2-2CD8-28B5-F290-2EA648CCC1D4}"/>
              </a:ext>
            </a:extLst>
          </p:cNvPr>
          <p:cNvSpPr txBox="1"/>
          <p:nvPr/>
        </p:nvSpPr>
        <p:spPr>
          <a:xfrm>
            <a:off x="2199854" y="4310962"/>
            <a:ext cx="2124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1.3.2.2 Connectivity Issue (B)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59A7B6E-1769-0F1C-F2DA-AEE219EB718B}"/>
              </a:ext>
            </a:extLst>
          </p:cNvPr>
          <p:cNvCxnSpPr>
            <a:cxnSpLocks/>
          </p:cNvCxnSpPr>
          <p:nvPr/>
        </p:nvCxnSpPr>
        <p:spPr>
          <a:xfrm flipH="1">
            <a:off x="2552580" y="4546637"/>
            <a:ext cx="1777001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C5368A0-C54F-EC5B-99B6-0ACF12E4E411}"/>
              </a:ext>
            </a:extLst>
          </p:cNvPr>
          <p:cNvSpPr txBox="1"/>
          <p:nvPr/>
        </p:nvSpPr>
        <p:spPr>
          <a:xfrm>
            <a:off x="453400" y="4141685"/>
            <a:ext cx="1410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39B54A"/>
                </a:solidFill>
              </a:rPr>
              <a:t>1.3.2.1.1 Rel. Mech. Malfunction (G)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5287D1A-6320-4B89-95AF-A45DB94EA1F5}"/>
              </a:ext>
            </a:extLst>
          </p:cNvPr>
          <p:cNvCxnSpPr>
            <a:cxnSpLocks/>
          </p:cNvCxnSpPr>
          <p:nvPr/>
        </p:nvCxnSpPr>
        <p:spPr>
          <a:xfrm flipV="1">
            <a:off x="1735894" y="4324529"/>
            <a:ext cx="280480" cy="71001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0F11B68-639F-32EB-A358-97BA5597B730}"/>
              </a:ext>
            </a:extLst>
          </p:cNvPr>
          <p:cNvCxnSpPr>
            <a:cxnSpLocks/>
          </p:cNvCxnSpPr>
          <p:nvPr/>
        </p:nvCxnSpPr>
        <p:spPr>
          <a:xfrm flipH="1">
            <a:off x="638357" y="4565790"/>
            <a:ext cx="1265313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A45AB269-7D11-038E-896F-3C0971AB0264}"/>
              </a:ext>
            </a:extLst>
          </p:cNvPr>
          <p:cNvSpPr txBox="1"/>
          <p:nvPr/>
        </p:nvSpPr>
        <p:spPr>
          <a:xfrm>
            <a:off x="172720" y="4606994"/>
            <a:ext cx="1563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accent2">
                    <a:lumMod val="75000"/>
                  </a:schemeClr>
                </a:solidFill>
              </a:rPr>
              <a:t>1.3.2.1.2 30-Min Timer Not Expired (O)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396FF691-C262-2868-9908-1658F59E835F}"/>
              </a:ext>
            </a:extLst>
          </p:cNvPr>
          <p:cNvCxnSpPr>
            <a:cxnSpLocks/>
          </p:cNvCxnSpPr>
          <p:nvPr/>
        </p:nvCxnSpPr>
        <p:spPr>
          <a:xfrm flipH="1">
            <a:off x="396816" y="5025326"/>
            <a:ext cx="1326641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F78951A6-0509-8E3A-A656-B8B60486A0E3}"/>
              </a:ext>
            </a:extLst>
          </p:cNvPr>
          <p:cNvSpPr txBox="1"/>
          <p:nvPr/>
        </p:nvSpPr>
        <p:spPr>
          <a:xfrm>
            <a:off x="2128373" y="4540437"/>
            <a:ext cx="2124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39B54A"/>
                </a:solidFill>
              </a:rPr>
              <a:t>1.3.2.3 Unable to Charge Batt. (G)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B9732A5-6791-9E30-8019-04745ADD8416}"/>
              </a:ext>
            </a:extLst>
          </p:cNvPr>
          <p:cNvCxnSpPr>
            <a:cxnSpLocks/>
          </p:cNvCxnSpPr>
          <p:nvPr/>
        </p:nvCxnSpPr>
        <p:spPr>
          <a:xfrm flipH="1">
            <a:off x="2199854" y="4758860"/>
            <a:ext cx="2058246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1AC628D-118F-47BD-E13F-1ACE3579297F}"/>
              </a:ext>
            </a:extLst>
          </p:cNvPr>
          <p:cNvCxnSpPr>
            <a:cxnSpLocks/>
          </p:cNvCxnSpPr>
          <p:nvPr/>
        </p:nvCxnSpPr>
        <p:spPr>
          <a:xfrm flipH="1">
            <a:off x="3661203" y="5433747"/>
            <a:ext cx="2333822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DBFE3741-E785-2DAA-0696-B1039C51FEB1}"/>
              </a:ext>
            </a:extLst>
          </p:cNvPr>
          <p:cNvSpPr txBox="1"/>
          <p:nvPr/>
        </p:nvSpPr>
        <p:spPr>
          <a:xfrm>
            <a:off x="1211320" y="5409140"/>
            <a:ext cx="23523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C00000"/>
                </a:solidFill>
              </a:rPr>
              <a:t>1.3.4.1 Over-discharge during I&amp;T (R)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733796D3-0BC7-1A96-5AA2-5CF5DC6EE3FB}"/>
              </a:ext>
            </a:extLst>
          </p:cNvPr>
          <p:cNvCxnSpPr>
            <a:cxnSpLocks/>
          </p:cNvCxnSpPr>
          <p:nvPr/>
        </p:nvCxnSpPr>
        <p:spPr>
          <a:xfrm flipV="1">
            <a:off x="3306094" y="5443700"/>
            <a:ext cx="354684" cy="89785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6ACB80CE-5A3C-6736-76A9-D73F7136B94A}"/>
              </a:ext>
            </a:extLst>
          </p:cNvPr>
          <p:cNvCxnSpPr>
            <a:cxnSpLocks/>
          </p:cNvCxnSpPr>
          <p:nvPr/>
        </p:nvCxnSpPr>
        <p:spPr>
          <a:xfrm flipH="1">
            <a:off x="1371601" y="5648493"/>
            <a:ext cx="2194397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46FC33B-AE31-7E6F-C59B-6411FADD5CAE}"/>
              </a:ext>
            </a:extLst>
          </p:cNvPr>
          <p:cNvCxnSpPr>
            <a:cxnSpLocks/>
          </p:cNvCxnSpPr>
          <p:nvPr/>
        </p:nvCxnSpPr>
        <p:spPr>
          <a:xfrm flipH="1">
            <a:off x="1061050" y="5870344"/>
            <a:ext cx="2418785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93BEBFD9-B4E9-9E2C-734F-8D55C9AB16D1}"/>
              </a:ext>
            </a:extLst>
          </p:cNvPr>
          <p:cNvCxnSpPr>
            <a:cxnSpLocks/>
          </p:cNvCxnSpPr>
          <p:nvPr/>
        </p:nvCxnSpPr>
        <p:spPr>
          <a:xfrm flipH="1">
            <a:off x="871629" y="6099819"/>
            <a:ext cx="2536725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C07E6D67-7E0A-1BE4-4A7C-E8614F1FDEC0}"/>
              </a:ext>
            </a:extLst>
          </p:cNvPr>
          <p:cNvSpPr txBox="1"/>
          <p:nvPr/>
        </p:nvSpPr>
        <p:spPr>
          <a:xfrm>
            <a:off x="316178" y="6111929"/>
            <a:ext cx="29620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1.3.4.4 Batt. Low Capacity at Vendor Delivery (B)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04BCDFE-871D-BBDF-6048-7AE03FB710F0}"/>
              </a:ext>
            </a:extLst>
          </p:cNvPr>
          <p:cNvCxnSpPr>
            <a:cxnSpLocks/>
          </p:cNvCxnSpPr>
          <p:nvPr/>
        </p:nvCxnSpPr>
        <p:spPr>
          <a:xfrm flipH="1">
            <a:off x="414068" y="6338978"/>
            <a:ext cx="2887006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EB8AB469-D8C1-F4B2-6847-0D5E525374AD}"/>
              </a:ext>
            </a:extLst>
          </p:cNvPr>
          <p:cNvSpPr txBox="1"/>
          <p:nvPr/>
        </p:nvSpPr>
        <p:spPr>
          <a:xfrm>
            <a:off x="3293891" y="1196791"/>
            <a:ext cx="18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7030A0"/>
                </a:solidFill>
              </a:rPr>
              <a:t>1.5 GNC Issues (P)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13717777-38D7-3661-B0BE-B970B3494481}"/>
              </a:ext>
            </a:extLst>
          </p:cNvPr>
          <p:cNvSpPr txBox="1"/>
          <p:nvPr/>
        </p:nvSpPr>
        <p:spPr>
          <a:xfrm>
            <a:off x="2225691" y="1616977"/>
            <a:ext cx="243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00B050"/>
                </a:solidFill>
              </a:rPr>
              <a:t>1.5.1 Failed Mag Torquer (G)</a:t>
            </a:r>
          </a:p>
        </p:txBody>
      </p: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A5F8B8CA-562A-5C82-47BD-34A6A47C165F}"/>
              </a:ext>
            </a:extLst>
          </p:cNvPr>
          <p:cNvCxnSpPr>
            <a:cxnSpLocks/>
          </p:cNvCxnSpPr>
          <p:nvPr/>
        </p:nvCxnSpPr>
        <p:spPr>
          <a:xfrm flipH="1">
            <a:off x="2816062" y="1877896"/>
            <a:ext cx="1864616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2BD73C67-D364-7D1B-8FC6-3B5BA37233BF}"/>
              </a:ext>
            </a:extLst>
          </p:cNvPr>
          <p:cNvSpPr txBox="1"/>
          <p:nvPr/>
        </p:nvSpPr>
        <p:spPr>
          <a:xfrm>
            <a:off x="3306094" y="1909438"/>
            <a:ext cx="1441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7030A0"/>
                </a:solidFill>
              </a:rPr>
              <a:t>1.5.2 </a:t>
            </a:r>
            <a:r>
              <a:rPr lang="en-US" sz="1200" err="1">
                <a:solidFill>
                  <a:srgbClr val="7030A0"/>
                </a:solidFill>
              </a:rPr>
              <a:t>Bdot</a:t>
            </a:r>
            <a:r>
              <a:rPr lang="en-US" sz="1200">
                <a:solidFill>
                  <a:srgbClr val="7030A0"/>
                </a:solidFill>
              </a:rPr>
              <a:t> Issues (P)</a:t>
            </a: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64698DD1-474D-79D8-9A40-CC88138D60C5}"/>
              </a:ext>
            </a:extLst>
          </p:cNvPr>
          <p:cNvCxnSpPr>
            <a:cxnSpLocks/>
          </p:cNvCxnSpPr>
          <p:nvPr/>
        </p:nvCxnSpPr>
        <p:spPr>
          <a:xfrm flipH="1">
            <a:off x="2816062" y="2161731"/>
            <a:ext cx="1944405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AA2B02CF-9B53-46A3-38BD-C9B52D6BFB94}"/>
              </a:ext>
            </a:extLst>
          </p:cNvPr>
          <p:cNvSpPr txBox="1"/>
          <p:nvPr/>
        </p:nvSpPr>
        <p:spPr>
          <a:xfrm>
            <a:off x="3165894" y="2192302"/>
            <a:ext cx="1668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4472C4"/>
                </a:solidFill>
              </a:rPr>
              <a:t>1.5.3 Sun-</a:t>
            </a:r>
            <a:r>
              <a:rPr lang="en-US" sz="1200" err="1">
                <a:solidFill>
                  <a:srgbClr val="4472C4"/>
                </a:solidFill>
              </a:rPr>
              <a:t>Acq</a:t>
            </a:r>
            <a:r>
              <a:rPr lang="en-US" sz="1200">
                <a:solidFill>
                  <a:srgbClr val="4472C4"/>
                </a:solidFill>
              </a:rPr>
              <a:t> Issues (B)</a:t>
            </a:r>
          </a:p>
        </p:txBody>
      </p: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0F1750A-DF78-509D-1B53-97AD34133005}"/>
              </a:ext>
            </a:extLst>
          </p:cNvPr>
          <p:cNvCxnSpPr>
            <a:cxnSpLocks/>
          </p:cNvCxnSpPr>
          <p:nvPr/>
        </p:nvCxnSpPr>
        <p:spPr>
          <a:xfrm flipH="1">
            <a:off x="2688453" y="2444595"/>
            <a:ext cx="2145448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CC884DE1-A5E2-1653-E307-3FA260171BA2}"/>
              </a:ext>
            </a:extLst>
          </p:cNvPr>
          <p:cNvSpPr txBox="1"/>
          <p:nvPr/>
        </p:nvSpPr>
        <p:spPr>
          <a:xfrm>
            <a:off x="2816062" y="2468596"/>
            <a:ext cx="2045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4472C4"/>
                </a:solidFill>
              </a:rPr>
              <a:t>1.5.4 Stuck at </a:t>
            </a:r>
            <a:r>
              <a:rPr lang="en-US" sz="1200" err="1">
                <a:solidFill>
                  <a:srgbClr val="4472C4"/>
                </a:solidFill>
              </a:rPr>
              <a:t>Bdot</a:t>
            </a:r>
            <a:r>
              <a:rPr lang="en-US" sz="1200">
                <a:solidFill>
                  <a:srgbClr val="4472C4"/>
                </a:solidFill>
              </a:rPr>
              <a:t> Mode (B)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11A4748-39B1-AF10-523B-E27632C18933}"/>
              </a:ext>
            </a:extLst>
          </p:cNvPr>
          <p:cNvCxnSpPr>
            <a:cxnSpLocks/>
          </p:cNvCxnSpPr>
          <p:nvPr/>
        </p:nvCxnSpPr>
        <p:spPr>
          <a:xfrm flipH="1" flipV="1">
            <a:off x="2593393" y="1368508"/>
            <a:ext cx="222669" cy="7982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38A5B52-EB65-B2A9-BF12-19060CE7C408}"/>
              </a:ext>
            </a:extLst>
          </p:cNvPr>
          <p:cNvCxnSpPr>
            <a:cxnSpLocks/>
          </p:cNvCxnSpPr>
          <p:nvPr/>
        </p:nvCxnSpPr>
        <p:spPr>
          <a:xfrm flipH="1">
            <a:off x="1068939" y="1373827"/>
            <a:ext cx="1515643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B550104-310D-6170-9570-5E7196244CF6}"/>
              </a:ext>
            </a:extLst>
          </p:cNvPr>
          <p:cNvCxnSpPr>
            <a:cxnSpLocks/>
          </p:cNvCxnSpPr>
          <p:nvPr/>
        </p:nvCxnSpPr>
        <p:spPr>
          <a:xfrm flipH="1">
            <a:off x="2993366" y="2733305"/>
            <a:ext cx="1935586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72616B94-E903-928C-3339-A9F124240210}"/>
              </a:ext>
            </a:extLst>
          </p:cNvPr>
          <p:cNvSpPr txBox="1"/>
          <p:nvPr/>
        </p:nvSpPr>
        <p:spPr>
          <a:xfrm>
            <a:off x="1888802" y="2732794"/>
            <a:ext cx="3067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rgbClr val="7030A0"/>
                </a:solidFill>
              </a:rPr>
              <a:t>1.5.5 Boot-Up Sequence ACS Implications (P)</a:t>
            </a: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E770D274-6C5B-2732-F4EE-642F36F04EB7}"/>
              </a:ext>
            </a:extLst>
          </p:cNvPr>
          <p:cNvCxnSpPr>
            <a:cxnSpLocks/>
          </p:cNvCxnSpPr>
          <p:nvPr/>
        </p:nvCxnSpPr>
        <p:spPr>
          <a:xfrm flipH="1">
            <a:off x="2101166" y="2980251"/>
            <a:ext cx="2888241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8DF30C78-0CC7-7709-67CD-47E9AB13A8DE}"/>
              </a:ext>
            </a:extLst>
          </p:cNvPr>
          <p:cNvCxnSpPr>
            <a:cxnSpLocks/>
          </p:cNvCxnSpPr>
          <p:nvPr/>
        </p:nvCxnSpPr>
        <p:spPr>
          <a:xfrm flipH="1">
            <a:off x="1068939" y="1596873"/>
            <a:ext cx="1580352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FC55263D-F60D-38B6-15D2-03E70A1C02BE}"/>
              </a:ext>
            </a:extLst>
          </p:cNvPr>
          <p:cNvCxnSpPr>
            <a:cxnSpLocks/>
          </p:cNvCxnSpPr>
          <p:nvPr/>
        </p:nvCxnSpPr>
        <p:spPr>
          <a:xfrm flipH="1" flipV="1">
            <a:off x="2507536" y="1799573"/>
            <a:ext cx="175294" cy="6283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1BED5154-5834-4879-0275-AB732032BBC4}"/>
              </a:ext>
            </a:extLst>
          </p:cNvPr>
          <p:cNvSpPr txBox="1"/>
          <p:nvPr/>
        </p:nvSpPr>
        <p:spPr>
          <a:xfrm>
            <a:off x="741123" y="1700612"/>
            <a:ext cx="178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4472C4"/>
                </a:solidFill>
              </a:rPr>
              <a:t>1.5.3.1 Sun-</a:t>
            </a:r>
            <a:r>
              <a:rPr lang="en-US" sz="1100" err="1">
                <a:solidFill>
                  <a:srgbClr val="4472C4"/>
                </a:solidFill>
              </a:rPr>
              <a:t>Acq</a:t>
            </a:r>
            <a:r>
              <a:rPr lang="en-US" sz="1100">
                <a:solidFill>
                  <a:srgbClr val="4472C4"/>
                </a:solidFill>
              </a:rPr>
              <a:t> Phasing (B)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32034B67-9D8F-73F8-BB06-B683F81F02DE}"/>
              </a:ext>
            </a:extLst>
          </p:cNvPr>
          <p:cNvCxnSpPr>
            <a:cxnSpLocks/>
          </p:cNvCxnSpPr>
          <p:nvPr/>
        </p:nvCxnSpPr>
        <p:spPr>
          <a:xfrm flipH="1">
            <a:off x="888883" y="1931339"/>
            <a:ext cx="1652297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C847B466-78E3-5223-668A-A02039638AF4}"/>
              </a:ext>
            </a:extLst>
          </p:cNvPr>
          <p:cNvCxnSpPr>
            <a:cxnSpLocks/>
          </p:cNvCxnSpPr>
          <p:nvPr/>
        </p:nvCxnSpPr>
        <p:spPr>
          <a:xfrm flipH="1">
            <a:off x="743153" y="2154385"/>
            <a:ext cx="1862736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CD05F309-CDCC-B851-F09B-FC95D5A0A5AA}"/>
              </a:ext>
            </a:extLst>
          </p:cNvPr>
          <p:cNvCxnSpPr>
            <a:cxnSpLocks/>
          </p:cNvCxnSpPr>
          <p:nvPr/>
        </p:nvCxnSpPr>
        <p:spPr>
          <a:xfrm flipH="1">
            <a:off x="470654" y="2376186"/>
            <a:ext cx="2194874" cy="0"/>
          </a:xfrm>
          <a:prstGeom prst="line">
            <a:avLst/>
          </a:prstGeom>
          <a:ln w="1905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6F523F-9D0D-4561-B2DA-45607C67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23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F412-F338-E4B1-CF44-0A3821B7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7E152-8F57-B4DA-80E6-DB79777D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D94AB-2689-EE77-BABF-7E01CA67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C7C8F-3EDB-014B-915D-CFE50CAC5D1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8A5E6-337B-ED35-A441-5F26438A7D64}"/>
              </a:ext>
            </a:extLst>
          </p:cNvPr>
          <p:cNvSpPr txBox="1"/>
          <p:nvPr/>
        </p:nvSpPr>
        <p:spPr>
          <a:xfrm>
            <a:off x="8971472" y="3429000"/>
            <a:ext cx="2885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39B54A"/>
                </a:solidFill>
              </a:rPr>
              <a:t> 2 Ground System (G)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72E4D8-01C0-4F97-A177-67049786F5E9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4132835" y="3628844"/>
            <a:ext cx="4838637" cy="30989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82C5CF-C153-B38E-9D21-67E8CD60F34B}"/>
              </a:ext>
            </a:extLst>
          </p:cNvPr>
          <p:cNvCxnSpPr>
            <a:cxnSpLocks/>
          </p:cNvCxnSpPr>
          <p:nvPr/>
        </p:nvCxnSpPr>
        <p:spPr>
          <a:xfrm flipH="1" flipV="1">
            <a:off x="8043750" y="1883353"/>
            <a:ext cx="484024" cy="1776480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6DF3E1-5F22-ED44-0A59-882ABD0A69CF}"/>
              </a:ext>
            </a:extLst>
          </p:cNvPr>
          <p:cNvSpPr txBox="1"/>
          <p:nvPr/>
        </p:nvSpPr>
        <p:spPr>
          <a:xfrm>
            <a:off x="6455465" y="1469829"/>
            <a:ext cx="375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9B54A"/>
                </a:solidFill>
              </a:rPr>
              <a:t>2.1 Ground Station Configuration (G)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BCFA7E-B3EB-0882-DC74-301FBEBFB0D9}"/>
              </a:ext>
            </a:extLst>
          </p:cNvPr>
          <p:cNvCxnSpPr>
            <a:cxnSpLocks/>
          </p:cNvCxnSpPr>
          <p:nvPr/>
        </p:nvCxnSpPr>
        <p:spPr>
          <a:xfrm flipH="1">
            <a:off x="5715000" y="2465528"/>
            <a:ext cx="2484783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688B3E9-1574-8503-69B6-99F747258D3B}"/>
              </a:ext>
            </a:extLst>
          </p:cNvPr>
          <p:cNvSpPr txBox="1"/>
          <p:nvPr/>
        </p:nvSpPr>
        <p:spPr>
          <a:xfrm>
            <a:off x="5459895" y="2126974"/>
            <a:ext cx="2643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rgbClr val="39B54A"/>
                </a:solidFill>
              </a:rPr>
              <a:t>2.1.1 Uplink Configuration (G)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B96E44-A278-589F-4726-E05D20043066}"/>
              </a:ext>
            </a:extLst>
          </p:cNvPr>
          <p:cNvSpPr txBox="1"/>
          <p:nvPr/>
        </p:nvSpPr>
        <p:spPr>
          <a:xfrm>
            <a:off x="5218043" y="2592323"/>
            <a:ext cx="3067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rgbClr val="4472C4"/>
                </a:solidFill>
              </a:rPr>
              <a:t>2.1.2 Downlink Configuration (B)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97D055D-5C51-1796-1D5B-ECF4B4F8D33B}"/>
              </a:ext>
            </a:extLst>
          </p:cNvPr>
          <p:cNvCxnSpPr>
            <a:cxnSpLocks/>
          </p:cNvCxnSpPr>
          <p:nvPr/>
        </p:nvCxnSpPr>
        <p:spPr>
          <a:xfrm flipH="1">
            <a:off x="5459895" y="2930877"/>
            <a:ext cx="2882348" cy="0"/>
          </a:xfrm>
          <a:prstGeom prst="line">
            <a:avLst/>
          </a:prstGeom>
          <a:ln w="28575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829F236-060F-E71F-E7E9-6B012A0572CC}"/>
              </a:ext>
            </a:extLst>
          </p:cNvPr>
          <p:cNvCxnSpPr>
            <a:cxnSpLocks/>
          </p:cNvCxnSpPr>
          <p:nvPr/>
        </p:nvCxnSpPr>
        <p:spPr>
          <a:xfrm flipH="1">
            <a:off x="8285922" y="3659832"/>
            <a:ext cx="241852" cy="908962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7CAB85B-8D31-1E30-A3C4-1FAF28E5A903}"/>
              </a:ext>
            </a:extLst>
          </p:cNvPr>
          <p:cNvSpPr txBox="1"/>
          <p:nvPr/>
        </p:nvSpPr>
        <p:spPr>
          <a:xfrm>
            <a:off x="7755030" y="4604791"/>
            <a:ext cx="348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9B54A"/>
                </a:solidFill>
              </a:rPr>
              <a:t>2.4 Ground Antenna Pointing (G)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80D926-3E3C-00E9-FD55-09328037F3EB}"/>
              </a:ext>
            </a:extLst>
          </p:cNvPr>
          <p:cNvCxnSpPr>
            <a:cxnSpLocks/>
          </p:cNvCxnSpPr>
          <p:nvPr/>
        </p:nvCxnSpPr>
        <p:spPr>
          <a:xfrm flipH="1" flipV="1">
            <a:off x="4750149" y="1857449"/>
            <a:ext cx="479330" cy="1759253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75A0869-6EBA-DECF-D61B-2B3D44D0FB88}"/>
              </a:ext>
            </a:extLst>
          </p:cNvPr>
          <p:cNvSpPr txBox="1"/>
          <p:nvPr/>
        </p:nvSpPr>
        <p:spPr>
          <a:xfrm>
            <a:off x="2286251" y="1543268"/>
            <a:ext cx="348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4472C4"/>
                </a:solidFill>
              </a:rPr>
              <a:t>2.2 MOC Configuration (B)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8ABA8A-9EBD-2157-45FD-9E163F53C11F}"/>
              </a:ext>
            </a:extLst>
          </p:cNvPr>
          <p:cNvCxnSpPr>
            <a:cxnSpLocks/>
          </p:cNvCxnSpPr>
          <p:nvPr/>
        </p:nvCxnSpPr>
        <p:spPr>
          <a:xfrm flipH="1">
            <a:off x="6713206" y="3657427"/>
            <a:ext cx="385904" cy="1450360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ED080CB-7CCD-86D0-E613-B813B5FDEB65}"/>
              </a:ext>
            </a:extLst>
          </p:cNvPr>
          <p:cNvSpPr txBox="1"/>
          <p:nvPr/>
        </p:nvSpPr>
        <p:spPr>
          <a:xfrm>
            <a:off x="6455465" y="5144304"/>
            <a:ext cx="348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4472C4"/>
                </a:solidFill>
              </a:rPr>
              <a:t>2.5 Incorrect Commands (B)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A828AE5-ACCB-BA3E-6CFA-4EA26142AC79}"/>
              </a:ext>
            </a:extLst>
          </p:cNvPr>
          <p:cNvCxnSpPr>
            <a:cxnSpLocks/>
          </p:cNvCxnSpPr>
          <p:nvPr/>
        </p:nvCxnSpPr>
        <p:spPr>
          <a:xfrm flipH="1">
            <a:off x="5125775" y="3648209"/>
            <a:ext cx="551808" cy="2073882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7A83BCD-E0DD-AE57-7488-78AA0353769F}"/>
              </a:ext>
            </a:extLst>
          </p:cNvPr>
          <p:cNvSpPr txBox="1"/>
          <p:nvPr/>
        </p:nvSpPr>
        <p:spPr>
          <a:xfrm>
            <a:off x="4750149" y="5766048"/>
            <a:ext cx="348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4472C4"/>
                </a:solidFill>
              </a:rPr>
              <a:t>2.6 MOC Operator Error (B)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43162E9-15D0-E969-FF0C-315934537A28}"/>
              </a:ext>
            </a:extLst>
          </p:cNvPr>
          <p:cNvCxnSpPr>
            <a:cxnSpLocks/>
          </p:cNvCxnSpPr>
          <p:nvPr/>
        </p:nvCxnSpPr>
        <p:spPr>
          <a:xfrm flipH="1" flipV="1">
            <a:off x="3928303" y="2866125"/>
            <a:ext cx="204532" cy="750680"/>
          </a:xfrm>
          <a:prstGeom prst="line">
            <a:avLst/>
          </a:prstGeom>
          <a:ln w="38100">
            <a:solidFill>
              <a:schemeClr val="bg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8A5BDF2-4E84-8C31-83D4-272113304090}"/>
              </a:ext>
            </a:extLst>
          </p:cNvPr>
          <p:cNvSpPr txBox="1"/>
          <p:nvPr/>
        </p:nvSpPr>
        <p:spPr>
          <a:xfrm>
            <a:off x="1341745" y="2450430"/>
            <a:ext cx="298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4472C4"/>
                </a:solidFill>
              </a:rPr>
              <a:t>2.3 MOC-GS Connectivity (B)</a:t>
            </a:r>
          </a:p>
        </p:txBody>
      </p:sp>
      <p:graphicFrame>
        <p:nvGraphicFramePr>
          <p:cNvPr id="37" name="Table 41">
            <a:extLst>
              <a:ext uri="{FF2B5EF4-FFF2-40B4-BE49-F238E27FC236}">
                <a16:creationId xmlns:a16="http://schemas.microsoft.com/office/drawing/2014/main" id="{1C159100-B28F-D87F-4D78-F75C542E8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39182"/>
              </p:ext>
            </p:extLst>
          </p:nvPr>
        </p:nvGraphicFramePr>
        <p:xfrm>
          <a:off x="384536" y="4159682"/>
          <a:ext cx="2651115" cy="1845704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2651115">
                  <a:extLst>
                    <a:ext uri="{9D8B030D-6E8A-4147-A177-3AD203B41FA5}">
                      <a16:colId xmlns:a16="http://schemas.microsoft.com/office/drawing/2014/main" val="2105469037"/>
                    </a:ext>
                  </a:extLst>
                </a:gridCol>
              </a:tblGrid>
              <a:tr h="1962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Rating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931401"/>
                  </a:ext>
                </a:extLst>
              </a:tr>
              <a:tr h="1962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4472C4"/>
                          </a:solidFill>
                        </a:rPr>
                        <a:t>(B) Ruled Out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660993"/>
                  </a:ext>
                </a:extLst>
              </a:tr>
              <a:tr h="1962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39B54A"/>
                          </a:solidFill>
                        </a:rPr>
                        <a:t>(G) Unlikely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124742"/>
                  </a:ext>
                </a:extLst>
              </a:tr>
              <a:tr h="1962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7030A0"/>
                          </a:solidFill>
                        </a:rPr>
                        <a:t>(P) In Review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641542"/>
                  </a:ext>
                </a:extLst>
              </a:tr>
              <a:tr h="32170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(O) Possible Cause or Contributor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611230"/>
                  </a:ext>
                </a:extLst>
              </a:tr>
              <a:tr h="19629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(R) Likely Cause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91257682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E58CD-E366-4AE4-A588-5D399C89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3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53888-2AA9-4993-B31B-6F8F6987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Proximate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28BD8-ECCE-4E35-9322-6387B858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Proximate cause</a:t>
            </a:r>
            <a:r>
              <a:rPr lang="en-US" sz="2400" dirty="0"/>
              <a:t>: insufficient charge in the </a:t>
            </a:r>
            <a:r>
              <a:rPr lang="en-US" sz="2400" dirty="0" err="1"/>
              <a:t>PetitSat</a:t>
            </a:r>
            <a:r>
              <a:rPr lang="en-US" sz="2400" dirty="0"/>
              <a:t> battery at launch from the International Space Station</a:t>
            </a:r>
          </a:p>
          <a:p>
            <a:pPr lvl="1"/>
            <a:r>
              <a:rPr lang="en-US" sz="2000" dirty="0"/>
              <a:t>Battery capacity was significantly degraded (loss of &gt;50%) early in spacecraft I&amp;T </a:t>
            </a:r>
            <a:endParaRPr lang="en-US" sz="2000" dirty="0">
              <a:cs typeface="Calibri"/>
            </a:endParaRPr>
          </a:p>
          <a:p>
            <a:pPr lvl="1"/>
            <a:r>
              <a:rPr lang="en-US" sz="2000" dirty="0">
                <a:cs typeface="Calibri"/>
              </a:rPr>
              <a:t>Given the estimated capacity after degradation, spacecraft would only be powered for about 10 minutes</a:t>
            </a:r>
          </a:p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Contributing cause</a:t>
            </a:r>
            <a:r>
              <a:rPr lang="en-US" sz="2400" dirty="0"/>
              <a:t>: the spacecraft design precluded the autonomous acquisition of the sun after depletion of the battery</a:t>
            </a:r>
          </a:p>
          <a:p>
            <a:pPr lvl="1"/>
            <a:r>
              <a:rPr lang="en-US" sz="2000" dirty="0"/>
              <a:t>Attitude Control System (ACS) disabled at low battery voltage</a:t>
            </a:r>
          </a:p>
          <a:p>
            <a:pPr lvl="1"/>
            <a:r>
              <a:rPr lang="en-US" sz="2000" dirty="0"/>
              <a:t>ACS only re-enabled by ground command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The spacecraft likely ran through multiple on-off cycles where the system went below survival temperature, further degrading the batter</a:t>
            </a:r>
          </a:p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cs typeface="Calibri"/>
              </a:rPr>
              <a:t>Additional concern</a:t>
            </a:r>
            <a:r>
              <a:rPr lang="en-US" sz="2400" dirty="0">
                <a:cs typeface="Calibri"/>
              </a:rPr>
              <a:t>: single ground station only allowed passes around eclipse time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222E7-2EDF-407C-8590-A9514E9E7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EAE96-5209-4608-9172-FB5B09CD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3E46E-E8FD-48B4-9F6E-FDB32D50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01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8875-6CB6-47EC-B5F0-E4AF392E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Learned: Battery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DB2B3-793B-49E6-9099-1137754BB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Make sure the battery performance is acceptable for the mission as close to delivery as possible</a:t>
            </a:r>
          </a:p>
          <a:p>
            <a:pPr lvl="1"/>
            <a:r>
              <a:rPr lang="en-US" dirty="0">
                <a:cs typeface="Calibri"/>
              </a:rPr>
              <a:t>Measure the existing capacity in the battery</a:t>
            </a:r>
          </a:p>
          <a:p>
            <a:pPr lvl="1"/>
            <a:r>
              <a:rPr lang="en-US" dirty="0">
                <a:cs typeface="Calibri"/>
              </a:rPr>
              <a:t>Perform long discharge late in the I&amp;T flow</a:t>
            </a:r>
          </a:p>
          <a:p>
            <a:pPr lvl="1"/>
            <a:r>
              <a:rPr lang="en-US" dirty="0">
                <a:cs typeface="Calibri"/>
              </a:rPr>
              <a:t>Measure voltage and current out of the battery and compare to expectations </a:t>
            </a:r>
          </a:p>
          <a:p>
            <a:pPr lvl="1"/>
            <a:r>
              <a:rPr lang="en-US" dirty="0">
                <a:cs typeface="Calibri"/>
              </a:rPr>
              <a:t>Measure and record self-discharge of battery after long storage periods</a:t>
            </a:r>
          </a:p>
          <a:p>
            <a:pPr lvl="1"/>
            <a:r>
              <a:rPr lang="en-US" dirty="0">
                <a:cs typeface="Calibri"/>
              </a:rPr>
              <a:t>Verify inhibits and other GSE are in place overnight and over the weekend  to prevent over-discharge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A196-796F-4FAA-921D-92405CDC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B36EC-F704-4444-B69A-57076C49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85B06-6A6E-46A8-8B20-FB91644F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8875-6CB6-47EC-B5F0-E4AF392E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Lessons Learned: Sufficient Energy for Early </a:t>
            </a:r>
            <a:r>
              <a:rPr lang="en-US" dirty="0" err="1"/>
              <a:t>ConOps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DB2B3-793B-49E6-9099-1137754BB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Make sure you have sufficient energy at the time of deployment to perform necessary activities to be safe</a:t>
            </a:r>
          </a:p>
          <a:p>
            <a:pPr lvl="1"/>
            <a:r>
              <a:rPr lang="en-US" dirty="0">
                <a:cs typeface="Calibri"/>
              </a:rPr>
              <a:t>Revise power budget for initial sun acquisition  </a:t>
            </a:r>
          </a:p>
          <a:p>
            <a:pPr lvl="1"/>
            <a:r>
              <a:rPr lang="en-US" dirty="0">
                <a:cs typeface="Calibri"/>
              </a:rPr>
              <a:t>Make sure required battery state of charge (SOC) at ejection   is calculated</a:t>
            </a:r>
          </a:p>
          <a:p>
            <a:pPr lvl="1"/>
            <a:r>
              <a:rPr lang="en-US" dirty="0">
                <a:cs typeface="Calibri"/>
              </a:rPr>
              <a:t>Make sure SOC provides sufficient time, with margin, to deploy the array and acquire the sun, assuming no array power in</a:t>
            </a:r>
          </a:p>
          <a:p>
            <a:pPr lvl="1"/>
            <a:r>
              <a:rPr lang="en-US" dirty="0">
                <a:cs typeface="Calibri"/>
              </a:rPr>
              <a:t>Make sure final capacity measurement is consistent with required SOC, given measured self-discharge prior to launch from carrier</a:t>
            </a:r>
          </a:p>
          <a:p>
            <a:pPr lvl="1"/>
            <a:r>
              <a:rPr lang="en-US" dirty="0">
                <a:cs typeface="Calibri"/>
              </a:rPr>
              <a:t>Revise strategy for recovering from an undervoltage protection</a:t>
            </a:r>
          </a:p>
          <a:p>
            <a:pPr lvl="2"/>
            <a:r>
              <a:rPr lang="en-US" dirty="0">
                <a:cs typeface="Calibri"/>
              </a:rPr>
              <a:t>Sufficient energy at the time of deployment may or may not be possible</a:t>
            </a:r>
          </a:p>
          <a:p>
            <a:pPr lvl="2"/>
            <a:r>
              <a:rPr lang="en-US" dirty="0">
                <a:cs typeface="Calibri"/>
              </a:rPr>
              <a:t>Undervoltage situation can stress the battery, especially if it reaches cold temperatures</a:t>
            </a:r>
          </a:p>
          <a:p>
            <a:pPr lvl="2"/>
            <a:r>
              <a:rPr lang="en-US" dirty="0">
                <a:cs typeface="Calibri"/>
              </a:rPr>
              <a:t>Make sure under voltage recovery strategy is sound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A196-796F-4FAA-921D-92405CDC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B36EC-F704-4444-B69A-57076C49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85B06-6A6E-46A8-8B20-FB91644F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8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532C-0BC5-41D4-8E88-565A6BEC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Learned: Early Telemetry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C9DC-CC39-4F55-A140-45B047DBD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l" rtl="0" fontAlgn="base">
              <a:buNone/>
            </a:pPr>
            <a:r>
              <a:rPr lang="en-US" dirty="0">
                <a:latin typeface="Calibri"/>
                <a:cs typeface="Calibri"/>
              </a:rPr>
              <a:t>Consider</a:t>
            </a:r>
            <a:r>
              <a:rPr lang="en-US" b="0" i="0" u="none" strike="noStrike" dirty="0">
                <a:effectLst/>
                <a:latin typeface="Calibri"/>
                <a:cs typeface="Calibri"/>
              </a:rPr>
              <a:t> strategies to provide telemetry during the initial sun acquisition</a:t>
            </a:r>
            <a:r>
              <a:rPr lang="en-US" b="0" i="0" dirty="0">
                <a:effectLst/>
                <a:latin typeface="Calibri"/>
                <a:cs typeface="Calibri"/>
              </a:rPr>
              <a:t>​</a:t>
            </a:r>
          </a:p>
          <a:p>
            <a:pPr lvl="1" fontAlgn="base"/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The strategy must consider the impact on the initial acquisition power budget</a:t>
            </a:r>
            <a:r>
              <a:rPr lang="en-US" b="0" i="0" dirty="0">
                <a:effectLst/>
                <a:latin typeface="Calibri" panose="020F0502020204030204" pitchFamily="34" charset="0"/>
              </a:rPr>
              <a:t>​</a:t>
            </a:r>
          </a:p>
          <a:p>
            <a:pPr lvl="1" fontAlgn="base"/>
            <a:r>
              <a:rPr lang="en-US" dirty="0">
                <a:latin typeface="Calibri" panose="020F0502020204030204" pitchFamily="34" charset="0"/>
              </a:rPr>
              <a:t>Determine what key information you like to see (minimize it as much as possible)</a:t>
            </a:r>
            <a:endParaRPr lang="en-US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B08A1-BD6D-4302-BDAB-DAA5EB4F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B4F1-CF69-45D1-A303-C5BC3C95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EDFA-B20E-44D4-8FB0-33BD31EE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98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532C-0BC5-41D4-8E88-565A6BEC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Lessons Learned: Early Operations Ground Coverage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C9DC-CC39-4F55-A140-45B047DBD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en-US" dirty="0">
                <a:latin typeface="Calibri"/>
                <a:cs typeface="Calibri"/>
              </a:rPr>
              <a:t>Consider options to nominally have a geographic diversity of ground stations during early orbits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Many missions may not know the exact orbit information until close to launch/ejection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Enables more communication options over the course of a 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B08A1-BD6D-4302-BDAB-DAA5EB4F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B4F1-CF69-45D1-A303-C5BC3C95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EDFA-B20E-44D4-8FB0-33BD31EE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83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532C-0BC5-41D4-8E88-565A6BEC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Learned: Early Orbit Knowledge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C9DC-CC39-4F55-A140-45B047DBD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0" i="0" u="none" strike="noStrike" dirty="0">
                <a:effectLst/>
                <a:latin typeface="Calibri"/>
                <a:cs typeface="Calibri"/>
              </a:rPr>
              <a:t>Verify method for obtaining early operations orbital parameters is adequate for the Mission Concept of Operations</a:t>
            </a:r>
          </a:p>
          <a:p>
            <a:pPr lvl="1"/>
            <a:r>
              <a:rPr lang="en-US" b="0" i="0" u="none" strike="noStrike" dirty="0">
                <a:effectLst/>
                <a:latin typeface="Calibri"/>
                <a:cs typeface="Calibri"/>
              </a:rPr>
              <a:t>Nominal operations may rely on GPS data not yet available in early </a:t>
            </a:r>
            <a:r>
              <a:rPr lang="en-US" b="0" i="0" u="none" strike="noStrike" dirty="0" err="1">
                <a:effectLst/>
                <a:latin typeface="Calibri"/>
                <a:cs typeface="Calibri"/>
              </a:rPr>
              <a:t>ConOps</a:t>
            </a:r>
            <a:endParaRPr lang="en-US" b="0" i="0" u="none" strike="noStrike" dirty="0">
              <a:effectLst/>
              <a:latin typeface="Calibri"/>
              <a:cs typeface="Calibri"/>
            </a:endParaRPr>
          </a:p>
          <a:p>
            <a:pPr lvl="1"/>
            <a:r>
              <a:rPr lang="en-US" dirty="0">
                <a:latin typeface="Calibri"/>
                <a:cs typeface="Calibri"/>
              </a:rPr>
              <a:t>Nominal operations may rely on tracking services that may take days to identify and  track your satellite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Make sure </a:t>
            </a:r>
            <a:r>
              <a:rPr lang="en-US" b="0" i="0" u="none" strike="noStrike" dirty="0">
                <a:effectLst/>
                <a:latin typeface="Calibri"/>
                <a:cs typeface="Calibri"/>
              </a:rPr>
              <a:t>antenna beamwidth works with the uncertainty of the orbital determination approach</a:t>
            </a:r>
            <a:r>
              <a:rPr lang="en-US" b="0" i="0" dirty="0">
                <a:effectLst/>
                <a:latin typeface="Calibri"/>
                <a:cs typeface="Calibri"/>
              </a:rPr>
              <a:t>​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B08A1-BD6D-4302-BDAB-DAA5EB4F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B4F1-CF69-45D1-A303-C5BC3C95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EDFA-B20E-44D4-8FB0-33BD31EE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0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532C-0BC5-41D4-8E88-565A6BEC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Learned: Failure Detection and Correction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C9DC-CC39-4F55-A140-45B047DBD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en-US" dirty="0">
                <a:latin typeface="Calibri"/>
                <a:cs typeface="Calibri"/>
              </a:rPr>
              <a:t>Review </a:t>
            </a:r>
            <a:r>
              <a:rPr lang="en-US" b="0" i="0" u="none" strike="noStrike" dirty="0">
                <a:effectLst/>
                <a:latin typeface="Calibri"/>
                <a:cs typeface="Calibri"/>
              </a:rPr>
              <a:t>early operations including evaluation of off-nominal cases and assess risk</a:t>
            </a:r>
            <a:endParaRPr lang="en-US" b="0" i="0" dirty="0">
              <a:effectLst/>
              <a:latin typeface="Calibri"/>
              <a:cs typeface="Calibri"/>
            </a:endParaRPr>
          </a:p>
          <a:p>
            <a:pPr lvl="1"/>
            <a:r>
              <a:rPr lang="en-US" dirty="0">
                <a:latin typeface="Calibri"/>
                <a:cs typeface="Calibri"/>
              </a:rPr>
              <a:t>Review Fault Detection triggers and how they interact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Mission may opt for simplicity over optimization when it comes to FDC and off-nominal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B08A1-BD6D-4302-BDAB-DAA5EB4F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B4F1-CF69-45D1-A303-C5BC3C95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EDFA-B20E-44D4-8FB0-33BD31EE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75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9F6EF-2AF1-47E3-8FFE-A296C4B9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Lessons Learned: Test EPS Solar Panel Inputs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8B133-AF65-4B63-A537-32335AB66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l" rtl="0" fontAlgn="base">
              <a:buNone/>
            </a:pPr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A bench power supply in voltage-limit mode is often used to provide GSE power during I&amp;T but does not simulate the current-voltage (I-V) curve of a solar array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Projects should consult with the manufacturer of the spacecraft power system electronics and determine a recommended method to verify the solar array input and charge-control circuitry</a:t>
            </a:r>
            <a:r>
              <a:rPr lang="en-US" b="0" i="0" dirty="0"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Projects should consider options for doing a test that properly simulates the I-V curve of a solar array in order to verify the power system operates correctly in the configuration it will be flown</a:t>
            </a:r>
            <a:r>
              <a:rPr lang="en-US" b="0" i="0" dirty="0"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cs typeface="Calibri"/>
              </a:rPr>
              <a:t>Operating bench power supply in current-limit mode will cause power system to oscillate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B3D8D-A711-4396-A9B2-FB0AD9854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50C96-0FE7-4A28-BD59-AEA2EC8D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D76E-C67E-4C7C-B9ED-2E85D903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66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86372-A99A-4967-8A23-E0C99793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Learned: Power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61505-C367-4432-9EE2-7C1826ABD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l" rtl="0" fontAlgn="base">
              <a:buNone/>
            </a:pPr>
            <a:r>
              <a:rPr lang="en-US" dirty="0">
                <a:latin typeface="Calibri"/>
                <a:cs typeface="Calibri"/>
              </a:rPr>
              <a:t>Review</a:t>
            </a:r>
            <a:r>
              <a:rPr lang="en-US" b="0" i="0" u="none" strike="noStrike" dirty="0">
                <a:effectLst/>
                <a:latin typeface="Calibri"/>
                <a:cs typeface="Calibri"/>
              </a:rPr>
              <a:t> the maximum battery current setting on the power supply to ensure it is correct for </a:t>
            </a:r>
            <a:r>
              <a:rPr lang="en-US" dirty="0">
                <a:latin typeface="Calibri"/>
                <a:cs typeface="Calibri"/>
              </a:rPr>
              <a:t>the</a:t>
            </a:r>
            <a:r>
              <a:rPr lang="en-US" b="0" i="0" u="none" strike="noStrike" dirty="0">
                <a:effectLst/>
                <a:latin typeface="Calibri"/>
                <a:cs typeface="Calibri"/>
              </a:rPr>
              <a:t> mission</a:t>
            </a:r>
            <a:r>
              <a:rPr lang="en-US" b="0" i="0" dirty="0">
                <a:effectLst/>
                <a:latin typeface="Calibri"/>
                <a:cs typeface="Calibri"/>
              </a:rPr>
              <a:t>​</a:t>
            </a:r>
          </a:p>
          <a:p>
            <a:pPr lvl="1" fontAlgn="base"/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There is a setting to control the maximum current flow to the battery</a:t>
            </a:r>
            <a:r>
              <a:rPr lang="en-US" b="0" i="0" dirty="0"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b="0" i="0" u="none" strike="noStrike" dirty="0">
                <a:effectLst/>
                <a:latin typeface="Calibri" panose="020F0502020204030204" pitchFamily="34" charset="0"/>
              </a:rPr>
              <a:t>Power balance needs to take this max current into consideration—the spacecraft may not be able to use all the power available from the array</a:t>
            </a:r>
            <a:r>
              <a:rPr lang="en-US" b="0" i="0" dirty="0"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31E74-9068-474A-924D-4A84B129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6/28/23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72692-B519-4E6E-884C-3E79FD89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NASA SmallSat LEARN Forum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BA54-4EBB-4213-91B3-619DB616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99417-AD4C-40BC-B5AF-6296FB6B13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24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0474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3DD27CE09AE748816B56C776FB5C58" ma:contentTypeVersion="6" ma:contentTypeDescription="Create a new document." ma:contentTypeScope="" ma:versionID="69d33aa481a0515393f7a7f2fae5bc7c">
  <xsd:schema xmlns:xsd="http://www.w3.org/2001/XMLSchema" xmlns:xs="http://www.w3.org/2001/XMLSchema" xmlns:p="http://schemas.microsoft.com/office/2006/metadata/properties" xmlns:ns2="1c7e8686-e55c-4254-b2ed-8dd9ba0546d1" targetNamespace="http://schemas.microsoft.com/office/2006/metadata/properties" ma:root="true" ma:fieldsID="3886d9d9fc3cb48e300f00980d4bbe63" ns2:_="">
    <xsd:import namespace="1c7e8686-e55c-4254-b2ed-8dd9ba0546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e8686-e55c-4254-b2ed-8dd9ba0546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BA91B2-AA71-4FE2-AC15-70E047F375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606948-BE03-4FD1-A265-1F9D6B080A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7e8686-e55c-4254-b2ed-8dd9ba0546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690D84-1EC0-4701-BB9F-6F45BAB8A99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1726</Words>
  <Application>Microsoft Macintosh PowerPoint</Application>
  <PresentationFormat>Widescreen</PresentationFormat>
  <Paragraphs>333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1_Office Theme</vt:lpstr>
      <vt:lpstr>LEARNing about petitSat</vt:lpstr>
      <vt:lpstr>Overview</vt:lpstr>
      <vt:lpstr>Team Composition</vt:lpstr>
      <vt:lpstr>Spacecraft</vt:lpstr>
      <vt:lpstr>petitSat Key Components</vt:lpstr>
      <vt:lpstr>Mission Timeline – What we know</vt:lpstr>
      <vt:lpstr>Anomaly Statement</vt:lpstr>
      <vt:lpstr>Fishbone Diagram</vt:lpstr>
      <vt:lpstr>Fishbone Diagram</vt:lpstr>
      <vt:lpstr>Proximate Cause</vt:lpstr>
      <vt:lpstr>Lessons Learned: Battery Health</vt:lpstr>
      <vt:lpstr>Lessons Learned: Sufficient Energy for Early ConOps</vt:lpstr>
      <vt:lpstr>Lessons Learned: Early Telemetry</vt:lpstr>
      <vt:lpstr>Lessons Learned: Early Operations Ground Coverage </vt:lpstr>
      <vt:lpstr>Lessons Learned: Early Orbit Knowledge </vt:lpstr>
      <vt:lpstr>Lessons Learned: Failure Detection and Correction </vt:lpstr>
      <vt:lpstr>Lessons Learned: Test EPS Solar Panel Inputs</vt:lpstr>
      <vt:lpstr>Lessons Learned: Power Generation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 SmallSat Collaborative Learning Forum</dc:title>
  <dc:creator>Santos, Luis H. (GSFC-5960)</dc:creator>
  <cp:lastModifiedBy>Santos, Luis H. (GSFC-5960)</cp:lastModifiedBy>
  <cp:revision>47</cp:revision>
  <dcterms:created xsi:type="dcterms:W3CDTF">2021-11-10T17:08:49Z</dcterms:created>
  <dcterms:modified xsi:type="dcterms:W3CDTF">2023-06-22T19:00:28Z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0x010100F83DD27CE09AE748816B56C776FB5C58</vt:lpwstr>
  </property>
</Properties>
</file>