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23"/>
  </p:notesMasterIdLst>
  <p:handoutMasterIdLst>
    <p:handoutMasterId r:id="rId24"/>
  </p:handoutMasterIdLst>
  <p:sldIdLst>
    <p:sldId id="18308" r:id="rId5"/>
    <p:sldId id="1908" r:id="rId6"/>
    <p:sldId id="18315" r:id="rId7"/>
    <p:sldId id="259" r:id="rId8"/>
    <p:sldId id="3624" r:id="rId9"/>
    <p:sldId id="18316" r:id="rId10"/>
    <p:sldId id="18314" r:id="rId11"/>
    <p:sldId id="18317" r:id="rId12"/>
    <p:sldId id="18318" r:id="rId13"/>
    <p:sldId id="18319" r:id="rId14"/>
    <p:sldId id="18321" r:id="rId15"/>
    <p:sldId id="18324" r:id="rId16"/>
    <p:sldId id="18323" r:id="rId17"/>
    <p:sldId id="801" r:id="rId18"/>
    <p:sldId id="802" r:id="rId19"/>
    <p:sldId id="370" r:id="rId20"/>
    <p:sldId id="18322" r:id="rId21"/>
    <p:sldId id="36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ardekar, Parimal H. (ARC-A)" initials="KPH(" lastIdx="2" clrIdx="0">
    <p:extLst>
      <p:ext uri="{19B8F6BF-5375-455C-9EA6-DF929625EA0E}">
        <p15:presenceInfo xmlns:p15="http://schemas.microsoft.com/office/powerpoint/2012/main" userId="S::pkoparde@ndc.nasa.gov::003f832e-8a3a-4d5b-8b28-a1bb8ea3f1ee" providerId="AD"/>
      </p:ext>
    </p:extLst>
  </p:cmAuthor>
  <p:cmAuthor id="2" name="Cavolowsky, Anna E. (ARC-A)" initials="CAE(" lastIdx="11" clrIdx="1">
    <p:extLst>
      <p:ext uri="{19B8F6BF-5375-455C-9EA6-DF929625EA0E}">
        <p15:presenceInfo xmlns:p15="http://schemas.microsoft.com/office/powerpoint/2012/main" userId="S::acavolow@ndc.nasa.gov::3821bee4-36ce-4a29-b8d0-64052ff3a8d7" providerId="AD"/>
      </p:ext>
    </p:extLst>
  </p:cmAuthor>
  <p:cmAuthor id="3" name="Grindle, Laurie A. (AFRC-300)" initials="G(" lastIdx="22" clrIdx="2">
    <p:extLst>
      <p:ext uri="{19B8F6BF-5375-455C-9EA6-DF929625EA0E}">
        <p15:presenceInfo xmlns:p15="http://schemas.microsoft.com/office/powerpoint/2012/main" userId="S::lgrindle@ndc.nasa.gov::2f85216c-85fd-4a82-8140-a71cad66ce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9582C8"/>
    <a:srgbClr val="5E5233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94694"/>
  </p:normalViewPr>
  <p:slideViewPr>
    <p:cSldViewPr snapToGrid="0">
      <p:cViewPr varScale="1">
        <p:scale>
          <a:sx n="117" d="100"/>
          <a:sy n="117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FEA34-35BC-448F-9C04-7572B4B72A29}" type="doc">
      <dgm:prSet loTypeId="urn:microsoft.com/office/officeart/2005/8/layout/hList7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B901B2-2320-4641-9E2C-8079F03F4DF1}">
      <dgm:prSet phldrT="[Text]"/>
      <dgm:spPr/>
      <dgm:t>
        <a:bodyPr/>
        <a:lstStyle/>
        <a:p>
          <a:r>
            <a:rPr lang="en-US" b="1" dirty="0"/>
            <a:t>ATCSCC Webinar Speech2Text</a:t>
          </a:r>
        </a:p>
      </dgm:t>
    </dgm:pt>
    <dgm:pt modelId="{A1B0D5ED-FA58-43AD-9FDA-7F3E7CF0F35A}" type="parTrans" cxnId="{3053C0EA-2044-462E-AC74-F6D5CACD5FA1}">
      <dgm:prSet/>
      <dgm:spPr/>
      <dgm:t>
        <a:bodyPr/>
        <a:lstStyle/>
        <a:p>
          <a:endParaRPr lang="en-US"/>
        </a:p>
      </dgm:t>
    </dgm:pt>
    <dgm:pt modelId="{055EA8C7-C7C4-451D-9BB7-933EC1D30EF9}" type="sibTrans" cxnId="{3053C0EA-2044-462E-AC74-F6D5CACD5FA1}">
      <dgm:prSet/>
      <dgm:spPr/>
      <dgm:t>
        <a:bodyPr/>
        <a:lstStyle/>
        <a:p>
          <a:endParaRPr lang="en-US"/>
        </a:p>
      </dgm:t>
    </dgm:pt>
    <dgm:pt modelId="{627D9796-413D-4651-94F5-6EB870A7F6AE}">
      <dgm:prSet phldrT="[Text]"/>
      <dgm:spPr/>
      <dgm:t>
        <a:bodyPr/>
        <a:lstStyle/>
        <a:p>
          <a:r>
            <a:rPr lang="en-US" b="1" dirty="0"/>
            <a:t>Digital Information</a:t>
          </a:r>
        </a:p>
      </dgm:t>
    </dgm:pt>
    <dgm:pt modelId="{A94BDCBF-D1A4-4E87-8E10-E1723007FE06}" type="parTrans" cxnId="{89AACAFF-107F-42D6-B13F-27466C4003F9}">
      <dgm:prSet/>
      <dgm:spPr/>
      <dgm:t>
        <a:bodyPr/>
        <a:lstStyle/>
        <a:p>
          <a:endParaRPr lang="en-US"/>
        </a:p>
      </dgm:t>
    </dgm:pt>
    <dgm:pt modelId="{614EA5D8-4866-4C1E-90EB-63CA5A1E977D}" type="sibTrans" cxnId="{89AACAFF-107F-42D6-B13F-27466C4003F9}">
      <dgm:prSet/>
      <dgm:spPr/>
      <dgm:t>
        <a:bodyPr/>
        <a:lstStyle/>
        <a:p>
          <a:endParaRPr lang="en-US"/>
        </a:p>
      </dgm:t>
    </dgm:pt>
    <dgm:pt modelId="{96169B44-8C25-4126-BB20-5AEF21B36D74}">
      <dgm:prSet phldrT="[Text]"/>
      <dgm:spPr/>
      <dgm:t>
        <a:bodyPr/>
        <a:lstStyle/>
        <a:p>
          <a:r>
            <a:rPr lang="en-US" b="1" dirty="0"/>
            <a:t>Outcomes</a:t>
          </a:r>
        </a:p>
      </dgm:t>
    </dgm:pt>
    <dgm:pt modelId="{C2E27A20-8F47-4286-8536-C98904628B04}" type="parTrans" cxnId="{19F3A55D-CA82-4EA6-9F89-9994CC12ABA6}">
      <dgm:prSet/>
      <dgm:spPr/>
      <dgm:t>
        <a:bodyPr/>
        <a:lstStyle/>
        <a:p>
          <a:endParaRPr lang="en-US"/>
        </a:p>
      </dgm:t>
    </dgm:pt>
    <dgm:pt modelId="{F895717A-3F6F-40F6-A3E3-C7FB544420DE}" type="sibTrans" cxnId="{19F3A55D-CA82-4EA6-9F89-9994CC12ABA6}">
      <dgm:prSet/>
      <dgm:spPr/>
      <dgm:t>
        <a:bodyPr/>
        <a:lstStyle/>
        <a:p>
          <a:endParaRPr lang="en-US"/>
        </a:p>
      </dgm:t>
    </dgm:pt>
    <dgm:pt modelId="{158C985A-F329-4E23-A09F-BDA0A328EE46}">
      <dgm:prSet phldrT="[Text]"/>
      <dgm:spPr/>
      <dgm:t>
        <a:bodyPr anchor="t"/>
        <a:lstStyle/>
        <a:p>
          <a:pPr algn="l"/>
          <a:r>
            <a:rPr lang="en-US" dirty="0"/>
            <a:t>More efficient review</a:t>
          </a:r>
        </a:p>
      </dgm:t>
    </dgm:pt>
    <dgm:pt modelId="{FE129768-A794-489E-88F7-0C8F5F2E8266}" type="parTrans" cxnId="{E322402B-69DA-48A4-BB9D-47A35A6DAA8D}">
      <dgm:prSet/>
      <dgm:spPr/>
      <dgm:t>
        <a:bodyPr/>
        <a:lstStyle/>
        <a:p>
          <a:endParaRPr lang="en-US"/>
        </a:p>
      </dgm:t>
    </dgm:pt>
    <dgm:pt modelId="{47806B1E-16FA-4730-8882-87A3E5CB2CA6}" type="sibTrans" cxnId="{E322402B-69DA-48A4-BB9D-47A35A6DAA8D}">
      <dgm:prSet/>
      <dgm:spPr/>
      <dgm:t>
        <a:bodyPr/>
        <a:lstStyle/>
        <a:p>
          <a:endParaRPr lang="en-US"/>
        </a:p>
      </dgm:t>
    </dgm:pt>
    <dgm:pt modelId="{FC925D58-A206-4421-9A48-CFFFBD8248EE}">
      <dgm:prSet/>
      <dgm:spPr/>
      <dgm:t>
        <a:bodyPr/>
        <a:lstStyle/>
        <a:p>
          <a:pPr algn="l"/>
          <a:r>
            <a:rPr lang="en-US" dirty="0"/>
            <a:t>Computable analytics</a:t>
          </a:r>
        </a:p>
      </dgm:t>
    </dgm:pt>
    <dgm:pt modelId="{22AFF8CD-0813-4A2D-A531-B826EB4D1B0A}" type="parTrans" cxnId="{175DD3C2-D8F0-4D3B-9840-CD26709397C7}">
      <dgm:prSet/>
      <dgm:spPr/>
      <dgm:t>
        <a:bodyPr/>
        <a:lstStyle/>
        <a:p>
          <a:endParaRPr lang="en-US"/>
        </a:p>
      </dgm:t>
    </dgm:pt>
    <dgm:pt modelId="{187717B1-F22D-4F89-912D-C820431E351C}" type="sibTrans" cxnId="{175DD3C2-D8F0-4D3B-9840-CD26709397C7}">
      <dgm:prSet/>
      <dgm:spPr/>
      <dgm:t>
        <a:bodyPr/>
        <a:lstStyle/>
        <a:p>
          <a:endParaRPr lang="en-US"/>
        </a:p>
      </dgm:t>
    </dgm:pt>
    <dgm:pt modelId="{DBC11ADB-ED4B-472A-8DB3-EC4C59853545}">
      <dgm:prSet phldrT="[Text]"/>
      <dgm:spPr/>
      <dgm:t>
        <a:bodyPr anchor="t"/>
        <a:lstStyle/>
        <a:p>
          <a:pPr algn="l"/>
          <a:r>
            <a:rPr lang="en-US" dirty="0"/>
            <a:t>Collect and preprocess</a:t>
          </a:r>
        </a:p>
      </dgm:t>
    </dgm:pt>
    <dgm:pt modelId="{9AB3D533-AEC5-4139-9C59-5432E9E7F54E}" type="sibTrans" cxnId="{258C99D1-B7CD-49D9-9DAE-DC8D06F05763}">
      <dgm:prSet/>
      <dgm:spPr/>
      <dgm:t>
        <a:bodyPr/>
        <a:lstStyle/>
        <a:p>
          <a:endParaRPr lang="en-US"/>
        </a:p>
      </dgm:t>
    </dgm:pt>
    <dgm:pt modelId="{96E32319-44F6-403F-B33F-72553C121CEC}" type="parTrans" cxnId="{258C99D1-B7CD-49D9-9DAE-DC8D06F05763}">
      <dgm:prSet/>
      <dgm:spPr/>
      <dgm:t>
        <a:bodyPr/>
        <a:lstStyle/>
        <a:p>
          <a:endParaRPr lang="en-US"/>
        </a:p>
      </dgm:t>
    </dgm:pt>
    <dgm:pt modelId="{60CCA9B6-CCAD-464D-99C3-0A67798D7EFA}">
      <dgm:prSet/>
      <dgm:spPr/>
      <dgm:t>
        <a:bodyPr/>
        <a:lstStyle/>
        <a:p>
          <a:r>
            <a:rPr lang="en-US" dirty="0"/>
            <a:t>Provide downstream information extraction and text processing</a:t>
          </a:r>
        </a:p>
      </dgm:t>
    </dgm:pt>
    <dgm:pt modelId="{4B9C8FD9-977E-4EDC-82FE-42A39B98DCF9}" type="parTrans" cxnId="{0551EC30-EF65-4E68-AC97-F7931433D6DB}">
      <dgm:prSet/>
      <dgm:spPr/>
      <dgm:t>
        <a:bodyPr/>
        <a:lstStyle/>
        <a:p>
          <a:endParaRPr lang="en-US"/>
        </a:p>
      </dgm:t>
    </dgm:pt>
    <dgm:pt modelId="{4B6BEC0F-09A2-40DF-A4A3-1FFAEE68DFF0}" type="sibTrans" cxnId="{0551EC30-EF65-4E68-AC97-F7931433D6DB}">
      <dgm:prSet/>
      <dgm:spPr/>
      <dgm:t>
        <a:bodyPr/>
        <a:lstStyle/>
        <a:p>
          <a:endParaRPr lang="en-US"/>
        </a:p>
      </dgm:t>
    </dgm:pt>
    <dgm:pt modelId="{5157F133-0702-486B-85E1-143C9352193D}">
      <dgm:prSet phldrT="[Text]"/>
      <dgm:spPr/>
      <dgm:t>
        <a:bodyPr/>
        <a:lstStyle/>
        <a:p>
          <a:pPr algn="l"/>
          <a:r>
            <a:rPr lang="en-US" dirty="0"/>
            <a:t>Automatically create text-based transcriptions</a:t>
          </a:r>
        </a:p>
      </dgm:t>
    </dgm:pt>
    <dgm:pt modelId="{CB7651E0-FF99-4A6F-B2E1-C9B1E7CAD82E}" type="parTrans" cxnId="{82934791-D636-4AAB-9433-9A2F3FC81E74}">
      <dgm:prSet/>
      <dgm:spPr/>
      <dgm:t>
        <a:bodyPr/>
        <a:lstStyle/>
        <a:p>
          <a:endParaRPr lang="en-US"/>
        </a:p>
      </dgm:t>
    </dgm:pt>
    <dgm:pt modelId="{E8A2891A-A181-4F28-9F50-BC6343ABC521}" type="sibTrans" cxnId="{82934791-D636-4AAB-9433-9A2F3FC81E74}">
      <dgm:prSet/>
      <dgm:spPr/>
      <dgm:t>
        <a:bodyPr/>
        <a:lstStyle/>
        <a:p>
          <a:endParaRPr lang="en-US"/>
        </a:p>
      </dgm:t>
    </dgm:pt>
    <dgm:pt modelId="{63F48569-C9DE-48CA-A04D-93D65630A640}">
      <dgm:prSet/>
      <dgm:spPr/>
      <dgm:t>
        <a:bodyPr/>
        <a:lstStyle/>
        <a:p>
          <a:r>
            <a:rPr lang="en-US" dirty="0"/>
            <a:t>Digital TMIs</a:t>
          </a:r>
        </a:p>
      </dgm:t>
    </dgm:pt>
    <dgm:pt modelId="{7A7AC28B-9332-43E4-8CF4-2E188166F229}" type="parTrans" cxnId="{9747A0A5-E14D-486B-831C-57A986DB1F00}">
      <dgm:prSet/>
      <dgm:spPr/>
      <dgm:t>
        <a:bodyPr/>
        <a:lstStyle/>
        <a:p>
          <a:endParaRPr lang="en-US"/>
        </a:p>
      </dgm:t>
    </dgm:pt>
    <dgm:pt modelId="{DFC140D3-C14A-4685-8125-E13F1AC9F840}" type="sibTrans" cxnId="{9747A0A5-E14D-486B-831C-57A986DB1F00}">
      <dgm:prSet/>
      <dgm:spPr/>
      <dgm:t>
        <a:bodyPr/>
        <a:lstStyle/>
        <a:p>
          <a:endParaRPr lang="en-US"/>
        </a:p>
      </dgm:t>
    </dgm:pt>
    <dgm:pt modelId="{CB62B027-0262-4617-9307-42054A7B2D37}" type="pres">
      <dgm:prSet presAssocID="{72CFEA34-35BC-448F-9C04-7572B4B72A29}" presName="Name0" presStyleCnt="0">
        <dgm:presLayoutVars>
          <dgm:dir/>
          <dgm:resizeHandles val="exact"/>
        </dgm:presLayoutVars>
      </dgm:prSet>
      <dgm:spPr/>
    </dgm:pt>
    <dgm:pt modelId="{F241CA91-7BB6-4E5B-8249-012F12AEA969}" type="pres">
      <dgm:prSet presAssocID="{72CFEA34-35BC-448F-9C04-7572B4B72A29}" presName="fgShape" presStyleLbl="fgShp" presStyleIdx="0" presStyleCnt="1"/>
      <dgm:spPr>
        <a:prstGeom prst="rightArrow">
          <a:avLst/>
        </a:prstGeom>
      </dgm:spPr>
    </dgm:pt>
    <dgm:pt modelId="{9F545530-0964-4D41-9246-7BB1F72B7D96}" type="pres">
      <dgm:prSet presAssocID="{72CFEA34-35BC-448F-9C04-7572B4B72A29}" presName="linComp" presStyleCnt="0"/>
      <dgm:spPr/>
    </dgm:pt>
    <dgm:pt modelId="{EB0093E8-F376-45BB-80C8-BB45BF08FA34}" type="pres">
      <dgm:prSet presAssocID="{62B901B2-2320-4641-9E2C-8079F03F4DF1}" presName="compNode" presStyleCnt="0"/>
      <dgm:spPr/>
    </dgm:pt>
    <dgm:pt modelId="{548315DE-0FC9-45B0-9D99-332D9A3C9826}" type="pres">
      <dgm:prSet presAssocID="{62B901B2-2320-4641-9E2C-8079F03F4DF1}" presName="bkgdShape" presStyleLbl="node1" presStyleIdx="0" presStyleCnt="3"/>
      <dgm:spPr/>
    </dgm:pt>
    <dgm:pt modelId="{60A51F3D-F936-4FB1-A556-5CBE9E813158}" type="pres">
      <dgm:prSet presAssocID="{62B901B2-2320-4641-9E2C-8079F03F4DF1}" presName="nodeTx" presStyleLbl="node1" presStyleIdx="0" presStyleCnt="3">
        <dgm:presLayoutVars>
          <dgm:bulletEnabled val="1"/>
        </dgm:presLayoutVars>
      </dgm:prSet>
      <dgm:spPr/>
    </dgm:pt>
    <dgm:pt modelId="{1DC31039-D52E-428E-80BC-4F3D410CC54D}" type="pres">
      <dgm:prSet presAssocID="{62B901B2-2320-4641-9E2C-8079F03F4DF1}" presName="invisiNode" presStyleLbl="node1" presStyleIdx="0" presStyleCnt="3"/>
      <dgm:spPr/>
    </dgm:pt>
    <dgm:pt modelId="{265F690A-FCC1-48B8-A358-065629A580AC}" type="pres">
      <dgm:prSet presAssocID="{62B901B2-2320-4641-9E2C-8079F03F4DF1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906CD477-9EDA-4C8A-929E-F45014062A94}" type="pres">
      <dgm:prSet presAssocID="{055EA8C7-C7C4-451D-9BB7-933EC1D30EF9}" presName="sibTrans" presStyleLbl="sibTrans2D1" presStyleIdx="0" presStyleCnt="0"/>
      <dgm:spPr/>
    </dgm:pt>
    <dgm:pt modelId="{A95DFE23-974B-413A-833F-E69E925FAEAE}" type="pres">
      <dgm:prSet presAssocID="{627D9796-413D-4651-94F5-6EB870A7F6AE}" presName="compNode" presStyleCnt="0"/>
      <dgm:spPr/>
    </dgm:pt>
    <dgm:pt modelId="{5550ABAC-F33A-4809-81A3-C862234EB50D}" type="pres">
      <dgm:prSet presAssocID="{627D9796-413D-4651-94F5-6EB870A7F6AE}" presName="bkgdShape" presStyleLbl="node1" presStyleIdx="1" presStyleCnt="3" custLinFactNeighborX="0"/>
      <dgm:spPr/>
    </dgm:pt>
    <dgm:pt modelId="{4AD74F41-CF2C-480E-868C-182A36F8085F}" type="pres">
      <dgm:prSet presAssocID="{627D9796-413D-4651-94F5-6EB870A7F6AE}" presName="nodeTx" presStyleLbl="node1" presStyleIdx="1" presStyleCnt="3">
        <dgm:presLayoutVars>
          <dgm:bulletEnabled val="1"/>
        </dgm:presLayoutVars>
      </dgm:prSet>
      <dgm:spPr/>
    </dgm:pt>
    <dgm:pt modelId="{6F2238A7-E767-4A48-A99D-DD1A12AFE1AA}" type="pres">
      <dgm:prSet presAssocID="{627D9796-413D-4651-94F5-6EB870A7F6AE}" presName="invisiNode" presStyleLbl="node1" presStyleIdx="1" presStyleCnt="3"/>
      <dgm:spPr/>
    </dgm:pt>
    <dgm:pt modelId="{63CB5EDA-9A80-4D9C-9D65-0B1215AEE9C7}" type="pres">
      <dgm:prSet presAssocID="{627D9796-413D-4651-94F5-6EB870A7F6AE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</dgm:spPr>
    </dgm:pt>
    <dgm:pt modelId="{D90A7562-2C4E-4B33-8574-0C615A776C5E}" type="pres">
      <dgm:prSet presAssocID="{614EA5D8-4866-4C1E-90EB-63CA5A1E977D}" presName="sibTrans" presStyleLbl="sibTrans2D1" presStyleIdx="0" presStyleCnt="0"/>
      <dgm:spPr/>
    </dgm:pt>
    <dgm:pt modelId="{F61D13B8-33E0-4546-A873-D9F31B512A55}" type="pres">
      <dgm:prSet presAssocID="{96169B44-8C25-4126-BB20-5AEF21B36D74}" presName="compNode" presStyleCnt="0"/>
      <dgm:spPr/>
    </dgm:pt>
    <dgm:pt modelId="{F17C19B2-7A97-41B0-A591-4D128030C398}" type="pres">
      <dgm:prSet presAssocID="{96169B44-8C25-4126-BB20-5AEF21B36D74}" presName="bkgdShape" presStyleLbl="node1" presStyleIdx="2" presStyleCnt="3"/>
      <dgm:spPr/>
    </dgm:pt>
    <dgm:pt modelId="{F3B0787E-292F-4056-A1CC-5324FBE9F2A5}" type="pres">
      <dgm:prSet presAssocID="{96169B44-8C25-4126-BB20-5AEF21B36D74}" presName="nodeTx" presStyleLbl="node1" presStyleIdx="2" presStyleCnt="3">
        <dgm:presLayoutVars>
          <dgm:bulletEnabled val="1"/>
        </dgm:presLayoutVars>
      </dgm:prSet>
      <dgm:spPr/>
    </dgm:pt>
    <dgm:pt modelId="{2A44E2E3-5468-4972-A1CC-BD28C5115851}" type="pres">
      <dgm:prSet presAssocID="{96169B44-8C25-4126-BB20-5AEF21B36D74}" presName="invisiNode" presStyleLbl="node1" presStyleIdx="2" presStyleCnt="3"/>
      <dgm:spPr/>
    </dgm:pt>
    <dgm:pt modelId="{740187E5-6D1C-4E3A-9C3F-68782941B022}" type="pres">
      <dgm:prSet presAssocID="{96169B44-8C25-4126-BB20-5AEF21B36D74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ADFD508-315A-441C-B851-319E7F2EC654}" type="presOf" srcId="{62B901B2-2320-4641-9E2C-8079F03F4DF1}" destId="{60A51F3D-F936-4FB1-A556-5CBE9E813158}" srcOrd="1" destOrd="0" presId="urn:microsoft.com/office/officeart/2005/8/layout/hList7"/>
    <dgm:cxn modelId="{B0C5170A-13A4-4967-8F3D-8B530576AA32}" type="presOf" srcId="{60CCA9B6-CCAD-464D-99C3-0A67798D7EFA}" destId="{5550ABAC-F33A-4809-81A3-C862234EB50D}" srcOrd="0" destOrd="1" presId="urn:microsoft.com/office/officeart/2005/8/layout/hList7"/>
    <dgm:cxn modelId="{92D2E510-674E-45E8-A896-65D61CBA054C}" type="presOf" srcId="{614EA5D8-4866-4C1E-90EB-63CA5A1E977D}" destId="{D90A7562-2C4E-4B33-8574-0C615A776C5E}" srcOrd="0" destOrd="0" presId="urn:microsoft.com/office/officeart/2005/8/layout/hList7"/>
    <dgm:cxn modelId="{85528B23-B3D5-41C5-A476-A88D7C0F1E5E}" type="presOf" srcId="{FC925D58-A206-4421-9A48-CFFFBD8248EE}" destId="{F3B0787E-292F-4056-A1CC-5324FBE9F2A5}" srcOrd="1" destOrd="2" presId="urn:microsoft.com/office/officeart/2005/8/layout/hList7"/>
    <dgm:cxn modelId="{AAFE982A-AB94-4FF5-89DB-89D37424B5BF}" type="presOf" srcId="{5157F133-0702-486B-85E1-143C9352193D}" destId="{60A51F3D-F936-4FB1-A556-5CBE9E813158}" srcOrd="1" destOrd="2" presId="urn:microsoft.com/office/officeart/2005/8/layout/hList7"/>
    <dgm:cxn modelId="{E322402B-69DA-48A4-BB9D-47A35A6DAA8D}" srcId="{96169B44-8C25-4126-BB20-5AEF21B36D74}" destId="{158C985A-F329-4E23-A09F-BDA0A328EE46}" srcOrd="0" destOrd="0" parTransId="{FE129768-A794-489E-88F7-0C8F5F2E8266}" sibTransId="{47806B1E-16FA-4730-8882-87A3E5CB2CA6}"/>
    <dgm:cxn modelId="{9873892B-9FC2-4A01-96D7-81E5B46E05D7}" type="presOf" srcId="{63F48569-C9DE-48CA-A04D-93D65630A640}" destId="{4AD74F41-CF2C-480E-868C-182A36F8085F}" srcOrd="1" destOrd="2" presId="urn:microsoft.com/office/officeart/2005/8/layout/hList7"/>
    <dgm:cxn modelId="{0551EC30-EF65-4E68-AC97-F7931433D6DB}" srcId="{627D9796-413D-4651-94F5-6EB870A7F6AE}" destId="{60CCA9B6-CCAD-464D-99C3-0A67798D7EFA}" srcOrd="0" destOrd="0" parTransId="{4B9C8FD9-977E-4EDC-82FE-42A39B98DCF9}" sibTransId="{4B6BEC0F-09A2-40DF-A4A3-1FFAEE68DFF0}"/>
    <dgm:cxn modelId="{880DDB3A-30F5-4E8F-B033-D6A772D09DA4}" type="presOf" srcId="{DBC11ADB-ED4B-472A-8DB3-EC4C59853545}" destId="{60A51F3D-F936-4FB1-A556-5CBE9E813158}" srcOrd="1" destOrd="1" presId="urn:microsoft.com/office/officeart/2005/8/layout/hList7"/>
    <dgm:cxn modelId="{B38B6B4B-4AF3-4EC7-AF54-6FEF83D3B9F5}" type="presOf" srcId="{62B901B2-2320-4641-9E2C-8079F03F4DF1}" destId="{548315DE-0FC9-45B0-9D99-332D9A3C9826}" srcOrd="0" destOrd="0" presId="urn:microsoft.com/office/officeart/2005/8/layout/hList7"/>
    <dgm:cxn modelId="{5DA1B451-C14A-41CB-ABE1-24DF7AAC3C10}" type="presOf" srcId="{72CFEA34-35BC-448F-9C04-7572B4B72A29}" destId="{CB62B027-0262-4617-9307-42054A7B2D37}" srcOrd="0" destOrd="0" presId="urn:microsoft.com/office/officeart/2005/8/layout/hList7"/>
    <dgm:cxn modelId="{42CF6054-DC8A-4498-A5C0-5B2A224B7F17}" type="presOf" srcId="{63F48569-C9DE-48CA-A04D-93D65630A640}" destId="{5550ABAC-F33A-4809-81A3-C862234EB50D}" srcOrd="0" destOrd="2" presId="urn:microsoft.com/office/officeart/2005/8/layout/hList7"/>
    <dgm:cxn modelId="{19F3A55D-CA82-4EA6-9F89-9994CC12ABA6}" srcId="{72CFEA34-35BC-448F-9C04-7572B4B72A29}" destId="{96169B44-8C25-4126-BB20-5AEF21B36D74}" srcOrd="2" destOrd="0" parTransId="{C2E27A20-8F47-4286-8536-C98904628B04}" sibTransId="{F895717A-3F6F-40F6-A3E3-C7FB544420DE}"/>
    <dgm:cxn modelId="{117FE068-24C0-4D2A-8C97-F4E7581AC462}" type="presOf" srcId="{627D9796-413D-4651-94F5-6EB870A7F6AE}" destId="{4AD74F41-CF2C-480E-868C-182A36F8085F}" srcOrd="1" destOrd="0" presId="urn:microsoft.com/office/officeart/2005/8/layout/hList7"/>
    <dgm:cxn modelId="{2EF2DE6F-C05A-40B4-A2A6-E10575F97B6C}" type="presOf" srcId="{627D9796-413D-4651-94F5-6EB870A7F6AE}" destId="{5550ABAC-F33A-4809-81A3-C862234EB50D}" srcOrd="0" destOrd="0" presId="urn:microsoft.com/office/officeart/2005/8/layout/hList7"/>
    <dgm:cxn modelId="{D4F1178A-B0F4-48D4-B98C-243B5D43B530}" type="presOf" srcId="{055EA8C7-C7C4-451D-9BB7-933EC1D30EF9}" destId="{906CD477-9EDA-4C8A-929E-F45014062A94}" srcOrd="0" destOrd="0" presId="urn:microsoft.com/office/officeart/2005/8/layout/hList7"/>
    <dgm:cxn modelId="{E19EF48A-5301-4A79-8A3A-D16286923BB9}" type="presOf" srcId="{158C985A-F329-4E23-A09F-BDA0A328EE46}" destId="{F3B0787E-292F-4056-A1CC-5324FBE9F2A5}" srcOrd="1" destOrd="1" presId="urn:microsoft.com/office/officeart/2005/8/layout/hList7"/>
    <dgm:cxn modelId="{82934791-D636-4AAB-9433-9A2F3FC81E74}" srcId="{62B901B2-2320-4641-9E2C-8079F03F4DF1}" destId="{5157F133-0702-486B-85E1-143C9352193D}" srcOrd="1" destOrd="0" parTransId="{CB7651E0-FF99-4A6F-B2E1-C9B1E7CAD82E}" sibTransId="{E8A2891A-A181-4F28-9F50-BC6343ABC521}"/>
    <dgm:cxn modelId="{FDCA4DA0-7D54-47A9-BFDE-53A58686FE2D}" type="presOf" srcId="{60CCA9B6-CCAD-464D-99C3-0A67798D7EFA}" destId="{4AD74F41-CF2C-480E-868C-182A36F8085F}" srcOrd="1" destOrd="1" presId="urn:microsoft.com/office/officeart/2005/8/layout/hList7"/>
    <dgm:cxn modelId="{9747A0A5-E14D-486B-831C-57A986DB1F00}" srcId="{627D9796-413D-4651-94F5-6EB870A7F6AE}" destId="{63F48569-C9DE-48CA-A04D-93D65630A640}" srcOrd="1" destOrd="0" parTransId="{7A7AC28B-9332-43E4-8CF4-2E188166F229}" sibTransId="{DFC140D3-C14A-4685-8125-E13F1AC9F840}"/>
    <dgm:cxn modelId="{9E1044AC-927E-4661-9FEA-D5A74012A593}" type="presOf" srcId="{158C985A-F329-4E23-A09F-BDA0A328EE46}" destId="{F17C19B2-7A97-41B0-A591-4D128030C398}" srcOrd="0" destOrd="1" presId="urn:microsoft.com/office/officeart/2005/8/layout/hList7"/>
    <dgm:cxn modelId="{D00F41AF-F512-43BC-8592-33FF4C075B93}" type="presOf" srcId="{96169B44-8C25-4126-BB20-5AEF21B36D74}" destId="{F3B0787E-292F-4056-A1CC-5324FBE9F2A5}" srcOrd="1" destOrd="0" presId="urn:microsoft.com/office/officeart/2005/8/layout/hList7"/>
    <dgm:cxn modelId="{D3AADEBF-0CB3-45C8-9DDB-A7C37C72BF96}" type="presOf" srcId="{5157F133-0702-486B-85E1-143C9352193D}" destId="{548315DE-0FC9-45B0-9D99-332D9A3C9826}" srcOrd="0" destOrd="2" presId="urn:microsoft.com/office/officeart/2005/8/layout/hList7"/>
    <dgm:cxn modelId="{4EDDECC1-1D4F-42A0-91A8-423DF5698D81}" type="presOf" srcId="{DBC11ADB-ED4B-472A-8DB3-EC4C59853545}" destId="{548315DE-0FC9-45B0-9D99-332D9A3C9826}" srcOrd="0" destOrd="1" presId="urn:microsoft.com/office/officeart/2005/8/layout/hList7"/>
    <dgm:cxn modelId="{175DD3C2-D8F0-4D3B-9840-CD26709397C7}" srcId="{96169B44-8C25-4126-BB20-5AEF21B36D74}" destId="{FC925D58-A206-4421-9A48-CFFFBD8248EE}" srcOrd="1" destOrd="0" parTransId="{22AFF8CD-0813-4A2D-A531-B826EB4D1B0A}" sibTransId="{187717B1-F22D-4F89-912D-C820431E351C}"/>
    <dgm:cxn modelId="{258C99D1-B7CD-49D9-9DAE-DC8D06F05763}" srcId="{62B901B2-2320-4641-9E2C-8079F03F4DF1}" destId="{DBC11ADB-ED4B-472A-8DB3-EC4C59853545}" srcOrd="0" destOrd="0" parTransId="{96E32319-44F6-403F-B33F-72553C121CEC}" sibTransId="{9AB3D533-AEC5-4139-9C59-5432E9E7F54E}"/>
    <dgm:cxn modelId="{9C25C0D8-31C4-4E1A-A474-1412EC8E185D}" type="presOf" srcId="{FC925D58-A206-4421-9A48-CFFFBD8248EE}" destId="{F17C19B2-7A97-41B0-A591-4D128030C398}" srcOrd="0" destOrd="2" presId="urn:microsoft.com/office/officeart/2005/8/layout/hList7"/>
    <dgm:cxn modelId="{3053C0EA-2044-462E-AC74-F6D5CACD5FA1}" srcId="{72CFEA34-35BC-448F-9C04-7572B4B72A29}" destId="{62B901B2-2320-4641-9E2C-8079F03F4DF1}" srcOrd="0" destOrd="0" parTransId="{A1B0D5ED-FA58-43AD-9FDA-7F3E7CF0F35A}" sibTransId="{055EA8C7-C7C4-451D-9BB7-933EC1D30EF9}"/>
    <dgm:cxn modelId="{8ECABBEC-2228-4434-AF69-785053C2455E}" type="presOf" srcId="{96169B44-8C25-4126-BB20-5AEF21B36D74}" destId="{F17C19B2-7A97-41B0-A591-4D128030C398}" srcOrd="0" destOrd="0" presId="urn:microsoft.com/office/officeart/2005/8/layout/hList7"/>
    <dgm:cxn modelId="{89AACAFF-107F-42D6-B13F-27466C4003F9}" srcId="{72CFEA34-35BC-448F-9C04-7572B4B72A29}" destId="{627D9796-413D-4651-94F5-6EB870A7F6AE}" srcOrd="1" destOrd="0" parTransId="{A94BDCBF-D1A4-4E87-8E10-E1723007FE06}" sibTransId="{614EA5D8-4866-4C1E-90EB-63CA5A1E977D}"/>
    <dgm:cxn modelId="{2DCB86B0-6F79-4243-8F52-1FA9AE7F3608}" type="presParOf" srcId="{CB62B027-0262-4617-9307-42054A7B2D37}" destId="{F241CA91-7BB6-4E5B-8249-012F12AEA969}" srcOrd="0" destOrd="0" presId="urn:microsoft.com/office/officeart/2005/8/layout/hList7"/>
    <dgm:cxn modelId="{ECB15B6D-14DD-45DB-AA82-4DEECE5DC3F1}" type="presParOf" srcId="{CB62B027-0262-4617-9307-42054A7B2D37}" destId="{9F545530-0964-4D41-9246-7BB1F72B7D96}" srcOrd="1" destOrd="0" presId="urn:microsoft.com/office/officeart/2005/8/layout/hList7"/>
    <dgm:cxn modelId="{75888E3A-3801-4B14-9399-8A93B68BBD8B}" type="presParOf" srcId="{9F545530-0964-4D41-9246-7BB1F72B7D96}" destId="{EB0093E8-F376-45BB-80C8-BB45BF08FA34}" srcOrd="0" destOrd="0" presId="urn:microsoft.com/office/officeart/2005/8/layout/hList7"/>
    <dgm:cxn modelId="{9FAE9647-9E7F-485C-A531-80E48FE5DE5D}" type="presParOf" srcId="{EB0093E8-F376-45BB-80C8-BB45BF08FA34}" destId="{548315DE-0FC9-45B0-9D99-332D9A3C9826}" srcOrd="0" destOrd="0" presId="urn:microsoft.com/office/officeart/2005/8/layout/hList7"/>
    <dgm:cxn modelId="{7FF7B210-F541-43BE-ABB4-7A879E1E6552}" type="presParOf" srcId="{EB0093E8-F376-45BB-80C8-BB45BF08FA34}" destId="{60A51F3D-F936-4FB1-A556-5CBE9E813158}" srcOrd="1" destOrd="0" presId="urn:microsoft.com/office/officeart/2005/8/layout/hList7"/>
    <dgm:cxn modelId="{DDF6D9CE-A5D3-412A-8B7C-82D4C28901F0}" type="presParOf" srcId="{EB0093E8-F376-45BB-80C8-BB45BF08FA34}" destId="{1DC31039-D52E-428E-80BC-4F3D410CC54D}" srcOrd="2" destOrd="0" presId="urn:microsoft.com/office/officeart/2005/8/layout/hList7"/>
    <dgm:cxn modelId="{FA02A62F-33A7-4A8D-A45E-FEA64E2E88E9}" type="presParOf" srcId="{EB0093E8-F376-45BB-80C8-BB45BF08FA34}" destId="{265F690A-FCC1-48B8-A358-065629A580AC}" srcOrd="3" destOrd="0" presId="urn:microsoft.com/office/officeart/2005/8/layout/hList7"/>
    <dgm:cxn modelId="{B065074C-74AE-43FC-8039-96D72F6F106C}" type="presParOf" srcId="{9F545530-0964-4D41-9246-7BB1F72B7D96}" destId="{906CD477-9EDA-4C8A-929E-F45014062A94}" srcOrd="1" destOrd="0" presId="urn:microsoft.com/office/officeart/2005/8/layout/hList7"/>
    <dgm:cxn modelId="{53B88A06-DDE8-4154-B70C-98B5CBD473C3}" type="presParOf" srcId="{9F545530-0964-4D41-9246-7BB1F72B7D96}" destId="{A95DFE23-974B-413A-833F-E69E925FAEAE}" srcOrd="2" destOrd="0" presId="urn:microsoft.com/office/officeart/2005/8/layout/hList7"/>
    <dgm:cxn modelId="{B2FCFAE6-0A8D-4D8D-939D-3F3790F2DE56}" type="presParOf" srcId="{A95DFE23-974B-413A-833F-E69E925FAEAE}" destId="{5550ABAC-F33A-4809-81A3-C862234EB50D}" srcOrd="0" destOrd="0" presId="urn:microsoft.com/office/officeart/2005/8/layout/hList7"/>
    <dgm:cxn modelId="{5EB57201-2BDB-4066-A989-824B60459286}" type="presParOf" srcId="{A95DFE23-974B-413A-833F-E69E925FAEAE}" destId="{4AD74F41-CF2C-480E-868C-182A36F8085F}" srcOrd="1" destOrd="0" presId="urn:microsoft.com/office/officeart/2005/8/layout/hList7"/>
    <dgm:cxn modelId="{71BF142A-E5A3-4C31-ACA4-76032AEEB683}" type="presParOf" srcId="{A95DFE23-974B-413A-833F-E69E925FAEAE}" destId="{6F2238A7-E767-4A48-A99D-DD1A12AFE1AA}" srcOrd="2" destOrd="0" presId="urn:microsoft.com/office/officeart/2005/8/layout/hList7"/>
    <dgm:cxn modelId="{37E6615D-2CB1-403B-95A9-1A71CD51685D}" type="presParOf" srcId="{A95DFE23-974B-413A-833F-E69E925FAEAE}" destId="{63CB5EDA-9A80-4D9C-9D65-0B1215AEE9C7}" srcOrd="3" destOrd="0" presId="urn:microsoft.com/office/officeart/2005/8/layout/hList7"/>
    <dgm:cxn modelId="{D99916EC-C18B-43DB-98F9-6FE93CAB2242}" type="presParOf" srcId="{9F545530-0964-4D41-9246-7BB1F72B7D96}" destId="{D90A7562-2C4E-4B33-8574-0C615A776C5E}" srcOrd="3" destOrd="0" presId="urn:microsoft.com/office/officeart/2005/8/layout/hList7"/>
    <dgm:cxn modelId="{AB294AE9-B8C3-4A84-BAB4-846B896368F2}" type="presParOf" srcId="{9F545530-0964-4D41-9246-7BB1F72B7D96}" destId="{F61D13B8-33E0-4546-A873-D9F31B512A55}" srcOrd="4" destOrd="0" presId="urn:microsoft.com/office/officeart/2005/8/layout/hList7"/>
    <dgm:cxn modelId="{421502FE-721A-483D-ADBF-B01750908A0B}" type="presParOf" srcId="{F61D13B8-33E0-4546-A873-D9F31B512A55}" destId="{F17C19B2-7A97-41B0-A591-4D128030C398}" srcOrd="0" destOrd="0" presId="urn:microsoft.com/office/officeart/2005/8/layout/hList7"/>
    <dgm:cxn modelId="{2CB2B1F1-97AB-4344-BBA0-A33909FD1001}" type="presParOf" srcId="{F61D13B8-33E0-4546-A873-D9F31B512A55}" destId="{F3B0787E-292F-4056-A1CC-5324FBE9F2A5}" srcOrd="1" destOrd="0" presId="urn:microsoft.com/office/officeart/2005/8/layout/hList7"/>
    <dgm:cxn modelId="{F49C324C-9199-4D52-ADCB-39DD380E42AB}" type="presParOf" srcId="{F61D13B8-33E0-4546-A873-D9F31B512A55}" destId="{2A44E2E3-5468-4972-A1CC-BD28C5115851}" srcOrd="2" destOrd="0" presId="urn:microsoft.com/office/officeart/2005/8/layout/hList7"/>
    <dgm:cxn modelId="{302BB16D-DD41-4EF4-8A2E-B22B6EDD7DC3}" type="presParOf" srcId="{F61D13B8-33E0-4546-A873-D9F31B512A55}" destId="{740187E5-6D1C-4E3A-9C3F-68782941B0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15DE-0FC9-45B0-9D99-332D9A3C9826}">
      <dsp:nvSpPr>
        <dsp:cNvPr id="0" name=""/>
        <dsp:cNvSpPr/>
      </dsp:nvSpPr>
      <dsp:spPr>
        <a:xfrm>
          <a:off x="1177" y="0"/>
          <a:ext cx="1831803" cy="337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ATCSCC Webinar Speech2Text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Collect and preprocess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Automatically create text-based transcriptions</a:t>
          </a:r>
        </a:p>
      </dsp:txBody>
      <dsp:txXfrm>
        <a:off x="1177" y="1351047"/>
        <a:ext cx="1831803" cy="1351047"/>
      </dsp:txXfrm>
    </dsp:sp>
    <dsp:sp modelId="{265F690A-FCC1-48B8-A358-065629A580AC}">
      <dsp:nvSpPr>
        <dsp:cNvPr id="0" name=""/>
        <dsp:cNvSpPr/>
      </dsp:nvSpPr>
      <dsp:spPr>
        <a:xfrm>
          <a:off x="354705" y="202657"/>
          <a:ext cx="1124747" cy="112474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50ABAC-F33A-4809-81A3-C862234EB50D}">
      <dsp:nvSpPr>
        <dsp:cNvPr id="0" name=""/>
        <dsp:cNvSpPr/>
      </dsp:nvSpPr>
      <dsp:spPr>
        <a:xfrm>
          <a:off x="1887935" y="0"/>
          <a:ext cx="1831803" cy="337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Digital Information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Provide downstream information extraction and text processing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Digital TMIs</a:t>
          </a:r>
        </a:p>
      </dsp:txBody>
      <dsp:txXfrm>
        <a:off x="1887935" y="1351047"/>
        <a:ext cx="1831803" cy="1351047"/>
      </dsp:txXfrm>
    </dsp:sp>
    <dsp:sp modelId="{63CB5EDA-9A80-4D9C-9D65-0B1215AEE9C7}">
      <dsp:nvSpPr>
        <dsp:cNvPr id="0" name=""/>
        <dsp:cNvSpPr/>
      </dsp:nvSpPr>
      <dsp:spPr>
        <a:xfrm>
          <a:off x="2241463" y="202657"/>
          <a:ext cx="1124747" cy="112474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7C19B2-7A97-41B0-A591-4D128030C398}">
      <dsp:nvSpPr>
        <dsp:cNvPr id="0" name=""/>
        <dsp:cNvSpPr/>
      </dsp:nvSpPr>
      <dsp:spPr>
        <a:xfrm>
          <a:off x="3774692" y="0"/>
          <a:ext cx="1831803" cy="3377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Outcomes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More efficient review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Computable analytics</a:t>
          </a:r>
        </a:p>
      </dsp:txBody>
      <dsp:txXfrm>
        <a:off x="3774692" y="1351047"/>
        <a:ext cx="1831803" cy="1351047"/>
      </dsp:txXfrm>
    </dsp:sp>
    <dsp:sp modelId="{740187E5-6D1C-4E3A-9C3F-68782941B022}">
      <dsp:nvSpPr>
        <dsp:cNvPr id="0" name=""/>
        <dsp:cNvSpPr/>
      </dsp:nvSpPr>
      <dsp:spPr>
        <a:xfrm>
          <a:off x="4128221" y="202657"/>
          <a:ext cx="1124747" cy="1124747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41CA91-7BB6-4E5B-8249-012F12AEA969}">
      <dsp:nvSpPr>
        <dsp:cNvPr id="0" name=""/>
        <dsp:cNvSpPr/>
      </dsp:nvSpPr>
      <dsp:spPr>
        <a:xfrm>
          <a:off x="224306" y="2702095"/>
          <a:ext cx="5159060" cy="506642"/>
        </a:xfrm>
        <a:prstGeom prst="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F5991E-C6B8-497C-9EA9-A1C5684E3D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B68DA-416D-4FE0-9AE6-5B1CCE3778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E05E-88F2-4BF0-9754-82E805897706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7345C-AD70-41E1-A662-20E75CD4FF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2681-B8D8-464C-A17D-E608AAEBC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AF23-C353-4310-AEC8-639D4B31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F200-38E3-E34E-A510-9218E1A7816E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D1E6C-D08D-164B-82B9-37A4E1F5A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D1E6C-D08D-164B-82B9-37A4E1F5A8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5DBC750-3924-4EFC-BE88-0EAEA0FEE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782FE98-AA3E-4B41-A14E-0018B59F7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FE9D72A-98E2-45DE-8395-1A6AACCB4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3D25F9-F868-4928-8DAC-6C9001D74B5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neural network models associated with each one of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19FB-05CE-42BB-A589-4933968F83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CC68-17ED-0142-BE99-7BA29CEB9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9D665-4AD9-6848-A12C-90131F994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2AD09-2E5B-C344-A8B8-B6FAACF1C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298" y="-4872"/>
            <a:ext cx="827595" cy="7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B8FC-8B1D-A64B-BFA1-6894D5C4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5BC7-87BA-CA4C-8297-4B4A086C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84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7660-61A2-D049-8E3E-4184DDC2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53FE-B9E1-5B43-88B0-20634D7D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2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2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7">
            <a:extLst>
              <a:ext uri="{FF2B5EF4-FFF2-40B4-BE49-F238E27FC236}">
                <a16:creationId xmlns:a16="http://schemas.microsoft.com/office/drawing/2014/main" id="{ADF4EFE0-2109-C64E-9F6E-C3478D81F9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2950" y="520224"/>
            <a:ext cx="8986000" cy="107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46;p7">
            <a:extLst>
              <a:ext uri="{FF2B5EF4-FFF2-40B4-BE49-F238E27FC236}">
                <a16:creationId xmlns:a16="http://schemas.microsoft.com/office/drawing/2014/main" id="{3CA6C99F-73E4-0144-BE11-F84B27EA1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9850" y="1835423"/>
            <a:ext cx="4643200" cy="4688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63" lvl="0" indent="-490956">
              <a:spcBef>
                <a:spcPts val="800"/>
              </a:spcBef>
              <a:spcAft>
                <a:spcPts val="0"/>
              </a:spcAft>
              <a:buSzPct val="100000"/>
              <a:buChar char="▪"/>
              <a:defRPr sz="1600"/>
            </a:lvl1pPr>
            <a:lvl2pPr marL="1218926" lvl="1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2pPr>
            <a:lvl3pPr marL="1828388" lvl="2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3pPr>
            <a:lvl4pPr marL="2437851" lvl="3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4pPr>
            <a:lvl5pPr marL="3047314" lvl="4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5pPr>
            <a:lvl6pPr marL="3656777" lvl="5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6pPr>
            <a:lvl7pPr marL="4266240" lvl="6" indent="-490956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2"/>
            </a:lvl7pPr>
            <a:lvl8pPr marL="4875703" lvl="7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8pPr>
            <a:lvl9pPr marL="5485166" lvl="8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9pPr>
          </a:lstStyle>
          <a:p>
            <a:endParaRPr/>
          </a:p>
        </p:txBody>
      </p:sp>
      <p:sp>
        <p:nvSpPr>
          <p:cNvPr id="5" name="Google Shape;47;p7">
            <a:extLst>
              <a:ext uri="{FF2B5EF4-FFF2-40B4-BE49-F238E27FC236}">
                <a16:creationId xmlns:a16="http://schemas.microsoft.com/office/drawing/2014/main" id="{9875DDE6-583A-A648-A6F8-A61242ACF2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52245" y="1835423"/>
            <a:ext cx="4643200" cy="4688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63" lvl="0" indent="-490956">
              <a:spcBef>
                <a:spcPts val="800"/>
              </a:spcBef>
              <a:spcAft>
                <a:spcPts val="0"/>
              </a:spcAft>
              <a:buSzPct val="100000"/>
              <a:buChar char="▪"/>
              <a:defRPr sz="1600"/>
            </a:lvl1pPr>
            <a:lvl2pPr marL="1218926" lvl="1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2pPr>
            <a:lvl3pPr marL="1828388" lvl="2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3pPr>
            <a:lvl4pPr marL="2437851" lvl="3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4pPr>
            <a:lvl5pPr marL="3047314" lvl="4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5pPr>
            <a:lvl6pPr marL="3656777" lvl="5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6pPr>
            <a:lvl7pPr marL="4266240" lvl="6" indent="-490956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2"/>
            </a:lvl7pPr>
            <a:lvl8pPr marL="4875703" lvl="7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8pPr>
            <a:lvl9pPr marL="5485166" lvl="8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1_Title +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170096" y="-11712"/>
            <a:ext cx="11021905" cy="64036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FF3AC-617E-46B0-932D-CADC71688E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1217" b="41217"/>
          <a:stretch/>
        </p:blipFill>
        <p:spPr>
          <a:xfrm>
            <a:off x="1176635" y="-11712"/>
            <a:ext cx="10497200" cy="847299"/>
          </a:xfrm>
          <a:prstGeom prst="rect">
            <a:avLst/>
          </a:prstGeom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694800" y="239497"/>
            <a:ext cx="8986000" cy="107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01700" y="1554696"/>
            <a:ext cx="4643200" cy="4688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63" lvl="0" indent="-490956">
              <a:spcBef>
                <a:spcPts val="800"/>
              </a:spcBef>
              <a:spcAft>
                <a:spcPts val="0"/>
              </a:spcAft>
              <a:buSzPct val="100000"/>
              <a:buChar char="▪"/>
              <a:defRPr sz="1600"/>
            </a:lvl1pPr>
            <a:lvl2pPr marL="1218926" lvl="1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2pPr>
            <a:lvl3pPr marL="1828388" lvl="2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3pPr>
            <a:lvl4pPr marL="2437851" lvl="3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4pPr>
            <a:lvl5pPr marL="3047314" lvl="4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5pPr>
            <a:lvl6pPr marL="3656777" lvl="5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6pPr>
            <a:lvl7pPr marL="4266240" lvl="6" indent="-490956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2"/>
            </a:lvl7pPr>
            <a:lvl8pPr marL="4875703" lvl="7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8pPr>
            <a:lvl9pPr marL="5485166" lvl="8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024095" y="1554696"/>
            <a:ext cx="4643200" cy="4688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63" lvl="0" indent="-490956">
              <a:spcBef>
                <a:spcPts val="800"/>
              </a:spcBef>
              <a:spcAft>
                <a:spcPts val="0"/>
              </a:spcAft>
              <a:buSzPct val="100000"/>
              <a:buChar char="▪"/>
              <a:defRPr sz="1600"/>
            </a:lvl1pPr>
            <a:lvl2pPr marL="1218926" lvl="1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2pPr>
            <a:lvl3pPr marL="1828388" lvl="2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3pPr>
            <a:lvl4pPr marL="2437851" lvl="3" indent="-490956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2"/>
            </a:lvl4pPr>
            <a:lvl5pPr marL="3047314" lvl="4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5pPr>
            <a:lvl6pPr marL="3656777" lvl="5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6pPr>
            <a:lvl7pPr marL="4266240" lvl="6" indent="-490956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2"/>
            </a:lvl7pPr>
            <a:lvl8pPr marL="4875703" lvl="7" indent="-490956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2"/>
            </a:lvl8pPr>
            <a:lvl9pPr marL="5485166" lvl="8" indent="-490956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2"/>
            </a:lvl9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29" y="96569"/>
            <a:ext cx="851149" cy="73901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66C00C-75AD-466E-A0D1-E26B4998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716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Pre-Decisional – For Internal NASA Use Only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A23607-25E8-FE40-A268-CA35271A75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672" y="-4872"/>
            <a:ext cx="827595" cy="7185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7D74E-897B-3244-9BEC-61CAC7E1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25342-81EC-164B-ABDB-33C0AA8E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544B9-0358-DE45-A302-125D8735E6F6}"/>
              </a:ext>
            </a:extLst>
          </p:cNvPr>
          <p:cNvSpPr/>
          <p:nvPr userDrawn="1"/>
        </p:nvSpPr>
        <p:spPr>
          <a:xfrm>
            <a:off x="0" y="-1"/>
            <a:ext cx="113538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16C8E-E0BF-7D4D-AFA8-5C6BDD6EFCFB}"/>
              </a:ext>
            </a:extLst>
          </p:cNvPr>
          <p:cNvSpPr txBox="1"/>
          <p:nvPr userDrawn="1"/>
        </p:nvSpPr>
        <p:spPr>
          <a:xfrm>
            <a:off x="11764469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04256E3-6726-134A-B100-99347BB7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9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6" r:id="rId4"/>
    <p:sldLayoutId id="2147483693" r:id="rId5"/>
    <p:sldLayoutId id="214748369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184E49-C92E-0D4C-9E41-7B137A197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3856" y="393245"/>
            <a:ext cx="5282519" cy="2133019"/>
          </a:xfrm>
        </p:spPr>
        <p:txBody>
          <a:bodyPr anchor="ctr">
            <a:normAutofit fontScale="90000"/>
          </a:bodyPr>
          <a:lstStyle/>
          <a:p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Responsible AI Framework for Air Traffic Management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52131-ACCE-0A4A-A145-83973772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089" y="1693385"/>
            <a:ext cx="4363584" cy="34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76E01C-EAED-41DD-8445-7A90C27879F9}"/>
              </a:ext>
            </a:extLst>
          </p:cNvPr>
          <p:cNvSpPr txBox="1"/>
          <p:nvPr/>
        </p:nvSpPr>
        <p:spPr>
          <a:xfrm>
            <a:off x="11850130" y="6586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04256E3-6726-134A-B100-99347BB748F1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C2BDF2-2BDF-4747-94CD-DF2577FC90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477" y="0"/>
            <a:ext cx="1078523" cy="936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EDA97-D76E-46F3-816E-4EAAB4AC82B6}"/>
              </a:ext>
            </a:extLst>
          </p:cNvPr>
          <p:cNvSpPr txBox="1"/>
          <p:nvPr/>
        </p:nvSpPr>
        <p:spPr>
          <a:xfrm>
            <a:off x="143307" y="5748057"/>
            <a:ext cx="6054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Parimal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Kopardekar</a:t>
            </a:r>
            <a:r>
              <a:rPr lang="en-US" sz="2400" dirty="0">
                <a:solidFill>
                  <a:schemeClr val="bg1"/>
                </a:solidFill>
              </a:rPr>
              <a:t>, PhD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Director, NASA Aeronautics Research Institute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104CD-B677-E301-8D6E-99AECC465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663" y="1865466"/>
            <a:ext cx="7153153" cy="37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AA0C-F2C9-1621-3D35-1CA4446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Behavior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AFEF-80D0-25DB-7424-3E81EFEB1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management System</a:t>
            </a:r>
          </a:p>
          <a:p>
            <a:pPr lvl="1"/>
            <a:r>
              <a:rPr lang="en-US" dirty="0"/>
              <a:t>Demand should not exceed capacity in any given time</a:t>
            </a:r>
          </a:p>
          <a:p>
            <a:endParaRPr lang="en-US" dirty="0"/>
          </a:p>
          <a:p>
            <a:r>
              <a:rPr lang="en-US" dirty="0"/>
              <a:t>Conflict management system </a:t>
            </a:r>
          </a:p>
          <a:p>
            <a:pPr lvl="1"/>
            <a:r>
              <a:rPr lang="en-US" dirty="0"/>
              <a:t>No two aircraft should ever come closer than minimum separation </a:t>
            </a:r>
          </a:p>
          <a:p>
            <a:pPr lvl="1"/>
            <a:endParaRPr lang="en-US" dirty="0"/>
          </a:p>
          <a:p>
            <a:r>
              <a:rPr lang="en-US" dirty="0"/>
              <a:t>Surface management system</a:t>
            </a:r>
          </a:p>
          <a:p>
            <a:pPr lvl="1"/>
            <a:r>
              <a:rPr lang="en-US" dirty="0"/>
              <a:t>Two aircraft should not occupy the same runway at the same time </a:t>
            </a:r>
          </a:p>
        </p:txBody>
      </p:sp>
    </p:spTree>
    <p:extLst>
      <p:ext uri="{BB962C8B-B14F-4D97-AF65-F5344CB8AC3E}">
        <p14:creationId xmlns:p14="http://schemas.microsoft.com/office/powerpoint/2010/main" val="395133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92A-41AD-2FB5-E47F-36CF5C53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AI Framework: A Process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F234A-F3C3-4E4B-D40C-BA26A3414D3A}"/>
              </a:ext>
            </a:extLst>
          </p:cNvPr>
          <p:cNvSpPr/>
          <p:nvPr/>
        </p:nvSpPr>
        <p:spPr>
          <a:xfrm>
            <a:off x="257579" y="2846231"/>
            <a:ext cx="1893194" cy="1506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a set of ATM Services (e.g., traffic synchronization)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45495-2B75-AA1B-328D-B0A42CBBFFD0}"/>
              </a:ext>
            </a:extLst>
          </p:cNvPr>
          <p:cNvSpPr/>
          <p:nvPr/>
        </p:nvSpPr>
        <p:spPr>
          <a:xfrm>
            <a:off x="2470599" y="2846231"/>
            <a:ext cx="1893194" cy="1506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and Focus on a Service at-a-time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DF4EC-B46D-3F2E-FA96-BADD0A83A46E}"/>
              </a:ext>
            </a:extLst>
          </p:cNvPr>
          <p:cNvSpPr/>
          <p:nvPr/>
        </p:nvSpPr>
        <p:spPr>
          <a:xfrm>
            <a:off x="4683619" y="2846231"/>
            <a:ext cx="1893194" cy="1506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a set of behavior rules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7EBE1-21A8-CE8E-CB5F-CDAD16862114}"/>
              </a:ext>
            </a:extLst>
          </p:cNvPr>
          <p:cNvSpPr/>
          <p:nvPr/>
        </p:nvSpPr>
        <p:spPr>
          <a:xfrm>
            <a:off x="6916906" y="4444710"/>
            <a:ext cx="2544383" cy="106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a set of test conditions and success criteria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6A068-701A-B70F-B72C-5CE204C69806}"/>
              </a:ext>
            </a:extLst>
          </p:cNvPr>
          <p:cNvSpPr/>
          <p:nvPr/>
        </p:nvSpPr>
        <p:spPr>
          <a:xfrm>
            <a:off x="6896638" y="2506381"/>
            <a:ext cx="2544383" cy="553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a model for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DB830-1442-6F4A-0EB1-308422E2EA11}"/>
              </a:ext>
            </a:extLst>
          </p:cNvPr>
          <p:cNvSpPr/>
          <p:nvPr/>
        </p:nvSpPr>
        <p:spPr>
          <a:xfrm>
            <a:off x="6916907" y="3130188"/>
            <a:ext cx="2524114" cy="12228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nominal scenarios and corner cases – Train model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61C83-555F-1446-0611-18580027D44A}"/>
              </a:ext>
            </a:extLst>
          </p:cNvPr>
          <p:cNvSpPr/>
          <p:nvPr/>
        </p:nvSpPr>
        <p:spPr>
          <a:xfrm>
            <a:off x="6896639" y="1343762"/>
            <a:ext cx="2544384" cy="9246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based concept, algorithms, and technology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AFEEF-5C03-A5A2-4783-19F984BDC886}"/>
              </a:ext>
            </a:extLst>
          </p:cNvPr>
          <p:cNvSpPr/>
          <p:nvPr/>
        </p:nvSpPr>
        <p:spPr>
          <a:xfrm>
            <a:off x="9661793" y="5401192"/>
            <a:ext cx="2443476" cy="11737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Independent Safety Monitor (non-AI, e.g., In-time Aviation Safety Management System)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06ABCF3-87B7-C84B-97A6-1D3C458B1A12}"/>
              </a:ext>
            </a:extLst>
          </p:cNvPr>
          <p:cNvSpPr/>
          <p:nvPr/>
        </p:nvSpPr>
        <p:spPr>
          <a:xfrm>
            <a:off x="2202287" y="3429000"/>
            <a:ext cx="216796" cy="1706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A3E76F6-A1ED-11F1-BA4E-14F4CBB658B7}"/>
              </a:ext>
            </a:extLst>
          </p:cNvPr>
          <p:cNvSpPr/>
          <p:nvPr/>
        </p:nvSpPr>
        <p:spPr>
          <a:xfrm>
            <a:off x="4403849" y="3471230"/>
            <a:ext cx="216796" cy="1706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4DF3C74-6876-F72E-44CB-D28ABB15F43A}"/>
              </a:ext>
            </a:extLst>
          </p:cNvPr>
          <p:cNvSpPr/>
          <p:nvPr/>
        </p:nvSpPr>
        <p:spPr>
          <a:xfrm>
            <a:off x="6638462" y="3489535"/>
            <a:ext cx="216796" cy="1706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A1CA98-E48A-5165-47E2-9ABD6323F91C}"/>
              </a:ext>
            </a:extLst>
          </p:cNvPr>
          <p:cNvSpPr/>
          <p:nvPr/>
        </p:nvSpPr>
        <p:spPr>
          <a:xfrm>
            <a:off x="9840091" y="3221838"/>
            <a:ext cx="1985971" cy="12228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Situation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5D249-DC2A-AB3C-9078-C8D1FF299576}"/>
              </a:ext>
            </a:extLst>
          </p:cNvPr>
          <p:cNvSpPr/>
          <p:nvPr/>
        </p:nvSpPr>
        <p:spPr>
          <a:xfrm>
            <a:off x="6916906" y="5678064"/>
            <a:ext cx="2544382" cy="814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model against behaviors and success criteria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BCE28-CFD2-54ED-2C21-28336E946987}"/>
              </a:ext>
            </a:extLst>
          </p:cNvPr>
          <p:cNvSpPr/>
          <p:nvPr/>
        </p:nvSpPr>
        <p:spPr>
          <a:xfrm>
            <a:off x="9560885" y="1340659"/>
            <a:ext cx="2544384" cy="9246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based concept, algorithms, and technology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643E4877-0183-D43F-B76C-D50CA8445B44}"/>
              </a:ext>
            </a:extLst>
          </p:cNvPr>
          <p:cNvSpPr/>
          <p:nvPr/>
        </p:nvSpPr>
        <p:spPr>
          <a:xfrm>
            <a:off x="10708395" y="2456263"/>
            <a:ext cx="330506" cy="60391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AA421B54-FA03-19F6-2DC0-ECF3B7717310}"/>
              </a:ext>
            </a:extLst>
          </p:cNvPr>
          <p:cNvSpPr/>
          <p:nvPr/>
        </p:nvSpPr>
        <p:spPr>
          <a:xfrm rot="10800000">
            <a:off x="10697378" y="4704198"/>
            <a:ext cx="330506" cy="60391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E280-37B5-AA8F-4C6B-66B01402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Monitor -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B3FD-1046-1EAC-C408-D25968D7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human</a:t>
            </a:r>
          </a:p>
          <a:p>
            <a:r>
              <a:rPr lang="en-US" dirty="0"/>
              <a:t>Layer of deterministic automation </a:t>
            </a:r>
          </a:p>
          <a:p>
            <a:r>
              <a:rPr lang="en-US" dirty="0"/>
              <a:t>Not intended to duplicate same capabilities such as AI-based approaches for total system performance </a:t>
            </a:r>
          </a:p>
          <a:p>
            <a:r>
              <a:rPr lang="en-US" dirty="0"/>
              <a:t>Safety monitor – manages for safety!  One function. </a:t>
            </a:r>
          </a:p>
          <a:p>
            <a:pPr lvl="1"/>
            <a:r>
              <a:rPr lang="en-US" dirty="0"/>
              <a:t>Like humans do today – safe, expeditious, and orderly flow in that sequence</a:t>
            </a:r>
          </a:p>
          <a:p>
            <a:pPr lvl="1"/>
            <a:r>
              <a:rPr lang="en-US" dirty="0"/>
              <a:t>We have precedence – Traffic Collision Avoidance System (TCAS)</a:t>
            </a:r>
          </a:p>
          <a:p>
            <a:r>
              <a:rPr lang="en-US" dirty="0"/>
              <a:t>Architecting a new system is key</a:t>
            </a:r>
          </a:p>
          <a:p>
            <a:r>
              <a:rPr lang="en-US"/>
              <a:t>System-level “digital twin” </a:t>
            </a:r>
            <a:r>
              <a:rPr lang="en-US" dirty="0"/>
              <a:t>running in the background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658C3-CE99-21A1-A113-7B867F7AA1DB}"/>
              </a:ext>
            </a:extLst>
          </p:cNvPr>
          <p:cNvSpPr txBox="1"/>
          <p:nvPr/>
        </p:nvSpPr>
        <p:spPr>
          <a:xfrm>
            <a:off x="-674914" y="1284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2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3D0D4-5B90-EC9A-C990-8F0C90215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D8EB4F-87F8-F79F-FDEA-A4CA13D4F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3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D62480-ED4A-F623-B23B-926D8A019ACA}"/>
              </a:ext>
            </a:extLst>
          </p:cNvPr>
          <p:cNvSpPr txBox="1">
            <a:spLocks/>
          </p:cNvSpPr>
          <p:nvPr/>
        </p:nvSpPr>
        <p:spPr>
          <a:xfrm>
            <a:off x="246475" y="316214"/>
            <a:ext cx="10598331" cy="582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ML based trajectory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1AE7-C94A-51B2-9331-6F0C4436CAC0}"/>
              </a:ext>
            </a:extLst>
          </p:cNvPr>
          <p:cNvSpPr txBox="1"/>
          <p:nvPr/>
        </p:nvSpPr>
        <p:spPr>
          <a:xfrm>
            <a:off x="246475" y="699073"/>
            <a:ext cx="56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  <a:r>
              <a:rPr lang="en-US" dirty="0"/>
              <a:t>: Improve ETA predictions by providing accurate ML derived aircraft performance model (APM) parameters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4ABDC60-3FF7-6802-80F3-4B2CAE761CC3}"/>
              </a:ext>
            </a:extLst>
          </p:cNvPr>
          <p:cNvSpPr txBox="1"/>
          <p:nvPr/>
        </p:nvSpPr>
        <p:spPr>
          <a:xfrm>
            <a:off x="6047150" y="730114"/>
            <a:ext cx="6087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Approach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Collected and processed data from </a:t>
            </a:r>
            <a:r>
              <a:rPr lang="en-US" dirty="0">
                <a:solidFill>
                  <a:schemeClr val="accent1"/>
                </a:solidFill>
              </a:rPr>
              <a:t>thousands of historical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physics-based approach (ODE-fitting) to obtain best APM coefficients for each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Trained ML model </a:t>
            </a:r>
            <a:r>
              <a:rPr lang="en-US" dirty="0"/>
              <a:t>to capture relationship between characteristics of flights and ‘best’ APM coefficients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3775999-3205-913B-057C-0A3787D5B266}"/>
              </a:ext>
            </a:extLst>
          </p:cNvPr>
          <p:cNvSpPr txBox="1"/>
          <p:nvPr/>
        </p:nvSpPr>
        <p:spPr>
          <a:xfrm>
            <a:off x="246475" y="1880461"/>
            <a:ext cx="534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</a:t>
            </a:r>
            <a:r>
              <a:rPr lang="en-US" dirty="0"/>
              <a:t>: Highly coupled parameters, proprietary values, no ground truth (labels) available.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83D6E05-BD55-284C-9945-E23D6A1C7DFD}"/>
              </a:ext>
            </a:extLst>
          </p:cNvPr>
          <p:cNvSpPr txBox="1"/>
          <p:nvPr/>
        </p:nvSpPr>
        <p:spPr>
          <a:xfrm>
            <a:off x="6638961" y="5036158"/>
            <a:ext cx="51468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ML-based method shows significant improvement in  trajectory prediction compared to traditional model parameters</a:t>
            </a:r>
          </a:p>
        </p:txBody>
      </p:sp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AA2F9831-9C6C-E813-A328-1CD0540F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59" y="4137646"/>
            <a:ext cx="3312763" cy="2720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E08C2E-A2C0-C3F2-A9AB-75994AAC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15" y="2797469"/>
            <a:ext cx="11379570" cy="12630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D235F0-39D7-8654-C484-896AA441F6AA}"/>
              </a:ext>
            </a:extLst>
          </p:cNvPr>
          <p:cNvSpPr txBox="1"/>
          <p:nvPr/>
        </p:nvSpPr>
        <p:spPr>
          <a:xfrm>
            <a:off x="416155" y="5235596"/>
            <a:ext cx="154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result</a:t>
            </a:r>
          </a:p>
        </p:txBody>
      </p:sp>
    </p:spTree>
    <p:extLst>
      <p:ext uri="{BB962C8B-B14F-4D97-AF65-F5344CB8AC3E}">
        <p14:creationId xmlns:p14="http://schemas.microsoft.com/office/powerpoint/2010/main" val="312313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D62480-ED4A-F623-B23B-926D8A019ACA}"/>
              </a:ext>
            </a:extLst>
          </p:cNvPr>
          <p:cNvSpPr txBox="1">
            <a:spLocks/>
          </p:cNvSpPr>
          <p:nvPr/>
        </p:nvSpPr>
        <p:spPr>
          <a:xfrm>
            <a:off x="156754" y="309545"/>
            <a:ext cx="10598331" cy="582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Runway Configuration Assistance (RCA)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1AE7-C94A-51B2-9331-6F0C4436CAC0}"/>
              </a:ext>
            </a:extLst>
          </p:cNvPr>
          <p:cNvSpPr txBox="1"/>
          <p:nvPr/>
        </p:nvSpPr>
        <p:spPr>
          <a:xfrm>
            <a:off x="246475" y="789446"/>
            <a:ext cx="560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an AI/ML tool to predict/recommend optimum time frame for runway configuration changes based on historical data and weather/traffic forecasts, </a:t>
            </a:r>
            <a:r>
              <a:rPr lang="en-US" sz="16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 access to simulators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4ABDC60-3FF7-6802-80F3-4B2CAE761CC3}"/>
              </a:ext>
            </a:extLst>
          </p:cNvPr>
          <p:cNvSpPr txBox="1"/>
          <p:nvPr/>
        </p:nvSpPr>
        <p:spPr>
          <a:xfrm>
            <a:off x="6036625" y="712502"/>
            <a:ext cx="608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Processed traffic and weather data from FAA’s ASPM, NASA’s Sherlock and NOAA’s LAMP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Developed </a:t>
            </a:r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mimic the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controllers (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ATCo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Developed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 model-free reinforcement learning (CQL)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enhance decision-making of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ATCo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83D6E05-BD55-284C-9945-E23D6A1C7DFD}"/>
              </a:ext>
            </a:extLst>
          </p:cNvPr>
          <p:cNvSpPr txBox="1"/>
          <p:nvPr/>
        </p:nvSpPr>
        <p:spPr>
          <a:xfrm>
            <a:off x="7909446" y="2828836"/>
            <a:ext cx="40708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RCA tool and supervised learning show significant performance in CLT and especially in DEN, despite its complexity of runway configurations</a:t>
            </a:r>
          </a:p>
        </p:txBody>
      </p:sp>
      <p:pic>
        <p:nvPicPr>
          <p:cNvPr id="4" name="Picture 3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6306D852-A1B3-BBBD-B51B-F68361C2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598666"/>
            <a:ext cx="4125799" cy="4125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1F44-8358-3CBA-B6EB-B9B0F4D85B57}"/>
              </a:ext>
            </a:extLst>
          </p:cNvPr>
          <p:cNvSpPr txBox="1"/>
          <p:nvPr/>
        </p:nvSpPr>
        <p:spPr>
          <a:xfrm>
            <a:off x="246475" y="1694056"/>
            <a:ext cx="608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Validation metrics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with historical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of obvious configuration scenarios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2B830C-886F-4AE0-F093-E0E6BFF05F76}"/>
              </a:ext>
            </a:extLst>
          </p:cNvPr>
          <p:cNvGrpSpPr/>
          <p:nvPr/>
        </p:nvGrpSpPr>
        <p:grpSpPr>
          <a:xfrm>
            <a:off x="4376282" y="2263443"/>
            <a:ext cx="3439435" cy="4417321"/>
            <a:chOff x="4464332" y="2287193"/>
            <a:chExt cx="3439435" cy="4417321"/>
          </a:xfrm>
        </p:grpSpPr>
        <p:pic>
          <p:nvPicPr>
            <p:cNvPr id="10" name="Picture 9" descr="A picture containing line, screenshot, diagram, parallel&#10;&#10;Description automatically generated">
              <a:extLst>
                <a:ext uri="{FF2B5EF4-FFF2-40B4-BE49-F238E27FC236}">
                  <a16:creationId xmlns:a16="http://schemas.microsoft.com/office/drawing/2014/main" id="{E4AFAA0A-61F5-E08D-49E4-ACC331B27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00" t="1822" b="40151"/>
            <a:stretch/>
          </p:blipFill>
          <p:spPr>
            <a:xfrm>
              <a:off x="4464332" y="2494664"/>
              <a:ext cx="3439435" cy="42098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DA327C-152C-C7AA-8047-5BC40DB3059F}"/>
                </a:ext>
              </a:extLst>
            </p:cNvPr>
            <p:cNvSpPr txBox="1"/>
            <p:nvPr/>
          </p:nvSpPr>
          <p:spPr>
            <a:xfrm>
              <a:off x="5769028" y="2287193"/>
              <a:ext cx="13051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Feb 5, 2019, at 6AM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BEA83A-FCFF-C969-A81D-452F4A68741F}"/>
              </a:ext>
            </a:extLst>
          </p:cNvPr>
          <p:cNvSpPr txBox="1"/>
          <p:nvPr/>
        </p:nvSpPr>
        <p:spPr>
          <a:xfrm>
            <a:off x="7909446" y="4575839"/>
            <a:ext cx="4070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Visualization dashboard: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Prediction of the configuration changes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given the scheduled traffic and forecast of weather conditions.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Can be used by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ATCo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identify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time-interval for configuration changes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9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FBB167-9B61-4806-A5B3-4C78421DB05F}"/>
              </a:ext>
            </a:extLst>
          </p:cNvPr>
          <p:cNvGraphicFramePr/>
          <p:nvPr/>
        </p:nvGraphicFramePr>
        <p:xfrm>
          <a:off x="246475" y="3142168"/>
          <a:ext cx="5607674" cy="33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C34AC21-033D-4A36-9DBE-85700E2FA57D}"/>
              </a:ext>
            </a:extLst>
          </p:cNvPr>
          <p:cNvSpPr txBox="1">
            <a:spLocks/>
          </p:cNvSpPr>
          <p:nvPr/>
        </p:nvSpPr>
        <p:spPr>
          <a:xfrm>
            <a:off x="134983" y="302392"/>
            <a:ext cx="10598331" cy="582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ATCSCC Webinar transcription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0FB78-3B98-4D86-AA25-FA3B37B8E671}"/>
              </a:ext>
            </a:extLst>
          </p:cNvPr>
          <p:cNvSpPr txBox="1"/>
          <p:nvPr/>
        </p:nvSpPr>
        <p:spPr>
          <a:xfrm>
            <a:off x="246475" y="699073"/>
            <a:ext cx="560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Utilize recent trends in AI/ML to provide automated transcriptions of ATCSCC webinar audio and extract relevant information from the transcript to help specialists.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A6421-E0F0-4194-917C-D65F8FFA235B}"/>
              </a:ext>
            </a:extLst>
          </p:cNvPr>
          <p:cNvSpPr txBox="1"/>
          <p:nvPr/>
        </p:nvSpPr>
        <p:spPr>
          <a:xfrm>
            <a:off x="246475" y="2131101"/>
            <a:ext cx="534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</a:t>
            </a:r>
            <a:r>
              <a:rPr lang="en-US" dirty="0"/>
              <a:t>: Unstructured audio data, highly domain-specific. Creating manual transcriptions takes time.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C1A70-EC8C-4C95-BCC5-BE1B64B4A33B}"/>
              </a:ext>
            </a:extLst>
          </p:cNvPr>
          <p:cNvSpPr txBox="1"/>
          <p:nvPr/>
        </p:nvSpPr>
        <p:spPr>
          <a:xfrm>
            <a:off x="6047150" y="228629"/>
            <a:ext cx="6087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ML Models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Speaker </a:t>
            </a:r>
            <a:r>
              <a:rPr lang="en-US" dirty="0" err="1">
                <a:solidFill>
                  <a:schemeClr val="accent1"/>
                </a:solidFill>
              </a:rPr>
              <a:t>Diarization</a:t>
            </a:r>
            <a:r>
              <a:rPr lang="en-US" dirty="0"/>
              <a:t>: Split speaker segments from long audio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Speech2Text</a:t>
            </a:r>
            <a:r>
              <a:rPr lang="en-US" dirty="0"/>
              <a:t>: Convert audio into text transcriptions.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Audio-Lexical Inverse Text Normalization: </a:t>
            </a:r>
            <a:r>
              <a:rPr lang="en-US" dirty="0"/>
              <a:t>Add text formatting, punctuation, and capitalization to raw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Named Entity Recognition</a:t>
            </a:r>
            <a:r>
              <a:rPr lang="en-US" dirty="0"/>
              <a:t>: Used to extract key words and phrases from text transcriptions.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628061-100D-407B-A652-67578C50B55F}"/>
              </a:ext>
            </a:extLst>
          </p:cNvPr>
          <p:cNvGrpSpPr/>
          <p:nvPr/>
        </p:nvGrpSpPr>
        <p:grpSpPr>
          <a:xfrm>
            <a:off x="6020136" y="2365486"/>
            <a:ext cx="5925389" cy="4263885"/>
            <a:chOff x="6287334" y="2813952"/>
            <a:chExt cx="5619889" cy="4044048"/>
          </a:xfrm>
        </p:grpSpPr>
        <p:pic>
          <p:nvPicPr>
            <p:cNvPr id="15" name="PK Demo Edited">
              <a:hlinkClick r:id="" action="ppaction://media"/>
              <a:extLst>
                <a:ext uri="{FF2B5EF4-FFF2-40B4-BE49-F238E27FC236}">
                  <a16:creationId xmlns:a16="http://schemas.microsoft.com/office/drawing/2014/main" id="{C2E664FE-3BA1-4E76-9FAD-56961D960AFC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6510413" y="2876997"/>
              <a:ext cx="5160559" cy="398100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436ED1-1E1D-465D-9274-8589C85DE16B}"/>
                </a:ext>
              </a:extLst>
            </p:cNvPr>
            <p:cNvSpPr/>
            <p:nvPr/>
          </p:nvSpPr>
          <p:spPr>
            <a:xfrm>
              <a:off x="6287334" y="2813952"/>
              <a:ext cx="5619889" cy="149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B38BA07-D173-49C8-A0FB-17CB091895D2}"/>
              </a:ext>
            </a:extLst>
          </p:cNvPr>
          <p:cNvSpPr/>
          <p:nvPr/>
        </p:nvSpPr>
        <p:spPr>
          <a:xfrm>
            <a:off x="6172536" y="2517886"/>
            <a:ext cx="1956947" cy="15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743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A419-57E1-1B48-4D88-3B0394AB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Harmonization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8DC6-8D8A-43DC-AB48-3F2E4CB3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Factors for Responsible AI</a:t>
            </a:r>
          </a:p>
          <a:p>
            <a:pPr>
              <a:spcAft>
                <a:spcPts val="1200"/>
              </a:spcAft>
            </a:pPr>
            <a:r>
              <a:rPr lang="en-US" dirty="0"/>
              <a:t>Behavioral rules for ATM enterprise</a:t>
            </a:r>
          </a:p>
          <a:p>
            <a:pPr>
              <a:spcAft>
                <a:spcPts val="1200"/>
              </a:spcAft>
            </a:pPr>
            <a:r>
              <a:rPr lang="en-US" dirty="0"/>
              <a:t>Basic architecture – safety monitor construct</a:t>
            </a:r>
          </a:p>
          <a:p>
            <a:pPr>
              <a:spcAft>
                <a:spcPts val="1200"/>
              </a:spcAft>
            </a:pPr>
            <a:r>
              <a:rPr lang="en-US" dirty="0"/>
              <a:t>AI-based technology will be secret sauce but set of test conditions and success criteria does not have to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EF52A-211A-FC70-5B67-5EBE5562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4E38B0-04AA-4746-BEC6-27929EDAF8A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5A94F-D81C-6CE1-0E85-B7FF18182C42}"/>
              </a:ext>
            </a:extLst>
          </p:cNvPr>
          <p:cNvSpPr/>
          <p:nvPr/>
        </p:nvSpPr>
        <p:spPr>
          <a:xfrm>
            <a:off x="0" y="2171699"/>
            <a:ext cx="12192000" cy="358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Embracing Innovation in Aviation while Respecting its Safety Tradition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2400" dirty="0" err="1"/>
              <a:t>Parimal.H.Kopardekar@nasa.gov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17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9173-34C6-794D-846F-D7B5942F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6" y="802955"/>
            <a:ext cx="5290594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F3E8-D3CB-AE44-AAEA-6DDA21E5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5" y="1529980"/>
            <a:ext cx="5896474" cy="433471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/>
              <a:t>OUTLINE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Evolution Airspace Operations Future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Key Proposal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Responsible AI Framework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Collaboration and Harmonization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00"/>
              </a:spcBef>
              <a:spcAft>
                <a:spcPts val="18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3830A-0A64-0736-40C8-4AF943A4B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92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0BE7-C9E6-4415-E057-2C983E30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Hypothesis: Role of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264D-E86C-9D57-1794-9CA41A6F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system will require increased levels of automation to address increased diversity, density, environmental considerations resulting in higher complexity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Historical basis for this hypothesis</a:t>
            </a:r>
          </a:p>
        </p:txBody>
      </p:sp>
    </p:spTree>
    <p:extLst>
      <p:ext uri="{BB962C8B-B14F-4D97-AF65-F5344CB8AC3E}">
        <p14:creationId xmlns:p14="http://schemas.microsoft.com/office/powerpoint/2010/main" val="105599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0B3D021-14AF-41A3-9B9C-D95A22488F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28">
            <a:extLst>
              <a:ext uri="{FF2B5EF4-FFF2-40B4-BE49-F238E27FC236}">
                <a16:creationId xmlns:a16="http://schemas.microsoft.com/office/drawing/2014/main" id="{4616185B-D477-4467-AB59-2CE4AA9C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12192000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0">
            <a:extLst>
              <a:ext uri="{FF2B5EF4-FFF2-40B4-BE49-F238E27FC236}">
                <a16:creationId xmlns:a16="http://schemas.microsoft.com/office/drawing/2014/main" id="{8E7AC112-9B25-4761-A342-1AFE7609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489575"/>
            <a:ext cx="18018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36">
            <a:extLst>
              <a:ext uri="{FF2B5EF4-FFF2-40B4-BE49-F238E27FC236}">
                <a16:creationId xmlns:a16="http://schemas.microsoft.com/office/drawing/2014/main" id="{8D6FA400-9A21-4245-BABC-3DE3BA9D3B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1525" y="-30163"/>
            <a:ext cx="7412038" cy="762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900" b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Evolution of Airspace Operations and Safety</a:t>
            </a:r>
          </a:p>
        </p:txBody>
      </p:sp>
      <p:sp>
        <p:nvSpPr>
          <p:cNvPr id="46" name="Title 36">
            <a:extLst>
              <a:ext uri="{FF2B5EF4-FFF2-40B4-BE49-F238E27FC236}">
                <a16:creationId xmlns:a16="http://schemas.microsoft.com/office/drawing/2014/main" id="{BAE5E876-7B00-4DB8-84F4-894339E7968C}"/>
              </a:ext>
            </a:extLst>
          </p:cNvPr>
          <p:cNvSpPr txBox="1">
            <a:spLocks/>
          </p:cNvSpPr>
          <p:nvPr/>
        </p:nvSpPr>
        <p:spPr>
          <a:xfrm rot="20728697">
            <a:off x="3492500" y="2236788"/>
            <a:ext cx="960438" cy="32543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+Density</a:t>
            </a:r>
          </a:p>
        </p:txBody>
      </p:sp>
      <p:sp>
        <p:nvSpPr>
          <p:cNvPr id="47" name="Title 36">
            <a:extLst>
              <a:ext uri="{FF2B5EF4-FFF2-40B4-BE49-F238E27FC236}">
                <a16:creationId xmlns:a16="http://schemas.microsoft.com/office/drawing/2014/main" id="{86672827-92DF-4C32-8C3A-5D00B1FD3C4F}"/>
              </a:ext>
            </a:extLst>
          </p:cNvPr>
          <p:cNvSpPr txBox="1">
            <a:spLocks/>
          </p:cNvSpPr>
          <p:nvPr/>
        </p:nvSpPr>
        <p:spPr>
          <a:xfrm rot="20828059">
            <a:off x="1485900" y="2789238"/>
            <a:ext cx="960438" cy="32543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Safety</a:t>
            </a:r>
          </a:p>
        </p:txBody>
      </p:sp>
      <p:sp>
        <p:nvSpPr>
          <p:cNvPr id="48" name="Title 36">
            <a:extLst>
              <a:ext uri="{FF2B5EF4-FFF2-40B4-BE49-F238E27FC236}">
                <a16:creationId xmlns:a16="http://schemas.microsoft.com/office/drawing/2014/main" id="{73CCFC7E-F9E7-4D8F-8FC4-660E54AE44EF}"/>
              </a:ext>
            </a:extLst>
          </p:cNvPr>
          <p:cNvSpPr txBox="1">
            <a:spLocks/>
          </p:cNvSpPr>
          <p:nvPr/>
        </p:nvSpPr>
        <p:spPr>
          <a:xfrm rot="20836296">
            <a:off x="5278438" y="1455738"/>
            <a:ext cx="1644650" cy="492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+ Efficiency and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proactive planning</a:t>
            </a:r>
          </a:p>
        </p:txBody>
      </p:sp>
      <p:sp>
        <p:nvSpPr>
          <p:cNvPr id="50" name="Title 36">
            <a:extLst>
              <a:ext uri="{FF2B5EF4-FFF2-40B4-BE49-F238E27FC236}">
                <a16:creationId xmlns:a16="http://schemas.microsoft.com/office/drawing/2014/main" id="{7AD0159B-E873-4D29-BF18-F4807A14209F}"/>
              </a:ext>
            </a:extLst>
          </p:cNvPr>
          <p:cNvSpPr txBox="1">
            <a:spLocks/>
          </p:cNvSpPr>
          <p:nvPr/>
        </p:nvSpPr>
        <p:spPr>
          <a:xfrm rot="20836296">
            <a:off x="7312025" y="874713"/>
            <a:ext cx="1704975" cy="863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+ Service oriented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   architecture for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  tailored mission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 oriented services</a:t>
            </a:r>
          </a:p>
        </p:txBody>
      </p:sp>
      <p:sp>
        <p:nvSpPr>
          <p:cNvPr id="51" name="Title 36">
            <a:extLst>
              <a:ext uri="{FF2B5EF4-FFF2-40B4-BE49-F238E27FC236}">
                <a16:creationId xmlns:a16="http://schemas.microsoft.com/office/drawing/2014/main" id="{A2AE55F0-517C-4317-AB2E-9435AFBC28D4}"/>
              </a:ext>
            </a:extLst>
          </p:cNvPr>
          <p:cNvSpPr txBox="1">
            <a:spLocks/>
          </p:cNvSpPr>
          <p:nvPr/>
        </p:nvSpPr>
        <p:spPr>
          <a:xfrm rot="20836296">
            <a:off x="9197975" y="582613"/>
            <a:ext cx="2257425" cy="52387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+ Complexity, scalability,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50" i="1" dirty="0">
                <a:solidFill>
                  <a:srgbClr val="DAF692"/>
                </a:solidFill>
                <a:latin typeface="+mn-lt"/>
                <a:ea typeface="+mj-ea"/>
                <a:cs typeface="+mj-cs"/>
              </a:rPr>
              <a:t>   and dynamic adaptation</a:t>
            </a:r>
          </a:p>
        </p:txBody>
      </p:sp>
      <p:pic>
        <p:nvPicPr>
          <p:cNvPr id="3083" name="Picture 19">
            <a:extLst>
              <a:ext uri="{FF2B5EF4-FFF2-40B4-BE49-F238E27FC236}">
                <a16:creationId xmlns:a16="http://schemas.microsoft.com/office/drawing/2014/main" id="{9DD2170B-08DC-4969-98C3-2C76CF45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01725"/>
            <a:ext cx="26193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0">
            <a:extLst>
              <a:ext uri="{FF2B5EF4-FFF2-40B4-BE49-F238E27FC236}">
                <a16:creationId xmlns:a16="http://schemas.microsoft.com/office/drawing/2014/main" id="{13244F4E-E439-46A3-ACF0-FCD75783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6775"/>
            <a:ext cx="105283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36">
            <a:extLst>
              <a:ext uri="{FF2B5EF4-FFF2-40B4-BE49-F238E27FC236}">
                <a16:creationId xmlns:a16="http://schemas.microsoft.com/office/drawing/2014/main" id="{7D62A89E-35C1-4C5D-899D-3F1BC4709969}"/>
              </a:ext>
            </a:extLst>
          </p:cNvPr>
          <p:cNvSpPr txBox="1">
            <a:spLocks/>
          </p:cNvSpPr>
          <p:nvPr/>
        </p:nvSpPr>
        <p:spPr>
          <a:xfrm>
            <a:off x="1312863" y="6121400"/>
            <a:ext cx="927100" cy="4699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Epoch 1</a:t>
            </a:r>
          </a:p>
        </p:txBody>
      </p:sp>
      <p:sp>
        <p:nvSpPr>
          <p:cNvPr id="60" name="Title 36">
            <a:extLst>
              <a:ext uri="{FF2B5EF4-FFF2-40B4-BE49-F238E27FC236}">
                <a16:creationId xmlns:a16="http://schemas.microsoft.com/office/drawing/2014/main" id="{401EC419-AA29-4166-84A7-7657F244E554}"/>
              </a:ext>
            </a:extLst>
          </p:cNvPr>
          <p:cNvSpPr txBox="1">
            <a:spLocks/>
          </p:cNvSpPr>
          <p:nvPr/>
        </p:nvSpPr>
        <p:spPr>
          <a:xfrm>
            <a:off x="3421063" y="6121400"/>
            <a:ext cx="927100" cy="4699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Epoch 2</a:t>
            </a:r>
          </a:p>
        </p:txBody>
      </p:sp>
      <p:sp>
        <p:nvSpPr>
          <p:cNvPr id="61" name="Title 36">
            <a:extLst>
              <a:ext uri="{FF2B5EF4-FFF2-40B4-BE49-F238E27FC236}">
                <a16:creationId xmlns:a16="http://schemas.microsoft.com/office/drawing/2014/main" id="{05C8D037-BB0D-46DE-92D4-4FF922436ABD}"/>
              </a:ext>
            </a:extLst>
          </p:cNvPr>
          <p:cNvSpPr txBox="1">
            <a:spLocks/>
          </p:cNvSpPr>
          <p:nvPr/>
        </p:nvSpPr>
        <p:spPr>
          <a:xfrm>
            <a:off x="5516563" y="6146800"/>
            <a:ext cx="1079500" cy="4699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Epoch 3</a:t>
            </a:r>
          </a:p>
        </p:txBody>
      </p:sp>
      <p:sp>
        <p:nvSpPr>
          <p:cNvPr id="62" name="Title 36">
            <a:extLst>
              <a:ext uri="{FF2B5EF4-FFF2-40B4-BE49-F238E27FC236}">
                <a16:creationId xmlns:a16="http://schemas.microsoft.com/office/drawing/2014/main" id="{B03397D8-F0CE-4B75-8134-31217416F30B}"/>
              </a:ext>
            </a:extLst>
          </p:cNvPr>
          <p:cNvSpPr txBox="1">
            <a:spLocks/>
          </p:cNvSpPr>
          <p:nvPr/>
        </p:nvSpPr>
        <p:spPr>
          <a:xfrm>
            <a:off x="7269163" y="6146800"/>
            <a:ext cx="1524000" cy="482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Epoch 4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(~2035)</a:t>
            </a:r>
          </a:p>
        </p:txBody>
      </p:sp>
      <p:sp>
        <p:nvSpPr>
          <p:cNvPr id="63" name="Title 36">
            <a:extLst>
              <a:ext uri="{FF2B5EF4-FFF2-40B4-BE49-F238E27FC236}">
                <a16:creationId xmlns:a16="http://schemas.microsoft.com/office/drawing/2014/main" id="{0CB9DD82-A9C6-4AE5-A33C-DEA26EA61FD7}"/>
              </a:ext>
            </a:extLst>
          </p:cNvPr>
          <p:cNvSpPr txBox="1">
            <a:spLocks/>
          </p:cNvSpPr>
          <p:nvPr/>
        </p:nvSpPr>
        <p:spPr>
          <a:xfrm>
            <a:off x="9415463" y="6146800"/>
            <a:ext cx="1524000" cy="482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Epoch 5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(~2045)</a:t>
            </a:r>
          </a:p>
        </p:txBody>
      </p:sp>
      <p:sp>
        <p:nvSpPr>
          <p:cNvPr id="64" name="Title 36">
            <a:extLst>
              <a:ext uri="{FF2B5EF4-FFF2-40B4-BE49-F238E27FC236}">
                <a16:creationId xmlns:a16="http://schemas.microsoft.com/office/drawing/2014/main" id="{605F308B-3265-4CBF-A69B-B5A0C2D7D3B7}"/>
              </a:ext>
            </a:extLst>
          </p:cNvPr>
          <p:cNvSpPr txBox="1">
            <a:spLocks/>
          </p:cNvSpPr>
          <p:nvPr/>
        </p:nvSpPr>
        <p:spPr>
          <a:xfrm rot="16200000">
            <a:off x="30163" y="3314700"/>
            <a:ext cx="1206500" cy="4699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S-curves</a:t>
            </a:r>
          </a:p>
        </p:txBody>
      </p:sp>
      <p:pic>
        <p:nvPicPr>
          <p:cNvPr id="3091" name="Picture 29">
            <a:extLst>
              <a:ext uri="{FF2B5EF4-FFF2-40B4-BE49-F238E27FC236}">
                <a16:creationId xmlns:a16="http://schemas.microsoft.com/office/drawing/2014/main" id="{1F442A2B-52CF-4C30-BF32-119AFAFF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305300"/>
            <a:ext cx="189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1">
            <a:extLst>
              <a:ext uri="{FF2B5EF4-FFF2-40B4-BE49-F238E27FC236}">
                <a16:creationId xmlns:a16="http://schemas.microsoft.com/office/drawing/2014/main" id="{CA23FB21-4ABE-4AA7-80D7-DDAE057D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940300"/>
            <a:ext cx="20986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5861F96-A8B9-4E0B-B141-44475E98A66B}"/>
              </a:ext>
            </a:extLst>
          </p:cNvPr>
          <p:cNvSpPr/>
          <p:nvPr/>
        </p:nvSpPr>
        <p:spPr>
          <a:xfrm>
            <a:off x="904875" y="4633913"/>
            <a:ext cx="1795463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Procedural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DAF692"/>
                </a:solidFill>
                <a:latin typeface="Arial"/>
                <a:ea typeface="+mj-ea"/>
                <a:cs typeface="+mj-cs"/>
              </a:rPr>
              <a:t>Estimate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 the current and planned a/c positions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14F56A-0E19-4002-ABD2-235FB66AA66F}"/>
              </a:ext>
            </a:extLst>
          </p:cNvPr>
          <p:cNvSpPr/>
          <p:nvPr/>
        </p:nvSpPr>
        <p:spPr>
          <a:xfrm>
            <a:off x="2641600" y="4229100"/>
            <a:ext cx="2481263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Radar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DAF692"/>
                </a:solidFill>
                <a:latin typeface="Arial"/>
                <a:ea typeface="+mj-ea"/>
                <a:cs typeface="+mj-cs"/>
              </a:rPr>
              <a:t>Know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 the current and </a:t>
            </a:r>
            <a:r>
              <a:rPr lang="en-US" sz="1200" b="1" dirty="0">
                <a:solidFill>
                  <a:srgbClr val="DAF692"/>
                </a:solidFill>
                <a:latin typeface="Arial"/>
                <a:ea typeface="+mn-ea"/>
              </a:rPr>
              <a:t>estimate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 planned a/c positions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3C74C48-5188-4B83-995F-9EEB3B8C69CF}"/>
              </a:ext>
            </a:extLst>
          </p:cNvPr>
          <p:cNvSpPr/>
          <p:nvPr/>
        </p:nvSpPr>
        <p:spPr>
          <a:xfrm>
            <a:off x="5008563" y="3540125"/>
            <a:ext cx="208280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Trajectory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DAF692"/>
                </a:solidFill>
                <a:latin typeface="Arial"/>
                <a:ea typeface="+mj-ea"/>
                <a:cs typeface="+mj-cs"/>
              </a:rPr>
              <a:t>Know &amp; exchange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DAF692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current and planned a/c positions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0A30EA-5963-4A69-AF44-509EC974D240}"/>
              </a:ext>
            </a:extLst>
          </p:cNvPr>
          <p:cNvSpPr/>
          <p:nvPr/>
        </p:nvSpPr>
        <p:spPr>
          <a:xfrm>
            <a:off x="7042150" y="4516438"/>
            <a:ext cx="2082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Introduces 3rd-party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service providers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29FB970-A0B8-4E44-8A24-502A2FD00183}"/>
              </a:ext>
            </a:extLst>
          </p:cNvPr>
          <p:cNvSpPr/>
          <p:nvPr/>
        </p:nvSpPr>
        <p:spPr>
          <a:xfrm>
            <a:off x="9161463" y="4138613"/>
            <a:ext cx="2260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Machine-to-machine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interactions and humans collaborate</a:t>
            </a:r>
          </a:p>
        </p:txBody>
      </p:sp>
      <p:sp>
        <p:nvSpPr>
          <p:cNvPr id="3098" name="Rectangle 87">
            <a:extLst>
              <a:ext uri="{FF2B5EF4-FFF2-40B4-BE49-F238E27FC236}">
                <a16:creationId xmlns:a16="http://schemas.microsoft.com/office/drawing/2014/main" id="{AC25BEB9-2A1B-45D9-934D-CD00C444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5524500"/>
            <a:ext cx="2070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Automated in-time safety </a:t>
            </a:r>
          </a:p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monitoring and alerting services</a:t>
            </a:r>
          </a:p>
        </p:txBody>
      </p:sp>
      <p:sp>
        <p:nvSpPr>
          <p:cNvPr id="3099" name="Rectangle 88">
            <a:extLst>
              <a:ext uri="{FF2B5EF4-FFF2-40B4-BE49-F238E27FC236}">
                <a16:creationId xmlns:a16="http://schemas.microsoft.com/office/drawing/2014/main" id="{CABBB47F-B2A8-47EC-B3A4-744646B6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763" y="5530850"/>
            <a:ext cx="2179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Automatically-assured adaptive</a:t>
            </a:r>
          </a:p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 in-time safety threat management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49F2EEF-0EAC-40D4-965C-60DC612CD3A2}"/>
              </a:ext>
            </a:extLst>
          </p:cNvPr>
          <p:cNvCxnSpPr/>
          <p:nvPr/>
        </p:nvCxnSpPr>
        <p:spPr>
          <a:xfrm rot="16200000" flipH="1">
            <a:off x="849313" y="4514850"/>
            <a:ext cx="3708400" cy="38100"/>
          </a:xfrm>
          <a:prstGeom prst="line">
            <a:avLst/>
          </a:prstGeom>
          <a:ln w="12700" cap="flat" cmpd="sng" algn="ctr">
            <a:solidFill>
              <a:schemeClr val="bg2">
                <a:lumMod val="50000"/>
              </a:schemeClr>
            </a:solidFill>
            <a:prstDash val="dot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01" name="Picture 2">
            <a:extLst>
              <a:ext uri="{FF2B5EF4-FFF2-40B4-BE49-F238E27FC236}">
                <a16:creationId xmlns:a16="http://schemas.microsoft.com/office/drawing/2014/main" id="{6047065C-D061-4E63-B65F-AE459CBD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1408113"/>
            <a:ext cx="17430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A51BA7-6B3A-4482-B8A6-F398979B46DC}"/>
              </a:ext>
            </a:extLst>
          </p:cNvPr>
          <p:cNvCxnSpPr/>
          <p:nvPr/>
        </p:nvCxnSpPr>
        <p:spPr>
          <a:xfrm rot="16200000" flipH="1">
            <a:off x="2883694" y="4223544"/>
            <a:ext cx="4318000" cy="11112"/>
          </a:xfrm>
          <a:prstGeom prst="line">
            <a:avLst/>
          </a:prstGeom>
          <a:ln w="12700" cap="flat" cmpd="sng" algn="ctr">
            <a:solidFill>
              <a:schemeClr val="bg2">
                <a:lumMod val="50000"/>
              </a:schemeClr>
            </a:solidFill>
            <a:prstDash val="dot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87AE5C-9A91-4493-99E9-C38B0C54BB44}"/>
              </a:ext>
            </a:extLst>
          </p:cNvPr>
          <p:cNvCxnSpPr/>
          <p:nvPr/>
        </p:nvCxnSpPr>
        <p:spPr>
          <a:xfrm rot="5400000">
            <a:off x="4696619" y="4006056"/>
            <a:ext cx="4762500" cy="1588"/>
          </a:xfrm>
          <a:prstGeom prst="line">
            <a:avLst/>
          </a:prstGeom>
          <a:ln w="12700" cap="flat" cmpd="sng" algn="ctr">
            <a:solidFill>
              <a:schemeClr val="bg2">
                <a:lumMod val="50000"/>
              </a:schemeClr>
            </a:solidFill>
            <a:prstDash val="dot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2F8DC7-31F3-485D-8D50-CAD1B7180517}"/>
              </a:ext>
            </a:extLst>
          </p:cNvPr>
          <p:cNvCxnSpPr/>
          <p:nvPr/>
        </p:nvCxnSpPr>
        <p:spPr>
          <a:xfrm rot="5400000">
            <a:off x="6491288" y="3771900"/>
            <a:ext cx="5232400" cy="3175"/>
          </a:xfrm>
          <a:prstGeom prst="line">
            <a:avLst/>
          </a:prstGeom>
          <a:ln w="12700" cap="flat" cmpd="sng" algn="ctr">
            <a:solidFill>
              <a:schemeClr val="bg2">
                <a:lumMod val="50000"/>
              </a:schemeClr>
            </a:solidFill>
            <a:prstDash val="dot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05" name="Picture 3">
            <a:extLst>
              <a:ext uri="{FF2B5EF4-FFF2-40B4-BE49-F238E27FC236}">
                <a16:creationId xmlns:a16="http://schemas.microsoft.com/office/drawing/2014/main" id="{51BB7913-EDF6-4B6E-B85C-A488D774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905000"/>
            <a:ext cx="16732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3">
            <a:extLst>
              <a:ext uri="{FF2B5EF4-FFF2-40B4-BE49-F238E27FC236}">
                <a16:creationId xmlns:a16="http://schemas.microsoft.com/office/drawing/2014/main" id="{6107929F-B8CE-4AB0-8039-6CB3E726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232150"/>
            <a:ext cx="18780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81477265-D240-463C-B556-E3CF13CBC507}"/>
              </a:ext>
            </a:extLst>
          </p:cNvPr>
          <p:cNvSpPr/>
          <p:nvPr/>
        </p:nvSpPr>
        <p:spPr>
          <a:xfrm>
            <a:off x="7054850" y="3616325"/>
            <a:ext cx="2087563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effectLst>
                  <a:outerShdw blurRad="234950" dist="38100" dir="2700000" algn="tl" rotWithShape="0">
                    <a:scrgbClr r="0" g="0" b="0"/>
                  </a:outerShdw>
                </a:effectLst>
                <a:latin typeface="+mn-lt"/>
                <a:ea typeface="+mj-ea"/>
                <a:cs typeface="+mj-cs"/>
              </a:rPr>
              <a:t>Collaborative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rgbClr val="DAF692"/>
                </a:solidFill>
                <a:effectLst>
                  <a:outerShdw blurRad="234950" dist="38100" dir="2700000" algn="tl" rotWithShape="0">
                    <a:scrgbClr r="0" g="0" b="0"/>
                  </a:outerShdw>
                </a:effectLst>
                <a:latin typeface="Arial"/>
                <a:ea typeface="ＭＳ Ｐゴシック" charset="-128"/>
                <a:cs typeface="ＭＳ Ｐゴシック" charset="-128"/>
              </a:rPr>
              <a:t>Connected, 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234950" dist="38100" dir="2700000" algn="tl" rotWithShape="0">
                    <a:scrgbClr r="0" g="0" b="0"/>
                  </a:outerShdw>
                </a:effectLst>
                <a:latin typeface="Arial"/>
                <a:ea typeface="ＭＳ Ｐゴシック" charset="-128"/>
                <a:cs typeface="ＭＳ Ｐゴシック" charset="-128"/>
              </a:rPr>
              <a:t>performance-based, 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234950" dist="38100" dir="2700000" algn="tl" rotWithShape="0">
                    <a:scrgbClr r="0" g="0" b="0"/>
                  </a:outerShdw>
                </a:effectLst>
                <a:latin typeface="Arial"/>
                <a:ea typeface="ＭＳ Ｐゴシック" charset="-128"/>
                <a:cs typeface="ＭＳ Ｐゴシック" charset="-128"/>
              </a:rPr>
              <a:t>collaborative ATM</a:t>
            </a:r>
          </a:p>
        </p:txBody>
      </p:sp>
      <p:pic>
        <p:nvPicPr>
          <p:cNvPr id="3108" name="Picture 4">
            <a:extLst>
              <a:ext uri="{FF2B5EF4-FFF2-40B4-BE49-F238E27FC236}">
                <a16:creationId xmlns:a16="http://schemas.microsoft.com/office/drawing/2014/main" id="{92386728-9FAE-48DE-9141-0A17C04A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101850"/>
            <a:ext cx="17287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5">
            <a:extLst>
              <a:ext uri="{FF2B5EF4-FFF2-40B4-BE49-F238E27FC236}">
                <a16:creationId xmlns:a16="http://schemas.microsoft.com/office/drawing/2014/main" id="{3C06E55E-2C15-4CAE-801F-9AA45C2F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647950"/>
            <a:ext cx="18081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6">
            <a:extLst>
              <a:ext uri="{FF2B5EF4-FFF2-40B4-BE49-F238E27FC236}">
                <a16:creationId xmlns:a16="http://schemas.microsoft.com/office/drawing/2014/main" id="{DE58CA64-C178-48C6-97ED-15C9DEA7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165475"/>
            <a:ext cx="164623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4">
            <a:extLst>
              <a:ext uri="{FF2B5EF4-FFF2-40B4-BE49-F238E27FC236}">
                <a16:creationId xmlns:a16="http://schemas.microsoft.com/office/drawing/2014/main" id="{7F41B705-7EEF-4F8D-B396-604F7815C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74163" y="2120900"/>
            <a:ext cx="2351087" cy="152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" name="Rectangle 83">
            <a:extLst>
              <a:ext uri="{FF2B5EF4-FFF2-40B4-BE49-F238E27FC236}">
                <a16:creationId xmlns:a16="http://schemas.microsoft.com/office/drawing/2014/main" id="{21E3756F-19F2-4EB8-B415-9CE5ECD0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463" y="3352800"/>
            <a:ext cx="2552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700" b="1">
                <a:solidFill>
                  <a:schemeClr val="bg1"/>
                </a:solidFill>
                <a:latin typeface="Calibri" panose="020F0502020204030204" pitchFamily="34" charset="0"/>
              </a:rPr>
              <a:t>Highly-Automated</a:t>
            </a:r>
          </a:p>
          <a:p>
            <a:pPr algn="ctr" eaLnBrk="1" hangingPunct="1"/>
            <a:r>
              <a:rPr lang="en-US" altLang="en-US" sz="1200" b="1">
                <a:solidFill>
                  <a:srgbClr val="DAF692"/>
                </a:solidFill>
              </a:rPr>
              <a:t>ML/AI – based </a:t>
            </a:r>
            <a:r>
              <a:rPr lang="en-US" altLang="en-US" sz="1200" b="1">
                <a:solidFill>
                  <a:schemeClr val="bg1"/>
                </a:solidFill>
              </a:rPr>
              <a:t>dynamic, robust </a:t>
            </a:r>
          </a:p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performance and safety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E9ACFF9-0234-4531-B7D6-1476BE5AE03D}"/>
              </a:ext>
            </a:extLst>
          </p:cNvPr>
          <p:cNvSpPr/>
          <p:nvPr/>
        </p:nvSpPr>
        <p:spPr>
          <a:xfrm>
            <a:off x="1046163" y="5661025"/>
            <a:ext cx="3814762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effectLst>
                  <a:outerShdw blurRad="41275" dist="25400" dir="2700000" algn="tl" rotWithShape="0">
                    <a:srgbClr val="000000"/>
                  </a:outerShdw>
                </a:effectLst>
                <a:latin typeface="+mn-lt"/>
                <a:ea typeface="+mn-ea"/>
              </a:rPr>
              <a:t>Human-centered safety monitoring, assessment and mitigation</a:t>
            </a:r>
          </a:p>
        </p:txBody>
      </p:sp>
      <p:pic>
        <p:nvPicPr>
          <p:cNvPr id="3114" name="Picture 7">
            <a:extLst>
              <a:ext uri="{FF2B5EF4-FFF2-40B4-BE49-F238E27FC236}">
                <a16:creationId xmlns:a16="http://schemas.microsoft.com/office/drawing/2014/main" id="{B704E363-2FD4-4C81-9E40-4C78EC89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105400"/>
            <a:ext cx="54594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itle 36">
            <a:extLst>
              <a:ext uri="{FF2B5EF4-FFF2-40B4-BE49-F238E27FC236}">
                <a16:creationId xmlns:a16="http://schemas.microsoft.com/office/drawing/2014/main" id="{601EA551-3794-4644-9BA3-D1EC2D8B51AA}"/>
              </a:ext>
            </a:extLst>
          </p:cNvPr>
          <p:cNvSpPr txBox="1">
            <a:spLocks/>
          </p:cNvSpPr>
          <p:nvPr/>
        </p:nvSpPr>
        <p:spPr>
          <a:xfrm>
            <a:off x="5681663" y="5105400"/>
            <a:ext cx="5214937" cy="3810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900" i="1" dirty="0">
                <a:latin typeface="+mn-lt"/>
                <a:ea typeface="+mj-ea"/>
                <a:cs typeface="+mj-cs"/>
              </a:rPr>
              <a:t>Digital Transformation of ATM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30FDA1-415A-40C0-AF25-5ED222F33037}"/>
              </a:ext>
            </a:extLst>
          </p:cNvPr>
          <p:cNvSpPr/>
          <p:nvPr/>
        </p:nvSpPr>
        <p:spPr>
          <a:xfrm>
            <a:off x="1524000" y="5759450"/>
            <a:ext cx="330200" cy="104775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17" name="Rectangle 52">
            <a:extLst>
              <a:ext uri="{FF2B5EF4-FFF2-40B4-BE49-F238E27FC236}">
                <a16:creationId xmlns:a16="http://schemas.microsoft.com/office/drawing/2014/main" id="{EB3D2955-18D2-430A-89F4-61E10130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5659438"/>
            <a:ext cx="3814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Human-centered safety monitoring, assessment and mitigation</a:t>
            </a:r>
          </a:p>
        </p:txBody>
      </p:sp>
      <p:sp>
        <p:nvSpPr>
          <p:cNvPr id="3118" name="Rectangle 87">
            <a:extLst>
              <a:ext uri="{FF2B5EF4-FFF2-40B4-BE49-F238E27FC236}">
                <a16:creationId xmlns:a16="http://schemas.microsoft.com/office/drawing/2014/main" id="{5625D35E-9446-4DF2-B375-215D1745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5524500"/>
            <a:ext cx="2070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Integrated predictive risk</a:t>
            </a:r>
          </a:p>
          <a:p>
            <a:pPr algn="ctr" eaLnBrk="1" hangingPunct="1"/>
            <a:r>
              <a:rPr lang="en-US" altLang="en-US" sz="1100" i="1">
                <a:solidFill>
                  <a:srgbClr val="FF9536"/>
                </a:solidFill>
                <a:latin typeface="Calibri" panose="020F0502020204030204" pitchFamily="34" charset="0"/>
              </a:rPr>
              <a:t>mitigation across domains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9677F-14ED-5143-A89E-366F22343255}"/>
              </a:ext>
            </a:extLst>
          </p:cNvPr>
          <p:cNvSpPr txBox="1"/>
          <p:nvPr/>
        </p:nvSpPr>
        <p:spPr>
          <a:xfrm>
            <a:off x="875209" y="1083164"/>
            <a:ext cx="372231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Current ATM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E653-7867-5641-AF74-C8A4001B4E90}"/>
              </a:ext>
            </a:extLst>
          </p:cNvPr>
          <p:cNvSpPr txBox="1"/>
          <p:nvPr/>
        </p:nvSpPr>
        <p:spPr>
          <a:xfrm>
            <a:off x="753291" y="175170"/>
            <a:ext cx="106854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Transition to UTM-inspired Airspace Traffic Management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684E3-179E-3F49-8785-C57ABEF5EB04}"/>
              </a:ext>
            </a:extLst>
          </p:cNvPr>
          <p:cNvSpPr txBox="1"/>
          <p:nvPr/>
        </p:nvSpPr>
        <p:spPr>
          <a:xfrm>
            <a:off x="281031" y="1825401"/>
            <a:ext cx="558164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services are provided by FAA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956BD-D31E-D545-A1FC-89C631F9BADA}"/>
              </a:ext>
            </a:extLst>
          </p:cNvPr>
          <p:cNvSpPr txBox="1"/>
          <p:nvPr/>
        </p:nvSpPr>
        <p:spPr>
          <a:xfrm>
            <a:off x="281028" y="2362988"/>
            <a:ext cx="558164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Human address off-nominal situations and contingencies to ensure safety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56B7E-7822-3D47-8575-C0DBEC2854CF}"/>
              </a:ext>
            </a:extLst>
          </p:cNvPr>
          <p:cNvSpPr txBox="1"/>
          <p:nvPr/>
        </p:nvSpPr>
        <p:spPr>
          <a:xfrm>
            <a:off x="281027" y="3182379"/>
            <a:ext cx="558164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Very little interaction among users and third parties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D5DBD-476E-8241-8E70-AC6200313169}"/>
              </a:ext>
            </a:extLst>
          </p:cNvPr>
          <p:cNvSpPr txBox="1"/>
          <p:nvPr/>
        </p:nvSpPr>
        <p:spPr>
          <a:xfrm>
            <a:off x="281026" y="3920415"/>
            <a:ext cx="5581645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Human at the epi-center of information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 data for every vehicle moves through FAA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Management by clearances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change is focused on domain-specific FAA system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0BCEA-74AE-164D-9D36-92A3C36C4869}"/>
              </a:ext>
            </a:extLst>
          </p:cNvPr>
          <p:cNvSpPr txBox="1"/>
          <p:nvPr/>
        </p:nvSpPr>
        <p:spPr>
          <a:xfrm>
            <a:off x="7333221" y="1083164"/>
            <a:ext cx="372231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UTM-inspired-ATM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DE114-89DE-DB49-8340-42F4CD693947}"/>
              </a:ext>
            </a:extLst>
          </p:cNvPr>
          <p:cNvSpPr txBox="1"/>
          <p:nvPr/>
        </p:nvSpPr>
        <p:spPr>
          <a:xfrm>
            <a:off x="6025236" y="1825401"/>
            <a:ext cx="588573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Services are provided FAA and third-parties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C18DE-C7E2-6C49-81A2-BF3F9DC16421}"/>
              </a:ext>
            </a:extLst>
          </p:cNvPr>
          <p:cNvSpPr txBox="1"/>
          <p:nvPr/>
        </p:nvSpPr>
        <p:spPr>
          <a:xfrm>
            <a:off x="6025236" y="2355624"/>
            <a:ext cx="588573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Automation addressed off-nominal situations and contingencies to ensure scalability while maintaining safety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B23B9-BB4C-E640-B5D1-E523DECDC856}"/>
              </a:ext>
            </a:extLst>
          </p:cNvPr>
          <p:cNvSpPr txBox="1"/>
          <p:nvPr/>
        </p:nvSpPr>
        <p:spPr>
          <a:xfrm>
            <a:off x="6025236" y="3178537"/>
            <a:ext cx="588573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Users collaborate/cooperate for efficiency, preferences for flights into constraints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2A5C9-E6D3-B04B-ADBB-44854C47C10F}"/>
              </a:ext>
            </a:extLst>
          </p:cNvPr>
          <p:cNvSpPr txBox="1"/>
          <p:nvPr/>
        </p:nvSpPr>
        <p:spPr>
          <a:xfrm>
            <a:off x="6025236" y="3920415"/>
            <a:ext cx="5885730" cy="14773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Automation at the epi-center of information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paradigm: Digital, connected ecosystems, outside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Movement towards management by exceptions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change is focused on </a:t>
            </a:r>
            <a:r>
              <a:rPr lang="en-US">
                <a:solidFill>
                  <a:schemeClr val="bg1"/>
                </a:solidFill>
              </a:rPr>
              <a:t>trajectory optimization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7C2B6-6F8B-0248-A2AC-DD91AEDE346C}"/>
              </a:ext>
            </a:extLst>
          </p:cNvPr>
          <p:cNvSpPr txBox="1"/>
          <p:nvPr/>
        </p:nvSpPr>
        <p:spPr>
          <a:xfrm>
            <a:off x="281031" y="5550550"/>
            <a:ext cx="1162993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Research Needed: Architecture, data exchanges, service allocation/roles/responsibilities, rules of engagement, performance requirements for aircraft and airspace system technologies, automation for contingency management and disruption handling, machine learning environment and algorithms for continuous improvement, safety assurance/certification/acceptance approaches, and technology transfers. </a:t>
            </a:r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577F00F8-72A1-0948-A343-FD86668D4C6C}"/>
              </a:ext>
            </a:extLst>
          </p:cNvPr>
          <p:cNvSpPr/>
          <p:nvPr/>
        </p:nvSpPr>
        <p:spPr>
          <a:xfrm>
            <a:off x="5111198" y="1035593"/>
            <a:ext cx="1545772" cy="427209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7C8D8FB-4064-374D-829B-B1AD7DC5A3D2}"/>
              </a:ext>
            </a:extLst>
          </p:cNvPr>
          <p:cNvSpPr/>
          <p:nvPr/>
        </p:nvSpPr>
        <p:spPr>
          <a:xfrm>
            <a:off x="9186031" y="1478462"/>
            <a:ext cx="261257" cy="28527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DB0F433-F366-3140-9FD4-5F7FE0BED894}"/>
              </a:ext>
            </a:extLst>
          </p:cNvPr>
          <p:cNvSpPr/>
          <p:nvPr/>
        </p:nvSpPr>
        <p:spPr>
          <a:xfrm>
            <a:off x="2678241" y="1478462"/>
            <a:ext cx="261257" cy="28527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420EA9E-863D-5042-9108-49D227CB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4E38B0-04AA-4746-BEC6-27929EDAF8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3168-3D69-F926-CD57-F79F9982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91EF-5E38-8EDF-FD37-771E6554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automation be able to manage off-nominal, non-normal, unexpected, contingency situations?</a:t>
            </a:r>
          </a:p>
        </p:txBody>
      </p:sp>
    </p:spTree>
    <p:extLst>
      <p:ext uri="{BB962C8B-B14F-4D97-AF65-F5344CB8AC3E}">
        <p14:creationId xmlns:p14="http://schemas.microsoft.com/office/powerpoint/2010/main" val="409056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DB47-7307-6DDB-364D-E01A207E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E907-7AB2-466D-B8F1-4A0F7A28E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dirty="0"/>
              <a:t>Type 1: Decisions that are reversible, strategic, or impact only efficiency, capacity, sustainability but do NOT impact safety of operation directly</a:t>
            </a:r>
          </a:p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dirty="0"/>
              <a:t>Type 2: Decisions that are irreversible, tactical, and COULD impact safety of operation directly including other measures of performance</a:t>
            </a:r>
          </a:p>
        </p:txBody>
      </p:sp>
    </p:spTree>
    <p:extLst>
      <p:ext uri="{BB962C8B-B14F-4D97-AF65-F5344CB8AC3E}">
        <p14:creationId xmlns:p14="http://schemas.microsoft.com/office/powerpoint/2010/main" val="27610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2131-9887-2FCB-1FF7-42613F28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AI Framework: Factors</a:t>
            </a:r>
            <a:br>
              <a:rPr lang="en-US" dirty="0"/>
            </a:br>
            <a:r>
              <a:rPr lang="en-US" sz="2800" i="1" dirty="0"/>
              <a:t>Particularly for Type 2 Decisions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5AA2-9893-42E5-0E32-89C5CFCF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Explainability</a:t>
            </a:r>
            <a:r>
              <a:rPr lang="en-US" dirty="0"/>
              <a:t> 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Visibility in Learning – external validation before implementation </a:t>
            </a:r>
          </a:p>
          <a:p>
            <a:r>
              <a:rPr lang="en-US" dirty="0"/>
              <a:t>Security </a:t>
            </a:r>
          </a:p>
          <a:p>
            <a:r>
              <a:rPr lang="en-US" dirty="0"/>
              <a:t>Safety </a:t>
            </a:r>
          </a:p>
          <a:p>
            <a:r>
              <a:rPr lang="en-US" dirty="0"/>
              <a:t>Trustworthiness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Stay within the rules of behavior </a:t>
            </a:r>
          </a:p>
        </p:txBody>
      </p:sp>
    </p:spTree>
    <p:extLst>
      <p:ext uri="{BB962C8B-B14F-4D97-AF65-F5344CB8AC3E}">
        <p14:creationId xmlns:p14="http://schemas.microsoft.com/office/powerpoint/2010/main" val="13668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C488-2B95-4013-973D-01DF032F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E242-0DED-641D-E839-6AA297B3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system or subsystem must have clear “system behavior” rules to ensure compatibility and harmonization with rest of the universe </a:t>
            </a:r>
          </a:p>
          <a:p>
            <a:r>
              <a:rPr lang="en-US" dirty="0"/>
              <a:t>Example, Asimov’s Rules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Google Sans"/>
              </a:rPr>
              <a:t>F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irst law is that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robot shall not harm a human, or by inaction allow a human to come to harm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Google Sans"/>
              </a:rPr>
              <a:t>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econd law is that a robot shall obey any instruction given to it by a human, and 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Google Sans"/>
              </a:rPr>
              <a:t>T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hird law is that a robot shall avoid actions or situations that could cause it to come to harm itself.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Challenge with Asimov’s rules were not easily testable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7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0BF9370479E42937914BF2DFC8226" ma:contentTypeVersion="12" ma:contentTypeDescription="Create a new document." ma:contentTypeScope="" ma:versionID="0bda08f34239fe3d3684c6dad729ee29">
  <xsd:schema xmlns:xsd="http://www.w3.org/2001/XMLSchema" xmlns:xs="http://www.w3.org/2001/XMLSchema" xmlns:p="http://schemas.microsoft.com/office/2006/metadata/properties" xmlns:ns3="42a225a7-ed23-459a-b838-3bc0b670b98d" xmlns:ns4="9ceea287-4331-4c9b-b5ee-d04a7bd4c60f" targetNamespace="http://schemas.microsoft.com/office/2006/metadata/properties" ma:root="true" ma:fieldsID="5863f54b52b9f28c8da520b0559f6e30" ns3:_="" ns4:_="">
    <xsd:import namespace="42a225a7-ed23-459a-b838-3bc0b670b98d"/>
    <xsd:import namespace="9ceea287-4331-4c9b-b5ee-d04a7bd4c6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225a7-ed23-459a-b838-3bc0b670b9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ea287-4331-4c9b-b5ee-d04a7bd4c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4C69F-E564-4B9D-8A34-66912434A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56A5C-32E5-4376-B0A9-7A890CB8FFF2}">
  <ds:schemaRefs>
    <ds:schemaRef ds:uri="42a225a7-ed23-459a-b838-3bc0b670b98d"/>
    <ds:schemaRef ds:uri="9ceea287-4331-4c9b-b5ee-d04a7bd4c6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6AE290-7DF4-4359-B565-5004F38C47F5}">
  <ds:schemaRefs>
    <ds:schemaRef ds:uri="42a225a7-ed23-459a-b838-3bc0b670b98d"/>
    <ds:schemaRef ds:uri="9ceea287-4331-4c9b-b5ee-d04a7bd4c6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1249</Words>
  <Application>Microsoft Macintosh PowerPoint</Application>
  <PresentationFormat>Widescreen</PresentationFormat>
  <Paragraphs>186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Google Sans</vt:lpstr>
      <vt:lpstr>Office Theme</vt:lpstr>
      <vt:lpstr>Responsible AI Framework for Air Traffic Management</vt:lpstr>
      <vt:lpstr>Outline</vt:lpstr>
      <vt:lpstr>Hypothesis: Role of Automation</vt:lpstr>
      <vt:lpstr> Evolution of Airspace Operations and Safety</vt:lpstr>
      <vt:lpstr>PowerPoint Presentation</vt:lpstr>
      <vt:lpstr>Key Question</vt:lpstr>
      <vt:lpstr>Proposal</vt:lpstr>
      <vt:lpstr>Responsible AI Framework: Factors Particularly for Type 2 Decisions </vt:lpstr>
      <vt:lpstr>Behavior Rules </vt:lpstr>
      <vt:lpstr>Example Behavior Rules </vt:lpstr>
      <vt:lpstr>Responsible AI Framework: A Process </vt:lpstr>
      <vt:lpstr>Safety Monitor - Proposal</vt:lpstr>
      <vt:lpstr>Use Cases</vt:lpstr>
      <vt:lpstr>PowerPoint Presentation</vt:lpstr>
      <vt:lpstr>PowerPoint Presentation</vt:lpstr>
      <vt:lpstr>PowerPoint Presentation</vt:lpstr>
      <vt:lpstr>Collaboration and Harmonization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 Related Potential R&amp;D Opportunities </dc:title>
  <dc:creator>Cavolowsky, Anna E. (ARC-A)</dc:creator>
  <cp:lastModifiedBy>Kopardekar, Parimal H. (ARC-A)</cp:lastModifiedBy>
  <cp:revision>8</cp:revision>
  <dcterms:created xsi:type="dcterms:W3CDTF">2021-07-09T19:19:02Z</dcterms:created>
  <dcterms:modified xsi:type="dcterms:W3CDTF">2023-06-22T19:26:23Z</dcterms:modified>
</cp:coreProperties>
</file>