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3" r:id="rId5"/>
    <p:sldMasterId id="2147483657" r:id="rId6"/>
  </p:sldMasterIdLst>
  <p:notesMasterIdLst>
    <p:notesMasterId r:id="rId32"/>
  </p:notesMasterIdLst>
  <p:sldIdLst>
    <p:sldId id="768" r:id="rId7"/>
    <p:sldId id="485" r:id="rId8"/>
    <p:sldId id="447" r:id="rId9"/>
    <p:sldId id="448" r:id="rId10"/>
    <p:sldId id="494" r:id="rId11"/>
    <p:sldId id="489" r:id="rId12"/>
    <p:sldId id="490" r:id="rId13"/>
    <p:sldId id="493" r:id="rId14"/>
    <p:sldId id="491" r:id="rId15"/>
    <p:sldId id="480" r:id="rId16"/>
    <p:sldId id="449" r:id="rId17"/>
    <p:sldId id="451" r:id="rId18"/>
    <p:sldId id="454" r:id="rId19"/>
    <p:sldId id="482" r:id="rId20"/>
    <p:sldId id="456" r:id="rId21"/>
    <p:sldId id="457" r:id="rId22"/>
    <p:sldId id="460" r:id="rId23"/>
    <p:sldId id="458" r:id="rId24"/>
    <p:sldId id="459" r:id="rId25"/>
    <p:sldId id="484" r:id="rId26"/>
    <p:sldId id="461" r:id="rId27"/>
    <p:sldId id="4952" r:id="rId28"/>
    <p:sldId id="486" r:id="rId29"/>
    <p:sldId id="455" r:id="rId30"/>
    <p:sldId id="48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FFA6"/>
    <a:srgbClr val="E1EEFF"/>
    <a:srgbClr val="FE43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9"/>
    <p:restoredTop sz="91565"/>
  </p:normalViewPr>
  <p:slideViewPr>
    <p:cSldViewPr snapToGrid="0" snapToObjects="1" showGuides="1">
      <p:cViewPr varScale="1">
        <p:scale>
          <a:sx n="71" d="100"/>
          <a:sy n="71" d="100"/>
        </p:scale>
        <p:origin x="1003"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D02AA-959E-C04D-8BD5-F11D4BB2302A}" type="datetimeFigureOut">
              <a:rPr lang="en-US" smtClean="0"/>
              <a:t>6/27/2023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46F22-35C6-2E41-84EF-A1DDCCEDE119}" type="slidenum">
              <a:rPr lang="en-US" smtClean="0"/>
              <a:t>‹#›</a:t>
            </a:fld>
            <a:endParaRPr lang="en-US"/>
          </a:p>
        </p:txBody>
      </p:sp>
    </p:spTree>
    <p:extLst>
      <p:ext uri="{BB962C8B-B14F-4D97-AF65-F5344CB8AC3E}">
        <p14:creationId xmlns:p14="http://schemas.microsoft.com/office/powerpoint/2010/main" val="4012763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FA166-2B86-4424-8FE5-1403ACF2D00B}" type="slidenum">
              <a:rPr lang="en-US" smtClean="0"/>
              <a:t>1</a:t>
            </a:fld>
            <a:endParaRPr lang="en-US"/>
          </a:p>
        </p:txBody>
      </p:sp>
    </p:spTree>
    <p:extLst>
      <p:ext uri="{BB962C8B-B14F-4D97-AF65-F5344CB8AC3E}">
        <p14:creationId xmlns:p14="http://schemas.microsoft.com/office/powerpoint/2010/main" val="2766418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4</a:t>
            </a:fld>
            <a:endParaRPr lang="en-US" altLang="en-US"/>
          </a:p>
        </p:txBody>
      </p:sp>
    </p:spTree>
    <p:extLst>
      <p:ext uri="{BB962C8B-B14F-4D97-AF65-F5344CB8AC3E}">
        <p14:creationId xmlns:p14="http://schemas.microsoft.com/office/powerpoint/2010/main" val="635614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5</a:t>
            </a:fld>
            <a:endParaRPr lang="en-US" altLang="en-US"/>
          </a:p>
        </p:txBody>
      </p:sp>
    </p:spTree>
    <p:extLst>
      <p:ext uri="{BB962C8B-B14F-4D97-AF65-F5344CB8AC3E}">
        <p14:creationId xmlns:p14="http://schemas.microsoft.com/office/powerpoint/2010/main" val="2704790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6</a:t>
            </a:fld>
            <a:endParaRPr lang="en-US" altLang="en-US"/>
          </a:p>
        </p:txBody>
      </p:sp>
    </p:spTree>
    <p:extLst>
      <p:ext uri="{BB962C8B-B14F-4D97-AF65-F5344CB8AC3E}">
        <p14:creationId xmlns:p14="http://schemas.microsoft.com/office/powerpoint/2010/main" val="789642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7</a:t>
            </a:fld>
            <a:endParaRPr lang="en-US" altLang="en-US"/>
          </a:p>
        </p:txBody>
      </p:sp>
    </p:spTree>
    <p:extLst>
      <p:ext uri="{BB962C8B-B14F-4D97-AF65-F5344CB8AC3E}">
        <p14:creationId xmlns:p14="http://schemas.microsoft.com/office/powerpoint/2010/main" val="897162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8</a:t>
            </a:fld>
            <a:endParaRPr lang="en-US" altLang="en-US"/>
          </a:p>
        </p:txBody>
      </p:sp>
    </p:spTree>
    <p:extLst>
      <p:ext uri="{BB962C8B-B14F-4D97-AF65-F5344CB8AC3E}">
        <p14:creationId xmlns:p14="http://schemas.microsoft.com/office/powerpoint/2010/main" val="4233874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9</a:t>
            </a:fld>
            <a:endParaRPr lang="en-US" altLang="en-US"/>
          </a:p>
        </p:txBody>
      </p:sp>
    </p:spTree>
    <p:extLst>
      <p:ext uri="{BB962C8B-B14F-4D97-AF65-F5344CB8AC3E}">
        <p14:creationId xmlns:p14="http://schemas.microsoft.com/office/powerpoint/2010/main" val="1999470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01A635-6501-49B4-A8C1-BFECEA0ED6DC}" type="slidenum">
              <a:rPr lang="en-US" smtClean="0"/>
              <a:t>15</a:t>
            </a:fld>
            <a:endParaRPr lang="en-US"/>
          </a:p>
        </p:txBody>
      </p:sp>
    </p:spTree>
    <p:extLst>
      <p:ext uri="{BB962C8B-B14F-4D97-AF65-F5344CB8AC3E}">
        <p14:creationId xmlns:p14="http://schemas.microsoft.com/office/powerpoint/2010/main" val="2047891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18</a:t>
            </a:fld>
            <a:endParaRPr lang="en-US" altLang="en-US"/>
          </a:p>
        </p:txBody>
      </p:sp>
    </p:spTree>
    <p:extLst>
      <p:ext uri="{BB962C8B-B14F-4D97-AF65-F5344CB8AC3E}">
        <p14:creationId xmlns:p14="http://schemas.microsoft.com/office/powerpoint/2010/main" val="4263354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FF32FA-B7C1-4C36-AD3F-1F143B781FE5}" type="slidenum">
              <a:rPr lang="en-US" smtClean="0"/>
              <a:t>22</a:t>
            </a:fld>
            <a:endParaRPr lang="en-US"/>
          </a:p>
        </p:txBody>
      </p:sp>
    </p:spTree>
    <p:extLst>
      <p:ext uri="{BB962C8B-B14F-4D97-AF65-F5344CB8AC3E}">
        <p14:creationId xmlns:p14="http://schemas.microsoft.com/office/powerpoint/2010/main" val="744771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25</a:t>
            </a:fld>
            <a:endParaRPr lang="en-US" altLang="en-US"/>
          </a:p>
        </p:txBody>
      </p:sp>
    </p:spTree>
    <p:extLst>
      <p:ext uri="{BB962C8B-B14F-4D97-AF65-F5344CB8AC3E}">
        <p14:creationId xmlns:p14="http://schemas.microsoft.com/office/powerpoint/2010/main" val="4503489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BEC0AA-C041-2743-B16A-61AF16CD3021}"/>
              </a:ext>
            </a:extLst>
          </p:cNvPr>
          <p:cNvSpPr/>
          <p:nvPr userDrawn="1"/>
        </p:nvSpPr>
        <p:spPr>
          <a:xfrm>
            <a:off x="10668000" y="5546559"/>
            <a:ext cx="1524000" cy="10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644949-8C76-B34B-92F9-C86D1E9FD2E5}"/>
              </a:ext>
            </a:extLst>
          </p:cNvPr>
          <p:cNvSpPr>
            <a:spLocks noGrp="1"/>
          </p:cNvSpPr>
          <p:nvPr>
            <p:ph type="ctrTitle"/>
          </p:nvPr>
        </p:nvSpPr>
        <p:spPr>
          <a:xfrm>
            <a:off x="1524000" y="2361883"/>
            <a:ext cx="9144000" cy="2387600"/>
          </a:xfrm>
        </p:spPr>
        <p:txBody>
          <a:bodyPr anchor="ct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C6D41EA-14FB-7B44-A31D-E3C01534B8A4}"/>
              </a:ext>
            </a:extLst>
          </p:cNvPr>
          <p:cNvSpPr>
            <a:spLocks noGrp="1"/>
          </p:cNvSpPr>
          <p:nvPr>
            <p:ph type="subTitle" idx="1"/>
          </p:nvPr>
        </p:nvSpPr>
        <p:spPr>
          <a:xfrm>
            <a:off x="1524000" y="484155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2A40B298-F6ED-9E47-93D5-ED65455D0B54}" type="datetime1">
              <a:rPr lang="en-US" smtClean="0"/>
              <a:t>6/27/2023</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pic>
        <p:nvPicPr>
          <p:cNvPr id="7" name="Picture 6">
            <a:extLst>
              <a:ext uri="{FF2B5EF4-FFF2-40B4-BE49-F238E27FC236}">
                <a16:creationId xmlns:a16="http://schemas.microsoft.com/office/drawing/2014/main" id="{840D8468-FA19-744E-820E-12C8BC51AE51}"/>
              </a:ext>
            </a:extLst>
          </p:cNvPr>
          <p:cNvPicPr>
            <a:picLocks noChangeAspect="1"/>
          </p:cNvPicPr>
          <p:nvPr userDrawn="1"/>
        </p:nvPicPr>
        <p:blipFill>
          <a:blip r:embed="rId2"/>
          <a:stretch>
            <a:fillRect/>
          </a:stretch>
        </p:blipFill>
        <p:spPr>
          <a:xfrm>
            <a:off x="4086728" y="165099"/>
            <a:ext cx="3970755" cy="2196784"/>
          </a:xfrm>
          <a:prstGeom prst="rect">
            <a:avLst/>
          </a:prstGeom>
        </p:spPr>
      </p:pic>
    </p:spTree>
    <p:extLst>
      <p:ext uri="{BB962C8B-B14F-4D97-AF65-F5344CB8AC3E}">
        <p14:creationId xmlns:p14="http://schemas.microsoft.com/office/powerpoint/2010/main" val="1953235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4949-8C76-B34B-92F9-C86D1E9FD2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D41EA-14FB-7B44-A31D-E3C01534B8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2A40B298-F6ED-9E47-93D5-ED65455D0B54}" type="datetime1">
              <a:rPr lang="en-US" smtClean="0"/>
              <a:t>6/27/2023</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80802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CF5A16-F331-0040-8A1F-292A29757303}"/>
              </a:ext>
            </a:extLst>
          </p:cNvPr>
          <p:cNvSpPr/>
          <p:nvPr userDrawn="1"/>
        </p:nvSpPr>
        <p:spPr>
          <a:xfrm>
            <a:off x="10668000" y="5546559"/>
            <a:ext cx="1524000" cy="10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2A40B298-F6ED-9E47-93D5-ED65455D0B54}" type="datetime1">
              <a:rPr lang="en-US" smtClean="0"/>
              <a:t>6/27/2023</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pic>
        <p:nvPicPr>
          <p:cNvPr id="7" name="Picture 6">
            <a:extLst>
              <a:ext uri="{FF2B5EF4-FFF2-40B4-BE49-F238E27FC236}">
                <a16:creationId xmlns:a16="http://schemas.microsoft.com/office/drawing/2014/main" id="{78EF318F-FA04-7044-8250-C5BA995AE81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542" r="-3" b="-3"/>
          <a:stretch/>
        </p:blipFill>
        <p:spPr>
          <a:xfrm>
            <a:off x="20" y="19314"/>
            <a:ext cx="12191980" cy="6857990"/>
          </a:xfrm>
          <a:prstGeom prst="rect">
            <a:avLst/>
          </a:prstGeom>
        </p:spPr>
      </p:pic>
      <p:sp>
        <p:nvSpPr>
          <p:cNvPr id="8" name="Freeform 5">
            <a:extLst>
              <a:ext uri="{FF2B5EF4-FFF2-40B4-BE49-F238E27FC236}">
                <a16:creationId xmlns:a16="http://schemas.microsoft.com/office/drawing/2014/main" id="{494C9CAD-4BE7-2649-8F14-AC64256DA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9" name="Title 1">
            <a:extLst>
              <a:ext uri="{FF2B5EF4-FFF2-40B4-BE49-F238E27FC236}">
                <a16:creationId xmlns:a16="http://schemas.microsoft.com/office/drawing/2014/main" id="{8126D552-7646-164F-892F-911AD21323DC}"/>
              </a:ext>
            </a:extLst>
          </p:cNvPr>
          <p:cNvSpPr txBox="1">
            <a:spLocks/>
          </p:cNvSpPr>
          <p:nvPr userDrawn="1"/>
        </p:nvSpPr>
        <p:spPr>
          <a:xfrm>
            <a:off x="8022021" y="2723931"/>
            <a:ext cx="3852041" cy="1834056"/>
          </a:xfrm>
          <a:prstGeom prst="rect">
            <a:avLst/>
          </a:prstGeom>
        </p:spPr>
        <p:txBody>
          <a:bodyPr vert="horz" lIns="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4000" dirty="0"/>
              <a:t>Title</a:t>
            </a:r>
          </a:p>
        </p:txBody>
      </p:sp>
      <p:cxnSp>
        <p:nvCxnSpPr>
          <p:cNvPr id="10" name="Straight Connector 9">
            <a:extLst>
              <a:ext uri="{FF2B5EF4-FFF2-40B4-BE49-F238E27FC236}">
                <a16:creationId xmlns:a16="http://schemas.microsoft.com/office/drawing/2014/main" id="{50E4D77A-4A1C-6743-8D65-0DEF286377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6167BB8-42C3-874B-B479-AAA11A2AF24C}"/>
              </a:ext>
            </a:extLst>
          </p:cNvPr>
          <p:cNvSpPr/>
          <p:nvPr userDrawn="1"/>
        </p:nvSpPr>
        <p:spPr>
          <a:xfrm>
            <a:off x="9412599" y="5098097"/>
            <a:ext cx="172953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ubtitle 2">
            <a:extLst>
              <a:ext uri="{FF2B5EF4-FFF2-40B4-BE49-F238E27FC236}">
                <a16:creationId xmlns:a16="http://schemas.microsoft.com/office/drawing/2014/main" id="{A5D8BD60-7EDC-0146-88F4-3BC9BFF93A86}"/>
              </a:ext>
            </a:extLst>
          </p:cNvPr>
          <p:cNvSpPr txBox="1">
            <a:spLocks/>
          </p:cNvSpPr>
          <p:nvPr userDrawn="1"/>
        </p:nvSpPr>
        <p:spPr>
          <a:xfrm>
            <a:off x="7861738" y="4662663"/>
            <a:ext cx="4330262" cy="1196270"/>
          </a:xfrm>
          <a:prstGeom prst="rect">
            <a:avLst/>
          </a:prstGeom>
        </p:spPr>
        <p:txBody>
          <a:bodyPr vert="horz" lIns="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50" dirty="0"/>
              <a:t>Authors/presenters</a:t>
            </a:r>
          </a:p>
        </p:txBody>
      </p:sp>
    </p:spTree>
    <p:extLst>
      <p:ext uri="{BB962C8B-B14F-4D97-AF65-F5344CB8AC3E}">
        <p14:creationId xmlns:p14="http://schemas.microsoft.com/office/powerpoint/2010/main" val="342654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A1797B60-0BE2-5044-A20E-FE9DD8A87EDC}" type="datetime1">
              <a:rPr lang="en-US" smtClean="0"/>
              <a:t>6/27/2023</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509171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81701-2A38-BB4A-833E-A9E79F89E3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6DC11-36D3-7D4F-8C24-51A518D05F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9AB29E7-DD71-B74A-92EB-F41479270A5F}"/>
              </a:ext>
            </a:extLst>
          </p:cNvPr>
          <p:cNvSpPr>
            <a:spLocks noGrp="1"/>
          </p:cNvSpPr>
          <p:nvPr>
            <p:ph type="dt" sz="half" idx="10"/>
          </p:nvPr>
        </p:nvSpPr>
        <p:spPr/>
        <p:txBody>
          <a:bodyPr/>
          <a:lstStyle/>
          <a:p>
            <a:fld id="{BAC61FF1-B3A6-DD41-9F24-F0EC281EA486}" type="datetime1">
              <a:rPr lang="en-US" smtClean="0"/>
              <a:t>6/27/2023</a:t>
            </a:fld>
            <a:endParaRPr lang="en-US"/>
          </a:p>
        </p:txBody>
      </p:sp>
      <p:sp>
        <p:nvSpPr>
          <p:cNvPr id="5" name="Footer Placeholder 4">
            <a:extLst>
              <a:ext uri="{FF2B5EF4-FFF2-40B4-BE49-F238E27FC236}">
                <a16:creationId xmlns:a16="http://schemas.microsoft.com/office/drawing/2014/main" id="{A101EE8F-1B52-F143-BCE4-5294F77CD9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F2339-0C1E-BA44-8F76-DC23A3D9CC16}"/>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39662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p:nvPr>
        </p:nvSpPr>
        <p:spPr>
          <a:xfrm>
            <a:off x="401052" y="1130968"/>
            <a:ext cx="5618748" cy="504599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p:nvPr>
        </p:nvSpPr>
        <p:spPr>
          <a:xfrm>
            <a:off x="6172199" y="1130968"/>
            <a:ext cx="5466347" cy="50459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96AD066C-CFE3-564A-87A9-414533577622}" type="datetime1">
              <a:rPr lang="en-US" smtClean="0"/>
              <a:t>6/27/2023</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4419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7EA8F65F-C7D3-BE49-8BD2-698618C5A1DE}" type="datetime1">
              <a:rPr lang="en-US" smtClean="0"/>
              <a:t>6/27/2023</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905109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AFFD3-FE6D-5B4C-83C1-7A7C0E9AA1B2}"/>
              </a:ext>
            </a:extLst>
          </p:cNvPr>
          <p:cNvSpPr>
            <a:spLocks noGrp="1"/>
          </p:cNvSpPr>
          <p:nvPr>
            <p:ph type="dt" sz="half" idx="10"/>
          </p:nvPr>
        </p:nvSpPr>
        <p:spPr/>
        <p:txBody>
          <a:bodyPr/>
          <a:lstStyle/>
          <a:p>
            <a:fld id="{264DF175-4562-0246-B001-8ABFFBF6B76F}" type="datetime1">
              <a:rPr lang="en-US" smtClean="0"/>
              <a:t>6/27/2023</a:t>
            </a:fld>
            <a:endParaRPr lang="en-US"/>
          </a:p>
        </p:txBody>
      </p:sp>
      <p:sp>
        <p:nvSpPr>
          <p:cNvPr id="3" name="Footer Placeholder 2">
            <a:extLst>
              <a:ext uri="{FF2B5EF4-FFF2-40B4-BE49-F238E27FC236}">
                <a16:creationId xmlns:a16="http://schemas.microsoft.com/office/drawing/2014/main" id="{F2B6B3DC-2D23-F841-B19B-2942180D78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76C5F9-EB85-F447-8950-94496397ECF7}"/>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119778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6A25E-A04C-F84E-8AB5-E2BDE8A426F0}"/>
              </a:ext>
            </a:extLst>
          </p:cNvPr>
          <p:cNvSpPr>
            <a:spLocks noGrp="1"/>
          </p:cNvSpPr>
          <p:nvPr>
            <p:ph type="title"/>
          </p:nvPr>
        </p:nvSpPr>
        <p:spPr>
          <a:xfrm>
            <a:off x="836612" y="877507"/>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707D51ED-0A45-9C4D-A033-7B6AE2E7D151}"/>
              </a:ext>
            </a:extLst>
          </p:cNvPr>
          <p:cNvSpPr>
            <a:spLocks noGrp="1"/>
          </p:cNvSpPr>
          <p:nvPr>
            <p:ph idx="1"/>
          </p:nvPr>
        </p:nvSpPr>
        <p:spPr>
          <a:xfrm>
            <a:off x="5183188" y="149275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40D04-3A2A-964A-8040-858D8D319C10}"/>
              </a:ext>
            </a:extLst>
          </p:cNvPr>
          <p:cNvSpPr>
            <a:spLocks noGrp="1"/>
          </p:cNvSpPr>
          <p:nvPr>
            <p:ph type="body" sz="half" idx="2"/>
          </p:nvPr>
        </p:nvSpPr>
        <p:spPr>
          <a:xfrm>
            <a:off x="839788" y="257969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EEB7B3D-FF5B-3249-AA4B-1548D269F71D}"/>
              </a:ext>
            </a:extLst>
          </p:cNvPr>
          <p:cNvSpPr>
            <a:spLocks noGrp="1"/>
          </p:cNvSpPr>
          <p:nvPr>
            <p:ph type="dt" sz="half" idx="10"/>
          </p:nvPr>
        </p:nvSpPr>
        <p:spPr/>
        <p:txBody>
          <a:bodyPr/>
          <a:lstStyle/>
          <a:p>
            <a:fld id="{5AAD0107-E649-414D-9FDD-00E86DBE8A05}" type="datetime1">
              <a:rPr lang="en-US" smtClean="0"/>
              <a:t>6/27/2023</a:t>
            </a:fld>
            <a:endParaRPr lang="en-US"/>
          </a:p>
        </p:txBody>
      </p:sp>
      <p:sp>
        <p:nvSpPr>
          <p:cNvPr id="6" name="Footer Placeholder 5">
            <a:extLst>
              <a:ext uri="{FF2B5EF4-FFF2-40B4-BE49-F238E27FC236}">
                <a16:creationId xmlns:a16="http://schemas.microsoft.com/office/drawing/2014/main" id="{8AA4522E-71D7-B042-8DF2-8B5EBF6FC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D450A7-98BB-5D43-A3A1-3FD75B0DBBE6}"/>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4015267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218F2BBD-5D6D-8A4F-A0EE-A3527F56EEA2}" type="datetime1">
              <a:rPr lang="en-US" smtClean="0"/>
              <a:t>6/27/2023</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853458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6F485A13-68AA-4944-96BA-E1D3AA7D0C07}" type="datetime1">
              <a:rPr lang="en-US" smtClean="0"/>
              <a:t>6/27/2023</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404844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p:nvPr>
        </p:nvSpPr>
        <p:spPr>
          <a:xfrm>
            <a:off x="401052" y="3708400"/>
            <a:ext cx="5618748" cy="259539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p:nvPr>
        </p:nvSpPr>
        <p:spPr>
          <a:xfrm>
            <a:off x="6172199" y="3708400"/>
            <a:ext cx="5466347" cy="259539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96AD066C-CFE3-564A-87A9-414533577622}" type="datetime1">
              <a:rPr lang="en-US" smtClean="0"/>
              <a:t>6/27/2023</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p:nvPr>
        </p:nvSpPr>
        <p:spPr>
          <a:xfrm>
            <a:off x="401052" y="1041400"/>
            <a:ext cx="5618748" cy="259539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p:nvPr>
        </p:nvSpPr>
        <p:spPr>
          <a:xfrm>
            <a:off x="6172199" y="1041400"/>
            <a:ext cx="5466347" cy="259539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9480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022FA464-6BDE-C642-B200-ADBBA0A95F3C}" type="datetime1">
              <a:rPr lang="en-US" smtClean="0"/>
              <a:t>6/27/2023</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99853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95CD3E73-5A52-6E47-8BCE-258A26C83111}" type="datetime1">
              <a:rPr lang="en-US" smtClean="0"/>
              <a:t>6/27/2023</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3878926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p:nvPr>
        </p:nvSpPr>
        <p:spPr>
          <a:xfrm>
            <a:off x="401052" y="3708400"/>
            <a:ext cx="5618748" cy="259539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p:nvPr>
        </p:nvSpPr>
        <p:spPr>
          <a:xfrm>
            <a:off x="6172199" y="3708400"/>
            <a:ext cx="5466347" cy="259539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96AD066C-CFE3-564A-87A9-414533577622}" type="datetime1">
              <a:rPr lang="en-US" smtClean="0"/>
              <a:t>6/27/2023</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p:nvPr>
        </p:nvSpPr>
        <p:spPr>
          <a:xfrm>
            <a:off x="401052" y="1041400"/>
            <a:ext cx="5618748" cy="259539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p:nvPr>
        </p:nvSpPr>
        <p:spPr>
          <a:xfrm>
            <a:off x="6172199" y="1041400"/>
            <a:ext cx="5466347" cy="259539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3536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9D21B740-10CD-0349-B935-3CC336E9AF92}" type="datetime1">
              <a:rPr lang="en-US" smtClean="0"/>
              <a:t>6/27/2023</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1245113" y="125287"/>
            <a:ext cx="753665" cy="621076"/>
          </a:xfrm>
          <a:prstGeom prst="rect">
            <a:avLst/>
          </a:prstGeom>
        </p:spPr>
      </p:pic>
      <p:sp>
        <p:nvSpPr>
          <p:cNvPr id="11"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832733"/>
            <a:ext cx="12179300"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dirty="0"/>
              <a:t>Click to edit Master title style</a:t>
            </a:r>
          </a:p>
        </p:txBody>
      </p:sp>
      <p:pic>
        <p:nvPicPr>
          <p:cNvPr id="12" name="Picture 11">
            <a:extLst>
              <a:ext uri="{FF2B5EF4-FFF2-40B4-BE49-F238E27FC236}">
                <a16:creationId xmlns:a16="http://schemas.microsoft.com/office/drawing/2014/main" id="{22915D42-A110-2849-8ACF-3F9B1F019E8A}"/>
              </a:ext>
            </a:extLst>
          </p:cNvPr>
          <p:cNvPicPr>
            <a:picLocks noChangeAspect="1"/>
          </p:cNvPicPr>
          <p:nvPr userDrawn="1"/>
        </p:nvPicPr>
        <p:blipFill>
          <a:blip r:embed="rId12"/>
          <a:stretch>
            <a:fillRect/>
          </a:stretch>
        </p:blipFill>
        <p:spPr>
          <a:xfrm>
            <a:off x="10706582" y="5805151"/>
            <a:ext cx="1425925" cy="788880"/>
          </a:xfrm>
          <a:prstGeom prst="rect">
            <a:avLst/>
          </a:prstGeom>
        </p:spPr>
      </p:pic>
    </p:spTree>
    <p:extLst>
      <p:ext uri="{BB962C8B-B14F-4D97-AF65-F5344CB8AC3E}">
        <p14:creationId xmlns:p14="http://schemas.microsoft.com/office/powerpoint/2010/main" val="2122057812"/>
      </p:ext>
    </p:extLst>
  </p:cSld>
  <p:clrMap bg1="lt1" tx1="dk1" bg2="lt2" tx2="dk2" accent1="accent1" accent2="accent2" accent3="accent3" accent4="accent4" accent5="accent5" accent6="accent6" hlink="hlink" folHlink="folHlink"/>
  <p:sldLayoutIdLst>
    <p:sldLayoutId id="2147483670" r:id="rId1"/>
    <p:sldLayoutId id="2147483649" r:id="rId2"/>
    <p:sldLayoutId id="2147483669" r:id="rId3"/>
    <p:sldLayoutId id="2147483650" r:id="rId4"/>
    <p:sldLayoutId id="2147483651" r:id="rId5"/>
    <p:sldLayoutId id="2147483652" r:id="rId6"/>
    <p:sldLayoutId id="2147483654" r:id="rId7"/>
    <p:sldLayoutId id="2147483655" r:id="rId8"/>
    <p:sldLayoutId id="2147483656" r:id="rId9"/>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6FB3325B-8C32-DF45-8605-7313F1F9C506}" type="datetime1">
              <a:rPr lang="en-US" smtClean="0"/>
              <a:t>6/27/2023</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45113" y="125287"/>
            <a:ext cx="753665" cy="621076"/>
          </a:xfrm>
          <a:prstGeom prst="rect">
            <a:avLst/>
          </a:prstGeom>
        </p:spPr>
      </p:pic>
      <p:sp>
        <p:nvSpPr>
          <p:cNvPr id="11"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832733"/>
            <a:ext cx="12179300"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dirty="0"/>
              <a:t>Click to edit Master title style</a:t>
            </a:r>
          </a:p>
        </p:txBody>
      </p:sp>
      <p:pic>
        <p:nvPicPr>
          <p:cNvPr id="12" name="Picture 11">
            <a:extLst>
              <a:ext uri="{FF2B5EF4-FFF2-40B4-BE49-F238E27FC236}">
                <a16:creationId xmlns:a16="http://schemas.microsoft.com/office/drawing/2014/main" id="{0D376EC8-625D-B649-B352-B034FAFEEDBD}"/>
              </a:ext>
            </a:extLst>
          </p:cNvPr>
          <p:cNvPicPr>
            <a:picLocks noChangeAspect="1"/>
          </p:cNvPicPr>
          <p:nvPr userDrawn="1"/>
        </p:nvPicPr>
        <p:blipFill>
          <a:blip r:embed="rId6">
            <a:alphaModFix amt="24000"/>
          </a:blip>
          <a:stretch>
            <a:fillRect/>
          </a:stretch>
        </p:blipFill>
        <p:spPr>
          <a:xfrm>
            <a:off x="10706582" y="5805151"/>
            <a:ext cx="1425925" cy="788880"/>
          </a:xfrm>
          <a:prstGeom prst="rect">
            <a:avLst/>
          </a:prstGeom>
        </p:spPr>
      </p:pic>
    </p:spTree>
    <p:extLst>
      <p:ext uri="{BB962C8B-B14F-4D97-AF65-F5344CB8AC3E}">
        <p14:creationId xmlns:p14="http://schemas.microsoft.com/office/powerpoint/2010/main" val="2362844162"/>
      </p:ext>
    </p:extLst>
  </p:cSld>
  <p:clrMap bg1="lt1" tx1="dk1" bg2="lt2" tx2="dk2" accent1="accent1" accent2="accent2" accent3="accent3" accent4="accent4" accent5="accent5" accent6="accent6" hlink="hlink" folHlink="folHlink"/>
  <p:sldLayoutIdLst>
    <p:sldLayoutId id="2147483665" r:id="rId1"/>
    <p:sldLayoutId id="2147483668" r:id="rId2"/>
    <p:sldLayoutId id="2147483671" r:id="rId3"/>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7070B78E-11B9-4846-8494-A53F35BF08D2}" type="datetime1">
              <a:rPr lang="en-US" smtClean="0"/>
              <a:t>6/27/2023</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45113" y="125287"/>
            <a:ext cx="753665" cy="621076"/>
          </a:xfrm>
          <a:prstGeom prst="rect">
            <a:avLst/>
          </a:prstGeom>
        </p:spPr>
      </p:pic>
      <p:sp>
        <p:nvSpPr>
          <p:cNvPr id="11"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832733"/>
            <a:ext cx="12179300"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914443351"/>
      </p:ext>
    </p:extLst>
  </p:cSld>
  <p:clrMap bg1="lt1" tx1="dk1" bg2="lt2" tx2="dk2" accent1="accent1" accent2="accent2" accent3="accent3" accent4="accent4" accent5="accent5" accent6="accent6" hlink="hlink" folHlink="folHlink"/>
  <p:sldLayoutIdLst>
    <p:sldLayoutId id="2147483659" r:id="rId1"/>
    <p:sldLayoutId id="2147483662" r:id="rId2"/>
    <p:sldLayoutId id="2147483672" r:id="rId3"/>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aviation-psychology.org/wp-content/uploads/2021/05/ISAP_2021_Proceedings_FINAL.pdf"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smarteye.se/smart-eye-pro/" TargetMode="External"/><Relationship Id="rId2" Type="http://schemas.openxmlformats.org/officeDocument/2006/relationships/hyperlink" Target="https://www.advancedbrainmonitoring.com/products/b-alert-x10" TargetMode="Externa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hyperlink" Target="https://www.eyesdx.com/products/mapps/" TargetMode="External"/><Relationship Id="rId4" Type="http://schemas.openxmlformats.org/officeDocument/2006/relationships/hyperlink" Target="https://www.empatica.com/research/e4/"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4.jpeg"/><Relationship Id="rId4" Type="http://schemas.openxmlformats.org/officeDocument/2006/relationships/hyperlink" Target="mailto:jon.holbrook@nasa.gov"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731A-E83C-E345-A265-FA8A5C34FCB0}"/>
              </a:ext>
            </a:extLst>
          </p:cNvPr>
          <p:cNvSpPr>
            <a:spLocks noGrp="1"/>
          </p:cNvSpPr>
          <p:nvPr>
            <p:ph type="ctrTitle"/>
          </p:nvPr>
        </p:nvSpPr>
        <p:spPr/>
        <p:txBody>
          <a:bodyPr>
            <a:noAutofit/>
          </a:bodyPr>
          <a:lstStyle/>
          <a:p>
            <a:r>
              <a:rPr lang="en-US" sz="4800" dirty="0"/>
              <a:t>Measuring Human Contributions to Safety</a:t>
            </a:r>
            <a:br>
              <a:rPr lang="en-US" sz="4800" dirty="0"/>
            </a:br>
            <a:r>
              <a:rPr lang="en-US" sz="3200" i="1" dirty="0"/>
              <a:t>A NASA System Wide Safety Project Initiative</a:t>
            </a:r>
            <a:endParaRPr lang="en-US" sz="3600" dirty="0">
              <a:latin typeface="Arial" panose="020B0604020202020204" pitchFamily="34" charset="0"/>
              <a:cs typeface="Arial" panose="020B0604020202020204" pitchFamily="34" charset="0"/>
            </a:endParaRPr>
          </a:p>
        </p:txBody>
      </p:sp>
      <p:sp>
        <p:nvSpPr>
          <p:cNvPr id="5" name="Subtitle 4">
            <a:extLst>
              <a:ext uri="{FF2B5EF4-FFF2-40B4-BE49-F238E27FC236}">
                <a16:creationId xmlns:a16="http://schemas.microsoft.com/office/drawing/2014/main" id="{81496C22-7618-BB4A-B915-2EFF269E3685}"/>
              </a:ext>
            </a:extLst>
          </p:cNvPr>
          <p:cNvSpPr>
            <a:spLocks noGrp="1"/>
          </p:cNvSpPr>
          <p:nvPr>
            <p:ph type="subTitle" idx="1"/>
          </p:nvPr>
        </p:nvSpPr>
        <p:spPr/>
        <p:txBody>
          <a:bodyPr>
            <a:normAutofit/>
          </a:bodyPr>
          <a:lstStyle/>
          <a:p>
            <a:r>
              <a:rPr lang="en-US" dirty="0"/>
              <a:t>July 18, 2023</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Jon Holbrook, PhD</a:t>
            </a:r>
            <a:endParaRPr 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4217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99975" y="181810"/>
            <a:ext cx="10758244" cy="584444"/>
          </a:xfrm>
        </p:spPr>
        <p:txBody>
          <a:bodyPr>
            <a:noAutofit/>
          </a:bodyPr>
          <a:lstStyle/>
          <a:p>
            <a:pPr algn="ctr"/>
            <a:r>
              <a:rPr lang="en-US" sz="3600" dirty="0"/>
              <a:t>Human Contributions to Safety (HC2S) Initiative</a:t>
            </a:r>
          </a:p>
        </p:txBody>
      </p:sp>
      <p:sp>
        <p:nvSpPr>
          <p:cNvPr id="5" name="Content Placeholder 4">
            <a:extLst>
              <a:ext uri="{FF2B5EF4-FFF2-40B4-BE49-F238E27FC236}">
                <a16:creationId xmlns:a16="http://schemas.microsoft.com/office/drawing/2014/main" id="{640C70BE-125F-1E57-3856-718F3D93D8F3}"/>
              </a:ext>
            </a:extLst>
          </p:cNvPr>
          <p:cNvSpPr>
            <a:spLocks noGrp="1"/>
          </p:cNvSpPr>
          <p:nvPr>
            <p:ph idx="1"/>
          </p:nvPr>
        </p:nvSpPr>
        <p:spPr>
          <a:xfrm>
            <a:off x="258440" y="1137502"/>
            <a:ext cx="10451005" cy="5415105"/>
          </a:xfrm>
        </p:spPr>
        <p:txBody>
          <a:bodyPr>
            <a:normAutofit/>
          </a:bodyPr>
          <a:lstStyle/>
          <a:p>
            <a:r>
              <a:rPr lang="en-US" sz="2400" u="sng" dirty="0"/>
              <a:t>System Wide Safety (SWS) Project focus</a:t>
            </a:r>
            <a:r>
              <a:rPr lang="en-US" sz="2400" dirty="0"/>
              <a:t>: </a:t>
            </a:r>
          </a:p>
          <a:p>
            <a:pPr marL="225425" indent="0">
              <a:buNone/>
            </a:pPr>
            <a:r>
              <a:rPr lang="en-US" sz="2400" b="0" dirty="0"/>
              <a:t>Transformational changes in aviation to make flight more efficient and accessible will require new technologies, policies, and procedures. Enabling these changes to be done safely at every step is the goal of the SWS project.</a:t>
            </a:r>
          </a:p>
          <a:p>
            <a:endParaRPr lang="en-US" sz="2400" b="0" dirty="0"/>
          </a:p>
          <a:p>
            <a:r>
              <a:rPr lang="en-US" sz="2400" u="sng" dirty="0"/>
              <a:t>Human Contributions to Safety (HC2S) Initiative focus</a:t>
            </a:r>
            <a:r>
              <a:rPr lang="en-US" sz="2400" dirty="0"/>
              <a:t>: </a:t>
            </a:r>
          </a:p>
          <a:p>
            <a:pPr marL="225425" indent="0">
              <a:buNone/>
            </a:pPr>
            <a:r>
              <a:rPr lang="en-US" sz="2400" b="0" dirty="0"/>
              <a:t>People represent the primary source of safety in aviation, through their capability to anticipate, monitor for, respond to, and learn from expected and unexpected change.  Understanding and measuring this capability so that it can be integrated into the design of technologies, policies, and procedures is the goal of the HC2S initiative.</a:t>
            </a:r>
          </a:p>
        </p:txBody>
      </p:sp>
    </p:spTree>
    <p:extLst>
      <p:ext uri="{BB962C8B-B14F-4D97-AF65-F5344CB8AC3E}">
        <p14:creationId xmlns:p14="http://schemas.microsoft.com/office/powerpoint/2010/main" val="243878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301085" y="160589"/>
            <a:ext cx="10249896" cy="584444"/>
          </a:xfrm>
        </p:spPr>
        <p:txBody>
          <a:bodyPr/>
          <a:lstStyle/>
          <a:p>
            <a:pPr algn="ctr"/>
            <a:r>
              <a:rPr lang="en-US" sz="3733" dirty="0"/>
              <a:t>How to “Change the Narrative…”</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301085" y="971080"/>
            <a:ext cx="11052716" cy="5803792"/>
          </a:xfrm>
        </p:spPr>
        <p:txBody>
          <a:bodyPr>
            <a:normAutofit/>
          </a:bodyPr>
          <a:lstStyle/>
          <a:p>
            <a:pPr marL="0" indent="0">
              <a:buNone/>
            </a:pPr>
            <a:r>
              <a:rPr lang="en-US" sz="2400" dirty="0"/>
              <a:t>… that people are the safety problem</a:t>
            </a:r>
          </a:p>
          <a:p>
            <a:pPr marL="0" indent="0" algn="ctr">
              <a:spcBef>
                <a:spcPts val="2400"/>
              </a:spcBef>
              <a:buNone/>
            </a:pPr>
            <a:r>
              <a:rPr lang="en-US" sz="2400" u="sng" dirty="0"/>
              <a:t>PROBLEM DESCRIPTION</a:t>
            </a:r>
          </a:p>
          <a:p>
            <a:pPr>
              <a:spcBef>
                <a:spcPts val="2400"/>
              </a:spcBef>
            </a:pPr>
            <a:r>
              <a:rPr lang="en-US" b="0" dirty="0"/>
              <a:t>Human error is implicated in 80% of aviation accidents, so…</a:t>
            </a:r>
          </a:p>
          <a:p>
            <a:pPr>
              <a:spcBef>
                <a:spcPts val="2400"/>
              </a:spcBef>
            </a:pPr>
            <a:r>
              <a:rPr lang="en-US" b="0" dirty="0"/>
              <a:t>“To fast forward to the safest possible operational state … network operators will be interested in the path that realizes full machine autonomy as quickly as possible.” (Uber, 2016)</a:t>
            </a:r>
          </a:p>
          <a:p>
            <a:pPr>
              <a:spcBef>
                <a:spcPts val="2400"/>
              </a:spcBef>
            </a:pPr>
            <a:r>
              <a:rPr lang="en-US" b="0" dirty="0"/>
              <a:t>Recent analysis based on accident and LOSA data estimates that pilots intervene to keep flights safe from aircraft malfunctions ~157,000 times for every time that human error contributes to an accident.</a:t>
            </a:r>
          </a:p>
        </p:txBody>
      </p:sp>
    </p:spTree>
    <p:extLst>
      <p:ext uri="{BB962C8B-B14F-4D97-AF65-F5344CB8AC3E}">
        <p14:creationId xmlns:p14="http://schemas.microsoft.com/office/powerpoint/2010/main" val="10055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028" y="1244103"/>
            <a:ext cx="4864633" cy="4079543"/>
          </a:xfrm>
        </p:spPr>
        <p:txBody>
          <a:bodyPr/>
          <a:lstStyle/>
          <a:p>
            <a:r>
              <a:rPr lang="en-US" sz="2133" b="0" dirty="0"/>
              <a:t>Human error has been implicated in up to 80% of accidents in civil and military aviation</a:t>
            </a:r>
            <a:r>
              <a:rPr lang="en-US" sz="2133" b="0" baseline="30000" dirty="0"/>
              <a:t>1</a:t>
            </a:r>
            <a:endParaRPr lang="en-US" sz="2133" b="0" dirty="0"/>
          </a:p>
        </p:txBody>
      </p:sp>
      <p:sp>
        <p:nvSpPr>
          <p:cNvPr id="3" name="Title 2"/>
          <p:cNvSpPr>
            <a:spLocks noGrp="1"/>
          </p:cNvSpPr>
          <p:nvPr>
            <p:ph type="title"/>
          </p:nvPr>
        </p:nvSpPr>
        <p:spPr>
          <a:xfrm>
            <a:off x="156027" y="292591"/>
            <a:ext cx="10548573" cy="576076"/>
          </a:xfrm>
        </p:spPr>
        <p:txBody>
          <a:bodyPr/>
          <a:lstStyle/>
          <a:p>
            <a:r>
              <a:rPr lang="en-GB" sz="2933" dirty="0"/>
              <a:t>Pilots </a:t>
            </a:r>
            <a:r>
              <a:rPr lang="en-GB" sz="2933" i="1" dirty="0"/>
              <a:t>Produce</a:t>
            </a:r>
            <a:r>
              <a:rPr lang="en-GB" sz="2933" dirty="0"/>
              <a:t> Safety Far More Often than They </a:t>
            </a:r>
            <a:r>
              <a:rPr lang="en-GB" sz="2933" i="1" dirty="0"/>
              <a:t>Reduce</a:t>
            </a:r>
            <a:r>
              <a:rPr lang="en-GB" sz="2933" dirty="0"/>
              <a:t> It</a:t>
            </a:r>
            <a:endParaRPr lang="en-US" sz="2933" dirty="0"/>
          </a:p>
        </p:txBody>
      </p:sp>
    </p:spTree>
    <p:extLst>
      <p:ext uri="{BB962C8B-B14F-4D97-AF65-F5344CB8AC3E}">
        <p14:creationId xmlns:p14="http://schemas.microsoft.com/office/powerpoint/2010/main" val="4063243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028" y="1244103"/>
            <a:ext cx="4864633" cy="4079543"/>
          </a:xfrm>
        </p:spPr>
        <p:txBody>
          <a:bodyPr/>
          <a:lstStyle/>
          <a:p>
            <a:r>
              <a:rPr lang="en-US" sz="2133" b="0" dirty="0"/>
              <a:t>Human error has been implicated in up to 80% of accidents in civil and military aviation</a:t>
            </a:r>
            <a:r>
              <a:rPr lang="en-US" sz="2133" b="0" baseline="30000" dirty="0"/>
              <a:t>1</a:t>
            </a:r>
            <a:endParaRPr lang="en-US" sz="2133" b="0" dirty="0"/>
          </a:p>
        </p:txBody>
      </p:sp>
      <p:sp>
        <p:nvSpPr>
          <p:cNvPr id="3" name="Title 2"/>
          <p:cNvSpPr>
            <a:spLocks noGrp="1"/>
          </p:cNvSpPr>
          <p:nvPr>
            <p:ph type="title"/>
          </p:nvPr>
        </p:nvSpPr>
        <p:spPr>
          <a:xfrm>
            <a:off x="156027" y="292591"/>
            <a:ext cx="10548573" cy="576076"/>
          </a:xfrm>
        </p:spPr>
        <p:txBody>
          <a:bodyPr/>
          <a:lstStyle/>
          <a:p>
            <a:r>
              <a:rPr lang="en-GB" sz="2933" dirty="0"/>
              <a:t>Pilots </a:t>
            </a:r>
            <a:r>
              <a:rPr lang="en-GB" sz="2933" i="1" dirty="0"/>
              <a:t>Produce</a:t>
            </a:r>
            <a:r>
              <a:rPr lang="en-GB" sz="2933" dirty="0"/>
              <a:t> Safety Far More Often than They </a:t>
            </a:r>
            <a:r>
              <a:rPr lang="en-GB" sz="2933" i="1" dirty="0"/>
              <a:t>Reduce</a:t>
            </a:r>
            <a:r>
              <a:rPr lang="en-GB" sz="2933" dirty="0"/>
              <a:t> It</a:t>
            </a:r>
            <a:endParaRPr lang="en-US" sz="2933" dirty="0"/>
          </a:p>
        </p:txBody>
      </p:sp>
      <p:grpSp>
        <p:nvGrpSpPr>
          <p:cNvPr id="4" name="Group 3">
            <a:extLst>
              <a:ext uri="{FF2B5EF4-FFF2-40B4-BE49-F238E27FC236}">
                <a16:creationId xmlns:a16="http://schemas.microsoft.com/office/drawing/2014/main" id="{18CDFD49-D855-CE8C-35B0-DBCA895AB759}"/>
              </a:ext>
            </a:extLst>
          </p:cNvPr>
          <p:cNvGrpSpPr/>
          <p:nvPr/>
        </p:nvGrpSpPr>
        <p:grpSpPr>
          <a:xfrm>
            <a:off x="5786353" y="1572860"/>
            <a:ext cx="5364480" cy="3291840"/>
            <a:chOff x="4339765" y="1179645"/>
            <a:chExt cx="4023360" cy="2468880"/>
          </a:xfrm>
        </p:grpSpPr>
        <p:cxnSp>
          <p:nvCxnSpPr>
            <p:cNvPr id="6" name="Straight Connector 5">
              <a:extLst>
                <a:ext uri="{FF2B5EF4-FFF2-40B4-BE49-F238E27FC236}">
                  <a16:creationId xmlns:a16="http://schemas.microsoft.com/office/drawing/2014/main" id="{AD177F7D-A393-BF6C-C987-3E95325A9711}"/>
                </a:ext>
              </a:extLst>
            </p:cNvPr>
            <p:cNvCxnSpPr/>
            <p:nvPr/>
          </p:nvCxnSpPr>
          <p:spPr>
            <a:xfrm>
              <a:off x="4339765" y="2364398"/>
              <a:ext cx="40233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CCA73AE-0DF3-9664-16FC-F5C309B3E8EE}"/>
                </a:ext>
              </a:extLst>
            </p:cNvPr>
            <p:cNvCxnSpPr/>
            <p:nvPr/>
          </p:nvCxnSpPr>
          <p:spPr>
            <a:xfrm>
              <a:off x="4858837" y="307101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BAF49F5-D78C-98EC-FD05-5ABC2575A584}"/>
                </a:ext>
              </a:extLst>
            </p:cNvPr>
            <p:cNvCxnSpPr/>
            <p:nvPr/>
          </p:nvCxnSpPr>
          <p:spPr>
            <a:xfrm>
              <a:off x="6021560" y="1179645"/>
              <a:ext cx="3251" cy="24688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86F1D2C-6BD3-DCBA-EC61-31323C7C8181}"/>
                </a:ext>
              </a:extLst>
            </p:cNvPr>
            <p:cNvCxnSpPr/>
            <p:nvPr/>
          </p:nvCxnSpPr>
          <p:spPr>
            <a:xfrm flipH="1">
              <a:off x="7184477"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3E51F00-A51F-A1BA-7873-D37EFC2C6DFF}"/>
                </a:ext>
              </a:extLst>
            </p:cNvPr>
            <p:cNvCxnSpPr/>
            <p:nvPr/>
          </p:nvCxnSpPr>
          <p:spPr>
            <a:xfrm flipH="1">
              <a:off x="4850360"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700E15A-3474-C31A-2EE4-859DE7D9C40A}"/>
                </a:ext>
              </a:extLst>
            </p:cNvPr>
            <p:cNvCxnSpPr/>
            <p:nvPr/>
          </p:nvCxnSpPr>
          <p:spPr>
            <a:xfrm flipH="1">
              <a:off x="4840835" y="164050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39D8AD73-3CCC-CD4A-21DE-B964379A4958}"/>
              </a:ext>
            </a:extLst>
          </p:cNvPr>
          <p:cNvSpPr txBox="1"/>
          <p:nvPr/>
        </p:nvSpPr>
        <p:spPr>
          <a:xfrm>
            <a:off x="6458223" y="1738464"/>
            <a:ext cx="152759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Not Accident</a:t>
            </a:r>
          </a:p>
        </p:txBody>
      </p:sp>
      <p:sp>
        <p:nvSpPr>
          <p:cNvPr id="13" name="TextBox 12">
            <a:extLst>
              <a:ext uri="{FF2B5EF4-FFF2-40B4-BE49-F238E27FC236}">
                <a16:creationId xmlns:a16="http://schemas.microsoft.com/office/drawing/2014/main" id="{1374D8A9-907B-C895-B254-051729BD08F2}"/>
              </a:ext>
            </a:extLst>
          </p:cNvPr>
          <p:cNvSpPr txBox="1"/>
          <p:nvPr/>
        </p:nvSpPr>
        <p:spPr>
          <a:xfrm>
            <a:off x="8240237" y="1738464"/>
            <a:ext cx="1103187"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Accident</a:t>
            </a:r>
          </a:p>
        </p:txBody>
      </p:sp>
      <p:sp>
        <p:nvSpPr>
          <p:cNvPr id="14" name="TextBox 13">
            <a:extLst>
              <a:ext uri="{FF2B5EF4-FFF2-40B4-BE49-F238E27FC236}">
                <a16:creationId xmlns:a16="http://schemas.microsoft.com/office/drawing/2014/main" id="{8A59F477-B5F0-2372-54CC-E900B54D8E02}"/>
              </a:ext>
            </a:extLst>
          </p:cNvPr>
          <p:cNvSpPr txBox="1"/>
          <p:nvPr/>
        </p:nvSpPr>
        <p:spPr>
          <a:xfrm rot="16200000">
            <a:off x="4250639" y="2925697"/>
            <a:ext cx="2428870" cy="666977"/>
          </a:xfrm>
          <a:prstGeom prst="rect">
            <a:avLst/>
          </a:prstGeom>
          <a:noFill/>
        </p:spPr>
        <p:txBody>
          <a:bodyPr wrap="none" rtlCol="0">
            <a:spAutoFit/>
          </a:bodyPr>
          <a:lstStyle/>
          <a:p>
            <a:pPr algn="ctr"/>
            <a:r>
              <a:rPr lang="en-US" sz="1867" b="1" dirty="0">
                <a:latin typeface="Helvetica" panose="020B0604020202020204" pitchFamily="34" charset="0"/>
                <a:cs typeface="Helvetica" panose="020B0604020202020204" pitchFamily="34" charset="0"/>
              </a:rPr>
              <a:t>Attributed to</a:t>
            </a:r>
            <a:br>
              <a:rPr lang="en-US" sz="1867" b="1" dirty="0">
                <a:latin typeface="Helvetica" panose="020B0604020202020204" pitchFamily="34" charset="0"/>
                <a:cs typeface="Helvetica" panose="020B0604020202020204" pitchFamily="34" charset="0"/>
              </a:rPr>
            </a:br>
            <a:r>
              <a:rPr lang="en-US" sz="1867" b="1" dirty="0">
                <a:latin typeface="Helvetica" panose="020B0604020202020204" pitchFamily="34" charset="0"/>
                <a:cs typeface="Helvetica" panose="020B0604020202020204" pitchFamily="34" charset="0"/>
              </a:rPr>
              <a:t>Human Intervention</a:t>
            </a:r>
          </a:p>
        </p:txBody>
      </p:sp>
      <p:sp>
        <p:nvSpPr>
          <p:cNvPr id="15" name="TextBox 14">
            <a:extLst>
              <a:ext uri="{FF2B5EF4-FFF2-40B4-BE49-F238E27FC236}">
                <a16:creationId xmlns:a16="http://schemas.microsoft.com/office/drawing/2014/main" id="{C743F85E-611A-12EF-3A2D-D646C9262D73}"/>
              </a:ext>
            </a:extLst>
          </p:cNvPr>
          <p:cNvSpPr txBox="1"/>
          <p:nvPr/>
        </p:nvSpPr>
        <p:spPr>
          <a:xfrm>
            <a:off x="5812735" y="2467692"/>
            <a:ext cx="490840"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a:t>
            </a:r>
          </a:p>
        </p:txBody>
      </p:sp>
      <p:sp>
        <p:nvSpPr>
          <p:cNvPr id="16" name="TextBox 15">
            <a:extLst>
              <a:ext uri="{FF2B5EF4-FFF2-40B4-BE49-F238E27FC236}">
                <a16:creationId xmlns:a16="http://schemas.microsoft.com/office/drawing/2014/main" id="{0C15E691-B1C2-7C8C-FDCD-E1030E1194D8}"/>
              </a:ext>
            </a:extLst>
          </p:cNvPr>
          <p:cNvSpPr txBox="1"/>
          <p:nvPr/>
        </p:nvSpPr>
        <p:spPr>
          <a:xfrm>
            <a:off x="5766484" y="3474673"/>
            <a:ext cx="57624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Yes</a:t>
            </a:r>
          </a:p>
        </p:txBody>
      </p:sp>
      <p:sp>
        <p:nvSpPr>
          <p:cNvPr id="17" name="TextBox 16">
            <a:extLst>
              <a:ext uri="{FF2B5EF4-FFF2-40B4-BE49-F238E27FC236}">
                <a16:creationId xmlns:a16="http://schemas.microsoft.com/office/drawing/2014/main" id="{4106517F-9D13-E1F6-B4F1-68282B8B8187}"/>
              </a:ext>
            </a:extLst>
          </p:cNvPr>
          <p:cNvSpPr txBox="1"/>
          <p:nvPr/>
        </p:nvSpPr>
        <p:spPr>
          <a:xfrm>
            <a:off x="8593387" y="4278125"/>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18" name="TextBox 17">
            <a:extLst>
              <a:ext uri="{FF2B5EF4-FFF2-40B4-BE49-F238E27FC236}">
                <a16:creationId xmlns:a16="http://schemas.microsoft.com/office/drawing/2014/main" id="{C8E73EB3-369E-16AA-CF8C-7DE89F964006}"/>
              </a:ext>
            </a:extLst>
          </p:cNvPr>
          <p:cNvSpPr txBox="1"/>
          <p:nvPr/>
        </p:nvSpPr>
        <p:spPr>
          <a:xfrm>
            <a:off x="8462473" y="3356380"/>
            <a:ext cx="745717" cy="502766"/>
          </a:xfrm>
          <a:prstGeom prst="rect">
            <a:avLst/>
          </a:prstGeom>
          <a:noFill/>
        </p:spPr>
        <p:txBody>
          <a:bodyPr wrap="none" rtlCol="0">
            <a:spAutoFit/>
          </a:bodyPr>
          <a:lstStyle/>
          <a:p>
            <a:r>
              <a:rPr lang="en-US" sz="2667" b="1" dirty="0">
                <a:latin typeface="Arial Narrow" panose="020B0606020202030204" pitchFamily="34" charset="0"/>
                <a:cs typeface="Helvetica" panose="020B0604020202020204" pitchFamily="34" charset="0"/>
              </a:rPr>
              <a:t>80%</a:t>
            </a:r>
          </a:p>
        </p:txBody>
      </p:sp>
      <p:sp>
        <p:nvSpPr>
          <p:cNvPr id="19" name="TextBox 18">
            <a:extLst>
              <a:ext uri="{FF2B5EF4-FFF2-40B4-BE49-F238E27FC236}">
                <a16:creationId xmlns:a16="http://schemas.microsoft.com/office/drawing/2014/main" id="{34419C6C-B012-8E3F-0F5E-3C48B46BB0F7}"/>
              </a:ext>
            </a:extLst>
          </p:cNvPr>
          <p:cNvSpPr txBox="1"/>
          <p:nvPr/>
        </p:nvSpPr>
        <p:spPr>
          <a:xfrm>
            <a:off x="8451507" y="2422339"/>
            <a:ext cx="633507"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20%</a:t>
            </a:r>
          </a:p>
        </p:txBody>
      </p:sp>
      <p:sp>
        <p:nvSpPr>
          <p:cNvPr id="20" name="TextBox 19">
            <a:extLst>
              <a:ext uri="{FF2B5EF4-FFF2-40B4-BE49-F238E27FC236}">
                <a16:creationId xmlns:a16="http://schemas.microsoft.com/office/drawing/2014/main" id="{EDE1ED3E-DCA7-C92E-7301-D1BEC3922683}"/>
              </a:ext>
            </a:extLst>
          </p:cNvPr>
          <p:cNvSpPr txBox="1"/>
          <p:nvPr/>
        </p:nvSpPr>
        <p:spPr>
          <a:xfrm>
            <a:off x="10129587" y="4273451"/>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21" name="TextBox 20">
            <a:extLst>
              <a:ext uri="{FF2B5EF4-FFF2-40B4-BE49-F238E27FC236}">
                <a16:creationId xmlns:a16="http://schemas.microsoft.com/office/drawing/2014/main" id="{9DDA9665-834C-F3FD-3FF0-0428FD2B87BD}"/>
              </a:ext>
            </a:extLst>
          </p:cNvPr>
          <p:cNvSpPr txBox="1"/>
          <p:nvPr/>
        </p:nvSpPr>
        <p:spPr>
          <a:xfrm>
            <a:off x="7005980" y="4278420"/>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22" name="TextBox 21">
            <a:extLst>
              <a:ext uri="{FF2B5EF4-FFF2-40B4-BE49-F238E27FC236}">
                <a16:creationId xmlns:a16="http://schemas.microsoft.com/office/drawing/2014/main" id="{E83E31CF-6957-5F8C-6514-343A42BDB437}"/>
              </a:ext>
            </a:extLst>
          </p:cNvPr>
          <p:cNvSpPr txBox="1"/>
          <p:nvPr/>
        </p:nvSpPr>
        <p:spPr>
          <a:xfrm>
            <a:off x="7005980" y="2422339"/>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23" name="TextBox 22">
            <a:extLst>
              <a:ext uri="{FF2B5EF4-FFF2-40B4-BE49-F238E27FC236}">
                <a16:creationId xmlns:a16="http://schemas.microsoft.com/office/drawing/2014/main" id="{AAE47446-E75B-0BBD-9B62-60CEBDE2FB66}"/>
              </a:ext>
            </a:extLst>
          </p:cNvPr>
          <p:cNvSpPr txBox="1"/>
          <p:nvPr/>
        </p:nvSpPr>
        <p:spPr>
          <a:xfrm>
            <a:off x="7005980" y="3377793"/>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24" name="TextBox 23">
            <a:extLst>
              <a:ext uri="{FF2B5EF4-FFF2-40B4-BE49-F238E27FC236}">
                <a16:creationId xmlns:a16="http://schemas.microsoft.com/office/drawing/2014/main" id="{484D10F5-F6A1-462E-85DF-F5635310AD03}"/>
              </a:ext>
            </a:extLst>
          </p:cNvPr>
          <p:cNvSpPr txBox="1"/>
          <p:nvPr/>
        </p:nvSpPr>
        <p:spPr>
          <a:xfrm>
            <a:off x="10129587" y="2422339"/>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25" name="TextBox 24">
            <a:extLst>
              <a:ext uri="{FF2B5EF4-FFF2-40B4-BE49-F238E27FC236}">
                <a16:creationId xmlns:a16="http://schemas.microsoft.com/office/drawing/2014/main" id="{222FF415-52CB-EF85-811F-A853ECC8D28E}"/>
              </a:ext>
            </a:extLst>
          </p:cNvPr>
          <p:cNvSpPr txBox="1"/>
          <p:nvPr/>
        </p:nvSpPr>
        <p:spPr>
          <a:xfrm>
            <a:off x="10129587" y="3391431"/>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26" name="TextBox 25">
            <a:extLst>
              <a:ext uri="{FF2B5EF4-FFF2-40B4-BE49-F238E27FC236}">
                <a16:creationId xmlns:a16="http://schemas.microsoft.com/office/drawing/2014/main" id="{CFCA5840-5023-7F95-5977-820140D8D1E8}"/>
              </a:ext>
            </a:extLst>
          </p:cNvPr>
          <p:cNvSpPr txBox="1"/>
          <p:nvPr/>
        </p:nvSpPr>
        <p:spPr>
          <a:xfrm>
            <a:off x="7421529" y="1227113"/>
            <a:ext cx="1221809" cy="379656"/>
          </a:xfrm>
          <a:prstGeom prst="rect">
            <a:avLst/>
          </a:prstGeom>
          <a:noFill/>
        </p:spPr>
        <p:txBody>
          <a:bodyPr wrap="none" rtlCol="0">
            <a:spAutoFit/>
          </a:bodyPr>
          <a:lstStyle/>
          <a:p>
            <a:r>
              <a:rPr lang="en-US" sz="1867" b="1" dirty="0">
                <a:latin typeface="Helvetica" panose="020B0604020202020204" pitchFamily="34" charset="0"/>
                <a:cs typeface="Helvetica" panose="020B0604020202020204" pitchFamily="34" charset="0"/>
              </a:rPr>
              <a:t>Outcome</a:t>
            </a:r>
          </a:p>
        </p:txBody>
      </p:sp>
      <p:sp>
        <p:nvSpPr>
          <p:cNvPr id="31" name="Rectangle: Rounded Corners 30">
            <a:extLst>
              <a:ext uri="{FF2B5EF4-FFF2-40B4-BE49-F238E27FC236}">
                <a16:creationId xmlns:a16="http://schemas.microsoft.com/office/drawing/2014/main" id="{19144040-04F0-F1D8-401B-661CF8ABF911}"/>
              </a:ext>
            </a:extLst>
          </p:cNvPr>
          <p:cNvSpPr/>
          <p:nvPr/>
        </p:nvSpPr>
        <p:spPr>
          <a:xfrm>
            <a:off x="8176521" y="2264144"/>
            <a:ext cx="1219200" cy="1712770"/>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998822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028" y="1244103"/>
            <a:ext cx="4864633" cy="4079543"/>
          </a:xfrm>
        </p:spPr>
        <p:txBody>
          <a:bodyPr/>
          <a:lstStyle/>
          <a:p>
            <a:r>
              <a:rPr lang="en-US" sz="2133" b="0" dirty="0"/>
              <a:t>Human error has been implicated in up to 80% of accidents in civil and military aviation</a:t>
            </a:r>
            <a:r>
              <a:rPr lang="en-US" sz="2133" b="0" baseline="30000" dirty="0"/>
              <a:t>1</a:t>
            </a:r>
            <a:endParaRPr lang="en-US" sz="2133" b="0" dirty="0"/>
          </a:p>
          <a:p>
            <a:pPr>
              <a:spcBef>
                <a:spcPts val="2400"/>
              </a:spcBef>
            </a:pPr>
            <a:r>
              <a:rPr lang="en-US" sz="2133" b="0" dirty="0"/>
              <a:t>Pilots intervene to manage aircraft malfunctions on 20% of normal flights</a:t>
            </a:r>
            <a:r>
              <a:rPr lang="en-US" sz="2133" b="0" baseline="30000" dirty="0"/>
              <a:t>2</a:t>
            </a:r>
            <a:endParaRPr lang="en-US" sz="2133" b="0" dirty="0"/>
          </a:p>
        </p:txBody>
      </p:sp>
      <p:sp>
        <p:nvSpPr>
          <p:cNvPr id="3" name="Title 2"/>
          <p:cNvSpPr>
            <a:spLocks noGrp="1"/>
          </p:cNvSpPr>
          <p:nvPr>
            <p:ph type="title"/>
          </p:nvPr>
        </p:nvSpPr>
        <p:spPr>
          <a:xfrm>
            <a:off x="156027" y="292591"/>
            <a:ext cx="10548573" cy="576076"/>
          </a:xfrm>
        </p:spPr>
        <p:txBody>
          <a:bodyPr/>
          <a:lstStyle/>
          <a:p>
            <a:r>
              <a:rPr lang="en-GB" sz="2933" dirty="0"/>
              <a:t>Pilots </a:t>
            </a:r>
            <a:r>
              <a:rPr lang="en-GB" sz="2933" i="1" dirty="0"/>
              <a:t>Produce</a:t>
            </a:r>
            <a:r>
              <a:rPr lang="en-GB" sz="2933" dirty="0"/>
              <a:t> Safety Far More Often than They </a:t>
            </a:r>
            <a:r>
              <a:rPr lang="en-GB" sz="2933" i="1" dirty="0"/>
              <a:t>Reduce</a:t>
            </a:r>
            <a:r>
              <a:rPr lang="en-GB" sz="2933" dirty="0"/>
              <a:t> It</a:t>
            </a:r>
            <a:endParaRPr lang="en-US" sz="2933" dirty="0"/>
          </a:p>
        </p:txBody>
      </p:sp>
      <p:grpSp>
        <p:nvGrpSpPr>
          <p:cNvPr id="31" name="Group 30">
            <a:extLst>
              <a:ext uri="{FF2B5EF4-FFF2-40B4-BE49-F238E27FC236}">
                <a16:creationId xmlns:a16="http://schemas.microsoft.com/office/drawing/2014/main" id="{9ABDCA9F-DB8C-0C3D-3DF9-4DD220E30AA9}"/>
              </a:ext>
            </a:extLst>
          </p:cNvPr>
          <p:cNvGrpSpPr/>
          <p:nvPr/>
        </p:nvGrpSpPr>
        <p:grpSpPr>
          <a:xfrm>
            <a:off x="5786353" y="1572860"/>
            <a:ext cx="5364480" cy="3291840"/>
            <a:chOff x="4339765" y="1179645"/>
            <a:chExt cx="4023360" cy="2468880"/>
          </a:xfrm>
        </p:grpSpPr>
        <p:cxnSp>
          <p:nvCxnSpPr>
            <p:cNvPr id="32" name="Straight Connector 31">
              <a:extLst>
                <a:ext uri="{FF2B5EF4-FFF2-40B4-BE49-F238E27FC236}">
                  <a16:creationId xmlns:a16="http://schemas.microsoft.com/office/drawing/2014/main" id="{563F3A43-E03F-8500-E1FE-ED9DB530036C}"/>
                </a:ext>
              </a:extLst>
            </p:cNvPr>
            <p:cNvCxnSpPr/>
            <p:nvPr/>
          </p:nvCxnSpPr>
          <p:spPr>
            <a:xfrm>
              <a:off x="4339765" y="2364398"/>
              <a:ext cx="40233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FB4AC08-15F9-1608-EB68-B7D0732C5818}"/>
                </a:ext>
              </a:extLst>
            </p:cNvPr>
            <p:cNvCxnSpPr/>
            <p:nvPr/>
          </p:nvCxnSpPr>
          <p:spPr>
            <a:xfrm>
              <a:off x="4858837" y="307101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0BDB77F-9028-68BB-CBDA-59835F502239}"/>
                </a:ext>
              </a:extLst>
            </p:cNvPr>
            <p:cNvCxnSpPr/>
            <p:nvPr/>
          </p:nvCxnSpPr>
          <p:spPr>
            <a:xfrm>
              <a:off x="6021560" y="1179645"/>
              <a:ext cx="3251" cy="24688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B0E6870-A808-79FD-5585-15604C6D6648}"/>
                </a:ext>
              </a:extLst>
            </p:cNvPr>
            <p:cNvCxnSpPr/>
            <p:nvPr/>
          </p:nvCxnSpPr>
          <p:spPr>
            <a:xfrm flipH="1">
              <a:off x="7184477"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E6709D1-8CF2-4EF5-965D-6CB77446A94E}"/>
                </a:ext>
              </a:extLst>
            </p:cNvPr>
            <p:cNvCxnSpPr/>
            <p:nvPr/>
          </p:nvCxnSpPr>
          <p:spPr>
            <a:xfrm flipH="1">
              <a:off x="4850360"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0016FA3-21CA-907B-9C35-2C9BB7B7D112}"/>
                </a:ext>
              </a:extLst>
            </p:cNvPr>
            <p:cNvCxnSpPr/>
            <p:nvPr/>
          </p:nvCxnSpPr>
          <p:spPr>
            <a:xfrm flipH="1">
              <a:off x="4840835" y="164050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BB6A3C08-3B20-9E57-EA58-8B29CC4A0E47}"/>
              </a:ext>
            </a:extLst>
          </p:cNvPr>
          <p:cNvSpPr txBox="1"/>
          <p:nvPr/>
        </p:nvSpPr>
        <p:spPr>
          <a:xfrm>
            <a:off x="6458223" y="1738464"/>
            <a:ext cx="152759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Not Accident</a:t>
            </a:r>
          </a:p>
        </p:txBody>
      </p:sp>
      <p:sp>
        <p:nvSpPr>
          <p:cNvPr id="39" name="TextBox 38">
            <a:extLst>
              <a:ext uri="{FF2B5EF4-FFF2-40B4-BE49-F238E27FC236}">
                <a16:creationId xmlns:a16="http://schemas.microsoft.com/office/drawing/2014/main" id="{ECE22AEB-EEA7-9D9F-2992-01ACC68CC067}"/>
              </a:ext>
            </a:extLst>
          </p:cNvPr>
          <p:cNvSpPr txBox="1"/>
          <p:nvPr/>
        </p:nvSpPr>
        <p:spPr>
          <a:xfrm>
            <a:off x="8240237" y="1738464"/>
            <a:ext cx="1103187"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Accident</a:t>
            </a:r>
          </a:p>
        </p:txBody>
      </p:sp>
      <p:sp>
        <p:nvSpPr>
          <p:cNvPr id="40" name="TextBox 39">
            <a:extLst>
              <a:ext uri="{FF2B5EF4-FFF2-40B4-BE49-F238E27FC236}">
                <a16:creationId xmlns:a16="http://schemas.microsoft.com/office/drawing/2014/main" id="{2B4F9F54-A03D-FA3A-1ABE-CD25B15F6027}"/>
              </a:ext>
            </a:extLst>
          </p:cNvPr>
          <p:cNvSpPr txBox="1"/>
          <p:nvPr/>
        </p:nvSpPr>
        <p:spPr>
          <a:xfrm rot="16200000">
            <a:off x="4250639" y="2925697"/>
            <a:ext cx="2428870" cy="666977"/>
          </a:xfrm>
          <a:prstGeom prst="rect">
            <a:avLst/>
          </a:prstGeom>
          <a:noFill/>
        </p:spPr>
        <p:txBody>
          <a:bodyPr wrap="none" rtlCol="0">
            <a:spAutoFit/>
          </a:bodyPr>
          <a:lstStyle/>
          <a:p>
            <a:pPr algn="ctr"/>
            <a:r>
              <a:rPr lang="en-US" sz="1867" b="1" dirty="0">
                <a:latin typeface="Helvetica" panose="020B0604020202020204" pitchFamily="34" charset="0"/>
                <a:cs typeface="Helvetica" panose="020B0604020202020204" pitchFamily="34" charset="0"/>
              </a:rPr>
              <a:t>Attributed to</a:t>
            </a:r>
            <a:br>
              <a:rPr lang="en-US" sz="1867" b="1" dirty="0">
                <a:latin typeface="Helvetica" panose="020B0604020202020204" pitchFamily="34" charset="0"/>
                <a:cs typeface="Helvetica" panose="020B0604020202020204" pitchFamily="34" charset="0"/>
              </a:rPr>
            </a:br>
            <a:r>
              <a:rPr lang="en-US" sz="1867" b="1" dirty="0">
                <a:latin typeface="Helvetica" panose="020B0604020202020204" pitchFamily="34" charset="0"/>
                <a:cs typeface="Helvetica" panose="020B0604020202020204" pitchFamily="34" charset="0"/>
              </a:rPr>
              <a:t>Human Intervention</a:t>
            </a:r>
          </a:p>
        </p:txBody>
      </p:sp>
      <p:sp>
        <p:nvSpPr>
          <p:cNvPr id="41" name="TextBox 40">
            <a:extLst>
              <a:ext uri="{FF2B5EF4-FFF2-40B4-BE49-F238E27FC236}">
                <a16:creationId xmlns:a16="http://schemas.microsoft.com/office/drawing/2014/main" id="{11DB160B-FA24-3C82-18E7-14612C4E9418}"/>
              </a:ext>
            </a:extLst>
          </p:cNvPr>
          <p:cNvSpPr txBox="1"/>
          <p:nvPr/>
        </p:nvSpPr>
        <p:spPr>
          <a:xfrm>
            <a:off x="5812735" y="2467692"/>
            <a:ext cx="490840"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a:t>
            </a:r>
          </a:p>
        </p:txBody>
      </p:sp>
      <p:sp>
        <p:nvSpPr>
          <p:cNvPr id="42" name="TextBox 41">
            <a:extLst>
              <a:ext uri="{FF2B5EF4-FFF2-40B4-BE49-F238E27FC236}">
                <a16:creationId xmlns:a16="http://schemas.microsoft.com/office/drawing/2014/main" id="{EE3811A3-008E-1BD5-D7A1-05AF9B62FF36}"/>
              </a:ext>
            </a:extLst>
          </p:cNvPr>
          <p:cNvSpPr txBox="1"/>
          <p:nvPr/>
        </p:nvSpPr>
        <p:spPr>
          <a:xfrm>
            <a:off x="5766484" y="3474673"/>
            <a:ext cx="57624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Yes</a:t>
            </a:r>
          </a:p>
        </p:txBody>
      </p:sp>
      <p:sp>
        <p:nvSpPr>
          <p:cNvPr id="44" name="TextBox 43">
            <a:extLst>
              <a:ext uri="{FF2B5EF4-FFF2-40B4-BE49-F238E27FC236}">
                <a16:creationId xmlns:a16="http://schemas.microsoft.com/office/drawing/2014/main" id="{4408DB18-C3D8-0772-897C-2A1FB5CCAC0F}"/>
              </a:ext>
            </a:extLst>
          </p:cNvPr>
          <p:cNvSpPr txBox="1"/>
          <p:nvPr/>
        </p:nvSpPr>
        <p:spPr>
          <a:xfrm>
            <a:off x="8462473" y="3356380"/>
            <a:ext cx="745717" cy="502766"/>
          </a:xfrm>
          <a:prstGeom prst="rect">
            <a:avLst/>
          </a:prstGeom>
          <a:noFill/>
        </p:spPr>
        <p:txBody>
          <a:bodyPr wrap="none" rtlCol="0">
            <a:spAutoFit/>
          </a:bodyPr>
          <a:lstStyle/>
          <a:p>
            <a:r>
              <a:rPr lang="en-US" sz="2667" b="1" dirty="0">
                <a:latin typeface="Arial Narrow" panose="020B0606020202030204" pitchFamily="34" charset="0"/>
                <a:cs typeface="Helvetica" panose="020B0604020202020204" pitchFamily="34" charset="0"/>
              </a:rPr>
              <a:t>80%</a:t>
            </a:r>
          </a:p>
        </p:txBody>
      </p:sp>
      <p:sp>
        <p:nvSpPr>
          <p:cNvPr id="45" name="TextBox 44">
            <a:extLst>
              <a:ext uri="{FF2B5EF4-FFF2-40B4-BE49-F238E27FC236}">
                <a16:creationId xmlns:a16="http://schemas.microsoft.com/office/drawing/2014/main" id="{32E59855-603F-E481-A51E-D3834C6F64A3}"/>
              </a:ext>
            </a:extLst>
          </p:cNvPr>
          <p:cNvSpPr txBox="1"/>
          <p:nvPr/>
        </p:nvSpPr>
        <p:spPr>
          <a:xfrm>
            <a:off x="8451507" y="2422339"/>
            <a:ext cx="633507"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20%</a:t>
            </a:r>
          </a:p>
        </p:txBody>
      </p:sp>
      <p:sp>
        <p:nvSpPr>
          <p:cNvPr id="46" name="TextBox 45">
            <a:extLst>
              <a:ext uri="{FF2B5EF4-FFF2-40B4-BE49-F238E27FC236}">
                <a16:creationId xmlns:a16="http://schemas.microsoft.com/office/drawing/2014/main" id="{C9712263-760D-0A53-98A6-D2483B8B0ED5}"/>
              </a:ext>
            </a:extLst>
          </p:cNvPr>
          <p:cNvSpPr txBox="1"/>
          <p:nvPr/>
        </p:nvSpPr>
        <p:spPr>
          <a:xfrm>
            <a:off x="10129587" y="4273451"/>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48" name="TextBox 47">
            <a:extLst>
              <a:ext uri="{FF2B5EF4-FFF2-40B4-BE49-F238E27FC236}">
                <a16:creationId xmlns:a16="http://schemas.microsoft.com/office/drawing/2014/main" id="{8466828B-5BBD-EEFB-B7AC-B8FF797BEDFB}"/>
              </a:ext>
            </a:extLst>
          </p:cNvPr>
          <p:cNvSpPr txBox="1"/>
          <p:nvPr/>
        </p:nvSpPr>
        <p:spPr>
          <a:xfrm>
            <a:off x="6915307" y="2422339"/>
            <a:ext cx="633507"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80%</a:t>
            </a:r>
          </a:p>
        </p:txBody>
      </p:sp>
      <p:sp>
        <p:nvSpPr>
          <p:cNvPr id="49" name="TextBox 48">
            <a:extLst>
              <a:ext uri="{FF2B5EF4-FFF2-40B4-BE49-F238E27FC236}">
                <a16:creationId xmlns:a16="http://schemas.microsoft.com/office/drawing/2014/main" id="{C9D2DAB6-EF99-88B4-E036-420E335DA7FD}"/>
              </a:ext>
            </a:extLst>
          </p:cNvPr>
          <p:cNvSpPr txBox="1"/>
          <p:nvPr/>
        </p:nvSpPr>
        <p:spPr>
          <a:xfrm>
            <a:off x="6915308" y="3350393"/>
            <a:ext cx="745717" cy="502766"/>
          </a:xfrm>
          <a:prstGeom prst="rect">
            <a:avLst/>
          </a:prstGeom>
          <a:noFill/>
        </p:spPr>
        <p:txBody>
          <a:bodyPr wrap="none" rtlCol="0">
            <a:spAutoFit/>
          </a:bodyPr>
          <a:lstStyle/>
          <a:p>
            <a:r>
              <a:rPr lang="en-US" sz="2667" b="1" dirty="0">
                <a:latin typeface="Arial Narrow" panose="020B0606020202030204" pitchFamily="34" charset="0"/>
                <a:cs typeface="Helvetica" panose="020B0604020202020204" pitchFamily="34" charset="0"/>
              </a:rPr>
              <a:t>20%</a:t>
            </a:r>
          </a:p>
        </p:txBody>
      </p:sp>
      <p:sp>
        <p:nvSpPr>
          <p:cNvPr id="50" name="TextBox 49">
            <a:extLst>
              <a:ext uri="{FF2B5EF4-FFF2-40B4-BE49-F238E27FC236}">
                <a16:creationId xmlns:a16="http://schemas.microsoft.com/office/drawing/2014/main" id="{7E3E26DC-144E-1E02-3825-3B920CA0EF4F}"/>
              </a:ext>
            </a:extLst>
          </p:cNvPr>
          <p:cNvSpPr txBox="1"/>
          <p:nvPr/>
        </p:nvSpPr>
        <p:spPr>
          <a:xfrm>
            <a:off x="10129587" y="2422339"/>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51" name="TextBox 50">
            <a:extLst>
              <a:ext uri="{FF2B5EF4-FFF2-40B4-BE49-F238E27FC236}">
                <a16:creationId xmlns:a16="http://schemas.microsoft.com/office/drawing/2014/main" id="{1B69315D-3DCF-F598-43FD-3A20E2360357}"/>
              </a:ext>
            </a:extLst>
          </p:cNvPr>
          <p:cNvSpPr txBox="1"/>
          <p:nvPr/>
        </p:nvSpPr>
        <p:spPr>
          <a:xfrm>
            <a:off x="10129587" y="3391431"/>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52" name="TextBox 51">
            <a:extLst>
              <a:ext uri="{FF2B5EF4-FFF2-40B4-BE49-F238E27FC236}">
                <a16:creationId xmlns:a16="http://schemas.microsoft.com/office/drawing/2014/main" id="{FA6BEB85-C634-0E1A-F32B-B257112E1E9E}"/>
              </a:ext>
            </a:extLst>
          </p:cNvPr>
          <p:cNvSpPr txBox="1"/>
          <p:nvPr/>
        </p:nvSpPr>
        <p:spPr>
          <a:xfrm>
            <a:off x="7421529" y="1227113"/>
            <a:ext cx="1221809" cy="379656"/>
          </a:xfrm>
          <a:prstGeom prst="rect">
            <a:avLst/>
          </a:prstGeom>
          <a:noFill/>
        </p:spPr>
        <p:txBody>
          <a:bodyPr wrap="none" rtlCol="0">
            <a:spAutoFit/>
          </a:bodyPr>
          <a:lstStyle/>
          <a:p>
            <a:r>
              <a:rPr lang="en-US" sz="1867" b="1" dirty="0">
                <a:latin typeface="Helvetica" panose="020B0604020202020204" pitchFamily="34" charset="0"/>
                <a:cs typeface="Helvetica" panose="020B0604020202020204" pitchFamily="34" charset="0"/>
              </a:rPr>
              <a:t>Outcome</a:t>
            </a:r>
          </a:p>
        </p:txBody>
      </p:sp>
      <p:sp>
        <p:nvSpPr>
          <p:cNvPr id="54" name="TextBox 53">
            <a:extLst>
              <a:ext uri="{FF2B5EF4-FFF2-40B4-BE49-F238E27FC236}">
                <a16:creationId xmlns:a16="http://schemas.microsoft.com/office/drawing/2014/main" id="{4038565C-DC02-E3FE-8462-69FADAF7DBD9}"/>
              </a:ext>
            </a:extLst>
          </p:cNvPr>
          <p:cNvSpPr txBox="1"/>
          <p:nvPr/>
        </p:nvSpPr>
        <p:spPr>
          <a:xfrm>
            <a:off x="8593387" y="4278125"/>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55" name="TextBox 54">
            <a:extLst>
              <a:ext uri="{FF2B5EF4-FFF2-40B4-BE49-F238E27FC236}">
                <a16:creationId xmlns:a16="http://schemas.microsoft.com/office/drawing/2014/main" id="{9DB00EA1-0E66-17EB-73AD-46D02C9C59B5}"/>
              </a:ext>
            </a:extLst>
          </p:cNvPr>
          <p:cNvSpPr txBox="1"/>
          <p:nvPr/>
        </p:nvSpPr>
        <p:spPr>
          <a:xfrm>
            <a:off x="7005980" y="4278420"/>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4" name="Rectangle: Rounded Corners 3">
            <a:extLst>
              <a:ext uri="{FF2B5EF4-FFF2-40B4-BE49-F238E27FC236}">
                <a16:creationId xmlns:a16="http://schemas.microsoft.com/office/drawing/2014/main" id="{F06243B6-0EA9-BBD9-B65C-AC89753A6EC2}"/>
              </a:ext>
            </a:extLst>
          </p:cNvPr>
          <p:cNvSpPr/>
          <p:nvPr/>
        </p:nvSpPr>
        <p:spPr>
          <a:xfrm>
            <a:off x="6638006" y="2264144"/>
            <a:ext cx="1219200" cy="1712770"/>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647307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028" y="1244103"/>
            <a:ext cx="4864633" cy="4079543"/>
          </a:xfrm>
        </p:spPr>
        <p:txBody>
          <a:bodyPr/>
          <a:lstStyle/>
          <a:p>
            <a:r>
              <a:rPr lang="en-US" sz="2133" b="0" dirty="0"/>
              <a:t>Human error has been implicated in up to 80% of accidents in civil and military aviation</a:t>
            </a:r>
            <a:r>
              <a:rPr lang="en-US" sz="2133" b="0" baseline="30000" dirty="0"/>
              <a:t>1</a:t>
            </a:r>
            <a:endParaRPr lang="en-US" sz="2133" b="0" dirty="0"/>
          </a:p>
          <a:p>
            <a:pPr>
              <a:spcBef>
                <a:spcPts val="2400"/>
              </a:spcBef>
            </a:pPr>
            <a:r>
              <a:rPr lang="en-US" sz="2133" b="0" dirty="0"/>
              <a:t>Pilots intervene to manage aircraft malfunctions on 20% of normal flights</a:t>
            </a:r>
            <a:r>
              <a:rPr lang="en-US" sz="2133" b="0" baseline="30000" dirty="0"/>
              <a:t>2</a:t>
            </a:r>
            <a:endParaRPr lang="en-US" sz="2133" b="0" dirty="0"/>
          </a:p>
          <a:p>
            <a:pPr>
              <a:spcBef>
                <a:spcPts val="2400"/>
              </a:spcBef>
            </a:pPr>
            <a:r>
              <a:rPr lang="en-US" sz="2133" b="0" dirty="0"/>
              <a:t>World-wide jet data from 2007-2016</a:t>
            </a:r>
            <a:r>
              <a:rPr lang="en-US" sz="2133" b="0" baseline="30000" dirty="0"/>
              <a:t>3</a:t>
            </a:r>
            <a:endParaRPr lang="en-US" sz="2133" b="0" dirty="0"/>
          </a:p>
          <a:p>
            <a:pPr marL="612760" lvl="1" indent="-342900">
              <a:buFont typeface="Arial" panose="020B0604020202020204" pitchFamily="34" charset="0"/>
              <a:buChar char="•"/>
            </a:pPr>
            <a:r>
              <a:rPr lang="en-US" sz="1867" dirty="0"/>
              <a:t>244 million departures</a:t>
            </a:r>
          </a:p>
          <a:p>
            <a:pPr marL="612760" lvl="1" indent="-342900">
              <a:buFont typeface="Arial" panose="020B0604020202020204" pitchFamily="34" charset="0"/>
              <a:buChar char="•"/>
            </a:pPr>
            <a:r>
              <a:rPr lang="en-US" sz="1867" dirty="0"/>
              <a:t>388 accidents</a:t>
            </a:r>
          </a:p>
        </p:txBody>
      </p:sp>
      <p:sp>
        <p:nvSpPr>
          <p:cNvPr id="3" name="Title 2"/>
          <p:cNvSpPr>
            <a:spLocks noGrp="1"/>
          </p:cNvSpPr>
          <p:nvPr>
            <p:ph type="title"/>
          </p:nvPr>
        </p:nvSpPr>
        <p:spPr>
          <a:xfrm>
            <a:off x="156027" y="292591"/>
            <a:ext cx="10548573" cy="576076"/>
          </a:xfrm>
        </p:spPr>
        <p:txBody>
          <a:bodyPr/>
          <a:lstStyle/>
          <a:p>
            <a:r>
              <a:rPr lang="en-GB" sz="2933" dirty="0"/>
              <a:t>Pilots </a:t>
            </a:r>
            <a:r>
              <a:rPr lang="en-GB" sz="2933" i="1" dirty="0"/>
              <a:t>Produce</a:t>
            </a:r>
            <a:r>
              <a:rPr lang="en-GB" sz="2933" dirty="0"/>
              <a:t> Safety Far More Often than They </a:t>
            </a:r>
            <a:r>
              <a:rPr lang="en-GB" sz="2933" i="1" dirty="0"/>
              <a:t>Reduce</a:t>
            </a:r>
            <a:r>
              <a:rPr lang="en-GB" sz="2933" dirty="0"/>
              <a:t> It</a:t>
            </a:r>
            <a:endParaRPr lang="en-US" sz="2933" dirty="0"/>
          </a:p>
        </p:txBody>
      </p:sp>
      <p:sp>
        <p:nvSpPr>
          <p:cNvPr id="17" name="TextBox 16">
            <a:extLst>
              <a:ext uri="{FF2B5EF4-FFF2-40B4-BE49-F238E27FC236}">
                <a16:creationId xmlns:a16="http://schemas.microsoft.com/office/drawing/2014/main" id="{79930332-8C0E-31A6-2384-AFB3D9620823}"/>
              </a:ext>
            </a:extLst>
          </p:cNvPr>
          <p:cNvSpPr txBox="1"/>
          <p:nvPr/>
        </p:nvSpPr>
        <p:spPr>
          <a:xfrm>
            <a:off x="8451507" y="4226893"/>
            <a:ext cx="651140" cy="502766"/>
          </a:xfrm>
          <a:prstGeom prst="rect">
            <a:avLst/>
          </a:prstGeom>
          <a:noFill/>
        </p:spPr>
        <p:txBody>
          <a:bodyPr wrap="none" rtlCol="0">
            <a:spAutoFit/>
          </a:bodyPr>
          <a:lstStyle/>
          <a:p>
            <a:r>
              <a:rPr lang="en-US" sz="2667" b="1" dirty="0">
                <a:latin typeface="Arial Narrow" panose="020B0606020202030204" pitchFamily="34" charset="0"/>
                <a:cs typeface="Helvetica" panose="020B0604020202020204" pitchFamily="34" charset="0"/>
              </a:rPr>
              <a:t>388</a:t>
            </a:r>
          </a:p>
        </p:txBody>
      </p:sp>
      <p:sp>
        <p:nvSpPr>
          <p:cNvPr id="20" name="TextBox 19">
            <a:extLst>
              <a:ext uri="{FF2B5EF4-FFF2-40B4-BE49-F238E27FC236}">
                <a16:creationId xmlns:a16="http://schemas.microsoft.com/office/drawing/2014/main" id="{45B7FA1E-9218-737C-591D-38297CE91448}"/>
              </a:ext>
            </a:extLst>
          </p:cNvPr>
          <p:cNvSpPr txBox="1"/>
          <p:nvPr/>
        </p:nvSpPr>
        <p:spPr>
          <a:xfrm>
            <a:off x="9565945" y="4226893"/>
            <a:ext cx="1741182" cy="502766"/>
          </a:xfrm>
          <a:prstGeom prst="rect">
            <a:avLst/>
          </a:prstGeom>
          <a:noFill/>
        </p:spPr>
        <p:txBody>
          <a:bodyPr wrap="none" rtlCol="0">
            <a:spAutoFit/>
          </a:bodyPr>
          <a:lstStyle/>
          <a:p>
            <a:r>
              <a:rPr lang="en-US" sz="2667" b="1" dirty="0">
                <a:latin typeface="Arial Narrow" panose="020B0606020202030204" pitchFamily="34" charset="0"/>
                <a:cs typeface="Helvetica" panose="020B0604020202020204" pitchFamily="34" charset="0"/>
              </a:rPr>
              <a:t>244,000,000</a:t>
            </a:r>
          </a:p>
        </p:txBody>
      </p:sp>
      <p:grpSp>
        <p:nvGrpSpPr>
          <p:cNvPr id="54" name="Group 53">
            <a:extLst>
              <a:ext uri="{FF2B5EF4-FFF2-40B4-BE49-F238E27FC236}">
                <a16:creationId xmlns:a16="http://schemas.microsoft.com/office/drawing/2014/main" id="{83BB770D-B161-5587-A1F9-6F6095213801}"/>
              </a:ext>
            </a:extLst>
          </p:cNvPr>
          <p:cNvGrpSpPr/>
          <p:nvPr/>
        </p:nvGrpSpPr>
        <p:grpSpPr>
          <a:xfrm>
            <a:off x="5786353" y="1572860"/>
            <a:ext cx="5364480" cy="3291840"/>
            <a:chOff x="4339765" y="1179645"/>
            <a:chExt cx="4023360" cy="2468880"/>
          </a:xfrm>
        </p:grpSpPr>
        <p:cxnSp>
          <p:nvCxnSpPr>
            <p:cNvPr id="55" name="Straight Connector 54">
              <a:extLst>
                <a:ext uri="{FF2B5EF4-FFF2-40B4-BE49-F238E27FC236}">
                  <a16:creationId xmlns:a16="http://schemas.microsoft.com/office/drawing/2014/main" id="{E68CE9DB-37D7-3F29-AB26-5E4C1EB31AC0}"/>
                </a:ext>
              </a:extLst>
            </p:cNvPr>
            <p:cNvCxnSpPr/>
            <p:nvPr/>
          </p:nvCxnSpPr>
          <p:spPr>
            <a:xfrm>
              <a:off x="4339765" y="2364398"/>
              <a:ext cx="40233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0A0D346-72FD-822C-EFAD-787555CF4306}"/>
                </a:ext>
              </a:extLst>
            </p:cNvPr>
            <p:cNvCxnSpPr/>
            <p:nvPr/>
          </p:nvCxnSpPr>
          <p:spPr>
            <a:xfrm>
              <a:off x="4858837" y="307101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4D0271A-4471-0A57-5DCC-2A207A40D683}"/>
                </a:ext>
              </a:extLst>
            </p:cNvPr>
            <p:cNvCxnSpPr/>
            <p:nvPr/>
          </p:nvCxnSpPr>
          <p:spPr>
            <a:xfrm>
              <a:off x="6021560" y="1179645"/>
              <a:ext cx="3251" cy="24688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C42BE0B-D4B6-8B84-820B-1A04A6F3A9F4}"/>
                </a:ext>
              </a:extLst>
            </p:cNvPr>
            <p:cNvCxnSpPr/>
            <p:nvPr/>
          </p:nvCxnSpPr>
          <p:spPr>
            <a:xfrm flipH="1">
              <a:off x="7184477"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58DA951-E7AE-F1CD-5E4E-9651227E1245}"/>
                </a:ext>
              </a:extLst>
            </p:cNvPr>
            <p:cNvCxnSpPr/>
            <p:nvPr/>
          </p:nvCxnSpPr>
          <p:spPr>
            <a:xfrm flipH="1">
              <a:off x="4850360"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76679E3-F0B7-D4C6-D29B-20FD977C6C69}"/>
                </a:ext>
              </a:extLst>
            </p:cNvPr>
            <p:cNvCxnSpPr/>
            <p:nvPr/>
          </p:nvCxnSpPr>
          <p:spPr>
            <a:xfrm flipH="1">
              <a:off x="4840835" y="164050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3" name="TextBox 62">
            <a:extLst>
              <a:ext uri="{FF2B5EF4-FFF2-40B4-BE49-F238E27FC236}">
                <a16:creationId xmlns:a16="http://schemas.microsoft.com/office/drawing/2014/main" id="{C5E08A53-972C-0F28-BEFA-54D3B9B30812}"/>
              </a:ext>
            </a:extLst>
          </p:cNvPr>
          <p:cNvSpPr txBox="1"/>
          <p:nvPr/>
        </p:nvSpPr>
        <p:spPr>
          <a:xfrm>
            <a:off x="6458223" y="1738464"/>
            <a:ext cx="152759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Not Accident</a:t>
            </a:r>
          </a:p>
        </p:txBody>
      </p:sp>
      <p:sp>
        <p:nvSpPr>
          <p:cNvPr id="64" name="TextBox 63">
            <a:extLst>
              <a:ext uri="{FF2B5EF4-FFF2-40B4-BE49-F238E27FC236}">
                <a16:creationId xmlns:a16="http://schemas.microsoft.com/office/drawing/2014/main" id="{A03039AB-9D57-7D82-83AB-E4C835BA770F}"/>
              </a:ext>
            </a:extLst>
          </p:cNvPr>
          <p:cNvSpPr txBox="1"/>
          <p:nvPr/>
        </p:nvSpPr>
        <p:spPr>
          <a:xfrm>
            <a:off x="8240237" y="1738464"/>
            <a:ext cx="1103187"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Accident</a:t>
            </a:r>
          </a:p>
        </p:txBody>
      </p:sp>
      <p:sp>
        <p:nvSpPr>
          <p:cNvPr id="65" name="TextBox 64">
            <a:extLst>
              <a:ext uri="{FF2B5EF4-FFF2-40B4-BE49-F238E27FC236}">
                <a16:creationId xmlns:a16="http://schemas.microsoft.com/office/drawing/2014/main" id="{BD40AED2-6355-6914-7053-ECB23EFD594E}"/>
              </a:ext>
            </a:extLst>
          </p:cNvPr>
          <p:cNvSpPr txBox="1"/>
          <p:nvPr/>
        </p:nvSpPr>
        <p:spPr>
          <a:xfrm rot="16200000">
            <a:off x="4250639" y="2925697"/>
            <a:ext cx="2428870" cy="666977"/>
          </a:xfrm>
          <a:prstGeom prst="rect">
            <a:avLst/>
          </a:prstGeom>
          <a:noFill/>
        </p:spPr>
        <p:txBody>
          <a:bodyPr wrap="none" rtlCol="0">
            <a:spAutoFit/>
          </a:bodyPr>
          <a:lstStyle/>
          <a:p>
            <a:pPr algn="ctr"/>
            <a:r>
              <a:rPr lang="en-US" sz="1867" b="1" dirty="0">
                <a:latin typeface="Helvetica" panose="020B0604020202020204" pitchFamily="34" charset="0"/>
                <a:cs typeface="Helvetica" panose="020B0604020202020204" pitchFamily="34" charset="0"/>
              </a:rPr>
              <a:t>Attributed to</a:t>
            </a:r>
            <a:br>
              <a:rPr lang="en-US" sz="1867" b="1" dirty="0">
                <a:latin typeface="Helvetica" panose="020B0604020202020204" pitchFamily="34" charset="0"/>
                <a:cs typeface="Helvetica" panose="020B0604020202020204" pitchFamily="34" charset="0"/>
              </a:rPr>
            </a:br>
            <a:r>
              <a:rPr lang="en-US" sz="1867" b="1" dirty="0">
                <a:latin typeface="Helvetica" panose="020B0604020202020204" pitchFamily="34" charset="0"/>
                <a:cs typeface="Helvetica" panose="020B0604020202020204" pitchFamily="34" charset="0"/>
              </a:rPr>
              <a:t>Human Intervention</a:t>
            </a:r>
          </a:p>
        </p:txBody>
      </p:sp>
      <p:sp>
        <p:nvSpPr>
          <p:cNvPr id="66" name="TextBox 65">
            <a:extLst>
              <a:ext uri="{FF2B5EF4-FFF2-40B4-BE49-F238E27FC236}">
                <a16:creationId xmlns:a16="http://schemas.microsoft.com/office/drawing/2014/main" id="{A5C9AC10-97AD-EC9D-DBB9-70903DE9134F}"/>
              </a:ext>
            </a:extLst>
          </p:cNvPr>
          <p:cNvSpPr txBox="1"/>
          <p:nvPr/>
        </p:nvSpPr>
        <p:spPr>
          <a:xfrm>
            <a:off x="5812735" y="2467692"/>
            <a:ext cx="490840"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a:t>
            </a:r>
          </a:p>
        </p:txBody>
      </p:sp>
      <p:sp>
        <p:nvSpPr>
          <p:cNvPr id="67" name="TextBox 66">
            <a:extLst>
              <a:ext uri="{FF2B5EF4-FFF2-40B4-BE49-F238E27FC236}">
                <a16:creationId xmlns:a16="http://schemas.microsoft.com/office/drawing/2014/main" id="{0416D311-C8E2-88E1-6781-137A86E11840}"/>
              </a:ext>
            </a:extLst>
          </p:cNvPr>
          <p:cNvSpPr txBox="1"/>
          <p:nvPr/>
        </p:nvSpPr>
        <p:spPr>
          <a:xfrm>
            <a:off x="5766484" y="3474673"/>
            <a:ext cx="57624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Yes</a:t>
            </a:r>
          </a:p>
        </p:txBody>
      </p:sp>
      <p:sp>
        <p:nvSpPr>
          <p:cNvPr id="68" name="TextBox 67">
            <a:extLst>
              <a:ext uri="{FF2B5EF4-FFF2-40B4-BE49-F238E27FC236}">
                <a16:creationId xmlns:a16="http://schemas.microsoft.com/office/drawing/2014/main" id="{61FF8B14-0FF8-8587-1890-2453493CA88B}"/>
              </a:ext>
            </a:extLst>
          </p:cNvPr>
          <p:cNvSpPr txBox="1"/>
          <p:nvPr/>
        </p:nvSpPr>
        <p:spPr>
          <a:xfrm>
            <a:off x="8462473" y="3356380"/>
            <a:ext cx="745717" cy="502766"/>
          </a:xfrm>
          <a:prstGeom prst="rect">
            <a:avLst/>
          </a:prstGeom>
          <a:noFill/>
        </p:spPr>
        <p:txBody>
          <a:bodyPr wrap="none" rtlCol="0">
            <a:spAutoFit/>
          </a:bodyPr>
          <a:lstStyle/>
          <a:p>
            <a:r>
              <a:rPr lang="en-US" sz="2667" b="1" dirty="0">
                <a:latin typeface="Arial Narrow" panose="020B0606020202030204" pitchFamily="34" charset="0"/>
                <a:cs typeface="Helvetica" panose="020B0604020202020204" pitchFamily="34" charset="0"/>
              </a:rPr>
              <a:t>80%</a:t>
            </a:r>
          </a:p>
        </p:txBody>
      </p:sp>
      <p:sp>
        <p:nvSpPr>
          <p:cNvPr id="69" name="TextBox 68">
            <a:extLst>
              <a:ext uri="{FF2B5EF4-FFF2-40B4-BE49-F238E27FC236}">
                <a16:creationId xmlns:a16="http://schemas.microsoft.com/office/drawing/2014/main" id="{6D58C553-19D3-DD0F-87C1-5DB83FA69505}"/>
              </a:ext>
            </a:extLst>
          </p:cNvPr>
          <p:cNvSpPr txBox="1"/>
          <p:nvPr/>
        </p:nvSpPr>
        <p:spPr>
          <a:xfrm>
            <a:off x="8451507" y="2422339"/>
            <a:ext cx="633507"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20%</a:t>
            </a:r>
          </a:p>
        </p:txBody>
      </p:sp>
      <p:sp>
        <p:nvSpPr>
          <p:cNvPr id="71" name="TextBox 70">
            <a:extLst>
              <a:ext uri="{FF2B5EF4-FFF2-40B4-BE49-F238E27FC236}">
                <a16:creationId xmlns:a16="http://schemas.microsoft.com/office/drawing/2014/main" id="{ACC0DD13-6B0B-F6E1-6926-B466EB6659F7}"/>
              </a:ext>
            </a:extLst>
          </p:cNvPr>
          <p:cNvSpPr txBox="1"/>
          <p:nvPr/>
        </p:nvSpPr>
        <p:spPr>
          <a:xfrm>
            <a:off x="6915307" y="2422339"/>
            <a:ext cx="633507"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80%</a:t>
            </a:r>
          </a:p>
        </p:txBody>
      </p:sp>
      <p:sp>
        <p:nvSpPr>
          <p:cNvPr id="72" name="TextBox 71">
            <a:extLst>
              <a:ext uri="{FF2B5EF4-FFF2-40B4-BE49-F238E27FC236}">
                <a16:creationId xmlns:a16="http://schemas.microsoft.com/office/drawing/2014/main" id="{2B63E3A4-5A62-F13E-386B-64E33C273ADD}"/>
              </a:ext>
            </a:extLst>
          </p:cNvPr>
          <p:cNvSpPr txBox="1"/>
          <p:nvPr/>
        </p:nvSpPr>
        <p:spPr>
          <a:xfrm>
            <a:off x="6915308" y="3350393"/>
            <a:ext cx="745717" cy="502766"/>
          </a:xfrm>
          <a:prstGeom prst="rect">
            <a:avLst/>
          </a:prstGeom>
          <a:noFill/>
        </p:spPr>
        <p:txBody>
          <a:bodyPr wrap="none" rtlCol="0">
            <a:spAutoFit/>
          </a:bodyPr>
          <a:lstStyle/>
          <a:p>
            <a:r>
              <a:rPr lang="en-US" sz="2667" b="1" dirty="0">
                <a:latin typeface="Arial Narrow" panose="020B0606020202030204" pitchFamily="34" charset="0"/>
                <a:cs typeface="Helvetica" panose="020B0604020202020204" pitchFamily="34" charset="0"/>
              </a:rPr>
              <a:t>20%</a:t>
            </a:r>
          </a:p>
        </p:txBody>
      </p:sp>
      <p:sp>
        <p:nvSpPr>
          <p:cNvPr id="73" name="TextBox 72">
            <a:extLst>
              <a:ext uri="{FF2B5EF4-FFF2-40B4-BE49-F238E27FC236}">
                <a16:creationId xmlns:a16="http://schemas.microsoft.com/office/drawing/2014/main" id="{94368859-70CC-9E79-36DB-DBF2E7104DDC}"/>
              </a:ext>
            </a:extLst>
          </p:cNvPr>
          <p:cNvSpPr txBox="1"/>
          <p:nvPr/>
        </p:nvSpPr>
        <p:spPr>
          <a:xfrm>
            <a:off x="10129587" y="2422339"/>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74" name="TextBox 73">
            <a:extLst>
              <a:ext uri="{FF2B5EF4-FFF2-40B4-BE49-F238E27FC236}">
                <a16:creationId xmlns:a16="http://schemas.microsoft.com/office/drawing/2014/main" id="{218D4999-9111-197D-E263-3EA784EC1255}"/>
              </a:ext>
            </a:extLst>
          </p:cNvPr>
          <p:cNvSpPr txBox="1"/>
          <p:nvPr/>
        </p:nvSpPr>
        <p:spPr>
          <a:xfrm>
            <a:off x="10129587" y="3391431"/>
            <a:ext cx="309700"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a:t>
            </a:r>
          </a:p>
        </p:txBody>
      </p:sp>
      <p:sp>
        <p:nvSpPr>
          <p:cNvPr id="75" name="TextBox 74">
            <a:extLst>
              <a:ext uri="{FF2B5EF4-FFF2-40B4-BE49-F238E27FC236}">
                <a16:creationId xmlns:a16="http://schemas.microsoft.com/office/drawing/2014/main" id="{85E42526-175E-BFBC-10A9-A2C7E57606D9}"/>
              </a:ext>
            </a:extLst>
          </p:cNvPr>
          <p:cNvSpPr txBox="1"/>
          <p:nvPr/>
        </p:nvSpPr>
        <p:spPr>
          <a:xfrm>
            <a:off x="7421529" y="1227113"/>
            <a:ext cx="1221809" cy="379656"/>
          </a:xfrm>
          <a:prstGeom prst="rect">
            <a:avLst/>
          </a:prstGeom>
          <a:noFill/>
        </p:spPr>
        <p:txBody>
          <a:bodyPr wrap="none" rtlCol="0">
            <a:spAutoFit/>
          </a:bodyPr>
          <a:lstStyle/>
          <a:p>
            <a:r>
              <a:rPr lang="en-US" sz="1867" b="1" dirty="0">
                <a:latin typeface="Helvetica" panose="020B0604020202020204" pitchFamily="34" charset="0"/>
                <a:cs typeface="Helvetica" panose="020B0604020202020204" pitchFamily="34" charset="0"/>
              </a:rPr>
              <a:t>Outcome</a:t>
            </a:r>
          </a:p>
        </p:txBody>
      </p:sp>
      <p:sp>
        <p:nvSpPr>
          <p:cNvPr id="76" name="Rectangle: Rounded Corners 75">
            <a:extLst>
              <a:ext uri="{FF2B5EF4-FFF2-40B4-BE49-F238E27FC236}">
                <a16:creationId xmlns:a16="http://schemas.microsoft.com/office/drawing/2014/main" id="{A0867BB8-E551-E5FE-0B2A-23DFD01C9512}"/>
              </a:ext>
            </a:extLst>
          </p:cNvPr>
          <p:cNvSpPr/>
          <p:nvPr/>
        </p:nvSpPr>
        <p:spPr>
          <a:xfrm>
            <a:off x="6524851" y="4170847"/>
            <a:ext cx="4794229" cy="693853"/>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7" name="TextBox 76">
            <a:extLst>
              <a:ext uri="{FF2B5EF4-FFF2-40B4-BE49-F238E27FC236}">
                <a16:creationId xmlns:a16="http://schemas.microsoft.com/office/drawing/2014/main" id="{C3E89374-2F91-6764-A2D0-F5ACF94B71A4}"/>
              </a:ext>
            </a:extLst>
          </p:cNvPr>
          <p:cNvSpPr txBox="1"/>
          <p:nvPr/>
        </p:nvSpPr>
        <p:spPr>
          <a:xfrm>
            <a:off x="6483699" y="4278420"/>
            <a:ext cx="1435008"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243,999,612</a:t>
            </a:r>
          </a:p>
        </p:txBody>
      </p:sp>
    </p:spTree>
    <p:extLst>
      <p:ext uri="{BB962C8B-B14F-4D97-AF65-F5344CB8AC3E}">
        <p14:creationId xmlns:p14="http://schemas.microsoft.com/office/powerpoint/2010/main" val="311829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028" y="1244103"/>
            <a:ext cx="4864633" cy="4079543"/>
          </a:xfrm>
        </p:spPr>
        <p:txBody>
          <a:bodyPr/>
          <a:lstStyle/>
          <a:p>
            <a:r>
              <a:rPr lang="en-US" sz="2133" b="0" dirty="0"/>
              <a:t>Human error has been implicated in up to 80% of accidents in civil and military aviation</a:t>
            </a:r>
            <a:r>
              <a:rPr lang="en-US" sz="2133" b="0" baseline="30000" dirty="0"/>
              <a:t>1</a:t>
            </a:r>
            <a:endParaRPr lang="en-US" sz="2133" b="0" dirty="0"/>
          </a:p>
          <a:p>
            <a:pPr>
              <a:spcBef>
                <a:spcPts val="2400"/>
              </a:spcBef>
            </a:pPr>
            <a:r>
              <a:rPr lang="en-US" sz="2133" b="0" dirty="0"/>
              <a:t>Pilots intervene to manage aircraft malfunctions on 20% of normal flights</a:t>
            </a:r>
            <a:r>
              <a:rPr lang="en-US" sz="2133" b="0" baseline="30000" dirty="0"/>
              <a:t>2</a:t>
            </a:r>
            <a:endParaRPr lang="en-US" sz="2133" b="0" dirty="0"/>
          </a:p>
          <a:p>
            <a:pPr>
              <a:spcBef>
                <a:spcPts val="2400"/>
              </a:spcBef>
            </a:pPr>
            <a:r>
              <a:rPr lang="en-US" sz="2133" b="0" dirty="0"/>
              <a:t>World-wide jet data from 2007-2016</a:t>
            </a:r>
            <a:r>
              <a:rPr lang="en-US" sz="2133" b="0" baseline="30000" dirty="0"/>
              <a:t>3</a:t>
            </a:r>
            <a:endParaRPr lang="en-US" sz="2133" b="0" dirty="0"/>
          </a:p>
          <a:p>
            <a:pPr marL="612760" lvl="1" indent="-342900">
              <a:buFont typeface="Arial" panose="020B0604020202020204" pitchFamily="34" charset="0"/>
              <a:buChar char="•"/>
            </a:pPr>
            <a:r>
              <a:rPr lang="en-US" sz="1867" dirty="0"/>
              <a:t>244 million departures</a:t>
            </a:r>
          </a:p>
          <a:p>
            <a:pPr marL="612760" lvl="1" indent="-342900">
              <a:buFont typeface="Arial" panose="020B0604020202020204" pitchFamily="34" charset="0"/>
              <a:buChar char="•"/>
            </a:pPr>
            <a:r>
              <a:rPr lang="en-US" sz="1867" dirty="0"/>
              <a:t>388 accidents</a:t>
            </a:r>
          </a:p>
        </p:txBody>
      </p:sp>
      <p:sp>
        <p:nvSpPr>
          <p:cNvPr id="3" name="Title 2"/>
          <p:cNvSpPr>
            <a:spLocks noGrp="1"/>
          </p:cNvSpPr>
          <p:nvPr>
            <p:ph type="title"/>
          </p:nvPr>
        </p:nvSpPr>
        <p:spPr>
          <a:xfrm>
            <a:off x="156027" y="292591"/>
            <a:ext cx="10548573" cy="576076"/>
          </a:xfrm>
        </p:spPr>
        <p:txBody>
          <a:bodyPr/>
          <a:lstStyle/>
          <a:p>
            <a:r>
              <a:rPr lang="en-GB" sz="2933" dirty="0"/>
              <a:t>Pilots </a:t>
            </a:r>
            <a:r>
              <a:rPr lang="en-GB" sz="2933" i="1" dirty="0"/>
              <a:t>Produce</a:t>
            </a:r>
            <a:r>
              <a:rPr lang="en-GB" sz="2933" dirty="0"/>
              <a:t> Safety Far More Often than They </a:t>
            </a:r>
            <a:r>
              <a:rPr lang="en-GB" sz="2933" i="1" dirty="0"/>
              <a:t>Reduce</a:t>
            </a:r>
            <a:r>
              <a:rPr lang="en-GB" sz="2933" dirty="0"/>
              <a:t> It</a:t>
            </a:r>
            <a:endParaRPr lang="en-US" sz="2933" dirty="0"/>
          </a:p>
        </p:txBody>
      </p:sp>
      <p:grpSp>
        <p:nvGrpSpPr>
          <p:cNvPr id="4" name="Group 3">
            <a:extLst>
              <a:ext uri="{FF2B5EF4-FFF2-40B4-BE49-F238E27FC236}">
                <a16:creationId xmlns:a16="http://schemas.microsoft.com/office/drawing/2014/main" id="{309BAB9B-DDC2-945D-B5E9-F4D3D93DA3E5}"/>
              </a:ext>
            </a:extLst>
          </p:cNvPr>
          <p:cNvGrpSpPr/>
          <p:nvPr/>
        </p:nvGrpSpPr>
        <p:grpSpPr>
          <a:xfrm>
            <a:off x="5786353" y="1572860"/>
            <a:ext cx="5364480" cy="3291840"/>
            <a:chOff x="4339765" y="1179645"/>
            <a:chExt cx="4023360" cy="2468880"/>
          </a:xfrm>
        </p:grpSpPr>
        <p:cxnSp>
          <p:nvCxnSpPr>
            <p:cNvPr id="6" name="Straight Connector 5">
              <a:extLst>
                <a:ext uri="{FF2B5EF4-FFF2-40B4-BE49-F238E27FC236}">
                  <a16:creationId xmlns:a16="http://schemas.microsoft.com/office/drawing/2014/main" id="{F04916E0-2340-7BFE-6941-E56A3B95340B}"/>
                </a:ext>
              </a:extLst>
            </p:cNvPr>
            <p:cNvCxnSpPr/>
            <p:nvPr/>
          </p:nvCxnSpPr>
          <p:spPr>
            <a:xfrm>
              <a:off x="4339765" y="2364398"/>
              <a:ext cx="40233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162FC9F-82CD-D238-F2FB-E03F8CF69D40}"/>
                </a:ext>
              </a:extLst>
            </p:cNvPr>
            <p:cNvCxnSpPr/>
            <p:nvPr/>
          </p:nvCxnSpPr>
          <p:spPr>
            <a:xfrm>
              <a:off x="4858837" y="307101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579F90-38BF-520E-8A42-975947604722}"/>
                </a:ext>
              </a:extLst>
            </p:cNvPr>
            <p:cNvCxnSpPr/>
            <p:nvPr/>
          </p:nvCxnSpPr>
          <p:spPr>
            <a:xfrm>
              <a:off x="6021560" y="1179645"/>
              <a:ext cx="3251" cy="24688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E6242FF-BD97-9B3F-94A0-86129D53BDDF}"/>
                </a:ext>
              </a:extLst>
            </p:cNvPr>
            <p:cNvCxnSpPr/>
            <p:nvPr/>
          </p:nvCxnSpPr>
          <p:spPr>
            <a:xfrm flipH="1">
              <a:off x="7184477"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01948EE-D9C8-9544-B557-8553140DA10B}"/>
                </a:ext>
              </a:extLst>
            </p:cNvPr>
            <p:cNvCxnSpPr/>
            <p:nvPr/>
          </p:nvCxnSpPr>
          <p:spPr>
            <a:xfrm flipH="1">
              <a:off x="4850360"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735EC6A-6ECC-73AD-1B0B-1C18C8C47D62}"/>
                </a:ext>
              </a:extLst>
            </p:cNvPr>
            <p:cNvCxnSpPr/>
            <p:nvPr/>
          </p:nvCxnSpPr>
          <p:spPr>
            <a:xfrm flipH="1">
              <a:off x="4840835" y="164050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3848B8F9-0834-5B79-1D54-190FDF802DD0}"/>
              </a:ext>
            </a:extLst>
          </p:cNvPr>
          <p:cNvSpPr txBox="1"/>
          <p:nvPr/>
        </p:nvSpPr>
        <p:spPr>
          <a:xfrm>
            <a:off x="6458223" y="1738464"/>
            <a:ext cx="152759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Not Accident</a:t>
            </a:r>
          </a:p>
        </p:txBody>
      </p:sp>
      <p:sp>
        <p:nvSpPr>
          <p:cNvPr id="13" name="TextBox 12">
            <a:extLst>
              <a:ext uri="{FF2B5EF4-FFF2-40B4-BE49-F238E27FC236}">
                <a16:creationId xmlns:a16="http://schemas.microsoft.com/office/drawing/2014/main" id="{E86A0FF5-A9F4-D5BE-C959-9DBB07F16F79}"/>
              </a:ext>
            </a:extLst>
          </p:cNvPr>
          <p:cNvSpPr txBox="1"/>
          <p:nvPr/>
        </p:nvSpPr>
        <p:spPr>
          <a:xfrm>
            <a:off x="8240237" y="1738464"/>
            <a:ext cx="1103187"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Accident</a:t>
            </a:r>
          </a:p>
        </p:txBody>
      </p:sp>
      <p:sp>
        <p:nvSpPr>
          <p:cNvPr id="14" name="TextBox 13">
            <a:extLst>
              <a:ext uri="{FF2B5EF4-FFF2-40B4-BE49-F238E27FC236}">
                <a16:creationId xmlns:a16="http://schemas.microsoft.com/office/drawing/2014/main" id="{B06079F5-CFFE-1441-F1D5-DA7263813E1E}"/>
              </a:ext>
            </a:extLst>
          </p:cNvPr>
          <p:cNvSpPr txBox="1"/>
          <p:nvPr/>
        </p:nvSpPr>
        <p:spPr>
          <a:xfrm rot="16200000">
            <a:off x="4250639" y="2925697"/>
            <a:ext cx="2428870" cy="666977"/>
          </a:xfrm>
          <a:prstGeom prst="rect">
            <a:avLst/>
          </a:prstGeom>
          <a:noFill/>
        </p:spPr>
        <p:txBody>
          <a:bodyPr wrap="none" rtlCol="0">
            <a:spAutoFit/>
          </a:bodyPr>
          <a:lstStyle/>
          <a:p>
            <a:pPr algn="ctr"/>
            <a:r>
              <a:rPr lang="en-US" sz="1867" b="1" dirty="0">
                <a:latin typeface="Helvetica" panose="020B0604020202020204" pitchFamily="34" charset="0"/>
                <a:cs typeface="Helvetica" panose="020B0604020202020204" pitchFamily="34" charset="0"/>
              </a:rPr>
              <a:t>Attributed to</a:t>
            </a:r>
            <a:br>
              <a:rPr lang="en-US" sz="1867" b="1" dirty="0">
                <a:latin typeface="Helvetica" panose="020B0604020202020204" pitchFamily="34" charset="0"/>
                <a:cs typeface="Helvetica" panose="020B0604020202020204" pitchFamily="34" charset="0"/>
              </a:rPr>
            </a:br>
            <a:r>
              <a:rPr lang="en-US" sz="1867" b="1" dirty="0">
                <a:latin typeface="Helvetica" panose="020B0604020202020204" pitchFamily="34" charset="0"/>
                <a:cs typeface="Helvetica" panose="020B0604020202020204" pitchFamily="34" charset="0"/>
              </a:rPr>
              <a:t>Human Intervention</a:t>
            </a:r>
          </a:p>
        </p:txBody>
      </p:sp>
      <p:sp>
        <p:nvSpPr>
          <p:cNvPr id="15" name="TextBox 14">
            <a:extLst>
              <a:ext uri="{FF2B5EF4-FFF2-40B4-BE49-F238E27FC236}">
                <a16:creationId xmlns:a16="http://schemas.microsoft.com/office/drawing/2014/main" id="{89D43248-564A-8D10-AA15-250297F47054}"/>
              </a:ext>
            </a:extLst>
          </p:cNvPr>
          <p:cNvSpPr txBox="1"/>
          <p:nvPr/>
        </p:nvSpPr>
        <p:spPr>
          <a:xfrm>
            <a:off x="5812735" y="2467692"/>
            <a:ext cx="490840"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a:t>
            </a:r>
          </a:p>
        </p:txBody>
      </p:sp>
      <p:sp>
        <p:nvSpPr>
          <p:cNvPr id="16" name="TextBox 15">
            <a:extLst>
              <a:ext uri="{FF2B5EF4-FFF2-40B4-BE49-F238E27FC236}">
                <a16:creationId xmlns:a16="http://schemas.microsoft.com/office/drawing/2014/main" id="{949149B4-CB84-7E8A-346F-DE5B044FFC31}"/>
              </a:ext>
            </a:extLst>
          </p:cNvPr>
          <p:cNvSpPr txBox="1"/>
          <p:nvPr/>
        </p:nvSpPr>
        <p:spPr>
          <a:xfrm>
            <a:off x="5766484" y="3474673"/>
            <a:ext cx="57624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Yes</a:t>
            </a:r>
          </a:p>
        </p:txBody>
      </p:sp>
      <p:sp>
        <p:nvSpPr>
          <p:cNvPr id="17" name="TextBox 16">
            <a:extLst>
              <a:ext uri="{FF2B5EF4-FFF2-40B4-BE49-F238E27FC236}">
                <a16:creationId xmlns:a16="http://schemas.microsoft.com/office/drawing/2014/main" id="{79930332-8C0E-31A6-2384-AFB3D9620823}"/>
              </a:ext>
            </a:extLst>
          </p:cNvPr>
          <p:cNvSpPr txBox="1"/>
          <p:nvPr/>
        </p:nvSpPr>
        <p:spPr>
          <a:xfrm>
            <a:off x="8474994" y="4278125"/>
            <a:ext cx="559769"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388</a:t>
            </a:r>
          </a:p>
        </p:txBody>
      </p:sp>
      <p:sp>
        <p:nvSpPr>
          <p:cNvPr id="18" name="TextBox 17">
            <a:extLst>
              <a:ext uri="{FF2B5EF4-FFF2-40B4-BE49-F238E27FC236}">
                <a16:creationId xmlns:a16="http://schemas.microsoft.com/office/drawing/2014/main" id="{A28BB650-D04B-BF9A-E423-2D0F7AD1F461}"/>
              </a:ext>
            </a:extLst>
          </p:cNvPr>
          <p:cNvSpPr txBox="1"/>
          <p:nvPr/>
        </p:nvSpPr>
        <p:spPr>
          <a:xfrm>
            <a:off x="8461869" y="3377793"/>
            <a:ext cx="559769"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310</a:t>
            </a:r>
          </a:p>
        </p:txBody>
      </p:sp>
      <p:sp>
        <p:nvSpPr>
          <p:cNvPr id="19" name="TextBox 18">
            <a:extLst>
              <a:ext uri="{FF2B5EF4-FFF2-40B4-BE49-F238E27FC236}">
                <a16:creationId xmlns:a16="http://schemas.microsoft.com/office/drawing/2014/main" id="{C7BB239F-2AAB-91E7-F714-A5502274CF12}"/>
              </a:ext>
            </a:extLst>
          </p:cNvPr>
          <p:cNvSpPr txBox="1"/>
          <p:nvPr/>
        </p:nvSpPr>
        <p:spPr>
          <a:xfrm>
            <a:off x="8539046" y="2422339"/>
            <a:ext cx="434734"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78</a:t>
            </a:r>
          </a:p>
        </p:txBody>
      </p:sp>
      <p:sp>
        <p:nvSpPr>
          <p:cNvPr id="20" name="TextBox 19">
            <a:extLst>
              <a:ext uri="{FF2B5EF4-FFF2-40B4-BE49-F238E27FC236}">
                <a16:creationId xmlns:a16="http://schemas.microsoft.com/office/drawing/2014/main" id="{45B7FA1E-9218-737C-591D-38297CE91448}"/>
              </a:ext>
            </a:extLst>
          </p:cNvPr>
          <p:cNvSpPr txBox="1"/>
          <p:nvPr/>
        </p:nvSpPr>
        <p:spPr>
          <a:xfrm>
            <a:off x="9625532" y="4273451"/>
            <a:ext cx="1435008"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244,000,000</a:t>
            </a:r>
          </a:p>
        </p:txBody>
      </p:sp>
      <p:sp>
        <p:nvSpPr>
          <p:cNvPr id="21" name="TextBox 20">
            <a:extLst>
              <a:ext uri="{FF2B5EF4-FFF2-40B4-BE49-F238E27FC236}">
                <a16:creationId xmlns:a16="http://schemas.microsoft.com/office/drawing/2014/main" id="{11673655-A26A-402D-605C-4D604F63E463}"/>
              </a:ext>
            </a:extLst>
          </p:cNvPr>
          <p:cNvSpPr txBox="1"/>
          <p:nvPr/>
        </p:nvSpPr>
        <p:spPr>
          <a:xfrm>
            <a:off x="6483699" y="4278420"/>
            <a:ext cx="1435008"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243,999,612</a:t>
            </a:r>
          </a:p>
        </p:txBody>
      </p:sp>
      <p:sp>
        <p:nvSpPr>
          <p:cNvPr id="22" name="TextBox 21">
            <a:extLst>
              <a:ext uri="{FF2B5EF4-FFF2-40B4-BE49-F238E27FC236}">
                <a16:creationId xmlns:a16="http://schemas.microsoft.com/office/drawing/2014/main" id="{445E1562-A4E3-6E52-7A32-35774B999C9E}"/>
              </a:ext>
            </a:extLst>
          </p:cNvPr>
          <p:cNvSpPr txBox="1"/>
          <p:nvPr/>
        </p:nvSpPr>
        <p:spPr>
          <a:xfrm>
            <a:off x="6498151" y="2422339"/>
            <a:ext cx="1435008"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195,199,690</a:t>
            </a:r>
          </a:p>
        </p:txBody>
      </p:sp>
      <p:sp>
        <p:nvSpPr>
          <p:cNvPr id="23" name="TextBox 22">
            <a:extLst>
              <a:ext uri="{FF2B5EF4-FFF2-40B4-BE49-F238E27FC236}">
                <a16:creationId xmlns:a16="http://schemas.microsoft.com/office/drawing/2014/main" id="{57F4DEB3-06CF-1D17-DAEE-72164C7BF713}"/>
              </a:ext>
            </a:extLst>
          </p:cNvPr>
          <p:cNvSpPr txBox="1"/>
          <p:nvPr/>
        </p:nvSpPr>
        <p:spPr>
          <a:xfrm>
            <a:off x="6566296" y="3377793"/>
            <a:ext cx="1309974"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48,799,922</a:t>
            </a:r>
          </a:p>
        </p:txBody>
      </p:sp>
      <p:sp>
        <p:nvSpPr>
          <p:cNvPr id="24" name="TextBox 23">
            <a:extLst>
              <a:ext uri="{FF2B5EF4-FFF2-40B4-BE49-F238E27FC236}">
                <a16:creationId xmlns:a16="http://schemas.microsoft.com/office/drawing/2014/main" id="{29B7AA3B-6BE8-A9D6-7AAF-A366A1AD77EC}"/>
              </a:ext>
            </a:extLst>
          </p:cNvPr>
          <p:cNvSpPr txBox="1"/>
          <p:nvPr/>
        </p:nvSpPr>
        <p:spPr>
          <a:xfrm>
            <a:off x="9554552" y="2422339"/>
            <a:ext cx="1435008"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195,199,768</a:t>
            </a:r>
          </a:p>
        </p:txBody>
      </p:sp>
      <p:sp>
        <p:nvSpPr>
          <p:cNvPr id="25" name="TextBox 24">
            <a:extLst>
              <a:ext uri="{FF2B5EF4-FFF2-40B4-BE49-F238E27FC236}">
                <a16:creationId xmlns:a16="http://schemas.microsoft.com/office/drawing/2014/main" id="{349C33A6-0CC2-0F51-3A01-40F41F1F7D1A}"/>
              </a:ext>
            </a:extLst>
          </p:cNvPr>
          <p:cNvSpPr txBox="1"/>
          <p:nvPr/>
        </p:nvSpPr>
        <p:spPr>
          <a:xfrm>
            <a:off x="9638124" y="3391431"/>
            <a:ext cx="1309974"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48,800,232</a:t>
            </a:r>
          </a:p>
        </p:txBody>
      </p:sp>
      <p:sp>
        <p:nvSpPr>
          <p:cNvPr id="26" name="TextBox 25">
            <a:extLst>
              <a:ext uri="{FF2B5EF4-FFF2-40B4-BE49-F238E27FC236}">
                <a16:creationId xmlns:a16="http://schemas.microsoft.com/office/drawing/2014/main" id="{26E71C90-771B-F934-8C23-162BD712EC68}"/>
              </a:ext>
            </a:extLst>
          </p:cNvPr>
          <p:cNvSpPr txBox="1"/>
          <p:nvPr/>
        </p:nvSpPr>
        <p:spPr>
          <a:xfrm>
            <a:off x="7421529" y="1227113"/>
            <a:ext cx="1221809" cy="379656"/>
          </a:xfrm>
          <a:prstGeom prst="rect">
            <a:avLst/>
          </a:prstGeom>
          <a:noFill/>
        </p:spPr>
        <p:txBody>
          <a:bodyPr wrap="none" rtlCol="0">
            <a:spAutoFit/>
          </a:bodyPr>
          <a:lstStyle/>
          <a:p>
            <a:r>
              <a:rPr lang="en-US" sz="1867" b="1" dirty="0">
                <a:latin typeface="Helvetica" panose="020B0604020202020204" pitchFamily="34" charset="0"/>
                <a:cs typeface="Helvetica" panose="020B0604020202020204" pitchFamily="34" charset="0"/>
              </a:rPr>
              <a:t>Outcome</a:t>
            </a:r>
          </a:p>
        </p:txBody>
      </p:sp>
    </p:spTree>
    <p:extLst>
      <p:ext uri="{BB962C8B-B14F-4D97-AF65-F5344CB8AC3E}">
        <p14:creationId xmlns:p14="http://schemas.microsoft.com/office/powerpoint/2010/main" val="2067350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028" y="1244103"/>
            <a:ext cx="4864633" cy="4079543"/>
          </a:xfrm>
        </p:spPr>
        <p:txBody>
          <a:bodyPr/>
          <a:lstStyle/>
          <a:p>
            <a:r>
              <a:rPr lang="en-US" sz="2133" b="0" dirty="0"/>
              <a:t>Human error has been implicated in up to 80% of accidents in civil and military aviation</a:t>
            </a:r>
            <a:r>
              <a:rPr lang="en-US" sz="2133" b="0" baseline="30000" dirty="0"/>
              <a:t>1</a:t>
            </a:r>
            <a:endParaRPr lang="en-US" sz="2133" b="0" dirty="0"/>
          </a:p>
          <a:p>
            <a:pPr>
              <a:spcBef>
                <a:spcPts val="2400"/>
              </a:spcBef>
            </a:pPr>
            <a:r>
              <a:rPr lang="en-US" sz="2133" b="0" dirty="0"/>
              <a:t>Pilots intervene to manage aircraft malfunctions on 20% of normal flights</a:t>
            </a:r>
            <a:r>
              <a:rPr lang="en-US" sz="2133" b="0" baseline="30000" dirty="0"/>
              <a:t>2</a:t>
            </a:r>
            <a:endParaRPr lang="en-US" sz="2133" b="0" dirty="0"/>
          </a:p>
          <a:p>
            <a:pPr>
              <a:spcBef>
                <a:spcPts val="2400"/>
              </a:spcBef>
            </a:pPr>
            <a:r>
              <a:rPr lang="en-US" sz="2133" b="0" dirty="0"/>
              <a:t>World-wide jet data from 2007-2016</a:t>
            </a:r>
            <a:r>
              <a:rPr lang="en-US" sz="2133" b="0" baseline="30000" dirty="0"/>
              <a:t>3</a:t>
            </a:r>
            <a:endParaRPr lang="en-US" sz="2133" b="0" dirty="0"/>
          </a:p>
          <a:p>
            <a:pPr marL="612760" lvl="1" indent="-342900">
              <a:buFont typeface="Arial" panose="020B0604020202020204" pitchFamily="34" charset="0"/>
              <a:buChar char="•"/>
            </a:pPr>
            <a:r>
              <a:rPr lang="en-US" sz="1867" dirty="0"/>
              <a:t>244 million departures</a:t>
            </a:r>
          </a:p>
          <a:p>
            <a:pPr marL="612760" lvl="1" indent="-342900">
              <a:buFont typeface="Arial" panose="020B0604020202020204" pitchFamily="34" charset="0"/>
              <a:buChar char="•"/>
            </a:pPr>
            <a:r>
              <a:rPr lang="en-US" sz="1867" dirty="0"/>
              <a:t>388 accidents</a:t>
            </a:r>
          </a:p>
        </p:txBody>
      </p:sp>
      <p:sp>
        <p:nvSpPr>
          <p:cNvPr id="3" name="Title 2"/>
          <p:cNvSpPr>
            <a:spLocks noGrp="1"/>
          </p:cNvSpPr>
          <p:nvPr>
            <p:ph type="title"/>
          </p:nvPr>
        </p:nvSpPr>
        <p:spPr>
          <a:xfrm>
            <a:off x="156027" y="292591"/>
            <a:ext cx="10548573" cy="576076"/>
          </a:xfrm>
        </p:spPr>
        <p:txBody>
          <a:bodyPr/>
          <a:lstStyle/>
          <a:p>
            <a:r>
              <a:rPr lang="en-GB" sz="2933" dirty="0"/>
              <a:t>Pilots </a:t>
            </a:r>
            <a:r>
              <a:rPr lang="en-GB" sz="2933" i="1" dirty="0"/>
              <a:t>Produce</a:t>
            </a:r>
            <a:r>
              <a:rPr lang="en-GB" sz="2933" dirty="0"/>
              <a:t> Safety Far More Often than They </a:t>
            </a:r>
            <a:r>
              <a:rPr lang="en-GB" sz="2933" i="1" dirty="0"/>
              <a:t>Reduce</a:t>
            </a:r>
            <a:r>
              <a:rPr lang="en-GB" sz="2933" dirty="0"/>
              <a:t> It</a:t>
            </a:r>
            <a:endParaRPr lang="en-US" sz="2933" dirty="0"/>
          </a:p>
        </p:txBody>
      </p:sp>
      <p:sp>
        <p:nvSpPr>
          <p:cNvPr id="59" name="TextBox 58">
            <a:extLst>
              <a:ext uri="{FF2B5EF4-FFF2-40B4-BE49-F238E27FC236}">
                <a16:creationId xmlns:a16="http://schemas.microsoft.com/office/drawing/2014/main" id="{C19B03BE-F8F9-4C2F-A10F-787FE47C46CF}"/>
              </a:ext>
            </a:extLst>
          </p:cNvPr>
          <p:cNvSpPr txBox="1"/>
          <p:nvPr/>
        </p:nvSpPr>
        <p:spPr>
          <a:xfrm>
            <a:off x="155547" y="5688956"/>
            <a:ext cx="9392266" cy="769634"/>
          </a:xfrm>
          <a:prstGeom prst="rect">
            <a:avLst/>
          </a:prstGeom>
          <a:noFill/>
          <a:ln>
            <a:solidFill>
              <a:srgbClr val="002060"/>
            </a:solidFill>
          </a:ln>
        </p:spPr>
        <p:txBody>
          <a:bodyPr wrap="square" rtlCol="0">
            <a:spAutoFit/>
          </a:bodyPr>
          <a:lstStyle/>
          <a:p>
            <a:pPr defTabSz="1219170">
              <a:defRPr/>
            </a:pPr>
            <a:r>
              <a:rPr lang="en-US" sz="1467" b="1" dirty="0">
                <a:solidFill>
                  <a:prstClr val="black"/>
                </a:solidFill>
              </a:rPr>
              <a:t>Learn more</a:t>
            </a:r>
            <a:r>
              <a:rPr lang="en-US" sz="1467" dirty="0">
                <a:solidFill>
                  <a:prstClr val="black"/>
                </a:solidFill>
              </a:rPr>
              <a:t>: Holbrook, J. (2021). Exploring methods to collect and analyze data on human contributions to aviation safety. In </a:t>
            </a:r>
            <a:r>
              <a:rPr lang="en-US" sz="1467" i="1" dirty="0">
                <a:solidFill>
                  <a:prstClr val="black"/>
                </a:solidFill>
              </a:rPr>
              <a:t>Proceedings of the 2021 International Symposium on Aviation Psychology. </a:t>
            </a:r>
            <a:r>
              <a:rPr lang="en-US" sz="1467" i="1" dirty="0">
                <a:solidFill>
                  <a:prstClr val="black"/>
                </a:solidFill>
                <a:hlinkClick r:id="rId3"/>
              </a:rPr>
              <a:t>https://aviation-psychology.org/wp-content/uploads/2021/05/ISAP_2021_Proceedings_FINAL.pdf</a:t>
            </a:r>
            <a:endParaRPr lang="en-US" sz="1467" dirty="0">
              <a:solidFill>
                <a:prstClr val="black"/>
              </a:solidFill>
            </a:endParaRPr>
          </a:p>
        </p:txBody>
      </p:sp>
      <p:sp>
        <p:nvSpPr>
          <p:cNvPr id="60" name="TextBox 59">
            <a:extLst>
              <a:ext uri="{FF2B5EF4-FFF2-40B4-BE49-F238E27FC236}">
                <a16:creationId xmlns:a16="http://schemas.microsoft.com/office/drawing/2014/main" id="{A6D4EA76-01FC-4B96-AFA3-F374E7F68821}"/>
              </a:ext>
            </a:extLst>
          </p:cNvPr>
          <p:cNvSpPr txBox="1"/>
          <p:nvPr/>
        </p:nvSpPr>
        <p:spPr>
          <a:xfrm>
            <a:off x="104820" y="6451717"/>
            <a:ext cx="7730611" cy="297454"/>
          </a:xfrm>
          <a:prstGeom prst="rect">
            <a:avLst/>
          </a:prstGeom>
          <a:noFill/>
          <a:ln>
            <a:noFill/>
          </a:ln>
        </p:spPr>
        <p:txBody>
          <a:bodyPr wrap="square" rtlCol="0">
            <a:spAutoFit/>
          </a:bodyPr>
          <a:lstStyle/>
          <a:p>
            <a:pPr defTabSz="1219170">
              <a:defRPr/>
            </a:pPr>
            <a:r>
              <a:rPr lang="en-US" sz="1333" i="1" dirty="0">
                <a:solidFill>
                  <a:prstClr val="black"/>
                </a:solidFill>
              </a:rPr>
              <a:t>(1) </a:t>
            </a:r>
            <a:r>
              <a:rPr lang="en-US" sz="1333" i="1" dirty="0" err="1">
                <a:solidFill>
                  <a:prstClr val="black"/>
                </a:solidFill>
              </a:rPr>
              <a:t>Weigmann</a:t>
            </a:r>
            <a:r>
              <a:rPr lang="en-US" sz="1333" i="1" dirty="0">
                <a:solidFill>
                  <a:prstClr val="black"/>
                </a:solidFill>
              </a:rPr>
              <a:t> &amp; </a:t>
            </a:r>
            <a:r>
              <a:rPr lang="en-US" sz="1333" i="1" dirty="0" err="1">
                <a:solidFill>
                  <a:prstClr val="black"/>
                </a:solidFill>
              </a:rPr>
              <a:t>Shappell</a:t>
            </a:r>
            <a:r>
              <a:rPr lang="en-US" sz="1333" i="1" dirty="0">
                <a:solidFill>
                  <a:prstClr val="black"/>
                </a:solidFill>
              </a:rPr>
              <a:t>, 2003; (2) PARC/CAST, 2013; (3) Boeing, 2017</a:t>
            </a:r>
          </a:p>
        </p:txBody>
      </p:sp>
      <p:grpSp>
        <p:nvGrpSpPr>
          <p:cNvPr id="4" name="Group 3">
            <a:extLst>
              <a:ext uri="{FF2B5EF4-FFF2-40B4-BE49-F238E27FC236}">
                <a16:creationId xmlns:a16="http://schemas.microsoft.com/office/drawing/2014/main" id="{7209A236-E3DB-C9D2-C42E-DE5FA87C00C5}"/>
              </a:ext>
            </a:extLst>
          </p:cNvPr>
          <p:cNvGrpSpPr/>
          <p:nvPr/>
        </p:nvGrpSpPr>
        <p:grpSpPr>
          <a:xfrm>
            <a:off x="5786353" y="1572860"/>
            <a:ext cx="5364480" cy="3291840"/>
            <a:chOff x="4339765" y="1179645"/>
            <a:chExt cx="4023360" cy="2468880"/>
          </a:xfrm>
        </p:grpSpPr>
        <p:cxnSp>
          <p:nvCxnSpPr>
            <p:cNvPr id="6" name="Straight Connector 5">
              <a:extLst>
                <a:ext uri="{FF2B5EF4-FFF2-40B4-BE49-F238E27FC236}">
                  <a16:creationId xmlns:a16="http://schemas.microsoft.com/office/drawing/2014/main" id="{0CB91C25-D472-CDA7-E9F2-C36FA9E4A099}"/>
                </a:ext>
              </a:extLst>
            </p:cNvPr>
            <p:cNvCxnSpPr/>
            <p:nvPr/>
          </p:nvCxnSpPr>
          <p:spPr>
            <a:xfrm>
              <a:off x="4339765" y="2364398"/>
              <a:ext cx="40233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2D1EE37-C7B4-6F8F-FAC8-84D52EDF44A2}"/>
                </a:ext>
              </a:extLst>
            </p:cNvPr>
            <p:cNvCxnSpPr/>
            <p:nvPr/>
          </p:nvCxnSpPr>
          <p:spPr>
            <a:xfrm>
              <a:off x="4858837" y="307101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C890FC9-84E9-990E-A2AA-A9A16FB6C7A8}"/>
                </a:ext>
              </a:extLst>
            </p:cNvPr>
            <p:cNvCxnSpPr/>
            <p:nvPr/>
          </p:nvCxnSpPr>
          <p:spPr>
            <a:xfrm>
              <a:off x="6021560" y="1179645"/>
              <a:ext cx="3251" cy="24688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E05428C-B21E-75E0-5762-CEFEAE9D117F}"/>
                </a:ext>
              </a:extLst>
            </p:cNvPr>
            <p:cNvCxnSpPr/>
            <p:nvPr/>
          </p:nvCxnSpPr>
          <p:spPr>
            <a:xfrm flipH="1">
              <a:off x="7184477"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2CF63A5-B630-CEF5-AA91-2493B8C7A8F5}"/>
                </a:ext>
              </a:extLst>
            </p:cNvPr>
            <p:cNvCxnSpPr/>
            <p:nvPr/>
          </p:nvCxnSpPr>
          <p:spPr>
            <a:xfrm flipH="1">
              <a:off x="4850360" y="1625885"/>
              <a:ext cx="1518" cy="20116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B46D5CE-1F63-90AF-612D-D22A69904976}"/>
                </a:ext>
              </a:extLst>
            </p:cNvPr>
            <p:cNvCxnSpPr/>
            <p:nvPr/>
          </p:nvCxnSpPr>
          <p:spPr>
            <a:xfrm flipH="1">
              <a:off x="4840835" y="1640505"/>
              <a:ext cx="34747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46CD6D5B-EC49-6F06-CA3C-FD44D7F224EE}"/>
              </a:ext>
            </a:extLst>
          </p:cNvPr>
          <p:cNvSpPr txBox="1"/>
          <p:nvPr/>
        </p:nvSpPr>
        <p:spPr>
          <a:xfrm>
            <a:off x="6458223" y="1738464"/>
            <a:ext cx="152759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Not Accident</a:t>
            </a:r>
          </a:p>
        </p:txBody>
      </p:sp>
      <p:sp>
        <p:nvSpPr>
          <p:cNvPr id="13" name="TextBox 12">
            <a:extLst>
              <a:ext uri="{FF2B5EF4-FFF2-40B4-BE49-F238E27FC236}">
                <a16:creationId xmlns:a16="http://schemas.microsoft.com/office/drawing/2014/main" id="{2837E0F7-B6CE-873B-013B-1F231E341339}"/>
              </a:ext>
            </a:extLst>
          </p:cNvPr>
          <p:cNvSpPr txBox="1"/>
          <p:nvPr/>
        </p:nvSpPr>
        <p:spPr>
          <a:xfrm>
            <a:off x="8240237" y="1738464"/>
            <a:ext cx="1103187"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Accident</a:t>
            </a:r>
          </a:p>
        </p:txBody>
      </p:sp>
      <p:sp>
        <p:nvSpPr>
          <p:cNvPr id="14" name="TextBox 13">
            <a:extLst>
              <a:ext uri="{FF2B5EF4-FFF2-40B4-BE49-F238E27FC236}">
                <a16:creationId xmlns:a16="http://schemas.microsoft.com/office/drawing/2014/main" id="{2EBF806F-81AB-0977-50E9-1FFB6AC0C6CD}"/>
              </a:ext>
            </a:extLst>
          </p:cNvPr>
          <p:cNvSpPr txBox="1"/>
          <p:nvPr/>
        </p:nvSpPr>
        <p:spPr>
          <a:xfrm rot="16200000">
            <a:off x="4250639" y="2925697"/>
            <a:ext cx="2428870" cy="666977"/>
          </a:xfrm>
          <a:prstGeom prst="rect">
            <a:avLst/>
          </a:prstGeom>
          <a:noFill/>
        </p:spPr>
        <p:txBody>
          <a:bodyPr wrap="none" rtlCol="0">
            <a:spAutoFit/>
          </a:bodyPr>
          <a:lstStyle/>
          <a:p>
            <a:pPr algn="ctr"/>
            <a:r>
              <a:rPr lang="en-US" sz="1867" b="1" dirty="0">
                <a:latin typeface="Helvetica" panose="020B0604020202020204" pitchFamily="34" charset="0"/>
                <a:cs typeface="Helvetica" panose="020B0604020202020204" pitchFamily="34" charset="0"/>
              </a:rPr>
              <a:t>Attributed to</a:t>
            </a:r>
            <a:br>
              <a:rPr lang="en-US" sz="1867" b="1" dirty="0">
                <a:latin typeface="Helvetica" panose="020B0604020202020204" pitchFamily="34" charset="0"/>
                <a:cs typeface="Helvetica" panose="020B0604020202020204" pitchFamily="34" charset="0"/>
              </a:rPr>
            </a:br>
            <a:r>
              <a:rPr lang="en-US" sz="1867" b="1" dirty="0">
                <a:latin typeface="Helvetica" panose="020B0604020202020204" pitchFamily="34" charset="0"/>
                <a:cs typeface="Helvetica" panose="020B0604020202020204" pitchFamily="34" charset="0"/>
              </a:rPr>
              <a:t>Human Intervention</a:t>
            </a:r>
          </a:p>
        </p:txBody>
      </p:sp>
      <p:sp>
        <p:nvSpPr>
          <p:cNvPr id="15" name="TextBox 14">
            <a:extLst>
              <a:ext uri="{FF2B5EF4-FFF2-40B4-BE49-F238E27FC236}">
                <a16:creationId xmlns:a16="http://schemas.microsoft.com/office/drawing/2014/main" id="{F7A529CC-C853-B452-062C-560441900C02}"/>
              </a:ext>
            </a:extLst>
          </p:cNvPr>
          <p:cNvSpPr txBox="1"/>
          <p:nvPr/>
        </p:nvSpPr>
        <p:spPr>
          <a:xfrm>
            <a:off x="5812735" y="2467692"/>
            <a:ext cx="490840"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No</a:t>
            </a:r>
          </a:p>
        </p:txBody>
      </p:sp>
      <p:sp>
        <p:nvSpPr>
          <p:cNvPr id="16" name="TextBox 15">
            <a:extLst>
              <a:ext uri="{FF2B5EF4-FFF2-40B4-BE49-F238E27FC236}">
                <a16:creationId xmlns:a16="http://schemas.microsoft.com/office/drawing/2014/main" id="{4A50FBA3-8506-812D-3D53-0A3A6509F06E}"/>
              </a:ext>
            </a:extLst>
          </p:cNvPr>
          <p:cNvSpPr txBox="1"/>
          <p:nvPr/>
        </p:nvSpPr>
        <p:spPr>
          <a:xfrm>
            <a:off x="5766484" y="3474673"/>
            <a:ext cx="576248" cy="379656"/>
          </a:xfrm>
          <a:prstGeom prst="rect">
            <a:avLst/>
          </a:prstGeom>
          <a:noFill/>
        </p:spPr>
        <p:txBody>
          <a:bodyPr wrap="none" rtlCol="0">
            <a:spAutoFit/>
          </a:bodyPr>
          <a:lstStyle/>
          <a:p>
            <a:r>
              <a:rPr lang="en-US" sz="1867" dirty="0">
                <a:latin typeface="Helvetica" panose="020B0604020202020204" pitchFamily="34" charset="0"/>
                <a:cs typeface="Helvetica" panose="020B0604020202020204" pitchFamily="34" charset="0"/>
              </a:rPr>
              <a:t>Yes</a:t>
            </a:r>
          </a:p>
        </p:txBody>
      </p:sp>
      <p:sp>
        <p:nvSpPr>
          <p:cNvPr id="17" name="TextBox 16">
            <a:extLst>
              <a:ext uri="{FF2B5EF4-FFF2-40B4-BE49-F238E27FC236}">
                <a16:creationId xmlns:a16="http://schemas.microsoft.com/office/drawing/2014/main" id="{B59FDD0B-052E-3E18-EF57-57FCC2A82EF9}"/>
              </a:ext>
            </a:extLst>
          </p:cNvPr>
          <p:cNvSpPr txBox="1"/>
          <p:nvPr/>
        </p:nvSpPr>
        <p:spPr>
          <a:xfrm>
            <a:off x="8474994" y="4278125"/>
            <a:ext cx="559769"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388</a:t>
            </a:r>
          </a:p>
        </p:txBody>
      </p:sp>
      <p:sp>
        <p:nvSpPr>
          <p:cNvPr id="18" name="TextBox 17">
            <a:extLst>
              <a:ext uri="{FF2B5EF4-FFF2-40B4-BE49-F238E27FC236}">
                <a16:creationId xmlns:a16="http://schemas.microsoft.com/office/drawing/2014/main" id="{264BDBF5-EEE6-B526-860F-9FC6EB657608}"/>
              </a:ext>
            </a:extLst>
          </p:cNvPr>
          <p:cNvSpPr txBox="1"/>
          <p:nvPr/>
        </p:nvSpPr>
        <p:spPr>
          <a:xfrm>
            <a:off x="8461869" y="3377793"/>
            <a:ext cx="559769"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310</a:t>
            </a:r>
          </a:p>
        </p:txBody>
      </p:sp>
      <p:sp>
        <p:nvSpPr>
          <p:cNvPr id="19" name="TextBox 18">
            <a:extLst>
              <a:ext uri="{FF2B5EF4-FFF2-40B4-BE49-F238E27FC236}">
                <a16:creationId xmlns:a16="http://schemas.microsoft.com/office/drawing/2014/main" id="{75794448-4652-AC5D-F699-C1638CBC6E51}"/>
              </a:ext>
            </a:extLst>
          </p:cNvPr>
          <p:cNvSpPr txBox="1"/>
          <p:nvPr/>
        </p:nvSpPr>
        <p:spPr>
          <a:xfrm>
            <a:off x="8539046" y="2422339"/>
            <a:ext cx="434734"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78</a:t>
            </a:r>
          </a:p>
        </p:txBody>
      </p:sp>
      <p:sp>
        <p:nvSpPr>
          <p:cNvPr id="20" name="TextBox 19">
            <a:extLst>
              <a:ext uri="{FF2B5EF4-FFF2-40B4-BE49-F238E27FC236}">
                <a16:creationId xmlns:a16="http://schemas.microsoft.com/office/drawing/2014/main" id="{F81DB064-27CC-6B37-9F43-6ADC6A173A35}"/>
              </a:ext>
            </a:extLst>
          </p:cNvPr>
          <p:cNvSpPr txBox="1"/>
          <p:nvPr/>
        </p:nvSpPr>
        <p:spPr>
          <a:xfrm>
            <a:off x="9625532" y="4273451"/>
            <a:ext cx="1435008"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244,000,000</a:t>
            </a:r>
          </a:p>
        </p:txBody>
      </p:sp>
      <p:sp>
        <p:nvSpPr>
          <p:cNvPr id="21" name="TextBox 20">
            <a:extLst>
              <a:ext uri="{FF2B5EF4-FFF2-40B4-BE49-F238E27FC236}">
                <a16:creationId xmlns:a16="http://schemas.microsoft.com/office/drawing/2014/main" id="{09E67444-7AA3-1E6F-0F41-4404E4839101}"/>
              </a:ext>
            </a:extLst>
          </p:cNvPr>
          <p:cNvSpPr txBox="1"/>
          <p:nvPr/>
        </p:nvSpPr>
        <p:spPr>
          <a:xfrm>
            <a:off x="6483699" y="4278420"/>
            <a:ext cx="1435008"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243,999,612</a:t>
            </a:r>
          </a:p>
        </p:txBody>
      </p:sp>
      <p:sp>
        <p:nvSpPr>
          <p:cNvPr id="22" name="TextBox 21">
            <a:extLst>
              <a:ext uri="{FF2B5EF4-FFF2-40B4-BE49-F238E27FC236}">
                <a16:creationId xmlns:a16="http://schemas.microsoft.com/office/drawing/2014/main" id="{F73C9825-1C4C-3653-1D03-E25906156AD6}"/>
              </a:ext>
            </a:extLst>
          </p:cNvPr>
          <p:cNvSpPr txBox="1"/>
          <p:nvPr/>
        </p:nvSpPr>
        <p:spPr>
          <a:xfrm>
            <a:off x="6498151" y="2422339"/>
            <a:ext cx="1435008"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195,199,690</a:t>
            </a:r>
          </a:p>
        </p:txBody>
      </p:sp>
      <p:sp>
        <p:nvSpPr>
          <p:cNvPr id="23" name="TextBox 22">
            <a:extLst>
              <a:ext uri="{FF2B5EF4-FFF2-40B4-BE49-F238E27FC236}">
                <a16:creationId xmlns:a16="http://schemas.microsoft.com/office/drawing/2014/main" id="{0CC33442-0FBB-113A-1637-E2DAC15C4547}"/>
              </a:ext>
            </a:extLst>
          </p:cNvPr>
          <p:cNvSpPr txBox="1"/>
          <p:nvPr/>
        </p:nvSpPr>
        <p:spPr>
          <a:xfrm>
            <a:off x="6566296" y="3377793"/>
            <a:ext cx="1309974"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48,799,922</a:t>
            </a:r>
          </a:p>
        </p:txBody>
      </p:sp>
      <p:sp>
        <p:nvSpPr>
          <p:cNvPr id="24" name="TextBox 23">
            <a:extLst>
              <a:ext uri="{FF2B5EF4-FFF2-40B4-BE49-F238E27FC236}">
                <a16:creationId xmlns:a16="http://schemas.microsoft.com/office/drawing/2014/main" id="{0F2208AD-4611-6F24-F0F4-A91F0F938956}"/>
              </a:ext>
            </a:extLst>
          </p:cNvPr>
          <p:cNvSpPr txBox="1"/>
          <p:nvPr/>
        </p:nvSpPr>
        <p:spPr>
          <a:xfrm>
            <a:off x="9554552" y="2422339"/>
            <a:ext cx="1435008"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195,199,768</a:t>
            </a:r>
          </a:p>
        </p:txBody>
      </p:sp>
      <p:sp>
        <p:nvSpPr>
          <p:cNvPr id="25" name="TextBox 24">
            <a:extLst>
              <a:ext uri="{FF2B5EF4-FFF2-40B4-BE49-F238E27FC236}">
                <a16:creationId xmlns:a16="http://schemas.microsoft.com/office/drawing/2014/main" id="{47C36B5F-2CF8-9487-E88C-9132F199EB0E}"/>
              </a:ext>
            </a:extLst>
          </p:cNvPr>
          <p:cNvSpPr txBox="1"/>
          <p:nvPr/>
        </p:nvSpPr>
        <p:spPr>
          <a:xfrm>
            <a:off x="9638124" y="3391431"/>
            <a:ext cx="1309974" cy="420564"/>
          </a:xfrm>
          <a:prstGeom prst="rect">
            <a:avLst/>
          </a:prstGeom>
          <a:noFill/>
        </p:spPr>
        <p:txBody>
          <a:bodyPr wrap="none" rtlCol="0">
            <a:spAutoFit/>
          </a:bodyPr>
          <a:lstStyle/>
          <a:p>
            <a:r>
              <a:rPr lang="en-US" sz="2133" dirty="0">
                <a:latin typeface="Arial Narrow" panose="020B0606020202030204" pitchFamily="34" charset="0"/>
                <a:cs typeface="Helvetica" panose="020B0604020202020204" pitchFamily="34" charset="0"/>
              </a:rPr>
              <a:t>48,800,232</a:t>
            </a:r>
          </a:p>
        </p:txBody>
      </p:sp>
      <p:sp>
        <p:nvSpPr>
          <p:cNvPr id="26" name="TextBox 25">
            <a:extLst>
              <a:ext uri="{FF2B5EF4-FFF2-40B4-BE49-F238E27FC236}">
                <a16:creationId xmlns:a16="http://schemas.microsoft.com/office/drawing/2014/main" id="{E398FFB4-9B99-F65D-9027-263845F92C57}"/>
              </a:ext>
            </a:extLst>
          </p:cNvPr>
          <p:cNvSpPr txBox="1"/>
          <p:nvPr/>
        </p:nvSpPr>
        <p:spPr>
          <a:xfrm>
            <a:off x="7421529" y="1227113"/>
            <a:ext cx="1221809" cy="379656"/>
          </a:xfrm>
          <a:prstGeom prst="rect">
            <a:avLst/>
          </a:prstGeom>
          <a:noFill/>
        </p:spPr>
        <p:txBody>
          <a:bodyPr wrap="none" rtlCol="0">
            <a:spAutoFit/>
          </a:bodyPr>
          <a:lstStyle/>
          <a:p>
            <a:r>
              <a:rPr lang="en-US" sz="1867" b="1" dirty="0">
                <a:latin typeface="Helvetica" panose="020B0604020202020204" pitchFamily="34" charset="0"/>
                <a:cs typeface="Helvetica" panose="020B0604020202020204" pitchFamily="34" charset="0"/>
              </a:rPr>
              <a:t>Outcome</a:t>
            </a:r>
          </a:p>
        </p:txBody>
      </p:sp>
      <p:sp>
        <p:nvSpPr>
          <p:cNvPr id="27" name="Oval 26">
            <a:extLst>
              <a:ext uri="{FF2B5EF4-FFF2-40B4-BE49-F238E27FC236}">
                <a16:creationId xmlns:a16="http://schemas.microsoft.com/office/drawing/2014/main" id="{FE455CE3-AA82-0868-51A5-83D65038891A}"/>
              </a:ext>
            </a:extLst>
          </p:cNvPr>
          <p:cNvSpPr/>
          <p:nvPr/>
        </p:nvSpPr>
        <p:spPr>
          <a:xfrm>
            <a:off x="6510460" y="3275380"/>
            <a:ext cx="1457509" cy="625859"/>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Speech Bubble: Rectangle with Corners Rounded 27">
            <a:extLst>
              <a:ext uri="{FF2B5EF4-FFF2-40B4-BE49-F238E27FC236}">
                <a16:creationId xmlns:a16="http://schemas.microsoft.com/office/drawing/2014/main" id="{1B7B88FC-977B-391E-1666-F3035F151B71}"/>
              </a:ext>
            </a:extLst>
          </p:cNvPr>
          <p:cNvSpPr/>
          <p:nvPr/>
        </p:nvSpPr>
        <p:spPr>
          <a:xfrm>
            <a:off x="4798101" y="4399858"/>
            <a:ext cx="1555321" cy="649997"/>
          </a:xfrm>
          <a:prstGeom prst="wedgeRoundRectCallout">
            <a:avLst>
              <a:gd name="adj1" fmla="val 67354"/>
              <a:gd name="adj2" fmla="val -142655"/>
              <a:gd name="adj3" fmla="val 16667"/>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chemeClr val="tx1"/>
                </a:solidFill>
                <a:latin typeface="Arial Narrow" panose="020B0606020202030204" pitchFamily="34" charset="0"/>
              </a:rPr>
              <a:t>Rarely Recognized</a:t>
            </a:r>
          </a:p>
        </p:txBody>
      </p:sp>
      <p:sp>
        <p:nvSpPr>
          <p:cNvPr id="29" name="Oval 28">
            <a:extLst>
              <a:ext uri="{FF2B5EF4-FFF2-40B4-BE49-F238E27FC236}">
                <a16:creationId xmlns:a16="http://schemas.microsoft.com/office/drawing/2014/main" id="{6BA853E3-E288-81DB-4ED6-97A66A57FB30}"/>
              </a:ext>
            </a:extLst>
          </p:cNvPr>
          <p:cNvSpPr/>
          <p:nvPr/>
        </p:nvSpPr>
        <p:spPr>
          <a:xfrm>
            <a:off x="8324567" y="3288875"/>
            <a:ext cx="858748" cy="625859"/>
          </a:xfrm>
          <a:prstGeom prst="ellipse">
            <a:avLst/>
          </a:prstGeom>
          <a:noFill/>
          <a:ln w="38100">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Speech Bubble: Rectangle with Corners Rounded 29">
            <a:extLst>
              <a:ext uri="{FF2B5EF4-FFF2-40B4-BE49-F238E27FC236}">
                <a16:creationId xmlns:a16="http://schemas.microsoft.com/office/drawing/2014/main" id="{8CD6D64F-735F-98BF-67EA-2DB62BFE4625}"/>
              </a:ext>
            </a:extLst>
          </p:cNvPr>
          <p:cNvSpPr/>
          <p:nvPr/>
        </p:nvSpPr>
        <p:spPr>
          <a:xfrm>
            <a:off x="9526848" y="1278927"/>
            <a:ext cx="1555321" cy="649997"/>
          </a:xfrm>
          <a:prstGeom prst="wedgeRoundRectCallout">
            <a:avLst>
              <a:gd name="adj1" fmla="val -88607"/>
              <a:gd name="adj2" fmla="val 259840"/>
              <a:gd name="adj3" fmla="val 16667"/>
            </a:avLst>
          </a:prstGeom>
          <a:solidFill>
            <a:srgbClr val="00CC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chemeClr val="tx1"/>
                </a:solidFill>
                <a:latin typeface="Arial Narrow" panose="020B0606020202030204" pitchFamily="34" charset="0"/>
              </a:rPr>
              <a:t>Frequently Studied</a:t>
            </a:r>
          </a:p>
        </p:txBody>
      </p:sp>
    </p:spTree>
    <p:extLst>
      <p:ext uri="{BB962C8B-B14F-4D97-AF65-F5344CB8AC3E}">
        <p14:creationId xmlns:p14="http://schemas.microsoft.com/office/powerpoint/2010/main" val="2371604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301086" y="971080"/>
            <a:ext cx="10659549" cy="5803792"/>
          </a:xfrm>
        </p:spPr>
        <p:txBody>
          <a:bodyPr>
            <a:normAutofit/>
          </a:bodyPr>
          <a:lstStyle/>
          <a:p>
            <a:pPr marL="0" indent="0">
              <a:buNone/>
            </a:pPr>
            <a:r>
              <a:rPr lang="en-US" sz="2400" dirty="0"/>
              <a:t>… that people are the safety problem</a:t>
            </a:r>
          </a:p>
          <a:p>
            <a:pPr marL="0" indent="0" algn="ctr">
              <a:spcBef>
                <a:spcPts val="2400"/>
              </a:spcBef>
              <a:buNone/>
            </a:pPr>
            <a:r>
              <a:rPr lang="en-US" sz="2400" u="sng" dirty="0"/>
              <a:t>IMPLICATIONS</a:t>
            </a:r>
          </a:p>
          <a:p>
            <a:pPr>
              <a:spcBef>
                <a:spcPts val="2400"/>
              </a:spcBef>
            </a:pPr>
            <a:r>
              <a:rPr lang="en-US" sz="2400" b="0" dirty="0"/>
              <a:t>Designs intended to “protect” the system from “error-prone” humans can design-out the capability for the human to effectively intervene / adapt, which is a far more common behavior</a:t>
            </a:r>
          </a:p>
          <a:p>
            <a:pPr>
              <a:spcBef>
                <a:spcPts val="2400"/>
              </a:spcBef>
            </a:pPr>
            <a:r>
              <a:rPr lang="en-US" sz="2400" b="0" dirty="0"/>
              <a:t>Designs intended to replace humans often fail to acknowledge or understand the capabilities that humans routinely contribute to safety, and therefore fail (or don’t have the data/knowledge) to design that into the system</a:t>
            </a:r>
          </a:p>
          <a:p>
            <a:pPr>
              <a:spcBef>
                <a:spcPts val="2400"/>
              </a:spcBef>
            </a:pPr>
            <a:r>
              <a:rPr lang="en-US" sz="2400" b="0" dirty="0"/>
              <a:t>Designs that leverage a “safety pilot” who will only intervene to “save the day” in rare failure events fail to consider how our cognitive systems work and how they evolved to work.  Such designs are setting up the safety pilot to fail.</a:t>
            </a:r>
          </a:p>
        </p:txBody>
      </p:sp>
      <p:sp>
        <p:nvSpPr>
          <p:cNvPr id="6" name="Title 1">
            <a:extLst>
              <a:ext uri="{FF2B5EF4-FFF2-40B4-BE49-F238E27FC236}">
                <a16:creationId xmlns:a16="http://schemas.microsoft.com/office/drawing/2014/main" id="{A6BD312F-B83D-411F-A506-846BFB49E498}"/>
              </a:ext>
            </a:extLst>
          </p:cNvPr>
          <p:cNvSpPr>
            <a:spLocks noGrp="1"/>
          </p:cNvSpPr>
          <p:nvPr>
            <p:ph type="title"/>
          </p:nvPr>
        </p:nvSpPr>
        <p:spPr>
          <a:xfrm>
            <a:off x="301085" y="160589"/>
            <a:ext cx="10249896" cy="584444"/>
          </a:xfrm>
        </p:spPr>
        <p:txBody>
          <a:bodyPr/>
          <a:lstStyle/>
          <a:p>
            <a:pPr algn="ctr"/>
            <a:r>
              <a:rPr lang="en-US" sz="3733" dirty="0"/>
              <a:t>How to “Change the Narrative…”</a:t>
            </a:r>
          </a:p>
        </p:txBody>
      </p:sp>
    </p:spTree>
    <p:extLst>
      <p:ext uri="{BB962C8B-B14F-4D97-AF65-F5344CB8AC3E}">
        <p14:creationId xmlns:p14="http://schemas.microsoft.com/office/powerpoint/2010/main" val="372010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301087" y="971081"/>
            <a:ext cx="11598147" cy="5365932"/>
          </a:xfrm>
        </p:spPr>
        <p:txBody>
          <a:bodyPr>
            <a:normAutofit/>
          </a:bodyPr>
          <a:lstStyle/>
          <a:p>
            <a:pPr marL="0" indent="0">
              <a:buNone/>
            </a:pPr>
            <a:r>
              <a:rPr lang="en-US" sz="2400" dirty="0"/>
              <a:t>… that people are the safety problem</a:t>
            </a:r>
          </a:p>
          <a:p>
            <a:pPr marL="0" indent="0" algn="ctr">
              <a:spcBef>
                <a:spcPts val="1600"/>
              </a:spcBef>
              <a:buNone/>
            </a:pPr>
            <a:r>
              <a:rPr lang="en-US" sz="2400" u="sng" dirty="0"/>
              <a:t>PROPOSED SOLUTION</a:t>
            </a:r>
          </a:p>
          <a:p>
            <a:pPr>
              <a:lnSpc>
                <a:spcPct val="100000"/>
              </a:lnSpc>
              <a:spcBef>
                <a:spcPts val="600"/>
              </a:spcBef>
            </a:pPr>
            <a:r>
              <a:rPr lang="en-US" sz="2400" b="0" dirty="0"/>
              <a:t>In today’s aerospace industry, </a:t>
            </a:r>
            <a:r>
              <a:rPr lang="en-US" sz="2400" b="0" i="1" dirty="0"/>
              <a:t>data talks</a:t>
            </a:r>
          </a:p>
          <a:p>
            <a:pPr>
              <a:lnSpc>
                <a:spcPct val="100000"/>
              </a:lnSpc>
              <a:spcBef>
                <a:spcPts val="600"/>
              </a:spcBef>
            </a:pPr>
            <a:r>
              <a:rPr lang="en-US" sz="2400" b="0" dirty="0"/>
              <a:t>When the only data that are available are about human failure, then data-driven designs only consider that humans fail</a:t>
            </a:r>
            <a:endParaRPr lang="en-US" sz="2400" b="0" i="1" dirty="0"/>
          </a:p>
          <a:p>
            <a:pPr>
              <a:lnSpc>
                <a:spcPct val="100000"/>
              </a:lnSpc>
              <a:spcBef>
                <a:spcPts val="600"/>
              </a:spcBef>
            </a:pPr>
            <a:r>
              <a:rPr lang="en-US" sz="2400" b="0" dirty="0"/>
              <a:t>To change the narrative, we need new data and new ways to examine data</a:t>
            </a:r>
          </a:p>
          <a:p>
            <a:pPr marL="631825" lvl="1" indent="-285750">
              <a:lnSpc>
                <a:spcPct val="100000"/>
              </a:lnSpc>
              <a:spcBef>
                <a:spcPts val="600"/>
              </a:spcBef>
              <a:buFont typeface="Arial" panose="020B0604020202020204" pitchFamily="34" charset="0"/>
              <a:buChar char="•"/>
            </a:pPr>
            <a:r>
              <a:rPr lang="en-US" sz="2000" dirty="0"/>
              <a:t>Specifically, data on how (and the processes by which) humans </a:t>
            </a:r>
            <a:r>
              <a:rPr lang="en-US" sz="2000" i="1" dirty="0"/>
              <a:t>contribute</a:t>
            </a:r>
            <a:r>
              <a:rPr lang="en-US" sz="2000" dirty="0"/>
              <a:t> to safety</a:t>
            </a:r>
          </a:p>
          <a:p>
            <a:pPr marL="0" indent="0" algn="ctr">
              <a:spcBef>
                <a:spcPts val="1600"/>
              </a:spcBef>
              <a:buNone/>
            </a:pPr>
            <a:r>
              <a:rPr lang="en-US" sz="2400" u="sng" dirty="0"/>
              <a:t>IMPACTS</a:t>
            </a:r>
          </a:p>
          <a:p>
            <a:pPr>
              <a:lnSpc>
                <a:spcPct val="100000"/>
              </a:lnSpc>
              <a:spcBef>
                <a:spcPts val="600"/>
              </a:spcBef>
            </a:pPr>
            <a:r>
              <a:rPr lang="en-US" sz="2400" b="0" dirty="0"/>
              <a:t>Safer system designs</a:t>
            </a:r>
          </a:p>
          <a:p>
            <a:pPr>
              <a:lnSpc>
                <a:spcPct val="100000"/>
              </a:lnSpc>
              <a:spcBef>
                <a:spcPts val="600"/>
              </a:spcBef>
            </a:pPr>
            <a:r>
              <a:rPr lang="en-US" sz="2400" b="0" dirty="0"/>
              <a:t>Increased organizational awareness</a:t>
            </a:r>
          </a:p>
          <a:p>
            <a:pPr>
              <a:lnSpc>
                <a:spcPct val="100000"/>
              </a:lnSpc>
              <a:spcBef>
                <a:spcPts val="600"/>
              </a:spcBef>
            </a:pPr>
            <a:r>
              <a:rPr lang="en-US" sz="2400" b="0" dirty="0"/>
              <a:t>Improved operational learning/training</a:t>
            </a:r>
          </a:p>
          <a:p>
            <a:pPr>
              <a:lnSpc>
                <a:spcPct val="100000"/>
              </a:lnSpc>
              <a:spcBef>
                <a:spcPts val="600"/>
              </a:spcBef>
            </a:pPr>
            <a:r>
              <a:rPr lang="en-US" sz="2400" b="0" dirty="0"/>
              <a:t>System safety that is robust to future changes</a:t>
            </a:r>
          </a:p>
        </p:txBody>
      </p:sp>
      <p:sp>
        <p:nvSpPr>
          <p:cNvPr id="6" name="Title 1">
            <a:extLst>
              <a:ext uri="{FF2B5EF4-FFF2-40B4-BE49-F238E27FC236}">
                <a16:creationId xmlns:a16="http://schemas.microsoft.com/office/drawing/2014/main" id="{1310A2F6-F20C-44E1-8298-581827C6FEC2}"/>
              </a:ext>
            </a:extLst>
          </p:cNvPr>
          <p:cNvSpPr>
            <a:spLocks noGrp="1"/>
          </p:cNvSpPr>
          <p:nvPr>
            <p:ph type="title"/>
          </p:nvPr>
        </p:nvSpPr>
        <p:spPr>
          <a:xfrm>
            <a:off x="301085" y="160589"/>
            <a:ext cx="10249896" cy="584444"/>
          </a:xfrm>
        </p:spPr>
        <p:txBody>
          <a:bodyPr/>
          <a:lstStyle/>
          <a:p>
            <a:pPr algn="ctr"/>
            <a:r>
              <a:rPr lang="en-US" sz="3733" dirty="0"/>
              <a:t>How to “Change the Narrative…”</a:t>
            </a:r>
          </a:p>
        </p:txBody>
      </p:sp>
    </p:spTree>
    <p:extLst>
      <p:ext uri="{BB962C8B-B14F-4D97-AF65-F5344CB8AC3E}">
        <p14:creationId xmlns:p14="http://schemas.microsoft.com/office/powerpoint/2010/main" val="144812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156027" y="191502"/>
            <a:ext cx="10650987" cy="584444"/>
          </a:xfrm>
        </p:spPr>
        <p:txBody>
          <a:bodyPr>
            <a:noAutofit/>
          </a:bodyPr>
          <a:lstStyle/>
          <a:p>
            <a:pPr algn="ctr"/>
            <a:r>
              <a:rPr lang="en-US" sz="3600" dirty="0"/>
              <a:t>Human Contributions to Safety (HC2S) Initiative</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360853" y="1124701"/>
            <a:ext cx="10992947" cy="4705017"/>
          </a:xfrm>
        </p:spPr>
        <p:txBody>
          <a:bodyPr>
            <a:normAutofit/>
          </a:bodyPr>
          <a:lstStyle/>
          <a:p>
            <a:pPr marL="0" indent="0">
              <a:buNone/>
            </a:pPr>
            <a:r>
              <a:rPr lang="en-US" sz="3200" b="0" i="1" dirty="0"/>
              <a:t>Expand the range of safety-relevant events to include not just rare safety failures but frequent safety successes</a:t>
            </a:r>
          </a:p>
          <a:p>
            <a:pPr marL="338138" indent="-338138">
              <a:spcBef>
                <a:spcPts val="1600"/>
              </a:spcBef>
            </a:pPr>
            <a:r>
              <a:rPr lang="en-US" b="0" dirty="0"/>
              <a:t>Create a data testbed to enable exploration of methods and metrics for pilot contributions to safety and mission success</a:t>
            </a:r>
          </a:p>
          <a:p>
            <a:pPr marL="338138" indent="-338138">
              <a:spcBef>
                <a:spcPts val="1600"/>
              </a:spcBef>
            </a:pPr>
            <a:r>
              <a:rPr lang="en-US" b="0" dirty="0"/>
              <a:t>Develop methods and metrics for learning from </a:t>
            </a:r>
            <a:r>
              <a:rPr lang="en-US" b="0" i="1" dirty="0"/>
              <a:t>what happens</a:t>
            </a:r>
            <a:endParaRPr lang="en-US" sz="2667" b="0" i="1" dirty="0"/>
          </a:p>
          <a:p>
            <a:pPr marL="631825" lvl="1" indent="-280988">
              <a:spcBef>
                <a:spcPts val="800"/>
              </a:spcBef>
              <a:buFont typeface="Arial" panose="020B0604020202020204" pitchFamily="34" charset="0"/>
              <a:buChar char="•"/>
            </a:pPr>
            <a:r>
              <a:rPr lang="en-US" dirty="0"/>
              <a:t>Structured observation</a:t>
            </a:r>
          </a:p>
          <a:p>
            <a:pPr marL="631825" lvl="1" indent="-280988">
              <a:spcBef>
                <a:spcPts val="800"/>
              </a:spcBef>
              <a:buFont typeface="Arial" panose="020B0604020202020204" pitchFamily="34" charset="0"/>
              <a:buChar char="•"/>
            </a:pPr>
            <a:r>
              <a:rPr lang="en-US" dirty="0"/>
              <a:t>Self reports</a:t>
            </a:r>
          </a:p>
          <a:p>
            <a:pPr marL="631825" lvl="1" indent="-280988">
              <a:spcBef>
                <a:spcPts val="800"/>
              </a:spcBef>
              <a:buFont typeface="Arial" panose="020B0604020202020204" pitchFamily="34" charset="0"/>
              <a:buChar char="•"/>
            </a:pPr>
            <a:r>
              <a:rPr lang="en-US" dirty="0"/>
              <a:t>System data</a:t>
            </a:r>
          </a:p>
          <a:p>
            <a:pPr marL="338138" indent="-338138">
              <a:spcBef>
                <a:spcPts val="800"/>
              </a:spcBef>
            </a:pPr>
            <a:r>
              <a:rPr lang="en-US" b="0" dirty="0"/>
              <a:t>Learn from simulations and operations</a:t>
            </a:r>
          </a:p>
        </p:txBody>
      </p:sp>
    </p:spTree>
    <p:extLst>
      <p:ext uri="{BB962C8B-B14F-4D97-AF65-F5344CB8AC3E}">
        <p14:creationId xmlns:p14="http://schemas.microsoft.com/office/powerpoint/2010/main" val="386889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4102584-4321-2BE1-FB78-4CFE213DA92F}"/>
              </a:ext>
            </a:extLst>
          </p:cNvPr>
          <p:cNvSpPr/>
          <p:nvPr/>
        </p:nvSpPr>
        <p:spPr>
          <a:xfrm>
            <a:off x="10472584" y="5662471"/>
            <a:ext cx="1693333" cy="1160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309647" y="202981"/>
            <a:ext cx="10190127" cy="584444"/>
          </a:xfrm>
        </p:spPr>
        <p:txBody>
          <a:bodyPr/>
          <a:lstStyle/>
          <a:p>
            <a:pPr algn="ctr"/>
            <a:r>
              <a:rPr lang="en-US" dirty="0"/>
              <a:t>HC2S Testbed Operational Concept</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309648" y="1189506"/>
            <a:ext cx="8163280" cy="5004655"/>
          </a:xfrm>
        </p:spPr>
        <p:txBody>
          <a:bodyPr>
            <a:noAutofit/>
          </a:bodyPr>
          <a:lstStyle/>
          <a:p>
            <a:r>
              <a:rPr lang="en-US" sz="2400" b="0" dirty="0"/>
              <a:t>How do pilots respond to expected and unexpected disturbances during arrivals?</a:t>
            </a:r>
          </a:p>
          <a:p>
            <a:r>
              <a:rPr lang="en-US" sz="2400" b="0" dirty="0"/>
              <a:t>Using NASA Langley’s Integrated Flight Deck (IFD) simulator, 12 crews of Boeing 737-rated pilots from a US air carrier performed multiple arrivals into Charlotte Douglas International Airport (KCLT)</a:t>
            </a:r>
          </a:p>
          <a:p>
            <a:r>
              <a:rPr lang="en-US" sz="2400" b="0" dirty="0"/>
              <a:t>Created an environment realistic enough to leverage expertise and flexible enough to enable a range of possible behaviors</a:t>
            </a:r>
          </a:p>
          <a:p>
            <a:r>
              <a:rPr lang="en-US" sz="2400" b="0" dirty="0"/>
              <a:t>Included a range of challenging but manageable pressures</a:t>
            </a:r>
          </a:p>
          <a:p>
            <a:r>
              <a:rPr lang="en-US" sz="2400" b="0" dirty="0"/>
              <a:t>Our interest was in the processes by which crews adapted to manage those pressures (not just outcomes)</a:t>
            </a:r>
          </a:p>
        </p:txBody>
      </p:sp>
      <p:pic>
        <p:nvPicPr>
          <p:cNvPr id="14" name="Picture 3">
            <a:extLst>
              <a:ext uri="{FF2B5EF4-FFF2-40B4-BE49-F238E27FC236}">
                <a16:creationId xmlns:a16="http://schemas.microsoft.com/office/drawing/2014/main" id="{08B66DA7-4EE9-4A45-8320-E9F348C53C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3825931"/>
            <a:ext cx="3657600" cy="23779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158D3E9-95DD-497B-B5E1-14F9486CC61A}"/>
              </a:ext>
            </a:extLst>
          </p:cNvPr>
          <p:cNvPicPr>
            <a:picLocks noChangeAspect="1"/>
          </p:cNvPicPr>
          <p:nvPr/>
        </p:nvPicPr>
        <p:blipFill>
          <a:blip r:embed="rId3"/>
          <a:stretch>
            <a:fillRect/>
          </a:stretch>
        </p:blipFill>
        <p:spPr>
          <a:xfrm>
            <a:off x="8534400" y="1531994"/>
            <a:ext cx="3657600" cy="2057167"/>
          </a:xfrm>
          <a:prstGeom prst="rect">
            <a:avLst/>
          </a:prstGeom>
        </p:spPr>
      </p:pic>
      <p:sp>
        <p:nvSpPr>
          <p:cNvPr id="4" name="TextBox 3">
            <a:extLst>
              <a:ext uri="{FF2B5EF4-FFF2-40B4-BE49-F238E27FC236}">
                <a16:creationId xmlns:a16="http://schemas.microsoft.com/office/drawing/2014/main" id="{1AC3944E-159B-424C-BB66-31089768463B}"/>
              </a:ext>
            </a:extLst>
          </p:cNvPr>
          <p:cNvSpPr txBox="1"/>
          <p:nvPr/>
        </p:nvSpPr>
        <p:spPr>
          <a:xfrm>
            <a:off x="10294947" y="3541047"/>
            <a:ext cx="1879041" cy="318100"/>
          </a:xfrm>
          <a:prstGeom prst="rect">
            <a:avLst/>
          </a:prstGeom>
          <a:noFill/>
        </p:spPr>
        <p:txBody>
          <a:bodyPr wrap="none" rtlCol="0">
            <a:spAutoFit/>
          </a:bodyPr>
          <a:lstStyle/>
          <a:p>
            <a:r>
              <a:rPr lang="en-US" sz="1467" dirty="0">
                <a:latin typeface="Helvetica" panose="020B0604020202020204" pitchFamily="34" charset="0"/>
                <a:cs typeface="Helvetica" panose="020B0604020202020204" pitchFamily="34" charset="0"/>
              </a:rPr>
              <a:t>Image Credit: NASA</a:t>
            </a:r>
          </a:p>
        </p:txBody>
      </p:sp>
      <p:sp>
        <p:nvSpPr>
          <p:cNvPr id="7" name="TextBox 6">
            <a:extLst>
              <a:ext uri="{FF2B5EF4-FFF2-40B4-BE49-F238E27FC236}">
                <a16:creationId xmlns:a16="http://schemas.microsoft.com/office/drawing/2014/main" id="{8074163F-FE34-4569-82CE-34502C62BF9C}"/>
              </a:ext>
            </a:extLst>
          </p:cNvPr>
          <p:cNvSpPr txBox="1"/>
          <p:nvPr/>
        </p:nvSpPr>
        <p:spPr>
          <a:xfrm>
            <a:off x="10314481" y="6153854"/>
            <a:ext cx="1879041" cy="318100"/>
          </a:xfrm>
          <a:prstGeom prst="rect">
            <a:avLst/>
          </a:prstGeom>
          <a:noFill/>
        </p:spPr>
        <p:txBody>
          <a:bodyPr wrap="none" rtlCol="0">
            <a:spAutoFit/>
          </a:bodyPr>
          <a:lstStyle/>
          <a:p>
            <a:r>
              <a:rPr lang="en-US" sz="1467" dirty="0">
                <a:latin typeface="Helvetica" panose="020B0604020202020204" pitchFamily="34" charset="0"/>
                <a:cs typeface="Helvetica" panose="020B0604020202020204" pitchFamily="34" charset="0"/>
              </a:rPr>
              <a:t>Image Credit: NASA</a:t>
            </a:r>
          </a:p>
        </p:txBody>
      </p:sp>
    </p:spTree>
    <p:extLst>
      <p:ext uri="{BB962C8B-B14F-4D97-AF65-F5344CB8AC3E}">
        <p14:creationId xmlns:p14="http://schemas.microsoft.com/office/powerpoint/2010/main" val="202909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309647" y="209751"/>
            <a:ext cx="10241333" cy="584444"/>
          </a:xfrm>
        </p:spPr>
        <p:txBody>
          <a:bodyPr/>
          <a:lstStyle/>
          <a:p>
            <a:pPr algn="ctr"/>
            <a:r>
              <a:rPr lang="en-US" dirty="0"/>
              <a:t>What is in the HC2S Data Testbed?</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520701" y="1115821"/>
            <a:ext cx="11036299" cy="5378689"/>
          </a:xfrm>
        </p:spPr>
        <p:txBody>
          <a:bodyPr>
            <a:noAutofit/>
          </a:bodyPr>
          <a:lstStyle/>
          <a:p>
            <a:r>
              <a:rPr lang="en-US" sz="2400" dirty="0"/>
              <a:t>Observer-based data</a:t>
            </a:r>
          </a:p>
          <a:p>
            <a:pPr lvl="1">
              <a:buFont typeface="Arial" panose="020B0604020202020204" pitchFamily="34" charset="0"/>
              <a:buChar char="•"/>
            </a:pPr>
            <a:r>
              <a:rPr lang="en-US" sz="2000" dirty="0"/>
              <a:t>“Over the shoulder” video recordings to enable post-hoc expert observation</a:t>
            </a:r>
          </a:p>
          <a:p>
            <a:r>
              <a:rPr lang="en-US" sz="2400" dirty="0"/>
              <a:t>Self-report data</a:t>
            </a:r>
          </a:p>
          <a:p>
            <a:pPr lvl="1">
              <a:spcBef>
                <a:spcPts val="800"/>
              </a:spcBef>
              <a:buFont typeface="Arial" panose="020B0604020202020204" pitchFamily="34" charset="0"/>
              <a:buChar char="•"/>
            </a:pPr>
            <a:r>
              <a:rPr lang="en-US" sz="2000" dirty="0"/>
              <a:t>Demographics survey</a:t>
            </a:r>
          </a:p>
          <a:p>
            <a:pPr lvl="1">
              <a:spcBef>
                <a:spcPts val="800"/>
              </a:spcBef>
              <a:buFont typeface="Arial" panose="020B0604020202020204" pitchFamily="34" charset="0"/>
              <a:buChar char="•"/>
            </a:pPr>
            <a:r>
              <a:rPr lang="en-US" sz="2000" dirty="0"/>
              <a:t>System resilience potential</a:t>
            </a:r>
          </a:p>
          <a:p>
            <a:pPr lvl="1">
              <a:spcBef>
                <a:spcPts val="800"/>
              </a:spcBef>
              <a:buFont typeface="Arial" panose="020B0604020202020204" pitchFamily="34" charset="0"/>
              <a:buChar char="•"/>
            </a:pPr>
            <a:r>
              <a:rPr lang="en-US" sz="2000" dirty="0"/>
              <a:t>Subjective workload</a:t>
            </a:r>
          </a:p>
          <a:p>
            <a:pPr lvl="1">
              <a:spcBef>
                <a:spcPts val="800"/>
              </a:spcBef>
              <a:buFont typeface="Arial" panose="020B0604020202020204" pitchFamily="34" charset="0"/>
              <a:buChar char="•"/>
            </a:pPr>
            <a:r>
              <a:rPr lang="en-US" sz="2000" dirty="0"/>
              <a:t>Subjective situation awareness</a:t>
            </a:r>
          </a:p>
          <a:p>
            <a:r>
              <a:rPr lang="en-US" sz="2400" dirty="0"/>
              <a:t>System-based data</a:t>
            </a:r>
          </a:p>
          <a:p>
            <a:pPr lvl="1">
              <a:spcBef>
                <a:spcPts val="800"/>
              </a:spcBef>
              <a:buFont typeface="Arial" panose="020B0604020202020204" pitchFamily="34" charset="0"/>
              <a:buChar char="•"/>
            </a:pPr>
            <a:r>
              <a:rPr lang="en-US" sz="2000" dirty="0"/>
              <a:t>(Simulated) flight data</a:t>
            </a:r>
          </a:p>
          <a:p>
            <a:pPr lvl="1">
              <a:spcBef>
                <a:spcPts val="800"/>
              </a:spcBef>
              <a:buFont typeface="Arial" panose="020B0604020202020204" pitchFamily="34" charset="0"/>
              <a:buChar char="•"/>
            </a:pPr>
            <a:r>
              <a:rPr lang="en-US" sz="2000" dirty="0"/>
              <a:t>Psychophysiological measures</a:t>
            </a:r>
          </a:p>
          <a:p>
            <a:pPr lvl="2">
              <a:spcBef>
                <a:spcPts val="400"/>
              </a:spcBef>
              <a:buFont typeface="Wingdings" panose="05000000000000000000" pitchFamily="2" charset="2"/>
              <a:buChar char="§"/>
            </a:pPr>
            <a:r>
              <a:rPr lang="en-US" sz="1600" dirty="0"/>
              <a:t>Eye/gaze tracking</a:t>
            </a:r>
          </a:p>
          <a:p>
            <a:pPr lvl="2">
              <a:spcBef>
                <a:spcPts val="400"/>
              </a:spcBef>
              <a:buFont typeface="Wingdings" panose="05000000000000000000" pitchFamily="2" charset="2"/>
              <a:buChar char="§"/>
            </a:pPr>
            <a:r>
              <a:rPr lang="en-US" sz="1600" dirty="0"/>
              <a:t>Electroencephalography (EEG)</a:t>
            </a:r>
          </a:p>
          <a:p>
            <a:pPr lvl="2">
              <a:spcBef>
                <a:spcPts val="400"/>
              </a:spcBef>
              <a:buFont typeface="Wingdings" panose="05000000000000000000" pitchFamily="2" charset="2"/>
              <a:buChar char="§"/>
            </a:pPr>
            <a:r>
              <a:rPr lang="en-US" sz="1600" dirty="0"/>
              <a:t>Electrocardiography (ECG)</a:t>
            </a:r>
          </a:p>
          <a:p>
            <a:pPr lvl="2">
              <a:spcBef>
                <a:spcPts val="400"/>
              </a:spcBef>
              <a:buFont typeface="Wingdings" panose="05000000000000000000" pitchFamily="2" charset="2"/>
              <a:buChar char="§"/>
            </a:pPr>
            <a:r>
              <a:rPr lang="en-US" sz="1600" dirty="0"/>
              <a:t>Heart rate variability</a:t>
            </a:r>
          </a:p>
          <a:p>
            <a:pPr lvl="1"/>
            <a:endParaRPr lang="en-US" sz="2000" dirty="0"/>
          </a:p>
        </p:txBody>
      </p:sp>
      <p:sp>
        <p:nvSpPr>
          <p:cNvPr id="7" name="Content Placeholder 2">
            <a:extLst>
              <a:ext uri="{FF2B5EF4-FFF2-40B4-BE49-F238E27FC236}">
                <a16:creationId xmlns:a16="http://schemas.microsoft.com/office/drawing/2014/main" id="{E1771386-21D2-43F6-8A8D-E67E00819D6E}"/>
              </a:ext>
            </a:extLst>
          </p:cNvPr>
          <p:cNvSpPr txBox="1">
            <a:spLocks/>
          </p:cNvSpPr>
          <p:nvPr/>
        </p:nvSpPr>
        <p:spPr>
          <a:xfrm>
            <a:off x="4793256" y="2315458"/>
            <a:ext cx="5537200" cy="19186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32" lvl="1" indent="-285744" eaLnBrk="0" hangingPunct="0">
              <a:lnSpc>
                <a:spcPct val="100000"/>
              </a:lnSpc>
              <a:spcBef>
                <a:spcPts val="800"/>
              </a:spcBef>
            </a:pPr>
            <a:r>
              <a:rPr lang="en-US" sz="2000" dirty="0">
                <a:latin typeface="Helvetica" panose="020B0604020202020204" pitchFamily="34" charset="0"/>
                <a:cs typeface="Helvetica" panose="020B0604020202020204" pitchFamily="34" charset="0"/>
              </a:rPr>
              <a:t>Resilient performance self-assessment</a:t>
            </a:r>
          </a:p>
          <a:p>
            <a:pPr marL="742932" lvl="1" indent="-285744" eaLnBrk="0" hangingPunct="0">
              <a:lnSpc>
                <a:spcPct val="100000"/>
              </a:lnSpc>
              <a:spcBef>
                <a:spcPts val="800"/>
              </a:spcBef>
            </a:pPr>
            <a:r>
              <a:rPr lang="en-US" sz="2000" dirty="0">
                <a:latin typeface="Helvetica" panose="020B0604020202020204" pitchFamily="34" charset="0"/>
                <a:ea typeface="ヒラギノ角ゴ Pro W3" pitchFamily="-109" charset="-128"/>
                <a:cs typeface="Helvetica" panose="020B0604020202020204" pitchFamily="34" charset="0"/>
              </a:rPr>
              <a:t>Resilient performance surveys</a:t>
            </a:r>
          </a:p>
          <a:p>
            <a:pPr marL="742932" lvl="1" indent="-285744" eaLnBrk="0" hangingPunct="0">
              <a:lnSpc>
                <a:spcPct val="100000"/>
              </a:lnSpc>
              <a:spcBef>
                <a:spcPts val="800"/>
              </a:spcBef>
            </a:pPr>
            <a:r>
              <a:rPr lang="en-US" sz="2000" dirty="0">
                <a:latin typeface="Helvetica" panose="020B0604020202020204" pitchFamily="34" charset="0"/>
                <a:ea typeface="ヒラギノ角ゴ Pro W3" pitchFamily="-109" charset="-128"/>
                <a:cs typeface="Helvetica" panose="020B0604020202020204" pitchFamily="34" charset="0"/>
              </a:rPr>
              <a:t>Event narratives</a:t>
            </a:r>
          </a:p>
          <a:p>
            <a:pPr marL="742932" lvl="1" indent="-285744" eaLnBrk="0" hangingPunct="0">
              <a:lnSpc>
                <a:spcPct val="100000"/>
              </a:lnSpc>
              <a:spcBef>
                <a:spcPts val="800"/>
              </a:spcBef>
            </a:pPr>
            <a:r>
              <a:rPr lang="en-US" sz="2000" dirty="0">
                <a:latin typeface="Helvetica" panose="020B0604020202020204" pitchFamily="34" charset="0"/>
                <a:ea typeface="ヒラギノ角ゴ Pro W3" pitchFamily="-109" charset="-128"/>
                <a:cs typeface="Helvetica" panose="020B0604020202020204" pitchFamily="34" charset="0"/>
              </a:rPr>
              <a:t>Cued retrospective think-aloud</a:t>
            </a:r>
          </a:p>
          <a:p>
            <a:pPr lvl="1"/>
            <a:endParaRPr lang="en-US" sz="2000" dirty="0">
              <a:latin typeface="Helvetica" panose="020B0604020202020204" pitchFamily="34" charset="0"/>
              <a:cs typeface="Helvetica" panose="020B0604020202020204" pitchFamily="34" charset="0"/>
            </a:endParaRPr>
          </a:p>
        </p:txBody>
      </p:sp>
      <p:sp>
        <p:nvSpPr>
          <p:cNvPr id="8" name="Content Placeholder 2">
            <a:extLst>
              <a:ext uri="{FF2B5EF4-FFF2-40B4-BE49-F238E27FC236}">
                <a16:creationId xmlns:a16="http://schemas.microsoft.com/office/drawing/2014/main" id="{63D24762-E84D-4C66-9316-A5063362522E}"/>
              </a:ext>
            </a:extLst>
          </p:cNvPr>
          <p:cNvSpPr txBox="1">
            <a:spLocks/>
          </p:cNvSpPr>
          <p:nvPr/>
        </p:nvSpPr>
        <p:spPr>
          <a:xfrm>
            <a:off x="4362454" y="4977922"/>
            <a:ext cx="5537200" cy="12276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2971" lvl="2" indent="-228594" eaLnBrk="0" hangingPunct="0">
              <a:lnSpc>
                <a:spcPct val="100000"/>
              </a:lnSpc>
              <a:spcBef>
                <a:spcPts val="400"/>
              </a:spcBef>
              <a:buFont typeface="Wingdings" panose="05000000000000000000" pitchFamily="2" charset="2"/>
              <a:buChar char="§"/>
            </a:pPr>
            <a:r>
              <a:rPr lang="en-US" sz="1600" dirty="0">
                <a:latin typeface="Helvetica" panose="020B0604020202020204" pitchFamily="34" charset="0"/>
                <a:ea typeface="MS PGothic" panose="020B0600070205080204" pitchFamily="34" charset="-128"/>
                <a:cs typeface="Helvetica" panose="020B0604020202020204" pitchFamily="34" charset="0"/>
              </a:rPr>
              <a:t>Galvanic skin response</a:t>
            </a:r>
          </a:p>
          <a:p>
            <a:pPr marL="1142971" lvl="2" indent="-228594" eaLnBrk="0" hangingPunct="0">
              <a:lnSpc>
                <a:spcPct val="100000"/>
              </a:lnSpc>
              <a:spcBef>
                <a:spcPts val="400"/>
              </a:spcBef>
              <a:buFont typeface="Wingdings" panose="05000000000000000000" pitchFamily="2" charset="2"/>
              <a:buChar char="§"/>
            </a:pPr>
            <a:r>
              <a:rPr lang="en-US" sz="1600" dirty="0">
                <a:latin typeface="Helvetica" panose="020B0604020202020204" pitchFamily="34" charset="0"/>
                <a:ea typeface="MS PGothic" panose="020B0600070205080204" pitchFamily="34" charset="-128"/>
                <a:cs typeface="Helvetica" panose="020B0604020202020204" pitchFamily="34" charset="0"/>
              </a:rPr>
              <a:t>Skin temperature</a:t>
            </a:r>
          </a:p>
          <a:p>
            <a:pPr marL="1142971" lvl="2" indent="-228594" eaLnBrk="0" hangingPunct="0">
              <a:lnSpc>
                <a:spcPct val="100000"/>
              </a:lnSpc>
              <a:spcBef>
                <a:spcPts val="400"/>
              </a:spcBef>
              <a:buFont typeface="Wingdings" panose="05000000000000000000" pitchFamily="2" charset="2"/>
              <a:buChar char="§"/>
            </a:pPr>
            <a:r>
              <a:rPr lang="en-US" sz="1600" dirty="0">
                <a:latin typeface="Helvetica" panose="020B0604020202020204" pitchFamily="34" charset="0"/>
                <a:ea typeface="MS PGothic" panose="020B0600070205080204" pitchFamily="34" charset="-128"/>
                <a:cs typeface="Helvetica" panose="020B0604020202020204" pitchFamily="34" charset="0"/>
              </a:rPr>
              <a:t>Accelerometry</a:t>
            </a:r>
          </a:p>
          <a:p>
            <a:pPr lvl="1"/>
            <a:endParaRPr lang="en-US" sz="20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5675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4EF7FFD-D5E8-B706-A85F-C95156472D9F}"/>
              </a:ext>
            </a:extLst>
          </p:cNvPr>
          <p:cNvSpPr/>
          <p:nvPr/>
        </p:nvSpPr>
        <p:spPr>
          <a:xfrm>
            <a:off x="10472584" y="5662471"/>
            <a:ext cx="1693333" cy="1160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A8EB987-3EEE-48A4-889C-68018314F7F1}"/>
              </a:ext>
            </a:extLst>
          </p:cNvPr>
          <p:cNvSpPr>
            <a:spLocks noGrp="1"/>
          </p:cNvSpPr>
          <p:nvPr>
            <p:ph type="title"/>
          </p:nvPr>
        </p:nvSpPr>
        <p:spPr>
          <a:xfrm>
            <a:off x="309647" y="238925"/>
            <a:ext cx="10292541" cy="732155"/>
          </a:xfrm>
        </p:spPr>
        <p:txBody>
          <a:bodyPr/>
          <a:lstStyle/>
          <a:p>
            <a:pPr algn="ctr"/>
            <a:r>
              <a:rPr lang="en-US" sz="3200" dirty="0"/>
              <a:t>Video Data for Structured Observation</a:t>
            </a:r>
          </a:p>
        </p:txBody>
      </p:sp>
      <p:sp>
        <p:nvSpPr>
          <p:cNvPr id="5" name="Content Placeholder 4">
            <a:extLst>
              <a:ext uri="{FF2B5EF4-FFF2-40B4-BE49-F238E27FC236}">
                <a16:creationId xmlns:a16="http://schemas.microsoft.com/office/drawing/2014/main" id="{BD130B83-3257-4463-AF5F-C079B81ACFA8}"/>
              </a:ext>
            </a:extLst>
          </p:cNvPr>
          <p:cNvSpPr>
            <a:spLocks noGrp="1"/>
          </p:cNvSpPr>
          <p:nvPr>
            <p:ph idx="1"/>
          </p:nvPr>
        </p:nvSpPr>
        <p:spPr>
          <a:xfrm>
            <a:off x="230373" y="1124699"/>
            <a:ext cx="11539871" cy="1997060"/>
          </a:xfrm>
        </p:spPr>
        <p:txBody>
          <a:bodyPr>
            <a:noAutofit/>
          </a:bodyPr>
          <a:lstStyle/>
          <a:p>
            <a:pPr>
              <a:spcBef>
                <a:spcPts val="2400"/>
              </a:spcBef>
            </a:pPr>
            <a:r>
              <a:rPr lang="en-US" b="0" dirty="0"/>
              <a:t>Understand how different knowledge frameworks impact insights</a:t>
            </a:r>
          </a:p>
          <a:p>
            <a:pPr>
              <a:spcBef>
                <a:spcPts val="2400"/>
              </a:spcBef>
            </a:pPr>
            <a:r>
              <a:rPr lang="en-US" b="0" dirty="0"/>
              <a:t>Identify methods/strategies for refining what behaviors to observe (i.e., which behaviors provide the most impactful insights, etc.)</a:t>
            </a:r>
          </a:p>
        </p:txBody>
      </p:sp>
      <p:pic>
        <p:nvPicPr>
          <p:cNvPr id="4" name="Content Placeholder 5">
            <a:extLst>
              <a:ext uri="{FF2B5EF4-FFF2-40B4-BE49-F238E27FC236}">
                <a16:creationId xmlns:a16="http://schemas.microsoft.com/office/drawing/2014/main" id="{65F108EB-1287-4DE7-A272-8C2885FC9373}"/>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6729" y="2879154"/>
            <a:ext cx="6533100" cy="3683087"/>
          </a:xfrm>
          <a:prstGeom prst="rect">
            <a:avLst/>
          </a:prstGeom>
        </p:spPr>
      </p:pic>
      <p:sp>
        <p:nvSpPr>
          <p:cNvPr id="7" name="Content Placeholder 4">
            <a:extLst>
              <a:ext uri="{FF2B5EF4-FFF2-40B4-BE49-F238E27FC236}">
                <a16:creationId xmlns:a16="http://schemas.microsoft.com/office/drawing/2014/main" id="{33C0E1B7-5603-4E87-9791-8E923C6E1732}"/>
              </a:ext>
            </a:extLst>
          </p:cNvPr>
          <p:cNvSpPr txBox="1">
            <a:spLocks/>
          </p:cNvSpPr>
          <p:nvPr/>
        </p:nvSpPr>
        <p:spPr>
          <a:xfrm>
            <a:off x="140061" y="2865728"/>
            <a:ext cx="5210345" cy="2175669"/>
          </a:xfrm>
          <a:prstGeom prst="rect">
            <a:avLst/>
          </a:prstGeom>
        </p:spPr>
        <p:txBody>
          <a:bodyPr>
            <a:normAutofit/>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28600" indent="-228600" eaLnBrk="1" hangingPunct="1">
              <a:lnSpc>
                <a:spcPct val="90000"/>
              </a:lnSpc>
              <a:spcBef>
                <a:spcPts val="2400"/>
              </a:spcBef>
              <a:buClr>
                <a:schemeClr val="tx1"/>
              </a:buClr>
              <a:buFont typeface="Arial" panose="020B0604020202020204" pitchFamily="34" charset="0"/>
              <a:buChar char="•"/>
            </a:pPr>
            <a:r>
              <a:rPr lang="en-US" sz="2800" dirty="0">
                <a:latin typeface="Arial" panose="020B0604020202020204" pitchFamily="34" charset="0"/>
                <a:ea typeface="+mn-ea"/>
                <a:cs typeface="Arial" panose="020B0604020202020204" pitchFamily="34" charset="0"/>
              </a:rPr>
              <a:t>Can observers identify what crews (reported they) were thinking?</a:t>
            </a:r>
          </a:p>
        </p:txBody>
      </p:sp>
      <p:sp>
        <p:nvSpPr>
          <p:cNvPr id="8" name="TextBox 7">
            <a:extLst>
              <a:ext uri="{FF2B5EF4-FFF2-40B4-BE49-F238E27FC236}">
                <a16:creationId xmlns:a16="http://schemas.microsoft.com/office/drawing/2014/main" id="{5DF97A60-6331-4672-BE57-34EB0DB40ADF}"/>
              </a:ext>
            </a:extLst>
          </p:cNvPr>
          <p:cNvSpPr txBox="1"/>
          <p:nvPr/>
        </p:nvSpPr>
        <p:spPr>
          <a:xfrm>
            <a:off x="10253009" y="6501400"/>
            <a:ext cx="1879041" cy="318100"/>
          </a:xfrm>
          <a:prstGeom prst="rect">
            <a:avLst/>
          </a:prstGeom>
          <a:noFill/>
        </p:spPr>
        <p:txBody>
          <a:bodyPr wrap="none" rtlCol="0">
            <a:spAutoFit/>
          </a:bodyPr>
          <a:lstStyle/>
          <a:p>
            <a:r>
              <a:rPr lang="en-US" sz="1467" dirty="0">
                <a:latin typeface="Helvetica" panose="020B0604020202020204" pitchFamily="34" charset="0"/>
                <a:cs typeface="Helvetica" panose="020B0604020202020204" pitchFamily="34" charset="0"/>
              </a:rPr>
              <a:t>Image Credit: NASA</a:t>
            </a:r>
          </a:p>
        </p:txBody>
      </p:sp>
      <p:sp>
        <p:nvSpPr>
          <p:cNvPr id="2" name="Content Placeholder 4">
            <a:extLst>
              <a:ext uri="{FF2B5EF4-FFF2-40B4-BE49-F238E27FC236}">
                <a16:creationId xmlns:a16="http://schemas.microsoft.com/office/drawing/2014/main" id="{3041899B-4602-0E10-9DF2-D15D09869297}"/>
              </a:ext>
            </a:extLst>
          </p:cNvPr>
          <p:cNvSpPr txBox="1">
            <a:spLocks/>
          </p:cNvSpPr>
          <p:nvPr/>
        </p:nvSpPr>
        <p:spPr>
          <a:xfrm>
            <a:off x="132736" y="4274525"/>
            <a:ext cx="5210345" cy="2175669"/>
          </a:xfrm>
          <a:prstGeom prst="rect">
            <a:avLst/>
          </a:prstGeom>
        </p:spPr>
        <p:txBody>
          <a:bodyPr>
            <a:normAutofit/>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28600" indent="-228600" eaLnBrk="1" hangingPunct="1">
              <a:lnSpc>
                <a:spcPct val="90000"/>
              </a:lnSpc>
              <a:spcBef>
                <a:spcPts val="2400"/>
              </a:spcBef>
              <a:buClr>
                <a:schemeClr val="tx1"/>
              </a:buClr>
              <a:buFont typeface="Arial" panose="020B0604020202020204" pitchFamily="34" charset="0"/>
              <a:buChar char="•"/>
            </a:pPr>
            <a:r>
              <a:rPr lang="en-US" sz="2800" dirty="0">
                <a:latin typeface="Arial" panose="020B0604020202020204" pitchFamily="34" charset="0"/>
                <a:ea typeface="+mn-ea"/>
                <a:cs typeface="Arial" panose="020B0604020202020204" pitchFamily="34" charset="0"/>
              </a:rPr>
              <a:t>Provide a resource for training observers</a:t>
            </a:r>
          </a:p>
        </p:txBody>
      </p:sp>
    </p:spTree>
    <p:extLst>
      <p:ext uri="{BB962C8B-B14F-4D97-AF65-F5344CB8AC3E}">
        <p14:creationId xmlns:p14="http://schemas.microsoft.com/office/powerpoint/2010/main" val="3328915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28BFACC-D5BD-11FB-53F1-6576FBAB5C13}"/>
              </a:ext>
            </a:extLst>
          </p:cNvPr>
          <p:cNvSpPr/>
          <p:nvPr/>
        </p:nvSpPr>
        <p:spPr>
          <a:xfrm>
            <a:off x="10472584" y="5662471"/>
            <a:ext cx="1693333" cy="1160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07E0C9B-B179-481B-A068-0BD25F06EE02}"/>
              </a:ext>
            </a:extLst>
          </p:cNvPr>
          <p:cNvSpPr>
            <a:spLocks noGrp="1"/>
          </p:cNvSpPr>
          <p:nvPr>
            <p:ph type="title"/>
          </p:nvPr>
        </p:nvSpPr>
        <p:spPr>
          <a:xfrm>
            <a:off x="309647" y="202980"/>
            <a:ext cx="10190127" cy="573339"/>
          </a:xfrm>
        </p:spPr>
        <p:txBody>
          <a:bodyPr/>
          <a:lstStyle/>
          <a:p>
            <a:pPr algn="ctr"/>
            <a:r>
              <a:rPr lang="en-US" dirty="0"/>
              <a:t>Event Report Narrative Data</a:t>
            </a:r>
          </a:p>
        </p:txBody>
      </p:sp>
      <p:pic>
        <p:nvPicPr>
          <p:cNvPr id="3" name="Picture 2">
            <a:extLst>
              <a:ext uri="{FF2B5EF4-FFF2-40B4-BE49-F238E27FC236}">
                <a16:creationId xmlns:a16="http://schemas.microsoft.com/office/drawing/2014/main" id="{3E4E9539-AA57-4638-B373-69E90C13BA84}"/>
              </a:ext>
            </a:extLst>
          </p:cNvPr>
          <p:cNvPicPr>
            <a:picLocks noChangeAspect="1"/>
          </p:cNvPicPr>
          <p:nvPr/>
        </p:nvPicPr>
        <p:blipFill rotWithShape="1">
          <a:blip r:embed="rId2"/>
          <a:srcRect t="15252" b="47279"/>
          <a:stretch/>
        </p:blipFill>
        <p:spPr>
          <a:xfrm>
            <a:off x="150471" y="1522918"/>
            <a:ext cx="4074288" cy="1944161"/>
          </a:xfrm>
          <a:prstGeom prst="rect">
            <a:avLst/>
          </a:prstGeom>
          <a:ln>
            <a:solidFill>
              <a:schemeClr val="tx1"/>
            </a:solidFill>
          </a:ln>
        </p:spPr>
      </p:pic>
      <p:pic>
        <p:nvPicPr>
          <p:cNvPr id="10" name="Picture 9">
            <a:extLst>
              <a:ext uri="{FF2B5EF4-FFF2-40B4-BE49-F238E27FC236}">
                <a16:creationId xmlns:a16="http://schemas.microsoft.com/office/drawing/2014/main" id="{CE1B6CEF-2844-492B-ADBF-48ED72921D39}"/>
              </a:ext>
            </a:extLst>
          </p:cNvPr>
          <p:cNvPicPr>
            <a:picLocks noChangeAspect="1"/>
          </p:cNvPicPr>
          <p:nvPr/>
        </p:nvPicPr>
        <p:blipFill rotWithShape="1">
          <a:blip r:embed="rId3"/>
          <a:srcRect t="35885"/>
          <a:stretch/>
        </p:blipFill>
        <p:spPr>
          <a:xfrm>
            <a:off x="150471" y="3480208"/>
            <a:ext cx="4074288" cy="3233841"/>
          </a:xfrm>
          <a:prstGeom prst="rect">
            <a:avLst/>
          </a:prstGeom>
          <a:ln>
            <a:solidFill>
              <a:schemeClr val="tx1"/>
            </a:solidFill>
          </a:ln>
        </p:spPr>
      </p:pic>
      <p:sp>
        <p:nvSpPr>
          <p:cNvPr id="2" name="TextBox 1">
            <a:extLst>
              <a:ext uri="{FF2B5EF4-FFF2-40B4-BE49-F238E27FC236}">
                <a16:creationId xmlns:a16="http://schemas.microsoft.com/office/drawing/2014/main" id="{8EFE28E9-DCCD-4A21-AC34-443736A87066}"/>
              </a:ext>
            </a:extLst>
          </p:cNvPr>
          <p:cNvSpPr txBox="1"/>
          <p:nvPr/>
        </p:nvSpPr>
        <p:spPr>
          <a:xfrm>
            <a:off x="438886" y="1061253"/>
            <a:ext cx="3496085" cy="461665"/>
          </a:xfrm>
          <a:prstGeom prst="rect">
            <a:avLst/>
          </a:prstGeom>
          <a:noFill/>
        </p:spPr>
        <p:txBody>
          <a:bodyPr wrap="none" rtlCol="0">
            <a:spAutoFit/>
          </a:bodyPr>
          <a:lstStyle/>
          <a:p>
            <a:r>
              <a:rPr lang="en-US" sz="2400" b="1" dirty="0">
                <a:latin typeface="Helvetica" panose="020B0604020202020204" pitchFamily="34" charset="0"/>
                <a:cs typeface="Helvetica" panose="020B0604020202020204" pitchFamily="34" charset="0"/>
              </a:rPr>
              <a:t>From the Data Testbed</a:t>
            </a:r>
          </a:p>
        </p:txBody>
      </p:sp>
      <p:sp>
        <p:nvSpPr>
          <p:cNvPr id="14" name="TextBox 13">
            <a:extLst>
              <a:ext uri="{FF2B5EF4-FFF2-40B4-BE49-F238E27FC236}">
                <a16:creationId xmlns:a16="http://schemas.microsoft.com/office/drawing/2014/main" id="{94C22C82-92C7-415E-BF11-DB75AEA60FA2}"/>
              </a:ext>
            </a:extLst>
          </p:cNvPr>
          <p:cNvSpPr txBox="1"/>
          <p:nvPr/>
        </p:nvSpPr>
        <p:spPr>
          <a:xfrm>
            <a:off x="4498099" y="1072176"/>
            <a:ext cx="7384255" cy="1538883"/>
          </a:xfrm>
          <a:prstGeom prst="rect">
            <a:avLst/>
          </a:prstGeom>
          <a:noFill/>
        </p:spPr>
        <p:txBody>
          <a:bodyPr wrap="square" rtlCol="0">
            <a:spAutoFit/>
          </a:bodyPr>
          <a:lstStyle/>
          <a:p>
            <a:pPr algn="ctr"/>
            <a:r>
              <a:rPr lang="en-US" sz="2400" b="1" dirty="0">
                <a:latin typeface="Helvetica" panose="020B0604020202020204" pitchFamily="34" charset="0"/>
                <a:cs typeface="Helvetica" panose="020B0604020202020204" pitchFamily="34" charset="0"/>
              </a:rPr>
              <a:t>From Operational Data</a:t>
            </a:r>
          </a:p>
          <a:p>
            <a:pPr marL="342891" indent="-342891">
              <a:spcBef>
                <a:spcPts val="1200"/>
              </a:spcBef>
              <a:buFont typeface="Arial" panose="020B0604020202020204" pitchFamily="34" charset="0"/>
              <a:buChar char="•"/>
            </a:pPr>
            <a:r>
              <a:rPr lang="en-US" sz="2000" b="1" i="1" dirty="0">
                <a:latin typeface="Helvetica" panose="020B0604020202020204" pitchFamily="34" charset="0"/>
                <a:cs typeface="Helvetica" panose="020B0604020202020204" pitchFamily="34" charset="0"/>
              </a:rPr>
              <a:t>Approach #1</a:t>
            </a:r>
            <a:r>
              <a:rPr lang="en-US" sz="2000" dirty="0">
                <a:latin typeface="Helvetica" panose="020B0604020202020204" pitchFamily="34" charset="0"/>
                <a:cs typeface="Helvetica" panose="020B0604020202020204" pitchFamily="34" charset="0"/>
              </a:rPr>
              <a:t>: Leverage the vastness of report narratives (over 1.8 million in the ASRS database) to explore trends and patterns; detect anomalies and workarounds; etc.</a:t>
            </a:r>
          </a:p>
        </p:txBody>
      </p:sp>
      <p:pic>
        <p:nvPicPr>
          <p:cNvPr id="15" name="Content Placeholder 3" descr="Graphical user interface, text&#10;&#10;Description automatically generated">
            <a:extLst>
              <a:ext uri="{FF2B5EF4-FFF2-40B4-BE49-F238E27FC236}">
                <a16:creationId xmlns:a16="http://schemas.microsoft.com/office/drawing/2014/main" id="{65952E73-2F7B-4DB2-A6A8-6713E7F21CEB}"/>
              </a:ext>
            </a:extLst>
          </p:cNvPr>
          <p:cNvPicPr>
            <a:picLocks noGrp="1" noChangeAspect="1"/>
          </p:cNvPicPr>
          <p:nvPr>
            <p:ph idx="1"/>
          </p:nvPr>
        </p:nvPicPr>
        <p:blipFill rotWithShape="1">
          <a:blip r:embed="rId4"/>
          <a:srcRect l="23323" t="18742" r="24460" b="10645"/>
          <a:stretch/>
        </p:blipFill>
        <p:spPr>
          <a:xfrm>
            <a:off x="7387063" y="2724179"/>
            <a:ext cx="4802531" cy="3653131"/>
          </a:xfrm>
          <a:prstGeom prst="rect">
            <a:avLst/>
          </a:prstGeom>
          <a:ln w="12700">
            <a:solidFill>
              <a:schemeClr val="tx1"/>
            </a:solidFill>
          </a:ln>
        </p:spPr>
      </p:pic>
      <p:sp>
        <p:nvSpPr>
          <p:cNvPr id="16" name="TextBox 15">
            <a:extLst>
              <a:ext uri="{FF2B5EF4-FFF2-40B4-BE49-F238E27FC236}">
                <a16:creationId xmlns:a16="http://schemas.microsoft.com/office/drawing/2014/main" id="{43995077-1BE4-43B6-BCE0-84E18CD0D4C9}"/>
              </a:ext>
            </a:extLst>
          </p:cNvPr>
          <p:cNvSpPr txBox="1"/>
          <p:nvPr/>
        </p:nvSpPr>
        <p:spPr>
          <a:xfrm>
            <a:off x="4491371" y="2707652"/>
            <a:ext cx="2782383" cy="2554545"/>
          </a:xfrm>
          <a:prstGeom prst="rect">
            <a:avLst/>
          </a:prstGeom>
          <a:noFill/>
        </p:spPr>
        <p:txBody>
          <a:bodyPr wrap="square" rtlCol="0">
            <a:spAutoFit/>
          </a:bodyPr>
          <a:lstStyle/>
          <a:p>
            <a:pPr marL="342891" indent="-342891">
              <a:buFont typeface="Arial" panose="020B0604020202020204" pitchFamily="34" charset="0"/>
              <a:buChar char="•"/>
            </a:pPr>
            <a:r>
              <a:rPr lang="en-US" sz="2000" b="1" i="1" dirty="0">
                <a:latin typeface="Helvetica" panose="020B0604020202020204" pitchFamily="34" charset="0"/>
                <a:cs typeface="Helvetica" panose="020B0604020202020204" pitchFamily="34" charset="0"/>
              </a:rPr>
              <a:t>Approach #2: </a:t>
            </a:r>
            <a:r>
              <a:rPr lang="en-US" sz="2000" dirty="0">
                <a:latin typeface="Helvetica" panose="020B0604020202020204" pitchFamily="34" charset="0"/>
                <a:cs typeface="Helvetica" panose="020B0604020202020204" pitchFamily="34" charset="0"/>
              </a:rPr>
              <a:t>Leverage the richness of a small set of narratives to enable/enrich the ability of individuals to learn from others’ experiences.</a:t>
            </a:r>
          </a:p>
        </p:txBody>
      </p:sp>
      <p:sp>
        <p:nvSpPr>
          <p:cNvPr id="9" name="TextBox 8">
            <a:extLst>
              <a:ext uri="{FF2B5EF4-FFF2-40B4-BE49-F238E27FC236}">
                <a16:creationId xmlns:a16="http://schemas.microsoft.com/office/drawing/2014/main" id="{FECAC88D-3686-4517-9ADC-2149D3C543EB}"/>
              </a:ext>
            </a:extLst>
          </p:cNvPr>
          <p:cNvSpPr txBox="1"/>
          <p:nvPr/>
        </p:nvSpPr>
        <p:spPr>
          <a:xfrm>
            <a:off x="10313969" y="6357414"/>
            <a:ext cx="1879041" cy="318100"/>
          </a:xfrm>
          <a:prstGeom prst="rect">
            <a:avLst/>
          </a:prstGeom>
          <a:noFill/>
        </p:spPr>
        <p:txBody>
          <a:bodyPr wrap="none" rtlCol="0">
            <a:spAutoFit/>
          </a:bodyPr>
          <a:lstStyle/>
          <a:p>
            <a:r>
              <a:rPr lang="en-US" sz="1467" dirty="0">
                <a:latin typeface="Helvetica" panose="020B0604020202020204" pitchFamily="34" charset="0"/>
                <a:cs typeface="Helvetica" panose="020B0604020202020204" pitchFamily="34" charset="0"/>
              </a:rPr>
              <a:t>Image Credit: NASA</a:t>
            </a:r>
          </a:p>
        </p:txBody>
      </p:sp>
    </p:spTree>
    <p:extLst>
      <p:ext uri="{BB962C8B-B14F-4D97-AF65-F5344CB8AC3E}">
        <p14:creationId xmlns:p14="http://schemas.microsoft.com/office/powerpoint/2010/main" val="120532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6"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4A4650-B3B1-392C-14DE-97DECAB0FC06}"/>
              </a:ext>
            </a:extLst>
          </p:cNvPr>
          <p:cNvSpPr/>
          <p:nvPr/>
        </p:nvSpPr>
        <p:spPr>
          <a:xfrm>
            <a:off x="10472584" y="5662471"/>
            <a:ext cx="1693333" cy="1160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043BD04-D707-419B-94DD-3FAA258E4ADA}"/>
              </a:ext>
            </a:extLst>
          </p:cNvPr>
          <p:cNvPicPr>
            <a:picLocks noChangeAspect="1"/>
          </p:cNvPicPr>
          <p:nvPr/>
        </p:nvPicPr>
        <p:blipFill rotWithShape="1">
          <a:blip r:embed="rId2"/>
          <a:srcRect b="3120"/>
          <a:stretch/>
        </p:blipFill>
        <p:spPr>
          <a:xfrm>
            <a:off x="255934" y="1105028"/>
            <a:ext cx="5778353" cy="5498768"/>
          </a:xfrm>
          <a:prstGeom prst="rect">
            <a:avLst/>
          </a:prstGeom>
        </p:spPr>
      </p:pic>
      <p:sp>
        <p:nvSpPr>
          <p:cNvPr id="9" name="TextBox 8">
            <a:extLst>
              <a:ext uri="{FF2B5EF4-FFF2-40B4-BE49-F238E27FC236}">
                <a16:creationId xmlns:a16="http://schemas.microsoft.com/office/drawing/2014/main" id="{CBBAEA42-38A2-4CB2-A2EB-6107D580CBA0}"/>
              </a:ext>
            </a:extLst>
          </p:cNvPr>
          <p:cNvSpPr txBox="1"/>
          <p:nvPr/>
        </p:nvSpPr>
        <p:spPr>
          <a:xfrm>
            <a:off x="6807895" y="1005010"/>
            <a:ext cx="4275269" cy="461665"/>
          </a:xfrm>
          <a:prstGeom prst="rect">
            <a:avLst/>
          </a:prstGeom>
          <a:noFill/>
        </p:spPr>
        <p:txBody>
          <a:bodyPr wrap="square" rtlCol="0">
            <a:spAutoFit/>
          </a:bodyPr>
          <a:lstStyle/>
          <a:p>
            <a:pPr algn="ctr"/>
            <a:r>
              <a:rPr lang="en-US" sz="2400" dirty="0">
                <a:latin typeface="Helvetica" panose="020B0604020202020204" pitchFamily="34" charset="0"/>
                <a:cs typeface="Helvetica" panose="020B0604020202020204" pitchFamily="34" charset="0"/>
              </a:rPr>
              <a:t>FO/PF (blue) | CA/PM (red) </a:t>
            </a:r>
          </a:p>
        </p:txBody>
      </p:sp>
      <p:grpSp>
        <p:nvGrpSpPr>
          <p:cNvPr id="12" name="Group 11">
            <a:extLst>
              <a:ext uri="{FF2B5EF4-FFF2-40B4-BE49-F238E27FC236}">
                <a16:creationId xmlns:a16="http://schemas.microsoft.com/office/drawing/2014/main" id="{0126BBB1-564D-4591-9227-F13A89D5FE75}"/>
              </a:ext>
            </a:extLst>
          </p:cNvPr>
          <p:cNvGrpSpPr/>
          <p:nvPr/>
        </p:nvGrpSpPr>
        <p:grpSpPr>
          <a:xfrm>
            <a:off x="6530943" y="1456420"/>
            <a:ext cx="4829175" cy="5153025"/>
            <a:chOff x="6530942" y="1456418"/>
            <a:chExt cx="4829175" cy="5153025"/>
          </a:xfrm>
        </p:grpSpPr>
        <p:pic>
          <p:nvPicPr>
            <p:cNvPr id="8" name="Picture 7">
              <a:extLst>
                <a:ext uri="{FF2B5EF4-FFF2-40B4-BE49-F238E27FC236}">
                  <a16:creationId xmlns:a16="http://schemas.microsoft.com/office/drawing/2014/main" id="{7F1053D9-B597-4568-8384-E05C2999CEE6}"/>
                </a:ext>
              </a:extLst>
            </p:cNvPr>
            <p:cNvPicPr>
              <a:picLocks noChangeAspect="1"/>
            </p:cNvPicPr>
            <p:nvPr/>
          </p:nvPicPr>
          <p:blipFill>
            <a:blip r:embed="rId3"/>
            <a:stretch>
              <a:fillRect/>
            </a:stretch>
          </p:blipFill>
          <p:spPr>
            <a:xfrm>
              <a:off x="6530942" y="1456418"/>
              <a:ext cx="4829175" cy="5153025"/>
            </a:xfrm>
            <a:prstGeom prst="rect">
              <a:avLst/>
            </a:prstGeom>
            <a:ln>
              <a:solidFill>
                <a:schemeClr val="tx1"/>
              </a:solidFill>
            </a:ln>
          </p:spPr>
        </p:pic>
        <p:sp>
          <p:nvSpPr>
            <p:cNvPr id="10" name="Freeform: Shape 9">
              <a:extLst>
                <a:ext uri="{FF2B5EF4-FFF2-40B4-BE49-F238E27FC236}">
                  <a16:creationId xmlns:a16="http://schemas.microsoft.com/office/drawing/2014/main" id="{7216647C-A153-4B60-8A32-883A0435B811}"/>
                </a:ext>
              </a:extLst>
            </p:cNvPr>
            <p:cNvSpPr/>
            <p:nvPr/>
          </p:nvSpPr>
          <p:spPr>
            <a:xfrm>
              <a:off x="8016951" y="1794773"/>
              <a:ext cx="2286000" cy="4603898"/>
            </a:xfrm>
            <a:custGeom>
              <a:avLst/>
              <a:gdLst>
                <a:gd name="connsiteX0" fmla="*/ 1701209 w 2286000"/>
                <a:gd name="connsiteY0" fmla="*/ 0 h 4603898"/>
                <a:gd name="connsiteX1" fmla="*/ 616688 w 2286000"/>
                <a:gd name="connsiteY1" fmla="*/ 233917 h 4603898"/>
                <a:gd name="connsiteX2" fmla="*/ 1148316 w 2286000"/>
                <a:gd name="connsiteY2" fmla="*/ 489098 h 4603898"/>
                <a:gd name="connsiteX3" fmla="*/ 1701209 w 2286000"/>
                <a:gd name="connsiteY3" fmla="*/ 691117 h 4603898"/>
                <a:gd name="connsiteX4" fmla="*/ 1137684 w 2286000"/>
                <a:gd name="connsiteY4" fmla="*/ 946298 h 4603898"/>
                <a:gd name="connsiteX5" fmla="*/ 1679944 w 2286000"/>
                <a:gd name="connsiteY5" fmla="*/ 1201479 h 4603898"/>
                <a:gd name="connsiteX6" fmla="*/ 1158949 w 2286000"/>
                <a:gd name="connsiteY6" fmla="*/ 1446028 h 4603898"/>
                <a:gd name="connsiteX7" fmla="*/ 574158 w 2286000"/>
                <a:gd name="connsiteY7" fmla="*/ 1679944 h 4603898"/>
                <a:gd name="connsiteX8" fmla="*/ 574158 w 2286000"/>
                <a:gd name="connsiteY8" fmla="*/ 1935126 h 4603898"/>
                <a:gd name="connsiteX9" fmla="*/ 21265 w 2286000"/>
                <a:gd name="connsiteY9" fmla="*/ 2179675 h 4603898"/>
                <a:gd name="connsiteX10" fmla="*/ 1722474 w 2286000"/>
                <a:gd name="connsiteY10" fmla="*/ 2424223 h 4603898"/>
                <a:gd name="connsiteX11" fmla="*/ 1127051 w 2286000"/>
                <a:gd name="connsiteY11" fmla="*/ 2658140 h 4603898"/>
                <a:gd name="connsiteX12" fmla="*/ 1648046 w 2286000"/>
                <a:gd name="connsiteY12" fmla="*/ 2892056 h 4603898"/>
                <a:gd name="connsiteX13" fmla="*/ 2275367 w 2286000"/>
                <a:gd name="connsiteY13" fmla="*/ 3168503 h 4603898"/>
                <a:gd name="connsiteX14" fmla="*/ 2286000 w 2286000"/>
                <a:gd name="connsiteY14" fmla="*/ 3402419 h 4603898"/>
                <a:gd name="connsiteX15" fmla="*/ 1690577 w 2286000"/>
                <a:gd name="connsiteY15" fmla="*/ 3646968 h 4603898"/>
                <a:gd name="connsiteX16" fmla="*/ 531628 w 2286000"/>
                <a:gd name="connsiteY16" fmla="*/ 3891517 h 4603898"/>
                <a:gd name="connsiteX17" fmla="*/ 1116418 w 2286000"/>
                <a:gd name="connsiteY17" fmla="*/ 4093535 h 4603898"/>
                <a:gd name="connsiteX18" fmla="*/ 563525 w 2286000"/>
                <a:gd name="connsiteY18" fmla="*/ 4359349 h 4603898"/>
                <a:gd name="connsiteX19" fmla="*/ 0 w 2286000"/>
                <a:gd name="connsiteY19" fmla="*/ 4603898 h 460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86000" h="4603898">
                  <a:moveTo>
                    <a:pt x="1701209" y="0"/>
                  </a:moveTo>
                  <a:lnTo>
                    <a:pt x="616688" y="233917"/>
                  </a:lnTo>
                  <a:lnTo>
                    <a:pt x="1148316" y="489098"/>
                  </a:lnTo>
                  <a:lnTo>
                    <a:pt x="1701209" y="691117"/>
                  </a:lnTo>
                  <a:lnTo>
                    <a:pt x="1137684" y="946298"/>
                  </a:lnTo>
                  <a:lnTo>
                    <a:pt x="1679944" y="1201479"/>
                  </a:lnTo>
                  <a:lnTo>
                    <a:pt x="1158949" y="1446028"/>
                  </a:lnTo>
                  <a:lnTo>
                    <a:pt x="574158" y="1679944"/>
                  </a:lnTo>
                  <a:lnTo>
                    <a:pt x="574158" y="1935126"/>
                  </a:lnTo>
                  <a:lnTo>
                    <a:pt x="21265" y="2179675"/>
                  </a:lnTo>
                  <a:lnTo>
                    <a:pt x="1722474" y="2424223"/>
                  </a:lnTo>
                  <a:lnTo>
                    <a:pt x="1127051" y="2658140"/>
                  </a:lnTo>
                  <a:lnTo>
                    <a:pt x="1648046" y="2892056"/>
                  </a:lnTo>
                  <a:lnTo>
                    <a:pt x="2275367" y="3168503"/>
                  </a:lnTo>
                  <a:lnTo>
                    <a:pt x="2286000" y="3402419"/>
                  </a:lnTo>
                  <a:lnTo>
                    <a:pt x="1690577" y="3646968"/>
                  </a:lnTo>
                  <a:lnTo>
                    <a:pt x="531628" y="3891517"/>
                  </a:lnTo>
                  <a:lnTo>
                    <a:pt x="1116418" y="4093535"/>
                  </a:lnTo>
                  <a:lnTo>
                    <a:pt x="563525" y="4359349"/>
                  </a:lnTo>
                  <a:lnTo>
                    <a:pt x="0" y="4603898"/>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Freeform: Shape 10">
              <a:extLst>
                <a:ext uri="{FF2B5EF4-FFF2-40B4-BE49-F238E27FC236}">
                  <a16:creationId xmlns:a16="http://schemas.microsoft.com/office/drawing/2014/main" id="{91E71208-F8F0-4F2B-BEB9-6DD09755286F}"/>
                </a:ext>
              </a:extLst>
            </p:cNvPr>
            <p:cNvSpPr/>
            <p:nvPr/>
          </p:nvSpPr>
          <p:spPr>
            <a:xfrm>
              <a:off x="7921257" y="1837305"/>
              <a:ext cx="2349795" cy="4593265"/>
            </a:xfrm>
            <a:custGeom>
              <a:avLst/>
              <a:gdLst>
                <a:gd name="connsiteX0" fmla="*/ 63795 w 2349795"/>
                <a:gd name="connsiteY0" fmla="*/ 0 h 4593265"/>
                <a:gd name="connsiteX1" fmla="*/ 2349795 w 2349795"/>
                <a:gd name="connsiteY1" fmla="*/ 244549 h 4593265"/>
                <a:gd name="connsiteX2" fmla="*/ 2349795 w 2349795"/>
                <a:gd name="connsiteY2" fmla="*/ 489097 h 4593265"/>
                <a:gd name="connsiteX3" fmla="*/ 648586 w 2349795"/>
                <a:gd name="connsiteY3" fmla="*/ 723014 h 4593265"/>
                <a:gd name="connsiteX4" fmla="*/ 1201479 w 2349795"/>
                <a:gd name="connsiteY4" fmla="*/ 946297 h 4593265"/>
                <a:gd name="connsiteX5" fmla="*/ 63795 w 2349795"/>
                <a:gd name="connsiteY5" fmla="*/ 1212111 h 4593265"/>
                <a:gd name="connsiteX6" fmla="*/ 74428 w 2349795"/>
                <a:gd name="connsiteY6" fmla="*/ 1477925 h 4593265"/>
                <a:gd name="connsiteX7" fmla="*/ 606056 w 2349795"/>
                <a:gd name="connsiteY7" fmla="*/ 1658679 h 4593265"/>
                <a:gd name="connsiteX8" fmla="*/ 648586 w 2349795"/>
                <a:gd name="connsiteY8" fmla="*/ 1935125 h 4593265"/>
                <a:gd name="connsiteX9" fmla="*/ 53162 w 2349795"/>
                <a:gd name="connsiteY9" fmla="*/ 2158409 h 4593265"/>
                <a:gd name="connsiteX10" fmla="*/ 1765004 w 2349795"/>
                <a:gd name="connsiteY10" fmla="*/ 2402958 h 4593265"/>
                <a:gd name="connsiteX11" fmla="*/ 616688 w 2349795"/>
                <a:gd name="connsiteY11" fmla="*/ 2626242 h 4593265"/>
                <a:gd name="connsiteX12" fmla="*/ 53162 w 2349795"/>
                <a:gd name="connsiteY12" fmla="*/ 2902688 h 4593265"/>
                <a:gd name="connsiteX13" fmla="*/ 616688 w 2349795"/>
                <a:gd name="connsiteY13" fmla="*/ 3136604 h 4593265"/>
                <a:gd name="connsiteX14" fmla="*/ 1765004 w 2349795"/>
                <a:gd name="connsiteY14" fmla="*/ 3359888 h 4593265"/>
                <a:gd name="connsiteX15" fmla="*/ 1754372 w 2349795"/>
                <a:gd name="connsiteY15" fmla="*/ 3646967 h 4593265"/>
                <a:gd name="connsiteX16" fmla="*/ 606056 w 2349795"/>
                <a:gd name="connsiteY16" fmla="*/ 3870251 h 4593265"/>
                <a:gd name="connsiteX17" fmla="*/ 1743739 w 2349795"/>
                <a:gd name="connsiteY17" fmla="*/ 4093535 h 4593265"/>
                <a:gd name="connsiteX18" fmla="*/ 1148316 w 2349795"/>
                <a:gd name="connsiteY18" fmla="*/ 4327451 h 4593265"/>
                <a:gd name="connsiteX19" fmla="*/ 0 w 2349795"/>
                <a:gd name="connsiteY19" fmla="*/ 4593265 h 459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795" h="4593265">
                  <a:moveTo>
                    <a:pt x="63795" y="0"/>
                  </a:moveTo>
                  <a:lnTo>
                    <a:pt x="2349795" y="244549"/>
                  </a:lnTo>
                  <a:lnTo>
                    <a:pt x="2349795" y="489097"/>
                  </a:lnTo>
                  <a:lnTo>
                    <a:pt x="648586" y="723014"/>
                  </a:lnTo>
                  <a:lnTo>
                    <a:pt x="1201479" y="946297"/>
                  </a:lnTo>
                  <a:lnTo>
                    <a:pt x="63795" y="1212111"/>
                  </a:lnTo>
                  <a:lnTo>
                    <a:pt x="74428" y="1477925"/>
                  </a:lnTo>
                  <a:lnTo>
                    <a:pt x="606056" y="1658679"/>
                  </a:lnTo>
                  <a:lnTo>
                    <a:pt x="648586" y="1935125"/>
                  </a:lnTo>
                  <a:lnTo>
                    <a:pt x="53162" y="2158409"/>
                  </a:lnTo>
                  <a:lnTo>
                    <a:pt x="1765004" y="2402958"/>
                  </a:lnTo>
                  <a:lnTo>
                    <a:pt x="616688" y="2626242"/>
                  </a:lnTo>
                  <a:lnTo>
                    <a:pt x="53162" y="2902688"/>
                  </a:lnTo>
                  <a:lnTo>
                    <a:pt x="616688" y="3136604"/>
                  </a:lnTo>
                  <a:lnTo>
                    <a:pt x="1765004" y="3359888"/>
                  </a:lnTo>
                  <a:lnTo>
                    <a:pt x="1754372" y="3646967"/>
                  </a:lnTo>
                  <a:lnTo>
                    <a:pt x="606056" y="3870251"/>
                  </a:lnTo>
                  <a:lnTo>
                    <a:pt x="1743739" y="4093535"/>
                  </a:lnTo>
                  <a:lnTo>
                    <a:pt x="1148316" y="4327451"/>
                  </a:lnTo>
                  <a:lnTo>
                    <a:pt x="0" y="4593265"/>
                  </a:lnTo>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3" name="Title 2">
            <a:extLst>
              <a:ext uri="{FF2B5EF4-FFF2-40B4-BE49-F238E27FC236}">
                <a16:creationId xmlns:a16="http://schemas.microsoft.com/office/drawing/2014/main" id="{3C0C543D-D76F-4762-827A-5B5B676F235D}"/>
              </a:ext>
            </a:extLst>
          </p:cNvPr>
          <p:cNvSpPr>
            <a:spLocks noGrp="1"/>
          </p:cNvSpPr>
          <p:nvPr>
            <p:ph type="title"/>
          </p:nvPr>
        </p:nvSpPr>
        <p:spPr>
          <a:xfrm>
            <a:off x="304801" y="163106"/>
            <a:ext cx="10212939" cy="615951"/>
          </a:xfrm>
        </p:spPr>
        <p:txBody>
          <a:bodyPr/>
          <a:lstStyle/>
          <a:p>
            <a:r>
              <a:rPr lang="en-US" sz="3733" dirty="0"/>
              <a:t>Cued Retrospective Think-Aloud Data</a:t>
            </a:r>
            <a:endParaRPr lang="en-US" dirty="0"/>
          </a:p>
        </p:txBody>
      </p:sp>
    </p:spTree>
    <p:extLst>
      <p:ext uri="{BB962C8B-B14F-4D97-AF65-F5344CB8AC3E}">
        <p14:creationId xmlns:p14="http://schemas.microsoft.com/office/powerpoint/2010/main" val="107097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ECC537-83DD-75A0-F8FA-EA7D163268A3}"/>
              </a:ext>
            </a:extLst>
          </p:cNvPr>
          <p:cNvSpPr/>
          <p:nvPr/>
        </p:nvSpPr>
        <p:spPr>
          <a:xfrm>
            <a:off x="10472584" y="5662471"/>
            <a:ext cx="1693333" cy="1160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4638E07B-EE29-4554-872E-D36A691F734D}"/>
              </a:ext>
            </a:extLst>
          </p:cNvPr>
          <p:cNvSpPr>
            <a:spLocks noGrp="1"/>
          </p:cNvSpPr>
          <p:nvPr>
            <p:ph type="title"/>
          </p:nvPr>
        </p:nvSpPr>
        <p:spPr>
          <a:xfrm>
            <a:off x="360854" y="116930"/>
            <a:ext cx="10190127" cy="865159"/>
          </a:xfrm>
        </p:spPr>
        <p:txBody>
          <a:bodyPr/>
          <a:lstStyle/>
          <a:p>
            <a:r>
              <a:rPr lang="en-US" sz="3733" dirty="0"/>
              <a:t>Simulated Flight Data</a:t>
            </a:r>
          </a:p>
        </p:txBody>
      </p:sp>
      <p:sp>
        <p:nvSpPr>
          <p:cNvPr id="7" name="Content Placeholder 4">
            <a:extLst>
              <a:ext uri="{FF2B5EF4-FFF2-40B4-BE49-F238E27FC236}">
                <a16:creationId xmlns:a16="http://schemas.microsoft.com/office/drawing/2014/main" id="{22F6011D-7A76-4BA5-8CBF-042C8251D3CB}"/>
              </a:ext>
            </a:extLst>
          </p:cNvPr>
          <p:cNvSpPr>
            <a:spLocks noGrp="1"/>
          </p:cNvSpPr>
          <p:nvPr>
            <p:ph sz="half" idx="1"/>
          </p:nvPr>
        </p:nvSpPr>
        <p:spPr>
          <a:xfrm>
            <a:off x="258440" y="1031967"/>
            <a:ext cx="5181600" cy="4674735"/>
          </a:xfrm>
        </p:spPr>
        <p:txBody>
          <a:bodyPr>
            <a:noAutofit/>
          </a:bodyPr>
          <a:lstStyle/>
          <a:p>
            <a:pPr>
              <a:lnSpc>
                <a:spcPct val="100000"/>
              </a:lnSpc>
              <a:spcBef>
                <a:spcPts val="0"/>
              </a:spcBef>
            </a:pPr>
            <a:r>
              <a:rPr lang="en-US" sz="2000" b="0" dirty="0"/>
              <a:t>Roll Angle</a:t>
            </a:r>
          </a:p>
          <a:p>
            <a:pPr>
              <a:lnSpc>
                <a:spcPct val="100000"/>
              </a:lnSpc>
              <a:spcBef>
                <a:spcPts val="0"/>
              </a:spcBef>
            </a:pPr>
            <a:r>
              <a:rPr lang="en-US" sz="2000" b="0" dirty="0"/>
              <a:t>Latitude</a:t>
            </a:r>
          </a:p>
          <a:p>
            <a:pPr>
              <a:lnSpc>
                <a:spcPct val="100000"/>
              </a:lnSpc>
              <a:spcBef>
                <a:spcPts val="0"/>
              </a:spcBef>
            </a:pPr>
            <a:r>
              <a:rPr lang="en-US" sz="2000" b="0" dirty="0"/>
              <a:t>Longitude</a:t>
            </a:r>
          </a:p>
          <a:p>
            <a:pPr>
              <a:lnSpc>
                <a:spcPct val="100000"/>
              </a:lnSpc>
              <a:spcBef>
                <a:spcPts val="0"/>
              </a:spcBef>
            </a:pPr>
            <a:r>
              <a:rPr lang="en-US" sz="2000" b="0" dirty="0"/>
              <a:t>Altitude</a:t>
            </a:r>
          </a:p>
          <a:p>
            <a:pPr>
              <a:lnSpc>
                <a:spcPct val="100000"/>
              </a:lnSpc>
              <a:spcBef>
                <a:spcPts val="0"/>
              </a:spcBef>
            </a:pPr>
            <a:r>
              <a:rPr lang="en-US" sz="2000" b="0" dirty="0"/>
              <a:t>Corrected AOA</a:t>
            </a:r>
          </a:p>
          <a:p>
            <a:pPr>
              <a:lnSpc>
                <a:spcPct val="100000"/>
              </a:lnSpc>
              <a:spcBef>
                <a:spcPts val="0"/>
              </a:spcBef>
            </a:pPr>
            <a:r>
              <a:rPr lang="en-US" sz="2000" b="0" dirty="0"/>
              <a:t>Pitch Angle</a:t>
            </a:r>
          </a:p>
          <a:p>
            <a:pPr>
              <a:lnSpc>
                <a:spcPct val="100000"/>
              </a:lnSpc>
              <a:spcBef>
                <a:spcPts val="0"/>
              </a:spcBef>
            </a:pPr>
            <a:r>
              <a:rPr lang="en-US" sz="2000" b="0" dirty="0"/>
              <a:t>APPR SPD TARGET</a:t>
            </a:r>
          </a:p>
          <a:p>
            <a:pPr>
              <a:lnSpc>
                <a:spcPct val="100000"/>
              </a:lnSpc>
              <a:spcBef>
                <a:spcPts val="0"/>
              </a:spcBef>
            </a:pPr>
            <a:r>
              <a:rPr lang="en-US" sz="2000" b="0" dirty="0"/>
              <a:t>COMPUTED AIRSPD</a:t>
            </a:r>
          </a:p>
          <a:p>
            <a:pPr>
              <a:lnSpc>
                <a:spcPct val="100000"/>
              </a:lnSpc>
              <a:spcBef>
                <a:spcPts val="0"/>
              </a:spcBef>
            </a:pPr>
            <a:r>
              <a:rPr lang="en-US" sz="2000" b="0" dirty="0"/>
              <a:t>N1 ACTUAL (LOW ROTOR SPD)</a:t>
            </a:r>
          </a:p>
          <a:p>
            <a:pPr>
              <a:lnSpc>
                <a:spcPct val="100000"/>
              </a:lnSpc>
              <a:spcBef>
                <a:spcPts val="0"/>
              </a:spcBef>
            </a:pPr>
            <a:r>
              <a:rPr lang="en-US" sz="2000" b="0" dirty="0"/>
              <a:t>N2 ACTUAL (HGH ROTOR SPD)</a:t>
            </a:r>
          </a:p>
          <a:p>
            <a:pPr>
              <a:lnSpc>
                <a:spcPct val="100000"/>
              </a:lnSpc>
              <a:spcBef>
                <a:spcPts val="0"/>
              </a:spcBef>
            </a:pPr>
            <a:r>
              <a:rPr lang="en-US" sz="2000" b="0" dirty="0"/>
              <a:t>PFD SELECTD SPEED</a:t>
            </a:r>
          </a:p>
          <a:p>
            <a:pPr>
              <a:lnSpc>
                <a:spcPct val="100000"/>
              </a:lnSpc>
              <a:spcBef>
                <a:spcPts val="0"/>
              </a:spcBef>
            </a:pPr>
            <a:r>
              <a:rPr lang="en-US" sz="2000" b="0" dirty="0"/>
              <a:t>DRIFT ANGLE</a:t>
            </a:r>
          </a:p>
          <a:p>
            <a:pPr>
              <a:lnSpc>
                <a:spcPct val="100000"/>
              </a:lnSpc>
              <a:spcBef>
                <a:spcPts val="0"/>
              </a:spcBef>
            </a:pPr>
            <a:r>
              <a:rPr lang="en-US" sz="2000" b="0" dirty="0"/>
              <a:t>YAW</a:t>
            </a:r>
          </a:p>
          <a:p>
            <a:pPr>
              <a:lnSpc>
                <a:spcPct val="100000"/>
              </a:lnSpc>
              <a:spcBef>
                <a:spcPts val="0"/>
              </a:spcBef>
            </a:pPr>
            <a:r>
              <a:rPr lang="en-US" sz="2000" b="0" dirty="0"/>
              <a:t>WIND SPD</a:t>
            </a:r>
          </a:p>
          <a:p>
            <a:pPr>
              <a:lnSpc>
                <a:spcPct val="100000"/>
              </a:lnSpc>
              <a:spcBef>
                <a:spcPts val="0"/>
              </a:spcBef>
            </a:pPr>
            <a:endParaRPr lang="en-US" sz="2000" b="0" dirty="0"/>
          </a:p>
        </p:txBody>
      </p:sp>
      <p:sp>
        <p:nvSpPr>
          <p:cNvPr id="8" name="Content Placeholder 1">
            <a:extLst>
              <a:ext uri="{FF2B5EF4-FFF2-40B4-BE49-F238E27FC236}">
                <a16:creationId xmlns:a16="http://schemas.microsoft.com/office/drawing/2014/main" id="{56DBF82B-0543-4C40-9282-DD0A7C9DE7C5}"/>
              </a:ext>
            </a:extLst>
          </p:cNvPr>
          <p:cNvSpPr txBox="1">
            <a:spLocks/>
          </p:cNvSpPr>
          <p:nvPr/>
        </p:nvSpPr>
        <p:spPr>
          <a:xfrm>
            <a:off x="8379792" y="1057983"/>
            <a:ext cx="3041701" cy="36446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DECEND</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AP1 ENGAGD</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AP2 ENGAGD</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FD1 ENGAGD</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FD2 ENGAGD</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ATS ENGAGD</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ATS ACTIVE</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GEAR LEVER POS</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FLAPS</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SPD BRAKES</a:t>
            </a:r>
          </a:p>
        </p:txBody>
      </p:sp>
      <p:sp>
        <p:nvSpPr>
          <p:cNvPr id="9" name="Content Placeholder 1">
            <a:extLst>
              <a:ext uri="{FF2B5EF4-FFF2-40B4-BE49-F238E27FC236}">
                <a16:creationId xmlns:a16="http://schemas.microsoft.com/office/drawing/2014/main" id="{378F633B-D9F7-4324-B415-EBC9BAF4DDA2}"/>
              </a:ext>
            </a:extLst>
          </p:cNvPr>
          <p:cNvSpPr txBox="1">
            <a:spLocks/>
          </p:cNvSpPr>
          <p:nvPr/>
        </p:nvSpPr>
        <p:spPr>
          <a:xfrm>
            <a:off x="4714809" y="1057985"/>
            <a:ext cx="3890319" cy="32658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HEADING MODE</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NAV MODE</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RUNWAY MODE</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LOC MODE</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TRACK</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APROACH</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ALT MODE</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VERT SPD MODE</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GS MODE</a:t>
            </a:r>
          </a:p>
          <a:p>
            <a:pPr>
              <a:lnSpc>
                <a:spcPct val="100000"/>
              </a:lnSpc>
              <a:spcBef>
                <a:spcPts val="0"/>
              </a:spcBef>
              <a:buClr>
                <a:schemeClr val="tx1"/>
              </a:buClr>
            </a:pPr>
            <a:r>
              <a:rPr lang="en-US" sz="2000" dirty="0">
                <a:latin typeface="Arial" panose="020B0604020202020204" pitchFamily="34" charset="0"/>
                <a:cs typeface="Arial" panose="020B0604020202020204" pitchFamily="34" charset="0"/>
              </a:rPr>
              <a:t>A/P CLIMB</a:t>
            </a:r>
          </a:p>
        </p:txBody>
      </p:sp>
      <p:pic>
        <p:nvPicPr>
          <p:cNvPr id="10" name="Picture 9" descr="C:\Users\jbholbro\Documents\2_NESC\Human contribution to safety\DTMILfigure6.jpg">
            <a:extLst>
              <a:ext uri="{FF2B5EF4-FFF2-40B4-BE49-F238E27FC236}">
                <a16:creationId xmlns:a16="http://schemas.microsoft.com/office/drawing/2014/main" id="{FE8866A3-4580-4551-BA2A-C10BE30082C1}"/>
              </a:ext>
            </a:extLst>
          </p:cNvPr>
          <p:cNvPicPr>
            <a:picLocks noChangeAspect="1"/>
          </p:cNvPicPr>
          <p:nvPr/>
        </p:nvPicPr>
        <p:blipFill rotWithShape="1">
          <a:blip r:embed="rId3">
            <a:extLst>
              <a:ext uri="{28A0092B-C50C-407E-A947-70E740481C1C}">
                <a14:useLocalDpi xmlns:a14="http://schemas.microsoft.com/office/drawing/2010/main" val="0"/>
              </a:ext>
            </a:extLst>
          </a:blip>
          <a:srcRect b="13514"/>
          <a:stretch/>
        </p:blipFill>
        <p:spPr bwMode="auto">
          <a:xfrm>
            <a:off x="4153225" y="4289442"/>
            <a:ext cx="7863840" cy="2501791"/>
          </a:xfrm>
          <a:prstGeom prst="rect">
            <a:avLst/>
          </a:prstGeom>
          <a:noFill/>
          <a:ln>
            <a:noFill/>
          </a:ln>
        </p:spPr>
      </p:pic>
    </p:spTree>
    <p:extLst>
      <p:ext uri="{BB962C8B-B14F-4D97-AF65-F5344CB8AC3E}">
        <p14:creationId xmlns:p14="http://schemas.microsoft.com/office/powerpoint/2010/main" val="24783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EB987-3EEE-48A4-889C-68018314F7F1}"/>
              </a:ext>
            </a:extLst>
          </p:cNvPr>
          <p:cNvSpPr>
            <a:spLocks noGrp="1"/>
          </p:cNvSpPr>
          <p:nvPr>
            <p:ph type="title"/>
          </p:nvPr>
        </p:nvSpPr>
        <p:spPr>
          <a:xfrm>
            <a:off x="309647" y="187719"/>
            <a:ext cx="10190127" cy="732155"/>
          </a:xfrm>
        </p:spPr>
        <p:txBody>
          <a:bodyPr/>
          <a:lstStyle/>
          <a:p>
            <a:r>
              <a:rPr lang="en-US" sz="3733" dirty="0"/>
              <a:t>Psychophysiological Data</a:t>
            </a:r>
          </a:p>
        </p:txBody>
      </p:sp>
      <p:sp>
        <p:nvSpPr>
          <p:cNvPr id="11" name="TextBox 10">
            <a:extLst>
              <a:ext uri="{FF2B5EF4-FFF2-40B4-BE49-F238E27FC236}">
                <a16:creationId xmlns:a16="http://schemas.microsoft.com/office/drawing/2014/main" id="{8C136CA5-2252-4F6B-9D92-CE92176326A1}"/>
              </a:ext>
            </a:extLst>
          </p:cNvPr>
          <p:cNvSpPr txBox="1"/>
          <p:nvPr/>
        </p:nvSpPr>
        <p:spPr>
          <a:xfrm>
            <a:off x="290162" y="919874"/>
            <a:ext cx="9429571" cy="5632311"/>
          </a:xfrm>
          <a:prstGeom prst="rect">
            <a:avLst/>
          </a:prstGeom>
          <a:noFill/>
        </p:spPr>
        <p:txBody>
          <a:bodyPr wrap="square" rtlCol="0">
            <a:spAutoFit/>
          </a:bodyPr>
          <a:lstStyle/>
          <a:p>
            <a:r>
              <a:rPr lang="en-US" sz="2000" b="1" u="sng" dirty="0">
                <a:latin typeface="Arial" panose="020B0604020202020204" pitchFamily="34" charset="0"/>
                <a:ea typeface="Calibri" panose="020F0502020204030204" pitchFamily="34" charset="0"/>
                <a:cs typeface="Arial" panose="020B0604020202020204" pitchFamily="34" charset="0"/>
              </a:rPr>
              <a:t>B-ALERT X10</a:t>
            </a:r>
          </a:p>
          <a:p>
            <a:r>
              <a:rPr lang="en-US" dirty="0">
                <a:latin typeface="Arial" panose="020B0604020202020204" pitchFamily="34" charset="0"/>
                <a:ea typeface="Calibri" panose="020F0502020204030204" pitchFamily="34" charset="0"/>
                <a:cs typeface="Arial" panose="020B0604020202020204" pitchFamily="34" charset="0"/>
              </a:rPr>
              <a:t>Electroencephalography (EEG)</a:t>
            </a:r>
          </a:p>
          <a:p>
            <a:r>
              <a:rPr lang="en-US" dirty="0">
                <a:latin typeface="Arial" panose="020B0604020202020204" pitchFamily="34" charset="0"/>
                <a:cs typeface="Arial" panose="020B0604020202020204" pitchFamily="34" charset="0"/>
              </a:rPr>
              <a:t>Electrocardiography (ECG)</a:t>
            </a:r>
          </a:p>
          <a:p>
            <a:r>
              <a:rPr lang="en-US"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2"/>
              </a:rPr>
              <a:t>https://www.advancedbrainmonitoring.com/products/b-alert-x10</a:t>
            </a:r>
            <a:endParaRPr lang="en-US" u="sng" dirty="0">
              <a:solidFill>
                <a:srgbClr val="0563C1"/>
              </a:solidFill>
              <a:latin typeface="Arial" panose="020B0604020202020204" pitchFamily="34" charset="0"/>
              <a:ea typeface="Calibri" panose="020F0502020204030204" pitchFamily="34" charset="0"/>
              <a:cs typeface="Arial" panose="020B0604020202020204" pitchFamily="34" charset="0"/>
            </a:endParaRPr>
          </a:p>
          <a:p>
            <a:pPr>
              <a:spcBef>
                <a:spcPts val="1600"/>
              </a:spcBef>
            </a:pPr>
            <a:r>
              <a:rPr lang="en-US" sz="2000" b="1" u="sng" dirty="0" err="1">
                <a:latin typeface="Arial" panose="020B0604020202020204" pitchFamily="34" charset="0"/>
                <a:ea typeface="Calibri" panose="020F0502020204030204" pitchFamily="34" charset="0"/>
                <a:cs typeface="Arial" panose="020B0604020202020204" pitchFamily="34" charset="0"/>
              </a:rPr>
              <a:t>SmartEye</a:t>
            </a:r>
            <a:r>
              <a:rPr lang="en-US" sz="2000" b="1" u="sng" dirty="0">
                <a:latin typeface="Arial" panose="020B0604020202020204" pitchFamily="34" charset="0"/>
                <a:ea typeface="Calibri" panose="020F0502020204030204" pitchFamily="34" charset="0"/>
                <a:cs typeface="Arial" panose="020B0604020202020204" pitchFamily="34" charset="0"/>
              </a:rPr>
              <a:t> Pro</a:t>
            </a:r>
          </a:p>
          <a:p>
            <a:r>
              <a:rPr lang="en-US" dirty="0">
                <a:latin typeface="Arial" panose="020B0604020202020204" pitchFamily="34" charset="0"/>
                <a:ea typeface="Calibri" panose="020F0502020204030204" pitchFamily="34" charset="0"/>
                <a:cs typeface="Arial" panose="020B0604020202020204" pitchFamily="34" charset="0"/>
              </a:rPr>
              <a:t>Head and Eye Tracking with a 5-camera system</a:t>
            </a:r>
          </a:p>
          <a:p>
            <a:r>
              <a:rPr lang="en-US"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3"/>
              </a:rPr>
              <a:t>https://smarteye.se/smart-eye-pro/</a:t>
            </a:r>
            <a:endParaRPr lang="en-US" u="sng" dirty="0">
              <a:solidFill>
                <a:srgbClr val="0563C1"/>
              </a:solidFill>
              <a:latin typeface="Arial" panose="020B0604020202020204" pitchFamily="34" charset="0"/>
              <a:ea typeface="Calibri" panose="020F0502020204030204" pitchFamily="34" charset="0"/>
              <a:cs typeface="Arial" panose="020B0604020202020204" pitchFamily="34" charset="0"/>
            </a:endParaRPr>
          </a:p>
          <a:p>
            <a:pPr>
              <a:spcBef>
                <a:spcPts val="1600"/>
              </a:spcBef>
            </a:pPr>
            <a:r>
              <a:rPr lang="en-US" sz="2000" b="1" u="sng" dirty="0" err="1">
                <a:latin typeface="Arial" panose="020B0604020202020204" pitchFamily="34" charset="0"/>
                <a:ea typeface="Calibri" panose="020F0502020204030204" pitchFamily="34" charset="0"/>
                <a:cs typeface="Arial" panose="020B0604020202020204" pitchFamily="34" charset="0"/>
              </a:rPr>
              <a:t>Empatica</a:t>
            </a:r>
            <a:r>
              <a:rPr lang="en-US" sz="2000" b="1" u="sng" dirty="0">
                <a:latin typeface="Arial" panose="020B0604020202020204" pitchFamily="34" charset="0"/>
                <a:ea typeface="Calibri" panose="020F0502020204030204" pitchFamily="34" charset="0"/>
                <a:cs typeface="Arial" panose="020B0604020202020204" pitchFamily="34" charset="0"/>
              </a:rPr>
              <a:t> E4 Wristband</a:t>
            </a:r>
          </a:p>
          <a:p>
            <a:r>
              <a:rPr lang="en-US" dirty="0" err="1">
                <a:latin typeface="Arial" panose="020B0604020202020204" pitchFamily="34" charset="0"/>
                <a:ea typeface="Calibri" panose="020F0502020204030204" pitchFamily="34" charset="0"/>
                <a:cs typeface="Arial" panose="020B0604020202020204" pitchFamily="34" charset="0"/>
              </a:rPr>
              <a:t>Photoplethysmogram</a:t>
            </a:r>
            <a:r>
              <a:rPr lang="en-US" dirty="0">
                <a:latin typeface="Arial" panose="020B0604020202020204" pitchFamily="34" charset="0"/>
                <a:ea typeface="Calibri" panose="020F0502020204030204" pitchFamily="34" charset="0"/>
                <a:cs typeface="Arial" panose="020B0604020202020204" pitchFamily="34" charset="0"/>
              </a:rPr>
              <a:t> (PPG)</a:t>
            </a:r>
          </a:p>
          <a:p>
            <a:r>
              <a:rPr lang="en-US" dirty="0">
                <a:latin typeface="Arial" panose="020B0604020202020204" pitchFamily="34" charset="0"/>
                <a:cs typeface="Arial" panose="020B0604020202020204" pitchFamily="34" charset="0"/>
              </a:rPr>
              <a:t>Galvanic Skin Response (GSR)</a:t>
            </a:r>
          </a:p>
          <a:p>
            <a:r>
              <a:rPr lang="en-US" dirty="0">
                <a:latin typeface="Arial" panose="020B0604020202020204" pitchFamily="34" charset="0"/>
                <a:cs typeface="Arial" panose="020B0604020202020204" pitchFamily="34" charset="0"/>
              </a:rPr>
              <a:t>Peripheral Skin Temperature</a:t>
            </a:r>
          </a:p>
          <a:p>
            <a:r>
              <a:rPr lang="en-US" dirty="0">
                <a:latin typeface="Arial" panose="020B0604020202020204" pitchFamily="34" charset="0"/>
                <a:cs typeface="Arial" panose="020B0604020202020204" pitchFamily="34" charset="0"/>
              </a:rPr>
              <a:t>3-axis Accelerometry for actigraphy measures</a:t>
            </a:r>
          </a:p>
          <a:p>
            <a:r>
              <a:rPr lang="en-US"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4"/>
              </a:rPr>
              <a:t>https://www.empatica.com/research/e4/</a:t>
            </a:r>
            <a:endParaRPr lang="en-US" dirty="0">
              <a:latin typeface="Arial" panose="020B0604020202020204" pitchFamily="34" charset="0"/>
              <a:ea typeface="Calibri" panose="020F0502020204030204" pitchFamily="34" charset="0"/>
              <a:cs typeface="Arial" panose="020B0604020202020204" pitchFamily="34" charset="0"/>
            </a:endParaRPr>
          </a:p>
          <a:p>
            <a:pPr>
              <a:spcBef>
                <a:spcPts val="1600"/>
              </a:spcBef>
            </a:pPr>
            <a:r>
              <a:rPr lang="en-US" sz="2000" b="1" u="sng" dirty="0" err="1">
                <a:latin typeface="Arial" panose="020B0604020202020204" pitchFamily="34" charset="0"/>
                <a:ea typeface="Calibri" panose="020F0502020204030204" pitchFamily="34" charset="0"/>
                <a:cs typeface="Arial" panose="020B0604020202020204" pitchFamily="34" charset="0"/>
              </a:rPr>
              <a:t>eyesDX</a:t>
            </a:r>
            <a:r>
              <a:rPr lang="en-US" sz="2000" b="1" u="sng" dirty="0">
                <a:latin typeface="Arial" panose="020B0604020202020204" pitchFamily="34" charset="0"/>
                <a:ea typeface="Calibri" panose="020F0502020204030204" pitchFamily="34" charset="0"/>
                <a:cs typeface="Arial" panose="020B0604020202020204" pitchFamily="34" charset="0"/>
              </a:rPr>
              <a:t> MAPPS</a:t>
            </a:r>
          </a:p>
          <a:p>
            <a:r>
              <a:rPr lang="en-US" dirty="0">
                <a:latin typeface="Arial" panose="020B0604020202020204" pitchFamily="34" charset="0"/>
                <a:ea typeface="Calibri" panose="020F0502020204030204" pitchFamily="34" charset="0"/>
                <a:cs typeface="Arial" panose="020B0604020202020204" pitchFamily="34" charset="0"/>
              </a:rPr>
              <a:t>All psychophysiological data were synchronized and saved with the simulator flight data, cockpit voice recording, a scene camera video recording, and 6 simulated avionics displays</a:t>
            </a:r>
          </a:p>
          <a:p>
            <a:r>
              <a:rPr lang="en-US"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5"/>
              </a:rPr>
              <a:t>https://www.eyesdx.com/products/mapps/</a:t>
            </a:r>
            <a:endParaRPr lang="en-US"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A9471B88-AD8A-193F-5344-EDE134D11F47}"/>
              </a:ext>
            </a:extLst>
          </p:cNvPr>
          <p:cNvPicPr>
            <a:picLocks noChangeAspect="1"/>
          </p:cNvPicPr>
          <p:nvPr/>
        </p:nvPicPr>
        <p:blipFill>
          <a:blip r:embed="rId6"/>
          <a:stretch>
            <a:fillRect/>
          </a:stretch>
        </p:blipFill>
        <p:spPr>
          <a:xfrm>
            <a:off x="7053944" y="1349824"/>
            <a:ext cx="4914568" cy="3275099"/>
          </a:xfrm>
          <a:prstGeom prst="rect">
            <a:avLst/>
          </a:prstGeom>
        </p:spPr>
      </p:pic>
      <p:sp>
        <p:nvSpPr>
          <p:cNvPr id="4" name="TextBox 3">
            <a:extLst>
              <a:ext uri="{FF2B5EF4-FFF2-40B4-BE49-F238E27FC236}">
                <a16:creationId xmlns:a16="http://schemas.microsoft.com/office/drawing/2014/main" id="{63106264-73C1-1BC1-7BA3-C70213513A98}"/>
              </a:ext>
            </a:extLst>
          </p:cNvPr>
          <p:cNvSpPr txBox="1"/>
          <p:nvPr/>
        </p:nvSpPr>
        <p:spPr>
          <a:xfrm>
            <a:off x="10167987" y="4629058"/>
            <a:ext cx="1879041" cy="318100"/>
          </a:xfrm>
          <a:prstGeom prst="rect">
            <a:avLst/>
          </a:prstGeom>
          <a:noFill/>
        </p:spPr>
        <p:txBody>
          <a:bodyPr wrap="none" rtlCol="0">
            <a:spAutoFit/>
          </a:bodyPr>
          <a:lstStyle/>
          <a:p>
            <a:r>
              <a:rPr lang="en-US" sz="1467" dirty="0">
                <a:latin typeface="Helvetica" panose="020B0604020202020204" pitchFamily="34" charset="0"/>
                <a:cs typeface="Helvetica" panose="020B0604020202020204" pitchFamily="34" charset="0"/>
              </a:rPr>
              <a:t>Image Credit: NASA</a:t>
            </a:r>
          </a:p>
        </p:txBody>
      </p:sp>
    </p:spTree>
    <p:extLst>
      <p:ext uri="{BB962C8B-B14F-4D97-AF65-F5344CB8AC3E}">
        <p14:creationId xmlns:p14="http://schemas.microsoft.com/office/powerpoint/2010/main" val="3320962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7E0C9B-B179-481B-A068-0BD25F06EE02}"/>
              </a:ext>
            </a:extLst>
          </p:cNvPr>
          <p:cNvSpPr>
            <a:spLocks noGrp="1"/>
          </p:cNvSpPr>
          <p:nvPr>
            <p:ph type="title"/>
          </p:nvPr>
        </p:nvSpPr>
        <p:spPr>
          <a:xfrm>
            <a:off x="309647" y="102415"/>
            <a:ext cx="10190127" cy="715045"/>
          </a:xfrm>
        </p:spPr>
        <p:txBody>
          <a:bodyPr>
            <a:noAutofit/>
          </a:bodyPr>
          <a:lstStyle/>
          <a:p>
            <a:pPr algn="ctr"/>
            <a:r>
              <a:rPr lang="en-US" sz="3733" dirty="0"/>
              <a:t>HC2S Outreach &amp; Awards</a:t>
            </a:r>
          </a:p>
        </p:txBody>
      </p:sp>
      <p:sp>
        <p:nvSpPr>
          <p:cNvPr id="13" name="Content Placeholder 2">
            <a:extLst>
              <a:ext uri="{FF2B5EF4-FFF2-40B4-BE49-F238E27FC236}">
                <a16:creationId xmlns:a16="http://schemas.microsoft.com/office/drawing/2014/main" id="{C360774E-4E07-4553-BF51-8F5CF9818F7B}"/>
              </a:ext>
            </a:extLst>
          </p:cNvPr>
          <p:cNvSpPr>
            <a:spLocks noGrp="1"/>
          </p:cNvSpPr>
          <p:nvPr>
            <p:ph idx="1"/>
          </p:nvPr>
        </p:nvSpPr>
        <p:spPr>
          <a:xfrm>
            <a:off x="309647" y="1124700"/>
            <a:ext cx="10548573" cy="5333973"/>
          </a:xfrm>
        </p:spPr>
        <p:txBody>
          <a:bodyPr>
            <a:noAutofit/>
          </a:bodyPr>
          <a:lstStyle/>
          <a:p>
            <a:pPr marL="338138" indent="-338138"/>
            <a:r>
              <a:rPr lang="en-US" dirty="0"/>
              <a:t>Over 35 publications and presentations</a:t>
            </a:r>
          </a:p>
          <a:p>
            <a:pPr marL="338138" indent="-338138"/>
            <a:r>
              <a:rPr lang="en-US" dirty="0"/>
              <a:t>Partnerships and collaborations with</a:t>
            </a:r>
          </a:p>
          <a:p>
            <a:pPr marL="742941" lvl="1" indent="-342900">
              <a:lnSpc>
                <a:spcPct val="100000"/>
              </a:lnSpc>
              <a:spcBef>
                <a:spcPts val="600"/>
              </a:spcBef>
              <a:buFont typeface="Arial" panose="020B0604020202020204" pitchFamily="34" charset="0"/>
              <a:buChar char="•"/>
            </a:pPr>
            <a:r>
              <a:rPr lang="en-US" sz="2133" dirty="0"/>
              <a:t>Aviation industry</a:t>
            </a:r>
          </a:p>
          <a:p>
            <a:pPr marL="742941" lvl="1" indent="-342900">
              <a:lnSpc>
                <a:spcPct val="100000"/>
              </a:lnSpc>
              <a:spcBef>
                <a:spcPts val="600"/>
              </a:spcBef>
              <a:buFont typeface="Arial" panose="020B0604020202020204" pitchFamily="34" charset="0"/>
              <a:buChar char="•"/>
            </a:pPr>
            <a:r>
              <a:rPr lang="en-US" sz="2133" dirty="0"/>
              <a:t>Other government organizations</a:t>
            </a:r>
          </a:p>
          <a:p>
            <a:pPr marL="742941" lvl="1" indent="-342900">
              <a:lnSpc>
                <a:spcPct val="100000"/>
              </a:lnSpc>
              <a:spcBef>
                <a:spcPts val="600"/>
              </a:spcBef>
              <a:buFont typeface="Arial" panose="020B0604020202020204" pitchFamily="34" charset="0"/>
              <a:buChar char="•"/>
            </a:pPr>
            <a:r>
              <a:rPr lang="en-US" sz="2133" dirty="0"/>
              <a:t>Academia</a:t>
            </a:r>
          </a:p>
          <a:p>
            <a:pPr marL="338138" indent="-338138"/>
            <a:r>
              <a:rPr lang="en-US" dirty="0"/>
              <a:t>Mentions/features in mainstream media</a:t>
            </a:r>
          </a:p>
          <a:p>
            <a:pPr marL="742941" lvl="1" indent="-342900">
              <a:lnSpc>
                <a:spcPct val="100000"/>
              </a:lnSpc>
              <a:spcBef>
                <a:spcPts val="600"/>
              </a:spcBef>
              <a:buFont typeface="Arial" panose="020B0604020202020204" pitchFamily="34" charset="0"/>
              <a:buChar char="•"/>
            </a:pPr>
            <a:r>
              <a:rPr lang="en-US" sz="2133" dirty="0"/>
              <a:t>Forbes.com | November 14, 2019 | Kristy Kiernan</a:t>
            </a:r>
            <a:br>
              <a:rPr lang="en-US" sz="2133" dirty="0"/>
            </a:br>
            <a:r>
              <a:rPr lang="en-US" sz="2133" i="1" dirty="0"/>
              <a:t>In Focusing On What Pilots Do Wrong, We May Be Missing</a:t>
            </a:r>
            <a:br>
              <a:rPr lang="en-US" sz="2133" i="1" dirty="0"/>
            </a:br>
            <a:r>
              <a:rPr lang="en-US" sz="2133" i="1" dirty="0"/>
              <a:t>Valuable Lessons From What They Quietly Do Right</a:t>
            </a:r>
          </a:p>
          <a:p>
            <a:pPr marL="742941" lvl="1" indent="-342900">
              <a:lnSpc>
                <a:spcPct val="100000"/>
              </a:lnSpc>
              <a:spcBef>
                <a:spcPts val="600"/>
              </a:spcBef>
              <a:buFont typeface="Arial" panose="020B0604020202020204" pitchFamily="34" charset="0"/>
              <a:buChar char="•"/>
            </a:pPr>
            <a:r>
              <a:rPr lang="en-US" sz="2133" dirty="0"/>
              <a:t>Aviation Week &amp; Space Technologies | June 22, 2020 | Thierry Dubois</a:t>
            </a:r>
            <a:br>
              <a:rPr lang="en-US" sz="2133" dirty="0"/>
            </a:br>
            <a:r>
              <a:rPr lang="en-US" sz="2133" i="1" dirty="0"/>
              <a:t>New Research and Technologies Fuel Single-Pilot Operations Debate</a:t>
            </a:r>
          </a:p>
          <a:p>
            <a:pPr marL="338138" indent="-338138"/>
            <a:r>
              <a:rPr lang="en-US" dirty="0"/>
              <a:t>2022 NASA Honor Award: Group Achievement</a:t>
            </a:r>
          </a:p>
        </p:txBody>
      </p:sp>
    </p:spTree>
    <p:extLst>
      <p:ext uri="{BB962C8B-B14F-4D97-AF65-F5344CB8AC3E}">
        <p14:creationId xmlns:p14="http://schemas.microsoft.com/office/powerpoint/2010/main" val="186128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7E0C9B-B179-481B-A068-0BD25F06EE02}"/>
              </a:ext>
            </a:extLst>
          </p:cNvPr>
          <p:cNvSpPr>
            <a:spLocks noGrp="1"/>
          </p:cNvSpPr>
          <p:nvPr>
            <p:ph type="title"/>
          </p:nvPr>
        </p:nvSpPr>
        <p:spPr>
          <a:xfrm>
            <a:off x="309647" y="102415"/>
            <a:ext cx="10190127" cy="715045"/>
          </a:xfrm>
        </p:spPr>
        <p:txBody>
          <a:bodyPr>
            <a:noAutofit/>
          </a:bodyPr>
          <a:lstStyle/>
          <a:p>
            <a:pPr algn="ctr"/>
            <a:r>
              <a:rPr lang="en-US" sz="3733" dirty="0"/>
              <a:t>Summary</a:t>
            </a:r>
          </a:p>
        </p:txBody>
      </p:sp>
      <p:sp>
        <p:nvSpPr>
          <p:cNvPr id="13" name="Content Placeholder 2">
            <a:extLst>
              <a:ext uri="{FF2B5EF4-FFF2-40B4-BE49-F238E27FC236}">
                <a16:creationId xmlns:a16="http://schemas.microsoft.com/office/drawing/2014/main" id="{C360774E-4E07-4553-BF51-8F5CF9818F7B}"/>
              </a:ext>
            </a:extLst>
          </p:cNvPr>
          <p:cNvSpPr>
            <a:spLocks noGrp="1"/>
          </p:cNvSpPr>
          <p:nvPr>
            <p:ph idx="1"/>
          </p:nvPr>
        </p:nvSpPr>
        <p:spPr>
          <a:xfrm>
            <a:off x="309647" y="1124700"/>
            <a:ext cx="10548573" cy="5333973"/>
          </a:xfrm>
        </p:spPr>
        <p:txBody>
          <a:bodyPr>
            <a:noAutofit/>
          </a:bodyPr>
          <a:lstStyle/>
          <a:p>
            <a:pPr marL="338138" indent="-338138"/>
            <a:r>
              <a:rPr lang="en-US" sz="2667" dirty="0"/>
              <a:t>People represent the primary source of safety in aviation, through their capability to anticipate, monitor for, respond to, and learn from expected and unexpected change.</a:t>
            </a:r>
          </a:p>
          <a:p>
            <a:pPr marL="338138" indent="-338138"/>
            <a:r>
              <a:rPr lang="en-US" sz="2667" dirty="0"/>
              <a:t>Created a data testbed to enable exploration of methods and metrics for pilot contributions to safety and mission success</a:t>
            </a:r>
          </a:p>
          <a:p>
            <a:pPr lvl="1">
              <a:buFont typeface="Arial" panose="020B0604020202020204" pitchFamily="34" charset="0"/>
              <a:buChar char="•"/>
            </a:pPr>
            <a:r>
              <a:rPr lang="en-US" dirty="0"/>
              <a:t>Structured observation</a:t>
            </a:r>
          </a:p>
          <a:p>
            <a:pPr lvl="1">
              <a:buFont typeface="Arial" panose="020B0604020202020204" pitchFamily="34" charset="0"/>
              <a:buChar char="•"/>
            </a:pPr>
            <a:r>
              <a:rPr lang="en-US" dirty="0"/>
              <a:t>Self reports</a:t>
            </a:r>
          </a:p>
          <a:p>
            <a:pPr lvl="1">
              <a:buFont typeface="Arial" panose="020B0604020202020204" pitchFamily="34" charset="0"/>
              <a:buChar char="•"/>
            </a:pPr>
            <a:r>
              <a:rPr lang="en-US" dirty="0"/>
              <a:t>System data</a:t>
            </a:r>
          </a:p>
          <a:p>
            <a:pPr marL="338138" indent="-338138"/>
            <a:r>
              <a:rPr lang="en-US" sz="2667" dirty="0"/>
              <a:t>Understanding and measuring this capability is needed so that it can be integrated into the design of technologies, policies, and procedures</a:t>
            </a:r>
          </a:p>
        </p:txBody>
      </p:sp>
    </p:spTree>
    <p:extLst>
      <p:ext uri="{BB962C8B-B14F-4D97-AF65-F5344CB8AC3E}">
        <p14:creationId xmlns:p14="http://schemas.microsoft.com/office/powerpoint/2010/main" val="146217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4C864CF-BAE4-224D-BBEA-D782E9C4BBC4}"/>
              </a:ext>
            </a:extLst>
          </p:cNvPr>
          <p:cNvSpPr>
            <a:spLocks noGrp="1"/>
          </p:cNvSpPr>
          <p:nvPr>
            <p:ph type="sldNum" sz="quarter" idx="12"/>
          </p:nvPr>
        </p:nvSpPr>
        <p:spPr/>
        <p:txBody>
          <a:bodyPr/>
          <a:lstStyle/>
          <a:p>
            <a:fld id="{4A6754EE-8612-444A-B369-6B460447AC9D}" type="slidenum">
              <a:rPr lang="en-US" smtClean="0"/>
              <a:t>22</a:t>
            </a:fld>
            <a:endParaRPr lang="en-US"/>
          </a:p>
        </p:txBody>
      </p:sp>
      <p:pic>
        <p:nvPicPr>
          <p:cNvPr id="10" name="Picture 9" descr="A picture containing graphical user interface&#10;&#10;Description automatically generated">
            <a:extLst>
              <a:ext uri="{FF2B5EF4-FFF2-40B4-BE49-F238E27FC236}">
                <a16:creationId xmlns:a16="http://schemas.microsoft.com/office/drawing/2014/main" id="{9EDC449A-332C-864F-B7E2-51C3E144E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E69618B5-E467-7942-8C39-D32F0984358D}"/>
              </a:ext>
            </a:extLst>
          </p:cNvPr>
          <p:cNvSpPr txBox="1"/>
          <p:nvPr/>
        </p:nvSpPr>
        <p:spPr>
          <a:xfrm>
            <a:off x="650815" y="2464428"/>
            <a:ext cx="3905250" cy="1446550"/>
          </a:xfrm>
          <a:prstGeom prst="rect">
            <a:avLst/>
          </a:prstGeom>
          <a:noFill/>
        </p:spPr>
        <p:txBody>
          <a:bodyPr wrap="square" rtlCol="0">
            <a:spAutoFit/>
          </a:bodyPr>
          <a:lstStyle/>
          <a:p>
            <a:pPr algn="ctr"/>
            <a:endParaRPr lang="en-US" sz="4400" b="1" dirty="0">
              <a:solidFill>
                <a:schemeClr val="bg1"/>
              </a:solidFill>
              <a:latin typeface="Arial" panose="020B0604020202020204" pitchFamily="34" charset="0"/>
              <a:cs typeface="Arial" panose="020B0604020202020204" pitchFamily="34" charset="0"/>
            </a:endParaRPr>
          </a:p>
          <a:p>
            <a:pPr algn="ctr"/>
            <a:r>
              <a:rPr lang="en-US" sz="4400" b="1" dirty="0">
                <a:solidFill>
                  <a:schemeClr val="bg1"/>
                </a:solidFill>
                <a:latin typeface="Arial" panose="020B0604020202020204" pitchFamily="34" charset="0"/>
                <a:cs typeface="Arial" panose="020B0604020202020204" pitchFamily="34" charset="0"/>
              </a:rPr>
              <a:t>Thank you!</a:t>
            </a:r>
          </a:p>
        </p:txBody>
      </p:sp>
      <p:sp>
        <p:nvSpPr>
          <p:cNvPr id="12" name="TextBox 11">
            <a:extLst>
              <a:ext uri="{FF2B5EF4-FFF2-40B4-BE49-F238E27FC236}">
                <a16:creationId xmlns:a16="http://schemas.microsoft.com/office/drawing/2014/main" id="{688D8776-48B9-3E45-8040-6C8054CA56A7}"/>
              </a:ext>
            </a:extLst>
          </p:cNvPr>
          <p:cNvSpPr txBox="1"/>
          <p:nvPr/>
        </p:nvSpPr>
        <p:spPr>
          <a:xfrm>
            <a:off x="5704114" y="5011340"/>
            <a:ext cx="6487886" cy="523220"/>
          </a:xfrm>
          <a:prstGeom prst="rect">
            <a:avLst/>
          </a:prstGeom>
          <a:noFill/>
        </p:spPr>
        <p:txBody>
          <a:bodyPr wrap="square" rtlCol="0">
            <a:spAutoFit/>
          </a:bodyPr>
          <a:lstStyle/>
          <a:p>
            <a:pPr algn="r"/>
            <a:r>
              <a:rPr lang="en-US" sz="2800" b="1" dirty="0"/>
              <a:t>Measuring Human Contributions to Safety</a:t>
            </a:r>
          </a:p>
        </p:txBody>
      </p:sp>
      <p:sp>
        <p:nvSpPr>
          <p:cNvPr id="15" name="TextBox 14">
            <a:extLst>
              <a:ext uri="{FF2B5EF4-FFF2-40B4-BE49-F238E27FC236}">
                <a16:creationId xmlns:a16="http://schemas.microsoft.com/office/drawing/2014/main" id="{EE45867F-DDEF-4948-B03E-81D59A679A79}"/>
              </a:ext>
            </a:extLst>
          </p:cNvPr>
          <p:cNvSpPr txBox="1"/>
          <p:nvPr/>
        </p:nvSpPr>
        <p:spPr>
          <a:xfrm>
            <a:off x="5704114" y="5796170"/>
            <a:ext cx="6487886" cy="830997"/>
          </a:xfrm>
          <a:prstGeom prst="rect">
            <a:avLst/>
          </a:prstGeom>
          <a:noFill/>
        </p:spPr>
        <p:txBody>
          <a:bodyPr wrap="square" rtlCol="0">
            <a:spAutoFit/>
          </a:bodyPr>
          <a:lstStyle/>
          <a:p>
            <a:pPr algn="r"/>
            <a:r>
              <a:rPr lang="en-US" sz="2400" dirty="0"/>
              <a:t>Jon Holbrook, PhD</a:t>
            </a:r>
          </a:p>
          <a:p>
            <a:pPr algn="r"/>
            <a:r>
              <a:rPr lang="en-US" sz="2400" dirty="0">
                <a:hlinkClick r:id="rId4"/>
              </a:rPr>
              <a:t>jon.holbrook@nasa.gov</a:t>
            </a:r>
            <a:endParaRPr lang="en-US" sz="2400" dirty="0"/>
          </a:p>
        </p:txBody>
      </p:sp>
      <p:pic>
        <p:nvPicPr>
          <p:cNvPr id="3" name="Picture 2" descr="A picture containing crowd&#10;&#10;Description automatically generated">
            <a:extLst>
              <a:ext uri="{FF2B5EF4-FFF2-40B4-BE49-F238E27FC236}">
                <a16:creationId xmlns:a16="http://schemas.microsoft.com/office/drawing/2014/main" id="{29E603E6-C644-8541-8D52-4F82150657AB}"/>
              </a:ext>
            </a:extLst>
          </p:cNvPr>
          <p:cNvPicPr>
            <a:picLocks noChangeAspect="1"/>
          </p:cNvPicPr>
          <p:nvPr/>
        </p:nvPicPr>
        <p:blipFill>
          <a:blip r:embed="rId5"/>
          <a:stretch>
            <a:fillRect/>
          </a:stretch>
        </p:blipFill>
        <p:spPr>
          <a:xfrm>
            <a:off x="4582696" y="0"/>
            <a:ext cx="7613985" cy="4872840"/>
          </a:xfrm>
          <a:prstGeom prst="rect">
            <a:avLst/>
          </a:prstGeom>
        </p:spPr>
      </p:pic>
      <p:grpSp>
        <p:nvGrpSpPr>
          <p:cNvPr id="13" name="Group 12">
            <a:extLst>
              <a:ext uri="{FF2B5EF4-FFF2-40B4-BE49-F238E27FC236}">
                <a16:creationId xmlns:a16="http://schemas.microsoft.com/office/drawing/2014/main" id="{3E520AA1-E06F-D441-9D4A-8DB9EECDDD9B}"/>
              </a:ext>
            </a:extLst>
          </p:cNvPr>
          <p:cNvGrpSpPr/>
          <p:nvPr/>
        </p:nvGrpSpPr>
        <p:grpSpPr>
          <a:xfrm>
            <a:off x="10294019" y="138500"/>
            <a:ext cx="2431892" cy="1174510"/>
            <a:chOff x="10436981" y="5777499"/>
            <a:chExt cx="1775974" cy="857727"/>
          </a:xfrm>
        </p:grpSpPr>
        <p:pic>
          <p:nvPicPr>
            <p:cNvPr id="14" name="Picture 13">
              <a:extLst>
                <a:ext uri="{FF2B5EF4-FFF2-40B4-BE49-F238E27FC236}">
                  <a16:creationId xmlns:a16="http://schemas.microsoft.com/office/drawing/2014/main" id="{186C7BB8-3247-EA4A-A506-3359E6090C6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b="21275"/>
            <a:stretch/>
          </p:blipFill>
          <p:spPr>
            <a:xfrm>
              <a:off x="10436981" y="5777499"/>
              <a:ext cx="1425925" cy="621044"/>
            </a:xfrm>
            <a:prstGeom prst="rect">
              <a:avLst/>
            </a:prstGeom>
            <a:effectLst>
              <a:outerShdw sx="102000" sy="102000" algn="ctr" rotWithShape="0">
                <a:schemeClr val="bg1"/>
              </a:outerShdw>
            </a:effectLst>
          </p:spPr>
        </p:pic>
        <p:sp>
          <p:nvSpPr>
            <p:cNvPr id="16" name="TextBox 15">
              <a:extLst>
                <a:ext uri="{FF2B5EF4-FFF2-40B4-BE49-F238E27FC236}">
                  <a16:creationId xmlns:a16="http://schemas.microsoft.com/office/drawing/2014/main" id="{662171DC-34FF-B14E-969C-0A2043C569FB}"/>
                </a:ext>
              </a:extLst>
            </p:cNvPr>
            <p:cNvSpPr txBox="1"/>
            <p:nvPr/>
          </p:nvSpPr>
          <p:spPr>
            <a:xfrm>
              <a:off x="10489406" y="6373616"/>
              <a:ext cx="1723549" cy="261610"/>
            </a:xfrm>
            <a:prstGeom prst="rect">
              <a:avLst/>
            </a:prstGeom>
            <a:noFill/>
          </p:spPr>
          <p:txBody>
            <a:bodyPr wrap="none" rtlCol="0">
              <a:spAutoFit/>
            </a:bodyPr>
            <a:lstStyle/>
            <a:p>
              <a:r>
                <a:rPr lang="en-US" sz="1100" b="1">
                  <a:solidFill>
                    <a:schemeClr val="bg1"/>
                  </a:solidFill>
                  <a:latin typeface="Arial Black" panose="020B0604020202020204" pitchFamily="34" charset="0"/>
                  <a:cs typeface="Arial Black" panose="020B0604020202020204" pitchFamily="34" charset="0"/>
                </a:rPr>
                <a:t>System-Wide Safety</a:t>
              </a:r>
            </a:p>
          </p:txBody>
        </p:sp>
      </p:grpSp>
    </p:spTree>
    <p:extLst>
      <p:ext uri="{BB962C8B-B14F-4D97-AF65-F5344CB8AC3E}">
        <p14:creationId xmlns:p14="http://schemas.microsoft.com/office/powerpoint/2010/main" val="2398705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42515" y="1140178"/>
            <a:ext cx="10579659" cy="3978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b="1" dirty="0">
              <a:solidFill>
                <a:schemeClr val="tx1"/>
              </a:solidFill>
              <a:latin typeface="Helvetica" panose="020B0604020202020204" pitchFamily="34" charset="0"/>
              <a:cs typeface="Helvetica" panose="020B0604020202020204" pitchFamily="34" charset="0"/>
            </a:endParaRPr>
          </a:p>
          <a:p>
            <a:pPr algn="ctr"/>
            <a:endParaRPr lang="en-US" sz="4800" b="1" dirty="0">
              <a:solidFill>
                <a:schemeClr val="tx1"/>
              </a:solidFill>
              <a:latin typeface="Helvetica" panose="020B0604020202020204" pitchFamily="34" charset="0"/>
              <a:cs typeface="Helvetica" panose="020B0604020202020204" pitchFamily="34" charset="0"/>
            </a:endParaRPr>
          </a:p>
          <a:p>
            <a:pPr algn="ctr"/>
            <a:r>
              <a:rPr lang="en-US" sz="4800" b="1" dirty="0">
                <a:solidFill>
                  <a:schemeClr val="tx1"/>
                </a:solidFill>
                <a:latin typeface="Helvetica" panose="020B0604020202020204" pitchFamily="34" charset="0"/>
                <a:cs typeface="Helvetica" panose="020B0604020202020204" pitchFamily="34" charset="0"/>
              </a:rPr>
              <a:t>Back Up Charts</a:t>
            </a:r>
          </a:p>
        </p:txBody>
      </p:sp>
    </p:spTree>
    <p:extLst>
      <p:ext uri="{BB962C8B-B14F-4D97-AF65-F5344CB8AC3E}">
        <p14:creationId xmlns:p14="http://schemas.microsoft.com/office/powerpoint/2010/main" val="2485563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309647" y="209751"/>
            <a:ext cx="10234063" cy="584444"/>
          </a:xfrm>
        </p:spPr>
        <p:txBody>
          <a:bodyPr/>
          <a:lstStyle/>
          <a:p>
            <a:pPr algn="ctr"/>
            <a:r>
              <a:rPr lang="en-US" dirty="0"/>
              <a:t>Data Collection Procedure</a:t>
            </a:r>
          </a:p>
        </p:txBody>
      </p:sp>
      <p:cxnSp>
        <p:nvCxnSpPr>
          <p:cNvPr id="9" name="Straight Connector 8">
            <a:extLst>
              <a:ext uri="{FF2B5EF4-FFF2-40B4-BE49-F238E27FC236}">
                <a16:creationId xmlns:a16="http://schemas.microsoft.com/office/drawing/2014/main" id="{A8826F4D-1CE8-4667-ACB7-399256440434}"/>
              </a:ext>
            </a:extLst>
          </p:cNvPr>
          <p:cNvCxnSpPr>
            <a:cxnSpLocks/>
          </p:cNvCxnSpPr>
          <p:nvPr/>
        </p:nvCxnSpPr>
        <p:spPr>
          <a:xfrm>
            <a:off x="8786343" y="1657947"/>
            <a:ext cx="0" cy="340635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AD7EB49-D4B4-469B-8E06-783959A62EE4}"/>
              </a:ext>
            </a:extLst>
          </p:cNvPr>
          <p:cNvSpPr txBox="1"/>
          <p:nvPr/>
        </p:nvSpPr>
        <p:spPr>
          <a:xfrm>
            <a:off x="3420172" y="1657947"/>
            <a:ext cx="1079142" cy="502766"/>
          </a:xfrm>
          <a:prstGeom prst="rect">
            <a:avLst/>
          </a:prstGeom>
          <a:noFill/>
        </p:spPr>
        <p:txBody>
          <a:bodyPr wrap="none" rtlCol="0">
            <a:spAutoFit/>
          </a:bodyPr>
          <a:lstStyle/>
          <a:p>
            <a:r>
              <a:rPr lang="en-US" sz="2667" dirty="0">
                <a:latin typeface="Helvetica" panose="020B0604020202020204" pitchFamily="34" charset="0"/>
                <a:cs typeface="Helvetica" panose="020B0604020202020204" pitchFamily="34" charset="0"/>
              </a:rPr>
              <a:t>Day 1</a:t>
            </a:r>
          </a:p>
        </p:txBody>
      </p:sp>
      <p:sp>
        <p:nvSpPr>
          <p:cNvPr id="11" name="TextBox 10">
            <a:extLst>
              <a:ext uri="{FF2B5EF4-FFF2-40B4-BE49-F238E27FC236}">
                <a16:creationId xmlns:a16="http://schemas.microsoft.com/office/drawing/2014/main" id="{116F5465-DED1-4129-AA06-CB9E69BC5863}"/>
              </a:ext>
            </a:extLst>
          </p:cNvPr>
          <p:cNvSpPr txBox="1"/>
          <p:nvPr/>
        </p:nvSpPr>
        <p:spPr>
          <a:xfrm>
            <a:off x="9508571" y="1663663"/>
            <a:ext cx="1079142" cy="502766"/>
          </a:xfrm>
          <a:prstGeom prst="rect">
            <a:avLst/>
          </a:prstGeom>
          <a:noFill/>
        </p:spPr>
        <p:txBody>
          <a:bodyPr wrap="none" rtlCol="0">
            <a:spAutoFit/>
          </a:bodyPr>
          <a:lstStyle/>
          <a:p>
            <a:r>
              <a:rPr lang="en-US" sz="2667" dirty="0">
                <a:latin typeface="Helvetica" panose="020B0604020202020204" pitchFamily="34" charset="0"/>
                <a:cs typeface="Helvetica" panose="020B0604020202020204" pitchFamily="34" charset="0"/>
              </a:rPr>
              <a:t>Day 2</a:t>
            </a:r>
          </a:p>
        </p:txBody>
      </p:sp>
      <p:sp>
        <p:nvSpPr>
          <p:cNvPr id="12" name="TextBox 11">
            <a:extLst>
              <a:ext uri="{FF2B5EF4-FFF2-40B4-BE49-F238E27FC236}">
                <a16:creationId xmlns:a16="http://schemas.microsoft.com/office/drawing/2014/main" id="{B9173BA4-9545-432D-A7B6-7C4D75D98675}"/>
              </a:ext>
            </a:extLst>
          </p:cNvPr>
          <p:cNvSpPr txBox="1"/>
          <p:nvPr/>
        </p:nvSpPr>
        <p:spPr>
          <a:xfrm>
            <a:off x="8955566" y="2388245"/>
            <a:ext cx="2699751" cy="1323439"/>
          </a:xfrm>
          <a:prstGeom prst="rect">
            <a:avLst/>
          </a:prstGeom>
          <a:noFill/>
        </p:spPr>
        <p:txBody>
          <a:bodyPr wrap="square" rtlCol="0">
            <a:spAutoFit/>
          </a:bodyPr>
          <a:lstStyle/>
          <a:p>
            <a:pPr marL="285744" indent="-285744">
              <a:buFont typeface="Arial" panose="020B0604020202020204" pitchFamily="34" charset="0"/>
              <a:buChar char="•"/>
            </a:pPr>
            <a:r>
              <a:rPr lang="en-US" sz="1600" dirty="0">
                <a:latin typeface="Helvetica" panose="020B0604020202020204" pitchFamily="34" charset="0"/>
                <a:cs typeface="Helvetica" panose="020B0604020202020204" pitchFamily="34" charset="0"/>
              </a:rPr>
              <a:t>Cued event report</a:t>
            </a:r>
          </a:p>
          <a:p>
            <a:pPr marL="285744" indent="-285744">
              <a:buFont typeface="Arial" panose="020B0604020202020204" pitchFamily="34" charset="0"/>
              <a:buChar char="•"/>
            </a:pPr>
            <a:r>
              <a:rPr lang="en-US" sz="1600" dirty="0">
                <a:latin typeface="Helvetica" panose="020B0604020202020204" pitchFamily="34" charset="0"/>
                <a:cs typeface="Helvetica" panose="020B0604020202020204" pitchFamily="34" charset="0"/>
              </a:rPr>
              <a:t>Cued retrospective think-aloud</a:t>
            </a:r>
          </a:p>
          <a:p>
            <a:pPr marL="285744" indent="-285744">
              <a:buFont typeface="Arial" panose="020B0604020202020204" pitchFamily="34" charset="0"/>
              <a:buChar char="•"/>
            </a:pPr>
            <a:r>
              <a:rPr lang="en-US" sz="1600" dirty="0">
                <a:latin typeface="Helvetica" panose="020B0604020202020204" pitchFamily="34" charset="0"/>
                <a:cs typeface="Helvetica" panose="020B0604020202020204" pitchFamily="34" charset="0"/>
              </a:rPr>
              <a:t>Cued minute-by-minute workload rating</a:t>
            </a:r>
          </a:p>
        </p:txBody>
      </p:sp>
      <p:grpSp>
        <p:nvGrpSpPr>
          <p:cNvPr id="3" name="Group 2">
            <a:extLst>
              <a:ext uri="{FF2B5EF4-FFF2-40B4-BE49-F238E27FC236}">
                <a16:creationId xmlns:a16="http://schemas.microsoft.com/office/drawing/2014/main" id="{2FCBDB60-6A2F-4F64-BE0E-7171CB871772}"/>
              </a:ext>
            </a:extLst>
          </p:cNvPr>
          <p:cNvGrpSpPr/>
          <p:nvPr/>
        </p:nvGrpSpPr>
        <p:grpSpPr>
          <a:xfrm>
            <a:off x="78505" y="2395477"/>
            <a:ext cx="8603851" cy="2584213"/>
            <a:chOff x="58879" y="1796608"/>
            <a:chExt cx="6452888" cy="1938160"/>
          </a:xfrm>
        </p:grpSpPr>
        <p:sp>
          <p:nvSpPr>
            <p:cNvPr id="13" name="TextBox 12">
              <a:extLst>
                <a:ext uri="{FF2B5EF4-FFF2-40B4-BE49-F238E27FC236}">
                  <a16:creationId xmlns:a16="http://schemas.microsoft.com/office/drawing/2014/main" id="{D2479B39-66F3-49E6-9598-B898E14C5F4F}"/>
                </a:ext>
              </a:extLst>
            </p:cNvPr>
            <p:cNvSpPr txBox="1"/>
            <p:nvPr/>
          </p:nvSpPr>
          <p:spPr>
            <a:xfrm>
              <a:off x="5224885" y="2802180"/>
              <a:ext cx="1286882" cy="407900"/>
            </a:xfrm>
            <a:prstGeom prst="rect">
              <a:avLst/>
            </a:prstGeom>
            <a:noFill/>
          </p:spPr>
          <p:txBody>
            <a:bodyPr wrap="square" rtlCol="0">
              <a:spAutoFit/>
            </a:bodyPr>
            <a:lstStyle/>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Resilient Perf. Survey 2</a:t>
              </a:r>
            </a:p>
          </p:txBody>
        </p:sp>
        <p:sp>
          <p:nvSpPr>
            <p:cNvPr id="14" name="TextBox 13">
              <a:extLst>
                <a:ext uri="{FF2B5EF4-FFF2-40B4-BE49-F238E27FC236}">
                  <a16:creationId xmlns:a16="http://schemas.microsoft.com/office/drawing/2014/main" id="{38A6734A-584E-4903-8729-3A7069033299}"/>
                </a:ext>
              </a:extLst>
            </p:cNvPr>
            <p:cNvSpPr txBox="1"/>
            <p:nvPr/>
          </p:nvSpPr>
          <p:spPr>
            <a:xfrm>
              <a:off x="58879" y="2819964"/>
              <a:ext cx="1763291" cy="746551"/>
            </a:xfrm>
            <a:prstGeom prst="rect">
              <a:avLst/>
            </a:prstGeom>
            <a:noFill/>
          </p:spPr>
          <p:txBody>
            <a:bodyPr wrap="square" rtlCol="0">
              <a:spAutoFit/>
            </a:bodyPr>
            <a:lstStyle/>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Demographics</a:t>
              </a:r>
            </a:p>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System Resilience Potential Assessment</a:t>
              </a:r>
            </a:p>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Resilient Perf. Survey 1</a:t>
              </a:r>
            </a:p>
          </p:txBody>
        </p:sp>
        <p:sp>
          <p:nvSpPr>
            <p:cNvPr id="15" name="TextBox 14">
              <a:extLst>
                <a:ext uri="{FF2B5EF4-FFF2-40B4-BE49-F238E27FC236}">
                  <a16:creationId xmlns:a16="http://schemas.microsoft.com/office/drawing/2014/main" id="{C0CBA8F7-EF69-45BC-8643-8127FEC6F7A9}"/>
                </a:ext>
              </a:extLst>
            </p:cNvPr>
            <p:cNvSpPr txBox="1"/>
            <p:nvPr/>
          </p:nvSpPr>
          <p:spPr>
            <a:xfrm>
              <a:off x="3458945" y="2795361"/>
              <a:ext cx="1517531" cy="915876"/>
            </a:xfrm>
            <a:prstGeom prst="rect">
              <a:avLst/>
            </a:prstGeom>
            <a:noFill/>
          </p:spPr>
          <p:txBody>
            <a:bodyPr wrap="square" rtlCol="0">
              <a:spAutoFit/>
            </a:bodyPr>
            <a:lstStyle/>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TLX</a:t>
              </a:r>
            </a:p>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SART</a:t>
              </a:r>
            </a:p>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Resilient Performance Self Assessment</a:t>
              </a:r>
            </a:p>
          </p:txBody>
        </p:sp>
        <p:grpSp>
          <p:nvGrpSpPr>
            <p:cNvPr id="16" name="Group 15">
              <a:extLst>
                <a:ext uri="{FF2B5EF4-FFF2-40B4-BE49-F238E27FC236}">
                  <a16:creationId xmlns:a16="http://schemas.microsoft.com/office/drawing/2014/main" id="{2C4CC5BC-A52B-4328-B129-5B471D3375C5}"/>
                </a:ext>
              </a:extLst>
            </p:cNvPr>
            <p:cNvGrpSpPr/>
            <p:nvPr/>
          </p:nvGrpSpPr>
          <p:grpSpPr>
            <a:xfrm>
              <a:off x="174606" y="1796608"/>
              <a:ext cx="6059299" cy="1065508"/>
              <a:chOff x="48219" y="2296194"/>
              <a:chExt cx="6059299" cy="1065508"/>
            </a:xfrm>
          </p:grpSpPr>
          <p:sp>
            <p:nvSpPr>
              <p:cNvPr id="17" name="Rectangle 16">
                <a:extLst>
                  <a:ext uri="{FF2B5EF4-FFF2-40B4-BE49-F238E27FC236}">
                    <a16:creationId xmlns:a16="http://schemas.microsoft.com/office/drawing/2014/main" id="{87589349-F73B-4906-91B3-6A7CF9B249E6}"/>
                  </a:ext>
                </a:extLst>
              </p:cNvPr>
              <p:cNvSpPr/>
              <p:nvPr/>
            </p:nvSpPr>
            <p:spPr>
              <a:xfrm>
                <a:off x="2149289" y="2304951"/>
                <a:ext cx="604587" cy="3248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dirty="0">
                    <a:latin typeface="Helvetica" panose="020B0604020202020204" pitchFamily="34" charset="0"/>
                    <a:cs typeface="Helvetica" panose="020B0604020202020204" pitchFamily="34" charset="0"/>
                  </a:rPr>
                  <a:t>S2</a:t>
                </a:r>
              </a:p>
            </p:txBody>
          </p:sp>
          <p:sp>
            <p:nvSpPr>
              <p:cNvPr id="18" name="Rectangle 17">
                <a:extLst>
                  <a:ext uri="{FF2B5EF4-FFF2-40B4-BE49-F238E27FC236}">
                    <a16:creationId xmlns:a16="http://schemas.microsoft.com/office/drawing/2014/main" id="{3E316577-9B11-4F31-8867-79237749A514}"/>
                  </a:ext>
                </a:extLst>
              </p:cNvPr>
              <p:cNvSpPr/>
              <p:nvPr/>
            </p:nvSpPr>
            <p:spPr>
              <a:xfrm>
                <a:off x="2982476" y="2304950"/>
                <a:ext cx="604587" cy="3248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dirty="0">
                    <a:latin typeface="Helvetica" panose="020B0604020202020204" pitchFamily="34" charset="0"/>
                    <a:cs typeface="Helvetica" panose="020B0604020202020204" pitchFamily="34" charset="0"/>
                  </a:rPr>
                  <a:t>S3</a:t>
                </a:r>
              </a:p>
            </p:txBody>
          </p:sp>
          <p:sp>
            <p:nvSpPr>
              <p:cNvPr id="19" name="Rectangle 18">
                <a:extLst>
                  <a:ext uri="{FF2B5EF4-FFF2-40B4-BE49-F238E27FC236}">
                    <a16:creationId xmlns:a16="http://schemas.microsoft.com/office/drawing/2014/main" id="{CE13D80A-19F9-4AF5-A0A9-7C956AC5DAC1}"/>
                  </a:ext>
                </a:extLst>
              </p:cNvPr>
              <p:cNvSpPr/>
              <p:nvPr/>
            </p:nvSpPr>
            <p:spPr>
              <a:xfrm>
                <a:off x="3815663" y="2304950"/>
                <a:ext cx="604587" cy="3248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dirty="0">
                    <a:latin typeface="Helvetica" panose="020B0604020202020204" pitchFamily="34" charset="0"/>
                    <a:cs typeface="Helvetica" panose="020B0604020202020204" pitchFamily="34" charset="0"/>
                  </a:rPr>
                  <a:t>S4</a:t>
                </a:r>
              </a:p>
            </p:txBody>
          </p:sp>
          <p:sp>
            <p:nvSpPr>
              <p:cNvPr id="20" name="Rectangle 19">
                <a:extLst>
                  <a:ext uri="{FF2B5EF4-FFF2-40B4-BE49-F238E27FC236}">
                    <a16:creationId xmlns:a16="http://schemas.microsoft.com/office/drawing/2014/main" id="{24429443-7564-4968-886E-1B45DD482C2A}"/>
                  </a:ext>
                </a:extLst>
              </p:cNvPr>
              <p:cNvSpPr/>
              <p:nvPr/>
            </p:nvSpPr>
            <p:spPr>
              <a:xfrm>
                <a:off x="4612756" y="2304949"/>
                <a:ext cx="604587" cy="3248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dirty="0">
                    <a:latin typeface="Helvetica" panose="020B0604020202020204" pitchFamily="34" charset="0"/>
                    <a:cs typeface="Helvetica" panose="020B0604020202020204" pitchFamily="34" charset="0"/>
                  </a:rPr>
                  <a:t>S5</a:t>
                </a:r>
              </a:p>
            </p:txBody>
          </p:sp>
          <p:sp>
            <p:nvSpPr>
              <p:cNvPr id="21" name="Rectangle 20">
                <a:extLst>
                  <a:ext uri="{FF2B5EF4-FFF2-40B4-BE49-F238E27FC236}">
                    <a16:creationId xmlns:a16="http://schemas.microsoft.com/office/drawing/2014/main" id="{3F97544E-1362-4B07-9F09-D5F98EBE278E}"/>
                  </a:ext>
                </a:extLst>
              </p:cNvPr>
              <p:cNvSpPr/>
              <p:nvPr/>
            </p:nvSpPr>
            <p:spPr>
              <a:xfrm>
                <a:off x="1316102" y="2304948"/>
                <a:ext cx="604587" cy="3248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dirty="0">
                    <a:latin typeface="Helvetica" panose="020B0604020202020204" pitchFamily="34" charset="0"/>
                    <a:cs typeface="Helvetica" panose="020B0604020202020204" pitchFamily="34" charset="0"/>
                  </a:rPr>
                  <a:t>S1</a:t>
                </a:r>
              </a:p>
            </p:txBody>
          </p:sp>
          <p:sp>
            <p:nvSpPr>
              <p:cNvPr id="22" name="TextBox 21">
                <a:extLst>
                  <a:ext uri="{FF2B5EF4-FFF2-40B4-BE49-F238E27FC236}">
                    <a16:creationId xmlns:a16="http://schemas.microsoft.com/office/drawing/2014/main" id="{2EEA64C2-9CFC-4AC8-864C-17282A63D293}"/>
                  </a:ext>
                </a:extLst>
              </p:cNvPr>
              <p:cNvSpPr txBox="1"/>
              <p:nvPr/>
            </p:nvSpPr>
            <p:spPr>
              <a:xfrm>
                <a:off x="48219" y="3088262"/>
                <a:ext cx="822581" cy="253916"/>
              </a:xfrm>
              <a:prstGeom prst="rect">
                <a:avLst/>
              </a:prstGeom>
              <a:noFill/>
            </p:spPr>
            <p:txBody>
              <a:bodyPr wrap="none" rtlCol="0">
                <a:spAutoFit/>
              </a:bodyPr>
              <a:lstStyle/>
              <a:p>
                <a:r>
                  <a:rPr lang="en-US" sz="1600" u="sng" dirty="0">
                    <a:latin typeface="Helvetica" panose="020B0604020202020204" pitchFamily="34" charset="0"/>
                    <a:cs typeface="Helvetica" panose="020B0604020202020204" pitchFamily="34" charset="0"/>
                  </a:rPr>
                  <a:t>Pre-Study</a:t>
                </a:r>
              </a:p>
            </p:txBody>
          </p:sp>
          <p:sp>
            <p:nvSpPr>
              <p:cNvPr id="23" name="TextBox 22">
                <a:extLst>
                  <a:ext uri="{FF2B5EF4-FFF2-40B4-BE49-F238E27FC236}">
                    <a16:creationId xmlns:a16="http://schemas.microsoft.com/office/drawing/2014/main" id="{47599A22-2F36-49B1-804A-28B8170CB6A6}"/>
                  </a:ext>
                </a:extLst>
              </p:cNvPr>
              <p:cNvSpPr txBox="1"/>
              <p:nvPr/>
            </p:nvSpPr>
            <p:spPr>
              <a:xfrm>
                <a:off x="3466734" y="3097391"/>
                <a:ext cx="779300" cy="253916"/>
              </a:xfrm>
              <a:prstGeom prst="rect">
                <a:avLst/>
              </a:prstGeom>
              <a:noFill/>
            </p:spPr>
            <p:txBody>
              <a:bodyPr wrap="none" rtlCol="0">
                <a:spAutoFit/>
              </a:bodyPr>
              <a:lstStyle/>
              <a:p>
                <a:r>
                  <a:rPr lang="en-US" sz="1600" u="sng" dirty="0">
                    <a:latin typeface="Helvetica" panose="020B0604020202020204" pitchFamily="34" charset="0"/>
                    <a:cs typeface="Helvetica" panose="020B0604020202020204" pitchFamily="34" charset="0"/>
                  </a:rPr>
                  <a:t>Post-Run</a:t>
                </a:r>
              </a:p>
            </p:txBody>
          </p:sp>
          <p:sp>
            <p:nvSpPr>
              <p:cNvPr id="24" name="TextBox 23">
                <a:extLst>
                  <a:ext uri="{FF2B5EF4-FFF2-40B4-BE49-F238E27FC236}">
                    <a16:creationId xmlns:a16="http://schemas.microsoft.com/office/drawing/2014/main" id="{642FD45A-0A25-4D7D-AFB3-31A9DBD88BC6}"/>
                  </a:ext>
                </a:extLst>
              </p:cNvPr>
              <p:cNvSpPr txBox="1"/>
              <p:nvPr/>
            </p:nvSpPr>
            <p:spPr>
              <a:xfrm>
                <a:off x="5216408" y="3088262"/>
                <a:ext cx="891110" cy="253916"/>
              </a:xfrm>
              <a:prstGeom prst="rect">
                <a:avLst/>
              </a:prstGeom>
              <a:noFill/>
            </p:spPr>
            <p:txBody>
              <a:bodyPr wrap="none" rtlCol="0">
                <a:spAutoFit/>
              </a:bodyPr>
              <a:lstStyle/>
              <a:p>
                <a:r>
                  <a:rPr lang="en-US" sz="1600" u="sng" dirty="0">
                    <a:latin typeface="Helvetica" panose="020B0604020202020204" pitchFamily="34" charset="0"/>
                    <a:cs typeface="Helvetica" panose="020B0604020202020204" pitchFamily="34" charset="0"/>
                  </a:rPr>
                  <a:t>Post-Study</a:t>
                </a:r>
              </a:p>
            </p:txBody>
          </p:sp>
          <p:cxnSp>
            <p:nvCxnSpPr>
              <p:cNvPr id="25" name="Straight Arrow Connector 24">
                <a:extLst>
                  <a:ext uri="{FF2B5EF4-FFF2-40B4-BE49-F238E27FC236}">
                    <a16:creationId xmlns:a16="http://schemas.microsoft.com/office/drawing/2014/main" id="{C991B802-FB59-4FE6-96E2-1BC95AF97BA5}"/>
                  </a:ext>
                </a:extLst>
              </p:cNvPr>
              <p:cNvCxnSpPr>
                <a:cxnSpLocks/>
              </p:cNvCxnSpPr>
              <p:nvPr/>
            </p:nvCxnSpPr>
            <p:spPr>
              <a:xfrm flipV="1">
                <a:off x="249121" y="2629800"/>
                <a:ext cx="5453" cy="4584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3307189-97DE-463E-A52A-FEC4E0FC03D3}"/>
                  </a:ext>
                </a:extLst>
              </p:cNvPr>
              <p:cNvCxnSpPr/>
              <p:nvPr/>
            </p:nvCxnSpPr>
            <p:spPr>
              <a:xfrm flipV="1">
                <a:off x="1930276" y="2628539"/>
                <a:ext cx="5453" cy="4584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6ADB646-DE51-480D-B505-9E688A0794C4}"/>
                  </a:ext>
                </a:extLst>
              </p:cNvPr>
              <p:cNvCxnSpPr/>
              <p:nvPr/>
            </p:nvCxnSpPr>
            <p:spPr>
              <a:xfrm flipV="1">
                <a:off x="2747929" y="2628539"/>
                <a:ext cx="5453" cy="4584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CE5BDDE-1006-4659-A871-B11AF8DC5E44}"/>
                  </a:ext>
                </a:extLst>
              </p:cNvPr>
              <p:cNvCxnSpPr/>
              <p:nvPr/>
            </p:nvCxnSpPr>
            <p:spPr>
              <a:xfrm flipV="1">
                <a:off x="3584337" y="2628539"/>
                <a:ext cx="5453" cy="4584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EF98EFE-F6F7-46E4-83B9-331A1ECCA35C}"/>
                  </a:ext>
                </a:extLst>
              </p:cNvPr>
              <p:cNvCxnSpPr/>
              <p:nvPr/>
            </p:nvCxnSpPr>
            <p:spPr>
              <a:xfrm flipV="1">
                <a:off x="4420251" y="2628539"/>
                <a:ext cx="5453" cy="4584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DC11B55-CFF5-4EBC-AB94-18127FC6579C}"/>
                  </a:ext>
                </a:extLst>
              </p:cNvPr>
              <p:cNvCxnSpPr/>
              <p:nvPr/>
            </p:nvCxnSpPr>
            <p:spPr>
              <a:xfrm flipV="1">
                <a:off x="5247424" y="2628539"/>
                <a:ext cx="5453" cy="4584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4F09462-8BBD-4D72-AFAF-E50764D1A5DD}"/>
                  </a:ext>
                </a:extLst>
              </p:cNvPr>
              <p:cNvCxnSpPr/>
              <p:nvPr/>
            </p:nvCxnSpPr>
            <p:spPr>
              <a:xfrm flipV="1">
                <a:off x="5488886" y="2629800"/>
                <a:ext cx="5453" cy="4584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B6B8646-BA8E-4BDF-A63C-1A486DFFCE84}"/>
                  </a:ext>
                </a:extLst>
              </p:cNvPr>
              <p:cNvCxnSpPr/>
              <p:nvPr/>
            </p:nvCxnSpPr>
            <p:spPr>
              <a:xfrm>
                <a:off x="1908658" y="3087001"/>
                <a:ext cx="334421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B6838742-7FB4-438D-92A6-A2B3F6A76B17}"/>
                  </a:ext>
                </a:extLst>
              </p:cNvPr>
              <p:cNvSpPr/>
              <p:nvPr/>
            </p:nvSpPr>
            <p:spPr>
              <a:xfrm>
                <a:off x="485101" y="2296194"/>
                <a:ext cx="604587" cy="3248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dirty="0">
                    <a:latin typeface="Helvetica" panose="020B0604020202020204" pitchFamily="34" charset="0"/>
                    <a:cs typeface="Helvetica" panose="020B0604020202020204" pitchFamily="34" charset="0"/>
                  </a:rPr>
                  <a:t>S0</a:t>
                </a:r>
              </a:p>
            </p:txBody>
          </p:sp>
          <p:cxnSp>
            <p:nvCxnSpPr>
              <p:cNvPr id="34" name="Straight Arrow Connector 33">
                <a:extLst>
                  <a:ext uri="{FF2B5EF4-FFF2-40B4-BE49-F238E27FC236}">
                    <a16:creationId xmlns:a16="http://schemas.microsoft.com/office/drawing/2014/main" id="{CD5F13C4-1492-4B7B-910E-522DB6257679}"/>
                  </a:ext>
                </a:extLst>
              </p:cNvPr>
              <p:cNvCxnSpPr/>
              <p:nvPr/>
            </p:nvCxnSpPr>
            <p:spPr>
              <a:xfrm flipV="1">
                <a:off x="1077271" y="2621046"/>
                <a:ext cx="5453" cy="458462"/>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B1C1085-5553-4BCE-9659-F3711324156B}"/>
                  </a:ext>
                </a:extLst>
              </p:cNvPr>
              <p:cNvCxnSpPr>
                <a:cxnSpLocks/>
              </p:cNvCxnSpPr>
              <p:nvPr/>
            </p:nvCxnSpPr>
            <p:spPr>
              <a:xfrm>
                <a:off x="1075819" y="3089899"/>
                <a:ext cx="844871" cy="0"/>
              </a:xfrm>
              <a:prstGeom prst="line">
                <a:avLst/>
              </a:prstGeom>
              <a:ln w="571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38B8106-B2D1-4B44-A053-131863C5D658}"/>
                  </a:ext>
                </a:extLst>
              </p:cNvPr>
              <p:cNvSpPr txBox="1"/>
              <p:nvPr/>
            </p:nvSpPr>
            <p:spPr>
              <a:xfrm>
                <a:off x="1904077" y="3107786"/>
                <a:ext cx="923570" cy="253916"/>
              </a:xfrm>
              <a:prstGeom prst="rect">
                <a:avLst/>
              </a:prstGeom>
              <a:noFill/>
            </p:spPr>
            <p:txBody>
              <a:bodyPr wrap="none" rtlCol="0">
                <a:spAutoFit/>
              </a:bodyPr>
              <a:lstStyle/>
              <a:p>
                <a:r>
                  <a:rPr lang="en-US" sz="1600" u="sng" dirty="0">
                    <a:latin typeface="Helvetica" panose="020B0604020202020204" pitchFamily="34" charset="0"/>
                    <a:cs typeface="Helvetica" panose="020B0604020202020204" pitchFamily="34" charset="0"/>
                  </a:rPr>
                  <a:t>During-Run</a:t>
                </a:r>
              </a:p>
            </p:txBody>
          </p:sp>
        </p:grpSp>
        <p:sp>
          <p:nvSpPr>
            <p:cNvPr id="37" name="TextBox 36">
              <a:extLst>
                <a:ext uri="{FF2B5EF4-FFF2-40B4-BE49-F238E27FC236}">
                  <a16:creationId xmlns:a16="http://schemas.microsoft.com/office/drawing/2014/main" id="{A71DB35B-5C6F-413E-B38A-FC63EB8BA4DB}"/>
                </a:ext>
              </a:extLst>
            </p:cNvPr>
            <p:cNvSpPr txBox="1"/>
            <p:nvPr/>
          </p:nvSpPr>
          <p:spPr>
            <a:xfrm>
              <a:off x="1902319" y="2818892"/>
              <a:ext cx="1517531" cy="915876"/>
            </a:xfrm>
            <a:prstGeom prst="rect">
              <a:avLst/>
            </a:prstGeom>
            <a:noFill/>
          </p:spPr>
          <p:txBody>
            <a:bodyPr wrap="square" rtlCol="0">
              <a:spAutoFit/>
            </a:bodyPr>
            <a:lstStyle/>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Sim data</a:t>
              </a:r>
            </a:p>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Eye-tracking</a:t>
              </a:r>
            </a:p>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EEG</a:t>
              </a:r>
            </a:p>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Heart rate</a:t>
              </a:r>
            </a:p>
            <a:p>
              <a:pPr marL="158747" indent="-158747">
                <a:buFont typeface="Arial" panose="020B0604020202020204" pitchFamily="34" charset="0"/>
                <a:buChar char="•"/>
              </a:pPr>
              <a:r>
                <a:rPr lang="en-US" sz="1467" dirty="0">
                  <a:latin typeface="Helvetica" panose="020B0604020202020204" pitchFamily="34" charset="0"/>
                  <a:cs typeface="Helvetica" panose="020B0604020202020204" pitchFamily="34" charset="0"/>
                </a:rPr>
                <a:t>OTS video</a:t>
              </a:r>
            </a:p>
          </p:txBody>
        </p:sp>
      </p:grpSp>
    </p:spTree>
    <p:extLst>
      <p:ext uri="{BB962C8B-B14F-4D97-AF65-F5344CB8AC3E}">
        <p14:creationId xmlns:p14="http://schemas.microsoft.com/office/powerpoint/2010/main" val="3632288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733AE0-50EE-4303-92E9-5EE91672B3D5}"/>
              </a:ext>
            </a:extLst>
          </p:cNvPr>
          <p:cNvSpPr>
            <a:spLocks noGrp="1"/>
          </p:cNvSpPr>
          <p:nvPr>
            <p:ph idx="1"/>
          </p:nvPr>
        </p:nvSpPr>
        <p:spPr/>
        <p:txBody>
          <a:bodyPr/>
          <a:lstStyle/>
          <a:p>
            <a:pPr marL="0" indent="0" algn="ctr">
              <a:buNone/>
            </a:pPr>
            <a:r>
              <a:rPr lang="en-US" b="1" dirty="0"/>
              <a:t>Insights included…</a:t>
            </a:r>
          </a:p>
          <a:p>
            <a:pPr>
              <a:spcBef>
                <a:spcPts val="800"/>
              </a:spcBef>
            </a:pPr>
            <a:r>
              <a:rPr lang="en-US" sz="2133" b="0" dirty="0"/>
              <a:t>Pilots used informal body language cues and gestures to communicate.</a:t>
            </a:r>
          </a:p>
          <a:p>
            <a:pPr>
              <a:spcBef>
                <a:spcPts val="800"/>
              </a:spcBef>
            </a:pPr>
            <a:r>
              <a:rPr lang="en-US" sz="2133" b="0" dirty="0"/>
              <a:t>Pilots generalized application of formally learned techniques to other situations.</a:t>
            </a:r>
          </a:p>
          <a:p>
            <a:pPr>
              <a:spcBef>
                <a:spcPts val="800"/>
              </a:spcBef>
            </a:pPr>
            <a:r>
              <a:rPr lang="en-US" sz="2133" b="0" dirty="0"/>
              <a:t>Pilots described instances in which they were trying to ascertain the “right time” or a “good time” to perform a task.</a:t>
            </a:r>
          </a:p>
          <a:p>
            <a:pPr>
              <a:spcBef>
                <a:spcPts val="800"/>
              </a:spcBef>
            </a:pPr>
            <a:r>
              <a:rPr lang="en-US" sz="2133" b="0" dirty="0"/>
              <a:t>Pilots used tactile cues to maintain situational awareness.</a:t>
            </a:r>
          </a:p>
          <a:p>
            <a:pPr>
              <a:spcBef>
                <a:spcPts val="800"/>
              </a:spcBef>
            </a:pPr>
            <a:r>
              <a:rPr lang="en-US" sz="2133" b="0" dirty="0"/>
              <a:t>Pilots adapted how they communicated to support shared situational awareness.</a:t>
            </a:r>
          </a:p>
          <a:p>
            <a:pPr>
              <a:spcBef>
                <a:spcPts val="800"/>
              </a:spcBef>
            </a:pPr>
            <a:r>
              <a:rPr lang="en-US" sz="2133" b="0" dirty="0"/>
              <a:t>Pilots gauged the competency of their copilots, and this determination impacted their decision making.</a:t>
            </a:r>
          </a:p>
          <a:p>
            <a:pPr>
              <a:spcBef>
                <a:spcPts val="800"/>
              </a:spcBef>
            </a:pPr>
            <a:r>
              <a:rPr lang="en-US" sz="2133" b="0" dirty="0"/>
              <a:t>Captains thought about their role as “mentor” to their First Officer.</a:t>
            </a:r>
          </a:p>
          <a:p>
            <a:pPr>
              <a:spcBef>
                <a:spcPts val="800"/>
              </a:spcBef>
            </a:pPr>
            <a:r>
              <a:rPr lang="en-US" sz="2133" b="0" dirty="0"/>
              <a:t>Paired statements by the First Officer and Captain do not always reflect paired thinking.</a:t>
            </a:r>
          </a:p>
          <a:p>
            <a:pPr>
              <a:spcBef>
                <a:spcPts val="800"/>
              </a:spcBef>
            </a:pPr>
            <a:r>
              <a:rPr lang="en-US" sz="2133" b="0" dirty="0"/>
              <a:t>Automating a procedure does not necessarily reduce crew workload.</a:t>
            </a:r>
          </a:p>
        </p:txBody>
      </p:sp>
      <p:sp>
        <p:nvSpPr>
          <p:cNvPr id="3" name="Title 2">
            <a:extLst>
              <a:ext uri="{FF2B5EF4-FFF2-40B4-BE49-F238E27FC236}">
                <a16:creationId xmlns:a16="http://schemas.microsoft.com/office/drawing/2014/main" id="{9292E7D1-C5B4-46BE-9FCB-A3F7D329EB55}"/>
              </a:ext>
            </a:extLst>
          </p:cNvPr>
          <p:cNvSpPr>
            <a:spLocks noGrp="1"/>
          </p:cNvSpPr>
          <p:nvPr>
            <p:ph type="title"/>
          </p:nvPr>
        </p:nvSpPr>
        <p:spPr/>
        <p:txBody>
          <a:bodyPr/>
          <a:lstStyle/>
          <a:p>
            <a:r>
              <a:rPr lang="en-US" sz="3733" dirty="0"/>
              <a:t>Cued Retrospective Think-Aloud</a:t>
            </a:r>
            <a:endParaRPr lang="en-US" dirty="0"/>
          </a:p>
        </p:txBody>
      </p:sp>
    </p:spTree>
    <p:extLst>
      <p:ext uri="{BB962C8B-B14F-4D97-AF65-F5344CB8AC3E}">
        <p14:creationId xmlns:p14="http://schemas.microsoft.com/office/powerpoint/2010/main" val="7517882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2165932-2c36-4708-8611-d0604aaae4e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C0C73AD7D52DF47897762E66F1B2557" ma:contentTypeVersion="15" ma:contentTypeDescription="Create a new document." ma:contentTypeScope="" ma:versionID="ec8ea4ca8cf073a11dbf3bc367ccade7">
  <xsd:schema xmlns:xsd="http://www.w3.org/2001/XMLSchema" xmlns:xs="http://www.w3.org/2001/XMLSchema" xmlns:p="http://schemas.microsoft.com/office/2006/metadata/properties" xmlns:ns2="32165932-2c36-4708-8611-d0604aaae4e8" xmlns:ns3="d1e66efa-d67c-43a7-b256-98586e4d0857" xmlns:ns4="d900e117-17a0-4b24-9e47-511ef1d02c43" targetNamespace="http://schemas.microsoft.com/office/2006/metadata/properties" ma:root="true" ma:fieldsID="ea9e1f3cc3b97e1d76c9ac91f7976d19" ns2:_="" ns3:_="" ns4:_="">
    <xsd:import namespace="32165932-2c36-4708-8611-d0604aaae4e8"/>
    <xsd:import namespace="d1e66efa-d67c-43a7-b256-98586e4d0857"/>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165932-2c36-4708-8611-d0604aaae4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1e66efa-d67c-43a7-b256-98586e4d085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0a12b445-68d1-436a-996b-7729adee8e23}" ma:internalName="TaxCatchAll" ma:showField="CatchAllData" ma:web="d1e66efa-d67c-43a7-b256-98586e4d08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08E208-78AA-4987-9C8E-6C8D2EFF6432}">
  <ds:schemaRefs>
    <ds:schemaRef ds:uri="http://schemas.microsoft.com/office/2006/metadata/properties"/>
    <ds:schemaRef ds:uri="http://schemas.microsoft.com/office/infopath/2007/PartnerControls"/>
    <ds:schemaRef ds:uri="d900e117-17a0-4b24-9e47-511ef1d02c43"/>
    <ds:schemaRef ds:uri="32165932-2c36-4708-8611-d0604aaae4e8"/>
  </ds:schemaRefs>
</ds:datastoreItem>
</file>

<file path=customXml/itemProps2.xml><?xml version="1.0" encoding="utf-8"?>
<ds:datastoreItem xmlns:ds="http://schemas.openxmlformats.org/officeDocument/2006/customXml" ds:itemID="{6B7EEB29-717B-409E-9C35-DD6BFD0E89E9}">
  <ds:schemaRefs>
    <ds:schemaRef ds:uri="http://schemas.microsoft.com/sharepoint/v3/contenttype/forms"/>
  </ds:schemaRefs>
</ds:datastoreItem>
</file>

<file path=customXml/itemProps3.xml><?xml version="1.0" encoding="utf-8"?>
<ds:datastoreItem xmlns:ds="http://schemas.openxmlformats.org/officeDocument/2006/customXml" ds:itemID="{AC551449-A264-4924-BF8F-49022DF2AE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165932-2c36-4708-8611-d0604aaae4e8"/>
    <ds:schemaRef ds:uri="d1e66efa-d67c-43a7-b256-98586e4d0857"/>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15527</TotalTime>
  <Words>1912</Words>
  <Application>Microsoft Office PowerPoint</Application>
  <PresentationFormat>Widescreen</PresentationFormat>
  <Paragraphs>319</Paragraphs>
  <Slides>25</Slides>
  <Notes>11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25</vt:i4>
      </vt:variant>
    </vt:vector>
  </HeadingPairs>
  <TitlesOfParts>
    <vt:vector size="36" baseType="lpstr">
      <vt:lpstr>Arial</vt:lpstr>
      <vt:lpstr>Arial Black</vt:lpstr>
      <vt:lpstr>Arial Narrow</vt:lpstr>
      <vt:lpstr>Calibri</vt:lpstr>
      <vt:lpstr>Courier New</vt:lpstr>
      <vt:lpstr>Helvetica</vt:lpstr>
      <vt:lpstr>System Font Regular</vt:lpstr>
      <vt:lpstr>Wingdings</vt:lpstr>
      <vt:lpstr>Office Theme</vt:lpstr>
      <vt:lpstr>2_Office Theme</vt:lpstr>
      <vt:lpstr>1_Office Theme</vt:lpstr>
      <vt:lpstr>Measuring Human Contributions to Safety A NASA System Wide Safety Project Initiative</vt:lpstr>
      <vt:lpstr>Human Contributions to Safety (HC2S) Initiative</vt:lpstr>
      <vt:lpstr>How to “Change the Narrative…”</vt:lpstr>
      <vt:lpstr>Pilots Produce Safety Far More Often than They Reduce It</vt:lpstr>
      <vt:lpstr>Pilots Produce Safety Far More Often than They Reduce It</vt:lpstr>
      <vt:lpstr>Pilots Produce Safety Far More Often than They Reduce It</vt:lpstr>
      <vt:lpstr>Pilots Produce Safety Far More Often than They Reduce It</vt:lpstr>
      <vt:lpstr>Pilots Produce Safety Far More Often than They Reduce It</vt:lpstr>
      <vt:lpstr>Pilots Produce Safety Far More Often than They Reduce It</vt:lpstr>
      <vt:lpstr>How to “Change the Narrative…”</vt:lpstr>
      <vt:lpstr>How to “Change the Narrative…”</vt:lpstr>
      <vt:lpstr>Human Contributions to Safety (HC2S) Initiative</vt:lpstr>
      <vt:lpstr>HC2S Testbed Operational Concept</vt:lpstr>
      <vt:lpstr>What is in the HC2S Data Testbed?</vt:lpstr>
      <vt:lpstr>Video Data for Structured Observation</vt:lpstr>
      <vt:lpstr>Event Report Narrative Data</vt:lpstr>
      <vt:lpstr>Cued Retrospective Think-Aloud Data</vt:lpstr>
      <vt:lpstr>Simulated Flight Data</vt:lpstr>
      <vt:lpstr>Psychophysiological Data</vt:lpstr>
      <vt:lpstr>HC2S Outreach &amp; Awards</vt:lpstr>
      <vt:lpstr>Summary</vt:lpstr>
      <vt:lpstr>PowerPoint Presentation</vt:lpstr>
      <vt:lpstr>PowerPoint Presentation</vt:lpstr>
      <vt:lpstr>Data Collection Procedure</vt:lpstr>
      <vt:lpstr>Cued Retrospective Think-Aloud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cp:keywords/>
  <dc:description/>
  <cp:lastModifiedBy>Baize, Wanda M Hickson (LARC-B713)[LAMPS 2]</cp:lastModifiedBy>
  <cp:revision>427</cp:revision>
  <cp:lastPrinted>2019-07-15T15:15:23Z</cp:lastPrinted>
  <dcterms:created xsi:type="dcterms:W3CDTF">2019-07-12T01:25:11Z</dcterms:created>
  <dcterms:modified xsi:type="dcterms:W3CDTF">2023-06-27T18:22:48Z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0x0101008C0C73AD7D52DF47897762E66F1B2557</vt:lpwstr>
  </property>
</Properties>
</file>