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4" r:id="rId2"/>
    <p:sldMasterId id="2147483732" r:id="rId3"/>
    <p:sldMasterId id="2147483763" r:id="rId4"/>
    <p:sldMasterId id="2147483792" r:id="rId5"/>
    <p:sldMasterId id="2147483798" r:id="rId6"/>
    <p:sldMasterId id="2147483830" r:id="rId7"/>
    <p:sldMasterId id="2147483909" r:id="rId8"/>
    <p:sldMasterId id="2147483914" r:id="rId9"/>
  </p:sldMasterIdLst>
  <p:notesMasterIdLst>
    <p:notesMasterId r:id="rId40"/>
  </p:notesMasterIdLst>
  <p:handoutMasterIdLst>
    <p:handoutMasterId r:id="rId41"/>
  </p:handoutMasterIdLst>
  <p:sldIdLst>
    <p:sldId id="256" r:id="rId10"/>
    <p:sldId id="315" r:id="rId11"/>
    <p:sldId id="38420" r:id="rId12"/>
    <p:sldId id="2072577820" r:id="rId13"/>
    <p:sldId id="2072577821" r:id="rId14"/>
    <p:sldId id="38428" r:id="rId15"/>
    <p:sldId id="2072577822" r:id="rId16"/>
    <p:sldId id="2072577691" r:id="rId17"/>
    <p:sldId id="2072577824" r:id="rId18"/>
    <p:sldId id="2072577801" r:id="rId19"/>
    <p:sldId id="2072577823" r:id="rId20"/>
    <p:sldId id="2072577798" r:id="rId21"/>
    <p:sldId id="2072577812" r:id="rId22"/>
    <p:sldId id="2072577815" r:id="rId23"/>
    <p:sldId id="2072577816" r:id="rId24"/>
    <p:sldId id="38427" r:id="rId25"/>
    <p:sldId id="299" r:id="rId26"/>
    <p:sldId id="15773" r:id="rId27"/>
    <p:sldId id="15774" r:id="rId28"/>
    <p:sldId id="2072577803" r:id="rId29"/>
    <p:sldId id="2072577813" r:id="rId30"/>
    <p:sldId id="2072577804" r:id="rId31"/>
    <p:sldId id="2072577814" r:id="rId32"/>
    <p:sldId id="2072577809" r:id="rId33"/>
    <p:sldId id="2072577817" r:id="rId34"/>
    <p:sldId id="2072577810" r:id="rId35"/>
    <p:sldId id="2072577818" r:id="rId36"/>
    <p:sldId id="38359" r:id="rId37"/>
    <p:sldId id="37322" r:id="rId38"/>
    <p:sldId id="3841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6" userDrawn="1">
          <p15:clr>
            <a:srgbClr val="A4A3A4"/>
          </p15:clr>
        </p15:guide>
        <p15:guide id="2" pos="2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rego, Melissa A. (JSC-EC711)" initials="BMA(" lastIdx="5" clrIdx="0">
    <p:extLst>
      <p:ext uri="{19B8F6BF-5375-455C-9EA6-DF929625EA0E}">
        <p15:presenceInfo xmlns:p15="http://schemas.microsoft.com/office/powerpoint/2012/main" userId="S::mborrego@ndc.nasa.gov::00c97821-4a1d-4c70-97df-34fe3ff72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7030A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FFFFFF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4580" autoAdjust="0"/>
  </p:normalViewPr>
  <p:slideViewPr>
    <p:cSldViewPr snapToGrid="0" snapToObjects="1">
      <p:cViewPr varScale="1">
        <p:scale>
          <a:sx n="104" d="100"/>
          <a:sy n="104" d="100"/>
        </p:scale>
        <p:origin x="2286" y="90"/>
      </p:cViewPr>
      <p:guideLst>
        <p:guide orient="horz" pos="456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67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6319D-AC41-BE49-9785-F2937A46C2F8}" type="datetimeFigureOut">
              <a:rPr lang="en-US" smtClean="0"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50A20-7294-E942-9360-CDE88365A7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301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32B8C-B3A9-9949-895E-7083058E962C}" type="datetimeFigureOut">
              <a:rPr lang="en-US" smtClean="0"/>
              <a:t>6/28/2023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87305-3A56-974A-AC5F-3DB03A2F21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7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28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C998C-99B1-4E67-9B4E-4DA4E7EA9A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416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C998C-99B1-4E67-9B4E-4DA4E7EA9A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915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C998C-99B1-4E67-9B4E-4DA4E7EA9A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780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C998C-99B1-4E67-9B4E-4DA4E7EA9A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763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EE2B090-7A44-4E8C-A52A-DE12A4691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17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FABBE-5F20-4BF1-A9D0-C5B81054C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863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C998C-99B1-4E67-9B4E-4DA4E7EA9A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787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C998C-99B1-4E67-9B4E-4DA4E7EA9A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708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C998C-99B1-4E67-9B4E-4DA4E7EA9A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58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626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C998C-99B1-4E67-9B4E-4DA4E7EA9A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801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C998C-99B1-4E67-9B4E-4DA4E7EA9A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884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C998C-99B1-4E67-9B4E-4DA4E7EA9A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503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C998C-99B1-4E67-9B4E-4DA4E7EA9A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260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C998C-99B1-4E67-9B4E-4DA4E7EA9A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6854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4443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94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99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40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F6964-B455-41E2-BF55-116DFBA736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072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F6964-B455-41E2-BF55-116DFBA736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745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C998C-99B1-4E67-9B4E-4DA4E7EA9A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732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C998C-99B1-4E67-9B4E-4DA4E7EA9A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100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C998C-99B1-4E67-9B4E-4DA4E7EA9A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66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913"/>
            <a:ext cx="10972800" cy="1018440"/>
          </a:xfrm>
        </p:spPr>
        <p:txBody>
          <a:bodyPr>
            <a:normAutofit/>
          </a:bodyPr>
          <a:lstStyle>
            <a:lvl1pPr>
              <a:defRPr sz="2800" b="1" baseline="0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7392" y="1444239"/>
            <a:ext cx="10845008" cy="4900129"/>
          </a:xfrm>
        </p:spPr>
        <p:txBody>
          <a:bodyPr/>
          <a:lstStyle>
            <a:lvl1pPr marL="230188" indent="-230188">
              <a:buSzPct val="120000"/>
              <a:buFont typeface="Arial" panose="020B0604020202020204" pitchFamily="34" charset="0"/>
              <a:buChar char="•"/>
              <a:defRPr/>
            </a:lvl1pPr>
            <a:lvl2pPr marL="684213" indent="-227013">
              <a:buSzPct val="60000"/>
              <a:buFont typeface="Wingdings" panose="05000000000000000000" pitchFamily="2" charset="2"/>
              <a:buChar char="q"/>
              <a:defRPr sz="2000"/>
            </a:lvl2pPr>
            <a:lvl3pPr marL="1143000" indent="-228600">
              <a:buSzPct val="80000"/>
              <a:buFont typeface="Courier New" panose="02070309020205020404" pitchFamily="49" charset="0"/>
              <a:buChar char="o"/>
              <a:defRPr sz="1800"/>
            </a:lvl3pPr>
          </a:lstStyle>
          <a:p>
            <a:pPr lvl="0"/>
            <a:r>
              <a:rPr lang="en-US" dirty="0"/>
              <a:t>Enter appropriate text</a:t>
            </a:r>
          </a:p>
          <a:p>
            <a:pPr lvl="1"/>
            <a:r>
              <a:rPr lang="en-US" dirty="0"/>
              <a:t>Xxx</a:t>
            </a:r>
          </a:p>
          <a:p>
            <a:pPr lvl="2"/>
            <a:r>
              <a:rPr lang="en-US" dirty="0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19072" y="6356351"/>
            <a:ext cx="1263328" cy="365125"/>
          </a:xfrm>
          <a:prstGeom prst="rect">
            <a:avLst/>
          </a:prstGeom>
        </p:spPr>
        <p:txBody>
          <a:bodyPr/>
          <a:lstStyle>
            <a:lvl1pPr>
              <a:defRPr sz="1400" b="0"/>
            </a:lvl1pPr>
          </a:lstStyle>
          <a:p>
            <a:fld id="{DCD57FC4-C305-C246-BAEE-1D022AE99B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8037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FB6F53C-5568-4DFA-8258-326E240D0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8534" y="6356351"/>
            <a:ext cx="5051281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51st International Conference on Environmental Systems July 10-14, 2022</a:t>
            </a:r>
          </a:p>
        </p:txBody>
      </p:sp>
    </p:spTree>
    <p:extLst>
      <p:ext uri="{BB962C8B-B14F-4D97-AF65-F5344CB8AC3E}">
        <p14:creationId xmlns:p14="http://schemas.microsoft.com/office/powerpoint/2010/main" val="3655656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2FCDD-A1DE-4F45-A285-980EAEABE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18845D-E07A-D244-9C43-E5E2EC04B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1201C-3BDC-4146-AD46-B0F426A3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6DCAA-F6C3-3C4C-8CFC-36A8F8F9B7C8}" type="datetimeFigureOut">
              <a:rPr lang="en-US" smtClean="0"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25082-023E-A349-80D3-2F753DC4F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F80DA-F787-DB48-8B4F-1FDFA0B8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47ECC-EE62-CC45-BB82-6D92E58B63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99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B703-DC5F-44AD-A64C-D527790F3C8D}" type="datetimeFigureOut">
              <a:rPr lang="en-US" smtClean="0"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8E318-6F3D-4B5C-9D62-64EEB61B5E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55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1CDCDCF-DDB5-8D48-8316-E6F2C874F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326BB370-F0D2-F644-A3B2-F5D7C290B4A9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99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459D5-0257-574A-B6EF-A7015AA6C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4B662-86C9-F446-980F-E1C63AF99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5F2CA-DBA9-3945-955D-B45A276F6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9920" y="6492875"/>
            <a:ext cx="1402080" cy="365125"/>
          </a:xfrm>
        </p:spPr>
        <p:txBody>
          <a:bodyPr/>
          <a:lstStyle/>
          <a:p>
            <a:fld id="{E033C6E5-ABCA-D247-98E1-2274F89B2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95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6193E-7458-9346-B0CB-CDAE39471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0" y="151028"/>
            <a:ext cx="10515600" cy="5684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D92B2-9173-6445-B0A1-4DA0C7B9A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3A73C-608E-554F-AD0E-7ED075BC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664" y="6489065"/>
            <a:ext cx="1085335" cy="365125"/>
          </a:xfrm>
        </p:spPr>
        <p:txBody>
          <a:bodyPr/>
          <a:lstStyle/>
          <a:p>
            <a:fld id="{E033C6E5-ABCA-D247-98E1-2274F89B2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94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631E1-8B32-C242-94F3-5D301F754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C9AFA-2560-7F47-9ED2-D13507F04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27C8F-D897-C449-B11F-9844E593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4720" y="6492875"/>
            <a:ext cx="1097280" cy="365125"/>
          </a:xfrm>
        </p:spPr>
        <p:txBody>
          <a:bodyPr/>
          <a:lstStyle/>
          <a:p>
            <a:fld id="{E033C6E5-ABCA-D247-98E1-2274F89B2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73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D58C-3855-264E-93C9-CB41B490A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88" y="34721"/>
            <a:ext cx="10419605" cy="8602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17B2E-54EF-E242-8BD8-9CAD2D29AE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1FFA8-EC25-0840-AF98-0B2911C2E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63B49-3942-434A-9D0E-18847E70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0880" y="6499225"/>
            <a:ext cx="1341120" cy="365125"/>
          </a:xfrm>
        </p:spPr>
        <p:txBody>
          <a:bodyPr/>
          <a:lstStyle/>
          <a:p>
            <a:fld id="{E033C6E5-ABCA-D247-98E1-2274F89B2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690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87C4D-B96A-4746-A677-FA35AA44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E81AC-8D13-104B-830D-C5A139AA9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169FF-F4F7-9144-A13F-641567995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4E988-A24B-E148-9AB4-5C3233A2FB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6734B1-8942-AC49-8C08-80EDDFE1E4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F3D265-F3BE-2B4E-8886-0A042EE7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388" y="6492875"/>
            <a:ext cx="836612" cy="365125"/>
          </a:xfrm>
        </p:spPr>
        <p:txBody>
          <a:bodyPr/>
          <a:lstStyle/>
          <a:p>
            <a:fld id="{E033C6E5-ABCA-D247-98E1-2274F89B2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608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E5039-CAB5-434A-A31B-B6CE221B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88" y="34721"/>
            <a:ext cx="10419605" cy="8602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70A9E-689A-F04C-A030-241E4D8D6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6000" y="6489065"/>
            <a:ext cx="1016000" cy="365125"/>
          </a:xfrm>
        </p:spPr>
        <p:txBody>
          <a:bodyPr/>
          <a:lstStyle/>
          <a:p>
            <a:fld id="{E033C6E5-ABCA-D247-98E1-2274F89B2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1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B702-9549-1B41-A15F-85A6E855F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280" y="6492875"/>
            <a:ext cx="934720" cy="365125"/>
          </a:xfrm>
        </p:spPr>
        <p:txBody>
          <a:bodyPr/>
          <a:lstStyle/>
          <a:p>
            <a:fld id="{E033C6E5-ABCA-D247-98E1-2274F89B2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5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31D40EB6-C078-48CE-81F1-31FFB5593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8534" y="6356351"/>
            <a:ext cx="5051281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51st International Conference on Environmental Systems July 10-14, 2022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12194C5-4186-4BE9-AE80-22AC1ED5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19072" y="6356351"/>
            <a:ext cx="1263328" cy="365125"/>
          </a:xfrm>
          <a:prstGeom prst="rect">
            <a:avLst/>
          </a:prstGeom>
        </p:spPr>
        <p:txBody>
          <a:bodyPr/>
          <a:lstStyle>
            <a:lvl1pPr>
              <a:defRPr sz="1400" b="0"/>
            </a:lvl1pPr>
          </a:lstStyle>
          <a:p>
            <a:fld id="{DCD57FC4-C305-C246-BAEE-1D022AE99B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4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737600" cy="914400"/>
          </a:xfrm>
          <a:prstGeom prst="rect">
            <a:avLst/>
          </a:prstGeom>
        </p:spPr>
        <p:txBody>
          <a:bodyPr lIns="101882" tIns="50941" rIns="101882" bIns="50941" anchor="ctr"/>
          <a:lstStyle>
            <a:lvl1pPr>
              <a:defRPr sz="273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6401" y="1295400"/>
            <a:ext cx="11480800" cy="495300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1941" b="1">
                <a:latin typeface="Arial" pitchFamily="34" charset="0"/>
                <a:cs typeface="Arial" pitchFamily="34" charset="0"/>
              </a:defRPr>
            </a:lvl1pPr>
            <a:lvl2pPr marL="730385" indent="-280918">
              <a:buFont typeface="Wingdings" pitchFamily="2" charset="2"/>
              <a:buChar char="§"/>
              <a:defRPr sz="1765">
                <a:latin typeface="Arial" pitchFamily="34" charset="0"/>
                <a:cs typeface="Arial" pitchFamily="34" charset="0"/>
              </a:defRPr>
            </a:lvl2pPr>
            <a:lvl3pPr marL="1123670" indent="-224734">
              <a:buFont typeface="Wingdings" pitchFamily="2" charset="2"/>
              <a:buChar char="Ø"/>
              <a:defRPr sz="1588">
                <a:latin typeface="Arial" pitchFamily="34" charset="0"/>
                <a:cs typeface="Arial" pitchFamily="34" charset="0"/>
              </a:defRPr>
            </a:lvl3pPr>
            <a:lvl4pPr marL="1573137" indent="-224734">
              <a:buFont typeface="Wingdings" pitchFamily="2" charset="2"/>
              <a:buChar char="v"/>
              <a:defRPr sz="1412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4944" y="6547761"/>
            <a:ext cx="947057" cy="310243"/>
          </a:xfrm>
          <a:prstGeom prst="rect">
            <a:avLst/>
          </a:prstGeom>
        </p:spPr>
        <p:txBody>
          <a:bodyPr lIns="101882" tIns="50941" rIns="101882" bIns="50941" anchor="ctr"/>
          <a:lstStyle>
            <a:lvl1pPr algn="r">
              <a:defRPr sz="971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17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737600" cy="914400"/>
          </a:xfrm>
          <a:prstGeom prst="rect">
            <a:avLst/>
          </a:prstGeom>
        </p:spPr>
        <p:txBody>
          <a:bodyPr lIns="101882" tIns="50941" rIns="101882" bIns="50941" anchor="ctr"/>
          <a:lstStyle>
            <a:lvl1pPr>
              <a:defRPr sz="273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1" y="1295400"/>
            <a:ext cx="11480800" cy="495300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1941" b="1">
                <a:latin typeface="Arial" pitchFamily="34" charset="0"/>
                <a:cs typeface="Arial" pitchFamily="34" charset="0"/>
              </a:defRPr>
            </a:lvl1pPr>
            <a:lvl2pPr marL="730385" indent="-280918">
              <a:buFont typeface="Wingdings" pitchFamily="2" charset="2"/>
              <a:buChar char="§"/>
              <a:defRPr sz="1765">
                <a:latin typeface="Arial" pitchFamily="34" charset="0"/>
                <a:cs typeface="Arial" pitchFamily="34" charset="0"/>
              </a:defRPr>
            </a:lvl2pPr>
            <a:lvl3pPr marL="1123670" indent="-224734">
              <a:buFont typeface="Wingdings" pitchFamily="2" charset="2"/>
              <a:buChar char="Ø"/>
              <a:defRPr sz="1588">
                <a:latin typeface="Arial" pitchFamily="34" charset="0"/>
                <a:cs typeface="Arial" pitchFamily="34" charset="0"/>
              </a:defRPr>
            </a:lvl3pPr>
            <a:lvl4pPr marL="1573137" indent="-224734">
              <a:buFont typeface="Wingdings" pitchFamily="2" charset="2"/>
              <a:buChar char="v"/>
              <a:defRPr sz="1412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4944" y="6547761"/>
            <a:ext cx="947057" cy="310243"/>
          </a:xfrm>
          <a:prstGeom prst="rect">
            <a:avLst/>
          </a:prstGeom>
        </p:spPr>
        <p:txBody>
          <a:bodyPr lIns="101882" tIns="50941" rIns="101882" bIns="50941" anchor="ctr"/>
          <a:lstStyle>
            <a:lvl1pPr algn="r">
              <a:defRPr sz="971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099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737600" cy="914400"/>
          </a:xfrm>
          <a:prstGeom prst="rect">
            <a:avLst/>
          </a:prstGeom>
        </p:spPr>
        <p:txBody>
          <a:bodyPr lIns="101882" tIns="50941" rIns="101882" bIns="50941" anchor="ctr"/>
          <a:lstStyle>
            <a:lvl1pPr>
              <a:defRPr sz="273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1" y="1295400"/>
            <a:ext cx="11480800" cy="495300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1941" b="1">
                <a:latin typeface="Arial" pitchFamily="34" charset="0"/>
                <a:cs typeface="Arial" pitchFamily="34" charset="0"/>
              </a:defRPr>
            </a:lvl1pPr>
            <a:lvl2pPr marL="730385" indent="-280918">
              <a:buFont typeface="Wingdings" pitchFamily="2" charset="2"/>
              <a:buChar char="§"/>
              <a:defRPr sz="1765">
                <a:latin typeface="Arial" pitchFamily="34" charset="0"/>
                <a:cs typeface="Arial" pitchFamily="34" charset="0"/>
              </a:defRPr>
            </a:lvl2pPr>
            <a:lvl3pPr marL="1123670" indent="-224734">
              <a:buFont typeface="Wingdings" pitchFamily="2" charset="2"/>
              <a:buChar char="Ø"/>
              <a:defRPr sz="1588">
                <a:latin typeface="Arial" pitchFamily="34" charset="0"/>
                <a:cs typeface="Arial" pitchFamily="34" charset="0"/>
              </a:defRPr>
            </a:lvl3pPr>
            <a:lvl4pPr marL="1573137" indent="-224734">
              <a:buFont typeface="Wingdings" pitchFamily="2" charset="2"/>
              <a:buChar char="v"/>
              <a:defRPr sz="1412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4944" y="6547761"/>
            <a:ext cx="947057" cy="310243"/>
          </a:xfrm>
          <a:prstGeom prst="rect">
            <a:avLst/>
          </a:prstGeom>
        </p:spPr>
        <p:txBody>
          <a:bodyPr lIns="101882" tIns="50941" rIns="101882" bIns="50941" anchor="ctr"/>
          <a:lstStyle>
            <a:lvl1pPr algn="r">
              <a:defRPr sz="971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181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737600" cy="914400"/>
          </a:xfrm>
          <a:prstGeom prst="rect">
            <a:avLst/>
          </a:prstGeom>
        </p:spPr>
        <p:txBody>
          <a:bodyPr lIns="101882" tIns="50941" rIns="101882" bIns="50941" anchor="ctr"/>
          <a:lstStyle>
            <a:lvl1pPr>
              <a:defRPr sz="273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6401" y="1295400"/>
            <a:ext cx="11480800" cy="495300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1941" b="1">
                <a:latin typeface="Arial" pitchFamily="34" charset="0"/>
                <a:cs typeface="Arial" pitchFamily="34" charset="0"/>
              </a:defRPr>
            </a:lvl1pPr>
            <a:lvl2pPr marL="730385" indent="-280918">
              <a:buFont typeface="Wingdings" pitchFamily="2" charset="2"/>
              <a:buChar char="§"/>
              <a:defRPr sz="1765">
                <a:latin typeface="Arial" pitchFamily="34" charset="0"/>
                <a:cs typeface="Arial" pitchFamily="34" charset="0"/>
              </a:defRPr>
            </a:lvl2pPr>
            <a:lvl3pPr marL="1123670" indent="-224734">
              <a:buFont typeface="Wingdings" pitchFamily="2" charset="2"/>
              <a:buChar char="Ø"/>
              <a:defRPr sz="1588">
                <a:latin typeface="Arial" pitchFamily="34" charset="0"/>
                <a:cs typeface="Arial" pitchFamily="34" charset="0"/>
              </a:defRPr>
            </a:lvl3pPr>
            <a:lvl4pPr marL="1573137" indent="-224734">
              <a:buFont typeface="Wingdings" pitchFamily="2" charset="2"/>
              <a:buChar char="v"/>
              <a:defRPr sz="1412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4944" y="6547761"/>
            <a:ext cx="947057" cy="310243"/>
          </a:xfrm>
          <a:prstGeom prst="rect">
            <a:avLst/>
          </a:prstGeom>
        </p:spPr>
        <p:txBody>
          <a:bodyPr lIns="101882" tIns="50941" rIns="101882" bIns="50941" anchor="ctr"/>
          <a:lstStyle>
            <a:lvl1pPr algn="r">
              <a:defRPr sz="971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946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737600" cy="914400"/>
          </a:xfrm>
          <a:prstGeom prst="rect">
            <a:avLst/>
          </a:prstGeom>
        </p:spPr>
        <p:txBody>
          <a:bodyPr lIns="101882" tIns="50941" rIns="101882" bIns="50941" anchor="ctr"/>
          <a:lstStyle>
            <a:lvl1pPr>
              <a:defRPr sz="273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6401" y="1295400"/>
            <a:ext cx="11480800" cy="495300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1941" b="1">
                <a:latin typeface="Arial" pitchFamily="34" charset="0"/>
                <a:cs typeface="Arial" pitchFamily="34" charset="0"/>
              </a:defRPr>
            </a:lvl1pPr>
            <a:lvl2pPr marL="730385" indent="-280918">
              <a:buFont typeface="Wingdings" pitchFamily="2" charset="2"/>
              <a:buChar char="§"/>
              <a:defRPr sz="1765">
                <a:latin typeface="Arial" pitchFamily="34" charset="0"/>
                <a:cs typeface="Arial" pitchFamily="34" charset="0"/>
              </a:defRPr>
            </a:lvl2pPr>
            <a:lvl3pPr marL="1123670" indent="-224734">
              <a:buFont typeface="Wingdings" pitchFamily="2" charset="2"/>
              <a:buChar char="Ø"/>
              <a:defRPr sz="1588">
                <a:latin typeface="Arial" pitchFamily="34" charset="0"/>
                <a:cs typeface="Arial" pitchFamily="34" charset="0"/>
              </a:defRPr>
            </a:lvl3pPr>
            <a:lvl4pPr marL="1573137" indent="-224734">
              <a:buFont typeface="Wingdings" pitchFamily="2" charset="2"/>
              <a:buChar char="v"/>
              <a:defRPr sz="1412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4944" y="6547761"/>
            <a:ext cx="947057" cy="310243"/>
          </a:xfrm>
          <a:prstGeom prst="rect">
            <a:avLst/>
          </a:prstGeom>
        </p:spPr>
        <p:txBody>
          <a:bodyPr lIns="101882" tIns="50941" rIns="101882" bIns="50941" anchor="ctr"/>
          <a:lstStyle>
            <a:lvl1pPr algn="r">
              <a:defRPr sz="971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684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737600" cy="914400"/>
          </a:xfrm>
          <a:prstGeom prst="rect">
            <a:avLst/>
          </a:prstGeom>
        </p:spPr>
        <p:txBody>
          <a:bodyPr lIns="101882" tIns="50941" rIns="101882" bIns="50941" anchor="ctr"/>
          <a:lstStyle>
            <a:lvl1pPr>
              <a:defRPr sz="273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1" y="1295400"/>
            <a:ext cx="11480800" cy="495300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1941" b="1">
                <a:latin typeface="Arial" pitchFamily="34" charset="0"/>
                <a:cs typeface="Arial" pitchFamily="34" charset="0"/>
              </a:defRPr>
            </a:lvl1pPr>
            <a:lvl2pPr marL="730385" indent="-280918">
              <a:buFont typeface="Wingdings" pitchFamily="2" charset="2"/>
              <a:buChar char="§"/>
              <a:defRPr sz="1765">
                <a:latin typeface="Arial" pitchFamily="34" charset="0"/>
                <a:cs typeface="Arial" pitchFamily="34" charset="0"/>
              </a:defRPr>
            </a:lvl2pPr>
            <a:lvl3pPr marL="1123670" indent="-224734">
              <a:buFont typeface="Wingdings" pitchFamily="2" charset="2"/>
              <a:buChar char="Ø"/>
              <a:defRPr sz="1588">
                <a:latin typeface="Arial" pitchFamily="34" charset="0"/>
                <a:cs typeface="Arial" pitchFamily="34" charset="0"/>
              </a:defRPr>
            </a:lvl3pPr>
            <a:lvl4pPr marL="1573137" indent="-224734">
              <a:buFont typeface="Wingdings" pitchFamily="2" charset="2"/>
              <a:buChar char="v"/>
              <a:defRPr sz="1412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4944" y="6547761"/>
            <a:ext cx="947057" cy="310243"/>
          </a:xfrm>
          <a:prstGeom prst="rect">
            <a:avLst/>
          </a:prstGeom>
        </p:spPr>
        <p:txBody>
          <a:bodyPr lIns="101882" tIns="50941" rIns="101882" bIns="50941" anchor="ctr"/>
          <a:lstStyle>
            <a:lvl1pPr algn="r">
              <a:defRPr sz="971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075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47" y="3"/>
            <a:ext cx="11795887" cy="458787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42400" y="6612470"/>
            <a:ext cx="2844800" cy="244475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3A6A015-D8BD-4962-994E-6940FF2BE1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03199" y="755650"/>
            <a:ext cx="11700934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3pPr marL="287160" indent="-234098">
              <a:defRPr/>
            </a:lvl3pPr>
            <a:lvl4pPr marL="511893" indent="-165429">
              <a:defRPr/>
            </a:lvl4pPr>
            <a:lvl5pPr marL="736628" indent="-165429">
              <a:defRPr/>
            </a:lvl5pPr>
          </a:lstStyle>
          <a:p>
            <a:pPr lvl="0"/>
            <a:r>
              <a:rPr lang="en-US"/>
              <a:t>Click to         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14937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1" y="0"/>
            <a:ext cx="11779249" cy="458788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447800"/>
            <a:ext cx="5384800" cy="4949825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1941"/>
            </a:lvl1pPr>
            <a:lvl2pPr marL="337101" indent="-224734"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42400" y="6612470"/>
            <a:ext cx="2844800" cy="244475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mtClean="0"/>
            </a:lvl1pPr>
          </a:lstStyle>
          <a:p>
            <a:pPr>
              <a:defRPr/>
            </a:pPr>
            <a:fld id="{1F0895D8-2E3B-4EC3-8F94-B7A4F8CC3C98}" type="slidenum">
              <a:rPr lang="en-US">
                <a:solidFill>
                  <a:srgbClr val="1D528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14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737600" cy="914400"/>
          </a:xfrm>
          <a:prstGeom prst="rect">
            <a:avLst/>
          </a:prstGeom>
        </p:spPr>
        <p:txBody>
          <a:bodyPr lIns="101882" tIns="50941" rIns="101882" bIns="50941" anchor="ctr"/>
          <a:lstStyle>
            <a:lvl1pPr>
              <a:defRPr sz="273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1" y="1295400"/>
            <a:ext cx="11480800" cy="495300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1941" b="1">
                <a:latin typeface="Arial" pitchFamily="34" charset="0"/>
                <a:cs typeface="Arial" pitchFamily="34" charset="0"/>
              </a:defRPr>
            </a:lvl1pPr>
            <a:lvl2pPr marL="730385" indent="-280918">
              <a:buFont typeface="Wingdings" pitchFamily="2" charset="2"/>
              <a:buChar char="§"/>
              <a:defRPr sz="1765">
                <a:latin typeface="Arial" pitchFamily="34" charset="0"/>
                <a:cs typeface="Arial" pitchFamily="34" charset="0"/>
              </a:defRPr>
            </a:lvl2pPr>
            <a:lvl3pPr marL="1123670" indent="-224734">
              <a:buFont typeface="Wingdings" pitchFamily="2" charset="2"/>
              <a:buChar char="Ø"/>
              <a:defRPr sz="1588">
                <a:latin typeface="Arial" pitchFamily="34" charset="0"/>
                <a:cs typeface="Arial" pitchFamily="34" charset="0"/>
              </a:defRPr>
            </a:lvl3pPr>
            <a:lvl4pPr marL="1573137" indent="-224734">
              <a:buFont typeface="Wingdings" pitchFamily="2" charset="2"/>
              <a:buChar char="v"/>
              <a:defRPr sz="1412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9"/>
            <a:ext cx="3018264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896" tIns="44948" rIns="89896" bIns="44948" rtlCol="0" anchor="ctr"/>
          <a:lstStyle/>
          <a:p>
            <a:pPr algn="ctr"/>
            <a:endParaRPr lang="en-US" sz="176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115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737600" cy="914400"/>
          </a:xfrm>
          <a:prstGeom prst="rect">
            <a:avLst/>
          </a:prstGeom>
        </p:spPr>
        <p:txBody>
          <a:bodyPr lIns="101882" tIns="50941" rIns="101882" bIns="50941" anchor="ctr"/>
          <a:lstStyle>
            <a:lvl1pPr>
              <a:defRPr sz="273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6401" y="1295400"/>
            <a:ext cx="11480800" cy="495300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1941" b="1">
                <a:latin typeface="Arial" pitchFamily="34" charset="0"/>
                <a:cs typeface="Arial" pitchFamily="34" charset="0"/>
              </a:defRPr>
            </a:lvl1pPr>
            <a:lvl2pPr marL="730385" indent="-280918">
              <a:buFont typeface="Wingdings" pitchFamily="2" charset="2"/>
              <a:buChar char="§"/>
              <a:defRPr sz="1765">
                <a:latin typeface="Arial" pitchFamily="34" charset="0"/>
                <a:cs typeface="Arial" pitchFamily="34" charset="0"/>
              </a:defRPr>
            </a:lvl2pPr>
            <a:lvl3pPr marL="1123670" indent="-224734">
              <a:buFont typeface="Wingdings" pitchFamily="2" charset="2"/>
              <a:buChar char="Ø"/>
              <a:defRPr sz="1588">
                <a:latin typeface="Arial" pitchFamily="34" charset="0"/>
                <a:cs typeface="Arial" pitchFamily="34" charset="0"/>
              </a:defRPr>
            </a:lvl3pPr>
            <a:lvl4pPr marL="1573137" indent="-224734">
              <a:buFont typeface="Wingdings" pitchFamily="2" charset="2"/>
              <a:buChar char="v"/>
              <a:defRPr sz="1412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534619"/>
            <a:ext cx="3018264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896" tIns="44948" rIns="89896" bIns="44948" rtlCol="0" anchor="ctr"/>
          <a:lstStyle/>
          <a:p>
            <a:pPr algn="ctr"/>
            <a:endParaRPr lang="en-US" sz="176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5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6766E6F-E922-994D-ABF4-E55A52741E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0FC61-68BE-DF4B-8C20-C9F6D9B0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57735"/>
            <a:ext cx="8458200" cy="790834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3C6DB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CD59F-2079-DB4B-8E60-0D981E57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10E1-AC07-EB4F-8B72-16B61D414E67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4B533E-3F26-DA4F-9BB4-6B62E16F227C}"/>
              </a:ext>
            </a:extLst>
          </p:cNvPr>
          <p:cNvGrpSpPr/>
          <p:nvPr userDrawn="1"/>
        </p:nvGrpSpPr>
        <p:grpSpPr>
          <a:xfrm>
            <a:off x="8598965" y="209248"/>
            <a:ext cx="3212036" cy="761999"/>
            <a:chOff x="8598964" y="209246"/>
            <a:chExt cx="3212036" cy="7619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5633354-8E48-B84A-B710-6F264C141B14}"/>
                </a:ext>
              </a:extLst>
            </p:cNvPr>
            <p:cNvGrpSpPr/>
            <p:nvPr userDrawn="1"/>
          </p:nvGrpSpPr>
          <p:grpSpPr>
            <a:xfrm>
              <a:off x="8598964" y="228295"/>
              <a:ext cx="2140806" cy="723900"/>
              <a:chOff x="8731250" y="422275"/>
              <a:chExt cx="2140806" cy="72390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C4ED51-D7F0-2247-A0D4-FCFEE02D2DE7}"/>
                  </a:ext>
                </a:extLst>
              </p:cNvPr>
              <p:cNvSpPr txBox="1"/>
              <p:nvPr userDrawn="1"/>
            </p:nvSpPr>
            <p:spPr>
              <a:xfrm>
                <a:off x="8731250" y="553393"/>
                <a:ext cx="20256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>
                    <a:solidFill>
                      <a:schemeClr val="bg1"/>
                    </a:solidFill>
                    <a:latin typeface="Helvetica" pitchFamily="2" charset="0"/>
                  </a:rPr>
                  <a:t>National Aeronautics and Space Administration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B635DD3-1849-434D-9ECA-925A7E75697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872056" y="422275"/>
                <a:ext cx="0" cy="7239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6339E2-CEAE-CE49-8F49-89BB7B825A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8668" y="209246"/>
              <a:ext cx="922332" cy="761999"/>
            </a:xfrm>
            <a:prstGeom prst="rect">
              <a:avLst/>
            </a:prstGeom>
          </p:spPr>
        </p:pic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2793016-7158-D644-B35B-1171C62439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3321050"/>
            <a:ext cx="5715000" cy="59930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89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737600" cy="914400"/>
          </a:xfrm>
          <a:prstGeom prst="rect">
            <a:avLst/>
          </a:prstGeom>
        </p:spPr>
        <p:txBody>
          <a:bodyPr lIns="101882" tIns="50941" rIns="101882" bIns="50941" anchor="ctr"/>
          <a:lstStyle>
            <a:lvl1pPr>
              <a:defRPr sz="273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1" y="1295400"/>
            <a:ext cx="11480800" cy="495300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1941" b="1">
                <a:latin typeface="Arial" pitchFamily="34" charset="0"/>
                <a:cs typeface="Arial" pitchFamily="34" charset="0"/>
              </a:defRPr>
            </a:lvl1pPr>
            <a:lvl2pPr marL="730385" indent="-280918">
              <a:buFont typeface="Wingdings" pitchFamily="2" charset="2"/>
              <a:buChar char="§"/>
              <a:defRPr sz="1765">
                <a:latin typeface="Arial" pitchFamily="34" charset="0"/>
                <a:cs typeface="Arial" pitchFamily="34" charset="0"/>
              </a:defRPr>
            </a:lvl2pPr>
            <a:lvl3pPr marL="1123670" indent="-224734">
              <a:buFont typeface="Wingdings" pitchFamily="2" charset="2"/>
              <a:buChar char="Ø"/>
              <a:defRPr sz="1588">
                <a:latin typeface="Arial" pitchFamily="34" charset="0"/>
                <a:cs typeface="Arial" pitchFamily="34" charset="0"/>
              </a:defRPr>
            </a:lvl3pPr>
            <a:lvl4pPr marL="1573137" indent="-224734">
              <a:buFont typeface="Wingdings" pitchFamily="2" charset="2"/>
              <a:buChar char="v"/>
              <a:defRPr sz="1412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9"/>
            <a:ext cx="3018264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896" tIns="44948" rIns="89896" bIns="44948" rtlCol="0" anchor="ctr"/>
          <a:lstStyle/>
          <a:p>
            <a:pPr algn="ctr"/>
            <a:endParaRPr lang="en-US" sz="176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50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737600" cy="914400"/>
          </a:xfrm>
          <a:prstGeom prst="rect">
            <a:avLst/>
          </a:prstGeom>
        </p:spPr>
        <p:txBody>
          <a:bodyPr lIns="101882" tIns="50941" rIns="101882" bIns="50941" anchor="ctr"/>
          <a:lstStyle>
            <a:lvl1pPr>
              <a:defRPr sz="273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1" y="1295400"/>
            <a:ext cx="11480800" cy="495300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1941" b="1">
                <a:latin typeface="Arial" pitchFamily="34" charset="0"/>
                <a:cs typeface="Arial" pitchFamily="34" charset="0"/>
              </a:defRPr>
            </a:lvl1pPr>
            <a:lvl2pPr marL="730385" indent="-280918">
              <a:buFont typeface="Wingdings" pitchFamily="2" charset="2"/>
              <a:buChar char="§"/>
              <a:defRPr sz="1765">
                <a:latin typeface="Arial" pitchFamily="34" charset="0"/>
                <a:cs typeface="Arial" pitchFamily="34" charset="0"/>
              </a:defRPr>
            </a:lvl2pPr>
            <a:lvl3pPr marL="1123670" indent="-224734">
              <a:buFont typeface="Wingdings" pitchFamily="2" charset="2"/>
              <a:buChar char="Ø"/>
              <a:defRPr sz="1588">
                <a:latin typeface="Arial" pitchFamily="34" charset="0"/>
                <a:cs typeface="Arial" pitchFamily="34" charset="0"/>
              </a:defRPr>
            </a:lvl3pPr>
            <a:lvl4pPr marL="1573137" indent="-224734">
              <a:buFont typeface="Wingdings" pitchFamily="2" charset="2"/>
              <a:buChar char="v"/>
              <a:defRPr sz="1412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9"/>
            <a:ext cx="3018264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896" tIns="44948" rIns="89896" bIns="44948" rtlCol="0" anchor="ctr"/>
          <a:lstStyle/>
          <a:p>
            <a:pPr algn="ctr"/>
            <a:endParaRPr lang="en-US" sz="176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00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737600" cy="914400"/>
          </a:xfrm>
          <a:prstGeom prst="rect">
            <a:avLst/>
          </a:prstGeom>
        </p:spPr>
        <p:txBody>
          <a:bodyPr lIns="101882" tIns="50941" rIns="101882" bIns="50941" anchor="ctr"/>
          <a:lstStyle>
            <a:lvl1pPr>
              <a:defRPr sz="273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6401" y="1295400"/>
            <a:ext cx="11480800" cy="495300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1941" b="1">
                <a:latin typeface="Arial" pitchFamily="34" charset="0"/>
                <a:cs typeface="Arial" pitchFamily="34" charset="0"/>
              </a:defRPr>
            </a:lvl1pPr>
            <a:lvl2pPr marL="730385" indent="-280918">
              <a:buFont typeface="Wingdings" pitchFamily="2" charset="2"/>
              <a:buChar char="§"/>
              <a:defRPr sz="1765">
                <a:latin typeface="Arial" pitchFamily="34" charset="0"/>
                <a:cs typeface="Arial" pitchFamily="34" charset="0"/>
              </a:defRPr>
            </a:lvl2pPr>
            <a:lvl3pPr marL="1123670" indent="-224734">
              <a:buFont typeface="Wingdings" pitchFamily="2" charset="2"/>
              <a:buChar char="Ø"/>
              <a:defRPr sz="1588">
                <a:latin typeface="Arial" pitchFamily="34" charset="0"/>
                <a:cs typeface="Arial" pitchFamily="34" charset="0"/>
              </a:defRPr>
            </a:lvl3pPr>
            <a:lvl4pPr marL="1573137" indent="-224734">
              <a:buFont typeface="Wingdings" pitchFamily="2" charset="2"/>
              <a:buChar char="v"/>
              <a:defRPr sz="1412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9"/>
            <a:ext cx="3018264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896" tIns="44948" rIns="89896" bIns="44948" rtlCol="0" anchor="ctr"/>
          <a:lstStyle/>
          <a:p>
            <a:pPr algn="ctr"/>
            <a:endParaRPr lang="en-US" sz="176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30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737600" cy="914400"/>
          </a:xfrm>
          <a:prstGeom prst="rect">
            <a:avLst/>
          </a:prstGeom>
        </p:spPr>
        <p:txBody>
          <a:bodyPr lIns="101882" tIns="50941" rIns="101882" bIns="50941" anchor="ctr"/>
          <a:lstStyle>
            <a:lvl1pPr>
              <a:defRPr sz="273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6401" y="1295400"/>
            <a:ext cx="11480800" cy="495300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1941" b="1">
                <a:latin typeface="Arial" pitchFamily="34" charset="0"/>
                <a:cs typeface="Arial" pitchFamily="34" charset="0"/>
              </a:defRPr>
            </a:lvl1pPr>
            <a:lvl2pPr marL="730385" indent="-280918">
              <a:buFont typeface="Wingdings" pitchFamily="2" charset="2"/>
              <a:buChar char="§"/>
              <a:defRPr sz="1765">
                <a:latin typeface="Arial" pitchFamily="34" charset="0"/>
                <a:cs typeface="Arial" pitchFamily="34" charset="0"/>
              </a:defRPr>
            </a:lvl2pPr>
            <a:lvl3pPr marL="1123670" indent="-224734">
              <a:buFont typeface="Wingdings" pitchFamily="2" charset="2"/>
              <a:buChar char="Ø"/>
              <a:defRPr sz="1588">
                <a:latin typeface="Arial" pitchFamily="34" charset="0"/>
                <a:cs typeface="Arial" pitchFamily="34" charset="0"/>
              </a:defRPr>
            </a:lvl3pPr>
            <a:lvl4pPr marL="1573137" indent="-224734">
              <a:buFont typeface="Wingdings" pitchFamily="2" charset="2"/>
              <a:buChar char="v"/>
              <a:defRPr sz="1412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9"/>
            <a:ext cx="3018264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896" tIns="44948" rIns="89896" bIns="44948" rtlCol="0" anchor="ctr"/>
          <a:lstStyle/>
          <a:p>
            <a:pPr algn="ctr"/>
            <a:endParaRPr lang="en-US" sz="176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46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737600" cy="914400"/>
          </a:xfrm>
          <a:prstGeom prst="rect">
            <a:avLst/>
          </a:prstGeom>
        </p:spPr>
        <p:txBody>
          <a:bodyPr lIns="101882" tIns="50941" rIns="101882" bIns="50941" anchor="ctr"/>
          <a:lstStyle>
            <a:lvl1pPr>
              <a:defRPr sz="273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1" y="1295400"/>
            <a:ext cx="11480800" cy="495300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1941" b="1">
                <a:latin typeface="Arial" pitchFamily="34" charset="0"/>
                <a:cs typeface="Arial" pitchFamily="34" charset="0"/>
              </a:defRPr>
            </a:lvl1pPr>
            <a:lvl2pPr marL="730385" indent="-280918">
              <a:buFont typeface="Wingdings" pitchFamily="2" charset="2"/>
              <a:buChar char="§"/>
              <a:defRPr sz="1765">
                <a:latin typeface="Arial" pitchFamily="34" charset="0"/>
                <a:cs typeface="Arial" pitchFamily="34" charset="0"/>
              </a:defRPr>
            </a:lvl2pPr>
            <a:lvl3pPr marL="1123670" indent="-224734">
              <a:buFont typeface="Wingdings" pitchFamily="2" charset="2"/>
              <a:buChar char="Ø"/>
              <a:defRPr sz="1588">
                <a:latin typeface="Arial" pitchFamily="34" charset="0"/>
                <a:cs typeface="Arial" pitchFamily="34" charset="0"/>
              </a:defRPr>
            </a:lvl3pPr>
            <a:lvl4pPr marL="1573137" indent="-224734">
              <a:buFont typeface="Wingdings" pitchFamily="2" charset="2"/>
              <a:buChar char="v"/>
              <a:defRPr sz="1412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9"/>
            <a:ext cx="3018264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896" tIns="44948" rIns="89896" bIns="44948" rtlCol="0" anchor="ctr"/>
          <a:lstStyle/>
          <a:p>
            <a:pPr algn="ctr"/>
            <a:endParaRPr lang="en-US" sz="176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38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F1D83-E553-1147-AFA6-C856D0029701}"/>
              </a:ext>
            </a:extLst>
          </p:cNvPr>
          <p:cNvSpPr/>
          <p:nvPr userDrawn="1"/>
        </p:nvSpPr>
        <p:spPr>
          <a:xfrm>
            <a:off x="-25216" y="-17775"/>
            <a:ext cx="12217216" cy="6875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27" y="1273878"/>
            <a:ext cx="11333043" cy="55841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C3942B-3506-DD42-AF29-C91638E61F73}"/>
              </a:ext>
            </a:extLst>
          </p:cNvPr>
          <p:cNvSpPr/>
          <p:nvPr userDrawn="1"/>
        </p:nvSpPr>
        <p:spPr>
          <a:xfrm>
            <a:off x="-11262" y="17774"/>
            <a:ext cx="4953965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51000">
                <a:srgbClr val="000000"/>
              </a:gs>
              <a:gs pos="100000">
                <a:schemeClr val="tx1">
                  <a:alpha val="0"/>
                </a:schemeClr>
              </a:gs>
              <a:gs pos="80000">
                <a:schemeClr val="tx1">
                  <a:alpha val="3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4703A09-AA95-0E43-A44F-1C0E32364548}"/>
              </a:ext>
            </a:extLst>
          </p:cNvPr>
          <p:cNvGrpSpPr/>
          <p:nvPr userDrawn="1"/>
        </p:nvGrpSpPr>
        <p:grpSpPr>
          <a:xfrm>
            <a:off x="-513346" y="-28601"/>
            <a:ext cx="3244986" cy="6909751"/>
            <a:chOff x="-473777" y="-10705"/>
            <a:chExt cx="3197522" cy="6876906"/>
          </a:xfrm>
        </p:grpSpPr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AAD369EB-88B1-B84A-85F6-3F33A1630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B51A12E4-2F44-B143-A402-D61C9C465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372CC95E-30A4-D744-8BC0-DDA2BE0BB564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D0C788-D8EB-BE48-809F-B175CFD56A4E}"/>
              </a:ext>
            </a:extLst>
          </p:cNvPr>
          <p:cNvSpPr/>
          <p:nvPr userDrawn="1"/>
        </p:nvSpPr>
        <p:spPr>
          <a:xfrm flipH="1">
            <a:off x="7129850" y="-7943"/>
            <a:ext cx="5062150" cy="163026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1000">
                <a:srgbClr val="000000"/>
              </a:gs>
              <a:gs pos="100000">
                <a:schemeClr val="tx1">
                  <a:alpha val="0"/>
                </a:schemeClr>
              </a:gs>
              <a:gs pos="90001">
                <a:srgbClr val="000000">
                  <a:alpha val="0"/>
                </a:srgbClr>
              </a:gs>
              <a:gs pos="67000">
                <a:schemeClr val="tx1">
                  <a:alpha val="3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E8785C5-5C0A-1F49-850B-650400878A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6029" y="3152152"/>
            <a:ext cx="4592572" cy="111825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0BFAF0-FE14-DA46-9D79-D0117B1E70D5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8A71FFE-F200-C540-A140-C43904500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F074FA-7C4E-1F47-8CAA-9A45D2D69EE9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299F4A-E039-AF47-9CF7-66A22C2FFC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98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00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1CDCDCF-DDB5-8D48-8316-E6F2C874F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326BB370-F0D2-F644-A3B2-F5D7C290B4A9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1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userDrawn="1">
  <p:cSld name="Title + 3 column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-5400000" flipH="1">
            <a:off x="5997033" y="-5211696"/>
            <a:ext cx="197600" cy="12192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FFFFFF"/>
              </a:solidFill>
              <a:latin typeface="Raleway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8"/>
          <p:cNvSpPr/>
          <p:nvPr/>
        </p:nvSpPr>
        <p:spPr>
          <a:xfrm>
            <a:off x="0" y="0"/>
            <a:ext cx="12192000" cy="771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 dirty="0">
              <a:solidFill>
                <a:prstClr val="black"/>
              </a:solidFill>
              <a:latin typeface="Raleway" panose="020B0604020202020204" charset="0"/>
            </a:endParaRPr>
          </a:p>
        </p:txBody>
      </p:sp>
      <p:sp>
        <p:nvSpPr>
          <p:cNvPr id="54" name="Google Shape;54;p8"/>
          <p:cNvSpPr/>
          <p:nvPr/>
        </p:nvSpPr>
        <p:spPr>
          <a:xfrm>
            <a:off x="0" y="1197308"/>
            <a:ext cx="12192000" cy="56606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 dirty="0">
              <a:solidFill>
                <a:prstClr val="black"/>
              </a:solidFill>
              <a:latin typeface="Raleway" panose="020B0604020202020204" charset="0"/>
            </a:endParaRPr>
          </a:p>
        </p:txBody>
      </p: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791433" y="0"/>
            <a:ext cx="10608800" cy="77192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60402020202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791433" y="6418333"/>
            <a:ext cx="10608800" cy="4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Raleway" panose="020B060402020202020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0042" y="823967"/>
            <a:ext cx="549913" cy="33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99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F1D83-E553-1147-AFA6-C856D0029701}"/>
              </a:ext>
            </a:extLst>
          </p:cNvPr>
          <p:cNvSpPr/>
          <p:nvPr userDrawn="1"/>
        </p:nvSpPr>
        <p:spPr>
          <a:xfrm>
            <a:off x="-25216" y="-17775"/>
            <a:ext cx="12217216" cy="6875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4229A2-3D2F-F747-8233-57EB3ED5F0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8254" y="0"/>
            <a:ext cx="9693746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C3942B-3506-DD42-AF29-C91638E61F73}"/>
              </a:ext>
            </a:extLst>
          </p:cNvPr>
          <p:cNvSpPr/>
          <p:nvPr userDrawn="1"/>
        </p:nvSpPr>
        <p:spPr>
          <a:xfrm>
            <a:off x="-11262" y="17774"/>
            <a:ext cx="4953965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51000">
                <a:srgbClr val="000000"/>
              </a:gs>
              <a:gs pos="100000">
                <a:schemeClr val="tx1">
                  <a:alpha val="0"/>
                </a:schemeClr>
              </a:gs>
              <a:gs pos="80000">
                <a:schemeClr val="tx1">
                  <a:alpha val="3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4703A09-AA95-0E43-A44F-1C0E32364548}"/>
              </a:ext>
            </a:extLst>
          </p:cNvPr>
          <p:cNvGrpSpPr/>
          <p:nvPr userDrawn="1"/>
        </p:nvGrpSpPr>
        <p:grpSpPr>
          <a:xfrm>
            <a:off x="-513346" y="-51751"/>
            <a:ext cx="3244986" cy="6978987"/>
            <a:chOff x="-473777" y="-10705"/>
            <a:chExt cx="3197522" cy="6876906"/>
          </a:xfrm>
        </p:grpSpPr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AAD369EB-88B1-B84A-85F6-3F33A1630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B51A12E4-2F44-B143-A402-D61C9C465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372CC95E-30A4-D744-8BC0-DDA2BE0BB564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D0C788-D8EB-BE48-809F-B175CFD56A4E}"/>
              </a:ext>
            </a:extLst>
          </p:cNvPr>
          <p:cNvSpPr/>
          <p:nvPr userDrawn="1"/>
        </p:nvSpPr>
        <p:spPr>
          <a:xfrm flipH="1">
            <a:off x="7129850" y="-7943"/>
            <a:ext cx="5062150" cy="163026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1000">
                <a:srgbClr val="000000"/>
              </a:gs>
              <a:gs pos="100000">
                <a:schemeClr val="tx1">
                  <a:alpha val="0"/>
                </a:schemeClr>
              </a:gs>
              <a:gs pos="90001">
                <a:srgbClr val="000000">
                  <a:alpha val="0"/>
                </a:srgbClr>
              </a:gs>
              <a:gs pos="67000">
                <a:schemeClr val="tx1">
                  <a:alpha val="3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E8785C5-5C0A-1F49-850B-650400878A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6029" y="3152152"/>
            <a:ext cx="4592572" cy="111825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0BFAF0-FE14-DA46-9D79-D0117B1E70D5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8A71FFE-F200-C540-A140-C43904500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F074FA-7C4E-1F47-8CAA-9A45D2D69EE9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299F4A-E039-AF47-9CF7-66A22C2FFC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29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00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D1E4810-7FCE-4643-A911-1B7ABE03B2E8}"/>
              </a:ext>
            </a:extLst>
          </p:cNvPr>
          <p:cNvSpPr/>
          <p:nvPr userDrawn="1"/>
        </p:nvSpPr>
        <p:spPr>
          <a:xfrm>
            <a:off x="3048" y="4711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6985A6-36DE-104C-BCFB-FE1913D7DE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4064" y="191001"/>
            <a:ext cx="7865784" cy="666699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74703A09-AA95-0E43-A44F-1C0E32364548}"/>
              </a:ext>
            </a:extLst>
          </p:cNvPr>
          <p:cNvGrpSpPr/>
          <p:nvPr userDrawn="1"/>
        </p:nvGrpSpPr>
        <p:grpSpPr>
          <a:xfrm>
            <a:off x="-495043" y="-10705"/>
            <a:ext cx="3197522" cy="6876906"/>
            <a:chOff x="-473777" y="-10705"/>
            <a:chExt cx="3197522" cy="6876906"/>
          </a:xfrm>
        </p:grpSpPr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AAD369EB-88B1-B84A-85F6-3F33A1630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B51A12E4-2F44-B143-A402-D61C9C465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372CC95E-30A4-D744-8BC0-DDA2BE0BB564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E8785C5-5C0A-1F49-850B-650400878A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6029" y="3152152"/>
            <a:ext cx="4592572" cy="111825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0E9F58A-B51C-6441-B4E0-A3815B9E614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95809" y="1682618"/>
            <a:ext cx="3106086" cy="670378"/>
            <a:chOff x="339725" y="371475"/>
            <a:chExt cx="2647951" cy="571500"/>
          </a:xfrm>
          <a:solidFill>
            <a:srgbClr val="65CBF9"/>
          </a:solidFill>
        </p:grpSpPr>
        <p:sp>
          <p:nvSpPr>
            <p:cNvPr id="40" name="Freeform 55">
              <a:extLst>
                <a:ext uri="{FF2B5EF4-FFF2-40B4-BE49-F238E27FC236}">
                  <a16:creationId xmlns:a16="http://schemas.microsoft.com/office/drawing/2014/main" id="{74C6D53F-1BDC-B64C-B116-2D2CC8015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1" name="Freeform 56">
              <a:extLst>
                <a:ext uri="{FF2B5EF4-FFF2-40B4-BE49-F238E27FC236}">
                  <a16:creationId xmlns:a16="http://schemas.microsoft.com/office/drawing/2014/main" id="{0C933E92-5FE8-FC4F-A8BE-A9C22635D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2" name="Freeform 57">
              <a:extLst>
                <a:ext uri="{FF2B5EF4-FFF2-40B4-BE49-F238E27FC236}">
                  <a16:creationId xmlns:a16="http://schemas.microsoft.com/office/drawing/2014/main" id="{45EAD1A5-A368-384E-89F5-B485562C09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3" name="Freeform 58">
              <a:extLst>
                <a:ext uri="{FF2B5EF4-FFF2-40B4-BE49-F238E27FC236}">
                  <a16:creationId xmlns:a16="http://schemas.microsoft.com/office/drawing/2014/main" id="{0844C23A-BA99-B042-B152-8C78ACD82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4" name="Freeform 59">
              <a:extLst>
                <a:ext uri="{FF2B5EF4-FFF2-40B4-BE49-F238E27FC236}">
                  <a16:creationId xmlns:a16="http://schemas.microsoft.com/office/drawing/2014/main" id="{51EF7663-49F9-D544-A03F-389ECC218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5" name="Freeform 60">
              <a:extLst>
                <a:ext uri="{FF2B5EF4-FFF2-40B4-BE49-F238E27FC236}">
                  <a16:creationId xmlns:a16="http://schemas.microsoft.com/office/drawing/2014/main" id="{318EC316-FC46-7647-A667-8F2256D26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6" name="Freeform 61">
              <a:extLst>
                <a:ext uri="{FF2B5EF4-FFF2-40B4-BE49-F238E27FC236}">
                  <a16:creationId xmlns:a16="http://schemas.microsoft.com/office/drawing/2014/main" id="{606DE0CA-4B14-5C4C-A528-C551D99D5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ECA884-5EE4-484E-9FB5-DC093329346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611381" y="2476133"/>
            <a:ext cx="4484620" cy="461481"/>
            <a:chOff x="3149600" y="3408363"/>
            <a:chExt cx="4921251" cy="506413"/>
          </a:xfrm>
          <a:solidFill>
            <a:schemeClr val="bg1"/>
          </a:solidFill>
        </p:grpSpPr>
        <p:sp>
          <p:nvSpPr>
            <p:cNvPr id="48" name="Freeform 120">
              <a:extLst>
                <a:ext uri="{FF2B5EF4-FFF2-40B4-BE49-F238E27FC236}">
                  <a16:creationId xmlns:a16="http://schemas.microsoft.com/office/drawing/2014/main" id="{469AE54C-B20D-E745-9D70-40B652FDC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600" y="3419476"/>
              <a:ext cx="360363" cy="487363"/>
            </a:xfrm>
            <a:custGeom>
              <a:avLst/>
              <a:gdLst>
                <a:gd name="T0" fmla="*/ 0 w 227"/>
                <a:gd name="T1" fmla="*/ 307 h 307"/>
                <a:gd name="T2" fmla="*/ 0 w 227"/>
                <a:gd name="T3" fmla="*/ 0 h 307"/>
                <a:gd name="T4" fmla="*/ 47 w 227"/>
                <a:gd name="T5" fmla="*/ 0 h 307"/>
                <a:gd name="T6" fmla="*/ 47 w 227"/>
                <a:gd name="T7" fmla="*/ 129 h 307"/>
                <a:gd name="T8" fmla="*/ 179 w 227"/>
                <a:gd name="T9" fmla="*/ 129 h 307"/>
                <a:gd name="T10" fmla="*/ 179 w 227"/>
                <a:gd name="T11" fmla="*/ 0 h 307"/>
                <a:gd name="T12" fmla="*/ 227 w 227"/>
                <a:gd name="T13" fmla="*/ 0 h 307"/>
                <a:gd name="T14" fmla="*/ 227 w 227"/>
                <a:gd name="T15" fmla="*/ 307 h 307"/>
                <a:gd name="T16" fmla="*/ 179 w 227"/>
                <a:gd name="T17" fmla="*/ 307 h 307"/>
                <a:gd name="T18" fmla="*/ 179 w 227"/>
                <a:gd name="T19" fmla="*/ 173 h 307"/>
                <a:gd name="T20" fmla="*/ 47 w 227"/>
                <a:gd name="T21" fmla="*/ 173 h 307"/>
                <a:gd name="T22" fmla="*/ 47 w 227"/>
                <a:gd name="T23" fmla="*/ 307 h 307"/>
                <a:gd name="T24" fmla="*/ 0 w 227"/>
                <a:gd name="T25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307">
                  <a:moveTo>
                    <a:pt x="0" y="307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129"/>
                  </a:lnTo>
                  <a:lnTo>
                    <a:pt x="179" y="129"/>
                  </a:lnTo>
                  <a:lnTo>
                    <a:pt x="179" y="0"/>
                  </a:lnTo>
                  <a:lnTo>
                    <a:pt x="227" y="0"/>
                  </a:lnTo>
                  <a:lnTo>
                    <a:pt x="227" y="307"/>
                  </a:lnTo>
                  <a:lnTo>
                    <a:pt x="179" y="307"/>
                  </a:lnTo>
                  <a:lnTo>
                    <a:pt x="179" y="173"/>
                  </a:lnTo>
                  <a:lnTo>
                    <a:pt x="47" y="173"/>
                  </a:lnTo>
                  <a:lnTo>
                    <a:pt x="47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9" name="Freeform 121">
              <a:extLst>
                <a:ext uri="{FF2B5EF4-FFF2-40B4-BE49-F238E27FC236}">
                  <a16:creationId xmlns:a16="http://schemas.microsoft.com/office/drawing/2014/main" id="{227FFA46-56D1-EF48-BFB9-34D8D7BCE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863" y="3419476"/>
              <a:ext cx="336550" cy="495300"/>
            </a:xfrm>
            <a:custGeom>
              <a:avLst/>
              <a:gdLst>
                <a:gd name="T0" fmla="*/ 21 w 90"/>
                <a:gd name="T1" fmla="*/ 0 h 130"/>
                <a:gd name="T2" fmla="*/ 21 w 90"/>
                <a:gd name="T3" fmla="*/ 80 h 130"/>
                <a:gd name="T4" fmla="*/ 26 w 90"/>
                <a:gd name="T5" fmla="*/ 102 h 130"/>
                <a:gd name="T6" fmla="*/ 45 w 90"/>
                <a:gd name="T7" fmla="*/ 112 h 130"/>
                <a:gd name="T8" fmla="*/ 65 w 90"/>
                <a:gd name="T9" fmla="*/ 102 h 130"/>
                <a:gd name="T10" fmla="*/ 70 w 90"/>
                <a:gd name="T11" fmla="*/ 80 h 130"/>
                <a:gd name="T12" fmla="*/ 70 w 90"/>
                <a:gd name="T13" fmla="*/ 0 h 130"/>
                <a:gd name="T14" fmla="*/ 90 w 90"/>
                <a:gd name="T15" fmla="*/ 0 h 130"/>
                <a:gd name="T16" fmla="*/ 90 w 90"/>
                <a:gd name="T17" fmla="*/ 80 h 130"/>
                <a:gd name="T18" fmla="*/ 76 w 90"/>
                <a:gd name="T19" fmla="*/ 119 h 130"/>
                <a:gd name="T20" fmla="*/ 46 w 90"/>
                <a:gd name="T21" fmla="*/ 130 h 130"/>
                <a:gd name="T22" fmla="*/ 15 w 90"/>
                <a:gd name="T23" fmla="*/ 119 h 130"/>
                <a:gd name="T24" fmla="*/ 1 w 90"/>
                <a:gd name="T25" fmla="*/ 80 h 130"/>
                <a:gd name="T26" fmla="*/ 1 w 90"/>
                <a:gd name="T27" fmla="*/ 0 h 130"/>
                <a:gd name="T28" fmla="*/ 21 w 90"/>
                <a:gd name="T2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130">
                  <a:moveTo>
                    <a:pt x="21" y="0"/>
                  </a:moveTo>
                  <a:cubicBezTo>
                    <a:pt x="21" y="80"/>
                    <a:pt x="21" y="80"/>
                    <a:pt x="21" y="80"/>
                  </a:cubicBezTo>
                  <a:cubicBezTo>
                    <a:pt x="21" y="88"/>
                    <a:pt x="21" y="95"/>
                    <a:pt x="26" y="102"/>
                  </a:cubicBezTo>
                  <a:cubicBezTo>
                    <a:pt x="30" y="108"/>
                    <a:pt x="37" y="112"/>
                    <a:pt x="45" y="112"/>
                  </a:cubicBezTo>
                  <a:cubicBezTo>
                    <a:pt x="54" y="112"/>
                    <a:pt x="61" y="108"/>
                    <a:pt x="65" y="102"/>
                  </a:cubicBezTo>
                  <a:cubicBezTo>
                    <a:pt x="70" y="95"/>
                    <a:pt x="70" y="88"/>
                    <a:pt x="70" y="8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97"/>
                    <a:pt x="87" y="110"/>
                    <a:pt x="76" y="119"/>
                  </a:cubicBezTo>
                  <a:cubicBezTo>
                    <a:pt x="68" y="126"/>
                    <a:pt x="58" y="130"/>
                    <a:pt x="46" y="130"/>
                  </a:cubicBezTo>
                  <a:cubicBezTo>
                    <a:pt x="36" y="130"/>
                    <a:pt x="23" y="128"/>
                    <a:pt x="15" y="119"/>
                  </a:cubicBezTo>
                  <a:cubicBezTo>
                    <a:pt x="2" y="108"/>
                    <a:pt x="0" y="95"/>
                    <a:pt x="1" y="8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0" name="Freeform 122">
              <a:extLst>
                <a:ext uri="{FF2B5EF4-FFF2-40B4-BE49-F238E27FC236}">
                  <a16:creationId xmlns:a16="http://schemas.microsoft.com/office/drawing/2014/main" id="{AB5C7C00-FBA8-7743-8B53-5B04FAD1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0" y="3419476"/>
              <a:ext cx="504825" cy="487363"/>
            </a:xfrm>
            <a:custGeom>
              <a:avLst/>
              <a:gdLst>
                <a:gd name="T0" fmla="*/ 0 w 318"/>
                <a:gd name="T1" fmla="*/ 307 h 307"/>
                <a:gd name="T2" fmla="*/ 0 w 318"/>
                <a:gd name="T3" fmla="*/ 0 h 307"/>
                <a:gd name="T4" fmla="*/ 66 w 318"/>
                <a:gd name="T5" fmla="*/ 0 h 307"/>
                <a:gd name="T6" fmla="*/ 160 w 318"/>
                <a:gd name="T7" fmla="*/ 237 h 307"/>
                <a:gd name="T8" fmla="*/ 252 w 318"/>
                <a:gd name="T9" fmla="*/ 0 h 307"/>
                <a:gd name="T10" fmla="*/ 318 w 318"/>
                <a:gd name="T11" fmla="*/ 0 h 307"/>
                <a:gd name="T12" fmla="*/ 318 w 318"/>
                <a:gd name="T13" fmla="*/ 307 h 307"/>
                <a:gd name="T14" fmla="*/ 273 w 318"/>
                <a:gd name="T15" fmla="*/ 307 h 307"/>
                <a:gd name="T16" fmla="*/ 276 w 318"/>
                <a:gd name="T17" fmla="*/ 48 h 307"/>
                <a:gd name="T18" fmla="*/ 177 w 318"/>
                <a:gd name="T19" fmla="*/ 307 h 307"/>
                <a:gd name="T20" fmla="*/ 144 w 318"/>
                <a:gd name="T21" fmla="*/ 307 h 307"/>
                <a:gd name="T22" fmla="*/ 45 w 318"/>
                <a:gd name="T23" fmla="*/ 48 h 307"/>
                <a:gd name="T24" fmla="*/ 45 w 318"/>
                <a:gd name="T25" fmla="*/ 307 h 307"/>
                <a:gd name="T26" fmla="*/ 0 w 318"/>
                <a:gd name="T27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8" h="307">
                  <a:moveTo>
                    <a:pt x="0" y="307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160" y="237"/>
                  </a:lnTo>
                  <a:lnTo>
                    <a:pt x="252" y="0"/>
                  </a:lnTo>
                  <a:lnTo>
                    <a:pt x="318" y="0"/>
                  </a:lnTo>
                  <a:lnTo>
                    <a:pt x="318" y="307"/>
                  </a:lnTo>
                  <a:lnTo>
                    <a:pt x="273" y="307"/>
                  </a:lnTo>
                  <a:lnTo>
                    <a:pt x="276" y="48"/>
                  </a:lnTo>
                  <a:lnTo>
                    <a:pt x="177" y="307"/>
                  </a:lnTo>
                  <a:lnTo>
                    <a:pt x="144" y="307"/>
                  </a:lnTo>
                  <a:lnTo>
                    <a:pt x="45" y="48"/>
                  </a:lnTo>
                  <a:lnTo>
                    <a:pt x="45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1" name="Freeform 123">
              <a:extLst>
                <a:ext uri="{FF2B5EF4-FFF2-40B4-BE49-F238E27FC236}">
                  <a16:creationId xmlns:a16="http://schemas.microsoft.com/office/drawing/2014/main" id="{35A9BE34-9549-A848-8D5A-2B1D7949B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113" y="3419476"/>
              <a:ext cx="460375" cy="487363"/>
            </a:xfrm>
            <a:custGeom>
              <a:avLst/>
              <a:gdLst>
                <a:gd name="T0" fmla="*/ 52 w 290"/>
                <a:gd name="T1" fmla="*/ 307 h 307"/>
                <a:gd name="T2" fmla="*/ 0 w 290"/>
                <a:gd name="T3" fmla="*/ 307 h 307"/>
                <a:gd name="T4" fmla="*/ 125 w 290"/>
                <a:gd name="T5" fmla="*/ 0 h 307"/>
                <a:gd name="T6" fmla="*/ 168 w 290"/>
                <a:gd name="T7" fmla="*/ 0 h 307"/>
                <a:gd name="T8" fmla="*/ 290 w 290"/>
                <a:gd name="T9" fmla="*/ 307 h 307"/>
                <a:gd name="T10" fmla="*/ 238 w 290"/>
                <a:gd name="T11" fmla="*/ 307 h 307"/>
                <a:gd name="T12" fmla="*/ 210 w 290"/>
                <a:gd name="T13" fmla="*/ 235 h 307"/>
                <a:gd name="T14" fmla="*/ 80 w 290"/>
                <a:gd name="T15" fmla="*/ 235 h 307"/>
                <a:gd name="T16" fmla="*/ 52 w 290"/>
                <a:gd name="T17" fmla="*/ 307 h 307"/>
                <a:gd name="T18" fmla="*/ 144 w 290"/>
                <a:gd name="T19" fmla="*/ 57 h 307"/>
                <a:gd name="T20" fmla="*/ 94 w 290"/>
                <a:gd name="T21" fmla="*/ 194 h 307"/>
                <a:gd name="T22" fmla="*/ 196 w 290"/>
                <a:gd name="T23" fmla="*/ 194 h 307"/>
                <a:gd name="T24" fmla="*/ 144 w 290"/>
                <a:gd name="T25" fmla="*/ 5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0" h="307">
                  <a:moveTo>
                    <a:pt x="52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290" y="307"/>
                  </a:lnTo>
                  <a:lnTo>
                    <a:pt x="238" y="307"/>
                  </a:lnTo>
                  <a:lnTo>
                    <a:pt x="210" y="235"/>
                  </a:lnTo>
                  <a:lnTo>
                    <a:pt x="80" y="235"/>
                  </a:lnTo>
                  <a:lnTo>
                    <a:pt x="52" y="307"/>
                  </a:lnTo>
                  <a:close/>
                  <a:moveTo>
                    <a:pt x="144" y="57"/>
                  </a:moveTo>
                  <a:lnTo>
                    <a:pt x="94" y="194"/>
                  </a:lnTo>
                  <a:lnTo>
                    <a:pt x="196" y="194"/>
                  </a:lnTo>
                  <a:lnTo>
                    <a:pt x="144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2" name="Freeform 124">
              <a:extLst>
                <a:ext uri="{FF2B5EF4-FFF2-40B4-BE49-F238E27FC236}">
                  <a16:creationId xmlns:a16="http://schemas.microsoft.com/office/drawing/2014/main" id="{FDFAF812-D147-7B44-B8BA-D5920739A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875" y="3419476"/>
              <a:ext cx="393700" cy="487363"/>
            </a:xfrm>
            <a:custGeom>
              <a:avLst/>
              <a:gdLst>
                <a:gd name="T0" fmla="*/ 201 w 248"/>
                <a:gd name="T1" fmla="*/ 233 h 307"/>
                <a:gd name="T2" fmla="*/ 201 w 248"/>
                <a:gd name="T3" fmla="*/ 0 h 307"/>
                <a:gd name="T4" fmla="*/ 248 w 248"/>
                <a:gd name="T5" fmla="*/ 0 h 307"/>
                <a:gd name="T6" fmla="*/ 248 w 248"/>
                <a:gd name="T7" fmla="*/ 307 h 307"/>
                <a:gd name="T8" fmla="*/ 203 w 248"/>
                <a:gd name="T9" fmla="*/ 307 h 307"/>
                <a:gd name="T10" fmla="*/ 45 w 248"/>
                <a:gd name="T11" fmla="*/ 72 h 307"/>
                <a:gd name="T12" fmla="*/ 45 w 248"/>
                <a:gd name="T13" fmla="*/ 307 h 307"/>
                <a:gd name="T14" fmla="*/ 0 w 248"/>
                <a:gd name="T15" fmla="*/ 307 h 307"/>
                <a:gd name="T16" fmla="*/ 0 w 248"/>
                <a:gd name="T17" fmla="*/ 0 h 307"/>
                <a:gd name="T18" fmla="*/ 45 w 248"/>
                <a:gd name="T19" fmla="*/ 0 h 307"/>
                <a:gd name="T20" fmla="*/ 201 w 248"/>
                <a:gd name="T21" fmla="*/ 23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8" h="307">
                  <a:moveTo>
                    <a:pt x="201" y="233"/>
                  </a:moveTo>
                  <a:lnTo>
                    <a:pt x="201" y="0"/>
                  </a:lnTo>
                  <a:lnTo>
                    <a:pt x="248" y="0"/>
                  </a:lnTo>
                  <a:lnTo>
                    <a:pt x="248" y="307"/>
                  </a:lnTo>
                  <a:lnTo>
                    <a:pt x="203" y="307"/>
                  </a:lnTo>
                  <a:lnTo>
                    <a:pt x="45" y="72"/>
                  </a:lnTo>
                  <a:lnTo>
                    <a:pt x="45" y="307"/>
                  </a:lnTo>
                  <a:lnTo>
                    <a:pt x="0" y="30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201" y="2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DF0E4478-A94A-934C-BD40-3D843C0B9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250" y="3408363"/>
              <a:ext cx="311150" cy="506413"/>
            </a:xfrm>
            <a:custGeom>
              <a:avLst/>
              <a:gdLst>
                <a:gd name="T0" fmla="*/ 20 w 83"/>
                <a:gd name="T1" fmla="*/ 93 h 133"/>
                <a:gd name="T2" fmla="*/ 42 w 83"/>
                <a:gd name="T3" fmla="*/ 116 h 133"/>
                <a:gd name="T4" fmla="*/ 63 w 83"/>
                <a:gd name="T5" fmla="*/ 96 h 133"/>
                <a:gd name="T6" fmla="*/ 35 w 83"/>
                <a:gd name="T7" fmla="*/ 72 h 133"/>
                <a:gd name="T8" fmla="*/ 2 w 83"/>
                <a:gd name="T9" fmla="*/ 37 h 133"/>
                <a:gd name="T10" fmla="*/ 42 w 83"/>
                <a:gd name="T11" fmla="*/ 0 h 133"/>
                <a:gd name="T12" fmla="*/ 81 w 83"/>
                <a:gd name="T13" fmla="*/ 36 h 133"/>
                <a:gd name="T14" fmla="*/ 61 w 83"/>
                <a:gd name="T15" fmla="*/ 36 h 133"/>
                <a:gd name="T16" fmla="*/ 42 w 83"/>
                <a:gd name="T17" fmla="*/ 18 h 133"/>
                <a:gd name="T18" fmla="*/ 22 w 83"/>
                <a:gd name="T19" fmla="*/ 36 h 133"/>
                <a:gd name="T20" fmla="*/ 52 w 83"/>
                <a:gd name="T21" fmla="*/ 59 h 133"/>
                <a:gd name="T22" fmla="*/ 83 w 83"/>
                <a:gd name="T23" fmla="*/ 95 h 133"/>
                <a:gd name="T24" fmla="*/ 42 w 83"/>
                <a:gd name="T25" fmla="*/ 133 h 133"/>
                <a:gd name="T26" fmla="*/ 0 w 83"/>
                <a:gd name="T27" fmla="*/ 93 h 133"/>
                <a:gd name="T28" fmla="*/ 20 w 83"/>
                <a:gd name="T29" fmla="*/ 9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133">
                  <a:moveTo>
                    <a:pt x="20" y="93"/>
                  </a:moveTo>
                  <a:cubicBezTo>
                    <a:pt x="22" y="112"/>
                    <a:pt x="35" y="116"/>
                    <a:pt x="42" y="116"/>
                  </a:cubicBezTo>
                  <a:cubicBezTo>
                    <a:pt x="53" y="116"/>
                    <a:pt x="63" y="107"/>
                    <a:pt x="63" y="96"/>
                  </a:cubicBezTo>
                  <a:cubicBezTo>
                    <a:pt x="63" y="81"/>
                    <a:pt x="51" y="78"/>
                    <a:pt x="35" y="72"/>
                  </a:cubicBezTo>
                  <a:cubicBezTo>
                    <a:pt x="24" y="69"/>
                    <a:pt x="2" y="61"/>
                    <a:pt x="2" y="37"/>
                  </a:cubicBezTo>
                  <a:cubicBezTo>
                    <a:pt x="2" y="13"/>
                    <a:pt x="22" y="0"/>
                    <a:pt x="42" y="0"/>
                  </a:cubicBezTo>
                  <a:cubicBezTo>
                    <a:pt x="59" y="0"/>
                    <a:pt x="79" y="9"/>
                    <a:pt x="8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0" y="29"/>
                    <a:pt x="56" y="18"/>
                    <a:pt x="42" y="18"/>
                  </a:cubicBezTo>
                  <a:cubicBezTo>
                    <a:pt x="31" y="18"/>
                    <a:pt x="22" y="25"/>
                    <a:pt x="22" y="36"/>
                  </a:cubicBezTo>
                  <a:cubicBezTo>
                    <a:pt x="22" y="48"/>
                    <a:pt x="32" y="51"/>
                    <a:pt x="52" y="59"/>
                  </a:cubicBezTo>
                  <a:cubicBezTo>
                    <a:pt x="68" y="66"/>
                    <a:pt x="83" y="74"/>
                    <a:pt x="83" y="95"/>
                  </a:cubicBezTo>
                  <a:cubicBezTo>
                    <a:pt x="83" y="115"/>
                    <a:pt x="69" y="133"/>
                    <a:pt x="42" y="133"/>
                  </a:cubicBezTo>
                  <a:cubicBezTo>
                    <a:pt x="17" y="133"/>
                    <a:pt x="0" y="118"/>
                    <a:pt x="0" y="93"/>
                  </a:cubicBezTo>
                  <a:lnTo>
                    <a:pt x="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4" name="Freeform 126">
              <a:extLst>
                <a:ext uri="{FF2B5EF4-FFF2-40B4-BE49-F238E27FC236}">
                  <a16:creationId xmlns:a16="http://schemas.microsoft.com/office/drawing/2014/main" id="{DFB71D88-286E-F249-8208-E41AE111D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2725" y="3419476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9 w 82"/>
                <a:gd name="T3" fmla="*/ 8 h 128"/>
                <a:gd name="T4" fmla="*/ 82 w 82"/>
                <a:gd name="T5" fmla="*/ 38 h 128"/>
                <a:gd name="T6" fmla="*/ 69 w 82"/>
                <a:gd name="T7" fmla="*/ 69 h 128"/>
                <a:gd name="T8" fmla="*/ 35 w 82"/>
                <a:gd name="T9" fmla="*/ 77 h 128"/>
                <a:gd name="T10" fmla="*/ 15 w 82"/>
                <a:gd name="T11" fmla="*/ 77 h 128"/>
                <a:gd name="T12" fmla="*/ 15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5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9 w 82"/>
                <a:gd name="T29" fmla="*/ 18 h 128"/>
                <a:gd name="T30" fmla="*/ 35 w 82"/>
                <a:gd name="T31" fmla="*/ 12 h 128"/>
                <a:gd name="T32" fmla="*/ 15 w 82"/>
                <a:gd name="T33" fmla="*/ 12 h 128"/>
                <a:gd name="T34" fmla="*/ 15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1" y="2"/>
                    <a:pt x="69" y="8"/>
                  </a:cubicBezTo>
                  <a:cubicBezTo>
                    <a:pt x="77" y="15"/>
                    <a:pt x="82" y="26"/>
                    <a:pt x="82" y="38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1" y="75"/>
                    <a:pt x="52" y="77"/>
                    <a:pt x="35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5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1"/>
                    <a:pt x="59" y="18"/>
                  </a:cubicBezTo>
                  <a:cubicBezTo>
                    <a:pt x="52" y="14"/>
                    <a:pt x="46" y="12"/>
                    <a:pt x="35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5" name="Freeform 127">
              <a:extLst>
                <a:ext uri="{FF2B5EF4-FFF2-40B4-BE49-F238E27FC236}">
                  <a16:creationId xmlns:a16="http://schemas.microsoft.com/office/drawing/2014/main" id="{0D0BC535-7C3F-8E46-916E-C5BF12F25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4663" y="3419476"/>
              <a:ext cx="449263" cy="487363"/>
            </a:xfrm>
            <a:custGeom>
              <a:avLst/>
              <a:gdLst>
                <a:gd name="T0" fmla="*/ 36 w 283"/>
                <a:gd name="T1" fmla="*/ 307 h 307"/>
                <a:gd name="T2" fmla="*/ 0 w 283"/>
                <a:gd name="T3" fmla="*/ 307 h 307"/>
                <a:gd name="T4" fmla="*/ 125 w 283"/>
                <a:gd name="T5" fmla="*/ 0 h 307"/>
                <a:gd name="T6" fmla="*/ 158 w 283"/>
                <a:gd name="T7" fmla="*/ 0 h 307"/>
                <a:gd name="T8" fmla="*/ 283 w 283"/>
                <a:gd name="T9" fmla="*/ 307 h 307"/>
                <a:gd name="T10" fmla="*/ 246 w 283"/>
                <a:gd name="T11" fmla="*/ 307 h 307"/>
                <a:gd name="T12" fmla="*/ 210 w 283"/>
                <a:gd name="T13" fmla="*/ 221 h 307"/>
                <a:gd name="T14" fmla="*/ 71 w 283"/>
                <a:gd name="T15" fmla="*/ 221 h 307"/>
                <a:gd name="T16" fmla="*/ 36 w 283"/>
                <a:gd name="T17" fmla="*/ 307 h 307"/>
                <a:gd name="T18" fmla="*/ 139 w 283"/>
                <a:gd name="T19" fmla="*/ 38 h 307"/>
                <a:gd name="T20" fmla="*/ 80 w 283"/>
                <a:gd name="T21" fmla="*/ 192 h 307"/>
                <a:gd name="T22" fmla="*/ 201 w 283"/>
                <a:gd name="T23" fmla="*/ 192 h 307"/>
                <a:gd name="T24" fmla="*/ 139 w 283"/>
                <a:gd name="T25" fmla="*/ 3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3" h="307">
                  <a:moveTo>
                    <a:pt x="36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58" y="0"/>
                  </a:lnTo>
                  <a:lnTo>
                    <a:pt x="283" y="307"/>
                  </a:lnTo>
                  <a:lnTo>
                    <a:pt x="246" y="307"/>
                  </a:lnTo>
                  <a:lnTo>
                    <a:pt x="210" y="221"/>
                  </a:lnTo>
                  <a:lnTo>
                    <a:pt x="71" y="221"/>
                  </a:lnTo>
                  <a:lnTo>
                    <a:pt x="36" y="307"/>
                  </a:lnTo>
                  <a:close/>
                  <a:moveTo>
                    <a:pt x="139" y="38"/>
                  </a:moveTo>
                  <a:lnTo>
                    <a:pt x="80" y="192"/>
                  </a:lnTo>
                  <a:lnTo>
                    <a:pt x="201" y="192"/>
                  </a:lnTo>
                  <a:lnTo>
                    <a:pt x="13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6" name="Freeform 128">
              <a:extLst>
                <a:ext uri="{FF2B5EF4-FFF2-40B4-BE49-F238E27FC236}">
                  <a16:creationId xmlns:a16="http://schemas.microsoft.com/office/drawing/2014/main" id="{38018BA1-76E8-7542-8CFE-70B78AC85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3411538"/>
              <a:ext cx="471488" cy="503238"/>
            </a:xfrm>
            <a:custGeom>
              <a:avLst/>
              <a:gdLst>
                <a:gd name="T0" fmla="*/ 126 w 126"/>
                <a:gd name="T1" fmla="*/ 95 h 132"/>
                <a:gd name="T2" fmla="*/ 67 w 126"/>
                <a:gd name="T3" fmla="*/ 132 h 132"/>
                <a:gd name="T4" fmla="*/ 0 w 126"/>
                <a:gd name="T5" fmla="*/ 66 h 132"/>
                <a:gd name="T6" fmla="*/ 67 w 126"/>
                <a:gd name="T7" fmla="*/ 0 h 132"/>
                <a:gd name="T8" fmla="*/ 126 w 126"/>
                <a:gd name="T9" fmla="*/ 37 h 132"/>
                <a:gd name="T10" fmla="*/ 111 w 126"/>
                <a:gd name="T11" fmla="*/ 37 h 132"/>
                <a:gd name="T12" fmla="*/ 67 w 126"/>
                <a:gd name="T13" fmla="*/ 12 h 132"/>
                <a:gd name="T14" fmla="*/ 15 w 126"/>
                <a:gd name="T15" fmla="*/ 66 h 132"/>
                <a:gd name="T16" fmla="*/ 67 w 126"/>
                <a:gd name="T17" fmla="*/ 119 h 132"/>
                <a:gd name="T18" fmla="*/ 111 w 126"/>
                <a:gd name="T19" fmla="*/ 95 h 132"/>
                <a:gd name="T20" fmla="*/ 126 w 126"/>
                <a:gd name="T21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32">
                  <a:moveTo>
                    <a:pt x="126" y="95"/>
                  </a:moveTo>
                  <a:cubicBezTo>
                    <a:pt x="118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29"/>
                    <a:pt x="29" y="0"/>
                    <a:pt x="67" y="0"/>
                  </a:cubicBezTo>
                  <a:cubicBezTo>
                    <a:pt x="99" y="0"/>
                    <a:pt x="119" y="21"/>
                    <a:pt x="126" y="37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06" y="29"/>
                    <a:pt x="92" y="12"/>
                    <a:pt x="67" y="12"/>
                  </a:cubicBezTo>
                  <a:cubicBezTo>
                    <a:pt x="37" y="12"/>
                    <a:pt x="15" y="36"/>
                    <a:pt x="15" y="66"/>
                  </a:cubicBezTo>
                  <a:cubicBezTo>
                    <a:pt x="15" y="96"/>
                    <a:pt x="37" y="119"/>
                    <a:pt x="67" y="119"/>
                  </a:cubicBezTo>
                  <a:cubicBezTo>
                    <a:pt x="94" y="119"/>
                    <a:pt x="108" y="100"/>
                    <a:pt x="111" y="95"/>
                  </a:cubicBezTo>
                  <a:lnTo>
                    <a:pt x="126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7" name="Freeform 129">
              <a:extLst>
                <a:ext uri="{FF2B5EF4-FFF2-40B4-BE49-F238E27FC236}">
                  <a16:creationId xmlns:a16="http://schemas.microsoft.com/office/drawing/2014/main" id="{CB1C5A28-62A0-CB43-B8B2-9D79A40CC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419476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29 h 307"/>
                <a:gd name="T6" fmla="*/ 33 w 167"/>
                <a:gd name="T7" fmla="*/ 29 h 307"/>
                <a:gd name="T8" fmla="*/ 33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29"/>
                  </a:lnTo>
                  <a:lnTo>
                    <a:pt x="33" y="29"/>
                  </a:lnTo>
                  <a:lnTo>
                    <a:pt x="33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8" name="Freeform 130">
              <a:extLst>
                <a:ext uri="{FF2B5EF4-FFF2-40B4-BE49-F238E27FC236}">
                  <a16:creationId xmlns:a16="http://schemas.microsoft.com/office/drawing/2014/main" id="{44B8F4C0-EE2E-9F44-A00A-E5EE6723B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63" y="3411538"/>
              <a:ext cx="288925" cy="503238"/>
            </a:xfrm>
            <a:custGeom>
              <a:avLst/>
              <a:gdLst>
                <a:gd name="T0" fmla="*/ 46 w 77"/>
                <a:gd name="T1" fmla="*/ 60 h 132"/>
                <a:gd name="T2" fmla="*/ 14 w 77"/>
                <a:gd name="T3" fmla="*/ 34 h 132"/>
                <a:gd name="T4" fmla="*/ 38 w 77"/>
                <a:gd name="T5" fmla="*/ 12 h 132"/>
                <a:gd name="T6" fmla="*/ 60 w 77"/>
                <a:gd name="T7" fmla="*/ 33 h 132"/>
                <a:gd name="T8" fmla="*/ 74 w 77"/>
                <a:gd name="T9" fmla="*/ 33 h 132"/>
                <a:gd name="T10" fmla="*/ 38 w 77"/>
                <a:gd name="T11" fmla="*/ 0 h 132"/>
                <a:gd name="T12" fmla="*/ 0 w 77"/>
                <a:gd name="T13" fmla="*/ 35 h 132"/>
                <a:gd name="T14" fmla="*/ 33 w 77"/>
                <a:gd name="T15" fmla="*/ 69 h 132"/>
                <a:gd name="T16" fmla="*/ 63 w 77"/>
                <a:gd name="T17" fmla="*/ 96 h 132"/>
                <a:gd name="T18" fmla="*/ 37 w 77"/>
                <a:gd name="T19" fmla="*/ 120 h 132"/>
                <a:gd name="T20" fmla="*/ 21 w 77"/>
                <a:gd name="T21" fmla="*/ 114 h 132"/>
                <a:gd name="T22" fmla="*/ 18 w 77"/>
                <a:gd name="T23" fmla="*/ 128 h 132"/>
                <a:gd name="T24" fmla="*/ 38 w 77"/>
                <a:gd name="T25" fmla="*/ 132 h 132"/>
                <a:gd name="T26" fmla="*/ 77 w 77"/>
                <a:gd name="T27" fmla="*/ 95 h 132"/>
                <a:gd name="T28" fmla="*/ 46 w 77"/>
                <a:gd name="T29" fmla="*/ 6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132">
                  <a:moveTo>
                    <a:pt x="46" y="60"/>
                  </a:moveTo>
                  <a:cubicBezTo>
                    <a:pt x="27" y="53"/>
                    <a:pt x="14" y="49"/>
                    <a:pt x="14" y="34"/>
                  </a:cubicBezTo>
                  <a:cubicBezTo>
                    <a:pt x="14" y="20"/>
                    <a:pt x="25" y="12"/>
                    <a:pt x="38" y="12"/>
                  </a:cubicBezTo>
                  <a:cubicBezTo>
                    <a:pt x="54" y="12"/>
                    <a:pt x="59" y="24"/>
                    <a:pt x="60" y="33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2" y="8"/>
                    <a:pt x="54" y="0"/>
                    <a:pt x="38" y="0"/>
                  </a:cubicBezTo>
                  <a:cubicBezTo>
                    <a:pt x="19" y="0"/>
                    <a:pt x="0" y="12"/>
                    <a:pt x="0" y="35"/>
                  </a:cubicBezTo>
                  <a:cubicBezTo>
                    <a:pt x="0" y="59"/>
                    <a:pt x="22" y="66"/>
                    <a:pt x="33" y="69"/>
                  </a:cubicBezTo>
                  <a:cubicBezTo>
                    <a:pt x="48" y="74"/>
                    <a:pt x="63" y="78"/>
                    <a:pt x="63" y="96"/>
                  </a:cubicBezTo>
                  <a:cubicBezTo>
                    <a:pt x="63" y="110"/>
                    <a:pt x="51" y="120"/>
                    <a:pt x="37" y="120"/>
                  </a:cubicBezTo>
                  <a:cubicBezTo>
                    <a:pt x="33" y="120"/>
                    <a:pt x="26" y="119"/>
                    <a:pt x="21" y="114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24" y="131"/>
                    <a:pt x="30" y="132"/>
                    <a:pt x="38" y="132"/>
                  </a:cubicBezTo>
                  <a:cubicBezTo>
                    <a:pt x="61" y="132"/>
                    <a:pt x="77" y="115"/>
                    <a:pt x="77" y="95"/>
                  </a:cubicBezTo>
                  <a:cubicBezTo>
                    <a:pt x="77" y="71"/>
                    <a:pt x="58" y="64"/>
                    <a:pt x="4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9" name="Freeform 131">
              <a:extLst>
                <a:ext uri="{FF2B5EF4-FFF2-40B4-BE49-F238E27FC236}">
                  <a16:creationId xmlns:a16="http://schemas.microsoft.com/office/drawing/2014/main" id="{9923C8C8-C2F7-A242-81A5-35CC0CADC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0900" y="3609976"/>
              <a:ext cx="104775" cy="296863"/>
            </a:xfrm>
            <a:custGeom>
              <a:avLst/>
              <a:gdLst>
                <a:gd name="T0" fmla="*/ 26 w 66"/>
                <a:gd name="T1" fmla="*/ 48 h 187"/>
                <a:gd name="T2" fmla="*/ 56 w 66"/>
                <a:gd name="T3" fmla="*/ 48 h 187"/>
                <a:gd name="T4" fmla="*/ 33 w 66"/>
                <a:gd name="T5" fmla="*/ 187 h 187"/>
                <a:gd name="T6" fmla="*/ 0 w 66"/>
                <a:gd name="T7" fmla="*/ 187 h 187"/>
                <a:gd name="T8" fmla="*/ 26 w 66"/>
                <a:gd name="T9" fmla="*/ 48 h 187"/>
                <a:gd name="T10" fmla="*/ 33 w 66"/>
                <a:gd name="T11" fmla="*/ 0 h 187"/>
                <a:gd name="T12" fmla="*/ 66 w 66"/>
                <a:gd name="T13" fmla="*/ 0 h 187"/>
                <a:gd name="T14" fmla="*/ 61 w 66"/>
                <a:gd name="T15" fmla="*/ 29 h 187"/>
                <a:gd name="T16" fmla="*/ 28 w 66"/>
                <a:gd name="T17" fmla="*/ 29 h 187"/>
                <a:gd name="T18" fmla="*/ 33 w 66"/>
                <a:gd name="T1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87">
                  <a:moveTo>
                    <a:pt x="26" y="48"/>
                  </a:moveTo>
                  <a:lnTo>
                    <a:pt x="56" y="48"/>
                  </a:lnTo>
                  <a:lnTo>
                    <a:pt x="33" y="187"/>
                  </a:lnTo>
                  <a:lnTo>
                    <a:pt x="0" y="187"/>
                  </a:lnTo>
                  <a:lnTo>
                    <a:pt x="26" y="48"/>
                  </a:lnTo>
                  <a:close/>
                  <a:moveTo>
                    <a:pt x="33" y="0"/>
                  </a:moveTo>
                  <a:lnTo>
                    <a:pt x="66" y="0"/>
                  </a:lnTo>
                  <a:lnTo>
                    <a:pt x="61" y="29"/>
                  </a:lnTo>
                  <a:lnTo>
                    <a:pt x="28" y="29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  <p:sp>
          <p:nvSpPr>
            <p:cNvPr id="63" name="Freeform 132">
              <a:extLst>
                <a:ext uri="{FF2B5EF4-FFF2-40B4-BE49-F238E27FC236}">
                  <a16:creationId xmlns:a16="http://schemas.microsoft.com/office/drawing/2014/main" id="{26E76FB2-36D7-3E4D-B62D-04EEE8874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678238"/>
              <a:ext cx="228600" cy="228600"/>
            </a:xfrm>
            <a:custGeom>
              <a:avLst/>
              <a:gdLst>
                <a:gd name="T0" fmla="*/ 11 w 61"/>
                <a:gd name="T1" fmla="*/ 2 h 60"/>
                <a:gd name="T2" fmla="*/ 23 w 61"/>
                <a:gd name="T3" fmla="*/ 2 h 60"/>
                <a:gd name="T4" fmla="*/ 22 w 61"/>
                <a:gd name="T5" fmla="*/ 10 h 60"/>
                <a:gd name="T6" fmla="*/ 42 w 61"/>
                <a:gd name="T7" fmla="*/ 0 h 60"/>
                <a:gd name="T8" fmla="*/ 59 w 61"/>
                <a:gd name="T9" fmla="*/ 25 h 60"/>
                <a:gd name="T10" fmla="*/ 53 w 61"/>
                <a:gd name="T11" fmla="*/ 60 h 60"/>
                <a:gd name="T12" fmla="*/ 39 w 61"/>
                <a:gd name="T13" fmla="*/ 60 h 60"/>
                <a:gd name="T14" fmla="*/ 45 w 61"/>
                <a:gd name="T15" fmla="*/ 29 h 60"/>
                <a:gd name="T16" fmla="*/ 35 w 61"/>
                <a:gd name="T17" fmla="*/ 13 h 60"/>
                <a:gd name="T18" fmla="*/ 19 w 61"/>
                <a:gd name="T19" fmla="*/ 28 h 60"/>
                <a:gd name="T20" fmla="*/ 14 w 61"/>
                <a:gd name="T21" fmla="*/ 60 h 60"/>
                <a:gd name="T22" fmla="*/ 0 w 61"/>
                <a:gd name="T23" fmla="*/ 60 h 60"/>
                <a:gd name="T24" fmla="*/ 11 w 61"/>
                <a:gd name="T25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0">
                  <a:moveTo>
                    <a:pt x="11" y="2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3" y="5"/>
                    <a:pt x="23" y="7"/>
                    <a:pt x="22" y="10"/>
                  </a:cubicBezTo>
                  <a:cubicBezTo>
                    <a:pt x="25" y="5"/>
                    <a:pt x="31" y="0"/>
                    <a:pt x="42" y="0"/>
                  </a:cubicBezTo>
                  <a:cubicBezTo>
                    <a:pt x="60" y="1"/>
                    <a:pt x="61" y="15"/>
                    <a:pt x="59" y="25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7" y="20"/>
                    <a:pt x="45" y="13"/>
                    <a:pt x="35" y="13"/>
                  </a:cubicBezTo>
                  <a:cubicBezTo>
                    <a:pt x="26" y="13"/>
                    <a:pt x="21" y="20"/>
                    <a:pt x="19" y="28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0BFAF0-FE14-DA46-9D79-D0117B1E70D5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8A71FFE-F200-C540-A140-C43904500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F074FA-7C4E-1F47-8CAA-9A45D2D69EE9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299F4A-E039-AF47-9CF7-66A22C2FFC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462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00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1EA4F1-B4D9-E54C-A5F4-DA743177A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8669" y="0"/>
            <a:ext cx="927333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C3CDE7-D842-DE46-A42C-0D4BE058547F}"/>
              </a:ext>
            </a:extLst>
          </p:cNvPr>
          <p:cNvSpPr/>
          <p:nvPr userDrawn="1"/>
        </p:nvSpPr>
        <p:spPr>
          <a:xfrm>
            <a:off x="-11262" y="17774"/>
            <a:ext cx="610726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51000">
                <a:srgbClr val="000000"/>
              </a:gs>
              <a:gs pos="100000">
                <a:schemeClr val="tx1">
                  <a:alpha val="0"/>
                </a:schemeClr>
              </a:gs>
              <a:gs pos="80000">
                <a:schemeClr val="tx1">
                  <a:alpha val="3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752DE6-E47D-DD40-B02B-C2A3C14D1FED}"/>
              </a:ext>
            </a:extLst>
          </p:cNvPr>
          <p:cNvSpPr/>
          <p:nvPr userDrawn="1"/>
        </p:nvSpPr>
        <p:spPr>
          <a:xfrm flipH="1">
            <a:off x="7129850" y="-17774"/>
            <a:ext cx="5062151" cy="121595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1000">
                <a:srgbClr val="000000"/>
              </a:gs>
              <a:gs pos="100000">
                <a:schemeClr val="tx1">
                  <a:alpha val="0"/>
                </a:schemeClr>
              </a:gs>
              <a:gs pos="90001">
                <a:srgbClr val="000000">
                  <a:alpha val="0"/>
                </a:srgbClr>
              </a:gs>
              <a:gs pos="67000">
                <a:schemeClr val="tx1">
                  <a:alpha val="3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0FC61-68BE-DF4B-8C20-C9F6D9B0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2" y="976183"/>
            <a:ext cx="4561703" cy="790834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CD59F-2079-DB4B-8E60-0D981E57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10E1-AC07-EB4F-8B72-16B61D414E67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4B533E-3F26-DA4F-9BB4-6B62E16F227C}"/>
              </a:ext>
            </a:extLst>
          </p:cNvPr>
          <p:cNvGrpSpPr/>
          <p:nvPr userDrawn="1"/>
        </p:nvGrpSpPr>
        <p:grpSpPr>
          <a:xfrm>
            <a:off x="8598965" y="209248"/>
            <a:ext cx="3212036" cy="761999"/>
            <a:chOff x="8598964" y="209246"/>
            <a:chExt cx="3212036" cy="7619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5633354-8E48-B84A-B710-6F264C141B14}"/>
                </a:ext>
              </a:extLst>
            </p:cNvPr>
            <p:cNvGrpSpPr/>
            <p:nvPr userDrawn="1"/>
          </p:nvGrpSpPr>
          <p:grpSpPr>
            <a:xfrm>
              <a:off x="8598964" y="228295"/>
              <a:ext cx="2140806" cy="723900"/>
              <a:chOff x="8731250" y="422275"/>
              <a:chExt cx="2140806" cy="72390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C4ED51-D7F0-2247-A0D4-FCFEE02D2DE7}"/>
                  </a:ext>
                </a:extLst>
              </p:cNvPr>
              <p:cNvSpPr txBox="1"/>
              <p:nvPr userDrawn="1"/>
            </p:nvSpPr>
            <p:spPr>
              <a:xfrm>
                <a:off x="8731250" y="553393"/>
                <a:ext cx="20256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>
                    <a:solidFill>
                      <a:schemeClr val="bg1"/>
                    </a:solidFill>
                    <a:latin typeface="Helvetica" pitchFamily="2" charset="0"/>
                  </a:rPr>
                  <a:t>National Aeronautics and Space Administration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B635DD3-1849-434D-9ECA-925A7E75697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872056" y="422275"/>
                <a:ext cx="0" cy="7239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6339E2-CEAE-CE49-8F49-89BB7B825A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8668" y="209246"/>
              <a:ext cx="922332" cy="761999"/>
            </a:xfrm>
            <a:prstGeom prst="rect">
              <a:avLst/>
            </a:prstGeom>
          </p:spPr>
        </p:pic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2793016-7158-D644-B35B-1171C62439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2146921"/>
            <a:ext cx="5715000" cy="59930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42282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D1E4810-7FCE-4643-A911-1B7ABE03B2E8}"/>
              </a:ext>
            </a:extLst>
          </p:cNvPr>
          <p:cNvSpPr/>
          <p:nvPr userDrawn="1"/>
        </p:nvSpPr>
        <p:spPr>
          <a:xfrm>
            <a:off x="3048" y="4711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6985A6-36DE-104C-BCFB-FE1913D7DE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4064" y="191001"/>
            <a:ext cx="7865784" cy="666699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74703A09-AA95-0E43-A44F-1C0E32364548}"/>
              </a:ext>
            </a:extLst>
          </p:cNvPr>
          <p:cNvGrpSpPr/>
          <p:nvPr userDrawn="1"/>
        </p:nvGrpSpPr>
        <p:grpSpPr>
          <a:xfrm>
            <a:off x="-495043" y="-10705"/>
            <a:ext cx="3197522" cy="6876906"/>
            <a:chOff x="-473777" y="-10705"/>
            <a:chExt cx="3197522" cy="6876906"/>
          </a:xfrm>
        </p:grpSpPr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AAD369EB-88B1-B84A-85F6-3F33A1630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B51A12E4-2F44-B143-A402-D61C9C465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372CC95E-30A4-D744-8BC0-DDA2BE0BB564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E8785C5-5C0A-1F49-850B-650400878A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6029" y="3152152"/>
            <a:ext cx="4592572" cy="111825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0BFAF0-FE14-DA46-9D79-D0117B1E70D5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8A71FFE-F200-C540-A140-C43904500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F074FA-7C4E-1F47-8CAA-9A45D2D69EE9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299F4A-E039-AF47-9CF7-66A22C2FFC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AFC35-92D8-6B43-878D-1C48FD0465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0200" y="1882775"/>
            <a:ext cx="8458200" cy="646331"/>
          </a:xfrm>
        </p:spPr>
        <p:txBody>
          <a:bodyPr/>
          <a:lstStyle>
            <a:lvl1pPr algn="l">
              <a:defRPr sz="3600" b="1">
                <a:latin typeface="Helvetica" pitchFamily="2" charset="0"/>
              </a:defRPr>
            </a:lvl1pPr>
            <a:lvl2pPr algn="l">
              <a:defRPr sz="3600" b="1">
                <a:latin typeface="Helvetica" pitchFamily="2" charset="0"/>
              </a:defRPr>
            </a:lvl2pPr>
            <a:lvl3pPr algn="l">
              <a:defRPr sz="3600" b="1">
                <a:latin typeface="Helvetica" pitchFamily="2" charset="0"/>
              </a:defRPr>
            </a:lvl3pPr>
            <a:lvl4pPr algn="l">
              <a:defRPr sz="3600" b="1">
                <a:latin typeface="Helvetica" pitchFamily="2" charset="0"/>
              </a:defRPr>
            </a:lvl4pPr>
            <a:lvl5pPr algn="l">
              <a:defRPr sz="3600" b="1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641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00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EC3396A-ADD6-2747-92DA-AF7CD3CE2E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64" y="0"/>
            <a:ext cx="1030007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E513C8-3573-414E-BB4E-4D3711AF4242}"/>
              </a:ext>
            </a:extLst>
          </p:cNvPr>
          <p:cNvSpPr/>
          <p:nvPr userDrawn="1"/>
        </p:nvSpPr>
        <p:spPr>
          <a:xfrm>
            <a:off x="-13447" y="-6085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B020B6-33DA-6141-B995-51777E033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1885" y="461725"/>
            <a:ext cx="7946668" cy="638839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372CC95E-30A4-D744-8BC0-DDA2BE0BB564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488837" y="2489010"/>
            <a:ext cx="4592572" cy="111825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40BDB4BB-3647-2F4C-AFBB-EE937616C491}"/>
              </a:ext>
            </a:extLst>
          </p:cNvPr>
          <p:cNvSpPr/>
          <p:nvPr/>
        </p:nvSpPr>
        <p:spPr>
          <a:xfrm>
            <a:off x="398943" y="-4292"/>
            <a:ext cx="2250128" cy="1375186"/>
          </a:xfrm>
          <a:custGeom>
            <a:avLst/>
            <a:gdLst>
              <a:gd name="connsiteX0" fmla="*/ 0 w 1574800"/>
              <a:gd name="connsiteY0" fmla="*/ 0 h 1371600"/>
              <a:gd name="connsiteX1" fmla="*/ 1574800 w 1574800"/>
              <a:gd name="connsiteY1" fmla="*/ 0 h 1371600"/>
              <a:gd name="connsiteX2" fmla="*/ 1574800 w 1574800"/>
              <a:gd name="connsiteY2" fmla="*/ 1371600 h 1371600"/>
              <a:gd name="connsiteX3" fmla="*/ 0 w 1574800"/>
              <a:gd name="connsiteY3" fmla="*/ 1371600 h 1371600"/>
              <a:gd name="connsiteX4" fmla="*/ 0 w 1574800"/>
              <a:gd name="connsiteY4" fmla="*/ 0 h 1371600"/>
              <a:gd name="connsiteX0" fmla="*/ 0 w 1929803"/>
              <a:gd name="connsiteY0" fmla="*/ 0 h 1371600"/>
              <a:gd name="connsiteX1" fmla="*/ 1929803 w 1929803"/>
              <a:gd name="connsiteY1" fmla="*/ 3586 h 1371600"/>
              <a:gd name="connsiteX2" fmla="*/ 1574800 w 1929803"/>
              <a:gd name="connsiteY2" fmla="*/ 1371600 h 1371600"/>
              <a:gd name="connsiteX3" fmla="*/ 0 w 1929803"/>
              <a:gd name="connsiteY3" fmla="*/ 1371600 h 1371600"/>
              <a:gd name="connsiteX4" fmla="*/ 0 w 1929803"/>
              <a:gd name="connsiteY4" fmla="*/ 0 h 1371600"/>
              <a:gd name="connsiteX0" fmla="*/ 0 w 1929803"/>
              <a:gd name="connsiteY0" fmla="*/ 0 h 1375186"/>
              <a:gd name="connsiteX1" fmla="*/ 1929803 w 1929803"/>
              <a:gd name="connsiteY1" fmla="*/ 3586 h 1375186"/>
              <a:gd name="connsiteX2" fmla="*/ 1531770 w 1929803"/>
              <a:gd name="connsiteY2" fmla="*/ 1375186 h 1375186"/>
              <a:gd name="connsiteX3" fmla="*/ 0 w 1929803"/>
              <a:gd name="connsiteY3" fmla="*/ 1371600 h 1375186"/>
              <a:gd name="connsiteX4" fmla="*/ 0 w 1929803"/>
              <a:gd name="connsiteY4" fmla="*/ 0 h 1375186"/>
              <a:gd name="connsiteX0" fmla="*/ 0 w 1929803"/>
              <a:gd name="connsiteY0" fmla="*/ 0 h 1378772"/>
              <a:gd name="connsiteX1" fmla="*/ 1929803 w 1929803"/>
              <a:gd name="connsiteY1" fmla="*/ 3586 h 1378772"/>
              <a:gd name="connsiteX2" fmla="*/ 1553285 w 1929803"/>
              <a:gd name="connsiteY2" fmla="*/ 1378772 h 1378772"/>
              <a:gd name="connsiteX3" fmla="*/ 0 w 1929803"/>
              <a:gd name="connsiteY3" fmla="*/ 1371600 h 1378772"/>
              <a:gd name="connsiteX4" fmla="*/ 0 w 1929803"/>
              <a:gd name="connsiteY4" fmla="*/ 0 h 1378772"/>
              <a:gd name="connsiteX0" fmla="*/ 114749 w 2044552"/>
              <a:gd name="connsiteY0" fmla="*/ 0 h 1378772"/>
              <a:gd name="connsiteX1" fmla="*/ 2044552 w 2044552"/>
              <a:gd name="connsiteY1" fmla="*/ 3586 h 1378772"/>
              <a:gd name="connsiteX2" fmla="*/ 1668034 w 2044552"/>
              <a:gd name="connsiteY2" fmla="*/ 1378772 h 1378772"/>
              <a:gd name="connsiteX3" fmla="*/ 0 w 2044552"/>
              <a:gd name="connsiteY3" fmla="*/ 1375186 h 1378772"/>
              <a:gd name="connsiteX4" fmla="*/ 114749 w 2044552"/>
              <a:gd name="connsiteY4" fmla="*/ 0 h 1378772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4552" h="1375186">
                <a:moveTo>
                  <a:pt x="613187" y="0"/>
                </a:moveTo>
                <a:lnTo>
                  <a:pt x="2044552" y="0"/>
                </a:lnTo>
                <a:cubicBezTo>
                  <a:pt x="1797126" y="634103"/>
                  <a:pt x="1732580" y="1031539"/>
                  <a:pt x="1668034" y="1375186"/>
                </a:cubicBezTo>
                <a:lnTo>
                  <a:pt x="0" y="1371600"/>
                </a:lnTo>
                <a:cubicBezTo>
                  <a:pt x="118335" y="964602"/>
                  <a:pt x="308386" y="439270"/>
                  <a:pt x="613187" y="0"/>
                </a:cubicBezTo>
                <a:close/>
              </a:path>
            </a:pathLst>
          </a:custGeom>
          <a:gradFill>
            <a:gsLst>
              <a:gs pos="0">
                <a:srgbClr val="AAE3F7"/>
              </a:gs>
              <a:gs pos="81000">
                <a:srgbClr val="52B3D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5CC9B08-416F-4543-B913-2FD20B46FCC8}"/>
              </a:ext>
            </a:extLst>
          </p:cNvPr>
          <p:cNvSpPr/>
          <p:nvPr/>
        </p:nvSpPr>
        <p:spPr>
          <a:xfrm>
            <a:off x="2482872" y="-4292"/>
            <a:ext cx="2521002" cy="1379998"/>
          </a:xfrm>
          <a:custGeom>
            <a:avLst/>
            <a:gdLst>
              <a:gd name="connsiteX0" fmla="*/ 0 w 1574800"/>
              <a:gd name="connsiteY0" fmla="*/ 0 h 1371600"/>
              <a:gd name="connsiteX1" fmla="*/ 1574800 w 1574800"/>
              <a:gd name="connsiteY1" fmla="*/ 0 h 1371600"/>
              <a:gd name="connsiteX2" fmla="*/ 1574800 w 1574800"/>
              <a:gd name="connsiteY2" fmla="*/ 1371600 h 1371600"/>
              <a:gd name="connsiteX3" fmla="*/ 0 w 1574800"/>
              <a:gd name="connsiteY3" fmla="*/ 1371600 h 1371600"/>
              <a:gd name="connsiteX4" fmla="*/ 0 w 1574800"/>
              <a:gd name="connsiteY4" fmla="*/ 0 h 1371600"/>
              <a:gd name="connsiteX0" fmla="*/ 0 w 1929803"/>
              <a:gd name="connsiteY0" fmla="*/ 0 h 1371600"/>
              <a:gd name="connsiteX1" fmla="*/ 1929803 w 1929803"/>
              <a:gd name="connsiteY1" fmla="*/ 3586 h 1371600"/>
              <a:gd name="connsiteX2" fmla="*/ 1574800 w 1929803"/>
              <a:gd name="connsiteY2" fmla="*/ 1371600 h 1371600"/>
              <a:gd name="connsiteX3" fmla="*/ 0 w 1929803"/>
              <a:gd name="connsiteY3" fmla="*/ 1371600 h 1371600"/>
              <a:gd name="connsiteX4" fmla="*/ 0 w 1929803"/>
              <a:gd name="connsiteY4" fmla="*/ 0 h 1371600"/>
              <a:gd name="connsiteX0" fmla="*/ 0 w 1929803"/>
              <a:gd name="connsiteY0" fmla="*/ 0 h 1375186"/>
              <a:gd name="connsiteX1" fmla="*/ 1929803 w 1929803"/>
              <a:gd name="connsiteY1" fmla="*/ 3586 h 1375186"/>
              <a:gd name="connsiteX2" fmla="*/ 1531770 w 1929803"/>
              <a:gd name="connsiteY2" fmla="*/ 1375186 h 1375186"/>
              <a:gd name="connsiteX3" fmla="*/ 0 w 1929803"/>
              <a:gd name="connsiteY3" fmla="*/ 1371600 h 1375186"/>
              <a:gd name="connsiteX4" fmla="*/ 0 w 1929803"/>
              <a:gd name="connsiteY4" fmla="*/ 0 h 1375186"/>
              <a:gd name="connsiteX0" fmla="*/ 0 w 1929803"/>
              <a:gd name="connsiteY0" fmla="*/ 0 h 1378772"/>
              <a:gd name="connsiteX1" fmla="*/ 1929803 w 1929803"/>
              <a:gd name="connsiteY1" fmla="*/ 3586 h 1378772"/>
              <a:gd name="connsiteX2" fmla="*/ 1553285 w 1929803"/>
              <a:gd name="connsiteY2" fmla="*/ 1378772 h 1378772"/>
              <a:gd name="connsiteX3" fmla="*/ 0 w 1929803"/>
              <a:gd name="connsiteY3" fmla="*/ 1371600 h 1378772"/>
              <a:gd name="connsiteX4" fmla="*/ 0 w 1929803"/>
              <a:gd name="connsiteY4" fmla="*/ 0 h 1378772"/>
              <a:gd name="connsiteX0" fmla="*/ 114749 w 2044552"/>
              <a:gd name="connsiteY0" fmla="*/ 0 h 1378772"/>
              <a:gd name="connsiteX1" fmla="*/ 2044552 w 2044552"/>
              <a:gd name="connsiteY1" fmla="*/ 3586 h 1378772"/>
              <a:gd name="connsiteX2" fmla="*/ 1668034 w 2044552"/>
              <a:gd name="connsiteY2" fmla="*/ 1378772 h 1378772"/>
              <a:gd name="connsiteX3" fmla="*/ 0 w 2044552"/>
              <a:gd name="connsiteY3" fmla="*/ 1375186 h 1378772"/>
              <a:gd name="connsiteX4" fmla="*/ 114749 w 2044552"/>
              <a:gd name="connsiteY4" fmla="*/ 0 h 1378772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372555 w 2044552"/>
              <a:gd name="connsiteY0" fmla="*/ 4813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372555 w 2044552"/>
              <a:gd name="connsiteY4" fmla="*/ 4813 h 1375186"/>
              <a:gd name="connsiteX0" fmla="*/ 372555 w 2521002"/>
              <a:gd name="connsiteY0" fmla="*/ 4813 h 1375186"/>
              <a:gd name="connsiteX1" fmla="*/ 2521002 w 2521002"/>
              <a:gd name="connsiteY1" fmla="*/ 0 h 1375186"/>
              <a:gd name="connsiteX2" fmla="*/ 1668034 w 2521002"/>
              <a:gd name="connsiteY2" fmla="*/ 1375186 h 1375186"/>
              <a:gd name="connsiteX3" fmla="*/ 0 w 2521002"/>
              <a:gd name="connsiteY3" fmla="*/ 1371600 h 1375186"/>
              <a:gd name="connsiteX4" fmla="*/ 372555 w 2521002"/>
              <a:gd name="connsiteY4" fmla="*/ 4813 h 1375186"/>
              <a:gd name="connsiteX0" fmla="*/ 372555 w 2521002"/>
              <a:gd name="connsiteY0" fmla="*/ 4813 h 1379998"/>
              <a:gd name="connsiteX1" fmla="*/ 2521002 w 2521002"/>
              <a:gd name="connsiteY1" fmla="*/ 0 h 1379998"/>
              <a:gd name="connsiteX2" fmla="*/ 1408151 w 2521002"/>
              <a:gd name="connsiteY2" fmla="*/ 1379998 h 1379998"/>
              <a:gd name="connsiteX3" fmla="*/ 0 w 2521002"/>
              <a:gd name="connsiteY3" fmla="*/ 1371600 h 1379998"/>
              <a:gd name="connsiteX4" fmla="*/ 372555 w 2521002"/>
              <a:gd name="connsiteY4" fmla="*/ 4813 h 1379998"/>
              <a:gd name="connsiteX0" fmla="*/ 372555 w 2521002"/>
              <a:gd name="connsiteY0" fmla="*/ 4813 h 1379998"/>
              <a:gd name="connsiteX1" fmla="*/ 2521002 w 2521002"/>
              <a:gd name="connsiteY1" fmla="*/ 0 h 1379998"/>
              <a:gd name="connsiteX2" fmla="*/ 1408151 w 2521002"/>
              <a:gd name="connsiteY2" fmla="*/ 1379998 h 1379998"/>
              <a:gd name="connsiteX3" fmla="*/ 0 w 2521002"/>
              <a:gd name="connsiteY3" fmla="*/ 1371600 h 1379998"/>
              <a:gd name="connsiteX4" fmla="*/ 372555 w 2521002"/>
              <a:gd name="connsiteY4" fmla="*/ 4813 h 1379998"/>
              <a:gd name="connsiteX0" fmla="*/ 372555 w 2521002"/>
              <a:gd name="connsiteY0" fmla="*/ 4813 h 1379998"/>
              <a:gd name="connsiteX1" fmla="*/ 2521002 w 2521002"/>
              <a:gd name="connsiteY1" fmla="*/ 0 h 1379998"/>
              <a:gd name="connsiteX2" fmla="*/ 1408151 w 2521002"/>
              <a:gd name="connsiteY2" fmla="*/ 1379998 h 1379998"/>
              <a:gd name="connsiteX3" fmla="*/ 0 w 2521002"/>
              <a:gd name="connsiteY3" fmla="*/ 1371600 h 1379998"/>
              <a:gd name="connsiteX4" fmla="*/ 372555 w 2521002"/>
              <a:gd name="connsiteY4" fmla="*/ 4813 h 1379998"/>
              <a:gd name="connsiteX0" fmla="*/ 372555 w 2521002"/>
              <a:gd name="connsiteY0" fmla="*/ 4813 h 1379998"/>
              <a:gd name="connsiteX1" fmla="*/ 2521002 w 2521002"/>
              <a:gd name="connsiteY1" fmla="*/ 0 h 1379998"/>
              <a:gd name="connsiteX2" fmla="*/ 1408151 w 2521002"/>
              <a:gd name="connsiteY2" fmla="*/ 1379998 h 1379998"/>
              <a:gd name="connsiteX3" fmla="*/ 0 w 2521002"/>
              <a:gd name="connsiteY3" fmla="*/ 1371600 h 1379998"/>
              <a:gd name="connsiteX4" fmla="*/ 372555 w 2521002"/>
              <a:gd name="connsiteY4" fmla="*/ 4813 h 1379998"/>
              <a:gd name="connsiteX0" fmla="*/ 372555 w 2521002"/>
              <a:gd name="connsiteY0" fmla="*/ 4813 h 1379998"/>
              <a:gd name="connsiteX1" fmla="*/ 2521002 w 2521002"/>
              <a:gd name="connsiteY1" fmla="*/ 0 h 1379998"/>
              <a:gd name="connsiteX2" fmla="*/ 1408151 w 2521002"/>
              <a:gd name="connsiteY2" fmla="*/ 1379998 h 1379998"/>
              <a:gd name="connsiteX3" fmla="*/ 0 w 2521002"/>
              <a:gd name="connsiteY3" fmla="*/ 1371600 h 1379998"/>
              <a:gd name="connsiteX4" fmla="*/ 372555 w 2521002"/>
              <a:gd name="connsiteY4" fmla="*/ 4813 h 137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002" h="1379998">
                <a:moveTo>
                  <a:pt x="372555" y="4813"/>
                </a:moveTo>
                <a:lnTo>
                  <a:pt x="2521002" y="0"/>
                </a:lnTo>
                <a:cubicBezTo>
                  <a:pt x="1970380" y="518600"/>
                  <a:pt x="1799956" y="737968"/>
                  <a:pt x="1408151" y="1379998"/>
                </a:cubicBezTo>
                <a:lnTo>
                  <a:pt x="0" y="1371600"/>
                </a:lnTo>
                <a:cubicBezTo>
                  <a:pt x="84647" y="954976"/>
                  <a:pt x="106255" y="689527"/>
                  <a:pt x="372555" y="4813"/>
                </a:cubicBezTo>
                <a:close/>
              </a:path>
            </a:pathLst>
          </a:custGeom>
          <a:gradFill>
            <a:gsLst>
              <a:gs pos="0">
                <a:srgbClr val="AAE3F7"/>
              </a:gs>
              <a:gs pos="81000">
                <a:srgbClr val="52B3D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E2F7D35F-850A-6241-BFEE-33982A0ABDD8}"/>
              </a:ext>
            </a:extLst>
          </p:cNvPr>
          <p:cNvSpPr/>
          <p:nvPr/>
        </p:nvSpPr>
        <p:spPr>
          <a:xfrm>
            <a:off x="381000" y="2476500"/>
            <a:ext cx="4292203" cy="4393438"/>
          </a:xfrm>
          <a:custGeom>
            <a:avLst/>
            <a:gdLst>
              <a:gd name="connsiteX0" fmla="*/ 0 w 3797300"/>
              <a:gd name="connsiteY0" fmla="*/ 0 h 3651250"/>
              <a:gd name="connsiteX1" fmla="*/ 3797300 w 3797300"/>
              <a:gd name="connsiteY1" fmla="*/ 0 h 3651250"/>
              <a:gd name="connsiteX2" fmla="*/ 3797300 w 3797300"/>
              <a:gd name="connsiteY2" fmla="*/ 3651250 h 3651250"/>
              <a:gd name="connsiteX3" fmla="*/ 0 w 3797300"/>
              <a:gd name="connsiteY3" fmla="*/ 3651250 h 3651250"/>
              <a:gd name="connsiteX4" fmla="*/ 0 w 3797300"/>
              <a:gd name="connsiteY4" fmla="*/ 0 h 3651250"/>
              <a:gd name="connsiteX0" fmla="*/ 0 w 3797300"/>
              <a:gd name="connsiteY0" fmla="*/ 0 h 3651250"/>
              <a:gd name="connsiteX1" fmla="*/ 1917700 w 3797300"/>
              <a:gd name="connsiteY1" fmla="*/ 6350 h 3651250"/>
              <a:gd name="connsiteX2" fmla="*/ 3797300 w 3797300"/>
              <a:gd name="connsiteY2" fmla="*/ 3651250 h 3651250"/>
              <a:gd name="connsiteX3" fmla="*/ 0 w 3797300"/>
              <a:gd name="connsiteY3" fmla="*/ 3651250 h 3651250"/>
              <a:gd name="connsiteX4" fmla="*/ 0 w 3797300"/>
              <a:gd name="connsiteY4" fmla="*/ 0 h 3651250"/>
              <a:gd name="connsiteX0" fmla="*/ 0 w 3797300"/>
              <a:gd name="connsiteY0" fmla="*/ 12700 h 3663950"/>
              <a:gd name="connsiteX1" fmla="*/ 1924050 w 3797300"/>
              <a:gd name="connsiteY1" fmla="*/ 0 h 3663950"/>
              <a:gd name="connsiteX2" fmla="*/ 3797300 w 3797300"/>
              <a:gd name="connsiteY2" fmla="*/ 3663950 h 3663950"/>
              <a:gd name="connsiteX3" fmla="*/ 0 w 3797300"/>
              <a:gd name="connsiteY3" fmla="*/ 3663950 h 3663950"/>
              <a:gd name="connsiteX4" fmla="*/ 0 w 3797300"/>
              <a:gd name="connsiteY4" fmla="*/ 12700 h 3663950"/>
              <a:gd name="connsiteX0" fmla="*/ 0 w 3797300"/>
              <a:gd name="connsiteY0" fmla="*/ 6350 h 3657600"/>
              <a:gd name="connsiteX1" fmla="*/ 1924050 w 3797300"/>
              <a:gd name="connsiteY1" fmla="*/ 0 h 3657600"/>
              <a:gd name="connsiteX2" fmla="*/ 3797300 w 3797300"/>
              <a:gd name="connsiteY2" fmla="*/ 3657600 h 3657600"/>
              <a:gd name="connsiteX3" fmla="*/ 0 w 3797300"/>
              <a:gd name="connsiteY3" fmla="*/ 3657600 h 3657600"/>
              <a:gd name="connsiteX4" fmla="*/ 0 w 3797300"/>
              <a:gd name="connsiteY4" fmla="*/ 6350 h 3657600"/>
              <a:gd name="connsiteX0" fmla="*/ 0 w 3797300"/>
              <a:gd name="connsiteY0" fmla="*/ 0 h 3651250"/>
              <a:gd name="connsiteX1" fmla="*/ 1924050 w 3797300"/>
              <a:gd name="connsiteY1" fmla="*/ 0 h 3651250"/>
              <a:gd name="connsiteX2" fmla="*/ 3797300 w 3797300"/>
              <a:gd name="connsiteY2" fmla="*/ 3651250 h 3651250"/>
              <a:gd name="connsiteX3" fmla="*/ 0 w 3797300"/>
              <a:gd name="connsiteY3" fmla="*/ 3651250 h 3651250"/>
              <a:gd name="connsiteX4" fmla="*/ 0 w 3797300"/>
              <a:gd name="connsiteY4" fmla="*/ 0 h 3651250"/>
              <a:gd name="connsiteX0" fmla="*/ 0 w 3797300"/>
              <a:gd name="connsiteY0" fmla="*/ 0 h 3651250"/>
              <a:gd name="connsiteX1" fmla="*/ 1924050 w 3797300"/>
              <a:gd name="connsiteY1" fmla="*/ 0 h 3651250"/>
              <a:gd name="connsiteX2" fmla="*/ 3797300 w 3797300"/>
              <a:gd name="connsiteY2" fmla="*/ 3651250 h 3651250"/>
              <a:gd name="connsiteX3" fmla="*/ 1149350 w 3797300"/>
              <a:gd name="connsiteY3" fmla="*/ 3638550 h 3651250"/>
              <a:gd name="connsiteX4" fmla="*/ 0 w 3797300"/>
              <a:gd name="connsiteY4" fmla="*/ 0 h 3651250"/>
              <a:gd name="connsiteX0" fmla="*/ 0 w 3797300"/>
              <a:gd name="connsiteY0" fmla="*/ 0 h 3651250"/>
              <a:gd name="connsiteX1" fmla="*/ 1924050 w 3797300"/>
              <a:gd name="connsiteY1" fmla="*/ 0 h 3651250"/>
              <a:gd name="connsiteX2" fmla="*/ 3797300 w 3797300"/>
              <a:gd name="connsiteY2" fmla="*/ 3651250 h 3651250"/>
              <a:gd name="connsiteX3" fmla="*/ 1149350 w 3797300"/>
              <a:gd name="connsiteY3" fmla="*/ 3651250 h 3651250"/>
              <a:gd name="connsiteX4" fmla="*/ 0 w 3797300"/>
              <a:gd name="connsiteY4" fmla="*/ 0 h 3651250"/>
              <a:gd name="connsiteX0" fmla="*/ 0 w 3797300"/>
              <a:gd name="connsiteY0" fmla="*/ 0 h 3651250"/>
              <a:gd name="connsiteX1" fmla="*/ 1924050 w 3797300"/>
              <a:gd name="connsiteY1" fmla="*/ 0 h 3651250"/>
              <a:gd name="connsiteX2" fmla="*/ 3797300 w 3797300"/>
              <a:gd name="connsiteY2" fmla="*/ 3651250 h 3651250"/>
              <a:gd name="connsiteX3" fmla="*/ 1149350 w 3797300"/>
              <a:gd name="connsiteY3" fmla="*/ 3651250 h 3651250"/>
              <a:gd name="connsiteX4" fmla="*/ 0 w 3797300"/>
              <a:gd name="connsiteY4" fmla="*/ 0 h 3651250"/>
              <a:gd name="connsiteX0" fmla="*/ 7011 w 3804311"/>
              <a:gd name="connsiteY0" fmla="*/ 0 h 3651250"/>
              <a:gd name="connsiteX1" fmla="*/ 1931061 w 3804311"/>
              <a:gd name="connsiteY1" fmla="*/ 0 h 3651250"/>
              <a:gd name="connsiteX2" fmla="*/ 3804311 w 3804311"/>
              <a:gd name="connsiteY2" fmla="*/ 3651250 h 3651250"/>
              <a:gd name="connsiteX3" fmla="*/ 1156361 w 3804311"/>
              <a:gd name="connsiteY3" fmla="*/ 3651250 h 3651250"/>
              <a:gd name="connsiteX4" fmla="*/ 7011 w 3804311"/>
              <a:gd name="connsiteY4" fmla="*/ 0 h 3651250"/>
              <a:gd name="connsiteX0" fmla="*/ 7011 w 3804311"/>
              <a:gd name="connsiteY0" fmla="*/ 0 h 3651250"/>
              <a:gd name="connsiteX1" fmla="*/ 1931061 w 3804311"/>
              <a:gd name="connsiteY1" fmla="*/ 0 h 3651250"/>
              <a:gd name="connsiteX2" fmla="*/ 3804311 w 3804311"/>
              <a:gd name="connsiteY2" fmla="*/ 3651250 h 3651250"/>
              <a:gd name="connsiteX3" fmla="*/ 1156361 w 3804311"/>
              <a:gd name="connsiteY3" fmla="*/ 3651250 h 3651250"/>
              <a:gd name="connsiteX4" fmla="*/ 7011 w 3804311"/>
              <a:gd name="connsiteY4" fmla="*/ 0 h 3651250"/>
              <a:gd name="connsiteX0" fmla="*/ 7011 w 3804311"/>
              <a:gd name="connsiteY0" fmla="*/ 0 h 3651250"/>
              <a:gd name="connsiteX1" fmla="*/ 1931061 w 3804311"/>
              <a:gd name="connsiteY1" fmla="*/ 0 h 3651250"/>
              <a:gd name="connsiteX2" fmla="*/ 3804311 w 3804311"/>
              <a:gd name="connsiteY2" fmla="*/ 3651250 h 3651250"/>
              <a:gd name="connsiteX3" fmla="*/ 1156361 w 3804311"/>
              <a:gd name="connsiteY3" fmla="*/ 3651250 h 3651250"/>
              <a:gd name="connsiteX4" fmla="*/ 7011 w 3804311"/>
              <a:gd name="connsiteY4" fmla="*/ 0 h 3651250"/>
              <a:gd name="connsiteX0" fmla="*/ 7011 w 3804311"/>
              <a:gd name="connsiteY0" fmla="*/ 0 h 3651250"/>
              <a:gd name="connsiteX1" fmla="*/ 1931061 w 3804311"/>
              <a:gd name="connsiteY1" fmla="*/ 0 h 3651250"/>
              <a:gd name="connsiteX2" fmla="*/ 3804311 w 3804311"/>
              <a:gd name="connsiteY2" fmla="*/ 3651250 h 3651250"/>
              <a:gd name="connsiteX3" fmla="*/ 1156361 w 3804311"/>
              <a:gd name="connsiteY3" fmla="*/ 3651250 h 3651250"/>
              <a:gd name="connsiteX4" fmla="*/ 7011 w 3804311"/>
              <a:gd name="connsiteY4" fmla="*/ 0 h 3651250"/>
              <a:gd name="connsiteX0" fmla="*/ 6715 w 3816715"/>
              <a:gd name="connsiteY0" fmla="*/ 0 h 4375150"/>
              <a:gd name="connsiteX1" fmla="*/ 1943465 w 3816715"/>
              <a:gd name="connsiteY1" fmla="*/ 723900 h 4375150"/>
              <a:gd name="connsiteX2" fmla="*/ 3816715 w 3816715"/>
              <a:gd name="connsiteY2" fmla="*/ 4375150 h 4375150"/>
              <a:gd name="connsiteX3" fmla="*/ 1168765 w 3816715"/>
              <a:gd name="connsiteY3" fmla="*/ 4375150 h 4375150"/>
              <a:gd name="connsiteX4" fmla="*/ 6715 w 3816715"/>
              <a:gd name="connsiteY4" fmla="*/ 0 h 4375150"/>
              <a:gd name="connsiteX0" fmla="*/ 6715 w 3816715"/>
              <a:gd name="connsiteY0" fmla="*/ 0 h 4375150"/>
              <a:gd name="connsiteX1" fmla="*/ 1930765 w 3816715"/>
              <a:gd name="connsiteY1" fmla="*/ 6350 h 4375150"/>
              <a:gd name="connsiteX2" fmla="*/ 3816715 w 3816715"/>
              <a:gd name="connsiteY2" fmla="*/ 4375150 h 4375150"/>
              <a:gd name="connsiteX3" fmla="*/ 1168765 w 3816715"/>
              <a:gd name="connsiteY3" fmla="*/ 4375150 h 4375150"/>
              <a:gd name="connsiteX4" fmla="*/ 6715 w 3816715"/>
              <a:gd name="connsiteY4" fmla="*/ 0 h 4375150"/>
              <a:gd name="connsiteX0" fmla="*/ 6715 w 4191619"/>
              <a:gd name="connsiteY0" fmla="*/ 0 h 4384294"/>
              <a:gd name="connsiteX1" fmla="*/ 1930765 w 4191619"/>
              <a:gd name="connsiteY1" fmla="*/ 6350 h 4384294"/>
              <a:gd name="connsiteX2" fmla="*/ 4191619 w 4191619"/>
              <a:gd name="connsiteY2" fmla="*/ 4384294 h 4384294"/>
              <a:gd name="connsiteX3" fmla="*/ 1168765 w 4191619"/>
              <a:gd name="connsiteY3" fmla="*/ 4375150 h 4384294"/>
              <a:gd name="connsiteX4" fmla="*/ 6715 w 4191619"/>
              <a:gd name="connsiteY4" fmla="*/ 0 h 4384294"/>
              <a:gd name="connsiteX0" fmla="*/ 6715 w 4191619"/>
              <a:gd name="connsiteY0" fmla="*/ 0 h 4384294"/>
              <a:gd name="connsiteX1" fmla="*/ 1930765 w 4191619"/>
              <a:gd name="connsiteY1" fmla="*/ 6350 h 4384294"/>
              <a:gd name="connsiteX2" fmla="*/ 4191619 w 4191619"/>
              <a:gd name="connsiteY2" fmla="*/ 4384294 h 4384294"/>
              <a:gd name="connsiteX3" fmla="*/ 1168765 w 4191619"/>
              <a:gd name="connsiteY3" fmla="*/ 4375150 h 4384294"/>
              <a:gd name="connsiteX4" fmla="*/ 6715 w 4191619"/>
              <a:gd name="connsiteY4" fmla="*/ 0 h 4384294"/>
              <a:gd name="connsiteX0" fmla="*/ 6715 w 4438507"/>
              <a:gd name="connsiteY0" fmla="*/ 0 h 4384294"/>
              <a:gd name="connsiteX1" fmla="*/ 1930765 w 4438507"/>
              <a:gd name="connsiteY1" fmla="*/ 6350 h 4384294"/>
              <a:gd name="connsiteX2" fmla="*/ 4438507 w 4438507"/>
              <a:gd name="connsiteY2" fmla="*/ 4384294 h 4384294"/>
              <a:gd name="connsiteX3" fmla="*/ 1168765 w 4438507"/>
              <a:gd name="connsiteY3" fmla="*/ 4375150 h 4384294"/>
              <a:gd name="connsiteX4" fmla="*/ 6715 w 4438507"/>
              <a:gd name="connsiteY4" fmla="*/ 0 h 4384294"/>
              <a:gd name="connsiteX0" fmla="*/ 6715 w 4484227"/>
              <a:gd name="connsiteY0" fmla="*/ 0 h 4375150"/>
              <a:gd name="connsiteX1" fmla="*/ 1930765 w 4484227"/>
              <a:gd name="connsiteY1" fmla="*/ 6350 h 4375150"/>
              <a:gd name="connsiteX2" fmla="*/ 4484227 w 4484227"/>
              <a:gd name="connsiteY2" fmla="*/ 4375150 h 4375150"/>
              <a:gd name="connsiteX3" fmla="*/ 1168765 w 4484227"/>
              <a:gd name="connsiteY3" fmla="*/ 4375150 h 4375150"/>
              <a:gd name="connsiteX4" fmla="*/ 6715 w 4484227"/>
              <a:gd name="connsiteY4" fmla="*/ 0 h 4375150"/>
              <a:gd name="connsiteX0" fmla="*/ 6715 w 4484227"/>
              <a:gd name="connsiteY0" fmla="*/ 0 h 4402582"/>
              <a:gd name="connsiteX1" fmla="*/ 1930765 w 4484227"/>
              <a:gd name="connsiteY1" fmla="*/ 6350 h 4402582"/>
              <a:gd name="connsiteX2" fmla="*/ 4484227 w 4484227"/>
              <a:gd name="connsiteY2" fmla="*/ 4402582 h 4402582"/>
              <a:gd name="connsiteX3" fmla="*/ 1168765 w 4484227"/>
              <a:gd name="connsiteY3" fmla="*/ 4375150 h 4402582"/>
              <a:gd name="connsiteX4" fmla="*/ 6715 w 4484227"/>
              <a:gd name="connsiteY4" fmla="*/ 0 h 4402582"/>
              <a:gd name="connsiteX0" fmla="*/ 6715 w 4337923"/>
              <a:gd name="connsiteY0" fmla="*/ 0 h 4393438"/>
              <a:gd name="connsiteX1" fmla="*/ 1930765 w 4337923"/>
              <a:gd name="connsiteY1" fmla="*/ 6350 h 4393438"/>
              <a:gd name="connsiteX2" fmla="*/ 4337923 w 4337923"/>
              <a:gd name="connsiteY2" fmla="*/ 4393438 h 4393438"/>
              <a:gd name="connsiteX3" fmla="*/ 1168765 w 4337923"/>
              <a:gd name="connsiteY3" fmla="*/ 4375150 h 4393438"/>
              <a:gd name="connsiteX4" fmla="*/ 6715 w 4337923"/>
              <a:gd name="connsiteY4" fmla="*/ 0 h 4393438"/>
              <a:gd name="connsiteX0" fmla="*/ 6715 w 4319635"/>
              <a:gd name="connsiteY0" fmla="*/ 0 h 4384294"/>
              <a:gd name="connsiteX1" fmla="*/ 1930765 w 4319635"/>
              <a:gd name="connsiteY1" fmla="*/ 6350 h 4384294"/>
              <a:gd name="connsiteX2" fmla="*/ 4319635 w 4319635"/>
              <a:gd name="connsiteY2" fmla="*/ 4384294 h 4384294"/>
              <a:gd name="connsiteX3" fmla="*/ 1168765 w 4319635"/>
              <a:gd name="connsiteY3" fmla="*/ 4375150 h 4384294"/>
              <a:gd name="connsiteX4" fmla="*/ 6715 w 4319635"/>
              <a:gd name="connsiteY4" fmla="*/ 0 h 4384294"/>
              <a:gd name="connsiteX0" fmla="*/ 6715 w 4292203"/>
              <a:gd name="connsiteY0" fmla="*/ 0 h 4375150"/>
              <a:gd name="connsiteX1" fmla="*/ 1930765 w 4292203"/>
              <a:gd name="connsiteY1" fmla="*/ 6350 h 4375150"/>
              <a:gd name="connsiteX2" fmla="*/ 4292203 w 4292203"/>
              <a:gd name="connsiteY2" fmla="*/ 4375150 h 4375150"/>
              <a:gd name="connsiteX3" fmla="*/ 1168765 w 4292203"/>
              <a:gd name="connsiteY3" fmla="*/ 4375150 h 4375150"/>
              <a:gd name="connsiteX4" fmla="*/ 6715 w 4292203"/>
              <a:gd name="connsiteY4" fmla="*/ 0 h 4375150"/>
              <a:gd name="connsiteX0" fmla="*/ 6715 w 4292203"/>
              <a:gd name="connsiteY0" fmla="*/ 0 h 4393438"/>
              <a:gd name="connsiteX1" fmla="*/ 1930765 w 4292203"/>
              <a:gd name="connsiteY1" fmla="*/ 6350 h 4393438"/>
              <a:gd name="connsiteX2" fmla="*/ 4292203 w 4292203"/>
              <a:gd name="connsiteY2" fmla="*/ 4393438 h 4393438"/>
              <a:gd name="connsiteX3" fmla="*/ 1168765 w 4292203"/>
              <a:gd name="connsiteY3" fmla="*/ 4375150 h 4393438"/>
              <a:gd name="connsiteX4" fmla="*/ 6715 w 4292203"/>
              <a:gd name="connsiteY4" fmla="*/ 0 h 43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2203" h="4393438">
                <a:moveTo>
                  <a:pt x="6715" y="0"/>
                </a:moveTo>
                <a:lnTo>
                  <a:pt x="1930765" y="6350"/>
                </a:lnTo>
                <a:cubicBezTo>
                  <a:pt x="2006288" y="2060617"/>
                  <a:pt x="3134386" y="3074755"/>
                  <a:pt x="4292203" y="4393438"/>
                </a:cubicBezTo>
                <a:lnTo>
                  <a:pt x="1168765" y="4375150"/>
                </a:lnTo>
                <a:cubicBezTo>
                  <a:pt x="156998" y="3037417"/>
                  <a:pt x="-41968" y="886883"/>
                  <a:pt x="6715" y="0"/>
                </a:cubicBezTo>
                <a:close/>
              </a:path>
            </a:pathLst>
          </a:custGeom>
          <a:gradFill>
            <a:gsLst>
              <a:gs pos="0">
                <a:srgbClr val="AAE3F7"/>
              </a:gs>
              <a:gs pos="81000">
                <a:srgbClr val="52B3D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Merge 14">
            <a:extLst>
              <a:ext uri="{FF2B5EF4-FFF2-40B4-BE49-F238E27FC236}">
                <a16:creationId xmlns:a16="http://schemas.microsoft.com/office/drawing/2014/main" id="{B7BB769D-699E-EF4F-BEC0-57127E1E2496}"/>
              </a:ext>
            </a:extLst>
          </p:cNvPr>
          <p:cNvSpPr/>
          <p:nvPr/>
        </p:nvSpPr>
        <p:spPr>
          <a:xfrm>
            <a:off x="2523246" y="2476500"/>
            <a:ext cx="1163101" cy="294001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7706"/>
              <a:gd name="connsiteY0" fmla="*/ 0 h 18446"/>
              <a:gd name="connsiteX1" fmla="*/ 10000 w 17706"/>
              <a:gd name="connsiteY1" fmla="*/ 0 h 18446"/>
              <a:gd name="connsiteX2" fmla="*/ 17706 w 17706"/>
              <a:gd name="connsiteY2" fmla="*/ 18446 h 18446"/>
              <a:gd name="connsiteX3" fmla="*/ 0 w 17706"/>
              <a:gd name="connsiteY3" fmla="*/ 0 h 18446"/>
              <a:gd name="connsiteX0" fmla="*/ 0 w 17706"/>
              <a:gd name="connsiteY0" fmla="*/ 0 h 18446"/>
              <a:gd name="connsiteX1" fmla="*/ 10000 w 17706"/>
              <a:gd name="connsiteY1" fmla="*/ 0 h 18446"/>
              <a:gd name="connsiteX2" fmla="*/ 17706 w 17706"/>
              <a:gd name="connsiteY2" fmla="*/ 18446 h 18446"/>
              <a:gd name="connsiteX3" fmla="*/ 0 w 17706"/>
              <a:gd name="connsiteY3" fmla="*/ 0 h 18446"/>
              <a:gd name="connsiteX0" fmla="*/ 0 w 17706"/>
              <a:gd name="connsiteY0" fmla="*/ 0 h 18446"/>
              <a:gd name="connsiteX1" fmla="*/ 10000 w 17706"/>
              <a:gd name="connsiteY1" fmla="*/ 0 h 18446"/>
              <a:gd name="connsiteX2" fmla="*/ 17706 w 17706"/>
              <a:gd name="connsiteY2" fmla="*/ 18446 h 18446"/>
              <a:gd name="connsiteX3" fmla="*/ 0 w 17706"/>
              <a:gd name="connsiteY3" fmla="*/ 0 h 18446"/>
              <a:gd name="connsiteX0" fmla="*/ 0 w 17706"/>
              <a:gd name="connsiteY0" fmla="*/ 0 h 18446"/>
              <a:gd name="connsiteX1" fmla="*/ 10000 w 17706"/>
              <a:gd name="connsiteY1" fmla="*/ 0 h 18446"/>
              <a:gd name="connsiteX2" fmla="*/ 17706 w 17706"/>
              <a:gd name="connsiteY2" fmla="*/ 18446 h 18446"/>
              <a:gd name="connsiteX3" fmla="*/ 0 w 17706"/>
              <a:gd name="connsiteY3" fmla="*/ 0 h 18446"/>
              <a:gd name="connsiteX0" fmla="*/ 0 w 17706"/>
              <a:gd name="connsiteY0" fmla="*/ 0 h 18446"/>
              <a:gd name="connsiteX1" fmla="*/ 10000 w 17706"/>
              <a:gd name="connsiteY1" fmla="*/ 0 h 18446"/>
              <a:gd name="connsiteX2" fmla="*/ 17706 w 17706"/>
              <a:gd name="connsiteY2" fmla="*/ 18446 h 18446"/>
              <a:gd name="connsiteX3" fmla="*/ 0 w 17706"/>
              <a:gd name="connsiteY3" fmla="*/ 0 h 18446"/>
              <a:gd name="connsiteX0" fmla="*/ 0 w 17706"/>
              <a:gd name="connsiteY0" fmla="*/ 0 h 18446"/>
              <a:gd name="connsiteX1" fmla="*/ 10000 w 17706"/>
              <a:gd name="connsiteY1" fmla="*/ 0 h 18446"/>
              <a:gd name="connsiteX2" fmla="*/ 17706 w 17706"/>
              <a:gd name="connsiteY2" fmla="*/ 18446 h 18446"/>
              <a:gd name="connsiteX3" fmla="*/ 0 w 17706"/>
              <a:gd name="connsiteY3" fmla="*/ 0 h 18446"/>
              <a:gd name="connsiteX0" fmla="*/ 0 w 17112"/>
              <a:gd name="connsiteY0" fmla="*/ 0 h 18446"/>
              <a:gd name="connsiteX1" fmla="*/ 9406 w 17112"/>
              <a:gd name="connsiteY1" fmla="*/ 0 h 18446"/>
              <a:gd name="connsiteX2" fmla="*/ 17112 w 17112"/>
              <a:gd name="connsiteY2" fmla="*/ 18446 h 18446"/>
              <a:gd name="connsiteX3" fmla="*/ 0 w 17112"/>
              <a:gd name="connsiteY3" fmla="*/ 0 h 18446"/>
              <a:gd name="connsiteX0" fmla="*/ 0 w 17112"/>
              <a:gd name="connsiteY0" fmla="*/ 0 h 18446"/>
              <a:gd name="connsiteX1" fmla="*/ 9406 w 17112"/>
              <a:gd name="connsiteY1" fmla="*/ 0 h 18446"/>
              <a:gd name="connsiteX2" fmla="*/ 17112 w 17112"/>
              <a:gd name="connsiteY2" fmla="*/ 18446 h 18446"/>
              <a:gd name="connsiteX3" fmla="*/ 0 w 17112"/>
              <a:gd name="connsiteY3" fmla="*/ 0 h 1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12" h="18446">
                <a:moveTo>
                  <a:pt x="0" y="0"/>
                </a:moveTo>
                <a:lnTo>
                  <a:pt x="9406" y="0"/>
                </a:lnTo>
                <a:cubicBezTo>
                  <a:pt x="7771" y="6029"/>
                  <a:pt x="9965" y="11421"/>
                  <a:pt x="17112" y="18446"/>
                </a:cubicBezTo>
                <a:cubicBezTo>
                  <a:pt x="2521" y="9826"/>
                  <a:pt x="1187" y="5052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AAE3F7"/>
              </a:gs>
              <a:gs pos="81000">
                <a:srgbClr val="52B3D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Extract 16">
            <a:extLst>
              <a:ext uri="{FF2B5EF4-FFF2-40B4-BE49-F238E27FC236}">
                <a16:creationId xmlns:a16="http://schemas.microsoft.com/office/drawing/2014/main" id="{718DA635-D6AE-2241-8008-1B8F2C636D33}"/>
              </a:ext>
            </a:extLst>
          </p:cNvPr>
          <p:cNvSpPr/>
          <p:nvPr/>
        </p:nvSpPr>
        <p:spPr>
          <a:xfrm>
            <a:off x="476460" y="4913343"/>
            <a:ext cx="857265" cy="1936779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7308 w 17308"/>
              <a:gd name="connsiteY0" fmla="*/ 9935 h 9935"/>
              <a:gd name="connsiteX1" fmla="*/ 0 w 17308"/>
              <a:gd name="connsiteY1" fmla="*/ 0 h 9935"/>
              <a:gd name="connsiteX2" fmla="*/ 17308 w 17308"/>
              <a:gd name="connsiteY2" fmla="*/ 9935 h 9935"/>
              <a:gd name="connsiteX3" fmla="*/ 7308 w 17308"/>
              <a:gd name="connsiteY3" fmla="*/ 9935 h 9935"/>
              <a:gd name="connsiteX0" fmla="*/ 4222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222 w 10000"/>
              <a:gd name="connsiteY3" fmla="*/ 10000 h 10000"/>
              <a:gd name="connsiteX0" fmla="*/ 4222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222 w 10000"/>
              <a:gd name="connsiteY3" fmla="*/ 10000 h 10000"/>
              <a:gd name="connsiteX0" fmla="*/ 4222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222 w 10000"/>
              <a:gd name="connsiteY3" fmla="*/ 10000 h 10000"/>
              <a:gd name="connsiteX0" fmla="*/ 4222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222 w 10000"/>
              <a:gd name="connsiteY3" fmla="*/ 10000 h 10000"/>
              <a:gd name="connsiteX0" fmla="*/ 4222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222 w 10000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222" y="10000"/>
                </a:moveTo>
                <a:cubicBezTo>
                  <a:pt x="2222" y="7487"/>
                  <a:pt x="296" y="3431"/>
                  <a:pt x="0" y="0"/>
                </a:cubicBezTo>
                <a:cubicBezTo>
                  <a:pt x="2666" y="4513"/>
                  <a:pt x="6000" y="7159"/>
                  <a:pt x="10000" y="10000"/>
                </a:cubicBezTo>
                <a:lnTo>
                  <a:pt x="4222" y="10000"/>
                </a:lnTo>
                <a:close/>
              </a:path>
            </a:pathLst>
          </a:custGeom>
          <a:gradFill>
            <a:gsLst>
              <a:gs pos="0">
                <a:srgbClr val="AAE3F7"/>
              </a:gs>
              <a:gs pos="81000">
                <a:srgbClr val="52B3D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EFA57B-583A-F94F-AB60-8FEC9C80269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1000" y="1521510"/>
            <a:ext cx="3745616" cy="808406"/>
            <a:chOff x="339725" y="371475"/>
            <a:chExt cx="2647951" cy="571500"/>
          </a:xfrm>
          <a:solidFill>
            <a:srgbClr val="65CBF9"/>
          </a:solidFill>
        </p:grpSpPr>
        <p:sp>
          <p:nvSpPr>
            <p:cNvPr id="47" name="Freeform 55">
              <a:extLst>
                <a:ext uri="{FF2B5EF4-FFF2-40B4-BE49-F238E27FC236}">
                  <a16:creationId xmlns:a16="http://schemas.microsoft.com/office/drawing/2014/main" id="{1A96131A-0AB2-C34F-A329-C9913CC06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8" name="Freeform 56">
              <a:extLst>
                <a:ext uri="{FF2B5EF4-FFF2-40B4-BE49-F238E27FC236}">
                  <a16:creationId xmlns:a16="http://schemas.microsoft.com/office/drawing/2014/main" id="{561C8593-16E4-5149-A7FE-8841A3445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9" name="Freeform 57">
              <a:extLst>
                <a:ext uri="{FF2B5EF4-FFF2-40B4-BE49-F238E27FC236}">
                  <a16:creationId xmlns:a16="http://schemas.microsoft.com/office/drawing/2014/main" id="{995A5A6B-87D7-6142-85BD-02E856954C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0" name="Freeform 58">
              <a:extLst>
                <a:ext uri="{FF2B5EF4-FFF2-40B4-BE49-F238E27FC236}">
                  <a16:creationId xmlns:a16="http://schemas.microsoft.com/office/drawing/2014/main" id="{0BD942D1-D3B7-114C-A3CB-DF680C4B9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1" name="Freeform 59">
              <a:extLst>
                <a:ext uri="{FF2B5EF4-FFF2-40B4-BE49-F238E27FC236}">
                  <a16:creationId xmlns:a16="http://schemas.microsoft.com/office/drawing/2014/main" id="{D64CA4B8-678E-4F4C-A7FD-FAD1E8FC9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2" name="Freeform 60">
              <a:extLst>
                <a:ext uri="{FF2B5EF4-FFF2-40B4-BE49-F238E27FC236}">
                  <a16:creationId xmlns:a16="http://schemas.microsoft.com/office/drawing/2014/main" id="{88F47F66-9BFB-344D-B34D-B621616E6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3" name="Freeform 61">
              <a:extLst>
                <a:ext uri="{FF2B5EF4-FFF2-40B4-BE49-F238E27FC236}">
                  <a16:creationId xmlns:a16="http://schemas.microsoft.com/office/drawing/2014/main" id="{F0EC63BA-6D57-D944-BF65-44BEF3AA6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D98D412-25AA-A94E-AE3B-C656BEBFF55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7324" y="1575029"/>
            <a:ext cx="6815810" cy="701368"/>
            <a:chOff x="3149600" y="3408363"/>
            <a:chExt cx="4921251" cy="506413"/>
          </a:xfrm>
          <a:solidFill>
            <a:schemeClr val="bg1"/>
          </a:solidFill>
        </p:grpSpPr>
        <p:sp>
          <p:nvSpPr>
            <p:cNvPr id="55" name="Freeform 120">
              <a:extLst>
                <a:ext uri="{FF2B5EF4-FFF2-40B4-BE49-F238E27FC236}">
                  <a16:creationId xmlns:a16="http://schemas.microsoft.com/office/drawing/2014/main" id="{FF747F34-D26D-034E-94C3-B32046561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600" y="3419476"/>
              <a:ext cx="360363" cy="487363"/>
            </a:xfrm>
            <a:custGeom>
              <a:avLst/>
              <a:gdLst>
                <a:gd name="T0" fmla="*/ 0 w 227"/>
                <a:gd name="T1" fmla="*/ 307 h 307"/>
                <a:gd name="T2" fmla="*/ 0 w 227"/>
                <a:gd name="T3" fmla="*/ 0 h 307"/>
                <a:gd name="T4" fmla="*/ 47 w 227"/>
                <a:gd name="T5" fmla="*/ 0 h 307"/>
                <a:gd name="T6" fmla="*/ 47 w 227"/>
                <a:gd name="T7" fmla="*/ 129 h 307"/>
                <a:gd name="T8" fmla="*/ 179 w 227"/>
                <a:gd name="T9" fmla="*/ 129 h 307"/>
                <a:gd name="T10" fmla="*/ 179 w 227"/>
                <a:gd name="T11" fmla="*/ 0 h 307"/>
                <a:gd name="T12" fmla="*/ 227 w 227"/>
                <a:gd name="T13" fmla="*/ 0 h 307"/>
                <a:gd name="T14" fmla="*/ 227 w 227"/>
                <a:gd name="T15" fmla="*/ 307 h 307"/>
                <a:gd name="T16" fmla="*/ 179 w 227"/>
                <a:gd name="T17" fmla="*/ 307 h 307"/>
                <a:gd name="T18" fmla="*/ 179 w 227"/>
                <a:gd name="T19" fmla="*/ 173 h 307"/>
                <a:gd name="T20" fmla="*/ 47 w 227"/>
                <a:gd name="T21" fmla="*/ 173 h 307"/>
                <a:gd name="T22" fmla="*/ 47 w 227"/>
                <a:gd name="T23" fmla="*/ 307 h 307"/>
                <a:gd name="T24" fmla="*/ 0 w 227"/>
                <a:gd name="T25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307">
                  <a:moveTo>
                    <a:pt x="0" y="307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129"/>
                  </a:lnTo>
                  <a:lnTo>
                    <a:pt x="179" y="129"/>
                  </a:lnTo>
                  <a:lnTo>
                    <a:pt x="179" y="0"/>
                  </a:lnTo>
                  <a:lnTo>
                    <a:pt x="227" y="0"/>
                  </a:lnTo>
                  <a:lnTo>
                    <a:pt x="227" y="307"/>
                  </a:lnTo>
                  <a:lnTo>
                    <a:pt x="179" y="307"/>
                  </a:lnTo>
                  <a:lnTo>
                    <a:pt x="179" y="173"/>
                  </a:lnTo>
                  <a:lnTo>
                    <a:pt x="47" y="173"/>
                  </a:lnTo>
                  <a:lnTo>
                    <a:pt x="47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6" name="Freeform 121">
              <a:extLst>
                <a:ext uri="{FF2B5EF4-FFF2-40B4-BE49-F238E27FC236}">
                  <a16:creationId xmlns:a16="http://schemas.microsoft.com/office/drawing/2014/main" id="{89D3DB50-122F-A24D-BABD-2929E51C2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863" y="3419476"/>
              <a:ext cx="336550" cy="495300"/>
            </a:xfrm>
            <a:custGeom>
              <a:avLst/>
              <a:gdLst>
                <a:gd name="T0" fmla="*/ 21 w 90"/>
                <a:gd name="T1" fmla="*/ 0 h 130"/>
                <a:gd name="T2" fmla="*/ 21 w 90"/>
                <a:gd name="T3" fmla="*/ 80 h 130"/>
                <a:gd name="T4" fmla="*/ 26 w 90"/>
                <a:gd name="T5" fmla="*/ 102 h 130"/>
                <a:gd name="T6" fmla="*/ 45 w 90"/>
                <a:gd name="T7" fmla="*/ 112 h 130"/>
                <a:gd name="T8" fmla="*/ 65 w 90"/>
                <a:gd name="T9" fmla="*/ 102 h 130"/>
                <a:gd name="T10" fmla="*/ 70 w 90"/>
                <a:gd name="T11" fmla="*/ 80 h 130"/>
                <a:gd name="T12" fmla="*/ 70 w 90"/>
                <a:gd name="T13" fmla="*/ 0 h 130"/>
                <a:gd name="T14" fmla="*/ 90 w 90"/>
                <a:gd name="T15" fmla="*/ 0 h 130"/>
                <a:gd name="T16" fmla="*/ 90 w 90"/>
                <a:gd name="T17" fmla="*/ 80 h 130"/>
                <a:gd name="T18" fmla="*/ 76 w 90"/>
                <a:gd name="T19" fmla="*/ 119 h 130"/>
                <a:gd name="T20" fmla="*/ 46 w 90"/>
                <a:gd name="T21" fmla="*/ 130 h 130"/>
                <a:gd name="T22" fmla="*/ 15 w 90"/>
                <a:gd name="T23" fmla="*/ 119 h 130"/>
                <a:gd name="T24" fmla="*/ 1 w 90"/>
                <a:gd name="T25" fmla="*/ 80 h 130"/>
                <a:gd name="T26" fmla="*/ 1 w 90"/>
                <a:gd name="T27" fmla="*/ 0 h 130"/>
                <a:gd name="T28" fmla="*/ 21 w 90"/>
                <a:gd name="T2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130">
                  <a:moveTo>
                    <a:pt x="21" y="0"/>
                  </a:moveTo>
                  <a:cubicBezTo>
                    <a:pt x="21" y="80"/>
                    <a:pt x="21" y="80"/>
                    <a:pt x="21" y="80"/>
                  </a:cubicBezTo>
                  <a:cubicBezTo>
                    <a:pt x="21" y="88"/>
                    <a:pt x="21" y="95"/>
                    <a:pt x="26" y="102"/>
                  </a:cubicBezTo>
                  <a:cubicBezTo>
                    <a:pt x="30" y="108"/>
                    <a:pt x="37" y="112"/>
                    <a:pt x="45" y="112"/>
                  </a:cubicBezTo>
                  <a:cubicBezTo>
                    <a:pt x="54" y="112"/>
                    <a:pt x="61" y="108"/>
                    <a:pt x="65" y="102"/>
                  </a:cubicBezTo>
                  <a:cubicBezTo>
                    <a:pt x="70" y="95"/>
                    <a:pt x="70" y="88"/>
                    <a:pt x="70" y="8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97"/>
                    <a:pt x="87" y="110"/>
                    <a:pt x="76" y="119"/>
                  </a:cubicBezTo>
                  <a:cubicBezTo>
                    <a:pt x="68" y="126"/>
                    <a:pt x="58" y="130"/>
                    <a:pt x="46" y="130"/>
                  </a:cubicBezTo>
                  <a:cubicBezTo>
                    <a:pt x="36" y="130"/>
                    <a:pt x="23" y="128"/>
                    <a:pt x="15" y="119"/>
                  </a:cubicBezTo>
                  <a:cubicBezTo>
                    <a:pt x="2" y="108"/>
                    <a:pt x="0" y="95"/>
                    <a:pt x="1" y="8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7" name="Freeform 122">
              <a:extLst>
                <a:ext uri="{FF2B5EF4-FFF2-40B4-BE49-F238E27FC236}">
                  <a16:creationId xmlns:a16="http://schemas.microsoft.com/office/drawing/2014/main" id="{BFF4E946-1D4D-1E4B-BA12-FE286AC71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0" y="3419476"/>
              <a:ext cx="504825" cy="487363"/>
            </a:xfrm>
            <a:custGeom>
              <a:avLst/>
              <a:gdLst>
                <a:gd name="T0" fmla="*/ 0 w 318"/>
                <a:gd name="T1" fmla="*/ 307 h 307"/>
                <a:gd name="T2" fmla="*/ 0 w 318"/>
                <a:gd name="T3" fmla="*/ 0 h 307"/>
                <a:gd name="T4" fmla="*/ 66 w 318"/>
                <a:gd name="T5" fmla="*/ 0 h 307"/>
                <a:gd name="T6" fmla="*/ 160 w 318"/>
                <a:gd name="T7" fmla="*/ 237 h 307"/>
                <a:gd name="T8" fmla="*/ 252 w 318"/>
                <a:gd name="T9" fmla="*/ 0 h 307"/>
                <a:gd name="T10" fmla="*/ 318 w 318"/>
                <a:gd name="T11" fmla="*/ 0 h 307"/>
                <a:gd name="T12" fmla="*/ 318 w 318"/>
                <a:gd name="T13" fmla="*/ 307 h 307"/>
                <a:gd name="T14" fmla="*/ 273 w 318"/>
                <a:gd name="T15" fmla="*/ 307 h 307"/>
                <a:gd name="T16" fmla="*/ 276 w 318"/>
                <a:gd name="T17" fmla="*/ 48 h 307"/>
                <a:gd name="T18" fmla="*/ 177 w 318"/>
                <a:gd name="T19" fmla="*/ 307 h 307"/>
                <a:gd name="T20" fmla="*/ 144 w 318"/>
                <a:gd name="T21" fmla="*/ 307 h 307"/>
                <a:gd name="T22" fmla="*/ 45 w 318"/>
                <a:gd name="T23" fmla="*/ 48 h 307"/>
                <a:gd name="T24" fmla="*/ 45 w 318"/>
                <a:gd name="T25" fmla="*/ 307 h 307"/>
                <a:gd name="T26" fmla="*/ 0 w 318"/>
                <a:gd name="T27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8" h="307">
                  <a:moveTo>
                    <a:pt x="0" y="307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160" y="237"/>
                  </a:lnTo>
                  <a:lnTo>
                    <a:pt x="252" y="0"/>
                  </a:lnTo>
                  <a:lnTo>
                    <a:pt x="318" y="0"/>
                  </a:lnTo>
                  <a:lnTo>
                    <a:pt x="318" y="307"/>
                  </a:lnTo>
                  <a:lnTo>
                    <a:pt x="273" y="307"/>
                  </a:lnTo>
                  <a:lnTo>
                    <a:pt x="276" y="48"/>
                  </a:lnTo>
                  <a:lnTo>
                    <a:pt x="177" y="307"/>
                  </a:lnTo>
                  <a:lnTo>
                    <a:pt x="144" y="307"/>
                  </a:lnTo>
                  <a:lnTo>
                    <a:pt x="45" y="48"/>
                  </a:lnTo>
                  <a:lnTo>
                    <a:pt x="45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8" name="Freeform 123">
              <a:extLst>
                <a:ext uri="{FF2B5EF4-FFF2-40B4-BE49-F238E27FC236}">
                  <a16:creationId xmlns:a16="http://schemas.microsoft.com/office/drawing/2014/main" id="{0EAD7690-FFC3-D945-8C1C-775AC09E9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113" y="3419476"/>
              <a:ext cx="460375" cy="487363"/>
            </a:xfrm>
            <a:custGeom>
              <a:avLst/>
              <a:gdLst>
                <a:gd name="T0" fmla="*/ 52 w 290"/>
                <a:gd name="T1" fmla="*/ 307 h 307"/>
                <a:gd name="T2" fmla="*/ 0 w 290"/>
                <a:gd name="T3" fmla="*/ 307 h 307"/>
                <a:gd name="T4" fmla="*/ 125 w 290"/>
                <a:gd name="T5" fmla="*/ 0 h 307"/>
                <a:gd name="T6" fmla="*/ 168 w 290"/>
                <a:gd name="T7" fmla="*/ 0 h 307"/>
                <a:gd name="T8" fmla="*/ 290 w 290"/>
                <a:gd name="T9" fmla="*/ 307 h 307"/>
                <a:gd name="T10" fmla="*/ 238 w 290"/>
                <a:gd name="T11" fmla="*/ 307 h 307"/>
                <a:gd name="T12" fmla="*/ 210 w 290"/>
                <a:gd name="T13" fmla="*/ 235 h 307"/>
                <a:gd name="T14" fmla="*/ 80 w 290"/>
                <a:gd name="T15" fmla="*/ 235 h 307"/>
                <a:gd name="T16" fmla="*/ 52 w 290"/>
                <a:gd name="T17" fmla="*/ 307 h 307"/>
                <a:gd name="T18" fmla="*/ 144 w 290"/>
                <a:gd name="T19" fmla="*/ 57 h 307"/>
                <a:gd name="T20" fmla="*/ 94 w 290"/>
                <a:gd name="T21" fmla="*/ 194 h 307"/>
                <a:gd name="T22" fmla="*/ 196 w 290"/>
                <a:gd name="T23" fmla="*/ 194 h 307"/>
                <a:gd name="T24" fmla="*/ 144 w 290"/>
                <a:gd name="T25" fmla="*/ 5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0" h="307">
                  <a:moveTo>
                    <a:pt x="52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290" y="307"/>
                  </a:lnTo>
                  <a:lnTo>
                    <a:pt x="238" y="307"/>
                  </a:lnTo>
                  <a:lnTo>
                    <a:pt x="210" y="235"/>
                  </a:lnTo>
                  <a:lnTo>
                    <a:pt x="80" y="235"/>
                  </a:lnTo>
                  <a:lnTo>
                    <a:pt x="52" y="307"/>
                  </a:lnTo>
                  <a:close/>
                  <a:moveTo>
                    <a:pt x="144" y="57"/>
                  </a:moveTo>
                  <a:lnTo>
                    <a:pt x="94" y="194"/>
                  </a:lnTo>
                  <a:lnTo>
                    <a:pt x="196" y="194"/>
                  </a:lnTo>
                  <a:lnTo>
                    <a:pt x="144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9" name="Freeform 124">
              <a:extLst>
                <a:ext uri="{FF2B5EF4-FFF2-40B4-BE49-F238E27FC236}">
                  <a16:creationId xmlns:a16="http://schemas.microsoft.com/office/drawing/2014/main" id="{39AC1051-510A-1643-8594-14AA53AC8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875" y="3419476"/>
              <a:ext cx="393700" cy="487363"/>
            </a:xfrm>
            <a:custGeom>
              <a:avLst/>
              <a:gdLst>
                <a:gd name="T0" fmla="*/ 201 w 248"/>
                <a:gd name="T1" fmla="*/ 233 h 307"/>
                <a:gd name="T2" fmla="*/ 201 w 248"/>
                <a:gd name="T3" fmla="*/ 0 h 307"/>
                <a:gd name="T4" fmla="*/ 248 w 248"/>
                <a:gd name="T5" fmla="*/ 0 h 307"/>
                <a:gd name="T6" fmla="*/ 248 w 248"/>
                <a:gd name="T7" fmla="*/ 307 h 307"/>
                <a:gd name="T8" fmla="*/ 203 w 248"/>
                <a:gd name="T9" fmla="*/ 307 h 307"/>
                <a:gd name="T10" fmla="*/ 45 w 248"/>
                <a:gd name="T11" fmla="*/ 72 h 307"/>
                <a:gd name="T12" fmla="*/ 45 w 248"/>
                <a:gd name="T13" fmla="*/ 307 h 307"/>
                <a:gd name="T14" fmla="*/ 0 w 248"/>
                <a:gd name="T15" fmla="*/ 307 h 307"/>
                <a:gd name="T16" fmla="*/ 0 w 248"/>
                <a:gd name="T17" fmla="*/ 0 h 307"/>
                <a:gd name="T18" fmla="*/ 45 w 248"/>
                <a:gd name="T19" fmla="*/ 0 h 307"/>
                <a:gd name="T20" fmla="*/ 201 w 248"/>
                <a:gd name="T21" fmla="*/ 23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8" h="307">
                  <a:moveTo>
                    <a:pt x="201" y="233"/>
                  </a:moveTo>
                  <a:lnTo>
                    <a:pt x="201" y="0"/>
                  </a:lnTo>
                  <a:lnTo>
                    <a:pt x="248" y="0"/>
                  </a:lnTo>
                  <a:lnTo>
                    <a:pt x="248" y="307"/>
                  </a:lnTo>
                  <a:lnTo>
                    <a:pt x="203" y="307"/>
                  </a:lnTo>
                  <a:lnTo>
                    <a:pt x="45" y="72"/>
                  </a:lnTo>
                  <a:lnTo>
                    <a:pt x="45" y="307"/>
                  </a:lnTo>
                  <a:lnTo>
                    <a:pt x="0" y="30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201" y="2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60" name="Freeform 125">
              <a:extLst>
                <a:ext uri="{FF2B5EF4-FFF2-40B4-BE49-F238E27FC236}">
                  <a16:creationId xmlns:a16="http://schemas.microsoft.com/office/drawing/2014/main" id="{5F7F6146-9598-4242-BE37-9CAA86A87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250" y="3408363"/>
              <a:ext cx="311150" cy="506413"/>
            </a:xfrm>
            <a:custGeom>
              <a:avLst/>
              <a:gdLst>
                <a:gd name="T0" fmla="*/ 20 w 83"/>
                <a:gd name="T1" fmla="*/ 93 h 133"/>
                <a:gd name="T2" fmla="*/ 42 w 83"/>
                <a:gd name="T3" fmla="*/ 116 h 133"/>
                <a:gd name="T4" fmla="*/ 63 w 83"/>
                <a:gd name="T5" fmla="*/ 96 h 133"/>
                <a:gd name="T6" fmla="*/ 35 w 83"/>
                <a:gd name="T7" fmla="*/ 72 h 133"/>
                <a:gd name="T8" fmla="*/ 2 w 83"/>
                <a:gd name="T9" fmla="*/ 37 h 133"/>
                <a:gd name="T10" fmla="*/ 42 w 83"/>
                <a:gd name="T11" fmla="*/ 0 h 133"/>
                <a:gd name="T12" fmla="*/ 81 w 83"/>
                <a:gd name="T13" fmla="*/ 36 h 133"/>
                <a:gd name="T14" fmla="*/ 61 w 83"/>
                <a:gd name="T15" fmla="*/ 36 h 133"/>
                <a:gd name="T16" fmla="*/ 42 w 83"/>
                <a:gd name="T17" fmla="*/ 18 h 133"/>
                <a:gd name="T18" fmla="*/ 22 w 83"/>
                <a:gd name="T19" fmla="*/ 36 h 133"/>
                <a:gd name="T20" fmla="*/ 52 w 83"/>
                <a:gd name="T21" fmla="*/ 59 h 133"/>
                <a:gd name="T22" fmla="*/ 83 w 83"/>
                <a:gd name="T23" fmla="*/ 95 h 133"/>
                <a:gd name="T24" fmla="*/ 42 w 83"/>
                <a:gd name="T25" fmla="*/ 133 h 133"/>
                <a:gd name="T26" fmla="*/ 0 w 83"/>
                <a:gd name="T27" fmla="*/ 93 h 133"/>
                <a:gd name="T28" fmla="*/ 20 w 83"/>
                <a:gd name="T29" fmla="*/ 9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133">
                  <a:moveTo>
                    <a:pt x="20" y="93"/>
                  </a:moveTo>
                  <a:cubicBezTo>
                    <a:pt x="22" y="112"/>
                    <a:pt x="35" y="116"/>
                    <a:pt x="42" y="116"/>
                  </a:cubicBezTo>
                  <a:cubicBezTo>
                    <a:pt x="53" y="116"/>
                    <a:pt x="63" y="107"/>
                    <a:pt x="63" y="96"/>
                  </a:cubicBezTo>
                  <a:cubicBezTo>
                    <a:pt x="63" y="81"/>
                    <a:pt x="51" y="78"/>
                    <a:pt x="35" y="72"/>
                  </a:cubicBezTo>
                  <a:cubicBezTo>
                    <a:pt x="24" y="69"/>
                    <a:pt x="2" y="61"/>
                    <a:pt x="2" y="37"/>
                  </a:cubicBezTo>
                  <a:cubicBezTo>
                    <a:pt x="2" y="13"/>
                    <a:pt x="22" y="0"/>
                    <a:pt x="42" y="0"/>
                  </a:cubicBezTo>
                  <a:cubicBezTo>
                    <a:pt x="59" y="0"/>
                    <a:pt x="79" y="9"/>
                    <a:pt x="8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0" y="29"/>
                    <a:pt x="56" y="18"/>
                    <a:pt x="42" y="18"/>
                  </a:cubicBezTo>
                  <a:cubicBezTo>
                    <a:pt x="31" y="18"/>
                    <a:pt x="22" y="25"/>
                    <a:pt x="22" y="36"/>
                  </a:cubicBezTo>
                  <a:cubicBezTo>
                    <a:pt x="22" y="48"/>
                    <a:pt x="32" y="51"/>
                    <a:pt x="52" y="59"/>
                  </a:cubicBezTo>
                  <a:cubicBezTo>
                    <a:pt x="68" y="66"/>
                    <a:pt x="83" y="74"/>
                    <a:pt x="83" y="95"/>
                  </a:cubicBezTo>
                  <a:cubicBezTo>
                    <a:pt x="83" y="115"/>
                    <a:pt x="69" y="133"/>
                    <a:pt x="42" y="133"/>
                  </a:cubicBezTo>
                  <a:cubicBezTo>
                    <a:pt x="17" y="133"/>
                    <a:pt x="0" y="118"/>
                    <a:pt x="0" y="93"/>
                  </a:cubicBezTo>
                  <a:lnTo>
                    <a:pt x="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61" name="Freeform 126">
              <a:extLst>
                <a:ext uri="{FF2B5EF4-FFF2-40B4-BE49-F238E27FC236}">
                  <a16:creationId xmlns:a16="http://schemas.microsoft.com/office/drawing/2014/main" id="{52AEBD9A-03FF-2E4E-8CD5-A5355C122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2725" y="3419476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9 w 82"/>
                <a:gd name="T3" fmla="*/ 8 h 128"/>
                <a:gd name="T4" fmla="*/ 82 w 82"/>
                <a:gd name="T5" fmla="*/ 38 h 128"/>
                <a:gd name="T6" fmla="*/ 69 w 82"/>
                <a:gd name="T7" fmla="*/ 69 h 128"/>
                <a:gd name="T8" fmla="*/ 35 w 82"/>
                <a:gd name="T9" fmla="*/ 77 h 128"/>
                <a:gd name="T10" fmla="*/ 15 w 82"/>
                <a:gd name="T11" fmla="*/ 77 h 128"/>
                <a:gd name="T12" fmla="*/ 15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5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9 w 82"/>
                <a:gd name="T29" fmla="*/ 18 h 128"/>
                <a:gd name="T30" fmla="*/ 35 w 82"/>
                <a:gd name="T31" fmla="*/ 12 h 128"/>
                <a:gd name="T32" fmla="*/ 15 w 82"/>
                <a:gd name="T33" fmla="*/ 12 h 128"/>
                <a:gd name="T34" fmla="*/ 15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1" y="2"/>
                    <a:pt x="69" y="8"/>
                  </a:cubicBezTo>
                  <a:cubicBezTo>
                    <a:pt x="77" y="15"/>
                    <a:pt x="82" y="26"/>
                    <a:pt x="82" y="38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1" y="75"/>
                    <a:pt x="52" y="77"/>
                    <a:pt x="35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5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1"/>
                    <a:pt x="59" y="18"/>
                  </a:cubicBezTo>
                  <a:cubicBezTo>
                    <a:pt x="52" y="14"/>
                    <a:pt x="46" y="12"/>
                    <a:pt x="35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62" name="Freeform 127">
              <a:extLst>
                <a:ext uri="{FF2B5EF4-FFF2-40B4-BE49-F238E27FC236}">
                  <a16:creationId xmlns:a16="http://schemas.microsoft.com/office/drawing/2014/main" id="{EC1EADB5-3261-8F40-A482-A2C976BB55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4663" y="3419476"/>
              <a:ext cx="449263" cy="487363"/>
            </a:xfrm>
            <a:custGeom>
              <a:avLst/>
              <a:gdLst>
                <a:gd name="T0" fmla="*/ 36 w 283"/>
                <a:gd name="T1" fmla="*/ 307 h 307"/>
                <a:gd name="T2" fmla="*/ 0 w 283"/>
                <a:gd name="T3" fmla="*/ 307 h 307"/>
                <a:gd name="T4" fmla="*/ 125 w 283"/>
                <a:gd name="T5" fmla="*/ 0 h 307"/>
                <a:gd name="T6" fmla="*/ 158 w 283"/>
                <a:gd name="T7" fmla="*/ 0 h 307"/>
                <a:gd name="T8" fmla="*/ 283 w 283"/>
                <a:gd name="T9" fmla="*/ 307 h 307"/>
                <a:gd name="T10" fmla="*/ 246 w 283"/>
                <a:gd name="T11" fmla="*/ 307 h 307"/>
                <a:gd name="T12" fmla="*/ 210 w 283"/>
                <a:gd name="T13" fmla="*/ 221 h 307"/>
                <a:gd name="T14" fmla="*/ 71 w 283"/>
                <a:gd name="T15" fmla="*/ 221 h 307"/>
                <a:gd name="T16" fmla="*/ 36 w 283"/>
                <a:gd name="T17" fmla="*/ 307 h 307"/>
                <a:gd name="T18" fmla="*/ 139 w 283"/>
                <a:gd name="T19" fmla="*/ 38 h 307"/>
                <a:gd name="T20" fmla="*/ 80 w 283"/>
                <a:gd name="T21" fmla="*/ 192 h 307"/>
                <a:gd name="T22" fmla="*/ 201 w 283"/>
                <a:gd name="T23" fmla="*/ 192 h 307"/>
                <a:gd name="T24" fmla="*/ 139 w 283"/>
                <a:gd name="T25" fmla="*/ 3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3" h="307">
                  <a:moveTo>
                    <a:pt x="36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58" y="0"/>
                  </a:lnTo>
                  <a:lnTo>
                    <a:pt x="283" y="307"/>
                  </a:lnTo>
                  <a:lnTo>
                    <a:pt x="246" y="307"/>
                  </a:lnTo>
                  <a:lnTo>
                    <a:pt x="210" y="221"/>
                  </a:lnTo>
                  <a:lnTo>
                    <a:pt x="71" y="221"/>
                  </a:lnTo>
                  <a:lnTo>
                    <a:pt x="36" y="307"/>
                  </a:lnTo>
                  <a:close/>
                  <a:moveTo>
                    <a:pt x="139" y="38"/>
                  </a:moveTo>
                  <a:lnTo>
                    <a:pt x="80" y="192"/>
                  </a:lnTo>
                  <a:lnTo>
                    <a:pt x="201" y="192"/>
                  </a:lnTo>
                  <a:lnTo>
                    <a:pt x="13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63" name="Freeform 128">
              <a:extLst>
                <a:ext uri="{FF2B5EF4-FFF2-40B4-BE49-F238E27FC236}">
                  <a16:creationId xmlns:a16="http://schemas.microsoft.com/office/drawing/2014/main" id="{49554CF0-0823-1B42-A802-BD462A526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3411538"/>
              <a:ext cx="471488" cy="503238"/>
            </a:xfrm>
            <a:custGeom>
              <a:avLst/>
              <a:gdLst>
                <a:gd name="T0" fmla="*/ 126 w 126"/>
                <a:gd name="T1" fmla="*/ 95 h 132"/>
                <a:gd name="T2" fmla="*/ 67 w 126"/>
                <a:gd name="T3" fmla="*/ 132 h 132"/>
                <a:gd name="T4" fmla="*/ 0 w 126"/>
                <a:gd name="T5" fmla="*/ 66 h 132"/>
                <a:gd name="T6" fmla="*/ 67 w 126"/>
                <a:gd name="T7" fmla="*/ 0 h 132"/>
                <a:gd name="T8" fmla="*/ 126 w 126"/>
                <a:gd name="T9" fmla="*/ 37 h 132"/>
                <a:gd name="T10" fmla="*/ 111 w 126"/>
                <a:gd name="T11" fmla="*/ 37 h 132"/>
                <a:gd name="T12" fmla="*/ 67 w 126"/>
                <a:gd name="T13" fmla="*/ 12 h 132"/>
                <a:gd name="T14" fmla="*/ 15 w 126"/>
                <a:gd name="T15" fmla="*/ 66 h 132"/>
                <a:gd name="T16" fmla="*/ 67 w 126"/>
                <a:gd name="T17" fmla="*/ 119 h 132"/>
                <a:gd name="T18" fmla="*/ 111 w 126"/>
                <a:gd name="T19" fmla="*/ 95 h 132"/>
                <a:gd name="T20" fmla="*/ 126 w 126"/>
                <a:gd name="T21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32">
                  <a:moveTo>
                    <a:pt x="126" y="95"/>
                  </a:moveTo>
                  <a:cubicBezTo>
                    <a:pt x="118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29"/>
                    <a:pt x="29" y="0"/>
                    <a:pt x="67" y="0"/>
                  </a:cubicBezTo>
                  <a:cubicBezTo>
                    <a:pt x="99" y="0"/>
                    <a:pt x="119" y="21"/>
                    <a:pt x="126" y="37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06" y="29"/>
                    <a:pt x="92" y="12"/>
                    <a:pt x="67" y="12"/>
                  </a:cubicBezTo>
                  <a:cubicBezTo>
                    <a:pt x="37" y="12"/>
                    <a:pt x="15" y="36"/>
                    <a:pt x="15" y="66"/>
                  </a:cubicBezTo>
                  <a:cubicBezTo>
                    <a:pt x="15" y="96"/>
                    <a:pt x="37" y="119"/>
                    <a:pt x="67" y="119"/>
                  </a:cubicBezTo>
                  <a:cubicBezTo>
                    <a:pt x="94" y="119"/>
                    <a:pt x="108" y="100"/>
                    <a:pt x="111" y="95"/>
                  </a:cubicBezTo>
                  <a:lnTo>
                    <a:pt x="126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64" name="Freeform 129">
              <a:extLst>
                <a:ext uri="{FF2B5EF4-FFF2-40B4-BE49-F238E27FC236}">
                  <a16:creationId xmlns:a16="http://schemas.microsoft.com/office/drawing/2014/main" id="{077D9F62-8D73-DF4C-8D1F-032570602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419476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29 h 307"/>
                <a:gd name="T6" fmla="*/ 33 w 167"/>
                <a:gd name="T7" fmla="*/ 29 h 307"/>
                <a:gd name="T8" fmla="*/ 33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29"/>
                  </a:lnTo>
                  <a:lnTo>
                    <a:pt x="33" y="29"/>
                  </a:lnTo>
                  <a:lnTo>
                    <a:pt x="33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65" name="Freeform 130">
              <a:extLst>
                <a:ext uri="{FF2B5EF4-FFF2-40B4-BE49-F238E27FC236}">
                  <a16:creationId xmlns:a16="http://schemas.microsoft.com/office/drawing/2014/main" id="{D87D0151-B578-544F-8A27-52E0E9C5D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63" y="3411538"/>
              <a:ext cx="288925" cy="503238"/>
            </a:xfrm>
            <a:custGeom>
              <a:avLst/>
              <a:gdLst>
                <a:gd name="T0" fmla="*/ 46 w 77"/>
                <a:gd name="T1" fmla="*/ 60 h 132"/>
                <a:gd name="T2" fmla="*/ 14 w 77"/>
                <a:gd name="T3" fmla="*/ 34 h 132"/>
                <a:gd name="T4" fmla="*/ 38 w 77"/>
                <a:gd name="T5" fmla="*/ 12 h 132"/>
                <a:gd name="T6" fmla="*/ 60 w 77"/>
                <a:gd name="T7" fmla="*/ 33 h 132"/>
                <a:gd name="T8" fmla="*/ 74 w 77"/>
                <a:gd name="T9" fmla="*/ 33 h 132"/>
                <a:gd name="T10" fmla="*/ 38 w 77"/>
                <a:gd name="T11" fmla="*/ 0 h 132"/>
                <a:gd name="T12" fmla="*/ 0 w 77"/>
                <a:gd name="T13" fmla="*/ 35 h 132"/>
                <a:gd name="T14" fmla="*/ 33 w 77"/>
                <a:gd name="T15" fmla="*/ 69 h 132"/>
                <a:gd name="T16" fmla="*/ 63 w 77"/>
                <a:gd name="T17" fmla="*/ 96 h 132"/>
                <a:gd name="T18" fmla="*/ 37 w 77"/>
                <a:gd name="T19" fmla="*/ 120 h 132"/>
                <a:gd name="T20" fmla="*/ 21 w 77"/>
                <a:gd name="T21" fmla="*/ 114 h 132"/>
                <a:gd name="T22" fmla="*/ 18 w 77"/>
                <a:gd name="T23" fmla="*/ 128 h 132"/>
                <a:gd name="T24" fmla="*/ 38 w 77"/>
                <a:gd name="T25" fmla="*/ 132 h 132"/>
                <a:gd name="T26" fmla="*/ 77 w 77"/>
                <a:gd name="T27" fmla="*/ 95 h 132"/>
                <a:gd name="T28" fmla="*/ 46 w 77"/>
                <a:gd name="T29" fmla="*/ 6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132">
                  <a:moveTo>
                    <a:pt x="46" y="60"/>
                  </a:moveTo>
                  <a:cubicBezTo>
                    <a:pt x="27" y="53"/>
                    <a:pt x="14" y="49"/>
                    <a:pt x="14" y="34"/>
                  </a:cubicBezTo>
                  <a:cubicBezTo>
                    <a:pt x="14" y="20"/>
                    <a:pt x="25" y="12"/>
                    <a:pt x="38" y="12"/>
                  </a:cubicBezTo>
                  <a:cubicBezTo>
                    <a:pt x="54" y="12"/>
                    <a:pt x="59" y="24"/>
                    <a:pt x="60" y="33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2" y="8"/>
                    <a:pt x="54" y="0"/>
                    <a:pt x="38" y="0"/>
                  </a:cubicBezTo>
                  <a:cubicBezTo>
                    <a:pt x="19" y="0"/>
                    <a:pt x="0" y="12"/>
                    <a:pt x="0" y="35"/>
                  </a:cubicBezTo>
                  <a:cubicBezTo>
                    <a:pt x="0" y="59"/>
                    <a:pt x="22" y="66"/>
                    <a:pt x="33" y="69"/>
                  </a:cubicBezTo>
                  <a:cubicBezTo>
                    <a:pt x="48" y="74"/>
                    <a:pt x="63" y="78"/>
                    <a:pt x="63" y="96"/>
                  </a:cubicBezTo>
                  <a:cubicBezTo>
                    <a:pt x="63" y="110"/>
                    <a:pt x="51" y="120"/>
                    <a:pt x="37" y="120"/>
                  </a:cubicBezTo>
                  <a:cubicBezTo>
                    <a:pt x="33" y="120"/>
                    <a:pt x="26" y="119"/>
                    <a:pt x="21" y="114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24" y="131"/>
                    <a:pt x="30" y="132"/>
                    <a:pt x="38" y="132"/>
                  </a:cubicBezTo>
                  <a:cubicBezTo>
                    <a:pt x="61" y="132"/>
                    <a:pt x="77" y="115"/>
                    <a:pt x="77" y="95"/>
                  </a:cubicBezTo>
                  <a:cubicBezTo>
                    <a:pt x="77" y="71"/>
                    <a:pt x="58" y="64"/>
                    <a:pt x="4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66" name="Freeform 131">
              <a:extLst>
                <a:ext uri="{FF2B5EF4-FFF2-40B4-BE49-F238E27FC236}">
                  <a16:creationId xmlns:a16="http://schemas.microsoft.com/office/drawing/2014/main" id="{EAAA5C5E-B43F-FB4F-883A-8C05A5CAFC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0900" y="3609976"/>
              <a:ext cx="104775" cy="296863"/>
            </a:xfrm>
            <a:custGeom>
              <a:avLst/>
              <a:gdLst>
                <a:gd name="T0" fmla="*/ 26 w 66"/>
                <a:gd name="T1" fmla="*/ 48 h 187"/>
                <a:gd name="T2" fmla="*/ 56 w 66"/>
                <a:gd name="T3" fmla="*/ 48 h 187"/>
                <a:gd name="T4" fmla="*/ 33 w 66"/>
                <a:gd name="T5" fmla="*/ 187 h 187"/>
                <a:gd name="T6" fmla="*/ 0 w 66"/>
                <a:gd name="T7" fmla="*/ 187 h 187"/>
                <a:gd name="T8" fmla="*/ 26 w 66"/>
                <a:gd name="T9" fmla="*/ 48 h 187"/>
                <a:gd name="T10" fmla="*/ 33 w 66"/>
                <a:gd name="T11" fmla="*/ 0 h 187"/>
                <a:gd name="T12" fmla="*/ 66 w 66"/>
                <a:gd name="T13" fmla="*/ 0 h 187"/>
                <a:gd name="T14" fmla="*/ 61 w 66"/>
                <a:gd name="T15" fmla="*/ 29 h 187"/>
                <a:gd name="T16" fmla="*/ 28 w 66"/>
                <a:gd name="T17" fmla="*/ 29 h 187"/>
                <a:gd name="T18" fmla="*/ 33 w 66"/>
                <a:gd name="T1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87">
                  <a:moveTo>
                    <a:pt x="26" y="48"/>
                  </a:moveTo>
                  <a:lnTo>
                    <a:pt x="56" y="48"/>
                  </a:lnTo>
                  <a:lnTo>
                    <a:pt x="33" y="187"/>
                  </a:lnTo>
                  <a:lnTo>
                    <a:pt x="0" y="187"/>
                  </a:lnTo>
                  <a:lnTo>
                    <a:pt x="26" y="48"/>
                  </a:lnTo>
                  <a:close/>
                  <a:moveTo>
                    <a:pt x="33" y="0"/>
                  </a:moveTo>
                  <a:lnTo>
                    <a:pt x="66" y="0"/>
                  </a:lnTo>
                  <a:lnTo>
                    <a:pt x="61" y="29"/>
                  </a:lnTo>
                  <a:lnTo>
                    <a:pt x="28" y="29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  <p:sp>
          <p:nvSpPr>
            <p:cNvPr id="67" name="Freeform 132">
              <a:extLst>
                <a:ext uri="{FF2B5EF4-FFF2-40B4-BE49-F238E27FC236}">
                  <a16:creationId xmlns:a16="http://schemas.microsoft.com/office/drawing/2014/main" id="{3B0F4802-649E-2E4D-A92B-247B4FB65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678238"/>
              <a:ext cx="228600" cy="228600"/>
            </a:xfrm>
            <a:custGeom>
              <a:avLst/>
              <a:gdLst>
                <a:gd name="T0" fmla="*/ 11 w 61"/>
                <a:gd name="T1" fmla="*/ 2 h 60"/>
                <a:gd name="T2" fmla="*/ 23 w 61"/>
                <a:gd name="T3" fmla="*/ 2 h 60"/>
                <a:gd name="T4" fmla="*/ 22 w 61"/>
                <a:gd name="T5" fmla="*/ 10 h 60"/>
                <a:gd name="T6" fmla="*/ 42 w 61"/>
                <a:gd name="T7" fmla="*/ 0 h 60"/>
                <a:gd name="T8" fmla="*/ 59 w 61"/>
                <a:gd name="T9" fmla="*/ 25 h 60"/>
                <a:gd name="T10" fmla="*/ 53 w 61"/>
                <a:gd name="T11" fmla="*/ 60 h 60"/>
                <a:gd name="T12" fmla="*/ 39 w 61"/>
                <a:gd name="T13" fmla="*/ 60 h 60"/>
                <a:gd name="T14" fmla="*/ 45 w 61"/>
                <a:gd name="T15" fmla="*/ 29 h 60"/>
                <a:gd name="T16" fmla="*/ 35 w 61"/>
                <a:gd name="T17" fmla="*/ 13 h 60"/>
                <a:gd name="T18" fmla="*/ 19 w 61"/>
                <a:gd name="T19" fmla="*/ 28 h 60"/>
                <a:gd name="T20" fmla="*/ 14 w 61"/>
                <a:gd name="T21" fmla="*/ 60 h 60"/>
                <a:gd name="T22" fmla="*/ 0 w 61"/>
                <a:gd name="T23" fmla="*/ 60 h 60"/>
                <a:gd name="T24" fmla="*/ 11 w 61"/>
                <a:gd name="T25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0">
                  <a:moveTo>
                    <a:pt x="11" y="2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3" y="5"/>
                    <a:pt x="23" y="7"/>
                    <a:pt x="22" y="10"/>
                  </a:cubicBezTo>
                  <a:cubicBezTo>
                    <a:pt x="25" y="5"/>
                    <a:pt x="31" y="0"/>
                    <a:pt x="42" y="0"/>
                  </a:cubicBezTo>
                  <a:cubicBezTo>
                    <a:pt x="60" y="1"/>
                    <a:pt x="61" y="15"/>
                    <a:pt x="59" y="25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7" y="20"/>
                    <a:pt x="45" y="13"/>
                    <a:pt x="35" y="13"/>
                  </a:cubicBezTo>
                  <a:cubicBezTo>
                    <a:pt x="26" y="13"/>
                    <a:pt x="21" y="20"/>
                    <a:pt x="19" y="28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0A1C65F-A182-554C-AE43-191C739A627D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F321D22-1B35-CF48-B512-6946C1983B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5C7C40B-0A05-494A-8FCB-227D7CEE7D0E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C96EAFD-3CFD-094A-BFE9-6B52AE4907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519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39B1DB2-BE74-B24E-81C6-80180F0A0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598" y="8441"/>
            <a:ext cx="12208592" cy="686733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74703A09-AA95-0E43-A44F-1C0E32364548}"/>
              </a:ext>
            </a:extLst>
          </p:cNvPr>
          <p:cNvGrpSpPr/>
          <p:nvPr userDrawn="1"/>
        </p:nvGrpSpPr>
        <p:grpSpPr>
          <a:xfrm>
            <a:off x="-495043" y="-10705"/>
            <a:ext cx="3197522" cy="6876906"/>
            <a:chOff x="-473777" y="-10705"/>
            <a:chExt cx="3197522" cy="6876906"/>
          </a:xfrm>
        </p:grpSpPr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AAD369EB-88B1-B84A-85F6-3F33A1630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B51A12E4-2F44-B143-A402-D61C9C465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372CC95E-30A4-D744-8BC0-DDA2BE0BB564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E8785C5-5C0A-1F49-850B-650400878A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6029" y="3152152"/>
            <a:ext cx="4592572" cy="111825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0E9F58A-B51C-6441-B4E0-A3815B9E614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95809" y="1682618"/>
            <a:ext cx="3106086" cy="670378"/>
            <a:chOff x="339725" y="371475"/>
            <a:chExt cx="2647951" cy="571500"/>
          </a:xfrm>
          <a:solidFill>
            <a:srgbClr val="65CBF9"/>
          </a:solidFill>
        </p:grpSpPr>
        <p:sp>
          <p:nvSpPr>
            <p:cNvPr id="40" name="Freeform 55">
              <a:extLst>
                <a:ext uri="{FF2B5EF4-FFF2-40B4-BE49-F238E27FC236}">
                  <a16:creationId xmlns:a16="http://schemas.microsoft.com/office/drawing/2014/main" id="{74C6D53F-1BDC-B64C-B116-2D2CC8015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1" name="Freeform 56">
              <a:extLst>
                <a:ext uri="{FF2B5EF4-FFF2-40B4-BE49-F238E27FC236}">
                  <a16:creationId xmlns:a16="http://schemas.microsoft.com/office/drawing/2014/main" id="{0C933E92-5FE8-FC4F-A8BE-A9C22635D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2" name="Freeform 57">
              <a:extLst>
                <a:ext uri="{FF2B5EF4-FFF2-40B4-BE49-F238E27FC236}">
                  <a16:creationId xmlns:a16="http://schemas.microsoft.com/office/drawing/2014/main" id="{45EAD1A5-A368-384E-89F5-B485562C09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3" name="Freeform 58">
              <a:extLst>
                <a:ext uri="{FF2B5EF4-FFF2-40B4-BE49-F238E27FC236}">
                  <a16:creationId xmlns:a16="http://schemas.microsoft.com/office/drawing/2014/main" id="{0844C23A-BA99-B042-B152-8C78ACD82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4" name="Freeform 59">
              <a:extLst>
                <a:ext uri="{FF2B5EF4-FFF2-40B4-BE49-F238E27FC236}">
                  <a16:creationId xmlns:a16="http://schemas.microsoft.com/office/drawing/2014/main" id="{51EF7663-49F9-D544-A03F-389ECC218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5" name="Freeform 60">
              <a:extLst>
                <a:ext uri="{FF2B5EF4-FFF2-40B4-BE49-F238E27FC236}">
                  <a16:creationId xmlns:a16="http://schemas.microsoft.com/office/drawing/2014/main" id="{318EC316-FC46-7647-A667-8F2256D26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6" name="Freeform 61">
              <a:extLst>
                <a:ext uri="{FF2B5EF4-FFF2-40B4-BE49-F238E27FC236}">
                  <a16:creationId xmlns:a16="http://schemas.microsoft.com/office/drawing/2014/main" id="{606DE0CA-4B14-5C4C-A528-C551D99D5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ECA884-5EE4-484E-9FB5-DC093329346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611381" y="2476133"/>
            <a:ext cx="4484620" cy="461481"/>
            <a:chOff x="3149600" y="3408363"/>
            <a:chExt cx="4921251" cy="506413"/>
          </a:xfrm>
          <a:solidFill>
            <a:schemeClr val="bg1"/>
          </a:solidFill>
        </p:grpSpPr>
        <p:sp>
          <p:nvSpPr>
            <p:cNvPr id="48" name="Freeform 120">
              <a:extLst>
                <a:ext uri="{FF2B5EF4-FFF2-40B4-BE49-F238E27FC236}">
                  <a16:creationId xmlns:a16="http://schemas.microsoft.com/office/drawing/2014/main" id="{469AE54C-B20D-E745-9D70-40B652FDC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600" y="3419476"/>
              <a:ext cx="360363" cy="487363"/>
            </a:xfrm>
            <a:custGeom>
              <a:avLst/>
              <a:gdLst>
                <a:gd name="T0" fmla="*/ 0 w 227"/>
                <a:gd name="T1" fmla="*/ 307 h 307"/>
                <a:gd name="T2" fmla="*/ 0 w 227"/>
                <a:gd name="T3" fmla="*/ 0 h 307"/>
                <a:gd name="T4" fmla="*/ 47 w 227"/>
                <a:gd name="T5" fmla="*/ 0 h 307"/>
                <a:gd name="T6" fmla="*/ 47 w 227"/>
                <a:gd name="T7" fmla="*/ 129 h 307"/>
                <a:gd name="T8" fmla="*/ 179 w 227"/>
                <a:gd name="T9" fmla="*/ 129 h 307"/>
                <a:gd name="T10" fmla="*/ 179 w 227"/>
                <a:gd name="T11" fmla="*/ 0 h 307"/>
                <a:gd name="T12" fmla="*/ 227 w 227"/>
                <a:gd name="T13" fmla="*/ 0 h 307"/>
                <a:gd name="T14" fmla="*/ 227 w 227"/>
                <a:gd name="T15" fmla="*/ 307 h 307"/>
                <a:gd name="T16" fmla="*/ 179 w 227"/>
                <a:gd name="T17" fmla="*/ 307 h 307"/>
                <a:gd name="T18" fmla="*/ 179 w 227"/>
                <a:gd name="T19" fmla="*/ 173 h 307"/>
                <a:gd name="T20" fmla="*/ 47 w 227"/>
                <a:gd name="T21" fmla="*/ 173 h 307"/>
                <a:gd name="T22" fmla="*/ 47 w 227"/>
                <a:gd name="T23" fmla="*/ 307 h 307"/>
                <a:gd name="T24" fmla="*/ 0 w 227"/>
                <a:gd name="T25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307">
                  <a:moveTo>
                    <a:pt x="0" y="307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129"/>
                  </a:lnTo>
                  <a:lnTo>
                    <a:pt x="179" y="129"/>
                  </a:lnTo>
                  <a:lnTo>
                    <a:pt x="179" y="0"/>
                  </a:lnTo>
                  <a:lnTo>
                    <a:pt x="227" y="0"/>
                  </a:lnTo>
                  <a:lnTo>
                    <a:pt x="227" y="307"/>
                  </a:lnTo>
                  <a:lnTo>
                    <a:pt x="179" y="307"/>
                  </a:lnTo>
                  <a:lnTo>
                    <a:pt x="179" y="173"/>
                  </a:lnTo>
                  <a:lnTo>
                    <a:pt x="47" y="173"/>
                  </a:lnTo>
                  <a:lnTo>
                    <a:pt x="47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9" name="Freeform 121">
              <a:extLst>
                <a:ext uri="{FF2B5EF4-FFF2-40B4-BE49-F238E27FC236}">
                  <a16:creationId xmlns:a16="http://schemas.microsoft.com/office/drawing/2014/main" id="{227FFA46-56D1-EF48-BFB9-34D8D7BCE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863" y="3419476"/>
              <a:ext cx="336550" cy="495300"/>
            </a:xfrm>
            <a:custGeom>
              <a:avLst/>
              <a:gdLst>
                <a:gd name="T0" fmla="*/ 21 w 90"/>
                <a:gd name="T1" fmla="*/ 0 h 130"/>
                <a:gd name="T2" fmla="*/ 21 w 90"/>
                <a:gd name="T3" fmla="*/ 80 h 130"/>
                <a:gd name="T4" fmla="*/ 26 w 90"/>
                <a:gd name="T5" fmla="*/ 102 h 130"/>
                <a:gd name="T6" fmla="*/ 45 w 90"/>
                <a:gd name="T7" fmla="*/ 112 h 130"/>
                <a:gd name="T8" fmla="*/ 65 w 90"/>
                <a:gd name="T9" fmla="*/ 102 h 130"/>
                <a:gd name="T10" fmla="*/ 70 w 90"/>
                <a:gd name="T11" fmla="*/ 80 h 130"/>
                <a:gd name="T12" fmla="*/ 70 w 90"/>
                <a:gd name="T13" fmla="*/ 0 h 130"/>
                <a:gd name="T14" fmla="*/ 90 w 90"/>
                <a:gd name="T15" fmla="*/ 0 h 130"/>
                <a:gd name="T16" fmla="*/ 90 w 90"/>
                <a:gd name="T17" fmla="*/ 80 h 130"/>
                <a:gd name="T18" fmla="*/ 76 w 90"/>
                <a:gd name="T19" fmla="*/ 119 h 130"/>
                <a:gd name="T20" fmla="*/ 46 w 90"/>
                <a:gd name="T21" fmla="*/ 130 h 130"/>
                <a:gd name="T22" fmla="*/ 15 w 90"/>
                <a:gd name="T23" fmla="*/ 119 h 130"/>
                <a:gd name="T24" fmla="*/ 1 w 90"/>
                <a:gd name="T25" fmla="*/ 80 h 130"/>
                <a:gd name="T26" fmla="*/ 1 w 90"/>
                <a:gd name="T27" fmla="*/ 0 h 130"/>
                <a:gd name="T28" fmla="*/ 21 w 90"/>
                <a:gd name="T2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130">
                  <a:moveTo>
                    <a:pt x="21" y="0"/>
                  </a:moveTo>
                  <a:cubicBezTo>
                    <a:pt x="21" y="80"/>
                    <a:pt x="21" y="80"/>
                    <a:pt x="21" y="80"/>
                  </a:cubicBezTo>
                  <a:cubicBezTo>
                    <a:pt x="21" y="88"/>
                    <a:pt x="21" y="95"/>
                    <a:pt x="26" y="102"/>
                  </a:cubicBezTo>
                  <a:cubicBezTo>
                    <a:pt x="30" y="108"/>
                    <a:pt x="37" y="112"/>
                    <a:pt x="45" y="112"/>
                  </a:cubicBezTo>
                  <a:cubicBezTo>
                    <a:pt x="54" y="112"/>
                    <a:pt x="61" y="108"/>
                    <a:pt x="65" y="102"/>
                  </a:cubicBezTo>
                  <a:cubicBezTo>
                    <a:pt x="70" y="95"/>
                    <a:pt x="70" y="88"/>
                    <a:pt x="70" y="8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97"/>
                    <a:pt x="87" y="110"/>
                    <a:pt x="76" y="119"/>
                  </a:cubicBezTo>
                  <a:cubicBezTo>
                    <a:pt x="68" y="126"/>
                    <a:pt x="58" y="130"/>
                    <a:pt x="46" y="130"/>
                  </a:cubicBezTo>
                  <a:cubicBezTo>
                    <a:pt x="36" y="130"/>
                    <a:pt x="23" y="128"/>
                    <a:pt x="15" y="119"/>
                  </a:cubicBezTo>
                  <a:cubicBezTo>
                    <a:pt x="2" y="108"/>
                    <a:pt x="0" y="95"/>
                    <a:pt x="1" y="8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0" name="Freeform 122">
              <a:extLst>
                <a:ext uri="{FF2B5EF4-FFF2-40B4-BE49-F238E27FC236}">
                  <a16:creationId xmlns:a16="http://schemas.microsoft.com/office/drawing/2014/main" id="{AB5C7C00-FBA8-7743-8B53-5B04FAD1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0" y="3419476"/>
              <a:ext cx="504825" cy="487363"/>
            </a:xfrm>
            <a:custGeom>
              <a:avLst/>
              <a:gdLst>
                <a:gd name="T0" fmla="*/ 0 w 318"/>
                <a:gd name="T1" fmla="*/ 307 h 307"/>
                <a:gd name="T2" fmla="*/ 0 w 318"/>
                <a:gd name="T3" fmla="*/ 0 h 307"/>
                <a:gd name="T4" fmla="*/ 66 w 318"/>
                <a:gd name="T5" fmla="*/ 0 h 307"/>
                <a:gd name="T6" fmla="*/ 160 w 318"/>
                <a:gd name="T7" fmla="*/ 237 h 307"/>
                <a:gd name="T8" fmla="*/ 252 w 318"/>
                <a:gd name="T9" fmla="*/ 0 h 307"/>
                <a:gd name="T10" fmla="*/ 318 w 318"/>
                <a:gd name="T11" fmla="*/ 0 h 307"/>
                <a:gd name="T12" fmla="*/ 318 w 318"/>
                <a:gd name="T13" fmla="*/ 307 h 307"/>
                <a:gd name="T14" fmla="*/ 273 w 318"/>
                <a:gd name="T15" fmla="*/ 307 h 307"/>
                <a:gd name="T16" fmla="*/ 276 w 318"/>
                <a:gd name="T17" fmla="*/ 48 h 307"/>
                <a:gd name="T18" fmla="*/ 177 w 318"/>
                <a:gd name="T19" fmla="*/ 307 h 307"/>
                <a:gd name="T20" fmla="*/ 144 w 318"/>
                <a:gd name="T21" fmla="*/ 307 h 307"/>
                <a:gd name="T22" fmla="*/ 45 w 318"/>
                <a:gd name="T23" fmla="*/ 48 h 307"/>
                <a:gd name="T24" fmla="*/ 45 w 318"/>
                <a:gd name="T25" fmla="*/ 307 h 307"/>
                <a:gd name="T26" fmla="*/ 0 w 318"/>
                <a:gd name="T27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8" h="307">
                  <a:moveTo>
                    <a:pt x="0" y="307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160" y="237"/>
                  </a:lnTo>
                  <a:lnTo>
                    <a:pt x="252" y="0"/>
                  </a:lnTo>
                  <a:lnTo>
                    <a:pt x="318" y="0"/>
                  </a:lnTo>
                  <a:lnTo>
                    <a:pt x="318" y="307"/>
                  </a:lnTo>
                  <a:lnTo>
                    <a:pt x="273" y="307"/>
                  </a:lnTo>
                  <a:lnTo>
                    <a:pt x="276" y="48"/>
                  </a:lnTo>
                  <a:lnTo>
                    <a:pt x="177" y="307"/>
                  </a:lnTo>
                  <a:lnTo>
                    <a:pt x="144" y="307"/>
                  </a:lnTo>
                  <a:lnTo>
                    <a:pt x="45" y="48"/>
                  </a:lnTo>
                  <a:lnTo>
                    <a:pt x="45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1" name="Freeform 123">
              <a:extLst>
                <a:ext uri="{FF2B5EF4-FFF2-40B4-BE49-F238E27FC236}">
                  <a16:creationId xmlns:a16="http://schemas.microsoft.com/office/drawing/2014/main" id="{35A9BE34-9549-A848-8D5A-2B1D7949B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113" y="3419476"/>
              <a:ext cx="460375" cy="487363"/>
            </a:xfrm>
            <a:custGeom>
              <a:avLst/>
              <a:gdLst>
                <a:gd name="T0" fmla="*/ 52 w 290"/>
                <a:gd name="T1" fmla="*/ 307 h 307"/>
                <a:gd name="T2" fmla="*/ 0 w 290"/>
                <a:gd name="T3" fmla="*/ 307 h 307"/>
                <a:gd name="T4" fmla="*/ 125 w 290"/>
                <a:gd name="T5" fmla="*/ 0 h 307"/>
                <a:gd name="T6" fmla="*/ 168 w 290"/>
                <a:gd name="T7" fmla="*/ 0 h 307"/>
                <a:gd name="T8" fmla="*/ 290 w 290"/>
                <a:gd name="T9" fmla="*/ 307 h 307"/>
                <a:gd name="T10" fmla="*/ 238 w 290"/>
                <a:gd name="T11" fmla="*/ 307 h 307"/>
                <a:gd name="T12" fmla="*/ 210 w 290"/>
                <a:gd name="T13" fmla="*/ 235 h 307"/>
                <a:gd name="T14" fmla="*/ 80 w 290"/>
                <a:gd name="T15" fmla="*/ 235 h 307"/>
                <a:gd name="T16" fmla="*/ 52 w 290"/>
                <a:gd name="T17" fmla="*/ 307 h 307"/>
                <a:gd name="T18" fmla="*/ 144 w 290"/>
                <a:gd name="T19" fmla="*/ 57 h 307"/>
                <a:gd name="T20" fmla="*/ 94 w 290"/>
                <a:gd name="T21" fmla="*/ 194 h 307"/>
                <a:gd name="T22" fmla="*/ 196 w 290"/>
                <a:gd name="T23" fmla="*/ 194 h 307"/>
                <a:gd name="T24" fmla="*/ 144 w 290"/>
                <a:gd name="T25" fmla="*/ 5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0" h="307">
                  <a:moveTo>
                    <a:pt x="52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290" y="307"/>
                  </a:lnTo>
                  <a:lnTo>
                    <a:pt x="238" y="307"/>
                  </a:lnTo>
                  <a:lnTo>
                    <a:pt x="210" y="235"/>
                  </a:lnTo>
                  <a:lnTo>
                    <a:pt x="80" y="235"/>
                  </a:lnTo>
                  <a:lnTo>
                    <a:pt x="52" y="307"/>
                  </a:lnTo>
                  <a:close/>
                  <a:moveTo>
                    <a:pt x="144" y="57"/>
                  </a:moveTo>
                  <a:lnTo>
                    <a:pt x="94" y="194"/>
                  </a:lnTo>
                  <a:lnTo>
                    <a:pt x="196" y="194"/>
                  </a:lnTo>
                  <a:lnTo>
                    <a:pt x="144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2" name="Freeform 124">
              <a:extLst>
                <a:ext uri="{FF2B5EF4-FFF2-40B4-BE49-F238E27FC236}">
                  <a16:creationId xmlns:a16="http://schemas.microsoft.com/office/drawing/2014/main" id="{FDFAF812-D147-7B44-B8BA-D5920739A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875" y="3419476"/>
              <a:ext cx="393700" cy="487363"/>
            </a:xfrm>
            <a:custGeom>
              <a:avLst/>
              <a:gdLst>
                <a:gd name="T0" fmla="*/ 201 w 248"/>
                <a:gd name="T1" fmla="*/ 233 h 307"/>
                <a:gd name="T2" fmla="*/ 201 w 248"/>
                <a:gd name="T3" fmla="*/ 0 h 307"/>
                <a:gd name="T4" fmla="*/ 248 w 248"/>
                <a:gd name="T5" fmla="*/ 0 h 307"/>
                <a:gd name="T6" fmla="*/ 248 w 248"/>
                <a:gd name="T7" fmla="*/ 307 h 307"/>
                <a:gd name="T8" fmla="*/ 203 w 248"/>
                <a:gd name="T9" fmla="*/ 307 h 307"/>
                <a:gd name="T10" fmla="*/ 45 w 248"/>
                <a:gd name="T11" fmla="*/ 72 h 307"/>
                <a:gd name="T12" fmla="*/ 45 w 248"/>
                <a:gd name="T13" fmla="*/ 307 h 307"/>
                <a:gd name="T14" fmla="*/ 0 w 248"/>
                <a:gd name="T15" fmla="*/ 307 h 307"/>
                <a:gd name="T16" fmla="*/ 0 w 248"/>
                <a:gd name="T17" fmla="*/ 0 h 307"/>
                <a:gd name="T18" fmla="*/ 45 w 248"/>
                <a:gd name="T19" fmla="*/ 0 h 307"/>
                <a:gd name="T20" fmla="*/ 201 w 248"/>
                <a:gd name="T21" fmla="*/ 23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8" h="307">
                  <a:moveTo>
                    <a:pt x="201" y="233"/>
                  </a:moveTo>
                  <a:lnTo>
                    <a:pt x="201" y="0"/>
                  </a:lnTo>
                  <a:lnTo>
                    <a:pt x="248" y="0"/>
                  </a:lnTo>
                  <a:lnTo>
                    <a:pt x="248" y="307"/>
                  </a:lnTo>
                  <a:lnTo>
                    <a:pt x="203" y="307"/>
                  </a:lnTo>
                  <a:lnTo>
                    <a:pt x="45" y="72"/>
                  </a:lnTo>
                  <a:lnTo>
                    <a:pt x="45" y="307"/>
                  </a:lnTo>
                  <a:lnTo>
                    <a:pt x="0" y="30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201" y="2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DF0E4478-A94A-934C-BD40-3D843C0B9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250" y="3408363"/>
              <a:ext cx="311150" cy="506413"/>
            </a:xfrm>
            <a:custGeom>
              <a:avLst/>
              <a:gdLst>
                <a:gd name="T0" fmla="*/ 20 w 83"/>
                <a:gd name="T1" fmla="*/ 93 h 133"/>
                <a:gd name="T2" fmla="*/ 42 w 83"/>
                <a:gd name="T3" fmla="*/ 116 h 133"/>
                <a:gd name="T4" fmla="*/ 63 w 83"/>
                <a:gd name="T5" fmla="*/ 96 h 133"/>
                <a:gd name="T6" fmla="*/ 35 w 83"/>
                <a:gd name="T7" fmla="*/ 72 h 133"/>
                <a:gd name="T8" fmla="*/ 2 w 83"/>
                <a:gd name="T9" fmla="*/ 37 h 133"/>
                <a:gd name="T10" fmla="*/ 42 w 83"/>
                <a:gd name="T11" fmla="*/ 0 h 133"/>
                <a:gd name="T12" fmla="*/ 81 w 83"/>
                <a:gd name="T13" fmla="*/ 36 h 133"/>
                <a:gd name="T14" fmla="*/ 61 w 83"/>
                <a:gd name="T15" fmla="*/ 36 h 133"/>
                <a:gd name="T16" fmla="*/ 42 w 83"/>
                <a:gd name="T17" fmla="*/ 18 h 133"/>
                <a:gd name="T18" fmla="*/ 22 w 83"/>
                <a:gd name="T19" fmla="*/ 36 h 133"/>
                <a:gd name="T20" fmla="*/ 52 w 83"/>
                <a:gd name="T21" fmla="*/ 59 h 133"/>
                <a:gd name="T22" fmla="*/ 83 w 83"/>
                <a:gd name="T23" fmla="*/ 95 h 133"/>
                <a:gd name="T24" fmla="*/ 42 w 83"/>
                <a:gd name="T25" fmla="*/ 133 h 133"/>
                <a:gd name="T26" fmla="*/ 0 w 83"/>
                <a:gd name="T27" fmla="*/ 93 h 133"/>
                <a:gd name="T28" fmla="*/ 20 w 83"/>
                <a:gd name="T29" fmla="*/ 9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133">
                  <a:moveTo>
                    <a:pt x="20" y="93"/>
                  </a:moveTo>
                  <a:cubicBezTo>
                    <a:pt x="22" y="112"/>
                    <a:pt x="35" y="116"/>
                    <a:pt x="42" y="116"/>
                  </a:cubicBezTo>
                  <a:cubicBezTo>
                    <a:pt x="53" y="116"/>
                    <a:pt x="63" y="107"/>
                    <a:pt x="63" y="96"/>
                  </a:cubicBezTo>
                  <a:cubicBezTo>
                    <a:pt x="63" y="81"/>
                    <a:pt x="51" y="78"/>
                    <a:pt x="35" y="72"/>
                  </a:cubicBezTo>
                  <a:cubicBezTo>
                    <a:pt x="24" y="69"/>
                    <a:pt x="2" y="61"/>
                    <a:pt x="2" y="37"/>
                  </a:cubicBezTo>
                  <a:cubicBezTo>
                    <a:pt x="2" y="13"/>
                    <a:pt x="22" y="0"/>
                    <a:pt x="42" y="0"/>
                  </a:cubicBezTo>
                  <a:cubicBezTo>
                    <a:pt x="59" y="0"/>
                    <a:pt x="79" y="9"/>
                    <a:pt x="8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0" y="29"/>
                    <a:pt x="56" y="18"/>
                    <a:pt x="42" y="18"/>
                  </a:cubicBezTo>
                  <a:cubicBezTo>
                    <a:pt x="31" y="18"/>
                    <a:pt x="22" y="25"/>
                    <a:pt x="22" y="36"/>
                  </a:cubicBezTo>
                  <a:cubicBezTo>
                    <a:pt x="22" y="48"/>
                    <a:pt x="32" y="51"/>
                    <a:pt x="52" y="59"/>
                  </a:cubicBezTo>
                  <a:cubicBezTo>
                    <a:pt x="68" y="66"/>
                    <a:pt x="83" y="74"/>
                    <a:pt x="83" y="95"/>
                  </a:cubicBezTo>
                  <a:cubicBezTo>
                    <a:pt x="83" y="115"/>
                    <a:pt x="69" y="133"/>
                    <a:pt x="42" y="133"/>
                  </a:cubicBezTo>
                  <a:cubicBezTo>
                    <a:pt x="17" y="133"/>
                    <a:pt x="0" y="118"/>
                    <a:pt x="0" y="93"/>
                  </a:cubicBezTo>
                  <a:lnTo>
                    <a:pt x="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4" name="Freeform 126">
              <a:extLst>
                <a:ext uri="{FF2B5EF4-FFF2-40B4-BE49-F238E27FC236}">
                  <a16:creationId xmlns:a16="http://schemas.microsoft.com/office/drawing/2014/main" id="{DFB71D88-286E-F249-8208-E41AE111D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2725" y="3419476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9 w 82"/>
                <a:gd name="T3" fmla="*/ 8 h 128"/>
                <a:gd name="T4" fmla="*/ 82 w 82"/>
                <a:gd name="T5" fmla="*/ 38 h 128"/>
                <a:gd name="T6" fmla="*/ 69 w 82"/>
                <a:gd name="T7" fmla="*/ 69 h 128"/>
                <a:gd name="T8" fmla="*/ 35 w 82"/>
                <a:gd name="T9" fmla="*/ 77 h 128"/>
                <a:gd name="T10" fmla="*/ 15 w 82"/>
                <a:gd name="T11" fmla="*/ 77 h 128"/>
                <a:gd name="T12" fmla="*/ 15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5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9 w 82"/>
                <a:gd name="T29" fmla="*/ 18 h 128"/>
                <a:gd name="T30" fmla="*/ 35 w 82"/>
                <a:gd name="T31" fmla="*/ 12 h 128"/>
                <a:gd name="T32" fmla="*/ 15 w 82"/>
                <a:gd name="T33" fmla="*/ 12 h 128"/>
                <a:gd name="T34" fmla="*/ 15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1" y="2"/>
                    <a:pt x="69" y="8"/>
                  </a:cubicBezTo>
                  <a:cubicBezTo>
                    <a:pt x="77" y="15"/>
                    <a:pt x="82" y="26"/>
                    <a:pt x="82" y="38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1" y="75"/>
                    <a:pt x="52" y="77"/>
                    <a:pt x="35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5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1"/>
                    <a:pt x="59" y="18"/>
                  </a:cubicBezTo>
                  <a:cubicBezTo>
                    <a:pt x="52" y="14"/>
                    <a:pt x="46" y="12"/>
                    <a:pt x="35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5" name="Freeform 127">
              <a:extLst>
                <a:ext uri="{FF2B5EF4-FFF2-40B4-BE49-F238E27FC236}">
                  <a16:creationId xmlns:a16="http://schemas.microsoft.com/office/drawing/2014/main" id="{0D0BC535-7C3F-8E46-916E-C5BF12F25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4663" y="3419476"/>
              <a:ext cx="449263" cy="487363"/>
            </a:xfrm>
            <a:custGeom>
              <a:avLst/>
              <a:gdLst>
                <a:gd name="T0" fmla="*/ 36 w 283"/>
                <a:gd name="T1" fmla="*/ 307 h 307"/>
                <a:gd name="T2" fmla="*/ 0 w 283"/>
                <a:gd name="T3" fmla="*/ 307 h 307"/>
                <a:gd name="T4" fmla="*/ 125 w 283"/>
                <a:gd name="T5" fmla="*/ 0 h 307"/>
                <a:gd name="T6" fmla="*/ 158 w 283"/>
                <a:gd name="T7" fmla="*/ 0 h 307"/>
                <a:gd name="T8" fmla="*/ 283 w 283"/>
                <a:gd name="T9" fmla="*/ 307 h 307"/>
                <a:gd name="T10" fmla="*/ 246 w 283"/>
                <a:gd name="T11" fmla="*/ 307 h 307"/>
                <a:gd name="T12" fmla="*/ 210 w 283"/>
                <a:gd name="T13" fmla="*/ 221 h 307"/>
                <a:gd name="T14" fmla="*/ 71 w 283"/>
                <a:gd name="T15" fmla="*/ 221 h 307"/>
                <a:gd name="T16" fmla="*/ 36 w 283"/>
                <a:gd name="T17" fmla="*/ 307 h 307"/>
                <a:gd name="T18" fmla="*/ 139 w 283"/>
                <a:gd name="T19" fmla="*/ 38 h 307"/>
                <a:gd name="T20" fmla="*/ 80 w 283"/>
                <a:gd name="T21" fmla="*/ 192 h 307"/>
                <a:gd name="T22" fmla="*/ 201 w 283"/>
                <a:gd name="T23" fmla="*/ 192 h 307"/>
                <a:gd name="T24" fmla="*/ 139 w 283"/>
                <a:gd name="T25" fmla="*/ 3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3" h="307">
                  <a:moveTo>
                    <a:pt x="36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58" y="0"/>
                  </a:lnTo>
                  <a:lnTo>
                    <a:pt x="283" y="307"/>
                  </a:lnTo>
                  <a:lnTo>
                    <a:pt x="246" y="307"/>
                  </a:lnTo>
                  <a:lnTo>
                    <a:pt x="210" y="221"/>
                  </a:lnTo>
                  <a:lnTo>
                    <a:pt x="71" y="221"/>
                  </a:lnTo>
                  <a:lnTo>
                    <a:pt x="36" y="307"/>
                  </a:lnTo>
                  <a:close/>
                  <a:moveTo>
                    <a:pt x="139" y="38"/>
                  </a:moveTo>
                  <a:lnTo>
                    <a:pt x="80" y="192"/>
                  </a:lnTo>
                  <a:lnTo>
                    <a:pt x="201" y="192"/>
                  </a:lnTo>
                  <a:lnTo>
                    <a:pt x="13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6" name="Freeform 128">
              <a:extLst>
                <a:ext uri="{FF2B5EF4-FFF2-40B4-BE49-F238E27FC236}">
                  <a16:creationId xmlns:a16="http://schemas.microsoft.com/office/drawing/2014/main" id="{38018BA1-76E8-7542-8CFE-70B78AC85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3411538"/>
              <a:ext cx="471488" cy="503238"/>
            </a:xfrm>
            <a:custGeom>
              <a:avLst/>
              <a:gdLst>
                <a:gd name="T0" fmla="*/ 126 w 126"/>
                <a:gd name="T1" fmla="*/ 95 h 132"/>
                <a:gd name="T2" fmla="*/ 67 w 126"/>
                <a:gd name="T3" fmla="*/ 132 h 132"/>
                <a:gd name="T4" fmla="*/ 0 w 126"/>
                <a:gd name="T5" fmla="*/ 66 h 132"/>
                <a:gd name="T6" fmla="*/ 67 w 126"/>
                <a:gd name="T7" fmla="*/ 0 h 132"/>
                <a:gd name="T8" fmla="*/ 126 w 126"/>
                <a:gd name="T9" fmla="*/ 37 h 132"/>
                <a:gd name="T10" fmla="*/ 111 w 126"/>
                <a:gd name="T11" fmla="*/ 37 h 132"/>
                <a:gd name="T12" fmla="*/ 67 w 126"/>
                <a:gd name="T13" fmla="*/ 12 h 132"/>
                <a:gd name="T14" fmla="*/ 15 w 126"/>
                <a:gd name="T15" fmla="*/ 66 h 132"/>
                <a:gd name="T16" fmla="*/ 67 w 126"/>
                <a:gd name="T17" fmla="*/ 119 h 132"/>
                <a:gd name="T18" fmla="*/ 111 w 126"/>
                <a:gd name="T19" fmla="*/ 95 h 132"/>
                <a:gd name="T20" fmla="*/ 126 w 126"/>
                <a:gd name="T21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32">
                  <a:moveTo>
                    <a:pt x="126" y="95"/>
                  </a:moveTo>
                  <a:cubicBezTo>
                    <a:pt x="118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29"/>
                    <a:pt x="29" y="0"/>
                    <a:pt x="67" y="0"/>
                  </a:cubicBezTo>
                  <a:cubicBezTo>
                    <a:pt x="99" y="0"/>
                    <a:pt x="119" y="21"/>
                    <a:pt x="126" y="37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06" y="29"/>
                    <a:pt x="92" y="12"/>
                    <a:pt x="67" y="12"/>
                  </a:cubicBezTo>
                  <a:cubicBezTo>
                    <a:pt x="37" y="12"/>
                    <a:pt x="15" y="36"/>
                    <a:pt x="15" y="66"/>
                  </a:cubicBezTo>
                  <a:cubicBezTo>
                    <a:pt x="15" y="96"/>
                    <a:pt x="37" y="119"/>
                    <a:pt x="67" y="119"/>
                  </a:cubicBezTo>
                  <a:cubicBezTo>
                    <a:pt x="94" y="119"/>
                    <a:pt x="108" y="100"/>
                    <a:pt x="111" y="95"/>
                  </a:cubicBezTo>
                  <a:lnTo>
                    <a:pt x="126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7" name="Freeform 129">
              <a:extLst>
                <a:ext uri="{FF2B5EF4-FFF2-40B4-BE49-F238E27FC236}">
                  <a16:creationId xmlns:a16="http://schemas.microsoft.com/office/drawing/2014/main" id="{CB1C5A28-62A0-CB43-B8B2-9D79A40CC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419476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29 h 307"/>
                <a:gd name="T6" fmla="*/ 33 w 167"/>
                <a:gd name="T7" fmla="*/ 29 h 307"/>
                <a:gd name="T8" fmla="*/ 33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29"/>
                  </a:lnTo>
                  <a:lnTo>
                    <a:pt x="33" y="29"/>
                  </a:lnTo>
                  <a:lnTo>
                    <a:pt x="33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8" name="Freeform 130">
              <a:extLst>
                <a:ext uri="{FF2B5EF4-FFF2-40B4-BE49-F238E27FC236}">
                  <a16:creationId xmlns:a16="http://schemas.microsoft.com/office/drawing/2014/main" id="{44B8F4C0-EE2E-9F44-A00A-E5EE6723B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63" y="3411538"/>
              <a:ext cx="288925" cy="503238"/>
            </a:xfrm>
            <a:custGeom>
              <a:avLst/>
              <a:gdLst>
                <a:gd name="T0" fmla="*/ 46 w 77"/>
                <a:gd name="T1" fmla="*/ 60 h 132"/>
                <a:gd name="T2" fmla="*/ 14 w 77"/>
                <a:gd name="T3" fmla="*/ 34 h 132"/>
                <a:gd name="T4" fmla="*/ 38 w 77"/>
                <a:gd name="T5" fmla="*/ 12 h 132"/>
                <a:gd name="T6" fmla="*/ 60 w 77"/>
                <a:gd name="T7" fmla="*/ 33 h 132"/>
                <a:gd name="T8" fmla="*/ 74 w 77"/>
                <a:gd name="T9" fmla="*/ 33 h 132"/>
                <a:gd name="T10" fmla="*/ 38 w 77"/>
                <a:gd name="T11" fmla="*/ 0 h 132"/>
                <a:gd name="T12" fmla="*/ 0 w 77"/>
                <a:gd name="T13" fmla="*/ 35 h 132"/>
                <a:gd name="T14" fmla="*/ 33 w 77"/>
                <a:gd name="T15" fmla="*/ 69 h 132"/>
                <a:gd name="T16" fmla="*/ 63 w 77"/>
                <a:gd name="T17" fmla="*/ 96 h 132"/>
                <a:gd name="T18" fmla="*/ 37 w 77"/>
                <a:gd name="T19" fmla="*/ 120 h 132"/>
                <a:gd name="T20" fmla="*/ 21 w 77"/>
                <a:gd name="T21" fmla="*/ 114 h 132"/>
                <a:gd name="T22" fmla="*/ 18 w 77"/>
                <a:gd name="T23" fmla="*/ 128 h 132"/>
                <a:gd name="T24" fmla="*/ 38 w 77"/>
                <a:gd name="T25" fmla="*/ 132 h 132"/>
                <a:gd name="T26" fmla="*/ 77 w 77"/>
                <a:gd name="T27" fmla="*/ 95 h 132"/>
                <a:gd name="T28" fmla="*/ 46 w 77"/>
                <a:gd name="T29" fmla="*/ 6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132">
                  <a:moveTo>
                    <a:pt x="46" y="60"/>
                  </a:moveTo>
                  <a:cubicBezTo>
                    <a:pt x="27" y="53"/>
                    <a:pt x="14" y="49"/>
                    <a:pt x="14" y="34"/>
                  </a:cubicBezTo>
                  <a:cubicBezTo>
                    <a:pt x="14" y="20"/>
                    <a:pt x="25" y="12"/>
                    <a:pt x="38" y="12"/>
                  </a:cubicBezTo>
                  <a:cubicBezTo>
                    <a:pt x="54" y="12"/>
                    <a:pt x="59" y="24"/>
                    <a:pt x="60" y="33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2" y="8"/>
                    <a:pt x="54" y="0"/>
                    <a:pt x="38" y="0"/>
                  </a:cubicBezTo>
                  <a:cubicBezTo>
                    <a:pt x="19" y="0"/>
                    <a:pt x="0" y="12"/>
                    <a:pt x="0" y="35"/>
                  </a:cubicBezTo>
                  <a:cubicBezTo>
                    <a:pt x="0" y="59"/>
                    <a:pt x="22" y="66"/>
                    <a:pt x="33" y="69"/>
                  </a:cubicBezTo>
                  <a:cubicBezTo>
                    <a:pt x="48" y="74"/>
                    <a:pt x="63" y="78"/>
                    <a:pt x="63" y="96"/>
                  </a:cubicBezTo>
                  <a:cubicBezTo>
                    <a:pt x="63" y="110"/>
                    <a:pt x="51" y="120"/>
                    <a:pt x="37" y="120"/>
                  </a:cubicBezTo>
                  <a:cubicBezTo>
                    <a:pt x="33" y="120"/>
                    <a:pt x="26" y="119"/>
                    <a:pt x="21" y="114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24" y="131"/>
                    <a:pt x="30" y="132"/>
                    <a:pt x="38" y="132"/>
                  </a:cubicBezTo>
                  <a:cubicBezTo>
                    <a:pt x="61" y="132"/>
                    <a:pt x="77" y="115"/>
                    <a:pt x="77" y="95"/>
                  </a:cubicBezTo>
                  <a:cubicBezTo>
                    <a:pt x="77" y="71"/>
                    <a:pt x="58" y="64"/>
                    <a:pt x="4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9" name="Freeform 131">
              <a:extLst>
                <a:ext uri="{FF2B5EF4-FFF2-40B4-BE49-F238E27FC236}">
                  <a16:creationId xmlns:a16="http://schemas.microsoft.com/office/drawing/2014/main" id="{9923C8C8-C2F7-A242-81A5-35CC0CADC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0900" y="3609976"/>
              <a:ext cx="104775" cy="296863"/>
            </a:xfrm>
            <a:custGeom>
              <a:avLst/>
              <a:gdLst>
                <a:gd name="T0" fmla="*/ 26 w 66"/>
                <a:gd name="T1" fmla="*/ 48 h 187"/>
                <a:gd name="T2" fmla="*/ 56 w 66"/>
                <a:gd name="T3" fmla="*/ 48 h 187"/>
                <a:gd name="T4" fmla="*/ 33 w 66"/>
                <a:gd name="T5" fmla="*/ 187 h 187"/>
                <a:gd name="T6" fmla="*/ 0 w 66"/>
                <a:gd name="T7" fmla="*/ 187 h 187"/>
                <a:gd name="T8" fmla="*/ 26 w 66"/>
                <a:gd name="T9" fmla="*/ 48 h 187"/>
                <a:gd name="T10" fmla="*/ 33 w 66"/>
                <a:gd name="T11" fmla="*/ 0 h 187"/>
                <a:gd name="T12" fmla="*/ 66 w 66"/>
                <a:gd name="T13" fmla="*/ 0 h 187"/>
                <a:gd name="T14" fmla="*/ 61 w 66"/>
                <a:gd name="T15" fmla="*/ 29 h 187"/>
                <a:gd name="T16" fmla="*/ 28 w 66"/>
                <a:gd name="T17" fmla="*/ 29 h 187"/>
                <a:gd name="T18" fmla="*/ 33 w 66"/>
                <a:gd name="T1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87">
                  <a:moveTo>
                    <a:pt x="26" y="48"/>
                  </a:moveTo>
                  <a:lnTo>
                    <a:pt x="56" y="48"/>
                  </a:lnTo>
                  <a:lnTo>
                    <a:pt x="33" y="187"/>
                  </a:lnTo>
                  <a:lnTo>
                    <a:pt x="0" y="187"/>
                  </a:lnTo>
                  <a:lnTo>
                    <a:pt x="26" y="48"/>
                  </a:lnTo>
                  <a:close/>
                  <a:moveTo>
                    <a:pt x="33" y="0"/>
                  </a:moveTo>
                  <a:lnTo>
                    <a:pt x="66" y="0"/>
                  </a:lnTo>
                  <a:lnTo>
                    <a:pt x="61" y="29"/>
                  </a:lnTo>
                  <a:lnTo>
                    <a:pt x="28" y="29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  <p:sp>
          <p:nvSpPr>
            <p:cNvPr id="63" name="Freeform 132">
              <a:extLst>
                <a:ext uri="{FF2B5EF4-FFF2-40B4-BE49-F238E27FC236}">
                  <a16:creationId xmlns:a16="http://schemas.microsoft.com/office/drawing/2014/main" id="{26E76FB2-36D7-3E4D-B62D-04EEE8874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678238"/>
              <a:ext cx="228600" cy="228600"/>
            </a:xfrm>
            <a:custGeom>
              <a:avLst/>
              <a:gdLst>
                <a:gd name="T0" fmla="*/ 11 w 61"/>
                <a:gd name="T1" fmla="*/ 2 h 60"/>
                <a:gd name="T2" fmla="*/ 23 w 61"/>
                <a:gd name="T3" fmla="*/ 2 h 60"/>
                <a:gd name="T4" fmla="*/ 22 w 61"/>
                <a:gd name="T5" fmla="*/ 10 h 60"/>
                <a:gd name="T6" fmla="*/ 42 w 61"/>
                <a:gd name="T7" fmla="*/ 0 h 60"/>
                <a:gd name="T8" fmla="*/ 59 w 61"/>
                <a:gd name="T9" fmla="*/ 25 h 60"/>
                <a:gd name="T10" fmla="*/ 53 w 61"/>
                <a:gd name="T11" fmla="*/ 60 h 60"/>
                <a:gd name="T12" fmla="*/ 39 w 61"/>
                <a:gd name="T13" fmla="*/ 60 h 60"/>
                <a:gd name="T14" fmla="*/ 45 w 61"/>
                <a:gd name="T15" fmla="*/ 29 h 60"/>
                <a:gd name="T16" fmla="*/ 35 w 61"/>
                <a:gd name="T17" fmla="*/ 13 h 60"/>
                <a:gd name="T18" fmla="*/ 19 w 61"/>
                <a:gd name="T19" fmla="*/ 28 h 60"/>
                <a:gd name="T20" fmla="*/ 14 w 61"/>
                <a:gd name="T21" fmla="*/ 60 h 60"/>
                <a:gd name="T22" fmla="*/ 0 w 61"/>
                <a:gd name="T23" fmla="*/ 60 h 60"/>
                <a:gd name="T24" fmla="*/ 11 w 61"/>
                <a:gd name="T25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0">
                  <a:moveTo>
                    <a:pt x="11" y="2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3" y="5"/>
                    <a:pt x="23" y="7"/>
                    <a:pt x="22" y="10"/>
                  </a:cubicBezTo>
                  <a:cubicBezTo>
                    <a:pt x="25" y="5"/>
                    <a:pt x="31" y="0"/>
                    <a:pt x="42" y="0"/>
                  </a:cubicBezTo>
                  <a:cubicBezTo>
                    <a:pt x="60" y="1"/>
                    <a:pt x="61" y="15"/>
                    <a:pt x="59" y="25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7" y="20"/>
                    <a:pt x="45" y="13"/>
                    <a:pt x="35" y="13"/>
                  </a:cubicBezTo>
                  <a:cubicBezTo>
                    <a:pt x="26" y="13"/>
                    <a:pt x="21" y="20"/>
                    <a:pt x="19" y="28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0BFAF0-FE14-DA46-9D79-D0117B1E70D5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8A71FFE-F200-C540-A140-C43904500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F074FA-7C4E-1F47-8CAA-9A45D2D69EE9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299F4A-E039-AF47-9CF7-66A22C2FFC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550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00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39B1DB2-BE74-B24E-81C6-80180F0A0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598" y="8441"/>
            <a:ext cx="12208592" cy="686733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74703A09-AA95-0E43-A44F-1C0E32364548}"/>
              </a:ext>
            </a:extLst>
          </p:cNvPr>
          <p:cNvGrpSpPr/>
          <p:nvPr userDrawn="1"/>
        </p:nvGrpSpPr>
        <p:grpSpPr>
          <a:xfrm>
            <a:off x="-495043" y="-10705"/>
            <a:ext cx="3197522" cy="6876906"/>
            <a:chOff x="-473777" y="-10705"/>
            <a:chExt cx="3197522" cy="6876906"/>
          </a:xfrm>
        </p:grpSpPr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AAD369EB-88B1-B84A-85F6-3F33A1630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B51A12E4-2F44-B143-A402-D61C9C465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372CC95E-30A4-D744-8BC0-DDA2BE0BB564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E8785C5-5C0A-1F49-850B-650400878A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6029" y="2323852"/>
            <a:ext cx="4592572" cy="111825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0BFAF0-FE14-DA46-9D79-D0117B1E70D5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8A71FFE-F200-C540-A140-C43904500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F074FA-7C4E-1F47-8CAA-9A45D2D69EE9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299F4A-E039-AF47-9CF7-66A22C2FFC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9452AE8-AD3F-4943-AF1F-B1FD96C732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0200" y="3780973"/>
            <a:ext cx="10210800" cy="1118255"/>
          </a:xfrm>
        </p:spPr>
        <p:txBody>
          <a:bodyPr/>
          <a:lstStyle>
            <a:lvl1pPr algn="l">
              <a:defRPr sz="3600" b="1">
                <a:latin typeface="Helvetica" pitchFamily="2" charset="0"/>
              </a:defRPr>
            </a:lvl1pPr>
            <a:lvl2pPr algn="l">
              <a:defRPr sz="3600" b="1">
                <a:latin typeface="Helvetica" pitchFamily="2" charset="0"/>
              </a:defRPr>
            </a:lvl2pPr>
            <a:lvl3pPr algn="l">
              <a:defRPr sz="3600" b="1">
                <a:latin typeface="Helvetica" pitchFamily="2" charset="0"/>
              </a:defRPr>
            </a:lvl3pPr>
            <a:lvl4pPr algn="l">
              <a:defRPr sz="3600" b="1">
                <a:latin typeface="Helvetica" pitchFamily="2" charset="0"/>
              </a:defRPr>
            </a:lvl4pPr>
            <a:lvl5pPr algn="l">
              <a:defRPr sz="3600" b="1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9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00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CD3AEA-3798-A14C-A046-4A1CD49A27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372CC95E-30A4-D744-8BC0-DDA2BE0BB564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600323" y="4506711"/>
            <a:ext cx="3428126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663D972-ACDA-4E40-A8E8-6DD7BDBA0D8E}"/>
              </a:ext>
            </a:extLst>
          </p:cNvPr>
          <p:cNvGrpSpPr>
            <a:grpSpLocks noChangeAspect="1"/>
          </p:cNvGrpSpPr>
          <p:nvPr/>
        </p:nvGrpSpPr>
        <p:grpSpPr>
          <a:xfrm>
            <a:off x="390281" y="2943665"/>
            <a:ext cx="3514301" cy="758482"/>
            <a:chOff x="339725" y="371475"/>
            <a:chExt cx="2647951" cy="571500"/>
          </a:xfrm>
          <a:solidFill>
            <a:srgbClr val="65CBF9"/>
          </a:solidFill>
        </p:grpSpPr>
        <p:sp>
          <p:nvSpPr>
            <p:cNvPr id="53" name="Freeform 55">
              <a:extLst>
                <a:ext uri="{FF2B5EF4-FFF2-40B4-BE49-F238E27FC236}">
                  <a16:creationId xmlns:a16="http://schemas.microsoft.com/office/drawing/2014/main" id="{92E122F8-E4C5-0340-AA43-4A53579DB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4" name="Freeform 56">
              <a:extLst>
                <a:ext uri="{FF2B5EF4-FFF2-40B4-BE49-F238E27FC236}">
                  <a16:creationId xmlns:a16="http://schemas.microsoft.com/office/drawing/2014/main" id="{7E900EBB-3750-9448-8B04-E157B14A5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5" name="Freeform 57">
              <a:extLst>
                <a:ext uri="{FF2B5EF4-FFF2-40B4-BE49-F238E27FC236}">
                  <a16:creationId xmlns:a16="http://schemas.microsoft.com/office/drawing/2014/main" id="{44B14186-A025-5C44-A996-8930F6AA7E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6" name="Freeform 58">
              <a:extLst>
                <a:ext uri="{FF2B5EF4-FFF2-40B4-BE49-F238E27FC236}">
                  <a16:creationId xmlns:a16="http://schemas.microsoft.com/office/drawing/2014/main" id="{046A119D-1634-B648-982D-E539287E9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FEAFE188-F1CB-EB47-ABBE-50E158C86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849FE2B5-D0D6-134A-A0F4-BB8A36463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3E8CE322-75A9-2643-BC60-7E0E3B807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50A6503-BBEA-4749-B04A-2313CEE7764B}"/>
              </a:ext>
            </a:extLst>
          </p:cNvPr>
          <p:cNvGrpSpPr>
            <a:grpSpLocks noChangeAspect="1"/>
          </p:cNvGrpSpPr>
          <p:nvPr/>
        </p:nvGrpSpPr>
        <p:grpSpPr>
          <a:xfrm>
            <a:off x="385733" y="3823983"/>
            <a:ext cx="4928403" cy="507148"/>
            <a:chOff x="3149600" y="3408363"/>
            <a:chExt cx="4921251" cy="506413"/>
          </a:xfrm>
          <a:solidFill>
            <a:schemeClr val="bg1"/>
          </a:solidFill>
        </p:grpSpPr>
        <p:sp>
          <p:nvSpPr>
            <p:cNvPr id="40" name="Freeform 120">
              <a:extLst>
                <a:ext uri="{FF2B5EF4-FFF2-40B4-BE49-F238E27FC236}">
                  <a16:creationId xmlns:a16="http://schemas.microsoft.com/office/drawing/2014/main" id="{87D7F1C7-CC19-9A4E-A3C5-BB21D9B38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600" y="3419476"/>
              <a:ext cx="360363" cy="487363"/>
            </a:xfrm>
            <a:custGeom>
              <a:avLst/>
              <a:gdLst>
                <a:gd name="T0" fmla="*/ 0 w 227"/>
                <a:gd name="T1" fmla="*/ 307 h 307"/>
                <a:gd name="T2" fmla="*/ 0 w 227"/>
                <a:gd name="T3" fmla="*/ 0 h 307"/>
                <a:gd name="T4" fmla="*/ 47 w 227"/>
                <a:gd name="T5" fmla="*/ 0 h 307"/>
                <a:gd name="T6" fmla="*/ 47 w 227"/>
                <a:gd name="T7" fmla="*/ 129 h 307"/>
                <a:gd name="T8" fmla="*/ 179 w 227"/>
                <a:gd name="T9" fmla="*/ 129 h 307"/>
                <a:gd name="T10" fmla="*/ 179 w 227"/>
                <a:gd name="T11" fmla="*/ 0 h 307"/>
                <a:gd name="T12" fmla="*/ 227 w 227"/>
                <a:gd name="T13" fmla="*/ 0 h 307"/>
                <a:gd name="T14" fmla="*/ 227 w 227"/>
                <a:gd name="T15" fmla="*/ 307 h 307"/>
                <a:gd name="T16" fmla="*/ 179 w 227"/>
                <a:gd name="T17" fmla="*/ 307 h 307"/>
                <a:gd name="T18" fmla="*/ 179 w 227"/>
                <a:gd name="T19" fmla="*/ 173 h 307"/>
                <a:gd name="T20" fmla="*/ 47 w 227"/>
                <a:gd name="T21" fmla="*/ 173 h 307"/>
                <a:gd name="T22" fmla="*/ 47 w 227"/>
                <a:gd name="T23" fmla="*/ 307 h 307"/>
                <a:gd name="T24" fmla="*/ 0 w 227"/>
                <a:gd name="T25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307">
                  <a:moveTo>
                    <a:pt x="0" y="307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129"/>
                  </a:lnTo>
                  <a:lnTo>
                    <a:pt x="179" y="129"/>
                  </a:lnTo>
                  <a:lnTo>
                    <a:pt x="179" y="0"/>
                  </a:lnTo>
                  <a:lnTo>
                    <a:pt x="227" y="0"/>
                  </a:lnTo>
                  <a:lnTo>
                    <a:pt x="227" y="307"/>
                  </a:lnTo>
                  <a:lnTo>
                    <a:pt x="179" y="307"/>
                  </a:lnTo>
                  <a:lnTo>
                    <a:pt x="179" y="173"/>
                  </a:lnTo>
                  <a:lnTo>
                    <a:pt x="47" y="173"/>
                  </a:lnTo>
                  <a:lnTo>
                    <a:pt x="47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1" name="Freeform 121">
              <a:extLst>
                <a:ext uri="{FF2B5EF4-FFF2-40B4-BE49-F238E27FC236}">
                  <a16:creationId xmlns:a16="http://schemas.microsoft.com/office/drawing/2014/main" id="{FDE80CB4-4723-654F-8252-69E001D1C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863" y="3419476"/>
              <a:ext cx="336550" cy="495300"/>
            </a:xfrm>
            <a:custGeom>
              <a:avLst/>
              <a:gdLst>
                <a:gd name="T0" fmla="*/ 21 w 90"/>
                <a:gd name="T1" fmla="*/ 0 h 130"/>
                <a:gd name="T2" fmla="*/ 21 w 90"/>
                <a:gd name="T3" fmla="*/ 80 h 130"/>
                <a:gd name="T4" fmla="*/ 26 w 90"/>
                <a:gd name="T5" fmla="*/ 102 h 130"/>
                <a:gd name="T6" fmla="*/ 45 w 90"/>
                <a:gd name="T7" fmla="*/ 112 h 130"/>
                <a:gd name="T8" fmla="*/ 65 w 90"/>
                <a:gd name="T9" fmla="*/ 102 h 130"/>
                <a:gd name="T10" fmla="*/ 70 w 90"/>
                <a:gd name="T11" fmla="*/ 80 h 130"/>
                <a:gd name="T12" fmla="*/ 70 w 90"/>
                <a:gd name="T13" fmla="*/ 0 h 130"/>
                <a:gd name="T14" fmla="*/ 90 w 90"/>
                <a:gd name="T15" fmla="*/ 0 h 130"/>
                <a:gd name="T16" fmla="*/ 90 w 90"/>
                <a:gd name="T17" fmla="*/ 80 h 130"/>
                <a:gd name="T18" fmla="*/ 76 w 90"/>
                <a:gd name="T19" fmla="*/ 119 h 130"/>
                <a:gd name="T20" fmla="*/ 46 w 90"/>
                <a:gd name="T21" fmla="*/ 130 h 130"/>
                <a:gd name="T22" fmla="*/ 15 w 90"/>
                <a:gd name="T23" fmla="*/ 119 h 130"/>
                <a:gd name="T24" fmla="*/ 1 w 90"/>
                <a:gd name="T25" fmla="*/ 80 h 130"/>
                <a:gd name="T26" fmla="*/ 1 w 90"/>
                <a:gd name="T27" fmla="*/ 0 h 130"/>
                <a:gd name="T28" fmla="*/ 21 w 90"/>
                <a:gd name="T2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130">
                  <a:moveTo>
                    <a:pt x="21" y="0"/>
                  </a:moveTo>
                  <a:cubicBezTo>
                    <a:pt x="21" y="80"/>
                    <a:pt x="21" y="80"/>
                    <a:pt x="21" y="80"/>
                  </a:cubicBezTo>
                  <a:cubicBezTo>
                    <a:pt x="21" y="88"/>
                    <a:pt x="21" y="95"/>
                    <a:pt x="26" y="102"/>
                  </a:cubicBezTo>
                  <a:cubicBezTo>
                    <a:pt x="30" y="108"/>
                    <a:pt x="37" y="112"/>
                    <a:pt x="45" y="112"/>
                  </a:cubicBezTo>
                  <a:cubicBezTo>
                    <a:pt x="54" y="112"/>
                    <a:pt x="61" y="108"/>
                    <a:pt x="65" y="102"/>
                  </a:cubicBezTo>
                  <a:cubicBezTo>
                    <a:pt x="70" y="95"/>
                    <a:pt x="70" y="88"/>
                    <a:pt x="70" y="8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97"/>
                    <a:pt x="87" y="110"/>
                    <a:pt x="76" y="119"/>
                  </a:cubicBezTo>
                  <a:cubicBezTo>
                    <a:pt x="68" y="126"/>
                    <a:pt x="58" y="130"/>
                    <a:pt x="46" y="130"/>
                  </a:cubicBezTo>
                  <a:cubicBezTo>
                    <a:pt x="36" y="130"/>
                    <a:pt x="23" y="128"/>
                    <a:pt x="15" y="119"/>
                  </a:cubicBezTo>
                  <a:cubicBezTo>
                    <a:pt x="2" y="108"/>
                    <a:pt x="0" y="95"/>
                    <a:pt x="1" y="8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2" name="Freeform 122">
              <a:extLst>
                <a:ext uri="{FF2B5EF4-FFF2-40B4-BE49-F238E27FC236}">
                  <a16:creationId xmlns:a16="http://schemas.microsoft.com/office/drawing/2014/main" id="{B1F90043-6A6B-3340-AB6E-16CAF4084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0" y="3419476"/>
              <a:ext cx="504825" cy="487363"/>
            </a:xfrm>
            <a:custGeom>
              <a:avLst/>
              <a:gdLst>
                <a:gd name="T0" fmla="*/ 0 w 318"/>
                <a:gd name="T1" fmla="*/ 307 h 307"/>
                <a:gd name="T2" fmla="*/ 0 w 318"/>
                <a:gd name="T3" fmla="*/ 0 h 307"/>
                <a:gd name="T4" fmla="*/ 66 w 318"/>
                <a:gd name="T5" fmla="*/ 0 h 307"/>
                <a:gd name="T6" fmla="*/ 160 w 318"/>
                <a:gd name="T7" fmla="*/ 237 h 307"/>
                <a:gd name="T8" fmla="*/ 252 w 318"/>
                <a:gd name="T9" fmla="*/ 0 h 307"/>
                <a:gd name="T10" fmla="*/ 318 w 318"/>
                <a:gd name="T11" fmla="*/ 0 h 307"/>
                <a:gd name="T12" fmla="*/ 318 w 318"/>
                <a:gd name="T13" fmla="*/ 307 h 307"/>
                <a:gd name="T14" fmla="*/ 273 w 318"/>
                <a:gd name="T15" fmla="*/ 307 h 307"/>
                <a:gd name="T16" fmla="*/ 276 w 318"/>
                <a:gd name="T17" fmla="*/ 48 h 307"/>
                <a:gd name="T18" fmla="*/ 177 w 318"/>
                <a:gd name="T19" fmla="*/ 307 h 307"/>
                <a:gd name="T20" fmla="*/ 144 w 318"/>
                <a:gd name="T21" fmla="*/ 307 h 307"/>
                <a:gd name="T22" fmla="*/ 45 w 318"/>
                <a:gd name="T23" fmla="*/ 48 h 307"/>
                <a:gd name="T24" fmla="*/ 45 w 318"/>
                <a:gd name="T25" fmla="*/ 307 h 307"/>
                <a:gd name="T26" fmla="*/ 0 w 318"/>
                <a:gd name="T27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8" h="307">
                  <a:moveTo>
                    <a:pt x="0" y="307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160" y="237"/>
                  </a:lnTo>
                  <a:lnTo>
                    <a:pt x="252" y="0"/>
                  </a:lnTo>
                  <a:lnTo>
                    <a:pt x="318" y="0"/>
                  </a:lnTo>
                  <a:lnTo>
                    <a:pt x="318" y="307"/>
                  </a:lnTo>
                  <a:lnTo>
                    <a:pt x="273" y="307"/>
                  </a:lnTo>
                  <a:lnTo>
                    <a:pt x="276" y="48"/>
                  </a:lnTo>
                  <a:lnTo>
                    <a:pt x="177" y="307"/>
                  </a:lnTo>
                  <a:lnTo>
                    <a:pt x="144" y="307"/>
                  </a:lnTo>
                  <a:lnTo>
                    <a:pt x="45" y="48"/>
                  </a:lnTo>
                  <a:lnTo>
                    <a:pt x="45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3" name="Freeform 123">
              <a:extLst>
                <a:ext uri="{FF2B5EF4-FFF2-40B4-BE49-F238E27FC236}">
                  <a16:creationId xmlns:a16="http://schemas.microsoft.com/office/drawing/2014/main" id="{323875E6-2184-BB4B-96D8-228C78D85F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113" y="3419476"/>
              <a:ext cx="460375" cy="487363"/>
            </a:xfrm>
            <a:custGeom>
              <a:avLst/>
              <a:gdLst>
                <a:gd name="T0" fmla="*/ 52 w 290"/>
                <a:gd name="T1" fmla="*/ 307 h 307"/>
                <a:gd name="T2" fmla="*/ 0 w 290"/>
                <a:gd name="T3" fmla="*/ 307 h 307"/>
                <a:gd name="T4" fmla="*/ 125 w 290"/>
                <a:gd name="T5" fmla="*/ 0 h 307"/>
                <a:gd name="T6" fmla="*/ 168 w 290"/>
                <a:gd name="T7" fmla="*/ 0 h 307"/>
                <a:gd name="T8" fmla="*/ 290 w 290"/>
                <a:gd name="T9" fmla="*/ 307 h 307"/>
                <a:gd name="T10" fmla="*/ 238 w 290"/>
                <a:gd name="T11" fmla="*/ 307 h 307"/>
                <a:gd name="T12" fmla="*/ 210 w 290"/>
                <a:gd name="T13" fmla="*/ 235 h 307"/>
                <a:gd name="T14" fmla="*/ 80 w 290"/>
                <a:gd name="T15" fmla="*/ 235 h 307"/>
                <a:gd name="T16" fmla="*/ 52 w 290"/>
                <a:gd name="T17" fmla="*/ 307 h 307"/>
                <a:gd name="T18" fmla="*/ 144 w 290"/>
                <a:gd name="T19" fmla="*/ 57 h 307"/>
                <a:gd name="T20" fmla="*/ 94 w 290"/>
                <a:gd name="T21" fmla="*/ 194 h 307"/>
                <a:gd name="T22" fmla="*/ 196 w 290"/>
                <a:gd name="T23" fmla="*/ 194 h 307"/>
                <a:gd name="T24" fmla="*/ 144 w 290"/>
                <a:gd name="T25" fmla="*/ 5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0" h="307">
                  <a:moveTo>
                    <a:pt x="52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290" y="307"/>
                  </a:lnTo>
                  <a:lnTo>
                    <a:pt x="238" y="307"/>
                  </a:lnTo>
                  <a:lnTo>
                    <a:pt x="210" y="235"/>
                  </a:lnTo>
                  <a:lnTo>
                    <a:pt x="80" y="235"/>
                  </a:lnTo>
                  <a:lnTo>
                    <a:pt x="52" y="307"/>
                  </a:lnTo>
                  <a:close/>
                  <a:moveTo>
                    <a:pt x="144" y="57"/>
                  </a:moveTo>
                  <a:lnTo>
                    <a:pt x="94" y="194"/>
                  </a:lnTo>
                  <a:lnTo>
                    <a:pt x="196" y="194"/>
                  </a:lnTo>
                  <a:lnTo>
                    <a:pt x="144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4" name="Freeform 124">
              <a:extLst>
                <a:ext uri="{FF2B5EF4-FFF2-40B4-BE49-F238E27FC236}">
                  <a16:creationId xmlns:a16="http://schemas.microsoft.com/office/drawing/2014/main" id="{395FA5BE-466F-0B42-AD1E-DF784612C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875" y="3419476"/>
              <a:ext cx="393700" cy="487363"/>
            </a:xfrm>
            <a:custGeom>
              <a:avLst/>
              <a:gdLst>
                <a:gd name="T0" fmla="*/ 201 w 248"/>
                <a:gd name="T1" fmla="*/ 233 h 307"/>
                <a:gd name="T2" fmla="*/ 201 w 248"/>
                <a:gd name="T3" fmla="*/ 0 h 307"/>
                <a:gd name="T4" fmla="*/ 248 w 248"/>
                <a:gd name="T5" fmla="*/ 0 h 307"/>
                <a:gd name="T6" fmla="*/ 248 w 248"/>
                <a:gd name="T7" fmla="*/ 307 h 307"/>
                <a:gd name="T8" fmla="*/ 203 w 248"/>
                <a:gd name="T9" fmla="*/ 307 h 307"/>
                <a:gd name="T10" fmla="*/ 45 w 248"/>
                <a:gd name="T11" fmla="*/ 72 h 307"/>
                <a:gd name="T12" fmla="*/ 45 w 248"/>
                <a:gd name="T13" fmla="*/ 307 h 307"/>
                <a:gd name="T14" fmla="*/ 0 w 248"/>
                <a:gd name="T15" fmla="*/ 307 h 307"/>
                <a:gd name="T16" fmla="*/ 0 w 248"/>
                <a:gd name="T17" fmla="*/ 0 h 307"/>
                <a:gd name="T18" fmla="*/ 45 w 248"/>
                <a:gd name="T19" fmla="*/ 0 h 307"/>
                <a:gd name="T20" fmla="*/ 201 w 248"/>
                <a:gd name="T21" fmla="*/ 23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8" h="307">
                  <a:moveTo>
                    <a:pt x="201" y="233"/>
                  </a:moveTo>
                  <a:lnTo>
                    <a:pt x="201" y="0"/>
                  </a:lnTo>
                  <a:lnTo>
                    <a:pt x="248" y="0"/>
                  </a:lnTo>
                  <a:lnTo>
                    <a:pt x="248" y="307"/>
                  </a:lnTo>
                  <a:lnTo>
                    <a:pt x="203" y="307"/>
                  </a:lnTo>
                  <a:lnTo>
                    <a:pt x="45" y="72"/>
                  </a:lnTo>
                  <a:lnTo>
                    <a:pt x="45" y="307"/>
                  </a:lnTo>
                  <a:lnTo>
                    <a:pt x="0" y="30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201" y="2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5" name="Freeform 125">
              <a:extLst>
                <a:ext uri="{FF2B5EF4-FFF2-40B4-BE49-F238E27FC236}">
                  <a16:creationId xmlns:a16="http://schemas.microsoft.com/office/drawing/2014/main" id="{8F799F1E-B024-FD41-B3C9-28BA75A13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250" y="3408363"/>
              <a:ext cx="311150" cy="506413"/>
            </a:xfrm>
            <a:custGeom>
              <a:avLst/>
              <a:gdLst>
                <a:gd name="T0" fmla="*/ 20 w 83"/>
                <a:gd name="T1" fmla="*/ 93 h 133"/>
                <a:gd name="T2" fmla="*/ 42 w 83"/>
                <a:gd name="T3" fmla="*/ 116 h 133"/>
                <a:gd name="T4" fmla="*/ 63 w 83"/>
                <a:gd name="T5" fmla="*/ 96 h 133"/>
                <a:gd name="T6" fmla="*/ 35 w 83"/>
                <a:gd name="T7" fmla="*/ 72 h 133"/>
                <a:gd name="T8" fmla="*/ 2 w 83"/>
                <a:gd name="T9" fmla="*/ 37 h 133"/>
                <a:gd name="T10" fmla="*/ 42 w 83"/>
                <a:gd name="T11" fmla="*/ 0 h 133"/>
                <a:gd name="T12" fmla="*/ 81 w 83"/>
                <a:gd name="T13" fmla="*/ 36 h 133"/>
                <a:gd name="T14" fmla="*/ 61 w 83"/>
                <a:gd name="T15" fmla="*/ 36 h 133"/>
                <a:gd name="T16" fmla="*/ 42 w 83"/>
                <a:gd name="T17" fmla="*/ 18 h 133"/>
                <a:gd name="T18" fmla="*/ 22 w 83"/>
                <a:gd name="T19" fmla="*/ 36 h 133"/>
                <a:gd name="T20" fmla="*/ 52 w 83"/>
                <a:gd name="T21" fmla="*/ 59 h 133"/>
                <a:gd name="T22" fmla="*/ 83 w 83"/>
                <a:gd name="T23" fmla="*/ 95 h 133"/>
                <a:gd name="T24" fmla="*/ 42 w 83"/>
                <a:gd name="T25" fmla="*/ 133 h 133"/>
                <a:gd name="T26" fmla="*/ 0 w 83"/>
                <a:gd name="T27" fmla="*/ 93 h 133"/>
                <a:gd name="T28" fmla="*/ 20 w 83"/>
                <a:gd name="T29" fmla="*/ 9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133">
                  <a:moveTo>
                    <a:pt x="20" y="93"/>
                  </a:moveTo>
                  <a:cubicBezTo>
                    <a:pt x="22" y="112"/>
                    <a:pt x="35" y="116"/>
                    <a:pt x="42" y="116"/>
                  </a:cubicBezTo>
                  <a:cubicBezTo>
                    <a:pt x="53" y="116"/>
                    <a:pt x="63" y="107"/>
                    <a:pt x="63" y="96"/>
                  </a:cubicBezTo>
                  <a:cubicBezTo>
                    <a:pt x="63" y="81"/>
                    <a:pt x="51" y="78"/>
                    <a:pt x="35" y="72"/>
                  </a:cubicBezTo>
                  <a:cubicBezTo>
                    <a:pt x="24" y="69"/>
                    <a:pt x="2" y="61"/>
                    <a:pt x="2" y="37"/>
                  </a:cubicBezTo>
                  <a:cubicBezTo>
                    <a:pt x="2" y="13"/>
                    <a:pt x="22" y="0"/>
                    <a:pt x="42" y="0"/>
                  </a:cubicBezTo>
                  <a:cubicBezTo>
                    <a:pt x="59" y="0"/>
                    <a:pt x="79" y="9"/>
                    <a:pt x="8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0" y="29"/>
                    <a:pt x="56" y="18"/>
                    <a:pt x="42" y="18"/>
                  </a:cubicBezTo>
                  <a:cubicBezTo>
                    <a:pt x="31" y="18"/>
                    <a:pt x="22" y="25"/>
                    <a:pt x="22" y="36"/>
                  </a:cubicBezTo>
                  <a:cubicBezTo>
                    <a:pt x="22" y="48"/>
                    <a:pt x="32" y="51"/>
                    <a:pt x="52" y="59"/>
                  </a:cubicBezTo>
                  <a:cubicBezTo>
                    <a:pt x="68" y="66"/>
                    <a:pt x="83" y="74"/>
                    <a:pt x="83" y="95"/>
                  </a:cubicBezTo>
                  <a:cubicBezTo>
                    <a:pt x="83" y="115"/>
                    <a:pt x="69" y="133"/>
                    <a:pt x="42" y="133"/>
                  </a:cubicBezTo>
                  <a:cubicBezTo>
                    <a:pt x="17" y="133"/>
                    <a:pt x="0" y="118"/>
                    <a:pt x="0" y="93"/>
                  </a:cubicBezTo>
                  <a:lnTo>
                    <a:pt x="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6" name="Freeform 126">
              <a:extLst>
                <a:ext uri="{FF2B5EF4-FFF2-40B4-BE49-F238E27FC236}">
                  <a16:creationId xmlns:a16="http://schemas.microsoft.com/office/drawing/2014/main" id="{FB6774EB-3B06-3442-BD17-17F57249EE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2725" y="3419476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9 w 82"/>
                <a:gd name="T3" fmla="*/ 8 h 128"/>
                <a:gd name="T4" fmla="*/ 82 w 82"/>
                <a:gd name="T5" fmla="*/ 38 h 128"/>
                <a:gd name="T6" fmla="*/ 69 w 82"/>
                <a:gd name="T7" fmla="*/ 69 h 128"/>
                <a:gd name="T8" fmla="*/ 35 w 82"/>
                <a:gd name="T9" fmla="*/ 77 h 128"/>
                <a:gd name="T10" fmla="*/ 15 w 82"/>
                <a:gd name="T11" fmla="*/ 77 h 128"/>
                <a:gd name="T12" fmla="*/ 15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5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9 w 82"/>
                <a:gd name="T29" fmla="*/ 18 h 128"/>
                <a:gd name="T30" fmla="*/ 35 w 82"/>
                <a:gd name="T31" fmla="*/ 12 h 128"/>
                <a:gd name="T32" fmla="*/ 15 w 82"/>
                <a:gd name="T33" fmla="*/ 12 h 128"/>
                <a:gd name="T34" fmla="*/ 15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1" y="2"/>
                    <a:pt x="69" y="8"/>
                  </a:cubicBezTo>
                  <a:cubicBezTo>
                    <a:pt x="77" y="15"/>
                    <a:pt x="82" y="26"/>
                    <a:pt x="82" y="38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1" y="75"/>
                    <a:pt x="52" y="77"/>
                    <a:pt x="35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5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1"/>
                    <a:pt x="59" y="18"/>
                  </a:cubicBezTo>
                  <a:cubicBezTo>
                    <a:pt x="52" y="14"/>
                    <a:pt x="46" y="12"/>
                    <a:pt x="35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7" name="Freeform 127">
              <a:extLst>
                <a:ext uri="{FF2B5EF4-FFF2-40B4-BE49-F238E27FC236}">
                  <a16:creationId xmlns:a16="http://schemas.microsoft.com/office/drawing/2014/main" id="{94C78D63-0B0B-9944-864A-A4C21C308F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4663" y="3419476"/>
              <a:ext cx="449263" cy="487363"/>
            </a:xfrm>
            <a:custGeom>
              <a:avLst/>
              <a:gdLst>
                <a:gd name="T0" fmla="*/ 36 w 283"/>
                <a:gd name="T1" fmla="*/ 307 h 307"/>
                <a:gd name="T2" fmla="*/ 0 w 283"/>
                <a:gd name="T3" fmla="*/ 307 h 307"/>
                <a:gd name="T4" fmla="*/ 125 w 283"/>
                <a:gd name="T5" fmla="*/ 0 h 307"/>
                <a:gd name="T6" fmla="*/ 158 w 283"/>
                <a:gd name="T7" fmla="*/ 0 h 307"/>
                <a:gd name="T8" fmla="*/ 283 w 283"/>
                <a:gd name="T9" fmla="*/ 307 h 307"/>
                <a:gd name="T10" fmla="*/ 246 w 283"/>
                <a:gd name="T11" fmla="*/ 307 h 307"/>
                <a:gd name="T12" fmla="*/ 210 w 283"/>
                <a:gd name="T13" fmla="*/ 221 h 307"/>
                <a:gd name="T14" fmla="*/ 71 w 283"/>
                <a:gd name="T15" fmla="*/ 221 h 307"/>
                <a:gd name="T16" fmla="*/ 36 w 283"/>
                <a:gd name="T17" fmla="*/ 307 h 307"/>
                <a:gd name="T18" fmla="*/ 139 w 283"/>
                <a:gd name="T19" fmla="*/ 38 h 307"/>
                <a:gd name="T20" fmla="*/ 80 w 283"/>
                <a:gd name="T21" fmla="*/ 192 h 307"/>
                <a:gd name="T22" fmla="*/ 201 w 283"/>
                <a:gd name="T23" fmla="*/ 192 h 307"/>
                <a:gd name="T24" fmla="*/ 139 w 283"/>
                <a:gd name="T25" fmla="*/ 3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3" h="307">
                  <a:moveTo>
                    <a:pt x="36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58" y="0"/>
                  </a:lnTo>
                  <a:lnTo>
                    <a:pt x="283" y="307"/>
                  </a:lnTo>
                  <a:lnTo>
                    <a:pt x="246" y="307"/>
                  </a:lnTo>
                  <a:lnTo>
                    <a:pt x="210" y="221"/>
                  </a:lnTo>
                  <a:lnTo>
                    <a:pt x="71" y="221"/>
                  </a:lnTo>
                  <a:lnTo>
                    <a:pt x="36" y="307"/>
                  </a:lnTo>
                  <a:close/>
                  <a:moveTo>
                    <a:pt x="139" y="38"/>
                  </a:moveTo>
                  <a:lnTo>
                    <a:pt x="80" y="192"/>
                  </a:lnTo>
                  <a:lnTo>
                    <a:pt x="201" y="192"/>
                  </a:lnTo>
                  <a:lnTo>
                    <a:pt x="13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8" name="Freeform 128">
              <a:extLst>
                <a:ext uri="{FF2B5EF4-FFF2-40B4-BE49-F238E27FC236}">
                  <a16:creationId xmlns:a16="http://schemas.microsoft.com/office/drawing/2014/main" id="{35DFDFB0-6309-8045-9260-5C6ED4F2D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3411538"/>
              <a:ext cx="471488" cy="503238"/>
            </a:xfrm>
            <a:custGeom>
              <a:avLst/>
              <a:gdLst>
                <a:gd name="T0" fmla="*/ 126 w 126"/>
                <a:gd name="T1" fmla="*/ 95 h 132"/>
                <a:gd name="T2" fmla="*/ 67 w 126"/>
                <a:gd name="T3" fmla="*/ 132 h 132"/>
                <a:gd name="T4" fmla="*/ 0 w 126"/>
                <a:gd name="T5" fmla="*/ 66 h 132"/>
                <a:gd name="T6" fmla="*/ 67 w 126"/>
                <a:gd name="T7" fmla="*/ 0 h 132"/>
                <a:gd name="T8" fmla="*/ 126 w 126"/>
                <a:gd name="T9" fmla="*/ 37 h 132"/>
                <a:gd name="T10" fmla="*/ 111 w 126"/>
                <a:gd name="T11" fmla="*/ 37 h 132"/>
                <a:gd name="T12" fmla="*/ 67 w 126"/>
                <a:gd name="T13" fmla="*/ 12 h 132"/>
                <a:gd name="T14" fmla="*/ 15 w 126"/>
                <a:gd name="T15" fmla="*/ 66 h 132"/>
                <a:gd name="T16" fmla="*/ 67 w 126"/>
                <a:gd name="T17" fmla="*/ 119 h 132"/>
                <a:gd name="T18" fmla="*/ 111 w 126"/>
                <a:gd name="T19" fmla="*/ 95 h 132"/>
                <a:gd name="T20" fmla="*/ 126 w 126"/>
                <a:gd name="T21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32">
                  <a:moveTo>
                    <a:pt x="126" y="95"/>
                  </a:moveTo>
                  <a:cubicBezTo>
                    <a:pt x="118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29"/>
                    <a:pt x="29" y="0"/>
                    <a:pt x="67" y="0"/>
                  </a:cubicBezTo>
                  <a:cubicBezTo>
                    <a:pt x="99" y="0"/>
                    <a:pt x="119" y="21"/>
                    <a:pt x="126" y="37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06" y="29"/>
                    <a:pt x="92" y="12"/>
                    <a:pt x="67" y="12"/>
                  </a:cubicBezTo>
                  <a:cubicBezTo>
                    <a:pt x="37" y="12"/>
                    <a:pt x="15" y="36"/>
                    <a:pt x="15" y="66"/>
                  </a:cubicBezTo>
                  <a:cubicBezTo>
                    <a:pt x="15" y="96"/>
                    <a:pt x="37" y="119"/>
                    <a:pt x="67" y="119"/>
                  </a:cubicBezTo>
                  <a:cubicBezTo>
                    <a:pt x="94" y="119"/>
                    <a:pt x="108" y="100"/>
                    <a:pt x="111" y="95"/>
                  </a:cubicBezTo>
                  <a:lnTo>
                    <a:pt x="126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9" name="Freeform 129">
              <a:extLst>
                <a:ext uri="{FF2B5EF4-FFF2-40B4-BE49-F238E27FC236}">
                  <a16:creationId xmlns:a16="http://schemas.microsoft.com/office/drawing/2014/main" id="{BA2E5C82-D2CB-9C4D-8F51-54B8429CE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419476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29 h 307"/>
                <a:gd name="T6" fmla="*/ 33 w 167"/>
                <a:gd name="T7" fmla="*/ 29 h 307"/>
                <a:gd name="T8" fmla="*/ 33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29"/>
                  </a:lnTo>
                  <a:lnTo>
                    <a:pt x="33" y="29"/>
                  </a:lnTo>
                  <a:lnTo>
                    <a:pt x="33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0" name="Freeform 130">
              <a:extLst>
                <a:ext uri="{FF2B5EF4-FFF2-40B4-BE49-F238E27FC236}">
                  <a16:creationId xmlns:a16="http://schemas.microsoft.com/office/drawing/2014/main" id="{B1D0F92B-625E-D249-8B6A-087831108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63" y="3411538"/>
              <a:ext cx="288925" cy="503238"/>
            </a:xfrm>
            <a:custGeom>
              <a:avLst/>
              <a:gdLst>
                <a:gd name="T0" fmla="*/ 46 w 77"/>
                <a:gd name="T1" fmla="*/ 60 h 132"/>
                <a:gd name="T2" fmla="*/ 14 w 77"/>
                <a:gd name="T3" fmla="*/ 34 h 132"/>
                <a:gd name="T4" fmla="*/ 38 w 77"/>
                <a:gd name="T5" fmla="*/ 12 h 132"/>
                <a:gd name="T6" fmla="*/ 60 w 77"/>
                <a:gd name="T7" fmla="*/ 33 h 132"/>
                <a:gd name="T8" fmla="*/ 74 w 77"/>
                <a:gd name="T9" fmla="*/ 33 h 132"/>
                <a:gd name="T10" fmla="*/ 38 w 77"/>
                <a:gd name="T11" fmla="*/ 0 h 132"/>
                <a:gd name="T12" fmla="*/ 0 w 77"/>
                <a:gd name="T13" fmla="*/ 35 h 132"/>
                <a:gd name="T14" fmla="*/ 33 w 77"/>
                <a:gd name="T15" fmla="*/ 69 h 132"/>
                <a:gd name="T16" fmla="*/ 63 w 77"/>
                <a:gd name="T17" fmla="*/ 96 h 132"/>
                <a:gd name="T18" fmla="*/ 37 w 77"/>
                <a:gd name="T19" fmla="*/ 120 h 132"/>
                <a:gd name="T20" fmla="*/ 21 w 77"/>
                <a:gd name="T21" fmla="*/ 114 h 132"/>
                <a:gd name="T22" fmla="*/ 18 w 77"/>
                <a:gd name="T23" fmla="*/ 128 h 132"/>
                <a:gd name="T24" fmla="*/ 38 w 77"/>
                <a:gd name="T25" fmla="*/ 132 h 132"/>
                <a:gd name="T26" fmla="*/ 77 w 77"/>
                <a:gd name="T27" fmla="*/ 95 h 132"/>
                <a:gd name="T28" fmla="*/ 46 w 77"/>
                <a:gd name="T29" fmla="*/ 6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132">
                  <a:moveTo>
                    <a:pt x="46" y="60"/>
                  </a:moveTo>
                  <a:cubicBezTo>
                    <a:pt x="27" y="53"/>
                    <a:pt x="14" y="49"/>
                    <a:pt x="14" y="34"/>
                  </a:cubicBezTo>
                  <a:cubicBezTo>
                    <a:pt x="14" y="20"/>
                    <a:pt x="25" y="12"/>
                    <a:pt x="38" y="12"/>
                  </a:cubicBezTo>
                  <a:cubicBezTo>
                    <a:pt x="54" y="12"/>
                    <a:pt x="59" y="24"/>
                    <a:pt x="60" y="33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2" y="8"/>
                    <a:pt x="54" y="0"/>
                    <a:pt x="38" y="0"/>
                  </a:cubicBezTo>
                  <a:cubicBezTo>
                    <a:pt x="19" y="0"/>
                    <a:pt x="0" y="12"/>
                    <a:pt x="0" y="35"/>
                  </a:cubicBezTo>
                  <a:cubicBezTo>
                    <a:pt x="0" y="59"/>
                    <a:pt x="22" y="66"/>
                    <a:pt x="33" y="69"/>
                  </a:cubicBezTo>
                  <a:cubicBezTo>
                    <a:pt x="48" y="74"/>
                    <a:pt x="63" y="78"/>
                    <a:pt x="63" y="96"/>
                  </a:cubicBezTo>
                  <a:cubicBezTo>
                    <a:pt x="63" y="110"/>
                    <a:pt x="51" y="120"/>
                    <a:pt x="37" y="120"/>
                  </a:cubicBezTo>
                  <a:cubicBezTo>
                    <a:pt x="33" y="120"/>
                    <a:pt x="26" y="119"/>
                    <a:pt x="21" y="114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24" y="131"/>
                    <a:pt x="30" y="132"/>
                    <a:pt x="38" y="132"/>
                  </a:cubicBezTo>
                  <a:cubicBezTo>
                    <a:pt x="61" y="132"/>
                    <a:pt x="77" y="115"/>
                    <a:pt x="77" y="95"/>
                  </a:cubicBezTo>
                  <a:cubicBezTo>
                    <a:pt x="77" y="71"/>
                    <a:pt x="58" y="64"/>
                    <a:pt x="4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1" name="Freeform 131">
              <a:extLst>
                <a:ext uri="{FF2B5EF4-FFF2-40B4-BE49-F238E27FC236}">
                  <a16:creationId xmlns:a16="http://schemas.microsoft.com/office/drawing/2014/main" id="{6CEC2DC0-6389-934B-A05A-890968C41F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0900" y="3609976"/>
              <a:ext cx="104775" cy="296863"/>
            </a:xfrm>
            <a:custGeom>
              <a:avLst/>
              <a:gdLst>
                <a:gd name="T0" fmla="*/ 26 w 66"/>
                <a:gd name="T1" fmla="*/ 48 h 187"/>
                <a:gd name="T2" fmla="*/ 56 w 66"/>
                <a:gd name="T3" fmla="*/ 48 h 187"/>
                <a:gd name="T4" fmla="*/ 33 w 66"/>
                <a:gd name="T5" fmla="*/ 187 h 187"/>
                <a:gd name="T6" fmla="*/ 0 w 66"/>
                <a:gd name="T7" fmla="*/ 187 h 187"/>
                <a:gd name="T8" fmla="*/ 26 w 66"/>
                <a:gd name="T9" fmla="*/ 48 h 187"/>
                <a:gd name="T10" fmla="*/ 33 w 66"/>
                <a:gd name="T11" fmla="*/ 0 h 187"/>
                <a:gd name="T12" fmla="*/ 66 w 66"/>
                <a:gd name="T13" fmla="*/ 0 h 187"/>
                <a:gd name="T14" fmla="*/ 61 w 66"/>
                <a:gd name="T15" fmla="*/ 29 h 187"/>
                <a:gd name="T16" fmla="*/ 28 w 66"/>
                <a:gd name="T17" fmla="*/ 29 h 187"/>
                <a:gd name="T18" fmla="*/ 33 w 66"/>
                <a:gd name="T1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87">
                  <a:moveTo>
                    <a:pt x="26" y="48"/>
                  </a:moveTo>
                  <a:lnTo>
                    <a:pt x="56" y="48"/>
                  </a:lnTo>
                  <a:lnTo>
                    <a:pt x="33" y="187"/>
                  </a:lnTo>
                  <a:lnTo>
                    <a:pt x="0" y="187"/>
                  </a:lnTo>
                  <a:lnTo>
                    <a:pt x="26" y="48"/>
                  </a:lnTo>
                  <a:close/>
                  <a:moveTo>
                    <a:pt x="33" y="0"/>
                  </a:moveTo>
                  <a:lnTo>
                    <a:pt x="66" y="0"/>
                  </a:lnTo>
                  <a:lnTo>
                    <a:pt x="61" y="29"/>
                  </a:lnTo>
                  <a:lnTo>
                    <a:pt x="28" y="29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  <p:sp>
          <p:nvSpPr>
            <p:cNvPr id="52" name="Freeform 132">
              <a:extLst>
                <a:ext uri="{FF2B5EF4-FFF2-40B4-BE49-F238E27FC236}">
                  <a16:creationId xmlns:a16="http://schemas.microsoft.com/office/drawing/2014/main" id="{71400F58-7C35-2F47-9D36-12607DDED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678238"/>
              <a:ext cx="228600" cy="228600"/>
            </a:xfrm>
            <a:custGeom>
              <a:avLst/>
              <a:gdLst>
                <a:gd name="T0" fmla="*/ 11 w 61"/>
                <a:gd name="T1" fmla="*/ 2 h 60"/>
                <a:gd name="T2" fmla="*/ 23 w 61"/>
                <a:gd name="T3" fmla="*/ 2 h 60"/>
                <a:gd name="T4" fmla="*/ 22 w 61"/>
                <a:gd name="T5" fmla="*/ 10 h 60"/>
                <a:gd name="T6" fmla="*/ 42 w 61"/>
                <a:gd name="T7" fmla="*/ 0 h 60"/>
                <a:gd name="T8" fmla="*/ 59 w 61"/>
                <a:gd name="T9" fmla="*/ 25 h 60"/>
                <a:gd name="T10" fmla="*/ 53 w 61"/>
                <a:gd name="T11" fmla="*/ 60 h 60"/>
                <a:gd name="T12" fmla="*/ 39 w 61"/>
                <a:gd name="T13" fmla="*/ 60 h 60"/>
                <a:gd name="T14" fmla="*/ 45 w 61"/>
                <a:gd name="T15" fmla="*/ 29 h 60"/>
                <a:gd name="T16" fmla="*/ 35 w 61"/>
                <a:gd name="T17" fmla="*/ 13 h 60"/>
                <a:gd name="T18" fmla="*/ 19 w 61"/>
                <a:gd name="T19" fmla="*/ 28 h 60"/>
                <a:gd name="T20" fmla="*/ 14 w 61"/>
                <a:gd name="T21" fmla="*/ 60 h 60"/>
                <a:gd name="T22" fmla="*/ 0 w 61"/>
                <a:gd name="T23" fmla="*/ 60 h 60"/>
                <a:gd name="T24" fmla="*/ 11 w 61"/>
                <a:gd name="T25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0">
                  <a:moveTo>
                    <a:pt x="11" y="2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3" y="5"/>
                    <a:pt x="23" y="7"/>
                    <a:pt x="22" y="10"/>
                  </a:cubicBezTo>
                  <a:cubicBezTo>
                    <a:pt x="25" y="5"/>
                    <a:pt x="31" y="0"/>
                    <a:pt x="42" y="0"/>
                  </a:cubicBezTo>
                  <a:cubicBezTo>
                    <a:pt x="60" y="1"/>
                    <a:pt x="61" y="15"/>
                    <a:pt x="59" y="25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7" y="20"/>
                    <a:pt x="45" y="13"/>
                    <a:pt x="35" y="13"/>
                  </a:cubicBezTo>
                  <a:cubicBezTo>
                    <a:pt x="26" y="13"/>
                    <a:pt x="21" y="20"/>
                    <a:pt x="19" y="28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5C1A48B-3139-2846-9603-1AB3C7AE001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4546" y="-19394"/>
            <a:ext cx="4606435" cy="6858000"/>
            <a:chOff x="517664" y="-19393"/>
            <a:chExt cx="4628149" cy="6890327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F1E3CA26-BBBE-044E-83C3-9EF5B26B61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5718" y="-19393"/>
              <a:ext cx="2640095" cy="616377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18B9288-66C0-8845-A5EA-A00089D80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14" y="4816344"/>
              <a:ext cx="910194" cy="205192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324FA98E-5C48-274A-893C-DD0554DEFA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664" y="-8747"/>
              <a:ext cx="3805782" cy="6879681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CD41D59-4C3B-C647-A389-8277F798F37E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67959E5-8E17-A54D-A2C5-48593679E9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0B953F6-ECF9-DA47-8BF4-7F3458591CE3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E5B4D01-C5FB-B94D-8288-98FF8CE795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48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3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5EC13BB-0F76-D44E-A2D3-BC85C2D64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6" y="-1288"/>
            <a:ext cx="64008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84B3C5-638D-1E49-A50F-3A613ADD3C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04"/>
            <a:ext cx="64008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6A1A67B-7A32-0E40-917E-9089A2EA04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12" y="2369"/>
            <a:ext cx="64008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C55FE3B-188D-BD4A-8474-60B8966100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12" y="2811"/>
            <a:ext cx="64008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AE72476-A51A-104D-AD76-8701D47237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830" y="2369"/>
            <a:ext cx="5260848" cy="6858000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9CFF0D17-06AD-DA41-87BA-1C5318120BAC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F974C07-795D-6E4A-A636-78A54CDA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378" y="914400"/>
            <a:ext cx="6678105" cy="646331"/>
          </a:xfrm>
        </p:spPr>
        <p:txBody>
          <a:bodyPr>
            <a:spAutoFit/>
          </a:bodyPr>
          <a:lstStyle>
            <a:lvl1pPr algn="r"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582BB9D-FB14-6F46-8B79-7FD15AF84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379" y="2024966"/>
            <a:ext cx="6678104" cy="1623008"/>
          </a:xfrm>
        </p:spPr>
        <p:txBody>
          <a:bodyPr>
            <a:spAutoFit/>
          </a:bodyPr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r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r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r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r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6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C6CB24-2780-3F4F-851A-C54CCB05E4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671" y="2369"/>
            <a:ext cx="5260848" cy="6858000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0518193" y="2369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6678105" cy="646331"/>
          </a:xfrm>
        </p:spPr>
        <p:txBody>
          <a:bodyPr>
            <a:spAutoFit/>
          </a:bodyPr>
          <a:lstStyle>
            <a:lvl1pPr algn="l"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2034110"/>
            <a:ext cx="6678104" cy="1541128"/>
          </a:xfrm>
        </p:spPr>
        <p:txBody>
          <a:bodyPr>
            <a:sp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marL="742950" indent="-285750" algn="l">
              <a:buFont typeface="Wingdings" pitchFamily="2" charset="2"/>
              <a:buChar char="§"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00150" indent="-285750" algn="l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Helvetica" pitchFamily="2" charset="0"/>
              </a:defRPr>
            </a:lvl3pPr>
            <a:lvl4pPr marL="1657350" indent="-285750" algn="l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Helvetica" pitchFamily="2" charset="0"/>
              </a:defRPr>
            </a:lvl4pPr>
            <a:lvl5pPr marL="2114550" indent="-285750" algn="l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9CFF0D17-06AD-DA41-87BA-1C5318120BAC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17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DDE426-6C94-8F49-A1E5-DC78142408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5B63246-8530-DC48-8604-6138BECABBCB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52000">
                <a:srgbClr val="1B4F66">
                  <a:alpha val="85000"/>
                </a:srgbClr>
              </a:gs>
              <a:gs pos="100000">
                <a:srgbClr val="255B74">
                  <a:alpha val="58000"/>
                </a:srgbClr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621" y="914400"/>
            <a:ext cx="9025378" cy="646331"/>
          </a:xfrm>
        </p:spPr>
        <p:txBody>
          <a:bodyPr>
            <a:spAutoFit/>
          </a:bodyPr>
          <a:lstStyle>
            <a:lvl1pPr algn="r">
              <a:defRPr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621" y="2024966"/>
            <a:ext cx="9025379" cy="1623008"/>
          </a:xfrm>
        </p:spPr>
        <p:txBody>
          <a:bodyPr wrap="square">
            <a:spAutoFit/>
          </a:bodyPr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r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r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r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r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3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DDE426-6C94-8F49-A1E5-DC78142408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5B63246-8530-DC48-8604-6138BECABBC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52000">
                <a:srgbClr val="1B4F66">
                  <a:alpha val="85000"/>
                </a:srgbClr>
              </a:gs>
              <a:gs pos="100000">
                <a:srgbClr val="255B74">
                  <a:alpha val="58000"/>
                </a:srgbClr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9025378" cy="646331"/>
          </a:xfrm>
        </p:spPr>
        <p:txBody>
          <a:bodyPr>
            <a:spAutoFit/>
          </a:bodyPr>
          <a:lstStyle>
            <a:lvl1pPr algn="l">
              <a:defRPr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24966"/>
            <a:ext cx="9025379" cy="162300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l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l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l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l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70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063" y="914400"/>
            <a:ext cx="6678105" cy="646331"/>
          </a:xfrm>
        </p:spPr>
        <p:txBody>
          <a:bodyPr>
            <a:spAutoFit/>
          </a:bodyPr>
          <a:lstStyle>
            <a:lvl1pPr algn="r"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064" y="2024966"/>
            <a:ext cx="6678104" cy="1623008"/>
          </a:xfrm>
        </p:spPr>
        <p:txBody>
          <a:bodyPr>
            <a:spAutoFit/>
          </a:bodyPr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r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r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r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r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9CFF0D17-06AD-DA41-87BA-1C5318120BAC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1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6766E6F-E922-994D-ABF4-E55A52741E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CD59F-2079-DB4B-8E60-0D981E57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10E1-AC07-EB4F-8B72-16B61D414E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6339E2-CEAE-CE49-8F49-89BB7B825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8669" y="209248"/>
            <a:ext cx="922332" cy="761999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C58A945-F78F-BF44-BB28-F41CF7D0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3017"/>
            <a:ext cx="10126659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2709D73-8D6F-B140-A0D6-8C7782FA02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600201"/>
            <a:ext cx="11430000" cy="4576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7266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0523251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914400"/>
            <a:ext cx="6678105" cy="646331"/>
          </a:xfrm>
        </p:spPr>
        <p:txBody>
          <a:bodyPr>
            <a:spAutoFit/>
          </a:bodyPr>
          <a:lstStyle>
            <a:lvl1pPr algn="l"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8" y="2024966"/>
            <a:ext cx="6678104" cy="1623008"/>
          </a:xfrm>
        </p:spPr>
        <p:txBody>
          <a:bodyPr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l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l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l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l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9CFF0D17-06AD-DA41-87BA-1C5318120BAC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8B114FC7-7F5D-D740-9ED5-4B5ED0600B77}"/>
              </a:ext>
            </a:extLst>
          </p:cNvPr>
          <p:cNvSpPr>
            <a:spLocks/>
          </p:cNvSpPr>
          <p:nvPr userDrawn="1"/>
        </p:nvSpPr>
        <p:spPr bwMode="auto">
          <a:xfrm>
            <a:off x="3342723" y="-43884"/>
            <a:ext cx="8963573" cy="6949445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  <a:gd name="connsiteX0" fmla="*/ 2150 w 9634"/>
              <a:gd name="connsiteY0" fmla="*/ 0 h 10015"/>
              <a:gd name="connsiteX1" fmla="*/ 1041 w 9634"/>
              <a:gd name="connsiteY1" fmla="*/ 8949 h 10015"/>
              <a:gd name="connsiteX2" fmla="*/ 557 w 9634"/>
              <a:gd name="connsiteY2" fmla="*/ 0 h 10015"/>
              <a:gd name="connsiteX3" fmla="*/ 329 w 9634"/>
              <a:gd name="connsiteY3" fmla="*/ 0 h 10015"/>
              <a:gd name="connsiteX4" fmla="*/ 0 w 9634"/>
              <a:gd name="connsiteY4" fmla="*/ 2454 h 10015"/>
              <a:gd name="connsiteX5" fmla="*/ 0 w 9634"/>
              <a:gd name="connsiteY5" fmla="*/ 4301 h 10015"/>
              <a:gd name="connsiteX6" fmla="*/ 906 w 9634"/>
              <a:gd name="connsiteY6" fmla="*/ 8810 h 10015"/>
              <a:gd name="connsiteX7" fmla="*/ 1498 w 9634"/>
              <a:gd name="connsiteY7" fmla="*/ 10000 h 10015"/>
              <a:gd name="connsiteX8" fmla="*/ 5250 w 9634"/>
              <a:gd name="connsiteY8" fmla="*/ 10015 h 10015"/>
              <a:gd name="connsiteX9" fmla="*/ 9634 w 9634"/>
              <a:gd name="connsiteY9" fmla="*/ 0 h 10015"/>
              <a:gd name="connsiteX10" fmla="*/ 2150 w 9634"/>
              <a:gd name="connsiteY10" fmla="*/ 0 h 10015"/>
              <a:gd name="connsiteX0" fmla="*/ 2232 w 10000"/>
              <a:gd name="connsiteY0" fmla="*/ 6 h 10006"/>
              <a:gd name="connsiteX1" fmla="*/ 1081 w 10000"/>
              <a:gd name="connsiteY1" fmla="*/ 8942 h 10006"/>
              <a:gd name="connsiteX2" fmla="*/ 578 w 10000"/>
              <a:gd name="connsiteY2" fmla="*/ 6 h 10006"/>
              <a:gd name="connsiteX3" fmla="*/ 341 w 10000"/>
              <a:gd name="connsiteY3" fmla="*/ 6 h 10006"/>
              <a:gd name="connsiteX4" fmla="*/ 0 w 10000"/>
              <a:gd name="connsiteY4" fmla="*/ 2456 h 10006"/>
              <a:gd name="connsiteX5" fmla="*/ 0 w 10000"/>
              <a:gd name="connsiteY5" fmla="*/ 4301 h 10006"/>
              <a:gd name="connsiteX6" fmla="*/ 940 w 10000"/>
              <a:gd name="connsiteY6" fmla="*/ 8803 h 10006"/>
              <a:gd name="connsiteX7" fmla="*/ 1555 w 10000"/>
              <a:gd name="connsiteY7" fmla="*/ 9991 h 10006"/>
              <a:gd name="connsiteX8" fmla="*/ 5449 w 10000"/>
              <a:gd name="connsiteY8" fmla="*/ 10006 h 10006"/>
              <a:gd name="connsiteX9" fmla="*/ 10000 w 10000"/>
              <a:gd name="connsiteY9" fmla="*/ 6 h 10006"/>
              <a:gd name="connsiteX10" fmla="*/ 2232 w 10000"/>
              <a:gd name="connsiteY10" fmla="*/ 6 h 10006"/>
              <a:gd name="connsiteX0" fmla="*/ 2232 w 8188"/>
              <a:gd name="connsiteY0" fmla="*/ 33 h 10033"/>
              <a:gd name="connsiteX1" fmla="*/ 1081 w 8188"/>
              <a:gd name="connsiteY1" fmla="*/ 8969 h 10033"/>
              <a:gd name="connsiteX2" fmla="*/ 578 w 8188"/>
              <a:gd name="connsiteY2" fmla="*/ 33 h 10033"/>
              <a:gd name="connsiteX3" fmla="*/ 341 w 8188"/>
              <a:gd name="connsiteY3" fmla="*/ 33 h 10033"/>
              <a:gd name="connsiteX4" fmla="*/ 0 w 8188"/>
              <a:gd name="connsiteY4" fmla="*/ 2483 h 10033"/>
              <a:gd name="connsiteX5" fmla="*/ 0 w 8188"/>
              <a:gd name="connsiteY5" fmla="*/ 4328 h 10033"/>
              <a:gd name="connsiteX6" fmla="*/ 940 w 8188"/>
              <a:gd name="connsiteY6" fmla="*/ 8830 h 10033"/>
              <a:gd name="connsiteX7" fmla="*/ 1555 w 8188"/>
              <a:gd name="connsiteY7" fmla="*/ 10018 h 10033"/>
              <a:gd name="connsiteX8" fmla="*/ 5449 w 8188"/>
              <a:gd name="connsiteY8" fmla="*/ 10033 h 10033"/>
              <a:gd name="connsiteX9" fmla="*/ 8188 w 8188"/>
              <a:gd name="connsiteY9" fmla="*/ 3 h 10033"/>
              <a:gd name="connsiteX10" fmla="*/ 2232 w 8188"/>
              <a:gd name="connsiteY10" fmla="*/ 33 h 10033"/>
              <a:gd name="connsiteX0" fmla="*/ 2726 w 6655"/>
              <a:gd name="connsiteY0" fmla="*/ 20 h 9987"/>
              <a:gd name="connsiteX1" fmla="*/ 1320 w 6655"/>
              <a:gd name="connsiteY1" fmla="*/ 8926 h 9987"/>
              <a:gd name="connsiteX2" fmla="*/ 706 w 6655"/>
              <a:gd name="connsiteY2" fmla="*/ 20 h 9987"/>
              <a:gd name="connsiteX3" fmla="*/ 416 w 6655"/>
              <a:gd name="connsiteY3" fmla="*/ 20 h 9987"/>
              <a:gd name="connsiteX4" fmla="*/ 0 w 6655"/>
              <a:gd name="connsiteY4" fmla="*/ 2462 h 9987"/>
              <a:gd name="connsiteX5" fmla="*/ 0 w 6655"/>
              <a:gd name="connsiteY5" fmla="*/ 4301 h 9987"/>
              <a:gd name="connsiteX6" fmla="*/ 1148 w 6655"/>
              <a:gd name="connsiteY6" fmla="*/ 8788 h 9987"/>
              <a:gd name="connsiteX7" fmla="*/ 1899 w 6655"/>
              <a:gd name="connsiteY7" fmla="*/ 9972 h 9987"/>
              <a:gd name="connsiteX8" fmla="*/ 6655 w 6655"/>
              <a:gd name="connsiteY8" fmla="*/ 9987 h 9987"/>
              <a:gd name="connsiteX9" fmla="*/ 6655 w 6655"/>
              <a:gd name="connsiteY9" fmla="*/ 5 h 9987"/>
              <a:gd name="connsiteX10" fmla="*/ 2726 w 6655"/>
              <a:gd name="connsiteY10" fmla="*/ 20 h 9987"/>
              <a:gd name="connsiteX0" fmla="*/ 4096 w 10000"/>
              <a:gd name="connsiteY0" fmla="*/ 20 h 10000"/>
              <a:gd name="connsiteX1" fmla="*/ 1983 w 10000"/>
              <a:gd name="connsiteY1" fmla="*/ 8938 h 10000"/>
              <a:gd name="connsiteX2" fmla="*/ 1061 w 10000"/>
              <a:gd name="connsiteY2" fmla="*/ 20 h 10000"/>
              <a:gd name="connsiteX3" fmla="*/ 625 w 10000"/>
              <a:gd name="connsiteY3" fmla="*/ 20 h 10000"/>
              <a:gd name="connsiteX4" fmla="*/ 0 w 10000"/>
              <a:gd name="connsiteY4" fmla="*/ 2465 h 10000"/>
              <a:gd name="connsiteX5" fmla="*/ 0 w 10000"/>
              <a:gd name="connsiteY5" fmla="*/ 4307 h 10000"/>
              <a:gd name="connsiteX6" fmla="*/ 1725 w 10000"/>
              <a:gd name="connsiteY6" fmla="*/ 8799 h 10000"/>
              <a:gd name="connsiteX7" fmla="*/ 2853 w 10000"/>
              <a:gd name="connsiteY7" fmla="*/ 9985 h 10000"/>
              <a:gd name="connsiteX8" fmla="*/ 10000 w 10000"/>
              <a:gd name="connsiteY8" fmla="*/ 10000 h 10000"/>
              <a:gd name="connsiteX9" fmla="*/ 10000 w 10000"/>
              <a:gd name="connsiteY9" fmla="*/ 5 h 10000"/>
              <a:gd name="connsiteX10" fmla="*/ 4096 w 10000"/>
              <a:gd name="connsiteY10" fmla="*/ 20 h 10000"/>
              <a:gd name="connsiteX0" fmla="*/ 4096 w 10000"/>
              <a:gd name="connsiteY0" fmla="*/ 20 h 10000"/>
              <a:gd name="connsiteX1" fmla="*/ 1983 w 10000"/>
              <a:gd name="connsiteY1" fmla="*/ 8938 h 10000"/>
              <a:gd name="connsiteX2" fmla="*/ 1061 w 10000"/>
              <a:gd name="connsiteY2" fmla="*/ 20 h 10000"/>
              <a:gd name="connsiteX3" fmla="*/ 625 w 10000"/>
              <a:gd name="connsiteY3" fmla="*/ 20 h 10000"/>
              <a:gd name="connsiteX4" fmla="*/ 0 w 10000"/>
              <a:gd name="connsiteY4" fmla="*/ 2465 h 10000"/>
              <a:gd name="connsiteX5" fmla="*/ 0 w 10000"/>
              <a:gd name="connsiteY5" fmla="*/ 4307 h 10000"/>
              <a:gd name="connsiteX6" fmla="*/ 1725 w 10000"/>
              <a:gd name="connsiteY6" fmla="*/ 8799 h 10000"/>
              <a:gd name="connsiteX7" fmla="*/ 2853 w 10000"/>
              <a:gd name="connsiteY7" fmla="*/ 9985 h 10000"/>
              <a:gd name="connsiteX8" fmla="*/ 10000 w 10000"/>
              <a:gd name="connsiteY8" fmla="*/ 10000 h 10000"/>
              <a:gd name="connsiteX9" fmla="*/ 10000 w 10000"/>
              <a:gd name="connsiteY9" fmla="*/ 5 h 10000"/>
              <a:gd name="connsiteX10" fmla="*/ 4096 w 10000"/>
              <a:gd name="connsiteY10" fmla="*/ 20 h 10000"/>
              <a:gd name="connsiteX0" fmla="*/ 4096 w 12397"/>
              <a:gd name="connsiteY0" fmla="*/ 33 h 10013"/>
              <a:gd name="connsiteX1" fmla="*/ 1983 w 12397"/>
              <a:gd name="connsiteY1" fmla="*/ 8951 h 10013"/>
              <a:gd name="connsiteX2" fmla="*/ 1061 w 12397"/>
              <a:gd name="connsiteY2" fmla="*/ 33 h 10013"/>
              <a:gd name="connsiteX3" fmla="*/ 625 w 12397"/>
              <a:gd name="connsiteY3" fmla="*/ 33 h 10013"/>
              <a:gd name="connsiteX4" fmla="*/ 0 w 12397"/>
              <a:gd name="connsiteY4" fmla="*/ 2478 h 10013"/>
              <a:gd name="connsiteX5" fmla="*/ 0 w 12397"/>
              <a:gd name="connsiteY5" fmla="*/ 4320 h 10013"/>
              <a:gd name="connsiteX6" fmla="*/ 1725 w 12397"/>
              <a:gd name="connsiteY6" fmla="*/ 8812 h 10013"/>
              <a:gd name="connsiteX7" fmla="*/ 2853 w 12397"/>
              <a:gd name="connsiteY7" fmla="*/ 9998 h 10013"/>
              <a:gd name="connsiteX8" fmla="*/ 10000 w 12397"/>
              <a:gd name="connsiteY8" fmla="*/ 10013 h 10013"/>
              <a:gd name="connsiteX9" fmla="*/ 12397 w 12397"/>
              <a:gd name="connsiteY9" fmla="*/ 3 h 10013"/>
              <a:gd name="connsiteX10" fmla="*/ 4096 w 12397"/>
              <a:gd name="connsiteY10" fmla="*/ 33 h 10013"/>
              <a:gd name="connsiteX0" fmla="*/ 4096 w 12444"/>
              <a:gd name="connsiteY0" fmla="*/ 33 h 9998"/>
              <a:gd name="connsiteX1" fmla="*/ 1983 w 12444"/>
              <a:gd name="connsiteY1" fmla="*/ 8951 h 9998"/>
              <a:gd name="connsiteX2" fmla="*/ 1061 w 12444"/>
              <a:gd name="connsiteY2" fmla="*/ 33 h 9998"/>
              <a:gd name="connsiteX3" fmla="*/ 625 w 12444"/>
              <a:gd name="connsiteY3" fmla="*/ 33 h 9998"/>
              <a:gd name="connsiteX4" fmla="*/ 0 w 12444"/>
              <a:gd name="connsiteY4" fmla="*/ 2478 h 9998"/>
              <a:gd name="connsiteX5" fmla="*/ 0 w 12444"/>
              <a:gd name="connsiteY5" fmla="*/ 4320 h 9998"/>
              <a:gd name="connsiteX6" fmla="*/ 1725 w 12444"/>
              <a:gd name="connsiteY6" fmla="*/ 8812 h 9998"/>
              <a:gd name="connsiteX7" fmla="*/ 2853 w 12444"/>
              <a:gd name="connsiteY7" fmla="*/ 9998 h 9998"/>
              <a:gd name="connsiteX8" fmla="*/ 12444 w 12444"/>
              <a:gd name="connsiteY8" fmla="*/ 9983 h 9998"/>
              <a:gd name="connsiteX9" fmla="*/ 12397 w 12444"/>
              <a:gd name="connsiteY9" fmla="*/ 3 h 9998"/>
              <a:gd name="connsiteX10" fmla="*/ 4096 w 12444"/>
              <a:gd name="connsiteY10" fmla="*/ 33 h 9998"/>
              <a:gd name="connsiteX0" fmla="*/ 3308 w 10016"/>
              <a:gd name="connsiteY0" fmla="*/ 33 h 10000"/>
              <a:gd name="connsiteX1" fmla="*/ 1610 w 10016"/>
              <a:gd name="connsiteY1" fmla="*/ 8953 h 10000"/>
              <a:gd name="connsiteX2" fmla="*/ 869 w 10016"/>
              <a:gd name="connsiteY2" fmla="*/ 33 h 10000"/>
              <a:gd name="connsiteX3" fmla="*/ 518 w 10016"/>
              <a:gd name="connsiteY3" fmla="*/ 33 h 10000"/>
              <a:gd name="connsiteX4" fmla="*/ 16 w 10016"/>
              <a:gd name="connsiteY4" fmla="*/ 2478 h 10000"/>
              <a:gd name="connsiteX5" fmla="*/ 16 w 10016"/>
              <a:gd name="connsiteY5" fmla="*/ 4321 h 10000"/>
              <a:gd name="connsiteX6" fmla="*/ 1402 w 10016"/>
              <a:gd name="connsiteY6" fmla="*/ 8814 h 10000"/>
              <a:gd name="connsiteX7" fmla="*/ 2309 w 10016"/>
              <a:gd name="connsiteY7" fmla="*/ 10000 h 10000"/>
              <a:gd name="connsiteX8" fmla="*/ 10016 w 10016"/>
              <a:gd name="connsiteY8" fmla="*/ 9985 h 10000"/>
              <a:gd name="connsiteX9" fmla="*/ 9978 w 10016"/>
              <a:gd name="connsiteY9" fmla="*/ 3 h 10000"/>
              <a:gd name="connsiteX10" fmla="*/ 3308 w 10016"/>
              <a:gd name="connsiteY10" fmla="*/ 33 h 10000"/>
              <a:gd name="connsiteX0" fmla="*/ 3329 w 10037"/>
              <a:gd name="connsiteY0" fmla="*/ 33 h 10000"/>
              <a:gd name="connsiteX1" fmla="*/ 1631 w 10037"/>
              <a:gd name="connsiteY1" fmla="*/ 8953 h 10000"/>
              <a:gd name="connsiteX2" fmla="*/ 890 w 10037"/>
              <a:gd name="connsiteY2" fmla="*/ 33 h 10000"/>
              <a:gd name="connsiteX3" fmla="*/ 539 w 10037"/>
              <a:gd name="connsiteY3" fmla="*/ 33 h 10000"/>
              <a:gd name="connsiteX4" fmla="*/ 37 w 10037"/>
              <a:gd name="connsiteY4" fmla="*/ 2478 h 10000"/>
              <a:gd name="connsiteX5" fmla="*/ 37 w 10037"/>
              <a:gd name="connsiteY5" fmla="*/ 4321 h 10000"/>
              <a:gd name="connsiteX6" fmla="*/ 1423 w 10037"/>
              <a:gd name="connsiteY6" fmla="*/ 8814 h 10000"/>
              <a:gd name="connsiteX7" fmla="*/ 2330 w 10037"/>
              <a:gd name="connsiteY7" fmla="*/ 10000 h 10000"/>
              <a:gd name="connsiteX8" fmla="*/ 10037 w 10037"/>
              <a:gd name="connsiteY8" fmla="*/ 9985 h 10000"/>
              <a:gd name="connsiteX9" fmla="*/ 9999 w 10037"/>
              <a:gd name="connsiteY9" fmla="*/ 3 h 10000"/>
              <a:gd name="connsiteX10" fmla="*/ 3329 w 10037"/>
              <a:gd name="connsiteY10" fmla="*/ 33 h 10000"/>
              <a:gd name="connsiteX0" fmla="*/ 3329 w 10824"/>
              <a:gd name="connsiteY0" fmla="*/ 46 h 10013"/>
              <a:gd name="connsiteX1" fmla="*/ 1631 w 10824"/>
              <a:gd name="connsiteY1" fmla="*/ 8966 h 10013"/>
              <a:gd name="connsiteX2" fmla="*/ 890 w 10824"/>
              <a:gd name="connsiteY2" fmla="*/ 46 h 10013"/>
              <a:gd name="connsiteX3" fmla="*/ 539 w 10824"/>
              <a:gd name="connsiteY3" fmla="*/ 46 h 10013"/>
              <a:gd name="connsiteX4" fmla="*/ 37 w 10824"/>
              <a:gd name="connsiteY4" fmla="*/ 2491 h 10013"/>
              <a:gd name="connsiteX5" fmla="*/ 37 w 10824"/>
              <a:gd name="connsiteY5" fmla="*/ 4334 h 10013"/>
              <a:gd name="connsiteX6" fmla="*/ 1423 w 10824"/>
              <a:gd name="connsiteY6" fmla="*/ 8827 h 10013"/>
              <a:gd name="connsiteX7" fmla="*/ 2330 w 10824"/>
              <a:gd name="connsiteY7" fmla="*/ 10013 h 10013"/>
              <a:gd name="connsiteX8" fmla="*/ 10037 w 10824"/>
              <a:gd name="connsiteY8" fmla="*/ 9998 h 10013"/>
              <a:gd name="connsiteX9" fmla="*/ 10824 w 10824"/>
              <a:gd name="connsiteY9" fmla="*/ 2 h 10013"/>
              <a:gd name="connsiteX10" fmla="*/ 3329 w 10824"/>
              <a:gd name="connsiteY10" fmla="*/ 46 h 10013"/>
              <a:gd name="connsiteX0" fmla="*/ 3329 w 10824"/>
              <a:gd name="connsiteY0" fmla="*/ 46 h 10082"/>
              <a:gd name="connsiteX1" fmla="*/ 1631 w 10824"/>
              <a:gd name="connsiteY1" fmla="*/ 8966 h 10082"/>
              <a:gd name="connsiteX2" fmla="*/ 890 w 10824"/>
              <a:gd name="connsiteY2" fmla="*/ 46 h 10082"/>
              <a:gd name="connsiteX3" fmla="*/ 539 w 10824"/>
              <a:gd name="connsiteY3" fmla="*/ 46 h 10082"/>
              <a:gd name="connsiteX4" fmla="*/ 37 w 10824"/>
              <a:gd name="connsiteY4" fmla="*/ 2491 h 10082"/>
              <a:gd name="connsiteX5" fmla="*/ 37 w 10824"/>
              <a:gd name="connsiteY5" fmla="*/ 4334 h 10082"/>
              <a:gd name="connsiteX6" fmla="*/ 1423 w 10824"/>
              <a:gd name="connsiteY6" fmla="*/ 8827 h 10082"/>
              <a:gd name="connsiteX7" fmla="*/ 2330 w 10824"/>
              <a:gd name="connsiteY7" fmla="*/ 10013 h 10082"/>
              <a:gd name="connsiteX8" fmla="*/ 10746 w 10824"/>
              <a:gd name="connsiteY8" fmla="*/ 10082 h 10082"/>
              <a:gd name="connsiteX9" fmla="*/ 10824 w 10824"/>
              <a:gd name="connsiteY9" fmla="*/ 2 h 10082"/>
              <a:gd name="connsiteX10" fmla="*/ 3329 w 10824"/>
              <a:gd name="connsiteY10" fmla="*/ 46 h 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24" h="10082">
                <a:moveTo>
                  <a:pt x="3329" y="46"/>
                </a:moveTo>
                <a:cubicBezTo>
                  <a:pt x="-523" y="4217"/>
                  <a:pt x="1631" y="8966"/>
                  <a:pt x="1631" y="8966"/>
                </a:cubicBezTo>
                <a:cubicBezTo>
                  <a:pt x="-338" y="5302"/>
                  <a:pt x="65" y="2183"/>
                  <a:pt x="890" y="46"/>
                </a:cubicBezTo>
                <a:lnTo>
                  <a:pt x="539" y="46"/>
                </a:lnTo>
                <a:cubicBezTo>
                  <a:pt x="261" y="895"/>
                  <a:pt x="104" y="1715"/>
                  <a:pt x="37" y="2491"/>
                </a:cubicBezTo>
                <a:cubicBezTo>
                  <a:pt x="0" y="3135"/>
                  <a:pt x="-25" y="3735"/>
                  <a:pt x="37" y="4334"/>
                </a:cubicBezTo>
                <a:cubicBezTo>
                  <a:pt x="315" y="7024"/>
                  <a:pt x="1423" y="8827"/>
                  <a:pt x="1423" y="8827"/>
                </a:cubicBezTo>
                <a:cubicBezTo>
                  <a:pt x="1724" y="9270"/>
                  <a:pt x="2029" y="9668"/>
                  <a:pt x="2330" y="10013"/>
                </a:cubicBezTo>
                <a:lnTo>
                  <a:pt x="10746" y="10082"/>
                </a:lnTo>
                <a:cubicBezTo>
                  <a:pt x="10734" y="10124"/>
                  <a:pt x="10799" y="20"/>
                  <a:pt x="10824" y="2"/>
                </a:cubicBezTo>
                <a:cubicBezTo>
                  <a:pt x="10810" y="-13"/>
                  <a:pt x="7146" y="46"/>
                  <a:pt x="3329" y="46"/>
                </a:cubicBez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501" y="914400"/>
            <a:ext cx="4509499" cy="1203406"/>
          </a:xfrm>
        </p:spPr>
        <p:txBody>
          <a:bodyPr wrap="square">
            <a:spAutoFit/>
          </a:bodyPr>
          <a:lstStyle>
            <a:lvl1pPr algn="r">
              <a:defRPr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303503"/>
            <a:ext cx="5715000" cy="1623008"/>
          </a:xfrm>
        </p:spPr>
        <p:txBody>
          <a:bodyPr wrap="square">
            <a:spAutoFit/>
          </a:bodyPr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r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r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r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r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85B63246-8530-DC48-8604-6138BECABBC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11116" y="-33647"/>
            <a:ext cx="8988416" cy="6948756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  <a:gd name="connsiteX0" fmla="*/ 2150 w 9634"/>
              <a:gd name="connsiteY0" fmla="*/ 0 h 10015"/>
              <a:gd name="connsiteX1" fmla="*/ 1041 w 9634"/>
              <a:gd name="connsiteY1" fmla="*/ 8949 h 10015"/>
              <a:gd name="connsiteX2" fmla="*/ 557 w 9634"/>
              <a:gd name="connsiteY2" fmla="*/ 0 h 10015"/>
              <a:gd name="connsiteX3" fmla="*/ 329 w 9634"/>
              <a:gd name="connsiteY3" fmla="*/ 0 h 10015"/>
              <a:gd name="connsiteX4" fmla="*/ 0 w 9634"/>
              <a:gd name="connsiteY4" fmla="*/ 2454 h 10015"/>
              <a:gd name="connsiteX5" fmla="*/ 0 w 9634"/>
              <a:gd name="connsiteY5" fmla="*/ 4301 h 10015"/>
              <a:gd name="connsiteX6" fmla="*/ 906 w 9634"/>
              <a:gd name="connsiteY6" fmla="*/ 8810 h 10015"/>
              <a:gd name="connsiteX7" fmla="*/ 1498 w 9634"/>
              <a:gd name="connsiteY7" fmla="*/ 10000 h 10015"/>
              <a:gd name="connsiteX8" fmla="*/ 5250 w 9634"/>
              <a:gd name="connsiteY8" fmla="*/ 10015 h 10015"/>
              <a:gd name="connsiteX9" fmla="*/ 9634 w 9634"/>
              <a:gd name="connsiteY9" fmla="*/ 0 h 10015"/>
              <a:gd name="connsiteX10" fmla="*/ 2150 w 9634"/>
              <a:gd name="connsiteY10" fmla="*/ 0 h 10015"/>
              <a:gd name="connsiteX0" fmla="*/ 2232 w 10000"/>
              <a:gd name="connsiteY0" fmla="*/ 6 h 10006"/>
              <a:gd name="connsiteX1" fmla="*/ 1081 w 10000"/>
              <a:gd name="connsiteY1" fmla="*/ 8942 h 10006"/>
              <a:gd name="connsiteX2" fmla="*/ 578 w 10000"/>
              <a:gd name="connsiteY2" fmla="*/ 6 h 10006"/>
              <a:gd name="connsiteX3" fmla="*/ 341 w 10000"/>
              <a:gd name="connsiteY3" fmla="*/ 6 h 10006"/>
              <a:gd name="connsiteX4" fmla="*/ 0 w 10000"/>
              <a:gd name="connsiteY4" fmla="*/ 2456 h 10006"/>
              <a:gd name="connsiteX5" fmla="*/ 0 w 10000"/>
              <a:gd name="connsiteY5" fmla="*/ 4301 h 10006"/>
              <a:gd name="connsiteX6" fmla="*/ 940 w 10000"/>
              <a:gd name="connsiteY6" fmla="*/ 8803 h 10006"/>
              <a:gd name="connsiteX7" fmla="*/ 1555 w 10000"/>
              <a:gd name="connsiteY7" fmla="*/ 9991 h 10006"/>
              <a:gd name="connsiteX8" fmla="*/ 5449 w 10000"/>
              <a:gd name="connsiteY8" fmla="*/ 10006 h 10006"/>
              <a:gd name="connsiteX9" fmla="*/ 10000 w 10000"/>
              <a:gd name="connsiteY9" fmla="*/ 6 h 10006"/>
              <a:gd name="connsiteX10" fmla="*/ 2232 w 10000"/>
              <a:gd name="connsiteY10" fmla="*/ 6 h 10006"/>
              <a:gd name="connsiteX0" fmla="*/ 2232 w 8188"/>
              <a:gd name="connsiteY0" fmla="*/ 33 h 10033"/>
              <a:gd name="connsiteX1" fmla="*/ 1081 w 8188"/>
              <a:gd name="connsiteY1" fmla="*/ 8969 h 10033"/>
              <a:gd name="connsiteX2" fmla="*/ 578 w 8188"/>
              <a:gd name="connsiteY2" fmla="*/ 33 h 10033"/>
              <a:gd name="connsiteX3" fmla="*/ 341 w 8188"/>
              <a:gd name="connsiteY3" fmla="*/ 33 h 10033"/>
              <a:gd name="connsiteX4" fmla="*/ 0 w 8188"/>
              <a:gd name="connsiteY4" fmla="*/ 2483 h 10033"/>
              <a:gd name="connsiteX5" fmla="*/ 0 w 8188"/>
              <a:gd name="connsiteY5" fmla="*/ 4328 h 10033"/>
              <a:gd name="connsiteX6" fmla="*/ 940 w 8188"/>
              <a:gd name="connsiteY6" fmla="*/ 8830 h 10033"/>
              <a:gd name="connsiteX7" fmla="*/ 1555 w 8188"/>
              <a:gd name="connsiteY7" fmla="*/ 10018 h 10033"/>
              <a:gd name="connsiteX8" fmla="*/ 5449 w 8188"/>
              <a:gd name="connsiteY8" fmla="*/ 10033 h 10033"/>
              <a:gd name="connsiteX9" fmla="*/ 8188 w 8188"/>
              <a:gd name="connsiteY9" fmla="*/ 3 h 10033"/>
              <a:gd name="connsiteX10" fmla="*/ 2232 w 8188"/>
              <a:gd name="connsiteY10" fmla="*/ 33 h 10033"/>
              <a:gd name="connsiteX0" fmla="*/ 2726 w 6655"/>
              <a:gd name="connsiteY0" fmla="*/ 20 h 9987"/>
              <a:gd name="connsiteX1" fmla="*/ 1320 w 6655"/>
              <a:gd name="connsiteY1" fmla="*/ 8926 h 9987"/>
              <a:gd name="connsiteX2" fmla="*/ 706 w 6655"/>
              <a:gd name="connsiteY2" fmla="*/ 20 h 9987"/>
              <a:gd name="connsiteX3" fmla="*/ 416 w 6655"/>
              <a:gd name="connsiteY3" fmla="*/ 20 h 9987"/>
              <a:gd name="connsiteX4" fmla="*/ 0 w 6655"/>
              <a:gd name="connsiteY4" fmla="*/ 2462 h 9987"/>
              <a:gd name="connsiteX5" fmla="*/ 0 w 6655"/>
              <a:gd name="connsiteY5" fmla="*/ 4301 h 9987"/>
              <a:gd name="connsiteX6" fmla="*/ 1148 w 6655"/>
              <a:gd name="connsiteY6" fmla="*/ 8788 h 9987"/>
              <a:gd name="connsiteX7" fmla="*/ 1899 w 6655"/>
              <a:gd name="connsiteY7" fmla="*/ 9972 h 9987"/>
              <a:gd name="connsiteX8" fmla="*/ 6655 w 6655"/>
              <a:gd name="connsiteY8" fmla="*/ 9987 h 9987"/>
              <a:gd name="connsiteX9" fmla="*/ 6655 w 6655"/>
              <a:gd name="connsiteY9" fmla="*/ 5 h 9987"/>
              <a:gd name="connsiteX10" fmla="*/ 2726 w 6655"/>
              <a:gd name="connsiteY10" fmla="*/ 20 h 9987"/>
              <a:gd name="connsiteX0" fmla="*/ 4096 w 10000"/>
              <a:gd name="connsiteY0" fmla="*/ 20 h 10000"/>
              <a:gd name="connsiteX1" fmla="*/ 1983 w 10000"/>
              <a:gd name="connsiteY1" fmla="*/ 8938 h 10000"/>
              <a:gd name="connsiteX2" fmla="*/ 1061 w 10000"/>
              <a:gd name="connsiteY2" fmla="*/ 20 h 10000"/>
              <a:gd name="connsiteX3" fmla="*/ 625 w 10000"/>
              <a:gd name="connsiteY3" fmla="*/ 20 h 10000"/>
              <a:gd name="connsiteX4" fmla="*/ 0 w 10000"/>
              <a:gd name="connsiteY4" fmla="*/ 2465 h 10000"/>
              <a:gd name="connsiteX5" fmla="*/ 0 w 10000"/>
              <a:gd name="connsiteY5" fmla="*/ 4307 h 10000"/>
              <a:gd name="connsiteX6" fmla="*/ 1725 w 10000"/>
              <a:gd name="connsiteY6" fmla="*/ 8799 h 10000"/>
              <a:gd name="connsiteX7" fmla="*/ 2853 w 10000"/>
              <a:gd name="connsiteY7" fmla="*/ 9985 h 10000"/>
              <a:gd name="connsiteX8" fmla="*/ 10000 w 10000"/>
              <a:gd name="connsiteY8" fmla="*/ 10000 h 10000"/>
              <a:gd name="connsiteX9" fmla="*/ 10000 w 10000"/>
              <a:gd name="connsiteY9" fmla="*/ 5 h 10000"/>
              <a:gd name="connsiteX10" fmla="*/ 4096 w 10000"/>
              <a:gd name="connsiteY10" fmla="*/ 20 h 10000"/>
              <a:gd name="connsiteX0" fmla="*/ 4096 w 10000"/>
              <a:gd name="connsiteY0" fmla="*/ 20 h 10000"/>
              <a:gd name="connsiteX1" fmla="*/ 1983 w 10000"/>
              <a:gd name="connsiteY1" fmla="*/ 8938 h 10000"/>
              <a:gd name="connsiteX2" fmla="*/ 1061 w 10000"/>
              <a:gd name="connsiteY2" fmla="*/ 20 h 10000"/>
              <a:gd name="connsiteX3" fmla="*/ 625 w 10000"/>
              <a:gd name="connsiteY3" fmla="*/ 20 h 10000"/>
              <a:gd name="connsiteX4" fmla="*/ 0 w 10000"/>
              <a:gd name="connsiteY4" fmla="*/ 2465 h 10000"/>
              <a:gd name="connsiteX5" fmla="*/ 0 w 10000"/>
              <a:gd name="connsiteY5" fmla="*/ 4307 h 10000"/>
              <a:gd name="connsiteX6" fmla="*/ 1725 w 10000"/>
              <a:gd name="connsiteY6" fmla="*/ 8799 h 10000"/>
              <a:gd name="connsiteX7" fmla="*/ 2853 w 10000"/>
              <a:gd name="connsiteY7" fmla="*/ 9985 h 10000"/>
              <a:gd name="connsiteX8" fmla="*/ 10000 w 10000"/>
              <a:gd name="connsiteY8" fmla="*/ 10000 h 10000"/>
              <a:gd name="connsiteX9" fmla="*/ 10000 w 10000"/>
              <a:gd name="connsiteY9" fmla="*/ 5 h 10000"/>
              <a:gd name="connsiteX10" fmla="*/ 4096 w 10000"/>
              <a:gd name="connsiteY10" fmla="*/ 20 h 10000"/>
              <a:gd name="connsiteX0" fmla="*/ 4096 w 12397"/>
              <a:gd name="connsiteY0" fmla="*/ 33 h 10013"/>
              <a:gd name="connsiteX1" fmla="*/ 1983 w 12397"/>
              <a:gd name="connsiteY1" fmla="*/ 8951 h 10013"/>
              <a:gd name="connsiteX2" fmla="*/ 1061 w 12397"/>
              <a:gd name="connsiteY2" fmla="*/ 33 h 10013"/>
              <a:gd name="connsiteX3" fmla="*/ 625 w 12397"/>
              <a:gd name="connsiteY3" fmla="*/ 33 h 10013"/>
              <a:gd name="connsiteX4" fmla="*/ 0 w 12397"/>
              <a:gd name="connsiteY4" fmla="*/ 2478 h 10013"/>
              <a:gd name="connsiteX5" fmla="*/ 0 w 12397"/>
              <a:gd name="connsiteY5" fmla="*/ 4320 h 10013"/>
              <a:gd name="connsiteX6" fmla="*/ 1725 w 12397"/>
              <a:gd name="connsiteY6" fmla="*/ 8812 h 10013"/>
              <a:gd name="connsiteX7" fmla="*/ 2853 w 12397"/>
              <a:gd name="connsiteY7" fmla="*/ 9998 h 10013"/>
              <a:gd name="connsiteX8" fmla="*/ 10000 w 12397"/>
              <a:gd name="connsiteY8" fmla="*/ 10013 h 10013"/>
              <a:gd name="connsiteX9" fmla="*/ 12397 w 12397"/>
              <a:gd name="connsiteY9" fmla="*/ 3 h 10013"/>
              <a:gd name="connsiteX10" fmla="*/ 4096 w 12397"/>
              <a:gd name="connsiteY10" fmla="*/ 33 h 10013"/>
              <a:gd name="connsiteX0" fmla="*/ 4096 w 12444"/>
              <a:gd name="connsiteY0" fmla="*/ 33 h 9998"/>
              <a:gd name="connsiteX1" fmla="*/ 1983 w 12444"/>
              <a:gd name="connsiteY1" fmla="*/ 8951 h 9998"/>
              <a:gd name="connsiteX2" fmla="*/ 1061 w 12444"/>
              <a:gd name="connsiteY2" fmla="*/ 33 h 9998"/>
              <a:gd name="connsiteX3" fmla="*/ 625 w 12444"/>
              <a:gd name="connsiteY3" fmla="*/ 33 h 9998"/>
              <a:gd name="connsiteX4" fmla="*/ 0 w 12444"/>
              <a:gd name="connsiteY4" fmla="*/ 2478 h 9998"/>
              <a:gd name="connsiteX5" fmla="*/ 0 w 12444"/>
              <a:gd name="connsiteY5" fmla="*/ 4320 h 9998"/>
              <a:gd name="connsiteX6" fmla="*/ 1725 w 12444"/>
              <a:gd name="connsiteY6" fmla="*/ 8812 h 9998"/>
              <a:gd name="connsiteX7" fmla="*/ 2853 w 12444"/>
              <a:gd name="connsiteY7" fmla="*/ 9998 h 9998"/>
              <a:gd name="connsiteX8" fmla="*/ 12444 w 12444"/>
              <a:gd name="connsiteY8" fmla="*/ 9983 h 9998"/>
              <a:gd name="connsiteX9" fmla="*/ 12397 w 12444"/>
              <a:gd name="connsiteY9" fmla="*/ 3 h 9998"/>
              <a:gd name="connsiteX10" fmla="*/ 4096 w 12444"/>
              <a:gd name="connsiteY10" fmla="*/ 33 h 9998"/>
              <a:gd name="connsiteX0" fmla="*/ 3308 w 10016"/>
              <a:gd name="connsiteY0" fmla="*/ 33 h 10000"/>
              <a:gd name="connsiteX1" fmla="*/ 1610 w 10016"/>
              <a:gd name="connsiteY1" fmla="*/ 8953 h 10000"/>
              <a:gd name="connsiteX2" fmla="*/ 869 w 10016"/>
              <a:gd name="connsiteY2" fmla="*/ 33 h 10000"/>
              <a:gd name="connsiteX3" fmla="*/ 518 w 10016"/>
              <a:gd name="connsiteY3" fmla="*/ 33 h 10000"/>
              <a:gd name="connsiteX4" fmla="*/ 16 w 10016"/>
              <a:gd name="connsiteY4" fmla="*/ 2478 h 10000"/>
              <a:gd name="connsiteX5" fmla="*/ 16 w 10016"/>
              <a:gd name="connsiteY5" fmla="*/ 4321 h 10000"/>
              <a:gd name="connsiteX6" fmla="*/ 1402 w 10016"/>
              <a:gd name="connsiteY6" fmla="*/ 8814 h 10000"/>
              <a:gd name="connsiteX7" fmla="*/ 2309 w 10016"/>
              <a:gd name="connsiteY7" fmla="*/ 10000 h 10000"/>
              <a:gd name="connsiteX8" fmla="*/ 10016 w 10016"/>
              <a:gd name="connsiteY8" fmla="*/ 9985 h 10000"/>
              <a:gd name="connsiteX9" fmla="*/ 9978 w 10016"/>
              <a:gd name="connsiteY9" fmla="*/ 3 h 10000"/>
              <a:gd name="connsiteX10" fmla="*/ 3308 w 10016"/>
              <a:gd name="connsiteY10" fmla="*/ 33 h 10000"/>
              <a:gd name="connsiteX0" fmla="*/ 3329 w 10037"/>
              <a:gd name="connsiteY0" fmla="*/ 33 h 10000"/>
              <a:gd name="connsiteX1" fmla="*/ 1631 w 10037"/>
              <a:gd name="connsiteY1" fmla="*/ 8953 h 10000"/>
              <a:gd name="connsiteX2" fmla="*/ 890 w 10037"/>
              <a:gd name="connsiteY2" fmla="*/ 33 h 10000"/>
              <a:gd name="connsiteX3" fmla="*/ 539 w 10037"/>
              <a:gd name="connsiteY3" fmla="*/ 33 h 10000"/>
              <a:gd name="connsiteX4" fmla="*/ 37 w 10037"/>
              <a:gd name="connsiteY4" fmla="*/ 2478 h 10000"/>
              <a:gd name="connsiteX5" fmla="*/ 37 w 10037"/>
              <a:gd name="connsiteY5" fmla="*/ 4321 h 10000"/>
              <a:gd name="connsiteX6" fmla="*/ 1423 w 10037"/>
              <a:gd name="connsiteY6" fmla="*/ 8814 h 10000"/>
              <a:gd name="connsiteX7" fmla="*/ 2330 w 10037"/>
              <a:gd name="connsiteY7" fmla="*/ 10000 h 10000"/>
              <a:gd name="connsiteX8" fmla="*/ 10037 w 10037"/>
              <a:gd name="connsiteY8" fmla="*/ 9985 h 10000"/>
              <a:gd name="connsiteX9" fmla="*/ 9999 w 10037"/>
              <a:gd name="connsiteY9" fmla="*/ 3 h 10000"/>
              <a:gd name="connsiteX10" fmla="*/ 3329 w 10037"/>
              <a:gd name="connsiteY10" fmla="*/ 33 h 10000"/>
              <a:gd name="connsiteX0" fmla="*/ 3329 w 10804"/>
              <a:gd name="connsiteY0" fmla="*/ 46 h 10013"/>
              <a:gd name="connsiteX1" fmla="*/ 1631 w 10804"/>
              <a:gd name="connsiteY1" fmla="*/ 8966 h 10013"/>
              <a:gd name="connsiteX2" fmla="*/ 890 w 10804"/>
              <a:gd name="connsiteY2" fmla="*/ 46 h 10013"/>
              <a:gd name="connsiteX3" fmla="*/ 539 w 10804"/>
              <a:gd name="connsiteY3" fmla="*/ 46 h 10013"/>
              <a:gd name="connsiteX4" fmla="*/ 37 w 10804"/>
              <a:gd name="connsiteY4" fmla="*/ 2491 h 10013"/>
              <a:gd name="connsiteX5" fmla="*/ 37 w 10804"/>
              <a:gd name="connsiteY5" fmla="*/ 4334 h 10013"/>
              <a:gd name="connsiteX6" fmla="*/ 1423 w 10804"/>
              <a:gd name="connsiteY6" fmla="*/ 8827 h 10013"/>
              <a:gd name="connsiteX7" fmla="*/ 2330 w 10804"/>
              <a:gd name="connsiteY7" fmla="*/ 10013 h 10013"/>
              <a:gd name="connsiteX8" fmla="*/ 10037 w 10804"/>
              <a:gd name="connsiteY8" fmla="*/ 9998 h 10013"/>
              <a:gd name="connsiteX9" fmla="*/ 10804 w 10804"/>
              <a:gd name="connsiteY9" fmla="*/ 2 h 10013"/>
              <a:gd name="connsiteX10" fmla="*/ 3329 w 10804"/>
              <a:gd name="connsiteY10" fmla="*/ 46 h 10013"/>
              <a:gd name="connsiteX0" fmla="*/ 3329 w 10854"/>
              <a:gd name="connsiteY0" fmla="*/ 46 h 10081"/>
              <a:gd name="connsiteX1" fmla="*/ 1631 w 10854"/>
              <a:gd name="connsiteY1" fmla="*/ 8966 h 10081"/>
              <a:gd name="connsiteX2" fmla="*/ 890 w 10854"/>
              <a:gd name="connsiteY2" fmla="*/ 46 h 10081"/>
              <a:gd name="connsiteX3" fmla="*/ 539 w 10854"/>
              <a:gd name="connsiteY3" fmla="*/ 46 h 10081"/>
              <a:gd name="connsiteX4" fmla="*/ 37 w 10854"/>
              <a:gd name="connsiteY4" fmla="*/ 2491 h 10081"/>
              <a:gd name="connsiteX5" fmla="*/ 37 w 10854"/>
              <a:gd name="connsiteY5" fmla="*/ 4334 h 10081"/>
              <a:gd name="connsiteX6" fmla="*/ 1423 w 10854"/>
              <a:gd name="connsiteY6" fmla="*/ 8827 h 10081"/>
              <a:gd name="connsiteX7" fmla="*/ 2330 w 10854"/>
              <a:gd name="connsiteY7" fmla="*/ 10013 h 10081"/>
              <a:gd name="connsiteX8" fmla="*/ 10854 w 10854"/>
              <a:gd name="connsiteY8" fmla="*/ 10081 h 10081"/>
              <a:gd name="connsiteX9" fmla="*/ 10804 w 10854"/>
              <a:gd name="connsiteY9" fmla="*/ 2 h 10081"/>
              <a:gd name="connsiteX10" fmla="*/ 3329 w 10854"/>
              <a:gd name="connsiteY10" fmla="*/ 46 h 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54" h="10081">
                <a:moveTo>
                  <a:pt x="3329" y="46"/>
                </a:moveTo>
                <a:cubicBezTo>
                  <a:pt x="-523" y="4217"/>
                  <a:pt x="1631" y="8966"/>
                  <a:pt x="1631" y="8966"/>
                </a:cubicBezTo>
                <a:cubicBezTo>
                  <a:pt x="-338" y="5302"/>
                  <a:pt x="65" y="2183"/>
                  <a:pt x="890" y="46"/>
                </a:cubicBezTo>
                <a:lnTo>
                  <a:pt x="539" y="46"/>
                </a:lnTo>
                <a:cubicBezTo>
                  <a:pt x="261" y="895"/>
                  <a:pt x="104" y="1715"/>
                  <a:pt x="37" y="2491"/>
                </a:cubicBezTo>
                <a:cubicBezTo>
                  <a:pt x="0" y="3135"/>
                  <a:pt x="-25" y="3735"/>
                  <a:pt x="37" y="4334"/>
                </a:cubicBezTo>
                <a:cubicBezTo>
                  <a:pt x="315" y="7024"/>
                  <a:pt x="1423" y="8827"/>
                  <a:pt x="1423" y="8827"/>
                </a:cubicBezTo>
                <a:cubicBezTo>
                  <a:pt x="1724" y="9270"/>
                  <a:pt x="2029" y="9668"/>
                  <a:pt x="2330" y="10013"/>
                </a:cubicBezTo>
                <a:lnTo>
                  <a:pt x="10854" y="10081"/>
                </a:lnTo>
                <a:cubicBezTo>
                  <a:pt x="10842" y="10123"/>
                  <a:pt x="10779" y="20"/>
                  <a:pt x="10804" y="2"/>
                </a:cubicBezTo>
                <a:cubicBezTo>
                  <a:pt x="10790" y="-13"/>
                  <a:pt x="7146" y="46"/>
                  <a:pt x="3329" y="46"/>
                </a:cubicBez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914400"/>
            <a:ext cx="4509499" cy="1203406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303503"/>
            <a:ext cx="5715000" cy="162300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l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l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l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l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22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73CC01-BC66-224D-968B-F2683BAB6B8D}"/>
              </a:ext>
            </a:extLst>
          </p:cNvPr>
          <p:cNvSpPr/>
          <p:nvPr userDrawn="1"/>
        </p:nvSpPr>
        <p:spPr>
          <a:xfrm flipH="1">
            <a:off x="0" y="6176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435EA5-4DA0-CA4A-B441-9CD385CBC9FD}"/>
              </a:ext>
            </a:extLst>
          </p:cNvPr>
          <p:cNvGrpSpPr/>
          <p:nvPr userDrawn="1"/>
        </p:nvGrpSpPr>
        <p:grpSpPr>
          <a:xfrm>
            <a:off x="-1092628" y="-5788"/>
            <a:ext cx="5543715" cy="6881928"/>
            <a:chOff x="5313074" y="0"/>
            <a:chExt cx="4057650" cy="5037138"/>
          </a:xfrm>
          <a:gradFill>
            <a:gsLst>
              <a:gs pos="93000">
                <a:srgbClr val="7B310D"/>
              </a:gs>
              <a:gs pos="68000">
                <a:srgbClr val="D05316"/>
              </a:gs>
              <a:gs pos="38000">
                <a:srgbClr val="DD5817"/>
              </a:gs>
              <a:gs pos="9000">
                <a:srgbClr val="63270A"/>
              </a:gs>
            </a:gsLst>
            <a:lin ang="12600000" scaled="0"/>
          </a:gra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3AE7E38-E692-984B-9E3E-17AB16D7C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924" y="0"/>
              <a:ext cx="2336800" cy="4506913"/>
            </a:xfrm>
            <a:custGeom>
              <a:avLst/>
              <a:gdLst>
                <a:gd name="T0" fmla="*/ 374 w 1015"/>
                <a:gd name="T1" fmla="*/ 0 h 1960"/>
                <a:gd name="T2" fmla="*/ 568 w 1015"/>
                <a:gd name="T3" fmla="*/ 1960 h 1960"/>
                <a:gd name="T4" fmla="*/ 1015 w 1015"/>
                <a:gd name="T5" fmla="*/ 3 h 1960"/>
                <a:gd name="T6" fmla="*/ 374 w 1015"/>
                <a:gd name="T7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960">
                  <a:moveTo>
                    <a:pt x="374" y="0"/>
                  </a:moveTo>
                  <a:cubicBezTo>
                    <a:pt x="155" y="468"/>
                    <a:pt x="47" y="1154"/>
                    <a:pt x="568" y="1960"/>
                  </a:cubicBezTo>
                  <a:cubicBezTo>
                    <a:pt x="568" y="1960"/>
                    <a:pt x="0" y="917"/>
                    <a:pt x="1015" y="3"/>
                  </a:cubicBezTo>
                  <a:lnTo>
                    <a:pt x="374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EC7F01A-DD15-BB40-8511-BD4AADE56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074" y="4762"/>
              <a:ext cx="3454400" cy="5032375"/>
            </a:xfrm>
            <a:custGeom>
              <a:avLst/>
              <a:gdLst>
                <a:gd name="T0" fmla="*/ 1501 w 1501"/>
                <a:gd name="T1" fmla="*/ 2188 h 2189"/>
                <a:gd name="T2" fmla="*/ 1261 w 1501"/>
                <a:gd name="T3" fmla="*/ 1927 h 2189"/>
                <a:gd name="T4" fmla="*/ 1028 w 1501"/>
                <a:gd name="T5" fmla="*/ 0 h 2189"/>
                <a:gd name="T6" fmla="*/ 572 w 1501"/>
                <a:gd name="T7" fmla="*/ 0 h 2189"/>
                <a:gd name="T8" fmla="*/ 422 w 1501"/>
                <a:gd name="T9" fmla="*/ 303 h 2189"/>
                <a:gd name="T10" fmla="*/ 660 w 1501"/>
                <a:gd name="T11" fmla="*/ 2188 h 2189"/>
                <a:gd name="T12" fmla="*/ 1501 w 1501"/>
                <a:gd name="T13" fmla="*/ 2188 h 2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1" h="2189">
                  <a:moveTo>
                    <a:pt x="1501" y="2188"/>
                  </a:moveTo>
                  <a:cubicBezTo>
                    <a:pt x="1421" y="2112"/>
                    <a:pt x="1341" y="2025"/>
                    <a:pt x="1261" y="1927"/>
                  </a:cubicBezTo>
                  <a:cubicBezTo>
                    <a:pt x="1261" y="1927"/>
                    <a:pt x="603" y="1075"/>
                    <a:pt x="1028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18" y="95"/>
                    <a:pt x="469" y="193"/>
                    <a:pt x="422" y="303"/>
                  </a:cubicBezTo>
                  <a:cubicBezTo>
                    <a:pt x="422" y="303"/>
                    <a:pt x="0" y="1285"/>
                    <a:pt x="660" y="2188"/>
                  </a:cubicBezTo>
                  <a:cubicBezTo>
                    <a:pt x="661" y="2189"/>
                    <a:pt x="1501" y="2188"/>
                    <a:pt x="1501" y="2188"/>
                  </a:cubicBez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FB27D43-5EFF-8244-BE1A-9F1919CC5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624" y="3533775"/>
              <a:ext cx="666750" cy="1503363"/>
            </a:xfrm>
            <a:custGeom>
              <a:avLst/>
              <a:gdLst>
                <a:gd name="T0" fmla="*/ 290 w 290"/>
                <a:gd name="T1" fmla="*/ 653 h 654"/>
                <a:gd name="T2" fmla="*/ 0 w 290"/>
                <a:gd name="T3" fmla="*/ 0 h 654"/>
                <a:gd name="T4" fmla="*/ 168 w 290"/>
                <a:gd name="T5" fmla="*/ 654 h 654"/>
                <a:gd name="T6" fmla="*/ 290 w 290"/>
                <a:gd name="T7" fmla="*/ 653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54">
                  <a:moveTo>
                    <a:pt x="290" y="653"/>
                  </a:moveTo>
                  <a:cubicBezTo>
                    <a:pt x="170" y="477"/>
                    <a:pt x="64" y="261"/>
                    <a:pt x="0" y="0"/>
                  </a:cubicBezTo>
                  <a:cubicBezTo>
                    <a:pt x="0" y="0"/>
                    <a:pt x="15" y="286"/>
                    <a:pt x="168" y="654"/>
                  </a:cubicBezTo>
                  <a:lnTo>
                    <a:pt x="290" y="653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D69C584-FC05-C444-B9EF-94BA3BAAC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622" y="914400"/>
            <a:ext cx="9025378" cy="646331"/>
          </a:xfrm>
        </p:spPr>
        <p:txBody>
          <a:bodyPr>
            <a:spAutoFit/>
          </a:bodyPr>
          <a:lstStyle>
            <a:lvl1pPr algn="r">
              <a:defRPr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3AD013-DDF1-5542-A1BA-3F152F7B1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622" y="2024966"/>
            <a:ext cx="9025378" cy="1623008"/>
          </a:xfrm>
        </p:spPr>
        <p:txBody>
          <a:bodyPr wrap="square">
            <a:spAutoFit/>
          </a:bodyPr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r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r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r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r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786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73CC01-BC66-224D-968B-F2683BAB6B8D}"/>
              </a:ext>
            </a:extLst>
          </p:cNvPr>
          <p:cNvSpPr/>
          <p:nvPr userDrawn="1"/>
        </p:nvSpPr>
        <p:spPr>
          <a:xfrm>
            <a:off x="0" y="4729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435EA5-4DA0-CA4A-B441-9CD385CBC9FD}"/>
              </a:ext>
            </a:extLst>
          </p:cNvPr>
          <p:cNvGrpSpPr/>
          <p:nvPr userDrawn="1"/>
        </p:nvGrpSpPr>
        <p:grpSpPr>
          <a:xfrm flipH="1">
            <a:off x="7850204" y="-7235"/>
            <a:ext cx="5543715" cy="6881928"/>
            <a:chOff x="5313074" y="0"/>
            <a:chExt cx="4057650" cy="5037138"/>
          </a:xfrm>
          <a:gradFill>
            <a:gsLst>
              <a:gs pos="93000">
                <a:srgbClr val="7B310D"/>
              </a:gs>
              <a:gs pos="68000">
                <a:srgbClr val="D05316"/>
              </a:gs>
              <a:gs pos="38000">
                <a:srgbClr val="DD5817"/>
              </a:gs>
              <a:gs pos="9000">
                <a:srgbClr val="63270A"/>
              </a:gs>
            </a:gsLst>
            <a:lin ang="12600000" scaled="0"/>
          </a:gra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3AE7E38-E692-984B-9E3E-17AB16D7C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924" y="0"/>
              <a:ext cx="2336800" cy="4506913"/>
            </a:xfrm>
            <a:custGeom>
              <a:avLst/>
              <a:gdLst>
                <a:gd name="T0" fmla="*/ 374 w 1015"/>
                <a:gd name="T1" fmla="*/ 0 h 1960"/>
                <a:gd name="T2" fmla="*/ 568 w 1015"/>
                <a:gd name="T3" fmla="*/ 1960 h 1960"/>
                <a:gd name="T4" fmla="*/ 1015 w 1015"/>
                <a:gd name="T5" fmla="*/ 3 h 1960"/>
                <a:gd name="T6" fmla="*/ 374 w 1015"/>
                <a:gd name="T7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960">
                  <a:moveTo>
                    <a:pt x="374" y="0"/>
                  </a:moveTo>
                  <a:cubicBezTo>
                    <a:pt x="155" y="468"/>
                    <a:pt x="47" y="1154"/>
                    <a:pt x="568" y="1960"/>
                  </a:cubicBezTo>
                  <a:cubicBezTo>
                    <a:pt x="568" y="1960"/>
                    <a:pt x="0" y="917"/>
                    <a:pt x="1015" y="3"/>
                  </a:cubicBezTo>
                  <a:lnTo>
                    <a:pt x="374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EC7F01A-DD15-BB40-8511-BD4AADE56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074" y="4762"/>
              <a:ext cx="3454400" cy="5032375"/>
            </a:xfrm>
            <a:custGeom>
              <a:avLst/>
              <a:gdLst>
                <a:gd name="T0" fmla="*/ 1501 w 1501"/>
                <a:gd name="T1" fmla="*/ 2188 h 2189"/>
                <a:gd name="T2" fmla="*/ 1261 w 1501"/>
                <a:gd name="T3" fmla="*/ 1927 h 2189"/>
                <a:gd name="T4" fmla="*/ 1028 w 1501"/>
                <a:gd name="T5" fmla="*/ 0 h 2189"/>
                <a:gd name="T6" fmla="*/ 572 w 1501"/>
                <a:gd name="T7" fmla="*/ 0 h 2189"/>
                <a:gd name="T8" fmla="*/ 422 w 1501"/>
                <a:gd name="T9" fmla="*/ 303 h 2189"/>
                <a:gd name="T10" fmla="*/ 660 w 1501"/>
                <a:gd name="T11" fmla="*/ 2188 h 2189"/>
                <a:gd name="T12" fmla="*/ 1501 w 1501"/>
                <a:gd name="T13" fmla="*/ 2188 h 2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1" h="2189">
                  <a:moveTo>
                    <a:pt x="1501" y="2188"/>
                  </a:moveTo>
                  <a:cubicBezTo>
                    <a:pt x="1421" y="2112"/>
                    <a:pt x="1341" y="2025"/>
                    <a:pt x="1261" y="1927"/>
                  </a:cubicBezTo>
                  <a:cubicBezTo>
                    <a:pt x="1261" y="1927"/>
                    <a:pt x="603" y="1075"/>
                    <a:pt x="1028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18" y="95"/>
                    <a:pt x="469" y="193"/>
                    <a:pt x="422" y="303"/>
                  </a:cubicBezTo>
                  <a:cubicBezTo>
                    <a:pt x="422" y="303"/>
                    <a:pt x="0" y="1285"/>
                    <a:pt x="660" y="2188"/>
                  </a:cubicBezTo>
                  <a:cubicBezTo>
                    <a:pt x="661" y="2189"/>
                    <a:pt x="1501" y="2188"/>
                    <a:pt x="1501" y="2188"/>
                  </a:cubicBez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FB27D43-5EFF-8244-BE1A-9F1919CC5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624" y="3533775"/>
              <a:ext cx="666750" cy="1503363"/>
            </a:xfrm>
            <a:custGeom>
              <a:avLst/>
              <a:gdLst>
                <a:gd name="T0" fmla="*/ 290 w 290"/>
                <a:gd name="T1" fmla="*/ 653 h 654"/>
                <a:gd name="T2" fmla="*/ 0 w 290"/>
                <a:gd name="T3" fmla="*/ 0 h 654"/>
                <a:gd name="T4" fmla="*/ 168 w 290"/>
                <a:gd name="T5" fmla="*/ 654 h 654"/>
                <a:gd name="T6" fmla="*/ 290 w 290"/>
                <a:gd name="T7" fmla="*/ 653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54">
                  <a:moveTo>
                    <a:pt x="290" y="653"/>
                  </a:moveTo>
                  <a:cubicBezTo>
                    <a:pt x="170" y="477"/>
                    <a:pt x="64" y="261"/>
                    <a:pt x="0" y="0"/>
                  </a:cubicBezTo>
                  <a:cubicBezTo>
                    <a:pt x="0" y="0"/>
                    <a:pt x="15" y="286"/>
                    <a:pt x="168" y="654"/>
                  </a:cubicBezTo>
                  <a:lnTo>
                    <a:pt x="290" y="653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D69C584-FC05-C444-B9EF-94BA3BAAC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9025378" cy="646331"/>
          </a:xfrm>
        </p:spPr>
        <p:txBody>
          <a:bodyPr>
            <a:spAutoFit/>
          </a:bodyPr>
          <a:lstStyle>
            <a:lvl1pPr algn="l">
              <a:defRPr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3AD013-DDF1-5542-A1BA-3F152F7B1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24966"/>
            <a:ext cx="9251621" cy="1623008"/>
          </a:xfrm>
        </p:spPr>
        <p:txBody>
          <a:bodyPr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l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l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l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l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987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DA3D93-A331-9B41-A85A-5588136EA3F0}"/>
              </a:ext>
            </a:extLst>
          </p:cNvPr>
          <p:cNvSpPr/>
          <p:nvPr userDrawn="1"/>
        </p:nvSpPr>
        <p:spPr>
          <a:xfrm>
            <a:off x="0" y="-2893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435EA5-4DA0-CA4A-B441-9CD385CBC9FD}"/>
              </a:ext>
            </a:extLst>
          </p:cNvPr>
          <p:cNvGrpSpPr/>
          <p:nvPr userDrawn="1"/>
        </p:nvGrpSpPr>
        <p:grpSpPr>
          <a:xfrm flipH="1">
            <a:off x="3226825" y="-14857"/>
            <a:ext cx="5543715" cy="6881928"/>
            <a:chOff x="5313074" y="0"/>
            <a:chExt cx="4057650" cy="5037138"/>
          </a:xfrm>
          <a:gradFill>
            <a:gsLst>
              <a:gs pos="93000">
                <a:srgbClr val="7B310D"/>
              </a:gs>
              <a:gs pos="68000">
                <a:srgbClr val="D05316"/>
              </a:gs>
              <a:gs pos="38000">
                <a:srgbClr val="DD5817"/>
              </a:gs>
              <a:gs pos="9000">
                <a:srgbClr val="63270A"/>
              </a:gs>
            </a:gsLst>
            <a:lin ang="12600000" scaled="0"/>
          </a:gra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3AE7E38-E692-984B-9E3E-17AB16D7C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924" y="0"/>
              <a:ext cx="2336800" cy="4506913"/>
            </a:xfrm>
            <a:custGeom>
              <a:avLst/>
              <a:gdLst>
                <a:gd name="T0" fmla="*/ 374 w 1015"/>
                <a:gd name="T1" fmla="*/ 0 h 1960"/>
                <a:gd name="T2" fmla="*/ 568 w 1015"/>
                <a:gd name="T3" fmla="*/ 1960 h 1960"/>
                <a:gd name="T4" fmla="*/ 1015 w 1015"/>
                <a:gd name="T5" fmla="*/ 3 h 1960"/>
                <a:gd name="T6" fmla="*/ 374 w 1015"/>
                <a:gd name="T7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960">
                  <a:moveTo>
                    <a:pt x="374" y="0"/>
                  </a:moveTo>
                  <a:cubicBezTo>
                    <a:pt x="155" y="468"/>
                    <a:pt x="47" y="1154"/>
                    <a:pt x="568" y="1960"/>
                  </a:cubicBezTo>
                  <a:cubicBezTo>
                    <a:pt x="568" y="1960"/>
                    <a:pt x="0" y="917"/>
                    <a:pt x="1015" y="3"/>
                  </a:cubicBezTo>
                  <a:lnTo>
                    <a:pt x="374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EC7F01A-DD15-BB40-8511-BD4AADE56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074" y="4762"/>
              <a:ext cx="3454400" cy="5032375"/>
            </a:xfrm>
            <a:custGeom>
              <a:avLst/>
              <a:gdLst>
                <a:gd name="T0" fmla="*/ 1501 w 1501"/>
                <a:gd name="T1" fmla="*/ 2188 h 2189"/>
                <a:gd name="T2" fmla="*/ 1261 w 1501"/>
                <a:gd name="T3" fmla="*/ 1927 h 2189"/>
                <a:gd name="T4" fmla="*/ 1028 w 1501"/>
                <a:gd name="T5" fmla="*/ 0 h 2189"/>
                <a:gd name="T6" fmla="*/ 572 w 1501"/>
                <a:gd name="T7" fmla="*/ 0 h 2189"/>
                <a:gd name="T8" fmla="*/ 422 w 1501"/>
                <a:gd name="T9" fmla="*/ 303 h 2189"/>
                <a:gd name="T10" fmla="*/ 660 w 1501"/>
                <a:gd name="T11" fmla="*/ 2188 h 2189"/>
                <a:gd name="T12" fmla="*/ 1501 w 1501"/>
                <a:gd name="T13" fmla="*/ 2188 h 2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1" h="2189">
                  <a:moveTo>
                    <a:pt x="1501" y="2188"/>
                  </a:moveTo>
                  <a:cubicBezTo>
                    <a:pt x="1421" y="2112"/>
                    <a:pt x="1341" y="2025"/>
                    <a:pt x="1261" y="1927"/>
                  </a:cubicBezTo>
                  <a:cubicBezTo>
                    <a:pt x="1261" y="1927"/>
                    <a:pt x="603" y="1075"/>
                    <a:pt x="1028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18" y="95"/>
                    <a:pt x="469" y="193"/>
                    <a:pt x="422" y="303"/>
                  </a:cubicBezTo>
                  <a:cubicBezTo>
                    <a:pt x="422" y="303"/>
                    <a:pt x="0" y="1285"/>
                    <a:pt x="660" y="2188"/>
                  </a:cubicBezTo>
                  <a:cubicBezTo>
                    <a:pt x="661" y="2189"/>
                    <a:pt x="1501" y="2188"/>
                    <a:pt x="1501" y="2188"/>
                  </a:cubicBez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FB27D43-5EFF-8244-BE1A-9F1919CC5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624" y="3533775"/>
              <a:ext cx="666750" cy="1503363"/>
            </a:xfrm>
            <a:custGeom>
              <a:avLst/>
              <a:gdLst>
                <a:gd name="T0" fmla="*/ 290 w 290"/>
                <a:gd name="T1" fmla="*/ 653 h 654"/>
                <a:gd name="T2" fmla="*/ 0 w 290"/>
                <a:gd name="T3" fmla="*/ 0 h 654"/>
                <a:gd name="T4" fmla="*/ 168 w 290"/>
                <a:gd name="T5" fmla="*/ 654 h 654"/>
                <a:gd name="T6" fmla="*/ 290 w 290"/>
                <a:gd name="T7" fmla="*/ 653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54">
                  <a:moveTo>
                    <a:pt x="290" y="653"/>
                  </a:moveTo>
                  <a:cubicBezTo>
                    <a:pt x="170" y="477"/>
                    <a:pt x="64" y="261"/>
                    <a:pt x="0" y="0"/>
                  </a:cubicBezTo>
                  <a:cubicBezTo>
                    <a:pt x="0" y="0"/>
                    <a:pt x="15" y="286"/>
                    <a:pt x="168" y="654"/>
                  </a:cubicBezTo>
                  <a:lnTo>
                    <a:pt x="290" y="653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0DECE5-8CE4-524B-9831-03E48F97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926700"/>
            <a:ext cx="4171335" cy="1203406"/>
          </a:xfrm>
        </p:spPr>
        <p:txBody>
          <a:bodyPr wrap="square">
            <a:spAutoFit/>
          </a:bodyPr>
          <a:lstStyle>
            <a:lvl1pPr algn="l"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79A808-DA9D-2240-A663-10E9A1E93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567311"/>
            <a:ext cx="4171334" cy="162300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l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l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l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l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439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76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DA3D93-A331-9B41-A85A-5588136EA3F0}"/>
              </a:ext>
            </a:extLst>
          </p:cNvPr>
          <p:cNvSpPr/>
          <p:nvPr userDrawn="1"/>
        </p:nvSpPr>
        <p:spPr>
          <a:xfrm flipH="1">
            <a:off x="6108799" y="-2893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435EA5-4DA0-CA4A-B441-9CD385CBC9FD}"/>
              </a:ext>
            </a:extLst>
          </p:cNvPr>
          <p:cNvGrpSpPr/>
          <p:nvPr userDrawn="1"/>
        </p:nvGrpSpPr>
        <p:grpSpPr>
          <a:xfrm>
            <a:off x="3613084" y="-14857"/>
            <a:ext cx="5543715" cy="6881928"/>
            <a:chOff x="5313074" y="0"/>
            <a:chExt cx="4057650" cy="5037138"/>
          </a:xfrm>
          <a:gradFill>
            <a:gsLst>
              <a:gs pos="93000">
                <a:srgbClr val="7B310D"/>
              </a:gs>
              <a:gs pos="68000">
                <a:srgbClr val="D05316"/>
              </a:gs>
              <a:gs pos="38000">
                <a:srgbClr val="DD5817"/>
              </a:gs>
              <a:gs pos="9000">
                <a:srgbClr val="63270A"/>
              </a:gs>
            </a:gsLst>
            <a:lin ang="12600000" scaled="0"/>
          </a:gra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3AE7E38-E692-984B-9E3E-17AB16D7C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924" y="0"/>
              <a:ext cx="2336800" cy="4506913"/>
            </a:xfrm>
            <a:custGeom>
              <a:avLst/>
              <a:gdLst>
                <a:gd name="T0" fmla="*/ 374 w 1015"/>
                <a:gd name="T1" fmla="*/ 0 h 1960"/>
                <a:gd name="T2" fmla="*/ 568 w 1015"/>
                <a:gd name="T3" fmla="*/ 1960 h 1960"/>
                <a:gd name="T4" fmla="*/ 1015 w 1015"/>
                <a:gd name="T5" fmla="*/ 3 h 1960"/>
                <a:gd name="T6" fmla="*/ 374 w 1015"/>
                <a:gd name="T7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960">
                  <a:moveTo>
                    <a:pt x="374" y="0"/>
                  </a:moveTo>
                  <a:cubicBezTo>
                    <a:pt x="155" y="468"/>
                    <a:pt x="47" y="1154"/>
                    <a:pt x="568" y="1960"/>
                  </a:cubicBezTo>
                  <a:cubicBezTo>
                    <a:pt x="568" y="1960"/>
                    <a:pt x="0" y="917"/>
                    <a:pt x="1015" y="3"/>
                  </a:cubicBezTo>
                  <a:lnTo>
                    <a:pt x="374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EC7F01A-DD15-BB40-8511-BD4AADE56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074" y="4762"/>
              <a:ext cx="3454400" cy="5032375"/>
            </a:xfrm>
            <a:custGeom>
              <a:avLst/>
              <a:gdLst>
                <a:gd name="T0" fmla="*/ 1501 w 1501"/>
                <a:gd name="T1" fmla="*/ 2188 h 2189"/>
                <a:gd name="T2" fmla="*/ 1261 w 1501"/>
                <a:gd name="T3" fmla="*/ 1927 h 2189"/>
                <a:gd name="T4" fmla="*/ 1028 w 1501"/>
                <a:gd name="T5" fmla="*/ 0 h 2189"/>
                <a:gd name="T6" fmla="*/ 572 w 1501"/>
                <a:gd name="T7" fmla="*/ 0 h 2189"/>
                <a:gd name="T8" fmla="*/ 422 w 1501"/>
                <a:gd name="T9" fmla="*/ 303 h 2189"/>
                <a:gd name="T10" fmla="*/ 660 w 1501"/>
                <a:gd name="T11" fmla="*/ 2188 h 2189"/>
                <a:gd name="T12" fmla="*/ 1501 w 1501"/>
                <a:gd name="T13" fmla="*/ 2188 h 2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1" h="2189">
                  <a:moveTo>
                    <a:pt x="1501" y="2188"/>
                  </a:moveTo>
                  <a:cubicBezTo>
                    <a:pt x="1421" y="2112"/>
                    <a:pt x="1341" y="2025"/>
                    <a:pt x="1261" y="1927"/>
                  </a:cubicBezTo>
                  <a:cubicBezTo>
                    <a:pt x="1261" y="1927"/>
                    <a:pt x="603" y="1075"/>
                    <a:pt x="1028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18" y="95"/>
                    <a:pt x="469" y="193"/>
                    <a:pt x="422" y="303"/>
                  </a:cubicBezTo>
                  <a:cubicBezTo>
                    <a:pt x="422" y="303"/>
                    <a:pt x="0" y="1285"/>
                    <a:pt x="660" y="2188"/>
                  </a:cubicBezTo>
                  <a:cubicBezTo>
                    <a:pt x="661" y="2189"/>
                    <a:pt x="1501" y="2188"/>
                    <a:pt x="1501" y="2188"/>
                  </a:cubicBez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FB27D43-5EFF-8244-BE1A-9F1919CC5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624" y="3533775"/>
              <a:ext cx="666750" cy="1503363"/>
            </a:xfrm>
            <a:custGeom>
              <a:avLst/>
              <a:gdLst>
                <a:gd name="T0" fmla="*/ 290 w 290"/>
                <a:gd name="T1" fmla="*/ 653 h 654"/>
                <a:gd name="T2" fmla="*/ 0 w 290"/>
                <a:gd name="T3" fmla="*/ 0 h 654"/>
                <a:gd name="T4" fmla="*/ 168 w 290"/>
                <a:gd name="T5" fmla="*/ 654 h 654"/>
                <a:gd name="T6" fmla="*/ 290 w 290"/>
                <a:gd name="T7" fmla="*/ 653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54">
                  <a:moveTo>
                    <a:pt x="290" y="653"/>
                  </a:moveTo>
                  <a:cubicBezTo>
                    <a:pt x="170" y="477"/>
                    <a:pt x="64" y="261"/>
                    <a:pt x="0" y="0"/>
                  </a:cubicBezTo>
                  <a:cubicBezTo>
                    <a:pt x="0" y="0"/>
                    <a:pt x="15" y="286"/>
                    <a:pt x="168" y="654"/>
                  </a:cubicBezTo>
                  <a:lnTo>
                    <a:pt x="290" y="653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0DECE5-8CE4-524B-9831-03E48F97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218" y="926700"/>
            <a:ext cx="4171335" cy="1203406"/>
          </a:xfrm>
        </p:spPr>
        <p:txBody>
          <a:bodyPr wrap="square">
            <a:spAutoFit/>
          </a:bodyPr>
          <a:lstStyle>
            <a:lvl1pPr algn="r"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79A808-DA9D-2240-A663-10E9A1E93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6219" y="2567311"/>
            <a:ext cx="4171334" cy="1623008"/>
          </a:xfrm>
        </p:spPr>
        <p:txBody>
          <a:bodyPr wrap="square">
            <a:spAutoFit/>
          </a:bodyPr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r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r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r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r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10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76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71FD8B-0D6C-F74D-8773-A5FE5EDAB0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381000"/>
            <a:ext cx="12192000" cy="5975350"/>
          </a:xfrm>
          <a:prstGeom prst="rect">
            <a:avLst/>
          </a:pr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71845CE6-C3BF-264D-A66F-F22221B4F103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80FADD-F212-A04E-8C0D-94EE82F64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11430000" cy="646331"/>
          </a:xfrm>
        </p:spPr>
        <p:txBody>
          <a:bodyPr wrap="square">
            <a:spAutoFit/>
          </a:bodyPr>
          <a:lstStyle>
            <a:lvl1pPr algn="l">
              <a:defRPr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2F9EB5-8196-7340-BADA-73F7D31DF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24966"/>
            <a:ext cx="11430000" cy="162300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l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l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l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l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59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A5C90657-D4BF-2E40-8D75-7274E81EDD09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A23A82-7C99-E641-9BFA-A471B165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11430000" cy="646331"/>
          </a:xfrm>
        </p:spPr>
        <p:txBody>
          <a:bodyPr wrap="square">
            <a:spAutoFit/>
          </a:bodyPr>
          <a:lstStyle>
            <a:lvl1pPr algn="l">
              <a:defRPr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6CDD90-0E57-A94E-A126-53FF2C02C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24966"/>
            <a:ext cx="11430000" cy="162300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l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l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l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l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65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40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1A3C94-BC39-EA4A-9DF7-4CF307B1BE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0BF54A-A67B-1B4D-AC51-881D80F3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465" y="381000"/>
            <a:ext cx="8067535" cy="64633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9AF894-56B9-244D-94D7-548B4740F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BD71-4233-C14F-980D-3CAEF44976C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0B387B-3546-4A42-83B2-DC9D0DE0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E8638-999B-964B-B1F4-BD893CE02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CCAAF-CC33-3D41-8C63-C7B4BA2A2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3E0DD-11AB-034F-8C30-BE228345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10E1-AC07-EB4F-8B72-16B61D414E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0D188B-6450-C04F-B20B-B9B1429EC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00201"/>
            <a:ext cx="11430000" cy="4576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00174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1304AC-3913-3C4D-A9BF-312DF2D057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" y="0"/>
            <a:ext cx="1218819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68579981-7D75-EE44-A0A2-D2EA4FC6E387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110C65-1D6D-AC4B-8EF1-9D7BDECD2874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96616A-A4E5-7C40-B598-F0DF95FBB5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91C187-8AAF-C249-993D-491E34C59A65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078A529-6CF5-E342-9EA9-E6117583AF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A2B438D-6FDC-2447-809E-4C0277C67980}"/>
              </a:ext>
            </a:extLst>
          </p:cNvPr>
          <p:cNvSpPr/>
          <p:nvPr userDrawn="1"/>
        </p:nvSpPr>
        <p:spPr>
          <a:xfrm>
            <a:off x="0" y="2739390"/>
            <a:ext cx="12192000" cy="1379219"/>
          </a:xfrm>
          <a:prstGeom prst="rect">
            <a:avLst/>
          </a:prstGeom>
          <a:gradFill flip="none" rotWithShape="1">
            <a:gsLst>
              <a:gs pos="90000">
                <a:srgbClr val="08384B">
                  <a:alpha val="50000"/>
                </a:srgbClr>
              </a:gs>
              <a:gs pos="66000">
                <a:srgbClr val="255B74">
                  <a:alpha val="50000"/>
                </a:srgbClr>
              </a:gs>
              <a:gs pos="38000">
                <a:srgbClr val="255B74">
                  <a:alpha val="50000"/>
                </a:srgbClr>
              </a:gs>
              <a:gs pos="3000">
                <a:srgbClr val="053446">
                  <a:alpha val="50000"/>
                </a:srgbClr>
              </a:gs>
            </a:gsLst>
            <a:lin ang="132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800CA0C-14DC-9949-85AA-15F817982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05834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6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0A693C4-F351-6144-AF39-0E8AC643C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F9E48A-6402-B543-B732-592515407E50}"/>
              </a:ext>
            </a:extLst>
          </p:cNvPr>
          <p:cNvSpPr/>
          <p:nvPr userDrawn="1"/>
        </p:nvSpPr>
        <p:spPr>
          <a:xfrm>
            <a:off x="0" y="2739390"/>
            <a:ext cx="12192000" cy="1379219"/>
          </a:xfrm>
          <a:prstGeom prst="rect">
            <a:avLst/>
          </a:prstGeom>
          <a:gradFill flip="none" rotWithShape="1">
            <a:gsLst>
              <a:gs pos="90000">
                <a:srgbClr val="08384B">
                  <a:alpha val="50000"/>
                </a:srgbClr>
              </a:gs>
              <a:gs pos="66000">
                <a:srgbClr val="255B74">
                  <a:alpha val="50000"/>
                </a:srgbClr>
              </a:gs>
              <a:gs pos="38000">
                <a:srgbClr val="255B74">
                  <a:alpha val="50000"/>
                </a:srgbClr>
              </a:gs>
              <a:gs pos="3000">
                <a:srgbClr val="053446">
                  <a:alpha val="50000"/>
                </a:srgbClr>
              </a:gs>
            </a:gsLst>
            <a:lin ang="132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05834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68579981-7D75-EE44-A0A2-D2EA4FC6E387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41CA17-B2D8-0345-A710-F17E70EFEFAF}"/>
              </a:ext>
            </a:extLst>
          </p:cNvPr>
          <p:cNvGrpSpPr/>
          <p:nvPr userDrawn="1"/>
        </p:nvGrpSpPr>
        <p:grpSpPr>
          <a:xfrm>
            <a:off x="163322" y="365736"/>
            <a:ext cx="3223672" cy="799489"/>
            <a:chOff x="8731250" y="365736"/>
            <a:chExt cx="3223672" cy="7994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4BE699-31E9-034E-BF43-FF5CDED734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0E5FE2-E310-E847-97B2-8E41B53430C8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4BAD297-BFC8-CC48-96A5-9BE8BBBDE7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61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B56F4D-B68A-EB4E-A766-EF3104EA9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953"/>
            <a:ext cx="12209795" cy="67290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F9E48A-6402-B543-B732-592515407E50}"/>
              </a:ext>
            </a:extLst>
          </p:cNvPr>
          <p:cNvSpPr/>
          <p:nvPr userDrawn="1"/>
        </p:nvSpPr>
        <p:spPr>
          <a:xfrm>
            <a:off x="0" y="3429000"/>
            <a:ext cx="12192000" cy="1379219"/>
          </a:xfrm>
          <a:prstGeom prst="rect">
            <a:avLst/>
          </a:prstGeom>
          <a:gradFill flip="none" rotWithShape="1">
            <a:gsLst>
              <a:gs pos="90000">
                <a:srgbClr val="08384B">
                  <a:alpha val="50000"/>
                </a:srgbClr>
              </a:gs>
              <a:gs pos="66000">
                <a:srgbClr val="255B74">
                  <a:alpha val="50000"/>
                </a:srgbClr>
              </a:gs>
              <a:gs pos="38000">
                <a:srgbClr val="255B74">
                  <a:alpha val="50000"/>
                </a:srgbClr>
              </a:gs>
              <a:gs pos="3000">
                <a:srgbClr val="053446">
                  <a:alpha val="50000"/>
                </a:srgbClr>
              </a:gs>
            </a:gsLst>
            <a:lin ang="132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795444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68579981-7D75-EE44-A0A2-D2EA4FC6E387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41CA17-B2D8-0345-A710-F17E70EFEFAF}"/>
              </a:ext>
            </a:extLst>
          </p:cNvPr>
          <p:cNvGrpSpPr/>
          <p:nvPr userDrawn="1"/>
        </p:nvGrpSpPr>
        <p:grpSpPr>
          <a:xfrm>
            <a:off x="8715652" y="365736"/>
            <a:ext cx="3223672" cy="799489"/>
            <a:chOff x="8731250" y="365736"/>
            <a:chExt cx="3223672" cy="7994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4BE699-31E9-034E-BF43-FF5CDED734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0E5FE2-E310-E847-97B2-8E41B53430C8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4BAD297-BFC8-CC48-96A5-9BE8BBBDE7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7696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1CDCDCF-DDB5-8D48-8316-E6F2C874F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326BB370-F0D2-F644-A3B2-F5D7C290B4A9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7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  <a:latin typeface="Helvetica" pitchFamily="2" charset="0"/>
              </a:defRPr>
            </a:lvl1pPr>
          </a:lstStyle>
          <a:p>
            <a:fld id="{B5AD37D0-1C64-3342-BF81-1BC3096283AF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Layout-Blank-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pPr>
              <a:defRPr/>
            </a:pPr>
            <a:fld id="{A587C384-89D6-8141-B091-9776852F31EF}" type="slidenum">
              <a:rPr lang="en-US" altLang="x-none" smtClean="0"/>
              <a:pPr>
                <a:defRPr/>
              </a:pPr>
              <a:t>‹#›</a:t>
            </a:fld>
            <a:endParaRPr lang="en-US" altLang="x-non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F4FDE-7030-4744-A5A5-DF7D892D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096" y="1567544"/>
            <a:ext cx="5961807" cy="1861456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E34D79-4830-9B49-95B0-D9002AAA5E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601" y="6076950"/>
            <a:ext cx="11206162" cy="55245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bg1"/>
                </a:solidFill>
                <a:latin typeface="Helvetica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820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83" y="1003301"/>
            <a:ext cx="11689511" cy="56328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347200" y="653891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7C384-89D6-8141-B091-9776852F31EF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0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C988F-EB4A-BE44-AF14-2A0304D0A605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97811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6173-4484-1B4E-BBF8-CAC4E598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B8A228-E0A0-ED44-BE84-9BCA48F9B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2531" y="6393421"/>
            <a:ext cx="2743200" cy="365125"/>
          </a:xfrm>
          <a:prstGeom prst="rect">
            <a:avLst/>
          </a:prstGeom>
        </p:spPr>
        <p:txBody>
          <a:bodyPr/>
          <a:lstStyle/>
          <a:p>
            <a:fld id="{A4BE8E4D-DBA3-BA46-99D0-4742288CED60}" type="datetimeFigureOut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CEF7-1800-FD4D-A9E1-10A03EF5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342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05D9A-6F84-854F-A822-3F6A08E6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10E1-AC07-EB4F-8B72-16B61D414E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3F3C27-4943-564D-8A89-1F71825A5A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666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userDrawn="1">
  <p:cSld name="Title + 3 column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-5400000" flipH="1">
            <a:off x="5997033" y="-5211696"/>
            <a:ext cx="197600" cy="12192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FFFFFF"/>
              </a:solidFill>
              <a:latin typeface="Raleway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8"/>
          <p:cNvSpPr/>
          <p:nvPr/>
        </p:nvSpPr>
        <p:spPr>
          <a:xfrm>
            <a:off x="0" y="0"/>
            <a:ext cx="12192000" cy="771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 dirty="0">
              <a:solidFill>
                <a:prstClr val="black"/>
              </a:solidFill>
              <a:latin typeface="Raleway" panose="020B0604020202020204" charset="0"/>
            </a:endParaRPr>
          </a:p>
        </p:txBody>
      </p:sp>
      <p:sp>
        <p:nvSpPr>
          <p:cNvPr id="54" name="Google Shape;54;p8"/>
          <p:cNvSpPr/>
          <p:nvPr/>
        </p:nvSpPr>
        <p:spPr>
          <a:xfrm>
            <a:off x="0" y="1197308"/>
            <a:ext cx="12192000" cy="56606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 dirty="0">
              <a:solidFill>
                <a:prstClr val="black"/>
              </a:solidFill>
              <a:latin typeface="Raleway" panose="020B0604020202020204" charset="0"/>
            </a:endParaRPr>
          </a:p>
        </p:txBody>
      </p: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791433" y="0"/>
            <a:ext cx="10608800" cy="77192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60402020202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791433" y="6418333"/>
            <a:ext cx="10608800" cy="4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Raleway" panose="020B060402020202020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0042" y="823967"/>
            <a:ext cx="549913" cy="33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10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6173-4484-1B4E-BBF8-CAC4E598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B8A228-E0A0-ED44-BE84-9BCA48F9B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2531" y="6393423"/>
            <a:ext cx="2743200" cy="365125"/>
          </a:xfrm>
          <a:prstGeom prst="rect">
            <a:avLst/>
          </a:prstGeom>
        </p:spPr>
        <p:txBody>
          <a:bodyPr/>
          <a:lstStyle/>
          <a:p>
            <a:fld id="{A4BE8E4D-DBA3-BA46-99D0-4742288CED60}" type="datetimeFigureOut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CEF7-1800-FD4D-A9E1-10A03EF5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342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05D9A-6F84-854F-A822-3F6A08E6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10E1-AC07-EB4F-8B72-16B61D414E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3F3C27-4943-564D-8A89-1F71825A5A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022636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FF82B-8BB4-412C-868D-1613DD2B1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74943-A63F-4E0F-970A-C5D1BA024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09BAC-088C-432F-9877-5CB5A1993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7997-2EBF-4A3D-A5B6-58F3EBCC83F4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D087F-F84E-4B7A-80CF-264587EE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7FF07-0CDF-40D1-98B0-9ABA5A92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328-9CE7-45C9-8F07-A7104941DF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2866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0EB3-F186-354B-9BFE-C379EC6AF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CCBB0-51C3-2F48-8D70-04ECAB38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6/28/2023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78886-FFB1-4843-BF32-3DD3EB91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DA97E-A7FF-3A40-B2BF-19DE6828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6127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6/28/2023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31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83" y="1003301"/>
            <a:ext cx="11689511" cy="5632889"/>
          </a:xfrm>
        </p:spPr>
        <p:txBody>
          <a:bodyPr/>
          <a:lstStyle>
            <a:lvl1pPr>
              <a:spcBef>
                <a:spcPts val="600"/>
              </a:spcBef>
              <a:defRPr sz="2000"/>
            </a:lvl1pPr>
            <a:lvl2pPr marL="457200" indent="-228600">
              <a:defRPr/>
            </a:lvl2pPr>
            <a:lvl3pPr marL="630238" indent="-168275">
              <a:defRPr sz="1600"/>
            </a:lvl3pPr>
            <a:lvl4pPr marL="914400" indent="-228600">
              <a:defRPr sz="1400"/>
            </a:lvl4pPr>
            <a:lvl5pPr marL="1147763" indent="-228600"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347200" y="653891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7C384-89D6-8141-B091-9776852F31EF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83" y="1003301"/>
            <a:ext cx="11689511" cy="5632889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400"/>
            </a:lvl1pPr>
            <a:lvl2pPr marL="457200" indent="-228600">
              <a:defRPr sz="2000"/>
            </a:lvl2pPr>
            <a:lvl3pPr marL="630238" indent="-168275">
              <a:defRPr sz="1800"/>
            </a:lvl3pPr>
            <a:lvl4pPr marL="914400" indent="-228600">
              <a:defRPr sz="1600"/>
            </a:lvl4pPr>
            <a:lvl5pPr marL="1147763" indent="-228600"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347200" y="653891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7C384-89D6-8141-B091-9776852F31EF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Calibri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C988F-EB4A-BE44-AF14-2A0304D0A605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4161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6173-4484-1B4E-BBF8-CAC4E598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B8A228-E0A0-ED44-BE84-9BCA48F9B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2531" y="6393421"/>
            <a:ext cx="2743200" cy="365125"/>
          </a:xfrm>
          <a:prstGeom prst="rect">
            <a:avLst/>
          </a:prstGeom>
        </p:spPr>
        <p:txBody>
          <a:bodyPr/>
          <a:lstStyle/>
          <a:p>
            <a:fld id="{A4BE8E4D-DBA3-BA46-99D0-4742288CED60}" type="datetimeFigureOut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CEF7-1800-FD4D-A9E1-10A03EF5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342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05D9A-6F84-854F-A822-3F6A08E6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10E1-AC07-EB4F-8B72-16B61D414E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3F3C27-4943-564D-8A89-1F71825A5A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6173-4484-1B4E-BBF8-CAC4E598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B8A228-E0A0-ED44-BE84-9BCA48F9B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2531" y="6393423"/>
            <a:ext cx="2743200" cy="365125"/>
          </a:xfrm>
          <a:prstGeom prst="rect">
            <a:avLst/>
          </a:prstGeom>
        </p:spPr>
        <p:txBody>
          <a:bodyPr/>
          <a:lstStyle/>
          <a:p>
            <a:fld id="{A4BE8E4D-DBA3-BA46-99D0-4742288CED60}" type="datetimeFigureOut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CEF7-1800-FD4D-A9E1-10A03EF5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342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05D9A-6F84-854F-A822-3F6A08E6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10E1-AC07-EB4F-8B72-16B61D414E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39D315-795C-7542-999D-52A4D789E8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5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6173-4484-1B4E-BBF8-CAC4E598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B8A228-E0A0-ED44-BE84-9BCA48F9B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2531" y="6393423"/>
            <a:ext cx="2743200" cy="365125"/>
          </a:xfrm>
          <a:prstGeom prst="rect">
            <a:avLst/>
          </a:prstGeom>
        </p:spPr>
        <p:txBody>
          <a:bodyPr/>
          <a:lstStyle/>
          <a:p>
            <a:fld id="{A4BE8E4D-DBA3-BA46-99D0-4742288CED60}" type="datetimeFigureOut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CEF7-1800-FD4D-A9E1-10A03EF5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342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05D9A-6F84-854F-A822-3F6A08E6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10E1-AC07-EB4F-8B72-16B61D414E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3F3C27-4943-564D-8A89-1F71825A5A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156614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7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9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0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7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67286"/>
            <a:ext cx="10972800" cy="1521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Paper Title</a:t>
            </a:r>
            <a:br>
              <a:rPr lang="en-US" dirty="0"/>
            </a:br>
            <a:r>
              <a:rPr lang="en-US" sz="1800" dirty="0"/>
              <a:t>ICES Paper 20XX-XXX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9304" y="3079286"/>
            <a:ext cx="5987577" cy="2192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Author 1 – Affiliation</a:t>
            </a:r>
          </a:p>
          <a:p>
            <a:pPr lvl="0"/>
            <a:r>
              <a:rPr lang="en-US" dirty="0"/>
              <a:t>Author 2 – Affiliation</a:t>
            </a:r>
          </a:p>
          <a:p>
            <a:pPr lvl="0"/>
            <a:r>
              <a:rPr lang="en-US" dirty="0"/>
              <a:t>Author 3 – Affiliation</a:t>
            </a:r>
          </a:p>
          <a:p>
            <a:pPr lvl="0"/>
            <a:r>
              <a:rPr lang="en-US" dirty="0"/>
              <a:t>Author 4 – Affiliation</a:t>
            </a:r>
          </a:p>
          <a:p>
            <a:pPr lvl="0"/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4165600" y="2088610"/>
            <a:ext cx="4102669" cy="547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800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8C0F27E-226C-40EF-8B5A-4455622EE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8534" y="6356351"/>
            <a:ext cx="5051281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51st International Conference on Environmental Systems July 10-14,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C9F2C-4CF0-497E-9C44-2CC965A961D7}"/>
              </a:ext>
            </a:extLst>
          </p:cNvPr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973" y="6307239"/>
            <a:ext cx="500277" cy="500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94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hf hdr="0" dt="0"/>
  <p:txStyles>
    <p:titleStyle>
      <a:lvl1pPr marL="0" marR="0" indent="0" algn="ctr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Tx/>
        <a:buNone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C70B08-42A3-8348-AFCE-BBCAF6EF3F3A}"/>
              </a:ext>
            </a:extLst>
          </p:cNvPr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6C3E8B-107C-9046-B3CB-E80EBB743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3017"/>
            <a:ext cx="10126659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C52A2-B882-5244-9C20-1270C2BC8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600201"/>
            <a:ext cx="11430000" cy="4576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E0349-1365-6F44-B603-88E2FE40A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8927" y="6372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AC10E1-AC07-EB4F-8B72-16B61D414E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BBD3DF-90E0-BE41-ABA1-DB19F274F21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8669" y="209248"/>
            <a:ext cx="922332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7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7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20" userDrawn="1">
          <p15:clr>
            <a:srgbClr val="F26B43"/>
          </p15:clr>
        </p15:guide>
        <p15:guide id="2" pos="320" userDrawn="1">
          <p15:clr>
            <a:srgbClr val="F26B43"/>
          </p15:clr>
        </p15:guide>
        <p15:guide id="3" pos="9920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  <p15:guide id="6" orient="horz" pos="864" userDrawn="1">
          <p15:clr>
            <a:srgbClr val="F26B43"/>
          </p15:clr>
        </p15:guide>
        <p15:guide id="7" orient="horz" pos="1008" userDrawn="1">
          <p15:clr>
            <a:srgbClr val="F26B43"/>
          </p15:clr>
        </p15:guide>
        <p15:guide id="8" orient="horz" pos="144" userDrawn="1">
          <p15:clr>
            <a:srgbClr val="F26B43"/>
          </p15:clr>
        </p15:guide>
        <p15:guide id="9" orient="horz" pos="4032" userDrawn="1">
          <p15:clr>
            <a:srgbClr val="F26B43"/>
          </p15:clr>
        </p15:guide>
        <p15:guide id="10" orient="horz" pos="60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B3E97-8A49-094E-A88D-DEBAE6F43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310" y="11939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AEC7A-6012-D84E-BC2D-0A66356A8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628" y="6492875"/>
            <a:ext cx="1159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033C6E5-ABCA-D247-98E1-2274F89B26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EF85894-A28A-A349-BA20-6DFB2AAEDB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1"/>
            <a:ext cx="12192000" cy="89494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srgbClr val="000000"/>
              </a:solidFill>
              <a:latin typeface="Arial" pitchFamily="34" charset="0"/>
              <a:cs typeface="ＭＳ Ｐゴシック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FAE6FF-C6E4-2C42-9349-CE9B16A39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4" y="34721"/>
            <a:ext cx="10515600" cy="860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1" name="Picture 67" descr="NASA insignia RGB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7201" y="94163"/>
            <a:ext cx="899306" cy="68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03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752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327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87438" indent="-2333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&gt;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9844E079-3EBA-6146-BEF0-59FA495549B2}"/>
              </a:ext>
            </a:extLst>
          </p:cNvPr>
          <p:cNvSpPr>
            <a:spLocks/>
          </p:cNvSpPr>
          <p:nvPr userDrawn="1"/>
        </p:nvSpPr>
        <p:spPr bwMode="auto">
          <a:xfrm>
            <a:off x="-409208" y="0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FB2F5AE2-CD99-9E44-865F-D56B4EE8256E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80594" y="924831"/>
            <a:ext cx="6816649" cy="6463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119139" y="1801393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fld id="{FD1EBD71-4233-C14F-980D-3CAEF44976C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4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65CBF9"/>
          </a:solidFill>
          <a:latin typeface="Helvetica" pitchFamily="2" charset="0"/>
          <a:ea typeface="+mj-ea"/>
          <a:cs typeface="Arial" panose="020B0604020202020204" pitchFamily="34" charset="0"/>
        </a:defRPr>
      </a:lvl1pPr>
    </p:titleStyle>
    <p:bodyStyle>
      <a:lvl1pPr marL="0" indent="0" algn="r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Helvetica" pitchFamily="2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orient="horz" pos="240">
          <p15:clr>
            <a:srgbClr val="F26B43"/>
          </p15:clr>
        </p15:guide>
        <p15:guide id="5" orient="horz" pos="4080">
          <p15:clr>
            <a:srgbClr val="F26B43"/>
          </p15:clr>
        </p15:guide>
        <p15:guide id="6" pos="240">
          <p15:clr>
            <a:srgbClr val="F26B43"/>
          </p15:clr>
        </p15:guide>
        <p15:guide id="7" pos="74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 userDrawn="1"/>
        </p:nvSpPr>
        <p:spPr bwMode="auto">
          <a:xfrm>
            <a:off x="0" y="0"/>
            <a:ext cx="12192000" cy="84613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72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315384" y="103188"/>
            <a:ext cx="10769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  <a:endParaRPr lang="en-US" altLang="x-none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03301"/>
            <a:ext cx="109728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  <a:endParaRPr lang="en-US" altLang="x-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745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81212BE-DDED-794D-9DBD-821C8354EFEA}" type="slidenum">
              <a:rPr lang="en-US" altLang="x-none" smtClean="0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x-none" dirty="0">
              <a:ea typeface="ＭＳ Ｐゴシック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886" y="118347"/>
            <a:ext cx="715837" cy="5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2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ヒラギノ角ゴ Pro W3" charset="-128"/>
          <a:cs typeface="Arial" panose="020B0604020202020204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177800" indent="-1778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•"/>
        <a:defRPr b="1" kern="1200">
          <a:solidFill>
            <a:schemeClr val="tx1"/>
          </a:solidFill>
          <a:latin typeface="Arial"/>
          <a:ea typeface="ヒラギノ角ゴ Pro W3" charset="-128"/>
          <a:cs typeface="Arial"/>
        </a:defRPr>
      </a:lvl1pPr>
      <a:lvl2pPr marL="6858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2pPr>
      <a:lvl3pPr marL="11430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F3B05E-CFFB-AC40-9BA6-C0519A24B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6"/>
            <a:ext cx="1084086" cy="1010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A37B7-33E7-FA46-8CFD-EB8568E4EC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FB8F2-CD84-D948-8224-64A73CB52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D30A3A-C24B-994C-902B-29D76E6E86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0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  <p15:guide id="5" orient="horz" pos="240">
          <p15:clr>
            <a:srgbClr val="F26B43"/>
          </p15:clr>
        </p15:guide>
        <p15:guide id="6" orient="horz" pos="4056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792">
          <p15:clr>
            <a:srgbClr val="F26B43"/>
          </p15:clr>
        </p15:guide>
        <p15:guide id="9" pos="616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6FB86-D894-4D42-84BE-9C0D479F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92499-E2CE-484C-BF8D-A72DFDE9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465A-E776-584B-B3C2-769DA137E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297F5-C30D-294B-80FE-3CC63B165F97}" type="datetimeFigureOut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6F335-F990-5947-A715-B10B3A7A6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A5AB9-9525-2548-BA4B-F84F5DB41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80F24-8512-FD40-A516-D2FB663585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4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Monaco" pitchFamily="2" charset="77"/>
        <a:buChar char="⎻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52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 userDrawn="1"/>
        </p:nvSpPr>
        <p:spPr bwMode="auto">
          <a:xfrm>
            <a:off x="0" y="0"/>
            <a:ext cx="12192000" cy="84613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72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315384" y="103188"/>
            <a:ext cx="10769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  <a:endParaRPr lang="en-US" altLang="x-none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03301"/>
            <a:ext cx="109728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  <a:endParaRPr lang="en-US" altLang="x-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745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81212BE-DDED-794D-9DBD-821C8354EFEA}" type="slidenum">
              <a:rPr lang="en-US" altLang="x-none" smtClean="0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x-none" dirty="0">
              <a:ea typeface="ＭＳ Ｐゴシック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886" y="118347"/>
            <a:ext cx="715837" cy="5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3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ヒラギノ角ゴ Pro W3" charset="-128"/>
          <a:cs typeface="Arial" panose="020B0604020202020204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177800" indent="-1778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•"/>
        <a:defRPr b="1" kern="1200">
          <a:solidFill>
            <a:schemeClr val="tx1"/>
          </a:solidFill>
          <a:latin typeface="Arial"/>
          <a:ea typeface="ヒラギノ角ゴ Pro W3" charset="-128"/>
          <a:cs typeface="Arial"/>
        </a:defRPr>
      </a:lvl1pPr>
      <a:lvl2pPr marL="6858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2pPr>
      <a:lvl3pPr marL="11430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 userDrawn="1"/>
        </p:nvSpPr>
        <p:spPr bwMode="auto">
          <a:xfrm>
            <a:off x="0" y="0"/>
            <a:ext cx="12192000" cy="84613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72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315384" y="103188"/>
            <a:ext cx="10769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  <a:endParaRPr lang="en-US" altLang="x-none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03301"/>
            <a:ext cx="109728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  <a:endParaRPr lang="en-US" altLang="x-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745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81212BE-DDED-794D-9DBD-821C8354EFEA}" type="slidenum">
              <a:rPr lang="en-US" altLang="x-none" smtClean="0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x-none" dirty="0">
              <a:ea typeface="ＭＳ Ｐゴシック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886" y="118347"/>
            <a:ext cx="715837" cy="5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1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ヒラギノ角ゴ Pro W3" charset="-128"/>
          <a:cs typeface="Arial" panose="020B0604020202020204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177800" indent="-1778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•"/>
        <a:defRPr b="1" kern="1200">
          <a:solidFill>
            <a:schemeClr val="tx1"/>
          </a:solidFill>
          <a:latin typeface="Arial"/>
          <a:ea typeface="ヒラギノ角ゴ Pro W3" charset="-128"/>
          <a:cs typeface="Arial"/>
        </a:defRPr>
      </a:lvl1pPr>
      <a:lvl2pPr marL="6858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2pPr>
      <a:lvl3pPr marL="11430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8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emf"/><Relationship Id="rId4" Type="http://schemas.openxmlformats.org/officeDocument/2006/relationships/hyperlink" Target="https://ntrs.nasa.gov/api/citations/20230002706/downloads/M2MADD_ESDMD-001(TP-20230002706)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517986" y="6356351"/>
            <a:ext cx="5051281" cy="365125"/>
          </a:xfrm>
        </p:spPr>
        <p:txBody>
          <a:bodyPr/>
          <a:lstStyle/>
          <a:p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1876453" y="3278532"/>
            <a:ext cx="8334346" cy="2525484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James L. Broyan, </a:t>
            </a:r>
            <a:r>
              <a:rPr lang="en-US" sz="2000" i="1" dirty="0"/>
              <a:t>NASA Headquarters</a:t>
            </a:r>
          </a:p>
          <a:p>
            <a:pPr algn="ctr"/>
            <a:r>
              <a:rPr lang="en-US" sz="2000" dirty="0"/>
              <a:t>Andrew Abercromby, </a:t>
            </a:r>
            <a:r>
              <a:rPr lang="en-US" sz="2000" i="1" dirty="0"/>
              <a:t>NASA Johnson Space Center </a:t>
            </a:r>
            <a:endParaRPr lang="en-US" sz="2000" dirty="0"/>
          </a:p>
          <a:p>
            <a:pPr algn="ctr"/>
            <a:r>
              <a:rPr lang="en-US" sz="2000" dirty="0"/>
              <a:t>Alexander Burg, </a:t>
            </a:r>
            <a:r>
              <a:rPr lang="en-US" sz="2000" i="1" dirty="0"/>
              <a:t>Bryce Space &amp; Technology</a:t>
            </a:r>
          </a:p>
          <a:p>
            <a:pPr algn="ctr"/>
            <a:endParaRPr lang="en-US" sz="2000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 idx="4294967295"/>
          </p:nvPr>
        </p:nvSpPr>
        <p:spPr>
          <a:xfrm>
            <a:off x="1928826" y="9143"/>
            <a:ext cx="8229600" cy="3168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Utilizing Gaps and Performance Measures to Inform NASA Environmental Control and Life Support Systems and Crew Health and Performance Technology Decisions</a:t>
            </a:r>
            <a:br>
              <a:rPr lang="en-US" dirty="0"/>
            </a:br>
            <a:r>
              <a:rPr lang="en-US" sz="2000" dirty="0"/>
              <a:t>ICES Paper 2023-368</a:t>
            </a:r>
            <a:br>
              <a:rPr lang="en-US" sz="2000" dirty="0"/>
            </a:br>
            <a:r>
              <a:rPr lang="en-US" sz="2000" dirty="0"/>
              <a:t>17 July 2023</a:t>
            </a:r>
            <a:endParaRPr lang="en-US" dirty="0"/>
          </a:p>
        </p:txBody>
      </p:sp>
      <p:pic>
        <p:nvPicPr>
          <p:cNvPr id="3076" name="Picture 4" descr="Image result for nasa meatball logo">
            <a:extLst>
              <a:ext uri="{FF2B5EF4-FFF2-40B4-BE49-F238E27FC236}">
                <a16:creationId xmlns:a16="http://schemas.microsoft.com/office/drawing/2014/main" id="{7AD3873D-75E1-4F2E-9070-925B3D2CE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1101" y="4991456"/>
            <a:ext cx="230505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21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4220-9282-4A1A-8060-0F169C6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76" y="233812"/>
            <a:ext cx="10769600" cy="742950"/>
          </a:xfrm>
        </p:spPr>
        <p:txBody>
          <a:bodyPr/>
          <a:lstStyle/>
          <a:p>
            <a:r>
              <a:rPr lang="en-US" dirty="0"/>
              <a:t>Technology Validation Maturation Rubric – Objectives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E42A1-E404-48C6-A185-7FAC6978C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003300"/>
            <a:ext cx="11479847" cy="563245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/>
              <a:t>Rubric Objectives</a:t>
            </a:r>
          </a:p>
          <a:p>
            <a:pPr marL="685800" lvl="1" indent="-457200"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Integrated testing in relevant environment with realistic contaminant loading and duty cycle</a:t>
            </a:r>
          </a:p>
          <a:p>
            <a:pPr marL="685800" lvl="1" indent="-457200"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Test verified reliability sufficient to reduce MTH spares mass and improve crew survivability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dirty="0"/>
              <a:t>Demonstrated dormancy recovery or tolerance (after operation)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dirty="0"/>
              <a:t>Demonstrated crew time and equipment for operations and maintenance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dirty="0"/>
              <a:t>Test verified spare mission-length shelf-life storage time and ability to provide nominal operational life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dirty="0"/>
              <a:t>Demo in-mission human system integration troubleshooting with limited time delay ground assist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dirty="0"/>
              <a:t>For CHP systems also identify the R/Y/G of HSRB risks that systems support</a:t>
            </a:r>
          </a:p>
          <a:p>
            <a:r>
              <a:rPr lang="en-US" dirty="0"/>
              <a:t>For each object there are criteria to determine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/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dirty="0"/>
              <a:t>/</a:t>
            </a:r>
            <a:r>
              <a:rPr lang="en-US" dirty="0">
                <a:solidFill>
                  <a:srgbClr val="CCCC00"/>
                </a:solidFill>
              </a:rPr>
              <a:t>Y</a:t>
            </a:r>
            <a:r>
              <a:rPr lang="en-US" dirty="0"/>
              <a:t>/</a:t>
            </a:r>
            <a:r>
              <a:rPr lang="en-US" dirty="0">
                <a:solidFill>
                  <a:srgbClr val="00B050"/>
                </a:solidFill>
              </a:rPr>
              <a:t>G</a:t>
            </a:r>
            <a:r>
              <a:rPr lang="en-US" dirty="0"/>
              <a:t>/</a:t>
            </a:r>
            <a:r>
              <a:rPr lang="en-US" dirty="0">
                <a:solidFill>
                  <a:srgbClr val="00B0F0"/>
                </a:solidFill>
              </a:rPr>
              <a:t>B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Green is the ‘requirement’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Blue is the ‘goal’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8F9719-B051-6A7B-A2DE-5B94629D2C7E}"/>
              </a:ext>
            </a:extLst>
          </p:cNvPr>
          <p:cNvSpPr/>
          <p:nvPr/>
        </p:nvSpPr>
        <p:spPr>
          <a:xfrm>
            <a:off x="567056" y="1416716"/>
            <a:ext cx="10788198" cy="3651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15D176-FCC3-4AA6-F94A-F75C96E6B015}"/>
              </a:ext>
            </a:extLst>
          </p:cNvPr>
          <p:cNvSpPr/>
          <p:nvPr/>
        </p:nvSpPr>
        <p:spPr>
          <a:xfrm>
            <a:off x="567056" y="2220310"/>
            <a:ext cx="10788198" cy="3651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B9F9F4-287C-2E56-E215-277532E5E80F}"/>
              </a:ext>
            </a:extLst>
          </p:cNvPr>
          <p:cNvSpPr txBox="1"/>
          <p:nvPr/>
        </p:nvSpPr>
        <p:spPr>
          <a:xfrm>
            <a:off x="8795102" y="6480055"/>
            <a:ext cx="2695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Covered in presentation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B933EBF6-2936-722C-B47A-51794A8C08E0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5628795-A56A-694A-5A34-9ACF8524EDC7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284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B9871C-A43F-8EB6-E48C-3FE0F640EB62}"/>
              </a:ext>
            </a:extLst>
          </p:cNvPr>
          <p:cNvSpPr/>
          <p:nvPr/>
        </p:nvSpPr>
        <p:spPr>
          <a:xfrm>
            <a:off x="15822" y="0"/>
            <a:ext cx="22508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14220-9282-4A1A-8060-0F169C6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16" y="103188"/>
            <a:ext cx="1951250" cy="2571186"/>
          </a:xfrm>
        </p:spPr>
        <p:txBody>
          <a:bodyPr/>
          <a:lstStyle/>
          <a:p>
            <a:r>
              <a:rPr lang="en-US" sz="2000" dirty="0"/>
              <a:t>Technology Validation Rubric – Summary Table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1D5A0EC-84E2-4819-9291-292C57BB8748}"/>
              </a:ext>
            </a:extLst>
          </p:cNvPr>
          <p:cNvSpPr txBox="1">
            <a:spLocks/>
          </p:cNvSpPr>
          <p:nvPr/>
        </p:nvSpPr>
        <p:spPr>
          <a:xfrm>
            <a:off x="10789920" y="6492875"/>
            <a:ext cx="14020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3C6E5-ABCA-D247-98E1-2274F89B2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8ADD4-BCFB-FF95-DDDA-74DD9843F0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24"/>
          <a:stretch/>
        </p:blipFill>
        <p:spPr>
          <a:xfrm>
            <a:off x="1709374" y="0"/>
            <a:ext cx="10466804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D5BF3F-5651-35C2-906B-96E49311B786}"/>
              </a:ext>
            </a:extLst>
          </p:cNvPr>
          <p:cNvSpPr/>
          <p:nvPr/>
        </p:nvSpPr>
        <p:spPr>
          <a:xfrm>
            <a:off x="1739854" y="692514"/>
            <a:ext cx="1663746" cy="110580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7E929C-EBF6-4D01-9179-23BA81199EAF}"/>
              </a:ext>
            </a:extLst>
          </p:cNvPr>
          <p:cNvSpPr/>
          <p:nvPr/>
        </p:nvSpPr>
        <p:spPr>
          <a:xfrm>
            <a:off x="1729694" y="3212194"/>
            <a:ext cx="1663746" cy="5673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9DCC7-5706-F8AF-673E-97937E188C5A}"/>
              </a:ext>
            </a:extLst>
          </p:cNvPr>
          <p:cNvSpPr txBox="1"/>
          <p:nvPr/>
        </p:nvSpPr>
        <p:spPr>
          <a:xfrm>
            <a:off x="129933" y="2244182"/>
            <a:ext cx="1465331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Covered in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66D734-A199-3695-B9D1-2BAF92AEFEEE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11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472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4220-9282-4A1A-8060-0F169C6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76" y="233812"/>
            <a:ext cx="10769600" cy="742950"/>
          </a:xfrm>
        </p:spPr>
        <p:txBody>
          <a:bodyPr/>
          <a:lstStyle/>
          <a:p>
            <a:r>
              <a:rPr lang="en-US" dirty="0"/>
              <a:t>Technology Validation Maturation Rubric – Integrated System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E42A1-E404-48C6-A185-7FAC6978C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84" y="860425"/>
            <a:ext cx="11479847" cy="563245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Objective: System integrated with interfacing systems in relevant environmental environment with human interactions (HILT=human in the loop testing)  </a:t>
            </a:r>
          </a:p>
          <a:p>
            <a:pPr lvl="1"/>
            <a:r>
              <a:rPr lang="en-US" altLang="en-US" dirty="0"/>
              <a:t>Validate all functions of system met</a:t>
            </a:r>
          </a:p>
          <a:p>
            <a:pPr lvl="1"/>
            <a:r>
              <a:rPr lang="en-US" altLang="en-US" dirty="0"/>
              <a:t>Validate no performance deterioration from sys interactions, spacecraft environment, or humans </a:t>
            </a:r>
          </a:p>
          <a:p>
            <a:pPr lvl="2"/>
            <a:r>
              <a:rPr lang="en-US" altLang="en-US" dirty="0"/>
              <a:t>Cabin air off gassing likely different from ISS – may impact catalysts, adsorbers, coatings, and detection capabilities </a:t>
            </a:r>
          </a:p>
          <a:p>
            <a:r>
              <a:rPr lang="en-US" altLang="en-US" dirty="0"/>
              <a:t>Rationale: Reduce the risk of adverse performance during integrated operation</a:t>
            </a:r>
          </a:p>
          <a:p>
            <a:r>
              <a:rPr lang="en-US" altLang="en-US" dirty="0">
                <a:solidFill>
                  <a:srgbClr val="00B050"/>
                </a:solidFill>
              </a:rPr>
              <a:t>Mars Transit (MT) Objective (green)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&gt;5 yrs of ISS TD or &gt;9 years of full-scale integrated ground testing</a:t>
            </a:r>
          </a:p>
          <a:p>
            <a:pPr lvl="2"/>
            <a:r>
              <a:rPr lang="en-US" altLang="en-US" dirty="0"/>
              <a:t>5 yrs ~2x MT mission </a:t>
            </a:r>
          </a:p>
          <a:p>
            <a:pPr lvl="1"/>
            <a:r>
              <a:rPr lang="en-US" altLang="en-US" dirty="0"/>
              <a:t>Representative environmental inputs of major/minor and if appropriate HILT</a:t>
            </a:r>
          </a:p>
          <a:p>
            <a:pPr lvl="2"/>
            <a:r>
              <a:rPr lang="en-US" altLang="en-US" dirty="0"/>
              <a:t>Assume ~2x ground = ug test </a:t>
            </a:r>
            <a:r>
              <a:rPr lang="en-US" altLang="en-US" u="sng" dirty="0"/>
              <a:t>(not substantiated by data)</a:t>
            </a:r>
          </a:p>
          <a:p>
            <a:pPr lvl="2"/>
            <a:r>
              <a:rPr lang="en-US" altLang="en-US" dirty="0"/>
              <a:t>If not ug or features sensitive to contaminants, then 1.2x ground = ug test </a:t>
            </a:r>
            <a:r>
              <a:rPr lang="en-US" altLang="en-US" u="sng" dirty="0"/>
              <a:t>(not substantiated by data)</a:t>
            </a:r>
          </a:p>
          <a:p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Lunar Objective </a:t>
            </a:r>
            <a:r>
              <a:rPr lang="en-US" altLang="en-US" dirty="0">
                <a:solidFill>
                  <a:srgbClr val="00B050"/>
                </a:solidFill>
              </a:rPr>
              <a:t>(green) 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– Relevant testing must include reduced pressure and elevated O2 and if applicable dust tolerance/filtering</a:t>
            </a:r>
          </a:p>
          <a:p>
            <a:pPr lvl="1"/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Reduce duration to &gt;12-month ug or ground testing (system dependent)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2E71AC43-E2F8-8AF9-C79F-58734A7182B0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D654CFB-026E-819A-20B0-CDB9FA0873A1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12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355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4220-9282-4A1A-8060-0F169C6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76" y="243860"/>
            <a:ext cx="10769600" cy="742950"/>
          </a:xfrm>
        </p:spPr>
        <p:txBody>
          <a:bodyPr/>
          <a:lstStyle/>
          <a:p>
            <a:r>
              <a:rPr lang="en-US" dirty="0"/>
              <a:t>Technology Validation Maturation Rubric – Integrated System Operation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56633-FDEE-AAED-B5F4-8DEA6643A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" y="846138"/>
            <a:ext cx="11719560" cy="264414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0A1D17-FA4C-D11C-3CF0-A20680063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009582"/>
              </p:ext>
            </p:extLst>
          </p:nvPr>
        </p:nvGraphicFramePr>
        <p:xfrm>
          <a:off x="7985432" y="3501016"/>
          <a:ext cx="2336800" cy="2842260"/>
        </p:xfrm>
        <a:graphic>
          <a:graphicData uri="http://schemas.openxmlformats.org/drawingml/2006/table">
            <a:tbl>
              <a:tblPr/>
              <a:tblGrid>
                <a:gridCol w="2336800">
                  <a:extLst>
                    <a:ext uri="{9D8B030D-6E8A-4147-A177-3AD203B41FA5}">
                      <a16:colId xmlns:a16="http://schemas.microsoft.com/office/drawing/2014/main" val="22006467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Changes for Long Duration Lunar Surface Missions Validation Objectives (e.g. Surface Habitat)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721884"/>
                  </a:ext>
                </a:extLst>
              </a:tr>
              <a:tr h="1866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REQUIREMENT:</a:t>
                      </a:r>
                      <a:b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Relevant environment testing must include reduced pressure and elevated oxygen (8.2psia, 34% O2).  Air systems must characterize dust impacts (filtering and/or tolerance)</a:t>
                      </a:r>
                      <a:b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Durations reduced to 12 months ground or ug testing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446074"/>
                  </a:ext>
                </a:extLst>
              </a:tr>
            </a:tbl>
          </a:graphicData>
        </a:graphic>
      </p:graphicFrame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3F2FC8FB-3342-C2BB-2838-751C5F97BA2E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F2484C2-CB06-1B8F-49F5-1CA5F3846957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13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5134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4220-9282-4A1A-8060-0F169C6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24" y="233816"/>
            <a:ext cx="10769600" cy="742950"/>
          </a:xfrm>
        </p:spPr>
        <p:txBody>
          <a:bodyPr/>
          <a:lstStyle/>
          <a:p>
            <a:r>
              <a:rPr lang="en-US" dirty="0"/>
              <a:t>Technology Validation Maturation Rubric – Dormancy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4D97CF-2408-4C72-BCCA-C59BA828F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003300"/>
            <a:ext cx="11479847" cy="563245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Objective: Ensure systems maintain functionality after repeated crewed and uncrewed periods  </a:t>
            </a:r>
          </a:p>
          <a:p>
            <a:r>
              <a:rPr lang="en-US" altLang="en-US" dirty="0"/>
              <a:t>Rationale: MTH outfitting/shakedown will require uncrewed periods (9-11 months) while attached to GW.  Lunar surface missions are short with long (11-23 months) uncrewed periods </a:t>
            </a:r>
          </a:p>
          <a:p>
            <a:pPr lvl="1"/>
            <a:r>
              <a:rPr lang="en-US" altLang="en-US" dirty="0"/>
              <a:t>Microbial activity, corrosion, seal stiction, gas permeability, and </a:t>
            </a:r>
            <a:r>
              <a:rPr lang="en-US" altLang="en-US" dirty="0" err="1"/>
              <a:t>uncirculating</a:t>
            </a:r>
            <a:r>
              <a:rPr lang="en-US" altLang="en-US" dirty="0"/>
              <a:t> fluids can be detrimental</a:t>
            </a:r>
          </a:p>
          <a:p>
            <a:r>
              <a:rPr lang="en-US" altLang="en-US" dirty="0">
                <a:solidFill>
                  <a:srgbClr val="00B050"/>
                </a:solidFill>
              </a:rPr>
              <a:t>Mars Transit Objective (green)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Must expose system to representative microbial and chemical loading before entering dormancy</a:t>
            </a:r>
          </a:p>
          <a:p>
            <a:pPr lvl="2"/>
            <a:r>
              <a:rPr lang="en-US" altLang="en-US" dirty="0">
                <a:solidFill>
                  <a:srgbClr val="00B050"/>
                </a:solidFill>
              </a:rPr>
              <a:t>&gt;60 days (may be tailored to represent shorter mission lengths)</a:t>
            </a:r>
          </a:p>
          <a:p>
            <a:pPr lvl="2"/>
            <a:r>
              <a:rPr lang="en-US" altLang="en-US" dirty="0">
                <a:solidFill>
                  <a:srgbClr val="00B050"/>
                </a:solidFill>
              </a:rPr>
              <a:t>Micro-g fluid distribution must be considered in determining if ground or ug is best demo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Must be dormant long to allow microbes to perfoliate in challenging against challenging dormancy countermeasures </a:t>
            </a:r>
          </a:p>
          <a:p>
            <a:pPr lvl="2"/>
            <a:r>
              <a:rPr lang="en-US" altLang="en-US" dirty="0">
                <a:solidFill>
                  <a:srgbClr val="00B050"/>
                </a:solidFill>
              </a:rPr>
              <a:t>&gt;270 days is long enough for fungi or biofilms to have replicated after adapting to countermeasures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Must operate nominally afterward long enough for problems to reveal themselves</a:t>
            </a:r>
          </a:p>
          <a:p>
            <a:pPr lvl="2"/>
            <a:r>
              <a:rPr lang="en-US" altLang="en-US" dirty="0">
                <a:solidFill>
                  <a:srgbClr val="00B050"/>
                </a:solidFill>
              </a:rPr>
              <a:t>&gt;30 days would allow microbes or precipitates time to detach and accumulate</a:t>
            </a:r>
            <a:endParaRPr lang="en-US" altLang="en-US" dirty="0"/>
          </a:p>
          <a:p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Lunar Objective (</a:t>
            </a:r>
            <a:r>
              <a:rPr lang="en-US" altLang="en-US" dirty="0">
                <a:solidFill>
                  <a:srgbClr val="00B050"/>
                </a:solidFill>
              </a:rPr>
              <a:t>green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) – Same as Mars Transit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C64D5CC-3A9D-C0DA-FB47-BFE805E6BC95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5024077-DDCE-60A6-0314-4C721FB0CEEF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14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64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4220-9282-4A1A-8060-0F169C6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24" y="233812"/>
            <a:ext cx="10769600" cy="742950"/>
          </a:xfrm>
        </p:spPr>
        <p:txBody>
          <a:bodyPr/>
          <a:lstStyle/>
          <a:p>
            <a:r>
              <a:rPr lang="en-US" dirty="0"/>
              <a:t>Technology Validation Maturation Rubric – Dormancy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AAFAAF-B5F9-DDB2-2A48-A58B22403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545" y="3318515"/>
            <a:ext cx="2346960" cy="2644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9E990B-A780-CA42-014F-B2E93C055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83" y="813326"/>
            <a:ext cx="11004234" cy="2481287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67603BC-0F41-9F64-997E-0A1151A1A71C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A3FF583-CA6A-E587-1B5C-A80C16A7DCF8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15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882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C42FA-29C3-0143-A5E7-C14B524D30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604" y="0"/>
            <a:ext cx="976839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31525E-135D-4A10-BFDA-76363FDEFF7D}"/>
              </a:ext>
            </a:extLst>
          </p:cNvPr>
          <p:cNvSpPr/>
          <p:nvPr/>
        </p:nvSpPr>
        <p:spPr>
          <a:xfrm>
            <a:off x="0" y="136524"/>
            <a:ext cx="12192000" cy="6858000"/>
          </a:xfrm>
          <a:prstGeom prst="rect">
            <a:avLst/>
          </a:prstGeom>
          <a:solidFill>
            <a:schemeClr val="tx1">
              <a:alpha val="2509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D7583-12B9-2748-B934-B34CFA19E10A}"/>
              </a:ext>
            </a:extLst>
          </p:cNvPr>
          <p:cNvSpPr txBox="1"/>
          <p:nvPr/>
        </p:nvSpPr>
        <p:spPr>
          <a:xfrm>
            <a:off x="371958" y="328053"/>
            <a:ext cx="5496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Summary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88391-9BE3-49C2-BE39-4851B7B30B4F}"/>
              </a:ext>
            </a:extLst>
          </p:cNvPr>
          <p:cNvSpPr txBox="1"/>
          <p:nvPr/>
        </p:nvSpPr>
        <p:spPr>
          <a:xfrm>
            <a:off x="320550" y="1156816"/>
            <a:ext cx="10469370" cy="609654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742950" lvl="1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</a:rPr>
              <a:t>The NASA M2M ADD will continue to decompose the high-level objectives and add details to functions, sub-architectures, and elements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</a:rPr>
              <a:t>Capability gaps and tech dev will be adapted to support the M2M ADD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While a single technology measure, like TRL, is convenient, additional measures are useful to communicate development level (KPPs) and validation (maturation objective rubric)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Long-term architecture functions are important in setting requirements and goals for technology systems beyond initial operational requirements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</a:rPr>
              <a:t>Validation Maturation Objectives rubric help project and strategic planning across elements</a:t>
            </a:r>
          </a:p>
          <a:p>
            <a:pPr lvl="1" defTabSz="914400">
              <a:defRPr/>
            </a:pPr>
            <a:r>
              <a:rPr lang="en-US" sz="2000" dirty="0">
                <a:solidFill>
                  <a:prstClr val="white"/>
                </a:solidFill>
              </a:rPr>
              <a:t>Should the commercial LEO be targeted as a payload rather than a system?</a:t>
            </a:r>
          </a:p>
          <a:p>
            <a:pPr lvl="1" defTabSz="914400">
              <a:defRPr/>
            </a:pPr>
            <a:r>
              <a:rPr lang="en-US" sz="2000" dirty="0">
                <a:solidFill>
                  <a:prstClr val="white"/>
                </a:solidFill>
              </a:rPr>
              <a:t>How can higher fidelity ground testing be improved to help meet validation goals?</a:t>
            </a:r>
          </a:p>
          <a:p>
            <a:pPr lvl="1" defTabSz="914400">
              <a:defRPr/>
            </a:pPr>
            <a:r>
              <a:rPr lang="en-US" sz="2000" dirty="0">
                <a:solidFill>
                  <a:prstClr val="white"/>
                </a:solidFill>
              </a:rPr>
              <a:t>How can the early cis-lunar Mars transit vehicle missions be sequentially outfitted to validate dormancy durations and allow time for modifications if needed?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FF1E8E0-C23C-07EC-26CB-0C8AF00DF729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3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643" y="1037231"/>
            <a:ext cx="8743159" cy="4831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3744" y="5076969"/>
            <a:ext cx="2090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610D62-085D-8FC5-8E26-E8590A17E9D2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64C3EB-8DBA-66FD-B685-E33D94912D5D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17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12082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415783" y="1734311"/>
            <a:ext cx="3486423" cy="219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Reliable long-duration life support with Earth independent diagnostics and repair (L,T,M)</a:t>
            </a:r>
          </a:p>
          <a:p>
            <a:pPr marL="82550" marR="0" lvl="1" indent="-82550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&gt;20% reduction in spares and installed mass (T)</a:t>
            </a:r>
          </a:p>
          <a:p>
            <a:pPr marL="82550" marR="0" lvl="1" indent="-82550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 single missions &gt;800 days w/o resupply (T)</a:t>
            </a:r>
          </a:p>
          <a:p>
            <a:pPr marL="82550" marR="0" lvl="1" indent="-82550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Repeated missions with &gt;9 months dormancy (L,T,M)</a:t>
            </a:r>
          </a:p>
          <a:p>
            <a:pPr marL="82550" marR="0" lvl="1" indent="-82550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&gt;75% oxygen recovery at 2 mm-Hg CO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(T)</a:t>
            </a:r>
          </a:p>
          <a:p>
            <a:pPr marL="82550" marR="0" lvl="1" indent="-82550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pressure oxygen recharge for EVA (L,M)</a:t>
            </a:r>
          </a:p>
          <a:p>
            <a:pPr marL="82550" marR="0" lvl="1" indent="-82550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&gt;98% water recovery (L,T,M)</a:t>
            </a:r>
          </a:p>
          <a:p>
            <a:pPr marL="82550" marR="0" lvl="1" indent="-82550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Remove respirable lunar and Mars dust (L,M)</a:t>
            </a:r>
          </a:p>
          <a:p>
            <a:pPr marL="82550" marR="0" lvl="1" indent="-82550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Planetary protection compatible ECLSS venting (M)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058BC2-AA38-4467-935C-BA03CC0E3202}"/>
              </a:ext>
            </a:extLst>
          </p:cNvPr>
          <p:cNvGrpSpPr/>
          <p:nvPr/>
        </p:nvGrpSpPr>
        <p:grpSpPr>
          <a:xfrm>
            <a:off x="524307" y="935985"/>
            <a:ext cx="3247725" cy="750019"/>
            <a:chOff x="524307" y="935985"/>
            <a:chExt cx="3247725" cy="75001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63F52E0-3213-2E47-8535-162375E51917}"/>
                </a:ext>
              </a:extLst>
            </p:cNvPr>
            <p:cNvSpPr/>
            <p:nvPr/>
          </p:nvSpPr>
          <p:spPr>
            <a:xfrm>
              <a:off x="524307" y="935985"/>
              <a:ext cx="3247725" cy="7500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LIFE SUPPORT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179C823-AE66-2141-8A89-C5E1B43CB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312" y="989007"/>
              <a:ext cx="643975" cy="64397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F42935-7719-4E2C-BA65-58F0D536931F}"/>
              </a:ext>
            </a:extLst>
          </p:cNvPr>
          <p:cNvGrpSpPr/>
          <p:nvPr/>
        </p:nvGrpSpPr>
        <p:grpSpPr>
          <a:xfrm>
            <a:off x="4101544" y="944701"/>
            <a:ext cx="3017797" cy="750238"/>
            <a:chOff x="4101544" y="944701"/>
            <a:chExt cx="3017797" cy="750238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50DF2B8-3B7A-4E4B-8F28-ECC06C1247D4}"/>
                </a:ext>
              </a:extLst>
            </p:cNvPr>
            <p:cNvSpPr txBox="1"/>
            <p:nvPr/>
          </p:nvSpPr>
          <p:spPr>
            <a:xfrm>
              <a:off x="4101544" y="944701"/>
              <a:ext cx="3017797" cy="75023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numCol="1" rtlCol="0" anchor="ctr"/>
            <a:lstStyle>
              <a:defPPr>
                <a:defRPr lang="en-US"/>
              </a:defPPr>
              <a:lvl1pPr algn="ctr">
                <a:defRPr sz="1200" b="1">
                  <a:solidFill>
                    <a:schemeClr val="lt1"/>
                  </a:solidFill>
                  <a:latin typeface="Helvetica" pitchFamily="2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        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ENVIRONMENTAL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MONITORING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A0C2EC7-F5DF-9740-9885-716F61550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7110" y="1002320"/>
              <a:ext cx="635000" cy="635000"/>
            </a:xfrm>
            <a:prstGeom prst="rect">
              <a:avLst/>
            </a:prstGeom>
          </p:spPr>
        </p:pic>
      </p:grpSp>
      <p:sp>
        <p:nvSpPr>
          <p:cNvPr id="64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3989366" y="1736806"/>
            <a:ext cx="3129975" cy="183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and quantify chemical (&gt;12 water, &gt;33 air) and microbial species  in-flight with out sample return (L,T,M)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Ability to detect unknown constituents (T,M)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Distinguish between fire, habitat dust, and surface dust particles (L,M)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forward and backward planetary protection detection (both microbial and non-DNA techniques) (M)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4E7B8C-7D0E-4072-82E2-6A5D412FC674}"/>
              </a:ext>
            </a:extLst>
          </p:cNvPr>
          <p:cNvGrpSpPr/>
          <p:nvPr/>
        </p:nvGrpSpPr>
        <p:grpSpPr>
          <a:xfrm>
            <a:off x="7433866" y="939666"/>
            <a:ext cx="2207439" cy="746339"/>
            <a:chOff x="7433866" y="939666"/>
            <a:chExt cx="2207439" cy="74633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CCA5DAA-3E5F-4948-80E8-5E36E4B75E82}"/>
                </a:ext>
              </a:extLst>
            </p:cNvPr>
            <p:cNvSpPr/>
            <p:nvPr/>
          </p:nvSpPr>
          <p:spPr>
            <a:xfrm>
              <a:off x="7433866" y="939666"/>
              <a:ext cx="2207439" cy="74633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           FIRE SAFETY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4EB182D-C57A-DE4E-A363-8C69B45CF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290" y="1009468"/>
              <a:ext cx="645296" cy="645296"/>
            </a:xfrm>
            <a:prstGeom prst="rect">
              <a:avLst/>
            </a:prstGeom>
          </p:spPr>
        </p:pic>
      </p:grpSp>
      <p:sp>
        <p:nvSpPr>
          <p:cNvPr id="83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7344588" y="1736198"/>
            <a:ext cx="2409012" cy="178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Test-verified partial gravity flammability characteristics and countermeasures (L,M)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ECLSS compatible fire suppression (L,T,M)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post fire clean-up time (L,T,M)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fire safety strategy across  element architectures (L,T,M)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C7A4CE-30BA-4E23-94C7-0FFB57900EFC}"/>
              </a:ext>
            </a:extLst>
          </p:cNvPr>
          <p:cNvGrpSpPr/>
          <p:nvPr/>
        </p:nvGrpSpPr>
        <p:grpSpPr>
          <a:xfrm>
            <a:off x="9940441" y="944360"/>
            <a:ext cx="2008927" cy="738779"/>
            <a:chOff x="9940441" y="944360"/>
            <a:chExt cx="2008927" cy="738779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D2ED3C7-A004-8F43-8A66-6134D27076E6}"/>
                </a:ext>
              </a:extLst>
            </p:cNvPr>
            <p:cNvSpPr/>
            <p:nvPr/>
          </p:nvSpPr>
          <p:spPr>
            <a:xfrm>
              <a:off x="9940441" y="944360"/>
              <a:ext cx="2008927" cy="738779"/>
            </a:xfrm>
            <a:prstGeom prst="rect">
              <a:avLst/>
            </a:prstGeom>
            <a:solidFill>
              <a:srgbClr val="F7964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      LOGISTICS</a:t>
              </a: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FF3781BF-548E-B846-A6AE-E7AE237C2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2806" y="1027043"/>
              <a:ext cx="639678" cy="639678"/>
            </a:xfrm>
            <a:prstGeom prst="rect">
              <a:avLst/>
            </a:prstGeom>
          </p:spPr>
        </p:pic>
      </p:grpSp>
      <p:sp>
        <p:nvSpPr>
          <p:cNvPr id="86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9867777" y="1728872"/>
            <a:ext cx="2269041" cy="19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Jettison &gt;90% of trash mass during Mars transit (T)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Mars trash disposal compatible with planetary protection (M)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In-flight autonomous logistics (L,T,M)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Reducing clothing and wipes mass by &gt;50% (L,T,M)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Clothing flammability (and other non-metallics) &gt;36% O2 (L,M)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7C213B-DD4D-426A-A574-C7724D058C9C}"/>
              </a:ext>
            </a:extLst>
          </p:cNvPr>
          <p:cNvGrpSpPr/>
          <p:nvPr/>
        </p:nvGrpSpPr>
        <p:grpSpPr>
          <a:xfrm>
            <a:off x="524308" y="3993840"/>
            <a:ext cx="3053081" cy="750019"/>
            <a:chOff x="524308" y="3993840"/>
            <a:chExt cx="3053081" cy="75001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491BADF-00F0-E94E-AE96-2F69ED4A0A90}"/>
                </a:ext>
              </a:extLst>
            </p:cNvPr>
            <p:cNvSpPr/>
            <p:nvPr/>
          </p:nvSpPr>
          <p:spPr>
            <a:xfrm>
              <a:off x="524308" y="3993840"/>
              <a:ext cx="3053081" cy="7500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5760" tIns="91440" rIns="91440" bIns="91440" rtlCol="0" anchor="ctr"/>
            <a:lstStyle/>
            <a:p>
              <a:pPr marL="693738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SPACESUIT PHYSIOLOGY</a:t>
              </a:r>
            </a:p>
          </p:txBody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62038D08-B30D-4A45-9553-93024043D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312" y="4047743"/>
              <a:ext cx="632786" cy="63278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97424A-A3DF-4049-BB1B-C0DFAEFD210D}"/>
              </a:ext>
            </a:extLst>
          </p:cNvPr>
          <p:cNvGrpSpPr/>
          <p:nvPr/>
        </p:nvGrpSpPr>
        <p:grpSpPr>
          <a:xfrm>
            <a:off x="3835831" y="4003731"/>
            <a:ext cx="1999544" cy="746339"/>
            <a:chOff x="3948125" y="3827269"/>
            <a:chExt cx="1999544" cy="74633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8D65146-3CE3-44CE-849B-51D5DF616785}"/>
                </a:ext>
              </a:extLst>
            </p:cNvPr>
            <p:cNvSpPr/>
            <p:nvPr/>
          </p:nvSpPr>
          <p:spPr>
            <a:xfrm>
              <a:off x="3948125" y="3827269"/>
              <a:ext cx="1999544" cy="746339"/>
            </a:xfrm>
            <a:prstGeom prst="rect">
              <a:avLst/>
            </a:prstGeom>
            <a:solidFill>
              <a:srgbClr val="DABD1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625475" marR="0" lvl="0" indent="-555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COUNTER-MEASURES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C9D895D-1B88-8E41-BB4F-816675EC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5910" y="3867649"/>
              <a:ext cx="635000" cy="635000"/>
            </a:xfrm>
            <a:prstGeom prst="rect">
              <a:avLst/>
            </a:prstGeom>
          </p:spPr>
        </p:pic>
      </p:grpSp>
      <p:sp>
        <p:nvSpPr>
          <p:cNvPr id="102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432211" y="4770255"/>
            <a:ext cx="3053081" cy="19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 of tasks within human performance (L,T,M)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 and mitigate decompression sickness (L,M)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 and mitigate of suit or EVA injury (L,M)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Major physiological informatics parameters provided in-suit to enable real time self assessment or loss of communication areas (L,M)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3772033" y="4821987"/>
            <a:ext cx="2219532" cy="1479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mass and volume (L,T,M)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Maintain/monitor fitness in-flight to enable unassisted landing egress &amp; EVA (L,T,M)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Validated lunar and Mars fitness standards (L,M)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5994112" y="4817494"/>
            <a:ext cx="1911803" cy="183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24-hr prediction of solar storm duration and intensity to &gt;90% (L,T,M)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energy neutron detectors (L,T,M)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Earth independent monitoring/forecasting (T,M)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GCR shielding (T,M)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8090448" y="4817164"/>
            <a:ext cx="1911803" cy="1582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In-flight diagnostics and treatment for 100 of 120 medical risk conditions (L,T,M)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Autonomous medical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 and &amp; decision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systems (T, M)	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10074175" y="4774144"/>
            <a:ext cx="2062643" cy="183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 of nutrient stability   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&gt;5-year shelf life (T,M)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acceptability &gt;90% (L,T,M)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&lt;30% launched water content (T,M)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Exploration counter-measure in-flight nutrition intake monitoring (L,T,M)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E587C101-7D49-DB41-A391-752B789C9D2E}"/>
              </a:ext>
            </a:extLst>
          </p:cNvPr>
          <p:cNvSpPr txBox="1">
            <a:spLocks/>
          </p:cNvSpPr>
          <p:nvPr/>
        </p:nvSpPr>
        <p:spPr>
          <a:xfrm>
            <a:off x="300779" y="265858"/>
            <a:ext cx="11524392" cy="498371"/>
          </a:xfrm>
          <a:prstGeom prst="rect">
            <a:avLst/>
          </a:prstGeom>
        </p:spPr>
        <p:txBody>
          <a:bodyPr anchor="t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ECLSS-CHP Envisioned Future Decomposition by Capability Area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(only a subset of the 77 gaps listed)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412E11-049D-4625-93E2-D52444FAF74C}"/>
              </a:ext>
            </a:extLst>
          </p:cNvPr>
          <p:cNvGrpSpPr/>
          <p:nvPr/>
        </p:nvGrpSpPr>
        <p:grpSpPr>
          <a:xfrm>
            <a:off x="10193419" y="3993839"/>
            <a:ext cx="1755949" cy="746339"/>
            <a:chOff x="10193419" y="3817377"/>
            <a:chExt cx="1755949" cy="7463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6702525-09B4-4588-AEBE-86880918981F}"/>
                </a:ext>
              </a:extLst>
            </p:cNvPr>
            <p:cNvSpPr/>
            <p:nvPr/>
          </p:nvSpPr>
          <p:spPr>
            <a:xfrm>
              <a:off x="10193419" y="3817377"/>
              <a:ext cx="1755949" cy="74633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6254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FOOD &amp; NUTRITION</a:t>
              </a: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8C0E336-47EE-444C-8A39-D09D7C5DF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9669" y="3850384"/>
              <a:ext cx="603588" cy="60358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BB395C-BBAF-45F1-A468-AB7E7888ACC9}"/>
              </a:ext>
            </a:extLst>
          </p:cNvPr>
          <p:cNvGrpSpPr/>
          <p:nvPr/>
        </p:nvGrpSpPr>
        <p:grpSpPr>
          <a:xfrm>
            <a:off x="8090448" y="4005158"/>
            <a:ext cx="1866211" cy="746339"/>
            <a:chOff x="8146595" y="3828696"/>
            <a:chExt cx="1866211" cy="74633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9596C11-A9D4-40A6-B2AA-A3B611B037F4}"/>
                </a:ext>
              </a:extLst>
            </p:cNvPr>
            <p:cNvSpPr/>
            <p:nvPr/>
          </p:nvSpPr>
          <p:spPr>
            <a:xfrm>
              <a:off x="8146595" y="3828696"/>
              <a:ext cx="1866211" cy="746339"/>
            </a:xfrm>
            <a:prstGeom prst="rect">
              <a:avLst/>
            </a:prstGeom>
            <a:solidFill>
              <a:srgbClr val="17375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6254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EXPLORATION MEDICAL</a:t>
              </a:r>
            </a:p>
          </p:txBody>
        </p: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F800F631-0886-AB43-913E-95440C96B17F}"/>
                </a:ext>
              </a:extLst>
            </p:cNvPr>
            <p:cNvPicPr>
              <a:picLocks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9401" y="3909911"/>
              <a:ext cx="574438" cy="58720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E8DCC7-17FE-4E5F-B1C2-ED342512C949}"/>
              </a:ext>
            </a:extLst>
          </p:cNvPr>
          <p:cNvGrpSpPr/>
          <p:nvPr/>
        </p:nvGrpSpPr>
        <p:grpSpPr>
          <a:xfrm>
            <a:off x="6098925" y="3993840"/>
            <a:ext cx="1773355" cy="746339"/>
            <a:chOff x="6147051" y="3817378"/>
            <a:chExt cx="1773355" cy="74633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273D53C-902E-482E-B8B1-AFD0FFE8E8F3}"/>
                </a:ext>
              </a:extLst>
            </p:cNvPr>
            <p:cNvSpPr/>
            <p:nvPr/>
          </p:nvSpPr>
          <p:spPr>
            <a:xfrm>
              <a:off x="6147051" y="3817378"/>
              <a:ext cx="1773355" cy="74633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6254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RADIATION PROTECTION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343CDCE-F2EB-B249-832B-3C4FD98B3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6277" y="3943378"/>
              <a:ext cx="557130" cy="557130"/>
            </a:xfrm>
            <a:prstGeom prst="rect">
              <a:avLst/>
            </a:prstGeom>
          </p:spPr>
        </p:pic>
      </p:grpSp>
      <p:sp>
        <p:nvSpPr>
          <p:cNvPr id="66" name="TextBox 53">
            <a:extLst>
              <a:ext uri="{FF2B5EF4-FFF2-40B4-BE49-F238E27FC236}">
                <a16:creationId xmlns:a16="http://schemas.microsoft.com/office/drawing/2014/main" id="{0E5E2E70-994D-4DCB-A839-6027DC9FC4A3}"/>
              </a:ext>
            </a:extLst>
          </p:cNvPr>
          <p:cNvSpPr txBox="1"/>
          <p:nvPr/>
        </p:nvSpPr>
        <p:spPr>
          <a:xfrm>
            <a:off x="10401755" y="59267"/>
            <a:ext cx="1547612" cy="825482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(Mission need)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 = Lunar surface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= Transit to Mars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= Mars surface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552F0C-1FD4-1BD5-C858-8FA7C13D2DB2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52</a:t>
            </a:r>
            <a:r>
              <a:rPr lang="en-US" sz="1400" baseline="30000" dirty="0">
                <a:solidFill>
                  <a:schemeClr val="bg1"/>
                </a:solidFill>
              </a:rPr>
              <a:t>nd</a:t>
            </a:r>
            <a:r>
              <a:rPr lang="en-US" sz="1400" dirty="0">
                <a:solidFill>
                  <a:schemeClr val="bg1"/>
                </a:solidFill>
              </a:rPr>
              <a:t> International Conference on Environmental Systems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July 16-20,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F822B-937B-4A79-4A1B-9E14B863131A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2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415784" y="1726290"/>
            <a:ext cx="3356248" cy="19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 life support demonstrations have identified required system reliability issues – fixes in work</a:t>
            </a:r>
          </a:p>
          <a:p>
            <a:pPr marL="82550" marR="0" lvl="1" indent="-82550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~21,700 kg spares + food, 4 crew x 860days x Probability of Sufficiency (POS)=0.99</a:t>
            </a:r>
          </a:p>
          <a:p>
            <a:pPr marL="82550" marR="0" lvl="1" indent="-82550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Resupply every 2-6 months</a:t>
            </a:r>
          </a:p>
          <a:p>
            <a:pPr marL="82550" marR="0" lvl="1" indent="-82550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Nearly uninterrupted use of wetted systems </a:t>
            </a:r>
          </a:p>
          <a:p>
            <a:pPr marL="82550" marR="0" lvl="1" indent="-82550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~47% oxygen recovery at 2 mm-Hg CO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82550" marR="0" lvl="1" indent="-82550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in-flight EVA oxygen recharge capability</a:t>
            </a:r>
          </a:p>
          <a:p>
            <a:pPr marL="82550" marR="0" lvl="1" indent="-82550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~93% water recovery</a:t>
            </a:r>
          </a:p>
          <a:p>
            <a:pPr marL="82550" marR="0" lvl="1" indent="-82550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HEPA filters require frequent manual cleaning</a:t>
            </a:r>
          </a:p>
        </p:txBody>
      </p:sp>
      <p:sp>
        <p:nvSpPr>
          <p:cNvPr id="64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4030474" y="1728785"/>
            <a:ext cx="3236600" cy="2402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Detailed gas/water chemical, microbial identification, and particle analysis only with samples returned to ground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 air constituents &amp; limited targeted trace gases in flight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analysis limited to total organic carbon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Culture based microbial sample return; DNA sequencing limited to surface microbes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particle measurement capability demonstrated 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 intensive passive acoustic adsorption/damping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7360630" y="1728177"/>
            <a:ext cx="2472708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understanding of large ug fire propagation and properties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limited knowledge of partial gravity fire properties 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Obsolete monitoring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Cleanup by depress/repress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mask emergency response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based fire extinguishers</a:t>
            </a:r>
          </a:p>
        </p:txBody>
      </p:sp>
      <p:sp>
        <p:nvSpPr>
          <p:cNvPr id="86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9867778" y="1720851"/>
            <a:ext cx="2117824" cy="194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Manual trash compaction, short storage time, module level jettison only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planetary protection compliance for waste disposal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Manual &amp; limited In-flight autonomous logistics tracking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Disposable &amp; flammable clothing, towels, &amp; wipes</a:t>
            </a:r>
          </a:p>
        </p:txBody>
      </p:sp>
      <p:sp>
        <p:nvSpPr>
          <p:cNvPr id="102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432211" y="4778276"/>
            <a:ext cx="3145178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Physiological inputs/outputs adequately known for ISS EVA only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limited ground communicated informatics provided to EVA crew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Ground, ISS, and Apollo suit injuries occur (27 injury mechanisms identified)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Prebreath for 14.7 and 10.2 psia only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3884327" y="4789903"/>
            <a:ext cx="1999544" cy="178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3+ large devices, large mass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Returning crew egress from landing vehicle requires ground team assistance 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Exercise planning and monitoring via ground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sensorimotor countermeasures</a:t>
            </a:r>
          </a:p>
        </p:txBody>
      </p:sp>
      <p:sp>
        <p:nvSpPr>
          <p:cNvPr id="104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6018175" y="4769368"/>
            <a:ext cx="2072273" cy="1479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Mature shielding design tools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Reconfigurable SPE shielding &amp; limited GCR shielding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Crew radiation monitoring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 term space weather using earth centric assets </a:t>
            </a:r>
          </a:p>
        </p:txBody>
      </p:sp>
      <p:sp>
        <p:nvSpPr>
          <p:cNvPr id="105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8146595" y="4777059"/>
            <a:ext cx="19118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Evacuate &lt;8 hrs 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Resupply 2-3 months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in-flight diagnostic, treatment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 medical data &amp; decision support systems</a:t>
            </a:r>
          </a:p>
        </p:txBody>
      </p:sp>
      <p:sp>
        <p:nvSpPr>
          <p:cNvPr id="106" name="TextBox 53">
            <a:extLst>
              <a:ext uri="{FF2B5EF4-FFF2-40B4-BE49-F238E27FC236}">
                <a16:creationId xmlns:a16="http://schemas.microsoft.com/office/drawing/2014/main" id="{3BE33304-CDBD-47FD-9331-951D53B21719}"/>
              </a:ext>
            </a:extLst>
          </p:cNvPr>
          <p:cNvSpPr txBox="1"/>
          <p:nvPr/>
        </p:nvSpPr>
        <p:spPr>
          <a:xfrm>
            <a:off x="10074176" y="4774144"/>
            <a:ext cx="2117824" cy="1633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3344" indent="-83344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1pPr>
            <a:lvl2pPr marL="82550" lvl="1" indent="-82550">
              <a:lnSpc>
                <a:spcPts val="12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b="1"/>
            </a:lvl2pPr>
          </a:lstStyle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~1.5 year shelf life, fresh food resupply every 2-3 months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~215 standard food items, </a:t>
            </a: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 plant experiments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~47% launched water content</a:t>
            </a:r>
          </a:p>
          <a:p>
            <a:pPr marL="83344" marR="0" lvl="0" indent="-83344" algn="l" defTabSz="914400" rtl="0" eaLnBrk="1" fontAlgn="auto" latinLnBrk="0" hangingPunct="1">
              <a:lnSpc>
                <a:spcPts val="1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In-flight nutrient intake monitoring in development</a:t>
            </a: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E587C101-7D49-DB41-A391-752B789C9D2E}"/>
              </a:ext>
            </a:extLst>
          </p:cNvPr>
          <p:cNvSpPr txBox="1">
            <a:spLocks/>
          </p:cNvSpPr>
          <p:nvPr/>
        </p:nvSpPr>
        <p:spPr>
          <a:xfrm>
            <a:off x="439008" y="265858"/>
            <a:ext cx="11524392" cy="498371"/>
          </a:xfrm>
          <a:prstGeom prst="rect">
            <a:avLst/>
          </a:prstGeom>
        </p:spPr>
        <p:txBody>
          <a:bodyPr anchor="t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ea typeface="ヒラギノ角ゴ Pro W3"/>
              </a:rPr>
              <a:t>ECLSS-CHP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State-of-the-Art by Capability Area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3A4F431-72A9-408A-9085-5B20EA8512AA}"/>
              </a:ext>
            </a:extLst>
          </p:cNvPr>
          <p:cNvGrpSpPr/>
          <p:nvPr/>
        </p:nvGrpSpPr>
        <p:grpSpPr>
          <a:xfrm>
            <a:off x="524307" y="935985"/>
            <a:ext cx="3247725" cy="750019"/>
            <a:chOff x="524307" y="935985"/>
            <a:chExt cx="3247725" cy="75001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68C2E3E-F750-45B9-BC3E-B418EE9A7E33}"/>
                </a:ext>
              </a:extLst>
            </p:cNvPr>
            <p:cNvSpPr/>
            <p:nvPr/>
          </p:nvSpPr>
          <p:spPr>
            <a:xfrm>
              <a:off x="524307" y="935985"/>
              <a:ext cx="3247725" cy="7500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LIFE SUPPORT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2697BEC-36C9-4C2B-B578-3BC93FC28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312" y="989007"/>
              <a:ext cx="643975" cy="643975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20D636E-EEE5-46DE-9401-A807E92FFFAC}"/>
              </a:ext>
            </a:extLst>
          </p:cNvPr>
          <p:cNvGrpSpPr/>
          <p:nvPr/>
        </p:nvGrpSpPr>
        <p:grpSpPr>
          <a:xfrm>
            <a:off x="4101544" y="944701"/>
            <a:ext cx="3017797" cy="750238"/>
            <a:chOff x="4101544" y="944701"/>
            <a:chExt cx="3017797" cy="750238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5B37881-9758-4AE2-B35D-504DE16EC715}"/>
                </a:ext>
              </a:extLst>
            </p:cNvPr>
            <p:cNvSpPr txBox="1"/>
            <p:nvPr/>
          </p:nvSpPr>
          <p:spPr>
            <a:xfrm>
              <a:off x="4101544" y="944701"/>
              <a:ext cx="3017797" cy="75023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numCol="1" rtlCol="0" anchor="ctr"/>
            <a:lstStyle>
              <a:defPPr>
                <a:defRPr lang="en-US"/>
              </a:defPPr>
              <a:lvl1pPr algn="ctr">
                <a:defRPr sz="1200" b="1">
                  <a:solidFill>
                    <a:schemeClr val="lt1"/>
                  </a:solidFill>
                  <a:latin typeface="Helvetica" pitchFamily="2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        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ENVIRONMENTAL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MONITORING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B51EF37-F08E-4FAF-B7E2-939733C67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7110" y="1002320"/>
              <a:ext cx="635000" cy="63500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EE8BAFC-BD0E-4E32-AA7B-A2A46BCBCBFB}"/>
              </a:ext>
            </a:extLst>
          </p:cNvPr>
          <p:cNvGrpSpPr/>
          <p:nvPr/>
        </p:nvGrpSpPr>
        <p:grpSpPr>
          <a:xfrm>
            <a:off x="7433866" y="939666"/>
            <a:ext cx="2207439" cy="746339"/>
            <a:chOff x="7433866" y="939666"/>
            <a:chExt cx="2207439" cy="74633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310BAAA-BA3B-447F-BC39-278CDA5B9007}"/>
                </a:ext>
              </a:extLst>
            </p:cNvPr>
            <p:cNvSpPr/>
            <p:nvPr/>
          </p:nvSpPr>
          <p:spPr>
            <a:xfrm>
              <a:off x="7433866" y="939666"/>
              <a:ext cx="2207439" cy="74633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           FIRE SAFETY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50A4A7B-C45F-42E6-9DEB-70B11D5AD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290" y="1009468"/>
              <a:ext cx="645296" cy="64529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AF9AA9B-1B7D-4709-8038-4729ED93D7EC}"/>
              </a:ext>
            </a:extLst>
          </p:cNvPr>
          <p:cNvGrpSpPr/>
          <p:nvPr/>
        </p:nvGrpSpPr>
        <p:grpSpPr>
          <a:xfrm>
            <a:off x="9940441" y="944360"/>
            <a:ext cx="2008927" cy="738779"/>
            <a:chOff x="9940441" y="944360"/>
            <a:chExt cx="2008927" cy="738779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010D2AC-A4D2-4108-B700-5B38D49EA67C}"/>
                </a:ext>
              </a:extLst>
            </p:cNvPr>
            <p:cNvSpPr/>
            <p:nvPr/>
          </p:nvSpPr>
          <p:spPr>
            <a:xfrm>
              <a:off x="9940441" y="944360"/>
              <a:ext cx="2008927" cy="738779"/>
            </a:xfrm>
            <a:prstGeom prst="rect">
              <a:avLst/>
            </a:prstGeom>
            <a:solidFill>
              <a:srgbClr val="F7964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      LOGISTICS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5AA2A093-A1A7-42DE-9AF8-D2438FBEB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2806" y="1027043"/>
              <a:ext cx="639678" cy="639678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F088920-CBD5-433E-ABF1-997EF6AED816}"/>
              </a:ext>
            </a:extLst>
          </p:cNvPr>
          <p:cNvGrpSpPr/>
          <p:nvPr/>
        </p:nvGrpSpPr>
        <p:grpSpPr>
          <a:xfrm>
            <a:off x="524308" y="3993840"/>
            <a:ext cx="3053081" cy="750019"/>
            <a:chOff x="524308" y="3993840"/>
            <a:chExt cx="3053081" cy="75001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A855EB0-6436-4C69-885C-505DFE2BA821}"/>
                </a:ext>
              </a:extLst>
            </p:cNvPr>
            <p:cNvSpPr/>
            <p:nvPr/>
          </p:nvSpPr>
          <p:spPr>
            <a:xfrm>
              <a:off x="524308" y="3993840"/>
              <a:ext cx="3053081" cy="7500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5760" tIns="91440" rIns="91440" bIns="91440" rtlCol="0" anchor="ctr"/>
            <a:lstStyle/>
            <a:p>
              <a:pPr marL="693738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SPACESUIT PHYSIOLOGY</a:t>
              </a: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7F160A9E-CF7B-4298-B16A-5BF0AD98A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312" y="4047743"/>
              <a:ext cx="632786" cy="63278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CE3AABF-70B5-4921-BF1F-CCE888A41E99}"/>
              </a:ext>
            </a:extLst>
          </p:cNvPr>
          <p:cNvGrpSpPr/>
          <p:nvPr/>
        </p:nvGrpSpPr>
        <p:grpSpPr>
          <a:xfrm>
            <a:off x="3835831" y="4003731"/>
            <a:ext cx="1999544" cy="746339"/>
            <a:chOff x="3948125" y="3827269"/>
            <a:chExt cx="1999544" cy="74633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D2F01F4-6909-4466-8A22-FD2743B09F24}"/>
                </a:ext>
              </a:extLst>
            </p:cNvPr>
            <p:cNvSpPr/>
            <p:nvPr/>
          </p:nvSpPr>
          <p:spPr>
            <a:xfrm>
              <a:off x="3948125" y="3827269"/>
              <a:ext cx="1999544" cy="746339"/>
            </a:xfrm>
            <a:prstGeom prst="rect">
              <a:avLst/>
            </a:prstGeom>
            <a:solidFill>
              <a:srgbClr val="DABD1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625475" marR="0" lvl="0" indent="-555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COUNTER-MEASURES</a:t>
              </a:r>
            </a:p>
          </p:txBody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43A4A0E-FDFF-4531-A7D7-88CE173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5910" y="3867649"/>
              <a:ext cx="635000" cy="635000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557F092-2B9D-490F-9CA9-C0C6CC4C3B12}"/>
              </a:ext>
            </a:extLst>
          </p:cNvPr>
          <p:cNvGrpSpPr/>
          <p:nvPr/>
        </p:nvGrpSpPr>
        <p:grpSpPr>
          <a:xfrm>
            <a:off x="10193419" y="3993839"/>
            <a:ext cx="1755949" cy="746339"/>
            <a:chOff x="10193419" y="3817377"/>
            <a:chExt cx="1755949" cy="746339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6FE4831-F8ED-471F-A8BF-2928ADE9A0E8}"/>
                </a:ext>
              </a:extLst>
            </p:cNvPr>
            <p:cNvSpPr/>
            <p:nvPr/>
          </p:nvSpPr>
          <p:spPr>
            <a:xfrm>
              <a:off x="10193419" y="3817377"/>
              <a:ext cx="1755949" cy="74633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6254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FOOD &amp; NUTRITION</a:t>
              </a: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7AB9F99-3ECF-46C7-A165-F51853A5D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9669" y="3850384"/>
              <a:ext cx="603588" cy="603588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30C25E0-52C5-4567-8932-1427E557C881}"/>
              </a:ext>
            </a:extLst>
          </p:cNvPr>
          <p:cNvGrpSpPr/>
          <p:nvPr/>
        </p:nvGrpSpPr>
        <p:grpSpPr>
          <a:xfrm>
            <a:off x="8090448" y="4005158"/>
            <a:ext cx="1866211" cy="746339"/>
            <a:chOff x="8146595" y="3828696"/>
            <a:chExt cx="1866211" cy="746339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B0E32E-BD2B-4692-8EDF-1D44D289AD38}"/>
                </a:ext>
              </a:extLst>
            </p:cNvPr>
            <p:cNvSpPr/>
            <p:nvPr/>
          </p:nvSpPr>
          <p:spPr>
            <a:xfrm>
              <a:off x="8146595" y="3828696"/>
              <a:ext cx="1866211" cy="746339"/>
            </a:xfrm>
            <a:prstGeom prst="rect">
              <a:avLst/>
            </a:prstGeom>
            <a:solidFill>
              <a:srgbClr val="17375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6254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EXPLORATION MEDICAL</a:t>
              </a:r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0D924F8E-624C-4D39-B12F-5E01E1AF0629}"/>
                </a:ext>
              </a:extLst>
            </p:cNvPr>
            <p:cNvPicPr>
              <a:picLocks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9401" y="3909911"/>
              <a:ext cx="574438" cy="587203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9F0DB9D-D901-41AA-B344-675BE0F7D601}"/>
              </a:ext>
            </a:extLst>
          </p:cNvPr>
          <p:cNvGrpSpPr/>
          <p:nvPr/>
        </p:nvGrpSpPr>
        <p:grpSpPr>
          <a:xfrm>
            <a:off x="6098925" y="3993840"/>
            <a:ext cx="1773355" cy="746339"/>
            <a:chOff x="6147051" y="3817378"/>
            <a:chExt cx="1773355" cy="746339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44C8C7A-F9E4-4387-AF0E-EF0D6959CBEC}"/>
                </a:ext>
              </a:extLst>
            </p:cNvPr>
            <p:cNvSpPr/>
            <p:nvPr/>
          </p:nvSpPr>
          <p:spPr>
            <a:xfrm>
              <a:off x="6147051" y="3817378"/>
              <a:ext cx="1773355" cy="74633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6254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RADIATION PROTECTION</a:t>
              </a:r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D3740B38-C09D-4ADA-B87C-25A084F67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6277" y="3943378"/>
              <a:ext cx="557130" cy="557130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092100-E6D9-DCD2-97DA-49FDCAE818A5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52</a:t>
            </a:r>
            <a:r>
              <a:rPr lang="en-US" sz="1400" baseline="30000" dirty="0">
                <a:solidFill>
                  <a:schemeClr val="bg1"/>
                </a:solidFill>
              </a:rPr>
              <a:t>nd</a:t>
            </a:r>
            <a:r>
              <a:rPr lang="en-US" sz="1400" dirty="0">
                <a:solidFill>
                  <a:schemeClr val="bg1"/>
                </a:solidFill>
              </a:rPr>
              <a:t> International Conference on Environmental Systems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July 16-20,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A9F294-AE26-E0A4-04DD-17451BEB4AFB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AA9E90-E332-0506-C349-9BCE2C40A1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701" y="0"/>
            <a:ext cx="5302192" cy="6858000"/>
          </a:xfrm>
          <a:prstGeom prst="rect">
            <a:avLst/>
          </a:prstGeom>
          <a:effectLst>
            <a:softEdge rad="64770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99C0DA-D369-8949-8A55-90A65A82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734" y="6372403"/>
            <a:ext cx="2743200" cy="365125"/>
          </a:xfrm>
        </p:spPr>
        <p:txBody>
          <a:bodyPr/>
          <a:lstStyle/>
          <a:p>
            <a:pPr algn="r"/>
            <a:fld id="{DCD57FC4-C305-C246-BAEE-1D022AE99BB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F3F3D0D-B138-4240-A3C7-49788FBF9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/>
              <a:t>Outline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DCF6F81-DF8F-4C97-88A6-40FAEF839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ECLSS-CHP capability alignments to NASA M2M ADD</a:t>
            </a:r>
          </a:p>
          <a:p>
            <a:r>
              <a:rPr lang="en-US" dirty="0"/>
              <a:t>Capability gap definitions</a:t>
            </a:r>
          </a:p>
          <a:p>
            <a:r>
              <a:rPr lang="en-US" dirty="0"/>
              <a:t>ECLSS-CHP capability areas</a:t>
            </a:r>
          </a:p>
          <a:p>
            <a:r>
              <a:rPr lang="en-US" dirty="0"/>
              <a:t>Technology Validation Maturation Objectives (VMOs)</a:t>
            </a:r>
          </a:p>
          <a:p>
            <a:pPr lvl="1"/>
            <a:r>
              <a:rPr lang="en-US" dirty="0"/>
              <a:t>Rationale and overview</a:t>
            </a:r>
          </a:p>
          <a:p>
            <a:pPr lvl="1"/>
            <a:r>
              <a:rPr lang="en-US" dirty="0"/>
              <a:t>VMO rubric overview</a:t>
            </a:r>
          </a:p>
          <a:p>
            <a:pPr lvl="1"/>
            <a:r>
              <a:rPr lang="en-US" dirty="0"/>
              <a:t>VMO examples</a:t>
            </a:r>
          </a:p>
          <a:p>
            <a:r>
              <a:rPr lang="en-US" dirty="0"/>
              <a:t>Concluding remarks</a:t>
            </a: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F0401C70-EF41-4C76-97C6-918DD3888016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52</a:t>
            </a:r>
            <a:r>
              <a:rPr lang="en-US" sz="1400" baseline="30000" dirty="0">
                <a:solidFill>
                  <a:schemeClr val="bg1"/>
                </a:solidFill>
              </a:rPr>
              <a:t>nd</a:t>
            </a:r>
            <a:r>
              <a:rPr lang="en-US" sz="1400" dirty="0">
                <a:solidFill>
                  <a:schemeClr val="bg1"/>
                </a:solidFill>
              </a:rPr>
              <a:t> International Conference on Environmental Systems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July 16-20,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C19AA-7FBA-F961-B9B7-2023D59ECA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192" y="4325954"/>
            <a:ext cx="3078216" cy="1362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42AF4D-E22C-004B-034D-B6761F881724}"/>
              </a:ext>
            </a:extLst>
          </p:cNvPr>
          <p:cNvSpPr txBox="1"/>
          <p:nvPr/>
        </p:nvSpPr>
        <p:spPr>
          <a:xfrm>
            <a:off x="3635130" y="5630900"/>
            <a:ext cx="41663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SCLT = System Capability Leadership Team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39301-942C-6A02-13D4-8A117D50883D}"/>
              </a:ext>
            </a:extLst>
          </p:cNvPr>
          <p:cNvSpPr txBox="1"/>
          <p:nvPr/>
        </p:nvSpPr>
        <p:spPr>
          <a:xfrm>
            <a:off x="3067204" y="3618068"/>
            <a:ext cx="53021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ECLSS = Environmental Control and Life Support Systems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Agency FB" panose="020B0503020202020204" pitchFamily="34" charset="0"/>
              </a:rPr>
              <a:t>CHP = Crew Health and Performance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179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4220-9282-4A1A-8060-0F169C6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84" y="103188"/>
            <a:ext cx="10769600" cy="742950"/>
          </a:xfrm>
        </p:spPr>
        <p:txBody>
          <a:bodyPr/>
          <a:lstStyle/>
          <a:p>
            <a:r>
              <a:rPr lang="en-US" dirty="0"/>
              <a:t>Technology Validation Rubric –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E42A1-E404-48C6-A185-7FAC6978C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003300"/>
            <a:ext cx="11479847" cy="563245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Objective: Reliability testing to verify operation times to reduce mass for improved crew survivability  </a:t>
            </a:r>
          </a:p>
          <a:p>
            <a:pPr lvl="1"/>
            <a:r>
              <a:rPr lang="en-US" altLang="en-US" dirty="0"/>
              <a:t>Systems are with combination of ground and ISS units with representative major consistent loading</a:t>
            </a:r>
          </a:p>
          <a:p>
            <a:r>
              <a:rPr lang="en-US" altLang="en-US" dirty="0"/>
              <a:t>Rationale: Test verified spares mass allows us to take the best mix of spare parts within a given MT spares mass allocation.  </a:t>
            </a:r>
          </a:p>
          <a:p>
            <a:pPr lvl="1"/>
            <a:r>
              <a:rPr lang="en-US" altLang="en-US" dirty="0"/>
              <a:t>This improves crew survivability</a:t>
            </a:r>
          </a:p>
          <a:p>
            <a:r>
              <a:rPr lang="en-US" altLang="en-US" dirty="0">
                <a:solidFill>
                  <a:srgbClr val="00B050"/>
                </a:solidFill>
              </a:rPr>
              <a:t>MT Objective (green)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Test time depends on system mass (smaller systems have less mass savings potential)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System over 300 kg, &gt;12 yrs combined testing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System 50-300 kg, &gt; 9 yrs combined testing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System &lt;50 kg, &gt;4 yrs combined testing</a:t>
            </a:r>
          </a:p>
          <a:p>
            <a:pPr lvl="2"/>
            <a:r>
              <a:rPr lang="en-US" altLang="en-US" dirty="0"/>
              <a:t>12 </a:t>
            </a:r>
            <a:r>
              <a:rPr lang="en-US" altLang="en-US" dirty="0" err="1"/>
              <a:t>yrs</a:t>
            </a:r>
            <a:r>
              <a:rPr lang="en-US" altLang="en-US" dirty="0"/>
              <a:t> ~5x MT mission </a:t>
            </a:r>
          </a:p>
          <a:p>
            <a:pPr lvl="1"/>
            <a:r>
              <a:rPr lang="en-US" altLang="en-US" dirty="0"/>
              <a:t>Representative environmental major inputs</a:t>
            </a:r>
          </a:p>
          <a:p>
            <a:pPr lvl="2"/>
            <a:r>
              <a:rPr lang="en-US" altLang="en-US" dirty="0"/>
              <a:t>Assume ground = ug test (not substantiated by data)</a:t>
            </a:r>
          </a:p>
          <a:p>
            <a:pPr lvl="2"/>
            <a:r>
              <a:rPr lang="en-US" altLang="en-US" dirty="0"/>
              <a:t>If intermittent usage, combined testing can be reduced by the duty cycle</a:t>
            </a:r>
          </a:p>
          <a:p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Lunar Objective (green) – Relevant testing and loading (system specific tailoring)</a:t>
            </a:r>
          </a:p>
          <a:p>
            <a:pPr lvl="1"/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Reduce duration to &gt;30m, &gt;20m, &gt;10m (assume six years of 30-day missions x5)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D9D41CC-2F71-E494-C679-3B707C0ACE99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443D213-ADEA-5C9D-3637-A84D33372952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20</a:t>
            </a:fld>
            <a:r>
              <a:rPr lang="en-US" sz="12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7826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4220-9282-4A1A-8060-0F169C6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84" y="103188"/>
            <a:ext cx="10769600" cy="742950"/>
          </a:xfrm>
        </p:spPr>
        <p:txBody>
          <a:bodyPr/>
          <a:lstStyle/>
          <a:p>
            <a:r>
              <a:rPr lang="en-US" dirty="0"/>
              <a:t>Technology Validation Rubric – Reliability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88ADE-AE19-E94B-5A8F-7107CF8FE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" y="846138"/>
            <a:ext cx="11719560" cy="196596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F95E247-8CC5-D8B8-640F-52A48F2A0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078389"/>
              </p:ext>
            </p:extLst>
          </p:nvPr>
        </p:nvGraphicFramePr>
        <p:xfrm>
          <a:off x="7965768" y="2812098"/>
          <a:ext cx="2336800" cy="2164080"/>
        </p:xfrm>
        <a:graphic>
          <a:graphicData uri="http://schemas.openxmlformats.org/drawingml/2006/table">
            <a:tbl>
              <a:tblPr/>
              <a:tblGrid>
                <a:gridCol w="2336800">
                  <a:extLst>
                    <a:ext uri="{9D8B030D-6E8A-4147-A177-3AD203B41FA5}">
                      <a16:colId xmlns:a16="http://schemas.microsoft.com/office/drawing/2014/main" val="2350927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Changes for Long Duration Lunar Surface Missions Validation Objectives (e.g. Surface Habitat)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21964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REQUIREMENT:</a:t>
                      </a:r>
                      <a:b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Durations reduced to ~&gt;30 months, &gt;20 months, &gt;10 months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970881"/>
                  </a:ext>
                </a:extLst>
              </a:tr>
            </a:tbl>
          </a:graphicData>
        </a:graphic>
      </p:graphicFrame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C7AD455-C640-85D2-AD3B-26671353E49F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0B08674-6FAD-0CED-20BE-294C17BE0D41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21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067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4220-9282-4A1A-8060-0F169C6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84" y="103188"/>
            <a:ext cx="10769600" cy="742950"/>
          </a:xfrm>
        </p:spPr>
        <p:txBody>
          <a:bodyPr/>
          <a:lstStyle/>
          <a:p>
            <a:r>
              <a:rPr lang="en-US" dirty="0"/>
              <a:t>Technology Validation Rubric – Crew Time for Ops and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E42A1-E404-48C6-A185-7FAC6978C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003300"/>
            <a:ext cx="11479847" cy="5632450"/>
          </a:xfrm>
        </p:spPr>
        <p:txBody>
          <a:bodyPr>
            <a:normAutofit/>
          </a:bodyPr>
          <a:lstStyle/>
          <a:p>
            <a:r>
              <a:rPr lang="en-US" altLang="en-US" dirty="0"/>
              <a:t>Objective: Demonstrate full set of maintenance operations in flight</a:t>
            </a:r>
          </a:p>
          <a:p>
            <a:r>
              <a:rPr lang="en-US" altLang="en-US" dirty="0"/>
              <a:t>Rationale: </a:t>
            </a:r>
          </a:p>
          <a:p>
            <a:pPr lvl="1"/>
            <a:r>
              <a:rPr lang="en-US" altLang="en-US" dirty="0"/>
              <a:t>Reduce risk of unexpected need for additional maintenance steps or hardware damage. </a:t>
            </a:r>
          </a:p>
          <a:p>
            <a:pPr lvl="1"/>
            <a:r>
              <a:rPr lang="en-US" altLang="en-US" dirty="0"/>
              <a:t> Reduce risk of overscheduling crew or inadequate release/contingency supplies</a:t>
            </a:r>
          </a:p>
          <a:p>
            <a:r>
              <a:rPr lang="en-US" altLang="en-US" dirty="0">
                <a:solidFill>
                  <a:srgbClr val="00B050"/>
                </a:solidFill>
              </a:rPr>
              <a:t>MT Objective (green) Demonstration of lower level (components) maintenance operations in flight</a:t>
            </a:r>
          </a:p>
          <a:p>
            <a:pPr lvl="2"/>
            <a:r>
              <a:rPr lang="en-US" altLang="en-US" dirty="0"/>
              <a:t>~For simple, non-fluid, non-particle containing equipment, or portable equipment ground validation may be sufficient </a:t>
            </a:r>
          </a:p>
          <a:p>
            <a:pPr lvl="2"/>
            <a:r>
              <a:rPr lang="en-US" altLang="en-US" dirty="0"/>
              <a:t>What components are recommended for lower maintenance is system specific</a:t>
            </a:r>
          </a:p>
          <a:p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Lunar Objective (green) – Same as MT</a:t>
            </a:r>
          </a:p>
          <a:p>
            <a:pPr lvl="2"/>
            <a:endParaRPr lang="en-US" altLang="en-US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7858D380-6EF5-DEDA-5B57-7916F2E79E37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2D03E26-2EC6-2B33-8318-3E637FEC00AD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22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757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4220-9282-4A1A-8060-0F169C6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84" y="103188"/>
            <a:ext cx="10769600" cy="742950"/>
          </a:xfrm>
        </p:spPr>
        <p:txBody>
          <a:bodyPr/>
          <a:lstStyle/>
          <a:p>
            <a:r>
              <a:rPr lang="en-US" dirty="0"/>
              <a:t>Technology Validation Rubric – Crew Time for Ops and Maintenance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7AF65-BD05-758E-3650-0CA3CECD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" y="846138"/>
            <a:ext cx="11719560" cy="2377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2C9BD-EC72-2330-BF0B-568D87ABD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359" y="3223578"/>
            <a:ext cx="2346960" cy="2377440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CFDD7E2-D664-7C3D-DBE8-AFA28B7AFF94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12F05D7-FFD7-F05F-CCEB-0593C30D4026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23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563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4220-9282-4A1A-8060-0F169C6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84" y="103188"/>
            <a:ext cx="10769600" cy="742950"/>
          </a:xfrm>
        </p:spPr>
        <p:txBody>
          <a:bodyPr/>
          <a:lstStyle/>
          <a:p>
            <a:r>
              <a:rPr lang="en-US" dirty="0"/>
              <a:t>Technology Validation Rubric – Consumables/Spares Shelf-life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E42A1-E404-48C6-A185-7FAC6978C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003300"/>
            <a:ext cx="11479847" cy="5632450"/>
          </a:xfrm>
        </p:spPr>
        <p:txBody>
          <a:bodyPr>
            <a:normAutofit/>
          </a:bodyPr>
          <a:lstStyle/>
          <a:p>
            <a:r>
              <a:rPr lang="en-US" altLang="en-US" dirty="0"/>
              <a:t>Objective: Demonstrate spares can be stored for expected mission duration and still function</a:t>
            </a:r>
          </a:p>
          <a:p>
            <a:r>
              <a:rPr lang="en-US" altLang="en-US" dirty="0"/>
              <a:t>Rationale: </a:t>
            </a:r>
          </a:p>
          <a:p>
            <a:pPr lvl="1"/>
            <a:r>
              <a:rPr lang="en-US" altLang="en-US" dirty="0"/>
              <a:t>Reduce risk that spares are not able to perform function after storage from ground prep, MTH outfitting, through MT round trip mission</a:t>
            </a:r>
          </a:p>
          <a:p>
            <a:pPr lvl="1"/>
            <a:r>
              <a:rPr lang="en-US" altLang="en-US" dirty="0"/>
              <a:t>This risk has been experienced on ISS some ECLSS spares have not operated when needed</a:t>
            </a:r>
          </a:p>
          <a:p>
            <a:r>
              <a:rPr lang="en-US" altLang="en-US" dirty="0">
                <a:solidFill>
                  <a:srgbClr val="00B050"/>
                </a:solidFill>
              </a:rPr>
              <a:t>MT Objective (green) &gt;5-year storage &amp; run nominal time</a:t>
            </a:r>
          </a:p>
          <a:p>
            <a:pPr lvl="1"/>
            <a:r>
              <a:rPr lang="en-US" altLang="en-US" dirty="0"/>
              <a:t>5 </a:t>
            </a:r>
            <a:r>
              <a:rPr lang="en-US" altLang="en-US" dirty="0" err="1"/>
              <a:t>yrs</a:t>
            </a:r>
            <a:r>
              <a:rPr lang="en-US" altLang="en-US" dirty="0"/>
              <a:t> = 0.5 </a:t>
            </a:r>
            <a:r>
              <a:rPr lang="en-US" altLang="en-US" dirty="0" err="1"/>
              <a:t>yr</a:t>
            </a:r>
            <a:r>
              <a:rPr lang="en-US" altLang="en-US" dirty="0"/>
              <a:t> pre-launch + 2-yrs of MTH spares build-up at GW + 2.5 </a:t>
            </a:r>
            <a:r>
              <a:rPr lang="en-US" altLang="en-US" dirty="0" err="1"/>
              <a:t>yr</a:t>
            </a:r>
            <a:r>
              <a:rPr lang="en-US" altLang="en-US" dirty="0"/>
              <a:t> MT roundtrip</a:t>
            </a:r>
          </a:p>
          <a:p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Lunar Objective (green) – &gt; 3-year storage &amp; run nominal time</a:t>
            </a:r>
          </a:p>
          <a:p>
            <a:pPr lvl="1"/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3 </a:t>
            </a:r>
            <a:r>
              <a:rPr lang="en-US" altLang="en-US" dirty="0" err="1">
                <a:solidFill>
                  <a:schemeClr val="bg1">
                    <a:lumMod val="50000"/>
                  </a:schemeClr>
                </a:solidFill>
              </a:rPr>
              <a:t>yrs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 = 0.5 </a:t>
            </a:r>
            <a:r>
              <a:rPr lang="en-US" altLang="en-US" dirty="0" err="1">
                <a:solidFill>
                  <a:schemeClr val="bg1">
                    <a:lumMod val="50000"/>
                  </a:schemeClr>
                </a:solidFill>
              </a:rPr>
              <a:t>yr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 pre-launch + 1-yrs of skip mission + 1.5 </a:t>
            </a:r>
            <a:r>
              <a:rPr lang="en-US" altLang="en-US" dirty="0" err="1">
                <a:solidFill>
                  <a:schemeClr val="bg1">
                    <a:lumMod val="50000"/>
                  </a:schemeClr>
                </a:solidFill>
              </a:rPr>
              <a:t>yr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 on surface (allows support of 2 surface missions)</a:t>
            </a:r>
          </a:p>
          <a:p>
            <a:endParaRPr lang="en-US" altLang="en-US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altLang="en-US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FB281996-3FCE-DE87-368A-DC55444A5E7A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DE8C55F-389D-6E3F-1A95-F4D0720AE8E6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24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25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4220-9282-4A1A-8060-0F169C6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84" y="103188"/>
            <a:ext cx="10769600" cy="742950"/>
          </a:xfrm>
        </p:spPr>
        <p:txBody>
          <a:bodyPr/>
          <a:lstStyle/>
          <a:p>
            <a:r>
              <a:rPr lang="en-US" dirty="0"/>
              <a:t>Technology Validation Rubric – Consumables/Spares Shelf-life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B791FB-182C-DF74-2F37-BE88FC593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707" y="2306803"/>
            <a:ext cx="2346960" cy="1577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D6561C-C0E8-1E5C-8EAF-26B7DA5DD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83" y="848530"/>
            <a:ext cx="11004234" cy="1524132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A84E6CAD-6CA1-D295-FBC7-ED9D288D1534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A4F2CE8-0A59-B5A8-A1F6-F11084B6F309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25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7152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4220-9282-4A1A-8060-0F169C6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84" y="103188"/>
            <a:ext cx="10769600" cy="742950"/>
          </a:xfrm>
        </p:spPr>
        <p:txBody>
          <a:bodyPr/>
          <a:lstStyle/>
          <a:p>
            <a:r>
              <a:rPr lang="en-US" dirty="0"/>
              <a:t>Technology Validation Rubric – Human System Integration (HSI)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E42A1-E404-48C6-A185-7FAC6978C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003300"/>
            <a:ext cx="11479847" cy="5632450"/>
          </a:xfrm>
        </p:spPr>
        <p:txBody>
          <a:bodyPr>
            <a:normAutofit/>
          </a:bodyPr>
          <a:lstStyle/>
          <a:p>
            <a:r>
              <a:rPr lang="en-US" altLang="en-US" dirty="0"/>
              <a:t>Objective: Ensure the crew can sufficiently operate and maintain the vehicle with time delay and communication drop out periods</a:t>
            </a:r>
          </a:p>
          <a:p>
            <a:pPr lvl="1"/>
            <a:r>
              <a:rPr lang="en-US" altLang="en-US" dirty="0"/>
              <a:t>This is a notational objective – this capability area will formulate its scope in FY23</a:t>
            </a:r>
          </a:p>
          <a:p>
            <a:r>
              <a:rPr lang="en-US" altLang="en-US" dirty="0"/>
              <a:t>Rationale: </a:t>
            </a:r>
          </a:p>
          <a:p>
            <a:pPr lvl="1"/>
            <a:r>
              <a:rPr lang="en-US" altLang="en-US" dirty="0"/>
              <a:t>Reduce risk hardware has sufficient features/sensors and crew has sufficient proficiency for key operations independent or with limited time delay ground assistance</a:t>
            </a:r>
          </a:p>
          <a:p>
            <a:r>
              <a:rPr lang="en-US" altLang="en-US" dirty="0">
                <a:solidFill>
                  <a:srgbClr val="00B050"/>
                </a:solidFill>
              </a:rPr>
              <a:t>MT Objective (green):</a:t>
            </a:r>
          </a:p>
          <a:p>
            <a:pPr lvl="1"/>
            <a:r>
              <a:rPr lang="en-US" altLang="en-US" dirty="0"/>
              <a:t>Independent in-mission HSI troubleshooting, with limited time delay ground assist.  Demonstrated in a relevant environment</a:t>
            </a:r>
          </a:p>
          <a:p>
            <a:pPr lvl="2"/>
            <a:r>
              <a:rPr lang="en-US" altLang="en-US" dirty="0"/>
              <a:t>Not all operations require earth independent operation or autonomy</a:t>
            </a:r>
          </a:p>
          <a:p>
            <a:pPr lvl="2"/>
            <a:r>
              <a:rPr lang="en-US" altLang="en-US" dirty="0"/>
              <a:t>Need to determine what types of operations will be targeted</a:t>
            </a:r>
          </a:p>
          <a:p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Lunar Objective (green) – Same as MT</a:t>
            </a:r>
          </a:p>
          <a:p>
            <a:pPr marL="0" indent="0">
              <a:buNone/>
            </a:pPr>
            <a:endParaRPr lang="en-US" altLang="en-US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altLang="en-US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0836028D-E2CA-94AA-A00A-4BFCD7C8F03C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AB547B0-B918-4FE1-B195-58F6C5DB9519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26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671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4220-9282-4A1A-8060-0F169C6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84" y="103188"/>
            <a:ext cx="10769600" cy="742950"/>
          </a:xfrm>
        </p:spPr>
        <p:txBody>
          <a:bodyPr/>
          <a:lstStyle/>
          <a:p>
            <a:r>
              <a:rPr lang="en-US" dirty="0"/>
              <a:t>Technology Validation Rubric – Human System Integration (HSI)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45FC4-236C-2500-9DA0-41F9D425C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" y="843926"/>
            <a:ext cx="11719560" cy="1965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FE8E23-F633-2A67-1715-991BCCC8A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669" y="2809886"/>
            <a:ext cx="2346960" cy="1965960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C911F117-AEB3-F7BF-2DFC-3F565DFA53AC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1231F9C-C215-2B4E-3357-BCFE9E951FD8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27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561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880617-09E4-4F89-AF0A-87805BA3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09" y="7938"/>
            <a:ext cx="10769600" cy="742950"/>
          </a:xfrm>
        </p:spPr>
        <p:txBody>
          <a:bodyPr/>
          <a:lstStyle/>
          <a:p>
            <a:r>
              <a:rPr lang="en-US" sz="2800" dirty="0"/>
              <a:t>Exploration ECLSS on ISS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0ADA539-4E6E-4E61-A1C0-499CB589B844}"/>
              </a:ext>
            </a:extLst>
          </p:cNvPr>
          <p:cNvSpPr txBox="1"/>
          <p:nvPr/>
        </p:nvSpPr>
        <p:spPr>
          <a:xfrm>
            <a:off x="4713663" y="6384623"/>
            <a:ext cx="107204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trace gases to vent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A236EB7-D737-4191-8BCF-B58E68525B27}"/>
              </a:ext>
            </a:extLst>
          </p:cNvPr>
          <p:cNvSpPr txBox="1"/>
          <p:nvPr/>
        </p:nvSpPr>
        <p:spPr>
          <a:xfrm>
            <a:off x="898397" y="1473752"/>
            <a:ext cx="926276" cy="409023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 Filter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F0EDF44-BF5B-4B7E-82CD-13E38C61E673}"/>
              </a:ext>
            </a:extLst>
          </p:cNvPr>
          <p:cNvSpPr txBox="1"/>
          <p:nvPr/>
        </p:nvSpPr>
        <p:spPr>
          <a:xfrm>
            <a:off x="2108049" y="1396808"/>
            <a:ext cx="1046658" cy="562911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Siloxane + Heavy VOC  Removal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B225B82-5AA2-4EC1-A5FF-3D837FD8E8C5}"/>
              </a:ext>
            </a:extLst>
          </p:cNvPr>
          <p:cNvSpPr txBox="1"/>
          <p:nvPr/>
        </p:nvSpPr>
        <p:spPr>
          <a:xfrm>
            <a:off x="150983" y="1416653"/>
            <a:ext cx="81587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Cabin air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E9198A-35A2-454F-AD32-54BD4033A84C}"/>
              </a:ext>
            </a:extLst>
          </p:cNvPr>
          <p:cNvCxnSpPr>
            <a:cxnSpLocks/>
          </p:cNvCxnSpPr>
          <p:nvPr/>
        </p:nvCxnSpPr>
        <p:spPr>
          <a:xfrm>
            <a:off x="1824673" y="1662470"/>
            <a:ext cx="283376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B2F9C700-DA27-45B1-A32E-4112CB35C8AD}"/>
              </a:ext>
            </a:extLst>
          </p:cNvPr>
          <p:cNvSpPr txBox="1"/>
          <p:nvPr/>
        </p:nvSpPr>
        <p:spPr>
          <a:xfrm>
            <a:off x="3567707" y="1416653"/>
            <a:ext cx="926276" cy="553998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6DBE22D-744B-440A-8029-1CD578AE82A0}"/>
              </a:ext>
            </a:extLst>
          </p:cNvPr>
          <p:cNvCxnSpPr>
            <a:cxnSpLocks/>
          </p:cNvCxnSpPr>
          <p:nvPr/>
        </p:nvCxnSpPr>
        <p:spPr>
          <a:xfrm flipV="1">
            <a:off x="3154707" y="1635838"/>
            <a:ext cx="413000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6FB17B9-E108-44DF-B356-08D336981A0B}"/>
              </a:ext>
            </a:extLst>
          </p:cNvPr>
          <p:cNvSpPr txBox="1"/>
          <p:nvPr/>
        </p:nvSpPr>
        <p:spPr>
          <a:xfrm>
            <a:off x="4943174" y="1721103"/>
            <a:ext cx="8425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 out to cabin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E31851F-1ECE-45D9-B970-679434A9C71C}"/>
              </a:ext>
            </a:extLst>
          </p:cNvPr>
          <p:cNvSpPr txBox="1"/>
          <p:nvPr/>
        </p:nvSpPr>
        <p:spPr>
          <a:xfrm>
            <a:off x="5004485" y="1397504"/>
            <a:ext cx="1018443" cy="307777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 Sep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A35D3E2-A04A-45E2-8594-F8168CF1F693}"/>
              </a:ext>
            </a:extLst>
          </p:cNvPr>
          <p:cNvCxnSpPr>
            <a:cxnSpLocks/>
          </p:cNvCxnSpPr>
          <p:nvPr/>
        </p:nvCxnSpPr>
        <p:spPr>
          <a:xfrm>
            <a:off x="4493983" y="1861067"/>
            <a:ext cx="551851" cy="898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01136D71-84AD-49C1-88E4-2A12D0A718A0}"/>
              </a:ext>
            </a:extLst>
          </p:cNvPr>
          <p:cNvSpPr txBox="1"/>
          <p:nvPr/>
        </p:nvSpPr>
        <p:spPr>
          <a:xfrm>
            <a:off x="5939792" y="1185190"/>
            <a:ext cx="93008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Humidity Condensate (H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WW Bus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9FF06E5-BE5D-44DF-9E3A-6D666F3220B2}"/>
              </a:ext>
            </a:extLst>
          </p:cNvPr>
          <p:cNvSpPr txBox="1"/>
          <p:nvPr/>
        </p:nvSpPr>
        <p:spPr>
          <a:xfrm>
            <a:off x="3966409" y="3096976"/>
            <a:ext cx="1589256" cy="307777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Removal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A87C3E7-5448-4227-BEB7-188B7AB4121D}"/>
              </a:ext>
            </a:extLst>
          </p:cNvPr>
          <p:cNvSpPr txBox="1"/>
          <p:nvPr/>
        </p:nvSpPr>
        <p:spPr>
          <a:xfrm>
            <a:off x="4735033" y="3593779"/>
            <a:ext cx="404278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7AC168A-B621-46F1-85E9-33ACB3DB4C4E}"/>
              </a:ext>
            </a:extLst>
          </p:cNvPr>
          <p:cNvSpPr txBox="1"/>
          <p:nvPr/>
        </p:nvSpPr>
        <p:spPr>
          <a:xfrm>
            <a:off x="3905304" y="4067815"/>
            <a:ext cx="1690469" cy="307777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Accumulator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5A5397C-B6EA-44F9-B9B5-3EAA28FDBDD5}"/>
              </a:ext>
            </a:extLst>
          </p:cNvPr>
          <p:cNvSpPr txBox="1"/>
          <p:nvPr/>
        </p:nvSpPr>
        <p:spPr>
          <a:xfrm>
            <a:off x="4287400" y="4967503"/>
            <a:ext cx="926276" cy="307777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Sabatier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4172281-F41E-4E16-850E-C08643FF08FC}"/>
              </a:ext>
            </a:extLst>
          </p:cNvPr>
          <p:cNvSpPr txBox="1"/>
          <p:nvPr/>
        </p:nvSpPr>
        <p:spPr>
          <a:xfrm>
            <a:off x="4237159" y="5654889"/>
            <a:ext cx="1022381" cy="562911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Methane Reduction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Device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8327723-9F30-4DCA-86C8-7CAF5FA8E2CB}"/>
              </a:ext>
            </a:extLst>
          </p:cNvPr>
          <p:cNvCxnSpPr>
            <a:cxnSpLocks/>
            <a:stCxn id="79" idx="2"/>
            <a:endCxn id="81" idx="0"/>
          </p:cNvCxnSpPr>
          <p:nvPr/>
        </p:nvCxnSpPr>
        <p:spPr>
          <a:xfrm flipH="1">
            <a:off x="4750539" y="3404753"/>
            <a:ext cx="10498" cy="6630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A6938C9E-570A-4FF0-9CE6-4B22E3CC4541}"/>
              </a:ext>
            </a:extLst>
          </p:cNvPr>
          <p:cNvSpPr txBox="1"/>
          <p:nvPr/>
        </p:nvSpPr>
        <p:spPr>
          <a:xfrm>
            <a:off x="5517095" y="4902792"/>
            <a:ext cx="85632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to WW Bus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7CE94B5-1721-4B0D-84FD-4A810FA4B948}"/>
              </a:ext>
            </a:extLst>
          </p:cNvPr>
          <p:cNvCxnSpPr>
            <a:cxnSpLocks/>
            <a:stCxn id="81" idx="2"/>
            <a:endCxn id="82" idx="0"/>
          </p:cNvCxnSpPr>
          <p:nvPr/>
        </p:nvCxnSpPr>
        <p:spPr>
          <a:xfrm flipH="1">
            <a:off x="4750538" y="4375592"/>
            <a:ext cx="1" cy="59191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F8C2D74-70E1-4844-826D-B589F8404A7D}"/>
              </a:ext>
            </a:extLst>
          </p:cNvPr>
          <p:cNvCxnSpPr>
            <a:cxnSpLocks/>
            <a:stCxn id="82" idx="2"/>
            <a:endCxn id="83" idx="0"/>
          </p:cNvCxnSpPr>
          <p:nvPr/>
        </p:nvCxnSpPr>
        <p:spPr>
          <a:xfrm flipH="1">
            <a:off x="4748350" y="5275280"/>
            <a:ext cx="2188" cy="37960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61D7800-2830-428E-86AB-D60DD3C80E7D}"/>
              </a:ext>
            </a:extLst>
          </p:cNvPr>
          <p:cNvCxnSpPr>
            <a:cxnSpLocks/>
            <a:stCxn id="83" idx="2"/>
          </p:cNvCxnSpPr>
          <p:nvPr/>
        </p:nvCxnSpPr>
        <p:spPr>
          <a:xfrm flipH="1">
            <a:off x="4746162" y="6217800"/>
            <a:ext cx="2188" cy="434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B7F28693-6218-4FAE-A057-7939D6B230C2}"/>
              </a:ext>
            </a:extLst>
          </p:cNvPr>
          <p:cNvSpPr txBox="1"/>
          <p:nvPr/>
        </p:nvSpPr>
        <p:spPr>
          <a:xfrm>
            <a:off x="4693482" y="5380378"/>
            <a:ext cx="418704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4CD7E69-5109-4717-B056-7F2BB7F9A1DB}"/>
              </a:ext>
            </a:extLst>
          </p:cNvPr>
          <p:cNvSpPr txBox="1"/>
          <p:nvPr/>
        </p:nvSpPr>
        <p:spPr>
          <a:xfrm>
            <a:off x="5374415" y="5393278"/>
            <a:ext cx="1141687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vent 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(when needed)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7CBF78E-79FB-44F4-8C0D-CBDDA1F2C2C8}"/>
              </a:ext>
            </a:extLst>
          </p:cNvPr>
          <p:cNvCxnSpPr>
            <a:cxnSpLocks/>
          </p:cNvCxnSpPr>
          <p:nvPr/>
        </p:nvCxnSpPr>
        <p:spPr>
          <a:xfrm flipV="1">
            <a:off x="4750539" y="5407844"/>
            <a:ext cx="727196" cy="1445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D0469504-101B-4D33-8B47-ADC12D148E3B}"/>
              </a:ext>
            </a:extLst>
          </p:cNvPr>
          <p:cNvSpPr txBox="1"/>
          <p:nvPr/>
        </p:nvSpPr>
        <p:spPr>
          <a:xfrm>
            <a:off x="5632284" y="3847382"/>
            <a:ext cx="1067921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vent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(when needed)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C15E964-9514-408B-BA05-02ED12300A08}"/>
              </a:ext>
            </a:extLst>
          </p:cNvPr>
          <p:cNvSpPr txBox="1"/>
          <p:nvPr/>
        </p:nvSpPr>
        <p:spPr>
          <a:xfrm>
            <a:off x="2000668" y="4861092"/>
            <a:ext cx="1062761" cy="52322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Upgraded OGA</a:t>
            </a:r>
          </a:p>
        </p:txBody>
      </p:sp>
      <p:cxnSp>
        <p:nvCxnSpPr>
          <p:cNvPr id="95" name="Elbow Connector 66">
            <a:extLst>
              <a:ext uri="{FF2B5EF4-FFF2-40B4-BE49-F238E27FC236}">
                <a16:creationId xmlns:a16="http://schemas.microsoft.com/office/drawing/2014/main" id="{744A77B0-172C-428F-B1B4-5185414DE0B0}"/>
              </a:ext>
            </a:extLst>
          </p:cNvPr>
          <p:cNvCxnSpPr>
            <a:cxnSpLocks/>
            <a:stCxn id="83" idx="1"/>
          </p:cNvCxnSpPr>
          <p:nvPr/>
        </p:nvCxnSpPr>
        <p:spPr>
          <a:xfrm rot="10800000">
            <a:off x="3618773" y="5119927"/>
            <a:ext cx="618387" cy="816418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FB0AB3F1-B9BB-4D4F-89D6-5BA43AD5D8B2}"/>
              </a:ext>
            </a:extLst>
          </p:cNvPr>
          <p:cNvSpPr txBox="1"/>
          <p:nvPr/>
        </p:nvSpPr>
        <p:spPr>
          <a:xfrm>
            <a:off x="3252552" y="4859782"/>
            <a:ext cx="322524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78AEF05-2ECA-4FE8-ABBE-592064A7FD12}"/>
              </a:ext>
            </a:extLst>
          </p:cNvPr>
          <p:cNvSpPr txBox="1"/>
          <p:nvPr/>
        </p:nvSpPr>
        <p:spPr>
          <a:xfrm>
            <a:off x="3643885" y="5361225"/>
            <a:ext cx="322524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2166754A-C8B5-4510-B77C-4972116F8A3C}"/>
              </a:ext>
            </a:extLst>
          </p:cNvPr>
          <p:cNvCxnSpPr>
            <a:cxnSpLocks/>
            <a:stCxn id="94" idx="0"/>
          </p:cNvCxnSpPr>
          <p:nvPr/>
        </p:nvCxnSpPr>
        <p:spPr>
          <a:xfrm flipV="1">
            <a:off x="2532049" y="4522364"/>
            <a:ext cx="3175" cy="3387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A9363B98-A5A7-4EA2-AFD9-1F6D51ABF95F}"/>
              </a:ext>
            </a:extLst>
          </p:cNvPr>
          <p:cNvSpPr txBox="1"/>
          <p:nvPr/>
        </p:nvSpPr>
        <p:spPr>
          <a:xfrm>
            <a:off x="2289656" y="4265394"/>
            <a:ext cx="832279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cabin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178064D-5817-4545-B5B9-7026B244AE50}"/>
              </a:ext>
            </a:extLst>
          </p:cNvPr>
          <p:cNvSpPr txBox="1"/>
          <p:nvPr/>
        </p:nvSpPr>
        <p:spPr>
          <a:xfrm>
            <a:off x="3163361" y="6368706"/>
            <a:ext cx="1067921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vent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(when needed)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085DD2B-0219-4889-B08A-A903A46C53F4}"/>
              </a:ext>
            </a:extLst>
          </p:cNvPr>
          <p:cNvSpPr txBox="1"/>
          <p:nvPr/>
        </p:nvSpPr>
        <p:spPr>
          <a:xfrm>
            <a:off x="2953411" y="3217096"/>
            <a:ext cx="110440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free air + H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g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FDB2E79-E44D-4D9B-8559-AD68107D065C}"/>
              </a:ext>
            </a:extLst>
          </p:cNvPr>
          <p:cNvSpPr txBox="1"/>
          <p:nvPr/>
        </p:nvSpPr>
        <p:spPr>
          <a:xfrm>
            <a:off x="4787445" y="4540742"/>
            <a:ext cx="1096775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 Pressure CO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EA8F290-CB33-43C3-8BDA-00349E06E90F}"/>
              </a:ext>
            </a:extLst>
          </p:cNvPr>
          <p:cNvSpPr txBox="1"/>
          <p:nvPr/>
        </p:nvSpPr>
        <p:spPr>
          <a:xfrm>
            <a:off x="4276545" y="2167441"/>
            <a:ext cx="86766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humidity, Low temp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E11C9A7-5F50-49B3-9745-CFC5E7E040DF}"/>
              </a:ext>
            </a:extLst>
          </p:cNvPr>
          <p:cNvSpPr txBox="1"/>
          <p:nvPr/>
        </p:nvSpPr>
        <p:spPr>
          <a:xfrm>
            <a:off x="2170792" y="2460683"/>
            <a:ext cx="738615" cy="556178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 VOC Removal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32685734-860D-48BD-ACE0-11AD1F5B2445}"/>
              </a:ext>
            </a:extLst>
          </p:cNvPr>
          <p:cNvCxnSpPr>
            <a:cxnSpLocks/>
            <a:stCxn id="94" idx="3"/>
            <a:endCxn id="82" idx="1"/>
          </p:cNvCxnSpPr>
          <p:nvPr/>
        </p:nvCxnSpPr>
        <p:spPr>
          <a:xfrm flipV="1">
            <a:off x="3063429" y="5121392"/>
            <a:ext cx="1223971" cy="131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10A02D10-FE21-4F55-A2CB-7195C5B532B3}"/>
              </a:ext>
            </a:extLst>
          </p:cNvPr>
          <p:cNvCxnSpPr>
            <a:cxnSpLocks/>
          </p:cNvCxnSpPr>
          <p:nvPr/>
        </p:nvCxnSpPr>
        <p:spPr>
          <a:xfrm>
            <a:off x="4297839" y="1970651"/>
            <a:ext cx="0" cy="11503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4">
            <a:extLst>
              <a:ext uri="{FF2B5EF4-FFF2-40B4-BE49-F238E27FC236}">
                <a16:creationId xmlns:a16="http://schemas.microsoft.com/office/drawing/2014/main" id="{55046507-4734-4E69-82DC-0815BBA319C8}"/>
              </a:ext>
            </a:extLst>
          </p:cNvPr>
          <p:cNvCxnSpPr>
            <a:cxnSpLocks/>
            <a:stCxn id="79" idx="1"/>
          </p:cNvCxnSpPr>
          <p:nvPr/>
        </p:nvCxnSpPr>
        <p:spPr>
          <a:xfrm rot="10800000">
            <a:off x="3343661" y="1635839"/>
            <a:ext cx="622749" cy="1615026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D07C090-FE20-4831-B470-EC67429A804F}"/>
              </a:ext>
            </a:extLst>
          </p:cNvPr>
          <p:cNvCxnSpPr>
            <a:cxnSpLocks/>
            <a:stCxn id="81" idx="3"/>
          </p:cNvCxnSpPr>
          <p:nvPr/>
        </p:nvCxnSpPr>
        <p:spPr>
          <a:xfrm>
            <a:off x="5595773" y="4221704"/>
            <a:ext cx="349485" cy="698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D874F23-9047-483B-8E57-2E07977A53A6}"/>
              </a:ext>
            </a:extLst>
          </p:cNvPr>
          <p:cNvSpPr txBox="1"/>
          <p:nvPr/>
        </p:nvSpPr>
        <p:spPr>
          <a:xfrm>
            <a:off x="912883" y="1922966"/>
            <a:ext cx="20794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(Combined HEPA/Charcoal Filter)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E1D72B17-E742-4FEC-A611-DBC1E293DD12}"/>
              </a:ext>
            </a:extLst>
          </p:cNvPr>
          <p:cNvCxnSpPr>
            <a:cxnSpLocks/>
            <a:endCxn id="107" idx="1"/>
          </p:cNvCxnSpPr>
          <p:nvPr/>
        </p:nvCxnSpPr>
        <p:spPr>
          <a:xfrm>
            <a:off x="1792919" y="2738772"/>
            <a:ext cx="37787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BAA4B338-BDF9-4553-8958-ACE91AFCEB1B}"/>
              </a:ext>
            </a:extLst>
          </p:cNvPr>
          <p:cNvCxnSpPr>
            <a:cxnSpLocks/>
            <a:stCxn id="107" idx="3"/>
          </p:cNvCxnSpPr>
          <p:nvPr/>
        </p:nvCxnSpPr>
        <p:spPr>
          <a:xfrm flipV="1">
            <a:off x="2909407" y="2733312"/>
            <a:ext cx="434253" cy="54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87DD0558-2954-457A-A93A-FABD2E7AE800}"/>
              </a:ext>
            </a:extLst>
          </p:cNvPr>
          <p:cNvSpPr txBox="1"/>
          <p:nvPr/>
        </p:nvSpPr>
        <p:spPr>
          <a:xfrm>
            <a:off x="1377739" y="2467371"/>
            <a:ext cx="81587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Cabin air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E95DB950-624D-4587-AD65-BE527DC1C8EE}"/>
              </a:ext>
            </a:extLst>
          </p:cNvPr>
          <p:cNvCxnSpPr>
            <a:cxnSpLocks/>
          </p:cNvCxnSpPr>
          <p:nvPr/>
        </p:nvCxnSpPr>
        <p:spPr>
          <a:xfrm flipV="1">
            <a:off x="414998" y="1678262"/>
            <a:ext cx="497885" cy="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3627C402-2503-4C2B-9770-9BF98074E46C}"/>
              </a:ext>
            </a:extLst>
          </p:cNvPr>
          <p:cNvCxnSpPr>
            <a:cxnSpLocks/>
          </p:cNvCxnSpPr>
          <p:nvPr/>
        </p:nvCxnSpPr>
        <p:spPr>
          <a:xfrm>
            <a:off x="3503261" y="5124647"/>
            <a:ext cx="0" cy="121311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Can 4">
            <a:extLst>
              <a:ext uri="{FF2B5EF4-FFF2-40B4-BE49-F238E27FC236}">
                <a16:creationId xmlns:a16="http://schemas.microsoft.com/office/drawing/2014/main" id="{CFD427B6-2CEE-401F-9A68-89DCF61C9326}"/>
              </a:ext>
            </a:extLst>
          </p:cNvPr>
          <p:cNvSpPr/>
          <p:nvPr/>
        </p:nvSpPr>
        <p:spPr>
          <a:xfrm>
            <a:off x="8572896" y="5877098"/>
            <a:ext cx="467213" cy="521795"/>
          </a:xfrm>
          <a:prstGeom prst="ca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EDV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D11188D5-DAEB-416A-B49F-76D7B6288CF9}"/>
              </a:ext>
            </a:extLst>
          </p:cNvPr>
          <p:cNvSpPr/>
          <p:nvPr/>
        </p:nvSpPr>
        <p:spPr>
          <a:xfrm>
            <a:off x="8553616" y="3864137"/>
            <a:ext cx="1086592" cy="6590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Urine Transfer System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A85E9FC3-2CAC-4FBB-8FEE-D07D3718D726}"/>
              </a:ext>
            </a:extLst>
          </p:cNvPr>
          <p:cNvSpPr/>
          <p:nvPr/>
        </p:nvSpPr>
        <p:spPr>
          <a:xfrm flipH="1">
            <a:off x="10351188" y="4253965"/>
            <a:ext cx="1034979" cy="51360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Toilet #2 (WHC)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B968E600-8CC5-4629-9125-3A34A8E432A4}"/>
              </a:ext>
            </a:extLst>
          </p:cNvPr>
          <p:cNvSpPr/>
          <p:nvPr/>
        </p:nvSpPr>
        <p:spPr>
          <a:xfrm>
            <a:off x="8553616" y="2513323"/>
            <a:ext cx="1086592" cy="6590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Urine Processor Assembly</a:t>
            </a:r>
          </a:p>
        </p:txBody>
      </p: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BD388774-A8D0-4DEB-A51F-3C84EA427368}"/>
              </a:ext>
            </a:extLst>
          </p:cNvPr>
          <p:cNvCxnSpPr>
            <a:cxnSpLocks/>
            <a:stCxn id="174" idx="0"/>
            <a:endCxn id="182" idx="2"/>
          </p:cNvCxnSpPr>
          <p:nvPr/>
        </p:nvCxnSpPr>
        <p:spPr>
          <a:xfrm flipV="1">
            <a:off x="9096912" y="3172404"/>
            <a:ext cx="0" cy="691733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Rectangle 183">
            <a:extLst>
              <a:ext uri="{FF2B5EF4-FFF2-40B4-BE49-F238E27FC236}">
                <a16:creationId xmlns:a16="http://schemas.microsoft.com/office/drawing/2014/main" id="{EDD7EC8F-E987-4EBC-9958-5EFE107317F6}"/>
              </a:ext>
            </a:extLst>
          </p:cNvPr>
          <p:cNvSpPr/>
          <p:nvPr/>
        </p:nvSpPr>
        <p:spPr>
          <a:xfrm>
            <a:off x="7199213" y="3864138"/>
            <a:ext cx="1086592" cy="6590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BPA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5FAEDD1E-C2CA-47D6-AA5B-A176F98BA874}"/>
              </a:ext>
            </a:extLst>
          </p:cNvPr>
          <p:cNvSpPr txBox="1"/>
          <p:nvPr/>
        </p:nvSpPr>
        <p:spPr>
          <a:xfrm>
            <a:off x="8349537" y="5101148"/>
            <a:ext cx="4219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PTU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D9BA681-BA3D-4786-AFDF-8AD25BAC232F}"/>
              </a:ext>
            </a:extLst>
          </p:cNvPr>
          <p:cNvSpPr txBox="1"/>
          <p:nvPr/>
        </p:nvSpPr>
        <p:spPr>
          <a:xfrm flipH="1">
            <a:off x="9086703" y="3294082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Pre-treated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Urine (PTU)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9F50EC8-E252-49CB-A50E-9F3B550D5AC9}"/>
              </a:ext>
            </a:extLst>
          </p:cNvPr>
          <p:cNvSpPr txBox="1"/>
          <p:nvPr/>
        </p:nvSpPr>
        <p:spPr>
          <a:xfrm>
            <a:off x="9766799" y="3779444"/>
            <a:ext cx="4219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PTU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39CFF23B-8CB6-48C7-ACB7-F6B9D292F28F}"/>
              </a:ext>
            </a:extLst>
          </p:cNvPr>
          <p:cNvSpPr/>
          <p:nvPr/>
        </p:nvSpPr>
        <p:spPr>
          <a:xfrm>
            <a:off x="8553616" y="1214589"/>
            <a:ext cx="1086592" cy="6590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 Processor Assembly</a:t>
            </a:r>
          </a:p>
        </p:txBody>
      </p: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51B2FE59-1BDA-44B2-9A47-D7C3392B9337}"/>
              </a:ext>
            </a:extLst>
          </p:cNvPr>
          <p:cNvCxnSpPr>
            <a:stCxn id="182" idx="0"/>
            <a:endCxn id="192" idx="2"/>
          </p:cNvCxnSpPr>
          <p:nvPr/>
        </p:nvCxnSpPr>
        <p:spPr>
          <a:xfrm flipV="1">
            <a:off x="9096912" y="1873670"/>
            <a:ext cx="0" cy="639653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CBA6C6EC-4BC5-41F7-AF77-BC4E12805DB6}"/>
              </a:ext>
            </a:extLst>
          </p:cNvPr>
          <p:cNvSpPr txBox="1"/>
          <p:nvPr/>
        </p:nvSpPr>
        <p:spPr>
          <a:xfrm>
            <a:off x="8444323" y="2056844"/>
            <a:ext cx="70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Distillate</a:t>
            </a: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5C67E735-03B2-4DCA-8413-0F4B8F27B5C2}"/>
              </a:ext>
            </a:extLst>
          </p:cNvPr>
          <p:cNvCxnSpPr>
            <a:cxnSpLocks/>
            <a:stCxn id="75" idx="3"/>
            <a:endCxn id="192" idx="1"/>
          </p:cNvCxnSpPr>
          <p:nvPr/>
        </p:nvCxnSpPr>
        <p:spPr>
          <a:xfrm flipV="1">
            <a:off x="6022928" y="1544130"/>
            <a:ext cx="2530688" cy="7263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Elbow Connector 49">
            <a:extLst>
              <a:ext uri="{FF2B5EF4-FFF2-40B4-BE49-F238E27FC236}">
                <a16:creationId xmlns:a16="http://schemas.microsoft.com/office/drawing/2014/main" id="{948A06CB-140D-46B6-BEFA-FA0358A40748}"/>
              </a:ext>
            </a:extLst>
          </p:cNvPr>
          <p:cNvCxnSpPr>
            <a:cxnSpLocks/>
            <a:stCxn id="192" idx="3"/>
          </p:cNvCxnSpPr>
          <p:nvPr/>
        </p:nvCxnSpPr>
        <p:spPr>
          <a:xfrm>
            <a:off x="9640208" y="1544130"/>
            <a:ext cx="2045620" cy="2418768"/>
          </a:xfrm>
          <a:prstGeom prst="bentConnector2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TextBox 207">
            <a:extLst>
              <a:ext uri="{FF2B5EF4-FFF2-40B4-BE49-F238E27FC236}">
                <a16:creationId xmlns:a16="http://schemas.microsoft.com/office/drawing/2014/main" id="{6CFCCE91-338E-4B0F-8B3A-A786474B5F6A}"/>
              </a:ext>
            </a:extLst>
          </p:cNvPr>
          <p:cNvSpPr txBox="1"/>
          <p:nvPr/>
        </p:nvSpPr>
        <p:spPr>
          <a:xfrm>
            <a:off x="9666766" y="1335949"/>
            <a:ext cx="7004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Potable water</a:t>
            </a:r>
          </a:p>
        </p:txBody>
      </p:sp>
      <p:sp>
        <p:nvSpPr>
          <p:cNvPr id="210" name="Can 42">
            <a:extLst>
              <a:ext uri="{FF2B5EF4-FFF2-40B4-BE49-F238E27FC236}">
                <a16:creationId xmlns:a16="http://schemas.microsoft.com/office/drawing/2014/main" id="{392BBAA5-7359-4DA2-B92D-BB34B8B8DBD3}"/>
              </a:ext>
            </a:extLst>
          </p:cNvPr>
          <p:cNvSpPr/>
          <p:nvPr/>
        </p:nvSpPr>
        <p:spPr>
          <a:xfrm>
            <a:off x="9178844" y="5872891"/>
            <a:ext cx="461363" cy="537427"/>
          </a:xfrm>
          <a:prstGeom prst="ca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EDV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24B3A4B0-4121-43C1-A298-A0BDFA5F7352}"/>
              </a:ext>
            </a:extLst>
          </p:cNvPr>
          <p:cNvSpPr txBox="1"/>
          <p:nvPr/>
        </p:nvSpPr>
        <p:spPr>
          <a:xfrm>
            <a:off x="7711121" y="5669888"/>
            <a:ext cx="10223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Back-up urine storage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ABA96DD5-9E97-4EDD-81B9-18F4F240FCBD}"/>
              </a:ext>
            </a:extLst>
          </p:cNvPr>
          <p:cNvSpPr txBox="1"/>
          <p:nvPr/>
        </p:nvSpPr>
        <p:spPr>
          <a:xfrm>
            <a:off x="9383876" y="5698379"/>
            <a:ext cx="892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Russian urine</a:t>
            </a:r>
          </a:p>
        </p:txBody>
      </p: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1A0D3AAA-8860-4A2B-8636-69B87991062E}"/>
              </a:ext>
            </a:extLst>
          </p:cNvPr>
          <p:cNvCxnSpPr/>
          <p:nvPr/>
        </p:nvCxnSpPr>
        <p:spPr>
          <a:xfrm flipV="1">
            <a:off x="8782236" y="3164979"/>
            <a:ext cx="0" cy="69173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370BEE80-E783-4F52-855E-EFC6A8697695}"/>
              </a:ext>
            </a:extLst>
          </p:cNvPr>
          <p:cNvSpPr txBox="1"/>
          <p:nvPr/>
        </p:nvSpPr>
        <p:spPr>
          <a:xfrm rot="16200000">
            <a:off x="8510795" y="5027939"/>
            <a:ext cx="10903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Compressed air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9E283B79-05B0-47F9-9DC8-A69FABB198EB}"/>
              </a:ext>
            </a:extLst>
          </p:cNvPr>
          <p:cNvSpPr txBox="1"/>
          <p:nvPr/>
        </p:nvSpPr>
        <p:spPr>
          <a:xfrm>
            <a:off x="8013113" y="3098606"/>
            <a:ext cx="4940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Brine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D23B5724-9BA8-43F9-8D62-E6E87F53E589}"/>
              </a:ext>
            </a:extLst>
          </p:cNvPr>
          <p:cNvSpPr txBox="1"/>
          <p:nvPr/>
        </p:nvSpPr>
        <p:spPr>
          <a:xfrm>
            <a:off x="8558111" y="2963810"/>
            <a:ext cx="466602" cy="2154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ARFTA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0115A1EB-C17C-43A7-A4B1-25DFD7C57B7D}"/>
              </a:ext>
            </a:extLst>
          </p:cNvPr>
          <p:cNvSpPr/>
          <p:nvPr/>
        </p:nvSpPr>
        <p:spPr>
          <a:xfrm flipH="1">
            <a:off x="10351187" y="3692167"/>
            <a:ext cx="1034979" cy="51360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Toilet #1 (UWMS)</a:t>
            </a:r>
          </a:p>
        </p:txBody>
      </p: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9D82996E-D5FA-4EE3-9006-927BC73AF775}"/>
              </a:ext>
            </a:extLst>
          </p:cNvPr>
          <p:cNvCxnSpPr/>
          <p:nvPr/>
        </p:nvCxnSpPr>
        <p:spPr>
          <a:xfrm>
            <a:off x="7747795" y="4518008"/>
            <a:ext cx="0" cy="23724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TextBox 231">
            <a:extLst>
              <a:ext uri="{FF2B5EF4-FFF2-40B4-BE49-F238E27FC236}">
                <a16:creationId xmlns:a16="http://schemas.microsoft.com/office/drawing/2014/main" id="{2E6AC406-32CB-40A7-9FAC-1461783E1B37}"/>
              </a:ext>
            </a:extLst>
          </p:cNvPr>
          <p:cNvSpPr txBox="1"/>
          <p:nvPr/>
        </p:nvSpPr>
        <p:spPr>
          <a:xfrm>
            <a:off x="7238631" y="4693897"/>
            <a:ext cx="1111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Concentrated brine  to trash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247AE7E6-2F0D-4F3F-90E5-2918A1CBBD7F}"/>
              </a:ext>
            </a:extLst>
          </p:cNvPr>
          <p:cNvSpPr txBox="1"/>
          <p:nvPr/>
        </p:nvSpPr>
        <p:spPr>
          <a:xfrm>
            <a:off x="7305163" y="1522164"/>
            <a:ext cx="11045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Trace contaminants  to cabin</a:t>
            </a:r>
          </a:p>
        </p:txBody>
      </p: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1AB016A4-DCC3-40AF-9BD4-1B3C41E25FAD}"/>
              </a:ext>
            </a:extLst>
          </p:cNvPr>
          <p:cNvCxnSpPr/>
          <p:nvPr/>
        </p:nvCxnSpPr>
        <p:spPr>
          <a:xfrm flipH="1">
            <a:off x="8288356" y="2624215"/>
            <a:ext cx="255069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13C678C7-0436-4882-B7D0-D0CB90E95C18}"/>
              </a:ext>
            </a:extLst>
          </p:cNvPr>
          <p:cNvCxnSpPr>
            <a:cxnSpLocks/>
          </p:cNvCxnSpPr>
          <p:nvPr/>
        </p:nvCxnSpPr>
        <p:spPr>
          <a:xfrm>
            <a:off x="4488241" y="1524166"/>
            <a:ext cx="515841" cy="537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Elbow Connector 14">
            <a:extLst>
              <a:ext uri="{FF2B5EF4-FFF2-40B4-BE49-F238E27FC236}">
                <a16:creationId xmlns:a16="http://schemas.microsoft.com/office/drawing/2014/main" id="{D3B305AB-EA18-4D42-8FB2-488D8E321C49}"/>
              </a:ext>
            </a:extLst>
          </p:cNvPr>
          <p:cNvCxnSpPr>
            <a:cxnSpLocks/>
            <a:stCxn id="82" idx="3"/>
          </p:cNvCxnSpPr>
          <p:nvPr/>
        </p:nvCxnSpPr>
        <p:spPr>
          <a:xfrm flipV="1">
            <a:off x="5213676" y="1602090"/>
            <a:ext cx="1642452" cy="3519302"/>
          </a:xfrm>
          <a:prstGeom prst="bentConnector2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B7FE1A11-62C5-45C8-B124-DA01E9687B99}"/>
              </a:ext>
            </a:extLst>
          </p:cNvPr>
          <p:cNvCxnSpPr>
            <a:cxnSpLocks/>
          </p:cNvCxnSpPr>
          <p:nvPr/>
        </p:nvCxnSpPr>
        <p:spPr>
          <a:xfrm flipH="1" flipV="1">
            <a:off x="8782236" y="4501367"/>
            <a:ext cx="9176" cy="1369942"/>
          </a:xfrm>
          <a:prstGeom prst="straightConnector1">
            <a:avLst/>
          </a:prstGeom>
          <a:ln w="254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3BBF10BB-F821-4288-95B5-E7114F3BB44A}"/>
              </a:ext>
            </a:extLst>
          </p:cNvPr>
          <p:cNvCxnSpPr>
            <a:cxnSpLocks/>
          </p:cNvCxnSpPr>
          <p:nvPr/>
        </p:nvCxnSpPr>
        <p:spPr>
          <a:xfrm>
            <a:off x="8880336" y="4522418"/>
            <a:ext cx="943" cy="135468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C6520394-AC81-4C5E-BF4F-A39083891F8A}"/>
              </a:ext>
            </a:extLst>
          </p:cNvPr>
          <p:cNvCxnSpPr>
            <a:cxnSpLocks/>
          </p:cNvCxnSpPr>
          <p:nvPr/>
        </p:nvCxnSpPr>
        <p:spPr>
          <a:xfrm>
            <a:off x="9244608" y="4516629"/>
            <a:ext cx="943" cy="135468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4328C5F8-B107-4864-ABAF-48B97781C779}"/>
              </a:ext>
            </a:extLst>
          </p:cNvPr>
          <p:cNvCxnSpPr>
            <a:cxnSpLocks/>
          </p:cNvCxnSpPr>
          <p:nvPr/>
        </p:nvCxnSpPr>
        <p:spPr>
          <a:xfrm flipV="1">
            <a:off x="9383232" y="4513107"/>
            <a:ext cx="15448" cy="1358202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TextBox 280">
            <a:extLst>
              <a:ext uri="{FF2B5EF4-FFF2-40B4-BE49-F238E27FC236}">
                <a16:creationId xmlns:a16="http://schemas.microsoft.com/office/drawing/2014/main" id="{78B1C862-B6E8-4135-A0E5-0C7A5F8493A2}"/>
              </a:ext>
            </a:extLst>
          </p:cNvPr>
          <p:cNvSpPr txBox="1"/>
          <p:nvPr/>
        </p:nvSpPr>
        <p:spPr>
          <a:xfrm>
            <a:off x="9396583" y="5089156"/>
            <a:ext cx="4219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PTU</a:t>
            </a:r>
          </a:p>
        </p:txBody>
      </p:sp>
      <p:cxnSp>
        <p:nvCxnSpPr>
          <p:cNvPr id="282" name="Straight Arrow Connector 281">
            <a:extLst>
              <a:ext uri="{FF2B5EF4-FFF2-40B4-BE49-F238E27FC236}">
                <a16:creationId xmlns:a16="http://schemas.microsoft.com/office/drawing/2014/main" id="{F2FEF9B8-9BEB-4F69-86B5-9EB5016E91F3}"/>
              </a:ext>
            </a:extLst>
          </p:cNvPr>
          <p:cNvCxnSpPr/>
          <p:nvPr/>
        </p:nvCxnSpPr>
        <p:spPr>
          <a:xfrm flipH="1">
            <a:off x="8298547" y="1830196"/>
            <a:ext cx="255069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Arrow Connector 282">
            <a:extLst>
              <a:ext uri="{FF2B5EF4-FFF2-40B4-BE49-F238E27FC236}">
                <a16:creationId xmlns:a16="http://schemas.microsoft.com/office/drawing/2014/main" id="{B2550DE2-5FFF-435C-9B07-F05D61550D89}"/>
              </a:ext>
            </a:extLst>
          </p:cNvPr>
          <p:cNvCxnSpPr>
            <a:cxnSpLocks/>
          </p:cNvCxnSpPr>
          <p:nvPr/>
        </p:nvCxnSpPr>
        <p:spPr>
          <a:xfrm rot="16200000" flipV="1">
            <a:off x="9992251" y="3645030"/>
            <a:ext cx="0" cy="691733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Arrow Connector 283">
            <a:extLst>
              <a:ext uri="{FF2B5EF4-FFF2-40B4-BE49-F238E27FC236}">
                <a16:creationId xmlns:a16="http://schemas.microsoft.com/office/drawing/2014/main" id="{BB7F2DC0-6B0D-47EC-A16C-0B320F5F915F}"/>
              </a:ext>
            </a:extLst>
          </p:cNvPr>
          <p:cNvCxnSpPr>
            <a:cxnSpLocks/>
          </p:cNvCxnSpPr>
          <p:nvPr/>
        </p:nvCxnSpPr>
        <p:spPr>
          <a:xfrm rot="16200000" flipV="1">
            <a:off x="9983861" y="4112988"/>
            <a:ext cx="0" cy="691733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Right Arrow 14">
            <a:extLst>
              <a:ext uri="{FF2B5EF4-FFF2-40B4-BE49-F238E27FC236}">
                <a16:creationId xmlns:a16="http://schemas.microsoft.com/office/drawing/2014/main" id="{72EAF4B5-7AEB-48BD-BE7C-EF95C543001B}"/>
              </a:ext>
            </a:extLst>
          </p:cNvPr>
          <p:cNvSpPr/>
          <p:nvPr/>
        </p:nvSpPr>
        <p:spPr>
          <a:xfrm rot="16200000" flipH="1">
            <a:off x="10399675" y="3450172"/>
            <a:ext cx="364874" cy="86023"/>
          </a:xfrm>
          <a:prstGeom prst="right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E62EB54E-B387-4E25-B85E-CCB0791E7A0D}"/>
              </a:ext>
            </a:extLst>
          </p:cNvPr>
          <p:cNvSpPr txBox="1"/>
          <p:nvPr/>
        </p:nvSpPr>
        <p:spPr>
          <a:xfrm flipH="1">
            <a:off x="10311647" y="2964012"/>
            <a:ext cx="6051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Urine/air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773ACE4A-5FE7-413D-B72C-7F8EC58DE6CB}"/>
              </a:ext>
            </a:extLst>
          </p:cNvPr>
          <p:cNvSpPr txBox="1"/>
          <p:nvPr/>
        </p:nvSpPr>
        <p:spPr>
          <a:xfrm>
            <a:off x="6811536" y="3090517"/>
            <a:ext cx="12098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Humidity &amp; trace contaminants  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cabin</a:t>
            </a:r>
          </a:p>
        </p:txBody>
      </p:sp>
      <p:cxnSp>
        <p:nvCxnSpPr>
          <p:cNvPr id="296" name="Elbow Connector 66">
            <a:extLst>
              <a:ext uri="{FF2B5EF4-FFF2-40B4-BE49-F238E27FC236}">
                <a16:creationId xmlns:a16="http://schemas.microsoft.com/office/drawing/2014/main" id="{DBB26FEF-20BA-4983-B7E7-DB0BE16881E4}"/>
              </a:ext>
            </a:extLst>
          </p:cNvPr>
          <p:cNvCxnSpPr>
            <a:cxnSpLocks/>
          </p:cNvCxnSpPr>
          <p:nvPr/>
        </p:nvCxnSpPr>
        <p:spPr>
          <a:xfrm rot="5400000">
            <a:off x="7894738" y="3195315"/>
            <a:ext cx="767749" cy="550009"/>
          </a:xfrm>
          <a:prstGeom prst="bentConnector3">
            <a:avLst>
              <a:gd name="adj1" fmla="val 1574"/>
            </a:avLst>
          </a:prstGeom>
          <a:ln w="254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TextBox 304">
            <a:extLst>
              <a:ext uri="{FF2B5EF4-FFF2-40B4-BE49-F238E27FC236}">
                <a16:creationId xmlns:a16="http://schemas.microsoft.com/office/drawing/2014/main" id="{CBD020BF-93E1-47C3-A99A-1DF39BACEA5A}"/>
              </a:ext>
            </a:extLst>
          </p:cNvPr>
          <p:cNvSpPr txBox="1"/>
          <p:nvPr/>
        </p:nvSpPr>
        <p:spPr>
          <a:xfrm>
            <a:off x="7305163" y="2317038"/>
            <a:ext cx="11045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Trace contaminants  to cabin</a:t>
            </a:r>
          </a:p>
        </p:txBody>
      </p: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565263FB-D872-4FE8-B742-7EC32B2755E3}"/>
              </a:ext>
            </a:extLst>
          </p:cNvPr>
          <p:cNvCxnSpPr>
            <a:cxnSpLocks/>
          </p:cNvCxnSpPr>
          <p:nvPr/>
        </p:nvCxnSpPr>
        <p:spPr>
          <a:xfrm rot="5400000" flipH="1">
            <a:off x="10988166" y="3558133"/>
            <a:ext cx="255069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>
            <a:extLst>
              <a:ext uri="{FF2B5EF4-FFF2-40B4-BE49-F238E27FC236}">
                <a16:creationId xmlns:a16="http://schemas.microsoft.com/office/drawing/2014/main" id="{E54C037D-C04E-45EB-8CD6-243F50E86F88}"/>
              </a:ext>
            </a:extLst>
          </p:cNvPr>
          <p:cNvCxnSpPr>
            <a:cxnSpLocks/>
          </p:cNvCxnSpPr>
          <p:nvPr/>
        </p:nvCxnSpPr>
        <p:spPr>
          <a:xfrm rot="5400000" flipV="1">
            <a:off x="11005137" y="4895108"/>
            <a:ext cx="255069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Right Arrow 14">
            <a:extLst>
              <a:ext uri="{FF2B5EF4-FFF2-40B4-BE49-F238E27FC236}">
                <a16:creationId xmlns:a16="http://schemas.microsoft.com/office/drawing/2014/main" id="{4DA0FEC0-3D8F-4F31-AEAB-ACFB22236647}"/>
              </a:ext>
            </a:extLst>
          </p:cNvPr>
          <p:cNvSpPr/>
          <p:nvPr/>
        </p:nvSpPr>
        <p:spPr>
          <a:xfrm rot="5400000" flipH="1" flipV="1">
            <a:off x="10347198" y="4898905"/>
            <a:ext cx="364874" cy="86023"/>
          </a:xfrm>
          <a:prstGeom prst="right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770A20AF-ED9E-42E0-BC18-64C9E469F180}"/>
              </a:ext>
            </a:extLst>
          </p:cNvPr>
          <p:cNvSpPr txBox="1"/>
          <p:nvPr/>
        </p:nvSpPr>
        <p:spPr>
          <a:xfrm flipH="1">
            <a:off x="10220042" y="5075225"/>
            <a:ext cx="6051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Urine/air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834CE114-2998-4271-AE97-C45C643CD9C2}"/>
              </a:ext>
            </a:extLst>
          </p:cNvPr>
          <p:cNvSpPr txBox="1"/>
          <p:nvPr/>
        </p:nvSpPr>
        <p:spPr>
          <a:xfrm flipH="1">
            <a:off x="10834661" y="2906886"/>
            <a:ext cx="6051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 out to cabin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E2617FA1-C4EE-4D3B-A5B6-574AE6AFB35A}"/>
              </a:ext>
            </a:extLst>
          </p:cNvPr>
          <p:cNvSpPr txBox="1"/>
          <p:nvPr/>
        </p:nvSpPr>
        <p:spPr>
          <a:xfrm flipH="1">
            <a:off x="10825205" y="4908063"/>
            <a:ext cx="6051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 out to cabin</a:t>
            </a:r>
          </a:p>
        </p:txBody>
      </p:sp>
      <p:cxnSp>
        <p:nvCxnSpPr>
          <p:cNvPr id="320" name="Straight Arrow Connector 319">
            <a:extLst>
              <a:ext uri="{FF2B5EF4-FFF2-40B4-BE49-F238E27FC236}">
                <a16:creationId xmlns:a16="http://schemas.microsoft.com/office/drawing/2014/main" id="{A4CDDC27-A623-4737-A4D2-FA64D34FB621}"/>
              </a:ext>
            </a:extLst>
          </p:cNvPr>
          <p:cNvCxnSpPr>
            <a:cxnSpLocks/>
          </p:cNvCxnSpPr>
          <p:nvPr/>
        </p:nvCxnSpPr>
        <p:spPr>
          <a:xfrm rot="5400000" flipV="1">
            <a:off x="10580548" y="1682014"/>
            <a:ext cx="255069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Arrow Connector 320">
            <a:extLst>
              <a:ext uri="{FF2B5EF4-FFF2-40B4-BE49-F238E27FC236}">
                <a16:creationId xmlns:a16="http://schemas.microsoft.com/office/drawing/2014/main" id="{F395B66C-D1FA-449E-AC39-B2F5C56CD565}"/>
              </a:ext>
            </a:extLst>
          </p:cNvPr>
          <p:cNvCxnSpPr>
            <a:cxnSpLocks/>
          </p:cNvCxnSpPr>
          <p:nvPr/>
        </p:nvCxnSpPr>
        <p:spPr>
          <a:xfrm flipH="1" flipV="1">
            <a:off x="11386167" y="3948971"/>
            <a:ext cx="299661" cy="13927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Arrow Connector 321">
            <a:extLst>
              <a:ext uri="{FF2B5EF4-FFF2-40B4-BE49-F238E27FC236}">
                <a16:creationId xmlns:a16="http://schemas.microsoft.com/office/drawing/2014/main" id="{E58EC0D7-A2A7-4A79-B026-5468A10AFAC7}"/>
              </a:ext>
            </a:extLst>
          </p:cNvPr>
          <p:cNvCxnSpPr>
            <a:cxnSpLocks/>
            <a:endCxn id="94" idx="2"/>
          </p:cNvCxnSpPr>
          <p:nvPr/>
        </p:nvCxnSpPr>
        <p:spPr>
          <a:xfrm flipV="1">
            <a:off x="2521458" y="5384312"/>
            <a:ext cx="10591" cy="1369116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Arrow Connector 324">
            <a:extLst>
              <a:ext uri="{FF2B5EF4-FFF2-40B4-BE49-F238E27FC236}">
                <a16:creationId xmlns:a16="http://schemas.microsoft.com/office/drawing/2014/main" id="{E0AF3117-B229-41AA-85DF-356266B58BAB}"/>
              </a:ext>
            </a:extLst>
          </p:cNvPr>
          <p:cNvCxnSpPr>
            <a:cxnSpLocks/>
          </p:cNvCxnSpPr>
          <p:nvPr/>
        </p:nvCxnSpPr>
        <p:spPr>
          <a:xfrm flipH="1" flipV="1">
            <a:off x="11380378" y="4476385"/>
            <a:ext cx="299661" cy="13927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Elbow Connector 49">
            <a:extLst>
              <a:ext uri="{FF2B5EF4-FFF2-40B4-BE49-F238E27FC236}">
                <a16:creationId xmlns:a16="http://schemas.microsoft.com/office/drawing/2014/main" id="{EFE27BE6-B278-451A-B48B-75BFCC105780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35224" y="3962896"/>
            <a:ext cx="9100367" cy="2783086"/>
          </a:xfrm>
          <a:prstGeom prst="bentConnector3">
            <a:avLst>
              <a:gd name="adj1" fmla="val -550"/>
            </a:avLst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Rectangle 332">
            <a:extLst>
              <a:ext uri="{FF2B5EF4-FFF2-40B4-BE49-F238E27FC236}">
                <a16:creationId xmlns:a16="http://schemas.microsoft.com/office/drawing/2014/main" id="{F55B0CE5-9467-4C42-A312-84D8D4025A66}"/>
              </a:ext>
            </a:extLst>
          </p:cNvPr>
          <p:cNvSpPr/>
          <p:nvPr/>
        </p:nvSpPr>
        <p:spPr>
          <a:xfrm>
            <a:off x="10119722" y="1788194"/>
            <a:ext cx="1086592" cy="6590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Potable Water Dispenser</a:t>
            </a:r>
          </a:p>
        </p:txBody>
      </p:sp>
      <p:cxnSp>
        <p:nvCxnSpPr>
          <p:cNvPr id="334" name="Straight Arrow Connector 333">
            <a:extLst>
              <a:ext uri="{FF2B5EF4-FFF2-40B4-BE49-F238E27FC236}">
                <a16:creationId xmlns:a16="http://schemas.microsoft.com/office/drawing/2014/main" id="{2B976FD1-AFC3-438F-82B1-DAF6931DA47C}"/>
              </a:ext>
            </a:extLst>
          </p:cNvPr>
          <p:cNvCxnSpPr/>
          <p:nvPr/>
        </p:nvCxnSpPr>
        <p:spPr>
          <a:xfrm>
            <a:off x="10685307" y="2435922"/>
            <a:ext cx="0" cy="237247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5" name="TextBox 334">
            <a:extLst>
              <a:ext uri="{FF2B5EF4-FFF2-40B4-BE49-F238E27FC236}">
                <a16:creationId xmlns:a16="http://schemas.microsoft.com/office/drawing/2014/main" id="{11C7AEE9-EF9B-4B5D-BB28-53C926E6D54E}"/>
              </a:ext>
            </a:extLst>
          </p:cNvPr>
          <p:cNvSpPr txBox="1"/>
          <p:nvPr/>
        </p:nvSpPr>
        <p:spPr>
          <a:xfrm flipH="1">
            <a:off x="10618346" y="2426118"/>
            <a:ext cx="992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to crew and science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8A9B61AF-68CE-4E2A-8E80-5AAF7F68A69C}"/>
              </a:ext>
            </a:extLst>
          </p:cNvPr>
          <p:cNvSpPr txBox="1"/>
          <p:nvPr/>
        </p:nvSpPr>
        <p:spPr>
          <a:xfrm>
            <a:off x="9752682" y="4212646"/>
            <a:ext cx="4219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PTU</a:t>
            </a:r>
          </a:p>
        </p:txBody>
      </p:sp>
      <p:cxnSp>
        <p:nvCxnSpPr>
          <p:cNvPr id="353" name="Straight Arrow Connector 352">
            <a:extLst>
              <a:ext uri="{FF2B5EF4-FFF2-40B4-BE49-F238E27FC236}">
                <a16:creationId xmlns:a16="http://schemas.microsoft.com/office/drawing/2014/main" id="{4915015D-FF06-45AA-A08E-B28F34C6D206}"/>
              </a:ext>
            </a:extLst>
          </p:cNvPr>
          <p:cNvCxnSpPr>
            <a:cxnSpLocks/>
          </p:cNvCxnSpPr>
          <p:nvPr/>
        </p:nvCxnSpPr>
        <p:spPr>
          <a:xfrm rot="5400000" flipH="1">
            <a:off x="7297626" y="3731630"/>
            <a:ext cx="255069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5" name="TextBox 354">
            <a:extLst>
              <a:ext uri="{FF2B5EF4-FFF2-40B4-BE49-F238E27FC236}">
                <a16:creationId xmlns:a16="http://schemas.microsoft.com/office/drawing/2014/main" id="{E0018D27-4172-4EEF-8A33-57F9349C0616}"/>
              </a:ext>
            </a:extLst>
          </p:cNvPr>
          <p:cNvSpPr txBox="1"/>
          <p:nvPr/>
        </p:nvSpPr>
        <p:spPr>
          <a:xfrm>
            <a:off x="6079243" y="6491415"/>
            <a:ext cx="7004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Potable water</a:t>
            </a:r>
          </a:p>
        </p:txBody>
      </p:sp>
      <p:sp>
        <p:nvSpPr>
          <p:cNvPr id="357" name="Rectangle 356">
            <a:extLst>
              <a:ext uri="{FF2B5EF4-FFF2-40B4-BE49-F238E27FC236}">
                <a16:creationId xmlns:a16="http://schemas.microsoft.com/office/drawing/2014/main" id="{CB70FF73-EE9E-4F7B-82A4-48073576F7B8}"/>
              </a:ext>
            </a:extLst>
          </p:cNvPr>
          <p:cNvSpPr/>
          <p:nvPr/>
        </p:nvSpPr>
        <p:spPr>
          <a:xfrm>
            <a:off x="6902611" y="1101911"/>
            <a:ext cx="4942170" cy="573723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F5E74000-FAC4-4284-8241-A1227809B978}"/>
              </a:ext>
            </a:extLst>
          </p:cNvPr>
          <p:cNvSpPr txBox="1"/>
          <p:nvPr/>
        </p:nvSpPr>
        <p:spPr>
          <a:xfrm>
            <a:off x="206903" y="3766528"/>
            <a:ext cx="1381990" cy="523220"/>
          </a:xfrm>
          <a:prstGeom prst="rect">
            <a:avLst/>
          </a:prstGeom>
          <a:noFill/>
          <a:ln w="1587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Major &amp; Trace Air Monitor</a:t>
            </a: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A595D521-D261-498C-9068-75C94870F1B1}"/>
              </a:ext>
            </a:extLst>
          </p:cNvPr>
          <p:cNvSpPr txBox="1"/>
          <p:nvPr/>
        </p:nvSpPr>
        <p:spPr>
          <a:xfrm>
            <a:off x="198177" y="3243308"/>
            <a:ext cx="1381990" cy="523220"/>
          </a:xfrm>
          <a:prstGeom prst="rect">
            <a:avLst/>
          </a:prstGeom>
          <a:noFill/>
          <a:ln w="1587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 Particle Monitor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6C55C855-FD9E-4B45-BE2C-80C0A67D94CF}"/>
              </a:ext>
            </a:extLst>
          </p:cNvPr>
          <p:cNvSpPr txBox="1"/>
          <p:nvPr/>
        </p:nvSpPr>
        <p:spPr>
          <a:xfrm>
            <a:off x="200013" y="2720088"/>
            <a:ext cx="1381990" cy="523220"/>
          </a:xfrm>
          <a:prstGeom prst="rect">
            <a:avLst/>
          </a:prstGeom>
          <a:noFill/>
          <a:ln w="1587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Microbial Monitor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A1CF7B44-5B9A-4660-A848-75EB8283F6BB}"/>
              </a:ext>
            </a:extLst>
          </p:cNvPr>
          <p:cNvSpPr txBox="1"/>
          <p:nvPr/>
        </p:nvSpPr>
        <p:spPr>
          <a:xfrm>
            <a:off x="10270818" y="6185054"/>
            <a:ext cx="1381990" cy="523220"/>
          </a:xfrm>
          <a:prstGeom prst="rect">
            <a:avLst/>
          </a:prstGeom>
          <a:noFill/>
          <a:ln w="1587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Organic Water Analyzer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88F95F95-CEA6-44D6-9C99-0759AC77F7A0}"/>
              </a:ext>
            </a:extLst>
          </p:cNvPr>
          <p:cNvSpPr txBox="1"/>
          <p:nvPr/>
        </p:nvSpPr>
        <p:spPr>
          <a:xfrm>
            <a:off x="2494421" y="838477"/>
            <a:ext cx="13205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 String</a:t>
            </a: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2AEDC7AC-A885-4FC8-AFB2-ECEB28122DE3}"/>
              </a:ext>
            </a:extLst>
          </p:cNvPr>
          <p:cNvSpPr txBox="1"/>
          <p:nvPr/>
        </p:nvSpPr>
        <p:spPr>
          <a:xfrm>
            <a:off x="8543425" y="828888"/>
            <a:ext cx="13205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 String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09462A5-BD79-41F2-B5B5-B1018FB3A418}"/>
              </a:ext>
            </a:extLst>
          </p:cNvPr>
          <p:cNvSpPr txBox="1"/>
          <p:nvPr/>
        </p:nvSpPr>
        <p:spPr>
          <a:xfrm>
            <a:off x="10273085" y="5597372"/>
            <a:ext cx="1381990" cy="562911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200"/>
              </a:lnSpc>
              <a:defRPr sz="1400" b="1"/>
            </a:lvl1pPr>
          </a:lstStyle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Spacecraft Water Impurity Monitor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910EB4D-1B05-410E-96C6-8F380C64FE48}"/>
              </a:ext>
            </a:extLst>
          </p:cNvPr>
          <p:cNvSpPr txBox="1"/>
          <p:nvPr/>
        </p:nvSpPr>
        <p:spPr>
          <a:xfrm>
            <a:off x="5213676" y="161602"/>
            <a:ext cx="5692227" cy="553998"/>
          </a:xfrm>
          <a:prstGeom prst="rect">
            <a:avLst/>
          </a:prstGeom>
          <a:solidFill>
            <a:schemeClr val="tx1"/>
          </a:solidFill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Getting to 98% water &amp; &gt;75% oxygen recovery requires integration and verification of many systems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5504CF3-5CD4-4DCA-9A12-8E5034172FBA}"/>
              </a:ext>
            </a:extLst>
          </p:cNvPr>
          <p:cNvSpPr txBox="1"/>
          <p:nvPr/>
        </p:nvSpPr>
        <p:spPr>
          <a:xfrm>
            <a:off x="133385" y="4456535"/>
            <a:ext cx="1381990" cy="409023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200"/>
              </a:lnSpc>
              <a:defRPr sz="1400" b="1"/>
            </a:lvl1pPr>
          </a:lstStyle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 Extinguisher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593DDC5-2424-459F-AB4B-BE1511DE9038}"/>
              </a:ext>
            </a:extLst>
          </p:cNvPr>
          <p:cNvSpPr txBox="1"/>
          <p:nvPr/>
        </p:nvSpPr>
        <p:spPr>
          <a:xfrm>
            <a:off x="133385" y="4890717"/>
            <a:ext cx="1381990" cy="562911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200"/>
              </a:lnSpc>
              <a:defRPr sz="1400" b="1"/>
            </a:lvl1pPr>
          </a:lstStyle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Emergency Response Equipment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2FBD2C9-37FD-4DAC-9D2B-23F0C675B871}"/>
              </a:ext>
            </a:extLst>
          </p:cNvPr>
          <p:cNvSpPr txBox="1"/>
          <p:nvPr/>
        </p:nvSpPr>
        <p:spPr>
          <a:xfrm>
            <a:off x="134537" y="5487047"/>
            <a:ext cx="1381990" cy="409023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200"/>
              </a:lnSpc>
              <a:defRPr sz="1400" b="1"/>
            </a:lvl1pPr>
          </a:lstStyle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Crew Consumables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EDCEC21-C02F-4298-BC72-82996BF018BE}"/>
              </a:ext>
            </a:extLst>
          </p:cNvPr>
          <p:cNvSpPr txBox="1"/>
          <p:nvPr/>
        </p:nvSpPr>
        <p:spPr>
          <a:xfrm>
            <a:off x="134964" y="6373933"/>
            <a:ext cx="1381990" cy="409023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200"/>
              </a:lnSpc>
              <a:defRPr sz="1400" b="1"/>
            </a:lvl1pPr>
          </a:lstStyle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Logistics Management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5292FE3-0259-4236-988D-974EEDE15041}"/>
              </a:ext>
            </a:extLst>
          </p:cNvPr>
          <p:cNvSpPr txBox="1"/>
          <p:nvPr/>
        </p:nvSpPr>
        <p:spPr>
          <a:xfrm>
            <a:off x="134964" y="5932567"/>
            <a:ext cx="1381990" cy="409023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200"/>
              </a:lnSpc>
              <a:defRPr sz="1400" b="1"/>
            </a:lvl1pPr>
          </a:lstStyle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Trash Processing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62F0BE-A6CA-45A5-9FAB-168B33C9ACD1}"/>
              </a:ext>
            </a:extLst>
          </p:cNvPr>
          <p:cNvCxnSpPr>
            <a:cxnSpLocks/>
          </p:cNvCxnSpPr>
          <p:nvPr/>
        </p:nvCxnSpPr>
        <p:spPr>
          <a:xfrm>
            <a:off x="150983" y="4375592"/>
            <a:ext cx="143102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45A4F7F1-C436-412E-AED4-28EC6554144A}"/>
              </a:ext>
            </a:extLst>
          </p:cNvPr>
          <p:cNvCxnSpPr>
            <a:cxnSpLocks/>
          </p:cNvCxnSpPr>
          <p:nvPr/>
        </p:nvCxnSpPr>
        <p:spPr>
          <a:xfrm flipV="1">
            <a:off x="1589691" y="4375592"/>
            <a:ext cx="0" cy="246355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BD5F85AD-56A9-4774-9CB9-5F84F2896A10}"/>
              </a:ext>
            </a:extLst>
          </p:cNvPr>
          <p:cNvCxnSpPr>
            <a:cxnSpLocks/>
          </p:cNvCxnSpPr>
          <p:nvPr/>
        </p:nvCxnSpPr>
        <p:spPr>
          <a:xfrm>
            <a:off x="149147" y="1092484"/>
            <a:ext cx="6746353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CBF2B623-1A77-481F-9942-7B9656C6B0F5}"/>
              </a:ext>
            </a:extLst>
          </p:cNvPr>
          <p:cNvCxnSpPr>
            <a:cxnSpLocks/>
          </p:cNvCxnSpPr>
          <p:nvPr/>
        </p:nvCxnSpPr>
        <p:spPr>
          <a:xfrm flipV="1">
            <a:off x="152239" y="1096515"/>
            <a:ext cx="0" cy="3246936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E5F0A9F-22B7-41A9-ADD1-D4D00F698FBD}"/>
              </a:ext>
            </a:extLst>
          </p:cNvPr>
          <p:cNvCxnSpPr>
            <a:cxnSpLocks/>
          </p:cNvCxnSpPr>
          <p:nvPr/>
        </p:nvCxnSpPr>
        <p:spPr>
          <a:xfrm>
            <a:off x="1589691" y="6843592"/>
            <a:ext cx="5312920" cy="546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D6E9F903-AD0F-4C11-9841-D4912C25ABE4}"/>
              </a:ext>
            </a:extLst>
          </p:cNvPr>
          <p:cNvCxnSpPr>
            <a:cxnSpLocks/>
          </p:cNvCxnSpPr>
          <p:nvPr/>
        </p:nvCxnSpPr>
        <p:spPr>
          <a:xfrm>
            <a:off x="1519908" y="6137078"/>
            <a:ext cx="255069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A9ED775-A87B-48DC-AB25-259347B5BD0C}"/>
              </a:ext>
            </a:extLst>
          </p:cNvPr>
          <p:cNvCxnSpPr>
            <a:cxnSpLocks/>
          </p:cNvCxnSpPr>
          <p:nvPr/>
        </p:nvCxnSpPr>
        <p:spPr>
          <a:xfrm>
            <a:off x="1500925" y="5711892"/>
            <a:ext cx="255069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439F83C-C664-4411-8668-23998A2D843D}"/>
              </a:ext>
            </a:extLst>
          </p:cNvPr>
          <p:cNvSpPr txBox="1"/>
          <p:nvPr/>
        </p:nvSpPr>
        <p:spPr>
          <a:xfrm>
            <a:off x="1383517" y="5599906"/>
            <a:ext cx="11045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Trace contaminants  to cabin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C43E9B9-8F29-45F5-8610-CF77EE8BA1F8}"/>
              </a:ext>
            </a:extLst>
          </p:cNvPr>
          <p:cNvSpPr txBox="1"/>
          <p:nvPr/>
        </p:nvSpPr>
        <p:spPr>
          <a:xfrm>
            <a:off x="1482902" y="4445380"/>
            <a:ext cx="753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Humidity</a:t>
            </a: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2E5FE313-1F30-4F62-9B4A-1E651408CC7C}"/>
              </a:ext>
            </a:extLst>
          </p:cNvPr>
          <p:cNvCxnSpPr>
            <a:cxnSpLocks/>
          </p:cNvCxnSpPr>
          <p:nvPr/>
        </p:nvCxnSpPr>
        <p:spPr>
          <a:xfrm>
            <a:off x="1509545" y="4662940"/>
            <a:ext cx="255069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EA68C52-A5EC-30E5-14DF-E77316AC8E5D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28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0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0213863B-7B57-4C40-B342-13353A209E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80A80EF-00E4-0C48-EECE-53ECAF2E6065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E90FD62-C8B2-48E4-83C0-43DBF692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774050E-0AAA-43C3-9BDA-15391B27F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/>
              <a:t>Capabilities Alignment to NASA’s M2M ADD </a:t>
            </a:r>
            <a:r>
              <a:rPr lang="en-US" sz="2000" b="1" dirty="0"/>
              <a:t>(1/2)</a:t>
            </a:r>
            <a:endParaRPr lang="en-US" sz="28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A74FC5-F06A-425D-91E6-3E3C6FB5E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NASA released 63 blueprint objectives in May 2022 (Transportation-Habitation, Lunar and Mars Infrastructure, Operations, and Science)</a:t>
            </a:r>
          </a:p>
          <a:p>
            <a:pPr>
              <a:spcBef>
                <a:spcPts val="1200"/>
              </a:spcBef>
            </a:pPr>
            <a:r>
              <a:rPr lang="en-US" dirty="0"/>
              <a:t>NASA released the </a:t>
            </a:r>
            <a:r>
              <a:rPr lang="en-US" u="sng" dirty="0"/>
              <a:t>initial</a:t>
            </a:r>
            <a:r>
              <a:rPr lang="en-US" dirty="0"/>
              <a:t> Moon to Mars (M2M) Architecture Definition Document (ADD) in April 2023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Foster transparency in the evolutionary approach to exploration architecture to meet NASA’s objectives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Define a systems engineering approach to address the </a:t>
            </a:r>
            <a:br>
              <a:rPr lang="en-US" dirty="0"/>
            </a:br>
            <a:r>
              <a:rPr lang="en-US" dirty="0"/>
              <a:t>large architecture questions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Why, Who, What, Where, When, and How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hlinkClick r:id="rId4"/>
              </a:rPr>
              <a:t>M2MADD_ESDMD-001(TP-20230002706).pdf (nasa.gov)</a:t>
            </a:r>
            <a:endParaRPr lang="en-US" dirty="0"/>
          </a:p>
          <a:p>
            <a:r>
              <a:rPr lang="en-US" dirty="0"/>
              <a:t>ECLSS-CHP technology development has been capability </a:t>
            </a:r>
            <a:br>
              <a:rPr lang="en-US" dirty="0"/>
            </a:br>
            <a:r>
              <a:rPr lang="en-US" dirty="0"/>
              <a:t>focused for several years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Approaching technology development using capability needs </a:t>
            </a:r>
            <a:br>
              <a:rPr lang="en-US" dirty="0"/>
            </a:br>
            <a:r>
              <a:rPr lang="en-US" dirty="0"/>
              <a:t>and gaps is robust way supporting higher level NASA goals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Tech development is most strongly aligned with the ‘How’ question</a:t>
            </a:r>
          </a:p>
          <a:p>
            <a:pPr lvl="2"/>
            <a:r>
              <a:rPr lang="en-US" dirty="0"/>
              <a:t>But need to answer the other questions first</a:t>
            </a:r>
          </a:p>
          <a:p>
            <a:pPr lvl="1">
              <a:spcBef>
                <a:spcPts val="1200"/>
              </a:spcBef>
            </a:pPr>
            <a:endParaRPr lang="en-US" dirty="0"/>
          </a:p>
          <a:p>
            <a:pPr lvl="1"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9D7398-D324-9171-179A-7831044D6885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52</a:t>
            </a:r>
            <a:r>
              <a:rPr lang="en-US" sz="1400" baseline="30000" dirty="0">
                <a:solidFill>
                  <a:schemeClr val="bg1"/>
                </a:solidFill>
              </a:rPr>
              <a:t>nd</a:t>
            </a:r>
            <a:r>
              <a:rPr lang="en-US" sz="1400" dirty="0">
                <a:solidFill>
                  <a:schemeClr val="bg1"/>
                </a:solidFill>
              </a:rPr>
              <a:t> International Conference on Environmental Systems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July 16-20, 2023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B991B-A4A2-AFA3-AB84-E221291FAC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913" y="3486058"/>
            <a:ext cx="2916597" cy="2988136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2070DE91-58AF-F062-9618-99E36E2C7456}"/>
              </a:ext>
            </a:extLst>
          </p:cNvPr>
          <p:cNvSpPr/>
          <p:nvPr/>
        </p:nvSpPr>
        <p:spPr>
          <a:xfrm rot="2196144">
            <a:off x="10481965" y="3958680"/>
            <a:ext cx="217636" cy="28213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6134348-BE29-461C-46CB-629680C5D73C}"/>
              </a:ext>
            </a:extLst>
          </p:cNvPr>
          <p:cNvSpPr/>
          <p:nvPr/>
        </p:nvSpPr>
        <p:spPr>
          <a:xfrm rot="18698499">
            <a:off x="7450347" y="5116358"/>
            <a:ext cx="1581575" cy="1118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1817F5-C5F4-BEA4-C62A-09235F16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734" y="6372403"/>
            <a:ext cx="2743200" cy="365125"/>
          </a:xfrm>
        </p:spPr>
        <p:txBody>
          <a:bodyPr/>
          <a:lstStyle/>
          <a:p>
            <a:pPr algn="r"/>
            <a:fld id="{DCD57FC4-C305-C246-BAEE-1D022AE99BB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08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A909-1F34-472C-A2FD-AF5D566D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Long-term Test Verified ECLSS is Critical for Mars</a:t>
            </a:r>
            <a:br>
              <a:rPr lang="en-US" sz="2800" dirty="0"/>
            </a:br>
            <a:r>
              <a:rPr lang="en-US" sz="2800" dirty="0"/>
              <a:t>Reduces Mass and Improves Crew Safety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9C1BA-10F0-46DD-AB6A-29E04CB74D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2" y="1386437"/>
            <a:ext cx="6441783" cy="49125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9E70C0-B0CF-4AE5-9E58-F34CF70F83E5}"/>
              </a:ext>
            </a:extLst>
          </p:cNvPr>
          <p:cNvSpPr txBox="1"/>
          <p:nvPr/>
        </p:nvSpPr>
        <p:spPr>
          <a:xfrm>
            <a:off x="6539487" y="5052495"/>
            <a:ext cx="5602773" cy="1554272"/>
          </a:xfrm>
          <a:prstGeom prst="rect">
            <a:avLst/>
          </a:prstGeom>
          <a:solidFill>
            <a:schemeClr val="tx1"/>
          </a:solidFill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loop ECLSS for 4 Crew on round trip Mars mission (860 days) requires:</a:t>
            </a:r>
          </a:p>
          <a:p>
            <a:pPr marL="342900" marR="0" lvl="0" indent="-228600" algn="l" defTabSz="9144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~16,500 kg water</a:t>
            </a:r>
          </a:p>
          <a:p>
            <a:pPr marL="342900" marR="0" lvl="0" indent="-2286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~3,300 kg oxygen</a:t>
            </a:r>
          </a:p>
          <a:p>
            <a:pPr marL="342900" marR="0" lvl="0" indent="-2286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 6,000 kg food (@25% hydration)</a:t>
            </a:r>
          </a:p>
          <a:p>
            <a:pPr marL="342900" marR="0" lvl="0" indent="-2286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 not include tankage, packaging and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E92FA-31DD-453B-84C2-17F5AF688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88661"/>
            <a:ext cx="6096000" cy="4016356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Failure rates cannot be measured directly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Must be statistically estimated from test &amp; operational data</a:t>
            </a:r>
          </a:p>
          <a:p>
            <a:pPr marL="631825" lvl="1" indent="-174625">
              <a:buFont typeface="Wingdings" panose="05000000000000000000" pitchFamily="2" charset="2"/>
              <a:buChar char="§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ISS experience shows that initial failure rate estimates are often incorrect, sometimes by &gt;4x</a:t>
            </a:r>
          </a:p>
          <a:p>
            <a:pPr marL="631825" lvl="1" indent="-174625">
              <a:buFont typeface="Wingdings" panose="05000000000000000000" pitchFamily="2" charset="2"/>
              <a:buChar char="§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ISS flight experience has been extremely valuable, providing data to refine failure rate estimates</a:t>
            </a:r>
          </a:p>
          <a:p>
            <a:pPr marL="1030288" lvl="2">
              <a:buFont typeface="Arial" charset="0"/>
              <a:buChar char="–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30% reduction in spares mass</a:t>
            </a:r>
          </a:p>
          <a:p>
            <a:pPr marL="1030288" lvl="2">
              <a:buFont typeface="Arial" charset="0"/>
              <a:buChar char="–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Improved crew safety via identification and mitigation of hidden risk from underestimated failure rates (too low a spares mass allocation or taking the wrong complement of spares)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19DBBE6-A135-1636-2A9B-A7B6012866E7}"/>
              </a:ext>
            </a:extLst>
          </p:cNvPr>
          <p:cNvSpPr txBox="1">
            <a:spLocks/>
          </p:cNvSpPr>
          <p:nvPr/>
        </p:nvSpPr>
        <p:spPr>
          <a:xfrm>
            <a:off x="1813591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AEC4258-4692-6E2B-1516-AF500DCA77DB}"/>
              </a:ext>
            </a:extLst>
          </p:cNvPr>
          <p:cNvSpPr txBox="1">
            <a:spLocks/>
          </p:cNvSpPr>
          <p:nvPr/>
        </p:nvSpPr>
        <p:spPr>
          <a:xfrm>
            <a:off x="9314734" y="658870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30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437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E90FD62-C8B2-48E4-83C0-43DBF692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774050E-0AAA-43C3-9BDA-15391B27F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/>
              <a:t>Capabilities Alignment to NASA’s M2M ADD </a:t>
            </a:r>
            <a:r>
              <a:rPr lang="en-US" sz="2000" b="1" dirty="0"/>
              <a:t>(2/2)</a:t>
            </a:r>
            <a:endParaRPr lang="en-US" sz="28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A74FC5-F06A-425D-91E6-3E3C6FB5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00201"/>
            <a:ext cx="11430000" cy="501478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The ADD NASA Objectives are decomposed to ‘Characteristics &amp; Needs’ and ‘Architecture’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Architecting from the right long-term goals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Executing from the left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Establishing a set of elements with requirements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Functional gaps for elements</a:t>
            </a:r>
            <a:br>
              <a:rPr lang="en-US" dirty="0"/>
            </a:br>
            <a:r>
              <a:rPr lang="en-US" dirty="0"/>
              <a:t>and reference missions most</a:t>
            </a:r>
            <a:br>
              <a:rPr lang="en-US" dirty="0"/>
            </a:br>
            <a:r>
              <a:rPr lang="en-US" dirty="0"/>
              <a:t>strongly align with previous</a:t>
            </a:r>
            <a:br>
              <a:rPr lang="en-US" dirty="0"/>
            </a:br>
            <a:r>
              <a:rPr lang="en-US" dirty="0"/>
              <a:t>ECLSS-CHP capability </a:t>
            </a:r>
            <a:br>
              <a:rPr lang="en-US" dirty="0"/>
            </a:br>
            <a:r>
              <a:rPr lang="en-US" dirty="0"/>
              <a:t>gap nomenclature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The M2M ADD will be updated</a:t>
            </a:r>
            <a:br>
              <a:rPr lang="en-US" dirty="0"/>
            </a:br>
            <a:r>
              <a:rPr lang="en-US" dirty="0"/>
              <a:t>annually and continue to add</a:t>
            </a:r>
            <a:br>
              <a:rPr lang="en-US" dirty="0"/>
            </a:br>
            <a:r>
              <a:rPr lang="en-US" dirty="0"/>
              <a:t>detail to architecture/segments/</a:t>
            </a:r>
            <a:br>
              <a:rPr lang="en-US" dirty="0"/>
            </a:br>
            <a:r>
              <a:rPr lang="en-US" dirty="0"/>
              <a:t>and elements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Initial release focused on Human</a:t>
            </a:r>
            <a:br>
              <a:rPr lang="en-US" dirty="0"/>
            </a:br>
            <a:r>
              <a:rPr lang="en-US" dirty="0"/>
              <a:t>Lunar Return Segment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9D7398-D324-9171-179A-7831044D6885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52</a:t>
            </a:r>
            <a:r>
              <a:rPr lang="en-US" sz="1400" baseline="30000" dirty="0">
                <a:solidFill>
                  <a:schemeClr val="bg1"/>
                </a:solidFill>
              </a:rPr>
              <a:t>nd</a:t>
            </a:r>
            <a:r>
              <a:rPr lang="en-US" sz="1400" dirty="0">
                <a:solidFill>
                  <a:schemeClr val="bg1"/>
                </a:solidFill>
              </a:rPr>
              <a:t> International Conference on Environmental Systems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July 16-20,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AC70A-81F0-2304-50CF-F346025D4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943" y="3059514"/>
            <a:ext cx="7712191" cy="331288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66134348-BE29-461C-46CB-629680C5D73C}"/>
              </a:ext>
            </a:extLst>
          </p:cNvPr>
          <p:cNvSpPr/>
          <p:nvPr/>
        </p:nvSpPr>
        <p:spPr>
          <a:xfrm rot="1723679">
            <a:off x="3237545" y="4459087"/>
            <a:ext cx="1371600" cy="1118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762A59-AC5D-32E0-8E56-08415B7B04AB}"/>
              </a:ext>
            </a:extLst>
          </p:cNvPr>
          <p:cNvSpPr/>
          <p:nvPr/>
        </p:nvSpPr>
        <p:spPr>
          <a:xfrm>
            <a:off x="4196943" y="4775200"/>
            <a:ext cx="3506184" cy="7389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B3D5CEF-D15E-5332-4F2C-0339BCF91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734" y="6372403"/>
            <a:ext cx="2743200" cy="365125"/>
          </a:xfrm>
        </p:spPr>
        <p:txBody>
          <a:bodyPr/>
          <a:lstStyle/>
          <a:p>
            <a:pPr algn="r"/>
            <a:fld id="{DCD57FC4-C305-C246-BAEE-1D022AE99BB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00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774050E-0AAA-43C3-9BDA-15391B27F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b="1" dirty="0"/>
              <a:t>Capabilities Gap Closure Evolves and Matures Over a Range Of Programs and TRLs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9D7398-D324-9171-179A-7831044D6885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52</a:t>
            </a:r>
            <a:r>
              <a:rPr lang="en-US" sz="1400" baseline="30000" dirty="0">
                <a:solidFill>
                  <a:schemeClr val="bg1"/>
                </a:solidFill>
              </a:rPr>
              <a:t>nd</a:t>
            </a:r>
            <a:r>
              <a:rPr lang="en-US" sz="1400" dirty="0">
                <a:solidFill>
                  <a:schemeClr val="bg1"/>
                </a:solidFill>
              </a:rPr>
              <a:t> International Conference on Environmental Systems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July 16-20, 2023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56B7928-3787-80D4-EAA0-06D880ACA843}"/>
              </a:ext>
            </a:extLst>
          </p:cNvPr>
          <p:cNvSpPr/>
          <p:nvPr/>
        </p:nvSpPr>
        <p:spPr>
          <a:xfrm rot="20601725">
            <a:off x="4122307" y="2988722"/>
            <a:ext cx="6409671" cy="873405"/>
          </a:xfrm>
          <a:prstGeom prst="ellipse">
            <a:avLst/>
          </a:prstGeom>
          <a:solidFill>
            <a:schemeClr val="accent6">
              <a:alpha val="58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Research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9BA6E-5EC0-3640-671F-342480763AB6}"/>
              </a:ext>
            </a:extLst>
          </p:cNvPr>
          <p:cNvSpPr txBox="1"/>
          <p:nvPr/>
        </p:nvSpPr>
        <p:spPr>
          <a:xfrm>
            <a:off x="2265197" y="5915760"/>
            <a:ext cx="68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AC227-B8A3-76FB-E417-F687D333AD02}"/>
              </a:ext>
            </a:extLst>
          </p:cNvPr>
          <p:cNvSpPr txBox="1"/>
          <p:nvPr/>
        </p:nvSpPr>
        <p:spPr>
          <a:xfrm>
            <a:off x="10897199" y="6021051"/>
            <a:ext cx="68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TRL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92979-723D-4DA5-06A0-3CCDF920B332}"/>
              </a:ext>
            </a:extLst>
          </p:cNvPr>
          <p:cNvSpPr txBox="1"/>
          <p:nvPr/>
        </p:nvSpPr>
        <p:spPr>
          <a:xfrm>
            <a:off x="4047708" y="5919640"/>
            <a:ext cx="4536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 / Countermeasure Readiness Level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3F0D6D-34C1-1633-5872-3AFF68E827A7}"/>
              </a:ext>
            </a:extLst>
          </p:cNvPr>
          <p:cNvSpPr/>
          <p:nvPr/>
        </p:nvSpPr>
        <p:spPr>
          <a:xfrm rot="19942169">
            <a:off x="2420190" y="3501567"/>
            <a:ext cx="3792485" cy="965369"/>
          </a:xfrm>
          <a:prstGeom prst="ellipse">
            <a:avLst/>
          </a:prstGeom>
          <a:solidFill>
            <a:schemeClr val="accent4">
              <a:alpha val="6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Mission Directorate – Biological and Physical Sciences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7FAD5A-851F-C2DE-0177-FD7EA45B1B87}"/>
              </a:ext>
            </a:extLst>
          </p:cNvPr>
          <p:cNvSpPr/>
          <p:nvPr/>
        </p:nvSpPr>
        <p:spPr>
          <a:xfrm rot="20516039">
            <a:off x="4631863" y="2087011"/>
            <a:ext cx="6257344" cy="1058891"/>
          </a:xfrm>
          <a:prstGeom prst="ellipse">
            <a:avLst/>
          </a:pr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Exploration 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Capabilities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7B9BC8-07E8-272E-2B4F-2176DD7036A7}"/>
              </a:ext>
            </a:extLst>
          </p:cNvPr>
          <p:cNvSpPr/>
          <p:nvPr/>
        </p:nvSpPr>
        <p:spPr>
          <a:xfrm rot="20491895">
            <a:off x="8747228" y="1430725"/>
            <a:ext cx="3458976" cy="1071767"/>
          </a:xfrm>
          <a:prstGeom prst="ellipse">
            <a:avLst/>
          </a:prstGeom>
          <a:solidFill>
            <a:srgbClr val="C000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7B0224-0FBD-6CC3-6E85-B2340D0B5816}"/>
              </a:ext>
            </a:extLst>
          </p:cNvPr>
          <p:cNvSpPr txBox="1"/>
          <p:nvPr/>
        </p:nvSpPr>
        <p:spPr>
          <a:xfrm>
            <a:off x="8267330" y="3585611"/>
            <a:ext cx="3881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gaps, physiological / psychological research, medical technology, human standards &amp; requirements,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grants, academia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53F771-C899-F697-B671-E5D45B5D37ED}"/>
              </a:ext>
            </a:extLst>
          </p:cNvPr>
          <p:cNvCxnSpPr>
            <a:cxnSpLocks/>
          </p:cNvCxnSpPr>
          <p:nvPr/>
        </p:nvCxnSpPr>
        <p:spPr>
          <a:xfrm>
            <a:off x="8267331" y="3638693"/>
            <a:ext cx="0" cy="904655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4AADB2-8984-25C2-8E25-CF2E6E5276D8}"/>
              </a:ext>
            </a:extLst>
          </p:cNvPr>
          <p:cNvCxnSpPr>
            <a:cxnSpLocks/>
            <a:stCxn id="4" idx="4"/>
            <a:endCxn id="16" idx="1"/>
          </p:cNvCxnSpPr>
          <p:nvPr/>
        </p:nvCxnSpPr>
        <p:spPr>
          <a:xfrm>
            <a:off x="7452181" y="3843844"/>
            <a:ext cx="815149" cy="249599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61F495A-3903-85FE-0B0F-08C5BB59D41F}"/>
              </a:ext>
            </a:extLst>
          </p:cNvPr>
          <p:cNvSpPr txBox="1"/>
          <p:nvPr/>
        </p:nvSpPr>
        <p:spPr>
          <a:xfrm flipH="1">
            <a:off x="4615422" y="4680624"/>
            <a:ext cx="3639223" cy="505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gaps, mechanistic research, organism level, cells or plants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E9FE17-03F3-9A02-B076-E41EC57723B7}"/>
              </a:ext>
            </a:extLst>
          </p:cNvPr>
          <p:cNvCxnSpPr>
            <a:cxnSpLocks/>
          </p:cNvCxnSpPr>
          <p:nvPr/>
        </p:nvCxnSpPr>
        <p:spPr>
          <a:xfrm flipV="1">
            <a:off x="4621919" y="4627520"/>
            <a:ext cx="0" cy="448910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93D419-FDCF-2434-32E3-14AAD7CE5C0E}"/>
              </a:ext>
            </a:extLst>
          </p:cNvPr>
          <p:cNvCxnSpPr>
            <a:cxnSpLocks/>
            <a:stCxn id="11" idx="4"/>
          </p:cNvCxnSpPr>
          <p:nvPr/>
        </p:nvCxnSpPr>
        <p:spPr>
          <a:xfrm>
            <a:off x="4540287" y="4411889"/>
            <a:ext cx="81632" cy="458911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5C52A44-D57D-3822-A3ED-70D63B1C2D90}"/>
              </a:ext>
            </a:extLst>
          </p:cNvPr>
          <p:cNvSpPr txBox="1"/>
          <p:nvPr/>
        </p:nvSpPr>
        <p:spPr>
          <a:xfrm>
            <a:off x="4827636" y="1395762"/>
            <a:ext cx="244382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 gaps, habitation &amp; CHP systems</a:t>
            </a:r>
          </a:p>
          <a:p>
            <a:pPr marL="0" marR="0" lvl="0" indent="0" algn="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6FE05C-9907-5696-BAEE-4F5DC16A2618}"/>
              </a:ext>
            </a:extLst>
          </p:cNvPr>
          <p:cNvCxnSpPr>
            <a:cxnSpLocks/>
          </p:cNvCxnSpPr>
          <p:nvPr/>
        </p:nvCxnSpPr>
        <p:spPr>
          <a:xfrm>
            <a:off x="7271458" y="1516500"/>
            <a:ext cx="0" cy="32083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F3CD15-F7FC-90D2-48B0-A168AD99B916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7278801" y="1696648"/>
            <a:ext cx="317546" cy="41646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0A5599-BEB5-C078-C2D7-4E44371C45A7}"/>
              </a:ext>
            </a:extLst>
          </p:cNvPr>
          <p:cNvCxnSpPr>
            <a:cxnSpLocks/>
          </p:cNvCxnSpPr>
          <p:nvPr/>
        </p:nvCxnSpPr>
        <p:spPr>
          <a:xfrm flipV="1">
            <a:off x="2148607" y="1181946"/>
            <a:ext cx="12944" cy="47439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E55D70A-C7F1-190F-3933-1377CFE27A0C}"/>
              </a:ext>
            </a:extLst>
          </p:cNvPr>
          <p:cNvSpPr txBox="1"/>
          <p:nvPr/>
        </p:nvSpPr>
        <p:spPr>
          <a:xfrm>
            <a:off x="73856" y="4086275"/>
            <a:ext cx="201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Applied Research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38ECF1-0EF7-5703-0294-5FE838A268DA}"/>
              </a:ext>
            </a:extLst>
          </p:cNvPr>
          <p:cNvSpPr txBox="1"/>
          <p:nvPr/>
        </p:nvSpPr>
        <p:spPr>
          <a:xfrm>
            <a:off x="73856" y="1378911"/>
            <a:ext cx="2013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Programmatic Infusion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0C2785-8395-BD19-22F0-DF335B1446C5}"/>
              </a:ext>
            </a:extLst>
          </p:cNvPr>
          <p:cNvSpPr txBox="1"/>
          <p:nvPr/>
        </p:nvSpPr>
        <p:spPr>
          <a:xfrm>
            <a:off x="73856" y="2130007"/>
            <a:ext cx="2013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 / Countermeasure Dev &amp; Maturation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14A8AF-D6BF-F012-00A4-5D5CB58D1D17}"/>
              </a:ext>
            </a:extLst>
          </p:cNvPr>
          <p:cNvSpPr txBox="1"/>
          <p:nvPr/>
        </p:nvSpPr>
        <p:spPr>
          <a:xfrm>
            <a:off x="874811" y="4631790"/>
            <a:ext cx="1212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Basic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6BE4B-63FE-2260-EB36-FA95EF5C2CA5}"/>
              </a:ext>
            </a:extLst>
          </p:cNvPr>
          <p:cNvSpPr txBox="1"/>
          <p:nvPr/>
        </p:nvSpPr>
        <p:spPr>
          <a:xfrm>
            <a:off x="7039814" y="836843"/>
            <a:ext cx="3181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Program-specific implementation of technologies / countermeasures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2E7878-BAE7-CD0D-5250-313CD4453EFA}"/>
              </a:ext>
            </a:extLst>
          </p:cNvPr>
          <p:cNvCxnSpPr>
            <a:cxnSpLocks/>
          </p:cNvCxnSpPr>
          <p:nvPr/>
        </p:nvCxnSpPr>
        <p:spPr>
          <a:xfrm>
            <a:off x="10221189" y="937542"/>
            <a:ext cx="0" cy="3724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A0130CB-302D-E904-BB79-4008C9FBE9A6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10221189" y="1129231"/>
            <a:ext cx="558895" cy="19094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D7473D1-008F-BCF7-EBEF-887BC2AABAA6}"/>
              </a:ext>
            </a:extLst>
          </p:cNvPr>
          <p:cNvSpPr txBox="1"/>
          <p:nvPr/>
        </p:nvSpPr>
        <p:spPr>
          <a:xfrm>
            <a:off x="99002" y="3211005"/>
            <a:ext cx="2013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Informing New / Updated Standards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88A7657-C5E5-246E-C3A9-7D523D00DD6C}"/>
              </a:ext>
            </a:extLst>
          </p:cNvPr>
          <p:cNvSpPr/>
          <p:nvPr/>
        </p:nvSpPr>
        <p:spPr>
          <a:xfrm>
            <a:off x="3154752" y="2003080"/>
            <a:ext cx="3316193" cy="1029970"/>
          </a:xfrm>
          <a:prstGeom prst="ellipse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 Technology Mission Directorate - Early Stage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654598-D03A-3DD1-AF07-5499BBDCB824}"/>
              </a:ext>
            </a:extLst>
          </p:cNvPr>
          <p:cNvSpPr txBox="1"/>
          <p:nvPr/>
        </p:nvSpPr>
        <p:spPr>
          <a:xfrm>
            <a:off x="2908410" y="1588351"/>
            <a:ext cx="17841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TRL, industry &amp; academia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C462E85-28C8-06AC-5E1A-DF58A5146562}"/>
              </a:ext>
            </a:extLst>
          </p:cNvPr>
          <p:cNvCxnSpPr>
            <a:cxnSpLocks/>
          </p:cNvCxnSpPr>
          <p:nvPr/>
        </p:nvCxnSpPr>
        <p:spPr>
          <a:xfrm flipH="1" flipV="1">
            <a:off x="4576094" y="1648058"/>
            <a:ext cx="6497" cy="4714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5E4CC35-7A7F-6E4E-7DED-5940F64A7300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4582591" y="1870106"/>
            <a:ext cx="230258" cy="13297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row: Left-Up 37">
            <a:extLst>
              <a:ext uri="{FF2B5EF4-FFF2-40B4-BE49-F238E27FC236}">
                <a16:creationId xmlns:a16="http://schemas.microsoft.com/office/drawing/2014/main" id="{788298A4-7FA0-72CD-533F-61203BD48446}"/>
              </a:ext>
            </a:extLst>
          </p:cNvPr>
          <p:cNvSpPr/>
          <p:nvPr/>
        </p:nvSpPr>
        <p:spPr>
          <a:xfrm rot="5400000">
            <a:off x="4606754" y="-1265965"/>
            <a:ext cx="4769472" cy="9719323"/>
          </a:xfrm>
          <a:prstGeom prst="leftUpArrow">
            <a:avLst>
              <a:gd name="adj1" fmla="val 9236"/>
              <a:gd name="adj2" fmla="val 8400"/>
              <a:gd name="adj3" fmla="val 21282"/>
            </a:avLst>
          </a:prstGeom>
          <a:solidFill>
            <a:srgbClr val="7030A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56E8AF2-1022-0EDF-ECAE-3F4FC76B78D1}"/>
              </a:ext>
            </a:extLst>
          </p:cNvPr>
          <p:cNvCxnSpPr>
            <a:cxnSpLocks/>
          </p:cNvCxnSpPr>
          <p:nvPr/>
        </p:nvCxnSpPr>
        <p:spPr>
          <a:xfrm>
            <a:off x="2148607" y="5925920"/>
            <a:ext cx="9655010" cy="46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046E66-28F9-F61A-8A3B-4A7CEC93E861}"/>
              </a:ext>
            </a:extLst>
          </p:cNvPr>
          <p:cNvSpPr txBox="1"/>
          <p:nvPr/>
        </p:nvSpPr>
        <p:spPr>
          <a:xfrm>
            <a:off x="4402982" y="5400646"/>
            <a:ext cx="6532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ECLSS-CHP SCLT: Strategic Planning &amp; Integration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3D1DBA-5DB8-2BE8-D283-4C72C7ECE034}"/>
              </a:ext>
            </a:extLst>
          </p:cNvPr>
          <p:cNvSpPr txBox="1"/>
          <p:nvPr/>
        </p:nvSpPr>
        <p:spPr>
          <a:xfrm rot="16200000">
            <a:off x="155816" y="2917296"/>
            <a:ext cx="4743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ECLSS-CHP SCLT: Strategic Planning &amp; Integration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61931A-D6B8-EB87-CEFB-720E37DAC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734" y="6372403"/>
            <a:ext cx="2743200" cy="365125"/>
          </a:xfrm>
        </p:spPr>
        <p:txBody>
          <a:bodyPr/>
          <a:lstStyle/>
          <a:p>
            <a:pPr algn="r"/>
            <a:fld id="{DCD57FC4-C305-C246-BAEE-1D022AE99BB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03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839F75D4-069E-8341-AD0A-FD2139A1BCCA}"/>
              </a:ext>
            </a:extLst>
          </p:cNvPr>
          <p:cNvSpPr/>
          <p:nvPr/>
        </p:nvSpPr>
        <p:spPr>
          <a:xfrm>
            <a:off x="9197163" y="3864508"/>
            <a:ext cx="2941419" cy="2946244"/>
          </a:xfrm>
          <a:prstGeom prst="roundRect">
            <a:avLst>
              <a:gd name="adj" fmla="val 4804"/>
            </a:avLst>
          </a:prstGeom>
          <a:solidFill>
            <a:schemeClr val="tx1">
              <a:alpha val="1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1E575-D7EC-344F-849B-7404F38E72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4866" y="155134"/>
            <a:ext cx="11588271" cy="892175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Capability Gaps Definition</a:t>
            </a:r>
            <a:endParaRPr lang="en-US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623AAE7-110C-844A-944E-5FD953A59577}"/>
              </a:ext>
            </a:extLst>
          </p:cNvPr>
          <p:cNvSpPr txBox="1"/>
          <p:nvPr/>
        </p:nvSpPr>
        <p:spPr>
          <a:xfrm>
            <a:off x="1824720" y="1937093"/>
            <a:ext cx="2818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Current Capabilities (state of the art)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876981-1738-E04B-B99F-C14761ECD5B3}"/>
              </a:ext>
            </a:extLst>
          </p:cNvPr>
          <p:cNvSpPr/>
          <p:nvPr/>
        </p:nvSpPr>
        <p:spPr>
          <a:xfrm>
            <a:off x="603726" y="3944635"/>
            <a:ext cx="2194560" cy="6423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GAP CLOSURE APPROACH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0741A-938F-B145-BD87-3A603024E206}"/>
              </a:ext>
            </a:extLst>
          </p:cNvPr>
          <p:cNvSpPr txBox="1"/>
          <p:nvPr/>
        </p:nvSpPr>
        <p:spPr>
          <a:xfrm>
            <a:off x="3004272" y="893718"/>
            <a:ext cx="8823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3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ability to meet an exploration objective through Architecture, Engineering, Development, Technology, Operations or Research for a given set of constraints and level of risk.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9F3F2D-703E-694A-8662-BBC44EF8C9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118" y="3980692"/>
            <a:ext cx="500557" cy="500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0CEAB8-09F1-ED47-A304-96A6D57315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0278" y1="76389" x2="40278" y2="7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338" y="3979397"/>
            <a:ext cx="500557" cy="5005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6E4356-32D8-9C4A-AC2B-CC534CA0F4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47" y="3979397"/>
            <a:ext cx="500557" cy="4987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1CDDC94-C507-0E49-B673-0AC690770768}"/>
              </a:ext>
            </a:extLst>
          </p:cNvPr>
          <p:cNvSpPr txBox="1"/>
          <p:nvPr/>
        </p:nvSpPr>
        <p:spPr>
          <a:xfrm>
            <a:off x="830439" y="4594761"/>
            <a:ext cx="23035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Policy Decisions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Operational Concepts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Architecture Changes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Scientific Research (Knowledge)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B743941-B988-9443-8E12-2163F7BA0496}"/>
              </a:ext>
            </a:extLst>
          </p:cNvPr>
          <p:cNvSpPr/>
          <p:nvPr/>
        </p:nvSpPr>
        <p:spPr>
          <a:xfrm>
            <a:off x="3600429" y="3949236"/>
            <a:ext cx="2194560" cy="6423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TEST / Demo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LOCATION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4993ECD-5ED3-B64A-924B-56BB066D19B1}"/>
              </a:ext>
            </a:extLst>
          </p:cNvPr>
          <p:cNvSpPr txBox="1"/>
          <p:nvPr/>
        </p:nvSpPr>
        <p:spPr>
          <a:xfrm>
            <a:off x="3900851" y="4537903"/>
            <a:ext cx="1922642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Mars 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Lunar 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Gateway/Cislunar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ISS/LEO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Ground Activity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A2FF12-439A-0B48-9587-F14161A65A46}"/>
              </a:ext>
            </a:extLst>
          </p:cNvPr>
          <p:cNvSpPr txBox="1"/>
          <p:nvPr/>
        </p:nvSpPr>
        <p:spPr>
          <a:xfrm>
            <a:off x="7057415" y="1985180"/>
            <a:ext cx="3962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Envisioned Future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(Future Needed Capabilities)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D248A3-FF4E-4F41-9210-F3F4B830F988}"/>
              </a:ext>
            </a:extLst>
          </p:cNvPr>
          <p:cNvSpPr txBox="1"/>
          <p:nvPr/>
        </p:nvSpPr>
        <p:spPr>
          <a:xfrm>
            <a:off x="1746001" y="930509"/>
            <a:ext cx="1682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CAPABILITY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324A4A-D9F0-5847-B9D8-489195646D87}"/>
              </a:ext>
            </a:extLst>
          </p:cNvPr>
          <p:cNvCxnSpPr/>
          <p:nvPr/>
        </p:nvCxnSpPr>
        <p:spPr>
          <a:xfrm>
            <a:off x="3428638" y="973228"/>
            <a:ext cx="0" cy="364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519493A9-7267-C44F-88A3-E578D6E504D4}"/>
              </a:ext>
            </a:extLst>
          </p:cNvPr>
          <p:cNvSpPr txBox="1"/>
          <p:nvPr/>
        </p:nvSpPr>
        <p:spPr>
          <a:xfrm>
            <a:off x="6555257" y="4587011"/>
            <a:ext cx="2174726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Modeling and Analysis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Ground Simulation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In-Space Demo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F52353F-8095-5C40-9A0F-BF8FBCBA70F2}"/>
              </a:ext>
            </a:extLst>
          </p:cNvPr>
          <p:cNvSpPr/>
          <p:nvPr/>
        </p:nvSpPr>
        <p:spPr>
          <a:xfrm>
            <a:off x="6292786" y="3944479"/>
            <a:ext cx="2194560" cy="6423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GAP CLOSURE MILESTONE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3F1D892-77E0-9145-9A7C-A07227944523}"/>
              </a:ext>
            </a:extLst>
          </p:cNvPr>
          <p:cNvSpPr txBox="1"/>
          <p:nvPr/>
        </p:nvSpPr>
        <p:spPr>
          <a:xfrm>
            <a:off x="9334003" y="4409957"/>
            <a:ext cx="2850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Updated Standards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Enable Architecture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Updated Procedures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Crew Health Countermeasures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TRL Advancement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 Infusion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3793E07-EA28-E941-BC40-79B0A9023BA2}"/>
              </a:ext>
            </a:extLst>
          </p:cNvPr>
          <p:cNvSpPr/>
          <p:nvPr/>
        </p:nvSpPr>
        <p:spPr>
          <a:xfrm>
            <a:off x="9236376" y="4048049"/>
            <a:ext cx="2194560" cy="36140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OUTCOMES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01DD381-4F22-AE41-8608-81FBD7EE9E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707" y="3944635"/>
            <a:ext cx="500557" cy="500557"/>
          </a:xfrm>
          <a:prstGeom prst="rect">
            <a:avLst/>
          </a:prstGeom>
        </p:spPr>
      </p:pic>
      <p:sp>
        <p:nvSpPr>
          <p:cNvPr id="88" name="Chevron 87">
            <a:extLst>
              <a:ext uri="{FF2B5EF4-FFF2-40B4-BE49-F238E27FC236}">
                <a16:creationId xmlns:a16="http://schemas.microsoft.com/office/drawing/2014/main" id="{3560DC90-8EAB-3840-B5F7-1E7AF807549B}"/>
              </a:ext>
            </a:extLst>
          </p:cNvPr>
          <p:cNvSpPr/>
          <p:nvPr/>
        </p:nvSpPr>
        <p:spPr>
          <a:xfrm>
            <a:off x="3414287" y="4937126"/>
            <a:ext cx="318908" cy="512485"/>
          </a:xfrm>
          <a:prstGeom prst="chevron">
            <a:avLst>
              <a:gd name="adj" fmla="val 5812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Chevron 88">
            <a:extLst>
              <a:ext uri="{FF2B5EF4-FFF2-40B4-BE49-F238E27FC236}">
                <a16:creationId xmlns:a16="http://schemas.microsoft.com/office/drawing/2014/main" id="{94639331-04E8-864D-AE8F-DC25AC3C7456}"/>
              </a:ext>
            </a:extLst>
          </p:cNvPr>
          <p:cNvSpPr/>
          <p:nvPr/>
        </p:nvSpPr>
        <p:spPr>
          <a:xfrm>
            <a:off x="3187437" y="4933359"/>
            <a:ext cx="318908" cy="512485"/>
          </a:xfrm>
          <a:prstGeom prst="chevron">
            <a:avLst>
              <a:gd name="adj" fmla="val 58127"/>
            </a:avLst>
          </a:pr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Chevron 89">
            <a:extLst>
              <a:ext uri="{FF2B5EF4-FFF2-40B4-BE49-F238E27FC236}">
                <a16:creationId xmlns:a16="http://schemas.microsoft.com/office/drawing/2014/main" id="{8360923E-FACB-A94D-BE43-C92174568F09}"/>
              </a:ext>
            </a:extLst>
          </p:cNvPr>
          <p:cNvSpPr/>
          <p:nvPr/>
        </p:nvSpPr>
        <p:spPr>
          <a:xfrm>
            <a:off x="6045685" y="4937126"/>
            <a:ext cx="318908" cy="512485"/>
          </a:xfrm>
          <a:prstGeom prst="chevron">
            <a:avLst>
              <a:gd name="adj" fmla="val 5812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Chevron 91">
            <a:extLst>
              <a:ext uri="{FF2B5EF4-FFF2-40B4-BE49-F238E27FC236}">
                <a16:creationId xmlns:a16="http://schemas.microsoft.com/office/drawing/2014/main" id="{198F4A2C-A06F-0644-8075-64362238A83B}"/>
              </a:ext>
            </a:extLst>
          </p:cNvPr>
          <p:cNvSpPr/>
          <p:nvPr/>
        </p:nvSpPr>
        <p:spPr>
          <a:xfrm>
            <a:off x="5818835" y="4933359"/>
            <a:ext cx="318908" cy="512485"/>
          </a:xfrm>
          <a:prstGeom prst="chevron">
            <a:avLst>
              <a:gd name="adj" fmla="val 58127"/>
            </a:avLst>
          </a:pr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Chevron 92">
            <a:extLst>
              <a:ext uri="{FF2B5EF4-FFF2-40B4-BE49-F238E27FC236}">
                <a16:creationId xmlns:a16="http://schemas.microsoft.com/office/drawing/2014/main" id="{3934E48C-0F6B-DD45-97C1-D0C221CAE42C}"/>
              </a:ext>
            </a:extLst>
          </p:cNvPr>
          <p:cNvSpPr/>
          <p:nvPr/>
        </p:nvSpPr>
        <p:spPr>
          <a:xfrm>
            <a:off x="8789543" y="4938588"/>
            <a:ext cx="318908" cy="512485"/>
          </a:xfrm>
          <a:prstGeom prst="chevron">
            <a:avLst>
              <a:gd name="adj" fmla="val 5812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Chevron 99">
            <a:extLst>
              <a:ext uri="{FF2B5EF4-FFF2-40B4-BE49-F238E27FC236}">
                <a16:creationId xmlns:a16="http://schemas.microsoft.com/office/drawing/2014/main" id="{8D786B54-9661-154B-9BF1-DE4B3E74DBD0}"/>
              </a:ext>
            </a:extLst>
          </p:cNvPr>
          <p:cNvSpPr/>
          <p:nvPr/>
        </p:nvSpPr>
        <p:spPr>
          <a:xfrm>
            <a:off x="8562693" y="4934821"/>
            <a:ext cx="318908" cy="512485"/>
          </a:xfrm>
          <a:prstGeom prst="chevron">
            <a:avLst>
              <a:gd name="adj" fmla="val 58127"/>
            </a:avLst>
          </a:pr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11A2922-0FCD-8948-A8DE-F2130243DA26}"/>
              </a:ext>
            </a:extLst>
          </p:cNvPr>
          <p:cNvSpPr txBox="1"/>
          <p:nvPr/>
        </p:nvSpPr>
        <p:spPr>
          <a:xfrm>
            <a:off x="1746001" y="2573375"/>
            <a:ext cx="2900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Capabilities we have today, supporting or available for human or robotic missions….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18F588A-1713-7A43-A04C-5A319CC5E0C6}"/>
              </a:ext>
            </a:extLst>
          </p:cNvPr>
          <p:cNvSpPr txBox="1"/>
          <p:nvPr/>
        </p:nvSpPr>
        <p:spPr>
          <a:xfrm>
            <a:off x="7332942" y="2584857"/>
            <a:ext cx="3332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Anticipated future capabilities based)on future mission architectures and </a:t>
            </a:r>
          </a:p>
          <a:p>
            <a:pPr marL="63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agency strategic planning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A48478-A36F-144E-967C-C3A7A263C1B9}"/>
              </a:ext>
            </a:extLst>
          </p:cNvPr>
          <p:cNvCxnSpPr>
            <a:cxnSpLocks/>
          </p:cNvCxnSpPr>
          <p:nvPr/>
        </p:nvCxnSpPr>
        <p:spPr>
          <a:xfrm>
            <a:off x="4726911" y="2048198"/>
            <a:ext cx="0" cy="1195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D22D6F9-3A9E-C347-9339-4559E6BD8BFB}"/>
              </a:ext>
            </a:extLst>
          </p:cNvPr>
          <p:cNvCxnSpPr>
            <a:cxnSpLocks/>
          </p:cNvCxnSpPr>
          <p:nvPr/>
        </p:nvCxnSpPr>
        <p:spPr>
          <a:xfrm>
            <a:off x="7288615" y="2076263"/>
            <a:ext cx="0" cy="11978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9A16C583-3220-2547-9FDB-F9B09AAE5A8E}"/>
              </a:ext>
            </a:extLst>
          </p:cNvPr>
          <p:cNvSpPr txBox="1"/>
          <p:nvPr/>
        </p:nvSpPr>
        <p:spPr>
          <a:xfrm>
            <a:off x="5729553" y="2783570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GAP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382F5D-B184-5C4D-9CE6-BFBB074A1CA3}"/>
              </a:ext>
            </a:extLst>
          </p:cNvPr>
          <p:cNvSpPr txBox="1"/>
          <p:nvPr/>
        </p:nvSpPr>
        <p:spPr>
          <a:xfrm>
            <a:off x="5316508" y="2039630"/>
            <a:ext cx="1558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DIFFERENCE IS THE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F45D9C5F-8FE9-D14F-805A-68209D5672C8}"/>
              </a:ext>
            </a:extLst>
          </p:cNvPr>
          <p:cNvSpPr/>
          <p:nvPr/>
        </p:nvSpPr>
        <p:spPr>
          <a:xfrm>
            <a:off x="5325400" y="2885440"/>
            <a:ext cx="329921" cy="230832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Left Arrow 108">
            <a:extLst>
              <a:ext uri="{FF2B5EF4-FFF2-40B4-BE49-F238E27FC236}">
                <a16:creationId xmlns:a16="http://schemas.microsoft.com/office/drawing/2014/main" id="{0AC70ED8-26CB-A646-A3A9-788E20E1D406}"/>
              </a:ext>
            </a:extLst>
          </p:cNvPr>
          <p:cNvSpPr/>
          <p:nvPr/>
        </p:nvSpPr>
        <p:spPr>
          <a:xfrm rot="10800000">
            <a:off x="6536678" y="2885440"/>
            <a:ext cx="329921" cy="230832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AC05211F-5204-7643-96FA-6589F9AE21A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91" y="1982454"/>
            <a:ext cx="762279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9244569-8916-B04C-90FC-CB3A56C26F5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25" b="90000" l="7935" r="92935">
                        <a14:foregroundMark x1="8152" y1="38958" x2="8152" y2="38958"/>
                        <a14:foregroundMark x1="36196" y1="11563" x2="36196" y2="11563"/>
                        <a14:foregroundMark x1="50109" y1="10625" x2="50109" y2="10625"/>
                        <a14:foregroundMark x1="24565" y1="14688" x2="42283" y2="10729"/>
                        <a14:foregroundMark x1="42283" y1="10729" x2="50109" y2="10625"/>
                        <a14:foregroundMark x1="50109" y1="10625" x2="61304" y2="10833"/>
                        <a14:foregroundMark x1="61304" y1="10833" x2="68478" y2="14792"/>
                        <a14:foregroundMark x1="68478" y1="14792" x2="72826" y2="21979"/>
                        <a14:foregroundMark x1="58370" y1="5833" x2="45217" y2="5729"/>
                        <a14:foregroundMark x1="92935" y1="45208" x2="92935" y2="4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1246" y="2022504"/>
            <a:ext cx="446775" cy="46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61E93B-7DF5-43E7-8EAE-9D6B8E716C60}"/>
              </a:ext>
            </a:extLst>
          </p:cNvPr>
          <p:cNvSpPr txBox="1"/>
          <p:nvPr/>
        </p:nvSpPr>
        <p:spPr>
          <a:xfrm>
            <a:off x="3547011" y="639795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88B88A-9112-4BA7-9E29-B4110F36629D}"/>
              </a:ext>
            </a:extLst>
          </p:cNvPr>
          <p:cNvCxnSpPr>
            <a:cxnSpLocks/>
          </p:cNvCxnSpPr>
          <p:nvPr/>
        </p:nvCxnSpPr>
        <p:spPr>
          <a:xfrm flipV="1">
            <a:off x="2204867" y="5815828"/>
            <a:ext cx="1793859" cy="80799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EAF92E6-1192-41EA-BEF2-866BEA5FEFE0}"/>
              </a:ext>
            </a:extLst>
          </p:cNvPr>
          <p:cNvCxnSpPr>
            <a:cxnSpLocks/>
          </p:cNvCxnSpPr>
          <p:nvPr/>
        </p:nvCxnSpPr>
        <p:spPr>
          <a:xfrm flipV="1">
            <a:off x="2292369" y="5534268"/>
            <a:ext cx="1717416" cy="80340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4F0F469-551F-4A06-A2E4-2A199C059EBE}"/>
              </a:ext>
            </a:extLst>
          </p:cNvPr>
          <p:cNvCxnSpPr>
            <a:cxnSpLocks/>
          </p:cNvCxnSpPr>
          <p:nvPr/>
        </p:nvCxnSpPr>
        <p:spPr>
          <a:xfrm>
            <a:off x="5578446" y="5796115"/>
            <a:ext cx="1123192" cy="1971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67E5AE8-E984-4DD0-AC5D-C4D3254C124A}"/>
              </a:ext>
            </a:extLst>
          </p:cNvPr>
          <p:cNvCxnSpPr>
            <a:cxnSpLocks/>
          </p:cNvCxnSpPr>
          <p:nvPr/>
        </p:nvCxnSpPr>
        <p:spPr>
          <a:xfrm>
            <a:off x="4988257" y="5521770"/>
            <a:ext cx="1681182" cy="28168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CD402F3-B3B2-420C-9C71-8B6D725F4F5B}"/>
              </a:ext>
            </a:extLst>
          </p:cNvPr>
          <p:cNvCxnSpPr>
            <a:cxnSpLocks/>
          </p:cNvCxnSpPr>
          <p:nvPr/>
        </p:nvCxnSpPr>
        <p:spPr>
          <a:xfrm>
            <a:off x="8426338" y="5863089"/>
            <a:ext cx="1013462" cy="55758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2F49C49-795F-424E-BC14-BF0C758B8FB7}"/>
              </a:ext>
            </a:extLst>
          </p:cNvPr>
          <p:cNvCxnSpPr>
            <a:cxnSpLocks/>
          </p:cNvCxnSpPr>
          <p:nvPr/>
        </p:nvCxnSpPr>
        <p:spPr>
          <a:xfrm flipV="1">
            <a:off x="2208284" y="5547292"/>
            <a:ext cx="1809592" cy="10765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96CCBB4-F864-471C-81F5-16A0B213A1B9}"/>
              </a:ext>
            </a:extLst>
          </p:cNvPr>
          <p:cNvCxnSpPr>
            <a:cxnSpLocks/>
          </p:cNvCxnSpPr>
          <p:nvPr/>
        </p:nvCxnSpPr>
        <p:spPr>
          <a:xfrm flipV="1">
            <a:off x="2174752" y="5507312"/>
            <a:ext cx="1842400" cy="598575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3F57A03-8BD8-4BF1-BF3B-67B1935B07FD}"/>
              </a:ext>
            </a:extLst>
          </p:cNvPr>
          <p:cNvCxnSpPr>
            <a:cxnSpLocks/>
          </p:cNvCxnSpPr>
          <p:nvPr/>
        </p:nvCxnSpPr>
        <p:spPr>
          <a:xfrm>
            <a:off x="4992934" y="5521770"/>
            <a:ext cx="1672319" cy="600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33C086C-B062-4E51-A53C-1F26DFBE8827}"/>
              </a:ext>
            </a:extLst>
          </p:cNvPr>
          <p:cNvCxnSpPr>
            <a:cxnSpLocks/>
          </p:cNvCxnSpPr>
          <p:nvPr/>
        </p:nvCxnSpPr>
        <p:spPr>
          <a:xfrm>
            <a:off x="8223390" y="5551058"/>
            <a:ext cx="1216410" cy="59074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271A231-FCA1-47C6-AAC6-66BF431359F7}"/>
              </a:ext>
            </a:extLst>
          </p:cNvPr>
          <p:cNvCxnSpPr>
            <a:cxnSpLocks/>
          </p:cNvCxnSpPr>
          <p:nvPr/>
        </p:nvCxnSpPr>
        <p:spPr>
          <a:xfrm flipV="1">
            <a:off x="2190541" y="5791359"/>
            <a:ext cx="1808185" cy="302966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AB4CBE0-1781-4886-A6D6-43CF2CAE39C5}"/>
              </a:ext>
            </a:extLst>
          </p:cNvPr>
          <p:cNvCxnSpPr>
            <a:cxnSpLocks/>
          </p:cNvCxnSpPr>
          <p:nvPr/>
        </p:nvCxnSpPr>
        <p:spPr>
          <a:xfrm>
            <a:off x="5006442" y="5507837"/>
            <a:ext cx="1658811" cy="18534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6AE458E-D972-4895-8BA7-E80C96E1A6FB}"/>
              </a:ext>
            </a:extLst>
          </p:cNvPr>
          <p:cNvCxnSpPr>
            <a:cxnSpLocks/>
          </p:cNvCxnSpPr>
          <p:nvPr/>
        </p:nvCxnSpPr>
        <p:spPr>
          <a:xfrm>
            <a:off x="8204240" y="5547291"/>
            <a:ext cx="1218475" cy="364083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618ED7C-FCDC-46C2-8BF4-61D6677517CC}"/>
              </a:ext>
            </a:extLst>
          </p:cNvPr>
          <p:cNvCxnSpPr>
            <a:cxnSpLocks/>
          </p:cNvCxnSpPr>
          <p:nvPr/>
        </p:nvCxnSpPr>
        <p:spPr>
          <a:xfrm>
            <a:off x="8487346" y="5330690"/>
            <a:ext cx="935369" cy="544539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CD6ABF5-1CEF-4658-9719-FA9918D9137F}"/>
              </a:ext>
            </a:extLst>
          </p:cNvPr>
          <p:cNvCxnSpPr>
            <a:cxnSpLocks/>
          </p:cNvCxnSpPr>
          <p:nvPr/>
        </p:nvCxnSpPr>
        <p:spPr>
          <a:xfrm flipV="1">
            <a:off x="5006442" y="5269555"/>
            <a:ext cx="1665565" cy="247734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19DBB5D-D2B9-42BA-ACFE-AE230B6FD1E5}"/>
              </a:ext>
            </a:extLst>
          </p:cNvPr>
          <p:cNvSpPr txBox="1"/>
          <p:nvPr/>
        </p:nvSpPr>
        <p:spPr>
          <a:xfrm>
            <a:off x="9344163" y="6248411"/>
            <a:ext cx="28045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Reliable Exploration ECLSS-CHP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34C9AF4-510C-4FBF-92E3-2C6AD6129E9A}"/>
              </a:ext>
            </a:extLst>
          </p:cNvPr>
          <p:cNvCxnSpPr>
            <a:cxnSpLocks/>
          </p:cNvCxnSpPr>
          <p:nvPr/>
        </p:nvCxnSpPr>
        <p:spPr>
          <a:xfrm>
            <a:off x="8487346" y="5875229"/>
            <a:ext cx="952454" cy="26657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C8BD526-8882-487A-9F51-B94CCE8A6F8A}"/>
              </a:ext>
            </a:extLst>
          </p:cNvPr>
          <p:cNvSpPr txBox="1"/>
          <p:nvPr/>
        </p:nvSpPr>
        <p:spPr>
          <a:xfrm>
            <a:off x="6536678" y="5639738"/>
            <a:ext cx="28045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Long-term Testing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A6F644-2B5D-4622-4B31-E29697C149C4}"/>
              </a:ext>
            </a:extLst>
          </p:cNvPr>
          <p:cNvSpPr/>
          <p:nvPr/>
        </p:nvSpPr>
        <p:spPr>
          <a:xfrm>
            <a:off x="6555257" y="5144655"/>
            <a:ext cx="1961720" cy="9496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B56CE9-CBB3-C45F-DE6E-B0CC58CC89E4}"/>
              </a:ext>
            </a:extLst>
          </p:cNvPr>
          <p:cNvSpPr/>
          <p:nvPr/>
        </p:nvSpPr>
        <p:spPr>
          <a:xfrm>
            <a:off x="9341257" y="6029342"/>
            <a:ext cx="2176488" cy="8286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6B377D49-398E-0A96-5322-2DCB087E37E4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52</a:t>
            </a:r>
            <a:r>
              <a:rPr lang="en-US" sz="1400" baseline="30000" dirty="0">
                <a:solidFill>
                  <a:schemeClr val="bg1"/>
                </a:solidFill>
              </a:rPr>
              <a:t>nd</a:t>
            </a:r>
            <a:r>
              <a:rPr lang="en-US" sz="1400" dirty="0">
                <a:solidFill>
                  <a:schemeClr val="bg1"/>
                </a:solidFill>
              </a:rPr>
              <a:t> International Conference on Environmental Systems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July 16-20, 2023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AD31831-1D51-DEA2-65A1-82BED9356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734" y="6372403"/>
            <a:ext cx="2743200" cy="365125"/>
          </a:xfrm>
        </p:spPr>
        <p:txBody>
          <a:bodyPr/>
          <a:lstStyle/>
          <a:p>
            <a:pPr algn="r"/>
            <a:fld id="{DCD57FC4-C305-C246-BAEE-1D022AE99BB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1E575-D7EC-344F-849B-7404F38E72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4818" y="74750"/>
            <a:ext cx="11588271" cy="89217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ECLSS-CHP Capability Areas 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(gaps defined below capability areas)</a:t>
            </a:r>
            <a:endParaRPr lang="en-US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C1C3CC-15E3-5E3F-089E-E5487D41FD94}"/>
              </a:ext>
            </a:extLst>
          </p:cNvPr>
          <p:cNvSpPr/>
          <p:nvPr/>
        </p:nvSpPr>
        <p:spPr>
          <a:xfrm>
            <a:off x="4691743" y="4604652"/>
            <a:ext cx="7162799" cy="1703161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80EBB1-32BD-FE71-97F4-91A7E74470C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286" y="1345359"/>
            <a:ext cx="11702143" cy="35972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09FCB8-3906-22D0-8890-69D028AE13ED}"/>
              </a:ext>
            </a:extLst>
          </p:cNvPr>
          <p:cNvSpPr txBox="1"/>
          <p:nvPr/>
        </p:nvSpPr>
        <p:spPr>
          <a:xfrm>
            <a:off x="5495306" y="417976"/>
            <a:ext cx="5689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Close alignment with TX.06 on NASA Technology Taxonomy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31B4E2-1DE2-7D60-0F56-D3889337F375}"/>
              </a:ext>
            </a:extLst>
          </p:cNvPr>
          <p:cNvSpPr/>
          <p:nvPr/>
        </p:nvSpPr>
        <p:spPr>
          <a:xfrm>
            <a:off x="5170715" y="4855026"/>
            <a:ext cx="6564085" cy="13503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New: EARTH INDEPENDENT HUMAN OPERATIONS TECHNOLOGIES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Support &amp; Situation Awareness Tools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Human-Hardware Maintenance Interfaces and Tools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 Execution Support Tools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Asynchronous Distributed Operations Management Systems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Integrated Earth-Independent Human Systems Simulation Technologies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25EF3F-9851-3CB5-3DA9-10C7C01BE6C6}"/>
              </a:ext>
            </a:extLst>
          </p:cNvPr>
          <p:cNvCxnSpPr/>
          <p:nvPr/>
        </p:nvCxnSpPr>
        <p:spPr>
          <a:xfrm flipH="1">
            <a:off x="566056" y="3559626"/>
            <a:ext cx="185057" cy="185057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4E1B986-0784-35D7-2D6F-D37EF35A0834}"/>
              </a:ext>
            </a:extLst>
          </p:cNvPr>
          <p:cNvSpPr txBox="1"/>
          <p:nvPr/>
        </p:nvSpPr>
        <p:spPr>
          <a:xfrm>
            <a:off x="337456" y="34616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pic>
        <p:nvPicPr>
          <p:cNvPr id="18" name="Picture 6" descr="Solar System Svg Png Icon Free Download (#535336) - OnlineWebFonts.COM">
            <a:extLst>
              <a:ext uri="{FF2B5EF4-FFF2-40B4-BE49-F238E27FC236}">
                <a16:creationId xmlns:a16="http://schemas.microsoft.com/office/drawing/2014/main" id="{1973271B-A6CE-DCF3-E62C-50C087C1E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7543" y="5346267"/>
            <a:ext cx="544297" cy="59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502968-06CA-463F-A97E-AB1C675CCA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86" y="4535844"/>
            <a:ext cx="3257468" cy="2304632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023E5E54-7442-8A61-EFD9-8E33F1493628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52</a:t>
            </a:r>
            <a:r>
              <a:rPr lang="en-US" sz="1400" baseline="30000" dirty="0">
                <a:solidFill>
                  <a:schemeClr val="bg1"/>
                </a:solidFill>
              </a:rPr>
              <a:t>nd</a:t>
            </a:r>
            <a:r>
              <a:rPr lang="en-US" sz="1400" dirty="0">
                <a:solidFill>
                  <a:schemeClr val="bg1"/>
                </a:solidFill>
              </a:rPr>
              <a:t> International Conference on Environmental Systems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July 16-20, 2023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696FF7D-B265-E815-10CD-74631E41C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734" y="6372403"/>
            <a:ext cx="2743200" cy="365125"/>
          </a:xfrm>
        </p:spPr>
        <p:txBody>
          <a:bodyPr/>
          <a:lstStyle/>
          <a:p>
            <a:pPr algn="r"/>
            <a:fld id="{DCD57FC4-C305-C246-BAEE-1D022AE99BB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6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A49D530-A85A-477D-A85D-383BDF362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24" y="233812"/>
            <a:ext cx="10769600" cy="742950"/>
          </a:xfrm>
        </p:spPr>
        <p:txBody>
          <a:bodyPr/>
          <a:lstStyle/>
          <a:p>
            <a:r>
              <a:rPr lang="en-US" dirty="0"/>
              <a:t>Technology Validation Maturation Rubric - Rationale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74BD03C-BAC1-46DD-92ED-0854D991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83" y="1003301"/>
            <a:ext cx="11689511" cy="5632889"/>
          </a:xfrm>
        </p:spPr>
        <p:txBody>
          <a:bodyPr/>
          <a:lstStyle/>
          <a:p>
            <a:r>
              <a:rPr lang="en-US" altLang="en-US" dirty="0"/>
              <a:t>Mass reduction (or Equivalent System Mass) is often the primary parameter compared in selecting technologies for a mission</a:t>
            </a:r>
          </a:p>
          <a:p>
            <a:r>
              <a:rPr lang="en-US" altLang="en-US" dirty="0"/>
              <a:t>Other ‘parameters’ are less defined but critical for crew safety and mission </a:t>
            </a:r>
            <a:r>
              <a:rPr lang="en-US" altLang="en-US" dirty="0" err="1"/>
              <a:t>sucess</a:t>
            </a:r>
            <a:endParaRPr lang="en-US" altLang="en-US" dirty="0"/>
          </a:p>
          <a:p>
            <a:pPr lvl="1"/>
            <a:r>
              <a:rPr lang="en-US" altLang="en-US" dirty="0"/>
              <a:t>The SCLT initiated effort to for systematic comparison and prioritization of ECLSS-CHP technologies</a:t>
            </a:r>
            <a:endParaRPr lang="en-US" altLang="en-US" u="sng" dirty="0"/>
          </a:p>
          <a:p>
            <a:pPr lvl="1"/>
            <a:r>
              <a:rPr lang="en-US" altLang="en-US" u="sng" dirty="0"/>
              <a:t>The Technology Validation </a:t>
            </a:r>
            <a:r>
              <a:rPr lang="en-US" altLang="en-US" u="sng" dirty="0" err="1"/>
              <a:t>MaRubric</a:t>
            </a:r>
            <a:r>
              <a:rPr lang="en-US" altLang="en-US" u="sng" dirty="0"/>
              <a:t> is not an official NASA metric or requirement, it is an informational tool</a:t>
            </a:r>
          </a:p>
          <a:p>
            <a:pPr lvl="1"/>
            <a:r>
              <a:rPr lang="en-US" altLang="en-US" dirty="0"/>
              <a:t>This information can be used to:</a:t>
            </a:r>
          </a:p>
          <a:p>
            <a:pPr lvl="2"/>
            <a:r>
              <a:rPr lang="en-US" altLang="en-US" dirty="0"/>
              <a:t>Communicate what functions/features must be future validated before crew depart to Mars (or sustained lunar) to reduce future risks to the crew and mission</a:t>
            </a:r>
          </a:p>
          <a:p>
            <a:pPr lvl="2"/>
            <a:r>
              <a:rPr lang="en-US" altLang="en-US" dirty="0"/>
              <a:t>Identify what activities are useful to be added to future project plans</a:t>
            </a:r>
          </a:p>
          <a:p>
            <a:pPr lvl="2"/>
            <a:r>
              <a:rPr lang="en-US" altLang="en-US" dirty="0"/>
              <a:t>Help prioritize payloads for future vehicles and/or where ground testing may require increased fidelity</a:t>
            </a:r>
          </a:p>
          <a:p>
            <a:r>
              <a:rPr lang="en-US" altLang="en-US" dirty="0"/>
              <a:t>This is NOT to replace key performance parameters (KPPs) used in comparing technologies or in measuring progress during development</a:t>
            </a:r>
          </a:p>
          <a:p>
            <a:r>
              <a:rPr lang="en-US" altLang="en-US" dirty="0"/>
              <a:t>This is NOT to replace technology readiness levels (TRLs) to show technology maturity across a wide range of ideation to flight</a:t>
            </a:r>
          </a:p>
          <a:p>
            <a:r>
              <a:rPr lang="en-US" altLang="en-US" dirty="0"/>
              <a:t>This IS intended to characterize how well we have robustly </a:t>
            </a:r>
            <a:r>
              <a:rPr lang="en-US" altLang="en-US" u="sng" dirty="0"/>
              <a:t>validated</a:t>
            </a:r>
            <a:r>
              <a:rPr lang="en-US" altLang="en-US" dirty="0"/>
              <a:t> a technology/system in the relevant mission environment</a:t>
            </a:r>
          </a:p>
          <a:p>
            <a:pPr lvl="1"/>
            <a:endParaRPr lang="en-US" altLang="en-US" u="sng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E453785-7DEE-41D4-985F-44F3D5A8C6EA}"/>
              </a:ext>
            </a:extLst>
          </p:cNvPr>
          <p:cNvSpPr txBox="1">
            <a:spLocks/>
          </p:cNvSpPr>
          <p:nvPr/>
        </p:nvSpPr>
        <p:spPr>
          <a:xfrm>
            <a:off x="10789920" y="6492875"/>
            <a:ext cx="14020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3C6E5-ABCA-D247-98E1-2274F89B2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1EF6C6-E6E7-7412-CF49-0EE422D1BE7C}"/>
              </a:ext>
            </a:extLst>
          </p:cNvPr>
          <p:cNvSpPr txBox="1">
            <a:spLocks/>
          </p:cNvSpPr>
          <p:nvPr/>
        </p:nvSpPr>
        <p:spPr>
          <a:xfrm>
            <a:off x="4466353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A8EB6A-DB26-D63C-22CE-C040719F46F9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498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4220-9282-4A1A-8060-0F169C6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76" y="233812"/>
            <a:ext cx="10769600" cy="742950"/>
          </a:xfrm>
        </p:spPr>
        <p:txBody>
          <a:bodyPr/>
          <a:lstStyle/>
          <a:p>
            <a:r>
              <a:rPr lang="en-US" dirty="0"/>
              <a:t>Technology Validation Maturation Rubric – Alignment to TRLs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E42A1-E404-48C6-A185-7FAC6978C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003300"/>
            <a:ext cx="4192845" cy="5632450"/>
          </a:xfrm>
        </p:spPr>
        <p:txBody>
          <a:bodyPr>
            <a:normAutofit/>
          </a:bodyPr>
          <a:lstStyle/>
          <a:p>
            <a:r>
              <a:rPr lang="en-US" altLang="en-US" dirty="0"/>
              <a:t>Technology may have been demonstrated and even qualified for initial elements</a:t>
            </a:r>
          </a:p>
          <a:p>
            <a:pPr lvl="1"/>
            <a:r>
              <a:rPr lang="en-US" altLang="en-US" dirty="0"/>
              <a:t>Supports executed from the left</a:t>
            </a:r>
          </a:p>
          <a:p>
            <a:r>
              <a:rPr lang="en-US" altLang="en-US" dirty="0"/>
              <a:t>But additional maturity is needed for long-term mission</a:t>
            </a:r>
          </a:p>
          <a:p>
            <a:pPr lvl="1"/>
            <a:r>
              <a:rPr lang="en-US" altLang="en-US" dirty="0"/>
              <a:t>Support architecting from the right</a:t>
            </a:r>
          </a:p>
          <a:p>
            <a:pPr marL="0" indent="0">
              <a:buNone/>
            </a:pPr>
            <a:endParaRPr lang="en-US" altLang="en-US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D97A5-4560-A85C-F16F-9B6AB071B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001" y="1511300"/>
            <a:ext cx="4514850" cy="49815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22876C-0683-C9ED-3EA2-346FA63D298F}"/>
              </a:ext>
            </a:extLst>
          </p:cNvPr>
          <p:cNvSpPr/>
          <p:nvPr/>
        </p:nvSpPr>
        <p:spPr>
          <a:xfrm>
            <a:off x="9505370" y="5355770"/>
            <a:ext cx="167148" cy="1016523"/>
          </a:xfrm>
          <a:prstGeom prst="rect">
            <a:avLst/>
          </a:prstGeom>
          <a:gradFill>
            <a:gsLst>
              <a:gs pos="75000">
                <a:srgbClr val="C00000"/>
              </a:gs>
              <a:gs pos="26000">
                <a:srgbClr val="C00000"/>
              </a:gs>
              <a:gs pos="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408EA6-B0B3-4616-9DAD-A8922149368E}"/>
              </a:ext>
            </a:extLst>
          </p:cNvPr>
          <p:cNvSpPr/>
          <p:nvPr/>
        </p:nvSpPr>
        <p:spPr>
          <a:xfrm>
            <a:off x="9149672" y="4330879"/>
            <a:ext cx="167148" cy="1188720"/>
          </a:xfrm>
          <a:prstGeom prst="rect">
            <a:avLst/>
          </a:prstGeom>
          <a:gradFill>
            <a:gsLst>
              <a:gs pos="75000">
                <a:schemeClr val="accent6">
                  <a:lumMod val="75000"/>
                </a:schemeClr>
              </a:gs>
              <a:gs pos="26000">
                <a:schemeClr val="accent6">
                  <a:lumMod val="75000"/>
                </a:schemeClr>
              </a:gs>
              <a:gs pos="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ACA648-5B03-46EF-88E7-D2C3B2195EB2}"/>
              </a:ext>
            </a:extLst>
          </p:cNvPr>
          <p:cNvSpPr/>
          <p:nvPr/>
        </p:nvSpPr>
        <p:spPr>
          <a:xfrm>
            <a:off x="9505370" y="2974520"/>
            <a:ext cx="167148" cy="1645920"/>
          </a:xfrm>
          <a:prstGeom prst="rect">
            <a:avLst/>
          </a:prstGeom>
          <a:gradFill>
            <a:gsLst>
              <a:gs pos="75000">
                <a:srgbClr val="FFFF00"/>
              </a:gs>
              <a:gs pos="26000">
                <a:srgbClr val="FFFF00"/>
              </a:gs>
              <a:gs pos="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844C4F-5532-AC81-D119-605DF4FA251F}"/>
              </a:ext>
            </a:extLst>
          </p:cNvPr>
          <p:cNvSpPr/>
          <p:nvPr/>
        </p:nvSpPr>
        <p:spPr>
          <a:xfrm>
            <a:off x="9149672" y="1803734"/>
            <a:ext cx="167148" cy="1554480"/>
          </a:xfrm>
          <a:prstGeom prst="rect">
            <a:avLst/>
          </a:prstGeom>
          <a:gradFill>
            <a:gsLst>
              <a:gs pos="75000">
                <a:srgbClr val="92D050"/>
              </a:gs>
              <a:gs pos="26000">
                <a:srgbClr val="92D050"/>
              </a:gs>
              <a:gs pos="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78C5AA-E489-6324-8B87-DB591B456ABD}"/>
              </a:ext>
            </a:extLst>
          </p:cNvPr>
          <p:cNvSpPr/>
          <p:nvPr/>
        </p:nvSpPr>
        <p:spPr>
          <a:xfrm>
            <a:off x="9505370" y="1584342"/>
            <a:ext cx="167148" cy="731520"/>
          </a:xfrm>
          <a:prstGeom prst="rect">
            <a:avLst/>
          </a:prstGeom>
          <a:gradFill>
            <a:gsLst>
              <a:gs pos="75000">
                <a:srgbClr val="339966"/>
              </a:gs>
              <a:gs pos="26000">
                <a:srgbClr val="339966"/>
              </a:gs>
              <a:gs pos="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298CF6-BECB-E390-64BB-8E00360BC145}"/>
              </a:ext>
            </a:extLst>
          </p:cNvPr>
          <p:cNvSpPr txBox="1"/>
          <p:nvPr/>
        </p:nvSpPr>
        <p:spPr>
          <a:xfrm>
            <a:off x="9622142" y="5613410"/>
            <a:ext cx="217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~ Knowledge &amp; Architecture gaps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C0A619-63E5-1144-7A32-9CFE2ACE9ED2}"/>
              </a:ext>
            </a:extLst>
          </p:cNvPr>
          <p:cNvSpPr txBox="1"/>
          <p:nvPr/>
        </p:nvSpPr>
        <p:spPr>
          <a:xfrm>
            <a:off x="9274263" y="4780479"/>
            <a:ext cx="2177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~ Technology gaps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DED4AF-FB23-2D7D-B28B-5F488B95E38A}"/>
              </a:ext>
            </a:extLst>
          </p:cNvPr>
          <p:cNvSpPr txBox="1"/>
          <p:nvPr/>
        </p:nvSpPr>
        <p:spPr>
          <a:xfrm>
            <a:off x="9622142" y="3618875"/>
            <a:ext cx="2177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~ Development gaps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747A77-F8E6-CB16-9C3A-56BB6CB31833}"/>
              </a:ext>
            </a:extLst>
          </p:cNvPr>
          <p:cNvSpPr txBox="1"/>
          <p:nvPr/>
        </p:nvSpPr>
        <p:spPr>
          <a:xfrm>
            <a:off x="9265573" y="2455041"/>
            <a:ext cx="2177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~ Engineering gaps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A65989-1491-59E5-007A-0645FE77DB8B}"/>
              </a:ext>
            </a:extLst>
          </p:cNvPr>
          <p:cNvSpPr txBox="1"/>
          <p:nvPr/>
        </p:nvSpPr>
        <p:spPr>
          <a:xfrm>
            <a:off x="9621718" y="1706655"/>
            <a:ext cx="251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~ SCLT – Technology Maturation Validation Rubric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BD3545-077D-C356-D725-B2C93C81AD60}"/>
              </a:ext>
            </a:extLst>
          </p:cNvPr>
          <p:cNvSpPr txBox="1"/>
          <p:nvPr/>
        </p:nvSpPr>
        <p:spPr>
          <a:xfrm>
            <a:off x="9031851" y="950056"/>
            <a:ext cx="306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Arial"/>
                <a:cs typeface="Arial"/>
              </a:rPr>
              <a:t>Approximate TRL alignment of gaps and rubric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4F2406-108A-55F0-4899-7FD05056E0A2}"/>
              </a:ext>
            </a:extLst>
          </p:cNvPr>
          <p:cNvSpPr txBox="1"/>
          <p:nvPr/>
        </p:nvSpPr>
        <p:spPr>
          <a:xfrm>
            <a:off x="4813160" y="950056"/>
            <a:ext cx="4069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Arial"/>
                <a:cs typeface="Arial"/>
              </a:rPr>
              <a:t>NASA Technology Readiness Levels (TRLs)</a:t>
            </a: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D16063FC-4B31-7528-0FFD-DEC147A3A068}"/>
              </a:ext>
            </a:extLst>
          </p:cNvPr>
          <p:cNvSpPr txBox="1">
            <a:spLocks/>
          </p:cNvSpPr>
          <p:nvPr/>
        </p:nvSpPr>
        <p:spPr>
          <a:xfrm>
            <a:off x="3531859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52</a:t>
            </a:r>
            <a:r>
              <a:rPr lang="en-US" sz="1400" baseline="30000" dirty="0"/>
              <a:t>nd</a:t>
            </a:r>
            <a:r>
              <a:rPr lang="en-US" sz="1400" dirty="0"/>
              <a:t> International Conference on Environmental Systems </a:t>
            </a:r>
            <a:br>
              <a:rPr lang="en-US" sz="1400" dirty="0"/>
            </a:br>
            <a:r>
              <a:rPr lang="en-US" sz="1400" dirty="0"/>
              <a:t>July 16-20, 2023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23EAEE22-2426-C298-3B80-A08FD3B579B6}"/>
              </a:ext>
            </a:extLst>
          </p:cNvPr>
          <p:cNvSpPr txBox="1">
            <a:spLocks/>
          </p:cNvSpPr>
          <p:nvPr/>
        </p:nvSpPr>
        <p:spPr>
          <a:xfrm>
            <a:off x="9314734" y="63724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D57FC4-C305-C246-BAEE-1D022AE99BB3}" type="slidenum">
              <a:rPr lang="en-US" sz="1200" smtClean="0"/>
              <a:pPr algn="r"/>
              <a:t>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4393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BLUE">
  <a:themeElements>
    <a:clrScheme name="Custom 11">
      <a:dk1>
        <a:srgbClr val="000000"/>
      </a:dk1>
      <a:lt1>
        <a:srgbClr val="FFFFFF"/>
      </a:lt1>
      <a:dk2>
        <a:srgbClr val="34BFEF"/>
      </a:dk2>
      <a:lt2>
        <a:srgbClr val="E7E6E6"/>
      </a:lt2>
      <a:accent1>
        <a:srgbClr val="FB6519"/>
      </a:accent1>
      <a:accent2>
        <a:srgbClr val="FA04FD"/>
      </a:accent2>
      <a:accent3>
        <a:srgbClr val="66FF33"/>
      </a:accent3>
      <a:accent4>
        <a:srgbClr val="0066B3"/>
      </a:accent4>
      <a:accent5>
        <a:srgbClr val="ED1C24"/>
      </a:accent5>
      <a:accent6>
        <a:srgbClr val="919191"/>
      </a:accent6>
      <a:hlink>
        <a:srgbClr val="59B8DB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ExplorationScenario-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.pptx [Read-Only]" id="{DA025F15-0521-4AF4-84EA-44312AEFC656}" vid="{28A4B4EE-964F-4E1B-9686-CD4FF99845A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ExplorationScenario-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.pptx [Read-Only]" id="{DA025F15-0521-4AF4-84EA-44312AEFC656}" vid="{28A4B4EE-964F-4E1B-9686-CD4FF99845AF}"/>
    </a:ext>
  </a:extLst>
</a:theme>
</file>

<file path=ppt/theme/theme9.xml><?xml version="1.0" encoding="utf-8"?>
<a:theme xmlns:a="http://schemas.openxmlformats.org/drawingml/2006/main" name="8_ExplorationScenario-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.pptx [Read-Only]" id="{DA025F15-0521-4AF4-84EA-44312AEFC656}" vid="{28A4B4EE-964F-4E1B-9686-CD4FF99845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5341</TotalTime>
  <Words>3943</Words>
  <Application>Microsoft Office PowerPoint</Application>
  <PresentationFormat>Widescreen</PresentationFormat>
  <Paragraphs>531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Agency FB</vt:lpstr>
      <vt:lpstr>Arial</vt:lpstr>
      <vt:lpstr>Arial Narrow</vt:lpstr>
      <vt:lpstr>Calibri</vt:lpstr>
      <vt:lpstr>Calibri Light</vt:lpstr>
      <vt:lpstr>Cambria</vt:lpstr>
      <vt:lpstr>Courier New</vt:lpstr>
      <vt:lpstr>Helvetica</vt:lpstr>
      <vt:lpstr>Monaco</vt:lpstr>
      <vt:lpstr>Raleway</vt:lpstr>
      <vt:lpstr>Script MT Bold</vt:lpstr>
      <vt:lpstr>Wingdings</vt:lpstr>
      <vt:lpstr>Title</vt:lpstr>
      <vt:lpstr>Custom Design</vt:lpstr>
      <vt:lpstr>2_Office Theme</vt:lpstr>
      <vt:lpstr>2_BLUE</vt:lpstr>
      <vt:lpstr>6_ExplorationScenario-Updated</vt:lpstr>
      <vt:lpstr>Office Theme</vt:lpstr>
      <vt:lpstr>3_Office Theme</vt:lpstr>
      <vt:lpstr>7_ExplorationScenario-Updated</vt:lpstr>
      <vt:lpstr>8_ExplorationScenario-Updated</vt:lpstr>
      <vt:lpstr>Utilizing Gaps and Performance Measures to Inform NASA Environmental Control and Life Support Systems and Crew Health and Performance Technology Decisions ICES Paper 2023-368 17 July 2023</vt:lpstr>
      <vt:lpstr>Outline</vt:lpstr>
      <vt:lpstr>Capabilities Alignment to NASA’s M2M ADD (1/2)</vt:lpstr>
      <vt:lpstr>Capabilities Alignment to NASA’s M2M ADD (2/2)</vt:lpstr>
      <vt:lpstr>Capabilities Gap Closure Evolves and Matures Over a Range Of Programs and TRLs</vt:lpstr>
      <vt:lpstr>Capability Gaps Definition</vt:lpstr>
      <vt:lpstr>ECLSS-CHP Capability Areas  (gaps defined below capability areas)</vt:lpstr>
      <vt:lpstr>Technology Validation Maturation Rubric - Rationale</vt:lpstr>
      <vt:lpstr>Technology Validation Maturation Rubric – Alignment to TRLs</vt:lpstr>
      <vt:lpstr>Technology Validation Maturation Rubric – Objectives Overview</vt:lpstr>
      <vt:lpstr>Technology Validation Rubric – Summary Table</vt:lpstr>
      <vt:lpstr>Technology Validation Maturation Rubric – Integrated System Operation</vt:lpstr>
      <vt:lpstr>Technology Validation Maturation Rubric – Integrated System Operation</vt:lpstr>
      <vt:lpstr>Technology Validation Maturation Rubric – Dormancy</vt:lpstr>
      <vt:lpstr>Technology Validation Maturation Rubric – Dormancy</vt:lpstr>
      <vt:lpstr>PowerPoint Presentation</vt:lpstr>
      <vt:lpstr>PowerPoint Presentation</vt:lpstr>
      <vt:lpstr>PowerPoint Presentation</vt:lpstr>
      <vt:lpstr>PowerPoint Presentation</vt:lpstr>
      <vt:lpstr>Technology Validation Rubric – Reliability</vt:lpstr>
      <vt:lpstr>Technology Validation Rubric – Reliability</vt:lpstr>
      <vt:lpstr>Technology Validation Rubric – Crew Time for Ops and Maintenance</vt:lpstr>
      <vt:lpstr>Technology Validation Rubric – Crew Time for Ops and Maintenance</vt:lpstr>
      <vt:lpstr>Technology Validation Rubric – Consumables/Spares Shelf-life</vt:lpstr>
      <vt:lpstr>Technology Validation Rubric – Consumables/Spares Shelf-life</vt:lpstr>
      <vt:lpstr>Technology Validation Rubric – Human System Integration (HSI)</vt:lpstr>
      <vt:lpstr>Technology Validation Rubric – Human System Integration (HSI)</vt:lpstr>
      <vt:lpstr>Exploration ECLSS on ISS</vt:lpstr>
      <vt:lpstr>PowerPoint Presentation</vt:lpstr>
      <vt:lpstr>Long-term Test Verified ECLSS is Critical for Mars Reduces Mass and Improves Crew Safety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ICES</dc:creator>
  <cp:lastModifiedBy>Broyan, James L. (JSC-BG040)</cp:lastModifiedBy>
  <cp:revision>178</cp:revision>
  <cp:lastPrinted>2018-07-11T01:08:04Z</cp:lastPrinted>
  <dcterms:created xsi:type="dcterms:W3CDTF">2017-12-03T15:14:05Z</dcterms:created>
  <dcterms:modified xsi:type="dcterms:W3CDTF">2023-06-28T16:32:02Z</dcterms:modified>
</cp:coreProperties>
</file>