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6" r:id="rId2"/>
    <p:sldId id="288" r:id="rId3"/>
    <p:sldId id="287" r:id="rId4"/>
    <p:sldId id="294" r:id="rId5"/>
    <p:sldId id="295" r:id="rId6"/>
    <p:sldId id="296" r:id="rId7"/>
    <p:sldId id="293" r:id="rId8"/>
    <p:sldId id="289" r:id="rId9"/>
    <p:sldId id="300" r:id="rId10"/>
    <p:sldId id="298" r:id="rId11"/>
    <p:sldId id="303" r:id="rId12"/>
    <p:sldId id="304" r:id="rId13"/>
    <p:sldId id="30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96" autoAdjust="0"/>
    <p:restoredTop sz="94660"/>
  </p:normalViewPr>
  <p:slideViewPr>
    <p:cSldViewPr snapToGrid="0">
      <p:cViewPr varScale="1">
        <p:scale>
          <a:sx n="62" d="100"/>
          <a:sy n="62" d="100"/>
        </p:scale>
        <p:origin x="1100" y="44"/>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0001CB-6890-FE4C-9106-CC149CAF61E3}" type="datetimeFigureOut">
              <a:rPr lang="en-US" smtClean="0"/>
              <a:t>6/29/2023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9BB55F-B1F2-8A4A-A435-132940630CB9}" type="slidenum">
              <a:rPr lang="en-US" smtClean="0"/>
              <a:t>‹#›</a:t>
            </a:fld>
            <a:endParaRPr lang="en-US" dirty="0"/>
          </a:p>
        </p:txBody>
      </p:sp>
    </p:spTree>
    <p:extLst>
      <p:ext uri="{BB962C8B-B14F-4D97-AF65-F5344CB8AC3E}">
        <p14:creationId xmlns:p14="http://schemas.microsoft.com/office/powerpoint/2010/main" val="3308609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7" name="Google Shape;157;p6:notes"/>
          <p:cNvSpPr txBox="1">
            <a:spLocks noGrp="1"/>
          </p:cNvSpPr>
          <p:nvPr>
            <p:ph type="body" idx="1"/>
          </p:nvPr>
        </p:nvSpPr>
        <p:spPr>
          <a:xfrm>
            <a:off x="701675" y="4473575"/>
            <a:ext cx="5607050" cy="366077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58" name="Google Shape;158;p6:notes"/>
          <p:cNvSpPr txBox="1">
            <a:spLocks noGrp="1"/>
          </p:cNvSpPr>
          <p:nvPr>
            <p:ph type="sldNum" idx="12"/>
          </p:nvPr>
        </p:nvSpPr>
        <p:spPr>
          <a:xfrm>
            <a:off x="3970338" y="8829675"/>
            <a:ext cx="3038475" cy="466725"/>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dirty="0"/>
          </a:p>
        </p:txBody>
      </p:sp>
    </p:spTree>
    <p:extLst>
      <p:ext uri="{BB962C8B-B14F-4D97-AF65-F5344CB8AC3E}">
        <p14:creationId xmlns:p14="http://schemas.microsoft.com/office/powerpoint/2010/main" val="1990252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0D4D98E-5177-E448-B008-C428BC65BD08}" type="datetime1">
              <a:rPr lang="en-US" smtClean="0"/>
              <a:t>6/29/2023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7C16D1-7C99-4958-AF44-17645889CF17}" type="slidenum">
              <a:rPr lang="en-US" smtClean="0"/>
              <a:t>‹#›</a:t>
            </a:fld>
            <a:endParaRPr lang="en-US" dirty="0"/>
          </a:p>
        </p:txBody>
      </p:sp>
    </p:spTree>
    <p:extLst>
      <p:ext uri="{BB962C8B-B14F-4D97-AF65-F5344CB8AC3E}">
        <p14:creationId xmlns:p14="http://schemas.microsoft.com/office/powerpoint/2010/main" val="2248938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8E54B0-01B6-8744-ADC0-A3249615575B}" type="datetime1">
              <a:rPr lang="en-US" smtClean="0"/>
              <a:t>6/29/2023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7C16D1-7C99-4958-AF44-17645889CF17}" type="slidenum">
              <a:rPr lang="en-US" smtClean="0"/>
              <a:t>‹#›</a:t>
            </a:fld>
            <a:endParaRPr lang="en-US" dirty="0"/>
          </a:p>
        </p:txBody>
      </p:sp>
    </p:spTree>
    <p:extLst>
      <p:ext uri="{BB962C8B-B14F-4D97-AF65-F5344CB8AC3E}">
        <p14:creationId xmlns:p14="http://schemas.microsoft.com/office/powerpoint/2010/main" val="1708008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F3581B-C166-AA43-A3DF-F70EE68729BF}" type="datetime1">
              <a:rPr lang="en-US" smtClean="0"/>
              <a:t>6/29/2023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7C16D1-7C99-4958-AF44-17645889CF17}" type="slidenum">
              <a:rPr lang="en-US" smtClean="0"/>
              <a:t>‹#›</a:t>
            </a:fld>
            <a:endParaRPr lang="en-US" dirty="0"/>
          </a:p>
        </p:txBody>
      </p:sp>
    </p:spTree>
    <p:extLst>
      <p:ext uri="{BB962C8B-B14F-4D97-AF65-F5344CB8AC3E}">
        <p14:creationId xmlns:p14="http://schemas.microsoft.com/office/powerpoint/2010/main" val="833090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22"/>
        <p:cNvGrpSpPr/>
        <p:nvPr/>
      </p:nvGrpSpPr>
      <p:grpSpPr>
        <a:xfrm>
          <a:off x="0" y="0"/>
          <a:ext cx="0" cy="0"/>
          <a:chOff x="0" y="0"/>
          <a:chExt cx="0" cy="0"/>
        </a:xfrm>
      </p:grpSpPr>
      <p:sp>
        <p:nvSpPr>
          <p:cNvPr id="23" name="Google Shape;23;p24"/>
          <p:cNvSpPr txBox="1">
            <a:spLocks noGrp="1"/>
          </p:cNvSpPr>
          <p:nvPr>
            <p:ph type="title"/>
          </p:nvPr>
        </p:nvSpPr>
        <p:spPr>
          <a:xfrm>
            <a:off x="609600" y="411694"/>
            <a:ext cx="10972800" cy="478483"/>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24"/>
          <p:cNvSpPr txBox="1">
            <a:spLocks noGrp="1"/>
          </p:cNvSpPr>
          <p:nvPr>
            <p:ph type="body" idx="1"/>
          </p:nvPr>
        </p:nvSpPr>
        <p:spPr>
          <a:xfrm>
            <a:off x="609601" y="149734"/>
            <a:ext cx="10972801" cy="251482"/>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00"/>
              </a:spcBef>
              <a:spcAft>
                <a:spcPts val="0"/>
              </a:spcAft>
              <a:buSzPts val="1000"/>
              <a:buNone/>
              <a:defRPr sz="1000">
                <a:solidFill>
                  <a:srgbClr val="7F7F7F"/>
                </a:solidFill>
                <a:latin typeface="Arial"/>
                <a:ea typeface="Arial"/>
                <a:cs typeface="Arial"/>
                <a:sym typeface="Arial"/>
              </a:defRPr>
            </a:lvl1pPr>
            <a:lvl2pPr marL="914400" lvl="1" indent="-228600" algn="l">
              <a:lnSpc>
                <a:spcPct val="100000"/>
              </a:lnSpc>
              <a:spcBef>
                <a:spcPts val="200"/>
              </a:spcBef>
              <a:spcAft>
                <a:spcPts val="0"/>
              </a:spcAft>
              <a:buSzPts val="1000"/>
              <a:buNone/>
              <a:defRPr sz="1000"/>
            </a:lvl2pPr>
            <a:lvl3pPr marL="1371600" lvl="2" indent="-228600" algn="l">
              <a:lnSpc>
                <a:spcPct val="100000"/>
              </a:lnSpc>
              <a:spcBef>
                <a:spcPts val="200"/>
              </a:spcBef>
              <a:spcAft>
                <a:spcPts val="0"/>
              </a:spcAft>
              <a:buSzPts val="1000"/>
              <a:buNone/>
              <a:defRPr sz="1000"/>
            </a:lvl3pPr>
            <a:lvl4pPr marL="1828800" lvl="3" indent="-228600" algn="l">
              <a:lnSpc>
                <a:spcPct val="100000"/>
              </a:lnSpc>
              <a:spcBef>
                <a:spcPts val="200"/>
              </a:spcBef>
              <a:spcAft>
                <a:spcPts val="0"/>
              </a:spcAft>
              <a:buSzPts val="1000"/>
              <a:buNone/>
              <a:defRPr sz="1000"/>
            </a:lvl4pPr>
            <a:lvl5pPr marL="2286000" lvl="4" indent="-228600" algn="l">
              <a:lnSpc>
                <a:spcPct val="100000"/>
              </a:lnSpc>
              <a:spcBef>
                <a:spcPts val="200"/>
              </a:spcBef>
              <a:spcAft>
                <a:spcPts val="0"/>
              </a:spcAft>
              <a:buSzPts val="1000"/>
              <a:buNone/>
              <a:defRPr sz="1000"/>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25" name="Google Shape;25;p24"/>
          <p:cNvSpPr txBox="1">
            <a:spLocks noGrp="1"/>
          </p:cNvSpPr>
          <p:nvPr>
            <p:ph type="body" idx="2"/>
          </p:nvPr>
        </p:nvSpPr>
        <p:spPr>
          <a:xfrm>
            <a:off x="609600" y="1600199"/>
            <a:ext cx="10972801" cy="4525965"/>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SzPts val="1800"/>
              <a:buChar char="•"/>
              <a:defRPr/>
            </a:lvl1pPr>
            <a:lvl2pPr marL="914400" lvl="1" indent="-342900" algn="l">
              <a:lnSpc>
                <a:spcPct val="100000"/>
              </a:lnSpc>
              <a:spcBef>
                <a:spcPts val="360"/>
              </a:spcBef>
              <a:spcAft>
                <a:spcPts val="0"/>
              </a:spcAft>
              <a:buSzPts val="1800"/>
              <a:buChar char="•"/>
              <a:defRPr/>
            </a:lvl2pPr>
            <a:lvl3pPr marL="1371600" lvl="2" indent="-342900" algn="l">
              <a:lnSpc>
                <a:spcPct val="100000"/>
              </a:lnSpc>
              <a:spcBef>
                <a:spcPts val="360"/>
              </a:spcBef>
              <a:spcAft>
                <a:spcPts val="0"/>
              </a:spcAft>
              <a:buSzPts val="1800"/>
              <a:buChar char="•"/>
              <a:defRPr/>
            </a:lvl3pPr>
            <a:lvl4pPr marL="1828800" lvl="3" indent="-342900" algn="l">
              <a:lnSpc>
                <a:spcPct val="100000"/>
              </a:lnSpc>
              <a:spcBef>
                <a:spcPts val="360"/>
              </a:spcBef>
              <a:spcAft>
                <a:spcPts val="0"/>
              </a:spcAft>
              <a:buSzPts val="1800"/>
              <a:buChar char="•"/>
              <a:defRPr/>
            </a:lvl4pPr>
            <a:lvl5pPr marL="2286000" lvl="4" indent="-342900" algn="l">
              <a:lnSpc>
                <a:spcPct val="100000"/>
              </a:lnSpc>
              <a:spcBef>
                <a:spcPts val="360"/>
              </a:spcBef>
              <a:spcAft>
                <a:spcPts val="0"/>
              </a:spcAft>
              <a:buSzPts val="1800"/>
              <a:buChar char="•"/>
              <a:defRPr/>
            </a:lvl5pPr>
            <a:lvl6pPr marL="2743200" lvl="5" indent="-342900" algn="l">
              <a:lnSpc>
                <a:spcPct val="100000"/>
              </a:lnSpc>
              <a:spcBef>
                <a:spcPts val="360"/>
              </a:spcBef>
              <a:spcAft>
                <a:spcPts val="0"/>
              </a:spcAft>
              <a:buSzPts val="1800"/>
              <a:buChar char="•"/>
              <a:defRPr/>
            </a:lvl6pPr>
            <a:lvl7pPr marL="3200400" lvl="6" indent="-342900" algn="l">
              <a:lnSpc>
                <a:spcPct val="100000"/>
              </a:lnSpc>
              <a:spcBef>
                <a:spcPts val="360"/>
              </a:spcBef>
              <a:spcAft>
                <a:spcPts val="0"/>
              </a:spcAft>
              <a:buSzPts val="180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26" name="Google Shape;26;p24"/>
          <p:cNvSpPr txBox="1">
            <a:spLocks noGrp="1"/>
          </p:cNvSpPr>
          <p:nvPr>
            <p:ph type="sldNum" idx="12"/>
          </p:nvPr>
        </p:nvSpPr>
        <p:spPr>
          <a:xfrm>
            <a:off x="11073941" y="6344140"/>
            <a:ext cx="857932" cy="40015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7F7F7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7F7F7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7F7F7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7F7F7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7F7F7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7F7F7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7F7F7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7F7F7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7F7F7F"/>
                </a:solidFill>
                <a:latin typeface="Arial"/>
                <a:ea typeface="Arial"/>
                <a:cs typeface="Arial"/>
                <a:sym typeface="Arial"/>
              </a:defRPr>
            </a:lvl9pPr>
          </a:lstStyle>
          <a:p>
            <a:fld id="{00000000-1234-1234-1234-123412341234}" type="slidenum">
              <a:rPr lang="en-US" smtClean="0"/>
              <a:pPr/>
              <a:t>‹#›</a:t>
            </a:fld>
            <a:endParaRPr lang="en-US" dirty="0"/>
          </a:p>
        </p:txBody>
      </p:sp>
    </p:spTree>
    <p:extLst>
      <p:ext uri="{BB962C8B-B14F-4D97-AF65-F5344CB8AC3E}">
        <p14:creationId xmlns:p14="http://schemas.microsoft.com/office/powerpoint/2010/main" val="2887925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07CC05-FCAD-D641-98EC-92F86DAC123B}" type="datetime1">
              <a:rPr lang="en-US" smtClean="0"/>
              <a:t>6/29/2023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7C16D1-7C99-4958-AF44-17645889CF17}" type="slidenum">
              <a:rPr lang="en-US" smtClean="0"/>
              <a:t>‹#›</a:t>
            </a:fld>
            <a:endParaRPr lang="en-US" dirty="0"/>
          </a:p>
        </p:txBody>
      </p:sp>
    </p:spTree>
    <p:extLst>
      <p:ext uri="{BB962C8B-B14F-4D97-AF65-F5344CB8AC3E}">
        <p14:creationId xmlns:p14="http://schemas.microsoft.com/office/powerpoint/2010/main" val="1718679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76CD87-7A75-4749-A133-837E75EFDF91}" type="datetime1">
              <a:rPr lang="en-US" smtClean="0"/>
              <a:t>6/29/2023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7C16D1-7C99-4958-AF44-17645889CF17}" type="slidenum">
              <a:rPr lang="en-US" smtClean="0"/>
              <a:t>‹#›</a:t>
            </a:fld>
            <a:endParaRPr lang="en-US" dirty="0"/>
          </a:p>
        </p:txBody>
      </p:sp>
    </p:spTree>
    <p:extLst>
      <p:ext uri="{BB962C8B-B14F-4D97-AF65-F5344CB8AC3E}">
        <p14:creationId xmlns:p14="http://schemas.microsoft.com/office/powerpoint/2010/main" val="3739656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710C95-A45A-DD41-921F-6E86AC17CD51}" type="datetime1">
              <a:rPr lang="en-US" smtClean="0"/>
              <a:t>6/29/2023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7C16D1-7C99-4958-AF44-17645889CF17}" type="slidenum">
              <a:rPr lang="en-US" smtClean="0"/>
              <a:t>‹#›</a:t>
            </a:fld>
            <a:endParaRPr lang="en-US" dirty="0"/>
          </a:p>
        </p:txBody>
      </p:sp>
    </p:spTree>
    <p:extLst>
      <p:ext uri="{BB962C8B-B14F-4D97-AF65-F5344CB8AC3E}">
        <p14:creationId xmlns:p14="http://schemas.microsoft.com/office/powerpoint/2010/main" val="1354282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2D87ED6-ED03-9843-96C0-6E6677163B2D}" type="datetime1">
              <a:rPr lang="en-US" smtClean="0"/>
              <a:t>6/29/2023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B7C16D1-7C99-4958-AF44-17645889CF17}" type="slidenum">
              <a:rPr lang="en-US" smtClean="0"/>
              <a:t>‹#›</a:t>
            </a:fld>
            <a:endParaRPr lang="en-US" dirty="0"/>
          </a:p>
        </p:txBody>
      </p:sp>
    </p:spTree>
    <p:extLst>
      <p:ext uri="{BB962C8B-B14F-4D97-AF65-F5344CB8AC3E}">
        <p14:creationId xmlns:p14="http://schemas.microsoft.com/office/powerpoint/2010/main" val="3789907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67907A9-68C3-844F-A51A-DFF6965EDB5D}" type="datetime1">
              <a:rPr lang="en-US" smtClean="0"/>
              <a:t>6/29/2023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B7C16D1-7C99-4958-AF44-17645889CF17}" type="slidenum">
              <a:rPr lang="en-US" smtClean="0"/>
              <a:t>‹#›</a:t>
            </a:fld>
            <a:endParaRPr lang="en-US" dirty="0"/>
          </a:p>
        </p:txBody>
      </p:sp>
    </p:spTree>
    <p:extLst>
      <p:ext uri="{BB962C8B-B14F-4D97-AF65-F5344CB8AC3E}">
        <p14:creationId xmlns:p14="http://schemas.microsoft.com/office/powerpoint/2010/main" val="1279612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756D48-B650-0344-83FD-C1A7A65954B9}" type="datetime1">
              <a:rPr lang="en-US" smtClean="0"/>
              <a:t>6/29/2023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B7C16D1-7C99-4958-AF44-17645889CF17}" type="slidenum">
              <a:rPr lang="en-US" smtClean="0"/>
              <a:t>‹#›</a:t>
            </a:fld>
            <a:endParaRPr lang="en-US" dirty="0"/>
          </a:p>
        </p:txBody>
      </p:sp>
    </p:spTree>
    <p:extLst>
      <p:ext uri="{BB962C8B-B14F-4D97-AF65-F5344CB8AC3E}">
        <p14:creationId xmlns:p14="http://schemas.microsoft.com/office/powerpoint/2010/main" val="3033934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E3EAE6B-FDC9-F747-9F50-2340A3211B91}" type="datetime1">
              <a:rPr lang="en-US" smtClean="0"/>
              <a:t>6/29/2023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7C16D1-7C99-4958-AF44-17645889CF17}" type="slidenum">
              <a:rPr lang="en-US" smtClean="0"/>
              <a:t>‹#›</a:t>
            </a:fld>
            <a:endParaRPr lang="en-US" dirty="0"/>
          </a:p>
        </p:txBody>
      </p:sp>
    </p:spTree>
    <p:extLst>
      <p:ext uri="{BB962C8B-B14F-4D97-AF65-F5344CB8AC3E}">
        <p14:creationId xmlns:p14="http://schemas.microsoft.com/office/powerpoint/2010/main" val="288975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290B27D-E155-1641-A5C1-DD894C3BEE27}" type="datetime1">
              <a:rPr lang="en-US" smtClean="0"/>
              <a:t>6/29/2023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7C16D1-7C99-4958-AF44-17645889CF17}" type="slidenum">
              <a:rPr lang="en-US" smtClean="0"/>
              <a:t>‹#›</a:t>
            </a:fld>
            <a:endParaRPr lang="en-US" dirty="0"/>
          </a:p>
        </p:txBody>
      </p:sp>
    </p:spTree>
    <p:extLst>
      <p:ext uri="{BB962C8B-B14F-4D97-AF65-F5344CB8AC3E}">
        <p14:creationId xmlns:p14="http://schemas.microsoft.com/office/powerpoint/2010/main" val="3804061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DEA8B4-BA74-B045-99DC-D9D7B02C02C5}" type="datetime1">
              <a:rPr lang="en-US" smtClean="0"/>
              <a:t>6/29/2023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400">
                <a:solidFill>
                  <a:schemeClr val="tx1">
                    <a:tint val="75000"/>
                  </a:schemeClr>
                </a:solidFill>
              </a:defRPr>
            </a:lvl1pPr>
          </a:lstStyle>
          <a:p>
            <a:fld id="{FB7C16D1-7C99-4958-AF44-17645889CF17}" type="slidenum">
              <a:rPr lang="en-US" smtClean="0"/>
              <a:pPr/>
              <a:t>‹#›</a:t>
            </a:fld>
            <a:endParaRPr lang="en-US" dirty="0"/>
          </a:p>
        </p:txBody>
      </p:sp>
    </p:spTree>
    <p:extLst>
      <p:ext uri="{BB962C8B-B14F-4D97-AF65-F5344CB8AC3E}">
        <p14:creationId xmlns:p14="http://schemas.microsoft.com/office/powerpoint/2010/main" val="1200453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5712" y="4278248"/>
            <a:ext cx="9144000" cy="2387600"/>
          </a:xfrm>
        </p:spPr>
        <p:txBody>
          <a:bodyPr>
            <a:normAutofit fontScale="90000"/>
          </a:bodyPr>
          <a:lstStyle/>
          <a:p>
            <a:r>
              <a:rPr lang="en-US" sz="4900" b="1" dirty="0"/>
              <a:t>USORT Team Status</a:t>
            </a:r>
            <a:br>
              <a:rPr lang="en-US" sz="4900" b="1" dirty="0"/>
            </a:br>
            <a:br>
              <a:rPr lang="en-US" sz="4000" dirty="0"/>
            </a:br>
            <a:br>
              <a:rPr lang="en-US" sz="4000" dirty="0"/>
            </a:br>
            <a:r>
              <a:rPr lang="en-US" sz="3100" dirty="0"/>
              <a:t>Lee Feinberg/GSFC, Laura Coyle/Ball Aerospace</a:t>
            </a:r>
            <a:br>
              <a:rPr lang="en-US" sz="3100" dirty="0"/>
            </a:br>
            <a:br>
              <a:rPr lang="en-US" sz="3100" dirty="0"/>
            </a:br>
            <a:r>
              <a:rPr lang="en-US" sz="3100" dirty="0"/>
              <a:t>Contributors:   Dave Redding/JPL, Mike Menzel/GSFC, Sang Park/SAO, Marcel Bluth/GSFC, Julie Van Campen/GSFC</a:t>
            </a:r>
            <a:br>
              <a:rPr lang="en-US" sz="3100" dirty="0"/>
            </a:br>
            <a:br>
              <a:rPr lang="en-US" sz="3100" dirty="0"/>
            </a:br>
            <a:r>
              <a:rPr lang="en-US" sz="3100" dirty="0"/>
              <a:t>7/11/23</a:t>
            </a:r>
            <a:br>
              <a:rPr lang="en-US" sz="3100" dirty="0"/>
            </a:br>
            <a:br>
              <a:rPr lang="en-US" sz="3600" dirty="0"/>
            </a:br>
            <a:endParaRPr lang="en-US" sz="2700" dirty="0"/>
          </a:p>
        </p:txBody>
      </p:sp>
    </p:spTree>
    <p:extLst>
      <p:ext uri="{BB962C8B-B14F-4D97-AF65-F5344CB8AC3E}">
        <p14:creationId xmlns:p14="http://schemas.microsoft.com/office/powerpoint/2010/main" val="2677352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EF9254C-B415-AF8D-7F35-0E4F038D4A42}"/>
              </a:ext>
            </a:extLst>
          </p:cNvPr>
          <p:cNvPicPr>
            <a:picLocks noChangeAspect="1"/>
          </p:cNvPicPr>
          <p:nvPr/>
        </p:nvPicPr>
        <p:blipFill>
          <a:blip r:embed="rId2"/>
          <a:stretch>
            <a:fillRect/>
          </a:stretch>
        </p:blipFill>
        <p:spPr>
          <a:xfrm>
            <a:off x="-41083" y="2028497"/>
            <a:ext cx="12210556" cy="4677103"/>
          </a:xfrm>
          <a:prstGeom prst="rect">
            <a:avLst/>
          </a:prstGeom>
        </p:spPr>
      </p:pic>
      <p:sp>
        <p:nvSpPr>
          <p:cNvPr id="8" name="Left Brace 7">
            <a:extLst>
              <a:ext uri="{FF2B5EF4-FFF2-40B4-BE49-F238E27FC236}">
                <a16:creationId xmlns:a16="http://schemas.microsoft.com/office/drawing/2014/main" id="{45FBAB45-98DE-F5F9-9FFC-B9AE9DDB6959}"/>
              </a:ext>
            </a:extLst>
          </p:cNvPr>
          <p:cNvSpPr/>
          <p:nvPr/>
        </p:nvSpPr>
        <p:spPr>
          <a:xfrm rot="5400000">
            <a:off x="2444613" y="-783021"/>
            <a:ext cx="325822" cy="5297214"/>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F8C03374-FC79-D6E0-0D1D-23376BFC2BC3}"/>
              </a:ext>
            </a:extLst>
          </p:cNvPr>
          <p:cNvSpPr txBox="1"/>
          <p:nvPr/>
        </p:nvSpPr>
        <p:spPr>
          <a:xfrm>
            <a:off x="327702" y="1389209"/>
            <a:ext cx="4559644" cy="369332"/>
          </a:xfrm>
          <a:prstGeom prst="rect">
            <a:avLst/>
          </a:prstGeom>
          <a:noFill/>
        </p:spPr>
        <p:txBody>
          <a:bodyPr wrap="square" rtlCol="0">
            <a:spAutoFit/>
          </a:bodyPr>
          <a:lstStyle/>
          <a:p>
            <a:pPr algn="ctr"/>
            <a:r>
              <a:rPr lang="en-US" dirty="0"/>
              <a:t>Likely contributors to instability in the system </a:t>
            </a:r>
          </a:p>
        </p:txBody>
      </p:sp>
      <p:cxnSp>
        <p:nvCxnSpPr>
          <p:cNvPr id="11" name="Straight Arrow Connector 10">
            <a:extLst>
              <a:ext uri="{FF2B5EF4-FFF2-40B4-BE49-F238E27FC236}">
                <a16:creationId xmlns:a16="http://schemas.microsoft.com/office/drawing/2014/main" id="{9BE526D2-CAF8-F7A2-D265-57CBA5017D1B}"/>
              </a:ext>
            </a:extLst>
          </p:cNvPr>
          <p:cNvCxnSpPr>
            <a:cxnSpLocks/>
          </p:cNvCxnSpPr>
          <p:nvPr/>
        </p:nvCxnSpPr>
        <p:spPr>
          <a:xfrm>
            <a:off x="5519458" y="1222777"/>
            <a:ext cx="0" cy="80572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F39BA9C6-CBE2-8615-4AA5-DEA1023212FB}"/>
              </a:ext>
            </a:extLst>
          </p:cNvPr>
          <p:cNvCxnSpPr>
            <a:cxnSpLocks/>
          </p:cNvCxnSpPr>
          <p:nvPr/>
        </p:nvCxnSpPr>
        <p:spPr>
          <a:xfrm>
            <a:off x="6138337" y="1758541"/>
            <a:ext cx="0" cy="26995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819A9360-27EA-1020-2F54-1813B65D64B2}"/>
              </a:ext>
            </a:extLst>
          </p:cNvPr>
          <p:cNvSpPr txBox="1"/>
          <p:nvPr/>
        </p:nvSpPr>
        <p:spPr>
          <a:xfrm>
            <a:off x="3814224" y="576446"/>
            <a:ext cx="3200401" cy="646331"/>
          </a:xfrm>
          <a:prstGeom prst="rect">
            <a:avLst/>
          </a:prstGeom>
          <a:noFill/>
        </p:spPr>
        <p:txBody>
          <a:bodyPr wrap="square" rtlCol="0">
            <a:spAutoFit/>
          </a:bodyPr>
          <a:lstStyle/>
          <a:p>
            <a:r>
              <a:rPr lang="en-US" dirty="0"/>
              <a:t>Temporal frequency at which the instability could occur</a:t>
            </a:r>
          </a:p>
        </p:txBody>
      </p:sp>
      <p:sp>
        <p:nvSpPr>
          <p:cNvPr id="15" name="TextBox 14">
            <a:extLst>
              <a:ext uri="{FF2B5EF4-FFF2-40B4-BE49-F238E27FC236}">
                <a16:creationId xmlns:a16="http://schemas.microsoft.com/office/drawing/2014/main" id="{71FD6F62-B7CF-0EAE-4D26-110C692FBBA4}"/>
              </a:ext>
            </a:extLst>
          </p:cNvPr>
          <p:cNvSpPr txBox="1"/>
          <p:nvPr/>
        </p:nvSpPr>
        <p:spPr>
          <a:xfrm>
            <a:off x="5624916" y="1169710"/>
            <a:ext cx="3200401" cy="646331"/>
          </a:xfrm>
          <a:prstGeom prst="rect">
            <a:avLst/>
          </a:prstGeom>
          <a:noFill/>
        </p:spPr>
        <p:txBody>
          <a:bodyPr wrap="square" rtlCol="0">
            <a:spAutoFit/>
          </a:bodyPr>
          <a:lstStyle/>
          <a:p>
            <a:r>
              <a:rPr lang="en-US" dirty="0"/>
              <a:t>Spatial frequency of error that the instability could impart </a:t>
            </a:r>
          </a:p>
        </p:txBody>
      </p:sp>
      <p:sp>
        <p:nvSpPr>
          <p:cNvPr id="17" name="Rectangle 16">
            <a:extLst>
              <a:ext uri="{FF2B5EF4-FFF2-40B4-BE49-F238E27FC236}">
                <a16:creationId xmlns:a16="http://schemas.microsoft.com/office/drawing/2014/main" id="{876B0933-615C-7671-6DBF-215B0FA204C9}"/>
              </a:ext>
            </a:extLst>
          </p:cNvPr>
          <p:cNvSpPr/>
          <p:nvPr/>
        </p:nvSpPr>
        <p:spPr>
          <a:xfrm>
            <a:off x="6495641" y="1893519"/>
            <a:ext cx="5655276" cy="439211"/>
          </a:xfrm>
          <a:prstGeom prst="rect">
            <a:avLst/>
          </a:prstGeom>
          <a:solidFill>
            <a:schemeClr val="accent1">
              <a:alpha val="26067"/>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10278DC9-B034-CFD9-8F20-207E55FB25CF}"/>
              </a:ext>
            </a:extLst>
          </p:cNvPr>
          <p:cNvSpPr txBox="1"/>
          <p:nvPr/>
        </p:nvSpPr>
        <p:spPr>
          <a:xfrm>
            <a:off x="9080017" y="1021174"/>
            <a:ext cx="3111983" cy="646331"/>
          </a:xfrm>
          <a:prstGeom prst="rect">
            <a:avLst/>
          </a:prstGeom>
          <a:noFill/>
        </p:spPr>
        <p:txBody>
          <a:bodyPr wrap="square" rtlCol="0">
            <a:spAutoFit/>
          </a:bodyPr>
          <a:lstStyle/>
          <a:p>
            <a:r>
              <a:rPr lang="en-US" dirty="0"/>
              <a:t>Sensing &amp; control systems/technologies for HWO </a:t>
            </a:r>
          </a:p>
        </p:txBody>
      </p:sp>
      <p:cxnSp>
        <p:nvCxnSpPr>
          <p:cNvPr id="19" name="Straight Arrow Connector 18">
            <a:extLst>
              <a:ext uri="{FF2B5EF4-FFF2-40B4-BE49-F238E27FC236}">
                <a16:creationId xmlns:a16="http://schemas.microsoft.com/office/drawing/2014/main" id="{C502D986-1EED-4324-3D70-6FB40BDBD5B4}"/>
              </a:ext>
            </a:extLst>
          </p:cNvPr>
          <p:cNvCxnSpPr>
            <a:cxnSpLocks/>
            <a:stCxn id="18" idx="1"/>
          </p:cNvCxnSpPr>
          <p:nvPr/>
        </p:nvCxnSpPr>
        <p:spPr>
          <a:xfrm flipH="1">
            <a:off x="8930774" y="1344340"/>
            <a:ext cx="149243" cy="54917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7EE1E167-58E0-13BF-A997-067EB20B4ABD}"/>
              </a:ext>
            </a:extLst>
          </p:cNvPr>
          <p:cNvCxnSpPr>
            <a:cxnSpLocks/>
          </p:cNvCxnSpPr>
          <p:nvPr/>
        </p:nvCxnSpPr>
        <p:spPr>
          <a:xfrm flipV="1">
            <a:off x="8930774" y="4989434"/>
            <a:ext cx="604629" cy="858083"/>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BF1F9E11-9816-F48D-9F28-5FF3FF7FB26F}"/>
              </a:ext>
            </a:extLst>
          </p:cNvPr>
          <p:cNvSpPr txBox="1"/>
          <p:nvPr/>
        </p:nvSpPr>
        <p:spPr>
          <a:xfrm>
            <a:off x="7263574" y="5659329"/>
            <a:ext cx="3632886" cy="646331"/>
          </a:xfrm>
          <a:prstGeom prst="rect">
            <a:avLst/>
          </a:prstGeom>
          <a:noFill/>
        </p:spPr>
        <p:txBody>
          <a:bodyPr wrap="square" rtlCol="0">
            <a:spAutoFit/>
          </a:bodyPr>
          <a:lstStyle/>
          <a:p>
            <a:r>
              <a:rPr lang="en-US" dirty="0"/>
              <a:t>Green boxes = how technologies address instabilities</a:t>
            </a:r>
          </a:p>
        </p:txBody>
      </p:sp>
      <p:sp>
        <p:nvSpPr>
          <p:cNvPr id="14" name="Title 1"/>
          <p:cNvSpPr txBox="1">
            <a:spLocks/>
          </p:cNvSpPr>
          <p:nvPr/>
        </p:nvSpPr>
        <p:spPr>
          <a:xfrm>
            <a:off x="-1877178" y="-565992"/>
            <a:ext cx="16031030" cy="112902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dirty="0"/>
              <a:t>Control matrix assesses gaps between instabilities and sensing and controls</a:t>
            </a:r>
          </a:p>
        </p:txBody>
      </p:sp>
      <p:sp>
        <p:nvSpPr>
          <p:cNvPr id="16" name="TextBox 15"/>
          <p:cNvSpPr txBox="1"/>
          <p:nvPr/>
        </p:nvSpPr>
        <p:spPr>
          <a:xfrm>
            <a:off x="18630" y="899611"/>
            <a:ext cx="1086772" cy="369332"/>
          </a:xfrm>
          <a:prstGeom prst="rect">
            <a:avLst/>
          </a:prstGeom>
          <a:noFill/>
        </p:spPr>
        <p:txBody>
          <a:bodyPr wrap="none" rtlCol="0">
            <a:spAutoFit/>
          </a:bodyPr>
          <a:lstStyle/>
          <a:p>
            <a:r>
              <a:rPr lang="en-US" dirty="0"/>
              <a:t>B. Sitarski</a:t>
            </a:r>
          </a:p>
        </p:txBody>
      </p:sp>
    </p:spTree>
    <p:extLst>
      <p:ext uri="{BB962C8B-B14F-4D97-AF65-F5344CB8AC3E}">
        <p14:creationId xmlns:p14="http://schemas.microsoft.com/office/powerpoint/2010/main" val="3952341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73355"/>
            <a:ext cx="10515600" cy="1325563"/>
          </a:xfrm>
        </p:spPr>
        <p:txBody>
          <a:bodyPr/>
          <a:lstStyle/>
          <a:p>
            <a:pPr algn="ctr"/>
            <a:r>
              <a:rPr lang="en-US" dirty="0"/>
              <a:t>Key findings from the team (p.1):</a:t>
            </a:r>
          </a:p>
        </p:txBody>
      </p:sp>
      <p:sp>
        <p:nvSpPr>
          <p:cNvPr id="3" name="Content Placeholder 2"/>
          <p:cNvSpPr>
            <a:spLocks noGrp="1"/>
          </p:cNvSpPr>
          <p:nvPr>
            <p:ph sz="half" idx="1"/>
          </p:nvPr>
        </p:nvSpPr>
        <p:spPr>
          <a:xfrm>
            <a:off x="141151" y="959894"/>
            <a:ext cx="12050849" cy="5326606"/>
          </a:xfrm>
        </p:spPr>
        <p:txBody>
          <a:bodyPr>
            <a:noAutofit/>
          </a:bodyPr>
          <a:lstStyle/>
          <a:p>
            <a:r>
              <a:rPr lang="en-US" sz="2000" dirty="0"/>
              <a:t>Detailed mission technology roadmaps are architecture-dependent, which is not yet defined for HWO. </a:t>
            </a:r>
            <a:r>
              <a:rPr lang="en-US" sz="2000" dirty="0" err="1"/>
              <a:t>Roadmapping</a:t>
            </a:r>
            <a:r>
              <a:rPr lang="en-US" sz="2000" dirty="0"/>
              <a:t> activities at this early stage consider bounding performance needs and potential approaches/technologies based on current best understanding.</a:t>
            </a:r>
          </a:p>
          <a:p>
            <a:r>
              <a:rPr lang="en-US" sz="2000" dirty="0"/>
              <a:t>Need to be holistic in our approach. It’s not just about TRL, but also about Concept Maturity Level (CML) and Manufacturing Readiness Level (MRL).</a:t>
            </a:r>
          </a:p>
          <a:p>
            <a:r>
              <a:rPr lang="en-US" sz="2000" dirty="0"/>
              <a:t>Need to think in terms of system engineering starting with Level 0/1 requirements like rocket options we want to support and science drivers</a:t>
            </a:r>
          </a:p>
          <a:p>
            <a:r>
              <a:rPr lang="en-US" sz="2000" dirty="0"/>
              <a:t>The biggest priority we need to refine technology roadmaps is architecture work derived from modeling and simulation to develop error budgets and specs that we believe in.  This needs to be a real priority next year.</a:t>
            </a:r>
          </a:p>
          <a:p>
            <a:r>
              <a:rPr lang="en-US" sz="2000" dirty="0"/>
              <a:t>Baffle complexity is turning out to be an important consideration in the overall architecture</a:t>
            </a:r>
          </a:p>
          <a:p>
            <a:pPr lvl="1"/>
            <a:r>
              <a:rPr lang="en-US" sz="1800" dirty="0"/>
              <a:t>Desire for it to be long enough to protect against micrometeoroids and for servicing protection and for </a:t>
            </a:r>
            <a:r>
              <a:rPr lang="en-US" sz="1800" dirty="0" err="1"/>
              <a:t>starshade</a:t>
            </a:r>
            <a:r>
              <a:rPr lang="en-US" sz="1800" dirty="0"/>
              <a:t> compatibility</a:t>
            </a:r>
          </a:p>
          <a:p>
            <a:pPr lvl="1"/>
            <a:r>
              <a:rPr lang="en-US" sz="1800" dirty="0"/>
              <a:t>Likely requires a scarf</a:t>
            </a:r>
          </a:p>
          <a:p>
            <a:pPr lvl="1"/>
            <a:r>
              <a:rPr lang="en-US" sz="1800" dirty="0"/>
              <a:t>Total length could be 22 meters for an off-axis telescope!</a:t>
            </a:r>
          </a:p>
          <a:p>
            <a:r>
              <a:rPr lang="en-US" sz="2000" dirty="0"/>
              <a:t>Decision on rocket compatibility can drive mass allocations, deployment needs</a:t>
            </a:r>
          </a:p>
          <a:p>
            <a:pPr lvl="1"/>
            <a:r>
              <a:rPr lang="en-US" sz="1800" dirty="0"/>
              <a:t>Both height and diameter depend on which size options we want compatibility</a:t>
            </a:r>
          </a:p>
          <a:p>
            <a:pPr lvl="1"/>
            <a:r>
              <a:rPr lang="en-US" sz="1800" dirty="0"/>
              <a:t>Long versions of rockets seems optimistic at this early time</a:t>
            </a:r>
          </a:p>
          <a:p>
            <a:endParaRPr lang="en-US" sz="1800" dirty="0"/>
          </a:p>
          <a:p>
            <a:endParaRPr lang="en-US" sz="1200" dirty="0"/>
          </a:p>
        </p:txBody>
      </p:sp>
      <p:sp>
        <p:nvSpPr>
          <p:cNvPr id="4" name="Rectangle 8"/>
          <p:cNvSpPr>
            <a:spLocks noChangeArrowheads="1"/>
          </p:cNvSpPr>
          <p:nvPr/>
        </p:nvSpPr>
        <p:spPr bwMode="auto">
          <a:xfrm>
            <a:off x="3086515" y="6604084"/>
            <a:ext cx="6350355" cy="253916"/>
          </a:xfrm>
          <a:prstGeom prst="rect">
            <a:avLst/>
          </a:prstGeom>
          <a:noFill/>
          <a:ln w="9525">
            <a:noFill/>
            <a:miter lim="800000"/>
            <a:headEnd/>
            <a:tailEnd/>
          </a:ln>
        </p:spPr>
        <p:txBody>
          <a:bodyPr wrap="square">
            <a:spAutoFit/>
          </a:bodyPr>
          <a:lstStyle/>
          <a:p>
            <a:r>
              <a:rPr lang="en-US" sz="1050" i="1" dirty="0">
                <a:latin typeface="Times New Roman" pitchFamily="18" charset="0"/>
              </a:rPr>
              <a:t>Use or disclosure of data contained on this page is subject to the restriction(s) on the title page of this document.</a:t>
            </a:r>
            <a:endParaRPr lang="en-US" sz="1050" dirty="0">
              <a:latin typeface="Times New Roman" pitchFamily="18" charset="0"/>
            </a:endParaRPr>
          </a:p>
        </p:txBody>
      </p:sp>
    </p:spTree>
    <p:extLst>
      <p:ext uri="{BB962C8B-B14F-4D97-AF65-F5344CB8AC3E}">
        <p14:creationId xmlns:p14="http://schemas.microsoft.com/office/powerpoint/2010/main" val="137845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6429" y="-58737"/>
            <a:ext cx="10515600" cy="1325563"/>
          </a:xfrm>
        </p:spPr>
        <p:txBody>
          <a:bodyPr/>
          <a:lstStyle/>
          <a:p>
            <a:r>
              <a:rPr lang="en-US" dirty="0"/>
              <a:t>Key findings from the team (p.2):</a:t>
            </a:r>
          </a:p>
        </p:txBody>
      </p:sp>
      <p:sp>
        <p:nvSpPr>
          <p:cNvPr id="3" name="Content Placeholder 2"/>
          <p:cNvSpPr>
            <a:spLocks noGrp="1"/>
          </p:cNvSpPr>
          <p:nvPr>
            <p:ph sz="half" idx="1"/>
          </p:nvPr>
        </p:nvSpPr>
        <p:spPr>
          <a:xfrm>
            <a:off x="895350" y="1266826"/>
            <a:ext cx="10782300" cy="4351338"/>
          </a:xfrm>
        </p:spPr>
        <p:txBody>
          <a:bodyPr>
            <a:noAutofit/>
          </a:bodyPr>
          <a:lstStyle/>
          <a:p>
            <a:r>
              <a:rPr lang="en-US" sz="2400" dirty="0"/>
              <a:t>Lowest mode of the structure sets the highest segment rigid body control BW </a:t>
            </a:r>
          </a:p>
          <a:p>
            <a:pPr lvl="0"/>
            <a:r>
              <a:rPr lang="en-US" sz="2400" dirty="0"/>
              <a:t>If higher frequency measurements are made, feed-forward to the DMs can potentially extend the overall control bandwidth – provided the DMs can be operated in servo mode</a:t>
            </a:r>
          </a:p>
          <a:p>
            <a:pPr lvl="0"/>
            <a:r>
              <a:rPr lang="en-US" sz="2400" dirty="0"/>
              <a:t>For disturbances within the S&amp;C bandwidths, contrast stability will be set by S&amp;C performance, not by the underlying structures and thermal subsystems</a:t>
            </a:r>
          </a:p>
          <a:p>
            <a:pPr lvl="0"/>
            <a:r>
              <a:rPr lang="en-US" sz="2400" dirty="0"/>
              <a:t>Disturbances beyond the S&amp;C bandwidths will need to be eliminated, damped and/or isolated from the optical train</a:t>
            </a:r>
          </a:p>
          <a:p>
            <a:pPr lvl="0"/>
            <a:r>
              <a:rPr lang="en-US" sz="2400" dirty="0"/>
              <a:t>A common error budget framework across the coronagraph + telescope, and their disturbance-reducing control systems, is required. Need to factor in SNR and calibration methods.</a:t>
            </a:r>
          </a:p>
          <a:p>
            <a:r>
              <a:rPr lang="en-US" sz="2400" dirty="0"/>
              <a:t>Testbeds are key, to validate models, and to help characterize control loop interactions and overall performance a tiered sensing and control system operating at various spatial and temporal bandwidths</a:t>
            </a:r>
          </a:p>
        </p:txBody>
      </p:sp>
      <p:sp>
        <p:nvSpPr>
          <p:cNvPr id="5" name="Slide Number Placeholder 4"/>
          <p:cNvSpPr>
            <a:spLocks noGrp="1"/>
          </p:cNvSpPr>
          <p:nvPr>
            <p:ph type="sldNum" sz="quarter" idx="12"/>
          </p:nvPr>
        </p:nvSpPr>
        <p:spPr/>
        <p:txBody>
          <a:bodyPr/>
          <a:lstStyle/>
          <a:p>
            <a:fld id="{FB7C16D1-7C99-4958-AF44-17645889CF17}" type="slidenum">
              <a:rPr lang="en-US" smtClean="0"/>
              <a:t>12</a:t>
            </a:fld>
            <a:endParaRPr lang="en-US" dirty="0"/>
          </a:p>
        </p:txBody>
      </p:sp>
      <p:sp>
        <p:nvSpPr>
          <p:cNvPr id="6" name="Rectangle 8"/>
          <p:cNvSpPr>
            <a:spLocks noChangeArrowheads="1"/>
          </p:cNvSpPr>
          <p:nvPr/>
        </p:nvSpPr>
        <p:spPr bwMode="auto">
          <a:xfrm>
            <a:off x="3086515" y="6604084"/>
            <a:ext cx="6350355" cy="253916"/>
          </a:xfrm>
          <a:prstGeom prst="rect">
            <a:avLst/>
          </a:prstGeom>
          <a:noFill/>
          <a:ln w="9525">
            <a:noFill/>
            <a:miter lim="800000"/>
            <a:headEnd/>
            <a:tailEnd/>
          </a:ln>
        </p:spPr>
        <p:txBody>
          <a:bodyPr wrap="square">
            <a:spAutoFit/>
          </a:bodyPr>
          <a:lstStyle/>
          <a:p>
            <a:r>
              <a:rPr lang="en-US" sz="1050" i="1" dirty="0">
                <a:latin typeface="Times New Roman" pitchFamily="18" charset="0"/>
              </a:rPr>
              <a:t>Use or disclosure of data contained on this page is subject to the restriction(s) on the title page of this document.</a:t>
            </a:r>
            <a:endParaRPr lang="en-US" sz="1050" dirty="0">
              <a:latin typeface="Times New Roman" pitchFamily="18" charset="0"/>
            </a:endParaRPr>
          </a:p>
        </p:txBody>
      </p:sp>
    </p:spTree>
    <p:extLst>
      <p:ext uri="{BB962C8B-B14F-4D97-AF65-F5344CB8AC3E}">
        <p14:creationId xmlns:p14="http://schemas.microsoft.com/office/powerpoint/2010/main" val="769058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114" y="0"/>
            <a:ext cx="10515600" cy="1325563"/>
          </a:xfrm>
        </p:spPr>
        <p:txBody>
          <a:bodyPr/>
          <a:lstStyle/>
          <a:p>
            <a:pPr algn="ctr"/>
            <a:r>
              <a:rPr lang="en-US" dirty="0"/>
              <a:t>Next Steps</a:t>
            </a:r>
          </a:p>
        </p:txBody>
      </p:sp>
      <p:sp>
        <p:nvSpPr>
          <p:cNvPr id="3" name="Content Placeholder 2"/>
          <p:cNvSpPr>
            <a:spLocks noGrp="1"/>
          </p:cNvSpPr>
          <p:nvPr>
            <p:ph sz="half" idx="1"/>
          </p:nvPr>
        </p:nvSpPr>
        <p:spPr>
          <a:xfrm>
            <a:off x="914399" y="1325563"/>
            <a:ext cx="10439401" cy="4139066"/>
          </a:xfrm>
        </p:spPr>
        <p:txBody>
          <a:bodyPr>
            <a:normAutofit/>
          </a:bodyPr>
          <a:lstStyle/>
          <a:p>
            <a:r>
              <a:rPr lang="en-US" dirty="0"/>
              <a:t>Capabilities, capabilities, capabilities.  These are the numbers that go with the metrics.  Use optimistic, pessimistic, mid cases if needed.</a:t>
            </a:r>
          </a:p>
          <a:p>
            <a:r>
              <a:rPr lang="en-US" dirty="0"/>
              <a:t>Would like these complete by our next meeting in late July.</a:t>
            </a:r>
          </a:p>
          <a:p>
            <a:r>
              <a:rPr lang="en-US" dirty="0"/>
              <a:t>Systems starting to think about other aspects of the system like detector capabilities and system implications.</a:t>
            </a:r>
          </a:p>
          <a:p>
            <a:r>
              <a:rPr lang="en-US" dirty="0"/>
              <a:t>Next meeting will be July 27</a:t>
            </a:r>
            <a:r>
              <a:rPr lang="en-US" baseline="30000" dirty="0"/>
              <a:t>th</a:t>
            </a:r>
            <a:r>
              <a:rPr lang="en-US" dirty="0"/>
              <a:t> 1-3PM.   In time to review capabilities for August workshop presentation.</a:t>
            </a:r>
          </a:p>
          <a:p>
            <a:r>
              <a:rPr lang="en-US" dirty="0"/>
              <a:t>After we define capabilities, we will start filling in state of the art and gaps…</a:t>
            </a:r>
          </a:p>
        </p:txBody>
      </p:sp>
      <p:sp>
        <p:nvSpPr>
          <p:cNvPr id="5" name="Slide Number Placeholder 4"/>
          <p:cNvSpPr>
            <a:spLocks noGrp="1"/>
          </p:cNvSpPr>
          <p:nvPr>
            <p:ph type="sldNum" sz="quarter" idx="12"/>
          </p:nvPr>
        </p:nvSpPr>
        <p:spPr/>
        <p:txBody>
          <a:bodyPr/>
          <a:lstStyle/>
          <a:p>
            <a:fld id="{FB7C16D1-7C99-4958-AF44-17645889CF17}" type="slidenum">
              <a:rPr lang="en-US" smtClean="0"/>
              <a:t>13</a:t>
            </a:fld>
            <a:endParaRPr lang="en-US" dirty="0"/>
          </a:p>
        </p:txBody>
      </p:sp>
      <p:sp>
        <p:nvSpPr>
          <p:cNvPr id="6" name="Rectangle 8"/>
          <p:cNvSpPr>
            <a:spLocks noChangeArrowheads="1"/>
          </p:cNvSpPr>
          <p:nvPr/>
        </p:nvSpPr>
        <p:spPr bwMode="auto">
          <a:xfrm>
            <a:off x="3086515" y="6604084"/>
            <a:ext cx="6350355" cy="253916"/>
          </a:xfrm>
          <a:prstGeom prst="rect">
            <a:avLst/>
          </a:prstGeom>
          <a:noFill/>
          <a:ln w="9525">
            <a:noFill/>
            <a:miter lim="800000"/>
            <a:headEnd/>
            <a:tailEnd/>
          </a:ln>
        </p:spPr>
        <p:txBody>
          <a:bodyPr wrap="square">
            <a:spAutoFit/>
          </a:bodyPr>
          <a:lstStyle/>
          <a:p>
            <a:r>
              <a:rPr lang="en-US" sz="1050" i="1" dirty="0">
                <a:latin typeface="Times New Roman" pitchFamily="18" charset="0"/>
              </a:rPr>
              <a:t>Use or disclosure of data contained on this page is subject to the restriction(s) on the title page of this document.</a:t>
            </a:r>
            <a:endParaRPr lang="en-US" sz="1050" dirty="0">
              <a:latin typeface="Times New Roman" pitchFamily="18" charset="0"/>
            </a:endParaRPr>
          </a:p>
        </p:txBody>
      </p:sp>
    </p:spTree>
    <p:extLst>
      <p:ext uri="{BB962C8B-B14F-4D97-AF65-F5344CB8AC3E}">
        <p14:creationId xmlns:p14="http://schemas.microsoft.com/office/powerpoint/2010/main" val="3167228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056" y="0"/>
            <a:ext cx="10481791" cy="579293"/>
          </a:xfrm>
        </p:spPr>
        <p:txBody>
          <a:bodyPr>
            <a:normAutofit/>
          </a:bodyPr>
          <a:lstStyle/>
          <a:p>
            <a:pPr algn="ctr"/>
            <a:r>
              <a:rPr lang="en-US" sz="3200" dirty="0">
                <a:latin typeface="+mn-lt"/>
              </a:rPr>
              <a:t>Scope of Effort</a:t>
            </a:r>
          </a:p>
        </p:txBody>
      </p:sp>
      <p:sp>
        <p:nvSpPr>
          <p:cNvPr id="3" name="Content Placeholder 2"/>
          <p:cNvSpPr>
            <a:spLocks noGrp="1"/>
          </p:cNvSpPr>
          <p:nvPr>
            <p:ph sz="half" idx="1"/>
          </p:nvPr>
        </p:nvSpPr>
        <p:spPr>
          <a:xfrm>
            <a:off x="540656" y="854101"/>
            <a:ext cx="11212286" cy="5867374"/>
          </a:xfrm>
        </p:spPr>
        <p:txBody>
          <a:bodyPr>
            <a:noAutofit/>
          </a:bodyPr>
          <a:lstStyle/>
          <a:p>
            <a:r>
              <a:rPr lang="en-US" sz="1800" dirty="0"/>
              <a:t>This effort chartered by COR under the NASA Astrophysics Division is intended to develop roadmaps and technical guidance that provide input to the Science, Technology, Architecture Review Team (START) and TAG activities </a:t>
            </a:r>
          </a:p>
          <a:p>
            <a:r>
              <a:rPr lang="en-US" sz="1800" dirty="0"/>
              <a:t>The team includes broad representation from industry, NASA centers, Academia</a:t>
            </a:r>
          </a:p>
          <a:p>
            <a:r>
              <a:rPr lang="en-US" sz="1800" dirty="0"/>
              <a:t>At the 20,000 feet level, what is the holistic roadmap to get to technologies to TRL5 and to mature related topics like architectures, verification?</a:t>
            </a:r>
          </a:p>
          <a:p>
            <a:r>
              <a:rPr lang="en-US" sz="1800" dirty="0"/>
              <a:t>Effort is primarily volunteer and uses best current existing knowledge/expertise/lessons –part of effort is to identify future work to further refine capabilities</a:t>
            </a:r>
          </a:p>
          <a:p>
            <a:r>
              <a:rPr lang="en-US" sz="1800" dirty="0"/>
              <a:t>Approach uses guidance from the Decadal and the NASA Astrophysics Director’s “HWO Big Picture” in terms of what is roadmapped</a:t>
            </a:r>
          </a:p>
          <a:p>
            <a:pPr lvl="1"/>
            <a:r>
              <a:rPr lang="en-US" sz="1600" dirty="0"/>
              <a:t>Ultrastable (eg, 10 picometer RMS over temporal bandpass over IWA/OWA spatial frequencies)</a:t>
            </a:r>
          </a:p>
          <a:p>
            <a:pPr lvl="1"/>
            <a:r>
              <a:rPr lang="en-US" sz="1600" dirty="0"/>
              <a:t>Segmented Off-axis Primary Mirror with roughly 6m (ID)</a:t>
            </a:r>
            <a:endParaRPr lang="en-US" sz="1600" dirty="0">
              <a:highlight>
                <a:srgbClr val="FFFF00"/>
              </a:highlight>
            </a:endParaRPr>
          </a:p>
          <a:p>
            <a:pPr lvl="1"/>
            <a:r>
              <a:rPr lang="en-US" sz="1600" dirty="0"/>
              <a:t>Need margin (technical, scientific)</a:t>
            </a:r>
          </a:p>
          <a:p>
            <a:pPr lvl="1"/>
            <a:r>
              <a:rPr lang="en-US" sz="1600" dirty="0"/>
              <a:t>Assume large rocket fairings are available</a:t>
            </a:r>
          </a:p>
          <a:p>
            <a:pPr lvl="1"/>
            <a:r>
              <a:rPr lang="en-US" sz="1600" dirty="0"/>
              <a:t>Serviceable</a:t>
            </a:r>
          </a:p>
          <a:p>
            <a:r>
              <a:rPr lang="en-US" sz="1800" dirty="0"/>
              <a:t>Observatory aspects that effect stability (ranging from dynamics to thermal, verification, facilities) are all within the scope</a:t>
            </a:r>
          </a:p>
          <a:p>
            <a:r>
              <a:rPr lang="en-US" sz="1800" dirty="0"/>
              <a:t>Team is not doing trades or </a:t>
            </a:r>
            <a:r>
              <a:rPr lang="en-US" sz="1800" dirty="0" err="1"/>
              <a:t>downselecting</a:t>
            </a:r>
            <a:r>
              <a:rPr lang="en-US" sz="1800" dirty="0"/>
              <a:t> technologies, only developing roadmaps and associated support information like block diagrams</a:t>
            </a:r>
          </a:p>
          <a:p>
            <a:endParaRPr lang="en-US" sz="1800" dirty="0"/>
          </a:p>
          <a:p>
            <a:pPr lvl="1"/>
            <a:endParaRPr lang="en-US" sz="1400" b="1" dirty="0"/>
          </a:p>
        </p:txBody>
      </p:sp>
      <p:sp>
        <p:nvSpPr>
          <p:cNvPr id="4" name="Slide Number Placeholder 3">
            <a:extLst>
              <a:ext uri="{FF2B5EF4-FFF2-40B4-BE49-F238E27FC236}">
                <a16:creationId xmlns:a16="http://schemas.microsoft.com/office/drawing/2014/main" id="{71E3B246-994F-5BC3-2B9F-C293CD172189}"/>
              </a:ext>
            </a:extLst>
          </p:cNvPr>
          <p:cNvSpPr>
            <a:spLocks noGrp="1"/>
          </p:cNvSpPr>
          <p:nvPr>
            <p:ph type="sldNum" sz="quarter" idx="12"/>
          </p:nvPr>
        </p:nvSpPr>
        <p:spPr/>
        <p:txBody>
          <a:bodyPr/>
          <a:lstStyle/>
          <a:p>
            <a:fld id="{FB7C16D1-7C99-4958-AF44-17645889CF17}" type="slidenum">
              <a:rPr lang="en-US" smtClean="0"/>
              <a:t>2</a:t>
            </a:fld>
            <a:endParaRPr lang="en-US" dirty="0"/>
          </a:p>
        </p:txBody>
      </p:sp>
    </p:spTree>
    <p:extLst>
      <p:ext uri="{BB962C8B-B14F-4D97-AF65-F5344CB8AC3E}">
        <p14:creationId xmlns:p14="http://schemas.microsoft.com/office/powerpoint/2010/main" val="1928113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6"/>
          <p:cNvSpPr txBox="1">
            <a:spLocks noGrp="1"/>
          </p:cNvSpPr>
          <p:nvPr>
            <p:ph type="title"/>
          </p:nvPr>
        </p:nvSpPr>
        <p:spPr>
          <a:xfrm>
            <a:off x="1882973" y="277240"/>
            <a:ext cx="8778240" cy="710716"/>
          </a:xfrm>
          <a:prstGeom prst="rect">
            <a:avLst/>
          </a:prstGeom>
          <a:noFill/>
          <a:ln>
            <a:noFill/>
          </a:ln>
        </p:spPr>
        <p:txBody>
          <a:bodyPr spcFirstLastPara="1" vert="horz" wrap="square" lIns="91425" tIns="45700" rIns="91425" bIns="45700" rtlCol="0" anchor="t" anchorCtr="0">
            <a:noAutofit/>
          </a:bodyPr>
          <a:lstStyle/>
          <a:p>
            <a:r>
              <a:rPr lang="en-US" sz="3200" dirty="0" err="1">
                <a:latin typeface="+mn-lt"/>
              </a:rPr>
              <a:t>Ultrastable</a:t>
            </a:r>
            <a:r>
              <a:rPr lang="en-US" sz="3200" dirty="0">
                <a:latin typeface="+mn-lt"/>
              </a:rPr>
              <a:t> Observatory Roadmap Team (USORT)</a:t>
            </a:r>
            <a:endParaRPr sz="3200" dirty="0">
              <a:latin typeface="+mn-lt"/>
            </a:endParaRPr>
          </a:p>
        </p:txBody>
      </p:sp>
      <p:sp>
        <p:nvSpPr>
          <p:cNvPr id="161" name="Google Shape;161;p6"/>
          <p:cNvSpPr txBox="1">
            <a:spLocks noGrp="1"/>
          </p:cNvSpPr>
          <p:nvPr>
            <p:ph type="body" idx="2"/>
          </p:nvPr>
        </p:nvSpPr>
        <p:spPr>
          <a:xfrm>
            <a:off x="741272" y="1102606"/>
            <a:ext cx="10847198" cy="5524562"/>
          </a:xfrm>
          <a:prstGeom prst="rect">
            <a:avLst/>
          </a:prstGeom>
          <a:noFill/>
          <a:ln>
            <a:noFill/>
          </a:ln>
        </p:spPr>
        <p:txBody>
          <a:bodyPr spcFirstLastPara="1" vert="horz" wrap="square" lIns="0" tIns="45700" rIns="91425" bIns="45700" rtlCol="0" anchor="t" anchorCtr="0">
            <a:noAutofit/>
          </a:bodyPr>
          <a:lstStyle/>
          <a:p>
            <a:pPr indent="-330200">
              <a:buSzPts val="1600"/>
              <a:buFont typeface="Arial"/>
              <a:buChar char="•"/>
            </a:pPr>
            <a:r>
              <a:rPr lang="en-US" dirty="0"/>
              <a:t>Team is divided into 5 subgroups</a:t>
            </a:r>
            <a:endParaRPr lang="en-US" sz="2000" dirty="0"/>
          </a:p>
          <a:p>
            <a:pPr lvl="1" indent="-330200">
              <a:buSzPts val="1600"/>
              <a:buFont typeface="Wingdings" pitchFamily="2" charset="2"/>
              <a:buChar char="Ø"/>
            </a:pPr>
            <a:r>
              <a:rPr lang="en-US" sz="2800" dirty="0"/>
              <a:t>Observatory/System/Attitude Control System</a:t>
            </a:r>
          </a:p>
          <a:p>
            <a:pPr lvl="1" indent="-330200">
              <a:buSzPts val="1600"/>
              <a:buFont typeface="Wingdings" pitchFamily="2" charset="2"/>
              <a:buChar char="Ø"/>
            </a:pPr>
            <a:r>
              <a:rPr lang="en-US" sz="2800" dirty="0"/>
              <a:t>Sensing and Control</a:t>
            </a:r>
          </a:p>
          <a:p>
            <a:pPr lvl="1" indent="-330200">
              <a:buSzPts val="1600"/>
              <a:buFont typeface="Wingdings" pitchFamily="2" charset="2"/>
              <a:buChar char="Ø"/>
            </a:pPr>
            <a:r>
              <a:rPr lang="en-US" sz="2800" dirty="0"/>
              <a:t>Mirrors/Thermal/Coatings</a:t>
            </a:r>
          </a:p>
          <a:p>
            <a:pPr lvl="1" indent="-330200">
              <a:buSzPts val="1600"/>
              <a:buFont typeface="Wingdings" pitchFamily="2" charset="2"/>
              <a:buChar char="Ø"/>
            </a:pPr>
            <a:r>
              <a:rPr lang="en-US" sz="2800" dirty="0"/>
              <a:t>Backplane/Structure/Deployments</a:t>
            </a:r>
          </a:p>
          <a:p>
            <a:pPr lvl="1" indent="-330200">
              <a:buSzPts val="1600"/>
              <a:buFont typeface="Wingdings" pitchFamily="2" charset="2"/>
              <a:buChar char="Ø"/>
            </a:pPr>
            <a:r>
              <a:rPr lang="en-US" sz="2800" dirty="0"/>
              <a:t>Verification/Facilities/Demos</a:t>
            </a:r>
          </a:p>
          <a:p>
            <a:pPr lvl="1" indent="-330200">
              <a:buSzPts val="1600"/>
              <a:buFont typeface="Wingdings" pitchFamily="2" charset="2"/>
              <a:buChar char="Ø"/>
            </a:pPr>
            <a:endParaRPr lang="en-US" sz="2800" dirty="0"/>
          </a:p>
          <a:p>
            <a:pPr indent="-330200">
              <a:buSzPts val="1600"/>
              <a:buFont typeface="Arial"/>
              <a:buChar char="•"/>
            </a:pPr>
            <a:r>
              <a:rPr lang="en-US" dirty="0"/>
              <a:t>Goal is to identify gaps to get to TRL5/6 and to identify critical near term analyses and technology areas</a:t>
            </a:r>
          </a:p>
          <a:p>
            <a:pPr lvl="1" indent="-330200">
              <a:buSzPts val="1600"/>
              <a:buFont typeface="Wingdings" pitchFamily="2" charset="2"/>
              <a:buChar char="Ø"/>
            </a:pPr>
            <a:endParaRPr lang="en-US" dirty="0"/>
          </a:p>
          <a:p>
            <a:pPr lvl="1" indent="-330200">
              <a:buSzPts val="1600"/>
              <a:buFont typeface="Arial"/>
              <a:buChar char="•"/>
            </a:pPr>
            <a:endParaRPr sz="1600" dirty="0"/>
          </a:p>
        </p:txBody>
      </p:sp>
      <p:sp>
        <p:nvSpPr>
          <p:cNvPr id="162" name="Google Shape;162;p6"/>
          <p:cNvSpPr txBox="1">
            <a:spLocks noGrp="1"/>
          </p:cNvSpPr>
          <p:nvPr>
            <p:ph type="sldNum" idx="12"/>
          </p:nvPr>
        </p:nvSpPr>
        <p:spPr>
          <a:xfrm>
            <a:off x="11266746" y="6227015"/>
            <a:ext cx="643449" cy="400153"/>
          </a:xfrm>
          <a:prstGeom prst="rect">
            <a:avLst/>
          </a:prstGeom>
          <a:noFill/>
          <a:ln>
            <a:noFill/>
          </a:ln>
        </p:spPr>
        <p:txBody>
          <a:bodyPr spcFirstLastPara="1" vert="horz" wrap="square" lIns="91425" tIns="45700" rIns="91425" bIns="45700" rtlCol="0" anchor="ctr" anchorCtr="0">
            <a:noAutofit/>
          </a:bodyPr>
          <a:lstStyle/>
          <a:p>
            <a:fld id="{00000000-1234-1234-1234-123412341234}" type="slidenum">
              <a:rPr lang="en-US"/>
              <a:pPr/>
              <a:t>3</a:t>
            </a:fld>
            <a:endParaRPr dirty="0"/>
          </a:p>
        </p:txBody>
      </p:sp>
    </p:spTree>
    <p:extLst>
      <p:ext uri="{BB962C8B-B14F-4D97-AF65-F5344CB8AC3E}">
        <p14:creationId xmlns:p14="http://schemas.microsoft.com/office/powerpoint/2010/main" val="827418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0413" y="228901"/>
            <a:ext cx="9108141" cy="454250"/>
          </a:xfrm>
        </p:spPr>
        <p:txBody>
          <a:bodyPr>
            <a:noAutofit/>
          </a:bodyPr>
          <a:lstStyle/>
          <a:p>
            <a:pPr algn="ctr"/>
            <a:r>
              <a:rPr lang="en-US" sz="3200" dirty="0">
                <a:latin typeface="+mn-lt"/>
              </a:rPr>
              <a:t>Team Members</a:t>
            </a:r>
          </a:p>
        </p:txBody>
      </p:sp>
      <p:sp>
        <p:nvSpPr>
          <p:cNvPr id="4" name="Slide Number Placeholder 3">
            <a:extLst>
              <a:ext uri="{FF2B5EF4-FFF2-40B4-BE49-F238E27FC236}">
                <a16:creationId xmlns:a16="http://schemas.microsoft.com/office/drawing/2014/main" id="{B53EF386-537B-72E4-1E31-06D1E5F73F4B}"/>
              </a:ext>
            </a:extLst>
          </p:cNvPr>
          <p:cNvSpPr>
            <a:spLocks noGrp="1"/>
          </p:cNvSpPr>
          <p:nvPr>
            <p:ph type="sldNum" sz="quarter" idx="12"/>
          </p:nvPr>
        </p:nvSpPr>
        <p:spPr/>
        <p:txBody>
          <a:bodyPr/>
          <a:lstStyle/>
          <a:p>
            <a:fld id="{FB7C16D1-7C99-4958-AF44-17645889CF17}" type="slidenum">
              <a:rPr lang="en-US" smtClean="0"/>
              <a:t>4</a:t>
            </a:fld>
            <a:endParaRPr lang="en-US" dirty="0"/>
          </a:p>
        </p:txBody>
      </p:sp>
      <p:pic>
        <p:nvPicPr>
          <p:cNvPr id="5" name="Picture 4"/>
          <p:cNvPicPr>
            <a:picLocks noChangeAspect="1"/>
          </p:cNvPicPr>
          <p:nvPr/>
        </p:nvPicPr>
        <p:blipFill>
          <a:blip r:embed="rId2"/>
          <a:stretch>
            <a:fillRect/>
          </a:stretch>
        </p:blipFill>
        <p:spPr>
          <a:xfrm>
            <a:off x="199067" y="925123"/>
            <a:ext cx="11837403" cy="5401533"/>
          </a:xfrm>
          <a:prstGeom prst="rect">
            <a:avLst/>
          </a:prstGeom>
        </p:spPr>
      </p:pic>
    </p:spTree>
    <p:extLst>
      <p:ext uri="{BB962C8B-B14F-4D97-AF65-F5344CB8AC3E}">
        <p14:creationId xmlns:p14="http://schemas.microsoft.com/office/powerpoint/2010/main" val="3691658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798" y="-274921"/>
            <a:ext cx="10515600" cy="1325563"/>
          </a:xfrm>
        </p:spPr>
        <p:txBody>
          <a:bodyPr>
            <a:normAutofit/>
          </a:bodyPr>
          <a:lstStyle/>
          <a:p>
            <a:pPr algn="ctr"/>
            <a:r>
              <a:rPr lang="en-US" sz="2800" dirty="0"/>
              <a:t>Ultra-stable Observatory Roadmap Process</a:t>
            </a:r>
          </a:p>
        </p:txBody>
      </p:sp>
      <p:sp>
        <p:nvSpPr>
          <p:cNvPr id="4" name="Rectangle 3"/>
          <p:cNvSpPr/>
          <p:nvPr/>
        </p:nvSpPr>
        <p:spPr>
          <a:xfrm>
            <a:off x="231917" y="2692717"/>
            <a:ext cx="1628627" cy="13160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Define WBS for Each Group:</a:t>
            </a:r>
          </a:p>
          <a:p>
            <a:pPr algn="ctr"/>
            <a:r>
              <a:rPr lang="en-US" dirty="0"/>
              <a:t>Based on Investment Areas</a:t>
            </a:r>
          </a:p>
        </p:txBody>
      </p:sp>
      <p:sp>
        <p:nvSpPr>
          <p:cNvPr id="5" name="Rectangle 4"/>
          <p:cNvSpPr/>
          <p:nvPr/>
        </p:nvSpPr>
        <p:spPr>
          <a:xfrm>
            <a:off x="2810931" y="998671"/>
            <a:ext cx="2054224" cy="13160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Define WBS Item Metrics/Capabilities</a:t>
            </a:r>
          </a:p>
        </p:txBody>
      </p:sp>
      <p:sp>
        <p:nvSpPr>
          <p:cNvPr id="6" name="Rectangle 5"/>
          <p:cNvSpPr/>
          <p:nvPr/>
        </p:nvSpPr>
        <p:spPr>
          <a:xfrm>
            <a:off x="2832096" y="4052820"/>
            <a:ext cx="1828800" cy="9396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Review  Error Budget(s)</a:t>
            </a:r>
          </a:p>
        </p:txBody>
      </p:sp>
      <p:sp>
        <p:nvSpPr>
          <p:cNvPr id="7" name="Rectangle 6"/>
          <p:cNvSpPr/>
          <p:nvPr/>
        </p:nvSpPr>
        <p:spPr>
          <a:xfrm>
            <a:off x="2861733" y="2893281"/>
            <a:ext cx="1828800" cy="9489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Define Top Level Launch and Mass Assumptions</a:t>
            </a:r>
          </a:p>
        </p:txBody>
      </p:sp>
      <p:sp>
        <p:nvSpPr>
          <p:cNvPr id="8" name="TextBox 7"/>
          <p:cNvSpPr txBox="1"/>
          <p:nvPr/>
        </p:nvSpPr>
        <p:spPr>
          <a:xfrm>
            <a:off x="55862" y="4071923"/>
            <a:ext cx="1828800" cy="646331"/>
          </a:xfrm>
          <a:prstGeom prst="rect">
            <a:avLst/>
          </a:prstGeom>
          <a:noFill/>
        </p:spPr>
        <p:txBody>
          <a:bodyPr wrap="square" rtlCol="0">
            <a:spAutoFit/>
          </a:bodyPr>
          <a:lstStyle/>
          <a:p>
            <a:pPr marL="285750" indent="-285750">
              <a:buFont typeface="Arial" panose="020B0604020202020204" pitchFamily="34" charset="0"/>
              <a:buChar char="•"/>
            </a:pPr>
            <a:r>
              <a:rPr lang="en-US" sz="1200" dirty="0"/>
              <a:t>Choose Driving Cases</a:t>
            </a:r>
          </a:p>
          <a:p>
            <a:pPr marL="285750" indent="-285750">
              <a:buFont typeface="Arial" panose="020B0604020202020204" pitchFamily="34" charset="0"/>
              <a:buChar char="•"/>
            </a:pPr>
            <a:r>
              <a:rPr lang="en-US" sz="1200" dirty="0"/>
              <a:t>Choose Segmentation Assumptions</a:t>
            </a:r>
          </a:p>
        </p:txBody>
      </p:sp>
      <p:sp>
        <p:nvSpPr>
          <p:cNvPr id="9" name="Rectangle 8"/>
          <p:cNvSpPr/>
          <p:nvPr/>
        </p:nvSpPr>
        <p:spPr>
          <a:xfrm>
            <a:off x="5482618" y="787038"/>
            <a:ext cx="1828800" cy="15013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Fill in the Metrics/</a:t>
            </a:r>
          </a:p>
          <a:p>
            <a:pPr algn="ctr"/>
            <a:r>
              <a:rPr lang="en-US" dirty="0"/>
              <a:t>Capabilities</a:t>
            </a:r>
          </a:p>
        </p:txBody>
      </p:sp>
      <p:sp>
        <p:nvSpPr>
          <p:cNvPr id="10" name="TextBox 9"/>
          <p:cNvSpPr txBox="1"/>
          <p:nvPr/>
        </p:nvSpPr>
        <p:spPr>
          <a:xfrm>
            <a:off x="2379133" y="2349136"/>
            <a:ext cx="2489199" cy="461665"/>
          </a:xfrm>
          <a:prstGeom prst="rect">
            <a:avLst/>
          </a:prstGeom>
          <a:noFill/>
        </p:spPr>
        <p:txBody>
          <a:bodyPr wrap="square" rtlCol="0">
            <a:spAutoFit/>
          </a:bodyPr>
          <a:lstStyle/>
          <a:p>
            <a:pPr marL="285750" indent="-285750">
              <a:buFont typeface="Arial" panose="020B0604020202020204" pitchFamily="34" charset="0"/>
              <a:buChar char="•"/>
            </a:pPr>
            <a:r>
              <a:rPr lang="en-US" sz="1200" dirty="0"/>
              <a:t>Example: Areal Density, PMSA thermal stability</a:t>
            </a:r>
          </a:p>
        </p:txBody>
      </p:sp>
      <p:sp>
        <p:nvSpPr>
          <p:cNvPr id="11" name="TextBox 10"/>
          <p:cNvSpPr txBox="1"/>
          <p:nvPr/>
        </p:nvSpPr>
        <p:spPr>
          <a:xfrm>
            <a:off x="5482618" y="1881768"/>
            <a:ext cx="2489199" cy="461665"/>
          </a:xfrm>
          <a:prstGeom prst="rect">
            <a:avLst/>
          </a:prstGeom>
          <a:noFill/>
        </p:spPr>
        <p:txBody>
          <a:bodyPr wrap="square" rtlCol="0">
            <a:spAutoFit/>
          </a:bodyPr>
          <a:lstStyle/>
          <a:p>
            <a:r>
              <a:rPr lang="en-US" sz="1200" dirty="0"/>
              <a:t>Example: </a:t>
            </a:r>
          </a:p>
          <a:p>
            <a:r>
              <a:rPr lang="en-US" sz="1200" dirty="0"/>
              <a:t>Areal Density &lt;25Kg/M2</a:t>
            </a:r>
          </a:p>
        </p:txBody>
      </p:sp>
      <p:sp>
        <p:nvSpPr>
          <p:cNvPr id="13" name="Rectangle 12"/>
          <p:cNvSpPr/>
          <p:nvPr/>
        </p:nvSpPr>
        <p:spPr>
          <a:xfrm>
            <a:off x="9702440" y="926330"/>
            <a:ext cx="1828800" cy="13160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Evaluate SOA for each technology</a:t>
            </a:r>
          </a:p>
        </p:txBody>
      </p:sp>
      <p:sp>
        <p:nvSpPr>
          <p:cNvPr id="14" name="Rectangle 13"/>
          <p:cNvSpPr/>
          <p:nvPr/>
        </p:nvSpPr>
        <p:spPr>
          <a:xfrm>
            <a:off x="7674643" y="926548"/>
            <a:ext cx="1600203" cy="1316038"/>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Feedback from High Contrast Workshop</a:t>
            </a:r>
          </a:p>
          <a:p>
            <a:pPr algn="ctr"/>
            <a:r>
              <a:rPr lang="en-US" dirty="0"/>
              <a:t>8/10-8/12</a:t>
            </a:r>
          </a:p>
        </p:txBody>
      </p:sp>
      <p:sp>
        <p:nvSpPr>
          <p:cNvPr id="15" name="Rectangle 14"/>
          <p:cNvSpPr/>
          <p:nvPr/>
        </p:nvSpPr>
        <p:spPr>
          <a:xfrm>
            <a:off x="9095728" y="2806201"/>
            <a:ext cx="2872921" cy="7862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Identify Gaps</a:t>
            </a:r>
          </a:p>
        </p:txBody>
      </p:sp>
      <p:sp>
        <p:nvSpPr>
          <p:cNvPr id="16" name="Rectangle 15"/>
          <p:cNvSpPr/>
          <p:nvPr/>
        </p:nvSpPr>
        <p:spPr>
          <a:xfrm>
            <a:off x="2638951" y="5486060"/>
            <a:ext cx="2274364" cy="1135962"/>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Interface with Coronagraph Technology Error Budgets/Assumptions</a:t>
            </a:r>
          </a:p>
        </p:txBody>
      </p:sp>
      <p:cxnSp>
        <p:nvCxnSpPr>
          <p:cNvPr id="18" name="Straight Arrow Connector 17"/>
          <p:cNvCxnSpPr>
            <a:endCxn id="7" idx="1"/>
          </p:cNvCxnSpPr>
          <p:nvPr/>
        </p:nvCxnSpPr>
        <p:spPr>
          <a:xfrm flipV="1">
            <a:off x="1589613" y="3367738"/>
            <a:ext cx="1272120" cy="29164"/>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2150534" y="1637900"/>
            <a:ext cx="668869" cy="0"/>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2235202" y="4567366"/>
            <a:ext cx="668869" cy="0"/>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3801533" y="4955682"/>
            <a:ext cx="8469" cy="558142"/>
          </a:xfrm>
          <a:prstGeom prst="straightConnector1">
            <a:avLst/>
          </a:prstGeom>
          <a:ln w="76200">
            <a:solidFill>
              <a:schemeClr val="accent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2184403" y="1619845"/>
            <a:ext cx="23280" cy="3024351"/>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4694762" y="1570168"/>
            <a:ext cx="876304" cy="15811"/>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4690533" y="3378655"/>
            <a:ext cx="1361924" cy="18247"/>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4416424" y="4567366"/>
            <a:ext cx="1845268" cy="4462"/>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5992598" y="2277107"/>
            <a:ext cx="0" cy="1101548"/>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V="1">
            <a:off x="6901543" y="1749852"/>
            <a:ext cx="813705" cy="1797"/>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9288551" y="1619845"/>
            <a:ext cx="450852" cy="0"/>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10631658" y="1951147"/>
            <a:ext cx="0" cy="876734"/>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9816738" y="4169825"/>
            <a:ext cx="1600203" cy="1096526"/>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Input to START, TAG teams</a:t>
            </a:r>
          </a:p>
        </p:txBody>
      </p:sp>
      <p:cxnSp>
        <p:nvCxnSpPr>
          <p:cNvPr id="33" name="Straight Arrow Connector 32"/>
          <p:cNvCxnSpPr>
            <a:stCxn id="15" idx="1"/>
          </p:cNvCxnSpPr>
          <p:nvPr/>
        </p:nvCxnSpPr>
        <p:spPr>
          <a:xfrm flipH="1" flipV="1">
            <a:off x="8708571" y="3199322"/>
            <a:ext cx="387157" cy="1"/>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31745" y="2692717"/>
            <a:ext cx="1828800" cy="129704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2927879" y="998671"/>
            <a:ext cx="1937276" cy="1281157"/>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2927879" y="2875764"/>
            <a:ext cx="1766883" cy="942413"/>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2831306" y="4052820"/>
            <a:ext cx="1778000" cy="898107"/>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V="1">
            <a:off x="6261692" y="2277107"/>
            <a:ext cx="0" cy="2290259"/>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7122479" y="2605953"/>
            <a:ext cx="1600203" cy="1316038"/>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USORT Workshop</a:t>
            </a:r>
          </a:p>
          <a:p>
            <a:pPr algn="ctr"/>
            <a:r>
              <a:rPr lang="en-US" dirty="0"/>
              <a:t>TBD</a:t>
            </a:r>
          </a:p>
        </p:txBody>
      </p:sp>
      <p:sp>
        <p:nvSpPr>
          <p:cNvPr id="50" name="Rectangle 49"/>
          <p:cNvSpPr/>
          <p:nvPr/>
        </p:nvSpPr>
        <p:spPr>
          <a:xfrm>
            <a:off x="7122479" y="4416777"/>
            <a:ext cx="1905469" cy="818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Update/Iterate</a:t>
            </a:r>
          </a:p>
        </p:txBody>
      </p:sp>
      <p:cxnSp>
        <p:nvCxnSpPr>
          <p:cNvPr id="51" name="Straight Arrow Connector 50"/>
          <p:cNvCxnSpPr/>
          <p:nvPr/>
        </p:nvCxnSpPr>
        <p:spPr>
          <a:xfrm flipV="1">
            <a:off x="9049420" y="4776000"/>
            <a:ext cx="689983" cy="8759"/>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3" name="Rectangle 52"/>
          <p:cNvSpPr/>
          <p:nvPr/>
        </p:nvSpPr>
        <p:spPr>
          <a:xfrm>
            <a:off x="9694826" y="5741798"/>
            <a:ext cx="1905469" cy="818400"/>
          </a:xfrm>
          <a:prstGeom prst="rect">
            <a:avLst/>
          </a:prstGeom>
          <a:solidFill>
            <a:schemeClr val="accent4"/>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Future </a:t>
            </a:r>
            <a:r>
              <a:rPr lang="en-US" sz="2000"/>
              <a:t>Technology Investments</a:t>
            </a:r>
            <a:endParaRPr lang="en-US" sz="2000" dirty="0"/>
          </a:p>
        </p:txBody>
      </p:sp>
      <p:cxnSp>
        <p:nvCxnSpPr>
          <p:cNvPr id="54" name="Straight Arrow Connector 53"/>
          <p:cNvCxnSpPr>
            <a:endCxn id="50" idx="0"/>
          </p:cNvCxnSpPr>
          <p:nvPr/>
        </p:nvCxnSpPr>
        <p:spPr>
          <a:xfrm>
            <a:off x="8075213" y="3969580"/>
            <a:ext cx="1" cy="447197"/>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10631657" y="5294601"/>
            <a:ext cx="1" cy="447197"/>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55862" y="5361516"/>
            <a:ext cx="2560829" cy="646331"/>
          </a:xfrm>
          <a:prstGeom prst="rect">
            <a:avLst/>
          </a:prstGeom>
          <a:noFill/>
        </p:spPr>
        <p:txBody>
          <a:bodyPr wrap="none" rtlCol="0">
            <a:spAutoFit/>
          </a:bodyPr>
          <a:lstStyle/>
          <a:p>
            <a:r>
              <a:rPr lang="en-US" dirty="0"/>
              <a:t>Blue=Process steps</a:t>
            </a:r>
          </a:p>
          <a:p>
            <a:r>
              <a:rPr lang="en-US" dirty="0"/>
              <a:t>Yellow=External Interface</a:t>
            </a:r>
          </a:p>
        </p:txBody>
      </p:sp>
      <p:cxnSp>
        <p:nvCxnSpPr>
          <p:cNvPr id="41" name="Straight Connector 40"/>
          <p:cNvCxnSpPr/>
          <p:nvPr/>
        </p:nvCxnSpPr>
        <p:spPr>
          <a:xfrm flipV="1">
            <a:off x="5530423" y="1522030"/>
            <a:ext cx="866595" cy="736831"/>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6495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227" y="-143764"/>
            <a:ext cx="10515600" cy="1325563"/>
          </a:xfrm>
        </p:spPr>
        <p:txBody>
          <a:bodyPr>
            <a:normAutofit/>
          </a:bodyPr>
          <a:lstStyle/>
          <a:p>
            <a:pPr algn="ctr"/>
            <a:r>
              <a:rPr lang="en-US" sz="4000" dirty="0"/>
              <a:t>USORT External Engagement</a:t>
            </a:r>
          </a:p>
        </p:txBody>
      </p:sp>
      <p:sp>
        <p:nvSpPr>
          <p:cNvPr id="3" name="Content Placeholder 2"/>
          <p:cNvSpPr>
            <a:spLocks noGrp="1"/>
          </p:cNvSpPr>
          <p:nvPr>
            <p:ph sz="half" idx="1"/>
          </p:nvPr>
        </p:nvSpPr>
        <p:spPr>
          <a:xfrm>
            <a:off x="248084" y="985926"/>
            <a:ext cx="11787887" cy="5108260"/>
          </a:xfrm>
        </p:spPr>
        <p:txBody>
          <a:bodyPr>
            <a:noAutofit/>
          </a:bodyPr>
          <a:lstStyle/>
          <a:p>
            <a:r>
              <a:rPr lang="en-US" sz="3200" b="1" dirty="0"/>
              <a:t>Science with Habitable Worlds Observatory and Beyond: July 10-15, 2023</a:t>
            </a:r>
          </a:p>
          <a:p>
            <a:pPr lvl="1"/>
            <a:r>
              <a:rPr lang="en-US" sz="2800" b="1" dirty="0"/>
              <a:t>First external presentation sharing current status – looking for feedback</a:t>
            </a:r>
          </a:p>
          <a:p>
            <a:r>
              <a:rPr lang="en-US" sz="3200" b="1" dirty="0"/>
              <a:t>High Contrast Workshop, August 8-10 (exact dates still TBD), Pasadena</a:t>
            </a:r>
          </a:p>
          <a:p>
            <a:pPr lvl="1"/>
            <a:r>
              <a:rPr lang="en-US" b="1" dirty="0"/>
              <a:t>Will provide more detailed status including capability needs</a:t>
            </a:r>
          </a:p>
          <a:p>
            <a:r>
              <a:rPr lang="en-US" sz="3200" b="1" dirty="0"/>
              <a:t>USORT workshop in the Fall</a:t>
            </a:r>
          </a:p>
          <a:p>
            <a:pPr lvl="1"/>
            <a:r>
              <a:rPr lang="en-US" b="1" dirty="0"/>
              <a:t>ITAR</a:t>
            </a:r>
          </a:p>
          <a:p>
            <a:pPr lvl="1"/>
            <a:r>
              <a:rPr lang="en-US" b="1" dirty="0"/>
              <a:t>Hope to coordinate timing with a START team meeting so they can attend part of it</a:t>
            </a:r>
          </a:p>
          <a:p>
            <a:r>
              <a:rPr lang="en-US" b="1" dirty="0"/>
              <a:t>Will feed efforts into the START and TAG</a:t>
            </a:r>
          </a:p>
          <a:p>
            <a:r>
              <a:rPr lang="en-US" b="1" dirty="0"/>
              <a:t>Other opportunities for external engagement?  Please let us know!</a:t>
            </a:r>
          </a:p>
          <a:p>
            <a:pPr marL="457200" lvl="1" indent="0">
              <a:buNone/>
            </a:pPr>
            <a:endParaRPr lang="en-US" sz="2000" b="1" dirty="0"/>
          </a:p>
        </p:txBody>
      </p:sp>
      <p:sp>
        <p:nvSpPr>
          <p:cNvPr id="5" name="Slide Number Placeholder 4"/>
          <p:cNvSpPr>
            <a:spLocks noGrp="1"/>
          </p:cNvSpPr>
          <p:nvPr>
            <p:ph type="sldNum" sz="quarter" idx="12"/>
          </p:nvPr>
        </p:nvSpPr>
        <p:spPr/>
        <p:txBody>
          <a:bodyPr/>
          <a:lstStyle/>
          <a:p>
            <a:fld id="{FB7C16D1-7C99-4958-AF44-17645889CF17}" type="slidenum">
              <a:rPr lang="en-US" smtClean="0"/>
              <a:t>6</a:t>
            </a:fld>
            <a:endParaRPr lang="en-US" dirty="0"/>
          </a:p>
        </p:txBody>
      </p:sp>
    </p:spTree>
    <p:extLst>
      <p:ext uri="{BB962C8B-B14F-4D97-AF65-F5344CB8AC3E}">
        <p14:creationId xmlns:p14="http://schemas.microsoft.com/office/powerpoint/2010/main" val="653741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3656" y="-444855"/>
            <a:ext cx="3367010" cy="1194156"/>
          </a:xfrm>
        </p:spPr>
        <p:txBody>
          <a:bodyPr>
            <a:normAutofit/>
          </a:bodyPr>
          <a:lstStyle/>
          <a:p>
            <a:r>
              <a:rPr lang="en-US" sz="2400" dirty="0"/>
              <a:t>Definition of Metrics</a:t>
            </a:r>
          </a:p>
        </p:txBody>
      </p:sp>
      <p:sp>
        <p:nvSpPr>
          <p:cNvPr id="3" name="Slide Number Placeholder 2"/>
          <p:cNvSpPr>
            <a:spLocks noGrp="1"/>
          </p:cNvSpPr>
          <p:nvPr>
            <p:ph type="sldNum" sz="quarter" idx="12"/>
          </p:nvPr>
        </p:nvSpPr>
        <p:spPr/>
        <p:txBody>
          <a:bodyPr/>
          <a:lstStyle/>
          <a:p>
            <a:fld id="{FB7C16D1-7C99-4958-AF44-17645889CF17}" type="slidenum">
              <a:rPr lang="en-US" smtClean="0"/>
              <a:t>7</a:t>
            </a:fld>
            <a:endParaRPr lang="en-US" dirty="0"/>
          </a:p>
        </p:txBody>
      </p:sp>
      <p:sp>
        <p:nvSpPr>
          <p:cNvPr id="4" name="TextBox 3">
            <a:extLst>
              <a:ext uri="{FF2B5EF4-FFF2-40B4-BE49-F238E27FC236}">
                <a16:creationId xmlns:a16="http://schemas.microsoft.com/office/drawing/2014/main" id="{E13F10A5-EE65-DEC5-8641-670DA383F8B6}"/>
              </a:ext>
            </a:extLst>
          </p:cNvPr>
          <p:cNvSpPr txBox="1"/>
          <p:nvPr/>
        </p:nvSpPr>
        <p:spPr>
          <a:xfrm>
            <a:off x="1460500" y="266700"/>
            <a:ext cx="10642599" cy="338554"/>
          </a:xfrm>
          <a:prstGeom prst="rect">
            <a:avLst/>
          </a:prstGeom>
          <a:noFill/>
        </p:spPr>
        <p:txBody>
          <a:bodyPr wrap="square" rtlCol="0">
            <a:spAutoFit/>
          </a:bodyPr>
          <a:lstStyle/>
          <a:p>
            <a:r>
              <a:rPr lang="en-US" sz="1600" dirty="0"/>
              <a:t>Team is currently defining metrics across the telescope architecture and gathering relevant information to identify gaps</a:t>
            </a:r>
          </a:p>
        </p:txBody>
      </p:sp>
      <p:graphicFrame>
        <p:nvGraphicFramePr>
          <p:cNvPr id="6" name="Table 5">
            <a:extLst>
              <a:ext uri="{FF2B5EF4-FFF2-40B4-BE49-F238E27FC236}">
                <a16:creationId xmlns:a16="http://schemas.microsoft.com/office/drawing/2014/main" id="{CF9C9566-FB6F-A16C-8F9A-B7EA31CE3BF5}"/>
              </a:ext>
            </a:extLst>
          </p:cNvPr>
          <p:cNvGraphicFramePr>
            <a:graphicFrameLocks noGrp="1"/>
          </p:cNvGraphicFramePr>
          <p:nvPr>
            <p:extLst>
              <p:ext uri="{D42A27DB-BD31-4B8C-83A1-F6EECF244321}">
                <p14:modId xmlns:p14="http://schemas.microsoft.com/office/powerpoint/2010/main" val="465223311"/>
              </p:ext>
            </p:extLst>
          </p:nvPr>
        </p:nvGraphicFramePr>
        <p:xfrm>
          <a:off x="143722" y="559386"/>
          <a:ext cx="8987577" cy="6298614"/>
        </p:xfrm>
        <a:graphic>
          <a:graphicData uri="http://schemas.openxmlformats.org/drawingml/2006/table">
            <a:tbl>
              <a:tblPr/>
              <a:tblGrid>
                <a:gridCol w="973566">
                  <a:extLst>
                    <a:ext uri="{9D8B030D-6E8A-4147-A177-3AD203B41FA5}">
                      <a16:colId xmlns:a16="http://schemas.microsoft.com/office/drawing/2014/main" val="4206661701"/>
                    </a:ext>
                  </a:extLst>
                </a:gridCol>
                <a:gridCol w="1687935">
                  <a:extLst>
                    <a:ext uri="{9D8B030D-6E8A-4147-A177-3AD203B41FA5}">
                      <a16:colId xmlns:a16="http://schemas.microsoft.com/office/drawing/2014/main" val="2618814151"/>
                    </a:ext>
                  </a:extLst>
                </a:gridCol>
                <a:gridCol w="2130468">
                  <a:extLst>
                    <a:ext uri="{9D8B030D-6E8A-4147-A177-3AD203B41FA5}">
                      <a16:colId xmlns:a16="http://schemas.microsoft.com/office/drawing/2014/main" val="1713005151"/>
                    </a:ext>
                  </a:extLst>
                </a:gridCol>
                <a:gridCol w="676439">
                  <a:extLst>
                    <a:ext uri="{9D8B030D-6E8A-4147-A177-3AD203B41FA5}">
                      <a16:colId xmlns:a16="http://schemas.microsoft.com/office/drawing/2014/main" val="195087491"/>
                    </a:ext>
                  </a:extLst>
                </a:gridCol>
                <a:gridCol w="676439">
                  <a:extLst>
                    <a:ext uri="{9D8B030D-6E8A-4147-A177-3AD203B41FA5}">
                      <a16:colId xmlns:a16="http://schemas.microsoft.com/office/drawing/2014/main" val="3096583032"/>
                    </a:ext>
                  </a:extLst>
                </a:gridCol>
                <a:gridCol w="676439">
                  <a:extLst>
                    <a:ext uri="{9D8B030D-6E8A-4147-A177-3AD203B41FA5}">
                      <a16:colId xmlns:a16="http://schemas.microsoft.com/office/drawing/2014/main" val="1040881360"/>
                    </a:ext>
                  </a:extLst>
                </a:gridCol>
                <a:gridCol w="1407668">
                  <a:extLst>
                    <a:ext uri="{9D8B030D-6E8A-4147-A177-3AD203B41FA5}">
                      <a16:colId xmlns:a16="http://schemas.microsoft.com/office/drawing/2014/main" val="1331988698"/>
                    </a:ext>
                  </a:extLst>
                </a:gridCol>
                <a:gridCol w="758623">
                  <a:extLst>
                    <a:ext uri="{9D8B030D-6E8A-4147-A177-3AD203B41FA5}">
                      <a16:colId xmlns:a16="http://schemas.microsoft.com/office/drawing/2014/main" val="3231110465"/>
                    </a:ext>
                  </a:extLst>
                </a:gridCol>
              </a:tblGrid>
              <a:tr h="105048">
                <a:tc gridSpan="3">
                  <a:txBody>
                    <a:bodyPr/>
                    <a:lstStyle/>
                    <a:p>
                      <a:pPr algn="ctr" fontAlgn="ctr"/>
                      <a:r>
                        <a:rPr lang="en-US" sz="700" b="1" i="0" u="none" strike="noStrike">
                          <a:solidFill>
                            <a:srgbClr val="000000"/>
                          </a:solidFill>
                          <a:effectLst/>
                          <a:latin typeface="Calibri" panose="020F0502020204030204" pitchFamily="34" charset="0"/>
                        </a:rPr>
                        <a:t>Metrics</a:t>
                      </a:r>
                    </a:p>
                  </a:txBody>
                  <a:tcPr marL="3822" marR="3822" marT="3822"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hMerge="1">
                  <a:txBody>
                    <a:bodyPr/>
                    <a:lstStyle/>
                    <a:p>
                      <a:endParaRPr lang="en-US"/>
                    </a:p>
                  </a:txBody>
                  <a:tcPr/>
                </a:tc>
                <a:tc hMerge="1">
                  <a:txBody>
                    <a:bodyPr/>
                    <a:lstStyle/>
                    <a:p>
                      <a:endParaRPr lang="en-US"/>
                    </a:p>
                  </a:txBody>
                  <a:tcPr/>
                </a:tc>
                <a:tc gridSpan="3">
                  <a:txBody>
                    <a:bodyPr/>
                    <a:lstStyle/>
                    <a:p>
                      <a:pPr algn="ctr" fontAlgn="ctr"/>
                      <a:r>
                        <a:rPr lang="en-US" sz="700" b="1" i="0" u="none" strike="noStrike">
                          <a:solidFill>
                            <a:srgbClr val="000000"/>
                          </a:solidFill>
                          <a:effectLst/>
                          <a:latin typeface="Calibri" panose="020F0502020204030204" pitchFamily="34" charset="0"/>
                        </a:rPr>
                        <a:t>Current State</a:t>
                      </a:r>
                    </a:p>
                  </a:txBody>
                  <a:tcPr marL="3822" marR="3822" marT="3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hMerge="1">
                  <a:txBody>
                    <a:bodyPr/>
                    <a:lstStyle/>
                    <a:p>
                      <a:endParaRPr lang="en-US"/>
                    </a:p>
                  </a:txBody>
                  <a:tcPr/>
                </a:tc>
                <a:tc hMerge="1">
                  <a:txBody>
                    <a:bodyPr/>
                    <a:lstStyle/>
                    <a:p>
                      <a:endParaRPr lang="en-US"/>
                    </a:p>
                  </a:txBody>
                  <a:tcPr/>
                </a:tc>
                <a:tc rowSpan="2">
                  <a:txBody>
                    <a:bodyPr/>
                    <a:lstStyle/>
                    <a:p>
                      <a:pPr algn="ctr" fontAlgn="ctr"/>
                      <a:r>
                        <a:rPr lang="en-US" sz="700" b="1" i="0" u="none" strike="noStrike">
                          <a:solidFill>
                            <a:srgbClr val="000000"/>
                          </a:solidFill>
                          <a:effectLst/>
                          <a:latin typeface="Calibri" panose="020F0502020204030204" pitchFamily="34" charset="0"/>
                        </a:rPr>
                        <a:t>Required for HWO</a:t>
                      </a:r>
                    </a:p>
                  </a:txBody>
                  <a:tcPr marL="3822" marR="3822" marT="3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FFFFCC"/>
                    </a:solidFill>
                  </a:tcPr>
                </a:tc>
                <a:tc rowSpan="2">
                  <a:txBody>
                    <a:bodyPr/>
                    <a:lstStyle/>
                    <a:p>
                      <a:pPr algn="ctr" fontAlgn="ctr"/>
                      <a:r>
                        <a:rPr lang="en-US" sz="700" b="1" i="0" u="none" strike="noStrike">
                          <a:solidFill>
                            <a:srgbClr val="000000"/>
                          </a:solidFill>
                          <a:effectLst/>
                          <a:latin typeface="Calibri" panose="020F0502020204030204" pitchFamily="34" charset="0"/>
                        </a:rPr>
                        <a:t>Tech Gap?</a:t>
                      </a:r>
                    </a:p>
                  </a:txBody>
                  <a:tcPr marL="3822" marR="3822" marT="3822"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FFFFCC"/>
                    </a:solidFill>
                  </a:tcPr>
                </a:tc>
                <a:extLst>
                  <a:ext uri="{0D108BD9-81ED-4DB2-BD59-A6C34878D82A}">
                    <a16:rowId xmlns:a16="http://schemas.microsoft.com/office/drawing/2014/main" val="2709090859"/>
                  </a:ext>
                </a:extLst>
              </a:tr>
              <a:tr h="105048">
                <a:tc>
                  <a:txBody>
                    <a:bodyPr/>
                    <a:lstStyle/>
                    <a:p>
                      <a:pPr algn="ctr" fontAlgn="b"/>
                      <a:r>
                        <a:rPr lang="en-US" sz="700" b="1" i="0" u="none" strike="noStrike">
                          <a:solidFill>
                            <a:srgbClr val="000000"/>
                          </a:solidFill>
                          <a:effectLst/>
                          <a:latin typeface="Calibri" panose="020F0502020204030204" pitchFamily="34" charset="0"/>
                        </a:rPr>
                        <a:t>Level 0 (Science)</a:t>
                      </a: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n-US" sz="700" b="1" i="0" u="none" strike="noStrike">
                          <a:solidFill>
                            <a:srgbClr val="000000"/>
                          </a:solidFill>
                          <a:effectLst/>
                          <a:latin typeface="Calibri" panose="020F0502020204030204" pitchFamily="34" charset="0"/>
                        </a:rPr>
                        <a:t>Level 1 (Observatory)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n-US" sz="700" b="1" i="0" u="none" strike="noStrike">
                          <a:solidFill>
                            <a:srgbClr val="000000"/>
                          </a:solidFill>
                          <a:effectLst/>
                          <a:latin typeface="Calibri" panose="020F0502020204030204" pitchFamily="34" charset="0"/>
                        </a:rPr>
                        <a:t>Level 2 (System)</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r>
                        <a:rPr lang="en-US" sz="700" b="1" i="0" u="none" strike="noStrike">
                          <a:solidFill>
                            <a:srgbClr val="000000"/>
                          </a:solidFill>
                          <a:effectLst/>
                          <a:latin typeface="Calibri" panose="020F0502020204030204" pitchFamily="34" charset="0"/>
                        </a:rPr>
                        <a:t>Upper Limit</a:t>
                      </a:r>
                    </a:p>
                  </a:txBody>
                  <a:tcPr marL="3822" marR="3822" marT="3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CC"/>
                    </a:solidFill>
                  </a:tcPr>
                </a:tc>
                <a:tc>
                  <a:txBody>
                    <a:bodyPr/>
                    <a:lstStyle/>
                    <a:p>
                      <a:pPr algn="l" fontAlgn="ctr"/>
                      <a:r>
                        <a:rPr lang="en-US" sz="700" b="1" i="0" u="none" strike="noStrike">
                          <a:solidFill>
                            <a:srgbClr val="000000"/>
                          </a:solidFill>
                          <a:effectLst/>
                          <a:latin typeface="Calibri" panose="020F0502020204030204" pitchFamily="34" charset="0"/>
                        </a:rPr>
                        <a:t>Mid-Point</a:t>
                      </a:r>
                    </a:p>
                  </a:txBody>
                  <a:tcPr marL="3822" marR="3822" marT="3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CC"/>
                    </a:solidFill>
                  </a:tcPr>
                </a:tc>
                <a:tc>
                  <a:txBody>
                    <a:bodyPr/>
                    <a:lstStyle/>
                    <a:p>
                      <a:pPr algn="l" fontAlgn="ctr"/>
                      <a:r>
                        <a:rPr lang="en-US" sz="700" b="1" i="0" u="none" strike="noStrike">
                          <a:solidFill>
                            <a:srgbClr val="000000"/>
                          </a:solidFill>
                          <a:effectLst/>
                          <a:latin typeface="Calibri" panose="020F0502020204030204" pitchFamily="34" charset="0"/>
                        </a:rPr>
                        <a:t>Lower Limit</a:t>
                      </a:r>
                    </a:p>
                  </a:txBody>
                  <a:tcPr marL="3822" marR="3822" marT="3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CC"/>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575281285"/>
                  </a:ext>
                </a:extLst>
              </a:tr>
              <a:tr h="105048">
                <a:tc>
                  <a:txBody>
                    <a:bodyPr/>
                    <a:lstStyle/>
                    <a:p>
                      <a:pPr algn="l" fontAlgn="b"/>
                      <a:r>
                        <a:rPr lang="en-US" sz="700" b="0" i="0" u="none" strike="noStrike">
                          <a:solidFill>
                            <a:srgbClr val="000000"/>
                          </a:solidFill>
                          <a:effectLst/>
                          <a:latin typeface="Calibri" panose="020F0502020204030204" pitchFamily="34" charset="0"/>
                        </a:rPr>
                        <a:t>0.1   Exo Earth Yield</a:t>
                      </a: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r" fontAlgn="b"/>
                      <a:r>
                        <a:rPr lang="en-US" sz="700" b="0" i="0" u="none" strike="noStrike">
                          <a:solidFill>
                            <a:srgbClr val="000000"/>
                          </a:solidFill>
                          <a:effectLst/>
                          <a:latin typeface="Calibri" panose="020F0502020204030204" pitchFamily="34" charset="0"/>
                        </a:rPr>
                        <a:t>25</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00188385"/>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Calibri" panose="020F0502020204030204" pitchFamily="34" charset="0"/>
                        </a:rPr>
                        <a:t>1.1   Contrast/IQ @ waveband</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nn-NO" sz="700" b="0" i="0" u="none" strike="noStrike">
                          <a:solidFill>
                            <a:srgbClr val="000000"/>
                          </a:solidFill>
                          <a:effectLst/>
                          <a:latin typeface="Calibri" panose="020F0502020204030204" pitchFamily="34" charset="0"/>
                        </a:rPr>
                        <a:t>&lt;1e-10 for 450-550 nm band</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311774413"/>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Calibri" panose="020F0502020204030204" pitchFamily="34" charset="0"/>
                        </a:rPr>
                        <a:t>Static Low SF WFE Residual</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20 nm RMS</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993314804"/>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Static Mid SF WFE Residual</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15 nm RMS</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723554244"/>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Optical Throughput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622930960"/>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Stray Light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494778589"/>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Surface Metrology Metrics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830177519"/>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921245179"/>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1.2   Constrast Stability @ waveband</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&lt;1e-10/hour</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32702029"/>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Calibri" panose="020F0502020204030204" pitchFamily="34" charset="0"/>
                        </a:rPr>
                        <a:t>OTE WFE Residual - Low SF WF and amplitude drift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&lt;1 pm/hour</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224776"/>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OTE WFE Residual - Mid SF WF and amplitude drift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&lt;1 pm/hour</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552612337"/>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OTE WFE Residual - High SF WF and amplitude drift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&lt;1 pm/hour</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93924329"/>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OTE WFE Residual - Low SF Wavefront Jitter</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&lt;10 pm</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62357470"/>
                  </a:ext>
                </a:extLst>
              </a:tr>
              <a:tr h="0">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OTE WFE Residual - Mid SF WF Jitter</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&lt;5 pm</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748704292"/>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OTE WFE Residual - High SF WF Jitter</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&lt;1 pm</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352234182"/>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OTE WFE Residual - Metrology Interfaces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869809858"/>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CG WFE Residual</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5FF"/>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596117522"/>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LOS Stability - Drift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&lt;1 nanoradian/hr</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67632531"/>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LOS Stability - Jitter</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941612"/>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Roll Stability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661071502"/>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Post Processing</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530338622"/>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Deformable Mirror Metrics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5FF"/>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405842390"/>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Metrology Metrics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509563226"/>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718184607"/>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369561098"/>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1.3   Spectral Resolution @ waveband</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TBR</a:t>
                      </a: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894142949"/>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Calibri" panose="020F0502020204030204" pitchFamily="34" charset="0"/>
                        </a:rPr>
                        <a:t>Spectral Resolving power</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772318305"/>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Distortion (Keystone/Smile)</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827737838"/>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Spectral Registration</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30487131"/>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4286129721"/>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1.4   Mission Design</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390949922"/>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Calibri" panose="020F0502020204030204" pitchFamily="34" charset="0"/>
                        </a:rPr>
                        <a:t>System Optical Design</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640893339"/>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Operating Temperature</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748793411"/>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Stable Mirror Architecture</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148313611"/>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Outer Barrel Assembly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25302931"/>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Observing Efficiency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4204455709"/>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Attitude Control Subsystem</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520220173"/>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Vibration Isolation</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693109925"/>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Structural Systems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755100987"/>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Lifetime and Reliability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856584606"/>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4101528746"/>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1.5 Observatory Resources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827954334"/>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Calibri" panose="020F0502020204030204" pitchFamily="34" charset="0"/>
                        </a:rPr>
                        <a:t>Mass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908984256"/>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Thermal</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680892759"/>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Power Subsystem</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683989811"/>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Communications Subsystem</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053834687"/>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Data Volume</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386067934"/>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Flight Dynamics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349186605"/>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Propulsion</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864846817"/>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Ground Station Availability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03195806"/>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4187272874"/>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1.6 Verification and Facilities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993867235"/>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700" b="0" i="0" u="none" strike="noStrike">
                          <a:solidFill>
                            <a:srgbClr val="000000"/>
                          </a:solidFill>
                          <a:effectLst/>
                          <a:latin typeface="Calibri" panose="020F0502020204030204" pitchFamily="34" charset="0"/>
                        </a:rPr>
                        <a:t>Integrated Modeling Tools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746726468"/>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Hardware Testbeds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646360256"/>
                  </a:ext>
                </a:extLst>
              </a:tr>
              <a:tr h="105048">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Calibri" panose="020F0502020204030204" pitchFamily="34" charset="0"/>
                        </a:rPr>
                        <a:t>Facilities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822" marR="3822" marT="3822"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4773436"/>
                  </a:ext>
                </a:extLst>
              </a:tr>
            </a:tbl>
          </a:graphicData>
        </a:graphic>
      </p:graphicFrame>
      <p:graphicFrame>
        <p:nvGraphicFramePr>
          <p:cNvPr id="10" name="Table 9">
            <a:extLst>
              <a:ext uri="{FF2B5EF4-FFF2-40B4-BE49-F238E27FC236}">
                <a16:creationId xmlns:a16="http://schemas.microsoft.com/office/drawing/2014/main" id="{A936EF1F-3698-28F2-8DD6-481EDBB8D4FB}"/>
              </a:ext>
            </a:extLst>
          </p:cNvPr>
          <p:cNvGraphicFramePr>
            <a:graphicFrameLocks noGrp="1"/>
          </p:cNvGraphicFramePr>
          <p:nvPr>
            <p:extLst>
              <p:ext uri="{D42A27DB-BD31-4B8C-83A1-F6EECF244321}">
                <p14:modId xmlns:p14="http://schemas.microsoft.com/office/powerpoint/2010/main" val="2619290732"/>
              </p:ext>
            </p:extLst>
          </p:nvPr>
        </p:nvGraphicFramePr>
        <p:xfrm>
          <a:off x="6001956" y="5676736"/>
          <a:ext cx="1728710" cy="927396"/>
        </p:xfrm>
        <a:graphic>
          <a:graphicData uri="http://schemas.openxmlformats.org/drawingml/2006/table">
            <a:tbl>
              <a:tblPr/>
              <a:tblGrid>
                <a:gridCol w="1728710">
                  <a:extLst>
                    <a:ext uri="{9D8B030D-6E8A-4147-A177-3AD203B41FA5}">
                      <a16:colId xmlns:a16="http://schemas.microsoft.com/office/drawing/2014/main" val="3041030870"/>
                    </a:ext>
                  </a:extLst>
                </a:gridCol>
              </a:tblGrid>
              <a:tr h="154566">
                <a:tc>
                  <a:txBody>
                    <a:bodyPr/>
                    <a:lstStyle/>
                    <a:p>
                      <a:pPr algn="l" fontAlgn="b"/>
                      <a:r>
                        <a:rPr lang="en-US" sz="900" b="0" i="0" u="none" strike="noStrike">
                          <a:solidFill>
                            <a:srgbClr val="000000"/>
                          </a:solidFill>
                          <a:effectLst/>
                          <a:latin typeface="Calibri" panose="020F0502020204030204" pitchFamily="34" charset="0"/>
                        </a:rPr>
                        <a:t>Observatory/System/ACS</a:t>
                      </a:r>
                    </a:p>
                  </a:txBody>
                  <a:tcPr marL="9525" marR="9525" marT="9525" marB="0" anchor="b">
                    <a:lnL>
                      <a:noFill/>
                    </a:lnL>
                    <a:lnR>
                      <a:noFill/>
                    </a:lnR>
                    <a:lnT>
                      <a:noFill/>
                    </a:lnT>
                    <a:lnB>
                      <a:noFill/>
                    </a:lnB>
                    <a:solidFill>
                      <a:srgbClr val="E2EFDA"/>
                    </a:solidFill>
                  </a:tcPr>
                </a:tc>
                <a:extLst>
                  <a:ext uri="{0D108BD9-81ED-4DB2-BD59-A6C34878D82A}">
                    <a16:rowId xmlns:a16="http://schemas.microsoft.com/office/drawing/2014/main" val="2709159454"/>
                  </a:ext>
                </a:extLst>
              </a:tr>
              <a:tr h="154566">
                <a:tc>
                  <a:txBody>
                    <a:bodyPr/>
                    <a:lstStyle/>
                    <a:p>
                      <a:pPr algn="l" fontAlgn="b"/>
                      <a:r>
                        <a:rPr lang="en-US" sz="900" b="0" i="0" u="none" strike="noStrike" dirty="0">
                          <a:solidFill>
                            <a:srgbClr val="000000"/>
                          </a:solidFill>
                          <a:effectLst/>
                          <a:latin typeface="Calibri" panose="020F0502020204030204" pitchFamily="34" charset="0"/>
                        </a:rPr>
                        <a:t>Sensing and Control</a:t>
                      </a:r>
                    </a:p>
                  </a:txBody>
                  <a:tcPr marL="9525" marR="9525" marT="9525" marB="0" anchor="b">
                    <a:lnL>
                      <a:noFill/>
                    </a:lnL>
                    <a:lnR>
                      <a:noFill/>
                    </a:lnR>
                    <a:lnT>
                      <a:noFill/>
                    </a:lnT>
                    <a:lnB>
                      <a:noFill/>
                    </a:lnB>
                    <a:solidFill>
                      <a:srgbClr val="FFF2CC"/>
                    </a:solidFill>
                  </a:tcPr>
                </a:tc>
                <a:extLst>
                  <a:ext uri="{0D108BD9-81ED-4DB2-BD59-A6C34878D82A}">
                    <a16:rowId xmlns:a16="http://schemas.microsoft.com/office/drawing/2014/main" val="321937161"/>
                  </a:ext>
                </a:extLst>
              </a:tr>
              <a:tr h="154566">
                <a:tc>
                  <a:txBody>
                    <a:bodyPr/>
                    <a:lstStyle/>
                    <a:p>
                      <a:pPr algn="l" fontAlgn="b"/>
                      <a:r>
                        <a:rPr lang="en-US" sz="900" b="0" i="0" u="none" strike="noStrike">
                          <a:solidFill>
                            <a:srgbClr val="000000"/>
                          </a:solidFill>
                          <a:effectLst/>
                          <a:latin typeface="Calibri" panose="020F0502020204030204" pitchFamily="34" charset="0"/>
                        </a:rPr>
                        <a:t>Mirrors/Thermal/Coatings</a:t>
                      </a:r>
                    </a:p>
                  </a:txBody>
                  <a:tcPr marL="9525" marR="9525" marT="9525" marB="0" anchor="b">
                    <a:lnL>
                      <a:noFill/>
                    </a:lnL>
                    <a:lnR>
                      <a:noFill/>
                    </a:lnR>
                    <a:lnT>
                      <a:noFill/>
                    </a:lnT>
                    <a:lnB>
                      <a:noFill/>
                    </a:lnB>
                    <a:solidFill>
                      <a:srgbClr val="DDEBF7"/>
                    </a:solidFill>
                  </a:tcPr>
                </a:tc>
                <a:extLst>
                  <a:ext uri="{0D108BD9-81ED-4DB2-BD59-A6C34878D82A}">
                    <a16:rowId xmlns:a16="http://schemas.microsoft.com/office/drawing/2014/main" val="1306987354"/>
                  </a:ext>
                </a:extLst>
              </a:tr>
              <a:tr h="154566">
                <a:tc>
                  <a:txBody>
                    <a:bodyPr/>
                    <a:lstStyle/>
                    <a:p>
                      <a:pPr algn="l" fontAlgn="b"/>
                      <a:r>
                        <a:rPr lang="en-US" sz="900" b="0" i="0" u="none" strike="noStrike">
                          <a:solidFill>
                            <a:srgbClr val="000000"/>
                          </a:solidFill>
                          <a:effectLst/>
                          <a:latin typeface="Calibri" panose="020F0502020204030204" pitchFamily="34" charset="0"/>
                        </a:rPr>
                        <a:t>Backplane/Structures/Deployments</a:t>
                      </a:r>
                    </a:p>
                  </a:txBody>
                  <a:tcPr marL="9525" marR="9525" marT="9525" marB="0" anchor="b">
                    <a:lnL>
                      <a:noFill/>
                    </a:lnL>
                    <a:lnR>
                      <a:noFill/>
                    </a:lnR>
                    <a:lnT>
                      <a:noFill/>
                    </a:lnT>
                    <a:lnB>
                      <a:noFill/>
                    </a:lnB>
                    <a:solidFill>
                      <a:srgbClr val="EDEDED"/>
                    </a:solidFill>
                  </a:tcPr>
                </a:tc>
                <a:extLst>
                  <a:ext uri="{0D108BD9-81ED-4DB2-BD59-A6C34878D82A}">
                    <a16:rowId xmlns:a16="http://schemas.microsoft.com/office/drawing/2014/main" val="756089181"/>
                  </a:ext>
                </a:extLst>
              </a:tr>
              <a:tr h="154566">
                <a:tc>
                  <a:txBody>
                    <a:bodyPr/>
                    <a:lstStyle/>
                    <a:p>
                      <a:pPr algn="l" fontAlgn="b"/>
                      <a:r>
                        <a:rPr lang="en-US" sz="900" b="0" i="0" u="none" strike="noStrike">
                          <a:solidFill>
                            <a:srgbClr val="000000"/>
                          </a:solidFill>
                          <a:effectLst/>
                          <a:latin typeface="Calibri" panose="020F0502020204030204" pitchFamily="34" charset="0"/>
                        </a:rPr>
                        <a:t>Verification/Facilities/Demo</a:t>
                      </a:r>
                    </a:p>
                  </a:txBody>
                  <a:tcPr marL="9525" marR="9525" marT="9525" marB="0" anchor="b">
                    <a:lnL>
                      <a:noFill/>
                    </a:lnL>
                    <a:lnR>
                      <a:noFill/>
                    </a:lnR>
                    <a:lnT>
                      <a:noFill/>
                    </a:lnT>
                    <a:lnB>
                      <a:noFill/>
                    </a:lnB>
                    <a:solidFill>
                      <a:srgbClr val="FFCCCC"/>
                    </a:solidFill>
                  </a:tcPr>
                </a:tc>
                <a:extLst>
                  <a:ext uri="{0D108BD9-81ED-4DB2-BD59-A6C34878D82A}">
                    <a16:rowId xmlns:a16="http://schemas.microsoft.com/office/drawing/2014/main" val="2618164367"/>
                  </a:ext>
                </a:extLst>
              </a:tr>
              <a:tr h="154566">
                <a:tc>
                  <a:txBody>
                    <a:bodyPr/>
                    <a:lstStyle/>
                    <a:p>
                      <a:pPr algn="l" fontAlgn="b"/>
                      <a:r>
                        <a:rPr lang="en-US" sz="900" b="0" i="0" u="none" strike="noStrike" dirty="0">
                          <a:solidFill>
                            <a:srgbClr val="000000"/>
                          </a:solidFill>
                          <a:effectLst/>
                          <a:latin typeface="Calibri" panose="020F0502020204030204" pitchFamily="34" charset="0"/>
                        </a:rPr>
                        <a:t>Other Inputs</a:t>
                      </a:r>
                    </a:p>
                  </a:txBody>
                  <a:tcPr marL="9525" marR="9525" marT="9525" marB="0" anchor="b">
                    <a:lnL>
                      <a:noFill/>
                    </a:lnL>
                    <a:lnR>
                      <a:noFill/>
                    </a:lnR>
                    <a:lnT>
                      <a:noFill/>
                    </a:lnT>
                    <a:lnB>
                      <a:noFill/>
                    </a:lnB>
                    <a:solidFill>
                      <a:srgbClr val="E5E5FF"/>
                    </a:solidFill>
                  </a:tcPr>
                </a:tc>
                <a:extLst>
                  <a:ext uri="{0D108BD9-81ED-4DB2-BD59-A6C34878D82A}">
                    <a16:rowId xmlns:a16="http://schemas.microsoft.com/office/drawing/2014/main" val="931995379"/>
                  </a:ext>
                </a:extLst>
              </a:tr>
            </a:tbl>
          </a:graphicData>
        </a:graphic>
      </p:graphicFrame>
      <p:sp>
        <p:nvSpPr>
          <p:cNvPr id="11" name="TextBox 10">
            <a:extLst>
              <a:ext uri="{FF2B5EF4-FFF2-40B4-BE49-F238E27FC236}">
                <a16:creationId xmlns:a16="http://schemas.microsoft.com/office/drawing/2014/main" id="{794AA921-DF4C-7001-11EF-28A8D1C1BBF1}"/>
              </a:ext>
            </a:extLst>
          </p:cNvPr>
          <p:cNvSpPr txBox="1"/>
          <p:nvPr/>
        </p:nvSpPr>
        <p:spPr>
          <a:xfrm>
            <a:off x="6001956" y="5343909"/>
            <a:ext cx="1146596" cy="307777"/>
          </a:xfrm>
          <a:prstGeom prst="rect">
            <a:avLst/>
          </a:prstGeom>
          <a:noFill/>
        </p:spPr>
        <p:txBody>
          <a:bodyPr wrap="none" rtlCol="0">
            <a:spAutoFit/>
          </a:bodyPr>
          <a:lstStyle/>
          <a:p>
            <a:r>
              <a:rPr lang="en-US" sz="1400" dirty="0"/>
              <a:t>Color coding:</a:t>
            </a:r>
          </a:p>
        </p:txBody>
      </p:sp>
      <p:sp>
        <p:nvSpPr>
          <p:cNvPr id="12" name="TextBox 11">
            <a:extLst>
              <a:ext uri="{FF2B5EF4-FFF2-40B4-BE49-F238E27FC236}">
                <a16:creationId xmlns:a16="http://schemas.microsoft.com/office/drawing/2014/main" id="{2E78DA7F-B971-FFBF-580D-1811BEC3B706}"/>
              </a:ext>
            </a:extLst>
          </p:cNvPr>
          <p:cNvSpPr txBox="1"/>
          <p:nvPr/>
        </p:nvSpPr>
        <p:spPr>
          <a:xfrm>
            <a:off x="9253666" y="1156160"/>
            <a:ext cx="2938334" cy="5909310"/>
          </a:xfrm>
          <a:prstGeom prst="rect">
            <a:avLst/>
          </a:prstGeom>
          <a:noFill/>
        </p:spPr>
        <p:txBody>
          <a:bodyPr wrap="square" rtlCol="0">
            <a:spAutoFit/>
          </a:bodyPr>
          <a:lstStyle/>
          <a:p>
            <a:r>
              <a:rPr lang="en-US" dirty="0"/>
              <a:t>WBS </a:t>
            </a:r>
            <a:r>
              <a:rPr lang="en-US" dirty="0" err="1"/>
              <a:t>Flowdown</a:t>
            </a:r>
            <a:r>
              <a:rPr lang="en-US" dirty="0"/>
              <a:t> from Science Goals &gt; Observatory &gt; Telescope system &gt; Telescope subsystems &gt; Components</a:t>
            </a:r>
          </a:p>
          <a:p>
            <a:endParaRPr lang="en-US" dirty="0"/>
          </a:p>
          <a:p>
            <a:r>
              <a:rPr lang="en-US" dirty="0"/>
              <a:t>Try to keep metrics architecture agnostic, especially at the higher levels.  At lower levels, include options for approaches/components for comprehensive evaluation, with attention paid to bounding cases.</a:t>
            </a:r>
          </a:p>
          <a:p>
            <a:endParaRPr lang="en-US" dirty="0"/>
          </a:p>
          <a:p>
            <a:r>
              <a:rPr lang="en-US" dirty="0"/>
              <a:t>Gap analysis will inform roadmap creation and will be flowed to START and TAG team.</a:t>
            </a:r>
          </a:p>
          <a:p>
            <a:endParaRPr lang="en-US" dirty="0"/>
          </a:p>
          <a:p>
            <a:endParaRPr lang="en-US" dirty="0"/>
          </a:p>
        </p:txBody>
      </p:sp>
    </p:spTree>
    <p:extLst>
      <p:ext uri="{BB962C8B-B14F-4D97-AF65-F5344CB8AC3E}">
        <p14:creationId xmlns:p14="http://schemas.microsoft.com/office/powerpoint/2010/main" val="1373372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971" y="-266247"/>
            <a:ext cx="10515600" cy="1325563"/>
          </a:xfrm>
        </p:spPr>
        <p:txBody>
          <a:bodyPr/>
          <a:lstStyle/>
          <a:p>
            <a:pPr algn="ctr"/>
            <a:r>
              <a:rPr lang="en-US" dirty="0"/>
              <a:t>Definition of Metrics</a:t>
            </a:r>
          </a:p>
        </p:txBody>
      </p:sp>
      <p:sp>
        <p:nvSpPr>
          <p:cNvPr id="3" name="Slide Number Placeholder 2"/>
          <p:cNvSpPr>
            <a:spLocks noGrp="1"/>
          </p:cNvSpPr>
          <p:nvPr>
            <p:ph type="sldNum" sz="quarter" idx="12"/>
          </p:nvPr>
        </p:nvSpPr>
        <p:spPr/>
        <p:txBody>
          <a:bodyPr/>
          <a:lstStyle/>
          <a:p>
            <a:fld id="{FB7C16D1-7C99-4958-AF44-17645889CF17}" type="slidenum">
              <a:rPr lang="en-US" smtClean="0"/>
              <a:t>8</a:t>
            </a:fld>
            <a:endParaRPr lang="en-US" dirty="0"/>
          </a:p>
        </p:txBody>
      </p:sp>
      <p:graphicFrame>
        <p:nvGraphicFramePr>
          <p:cNvPr id="6" name="Table 5">
            <a:extLst>
              <a:ext uri="{FF2B5EF4-FFF2-40B4-BE49-F238E27FC236}">
                <a16:creationId xmlns:a16="http://schemas.microsoft.com/office/drawing/2014/main" id="{CF9C9566-FB6F-A16C-8F9A-B7EA31CE3BF5}"/>
              </a:ext>
            </a:extLst>
          </p:cNvPr>
          <p:cNvGraphicFramePr>
            <a:graphicFrameLocks noGrp="1"/>
          </p:cNvGraphicFramePr>
          <p:nvPr>
            <p:extLst>
              <p:ext uri="{D42A27DB-BD31-4B8C-83A1-F6EECF244321}">
                <p14:modId xmlns:p14="http://schemas.microsoft.com/office/powerpoint/2010/main" val="1607303041"/>
              </p:ext>
            </p:extLst>
          </p:nvPr>
        </p:nvGraphicFramePr>
        <p:xfrm>
          <a:off x="165388" y="922817"/>
          <a:ext cx="6694714" cy="5798658"/>
        </p:xfrm>
        <a:graphic>
          <a:graphicData uri="http://schemas.openxmlformats.org/drawingml/2006/table">
            <a:tbl>
              <a:tblPr/>
              <a:tblGrid>
                <a:gridCol w="725195">
                  <a:extLst>
                    <a:ext uri="{9D8B030D-6E8A-4147-A177-3AD203B41FA5}">
                      <a16:colId xmlns:a16="http://schemas.microsoft.com/office/drawing/2014/main" val="4206661701"/>
                    </a:ext>
                  </a:extLst>
                </a:gridCol>
                <a:gridCol w="1257318">
                  <a:extLst>
                    <a:ext uri="{9D8B030D-6E8A-4147-A177-3AD203B41FA5}">
                      <a16:colId xmlns:a16="http://schemas.microsoft.com/office/drawing/2014/main" val="2618814151"/>
                    </a:ext>
                  </a:extLst>
                </a:gridCol>
                <a:gridCol w="1586953">
                  <a:extLst>
                    <a:ext uri="{9D8B030D-6E8A-4147-A177-3AD203B41FA5}">
                      <a16:colId xmlns:a16="http://schemas.microsoft.com/office/drawing/2014/main" val="1713005151"/>
                    </a:ext>
                  </a:extLst>
                </a:gridCol>
                <a:gridCol w="503870">
                  <a:extLst>
                    <a:ext uri="{9D8B030D-6E8A-4147-A177-3AD203B41FA5}">
                      <a16:colId xmlns:a16="http://schemas.microsoft.com/office/drawing/2014/main" val="195087491"/>
                    </a:ext>
                  </a:extLst>
                </a:gridCol>
                <a:gridCol w="503870">
                  <a:extLst>
                    <a:ext uri="{9D8B030D-6E8A-4147-A177-3AD203B41FA5}">
                      <a16:colId xmlns:a16="http://schemas.microsoft.com/office/drawing/2014/main" val="3096583032"/>
                    </a:ext>
                  </a:extLst>
                </a:gridCol>
                <a:gridCol w="503870">
                  <a:extLst>
                    <a:ext uri="{9D8B030D-6E8A-4147-A177-3AD203B41FA5}">
                      <a16:colId xmlns:a16="http://schemas.microsoft.com/office/drawing/2014/main" val="1040881360"/>
                    </a:ext>
                  </a:extLst>
                </a:gridCol>
                <a:gridCol w="1048551">
                  <a:extLst>
                    <a:ext uri="{9D8B030D-6E8A-4147-A177-3AD203B41FA5}">
                      <a16:colId xmlns:a16="http://schemas.microsoft.com/office/drawing/2014/main" val="1331988698"/>
                    </a:ext>
                  </a:extLst>
                </a:gridCol>
                <a:gridCol w="565087">
                  <a:extLst>
                    <a:ext uri="{9D8B030D-6E8A-4147-A177-3AD203B41FA5}">
                      <a16:colId xmlns:a16="http://schemas.microsoft.com/office/drawing/2014/main" val="3231110465"/>
                    </a:ext>
                  </a:extLst>
                </a:gridCol>
              </a:tblGrid>
              <a:tr h="95957">
                <a:tc gridSpan="3">
                  <a:txBody>
                    <a:bodyPr/>
                    <a:lstStyle/>
                    <a:p>
                      <a:pPr algn="ctr" fontAlgn="ctr"/>
                      <a:r>
                        <a:rPr lang="en-US" sz="600" b="1" i="0" u="none" strike="noStrike">
                          <a:solidFill>
                            <a:srgbClr val="000000"/>
                          </a:solidFill>
                          <a:effectLst/>
                          <a:latin typeface="Calibri" panose="020F0502020204030204" pitchFamily="34" charset="0"/>
                        </a:rPr>
                        <a:t>Metrics</a:t>
                      </a:r>
                    </a:p>
                  </a:txBody>
                  <a:tcPr marL="3822" marR="3822" marT="3822"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hMerge="1">
                  <a:txBody>
                    <a:bodyPr/>
                    <a:lstStyle/>
                    <a:p>
                      <a:endParaRPr lang="en-US"/>
                    </a:p>
                  </a:txBody>
                  <a:tcPr/>
                </a:tc>
                <a:tc hMerge="1">
                  <a:txBody>
                    <a:bodyPr/>
                    <a:lstStyle/>
                    <a:p>
                      <a:endParaRPr lang="en-US"/>
                    </a:p>
                  </a:txBody>
                  <a:tcPr/>
                </a:tc>
                <a:tc gridSpan="3">
                  <a:txBody>
                    <a:bodyPr/>
                    <a:lstStyle/>
                    <a:p>
                      <a:pPr algn="ctr" fontAlgn="ctr"/>
                      <a:r>
                        <a:rPr lang="en-US" sz="600" b="1" i="0" u="none" strike="noStrike">
                          <a:solidFill>
                            <a:srgbClr val="000000"/>
                          </a:solidFill>
                          <a:effectLst/>
                          <a:latin typeface="Calibri" panose="020F0502020204030204" pitchFamily="34" charset="0"/>
                        </a:rPr>
                        <a:t>Current State</a:t>
                      </a:r>
                    </a:p>
                  </a:txBody>
                  <a:tcPr marL="3822" marR="3822" marT="3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hMerge="1">
                  <a:txBody>
                    <a:bodyPr/>
                    <a:lstStyle/>
                    <a:p>
                      <a:endParaRPr lang="en-US"/>
                    </a:p>
                  </a:txBody>
                  <a:tcPr/>
                </a:tc>
                <a:tc hMerge="1">
                  <a:txBody>
                    <a:bodyPr/>
                    <a:lstStyle/>
                    <a:p>
                      <a:endParaRPr lang="en-US"/>
                    </a:p>
                  </a:txBody>
                  <a:tcPr/>
                </a:tc>
                <a:tc rowSpan="2">
                  <a:txBody>
                    <a:bodyPr/>
                    <a:lstStyle/>
                    <a:p>
                      <a:pPr algn="ctr" fontAlgn="ctr"/>
                      <a:r>
                        <a:rPr lang="en-US" sz="600" b="1" i="0" u="none" strike="noStrike">
                          <a:solidFill>
                            <a:srgbClr val="000000"/>
                          </a:solidFill>
                          <a:effectLst/>
                          <a:latin typeface="Calibri" panose="020F0502020204030204" pitchFamily="34" charset="0"/>
                        </a:rPr>
                        <a:t>Required for HWO</a:t>
                      </a:r>
                    </a:p>
                  </a:txBody>
                  <a:tcPr marL="3822" marR="3822" marT="3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FFFFCC"/>
                    </a:solidFill>
                  </a:tcPr>
                </a:tc>
                <a:tc rowSpan="2">
                  <a:txBody>
                    <a:bodyPr/>
                    <a:lstStyle/>
                    <a:p>
                      <a:pPr algn="ctr" fontAlgn="ctr"/>
                      <a:r>
                        <a:rPr lang="en-US" sz="600" b="1" i="0" u="none" strike="noStrike" dirty="0">
                          <a:solidFill>
                            <a:srgbClr val="000000"/>
                          </a:solidFill>
                          <a:effectLst/>
                          <a:latin typeface="Calibri" panose="020F0502020204030204" pitchFamily="34" charset="0"/>
                        </a:rPr>
                        <a:t>Tech Gap?</a:t>
                      </a:r>
                    </a:p>
                  </a:txBody>
                  <a:tcPr marL="3822" marR="3822" marT="3822"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FFFFCC"/>
                    </a:solidFill>
                  </a:tcPr>
                </a:tc>
                <a:extLst>
                  <a:ext uri="{0D108BD9-81ED-4DB2-BD59-A6C34878D82A}">
                    <a16:rowId xmlns:a16="http://schemas.microsoft.com/office/drawing/2014/main" val="2709090859"/>
                  </a:ext>
                </a:extLst>
              </a:tr>
              <a:tr h="96953">
                <a:tc>
                  <a:txBody>
                    <a:bodyPr/>
                    <a:lstStyle/>
                    <a:p>
                      <a:pPr algn="ctr" fontAlgn="b"/>
                      <a:r>
                        <a:rPr lang="en-US" sz="600" b="1" i="0" u="none" strike="noStrike">
                          <a:solidFill>
                            <a:srgbClr val="000000"/>
                          </a:solidFill>
                          <a:effectLst/>
                          <a:latin typeface="Calibri" panose="020F0502020204030204" pitchFamily="34" charset="0"/>
                        </a:rPr>
                        <a:t>Level 0 (Science)</a:t>
                      </a: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n-US" sz="600" b="1" i="0" u="none" strike="noStrike">
                          <a:solidFill>
                            <a:srgbClr val="000000"/>
                          </a:solidFill>
                          <a:effectLst/>
                          <a:latin typeface="Calibri" panose="020F0502020204030204" pitchFamily="34" charset="0"/>
                        </a:rPr>
                        <a:t>Level 1 (Observatory)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n-US" sz="600" b="1" i="0" u="none" strike="noStrike">
                          <a:solidFill>
                            <a:srgbClr val="000000"/>
                          </a:solidFill>
                          <a:effectLst/>
                          <a:latin typeface="Calibri" panose="020F0502020204030204" pitchFamily="34" charset="0"/>
                        </a:rPr>
                        <a:t>Level 2 (System)</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r>
                        <a:rPr lang="en-US" sz="600" b="1" i="0" u="none" strike="noStrike">
                          <a:solidFill>
                            <a:srgbClr val="000000"/>
                          </a:solidFill>
                          <a:effectLst/>
                          <a:latin typeface="Calibri" panose="020F0502020204030204" pitchFamily="34" charset="0"/>
                        </a:rPr>
                        <a:t>Upper Limit</a:t>
                      </a:r>
                    </a:p>
                  </a:txBody>
                  <a:tcPr marL="3822" marR="3822" marT="3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CC"/>
                    </a:solidFill>
                  </a:tcPr>
                </a:tc>
                <a:tc>
                  <a:txBody>
                    <a:bodyPr/>
                    <a:lstStyle/>
                    <a:p>
                      <a:pPr algn="l" fontAlgn="ctr"/>
                      <a:r>
                        <a:rPr lang="en-US" sz="600" b="1" i="0" u="none" strike="noStrike">
                          <a:solidFill>
                            <a:srgbClr val="000000"/>
                          </a:solidFill>
                          <a:effectLst/>
                          <a:latin typeface="Calibri" panose="020F0502020204030204" pitchFamily="34" charset="0"/>
                        </a:rPr>
                        <a:t>Mid-Point</a:t>
                      </a:r>
                    </a:p>
                  </a:txBody>
                  <a:tcPr marL="3822" marR="3822" marT="3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CC"/>
                    </a:solidFill>
                  </a:tcPr>
                </a:tc>
                <a:tc>
                  <a:txBody>
                    <a:bodyPr/>
                    <a:lstStyle/>
                    <a:p>
                      <a:pPr algn="l" fontAlgn="ctr"/>
                      <a:r>
                        <a:rPr lang="en-US" sz="600" b="1" i="0" u="none" strike="noStrike">
                          <a:solidFill>
                            <a:srgbClr val="000000"/>
                          </a:solidFill>
                          <a:effectLst/>
                          <a:latin typeface="Calibri" panose="020F0502020204030204" pitchFamily="34" charset="0"/>
                        </a:rPr>
                        <a:t>Lower Limit</a:t>
                      </a:r>
                    </a:p>
                  </a:txBody>
                  <a:tcPr marL="3822" marR="3822" marT="38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CC"/>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575281285"/>
                  </a:ext>
                </a:extLst>
              </a:tr>
              <a:tr h="96953">
                <a:tc>
                  <a:txBody>
                    <a:bodyPr/>
                    <a:lstStyle/>
                    <a:p>
                      <a:pPr algn="l" fontAlgn="b"/>
                      <a:r>
                        <a:rPr lang="en-US" sz="600" b="0" i="0" u="none" strike="noStrike">
                          <a:solidFill>
                            <a:srgbClr val="000000"/>
                          </a:solidFill>
                          <a:effectLst/>
                          <a:latin typeface="Calibri" panose="020F0502020204030204" pitchFamily="34" charset="0"/>
                        </a:rPr>
                        <a:t>0.1   Exo Earth Yield</a:t>
                      </a: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r" fontAlgn="b"/>
                      <a:r>
                        <a:rPr lang="en-US" sz="600" b="0" i="0" u="none" strike="noStrike">
                          <a:solidFill>
                            <a:srgbClr val="000000"/>
                          </a:solidFill>
                          <a:effectLst/>
                          <a:latin typeface="Calibri" panose="020F0502020204030204" pitchFamily="34" charset="0"/>
                        </a:rPr>
                        <a:t>25</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00188385"/>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1.1   Contrast/IQ @ waveband</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nn-NO" sz="600" b="0" i="0" u="none" strike="noStrike">
                          <a:solidFill>
                            <a:srgbClr val="000000"/>
                          </a:solidFill>
                          <a:effectLst/>
                          <a:latin typeface="Calibri" panose="020F0502020204030204" pitchFamily="34" charset="0"/>
                        </a:rPr>
                        <a:t>&lt;1e-10 for 450-550 nm band</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311774413"/>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Static Low SF WFE Residual</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20 nm RMS</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993314804"/>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Static Mid SF WFE Residual</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15 nm RMS</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723554244"/>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Optical Throughput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622930960"/>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Stray Light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494778589"/>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Surface Metrology Metrics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830177519"/>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921245179"/>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1.2   Constrast Stability @ waveband</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&lt;1e-10/hour</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32702029"/>
                  </a:ext>
                </a:extLst>
              </a:tr>
              <a:tr h="188064">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OTE WFE Residual - Low SF WF and amplitude drift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&lt;1 pm/hour</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224776"/>
                  </a:ext>
                </a:extLst>
              </a:tr>
              <a:tr h="188064">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OTE WFE Residual - Mid SF WF and amplitude drift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&lt;1 pm/hour</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552612337"/>
                  </a:ext>
                </a:extLst>
              </a:tr>
              <a:tr h="188064">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OTE WFE Residual - High SF WF and amplitude drift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&lt;1 pm/hour</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93924329"/>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OTE WFE Residual - Low SF Wavefront Jitter</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&lt;10 pm</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62357470"/>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OTE WFE Residual - Mid SF WF Jitter</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&lt;5 pm</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748704292"/>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OTE WFE Residual - High SF WF Jitter</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&lt;1 pm</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352234182"/>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OTE WFE Residual - Metrology Interfaces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869809858"/>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CG WFE Residual</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5FF"/>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596117522"/>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LOS Stability - Drift</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&lt;1 nanoradian/hr</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67632531"/>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LOS Stability - Jitter</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941612"/>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Roll Stability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661071502"/>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Post Processing</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530338622"/>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Deformable Mirror Metrics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5FF"/>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405842390"/>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Metrology Metrics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509563226"/>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718184607"/>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369561098"/>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1.3   Spectral Resolution @ waveband</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TBR</a:t>
                      </a: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894142949"/>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Spectral Resolving power</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772318305"/>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Distortion (Keystone/Smile)</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827737838"/>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Spectral Registration</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30487131"/>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4286129721"/>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1.4   Mission Design</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390949922"/>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System Optical Design</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640893339"/>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Operating Temperature</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748793411"/>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Stable Mirror Architecture</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148313611"/>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Outer Barrel Assembly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25302931"/>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Observing Efficiency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4204455709"/>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Attitude Control Subsystem</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520220173"/>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Vibration Isolation</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693109925"/>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Structural Systems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755100987"/>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Lifetime and Reliability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856584606"/>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4101528746"/>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1.5 Observatory Resources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827954334"/>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Mass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908984256"/>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Thermal</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680892759"/>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Power Subsystem</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683989811"/>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Communications Subsystem</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053834687"/>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Data Volume</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386067934"/>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Flight Dynamics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349186605"/>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Propulsion</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864846817"/>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Ground Station Availability</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03195806"/>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4187272874"/>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1.6 Verification and Facilities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993867235"/>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Integrated Modeling Tools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746726468"/>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Hardware Testbeds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a:noFill/>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646360256"/>
                  </a:ext>
                </a:extLst>
              </a:tr>
              <a:tr h="96953">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l" fontAlgn="b"/>
                      <a:r>
                        <a:rPr lang="en-US" sz="600" b="0" i="0" u="none" strike="noStrike">
                          <a:solidFill>
                            <a:srgbClr val="000000"/>
                          </a:solidFill>
                          <a:effectLst/>
                          <a:latin typeface="Calibri" panose="020F0502020204030204" pitchFamily="34" charset="0"/>
                        </a:rPr>
                        <a:t>Facilities</a:t>
                      </a:r>
                    </a:p>
                  </a:txBody>
                  <a:tcPr marL="3822" marR="3822" marT="382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w="635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a:solidFill>
                          <a:srgbClr val="000000"/>
                        </a:solidFill>
                        <a:effectLst/>
                        <a:latin typeface="Calibri" panose="020F0502020204030204" pitchFamily="34" charset="0"/>
                      </a:endParaRPr>
                    </a:p>
                  </a:txBody>
                  <a:tcPr marL="3822" marR="3822" marT="3822"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600" b="0" i="0" u="none" strike="noStrike" dirty="0">
                        <a:solidFill>
                          <a:srgbClr val="000000"/>
                        </a:solidFill>
                        <a:effectLst/>
                        <a:latin typeface="Calibri" panose="020F0502020204030204" pitchFamily="34" charset="0"/>
                      </a:endParaRPr>
                    </a:p>
                  </a:txBody>
                  <a:tcPr marL="3822" marR="3822" marT="3822"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4773436"/>
                  </a:ext>
                </a:extLst>
              </a:tr>
            </a:tbl>
          </a:graphicData>
        </a:graphic>
      </p:graphicFrame>
      <p:graphicFrame>
        <p:nvGraphicFramePr>
          <p:cNvPr id="13" name="Table 12">
            <a:extLst>
              <a:ext uri="{FF2B5EF4-FFF2-40B4-BE49-F238E27FC236}">
                <a16:creationId xmlns:a16="http://schemas.microsoft.com/office/drawing/2014/main" id="{1D90C36A-DEAC-3AEA-1D8B-ADA473BA9CA8}"/>
              </a:ext>
            </a:extLst>
          </p:cNvPr>
          <p:cNvGraphicFramePr>
            <a:graphicFrameLocks noGrp="1"/>
          </p:cNvGraphicFramePr>
          <p:nvPr>
            <p:extLst>
              <p:ext uri="{D42A27DB-BD31-4B8C-83A1-F6EECF244321}">
                <p14:modId xmlns:p14="http://schemas.microsoft.com/office/powerpoint/2010/main" val="4091237048"/>
              </p:ext>
            </p:extLst>
          </p:nvPr>
        </p:nvGraphicFramePr>
        <p:xfrm>
          <a:off x="6408722" y="1442825"/>
          <a:ext cx="5632008" cy="3087624"/>
        </p:xfrm>
        <a:graphic>
          <a:graphicData uri="http://schemas.openxmlformats.org/drawingml/2006/table">
            <a:tbl>
              <a:tblPr/>
              <a:tblGrid>
                <a:gridCol w="665640">
                  <a:extLst>
                    <a:ext uri="{9D8B030D-6E8A-4147-A177-3AD203B41FA5}">
                      <a16:colId xmlns:a16="http://schemas.microsoft.com/office/drawing/2014/main" val="3165835712"/>
                    </a:ext>
                  </a:extLst>
                </a:gridCol>
                <a:gridCol w="1154065">
                  <a:extLst>
                    <a:ext uri="{9D8B030D-6E8A-4147-A177-3AD203B41FA5}">
                      <a16:colId xmlns:a16="http://schemas.microsoft.com/office/drawing/2014/main" val="2591969376"/>
                    </a:ext>
                  </a:extLst>
                </a:gridCol>
                <a:gridCol w="1456628">
                  <a:extLst>
                    <a:ext uri="{9D8B030D-6E8A-4147-A177-3AD203B41FA5}">
                      <a16:colId xmlns:a16="http://schemas.microsoft.com/office/drawing/2014/main" val="2509042151"/>
                    </a:ext>
                  </a:extLst>
                </a:gridCol>
                <a:gridCol w="1257801">
                  <a:extLst>
                    <a:ext uri="{9D8B030D-6E8A-4147-A177-3AD203B41FA5}">
                      <a16:colId xmlns:a16="http://schemas.microsoft.com/office/drawing/2014/main" val="1356962491"/>
                    </a:ext>
                  </a:extLst>
                </a:gridCol>
                <a:gridCol w="1097874">
                  <a:extLst>
                    <a:ext uri="{9D8B030D-6E8A-4147-A177-3AD203B41FA5}">
                      <a16:colId xmlns:a16="http://schemas.microsoft.com/office/drawing/2014/main" val="3643187611"/>
                    </a:ext>
                  </a:extLst>
                </a:gridCol>
              </a:tblGrid>
              <a:tr h="106302">
                <a:tc gridSpan="5">
                  <a:txBody>
                    <a:bodyPr/>
                    <a:lstStyle/>
                    <a:p>
                      <a:pPr algn="ctr" fontAlgn="ctr"/>
                      <a:r>
                        <a:rPr lang="en-US" sz="800" b="1" i="0" u="none" strike="noStrike">
                          <a:solidFill>
                            <a:srgbClr val="000000"/>
                          </a:solidFill>
                          <a:effectLst/>
                          <a:latin typeface="Calibri" panose="020F0502020204030204" pitchFamily="34" charset="0"/>
                        </a:rPr>
                        <a:t>Metrics</a:t>
                      </a:r>
                    </a:p>
                  </a:txBody>
                  <a:tcPr marL="62436" marR="62436" marT="31218" marB="3121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52864796"/>
                  </a:ext>
                </a:extLst>
              </a:tr>
              <a:tr h="76078">
                <a:tc>
                  <a:txBody>
                    <a:bodyPr/>
                    <a:lstStyle/>
                    <a:p>
                      <a:pPr algn="ctr" fontAlgn="b"/>
                      <a:r>
                        <a:rPr lang="en-US" sz="800" b="1" i="0" u="none" strike="noStrike">
                          <a:solidFill>
                            <a:srgbClr val="000000"/>
                          </a:solidFill>
                          <a:effectLst/>
                          <a:latin typeface="Calibri" panose="020F0502020204030204" pitchFamily="34" charset="0"/>
                        </a:rPr>
                        <a:t>Level 0 (Science)</a:t>
                      </a:r>
                    </a:p>
                  </a:txBody>
                  <a:tcPr marL="5506" marR="5506" marT="5506"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n-US" sz="800" b="1" i="0" u="none" strike="noStrike">
                          <a:solidFill>
                            <a:srgbClr val="000000"/>
                          </a:solidFill>
                          <a:effectLst/>
                          <a:latin typeface="Calibri" panose="020F0502020204030204" pitchFamily="34" charset="0"/>
                        </a:rPr>
                        <a:t>Level 1 (Observatory)</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n-US" sz="800" b="1" i="0" u="none" strike="noStrike">
                          <a:solidFill>
                            <a:srgbClr val="000000"/>
                          </a:solidFill>
                          <a:effectLst/>
                          <a:latin typeface="Calibri" panose="020F0502020204030204" pitchFamily="34" charset="0"/>
                        </a:rPr>
                        <a:t>Level 2 (System)</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n-US" sz="800" b="1" i="0" u="none" strike="noStrike">
                          <a:solidFill>
                            <a:srgbClr val="000000"/>
                          </a:solidFill>
                          <a:effectLst/>
                          <a:latin typeface="Calibri" panose="020F0502020204030204" pitchFamily="34" charset="0"/>
                        </a:rPr>
                        <a:t>Level 3</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ctr" fontAlgn="b"/>
                      <a:r>
                        <a:rPr lang="en-US" sz="800" b="1" i="0" u="none" strike="noStrike">
                          <a:solidFill>
                            <a:srgbClr val="000000"/>
                          </a:solidFill>
                          <a:effectLst/>
                          <a:latin typeface="Calibri" panose="020F0502020204030204" pitchFamily="34" charset="0"/>
                        </a:rPr>
                        <a:t>Level 4</a:t>
                      </a: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723622908"/>
                  </a:ext>
                </a:extLst>
              </a:tr>
              <a:tr h="76078">
                <a:tc>
                  <a:txBody>
                    <a:bodyPr/>
                    <a:lstStyle/>
                    <a:p>
                      <a:pPr algn="l" fontAlgn="b"/>
                      <a:r>
                        <a:rPr lang="en-US" sz="800" b="0" i="0" u="none" strike="noStrike">
                          <a:solidFill>
                            <a:srgbClr val="000000"/>
                          </a:solidFill>
                          <a:effectLst/>
                          <a:latin typeface="Calibri" panose="020F0502020204030204" pitchFamily="34" charset="0"/>
                        </a:rPr>
                        <a:t>0.1   Exo Earth Yield</a:t>
                      </a:r>
                    </a:p>
                  </a:txBody>
                  <a:tcPr marL="5506" marR="5506" marT="5506"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5506" marR="5506" marT="5506"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60958504"/>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1.1   Contrast/IQ @ waveband</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55364292"/>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Static Low SF WFE Residual</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885728029"/>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OTA WFE - PM Figure</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5206900"/>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Mirror Substrate</a:t>
                      </a: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92008113"/>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Mirror Mounting</a:t>
                      </a: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115152194"/>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5506" marR="5506" marT="5506"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PM Support Structure</a:t>
                      </a: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341484164"/>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OTA WFE - PM Alignment Residual</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738563290"/>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OTA WFE - SM Figure</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9904936"/>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Mirror Substrate</a:t>
                      </a: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536260722"/>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Mirror Mounting</a:t>
                      </a: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345003719"/>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5506" marR="5506" marT="5506"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SM Support Structure</a:t>
                      </a: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614446464"/>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OTA WFE - SM Alignment Residual</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26670451"/>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OTA WFE - TM Figure</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417814917"/>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OTA WFE - FSM Figure</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556205314"/>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5506" marR="5506" marT="5506"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CG WFE</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5FF"/>
                    </a:solidFill>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449931452"/>
                  </a:ext>
                </a:extLst>
              </a:tr>
              <a:tr h="76078">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5506" marR="5506" marT="5506"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5506" marR="5506" marT="5506" marB="0" anchor="b">
                    <a:lnL>
                      <a:noFill/>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DM Shape Residual</a:t>
                      </a:r>
                    </a:p>
                  </a:txBody>
                  <a:tcPr marL="5506" marR="5506" marT="550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E5FF"/>
                    </a:solidFill>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5506" marR="5506" marT="5506" marB="0" anchor="b">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3880405"/>
                  </a:ext>
                </a:extLst>
              </a:tr>
            </a:tbl>
          </a:graphicData>
        </a:graphic>
      </p:graphicFrame>
      <p:cxnSp>
        <p:nvCxnSpPr>
          <p:cNvPr id="16" name="Straight Arrow Connector 15">
            <a:extLst>
              <a:ext uri="{FF2B5EF4-FFF2-40B4-BE49-F238E27FC236}">
                <a16:creationId xmlns:a16="http://schemas.microsoft.com/office/drawing/2014/main" id="{77350307-9AA5-AA46-28AE-D0958F4B4318}"/>
              </a:ext>
            </a:extLst>
          </p:cNvPr>
          <p:cNvCxnSpPr>
            <a:cxnSpLocks/>
          </p:cNvCxnSpPr>
          <p:nvPr/>
        </p:nvCxnSpPr>
        <p:spPr>
          <a:xfrm>
            <a:off x="3453962" y="2154995"/>
            <a:ext cx="4712138" cy="2707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B41D56E4-E673-ADF3-71CA-AFDBFB244B00}"/>
              </a:ext>
            </a:extLst>
          </p:cNvPr>
          <p:cNvSpPr txBox="1"/>
          <p:nvPr/>
        </p:nvSpPr>
        <p:spPr>
          <a:xfrm>
            <a:off x="6986109" y="4699682"/>
            <a:ext cx="5264841" cy="2031325"/>
          </a:xfrm>
          <a:prstGeom prst="rect">
            <a:avLst/>
          </a:prstGeom>
          <a:noFill/>
        </p:spPr>
        <p:txBody>
          <a:bodyPr wrap="square" rtlCol="0">
            <a:spAutoFit/>
          </a:bodyPr>
          <a:lstStyle/>
          <a:p>
            <a:r>
              <a:rPr lang="en-US" dirty="0"/>
              <a:t>Detail view of a Telescope System Metric</a:t>
            </a:r>
          </a:p>
          <a:p>
            <a:endParaRPr lang="en-US" dirty="0"/>
          </a:p>
          <a:p>
            <a:r>
              <a:rPr lang="en-US" dirty="0"/>
              <a:t>Level 4’s will capture information like “what is the current surface figure error capability for stable glass mirrors?”</a:t>
            </a:r>
          </a:p>
          <a:p>
            <a:endParaRPr lang="en-US" dirty="0"/>
          </a:p>
          <a:p>
            <a:endParaRPr lang="en-US" dirty="0"/>
          </a:p>
        </p:txBody>
      </p:sp>
      <p:graphicFrame>
        <p:nvGraphicFramePr>
          <p:cNvPr id="20" name="Table 19">
            <a:extLst>
              <a:ext uri="{FF2B5EF4-FFF2-40B4-BE49-F238E27FC236}">
                <a16:creationId xmlns:a16="http://schemas.microsoft.com/office/drawing/2014/main" id="{FE51246A-2D8D-364A-4972-2A987DB4CBC9}"/>
              </a:ext>
            </a:extLst>
          </p:cNvPr>
          <p:cNvGraphicFramePr>
            <a:graphicFrameLocks noGrp="1"/>
          </p:cNvGraphicFramePr>
          <p:nvPr>
            <p:extLst>
              <p:ext uri="{D42A27DB-BD31-4B8C-83A1-F6EECF244321}">
                <p14:modId xmlns:p14="http://schemas.microsoft.com/office/powerpoint/2010/main" val="574709464"/>
              </p:ext>
            </p:extLst>
          </p:nvPr>
        </p:nvGraphicFramePr>
        <p:xfrm>
          <a:off x="4925401" y="5624846"/>
          <a:ext cx="1728710" cy="927396"/>
        </p:xfrm>
        <a:graphic>
          <a:graphicData uri="http://schemas.openxmlformats.org/drawingml/2006/table">
            <a:tbl>
              <a:tblPr/>
              <a:tblGrid>
                <a:gridCol w="1728710">
                  <a:extLst>
                    <a:ext uri="{9D8B030D-6E8A-4147-A177-3AD203B41FA5}">
                      <a16:colId xmlns:a16="http://schemas.microsoft.com/office/drawing/2014/main" val="3041030870"/>
                    </a:ext>
                  </a:extLst>
                </a:gridCol>
              </a:tblGrid>
              <a:tr h="154566">
                <a:tc>
                  <a:txBody>
                    <a:bodyPr/>
                    <a:lstStyle/>
                    <a:p>
                      <a:pPr algn="l" fontAlgn="b"/>
                      <a:r>
                        <a:rPr lang="en-US" sz="900" b="0" i="0" u="none" strike="noStrike">
                          <a:solidFill>
                            <a:srgbClr val="000000"/>
                          </a:solidFill>
                          <a:effectLst/>
                          <a:latin typeface="Calibri" panose="020F0502020204030204" pitchFamily="34" charset="0"/>
                        </a:rPr>
                        <a:t>Observatory/System/ACS</a:t>
                      </a:r>
                    </a:p>
                  </a:txBody>
                  <a:tcPr marL="9525" marR="9525" marT="9525" marB="0" anchor="b">
                    <a:lnL>
                      <a:noFill/>
                    </a:lnL>
                    <a:lnR>
                      <a:noFill/>
                    </a:lnR>
                    <a:lnT>
                      <a:noFill/>
                    </a:lnT>
                    <a:lnB>
                      <a:noFill/>
                    </a:lnB>
                    <a:solidFill>
                      <a:srgbClr val="E2EFDA"/>
                    </a:solidFill>
                  </a:tcPr>
                </a:tc>
                <a:extLst>
                  <a:ext uri="{0D108BD9-81ED-4DB2-BD59-A6C34878D82A}">
                    <a16:rowId xmlns:a16="http://schemas.microsoft.com/office/drawing/2014/main" val="2709159454"/>
                  </a:ext>
                </a:extLst>
              </a:tr>
              <a:tr h="154566">
                <a:tc>
                  <a:txBody>
                    <a:bodyPr/>
                    <a:lstStyle/>
                    <a:p>
                      <a:pPr algn="l" fontAlgn="b"/>
                      <a:r>
                        <a:rPr lang="en-US" sz="900" b="0" i="0" u="none" strike="noStrike" dirty="0">
                          <a:solidFill>
                            <a:srgbClr val="000000"/>
                          </a:solidFill>
                          <a:effectLst/>
                          <a:latin typeface="Calibri" panose="020F0502020204030204" pitchFamily="34" charset="0"/>
                        </a:rPr>
                        <a:t>Sensing and Control</a:t>
                      </a:r>
                    </a:p>
                  </a:txBody>
                  <a:tcPr marL="9525" marR="9525" marT="9525" marB="0" anchor="b">
                    <a:lnL>
                      <a:noFill/>
                    </a:lnL>
                    <a:lnR>
                      <a:noFill/>
                    </a:lnR>
                    <a:lnT>
                      <a:noFill/>
                    </a:lnT>
                    <a:lnB>
                      <a:noFill/>
                    </a:lnB>
                    <a:solidFill>
                      <a:srgbClr val="FFF2CC"/>
                    </a:solidFill>
                  </a:tcPr>
                </a:tc>
                <a:extLst>
                  <a:ext uri="{0D108BD9-81ED-4DB2-BD59-A6C34878D82A}">
                    <a16:rowId xmlns:a16="http://schemas.microsoft.com/office/drawing/2014/main" val="321937161"/>
                  </a:ext>
                </a:extLst>
              </a:tr>
              <a:tr h="154566">
                <a:tc>
                  <a:txBody>
                    <a:bodyPr/>
                    <a:lstStyle/>
                    <a:p>
                      <a:pPr algn="l" fontAlgn="b"/>
                      <a:r>
                        <a:rPr lang="en-US" sz="900" b="0" i="0" u="none" strike="noStrike">
                          <a:solidFill>
                            <a:srgbClr val="000000"/>
                          </a:solidFill>
                          <a:effectLst/>
                          <a:latin typeface="Calibri" panose="020F0502020204030204" pitchFamily="34" charset="0"/>
                        </a:rPr>
                        <a:t>Mirrors/Thermal/Coatings</a:t>
                      </a:r>
                    </a:p>
                  </a:txBody>
                  <a:tcPr marL="9525" marR="9525" marT="9525" marB="0" anchor="b">
                    <a:lnL>
                      <a:noFill/>
                    </a:lnL>
                    <a:lnR>
                      <a:noFill/>
                    </a:lnR>
                    <a:lnT>
                      <a:noFill/>
                    </a:lnT>
                    <a:lnB>
                      <a:noFill/>
                    </a:lnB>
                    <a:solidFill>
                      <a:srgbClr val="DDEBF7"/>
                    </a:solidFill>
                  </a:tcPr>
                </a:tc>
                <a:extLst>
                  <a:ext uri="{0D108BD9-81ED-4DB2-BD59-A6C34878D82A}">
                    <a16:rowId xmlns:a16="http://schemas.microsoft.com/office/drawing/2014/main" val="1306987354"/>
                  </a:ext>
                </a:extLst>
              </a:tr>
              <a:tr h="154566">
                <a:tc>
                  <a:txBody>
                    <a:bodyPr/>
                    <a:lstStyle/>
                    <a:p>
                      <a:pPr algn="l" fontAlgn="b"/>
                      <a:r>
                        <a:rPr lang="en-US" sz="900" b="0" i="0" u="none" strike="noStrike">
                          <a:solidFill>
                            <a:srgbClr val="000000"/>
                          </a:solidFill>
                          <a:effectLst/>
                          <a:latin typeface="Calibri" panose="020F0502020204030204" pitchFamily="34" charset="0"/>
                        </a:rPr>
                        <a:t>Backplane/Structures/Deployments</a:t>
                      </a:r>
                    </a:p>
                  </a:txBody>
                  <a:tcPr marL="9525" marR="9525" marT="9525" marB="0" anchor="b">
                    <a:lnL>
                      <a:noFill/>
                    </a:lnL>
                    <a:lnR>
                      <a:noFill/>
                    </a:lnR>
                    <a:lnT>
                      <a:noFill/>
                    </a:lnT>
                    <a:lnB>
                      <a:noFill/>
                    </a:lnB>
                    <a:solidFill>
                      <a:srgbClr val="EDEDED"/>
                    </a:solidFill>
                  </a:tcPr>
                </a:tc>
                <a:extLst>
                  <a:ext uri="{0D108BD9-81ED-4DB2-BD59-A6C34878D82A}">
                    <a16:rowId xmlns:a16="http://schemas.microsoft.com/office/drawing/2014/main" val="756089181"/>
                  </a:ext>
                </a:extLst>
              </a:tr>
              <a:tr h="154566">
                <a:tc>
                  <a:txBody>
                    <a:bodyPr/>
                    <a:lstStyle/>
                    <a:p>
                      <a:pPr algn="l" fontAlgn="b"/>
                      <a:r>
                        <a:rPr lang="en-US" sz="900" b="0" i="0" u="none" strike="noStrike">
                          <a:solidFill>
                            <a:srgbClr val="000000"/>
                          </a:solidFill>
                          <a:effectLst/>
                          <a:latin typeface="Calibri" panose="020F0502020204030204" pitchFamily="34" charset="0"/>
                        </a:rPr>
                        <a:t>Verification/Facilities/Demo</a:t>
                      </a:r>
                    </a:p>
                  </a:txBody>
                  <a:tcPr marL="9525" marR="9525" marT="9525" marB="0" anchor="b">
                    <a:lnL>
                      <a:noFill/>
                    </a:lnL>
                    <a:lnR>
                      <a:noFill/>
                    </a:lnR>
                    <a:lnT>
                      <a:noFill/>
                    </a:lnT>
                    <a:lnB>
                      <a:noFill/>
                    </a:lnB>
                    <a:solidFill>
                      <a:srgbClr val="FFCCCC"/>
                    </a:solidFill>
                  </a:tcPr>
                </a:tc>
                <a:extLst>
                  <a:ext uri="{0D108BD9-81ED-4DB2-BD59-A6C34878D82A}">
                    <a16:rowId xmlns:a16="http://schemas.microsoft.com/office/drawing/2014/main" val="2618164367"/>
                  </a:ext>
                </a:extLst>
              </a:tr>
              <a:tr h="154566">
                <a:tc>
                  <a:txBody>
                    <a:bodyPr/>
                    <a:lstStyle/>
                    <a:p>
                      <a:pPr algn="l" fontAlgn="b"/>
                      <a:r>
                        <a:rPr lang="en-US" sz="900" b="0" i="0" u="none" strike="noStrike" dirty="0">
                          <a:solidFill>
                            <a:srgbClr val="000000"/>
                          </a:solidFill>
                          <a:effectLst/>
                          <a:latin typeface="Calibri" panose="020F0502020204030204" pitchFamily="34" charset="0"/>
                        </a:rPr>
                        <a:t>Other Inputs</a:t>
                      </a:r>
                    </a:p>
                  </a:txBody>
                  <a:tcPr marL="9525" marR="9525" marT="9525" marB="0" anchor="b">
                    <a:lnL>
                      <a:noFill/>
                    </a:lnL>
                    <a:lnR>
                      <a:noFill/>
                    </a:lnR>
                    <a:lnT>
                      <a:noFill/>
                    </a:lnT>
                    <a:lnB>
                      <a:noFill/>
                    </a:lnB>
                    <a:solidFill>
                      <a:srgbClr val="E5E5FF"/>
                    </a:solidFill>
                  </a:tcPr>
                </a:tc>
                <a:extLst>
                  <a:ext uri="{0D108BD9-81ED-4DB2-BD59-A6C34878D82A}">
                    <a16:rowId xmlns:a16="http://schemas.microsoft.com/office/drawing/2014/main" val="931995379"/>
                  </a:ext>
                </a:extLst>
              </a:tr>
            </a:tbl>
          </a:graphicData>
        </a:graphic>
      </p:graphicFrame>
      <p:sp>
        <p:nvSpPr>
          <p:cNvPr id="21" name="TextBox 20">
            <a:extLst>
              <a:ext uri="{FF2B5EF4-FFF2-40B4-BE49-F238E27FC236}">
                <a16:creationId xmlns:a16="http://schemas.microsoft.com/office/drawing/2014/main" id="{FD783024-8CF8-A0E4-F963-5ED36795FB43}"/>
              </a:ext>
            </a:extLst>
          </p:cNvPr>
          <p:cNvSpPr txBox="1"/>
          <p:nvPr/>
        </p:nvSpPr>
        <p:spPr>
          <a:xfrm>
            <a:off x="3711921" y="5205743"/>
            <a:ext cx="1146596" cy="307777"/>
          </a:xfrm>
          <a:prstGeom prst="rect">
            <a:avLst/>
          </a:prstGeom>
          <a:noFill/>
        </p:spPr>
        <p:txBody>
          <a:bodyPr wrap="none" rtlCol="0">
            <a:spAutoFit/>
          </a:bodyPr>
          <a:lstStyle/>
          <a:p>
            <a:r>
              <a:rPr lang="en-US" sz="1400" dirty="0"/>
              <a:t>Color coding:</a:t>
            </a:r>
          </a:p>
        </p:txBody>
      </p:sp>
    </p:spTree>
    <p:extLst>
      <p:ext uri="{BB962C8B-B14F-4D97-AF65-F5344CB8AC3E}">
        <p14:creationId xmlns:p14="http://schemas.microsoft.com/office/powerpoint/2010/main" val="1991448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FB7C16D1-7C99-4958-AF44-17645889CF17}" type="slidenum">
              <a:rPr lang="en-US" smtClean="0"/>
              <a:t>9</a:t>
            </a:fld>
            <a:endParaRPr lang="en-US" dirty="0"/>
          </a:p>
        </p:txBody>
      </p:sp>
      <p:sp>
        <p:nvSpPr>
          <p:cNvPr id="3" name="Title 3">
            <a:extLst>
              <a:ext uri="{FF2B5EF4-FFF2-40B4-BE49-F238E27FC236}">
                <a16:creationId xmlns:a16="http://schemas.microsoft.com/office/drawing/2014/main" id="{ABE1466A-C183-4837-9913-773C88340AE2}"/>
              </a:ext>
            </a:extLst>
          </p:cNvPr>
          <p:cNvSpPr txBox="1">
            <a:spLocks/>
          </p:cNvSpPr>
          <p:nvPr/>
        </p:nvSpPr>
        <p:spPr>
          <a:xfrm>
            <a:off x="1810617" y="195435"/>
            <a:ext cx="11457615" cy="62714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Draft Integrated Control Block Diagram</a:t>
            </a:r>
            <a:endParaRPr lang="en-US" dirty="0"/>
          </a:p>
        </p:txBody>
      </p:sp>
      <p:pic>
        <p:nvPicPr>
          <p:cNvPr id="4" name="Picture 3">
            <a:extLst>
              <a:ext uri="{FF2B5EF4-FFF2-40B4-BE49-F238E27FC236}">
                <a16:creationId xmlns:a16="http://schemas.microsoft.com/office/drawing/2014/main" id="{AC30DA01-0B56-86D8-94F0-47CD33AFC6ED}"/>
              </a:ext>
            </a:extLst>
          </p:cNvPr>
          <p:cNvPicPr>
            <a:picLocks noChangeAspect="1"/>
          </p:cNvPicPr>
          <p:nvPr/>
        </p:nvPicPr>
        <p:blipFill>
          <a:blip r:embed="rId2"/>
          <a:stretch>
            <a:fillRect/>
          </a:stretch>
        </p:blipFill>
        <p:spPr>
          <a:xfrm>
            <a:off x="4919826" y="952162"/>
            <a:ext cx="7091097" cy="3875365"/>
          </a:xfrm>
          <a:prstGeom prst="rect">
            <a:avLst/>
          </a:prstGeom>
          <a:ln>
            <a:solidFill>
              <a:schemeClr val="tx1"/>
            </a:solidFill>
          </a:ln>
        </p:spPr>
      </p:pic>
      <p:sp>
        <p:nvSpPr>
          <p:cNvPr id="5" name="Text Placeholder 1">
            <a:extLst>
              <a:ext uri="{FF2B5EF4-FFF2-40B4-BE49-F238E27FC236}">
                <a16:creationId xmlns:a16="http://schemas.microsoft.com/office/drawing/2014/main" id="{07D555C6-BFD1-AB71-D057-215F588A465B}"/>
              </a:ext>
            </a:extLst>
          </p:cNvPr>
          <p:cNvSpPr txBox="1">
            <a:spLocks/>
          </p:cNvSpPr>
          <p:nvPr/>
        </p:nvSpPr>
        <p:spPr>
          <a:xfrm>
            <a:off x="394570" y="5137977"/>
            <a:ext cx="11616353" cy="1501472"/>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67" dirty="0"/>
              <a:t>A bright OBWFS source enables continuous high BW, high spatial frequency EF measurement</a:t>
            </a:r>
          </a:p>
          <a:p>
            <a:r>
              <a:rPr lang="en-US" sz="1867" dirty="0"/>
              <a:t>Potential additional S&amp;C elements not shown here include:</a:t>
            </a:r>
          </a:p>
          <a:p>
            <a:pPr lvl="1"/>
            <a:r>
              <a:rPr lang="en-US" sz="1600" dirty="0"/>
              <a:t>A second WF sensor to maintain the OTA WF using stars elsewhere in the field</a:t>
            </a:r>
          </a:p>
          <a:p>
            <a:pPr lvl="1"/>
            <a:r>
              <a:rPr lang="en-US" sz="1600" dirty="0"/>
              <a:t>A third, segmented DM to provide high-speed compensation for OTA jitter</a:t>
            </a:r>
          </a:p>
          <a:p>
            <a:pPr lvl="1"/>
            <a:r>
              <a:rPr lang="en-US" sz="1600" dirty="0"/>
              <a:t>FSM off-load to the space vehicle ACS</a:t>
            </a:r>
          </a:p>
          <a:p>
            <a:pPr lvl="1"/>
            <a:endParaRPr lang="en-US" sz="1600" dirty="0"/>
          </a:p>
          <a:p>
            <a:pPr lvl="1"/>
            <a:endParaRPr lang="en-US" sz="1600" dirty="0"/>
          </a:p>
        </p:txBody>
      </p:sp>
      <p:sp>
        <p:nvSpPr>
          <p:cNvPr id="6" name="Text Placeholder 1">
            <a:extLst>
              <a:ext uri="{FF2B5EF4-FFF2-40B4-BE49-F238E27FC236}">
                <a16:creationId xmlns:a16="http://schemas.microsoft.com/office/drawing/2014/main" id="{46A85BD7-631B-D7A9-F0D3-43CB6BF5BC0F}"/>
              </a:ext>
            </a:extLst>
          </p:cNvPr>
          <p:cNvSpPr txBox="1">
            <a:spLocks/>
          </p:cNvSpPr>
          <p:nvPr/>
        </p:nvSpPr>
        <p:spPr>
          <a:xfrm>
            <a:off x="251585" y="1244668"/>
            <a:ext cx="4530735" cy="4972697"/>
          </a:xfrm>
          <a:prstGeom prst="rect">
            <a:avLst/>
          </a:prstGeom>
        </p:spPr>
        <p:txBody>
          <a:bodyPr vert="horz" lIns="121920" tIns="60960" rIns="121920" bIns="60960" rtlCol="0">
            <a:normAutofit/>
          </a:bodyPr>
          <a:lstStyle>
            <a:lvl1pPr marL="172641" indent="-172641" algn="l" defTabSz="685800" rtl="0" eaLnBrk="1" latinLnBrk="0" hangingPunct="1">
              <a:spcBef>
                <a:spcPct val="20000"/>
              </a:spcBef>
              <a:buClr>
                <a:schemeClr val="bg1">
                  <a:lumMod val="50000"/>
                </a:schemeClr>
              </a:buClr>
              <a:buFont typeface="Arial" pitchFamily="34" charset="0"/>
              <a:buChar char="•"/>
              <a:defRPr sz="1800" kern="1200">
                <a:solidFill>
                  <a:schemeClr val="tx1"/>
                </a:solidFill>
                <a:latin typeface="+mn-lt"/>
                <a:ea typeface="+mn-ea"/>
                <a:cs typeface="+mn-cs"/>
              </a:defRPr>
            </a:lvl1pPr>
            <a:lvl2pPr marL="480060" indent="-171450" algn="l" defTabSz="685800" rtl="0" eaLnBrk="1" latinLnBrk="0" hangingPunct="1">
              <a:spcBef>
                <a:spcPct val="20000"/>
              </a:spcBef>
              <a:buClr>
                <a:schemeClr val="bg1">
                  <a:lumMod val="50000"/>
                </a:schemeClr>
              </a:buClr>
              <a:buFont typeface="Calibri" panose="020F0502020204030204" pitchFamily="34" charset="0"/>
              <a:buChar char="̅"/>
              <a:defRPr sz="1600" kern="1200">
                <a:solidFill>
                  <a:schemeClr val="tx1"/>
                </a:solidFill>
                <a:latin typeface="+mn-lt"/>
                <a:ea typeface="+mn-ea"/>
                <a:cs typeface="+mn-cs"/>
              </a:defRPr>
            </a:lvl2pPr>
            <a:lvl3pPr marL="754380" indent="-171450" algn="l" defTabSz="685800" rtl="0" eaLnBrk="1" latinLnBrk="0" hangingPunct="1">
              <a:spcBef>
                <a:spcPct val="20000"/>
              </a:spcBef>
              <a:buClr>
                <a:schemeClr val="bg1">
                  <a:lumMod val="50000"/>
                </a:schemeClr>
              </a:buClr>
              <a:buFont typeface="Wingdings" panose="05000000000000000000" pitchFamily="2" charset="2"/>
              <a:buChar char="§"/>
              <a:defRPr sz="1400" kern="1200">
                <a:solidFill>
                  <a:schemeClr val="tx1"/>
                </a:solidFill>
                <a:latin typeface="+mn-lt"/>
                <a:ea typeface="+mn-ea"/>
                <a:cs typeface="+mn-cs"/>
              </a:defRPr>
            </a:lvl3pPr>
            <a:lvl4pPr marL="960120" indent="-171450" algn="l" defTabSz="685800" rtl="0" eaLnBrk="1" latinLnBrk="0" hangingPunct="1">
              <a:spcBef>
                <a:spcPct val="20000"/>
              </a:spcBef>
              <a:buClr>
                <a:schemeClr val="bg1">
                  <a:lumMod val="50000"/>
                </a:schemeClr>
              </a:buClr>
              <a:buFont typeface="Wingdings" panose="05000000000000000000" pitchFamily="2" charset="2"/>
              <a:buChar char="ü"/>
              <a:defRPr sz="1200" kern="1200">
                <a:solidFill>
                  <a:schemeClr val="tx1"/>
                </a:solidFill>
                <a:latin typeface="+mn-lt"/>
                <a:ea typeface="+mn-ea"/>
                <a:cs typeface="+mn-cs"/>
              </a:defRPr>
            </a:lvl4pPr>
            <a:lvl5pPr marL="1165860" indent="-171450" algn="l" defTabSz="685800" rtl="0" eaLnBrk="1" latinLnBrk="0" hangingPunct="1">
              <a:spcBef>
                <a:spcPct val="20000"/>
              </a:spcBef>
              <a:buClr>
                <a:schemeClr val="bg1">
                  <a:lumMod val="50000"/>
                </a:schemeClr>
              </a:buClr>
              <a:buFont typeface="Arial" pitchFamily="34" charset="0"/>
              <a:buChar char="•"/>
              <a:defRPr sz="1200" kern="1200" baseline="0">
                <a:solidFill>
                  <a:schemeClr val="tx1"/>
                </a:solidFill>
                <a:latin typeface="+mn-lt"/>
                <a:ea typeface="+mn-ea"/>
                <a:cs typeface="+mn-cs"/>
              </a:defRPr>
            </a:lvl5pPr>
            <a:lvl6pPr marL="1303020" indent="-137160" algn="l" defTabSz="685800" rtl="0" eaLnBrk="1" latinLnBrk="0" hangingPunct="1">
              <a:spcBef>
                <a:spcPct val="20000"/>
              </a:spcBef>
              <a:buClr>
                <a:schemeClr val="bg1">
                  <a:lumMod val="50000"/>
                </a:schemeClr>
              </a:buClr>
              <a:buFont typeface="Arial" pitchFamily="34" charset="0"/>
              <a:buChar char="•"/>
              <a:defRPr sz="1050" kern="1200" baseline="0">
                <a:solidFill>
                  <a:schemeClr val="tx1"/>
                </a:solidFill>
                <a:latin typeface="+mn-lt"/>
                <a:ea typeface="+mn-ea"/>
                <a:cs typeface="+mn-cs"/>
              </a:defRPr>
            </a:lvl6pPr>
            <a:lvl7pPr marL="1440180" indent="-137160" algn="l" defTabSz="685800" rtl="0" eaLnBrk="1" latinLnBrk="0" hangingPunct="1">
              <a:spcBef>
                <a:spcPct val="20000"/>
              </a:spcBef>
              <a:buClr>
                <a:schemeClr val="bg1">
                  <a:lumMod val="50000"/>
                </a:schemeClr>
              </a:buClr>
              <a:buFont typeface="Arial" pitchFamily="34" charset="0"/>
              <a:buChar char="•"/>
              <a:defRPr sz="1050" kern="1200" baseline="0">
                <a:solidFill>
                  <a:schemeClr val="tx1"/>
                </a:solidFill>
                <a:latin typeface="+mn-lt"/>
                <a:ea typeface="+mn-ea"/>
                <a:cs typeface="+mn-cs"/>
              </a:defRPr>
            </a:lvl7pPr>
            <a:lvl8pPr marL="1577340" indent="-137160" algn="l" defTabSz="685800" rtl="0" eaLnBrk="1" latinLnBrk="0" hangingPunct="1">
              <a:spcBef>
                <a:spcPct val="20000"/>
              </a:spcBef>
              <a:buClr>
                <a:schemeClr val="bg1">
                  <a:lumMod val="50000"/>
                </a:schemeClr>
              </a:buClr>
              <a:buFont typeface="Arial" pitchFamily="34" charset="0"/>
              <a:buChar char="•"/>
              <a:defRPr sz="1050" kern="1200" baseline="0">
                <a:solidFill>
                  <a:schemeClr val="tx1"/>
                </a:solidFill>
                <a:latin typeface="+mn-lt"/>
                <a:ea typeface="+mn-ea"/>
                <a:cs typeface="+mn-cs"/>
              </a:defRPr>
            </a:lvl8pPr>
            <a:lvl9pPr marL="1714500" indent="-137160" algn="l" defTabSz="685800" rtl="0" eaLnBrk="1" latinLnBrk="0" hangingPunct="1">
              <a:spcBef>
                <a:spcPct val="20000"/>
              </a:spcBef>
              <a:buClr>
                <a:schemeClr val="bg1">
                  <a:lumMod val="50000"/>
                </a:schemeClr>
              </a:buClr>
              <a:buFont typeface="Arial" pitchFamily="34" charset="0"/>
              <a:buChar char="•"/>
              <a:defRPr sz="1050" kern="1200" baseline="0">
                <a:solidFill>
                  <a:schemeClr val="tx1"/>
                </a:solidFill>
                <a:latin typeface="+mn-lt"/>
                <a:ea typeface="+mn-ea"/>
                <a:cs typeface="+mn-cs"/>
              </a:defRPr>
            </a:lvl9pPr>
          </a:lstStyle>
          <a:p>
            <a:r>
              <a:rPr lang="en-US" sz="1867" dirty="0"/>
              <a:t>OTA Controller uses MET to estimate segment and SM poses and control them to a target pose set by WFSC – and the Electric Field Controller</a:t>
            </a:r>
          </a:p>
          <a:p>
            <a:r>
              <a:rPr lang="en-US" sz="1867" dirty="0"/>
              <a:t>Coronagraph Electric Field Controller uses HDWFS/EFC to dig dark holes – and set an Electric Field target for maintenance</a:t>
            </a:r>
          </a:p>
          <a:p>
            <a:r>
              <a:rPr lang="en-US" sz="1867" dirty="0"/>
              <a:t>Dark hole contrast is maintained by OBWFS (+LOWFS) measuring EF and driving the DMs – and the OTA poses</a:t>
            </a:r>
          </a:p>
          <a:p>
            <a:endParaRPr lang="en-US" sz="1867" dirty="0"/>
          </a:p>
        </p:txBody>
      </p:sp>
      <p:sp>
        <p:nvSpPr>
          <p:cNvPr id="7" name="TextBox 6"/>
          <p:cNvSpPr txBox="1"/>
          <p:nvPr/>
        </p:nvSpPr>
        <p:spPr>
          <a:xfrm>
            <a:off x="9328647" y="6217365"/>
            <a:ext cx="1984902" cy="369332"/>
          </a:xfrm>
          <a:prstGeom prst="rect">
            <a:avLst/>
          </a:prstGeom>
          <a:noFill/>
        </p:spPr>
        <p:txBody>
          <a:bodyPr wrap="none" rtlCol="0">
            <a:spAutoFit/>
          </a:bodyPr>
          <a:lstStyle/>
          <a:p>
            <a:r>
              <a:rPr lang="en-US" dirty="0"/>
              <a:t>J. Tesch/D. Redding</a:t>
            </a:r>
          </a:p>
        </p:txBody>
      </p:sp>
    </p:spTree>
    <p:extLst>
      <p:ext uri="{BB962C8B-B14F-4D97-AF65-F5344CB8AC3E}">
        <p14:creationId xmlns:p14="http://schemas.microsoft.com/office/powerpoint/2010/main" val="2980343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005d458-45be-48ae-8140-d43da96dd17b}" enabled="0" method="" siteId="{7005d458-45be-48ae-8140-d43da96dd17b}" removed="1"/>
</clbl:labelList>
</file>

<file path=docProps/app.xml><?xml version="1.0" encoding="utf-8"?>
<Properties xmlns="http://schemas.openxmlformats.org/officeDocument/2006/extended-properties" xmlns:vt="http://schemas.openxmlformats.org/officeDocument/2006/docPropsVTypes">
  <TotalTime>5653</TotalTime>
  <Words>2030</Words>
  <Application>Microsoft Office PowerPoint</Application>
  <PresentationFormat>Widescreen</PresentationFormat>
  <Paragraphs>310</Paragraphs>
  <Slides>13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Times New Roman</vt:lpstr>
      <vt:lpstr>Wingdings</vt:lpstr>
      <vt:lpstr>Office Theme</vt:lpstr>
      <vt:lpstr>USORT Team Status   Lee Feinberg/GSFC, Laura Coyle/Ball Aerospace  Contributors:   Dave Redding/JPL, Mike Menzel/GSFC, Sang Park/SAO, Marcel Bluth/GSFC, Julie Van Campen/GSFC  7/11/23  </vt:lpstr>
      <vt:lpstr>Scope of Effort</vt:lpstr>
      <vt:lpstr>Ultrastable Observatory Roadmap Team (USORT)</vt:lpstr>
      <vt:lpstr>Team Members</vt:lpstr>
      <vt:lpstr>Ultra-stable Observatory Roadmap Process</vt:lpstr>
      <vt:lpstr>USORT External Engagement</vt:lpstr>
      <vt:lpstr>Definition of Metrics</vt:lpstr>
      <vt:lpstr>Definition of Metrics</vt:lpstr>
      <vt:lpstr>PowerPoint Presentation</vt:lpstr>
      <vt:lpstr>PowerPoint Presentation</vt:lpstr>
      <vt:lpstr>Key findings from the team (p.1):</vt:lpstr>
      <vt:lpstr>Key findings from the team (p.2):</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Feinberg, Lee D.</dc:creator>
  <cp:lastModifiedBy>Mitchell, Eileen P. (GSFC-443.0)[Lentech, Inc]</cp:lastModifiedBy>
  <cp:revision>165</cp:revision>
  <dcterms:created xsi:type="dcterms:W3CDTF">2023-02-07T18:27:51Z</dcterms:created>
  <dcterms:modified xsi:type="dcterms:W3CDTF">2023-06-29T17:17:03Z</dcterms:modified>
</cp:coreProperties>
</file>